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1475" r:id="rId2"/>
    <p:sldId id="542" r:id="rId3"/>
    <p:sldId id="1460" r:id="rId4"/>
    <p:sldId id="1471" r:id="rId5"/>
    <p:sldId id="1462" r:id="rId6"/>
    <p:sldId id="1463" r:id="rId7"/>
    <p:sldId id="1450" r:id="rId8"/>
    <p:sldId id="1437" r:id="rId9"/>
    <p:sldId id="1438" r:id="rId10"/>
    <p:sldId id="1440" r:id="rId11"/>
    <p:sldId id="1439" r:id="rId12"/>
    <p:sldId id="1441" r:id="rId13"/>
    <p:sldId id="1467" r:id="rId14"/>
    <p:sldId id="1477" r:id="rId15"/>
    <p:sldId id="1444" r:id="rId16"/>
    <p:sldId id="1478" r:id="rId17"/>
    <p:sldId id="1470" r:id="rId18"/>
    <p:sldId id="1448" r:id="rId19"/>
    <p:sldId id="1400" r:id="rId20"/>
    <p:sldId id="1401" r:id="rId21"/>
    <p:sldId id="1452" r:id="rId22"/>
    <p:sldId id="1453" r:id="rId23"/>
    <p:sldId id="1404" r:id="rId24"/>
    <p:sldId id="1396" r:id="rId25"/>
    <p:sldId id="1405" r:id="rId26"/>
    <p:sldId id="1406" r:id="rId27"/>
    <p:sldId id="1407" r:id="rId28"/>
    <p:sldId id="1449" r:id="rId29"/>
    <p:sldId id="1426" r:id="rId30"/>
    <p:sldId id="1459" r:id="rId31"/>
    <p:sldId id="1434" r:id="rId32"/>
    <p:sldId id="1435" r:id="rId33"/>
    <p:sldId id="1445" r:id="rId34"/>
    <p:sldId id="1446" r:id="rId35"/>
    <p:sldId id="1472" r:id="rId36"/>
    <p:sldId id="1428" r:id="rId37"/>
    <p:sldId id="1427" r:id="rId38"/>
    <p:sldId id="1473" r:id="rId39"/>
    <p:sldId id="1479" r:id="rId40"/>
    <p:sldId id="1482" r:id="rId41"/>
    <p:sldId id="1483" r:id="rId42"/>
    <p:sldId id="1484" r:id="rId43"/>
    <p:sldId id="1485" r:id="rId44"/>
    <p:sldId id="1480" r:id="rId45"/>
    <p:sldId id="1474" r:id="rId46"/>
  </p:sldIdLst>
  <p:sldSz cx="9144000" cy="6858000" type="screen4x3"/>
  <p:notesSz cx="7302500" cy="9586913"/>
  <p:custDataLst>
    <p:tags r:id="rId4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39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FF5"/>
    <a:srgbClr val="D5F1CF"/>
    <a:srgbClr val="EBEBEB"/>
    <a:srgbClr val="7F7F7F"/>
    <a:srgbClr val="F6D2D2"/>
    <a:srgbClr val="F5F5F5"/>
    <a:srgbClr val="FFFFFF"/>
    <a:srgbClr val="DBF2DA"/>
    <a:srgbClr val="990000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6" autoAdjust="0"/>
    <p:restoredTop sz="94649" autoAdjust="0"/>
  </p:normalViewPr>
  <p:slideViewPr>
    <p:cSldViewPr snapToObjects="1">
      <p:cViewPr varScale="1">
        <p:scale>
          <a:sx n="93" d="100"/>
          <a:sy n="93" d="100"/>
        </p:scale>
        <p:origin x="582" y="51"/>
      </p:cViewPr>
      <p:guideLst>
        <p:guide orient="horz" pos="1296"/>
        <p:guide pos="39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64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85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3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15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63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022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620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716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604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01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323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17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inqIG7rtPLAhXEPT4KHZA-AYUQjRwIBw&amp;url=https://en.wikipedia.org/wiki/Boating&amp;psig=AFQjCNEY0iJj5kje-URi9KrYUPw-INP-9A&amp;ust=1458704114480983" TargetMode="External"/><Relationship Id="rId5" Type="http://schemas.openxmlformats.org/officeDocument/2006/relationships/hyperlink" Target="http://www.cs.cmu.edu/~213/oldexams/exam2b-s11-sol.txt" TargetMode="External"/><Relationship Id="rId4" Type="http://schemas.openxmlformats.org/officeDocument/2006/relationships/hyperlink" Target="http://www.cs.cmu.edu/~213/oldexams/exam2b-s11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B4644-FF0D-0646-B85A-D7336FC664D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05BCC-1C97-E243-85AD-B1A6393B915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9277" y="4763559"/>
            <a:ext cx="8154989" cy="1627189"/>
            <a:chOff x="2211252" y="149729"/>
            <a:chExt cx="8154989" cy="1627189"/>
          </a:xfrm>
        </p:grpSpPr>
        <p:sp>
          <p:nvSpPr>
            <p:cNvPr id="145" name="Rectangle 60"/>
            <p:cNvSpPr>
              <a:spLocks noChangeArrowheads="1"/>
            </p:cNvSpPr>
            <p:nvPr/>
          </p:nvSpPr>
          <p:spPr bwMode="auto">
            <a:xfrm>
              <a:off x="9739177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6" name="Rectangle 61"/>
            <p:cNvSpPr>
              <a:spLocks noChangeArrowheads="1"/>
            </p:cNvSpPr>
            <p:nvPr/>
          </p:nvSpPr>
          <p:spPr bwMode="auto">
            <a:xfrm>
              <a:off x="9108940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47" name="Rectangle 62"/>
            <p:cNvSpPr>
              <a:spLocks noChangeArrowheads="1"/>
            </p:cNvSpPr>
            <p:nvPr/>
          </p:nvSpPr>
          <p:spPr bwMode="auto">
            <a:xfrm>
              <a:off x="84834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48" name="Rectangle 63"/>
            <p:cNvSpPr>
              <a:spLocks noChangeArrowheads="1"/>
            </p:cNvSpPr>
            <p:nvPr/>
          </p:nvSpPr>
          <p:spPr bwMode="auto">
            <a:xfrm>
              <a:off x="7854815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9" name="Rectangle 64"/>
            <p:cNvSpPr>
              <a:spLocks noChangeArrowheads="1"/>
            </p:cNvSpPr>
            <p:nvPr/>
          </p:nvSpPr>
          <p:spPr bwMode="auto">
            <a:xfrm>
              <a:off x="722934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150" name="Rectangle 65"/>
            <p:cNvSpPr>
              <a:spLocks noChangeArrowheads="1"/>
            </p:cNvSpPr>
            <p:nvPr/>
          </p:nvSpPr>
          <p:spPr bwMode="auto">
            <a:xfrm>
              <a:off x="6602277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151" name="Rectangle 66"/>
            <p:cNvSpPr>
              <a:spLocks noChangeArrowheads="1"/>
            </p:cNvSpPr>
            <p:nvPr/>
          </p:nvSpPr>
          <p:spPr bwMode="auto">
            <a:xfrm>
              <a:off x="5973627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5346565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53" name="Rectangle 68"/>
            <p:cNvSpPr>
              <a:spLocks noChangeArrowheads="1"/>
            </p:cNvSpPr>
            <p:nvPr/>
          </p:nvSpPr>
          <p:spPr bwMode="auto">
            <a:xfrm>
              <a:off x="472109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54" name="Rectangle 69"/>
            <p:cNvSpPr>
              <a:spLocks noChangeArrowheads="1"/>
            </p:cNvSpPr>
            <p:nvPr/>
          </p:nvSpPr>
          <p:spPr bwMode="auto">
            <a:xfrm>
              <a:off x="4092440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5" name="Rectangle 70"/>
            <p:cNvSpPr>
              <a:spLocks noChangeArrowheads="1"/>
            </p:cNvSpPr>
            <p:nvPr/>
          </p:nvSpPr>
          <p:spPr bwMode="auto">
            <a:xfrm>
              <a:off x="34669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56" name="Rectangle 71"/>
            <p:cNvSpPr>
              <a:spLocks noChangeArrowheads="1"/>
            </p:cNvSpPr>
            <p:nvPr/>
          </p:nvSpPr>
          <p:spPr bwMode="auto">
            <a:xfrm>
              <a:off x="2836727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157" name="Rectangle 72"/>
            <p:cNvSpPr>
              <a:spLocks noChangeArrowheads="1"/>
            </p:cNvSpPr>
            <p:nvPr/>
          </p:nvSpPr>
          <p:spPr bwMode="auto">
            <a:xfrm>
              <a:off x="2211252" y="144989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58" name="Rectangle 73"/>
            <p:cNvSpPr>
              <a:spLocks noChangeArrowheads="1"/>
            </p:cNvSpPr>
            <p:nvPr/>
          </p:nvSpPr>
          <p:spPr bwMode="auto">
            <a:xfrm>
              <a:off x="9739177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9" name="Rectangle 74"/>
            <p:cNvSpPr>
              <a:spLocks noChangeArrowheads="1"/>
            </p:cNvSpPr>
            <p:nvPr/>
          </p:nvSpPr>
          <p:spPr bwMode="auto">
            <a:xfrm>
              <a:off x="9108940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0" name="Rectangle 75"/>
            <p:cNvSpPr>
              <a:spLocks noChangeArrowheads="1"/>
            </p:cNvSpPr>
            <p:nvPr/>
          </p:nvSpPr>
          <p:spPr bwMode="auto">
            <a:xfrm>
              <a:off x="84834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61" name="Rectangle 76"/>
            <p:cNvSpPr>
              <a:spLocks noChangeArrowheads="1"/>
            </p:cNvSpPr>
            <p:nvPr/>
          </p:nvSpPr>
          <p:spPr bwMode="auto">
            <a:xfrm>
              <a:off x="7854815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2" name="Rectangle 77"/>
            <p:cNvSpPr>
              <a:spLocks noChangeArrowheads="1"/>
            </p:cNvSpPr>
            <p:nvPr/>
          </p:nvSpPr>
          <p:spPr bwMode="auto">
            <a:xfrm>
              <a:off x="722934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3" name="Rectangle 78"/>
            <p:cNvSpPr>
              <a:spLocks noChangeArrowheads="1"/>
            </p:cNvSpPr>
            <p:nvPr/>
          </p:nvSpPr>
          <p:spPr bwMode="auto">
            <a:xfrm>
              <a:off x="6602277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164" name="Rectangle 79"/>
            <p:cNvSpPr>
              <a:spLocks noChangeArrowheads="1"/>
            </p:cNvSpPr>
            <p:nvPr/>
          </p:nvSpPr>
          <p:spPr bwMode="auto">
            <a:xfrm>
              <a:off x="5973627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5" name="Rectangle 80"/>
            <p:cNvSpPr>
              <a:spLocks noChangeArrowheads="1"/>
            </p:cNvSpPr>
            <p:nvPr/>
          </p:nvSpPr>
          <p:spPr bwMode="auto">
            <a:xfrm>
              <a:off x="5346565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6" name="Rectangle 81"/>
            <p:cNvSpPr>
              <a:spLocks noChangeArrowheads="1"/>
            </p:cNvSpPr>
            <p:nvPr/>
          </p:nvSpPr>
          <p:spPr bwMode="auto">
            <a:xfrm>
              <a:off x="472109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167" name="Rectangle 82"/>
            <p:cNvSpPr>
              <a:spLocks noChangeArrowheads="1"/>
            </p:cNvSpPr>
            <p:nvPr/>
          </p:nvSpPr>
          <p:spPr bwMode="auto">
            <a:xfrm>
              <a:off x="4092440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8" name="Rectangle 83"/>
            <p:cNvSpPr>
              <a:spLocks noChangeArrowheads="1"/>
            </p:cNvSpPr>
            <p:nvPr/>
          </p:nvSpPr>
          <p:spPr bwMode="auto">
            <a:xfrm>
              <a:off x="34669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9" name="Rectangle 84"/>
            <p:cNvSpPr>
              <a:spLocks noChangeArrowheads="1"/>
            </p:cNvSpPr>
            <p:nvPr/>
          </p:nvSpPr>
          <p:spPr bwMode="auto">
            <a:xfrm>
              <a:off x="2836727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70" name="Rectangle 85"/>
            <p:cNvSpPr>
              <a:spLocks noChangeArrowheads="1"/>
            </p:cNvSpPr>
            <p:nvPr/>
          </p:nvSpPr>
          <p:spPr bwMode="auto">
            <a:xfrm>
              <a:off x="2211252" y="112445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71" name="Rectangle 86"/>
            <p:cNvSpPr>
              <a:spLocks noChangeArrowheads="1"/>
            </p:cNvSpPr>
            <p:nvPr/>
          </p:nvSpPr>
          <p:spPr bwMode="auto">
            <a:xfrm>
              <a:off x="9739177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2" name="Rectangle 87"/>
            <p:cNvSpPr>
              <a:spLocks noChangeArrowheads="1"/>
            </p:cNvSpPr>
            <p:nvPr/>
          </p:nvSpPr>
          <p:spPr bwMode="auto">
            <a:xfrm>
              <a:off x="9108940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3" name="Rectangle 88"/>
            <p:cNvSpPr>
              <a:spLocks noChangeArrowheads="1"/>
            </p:cNvSpPr>
            <p:nvPr/>
          </p:nvSpPr>
          <p:spPr bwMode="auto">
            <a:xfrm>
              <a:off x="84834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174" name="Rectangle 89"/>
            <p:cNvSpPr>
              <a:spLocks noChangeArrowheads="1"/>
            </p:cNvSpPr>
            <p:nvPr/>
          </p:nvSpPr>
          <p:spPr bwMode="auto">
            <a:xfrm>
              <a:off x="7854815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5" name="Rectangle 90"/>
            <p:cNvSpPr>
              <a:spLocks noChangeArrowheads="1"/>
            </p:cNvSpPr>
            <p:nvPr/>
          </p:nvSpPr>
          <p:spPr bwMode="auto">
            <a:xfrm>
              <a:off x="722934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6" name="Rectangle 91"/>
            <p:cNvSpPr>
              <a:spLocks noChangeArrowheads="1"/>
            </p:cNvSpPr>
            <p:nvPr/>
          </p:nvSpPr>
          <p:spPr bwMode="auto">
            <a:xfrm>
              <a:off x="6602277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177" name="Rectangle 92"/>
            <p:cNvSpPr>
              <a:spLocks noChangeArrowheads="1"/>
            </p:cNvSpPr>
            <p:nvPr/>
          </p:nvSpPr>
          <p:spPr bwMode="auto">
            <a:xfrm>
              <a:off x="5973627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8" name="Rectangle 93"/>
            <p:cNvSpPr>
              <a:spLocks noChangeArrowheads="1"/>
            </p:cNvSpPr>
            <p:nvPr/>
          </p:nvSpPr>
          <p:spPr bwMode="auto">
            <a:xfrm>
              <a:off x="5346565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9" name="Rectangle 94"/>
            <p:cNvSpPr>
              <a:spLocks noChangeArrowheads="1"/>
            </p:cNvSpPr>
            <p:nvPr/>
          </p:nvSpPr>
          <p:spPr bwMode="auto">
            <a:xfrm>
              <a:off x="472109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80" name="Rectangle 95"/>
            <p:cNvSpPr>
              <a:spLocks noChangeArrowheads="1"/>
            </p:cNvSpPr>
            <p:nvPr/>
          </p:nvSpPr>
          <p:spPr bwMode="auto">
            <a:xfrm>
              <a:off x="4092440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1" name="Rectangle 96"/>
            <p:cNvSpPr>
              <a:spLocks noChangeArrowheads="1"/>
            </p:cNvSpPr>
            <p:nvPr/>
          </p:nvSpPr>
          <p:spPr bwMode="auto">
            <a:xfrm>
              <a:off x="34669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182" name="Rectangle 97"/>
            <p:cNvSpPr>
              <a:spLocks noChangeArrowheads="1"/>
            </p:cNvSpPr>
            <p:nvPr/>
          </p:nvSpPr>
          <p:spPr bwMode="auto">
            <a:xfrm>
              <a:off x="2836727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83" name="Rectangle 98"/>
            <p:cNvSpPr>
              <a:spLocks noChangeArrowheads="1"/>
            </p:cNvSpPr>
            <p:nvPr/>
          </p:nvSpPr>
          <p:spPr bwMode="auto">
            <a:xfrm>
              <a:off x="2211252" y="800604"/>
              <a:ext cx="625475" cy="323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84" name="Rectangle 99"/>
            <p:cNvSpPr>
              <a:spLocks noChangeArrowheads="1"/>
            </p:cNvSpPr>
            <p:nvPr/>
          </p:nvSpPr>
          <p:spPr bwMode="auto">
            <a:xfrm>
              <a:off x="9739177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5" name="Rectangle 100"/>
            <p:cNvSpPr>
              <a:spLocks noChangeArrowheads="1"/>
            </p:cNvSpPr>
            <p:nvPr/>
          </p:nvSpPr>
          <p:spPr bwMode="auto">
            <a:xfrm>
              <a:off x="9108940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86" name="Rectangle 101"/>
            <p:cNvSpPr>
              <a:spLocks noChangeArrowheads="1"/>
            </p:cNvSpPr>
            <p:nvPr/>
          </p:nvSpPr>
          <p:spPr bwMode="auto">
            <a:xfrm>
              <a:off x="84834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187" name="Rectangle 102"/>
            <p:cNvSpPr>
              <a:spLocks noChangeArrowheads="1"/>
            </p:cNvSpPr>
            <p:nvPr/>
          </p:nvSpPr>
          <p:spPr bwMode="auto">
            <a:xfrm>
              <a:off x="7854815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8" name="Rectangle 103"/>
            <p:cNvSpPr>
              <a:spLocks noChangeArrowheads="1"/>
            </p:cNvSpPr>
            <p:nvPr/>
          </p:nvSpPr>
          <p:spPr bwMode="auto">
            <a:xfrm>
              <a:off x="722934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89" name="Rectangle 104"/>
            <p:cNvSpPr>
              <a:spLocks noChangeArrowheads="1"/>
            </p:cNvSpPr>
            <p:nvPr/>
          </p:nvSpPr>
          <p:spPr bwMode="auto">
            <a:xfrm>
              <a:off x="6602277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90" name="Rectangle 105"/>
            <p:cNvSpPr>
              <a:spLocks noChangeArrowheads="1"/>
            </p:cNvSpPr>
            <p:nvPr/>
          </p:nvSpPr>
          <p:spPr bwMode="auto">
            <a:xfrm>
              <a:off x="5973627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91" name="Rectangle 106"/>
            <p:cNvSpPr>
              <a:spLocks noChangeArrowheads="1"/>
            </p:cNvSpPr>
            <p:nvPr/>
          </p:nvSpPr>
          <p:spPr bwMode="auto">
            <a:xfrm>
              <a:off x="5346565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92" name="Rectangle 107"/>
            <p:cNvSpPr>
              <a:spLocks noChangeArrowheads="1"/>
            </p:cNvSpPr>
            <p:nvPr/>
          </p:nvSpPr>
          <p:spPr bwMode="auto">
            <a:xfrm>
              <a:off x="472109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193" name="Rectangle 108"/>
            <p:cNvSpPr>
              <a:spLocks noChangeArrowheads="1"/>
            </p:cNvSpPr>
            <p:nvPr/>
          </p:nvSpPr>
          <p:spPr bwMode="auto">
            <a:xfrm>
              <a:off x="4092440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4" name="Rectangle 109"/>
            <p:cNvSpPr>
              <a:spLocks noChangeArrowheads="1"/>
            </p:cNvSpPr>
            <p:nvPr/>
          </p:nvSpPr>
          <p:spPr bwMode="auto">
            <a:xfrm>
              <a:off x="34669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5" name="Rectangle 110"/>
            <p:cNvSpPr>
              <a:spLocks noChangeArrowheads="1"/>
            </p:cNvSpPr>
            <p:nvPr/>
          </p:nvSpPr>
          <p:spPr bwMode="auto">
            <a:xfrm>
              <a:off x="2836727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96" name="Rectangle 111"/>
            <p:cNvSpPr>
              <a:spLocks noChangeArrowheads="1"/>
            </p:cNvSpPr>
            <p:nvPr/>
          </p:nvSpPr>
          <p:spPr bwMode="auto">
            <a:xfrm>
              <a:off x="2211252" y="47516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197" name="Rectangle 112"/>
            <p:cNvSpPr>
              <a:spLocks noChangeArrowheads="1"/>
            </p:cNvSpPr>
            <p:nvPr/>
          </p:nvSpPr>
          <p:spPr bwMode="auto">
            <a:xfrm>
              <a:off x="9739177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198" name="Rectangle 113"/>
            <p:cNvSpPr>
              <a:spLocks noChangeArrowheads="1"/>
            </p:cNvSpPr>
            <p:nvPr/>
          </p:nvSpPr>
          <p:spPr bwMode="auto">
            <a:xfrm>
              <a:off x="9108940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199" name="Rectangle 114"/>
            <p:cNvSpPr>
              <a:spLocks noChangeArrowheads="1"/>
            </p:cNvSpPr>
            <p:nvPr/>
          </p:nvSpPr>
          <p:spPr bwMode="auto">
            <a:xfrm>
              <a:off x="84834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0" name="Rectangle 115"/>
            <p:cNvSpPr>
              <a:spLocks noChangeArrowheads="1"/>
            </p:cNvSpPr>
            <p:nvPr/>
          </p:nvSpPr>
          <p:spPr bwMode="auto">
            <a:xfrm>
              <a:off x="7854815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1" name="Rectangle 116"/>
            <p:cNvSpPr>
              <a:spLocks noChangeArrowheads="1"/>
            </p:cNvSpPr>
            <p:nvPr/>
          </p:nvSpPr>
          <p:spPr bwMode="auto">
            <a:xfrm>
              <a:off x="722934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2" name="Rectangle 117"/>
            <p:cNvSpPr>
              <a:spLocks noChangeArrowheads="1"/>
            </p:cNvSpPr>
            <p:nvPr/>
          </p:nvSpPr>
          <p:spPr bwMode="auto">
            <a:xfrm>
              <a:off x="6602277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3" name="Rectangle 118"/>
            <p:cNvSpPr>
              <a:spLocks noChangeArrowheads="1"/>
            </p:cNvSpPr>
            <p:nvPr/>
          </p:nvSpPr>
          <p:spPr bwMode="auto">
            <a:xfrm>
              <a:off x="5973627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4" name="Rectangle 119"/>
            <p:cNvSpPr>
              <a:spLocks noChangeArrowheads="1"/>
            </p:cNvSpPr>
            <p:nvPr/>
          </p:nvSpPr>
          <p:spPr bwMode="auto">
            <a:xfrm>
              <a:off x="5346565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5" name="Rectangle 120"/>
            <p:cNvSpPr>
              <a:spLocks noChangeArrowheads="1"/>
            </p:cNvSpPr>
            <p:nvPr/>
          </p:nvSpPr>
          <p:spPr bwMode="auto">
            <a:xfrm>
              <a:off x="472109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6" name="Rectangle 121"/>
            <p:cNvSpPr>
              <a:spLocks noChangeArrowheads="1"/>
            </p:cNvSpPr>
            <p:nvPr/>
          </p:nvSpPr>
          <p:spPr bwMode="auto">
            <a:xfrm>
              <a:off x="4092440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7" name="Rectangle 122"/>
            <p:cNvSpPr>
              <a:spLocks noChangeArrowheads="1"/>
            </p:cNvSpPr>
            <p:nvPr/>
          </p:nvSpPr>
          <p:spPr bwMode="auto">
            <a:xfrm>
              <a:off x="34669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8" name="Rectangle 123"/>
            <p:cNvSpPr>
              <a:spLocks noChangeArrowheads="1"/>
            </p:cNvSpPr>
            <p:nvPr/>
          </p:nvSpPr>
          <p:spPr bwMode="auto">
            <a:xfrm>
              <a:off x="2836727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9" name="Rectangle 124"/>
            <p:cNvSpPr>
              <a:spLocks noChangeArrowheads="1"/>
            </p:cNvSpPr>
            <p:nvPr/>
          </p:nvSpPr>
          <p:spPr bwMode="auto">
            <a:xfrm>
              <a:off x="2211252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210" name="Line 125"/>
            <p:cNvSpPr>
              <a:spLocks noChangeShapeType="1"/>
            </p:cNvSpPr>
            <p:nvPr/>
          </p:nvSpPr>
          <p:spPr bwMode="auto">
            <a:xfrm>
              <a:off x="2211252" y="47516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11" name="Line 126"/>
            <p:cNvSpPr>
              <a:spLocks noChangeShapeType="1"/>
            </p:cNvSpPr>
            <p:nvPr/>
          </p:nvSpPr>
          <p:spPr bwMode="auto">
            <a:xfrm>
              <a:off x="2211252" y="80060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127"/>
            <p:cNvSpPr>
              <a:spLocks noChangeShapeType="1"/>
            </p:cNvSpPr>
            <p:nvPr/>
          </p:nvSpPr>
          <p:spPr bwMode="auto">
            <a:xfrm>
              <a:off x="2211252" y="112445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128"/>
            <p:cNvSpPr>
              <a:spLocks noChangeShapeType="1"/>
            </p:cNvSpPr>
            <p:nvPr/>
          </p:nvSpPr>
          <p:spPr bwMode="auto">
            <a:xfrm>
              <a:off x="2211252" y="144989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129"/>
            <p:cNvSpPr>
              <a:spLocks noChangeShapeType="1"/>
            </p:cNvSpPr>
            <p:nvPr/>
          </p:nvSpPr>
          <p:spPr bwMode="auto">
            <a:xfrm>
              <a:off x="34669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130"/>
            <p:cNvSpPr>
              <a:spLocks noChangeShapeType="1"/>
            </p:cNvSpPr>
            <p:nvPr/>
          </p:nvSpPr>
          <p:spPr bwMode="auto">
            <a:xfrm>
              <a:off x="40924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131"/>
            <p:cNvSpPr>
              <a:spLocks noChangeShapeType="1"/>
            </p:cNvSpPr>
            <p:nvPr/>
          </p:nvSpPr>
          <p:spPr bwMode="auto">
            <a:xfrm>
              <a:off x="53465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132"/>
            <p:cNvSpPr>
              <a:spLocks noChangeShapeType="1"/>
            </p:cNvSpPr>
            <p:nvPr/>
          </p:nvSpPr>
          <p:spPr bwMode="auto">
            <a:xfrm>
              <a:off x="597362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133"/>
            <p:cNvSpPr>
              <a:spLocks noChangeShapeType="1"/>
            </p:cNvSpPr>
            <p:nvPr/>
          </p:nvSpPr>
          <p:spPr bwMode="auto">
            <a:xfrm>
              <a:off x="72293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134"/>
            <p:cNvSpPr>
              <a:spLocks noChangeShapeType="1"/>
            </p:cNvSpPr>
            <p:nvPr/>
          </p:nvSpPr>
          <p:spPr bwMode="auto">
            <a:xfrm>
              <a:off x="785481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135"/>
            <p:cNvSpPr>
              <a:spLocks noChangeShapeType="1"/>
            </p:cNvSpPr>
            <p:nvPr/>
          </p:nvSpPr>
          <p:spPr bwMode="auto">
            <a:xfrm>
              <a:off x="91089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136"/>
            <p:cNvSpPr>
              <a:spLocks noChangeShapeType="1"/>
            </p:cNvSpPr>
            <p:nvPr/>
          </p:nvSpPr>
          <p:spPr bwMode="auto">
            <a:xfrm>
              <a:off x="973917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137"/>
            <p:cNvSpPr>
              <a:spLocks noChangeShapeType="1"/>
            </p:cNvSpPr>
            <p:nvPr/>
          </p:nvSpPr>
          <p:spPr bwMode="auto">
            <a:xfrm>
              <a:off x="283672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138"/>
            <p:cNvSpPr>
              <a:spLocks noChangeShapeType="1"/>
            </p:cNvSpPr>
            <p:nvPr/>
          </p:nvSpPr>
          <p:spPr bwMode="auto">
            <a:xfrm>
              <a:off x="4721090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139"/>
            <p:cNvSpPr>
              <a:spLocks noChangeShapeType="1"/>
            </p:cNvSpPr>
            <p:nvPr/>
          </p:nvSpPr>
          <p:spPr bwMode="auto">
            <a:xfrm>
              <a:off x="2211252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140"/>
            <p:cNvSpPr>
              <a:spLocks noChangeShapeType="1"/>
            </p:cNvSpPr>
            <p:nvPr/>
          </p:nvSpPr>
          <p:spPr bwMode="auto">
            <a:xfrm>
              <a:off x="660227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141"/>
            <p:cNvSpPr>
              <a:spLocks noChangeShapeType="1"/>
            </p:cNvSpPr>
            <p:nvPr/>
          </p:nvSpPr>
          <p:spPr bwMode="auto">
            <a:xfrm>
              <a:off x="8483465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142"/>
            <p:cNvSpPr>
              <a:spLocks noChangeShapeType="1"/>
            </p:cNvSpPr>
            <p:nvPr/>
          </p:nvSpPr>
          <p:spPr bwMode="auto">
            <a:xfrm>
              <a:off x="2211252" y="14972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28" name="Line 143"/>
            <p:cNvSpPr>
              <a:spLocks noChangeShapeType="1"/>
            </p:cNvSpPr>
            <p:nvPr/>
          </p:nvSpPr>
          <p:spPr bwMode="auto">
            <a:xfrm>
              <a:off x="10364653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144"/>
            <p:cNvSpPr>
              <a:spLocks noChangeShapeType="1"/>
            </p:cNvSpPr>
            <p:nvPr/>
          </p:nvSpPr>
          <p:spPr bwMode="auto">
            <a:xfrm>
              <a:off x="2211252" y="177533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69448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TLB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179512"/>
            <a:ext cx="8307387" cy="877888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entries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4-way associative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2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125538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12553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612900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61290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100263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210026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587625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258762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3074988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307498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3562350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356235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4049713" y="2714625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404971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4537075" y="2714625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453707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5024438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502443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5511800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551180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5999163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599916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6486525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648652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6973888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697388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7461250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746125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024437" y="3171296"/>
            <a:ext cx="2924175" cy="333375"/>
            <a:chOff x="3061" y="2140"/>
            <a:chExt cx="1842" cy="210"/>
          </a:xfrm>
        </p:grpSpPr>
        <p:sp>
          <p:nvSpPr>
            <p:cNvPr id="35888" name="Line 48"/>
            <p:cNvSpPr>
              <a:spLocks noChangeShapeType="1"/>
            </p:cNvSpPr>
            <p:nvPr/>
          </p:nvSpPr>
          <p:spPr bwMode="auto">
            <a:xfrm>
              <a:off x="3061" y="2231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Text Box 49"/>
            <p:cNvSpPr txBox="1">
              <a:spLocks noChangeArrowheads="1"/>
            </p:cNvSpPr>
            <p:nvPr/>
          </p:nvSpPr>
          <p:spPr bwMode="auto">
            <a:xfrm>
              <a:off x="3768" y="2140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117071" y="3171825"/>
            <a:ext cx="3916362" cy="333375"/>
            <a:chOff x="605" y="2135"/>
            <a:chExt cx="2467" cy="210"/>
          </a:xfrm>
        </p:grpSpPr>
        <p:sp>
          <p:nvSpPr>
            <p:cNvPr id="35891" name="Line 51"/>
            <p:cNvSpPr>
              <a:spLocks noChangeShapeType="1"/>
            </p:cNvSpPr>
            <p:nvPr/>
          </p:nvSpPr>
          <p:spPr bwMode="auto">
            <a:xfrm>
              <a:off x="605" y="2226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Text Box 52"/>
            <p:cNvSpPr txBox="1">
              <a:spLocks noChangeArrowheads="1"/>
            </p:cNvSpPr>
            <p:nvPr/>
          </p:nvSpPr>
          <p:spPr bwMode="auto">
            <a:xfrm>
              <a:off x="1553" y="2135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4046538" y="2148416"/>
            <a:ext cx="992187" cy="306388"/>
            <a:chOff x="2445" y="1501"/>
            <a:chExt cx="625" cy="193"/>
          </a:xfrm>
        </p:grpSpPr>
        <p:sp>
          <p:nvSpPr>
            <p:cNvPr id="35894" name="Line 54"/>
            <p:cNvSpPr>
              <a:spLocks noChangeShapeType="1"/>
            </p:cNvSpPr>
            <p:nvPr/>
          </p:nvSpPr>
          <p:spPr bwMode="auto">
            <a:xfrm>
              <a:off x="2445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Text Box 55"/>
            <p:cNvSpPr txBox="1">
              <a:spLocks noChangeArrowheads="1"/>
            </p:cNvSpPr>
            <p:nvPr/>
          </p:nvSpPr>
          <p:spPr bwMode="auto">
            <a:xfrm>
              <a:off x="2586" y="1501"/>
              <a:ext cx="340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TLBI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125538" y="2144712"/>
            <a:ext cx="2925762" cy="306388"/>
            <a:chOff x="605" y="1488"/>
            <a:chExt cx="1843" cy="193"/>
          </a:xfrm>
        </p:grpSpPr>
        <p:sp>
          <p:nvSpPr>
            <p:cNvPr id="35897" name="Line 57"/>
            <p:cNvSpPr>
              <a:spLocks noChangeShapeType="1"/>
            </p:cNvSpPr>
            <p:nvPr/>
          </p:nvSpPr>
          <p:spPr bwMode="auto">
            <a:xfrm>
              <a:off x="605" y="1566"/>
              <a:ext cx="184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Text Box 58"/>
            <p:cNvSpPr txBox="1">
              <a:spLocks noChangeArrowheads="1"/>
            </p:cNvSpPr>
            <p:nvPr/>
          </p:nvSpPr>
          <p:spPr bwMode="auto">
            <a:xfrm>
              <a:off x="1387" y="1488"/>
              <a:ext cx="367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29453" y="2714625"/>
            <a:ext cx="3898900" cy="304800"/>
            <a:chOff x="1277938" y="2932113"/>
            <a:chExt cx="3898900" cy="304800"/>
          </a:xfrm>
        </p:grpSpPr>
        <p:sp>
          <p:nvSpPr>
            <p:cNvPr id="129" name="Rectangle 6"/>
            <p:cNvSpPr>
              <a:spLocks noChangeArrowheads="1"/>
            </p:cNvSpPr>
            <p:nvPr/>
          </p:nvSpPr>
          <p:spPr bwMode="auto">
            <a:xfrm>
              <a:off x="1277938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0" name="Rectangle 9"/>
            <p:cNvSpPr>
              <a:spLocks noChangeArrowheads="1"/>
            </p:cNvSpPr>
            <p:nvPr/>
          </p:nvSpPr>
          <p:spPr bwMode="auto">
            <a:xfrm>
              <a:off x="1765300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1" name="Rectangle 12"/>
            <p:cNvSpPr>
              <a:spLocks noChangeArrowheads="1"/>
            </p:cNvSpPr>
            <p:nvPr/>
          </p:nvSpPr>
          <p:spPr bwMode="auto">
            <a:xfrm>
              <a:off x="2252663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2" name="Rectangle 15"/>
            <p:cNvSpPr>
              <a:spLocks noChangeArrowheads="1"/>
            </p:cNvSpPr>
            <p:nvPr/>
          </p:nvSpPr>
          <p:spPr bwMode="auto">
            <a:xfrm>
              <a:off x="2740025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3" name="Rectangle 18"/>
            <p:cNvSpPr>
              <a:spLocks noChangeArrowheads="1"/>
            </p:cNvSpPr>
            <p:nvPr/>
          </p:nvSpPr>
          <p:spPr bwMode="auto">
            <a:xfrm>
              <a:off x="3227388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4" name="Rectangle 21"/>
            <p:cNvSpPr>
              <a:spLocks noChangeArrowheads="1"/>
            </p:cNvSpPr>
            <p:nvPr/>
          </p:nvSpPr>
          <p:spPr bwMode="auto">
            <a:xfrm>
              <a:off x="3714750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5" name="Rectangle 24"/>
            <p:cNvSpPr>
              <a:spLocks noChangeArrowheads="1"/>
            </p:cNvSpPr>
            <p:nvPr/>
          </p:nvSpPr>
          <p:spPr bwMode="auto">
            <a:xfrm>
              <a:off x="4202113" y="2932113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B05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6" name="Rectangle 27"/>
            <p:cNvSpPr>
              <a:spLocks noChangeArrowheads="1"/>
            </p:cNvSpPr>
            <p:nvPr/>
          </p:nvSpPr>
          <p:spPr bwMode="auto">
            <a:xfrm>
              <a:off x="4689475" y="2932113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865" y="4761971"/>
            <a:ext cx="8154989" cy="1627189"/>
            <a:chOff x="512550" y="4728659"/>
            <a:chExt cx="8154989" cy="1627189"/>
          </a:xfrm>
        </p:grpSpPr>
        <p:sp>
          <p:nvSpPr>
            <p:cNvPr id="35900" name="Rectangle 60"/>
            <p:cNvSpPr>
              <a:spLocks noChangeArrowheads="1"/>
            </p:cNvSpPr>
            <p:nvPr/>
          </p:nvSpPr>
          <p:spPr bwMode="auto">
            <a:xfrm>
              <a:off x="8040475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01" name="Rectangle 61"/>
            <p:cNvSpPr>
              <a:spLocks noChangeArrowheads="1"/>
            </p:cNvSpPr>
            <p:nvPr/>
          </p:nvSpPr>
          <p:spPr bwMode="auto">
            <a:xfrm>
              <a:off x="7410238" y="6028822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02" name="Rectangle 62"/>
            <p:cNvSpPr>
              <a:spLocks noChangeArrowheads="1"/>
            </p:cNvSpPr>
            <p:nvPr/>
          </p:nvSpPr>
          <p:spPr bwMode="auto">
            <a:xfrm>
              <a:off x="6784763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03" name="Rectangle 63"/>
            <p:cNvSpPr>
              <a:spLocks noChangeArrowheads="1"/>
            </p:cNvSpPr>
            <p:nvPr/>
          </p:nvSpPr>
          <p:spPr bwMode="auto">
            <a:xfrm>
              <a:off x="6156113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04" name="Rectangle 64"/>
            <p:cNvSpPr>
              <a:spLocks noChangeArrowheads="1"/>
            </p:cNvSpPr>
            <p:nvPr/>
          </p:nvSpPr>
          <p:spPr bwMode="auto">
            <a:xfrm>
              <a:off x="5530638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35905" name="Rectangle 65"/>
            <p:cNvSpPr>
              <a:spLocks noChangeArrowheads="1"/>
            </p:cNvSpPr>
            <p:nvPr/>
          </p:nvSpPr>
          <p:spPr bwMode="auto">
            <a:xfrm>
              <a:off x="4903575" y="6028822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35906" name="Rectangle 66"/>
            <p:cNvSpPr>
              <a:spLocks noChangeArrowheads="1"/>
            </p:cNvSpPr>
            <p:nvPr/>
          </p:nvSpPr>
          <p:spPr bwMode="auto">
            <a:xfrm>
              <a:off x="4274925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07" name="Rectangle 67"/>
            <p:cNvSpPr>
              <a:spLocks noChangeArrowheads="1"/>
            </p:cNvSpPr>
            <p:nvPr/>
          </p:nvSpPr>
          <p:spPr bwMode="auto">
            <a:xfrm>
              <a:off x="3647863" y="6028822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5908" name="Rectangle 68"/>
            <p:cNvSpPr>
              <a:spLocks noChangeArrowheads="1"/>
            </p:cNvSpPr>
            <p:nvPr/>
          </p:nvSpPr>
          <p:spPr bwMode="auto">
            <a:xfrm>
              <a:off x="3022388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09" name="Rectangle 69"/>
            <p:cNvSpPr>
              <a:spLocks noChangeArrowheads="1"/>
            </p:cNvSpPr>
            <p:nvPr/>
          </p:nvSpPr>
          <p:spPr bwMode="auto">
            <a:xfrm>
              <a:off x="2393738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0" name="Rectangle 70"/>
            <p:cNvSpPr>
              <a:spLocks noChangeArrowheads="1"/>
            </p:cNvSpPr>
            <p:nvPr/>
          </p:nvSpPr>
          <p:spPr bwMode="auto">
            <a:xfrm>
              <a:off x="1768263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1" name="Rectangle 71"/>
            <p:cNvSpPr>
              <a:spLocks noChangeArrowheads="1"/>
            </p:cNvSpPr>
            <p:nvPr/>
          </p:nvSpPr>
          <p:spPr bwMode="auto">
            <a:xfrm>
              <a:off x="1138025" y="6028822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35912" name="Rectangle 72"/>
            <p:cNvSpPr>
              <a:spLocks noChangeArrowheads="1"/>
            </p:cNvSpPr>
            <p:nvPr/>
          </p:nvSpPr>
          <p:spPr bwMode="auto">
            <a:xfrm>
              <a:off x="512550" y="602882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35913" name="Rectangle 73"/>
            <p:cNvSpPr>
              <a:spLocks noChangeArrowheads="1"/>
            </p:cNvSpPr>
            <p:nvPr/>
          </p:nvSpPr>
          <p:spPr bwMode="auto">
            <a:xfrm>
              <a:off x="8040475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4" name="Rectangle 74"/>
            <p:cNvSpPr>
              <a:spLocks noChangeArrowheads="1"/>
            </p:cNvSpPr>
            <p:nvPr/>
          </p:nvSpPr>
          <p:spPr bwMode="auto">
            <a:xfrm>
              <a:off x="7410238" y="5703384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5" name="Rectangle 75"/>
            <p:cNvSpPr>
              <a:spLocks noChangeArrowheads="1"/>
            </p:cNvSpPr>
            <p:nvPr/>
          </p:nvSpPr>
          <p:spPr bwMode="auto">
            <a:xfrm>
              <a:off x="6784763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16" name="Rectangle 76"/>
            <p:cNvSpPr>
              <a:spLocks noChangeArrowheads="1"/>
            </p:cNvSpPr>
            <p:nvPr/>
          </p:nvSpPr>
          <p:spPr bwMode="auto">
            <a:xfrm>
              <a:off x="6156113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7" name="Rectangle 77"/>
            <p:cNvSpPr>
              <a:spLocks noChangeArrowheads="1"/>
            </p:cNvSpPr>
            <p:nvPr/>
          </p:nvSpPr>
          <p:spPr bwMode="auto">
            <a:xfrm>
              <a:off x="5530638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8" name="Rectangle 78"/>
            <p:cNvSpPr>
              <a:spLocks noChangeArrowheads="1"/>
            </p:cNvSpPr>
            <p:nvPr/>
          </p:nvSpPr>
          <p:spPr bwMode="auto">
            <a:xfrm>
              <a:off x="4903575" y="5703384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35919" name="Rectangle 79"/>
            <p:cNvSpPr>
              <a:spLocks noChangeArrowheads="1"/>
            </p:cNvSpPr>
            <p:nvPr/>
          </p:nvSpPr>
          <p:spPr bwMode="auto">
            <a:xfrm>
              <a:off x="4274925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0" name="Rectangle 80"/>
            <p:cNvSpPr>
              <a:spLocks noChangeArrowheads="1"/>
            </p:cNvSpPr>
            <p:nvPr/>
          </p:nvSpPr>
          <p:spPr bwMode="auto">
            <a:xfrm>
              <a:off x="3647863" y="5703384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1" name="Rectangle 81"/>
            <p:cNvSpPr>
              <a:spLocks noChangeArrowheads="1"/>
            </p:cNvSpPr>
            <p:nvPr/>
          </p:nvSpPr>
          <p:spPr bwMode="auto">
            <a:xfrm>
              <a:off x="3022388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35922" name="Rectangle 82"/>
            <p:cNvSpPr>
              <a:spLocks noChangeArrowheads="1"/>
            </p:cNvSpPr>
            <p:nvPr/>
          </p:nvSpPr>
          <p:spPr bwMode="auto">
            <a:xfrm>
              <a:off x="2393738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3" name="Rectangle 83"/>
            <p:cNvSpPr>
              <a:spLocks noChangeArrowheads="1"/>
            </p:cNvSpPr>
            <p:nvPr/>
          </p:nvSpPr>
          <p:spPr bwMode="auto">
            <a:xfrm>
              <a:off x="1768263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4" name="Rectangle 84"/>
            <p:cNvSpPr>
              <a:spLocks noChangeArrowheads="1"/>
            </p:cNvSpPr>
            <p:nvPr/>
          </p:nvSpPr>
          <p:spPr bwMode="auto">
            <a:xfrm>
              <a:off x="1138025" y="5703384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25" name="Rectangle 85"/>
            <p:cNvSpPr>
              <a:spLocks noChangeArrowheads="1"/>
            </p:cNvSpPr>
            <p:nvPr/>
          </p:nvSpPr>
          <p:spPr bwMode="auto">
            <a:xfrm>
              <a:off x="512550" y="570338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35926" name="Rectangle 86"/>
            <p:cNvSpPr>
              <a:spLocks noChangeArrowheads="1"/>
            </p:cNvSpPr>
            <p:nvPr/>
          </p:nvSpPr>
          <p:spPr bwMode="auto">
            <a:xfrm>
              <a:off x="8040475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7" name="Rectangle 87"/>
            <p:cNvSpPr>
              <a:spLocks noChangeArrowheads="1"/>
            </p:cNvSpPr>
            <p:nvPr/>
          </p:nvSpPr>
          <p:spPr bwMode="auto">
            <a:xfrm>
              <a:off x="7410238" y="5379534"/>
              <a:ext cx="630238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8" name="Rectangle 88"/>
            <p:cNvSpPr>
              <a:spLocks noChangeArrowheads="1"/>
            </p:cNvSpPr>
            <p:nvPr/>
          </p:nvSpPr>
          <p:spPr bwMode="auto">
            <a:xfrm>
              <a:off x="6784763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35929" name="Rectangle 89"/>
            <p:cNvSpPr>
              <a:spLocks noChangeArrowheads="1"/>
            </p:cNvSpPr>
            <p:nvPr/>
          </p:nvSpPr>
          <p:spPr bwMode="auto">
            <a:xfrm>
              <a:off x="6156113" y="5379534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30" name="Rectangle 90"/>
            <p:cNvSpPr>
              <a:spLocks noChangeArrowheads="1"/>
            </p:cNvSpPr>
            <p:nvPr/>
          </p:nvSpPr>
          <p:spPr bwMode="auto">
            <a:xfrm>
              <a:off x="5530638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31" name="Rectangle 91"/>
            <p:cNvSpPr>
              <a:spLocks noChangeArrowheads="1"/>
            </p:cNvSpPr>
            <p:nvPr/>
          </p:nvSpPr>
          <p:spPr bwMode="auto">
            <a:xfrm>
              <a:off x="4903575" y="5379534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35932" name="Rectangle 92"/>
            <p:cNvSpPr>
              <a:spLocks noChangeArrowheads="1"/>
            </p:cNvSpPr>
            <p:nvPr/>
          </p:nvSpPr>
          <p:spPr bwMode="auto">
            <a:xfrm>
              <a:off x="4274925" y="5379534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33" name="Rectangle 93"/>
            <p:cNvSpPr>
              <a:spLocks noChangeArrowheads="1"/>
            </p:cNvSpPr>
            <p:nvPr/>
          </p:nvSpPr>
          <p:spPr bwMode="auto">
            <a:xfrm>
              <a:off x="3647863" y="5379534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34" name="Rectangle 94"/>
            <p:cNvSpPr>
              <a:spLocks noChangeArrowheads="1"/>
            </p:cNvSpPr>
            <p:nvPr/>
          </p:nvSpPr>
          <p:spPr bwMode="auto">
            <a:xfrm>
              <a:off x="3022388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35" name="Rectangle 95"/>
            <p:cNvSpPr>
              <a:spLocks noChangeArrowheads="1"/>
            </p:cNvSpPr>
            <p:nvPr/>
          </p:nvSpPr>
          <p:spPr bwMode="auto">
            <a:xfrm>
              <a:off x="2393738" y="5379534"/>
              <a:ext cx="628650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36" name="Rectangle 96"/>
            <p:cNvSpPr>
              <a:spLocks noChangeArrowheads="1"/>
            </p:cNvSpPr>
            <p:nvPr/>
          </p:nvSpPr>
          <p:spPr bwMode="auto">
            <a:xfrm>
              <a:off x="1768263" y="5379534"/>
              <a:ext cx="625475" cy="323850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35937" name="Rectangle 97"/>
            <p:cNvSpPr>
              <a:spLocks noChangeArrowheads="1"/>
            </p:cNvSpPr>
            <p:nvPr/>
          </p:nvSpPr>
          <p:spPr bwMode="auto">
            <a:xfrm>
              <a:off x="1138025" y="5379534"/>
              <a:ext cx="630238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35938" name="Rectangle 98"/>
            <p:cNvSpPr>
              <a:spLocks noChangeArrowheads="1"/>
            </p:cNvSpPr>
            <p:nvPr/>
          </p:nvSpPr>
          <p:spPr bwMode="auto">
            <a:xfrm>
              <a:off x="512550" y="5379534"/>
              <a:ext cx="625475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5939" name="Rectangle 99"/>
            <p:cNvSpPr>
              <a:spLocks noChangeArrowheads="1"/>
            </p:cNvSpPr>
            <p:nvPr/>
          </p:nvSpPr>
          <p:spPr bwMode="auto">
            <a:xfrm>
              <a:off x="8040475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40" name="Rectangle 100"/>
            <p:cNvSpPr>
              <a:spLocks noChangeArrowheads="1"/>
            </p:cNvSpPr>
            <p:nvPr/>
          </p:nvSpPr>
          <p:spPr bwMode="auto">
            <a:xfrm>
              <a:off x="7410238" y="5054097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41" name="Rectangle 101"/>
            <p:cNvSpPr>
              <a:spLocks noChangeArrowheads="1"/>
            </p:cNvSpPr>
            <p:nvPr/>
          </p:nvSpPr>
          <p:spPr bwMode="auto">
            <a:xfrm>
              <a:off x="6784763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35942" name="Rectangle 102"/>
            <p:cNvSpPr>
              <a:spLocks noChangeArrowheads="1"/>
            </p:cNvSpPr>
            <p:nvPr/>
          </p:nvSpPr>
          <p:spPr bwMode="auto">
            <a:xfrm>
              <a:off x="6156113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43" name="Rectangle 103"/>
            <p:cNvSpPr>
              <a:spLocks noChangeArrowheads="1"/>
            </p:cNvSpPr>
            <p:nvPr/>
          </p:nvSpPr>
          <p:spPr bwMode="auto">
            <a:xfrm>
              <a:off x="5530638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44" name="Rectangle 104"/>
            <p:cNvSpPr>
              <a:spLocks noChangeArrowheads="1"/>
            </p:cNvSpPr>
            <p:nvPr/>
          </p:nvSpPr>
          <p:spPr bwMode="auto">
            <a:xfrm>
              <a:off x="4903575" y="5054097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35945" name="Rectangle 105"/>
            <p:cNvSpPr>
              <a:spLocks noChangeArrowheads="1"/>
            </p:cNvSpPr>
            <p:nvPr/>
          </p:nvSpPr>
          <p:spPr bwMode="auto">
            <a:xfrm>
              <a:off x="4274925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46" name="Rectangle 106"/>
            <p:cNvSpPr>
              <a:spLocks noChangeArrowheads="1"/>
            </p:cNvSpPr>
            <p:nvPr/>
          </p:nvSpPr>
          <p:spPr bwMode="auto">
            <a:xfrm>
              <a:off x="3647863" y="5054097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5947" name="Rectangle 107"/>
            <p:cNvSpPr>
              <a:spLocks noChangeArrowheads="1"/>
            </p:cNvSpPr>
            <p:nvPr/>
          </p:nvSpPr>
          <p:spPr bwMode="auto">
            <a:xfrm>
              <a:off x="3022388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35948" name="Rectangle 108"/>
            <p:cNvSpPr>
              <a:spLocks noChangeArrowheads="1"/>
            </p:cNvSpPr>
            <p:nvPr/>
          </p:nvSpPr>
          <p:spPr bwMode="auto">
            <a:xfrm>
              <a:off x="2393738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49" name="Rectangle 109"/>
            <p:cNvSpPr>
              <a:spLocks noChangeArrowheads="1"/>
            </p:cNvSpPr>
            <p:nvPr/>
          </p:nvSpPr>
          <p:spPr bwMode="auto">
            <a:xfrm>
              <a:off x="1768263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50" name="Rectangle 110"/>
            <p:cNvSpPr>
              <a:spLocks noChangeArrowheads="1"/>
            </p:cNvSpPr>
            <p:nvPr/>
          </p:nvSpPr>
          <p:spPr bwMode="auto">
            <a:xfrm>
              <a:off x="1138025" y="5054097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51" name="Rectangle 111"/>
            <p:cNvSpPr>
              <a:spLocks noChangeArrowheads="1"/>
            </p:cNvSpPr>
            <p:nvPr/>
          </p:nvSpPr>
          <p:spPr bwMode="auto">
            <a:xfrm>
              <a:off x="512550" y="505409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5952" name="Rectangle 112"/>
            <p:cNvSpPr>
              <a:spLocks noChangeArrowheads="1"/>
            </p:cNvSpPr>
            <p:nvPr/>
          </p:nvSpPr>
          <p:spPr bwMode="auto">
            <a:xfrm>
              <a:off x="8040475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3" name="Rectangle 113"/>
            <p:cNvSpPr>
              <a:spLocks noChangeArrowheads="1"/>
            </p:cNvSpPr>
            <p:nvPr/>
          </p:nvSpPr>
          <p:spPr bwMode="auto">
            <a:xfrm>
              <a:off x="7410238" y="472865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54" name="Rectangle 114"/>
            <p:cNvSpPr>
              <a:spLocks noChangeArrowheads="1"/>
            </p:cNvSpPr>
            <p:nvPr/>
          </p:nvSpPr>
          <p:spPr bwMode="auto">
            <a:xfrm>
              <a:off x="6784763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55" name="Rectangle 115"/>
            <p:cNvSpPr>
              <a:spLocks noChangeArrowheads="1"/>
            </p:cNvSpPr>
            <p:nvPr/>
          </p:nvSpPr>
          <p:spPr bwMode="auto">
            <a:xfrm>
              <a:off x="6156113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6" name="Rectangle 116"/>
            <p:cNvSpPr>
              <a:spLocks noChangeArrowheads="1"/>
            </p:cNvSpPr>
            <p:nvPr/>
          </p:nvSpPr>
          <p:spPr bwMode="auto">
            <a:xfrm>
              <a:off x="5530638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57" name="Rectangle 117"/>
            <p:cNvSpPr>
              <a:spLocks noChangeArrowheads="1"/>
            </p:cNvSpPr>
            <p:nvPr/>
          </p:nvSpPr>
          <p:spPr bwMode="auto">
            <a:xfrm>
              <a:off x="4903575" y="472865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58" name="Rectangle 118"/>
            <p:cNvSpPr>
              <a:spLocks noChangeArrowheads="1"/>
            </p:cNvSpPr>
            <p:nvPr/>
          </p:nvSpPr>
          <p:spPr bwMode="auto">
            <a:xfrm>
              <a:off x="4274925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9" name="Rectangle 119"/>
            <p:cNvSpPr>
              <a:spLocks noChangeArrowheads="1"/>
            </p:cNvSpPr>
            <p:nvPr/>
          </p:nvSpPr>
          <p:spPr bwMode="auto">
            <a:xfrm>
              <a:off x="3647863" y="472865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60" name="Rectangle 120"/>
            <p:cNvSpPr>
              <a:spLocks noChangeArrowheads="1"/>
            </p:cNvSpPr>
            <p:nvPr/>
          </p:nvSpPr>
          <p:spPr bwMode="auto">
            <a:xfrm>
              <a:off x="3022388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61" name="Rectangle 121"/>
            <p:cNvSpPr>
              <a:spLocks noChangeArrowheads="1"/>
            </p:cNvSpPr>
            <p:nvPr/>
          </p:nvSpPr>
          <p:spPr bwMode="auto">
            <a:xfrm>
              <a:off x="2393738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62" name="Rectangle 122"/>
            <p:cNvSpPr>
              <a:spLocks noChangeArrowheads="1"/>
            </p:cNvSpPr>
            <p:nvPr/>
          </p:nvSpPr>
          <p:spPr bwMode="auto">
            <a:xfrm>
              <a:off x="1768263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63" name="Rectangle 123"/>
            <p:cNvSpPr>
              <a:spLocks noChangeArrowheads="1"/>
            </p:cNvSpPr>
            <p:nvPr/>
          </p:nvSpPr>
          <p:spPr bwMode="auto">
            <a:xfrm>
              <a:off x="1138025" y="472865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64" name="Rectangle 124"/>
            <p:cNvSpPr>
              <a:spLocks noChangeArrowheads="1"/>
            </p:cNvSpPr>
            <p:nvPr/>
          </p:nvSpPr>
          <p:spPr bwMode="auto">
            <a:xfrm>
              <a:off x="512550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35965" name="Line 125"/>
            <p:cNvSpPr>
              <a:spLocks noChangeShapeType="1"/>
            </p:cNvSpPr>
            <p:nvPr/>
          </p:nvSpPr>
          <p:spPr bwMode="auto">
            <a:xfrm>
              <a:off x="512550" y="505409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5966" name="Line 126"/>
            <p:cNvSpPr>
              <a:spLocks noChangeShapeType="1"/>
            </p:cNvSpPr>
            <p:nvPr/>
          </p:nvSpPr>
          <p:spPr bwMode="auto">
            <a:xfrm>
              <a:off x="512550" y="537953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7" name="Line 127"/>
            <p:cNvSpPr>
              <a:spLocks noChangeShapeType="1"/>
            </p:cNvSpPr>
            <p:nvPr/>
          </p:nvSpPr>
          <p:spPr bwMode="auto">
            <a:xfrm>
              <a:off x="512550" y="570338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8" name="Line 128"/>
            <p:cNvSpPr>
              <a:spLocks noChangeShapeType="1"/>
            </p:cNvSpPr>
            <p:nvPr/>
          </p:nvSpPr>
          <p:spPr bwMode="auto">
            <a:xfrm>
              <a:off x="512550" y="602882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9" name="Line 129"/>
            <p:cNvSpPr>
              <a:spLocks noChangeShapeType="1"/>
            </p:cNvSpPr>
            <p:nvPr/>
          </p:nvSpPr>
          <p:spPr bwMode="auto">
            <a:xfrm>
              <a:off x="176826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0" name="Line 130"/>
            <p:cNvSpPr>
              <a:spLocks noChangeShapeType="1"/>
            </p:cNvSpPr>
            <p:nvPr/>
          </p:nvSpPr>
          <p:spPr bwMode="auto">
            <a:xfrm>
              <a:off x="23937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1" name="Line 131"/>
            <p:cNvSpPr>
              <a:spLocks noChangeShapeType="1"/>
            </p:cNvSpPr>
            <p:nvPr/>
          </p:nvSpPr>
          <p:spPr bwMode="auto">
            <a:xfrm>
              <a:off x="364786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2" name="Line 132"/>
            <p:cNvSpPr>
              <a:spLocks noChangeShapeType="1"/>
            </p:cNvSpPr>
            <p:nvPr/>
          </p:nvSpPr>
          <p:spPr bwMode="auto">
            <a:xfrm>
              <a:off x="4274925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3" name="Line 133"/>
            <p:cNvSpPr>
              <a:spLocks noChangeShapeType="1"/>
            </p:cNvSpPr>
            <p:nvPr/>
          </p:nvSpPr>
          <p:spPr bwMode="auto">
            <a:xfrm>
              <a:off x="55306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4" name="Line 134"/>
            <p:cNvSpPr>
              <a:spLocks noChangeShapeType="1"/>
            </p:cNvSpPr>
            <p:nvPr/>
          </p:nvSpPr>
          <p:spPr bwMode="auto">
            <a:xfrm>
              <a:off x="615611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5" name="Line 135"/>
            <p:cNvSpPr>
              <a:spLocks noChangeShapeType="1"/>
            </p:cNvSpPr>
            <p:nvPr/>
          </p:nvSpPr>
          <p:spPr bwMode="auto">
            <a:xfrm>
              <a:off x="74102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6" name="Line 136"/>
            <p:cNvSpPr>
              <a:spLocks noChangeShapeType="1"/>
            </p:cNvSpPr>
            <p:nvPr/>
          </p:nvSpPr>
          <p:spPr bwMode="auto">
            <a:xfrm>
              <a:off x="8040475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7" name="Line 137"/>
            <p:cNvSpPr>
              <a:spLocks noChangeShapeType="1"/>
            </p:cNvSpPr>
            <p:nvPr/>
          </p:nvSpPr>
          <p:spPr bwMode="auto">
            <a:xfrm>
              <a:off x="1138025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8" name="Line 138"/>
            <p:cNvSpPr>
              <a:spLocks noChangeShapeType="1"/>
            </p:cNvSpPr>
            <p:nvPr/>
          </p:nvSpPr>
          <p:spPr bwMode="auto">
            <a:xfrm>
              <a:off x="3022388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9" name="Line 139"/>
            <p:cNvSpPr>
              <a:spLocks noChangeShapeType="1"/>
            </p:cNvSpPr>
            <p:nvPr/>
          </p:nvSpPr>
          <p:spPr bwMode="auto">
            <a:xfrm>
              <a:off x="512550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0" name="Line 140"/>
            <p:cNvSpPr>
              <a:spLocks noChangeShapeType="1"/>
            </p:cNvSpPr>
            <p:nvPr/>
          </p:nvSpPr>
          <p:spPr bwMode="auto">
            <a:xfrm>
              <a:off x="4903575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1" name="Line 141"/>
            <p:cNvSpPr>
              <a:spLocks noChangeShapeType="1"/>
            </p:cNvSpPr>
            <p:nvPr/>
          </p:nvSpPr>
          <p:spPr bwMode="auto">
            <a:xfrm>
              <a:off x="6784763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2" name="Line 142"/>
            <p:cNvSpPr>
              <a:spLocks noChangeShapeType="1"/>
            </p:cNvSpPr>
            <p:nvPr/>
          </p:nvSpPr>
          <p:spPr bwMode="auto">
            <a:xfrm>
              <a:off x="512550" y="472865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 dirty="0">
                <a:solidFill>
                  <a:srgbClr val="990000"/>
                </a:solidFill>
              </a:endParaRPr>
            </a:p>
          </p:txBody>
        </p:sp>
        <p:sp>
          <p:nvSpPr>
            <p:cNvPr id="35983" name="Line 143"/>
            <p:cNvSpPr>
              <a:spLocks noChangeShapeType="1"/>
            </p:cNvSpPr>
            <p:nvPr/>
          </p:nvSpPr>
          <p:spPr bwMode="auto">
            <a:xfrm>
              <a:off x="8665951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4" name="Line 144"/>
            <p:cNvSpPr>
              <a:spLocks noChangeShapeType="1"/>
            </p:cNvSpPr>
            <p:nvPr/>
          </p:nvSpPr>
          <p:spPr bwMode="auto">
            <a:xfrm>
              <a:off x="512550" y="635426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5083" y="4347659"/>
            <a:ext cx="343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Translation Lookaside Buffer (TLB)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1946" y="3706826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VPN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= 0b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11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01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= 0x0D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31799" y="241300"/>
            <a:ext cx="8110538" cy="1054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Page Table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1745" y="1298575"/>
            <a:ext cx="8307387" cy="454025"/>
          </a:xfrm>
          <a:ln/>
        </p:spPr>
        <p:txBody>
          <a:bodyPr/>
          <a:lstStyle/>
          <a:p>
            <a:pPr>
              <a:buNone/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000" b="0" dirty="0"/>
              <a:t>Only showing the first 16 entries (out of 256)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11028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41813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0D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724400" y="43700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0F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611028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41813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11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4724400" y="4063683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0E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6110288" y="3757296"/>
            <a:ext cx="692150" cy="307975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5418138" y="3757296"/>
            <a:ext cx="692150" cy="307975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2D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4724400" y="37572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0D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611028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541813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4724400" y="344932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0C</a:t>
            </a: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611028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541813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4724400" y="314134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0B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611028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541813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09</a:t>
            </a: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4724400" y="2834958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0A</a:t>
            </a: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611028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541813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17</a:t>
            </a:r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4724400" y="25285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09</a:t>
            </a:r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611028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63" name="Rectangle 47"/>
          <p:cNvSpPr>
            <a:spLocks noChangeArrowheads="1"/>
          </p:cNvSpPr>
          <p:nvPr/>
        </p:nvSpPr>
        <p:spPr bwMode="auto">
          <a:xfrm>
            <a:off x="541813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13</a:t>
            </a:r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4724400" y="22205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08</a:t>
            </a:r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>
            <a:off x="611028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4869" name="Rectangle 53"/>
          <p:cNvSpPr>
            <a:spLocks noChangeArrowheads="1"/>
          </p:cNvSpPr>
          <p:nvPr/>
        </p:nvSpPr>
        <p:spPr bwMode="auto">
          <a:xfrm>
            <a:off x="541813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4724400" y="191420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34874" name="Line 58"/>
          <p:cNvSpPr>
            <a:spLocks noChangeShapeType="1"/>
          </p:cNvSpPr>
          <p:nvPr/>
        </p:nvSpPr>
        <p:spPr bwMode="auto">
          <a:xfrm>
            <a:off x="4724400" y="222059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5" name="Line 59"/>
          <p:cNvSpPr>
            <a:spLocks noChangeShapeType="1"/>
          </p:cNvSpPr>
          <p:nvPr/>
        </p:nvSpPr>
        <p:spPr bwMode="auto">
          <a:xfrm>
            <a:off x="4724400" y="252857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>
            <a:off x="4724400" y="283813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7" name="Line 61"/>
          <p:cNvSpPr>
            <a:spLocks noChangeShapeType="1"/>
          </p:cNvSpPr>
          <p:nvPr/>
        </p:nvSpPr>
        <p:spPr bwMode="auto">
          <a:xfrm>
            <a:off x="4724400" y="314134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8" name="Line 62"/>
          <p:cNvSpPr>
            <a:spLocks noChangeShapeType="1"/>
          </p:cNvSpPr>
          <p:nvPr/>
        </p:nvSpPr>
        <p:spPr bwMode="auto">
          <a:xfrm>
            <a:off x="4724400" y="344932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9" name="Line 63"/>
          <p:cNvSpPr>
            <a:spLocks noChangeShapeType="1"/>
          </p:cNvSpPr>
          <p:nvPr/>
        </p:nvSpPr>
        <p:spPr bwMode="auto">
          <a:xfrm>
            <a:off x="4724400" y="3745655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0" name="Line 64"/>
          <p:cNvSpPr>
            <a:spLocks noChangeShapeType="1"/>
          </p:cNvSpPr>
          <p:nvPr/>
        </p:nvSpPr>
        <p:spPr bwMode="auto">
          <a:xfrm>
            <a:off x="4724400" y="4063683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1" name="Line 65"/>
          <p:cNvSpPr>
            <a:spLocks noChangeShapeType="1"/>
          </p:cNvSpPr>
          <p:nvPr/>
        </p:nvSpPr>
        <p:spPr bwMode="auto">
          <a:xfrm>
            <a:off x="4724400" y="437007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4" name="Line 68"/>
          <p:cNvSpPr>
            <a:spLocks noChangeShapeType="1"/>
          </p:cNvSpPr>
          <p:nvPr/>
        </p:nvSpPr>
        <p:spPr bwMode="auto">
          <a:xfrm>
            <a:off x="541813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5" name="Line 69"/>
          <p:cNvSpPr>
            <a:spLocks noChangeShapeType="1"/>
          </p:cNvSpPr>
          <p:nvPr/>
        </p:nvSpPr>
        <p:spPr bwMode="auto">
          <a:xfrm>
            <a:off x="611028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8" name="Line 72"/>
          <p:cNvSpPr>
            <a:spLocks noChangeShapeType="1"/>
          </p:cNvSpPr>
          <p:nvPr/>
        </p:nvSpPr>
        <p:spPr bwMode="auto">
          <a:xfrm>
            <a:off x="4724400" y="1914208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9" name="Line 73"/>
          <p:cNvSpPr>
            <a:spLocks noChangeShapeType="1"/>
          </p:cNvSpPr>
          <p:nvPr/>
        </p:nvSpPr>
        <p:spPr bwMode="auto">
          <a:xfrm>
            <a:off x="6810905" y="191420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90" name="Line 74"/>
          <p:cNvSpPr>
            <a:spLocks noChangeShapeType="1"/>
          </p:cNvSpPr>
          <p:nvPr/>
        </p:nvSpPr>
        <p:spPr bwMode="auto">
          <a:xfrm>
            <a:off x="4724400" y="4678046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" name="Line 73"/>
          <p:cNvSpPr>
            <a:spLocks noChangeShapeType="1"/>
          </p:cNvSpPr>
          <p:nvPr/>
        </p:nvSpPr>
        <p:spPr bwMode="auto">
          <a:xfrm>
            <a:off x="4724400" y="1921615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" name="Rectangle 7"/>
          <p:cNvSpPr>
            <a:spLocks noChangeArrowheads="1"/>
          </p:cNvSpPr>
          <p:nvPr/>
        </p:nvSpPr>
        <p:spPr bwMode="auto">
          <a:xfrm>
            <a:off x="329088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8"/>
          <p:cNvSpPr>
            <a:spLocks noChangeArrowheads="1"/>
          </p:cNvSpPr>
          <p:nvPr/>
        </p:nvSpPr>
        <p:spPr bwMode="auto">
          <a:xfrm>
            <a:off x="259873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0" name="Rectangle 9"/>
          <p:cNvSpPr>
            <a:spLocks noChangeArrowheads="1"/>
          </p:cNvSpPr>
          <p:nvPr/>
        </p:nvSpPr>
        <p:spPr bwMode="auto">
          <a:xfrm>
            <a:off x="1905000" y="43700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07</a:t>
            </a:r>
          </a:p>
        </p:txBody>
      </p:sp>
      <p:sp>
        <p:nvSpPr>
          <p:cNvPr id="151" name="Rectangle 13"/>
          <p:cNvSpPr>
            <a:spLocks noChangeArrowheads="1"/>
          </p:cNvSpPr>
          <p:nvPr/>
        </p:nvSpPr>
        <p:spPr bwMode="auto">
          <a:xfrm>
            <a:off x="329088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2" name="Rectangle 14"/>
          <p:cNvSpPr>
            <a:spLocks noChangeArrowheads="1"/>
          </p:cNvSpPr>
          <p:nvPr/>
        </p:nvSpPr>
        <p:spPr bwMode="auto">
          <a:xfrm>
            <a:off x="259873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3" name="Rectangle 15"/>
          <p:cNvSpPr>
            <a:spLocks noChangeArrowheads="1"/>
          </p:cNvSpPr>
          <p:nvPr/>
        </p:nvSpPr>
        <p:spPr bwMode="auto">
          <a:xfrm>
            <a:off x="1905000" y="4063683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06</a:t>
            </a:r>
          </a:p>
        </p:txBody>
      </p:sp>
      <p:sp>
        <p:nvSpPr>
          <p:cNvPr id="154" name="Rectangle 19"/>
          <p:cNvSpPr>
            <a:spLocks noChangeArrowheads="1"/>
          </p:cNvSpPr>
          <p:nvPr/>
        </p:nvSpPr>
        <p:spPr bwMode="auto">
          <a:xfrm>
            <a:off x="3290888" y="37572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55" name="Rectangle 20"/>
          <p:cNvSpPr>
            <a:spLocks noChangeArrowheads="1"/>
          </p:cNvSpPr>
          <p:nvPr/>
        </p:nvSpPr>
        <p:spPr bwMode="auto">
          <a:xfrm>
            <a:off x="2598738" y="37572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16</a:t>
            </a:r>
          </a:p>
        </p:txBody>
      </p:sp>
      <p:sp>
        <p:nvSpPr>
          <p:cNvPr id="156" name="Rectangle 21"/>
          <p:cNvSpPr>
            <a:spLocks noChangeArrowheads="1"/>
          </p:cNvSpPr>
          <p:nvPr/>
        </p:nvSpPr>
        <p:spPr bwMode="auto">
          <a:xfrm>
            <a:off x="1905000" y="37572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05</a:t>
            </a:r>
          </a:p>
        </p:txBody>
      </p:sp>
      <p:sp>
        <p:nvSpPr>
          <p:cNvPr id="157" name="Rectangle 25"/>
          <p:cNvSpPr>
            <a:spLocks noChangeArrowheads="1"/>
          </p:cNvSpPr>
          <p:nvPr/>
        </p:nvSpPr>
        <p:spPr bwMode="auto">
          <a:xfrm>
            <a:off x="329088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8" name="Rectangle 26"/>
          <p:cNvSpPr>
            <a:spLocks noChangeArrowheads="1"/>
          </p:cNvSpPr>
          <p:nvPr/>
        </p:nvSpPr>
        <p:spPr bwMode="auto">
          <a:xfrm>
            <a:off x="259873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9" name="Rectangle 27"/>
          <p:cNvSpPr>
            <a:spLocks noChangeArrowheads="1"/>
          </p:cNvSpPr>
          <p:nvPr/>
        </p:nvSpPr>
        <p:spPr bwMode="auto">
          <a:xfrm>
            <a:off x="1905000" y="344932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04</a:t>
            </a:r>
          </a:p>
        </p:txBody>
      </p:sp>
      <p:sp>
        <p:nvSpPr>
          <p:cNvPr id="160" name="Rectangle 31"/>
          <p:cNvSpPr>
            <a:spLocks noChangeArrowheads="1"/>
          </p:cNvSpPr>
          <p:nvPr/>
        </p:nvSpPr>
        <p:spPr bwMode="auto">
          <a:xfrm>
            <a:off x="329088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1" name="Rectangle 32"/>
          <p:cNvSpPr>
            <a:spLocks noChangeArrowheads="1"/>
          </p:cNvSpPr>
          <p:nvPr/>
        </p:nvSpPr>
        <p:spPr bwMode="auto">
          <a:xfrm>
            <a:off x="259873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02</a:t>
            </a:r>
          </a:p>
        </p:txBody>
      </p:sp>
      <p:sp>
        <p:nvSpPr>
          <p:cNvPr id="162" name="Rectangle 33"/>
          <p:cNvSpPr>
            <a:spLocks noChangeArrowheads="1"/>
          </p:cNvSpPr>
          <p:nvPr/>
        </p:nvSpPr>
        <p:spPr bwMode="auto">
          <a:xfrm>
            <a:off x="1905000" y="314134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03</a:t>
            </a:r>
          </a:p>
        </p:txBody>
      </p:sp>
      <p:sp>
        <p:nvSpPr>
          <p:cNvPr id="163" name="Rectangle 37"/>
          <p:cNvSpPr>
            <a:spLocks noChangeArrowheads="1"/>
          </p:cNvSpPr>
          <p:nvPr/>
        </p:nvSpPr>
        <p:spPr bwMode="auto">
          <a:xfrm>
            <a:off x="329088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4" name="Rectangle 38"/>
          <p:cNvSpPr>
            <a:spLocks noChangeArrowheads="1"/>
          </p:cNvSpPr>
          <p:nvPr/>
        </p:nvSpPr>
        <p:spPr bwMode="auto">
          <a:xfrm>
            <a:off x="259873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33</a:t>
            </a:r>
          </a:p>
        </p:txBody>
      </p:sp>
      <p:sp>
        <p:nvSpPr>
          <p:cNvPr id="165" name="Rectangle 39"/>
          <p:cNvSpPr>
            <a:spLocks noChangeArrowheads="1"/>
          </p:cNvSpPr>
          <p:nvPr/>
        </p:nvSpPr>
        <p:spPr bwMode="auto">
          <a:xfrm>
            <a:off x="1905000" y="2834958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02</a:t>
            </a:r>
          </a:p>
        </p:txBody>
      </p:sp>
      <p:sp>
        <p:nvSpPr>
          <p:cNvPr id="166" name="Rectangle 43"/>
          <p:cNvSpPr>
            <a:spLocks noChangeArrowheads="1"/>
          </p:cNvSpPr>
          <p:nvPr/>
        </p:nvSpPr>
        <p:spPr bwMode="auto">
          <a:xfrm>
            <a:off x="329088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67" name="Rectangle 44"/>
          <p:cNvSpPr>
            <a:spLocks noChangeArrowheads="1"/>
          </p:cNvSpPr>
          <p:nvPr/>
        </p:nvSpPr>
        <p:spPr bwMode="auto">
          <a:xfrm>
            <a:off x="259873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68" name="Rectangle 45"/>
          <p:cNvSpPr>
            <a:spLocks noChangeArrowheads="1"/>
          </p:cNvSpPr>
          <p:nvPr/>
        </p:nvSpPr>
        <p:spPr bwMode="auto">
          <a:xfrm>
            <a:off x="1905000" y="25285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01</a:t>
            </a:r>
          </a:p>
        </p:txBody>
      </p:sp>
      <p:sp>
        <p:nvSpPr>
          <p:cNvPr id="169" name="Rectangle 49"/>
          <p:cNvSpPr>
            <a:spLocks noChangeArrowheads="1"/>
          </p:cNvSpPr>
          <p:nvPr/>
        </p:nvSpPr>
        <p:spPr bwMode="auto">
          <a:xfrm>
            <a:off x="329088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70" name="Rectangle 50"/>
          <p:cNvSpPr>
            <a:spLocks noChangeArrowheads="1"/>
          </p:cNvSpPr>
          <p:nvPr/>
        </p:nvSpPr>
        <p:spPr bwMode="auto">
          <a:xfrm>
            <a:off x="259873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28</a:t>
            </a:r>
          </a:p>
        </p:txBody>
      </p:sp>
      <p:sp>
        <p:nvSpPr>
          <p:cNvPr id="171" name="Rectangle 51"/>
          <p:cNvSpPr>
            <a:spLocks noChangeArrowheads="1"/>
          </p:cNvSpPr>
          <p:nvPr/>
        </p:nvSpPr>
        <p:spPr bwMode="auto">
          <a:xfrm>
            <a:off x="1905000" y="22205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00</a:t>
            </a:r>
          </a:p>
        </p:txBody>
      </p:sp>
      <p:sp>
        <p:nvSpPr>
          <p:cNvPr id="172" name="Rectangle 55"/>
          <p:cNvSpPr>
            <a:spLocks noChangeArrowheads="1"/>
          </p:cNvSpPr>
          <p:nvPr/>
        </p:nvSpPr>
        <p:spPr bwMode="auto">
          <a:xfrm>
            <a:off x="329088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73" name="Rectangle 56"/>
          <p:cNvSpPr>
            <a:spLocks noChangeArrowheads="1"/>
          </p:cNvSpPr>
          <p:nvPr/>
        </p:nvSpPr>
        <p:spPr bwMode="auto">
          <a:xfrm>
            <a:off x="259873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174" name="Rectangle 57"/>
          <p:cNvSpPr>
            <a:spLocks noChangeArrowheads="1"/>
          </p:cNvSpPr>
          <p:nvPr/>
        </p:nvSpPr>
        <p:spPr bwMode="auto">
          <a:xfrm>
            <a:off x="1905000" y="191420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175" name="Line 58"/>
          <p:cNvSpPr>
            <a:spLocks noChangeShapeType="1"/>
          </p:cNvSpPr>
          <p:nvPr/>
        </p:nvSpPr>
        <p:spPr bwMode="auto">
          <a:xfrm>
            <a:off x="1905000" y="222059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" name="Line 59"/>
          <p:cNvSpPr>
            <a:spLocks noChangeShapeType="1"/>
          </p:cNvSpPr>
          <p:nvPr/>
        </p:nvSpPr>
        <p:spPr bwMode="auto">
          <a:xfrm>
            <a:off x="1915286" y="252857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" name="Line 60"/>
          <p:cNvSpPr>
            <a:spLocks noChangeShapeType="1"/>
          </p:cNvSpPr>
          <p:nvPr/>
        </p:nvSpPr>
        <p:spPr bwMode="auto">
          <a:xfrm>
            <a:off x="1905000" y="283813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" name="Line 61"/>
          <p:cNvSpPr>
            <a:spLocks noChangeShapeType="1"/>
          </p:cNvSpPr>
          <p:nvPr/>
        </p:nvSpPr>
        <p:spPr bwMode="auto">
          <a:xfrm>
            <a:off x="1905000" y="314134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" name="Line 62"/>
          <p:cNvSpPr>
            <a:spLocks noChangeShapeType="1"/>
          </p:cNvSpPr>
          <p:nvPr/>
        </p:nvSpPr>
        <p:spPr bwMode="auto">
          <a:xfrm>
            <a:off x="1905000" y="344932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" name="Line 63"/>
          <p:cNvSpPr>
            <a:spLocks noChangeShapeType="1"/>
          </p:cNvSpPr>
          <p:nvPr/>
        </p:nvSpPr>
        <p:spPr bwMode="auto">
          <a:xfrm>
            <a:off x="1905000" y="3760998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" name="Line 64"/>
          <p:cNvSpPr>
            <a:spLocks noChangeShapeType="1"/>
          </p:cNvSpPr>
          <p:nvPr/>
        </p:nvSpPr>
        <p:spPr bwMode="auto">
          <a:xfrm>
            <a:off x="1905000" y="4063683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" name="Line 65"/>
          <p:cNvSpPr>
            <a:spLocks noChangeShapeType="1"/>
          </p:cNvSpPr>
          <p:nvPr/>
        </p:nvSpPr>
        <p:spPr bwMode="auto">
          <a:xfrm>
            <a:off x="1905000" y="437007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" name="Line 66"/>
          <p:cNvSpPr>
            <a:spLocks noChangeShapeType="1"/>
          </p:cNvSpPr>
          <p:nvPr/>
        </p:nvSpPr>
        <p:spPr bwMode="auto">
          <a:xfrm>
            <a:off x="2589212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" name="Line 67"/>
          <p:cNvSpPr>
            <a:spLocks noChangeShapeType="1"/>
          </p:cNvSpPr>
          <p:nvPr/>
        </p:nvSpPr>
        <p:spPr bwMode="auto">
          <a:xfrm>
            <a:off x="329088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" name="Line 70"/>
          <p:cNvSpPr>
            <a:spLocks noChangeShapeType="1"/>
          </p:cNvSpPr>
          <p:nvPr/>
        </p:nvSpPr>
        <p:spPr bwMode="auto">
          <a:xfrm>
            <a:off x="1905000" y="191420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" name="Line 72"/>
          <p:cNvSpPr>
            <a:spLocks noChangeShapeType="1"/>
          </p:cNvSpPr>
          <p:nvPr/>
        </p:nvSpPr>
        <p:spPr bwMode="auto">
          <a:xfrm>
            <a:off x="1905000" y="1914208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" name="Line 74"/>
          <p:cNvSpPr>
            <a:spLocks noChangeShapeType="1"/>
          </p:cNvSpPr>
          <p:nvPr/>
        </p:nvSpPr>
        <p:spPr bwMode="auto">
          <a:xfrm>
            <a:off x="1905000" y="4678046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" name="Line 70"/>
          <p:cNvSpPr>
            <a:spLocks noChangeShapeType="1"/>
          </p:cNvSpPr>
          <p:nvPr/>
        </p:nvSpPr>
        <p:spPr bwMode="auto">
          <a:xfrm>
            <a:off x="3989386" y="1905000"/>
            <a:ext cx="1588" cy="2788920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4195631" cy="90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7246576" y="374142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0x0D </a:t>
            </a:r>
            <a:r>
              <a:rPr lang="en-US" sz="1800" dirty="0">
                <a:solidFill>
                  <a:srgbClr val="C00000"/>
                </a:solidFill>
                <a:latin typeface="Times New Roman"/>
                <a:cs typeface="Times New Roman"/>
              </a:rPr>
              <a:t>→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0x2D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02" y="5203674"/>
            <a:ext cx="3588416" cy="68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4648200" y="5389652"/>
            <a:ext cx="608012" cy="188170"/>
          </a:xfrm>
          <a:prstGeom prst="rightArrow">
            <a:avLst>
              <a:gd name="adj1" fmla="val 50000"/>
              <a:gd name="adj2" fmla="val 105958"/>
            </a:avLst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385284" y="417512"/>
            <a:ext cx="7285038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Cache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068387"/>
            <a:ext cx="8307387" cy="144621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lines, 4-byte cache line size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 addressed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Direct mapped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711325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711325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2198688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198688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686051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268605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3173414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3173414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3660777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3660777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4148140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4148140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4635503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463550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5122866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5122866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5610229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5610229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6097591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609759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6584953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658495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7072312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7072312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652964" y="3478212"/>
            <a:ext cx="2924175" cy="333375"/>
            <a:chOff x="2931" y="2156"/>
            <a:chExt cx="1842" cy="210"/>
          </a:xfrm>
        </p:grpSpPr>
        <p:sp>
          <p:nvSpPr>
            <p:cNvPr id="36906" name="Line 42"/>
            <p:cNvSpPr>
              <a:spLocks noChangeShapeType="1"/>
            </p:cNvSpPr>
            <p:nvPr/>
          </p:nvSpPr>
          <p:spPr bwMode="auto">
            <a:xfrm>
              <a:off x="2931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Text Box 43"/>
            <p:cNvSpPr txBox="1">
              <a:spLocks noChangeArrowheads="1"/>
            </p:cNvSpPr>
            <p:nvPr/>
          </p:nvSpPr>
          <p:spPr bwMode="auto">
            <a:xfrm>
              <a:off x="3638" y="2156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757364" y="3478212"/>
            <a:ext cx="2924175" cy="333375"/>
            <a:chOff x="1107" y="2156"/>
            <a:chExt cx="1842" cy="210"/>
          </a:xfrm>
        </p:grpSpPr>
        <p:sp>
          <p:nvSpPr>
            <p:cNvPr id="36909" name="Line 45"/>
            <p:cNvSpPr>
              <a:spLocks noChangeShapeType="1"/>
            </p:cNvSpPr>
            <p:nvPr/>
          </p:nvSpPr>
          <p:spPr bwMode="auto">
            <a:xfrm>
              <a:off x="1107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Text Box 46"/>
            <p:cNvSpPr txBox="1">
              <a:spLocks noChangeArrowheads="1"/>
            </p:cNvSpPr>
            <p:nvPr/>
          </p:nvSpPr>
          <p:spPr bwMode="auto">
            <a:xfrm>
              <a:off x="1814" y="2156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6556382" y="2523067"/>
            <a:ext cx="992189" cy="306388"/>
            <a:chOff x="4130" y="1501"/>
            <a:chExt cx="625" cy="193"/>
          </a:xfrm>
        </p:grpSpPr>
        <p:sp>
          <p:nvSpPr>
            <p:cNvPr id="36912" name="Line 48"/>
            <p:cNvSpPr>
              <a:spLocks noChangeShapeType="1"/>
            </p:cNvSpPr>
            <p:nvPr/>
          </p:nvSpPr>
          <p:spPr bwMode="auto">
            <a:xfrm>
              <a:off x="4130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Text Box 49"/>
            <p:cNvSpPr txBox="1">
              <a:spLocks noChangeArrowheads="1"/>
            </p:cNvSpPr>
            <p:nvPr/>
          </p:nvSpPr>
          <p:spPr bwMode="auto">
            <a:xfrm>
              <a:off x="4316" y="1501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4627033" y="2519363"/>
            <a:ext cx="1927225" cy="306388"/>
            <a:chOff x="2920" y="1488"/>
            <a:chExt cx="1214" cy="193"/>
          </a:xfrm>
        </p:grpSpPr>
        <p:sp>
          <p:nvSpPr>
            <p:cNvPr id="36915" name="Line 51"/>
            <p:cNvSpPr>
              <a:spLocks noChangeShapeType="1"/>
            </p:cNvSpPr>
            <p:nvPr/>
          </p:nvSpPr>
          <p:spPr bwMode="auto">
            <a:xfrm>
              <a:off x="2920" y="1566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Text Box 52"/>
            <p:cNvSpPr txBox="1">
              <a:spLocks noChangeArrowheads="1"/>
            </p:cNvSpPr>
            <p:nvPr/>
          </p:nvSpPr>
          <p:spPr bwMode="auto">
            <a:xfrm>
              <a:off x="3460" y="1488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711325" y="2514600"/>
            <a:ext cx="2894013" cy="306388"/>
            <a:chOff x="1078" y="1501"/>
            <a:chExt cx="1823" cy="193"/>
          </a:xfrm>
        </p:grpSpPr>
        <p:sp>
          <p:nvSpPr>
            <p:cNvPr id="36918" name="Line 54"/>
            <p:cNvSpPr>
              <a:spLocks noChangeShapeType="1"/>
            </p:cNvSpPr>
            <p:nvPr/>
          </p:nvSpPr>
          <p:spPr bwMode="auto">
            <a:xfrm>
              <a:off x="1078" y="1579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Text Box 55"/>
            <p:cNvSpPr txBox="1">
              <a:spLocks noChangeArrowheads="1"/>
            </p:cNvSpPr>
            <p:nvPr/>
          </p:nvSpPr>
          <p:spPr bwMode="auto">
            <a:xfrm>
              <a:off x="1928" y="1501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6928" name="Rectangle 64"/>
          <p:cNvSpPr>
            <a:spLocks noChangeArrowheads="1"/>
          </p:cNvSpPr>
          <p:nvPr/>
        </p:nvSpPr>
        <p:spPr bwMode="auto">
          <a:xfrm>
            <a:off x="38750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6929" name="Rectangle 65"/>
          <p:cNvSpPr>
            <a:spLocks noChangeArrowheads="1"/>
          </p:cNvSpPr>
          <p:nvPr/>
        </p:nvSpPr>
        <p:spPr bwMode="auto">
          <a:xfrm>
            <a:off x="32559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DF</a:t>
            </a:r>
          </a:p>
        </p:txBody>
      </p:sp>
      <p:sp>
        <p:nvSpPr>
          <p:cNvPr id="36930" name="Rectangle 66"/>
          <p:cNvSpPr>
            <a:spLocks noChangeArrowheads="1"/>
          </p:cNvSpPr>
          <p:nvPr/>
        </p:nvSpPr>
        <p:spPr bwMode="auto">
          <a:xfrm>
            <a:off x="26352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C2</a:t>
            </a:r>
          </a:p>
        </p:txBody>
      </p:sp>
      <p:sp>
        <p:nvSpPr>
          <p:cNvPr id="36931" name="Rectangle 67"/>
          <p:cNvSpPr>
            <a:spLocks noChangeArrowheads="1"/>
          </p:cNvSpPr>
          <p:nvPr/>
        </p:nvSpPr>
        <p:spPr bwMode="auto">
          <a:xfrm>
            <a:off x="20129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6932" name="Rectangle 68"/>
          <p:cNvSpPr>
            <a:spLocks noChangeArrowheads="1"/>
          </p:cNvSpPr>
          <p:nvPr/>
        </p:nvSpPr>
        <p:spPr bwMode="auto">
          <a:xfrm>
            <a:off x="13922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33" name="Rectangle 69"/>
          <p:cNvSpPr>
            <a:spLocks noChangeArrowheads="1"/>
          </p:cNvSpPr>
          <p:nvPr/>
        </p:nvSpPr>
        <p:spPr bwMode="auto">
          <a:xfrm>
            <a:off x="7731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36934" name="Rectangle 70"/>
          <p:cNvSpPr>
            <a:spLocks noChangeArrowheads="1"/>
          </p:cNvSpPr>
          <p:nvPr/>
        </p:nvSpPr>
        <p:spPr bwMode="auto">
          <a:xfrm>
            <a:off x="152400" y="63500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6942" name="Rectangle 78"/>
          <p:cNvSpPr>
            <a:spLocks noChangeArrowheads="1"/>
          </p:cNvSpPr>
          <p:nvPr/>
        </p:nvSpPr>
        <p:spPr bwMode="auto">
          <a:xfrm>
            <a:off x="38750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3" name="Rectangle 79"/>
          <p:cNvSpPr>
            <a:spLocks noChangeArrowheads="1"/>
          </p:cNvSpPr>
          <p:nvPr/>
        </p:nvSpPr>
        <p:spPr bwMode="auto">
          <a:xfrm>
            <a:off x="32559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4" name="Rectangle 80"/>
          <p:cNvSpPr>
            <a:spLocks noChangeArrowheads="1"/>
          </p:cNvSpPr>
          <p:nvPr/>
        </p:nvSpPr>
        <p:spPr bwMode="auto">
          <a:xfrm>
            <a:off x="26352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5" name="Rectangle 81"/>
          <p:cNvSpPr>
            <a:spLocks noChangeArrowheads="1"/>
          </p:cNvSpPr>
          <p:nvPr/>
        </p:nvSpPr>
        <p:spPr bwMode="auto">
          <a:xfrm>
            <a:off x="20129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6" name="Rectangle 82"/>
          <p:cNvSpPr>
            <a:spLocks noChangeArrowheads="1"/>
          </p:cNvSpPr>
          <p:nvPr/>
        </p:nvSpPr>
        <p:spPr bwMode="auto">
          <a:xfrm>
            <a:off x="13922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47" name="Rectangle 83"/>
          <p:cNvSpPr>
            <a:spLocks noChangeArrowheads="1"/>
          </p:cNvSpPr>
          <p:nvPr/>
        </p:nvSpPr>
        <p:spPr bwMode="auto">
          <a:xfrm>
            <a:off x="7731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31</a:t>
            </a:r>
          </a:p>
        </p:txBody>
      </p:sp>
      <p:sp>
        <p:nvSpPr>
          <p:cNvPr id="36948" name="Rectangle 84"/>
          <p:cNvSpPr>
            <a:spLocks noChangeArrowheads="1"/>
          </p:cNvSpPr>
          <p:nvPr/>
        </p:nvSpPr>
        <p:spPr bwMode="auto">
          <a:xfrm>
            <a:off x="152400" y="606901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6956" name="Rectangle 92"/>
          <p:cNvSpPr>
            <a:spLocks noChangeArrowheads="1"/>
          </p:cNvSpPr>
          <p:nvPr/>
        </p:nvSpPr>
        <p:spPr bwMode="auto">
          <a:xfrm>
            <a:off x="38750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1D</a:t>
            </a:r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32559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F0</a:t>
            </a:r>
          </a:p>
        </p:txBody>
      </p:sp>
      <p:sp>
        <p:nvSpPr>
          <p:cNvPr id="36958" name="Rectangle 94"/>
          <p:cNvSpPr>
            <a:spLocks noChangeArrowheads="1"/>
          </p:cNvSpPr>
          <p:nvPr/>
        </p:nvSpPr>
        <p:spPr bwMode="auto">
          <a:xfrm>
            <a:off x="26352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72</a:t>
            </a:r>
          </a:p>
        </p:txBody>
      </p:sp>
      <p:sp>
        <p:nvSpPr>
          <p:cNvPr id="36959" name="Rectangle 95"/>
          <p:cNvSpPr>
            <a:spLocks noChangeArrowheads="1"/>
          </p:cNvSpPr>
          <p:nvPr/>
        </p:nvSpPr>
        <p:spPr bwMode="auto">
          <a:xfrm>
            <a:off x="20129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60" name="Rectangle 96"/>
          <p:cNvSpPr>
            <a:spLocks noChangeArrowheads="1"/>
          </p:cNvSpPr>
          <p:nvPr/>
        </p:nvSpPr>
        <p:spPr bwMode="auto">
          <a:xfrm>
            <a:off x="13922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61" name="Rectangle 97"/>
          <p:cNvSpPr>
            <a:spLocks noChangeArrowheads="1"/>
          </p:cNvSpPr>
          <p:nvPr/>
        </p:nvSpPr>
        <p:spPr bwMode="auto">
          <a:xfrm>
            <a:off x="7731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0D</a:t>
            </a: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152400" y="578802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6970" name="Rectangle 106"/>
          <p:cNvSpPr>
            <a:spLocks noChangeArrowheads="1"/>
          </p:cNvSpPr>
          <p:nvPr/>
        </p:nvSpPr>
        <p:spPr bwMode="auto">
          <a:xfrm>
            <a:off x="38750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09</a:t>
            </a:r>
          </a:p>
        </p:txBody>
      </p:sp>
      <p:sp>
        <p:nvSpPr>
          <p:cNvPr id="36971" name="Rectangle 107"/>
          <p:cNvSpPr>
            <a:spLocks noChangeArrowheads="1"/>
          </p:cNvSpPr>
          <p:nvPr/>
        </p:nvSpPr>
        <p:spPr bwMode="auto">
          <a:xfrm>
            <a:off x="32559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8F</a:t>
            </a:r>
          </a:p>
        </p:txBody>
      </p:sp>
      <p:sp>
        <p:nvSpPr>
          <p:cNvPr id="36972" name="Rectangle 108"/>
          <p:cNvSpPr>
            <a:spLocks noChangeArrowheads="1"/>
          </p:cNvSpPr>
          <p:nvPr/>
        </p:nvSpPr>
        <p:spPr bwMode="auto">
          <a:xfrm>
            <a:off x="26352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6D</a:t>
            </a:r>
          </a:p>
        </p:txBody>
      </p:sp>
      <p:sp>
        <p:nvSpPr>
          <p:cNvPr id="36973" name="Rectangle 109"/>
          <p:cNvSpPr>
            <a:spLocks noChangeArrowheads="1"/>
          </p:cNvSpPr>
          <p:nvPr/>
        </p:nvSpPr>
        <p:spPr bwMode="auto">
          <a:xfrm>
            <a:off x="20129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43</a:t>
            </a:r>
          </a:p>
        </p:txBody>
      </p:sp>
      <p:sp>
        <p:nvSpPr>
          <p:cNvPr id="36974" name="Rectangle 110"/>
          <p:cNvSpPr>
            <a:spLocks noChangeArrowheads="1"/>
          </p:cNvSpPr>
          <p:nvPr/>
        </p:nvSpPr>
        <p:spPr bwMode="auto">
          <a:xfrm>
            <a:off x="13922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75" name="Rectangle 111"/>
          <p:cNvSpPr>
            <a:spLocks noChangeArrowheads="1"/>
          </p:cNvSpPr>
          <p:nvPr/>
        </p:nvSpPr>
        <p:spPr bwMode="auto">
          <a:xfrm>
            <a:off x="7731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32</a:t>
            </a:r>
          </a:p>
        </p:txBody>
      </p:sp>
      <p:sp>
        <p:nvSpPr>
          <p:cNvPr id="36976" name="Rectangle 112"/>
          <p:cNvSpPr>
            <a:spLocks noChangeArrowheads="1"/>
          </p:cNvSpPr>
          <p:nvPr/>
        </p:nvSpPr>
        <p:spPr bwMode="auto">
          <a:xfrm>
            <a:off x="152400" y="5481638"/>
            <a:ext cx="620713" cy="3063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6984" name="Rectangle 120"/>
          <p:cNvSpPr>
            <a:spLocks noChangeArrowheads="1"/>
          </p:cNvSpPr>
          <p:nvPr/>
        </p:nvSpPr>
        <p:spPr bwMode="auto">
          <a:xfrm>
            <a:off x="38750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5" name="Rectangle 121"/>
          <p:cNvSpPr>
            <a:spLocks noChangeArrowheads="1"/>
          </p:cNvSpPr>
          <p:nvPr/>
        </p:nvSpPr>
        <p:spPr bwMode="auto">
          <a:xfrm>
            <a:off x="32559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6" name="Rectangle 122"/>
          <p:cNvSpPr>
            <a:spLocks noChangeArrowheads="1"/>
          </p:cNvSpPr>
          <p:nvPr/>
        </p:nvSpPr>
        <p:spPr bwMode="auto">
          <a:xfrm>
            <a:off x="26352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7" name="Rectangle 123"/>
          <p:cNvSpPr>
            <a:spLocks noChangeArrowheads="1"/>
          </p:cNvSpPr>
          <p:nvPr/>
        </p:nvSpPr>
        <p:spPr bwMode="auto">
          <a:xfrm>
            <a:off x="20129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8" name="Rectangle 124"/>
          <p:cNvSpPr>
            <a:spLocks noChangeArrowheads="1"/>
          </p:cNvSpPr>
          <p:nvPr/>
        </p:nvSpPr>
        <p:spPr bwMode="auto">
          <a:xfrm>
            <a:off x="13922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89" name="Rectangle 125"/>
          <p:cNvSpPr>
            <a:spLocks noChangeArrowheads="1"/>
          </p:cNvSpPr>
          <p:nvPr/>
        </p:nvSpPr>
        <p:spPr bwMode="auto">
          <a:xfrm>
            <a:off x="7731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90" name="Rectangle 126"/>
          <p:cNvSpPr>
            <a:spLocks noChangeArrowheads="1"/>
          </p:cNvSpPr>
          <p:nvPr/>
        </p:nvSpPr>
        <p:spPr bwMode="auto">
          <a:xfrm>
            <a:off x="152400" y="520065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6998" name="Rectangle 134"/>
          <p:cNvSpPr>
            <a:spLocks noChangeArrowheads="1"/>
          </p:cNvSpPr>
          <p:nvPr/>
        </p:nvSpPr>
        <p:spPr bwMode="auto">
          <a:xfrm>
            <a:off x="387508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08</a:t>
            </a:r>
          </a:p>
        </p:txBody>
      </p:sp>
      <p:sp>
        <p:nvSpPr>
          <p:cNvPr id="36999" name="Rectangle 135"/>
          <p:cNvSpPr>
            <a:spLocks noChangeArrowheads="1"/>
          </p:cNvSpPr>
          <p:nvPr/>
        </p:nvSpPr>
        <p:spPr bwMode="auto">
          <a:xfrm>
            <a:off x="325596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37000" name="Rectangle 136"/>
          <p:cNvSpPr>
            <a:spLocks noChangeArrowheads="1"/>
          </p:cNvSpPr>
          <p:nvPr/>
        </p:nvSpPr>
        <p:spPr bwMode="auto">
          <a:xfrm>
            <a:off x="2635250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7001" name="Rectangle 137"/>
          <p:cNvSpPr>
            <a:spLocks noChangeArrowheads="1"/>
          </p:cNvSpPr>
          <p:nvPr/>
        </p:nvSpPr>
        <p:spPr bwMode="auto">
          <a:xfrm>
            <a:off x="2012950" y="491966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37002" name="Rectangle 138"/>
          <p:cNvSpPr>
            <a:spLocks noChangeArrowheads="1"/>
          </p:cNvSpPr>
          <p:nvPr/>
        </p:nvSpPr>
        <p:spPr bwMode="auto">
          <a:xfrm>
            <a:off x="139223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03" name="Rectangle 139"/>
          <p:cNvSpPr>
            <a:spLocks noChangeArrowheads="1"/>
          </p:cNvSpPr>
          <p:nvPr/>
        </p:nvSpPr>
        <p:spPr bwMode="auto">
          <a:xfrm>
            <a:off x="77311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37004" name="Rectangle 140"/>
          <p:cNvSpPr>
            <a:spLocks noChangeArrowheads="1"/>
          </p:cNvSpPr>
          <p:nvPr/>
        </p:nvSpPr>
        <p:spPr bwMode="auto">
          <a:xfrm>
            <a:off x="152400" y="491966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012" name="Rectangle 148"/>
          <p:cNvSpPr>
            <a:spLocks noChangeArrowheads="1"/>
          </p:cNvSpPr>
          <p:nvPr/>
        </p:nvSpPr>
        <p:spPr bwMode="auto">
          <a:xfrm>
            <a:off x="38750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3" name="Rectangle 149"/>
          <p:cNvSpPr>
            <a:spLocks noChangeArrowheads="1"/>
          </p:cNvSpPr>
          <p:nvPr/>
        </p:nvSpPr>
        <p:spPr bwMode="auto">
          <a:xfrm>
            <a:off x="32559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4" name="Rectangle 150"/>
          <p:cNvSpPr>
            <a:spLocks noChangeArrowheads="1"/>
          </p:cNvSpPr>
          <p:nvPr/>
        </p:nvSpPr>
        <p:spPr bwMode="auto">
          <a:xfrm>
            <a:off x="26352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5" name="Rectangle 151"/>
          <p:cNvSpPr>
            <a:spLocks noChangeArrowheads="1"/>
          </p:cNvSpPr>
          <p:nvPr/>
        </p:nvSpPr>
        <p:spPr bwMode="auto">
          <a:xfrm>
            <a:off x="20129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6" name="Rectangle 152"/>
          <p:cNvSpPr>
            <a:spLocks noChangeArrowheads="1"/>
          </p:cNvSpPr>
          <p:nvPr/>
        </p:nvSpPr>
        <p:spPr bwMode="auto">
          <a:xfrm>
            <a:off x="13922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7017" name="Rectangle 153"/>
          <p:cNvSpPr>
            <a:spLocks noChangeArrowheads="1"/>
          </p:cNvSpPr>
          <p:nvPr/>
        </p:nvSpPr>
        <p:spPr bwMode="auto">
          <a:xfrm>
            <a:off x="7731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37018" name="Rectangle 154"/>
          <p:cNvSpPr>
            <a:spLocks noChangeArrowheads="1"/>
          </p:cNvSpPr>
          <p:nvPr/>
        </p:nvSpPr>
        <p:spPr bwMode="auto">
          <a:xfrm>
            <a:off x="152400" y="463867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026" name="Rectangle 162"/>
          <p:cNvSpPr>
            <a:spLocks noChangeArrowheads="1"/>
          </p:cNvSpPr>
          <p:nvPr/>
        </p:nvSpPr>
        <p:spPr bwMode="auto">
          <a:xfrm>
            <a:off x="38750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7" name="Rectangle 163"/>
          <p:cNvSpPr>
            <a:spLocks noChangeArrowheads="1"/>
          </p:cNvSpPr>
          <p:nvPr/>
        </p:nvSpPr>
        <p:spPr bwMode="auto">
          <a:xfrm>
            <a:off x="32559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23</a:t>
            </a:r>
          </a:p>
        </p:txBody>
      </p:sp>
      <p:sp>
        <p:nvSpPr>
          <p:cNvPr id="37028" name="Rectangle 164"/>
          <p:cNvSpPr>
            <a:spLocks noChangeArrowheads="1"/>
          </p:cNvSpPr>
          <p:nvPr/>
        </p:nvSpPr>
        <p:spPr bwMode="auto">
          <a:xfrm>
            <a:off x="26352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9" name="Rectangle 165"/>
          <p:cNvSpPr>
            <a:spLocks noChangeArrowheads="1"/>
          </p:cNvSpPr>
          <p:nvPr/>
        </p:nvSpPr>
        <p:spPr bwMode="auto">
          <a:xfrm>
            <a:off x="20129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99</a:t>
            </a:r>
          </a:p>
        </p:txBody>
      </p:sp>
      <p:sp>
        <p:nvSpPr>
          <p:cNvPr id="37030" name="Rectangle 166"/>
          <p:cNvSpPr>
            <a:spLocks noChangeArrowheads="1"/>
          </p:cNvSpPr>
          <p:nvPr/>
        </p:nvSpPr>
        <p:spPr bwMode="auto">
          <a:xfrm>
            <a:off x="13922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31" name="Rectangle 167"/>
          <p:cNvSpPr>
            <a:spLocks noChangeArrowheads="1"/>
          </p:cNvSpPr>
          <p:nvPr/>
        </p:nvSpPr>
        <p:spPr bwMode="auto">
          <a:xfrm>
            <a:off x="7731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19</a:t>
            </a:r>
          </a:p>
        </p:txBody>
      </p:sp>
      <p:sp>
        <p:nvSpPr>
          <p:cNvPr id="37032" name="Rectangle 168"/>
          <p:cNvSpPr>
            <a:spLocks noChangeArrowheads="1"/>
          </p:cNvSpPr>
          <p:nvPr/>
        </p:nvSpPr>
        <p:spPr bwMode="auto">
          <a:xfrm>
            <a:off x="152400" y="4357688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040" name="Rectangle 176"/>
          <p:cNvSpPr>
            <a:spLocks noChangeArrowheads="1"/>
          </p:cNvSpPr>
          <p:nvPr/>
        </p:nvSpPr>
        <p:spPr bwMode="auto">
          <a:xfrm>
            <a:off x="38750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37041" name="Rectangle 177"/>
          <p:cNvSpPr>
            <a:spLocks noChangeArrowheads="1"/>
          </p:cNvSpPr>
          <p:nvPr/>
        </p:nvSpPr>
        <p:spPr bwMode="auto">
          <a:xfrm>
            <a:off x="32559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37042" name="Rectangle 178"/>
          <p:cNvSpPr>
            <a:spLocks noChangeArrowheads="1"/>
          </p:cNvSpPr>
          <p:nvPr/>
        </p:nvSpPr>
        <p:spPr bwMode="auto">
          <a:xfrm>
            <a:off x="26352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37043" name="Rectangle 179"/>
          <p:cNvSpPr>
            <a:spLocks noChangeArrowheads="1"/>
          </p:cNvSpPr>
          <p:nvPr/>
        </p:nvSpPr>
        <p:spPr bwMode="auto">
          <a:xfrm>
            <a:off x="20129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37044" name="Rectangle 180"/>
          <p:cNvSpPr>
            <a:spLocks noChangeArrowheads="1"/>
          </p:cNvSpPr>
          <p:nvPr/>
        </p:nvSpPr>
        <p:spPr bwMode="auto">
          <a:xfrm>
            <a:off x="13922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7045" name="Rectangle 181"/>
          <p:cNvSpPr>
            <a:spLocks noChangeArrowheads="1"/>
          </p:cNvSpPr>
          <p:nvPr/>
        </p:nvSpPr>
        <p:spPr bwMode="auto">
          <a:xfrm>
            <a:off x="7731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7046" name="Rectangle 182"/>
          <p:cNvSpPr>
            <a:spLocks noChangeArrowheads="1"/>
          </p:cNvSpPr>
          <p:nvPr/>
        </p:nvSpPr>
        <p:spPr bwMode="auto">
          <a:xfrm>
            <a:off x="152400" y="40767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7047" name="Line 183"/>
          <p:cNvSpPr>
            <a:spLocks noChangeShapeType="1"/>
          </p:cNvSpPr>
          <p:nvPr/>
        </p:nvSpPr>
        <p:spPr bwMode="auto">
          <a:xfrm>
            <a:off x="152400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48" name="Line 184"/>
          <p:cNvSpPr>
            <a:spLocks noChangeShapeType="1"/>
          </p:cNvSpPr>
          <p:nvPr/>
        </p:nvSpPr>
        <p:spPr bwMode="auto">
          <a:xfrm>
            <a:off x="152400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49" name="Line 185"/>
          <p:cNvSpPr>
            <a:spLocks noChangeShapeType="1"/>
          </p:cNvSpPr>
          <p:nvPr/>
        </p:nvSpPr>
        <p:spPr bwMode="auto">
          <a:xfrm>
            <a:off x="152400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0" name="Line 186"/>
          <p:cNvSpPr>
            <a:spLocks noChangeShapeType="1"/>
          </p:cNvSpPr>
          <p:nvPr/>
        </p:nvSpPr>
        <p:spPr bwMode="auto">
          <a:xfrm>
            <a:off x="152400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1" name="Line 187"/>
          <p:cNvSpPr>
            <a:spLocks noChangeShapeType="1"/>
          </p:cNvSpPr>
          <p:nvPr/>
        </p:nvSpPr>
        <p:spPr bwMode="auto">
          <a:xfrm>
            <a:off x="152400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2" name="Line 188"/>
          <p:cNvSpPr>
            <a:spLocks noChangeShapeType="1"/>
          </p:cNvSpPr>
          <p:nvPr/>
        </p:nvSpPr>
        <p:spPr bwMode="auto">
          <a:xfrm>
            <a:off x="152400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3" name="Line 189"/>
          <p:cNvSpPr>
            <a:spLocks noChangeShapeType="1"/>
          </p:cNvSpPr>
          <p:nvPr/>
        </p:nvSpPr>
        <p:spPr bwMode="auto">
          <a:xfrm>
            <a:off x="152400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4" name="Line 190"/>
          <p:cNvSpPr>
            <a:spLocks noChangeShapeType="1"/>
          </p:cNvSpPr>
          <p:nvPr/>
        </p:nvSpPr>
        <p:spPr bwMode="auto">
          <a:xfrm>
            <a:off x="152400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5" name="Line 191"/>
          <p:cNvSpPr>
            <a:spLocks noChangeShapeType="1"/>
          </p:cNvSpPr>
          <p:nvPr/>
        </p:nvSpPr>
        <p:spPr bwMode="auto">
          <a:xfrm>
            <a:off x="7731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6" name="Line 192"/>
          <p:cNvSpPr>
            <a:spLocks noChangeShapeType="1"/>
          </p:cNvSpPr>
          <p:nvPr/>
        </p:nvSpPr>
        <p:spPr bwMode="auto">
          <a:xfrm>
            <a:off x="13922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7" name="Line 193"/>
          <p:cNvSpPr>
            <a:spLocks noChangeShapeType="1"/>
          </p:cNvSpPr>
          <p:nvPr/>
        </p:nvSpPr>
        <p:spPr bwMode="auto">
          <a:xfrm>
            <a:off x="20129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8" name="Line 194"/>
          <p:cNvSpPr>
            <a:spLocks noChangeShapeType="1"/>
          </p:cNvSpPr>
          <p:nvPr/>
        </p:nvSpPr>
        <p:spPr bwMode="auto">
          <a:xfrm>
            <a:off x="26352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9" name="Line 195"/>
          <p:cNvSpPr>
            <a:spLocks noChangeShapeType="1"/>
          </p:cNvSpPr>
          <p:nvPr/>
        </p:nvSpPr>
        <p:spPr bwMode="auto">
          <a:xfrm>
            <a:off x="32559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0" name="Line 196"/>
          <p:cNvSpPr>
            <a:spLocks noChangeShapeType="1"/>
          </p:cNvSpPr>
          <p:nvPr/>
        </p:nvSpPr>
        <p:spPr bwMode="auto">
          <a:xfrm>
            <a:off x="38750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7" name="Line 203"/>
          <p:cNvSpPr>
            <a:spLocks noChangeShapeType="1"/>
          </p:cNvSpPr>
          <p:nvPr/>
        </p:nvSpPr>
        <p:spPr bwMode="auto">
          <a:xfrm>
            <a:off x="152400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9" name="Line 205"/>
          <p:cNvSpPr>
            <a:spLocks noChangeShapeType="1"/>
          </p:cNvSpPr>
          <p:nvPr/>
        </p:nvSpPr>
        <p:spPr bwMode="auto">
          <a:xfrm>
            <a:off x="152400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71" name="Line 207"/>
          <p:cNvSpPr>
            <a:spLocks noChangeShapeType="1"/>
          </p:cNvSpPr>
          <p:nvPr/>
        </p:nvSpPr>
        <p:spPr bwMode="auto">
          <a:xfrm>
            <a:off x="152400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" name="Line 203"/>
          <p:cNvSpPr>
            <a:spLocks noChangeShapeType="1"/>
          </p:cNvSpPr>
          <p:nvPr/>
        </p:nvSpPr>
        <p:spPr bwMode="auto">
          <a:xfrm>
            <a:off x="4487333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" name="Rectangle 57"/>
          <p:cNvSpPr>
            <a:spLocks noChangeArrowheads="1"/>
          </p:cNvSpPr>
          <p:nvPr/>
        </p:nvSpPr>
        <p:spPr bwMode="auto">
          <a:xfrm>
            <a:off x="83708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1" name="Rectangle 58"/>
          <p:cNvSpPr>
            <a:spLocks noChangeArrowheads="1"/>
          </p:cNvSpPr>
          <p:nvPr/>
        </p:nvSpPr>
        <p:spPr bwMode="auto">
          <a:xfrm>
            <a:off x="77517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2" name="Rectangle 59"/>
          <p:cNvSpPr>
            <a:spLocks noChangeArrowheads="1"/>
          </p:cNvSpPr>
          <p:nvPr/>
        </p:nvSpPr>
        <p:spPr bwMode="auto">
          <a:xfrm>
            <a:off x="71310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3" name="Rectangle 60"/>
          <p:cNvSpPr>
            <a:spLocks noChangeArrowheads="1"/>
          </p:cNvSpPr>
          <p:nvPr/>
        </p:nvSpPr>
        <p:spPr bwMode="auto">
          <a:xfrm>
            <a:off x="65087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4" name="Rectangle 61"/>
          <p:cNvSpPr>
            <a:spLocks noChangeArrowheads="1"/>
          </p:cNvSpPr>
          <p:nvPr/>
        </p:nvSpPr>
        <p:spPr bwMode="auto">
          <a:xfrm>
            <a:off x="58880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15" name="Rectangle 62"/>
          <p:cNvSpPr>
            <a:spLocks noChangeArrowheads="1"/>
          </p:cNvSpPr>
          <p:nvPr/>
        </p:nvSpPr>
        <p:spPr bwMode="auto">
          <a:xfrm>
            <a:off x="52689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14</a:t>
            </a:r>
          </a:p>
        </p:txBody>
      </p:sp>
      <p:sp>
        <p:nvSpPr>
          <p:cNvPr id="216" name="Rectangle 63"/>
          <p:cNvSpPr>
            <a:spLocks noChangeArrowheads="1"/>
          </p:cNvSpPr>
          <p:nvPr/>
        </p:nvSpPr>
        <p:spPr bwMode="auto">
          <a:xfrm>
            <a:off x="4648200" y="63500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217" name="Rectangle 71"/>
          <p:cNvSpPr>
            <a:spLocks noChangeArrowheads="1"/>
          </p:cNvSpPr>
          <p:nvPr/>
        </p:nvSpPr>
        <p:spPr bwMode="auto">
          <a:xfrm>
            <a:off x="83708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D3</a:t>
            </a:r>
          </a:p>
        </p:txBody>
      </p:sp>
      <p:sp>
        <p:nvSpPr>
          <p:cNvPr id="218" name="Rectangle 72"/>
          <p:cNvSpPr>
            <a:spLocks noChangeArrowheads="1"/>
          </p:cNvSpPr>
          <p:nvPr/>
        </p:nvSpPr>
        <p:spPr bwMode="auto">
          <a:xfrm>
            <a:off x="77517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219" name="Rectangle 73"/>
          <p:cNvSpPr>
            <a:spLocks noChangeArrowheads="1"/>
          </p:cNvSpPr>
          <p:nvPr/>
        </p:nvSpPr>
        <p:spPr bwMode="auto">
          <a:xfrm>
            <a:off x="71310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77</a:t>
            </a:r>
          </a:p>
        </p:txBody>
      </p:sp>
      <p:sp>
        <p:nvSpPr>
          <p:cNvPr id="220" name="Rectangle 74"/>
          <p:cNvSpPr>
            <a:spLocks noChangeArrowheads="1"/>
          </p:cNvSpPr>
          <p:nvPr/>
        </p:nvSpPr>
        <p:spPr bwMode="auto">
          <a:xfrm>
            <a:off x="65087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83</a:t>
            </a:r>
          </a:p>
        </p:txBody>
      </p:sp>
      <p:sp>
        <p:nvSpPr>
          <p:cNvPr id="221" name="Rectangle 75"/>
          <p:cNvSpPr>
            <a:spLocks noChangeArrowheads="1"/>
          </p:cNvSpPr>
          <p:nvPr/>
        </p:nvSpPr>
        <p:spPr bwMode="auto">
          <a:xfrm>
            <a:off x="58880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2" name="Rectangle 76"/>
          <p:cNvSpPr>
            <a:spLocks noChangeArrowheads="1"/>
          </p:cNvSpPr>
          <p:nvPr/>
        </p:nvSpPr>
        <p:spPr bwMode="auto">
          <a:xfrm>
            <a:off x="52689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13</a:t>
            </a:r>
          </a:p>
        </p:txBody>
      </p:sp>
      <p:sp>
        <p:nvSpPr>
          <p:cNvPr id="223" name="Rectangle 77"/>
          <p:cNvSpPr>
            <a:spLocks noChangeArrowheads="1"/>
          </p:cNvSpPr>
          <p:nvPr/>
        </p:nvSpPr>
        <p:spPr bwMode="auto">
          <a:xfrm>
            <a:off x="4648200" y="606901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224" name="Rectangle 85"/>
          <p:cNvSpPr>
            <a:spLocks noChangeArrowheads="1"/>
          </p:cNvSpPr>
          <p:nvPr/>
        </p:nvSpPr>
        <p:spPr bwMode="auto">
          <a:xfrm>
            <a:off x="83708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25" name="Rectangle 86"/>
          <p:cNvSpPr>
            <a:spLocks noChangeArrowheads="1"/>
          </p:cNvSpPr>
          <p:nvPr/>
        </p:nvSpPr>
        <p:spPr bwMode="auto">
          <a:xfrm>
            <a:off x="77517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34</a:t>
            </a:r>
          </a:p>
        </p:txBody>
      </p:sp>
      <p:sp>
        <p:nvSpPr>
          <p:cNvPr id="226" name="Rectangle 87"/>
          <p:cNvSpPr>
            <a:spLocks noChangeArrowheads="1"/>
          </p:cNvSpPr>
          <p:nvPr/>
        </p:nvSpPr>
        <p:spPr bwMode="auto">
          <a:xfrm>
            <a:off x="71310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96</a:t>
            </a:r>
          </a:p>
        </p:txBody>
      </p:sp>
      <p:sp>
        <p:nvSpPr>
          <p:cNvPr id="227" name="Rectangle 88"/>
          <p:cNvSpPr>
            <a:spLocks noChangeArrowheads="1"/>
          </p:cNvSpPr>
          <p:nvPr/>
        </p:nvSpPr>
        <p:spPr bwMode="auto">
          <a:xfrm>
            <a:off x="65087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228" name="Rectangle 89"/>
          <p:cNvSpPr>
            <a:spLocks noChangeArrowheads="1"/>
          </p:cNvSpPr>
          <p:nvPr/>
        </p:nvSpPr>
        <p:spPr bwMode="auto">
          <a:xfrm>
            <a:off x="58880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9" name="Rectangle 90"/>
          <p:cNvSpPr>
            <a:spLocks noChangeArrowheads="1"/>
          </p:cNvSpPr>
          <p:nvPr/>
        </p:nvSpPr>
        <p:spPr bwMode="auto">
          <a:xfrm>
            <a:off x="52689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230" name="Rectangle 91"/>
          <p:cNvSpPr>
            <a:spLocks noChangeArrowheads="1"/>
          </p:cNvSpPr>
          <p:nvPr/>
        </p:nvSpPr>
        <p:spPr bwMode="auto">
          <a:xfrm>
            <a:off x="4648200" y="578802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231" name="Rectangle 99"/>
          <p:cNvSpPr>
            <a:spLocks noChangeArrowheads="1"/>
          </p:cNvSpPr>
          <p:nvPr/>
        </p:nvSpPr>
        <p:spPr bwMode="auto">
          <a:xfrm>
            <a:off x="83708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2" name="Rectangle 100"/>
          <p:cNvSpPr>
            <a:spLocks noChangeArrowheads="1"/>
          </p:cNvSpPr>
          <p:nvPr/>
        </p:nvSpPr>
        <p:spPr bwMode="auto">
          <a:xfrm>
            <a:off x="77517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3" name="Rectangle 101"/>
          <p:cNvSpPr>
            <a:spLocks noChangeArrowheads="1"/>
          </p:cNvSpPr>
          <p:nvPr/>
        </p:nvSpPr>
        <p:spPr bwMode="auto">
          <a:xfrm>
            <a:off x="71310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4" name="Rectangle 102"/>
          <p:cNvSpPr>
            <a:spLocks noChangeArrowheads="1"/>
          </p:cNvSpPr>
          <p:nvPr/>
        </p:nvSpPr>
        <p:spPr bwMode="auto">
          <a:xfrm>
            <a:off x="65087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5" name="Rectangle 103"/>
          <p:cNvSpPr>
            <a:spLocks noChangeArrowheads="1"/>
          </p:cNvSpPr>
          <p:nvPr/>
        </p:nvSpPr>
        <p:spPr bwMode="auto">
          <a:xfrm>
            <a:off x="58880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36" name="Rectangle 104"/>
          <p:cNvSpPr>
            <a:spLocks noChangeArrowheads="1"/>
          </p:cNvSpPr>
          <p:nvPr/>
        </p:nvSpPr>
        <p:spPr bwMode="auto">
          <a:xfrm>
            <a:off x="52689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12</a:t>
            </a:r>
          </a:p>
        </p:txBody>
      </p:sp>
      <p:sp>
        <p:nvSpPr>
          <p:cNvPr id="237" name="Rectangle 105"/>
          <p:cNvSpPr>
            <a:spLocks noChangeArrowheads="1"/>
          </p:cNvSpPr>
          <p:nvPr/>
        </p:nvSpPr>
        <p:spPr bwMode="auto">
          <a:xfrm>
            <a:off x="4648200" y="5481638"/>
            <a:ext cx="620713" cy="3063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238" name="Rectangle 113"/>
          <p:cNvSpPr>
            <a:spLocks noChangeArrowheads="1"/>
          </p:cNvSpPr>
          <p:nvPr/>
        </p:nvSpPr>
        <p:spPr bwMode="auto">
          <a:xfrm>
            <a:off x="83708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9" name="Rectangle 114"/>
          <p:cNvSpPr>
            <a:spLocks noChangeArrowheads="1"/>
          </p:cNvSpPr>
          <p:nvPr/>
        </p:nvSpPr>
        <p:spPr bwMode="auto">
          <a:xfrm>
            <a:off x="77517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0" name="Rectangle 115"/>
          <p:cNvSpPr>
            <a:spLocks noChangeArrowheads="1"/>
          </p:cNvSpPr>
          <p:nvPr/>
        </p:nvSpPr>
        <p:spPr bwMode="auto">
          <a:xfrm>
            <a:off x="71310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1" name="Rectangle 116"/>
          <p:cNvSpPr>
            <a:spLocks noChangeArrowheads="1"/>
          </p:cNvSpPr>
          <p:nvPr/>
        </p:nvSpPr>
        <p:spPr bwMode="auto">
          <a:xfrm>
            <a:off x="65087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2" name="Rectangle 117"/>
          <p:cNvSpPr>
            <a:spLocks noChangeArrowheads="1"/>
          </p:cNvSpPr>
          <p:nvPr/>
        </p:nvSpPr>
        <p:spPr bwMode="auto">
          <a:xfrm>
            <a:off x="58880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43" name="Rectangle 118"/>
          <p:cNvSpPr>
            <a:spLocks noChangeArrowheads="1"/>
          </p:cNvSpPr>
          <p:nvPr/>
        </p:nvSpPr>
        <p:spPr bwMode="auto">
          <a:xfrm>
            <a:off x="52689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0B</a:t>
            </a:r>
          </a:p>
        </p:txBody>
      </p:sp>
      <p:sp>
        <p:nvSpPr>
          <p:cNvPr id="244" name="Rectangle 119"/>
          <p:cNvSpPr>
            <a:spLocks noChangeArrowheads="1"/>
          </p:cNvSpPr>
          <p:nvPr/>
        </p:nvSpPr>
        <p:spPr bwMode="auto">
          <a:xfrm>
            <a:off x="4648200" y="520065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45" name="Rectangle 127"/>
          <p:cNvSpPr>
            <a:spLocks noChangeArrowheads="1"/>
          </p:cNvSpPr>
          <p:nvPr/>
        </p:nvSpPr>
        <p:spPr bwMode="auto">
          <a:xfrm>
            <a:off x="8370888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3B</a:t>
            </a:r>
          </a:p>
        </p:txBody>
      </p:sp>
      <p:sp>
        <p:nvSpPr>
          <p:cNvPr id="246" name="Rectangle 128"/>
          <p:cNvSpPr>
            <a:spLocks noChangeArrowheads="1"/>
          </p:cNvSpPr>
          <p:nvPr/>
        </p:nvSpPr>
        <p:spPr bwMode="auto">
          <a:xfrm>
            <a:off x="7751763" y="4919663"/>
            <a:ext cx="619125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</a:t>
            </a:r>
          </a:p>
        </p:txBody>
      </p:sp>
      <p:sp>
        <p:nvSpPr>
          <p:cNvPr id="247" name="Rectangle 129"/>
          <p:cNvSpPr>
            <a:spLocks noChangeArrowheads="1"/>
          </p:cNvSpPr>
          <p:nvPr/>
        </p:nvSpPr>
        <p:spPr bwMode="auto">
          <a:xfrm>
            <a:off x="7131050" y="4919663"/>
            <a:ext cx="620713" cy="280988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48" name="Rectangle 130"/>
          <p:cNvSpPr>
            <a:spLocks noChangeArrowheads="1"/>
          </p:cNvSpPr>
          <p:nvPr/>
        </p:nvSpPr>
        <p:spPr bwMode="auto">
          <a:xfrm>
            <a:off x="6508750" y="4919663"/>
            <a:ext cx="622300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93</a:t>
            </a:r>
          </a:p>
        </p:txBody>
      </p:sp>
      <p:sp>
        <p:nvSpPr>
          <p:cNvPr id="249" name="Rectangle 131"/>
          <p:cNvSpPr>
            <a:spLocks noChangeArrowheads="1"/>
          </p:cNvSpPr>
          <p:nvPr/>
        </p:nvSpPr>
        <p:spPr bwMode="auto">
          <a:xfrm>
            <a:off x="5888038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50" name="Rectangle 132"/>
          <p:cNvSpPr>
            <a:spLocks noChangeArrowheads="1"/>
          </p:cNvSpPr>
          <p:nvPr/>
        </p:nvSpPr>
        <p:spPr bwMode="auto">
          <a:xfrm>
            <a:off x="5268913" y="4919663"/>
            <a:ext cx="619125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70C0"/>
                </a:solidFill>
                <a:latin typeface="Calibri" pitchFamily="34" charset="0"/>
              </a:rPr>
              <a:t>2D</a:t>
            </a:r>
          </a:p>
        </p:txBody>
      </p:sp>
      <p:sp>
        <p:nvSpPr>
          <p:cNvPr id="251" name="Rectangle 133"/>
          <p:cNvSpPr>
            <a:spLocks noChangeArrowheads="1"/>
          </p:cNvSpPr>
          <p:nvPr/>
        </p:nvSpPr>
        <p:spPr bwMode="auto">
          <a:xfrm>
            <a:off x="4648200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B05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52" name="Rectangle 141"/>
          <p:cNvSpPr>
            <a:spLocks noChangeArrowheads="1"/>
          </p:cNvSpPr>
          <p:nvPr/>
        </p:nvSpPr>
        <p:spPr bwMode="auto">
          <a:xfrm>
            <a:off x="83708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3" name="Rectangle 142"/>
          <p:cNvSpPr>
            <a:spLocks noChangeArrowheads="1"/>
          </p:cNvSpPr>
          <p:nvPr/>
        </p:nvSpPr>
        <p:spPr bwMode="auto">
          <a:xfrm>
            <a:off x="77517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4" name="Rectangle 143"/>
          <p:cNvSpPr>
            <a:spLocks noChangeArrowheads="1"/>
          </p:cNvSpPr>
          <p:nvPr/>
        </p:nvSpPr>
        <p:spPr bwMode="auto">
          <a:xfrm>
            <a:off x="71310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5" name="Rectangle 144"/>
          <p:cNvSpPr>
            <a:spLocks noChangeArrowheads="1"/>
          </p:cNvSpPr>
          <p:nvPr/>
        </p:nvSpPr>
        <p:spPr bwMode="auto">
          <a:xfrm>
            <a:off x="65087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6" name="Rectangle 145"/>
          <p:cNvSpPr>
            <a:spLocks noChangeArrowheads="1"/>
          </p:cNvSpPr>
          <p:nvPr/>
        </p:nvSpPr>
        <p:spPr bwMode="auto">
          <a:xfrm>
            <a:off x="58880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57" name="Rectangle 146"/>
          <p:cNvSpPr>
            <a:spLocks noChangeArrowheads="1"/>
          </p:cNvSpPr>
          <p:nvPr/>
        </p:nvSpPr>
        <p:spPr bwMode="auto">
          <a:xfrm>
            <a:off x="52689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2D</a:t>
            </a:r>
          </a:p>
        </p:txBody>
      </p:sp>
      <p:sp>
        <p:nvSpPr>
          <p:cNvPr id="258" name="Rectangle 147"/>
          <p:cNvSpPr>
            <a:spLocks noChangeArrowheads="1"/>
          </p:cNvSpPr>
          <p:nvPr/>
        </p:nvSpPr>
        <p:spPr bwMode="auto">
          <a:xfrm>
            <a:off x="4648200" y="463867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59" name="Rectangle 155"/>
          <p:cNvSpPr>
            <a:spLocks noChangeArrowheads="1"/>
          </p:cNvSpPr>
          <p:nvPr/>
        </p:nvSpPr>
        <p:spPr bwMode="auto">
          <a:xfrm>
            <a:off x="83708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89</a:t>
            </a:r>
          </a:p>
        </p:txBody>
      </p:sp>
      <p:sp>
        <p:nvSpPr>
          <p:cNvPr id="260" name="Rectangle 156"/>
          <p:cNvSpPr>
            <a:spLocks noChangeArrowheads="1"/>
          </p:cNvSpPr>
          <p:nvPr/>
        </p:nvSpPr>
        <p:spPr bwMode="auto">
          <a:xfrm>
            <a:off x="77517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51</a:t>
            </a:r>
          </a:p>
        </p:txBody>
      </p:sp>
      <p:sp>
        <p:nvSpPr>
          <p:cNvPr id="261" name="Rectangle 157"/>
          <p:cNvSpPr>
            <a:spLocks noChangeArrowheads="1"/>
          </p:cNvSpPr>
          <p:nvPr/>
        </p:nvSpPr>
        <p:spPr bwMode="auto">
          <a:xfrm>
            <a:off x="71310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262" name="Rectangle 158"/>
          <p:cNvSpPr>
            <a:spLocks noChangeArrowheads="1"/>
          </p:cNvSpPr>
          <p:nvPr/>
        </p:nvSpPr>
        <p:spPr bwMode="auto">
          <a:xfrm>
            <a:off x="65087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3A</a:t>
            </a:r>
          </a:p>
        </p:txBody>
      </p:sp>
      <p:sp>
        <p:nvSpPr>
          <p:cNvPr id="263" name="Rectangle 159"/>
          <p:cNvSpPr>
            <a:spLocks noChangeArrowheads="1"/>
          </p:cNvSpPr>
          <p:nvPr/>
        </p:nvSpPr>
        <p:spPr bwMode="auto">
          <a:xfrm>
            <a:off x="58880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64" name="Rectangle 160"/>
          <p:cNvSpPr>
            <a:spLocks noChangeArrowheads="1"/>
          </p:cNvSpPr>
          <p:nvPr/>
        </p:nvSpPr>
        <p:spPr bwMode="auto">
          <a:xfrm>
            <a:off x="52689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24</a:t>
            </a:r>
          </a:p>
        </p:txBody>
      </p:sp>
      <p:sp>
        <p:nvSpPr>
          <p:cNvPr id="265" name="Rectangle 161"/>
          <p:cNvSpPr>
            <a:spLocks noChangeArrowheads="1"/>
          </p:cNvSpPr>
          <p:nvPr/>
        </p:nvSpPr>
        <p:spPr bwMode="auto">
          <a:xfrm>
            <a:off x="4648200" y="4357688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266" name="Rectangle 169"/>
          <p:cNvSpPr>
            <a:spLocks noChangeArrowheads="1"/>
          </p:cNvSpPr>
          <p:nvPr/>
        </p:nvSpPr>
        <p:spPr bwMode="auto">
          <a:xfrm>
            <a:off x="83708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267" name="Rectangle 170"/>
          <p:cNvSpPr>
            <a:spLocks noChangeArrowheads="1"/>
          </p:cNvSpPr>
          <p:nvPr/>
        </p:nvSpPr>
        <p:spPr bwMode="auto">
          <a:xfrm>
            <a:off x="77517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268" name="Rectangle 171"/>
          <p:cNvSpPr>
            <a:spLocks noChangeArrowheads="1"/>
          </p:cNvSpPr>
          <p:nvPr/>
        </p:nvSpPr>
        <p:spPr bwMode="auto">
          <a:xfrm>
            <a:off x="71310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00B0F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269" name="Rectangle 172"/>
          <p:cNvSpPr>
            <a:spLocks noChangeArrowheads="1"/>
          </p:cNvSpPr>
          <p:nvPr/>
        </p:nvSpPr>
        <p:spPr bwMode="auto">
          <a:xfrm>
            <a:off x="65087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270" name="Rectangle 173"/>
          <p:cNvSpPr>
            <a:spLocks noChangeArrowheads="1"/>
          </p:cNvSpPr>
          <p:nvPr/>
        </p:nvSpPr>
        <p:spPr bwMode="auto">
          <a:xfrm>
            <a:off x="58880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271" name="Rectangle 174"/>
          <p:cNvSpPr>
            <a:spLocks noChangeArrowheads="1"/>
          </p:cNvSpPr>
          <p:nvPr/>
        </p:nvSpPr>
        <p:spPr bwMode="auto">
          <a:xfrm>
            <a:off x="52689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272" name="Rectangle 175"/>
          <p:cNvSpPr>
            <a:spLocks noChangeArrowheads="1"/>
          </p:cNvSpPr>
          <p:nvPr/>
        </p:nvSpPr>
        <p:spPr bwMode="auto">
          <a:xfrm>
            <a:off x="464820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273" name="Line 183"/>
          <p:cNvSpPr>
            <a:spLocks noChangeShapeType="1"/>
          </p:cNvSpPr>
          <p:nvPr/>
        </p:nvSpPr>
        <p:spPr bwMode="auto">
          <a:xfrm>
            <a:off x="4666488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74" name="Line 184"/>
          <p:cNvSpPr>
            <a:spLocks noChangeShapeType="1"/>
          </p:cNvSpPr>
          <p:nvPr/>
        </p:nvSpPr>
        <p:spPr bwMode="auto">
          <a:xfrm>
            <a:off x="4666488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" name="Line 185"/>
          <p:cNvSpPr>
            <a:spLocks noChangeShapeType="1"/>
          </p:cNvSpPr>
          <p:nvPr/>
        </p:nvSpPr>
        <p:spPr bwMode="auto">
          <a:xfrm>
            <a:off x="4666488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" name="Line 186"/>
          <p:cNvSpPr>
            <a:spLocks noChangeShapeType="1"/>
          </p:cNvSpPr>
          <p:nvPr/>
        </p:nvSpPr>
        <p:spPr bwMode="auto">
          <a:xfrm>
            <a:off x="4666488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" name="Line 187"/>
          <p:cNvSpPr>
            <a:spLocks noChangeShapeType="1"/>
          </p:cNvSpPr>
          <p:nvPr/>
        </p:nvSpPr>
        <p:spPr bwMode="auto">
          <a:xfrm>
            <a:off x="4666488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" name="Line 188"/>
          <p:cNvSpPr>
            <a:spLocks noChangeShapeType="1"/>
          </p:cNvSpPr>
          <p:nvPr/>
        </p:nvSpPr>
        <p:spPr bwMode="auto">
          <a:xfrm>
            <a:off x="4666488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" name="Line 189"/>
          <p:cNvSpPr>
            <a:spLocks noChangeShapeType="1"/>
          </p:cNvSpPr>
          <p:nvPr/>
        </p:nvSpPr>
        <p:spPr bwMode="auto">
          <a:xfrm>
            <a:off x="4666488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" name="Line 190"/>
          <p:cNvSpPr>
            <a:spLocks noChangeShapeType="1"/>
          </p:cNvSpPr>
          <p:nvPr/>
        </p:nvSpPr>
        <p:spPr bwMode="auto">
          <a:xfrm>
            <a:off x="4666488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" name="Line 197"/>
          <p:cNvSpPr>
            <a:spLocks noChangeShapeType="1"/>
          </p:cNvSpPr>
          <p:nvPr/>
        </p:nvSpPr>
        <p:spPr bwMode="auto">
          <a:xfrm>
            <a:off x="52689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2" name="Line 198"/>
          <p:cNvSpPr>
            <a:spLocks noChangeShapeType="1"/>
          </p:cNvSpPr>
          <p:nvPr/>
        </p:nvSpPr>
        <p:spPr bwMode="auto">
          <a:xfrm>
            <a:off x="58880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" name="Line 199"/>
          <p:cNvSpPr>
            <a:spLocks noChangeShapeType="1"/>
          </p:cNvSpPr>
          <p:nvPr/>
        </p:nvSpPr>
        <p:spPr bwMode="auto">
          <a:xfrm>
            <a:off x="65087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" name="Line 200"/>
          <p:cNvSpPr>
            <a:spLocks noChangeShapeType="1"/>
          </p:cNvSpPr>
          <p:nvPr/>
        </p:nvSpPr>
        <p:spPr bwMode="auto">
          <a:xfrm>
            <a:off x="71310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" name="Line 201"/>
          <p:cNvSpPr>
            <a:spLocks noChangeShapeType="1"/>
          </p:cNvSpPr>
          <p:nvPr/>
        </p:nvSpPr>
        <p:spPr bwMode="auto">
          <a:xfrm>
            <a:off x="77517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" name="Line 202"/>
          <p:cNvSpPr>
            <a:spLocks noChangeShapeType="1"/>
          </p:cNvSpPr>
          <p:nvPr/>
        </p:nvSpPr>
        <p:spPr bwMode="auto">
          <a:xfrm>
            <a:off x="83708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" name="Line 205"/>
          <p:cNvSpPr>
            <a:spLocks noChangeShapeType="1"/>
          </p:cNvSpPr>
          <p:nvPr/>
        </p:nvSpPr>
        <p:spPr bwMode="auto">
          <a:xfrm>
            <a:off x="4666488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88" name="Line 206"/>
          <p:cNvSpPr>
            <a:spLocks noChangeShapeType="1"/>
          </p:cNvSpPr>
          <p:nvPr/>
        </p:nvSpPr>
        <p:spPr bwMode="auto">
          <a:xfrm>
            <a:off x="8991601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" name="Line 207"/>
          <p:cNvSpPr>
            <a:spLocks noChangeShapeType="1"/>
          </p:cNvSpPr>
          <p:nvPr/>
        </p:nvSpPr>
        <p:spPr bwMode="auto">
          <a:xfrm>
            <a:off x="4666488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" name="Line 206"/>
          <p:cNvSpPr>
            <a:spLocks noChangeShapeType="1"/>
          </p:cNvSpPr>
          <p:nvPr/>
        </p:nvSpPr>
        <p:spPr bwMode="auto">
          <a:xfrm>
            <a:off x="4648200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635503" y="3125787"/>
            <a:ext cx="2924172" cy="304800"/>
            <a:chOff x="4787903" y="3278187"/>
            <a:chExt cx="2924172" cy="304800"/>
          </a:xfrm>
        </p:grpSpPr>
        <p:sp>
          <p:nvSpPr>
            <p:cNvPr id="205" name="Rectangle 24"/>
            <p:cNvSpPr>
              <a:spLocks noChangeArrowheads="1"/>
            </p:cNvSpPr>
            <p:nvPr/>
          </p:nvSpPr>
          <p:spPr bwMode="auto">
            <a:xfrm>
              <a:off x="4787903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6" name="Rectangle 27"/>
            <p:cNvSpPr>
              <a:spLocks noChangeArrowheads="1"/>
            </p:cNvSpPr>
            <p:nvPr/>
          </p:nvSpPr>
          <p:spPr bwMode="auto">
            <a:xfrm>
              <a:off x="5275266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07" name="Rectangle 30"/>
            <p:cNvSpPr>
              <a:spLocks noChangeArrowheads="1"/>
            </p:cNvSpPr>
            <p:nvPr/>
          </p:nvSpPr>
          <p:spPr bwMode="auto">
            <a:xfrm>
              <a:off x="5762629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8" name="Rectangle 33"/>
            <p:cNvSpPr>
              <a:spLocks noChangeArrowheads="1"/>
            </p:cNvSpPr>
            <p:nvPr/>
          </p:nvSpPr>
          <p:spPr bwMode="auto">
            <a:xfrm>
              <a:off x="6249991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91" name="Rectangle 36"/>
            <p:cNvSpPr>
              <a:spLocks noChangeArrowheads="1"/>
            </p:cNvSpPr>
            <p:nvPr/>
          </p:nvSpPr>
          <p:spPr bwMode="auto">
            <a:xfrm>
              <a:off x="6737353" y="3278187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92" name="Rectangle 39"/>
            <p:cNvSpPr>
              <a:spLocks noChangeArrowheads="1"/>
            </p:cNvSpPr>
            <p:nvPr/>
          </p:nvSpPr>
          <p:spPr bwMode="auto">
            <a:xfrm>
              <a:off x="7224712" y="3278187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F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11325" y="1629578"/>
            <a:ext cx="6343233" cy="1496210"/>
            <a:chOff x="1711325" y="1629578"/>
            <a:chExt cx="6343233" cy="149621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7441170" y="1906799"/>
              <a:ext cx="542925" cy="36933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1629578"/>
              <a:ext cx="38635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V[0b</a:t>
              </a:r>
              <a:r>
                <a:rPr lang="en-US" sz="1800" dirty="0">
                  <a:solidFill>
                    <a:srgbClr val="7030A0"/>
                  </a:solidFill>
                  <a:latin typeface="Calibri" pitchFamily="34" charset="0"/>
                </a:rPr>
                <a:t>00001101</a:t>
              </a:r>
              <a:r>
                <a:rPr lang="en-US" sz="1800" dirty="0">
                  <a:solidFill>
                    <a:srgbClr val="FFC000"/>
                  </a:solidFill>
                  <a:latin typeface="Calibri" pitchFamily="34" charset="0"/>
                </a:rPr>
                <a:t>101001</a:t>
              </a:r>
              <a:r>
                <a:rPr lang="en-US" sz="1800" dirty="0">
                  <a:latin typeface="Calibri" pitchFamily="34" charset="0"/>
                </a:rPr>
                <a:t>] = V[0x369]</a:t>
              </a:r>
            </a:p>
            <a:p>
              <a:r>
                <a:rPr lang="en-US" sz="1800" dirty="0">
                  <a:latin typeface="Calibri" pitchFamily="34" charset="0"/>
                </a:rPr>
                <a:t>P[0b</a:t>
              </a:r>
              <a:r>
                <a:rPr lang="en-US" sz="1800" dirty="0">
                  <a:solidFill>
                    <a:srgbClr val="0070C0"/>
                  </a:solidFill>
                  <a:latin typeface="Calibri" pitchFamily="34" charset="0"/>
                </a:rPr>
                <a:t>1011</a:t>
              </a:r>
              <a:r>
                <a:rPr lang="en-US" sz="1800" dirty="0">
                  <a:solidFill>
                    <a:srgbClr val="00B050"/>
                  </a:solidFill>
                  <a:latin typeface="Calibri" pitchFamily="34" charset="0"/>
                </a:rPr>
                <a:t>0110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1001</a:t>
              </a:r>
              <a:r>
                <a:rPr lang="en-US" sz="1800" dirty="0">
                  <a:latin typeface="Calibri" pitchFamily="34" charset="0"/>
                </a:rPr>
                <a:t>] = P[0x</a:t>
              </a:r>
              <a:r>
                <a:rPr lang="en-US" sz="1800" dirty="0">
                  <a:solidFill>
                    <a:srgbClr val="0070C0"/>
                  </a:solidFill>
                  <a:latin typeface="Calibri" pitchFamily="34" charset="0"/>
                </a:rPr>
                <a:t>B</a:t>
              </a:r>
              <a:r>
                <a:rPr lang="en-US" sz="1800" dirty="0">
                  <a:solidFill>
                    <a:srgbClr val="00B050"/>
                  </a:solidFill>
                  <a:latin typeface="Calibri" pitchFamily="34" charset="0"/>
                </a:rPr>
                <a:t>6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9</a:t>
              </a:r>
              <a:r>
                <a:rPr lang="en-US" sz="1800" dirty="0">
                  <a:latin typeface="Calibri" pitchFamily="34" charset="0"/>
                </a:rPr>
                <a:t>] = 0x15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V="1">
              <a:off x="1711325" y="2209800"/>
              <a:ext cx="3013075" cy="915988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" name="Straight Connector 292"/>
            <p:cNvCxnSpPr/>
            <p:nvPr/>
          </p:nvCxnSpPr>
          <p:spPr bwMode="auto">
            <a:xfrm flipV="1">
              <a:off x="3660777" y="2209800"/>
              <a:ext cx="1506537" cy="915988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/>
            <p:cNvCxnSpPr/>
            <p:nvPr/>
          </p:nvCxnSpPr>
          <p:spPr bwMode="auto">
            <a:xfrm flipV="1">
              <a:off x="5610229" y="2209801"/>
              <a:ext cx="44447" cy="915987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5" name="Straight Connector 294"/>
            <p:cNvCxnSpPr/>
            <p:nvPr/>
          </p:nvCxnSpPr>
          <p:spPr bwMode="auto">
            <a:xfrm flipH="1" flipV="1">
              <a:off x="6097591" y="2209801"/>
              <a:ext cx="1479548" cy="915987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4724400" y="2209800"/>
              <a:ext cx="442914" cy="0"/>
            </a:xfrm>
            <a:prstGeom prst="lin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6" name="Straight Connector 295"/>
            <p:cNvCxnSpPr/>
            <p:nvPr/>
          </p:nvCxnSpPr>
          <p:spPr bwMode="auto">
            <a:xfrm>
              <a:off x="5654676" y="2209800"/>
              <a:ext cx="442915" cy="0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7" name="Straight Connector 296"/>
            <p:cNvCxnSpPr/>
            <p:nvPr/>
          </p:nvCxnSpPr>
          <p:spPr bwMode="auto">
            <a:xfrm>
              <a:off x="5167314" y="2209800"/>
              <a:ext cx="487362" cy="0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61" name="Group 460"/>
          <p:cNvGrpSpPr/>
          <p:nvPr/>
        </p:nvGrpSpPr>
        <p:grpSpPr>
          <a:xfrm>
            <a:off x="167078" y="4060560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462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63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464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465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66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67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468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69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0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1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2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3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74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475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76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477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478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479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80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81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482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83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484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485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486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487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88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489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90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1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2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3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4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95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96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97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498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499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500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01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02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03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504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5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6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7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8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09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10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11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512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513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514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515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16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517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18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519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520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521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522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523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24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525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26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41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4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5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6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7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48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549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550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551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52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553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554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55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556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557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58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559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560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561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62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563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564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5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6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7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8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69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570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571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2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3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4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5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76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577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578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579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580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81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582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83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84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85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6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7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8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9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90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91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92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593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594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95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596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97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98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99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600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601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602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603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604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605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606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07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21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TextBox 834"/>
          <p:cNvSpPr txBox="1"/>
          <p:nvPr/>
        </p:nvSpPr>
        <p:spPr>
          <a:xfrm>
            <a:off x="115658" y="3556992"/>
            <a:ext cx="5261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TLB</a:t>
            </a:r>
          </a:p>
        </p:txBody>
      </p:sp>
      <p:sp>
        <p:nvSpPr>
          <p:cNvPr id="131" name="Rectangle 6"/>
          <p:cNvSpPr>
            <a:spLocks noChangeArrowheads="1"/>
          </p:cNvSpPr>
          <p:nvPr/>
        </p:nvSpPr>
        <p:spPr bwMode="auto">
          <a:xfrm>
            <a:off x="1089025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Rectangle 7"/>
          <p:cNvSpPr>
            <a:spLocks noChangeArrowheads="1"/>
          </p:cNvSpPr>
          <p:nvPr/>
        </p:nvSpPr>
        <p:spPr bwMode="auto">
          <a:xfrm>
            <a:off x="108902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133" name="Rectangle 9"/>
          <p:cNvSpPr>
            <a:spLocks noChangeArrowheads="1"/>
          </p:cNvSpPr>
          <p:nvPr/>
        </p:nvSpPr>
        <p:spPr bwMode="auto">
          <a:xfrm>
            <a:off x="1576387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Rectangle 10"/>
          <p:cNvSpPr>
            <a:spLocks noChangeArrowheads="1"/>
          </p:cNvSpPr>
          <p:nvPr/>
        </p:nvSpPr>
        <p:spPr bwMode="auto">
          <a:xfrm>
            <a:off x="157638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35" name="Rectangle 12"/>
          <p:cNvSpPr>
            <a:spLocks noChangeArrowheads="1"/>
          </p:cNvSpPr>
          <p:nvPr/>
        </p:nvSpPr>
        <p:spPr bwMode="auto">
          <a:xfrm>
            <a:off x="2063750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Rectangle 13"/>
          <p:cNvSpPr>
            <a:spLocks noChangeArrowheads="1"/>
          </p:cNvSpPr>
          <p:nvPr/>
        </p:nvSpPr>
        <p:spPr bwMode="auto">
          <a:xfrm>
            <a:off x="206375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37" name="Rectangle 15"/>
          <p:cNvSpPr>
            <a:spLocks noChangeArrowheads="1"/>
          </p:cNvSpPr>
          <p:nvPr/>
        </p:nvSpPr>
        <p:spPr bwMode="auto">
          <a:xfrm>
            <a:off x="2551112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16"/>
          <p:cNvSpPr>
            <a:spLocks noChangeArrowheads="1"/>
          </p:cNvSpPr>
          <p:nvPr/>
        </p:nvSpPr>
        <p:spPr bwMode="auto">
          <a:xfrm>
            <a:off x="255111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9" name="Rectangle 18"/>
          <p:cNvSpPr>
            <a:spLocks noChangeArrowheads="1"/>
          </p:cNvSpPr>
          <p:nvPr/>
        </p:nvSpPr>
        <p:spPr bwMode="auto">
          <a:xfrm>
            <a:off x="3038475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Rectangle 19"/>
          <p:cNvSpPr>
            <a:spLocks noChangeArrowheads="1"/>
          </p:cNvSpPr>
          <p:nvPr/>
        </p:nvSpPr>
        <p:spPr bwMode="auto">
          <a:xfrm>
            <a:off x="303847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1" name="Rectangle 21"/>
          <p:cNvSpPr>
            <a:spLocks noChangeArrowheads="1"/>
          </p:cNvSpPr>
          <p:nvPr/>
        </p:nvSpPr>
        <p:spPr bwMode="auto">
          <a:xfrm>
            <a:off x="3525837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Rectangle 22"/>
          <p:cNvSpPr>
            <a:spLocks noChangeArrowheads="1"/>
          </p:cNvSpPr>
          <p:nvPr/>
        </p:nvSpPr>
        <p:spPr bwMode="auto">
          <a:xfrm>
            <a:off x="352583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43" name="Rectangle 24"/>
          <p:cNvSpPr>
            <a:spLocks noChangeArrowheads="1"/>
          </p:cNvSpPr>
          <p:nvPr/>
        </p:nvSpPr>
        <p:spPr bwMode="auto">
          <a:xfrm>
            <a:off x="4013200" y="2171700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Rectangle 25"/>
          <p:cNvSpPr>
            <a:spLocks noChangeArrowheads="1"/>
          </p:cNvSpPr>
          <p:nvPr/>
        </p:nvSpPr>
        <p:spPr bwMode="auto">
          <a:xfrm>
            <a:off x="401320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5" name="Rectangle 27"/>
          <p:cNvSpPr>
            <a:spLocks noChangeArrowheads="1"/>
          </p:cNvSpPr>
          <p:nvPr/>
        </p:nvSpPr>
        <p:spPr bwMode="auto">
          <a:xfrm>
            <a:off x="4500562" y="2171700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Rectangle 28"/>
          <p:cNvSpPr>
            <a:spLocks noChangeArrowheads="1"/>
          </p:cNvSpPr>
          <p:nvPr/>
        </p:nvSpPr>
        <p:spPr bwMode="auto">
          <a:xfrm>
            <a:off x="450056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7" name="Rectangle 30"/>
          <p:cNvSpPr>
            <a:spLocks noChangeArrowheads="1"/>
          </p:cNvSpPr>
          <p:nvPr/>
        </p:nvSpPr>
        <p:spPr bwMode="auto">
          <a:xfrm>
            <a:off x="4987925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Rectangle 31"/>
          <p:cNvSpPr>
            <a:spLocks noChangeArrowheads="1"/>
          </p:cNvSpPr>
          <p:nvPr/>
        </p:nvSpPr>
        <p:spPr bwMode="auto">
          <a:xfrm>
            <a:off x="498792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9" name="Rectangle 33"/>
          <p:cNvSpPr>
            <a:spLocks noChangeArrowheads="1"/>
          </p:cNvSpPr>
          <p:nvPr/>
        </p:nvSpPr>
        <p:spPr bwMode="auto">
          <a:xfrm>
            <a:off x="5475287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Rectangle 34"/>
          <p:cNvSpPr>
            <a:spLocks noChangeArrowheads="1"/>
          </p:cNvSpPr>
          <p:nvPr/>
        </p:nvSpPr>
        <p:spPr bwMode="auto">
          <a:xfrm>
            <a:off x="547528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51" name="Rectangle 36"/>
          <p:cNvSpPr>
            <a:spLocks noChangeArrowheads="1"/>
          </p:cNvSpPr>
          <p:nvPr/>
        </p:nvSpPr>
        <p:spPr bwMode="auto">
          <a:xfrm>
            <a:off x="5962650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Rectangle 37"/>
          <p:cNvSpPr>
            <a:spLocks noChangeArrowheads="1"/>
          </p:cNvSpPr>
          <p:nvPr/>
        </p:nvSpPr>
        <p:spPr bwMode="auto">
          <a:xfrm>
            <a:off x="596265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53" name="Rectangle 39"/>
          <p:cNvSpPr>
            <a:spLocks noChangeArrowheads="1"/>
          </p:cNvSpPr>
          <p:nvPr/>
        </p:nvSpPr>
        <p:spPr bwMode="auto">
          <a:xfrm>
            <a:off x="6450012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Rectangle 40"/>
          <p:cNvSpPr>
            <a:spLocks noChangeArrowheads="1"/>
          </p:cNvSpPr>
          <p:nvPr/>
        </p:nvSpPr>
        <p:spPr bwMode="auto">
          <a:xfrm>
            <a:off x="645001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55" name="Rectangle 42"/>
          <p:cNvSpPr>
            <a:spLocks noChangeArrowheads="1"/>
          </p:cNvSpPr>
          <p:nvPr/>
        </p:nvSpPr>
        <p:spPr bwMode="auto">
          <a:xfrm>
            <a:off x="6937375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Rectangle 43"/>
          <p:cNvSpPr>
            <a:spLocks noChangeArrowheads="1"/>
          </p:cNvSpPr>
          <p:nvPr/>
        </p:nvSpPr>
        <p:spPr bwMode="auto">
          <a:xfrm>
            <a:off x="693737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57" name="Rectangle 45"/>
          <p:cNvSpPr>
            <a:spLocks noChangeArrowheads="1"/>
          </p:cNvSpPr>
          <p:nvPr/>
        </p:nvSpPr>
        <p:spPr bwMode="auto">
          <a:xfrm>
            <a:off x="7424737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Rectangle 46"/>
          <p:cNvSpPr>
            <a:spLocks noChangeArrowheads="1"/>
          </p:cNvSpPr>
          <p:nvPr/>
        </p:nvSpPr>
        <p:spPr bwMode="auto">
          <a:xfrm>
            <a:off x="742473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59" name="Group 47"/>
          <p:cNvGrpSpPr>
            <a:grpSpLocks/>
          </p:cNvGrpSpPr>
          <p:nvPr/>
        </p:nvGrpSpPr>
        <p:grpSpPr bwMode="auto">
          <a:xfrm>
            <a:off x="4987924" y="2636838"/>
            <a:ext cx="2924175" cy="333375"/>
            <a:chOff x="3085" y="1661"/>
            <a:chExt cx="1842" cy="210"/>
          </a:xfrm>
        </p:grpSpPr>
        <p:sp>
          <p:nvSpPr>
            <p:cNvPr id="160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162" name="Group 50"/>
          <p:cNvGrpSpPr>
            <a:grpSpLocks/>
          </p:cNvGrpSpPr>
          <p:nvPr/>
        </p:nvGrpSpPr>
        <p:grpSpPr bwMode="auto">
          <a:xfrm>
            <a:off x="1089025" y="2628900"/>
            <a:ext cx="3916362" cy="333375"/>
            <a:chOff x="629" y="1656"/>
            <a:chExt cx="2467" cy="210"/>
          </a:xfrm>
        </p:grpSpPr>
        <p:sp>
          <p:nvSpPr>
            <p:cNvPr id="163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165" name="Line 54"/>
          <p:cNvSpPr>
            <a:spLocks noChangeShapeType="1"/>
          </p:cNvSpPr>
          <p:nvPr/>
        </p:nvSpPr>
        <p:spPr bwMode="auto">
          <a:xfrm>
            <a:off x="4010025" y="1727729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" name="Text Box 55"/>
          <p:cNvSpPr txBox="1">
            <a:spLocks noChangeArrowheads="1"/>
          </p:cNvSpPr>
          <p:nvPr/>
        </p:nvSpPr>
        <p:spPr bwMode="auto">
          <a:xfrm>
            <a:off x="4233862" y="1603904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167" name="Line 57"/>
          <p:cNvSpPr>
            <a:spLocks noChangeShapeType="1"/>
          </p:cNvSpPr>
          <p:nvPr/>
        </p:nvSpPr>
        <p:spPr bwMode="auto">
          <a:xfrm>
            <a:off x="1089025" y="1724025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" name="Text Box 58"/>
          <p:cNvSpPr txBox="1">
            <a:spLocks noChangeArrowheads="1"/>
          </p:cNvSpPr>
          <p:nvPr/>
        </p:nvSpPr>
        <p:spPr bwMode="auto">
          <a:xfrm>
            <a:off x="2332038" y="1600200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208" name="Text Box 113"/>
          <p:cNvSpPr txBox="1">
            <a:spLocks noChangeArrowheads="1"/>
          </p:cNvSpPr>
          <p:nvPr/>
        </p:nvSpPr>
        <p:spPr bwMode="auto">
          <a:xfrm>
            <a:off x="755808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09" name="Text Box 114"/>
          <p:cNvSpPr txBox="1">
            <a:spLocks noChangeArrowheads="1"/>
          </p:cNvSpPr>
          <p:nvPr/>
        </p:nvSpPr>
        <p:spPr bwMode="auto">
          <a:xfrm>
            <a:off x="7070725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0" name="Text Box 115"/>
          <p:cNvSpPr txBox="1">
            <a:spLocks noChangeArrowheads="1"/>
          </p:cNvSpPr>
          <p:nvPr/>
        </p:nvSpPr>
        <p:spPr bwMode="auto">
          <a:xfrm>
            <a:off x="6584950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1" name="Text Box 116"/>
          <p:cNvSpPr txBox="1">
            <a:spLocks noChangeArrowheads="1"/>
          </p:cNvSpPr>
          <p:nvPr/>
        </p:nvSpPr>
        <p:spPr bwMode="auto">
          <a:xfrm>
            <a:off x="6097587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2" name="Text Box 117"/>
          <p:cNvSpPr txBox="1">
            <a:spLocks noChangeArrowheads="1"/>
          </p:cNvSpPr>
          <p:nvPr/>
        </p:nvSpPr>
        <p:spPr bwMode="auto">
          <a:xfrm>
            <a:off x="5611812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3" name="Text Box 118"/>
          <p:cNvSpPr txBox="1">
            <a:spLocks noChangeArrowheads="1"/>
          </p:cNvSpPr>
          <p:nvPr/>
        </p:nvSpPr>
        <p:spPr bwMode="auto">
          <a:xfrm>
            <a:off x="5124450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4" name="Text Box 119"/>
          <p:cNvSpPr txBox="1">
            <a:spLocks noChangeArrowheads="1"/>
          </p:cNvSpPr>
          <p:nvPr/>
        </p:nvSpPr>
        <p:spPr bwMode="auto">
          <a:xfrm>
            <a:off x="4638675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5" name="Text Box 120"/>
          <p:cNvSpPr txBox="1">
            <a:spLocks noChangeArrowheads="1"/>
          </p:cNvSpPr>
          <p:nvPr/>
        </p:nvSpPr>
        <p:spPr bwMode="auto">
          <a:xfrm>
            <a:off x="4151312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6" name="Text Box 121"/>
          <p:cNvSpPr txBox="1">
            <a:spLocks noChangeArrowheads="1"/>
          </p:cNvSpPr>
          <p:nvPr/>
        </p:nvSpPr>
        <p:spPr bwMode="auto">
          <a:xfrm>
            <a:off x="366553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7" name="Text Box 122"/>
          <p:cNvSpPr txBox="1">
            <a:spLocks noChangeArrowheads="1"/>
          </p:cNvSpPr>
          <p:nvPr/>
        </p:nvSpPr>
        <p:spPr bwMode="auto">
          <a:xfrm>
            <a:off x="3178175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8" name="Text Box 123"/>
          <p:cNvSpPr txBox="1">
            <a:spLocks noChangeArrowheads="1"/>
          </p:cNvSpPr>
          <p:nvPr/>
        </p:nvSpPr>
        <p:spPr bwMode="auto">
          <a:xfrm>
            <a:off x="2692400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9" name="Text Box 124"/>
          <p:cNvSpPr txBox="1">
            <a:spLocks noChangeArrowheads="1"/>
          </p:cNvSpPr>
          <p:nvPr/>
        </p:nvSpPr>
        <p:spPr bwMode="auto">
          <a:xfrm>
            <a:off x="220503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0" name="Text Box 125"/>
          <p:cNvSpPr txBox="1">
            <a:spLocks noChangeArrowheads="1"/>
          </p:cNvSpPr>
          <p:nvPr/>
        </p:nvSpPr>
        <p:spPr bwMode="auto">
          <a:xfrm>
            <a:off x="1719262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1" name="Text Box 126"/>
          <p:cNvSpPr txBox="1">
            <a:spLocks noChangeArrowheads="1"/>
          </p:cNvSpPr>
          <p:nvPr/>
        </p:nvSpPr>
        <p:spPr bwMode="auto">
          <a:xfrm>
            <a:off x="123348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2" name="Text Box 128"/>
          <p:cNvSpPr txBox="1">
            <a:spLocks noChangeArrowheads="1"/>
          </p:cNvSpPr>
          <p:nvPr/>
        </p:nvSpPr>
        <p:spPr bwMode="auto">
          <a:xfrm>
            <a:off x="1253068" y="3048026"/>
            <a:ext cx="49053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0x0F</a:t>
            </a:r>
          </a:p>
        </p:txBody>
      </p:sp>
      <p:sp>
        <p:nvSpPr>
          <p:cNvPr id="223" name="Text Box 129"/>
          <p:cNvSpPr txBox="1">
            <a:spLocks noChangeArrowheads="1"/>
          </p:cNvSpPr>
          <p:nvPr/>
        </p:nvSpPr>
        <p:spPr bwMode="auto">
          <a:xfrm>
            <a:off x="2599876" y="3048026"/>
            <a:ext cx="394599" cy="31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</a:t>
            </a:r>
          </a:p>
        </p:txBody>
      </p:sp>
      <p:sp>
        <p:nvSpPr>
          <p:cNvPr id="224" name="Text Box 130"/>
          <p:cNvSpPr txBox="1">
            <a:spLocks noChangeArrowheads="1"/>
          </p:cNvSpPr>
          <p:nvPr/>
        </p:nvSpPr>
        <p:spPr bwMode="auto">
          <a:xfrm>
            <a:off x="3564469" y="3048026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0x03</a:t>
            </a:r>
          </a:p>
        </p:txBody>
      </p:sp>
      <p:sp>
        <p:nvSpPr>
          <p:cNvPr id="225" name="Text Box 131"/>
          <p:cNvSpPr txBox="1">
            <a:spLocks noChangeArrowheads="1"/>
          </p:cNvSpPr>
          <p:nvPr/>
        </p:nvSpPr>
        <p:spPr bwMode="auto">
          <a:xfrm>
            <a:off x="5252800" y="3048000"/>
            <a:ext cx="19973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226" name="Text Box 133"/>
          <p:cNvSpPr txBox="1">
            <a:spLocks noChangeArrowheads="1"/>
          </p:cNvSpPr>
          <p:nvPr/>
        </p:nvSpPr>
        <p:spPr bwMode="auto">
          <a:xfrm>
            <a:off x="6891868" y="3048026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27" name="Text Box 134"/>
          <p:cNvSpPr txBox="1">
            <a:spLocks noChangeArrowheads="1"/>
          </p:cNvSpPr>
          <p:nvPr/>
        </p:nvSpPr>
        <p:spPr bwMode="auto">
          <a:xfrm>
            <a:off x="7856538" y="3048026"/>
            <a:ext cx="52546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</a:t>
            </a:r>
          </a:p>
        </p:txBody>
      </p:sp>
      <p:sp>
        <p:nvSpPr>
          <p:cNvPr id="130" name="Rectangle 2"/>
          <p:cNvSpPr txBox="1">
            <a:spLocks noChangeArrowheads="1"/>
          </p:cNvSpPr>
          <p:nvPr/>
        </p:nvSpPr>
        <p:spPr bwMode="auto">
          <a:xfrm>
            <a:off x="440736" y="1215452"/>
            <a:ext cx="7975189" cy="387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2250" indent="-222250">
              <a:lnSpc>
                <a:spcPct val="73000"/>
              </a:lnSpc>
              <a:buSzPct val="100000"/>
              <a:buFont typeface="Wingdings 2" pitchFamily="18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Virtual Address: </a:t>
            </a:r>
            <a:r>
              <a:rPr lang="en-GB" kern="0" dirty="0">
                <a:latin typeface="Courier New" pitchFamily="49" charset="0"/>
              </a:rPr>
              <a:t>0x03D4</a:t>
            </a:r>
          </a:p>
          <a:p>
            <a:pPr marL="222250" indent="-222250">
              <a:lnSpc>
                <a:spcPct val="73000"/>
              </a:lnSpc>
              <a:buSzPct val="100000"/>
              <a:buFont typeface="Wingdings 2" pitchFamily="18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VPN ___	TLBI ___	TLBT ____	          TLB Hit? __	Page Fault? __        PPN: ____</a:t>
            </a:r>
            <a:endParaRPr lang="en-GB" b="0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1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	CO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</p:txBody>
      </p:sp>
      <p:sp>
        <p:nvSpPr>
          <p:cNvPr id="169" name="Rectangle 62"/>
          <p:cNvSpPr>
            <a:spLocks noChangeArrowheads="1"/>
          </p:cNvSpPr>
          <p:nvPr/>
        </p:nvSpPr>
        <p:spPr bwMode="auto">
          <a:xfrm>
            <a:off x="2071687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63"/>
          <p:cNvSpPr>
            <a:spLocks noChangeArrowheads="1"/>
          </p:cNvSpPr>
          <p:nvPr/>
        </p:nvSpPr>
        <p:spPr bwMode="auto">
          <a:xfrm>
            <a:off x="207168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71" name="Rectangle 65"/>
          <p:cNvSpPr>
            <a:spLocks noChangeArrowheads="1"/>
          </p:cNvSpPr>
          <p:nvPr/>
        </p:nvSpPr>
        <p:spPr bwMode="auto">
          <a:xfrm>
            <a:off x="2559050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66"/>
          <p:cNvSpPr>
            <a:spLocks noChangeArrowheads="1"/>
          </p:cNvSpPr>
          <p:nvPr/>
        </p:nvSpPr>
        <p:spPr bwMode="auto">
          <a:xfrm>
            <a:off x="255905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3" name="Rectangle 68"/>
          <p:cNvSpPr>
            <a:spLocks noChangeArrowheads="1"/>
          </p:cNvSpPr>
          <p:nvPr/>
        </p:nvSpPr>
        <p:spPr bwMode="auto">
          <a:xfrm>
            <a:off x="3046412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9"/>
          <p:cNvSpPr>
            <a:spLocks noChangeArrowheads="1"/>
          </p:cNvSpPr>
          <p:nvPr/>
        </p:nvSpPr>
        <p:spPr bwMode="auto">
          <a:xfrm>
            <a:off x="304641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75" name="Rectangle 71"/>
          <p:cNvSpPr>
            <a:spLocks noChangeArrowheads="1"/>
          </p:cNvSpPr>
          <p:nvPr/>
        </p:nvSpPr>
        <p:spPr bwMode="auto">
          <a:xfrm>
            <a:off x="3533775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72"/>
          <p:cNvSpPr>
            <a:spLocks noChangeArrowheads="1"/>
          </p:cNvSpPr>
          <p:nvPr/>
        </p:nvSpPr>
        <p:spPr bwMode="auto">
          <a:xfrm>
            <a:off x="353377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7" name="Rectangle 74"/>
          <p:cNvSpPr>
            <a:spLocks noChangeArrowheads="1"/>
          </p:cNvSpPr>
          <p:nvPr/>
        </p:nvSpPr>
        <p:spPr bwMode="auto">
          <a:xfrm>
            <a:off x="4021137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75"/>
          <p:cNvSpPr>
            <a:spLocks noChangeArrowheads="1"/>
          </p:cNvSpPr>
          <p:nvPr/>
        </p:nvSpPr>
        <p:spPr bwMode="auto">
          <a:xfrm>
            <a:off x="402113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9" name="Rectangle 77"/>
          <p:cNvSpPr>
            <a:spLocks noChangeArrowheads="1"/>
          </p:cNvSpPr>
          <p:nvPr/>
        </p:nvSpPr>
        <p:spPr bwMode="auto">
          <a:xfrm>
            <a:off x="4508500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78"/>
          <p:cNvSpPr>
            <a:spLocks noChangeArrowheads="1"/>
          </p:cNvSpPr>
          <p:nvPr/>
        </p:nvSpPr>
        <p:spPr bwMode="auto">
          <a:xfrm>
            <a:off x="450850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1" name="Rectangle 80"/>
          <p:cNvSpPr>
            <a:spLocks noChangeArrowheads="1"/>
          </p:cNvSpPr>
          <p:nvPr/>
        </p:nvSpPr>
        <p:spPr bwMode="auto">
          <a:xfrm>
            <a:off x="4995862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81"/>
          <p:cNvSpPr>
            <a:spLocks noChangeArrowheads="1"/>
          </p:cNvSpPr>
          <p:nvPr/>
        </p:nvSpPr>
        <p:spPr bwMode="auto">
          <a:xfrm>
            <a:off x="499586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3" name="Rectangle 83"/>
          <p:cNvSpPr>
            <a:spLocks noChangeArrowheads="1"/>
          </p:cNvSpPr>
          <p:nvPr/>
        </p:nvSpPr>
        <p:spPr bwMode="auto">
          <a:xfrm>
            <a:off x="5483225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84"/>
          <p:cNvSpPr>
            <a:spLocks noChangeArrowheads="1"/>
          </p:cNvSpPr>
          <p:nvPr/>
        </p:nvSpPr>
        <p:spPr bwMode="auto">
          <a:xfrm>
            <a:off x="548322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5" name="Rectangle 86"/>
          <p:cNvSpPr>
            <a:spLocks noChangeArrowheads="1"/>
          </p:cNvSpPr>
          <p:nvPr/>
        </p:nvSpPr>
        <p:spPr bwMode="auto">
          <a:xfrm>
            <a:off x="5970587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87"/>
          <p:cNvSpPr>
            <a:spLocks noChangeArrowheads="1"/>
          </p:cNvSpPr>
          <p:nvPr/>
        </p:nvSpPr>
        <p:spPr bwMode="auto">
          <a:xfrm>
            <a:off x="597058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7" name="Rectangle 89"/>
          <p:cNvSpPr>
            <a:spLocks noChangeArrowheads="1"/>
          </p:cNvSpPr>
          <p:nvPr/>
        </p:nvSpPr>
        <p:spPr bwMode="auto">
          <a:xfrm>
            <a:off x="6457950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90"/>
          <p:cNvSpPr>
            <a:spLocks noChangeArrowheads="1"/>
          </p:cNvSpPr>
          <p:nvPr/>
        </p:nvSpPr>
        <p:spPr bwMode="auto">
          <a:xfrm>
            <a:off x="645795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9" name="Rectangle 92"/>
          <p:cNvSpPr>
            <a:spLocks noChangeArrowheads="1"/>
          </p:cNvSpPr>
          <p:nvPr/>
        </p:nvSpPr>
        <p:spPr bwMode="auto">
          <a:xfrm>
            <a:off x="6945312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93"/>
          <p:cNvSpPr>
            <a:spLocks noChangeArrowheads="1"/>
          </p:cNvSpPr>
          <p:nvPr/>
        </p:nvSpPr>
        <p:spPr bwMode="auto">
          <a:xfrm>
            <a:off x="694531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1" name="Rectangle 95"/>
          <p:cNvSpPr>
            <a:spLocks noChangeArrowheads="1"/>
          </p:cNvSpPr>
          <p:nvPr/>
        </p:nvSpPr>
        <p:spPr bwMode="auto">
          <a:xfrm>
            <a:off x="7432675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96"/>
          <p:cNvSpPr>
            <a:spLocks noChangeArrowheads="1"/>
          </p:cNvSpPr>
          <p:nvPr/>
        </p:nvSpPr>
        <p:spPr bwMode="auto">
          <a:xfrm>
            <a:off x="743267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93" name="Group 97"/>
          <p:cNvGrpSpPr>
            <a:grpSpLocks/>
          </p:cNvGrpSpPr>
          <p:nvPr/>
        </p:nvGrpSpPr>
        <p:grpSpPr bwMode="auto">
          <a:xfrm>
            <a:off x="5004858" y="6372225"/>
            <a:ext cx="2924175" cy="333375"/>
            <a:chOff x="3101" y="3292"/>
            <a:chExt cx="1842" cy="210"/>
          </a:xfrm>
        </p:grpSpPr>
        <p:sp>
          <p:nvSpPr>
            <p:cNvPr id="194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196" name="Group 100"/>
          <p:cNvGrpSpPr>
            <a:grpSpLocks/>
          </p:cNvGrpSpPr>
          <p:nvPr/>
        </p:nvGrpSpPr>
        <p:grpSpPr bwMode="auto">
          <a:xfrm>
            <a:off x="2092324" y="6363758"/>
            <a:ext cx="2924175" cy="333375"/>
            <a:chOff x="1277" y="3292"/>
            <a:chExt cx="1842" cy="210"/>
          </a:xfrm>
        </p:grpSpPr>
        <p:sp>
          <p:nvSpPr>
            <p:cNvPr id="197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228" name="Group 135"/>
          <p:cNvGrpSpPr>
            <a:grpSpLocks/>
          </p:cNvGrpSpPr>
          <p:nvPr/>
        </p:nvGrpSpPr>
        <p:grpSpPr bwMode="auto">
          <a:xfrm>
            <a:off x="2215620" y="5980641"/>
            <a:ext cx="5576888" cy="339725"/>
            <a:chOff x="1344" y="3030"/>
            <a:chExt cx="3513" cy="214"/>
          </a:xfrm>
        </p:grpSpPr>
        <p:sp>
          <p:nvSpPr>
            <p:cNvPr id="229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0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1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2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3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4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5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6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7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8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9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40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id="{D3BCD5E7-ACAE-4E61-BA73-B9087CB61528}"/>
              </a:ext>
            </a:extLst>
          </p:cNvPr>
          <p:cNvGrpSpPr/>
          <p:nvPr/>
        </p:nvGrpSpPr>
        <p:grpSpPr>
          <a:xfrm>
            <a:off x="665955" y="3554411"/>
            <a:ext cx="8154989" cy="1627189"/>
            <a:chOff x="2211252" y="149729"/>
            <a:chExt cx="8154989" cy="1627189"/>
          </a:xfrm>
        </p:grpSpPr>
        <p:sp>
          <p:nvSpPr>
            <p:cNvPr id="923" name="Rectangle 60">
              <a:extLst>
                <a:ext uri="{FF2B5EF4-FFF2-40B4-BE49-F238E27FC236}">
                  <a16:creationId xmlns:a16="http://schemas.microsoft.com/office/drawing/2014/main" id="{EA472761-D774-4750-9BC1-34086E02C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24" name="Rectangle 61">
              <a:extLst>
                <a:ext uri="{FF2B5EF4-FFF2-40B4-BE49-F238E27FC236}">
                  <a16:creationId xmlns:a16="http://schemas.microsoft.com/office/drawing/2014/main" id="{E111E79D-3EDA-4DAD-B9E0-F0B875292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25" name="Rectangle 62">
              <a:extLst>
                <a:ext uri="{FF2B5EF4-FFF2-40B4-BE49-F238E27FC236}">
                  <a16:creationId xmlns:a16="http://schemas.microsoft.com/office/drawing/2014/main" id="{25E30877-543A-4F17-BED2-686010DF8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26" name="Rectangle 63">
              <a:extLst>
                <a:ext uri="{FF2B5EF4-FFF2-40B4-BE49-F238E27FC236}">
                  <a16:creationId xmlns:a16="http://schemas.microsoft.com/office/drawing/2014/main" id="{60B3979C-A484-45AD-9227-7DC3AC7DE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27" name="Rectangle 64">
              <a:extLst>
                <a:ext uri="{FF2B5EF4-FFF2-40B4-BE49-F238E27FC236}">
                  <a16:creationId xmlns:a16="http://schemas.microsoft.com/office/drawing/2014/main" id="{8AA1DD1E-E0E5-47DA-BB32-4848FB971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928" name="Rectangle 65">
              <a:extLst>
                <a:ext uri="{FF2B5EF4-FFF2-40B4-BE49-F238E27FC236}">
                  <a16:creationId xmlns:a16="http://schemas.microsoft.com/office/drawing/2014/main" id="{F9185848-003C-4E69-9F06-5F0B1F551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929" name="Rectangle 66">
              <a:extLst>
                <a:ext uri="{FF2B5EF4-FFF2-40B4-BE49-F238E27FC236}">
                  <a16:creationId xmlns:a16="http://schemas.microsoft.com/office/drawing/2014/main" id="{E82E37D2-5018-40C4-8ED5-21646BBCA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30" name="Rectangle 67">
              <a:extLst>
                <a:ext uri="{FF2B5EF4-FFF2-40B4-BE49-F238E27FC236}">
                  <a16:creationId xmlns:a16="http://schemas.microsoft.com/office/drawing/2014/main" id="{17F6F41C-D146-49CA-993A-5A84AB481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931" name="Rectangle 68">
              <a:extLst>
                <a:ext uri="{FF2B5EF4-FFF2-40B4-BE49-F238E27FC236}">
                  <a16:creationId xmlns:a16="http://schemas.microsoft.com/office/drawing/2014/main" id="{5D542677-362A-4523-814B-7A619276A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32" name="Rectangle 69">
              <a:extLst>
                <a:ext uri="{FF2B5EF4-FFF2-40B4-BE49-F238E27FC236}">
                  <a16:creationId xmlns:a16="http://schemas.microsoft.com/office/drawing/2014/main" id="{0C907FF0-D5F5-4D9B-B737-CA0502EBE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33" name="Rectangle 70">
              <a:extLst>
                <a:ext uri="{FF2B5EF4-FFF2-40B4-BE49-F238E27FC236}">
                  <a16:creationId xmlns:a16="http://schemas.microsoft.com/office/drawing/2014/main" id="{BB1517C0-09E6-47A4-BE1B-3EB66FBB0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34" name="Rectangle 71">
              <a:extLst>
                <a:ext uri="{FF2B5EF4-FFF2-40B4-BE49-F238E27FC236}">
                  <a16:creationId xmlns:a16="http://schemas.microsoft.com/office/drawing/2014/main" id="{9D6D2442-8638-416F-AFE0-B0806B187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935" name="Rectangle 72">
              <a:extLst>
                <a:ext uri="{FF2B5EF4-FFF2-40B4-BE49-F238E27FC236}">
                  <a16:creationId xmlns:a16="http://schemas.microsoft.com/office/drawing/2014/main" id="{5E6B643D-3006-4DDC-A33E-24BF031CC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44989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936" name="Rectangle 73">
              <a:extLst>
                <a:ext uri="{FF2B5EF4-FFF2-40B4-BE49-F238E27FC236}">
                  <a16:creationId xmlns:a16="http://schemas.microsoft.com/office/drawing/2014/main" id="{1891F660-6CB6-4AC5-895E-805B5193B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37" name="Rectangle 74">
              <a:extLst>
                <a:ext uri="{FF2B5EF4-FFF2-40B4-BE49-F238E27FC236}">
                  <a16:creationId xmlns:a16="http://schemas.microsoft.com/office/drawing/2014/main" id="{E8EB8287-7A9E-4B2D-B471-85A23FD1B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38" name="Rectangle 75">
              <a:extLst>
                <a:ext uri="{FF2B5EF4-FFF2-40B4-BE49-F238E27FC236}">
                  <a16:creationId xmlns:a16="http://schemas.microsoft.com/office/drawing/2014/main" id="{F9386608-2103-42F1-9C34-EA89BCC0D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39" name="Rectangle 76">
              <a:extLst>
                <a:ext uri="{FF2B5EF4-FFF2-40B4-BE49-F238E27FC236}">
                  <a16:creationId xmlns:a16="http://schemas.microsoft.com/office/drawing/2014/main" id="{F096714F-E44A-413A-AF59-808356E60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0" name="Rectangle 77">
              <a:extLst>
                <a:ext uri="{FF2B5EF4-FFF2-40B4-BE49-F238E27FC236}">
                  <a16:creationId xmlns:a16="http://schemas.microsoft.com/office/drawing/2014/main" id="{694345DC-DCD4-4AF1-9B4B-9477591BA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1" name="Rectangle 78">
              <a:extLst>
                <a:ext uri="{FF2B5EF4-FFF2-40B4-BE49-F238E27FC236}">
                  <a16:creationId xmlns:a16="http://schemas.microsoft.com/office/drawing/2014/main" id="{AA351ADC-50D3-4B8E-BC74-C672B84A8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942" name="Rectangle 79">
              <a:extLst>
                <a:ext uri="{FF2B5EF4-FFF2-40B4-BE49-F238E27FC236}">
                  <a16:creationId xmlns:a16="http://schemas.microsoft.com/office/drawing/2014/main" id="{DDF4F623-2B47-4F86-9B01-02FE81258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3" name="Rectangle 80">
              <a:extLst>
                <a:ext uri="{FF2B5EF4-FFF2-40B4-BE49-F238E27FC236}">
                  <a16:creationId xmlns:a16="http://schemas.microsoft.com/office/drawing/2014/main" id="{A15838AB-6712-4C85-847B-69632F191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4" name="Rectangle 81">
              <a:extLst>
                <a:ext uri="{FF2B5EF4-FFF2-40B4-BE49-F238E27FC236}">
                  <a16:creationId xmlns:a16="http://schemas.microsoft.com/office/drawing/2014/main" id="{C7DD6C21-70D9-41E8-9FB8-0DFA189C0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945" name="Rectangle 82">
              <a:extLst>
                <a:ext uri="{FF2B5EF4-FFF2-40B4-BE49-F238E27FC236}">
                  <a16:creationId xmlns:a16="http://schemas.microsoft.com/office/drawing/2014/main" id="{00AFC960-950C-4AD5-B8AD-EC14A7664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6" name="Rectangle 83">
              <a:extLst>
                <a:ext uri="{FF2B5EF4-FFF2-40B4-BE49-F238E27FC236}">
                  <a16:creationId xmlns:a16="http://schemas.microsoft.com/office/drawing/2014/main" id="{FE58E3CC-82B3-4BCC-A751-42BB79A60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7" name="Rectangle 84">
              <a:extLst>
                <a:ext uri="{FF2B5EF4-FFF2-40B4-BE49-F238E27FC236}">
                  <a16:creationId xmlns:a16="http://schemas.microsoft.com/office/drawing/2014/main" id="{C0B85331-FBF8-4145-95A4-3531EC966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48" name="Rectangle 85">
              <a:extLst>
                <a:ext uri="{FF2B5EF4-FFF2-40B4-BE49-F238E27FC236}">
                  <a16:creationId xmlns:a16="http://schemas.microsoft.com/office/drawing/2014/main" id="{E127B4EE-1A12-4D66-BC50-1F9BD4AB8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12445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49" name="Rectangle 86">
              <a:extLst>
                <a:ext uri="{FF2B5EF4-FFF2-40B4-BE49-F238E27FC236}">
                  <a16:creationId xmlns:a16="http://schemas.microsoft.com/office/drawing/2014/main" id="{165FD49E-93A1-4247-94A1-AE8AD2CC2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0" name="Rectangle 87">
              <a:extLst>
                <a:ext uri="{FF2B5EF4-FFF2-40B4-BE49-F238E27FC236}">
                  <a16:creationId xmlns:a16="http://schemas.microsoft.com/office/drawing/2014/main" id="{806F3264-A1EC-47BB-8530-4BA0B068B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1" name="Rectangle 88">
              <a:extLst>
                <a:ext uri="{FF2B5EF4-FFF2-40B4-BE49-F238E27FC236}">
                  <a16:creationId xmlns:a16="http://schemas.microsoft.com/office/drawing/2014/main" id="{5B7C31A4-B7C9-43BE-A63F-FCC8B4E84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952" name="Rectangle 89">
              <a:extLst>
                <a:ext uri="{FF2B5EF4-FFF2-40B4-BE49-F238E27FC236}">
                  <a16:creationId xmlns:a16="http://schemas.microsoft.com/office/drawing/2014/main" id="{C92C8F71-2C5F-49CB-B68C-ABF3FF9F1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3" name="Rectangle 90">
              <a:extLst>
                <a:ext uri="{FF2B5EF4-FFF2-40B4-BE49-F238E27FC236}">
                  <a16:creationId xmlns:a16="http://schemas.microsoft.com/office/drawing/2014/main" id="{EB65648B-9077-4D72-B342-B355E0DAA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4" name="Rectangle 91">
              <a:extLst>
                <a:ext uri="{FF2B5EF4-FFF2-40B4-BE49-F238E27FC236}">
                  <a16:creationId xmlns:a16="http://schemas.microsoft.com/office/drawing/2014/main" id="{2356BEAF-7F96-4FCA-A587-00620C4EF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955" name="Rectangle 92">
              <a:extLst>
                <a:ext uri="{FF2B5EF4-FFF2-40B4-BE49-F238E27FC236}">
                  <a16:creationId xmlns:a16="http://schemas.microsoft.com/office/drawing/2014/main" id="{A73D2EC8-DBC4-4647-841E-932CA66BB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6" name="Rectangle 93">
              <a:extLst>
                <a:ext uri="{FF2B5EF4-FFF2-40B4-BE49-F238E27FC236}">
                  <a16:creationId xmlns:a16="http://schemas.microsoft.com/office/drawing/2014/main" id="{5EFAC079-721C-4F9F-8318-A01FD9E2A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7" name="Rectangle 94">
              <a:extLst>
                <a:ext uri="{FF2B5EF4-FFF2-40B4-BE49-F238E27FC236}">
                  <a16:creationId xmlns:a16="http://schemas.microsoft.com/office/drawing/2014/main" id="{6E2ABF1D-DBEA-4F98-9669-A521576E5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58" name="Rectangle 95">
              <a:extLst>
                <a:ext uri="{FF2B5EF4-FFF2-40B4-BE49-F238E27FC236}">
                  <a16:creationId xmlns:a16="http://schemas.microsoft.com/office/drawing/2014/main" id="{83954C28-3399-4DD7-A4B6-B18ECB321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59" name="Rectangle 96">
              <a:extLst>
                <a:ext uri="{FF2B5EF4-FFF2-40B4-BE49-F238E27FC236}">
                  <a16:creationId xmlns:a16="http://schemas.microsoft.com/office/drawing/2014/main" id="{1AC7EA54-4566-4CE3-8F1E-9D725FCDF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960" name="Rectangle 97">
              <a:extLst>
                <a:ext uri="{FF2B5EF4-FFF2-40B4-BE49-F238E27FC236}">
                  <a16:creationId xmlns:a16="http://schemas.microsoft.com/office/drawing/2014/main" id="{FBEC74EE-8566-494C-9AF6-27F2912CC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61" name="Rectangle 98">
              <a:extLst>
                <a:ext uri="{FF2B5EF4-FFF2-40B4-BE49-F238E27FC236}">
                  <a16:creationId xmlns:a16="http://schemas.microsoft.com/office/drawing/2014/main" id="{4C962E8F-AF7D-401C-B207-451A5381E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800604"/>
              <a:ext cx="625475" cy="323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962" name="Rectangle 99">
              <a:extLst>
                <a:ext uri="{FF2B5EF4-FFF2-40B4-BE49-F238E27FC236}">
                  <a16:creationId xmlns:a16="http://schemas.microsoft.com/office/drawing/2014/main" id="{99B89769-8F21-41B9-9800-481168B8F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63" name="Rectangle 100">
              <a:extLst>
                <a:ext uri="{FF2B5EF4-FFF2-40B4-BE49-F238E27FC236}">
                  <a16:creationId xmlns:a16="http://schemas.microsoft.com/office/drawing/2014/main" id="{C9C2FAA2-AB72-4F60-B67D-830636805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64" name="Rectangle 101">
              <a:extLst>
                <a:ext uri="{FF2B5EF4-FFF2-40B4-BE49-F238E27FC236}">
                  <a16:creationId xmlns:a16="http://schemas.microsoft.com/office/drawing/2014/main" id="{62ACE133-FF9F-4BBD-9805-FB70E29D2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965" name="Rectangle 102">
              <a:extLst>
                <a:ext uri="{FF2B5EF4-FFF2-40B4-BE49-F238E27FC236}">
                  <a16:creationId xmlns:a16="http://schemas.microsoft.com/office/drawing/2014/main" id="{A0171FA1-5E78-4C42-B40E-CEA501A6B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66" name="Rectangle 103">
              <a:extLst>
                <a:ext uri="{FF2B5EF4-FFF2-40B4-BE49-F238E27FC236}">
                  <a16:creationId xmlns:a16="http://schemas.microsoft.com/office/drawing/2014/main" id="{B8615402-ED20-404B-B1B8-9695149A4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67" name="Rectangle 104">
              <a:extLst>
                <a:ext uri="{FF2B5EF4-FFF2-40B4-BE49-F238E27FC236}">
                  <a16:creationId xmlns:a16="http://schemas.microsoft.com/office/drawing/2014/main" id="{9C6D88E1-082C-4677-B5C9-CF8EE2D68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968" name="Rectangle 105">
              <a:extLst>
                <a:ext uri="{FF2B5EF4-FFF2-40B4-BE49-F238E27FC236}">
                  <a16:creationId xmlns:a16="http://schemas.microsoft.com/office/drawing/2014/main" id="{90F2C68C-49BD-4650-91FC-8CCA9287A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69" name="Rectangle 106">
              <a:extLst>
                <a:ext uri="{FF2B5EF4-FFF2-40B4-BE49-F238E27FC236}">
                  <a16:creationId xmlns:a16="http://schemas.microsoft.com/office/drawing/2014/main" id="{5A6BCA06-5B13-4A24-9AF1-417DC64FC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970" name="Rectangle 107">
              <a:extLst>
                <a:ext uri="{FF2B5EF4-FFF2-40B4-BE49-F238E27FC236}">
                  <a16:creationId xmlns:a16="http://schemas.microsoft.com/office/drawing/2014/main" id="{44B4E26B-BB89-4026-9234-D8E0DD08C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971" name="Rectangle 108">
              <a:extLst>
                <a:ext uri="{FF2B5EF4-FFF2-40B4-BE49-F238E27FC236}">
                  <a16:creationId xmlns:a16="http://schemas.microsoft.com/office/drawing/2014/main" id="{F603F491-64FE-456E-B30B-D388E2A47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72" name="Rectangle 109">
              <a:extLst>
                <a:ext uri="{FF2B5EF4-FFF2-40B4-BE49-F238E27FC236}">
                  <a16:creationId xmlns:a16="http://schemas.microsoft.com/office/drawing/2014/main" id="{577923F5-293E-4F40-A459-76ACB602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73" name="Rectangle 110">
              <a:extLst>
                <a:ext uri="{FF2B5EF4-FFF2-40B4-BE49-F238E27FC236}">
                  <a16:creationId xmlns:a16="http://schemas.microsoft.com/office/drawing/2014/main" id="{89B3E27B-25AB-42E3-B777-0EB213D2D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74" name="Rectangle 111">
              <a:extLst>
                <a:ext uri="{FF2B5EF4-FFF2-40B4-BE49-F238E27FC236}">
                  <a16:creationId xmlns:a16="http://schemas.microsoft.com/office/drawing/2014/main" id="{6C789237-5045-46AF-A062-FCA7A8FEF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47516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975" name="Rectangle 112">
              <a:extLst>
                <a:ext uri="{FF2B5EF4-FFF2-40B4-BE49-F238E27FC236}">
                  <a16:creationId xmlns:a16="http://schemas.microsoft.com/office/drawing/2014/main" id="{E8932B49-2A20-4990-916E-C100CD9EE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76" name="Rectangle 113">
              <a:extLst>
                <a:ext uri="{FF2B5EF4-FFF2-40B4-BE49-F238E27FC236}">
                  <a16:creationId xmlns:a16="http://schemas.microsoft.com/office/drawing/2014/main" id="{A277AF55-AADA-4A20-B139-FF5CA2096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77" name="Rectangle 114">
              <a:extLst>
                <a:ext uri="{FF2B5EF4-FFF2-40B4-BE49-F238E27FC236}">
                  <a16:creationId xmlns:a16="http://schemas.microsoft.com/office/drawing/2014/main" id="{3C352152-E5EB-4528-85E2-43D5679AA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78" name="Rectangle 115">
              <a:extLst>
                <a:ext uri="{FF2B5EF4-FFF2-40B4-BE49-F238E27FC236}">
                  <a16:creationId xmlns:a16="http://schemas.microsoft.com/office/drawing/2014/main" id="{48401A5F-66B8-46FF-994B-97AAEE9F9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79" name="Rectangle 116">
              <a:extLst>
                <a:ext uri="{FF2B5EF4-FFF2-40B4-BE49-F238E27FC236}">
                  <a16:creationId xmlns:a16="http://schemas.microsoft.com/office/drawing/2014/main" id="{B5B933EA-4915-4BF5-96E0-8EC0A8029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0" name="Rectangle 117">
              <a:extLst>
                <a:ext uri="{FF2B5EF4-FFF2-40B4-BE49-F238E27FC236}">
                  <a16:creationId xmlns:a16="http://schemas.microsoft.com/office/drawing/2014/main" id="{56FD87E4-E0D1-4AB4-B1BE-35247EF99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1" name="Rectangle 118">
              <a:extLst>
                <a:ext uri="{FF2B5EF4-FFF2-40B4-BE49-F238E27FC236}">
                  <a16:creationId xmlns:a16="http://schemas.microsoft.com/office/drawing/2014/main" id="{682936DF-668A-4EE6-8D97-6EB544E83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82" name="Rectangle 119">
              <a:extLst>
                <a:ext uri="{FF2B5EF4-FFF2-40B4-BE49-F238E27FC236}">
                  <a16:creationId xmlns:a16="http://schemas.microsoft.com/office/drawing/2014/main" id="{E9A03EE3-3BC9-4CBF-9B18-695EB85FF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3" name="Rectangle 120">
              <a:extLst>
                <a:ext uri="{FF2B5EF4-FFF2-40B4-BE49-F238E27FC236}">
                  <a16:creationId xmlns:a16="http://schemas.microsoft.com/office/drawing/2014/main" id="{6F622CB9-8011-4C50-B12D-FEB84B5E7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4" name="Rectangle 121">
              <a:extLst>
                <a:ext uri="{FF2B5EF4-FFF2-40B4-BE49-F238E27FC236}">
                  <a16:creationId xmlns:a16="http://schemas.microsoft.com/office/drawing/2014/main" id="{D2897C3D-F806-407E-A51F-468555003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85" name="Rectangle 122">
              <a:extLst>
                <a:ext uri="{FF2B5EF4-FFF2-40B4-BE49-F238E27FC236}">
                  <a16:creationId xmlns:a16="http://schemas.microsoft.com/office/drawing/2014/main" id="{93087E36-17FA-427C-92A8-FA148CC0A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6" name="Rectangle 123">
              <a:extLst>
                <a:ext uri="{FF2B5EF4-FFF2-40B4-BE49-F238E27FC236}">
                  <a16:creationId xmlns:a16="http://schemas.microsoft.com/office/drawing/2014/main" id="{56006511-9ACF-4182-BE11-3938034B6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7" name="Rectangle 124">
              <a:extLst>
                <a:ext uri="{FF2B5EF4-FFF2-40B4-BE49-F238E27FC236}">
                  <a16:creationId xmlns:a16="http://schemas.microsoft.com/office/drawing/2014/main" id="{10057E5E-0BF4-4DD1-9C4A-459CD0812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988" name="Line 125">
              <a:extLst>
                <a:ext uri="{FF2B5EF4-FFF2-40B4-BE49-F238E27FC236}">
                  <a16:creationId xmlns:a16="http://schemas.microsoft.com/office/drawing/2014/main" id="{BAD4EAC4-D816-49E9-8FBE-E986A1EA1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47516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989" name="Line 126">
              <a:extLst>
                <a:ext uri="{FF2B5EF4-FFF2-40B4-BE49-F238E27FC236}">
                  <a16:creationId xmlns:a16="http://schemas.microsoft.com/office/drawing/2014/main" id="{0BC5BFB8-3042-4B20-A942-D37F93AEF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80060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0" name="Line 127">
              <a:extLst>
                <a:ext uri="{FF2B5EF4-FFF2-40B4-BE49-F238E27FC236}">
                  <a16:creationId xmlns:a16="http://schemas.microsoft.com/office/drawing/2014/main" id="{BAB2A8F0-2E7D-4B1C-97E5-4DF03F641B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12445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1" name="Line 128">
              <a:extLst>
                <a:ext uri="{FF2B5EF4-FFF2-40B4-BE49-F238E27FC236}">
                  <a16:creationId xmlns:a16="http://schemas.microsoft.com/office/drawing/2014/main" id="{1737B2F7-93C9-4FCF-B3FA-8FBC85865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4989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2" name="Line 129">
              <a:extLst>
                <a:ext uri="{FF2B5EF4-FFF2-40B4-BE49-F238E27FC236}">
                  <a16:creationId xmlns:a16="http://schemas.microsoft.com/office/drawing/2014/main" id="{DC7B1058-C4C4-4663-AD35-70BD3AD45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69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3" name="Line 130">
              <a:extLst>
                <a:ext uri="{FF2B5EF4-FFF2-40B4-BE49-F238E27FC236}">
                  <a16:creationId xmlns:a16="http://schemas.microsoft.com/office/drawing/2014/main" id="{AC139BBA-000E-47E1-8C76-446FE25D6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4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" name="Line 131">
              <a:extLst>
                <a:ext uri="{FF2B5EF4-FFF2-40B4-BE49-F238E27FC236}">
                  <a16:creationId xmlns:a16="http://schemas.microsoft.com/office/drawing/2014/main" id="{6E3A896F-1322-4209-8AFA-A02A1180D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65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5" name="Line 132">
              <a:extLst>
                <a:ext uri="{FF2B5EF4-FFF2-40B4-BE49-F238E27FC236}">
                  <a16:creationId xmlns:a16="http://schemas.microsoft.com/office/drawing/2014/main" id="{4FA10368-85AD-4C7E-B9B6-7F9D5F715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362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6" name="Line 133">
              <a:extLst>
                <a:ext uri="{FF2B5EF4-FFF2-40B4-BE49-F238E27FC236}">
                  <a16:creationId xmlns:a16="http://schemas.microsoft.com/office/drawing/2014/main" id="{2EDC1C87-D616-44D7-8D49-FFD8167A6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93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7" name="Line 134">
              <a:extLst>
                <a:ext uri="{FF2B5EF4-FFF2-40B4-BE49-F238E27FC236}">
                  <a16:creationId xmlns:a16="http://schemas.microsoft.com/office/drawing/2014/main" id="{841F29B7-39A3-4187-A2A4-D3CC09E45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481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8" name="Line 135">
              <a:extLst>
                <a:ext uri="{FF2B5EF4-FFF2-40B4-BE49-F238E27FC236}">
                  <a16:creationId xmlns:a16="http://schemas.microsoft.com/office/drawing/2014/main" id="{82DCBB30-6CFC-429F-BBAF-895C63662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89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9" name="Line 136">
              <a:extLst>
                <a:ext uri="{FF2B5EF4-FFF2-40B4-BE49-F238E27FC236}">
                  <a16:creationId xmlns:a16="http://schemas.microsoft.com/office/drawing/2014/main" id="{CAA03C9B-CE38-41D7-90CD-8F6182A3F3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917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0" name="Line 137">
              <a:extLst>
                <a:ext uri="{FF2B5EF4-FFF2-40B4-BE49-F238E27FC236}">
                  <a16:creationId xmlns:a16="http://schemas.microsoft.com/office/drawing/2014/main" id="{ADD7F858-B162-4C88-86BA-C599F6CD1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672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1" name="Line 138">
              <a:extLst>
                <a:ext uri="{FF2B5EF4-FFF2-40B4-BE49-F238E27FC236}">
                  <a16:creationId xmlns:a16="http://schemas.microsoft.com/office/drawing/2014/main" id="{944EBD09-0DBE-4E4A-ADB3-E1B74A3D0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1090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" name="Line 139">
              <a:extLst>
                <a:ext uri="{FF2B5EF4-FFF2-40B4-BE49-F238E27FC236}">
                  <a16:creationId xmlns:a16="http://schemas.microsoft.com/office/drawing/2014/main" id="{488BD9E9-3E2C-47C8-838C-6FF923F85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" name="Line 140">
              <a:extLst>
                <a:ext uri="{FF2B5EF4-FFF2-40B4-BE49-F238E27FC236}">
                  <a16:creationId xmlns:a16="http://schemas.microsoft.com/office/drawing/2014/main" id="{12FD65CD-0EC7-4C8E-B498-5A8185B91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227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4" name="Line 141">
              <a:extLst>
                <a:ext uri="{FF2B5EF4-FFF2-40B4-BE49-F238E27FC236}">
                  <a16:creationId xmlns:a16="http://schemas.microsoft.com/office/drawing/2014/main" id="{B4D93299-3991-463F-B174-201A0452D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3465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5" name="Line 142">
              <a:extLst>
                <a:ext uri="{FF2B5EF4-FFF2-40B4-BE49-F238E27FC236}">
                  <a16:creationId xmlns:a16="http://schemas.microsoft.com/office/drawing/2014/main" id="{18554A2A-3698-470B-8A6C-864BED216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972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1006" name="Line 143">
              <a:extLst>
                <a:ext uri="{FF2B5EF4-FFF2-40B4-BE49-F238E27FC236}">
                  <a16:creationId xmlns:a16="http://schemas.microsoft.com/office/drawing/2014/main" id="{4C2146EF-958A-4010-B15C-BD4BF6BBF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4653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" name="Line 144">
              <a:extLst>
                <a:ext uri="{FF2B5EF4-FFF2-40B4-BE49-F238E27FC236}">
                  <a16:creationId xmlns:a16="http://schemas.microsoft.com/office/drawing/2014/main" id="{6DB9BE06-5999-438D-B844-218954AA4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77533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444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" grpId="0" animBg="1"/>
      <p:bldP spid="165" grpId="0" animBg="1"/>
      <p:bldP spid="166" grpId="0" animBg="1"/>
      <p:bldP spid="167" grpId="0" animBg="1"/>
      <p:bldP spid="168" grpId="0" animBg="1"/>
      <p:bldP spid="222" grpId="0"/>
      <p:bldP spid="223" grpId="0"/>
      <p:bldP spid="224" grpId="0"/>
      <p:bldP spid="225" grpId="0"/>
      <p:bldP spid="226" grpId="0"/>
      <p:bldP spid="227" grpId="0"/>
      <p:bldP spid="169" grpId="0" animBg="1"/>
      <p:bldP spid="170" grpId="0"/>
      <p:bldP spid="171" grpId="0" animBg="1"/>
      <p:bldP spid="172" grpId="0"/>
      <p:bldP spid="173" grpId="0" animBg="1"/>
      <p:bldP spid="174" grpId="0"/>
      <p:bldP spid="175" grpId="0" animBg="1"/>
      <p:bldP spid="176" grpId="0"/>
      <p:bldP spid="177" grpId="0" animBg="1"/>
      <p:bldP spid="178" grpId="0"/>
      <p:bldP spid="179" grpId="0" animBg="1"/>
      <p:bldP spid="180" grpId="0"/>
      <p:bldP spid="181" grpId="0" animBg="1"/>
      <p:bldP spid="182" grpId="0"/>
      <p:bldP spid="183" grpId="0" animBg="1"/>
      <p:bldP spid="184" grpId="0"/>
      <p:bldP spid="185" grpId="0" animBg="1"/>
      <p:bldP spid="186" grpId="0"/>
      <p:bldP spid="187" grpId="0" animBg="1"/>
      <p:bldP spid="188" grpId="0"/>
      <p:bldP spid="189" grpId="0" animBg="1"/>
      <p:bldP spid="190" grpId="0"/>
      <p:bldP spid="191" grpId="0" animBg="1"/>
      <p:bldP spid="1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Box 370">
            <a:extLst>
              <a:ext uri="{FF2B5EF4-FFF2-40B4-BE49-F238E27FC236}">
                <a16:creationId xmlns:a16="http://schemas.microsoft.com/office/drawing/2014/main" id="{CADAD009-1769-487B-8296-8CD554ECD5A2}"/>
              </a:ext>
            </a:extLst>
          </p:cNvPr>
          <p:cNvSpPr txBox="1"/>
          <p:nvPr/>
        </p:nvSpPr>
        <p:spPr>
          <a:xfrm>
            <a:off x="581983" y="3593068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</a:t>
            </a:r>
          </a:p>
        </p:txBody>
      </p:sp>
      <p:sp>
        <p:nvSpPr>
          <p:cNvPr id="130" name="Rectangle 2"/>
          <p:cNvSpPr txBox="1">
            <a:spLocks noChangeArrowheads="1"/>
          </p:cNvSpPr>
          <p:nvPr/>
        </p:nvSpPr>
        <p:spPr bwMode="auto">
          <a:xfrm>
            <a:off x="294481" y="1194928"/>
            <a:ext cx="8307387" cy="231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	CO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</p:txBody>
      </p:sp>
      <p:sp>
        <p:nvSpPr>
          <p:cNvPr id="169" name="Rectangle 62"/>
          <p:cNvSpPr>
            <a:spLocks noChangeArrowheads="1"/>
          </p:cNvSpPr>
          <p:nvPr/>
        </p:nvSpPr>
        <p:spPr bwMode="auto">
          <a:xfrm>
            <a:off x="2143654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63"/>
          <p:cNvSpPr>
            <a:spLocks noChangeArrowheads="1"/>
          </p:cNvSpPr>
          <p:nvPr/>
        </p:nvSpPr>
        <p:spPr bwMode="auto">
          <a:xfrm>
            <a:off x="214365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71" name="Rectangle 65"/>
          <p:cNvSpPr>
            <a:spLocks noChangeArrowheads="1"/>
          </p:cNvSpPr>
          <p:nvPr/>
        </p:nvSpPr>
        <p:spPr bwMode="auto">
          <a:xfrm>
            <a:off x="2631017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66"/>
          <p:cNvSpPr>
            <a:spLocks noChangeArrowheads="1"/>
          </p:cNvSpPr>
          <p:nvPr/>
        </p:nvSpPr>
        <p:spPr bwMode="auto">
          <a:xfrm>
            <a:off x="263101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3" name="Rectangle 68"/>
          <p:cNvSpPr>
            <a:spLocks noChangeArrowheads="1"/>
          </p:cNvSpPr>
          <p:nvPr/>
        </p:nvSpPr>
        <p:spPr bwMode="auto">
          <a:xfrm>
            <a:off x="3118379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9"/>
          <p:cNvSpPr>
            <a:spLocks noChangeArrowheads="1"/>
          </p:cNvSpPr>
          <p:nvPr/>
        </p:nvSpPr>
        <p:spPr bwMode="auto">
          <a:xfrm>
            <a:off x="311837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75" name="Rectangle 71"/>
          <p:cNvSpPr>
            <a:spLocks noChangeArrowheads="1"/>
          </p:cNvSpPr>
          <p:nvPr/>
        </p:nvSpPr>
        <p:spPr bwMode="auto">
          <a:xfrm>
            <a:off x="3605742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72"/>
          <p:cNvSpPr>
            <a:spLocks noChangeArrowheads="1"/>
          </p:cNvSpPr>
          <p:nvPr/>
        </p:nvSpPr>
        <p:spPr bwMode="auto">
          <a:xfrm>
            <a:off x="360574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7" name="Rectangle 74"/>
          <p:cNvSpPr>
            <a:spLocks noChangeArrowheads="1"/>
          </p:cNvSpPr>
          <p:nvPr/>
        </p:nvSpPr>
        <p:spPr bwMode="auto">
          <a:xfrm>
            <a:off x="4093104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75"/>
          <p:cNvSpPr>
            <a:spLocks noChangeArrowheads="1"/>
          </p:cNvSpPr>
          <p:nvPr/>
        </p:nvSpPr>
        <p:spPr bwMode="auto">
          <a:xfrm>
            <a:off x="409310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9" name="Rectangle 77"/>
          <p:cNvSpPr>
            <a:spLocks noChangeArrowheads="1"/>
          </p:cNvSpPr>
          <p:nvPr/>
        </p:nvSpPr>
        <p:spPr bwMode="auto">
          <a:xfrm>
            <a:off x="4580467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78"/>
          <p:cNvSpPr>
            <a:spLocks noChangeArrowheads="1"/>
          </p:cNvSpPr>
          <p:nvPr/>
        </p:nvSpPr>
        <p:spPr bwMode="auto">
          <a:xfrm>
            <a:off x="458046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1" name="Rectangle 80"/>
          <p:cNvSpPr>
            <a:spLocks noChangeArrowheads="1"/>
          </p:cNvSpPr>
          <p:nvPr/>
        </p:nvSpPr>
        <p:spPr bwMode="auto">
          <a:xfrm>
            <a:off x="5067829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81"/>
          <p:cNvSpPr>
            <a:spLocks noChangeArrowheads="1"/>
          </p:cNvSpPr>
          <p:nvPr/>
        </p:nvSpPr>
        <p:spPr bwMode="auto">
          <a:xfrm>
            <a:off x="506782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3" name="Rectangle 83"/>
          <p:cNvSpPr>
            <a:spLocks noChangeArrowheads="1"/>
          </p:cNvSpPr>
          <p:nvPr/>
        </p:nvSpPr>
        <p:spPr bwMode="auto">
          <a:xfrm>
            <a:off x="5555192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84"/>
          <p:cNvSpPr>
            <a:spLocks noChangeArrowheads="1"/>
          </p:cNvSpPr>
          <p:nvPr/>
        </p:nvSpPr>
        <p:spPr bwMode="auto">
          <a:xfrm>
            <a:off x="555519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5" name="Rectangle 86"/>
          <p:cNvSpPr>
            <a:spLocks noChangeArrowheads="1"/>
          </p:cNvSpPr>
          <p:nvPr/>
        </p:nvSpPr>
        <p:spPr bwMode="auto">
          <a:xfrm>
            <a:off x="6042554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87"/>
          <p:cNvSpPr>
            <a:spLocks noChangeArrowheads="1"/>
          </p:cNvSpPr>
          <p:nvPr/>
        </p:nvSpPr>
        <p:spPr bwMode="auto">
          <a:xfrm>
            <a:off x="604255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7" name="Rectangle 89"/>
          <p:cNvSpPr>
            <a:spLocks noChangeArrowheads="1"/>
          </p:cNvSpPr>
          <p:nvPr/>
        </p:nvSpPr>
        <p:spPr bwMode="auto">
          <a:xfrm>
            <a:off x="6529917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90"/>
          <p:cNvSpPr>
            <a:spLocks noChangeArrowheads="1"/>
          </p:cNvSpPr>
          <p:nvPr/>
        </p:nvSpPr>
        <p:spPr bwMode="auto">
          <a:xfrm>
            <a:off x="652991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9" name="Rectangle 92"/>
          <p:cNvSpPr>
            <a:spLocks noChangeArrowheads="1"/>
          </p:cNvSpPr>
          <p:nvPr/>
        </p:nvSpPr>
        <p:spPr bwMode="auto">
          <a:xfrm>
            <a:off x="7017279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93"/>
          <p:cNvSpPr>
            <a:spLocks noChangeArrowheads="1"/>
          </p:cNvSpPr>
          <p:nvPr/>
        </p:nvSpPr>
        <p:spPr bwMode="auto">
          <a:xfrm>
            <a:off x="701727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1" name="Rectangle 95"/>
          <p:cNvSpPr>
            <a:spLocks noChangeArrowheads="1"/>
          </p:cNvSpPr>
          <p:nvPr/>
        </p:nvSpPr>
        <p:spPr bwMode="auto">
          <a:xfrm>
            <a:off x="7504642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96"/>
          <p:cNvSpPr>
            <a:spLocks noChangeArrowheads="1"/>
          </p:cNvSpPr>
          <p:nvPr/>
        </p:nvSpPr>
        <p:spPr bwMode="auto">
          <a:xfrm>
            <a:off x="750464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93" name="Group 97"/>
          <p:cNvGrpSpPr>
            <a:grpSpLocks/>
          </p:cNvGrpSpPr>
          <p:nvPr/>
        </p:nvGrpSpPr>
        <p:grpSpPr bwMode="auto">
          <a:xfrm>
            <a:off x="5076825" y="2728383"/>
            <a:ext cx="2924175" cy="333375"/>
            <a:chOff x="3101" y="3292"/>
            <a:chExt cx="1842" cy="210"/>
          </a:xfrm>
        </p:grpSpPr>
        <p:sp>
          <p:nvSpPr>
            <p:cNvPr id="194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196" name="Group 100"/>
          <p:cNvGrpSpPr>
            <a:grpSpLocks/>
          </p:cNvGrpSpPr>
          <p:nvPr/>
        </p:nvGrpSpPr>
        <p:grpSpPr bwMode="auto">
          <a:xfrm>
            <a:off x="2164291" y="2719916"/>
            <a:ext cx="2924175" cy="333375"/>
            <a:chOff x="1277" y="3292"/>
            <a:chExt cx="1842" cy="210"/>
          </a:xfrm>
        </p:grpSpPr>
        <p:sp>
          <p:nvSpPr>
            <p:cNvPr id="197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199" name="Group 103"/>
          <p:cNvGrpSpPr>
            <a:grpSpLocks/>
          </p:cNvGrpSpPr>
          <p:nvPr/>
        </p:nvGrpSpPr>
        <p:grpSpPr bwMode="auto">
          <a:xfrm>
            <a:off x="6997171" y="1680104"/>
            <a:ext cx="992188" cy="306388"/>
            <a:chOff x="4300" y="2637"/>
            <a:chExt cx="625" cy="193"/>
          </a:xfrm>
        </p:grpSpPr>
        <p:sp>
          <p:nvSpPr>
            <p:cNvPr id="200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202" name="Group 106"/>
          <p:cNvGrpSpPr>
            <a:grpSpLocks/>
          </p:cNvGrpSpPr>
          <p:nvPr/>
        </p:nvGrpSpPr>
        <p:grpSpPr bwMode="auto">
          <a:xfrm>
            <a:off x="5059362" y="1676400"/>
            <a:ext cx="1927225" cy="306388"/>
            <a:chOff x="3090" y="2624"/>
            <a:chExt cx="1214" cy="193"/>
          </a:xfrm>
        </p:grpSpPr>
        <p:sp>
          <p:nvSpPr>
            <p:cNvPr id="203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205" name="Group 109"/>
          <p:cNvGrpSpPr>
            <a:grpSpLocks/>
          </p:cNvGrpSpPr>
          <p:nvPr/>
        </p:nvGrpSpPr>
        <p:grpSpPr bwMode="auto">
          <a:xfrm>
            <a:off x="2143654" y="1680104"/>
            <a:ext cx="2894013" cy="306388"/>
            <a:chOff x="1248" y="2637"/>
            <a:chExt cx="1823" cy="193"/>
          </a:xfrm>
        </p:grpSpPr>
        <p:sp>
          <p:nvSpPr>
            <p:cNvPr id="206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grpSp>
        <p:nvGrpSpPr>
          <p:cNvPr id="228" name="Group 135"/>
          <p:cNvGrpSpPr>
            <a:grpSpLocks/>
          </p:cNvGrpSpPr>
          <p:nvPr/>
        </p:nvGrpSpPr>
        <p:grpSpPr bwMode="auto">
          <a:xfrm>
            <a:off x="2287587" y="2336799"/>
            <a:ext cx="5576888" cy="339725"/>
            <a:chOff x="1344" y="3030"/>
            <a:chExt cx="3513" cy="214"/>
          </a:xfrm>
        </p:grpSpPr>
        <p:sp>
          <p:nvSpPr>
            <p:cNvPr id="229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0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1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2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3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4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5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6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7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8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9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40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241" name="Text Box 149"/>
          <p:cNvSpPr txBox="1">
            <a:spLocks noChangeArrowheads="1"/>
          </p:cNvSpPr>
          <p:nvPr/>
        </p:nvSpPr>
        <p:spPr bwMode="auto">
          <a:xfrm>
            <a:off x="1295400" y="3124200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42" name="Text Box 150"/>
          <p:cNvSpPr txBox="1">
            <a:spLocks noChangeArrowheads="1"/>
          </p:cNvSpPr>
          <p:nvPr/>
        </p:nvSpPr>
        <p:spPr bwMode="auto">
          <a:xfrm>
            <a:off x="2192339" y="3124200"/>
            <a:ext cx="39528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0x5</a:t>
            </a:r>
          </a:p>
        </p:txBody>
      </p:sp>
      <p:sp>
        <p:nvSpPr>
          <p:cNvPr id="243" name="Text Box 151"/>
          <p:cNvSpPr txBox="1">
            <a:spLocks noChangeArrowheads="1"/>
          </p:cNvSpPr>
          <p:nvPr/>
        </p:nvSpPr>
        <p:spPr bwMode="auto">
          <a:xfrm>
            <a:off x="3179766" y="3124200"/>
            <a:ext cx="5254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244" name="Text Box 153"/>
          <p:cNvSpPr txBox="1">
            <a:spLocks noChangeArrowheads="1"/>
          </p:cNvSpPr>
          <p:nvPr/>
        </p:nvSpPr>
        <p:spPr bwMode="auto">
          <a:xfrm>
            <a:off x="4501094" y="3124200"/>
            <a:ext cx="200025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245" name="Text Box 154"/>
          <p:cNvSpPr txBox="1">
            <a:spLocks noChangeArrowheads="1"/>
          </p:cNvSpPr>
          <p:nvPr/>
        </p:nvSpPr>
        <p:spPr bwMode="auto">
          <a:xfrm>
            <a:off x="5771093" y="3124200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0x36</a:t>
            </a:r>
          </a:p>
        </p:txBody>
      </p:sp>
      <p:grpSp>
        <p:nvGrpSpPr>
          <p:cNvPr id="424" name="Group 423"/>
          <p:cNvGrpSpPr/>
          <p:nvPr/>
        </p:nvGrpSpPr>
        <p:grpSpPr>
          <a:xfrm>
            <a:off x="232039" y="3941763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425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26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427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428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29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30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431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32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3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4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5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6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37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438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39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440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441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442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43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44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445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46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447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448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449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450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51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452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53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4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5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6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7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58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59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60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461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462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463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464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65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466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467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68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69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0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1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72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473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74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75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476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77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478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79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480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81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482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483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484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485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486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487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488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489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04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7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8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9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10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11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512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513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514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15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516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517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18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519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520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21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522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523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524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25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526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527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28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29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0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1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32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533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534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5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6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7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8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39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540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541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542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543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44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545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46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47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48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9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0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1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2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53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54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55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556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557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58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559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60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61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62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563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564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565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566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567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68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569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70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84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9923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 animBg="1"/>
      <p:bldP spid="241" grpId="0"/>
      <p:bldP spid="242" grpId="0"/>
      <p:bldP spid="243" grpId="0"/>
      <p:bldP spid="244" grpId="0"/>
      <p:bldP spid="2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008812" y="4018002"/>
            <a:ext cx="2135188" cy="283999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Address Translation Example: </a:t>
            </a:r>
            <a:r>
              <a:rPr lang="en-GB" sz="3200" dirty="0">
                <a:solidFill>
                  <a:srgbClr val="0070C0"/>
                </a:solidFill>
              </a:rPr>
              <a:t>TLB/Cache Miss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333999"/>
          </a:xfrm>
          <a:ln/>
        </p:spPr>
        <p:txBody>
          <a:bodyPr/>
          <a:lstStyle/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Virtual Address: </a:t>
            </a:r>
            <a:r>
              <a:rPr lang="en-GB" dirty="0">
                <a:latin typeface="Courier New" pitchFamily="49" charset="0"/>
              </a:rPr>
              <a:t>0x0020</a:t>
            </a: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VPN ___	TLBI ___	TLBT ____	          TLB Hit? __	Page Fault? __        PPN: ____</a:t>
            </a:r>
            <a:endParaRPr lang="en-GB" dirty="0">
              <a:effectLst/>
            </a:endParaRPr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CO___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83820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8382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132556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3255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1812925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18129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2300287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23002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278765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27876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327501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32750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3762375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376237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4249737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424973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473710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47371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522446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52244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5711825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57118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6199187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61991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668655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66865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717391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71739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737099" y="2924149"/>
            <a:ext cx="2924175" cy="333375"/>
            <a:chOff x="3085" y="1661"/>
            <a:chExt cx="1842" cy="210"/>
          </a:xfrm>
        </p:grpSpPr>
        <p:sp>
          <p:nvSpPr>
            <p:cNvPr id="37936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838200" y="2916211"/>
            <a:ext cx="3916362" cy="333375"/>
            <a:chOff x="629" y="1656"/>
            <a:chExt cx="2467" cy="210"/>
          </a:xfrm>
        </p:grpSpPr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7942" name="Line 54"/>
          <p:cNvSpPr>
            <a:spLocks noChangeShapeType="1"/>
          </p:cNvSpPr>
          <p:nvPr/>
        </p:nvSpPr>
        <p:spPr bwMode="auto">
          <a:xfrm>
            <a:off x="3759200" y="2015040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3983037" y="1891215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838200" y="2011336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2081213" y="1887511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91440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9144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140176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14017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1889125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18891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2376488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23764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286385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286385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35121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335121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83857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383857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432593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432593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4813300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48133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5300663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53006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578802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57880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627538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62753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847571" y="5564717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935037" y="5556250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5767917" y="4516438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830108" y="4512734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914400" y="4516438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8001" name="Text Box 113"/>
          <p:cNvSpPr txBox="1">
            <a:spLocks noChangeArrowheads="1"/>
          </p:cNvSpPr>
          <p:nvPr/>
        </p:nvSpPr>
        <p:spPr bwMode="auto">
          <a:xfrm>
            <a:off x="73072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2" name="Text Box 114"/>
          <p:cNvSpPr txBox="1">
            <a:spLocks noChangeArrowheads="1"/>
          </p:cNvSpPr>
          <p:nvPr/>
        </p:nvSpPr>
        <p:spPr bwMode="auto">
          <a:xfrm>
            <a:off x="6819900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3" name="Text Box 115"/>
          <p:cNvSpPr txBox="1">
            <a:spLocks noChangeArrowheads="1"/>
          </p:cNvSpPr>
          <p:nvPr/>
        </p:nvSpPr>
        <p:spPr bwMode="auto">
          <a:xfrm>
            <a:off x="63341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4" name="Text Box 116"/>
          <p:cNvSpPr txBox="1">
            <a:spLocks noChangeArrowheads="1"/>
          </p:cNvSpPr>
          <p:nvPr/>
        </p:nvSpPr>
        <p:spPr bwMode="auto">
          <a:xfrm>
            <a:off x="5846762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5" name="Text Box 117"/>
          <p:cNvSpPr txBox="1">
            <a:spLocks noChangeArrowheads="1"/>
          </p:cNvSpPr>
          <p:nvPr/>
        </p:nvSpPr>
        <p:spPr bwMode="auto">
          <a:xfrm>
            <a:off x="5360987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6" name="Text Box 118"/>
          <p:cNvSpPr txBox="1">
            <a:spLocks noChangeArrowheads="1"/>
          </p:cNvSpPr>
          <p:nvPr/>
        </p:nvSpPr>
        <p:spPr bwMode="auto">
          <a:xfrm>
            <a:off x="48736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7" name="Text Box 119"/>
          <p:cNvSpPr txBox="1">
            <a:spLocks noChangeArrowheads="1"/>
          </p:cNvSpPr>
          <p:nvPr/>
        </p:nvSpPr>
        <p:spPr bwMode="auto">
          <a:xfrm>
            <a:off x="4387850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8" name="Text Box 120"/>
          <p:cNvSpPr txBox="1">
            <a:spLocks noChangeArrowheads="1"/>
          </p:cNvSpPr>
          <p:nvPr/>
        </p:nvSpPr>
        <p:spPr bwMode="auto">
          <a:xfrm>
            <a:off x="3900487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9" name="Text Box 121"/>
          <p:cNvSpPr txBox="1">
            <a:spLocks noChangeArrowheads="1"/>
          </p:cNvSpPr>
          <p:nvPr/>
        </p:nvSpPr>
        <p:spPr bwMode="auto">
          <a:xfrm>
            <a:off x="3414712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0" name="Text Box 122"/>
          <p:cNvSpPr txBox="1">
            <a:spLocks noChangeArrowheads="1"/>
          </p:cNvSpPr>
          <p:nvPr/>
        </p:nvSpPr>
        <p:spPr bwMode="auto">
          <a:xfrm>
            <a:off x="2927350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1" name="Text Box 123"/>
          <p:cNvSpPr txBox="1">
            <a:spLocks noChangeArrowheads="1"/>
          </p:cNvSpPr>
          <p:nvPr/>
        </p:nvSpPr>
        <p:spPr bwMode="auto">
          <a:xfrm>
            <a:off x="2441575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2" name="Text Box 124"/>
          <p:cNvSpPr txBox="1">
            <a:spLocks noChangeArrowheads="1"/>
          </p:cNvSpPr>
          <p:nvPr/>
        </p:nvSpPr>
        <p:spPr bwMode="auto">
          <a:xfrm>
            <a:off x="195421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3" name="Text Box 125"/>
          <p:cNvSpPr txBox="1">
            <a:spLocks noChangeArrowheads="1"/>
          </p:cNvSpPr>
          <p:nvPr/>
        </p:nvSpPr>
        <p:spPr bwMode="auto">
          <a:xfrm>
            <a:off x="146843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4" name="Text Box 126"/>
          <p:cNvSpPr txBox="1">
            <a:spLocks noChangeArrowheads="1"/>
          </p:cNvSpPr>
          <p:nvPr/>
        </p:nvSpPr>
        <p:spPr bwMode="auto">
          <a:xfrm>
            <a:off x="9826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6" name="Text Box 128"/>
          <p:cNvSpPr txBox="1">
            <a:spLocks noChangeArrowheads="1"/>
          </p:cNvSpPr>
          <p:nvPr/>
        </p:nvSpPr>
        <p:spPr bwMode="auto">
          <a:xfrm>
            <a:off x="114300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7" name="Text Box 129"/>
          <p:cNvSpPr txBox="1">
            <a:spLocks noChangeArrowheads="1"/>
          </p:cNvSpPr>
          <p:nvPr/>
        </p:nvSpPr>
        <p:spPr bwMode="auto">
          <a:xfrm>
            <a:off x="2588682" y="3437965"/>
            <a:ext cx="196529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8" name="Text Box 130"/>
          <p:cNvSpPr txBox="1">
            <a:spLocks noChangeArrowheads="1"/>
          </p:cNvSpPr>
          <p:nvPr/>
        </p:nvSpPr>
        <p:spPr bwMode="auto">
          <a:xfrm>
            <a:off x="3454401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9" name="Text Box 131"/>
          <p:cNvSpPr txBox="1">
            <a:spLocks noChangeArrowheads="1"/>
          </p:cNvSpPr>
          <p:nvPr/>
        </p:nvSpPr>
        <p:spPr bwMode="auto">
          <a:xfrm>
            <a:off x="5142732" y="3437939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021" name="Text Box 133"/>
          <p:cNvSpPr txBox="1">
            <a:spLocks noChangeArrowheads="1"/>
          </p:cNvSpPr>
          <p:nvPr/>
        </p:nvSpPr>
        <p:spPr bwMode="auto">
          <a:xfrm>
            <a:off x="6781800" y="3437965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22" name="Text Box 134"/>
          <p:cNvSpPr txBox="1">
            <a:spLocks noChangeArrowheads="1"/>
          </p:cNvSpPr>
          <p:nvPr/>
        </p:nvSpPr>
        <p:spPr bwMode="auto">
          <a:xfrm>
            <a:off x="774647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C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1058333" y="5173133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352551" y="5992801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271712" y="5992801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259139" y="5992801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32246" y="4327689"/>
            <a:ext cx="1835554" cy="2454111"/>
            <a:chOff x="-2376488" y="2585718"/>
            <a:chExt cx="2085974" cy="2788920"/>
          </a:xfrm>
        </p:grpSpPr>
        <p:sp>
          <p:nvSpPr>
            <p:cNvPr id="119" name="Rectangle 7"/>
            <p:cNvSpPr>
              <a:spLocks noChangeArrowheads="1"/>
            </p:cNvSpPr>
            <p:nvPr/>
          </p:nvSpPr>
          <p:spPr bwMode="auto">
            <a:xfrm>
              <a:off x="-990600" y="50507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0" name="Rectangle 8"/>
            <p:cNvSpPr>
              <a:spLocks noChangeArrowheads="1"/>
            </p:cNvSpPr>
            <p:nvPr/>
          </p:nvSpPr>
          <p:spPr bwMode="auto">
            <a:xfrm>
              <a:off x="-1682750" y="50507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21" name="Rectangle 9"/>
            <p:cNvSpPr>
              <a:spLocks noChangeArrowheads="1"/>
            </p:cNvSpPr>
            <p:nvPr/>
          </p:nvSpPr>
          <p:spPr bwMode="auto">
            <a:xfrm>
              <a:off x="-2376488" y="505078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07</a:t>
              </a:r>
            </a:p>
          </p:txBody>
        </p:sp>
        <p:sp>
          <p:nvSpPr>
            <p:cNvPr id="122" name="Rectangle 13"/>
            <p:cNvSpPr>
              <a:spLocks noChangeArrowheads="1"/>
            </p:cNvSpPr>
            <p:nvPr/>
          </p:nvSpPr>
          <p:spPr bwMode="auto">
            <a:xfrm>
              <a:off x="-990600" y="4744401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3" name="Rectangle 14"/>
            <p:cNvSpPr>
              <a:spLocks noChangeArrowheads="1"/>
            </p:cNvSpPr>
            <p:nvPr/>
          </p:nvSpPr>
          <p:spPr bwMode="auto">
            <a:xfrm>
              <a:off x="-1682750" y="4744401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24" name="Rectangle 15"/>
            <p:cNvSpPr>
              <a:spLocks noChangeArrowheads="1"/>
            </p:cNvSpPr>
            <p:nvPr/>
          </p:nvSpPr>
          <p:spPr bwMode="auto">
            <a:xfrm>
              <a:off x="-2376488" y="4744401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06</a:t>
              </a:r>
            </a:p>
          </p:txBody>
        </p:sp>
        <p:sp>
          <p:nvSpPr>
            <p:cNvPr id="125" name="Rectangle 19"/>
            <p:cNvSpPr>
              <a:spLocks noChangeArrowheads="1"/>
            </p:cNvSpPr>
            <p:nvPr/>
          </p:nvSpPr>
          <p:spPr bwMode="auto">
            <a:xfrm>
              <a:off x="-990600" y="443801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26" name="Rectangle 20"/>
            <p:cNvSpPr>
              <a:spLocks noChangeArrowheads="1"/>
            </p:cNvSpPr>
            <p:nvPr/>
          </p:nvSpPr>
          <p:spPr bwMode="auto">
            <a:xfrm>
              <a:off x="-1682750" y="443801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127" name="Rectangle 21"/>
            <p:cNvSpPr>
              <a:spLocks noChangeArrowheads="1"/>
            </p:cNvSpPr>
            <p:nvPr/>
          </p:nvSpPr>
          <p:spPr bwMode="auto">
            <a:xfrm>
              <a:off x="-2376488" y="4438014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05</a:t>
              </a:r>
            </a:p>
          </p:txBody>
        </p:sp>
        <p:sp>
          <p:nvSpPr>
            <p:cNvPr id="128" name="Rectangle 25"/>
            <p:cNvSpPr>
              <a:spLocks noChangeArrowheads="1"/>
            </p:cNvSpPr>
            <p:nvPr/>
          </p:nvSpPr>
          <p:spPr bwMode="auto">
            <a:xfrm>
              <a:off x="-990600" y="413003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9" name="Rectangle 26"/>
            <p:cNvSpPr>
              <a:spLocks noChangeArrowheads="1"/>
            </p:cNvSpPr>
            <p:nvPr/>
          </p:nvSpPr>
          <p:spPr bwMode="auto">
            <a:xfrm>
              <a:off x="-1682750" y="413003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30" name="Rectangle 27"/>
            <p:cNvSpPr>
              <a:spLocks noChangeArrowheads="1"/>
            </p:cNvSpPr>
            <p:nvPr/>
          </p:nvSpPr>
          <p:spPr bwMode="auto">
            <a:xfrm>
              <a:off x="-2376488" y="413003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04</a:t>
              </a:r>
            </a:p>
          </p:txBody>
        </p:sp>
        <p:sp>
          <p:nvSpPr>
            <p:cNvPr id="131" name="Rectangle 31"/>
            <p:cNvSpPr>
              <a:spLocks noChangeArrowheads="1"/>
            </p:cNvSpPr>
            <p:nvPr/>
          </p:nvSpPr>
          <p:spPr bwMode="auto">
            <a:xfrm>
              <a:off x="-990600" y="382206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2" name="Rectangle 32"/>
            <p:cNvSpPr>
              <a:spLocks noChangeArrowheads="1"/>
            </p:cNvSpPr>
            <p:nvPr/>
          </p:nvSpPr>
          <p:spPr bwMode="auto">
            <a:xfrm>
              <a:off x="-1682750" y="382206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33" name="Rectangle 33"/>
            <p:cNvSpPr>
              <a:spLocks noChangeArrowheads="1"/>
            </p:cNvSpPr>
            <p:nvPr/>
          </p:nvSpPr>
          <p:spPr bwMode="auto">
            <a:xfrm>
              <a:off x="-2376488" y="3822064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134" name="Rectangle 37"/>
            <p:cNvSpPr>
              <a:spLocks noChangeArrowheads="1"/>
            </p:cNvSpPr>
            <p:nvPr/>
          </p:nvSpPr>
          <p:spPr bwMode="auto">
            <a:xfrm>
              <a:off x="-990600" y="3515676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5" name="Rectangle 38"/>
            <p:cNvSpPr>
              <a:spLocks noChangeArrowheads="1"/>
            </p:cNvSpPr>
            <p:nvPr/>
          </p:nvSpPr>
          <p:spPr bwMode="auto">
            <a:xfrm>
              <a:off x="-1682750" y="3515676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33</a:t>
              </a:r>
            </a:p>
          </p:txBody>
        </p:sp>
        <p:sp>
          <p:nvSpPr>
            <p:cNvPr id="136" name="Rectangle 39"/>
            <p:cNvSpPr>
              <a:spLocks noChangeArrowheads="1"/>
            </p:cNvSpPr>
            <p:nvPr/>
          </p:nvSpPr>
          <p:spPr bwMode="auto">
            <a:xfrm>
              <a:off x="-2376488" y="3515676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02</a:t>
              </a:r>
            </a:p>
          </p:txBody>
        </p:sp>
        <p:sp>
          <p:nvSpPr>
            <p:cNvPr id="137" name="Rectangle 43"/>
            <p:cNvSpPr>
              <a:spLocks noChangeArrowheads="1"/>
            </p:cNvSpPr>
            <p:nvPr/>
          </p:nvSpPr>
          <p:spPr bwMode="auto">
            <a:xfrm>
              <a:off x="-990600" y="32092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38" name="Rectangle 44"/>
            <p:cNvSpPr>
              <a:spLocks noChangeArrowheads="1"/>
            </p:cNvSpPr>
            <p:nvPr/>
          </p:nvSpPr>
          <p:spPr bwMode="auto">
            <a:xfrm>
              <a:off x="-1682750" y="32092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39" name="Rectangle 45"/>
            <p:cNvSpPr>
              <a:spLocks noChangeArrowheads="1"/>
            </p:cNvSpPr>
            <p:nvPr/>
          </p:nvSpPr>
          <p:spPr bwMode="auto">
            <a:xfrm>
              <a:off x="-2376488" y="320928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01</a:t>
              </a:r>
            </a:p>
          </p:txBody>
        </p:sp>
        <p:sp>
          <p:nvSpPr>
            <p:cNvPr id="140" name="Rectangle 49"/>
            <p:cNvSpPr>
              <a:spLocks noChangeArrowheads="1"/>
            </p:cNvSpPr>
            <p:nvPr/>
          </p:nvSpPr>
          <p:spPr bwMode="auto">
            <a:xfrm>
              <a:off x="-990600" y="2901314"/>
              <a:ext cx="692150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1" name="Rectangle 50"/>
            <p:cNvSpPr>
              <a:spLocks noChangeArrowheads="1"/>
            </p:cNvSpPr>
            <p:nvPr/>
          </p:nvSpPr>
          <p:spPr bwMode="auto">
            <a:xfrm>
              <a:off x="-1682750" y="2901314"/>
              <a:ext cx="692150" cy="3079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142" name="Rectangle 51"/>
            <p:cNvSpPr>
              <a:spLocks noChangeArrowheads="1"/>
            </p:cNvSpPr>
            <p:nvPr/>
          </p:nvSpPr>
          <p:spPr bwMode="auto">
            <a:xfrm>
              <a:off x="-2376488" y="2901314"/>
              <a:ext cx="693738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143" name="Rectangle 55"/>
            <p:cNvSpPr>
              <a:spLocks noChangeArrowheads="1"/>
            </p:cNvSpPr>
            <p:nvPr/>
          </p:nvSpPr>
          <p:spPr bwMode="auto">
            <a:xfrm>
              <a:off x="-990600" y="2594926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144" name="Rectangle 56"/>
            <p:cNvSpPr>
              <a:spLocks noChangeArrowheads="1"/>
            </p:cNvSpPr>
            <p:nvPr/>
          </p:nvSpPr>
          <p:spPr bwMode="auto">
            <a:xfrm>
              <a:off x="-1682750" y="2594926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145" name="Rectangle 57"/>
            <p:cNvSpPr>
              <a:spLocks noChangeArrowheads="1"/>
            </p:cNvSpPr>
            <p:nvPr/>
          </p:nvSpPr>
          <p:spPr bwMode="auto">
            <a:xfrm>
              <a:off x="-2376488" y="2594926"/>
              <a:ext cx="693738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VPN</a:t>
              </a:r>
            </a:p>
          </p:txBody>
        </p:sp>
        <p:sp>
          <p:nvSpPr>
            <p:cNvPr id="146" name="Line 58"/>
            <p:cNvSpPr>
              <a:spLocks noChangeShapeType="1"/>
            </p:cNvSpPr>
            <p:nvPr/>
          </p:nvSpPr>
          <p:spPr bwMode="auto">
            <a:xfrm>
              <a:off x="-2376488" y="2901314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59"/>
            <p:cNvSpPr>
              <a:spLocks noChangeShapeType="1"/>
            </p:cNvSpPr>
            <p:nvPr/>
          </p:nvSpPr>
          <p:spPr bwMode="auto">
            <a:xfrm>
              <a:off x="-2376488" y="320928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60"/>
            <p:cNvSpPr>
              <a:spLocks noChangeShapeType="1"/>
            </p:cNvSpPr>
            <p:nvPr/>
          </p:nvSpPr>
          <p:spPr bwMode="auto">
            <a:xfrm>
              <a:off x="-2376488" y="351884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61"/>
            <p:cNvSpPr>
              <a:spLocks noChangeShapeType="1"/>
            </p:cNvSpPr>
            <p:nvPr/>
          </p:nvSpPr>
          <p:spPr bwMode="auto">
            <a:xfrm>
              <a:off x="-2376488" y="3822064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62"/>
            <p:cNvSpPr>
              <a:spLocks noChangeShapeType="1"/>
            </p:cNvSpPr>
            <p:nvPr/>
          </p:nvSpPr>
          <p:spPr bwMode="auto">
            <a:xfrm>
              <a:off x="-2376488" y="413003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63"/>
            <p:cNvSpPr>
              <a:spLocks noChangeShapeType="1"/>
            </p:cNvSpPr>
            <p:nvPr/>
          </p:nvSpPr>
          <p:spPr bwMode="auto">
            <a:xfrm>
              <a:off x="-2376488" y="4441716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64"/>
            <p:cNvSpPr>
              <a:spLocks noChangeShapeType="1"/>
            </p:cNvSpPr>
            <p:nvPr/>
          </p:nvSpPr>
          <p:spPr bwMode="auto">
            <a:xfrm>
              <a:off x="-2376488" y="4744401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65"/>
            <p:cNvSpPr>
              <a:spLocks noChangeShapeType="1"/>
            </p:cNvSpPr>
            <p:nvPr/>
          </p:nvSpPr>
          <p:spPr bwMode="auto">
            <a:xfrm>
              <a:off x="-2376488" y="505078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66"/>
            <p:cNvSpPr>
              <a:spLocks noChangeShapeType="1"/>
            </p:cNvSpPr>
            <p:nvPr/>
          </p:nvSpPr>
          <p:spPr bwMode="auto">
            <a:xfrm>
              <a:off x="-1692276" y="2594926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67"/>
            <p:cNvSpPr>
              <a:spLocks noChangeShapeType="1"/>
            </p:cNvSpPr>
            <p:nvPr/>
          </p:nvSpPr>
          <p:spPr bwMode="auto">
            <a:xfrm>
              <a:off x="-990600" y="2594926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70"/>
            <p:cNvSpPr>
              <a:spLocks noChangeShapeType="1"/>
            </p:cNvSpPr>
            <p:nvPr/>
          </p:nvSpPr>
          <p:spPr bwMode="auto">
            <a:xfrm>
              <a:off x="-2376488" y="2594926"/>
              <a:ext cx="1588" cy="276383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72"/>
            <p:cNvSpPr>
              <a:spLocks noChangeShapeType="1"/>
            </p:cNvSpPr>
            <p:nvPr/>
          </p:nvSpPr>
          <p:spPr bwMode="auto">
            <a:xfrm>
              <a:off x="-2376488" y="2594926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74"/>
            <p:cNvSpPr>
              <a:spLocks noChangeShapeType="1"/>
            </p:cNvSpPr>
            <p:nvPr/>
          </p:nvSpPr>
          <p:spPr bwMode="auto">
            <a:xfrm>
              <a:off x="-2376488" y="5358764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70"/>
            <p:cNvSpPr>
              <a:spLocks noChangeShapeType="1"/>
            </p:cNvSpPr>
            <p:nvPr/>
          </p:nvSpPr>
          <p:spPr bwMode="auto">
            <a:xfrm>
              <a:off x="-292102" y="2585718"/>
              <a:ext cx="1588" cy="278892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167808" y="4018003"/>
            <a:ext cx="117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Page table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7950" grpId="0" animBg="1"/>
      <p:bldP spid="37951" grpId="0"/>
      <p:bldP spid="37953" grpId="0" animBg="1"/>
      <p:bldP spid="37954" grpId="0"/>
      <p:bldP spid="37956" grpId="0" animBg="1"/>
      <p:bldP spid="37957" grpId="0"/>
      <p:bldP spid="37959" grpId="0" animBg="1"/>
      <p:bldP spid="37960" grpId="0"/>
      <p:bldP spid="37962" grpId="0" animBg="1"/>
      <p:bldP spid="37963" grpId="0"/>
      <p:bldP spid="37965" grpId="0" animBg="1"/>
      <p:bldP spid="37966" grpId="0"/>
      <p:bldP spid="37968" grpId="0" animBg="1"/>
      <p:bldP spid="37969" grpId="0"/>
      <p:bldP spid="37971" grpId="0" animBg="1"/>
      <p:bldP spid="37972" grpId="0"/>
      <p:bldP spid="37974" grpId="0" animBg="1"/>
      <p:bldP spid="37975" grpId="0"/>
      <p:bldP spid="37977" grpId="0" animBg="1"/>
      <p:bldP spid="37978" grpId="0"/>
      <p:bldP spid="37980" grpId="0" animBg="1"/>
      <p:bldP spid="37981" grpId="0"/>
      <p:bldP spid="37983" grpId="0" animBg="1"/>
      <p:bldP spid="37984" grpId="0"/>
      <p:bldP spid="38016" grpId="0"/>
      <p:bldP spid="38017" grpId="0"/>
      <p:bldP spid="38018" grpId="0"/>
      <p:bldP spid="38019" grpId="0"/>
      <p:bldP spid="38021" grpId="0"/>
      <p:bldP spid="38022" grpId="0"/>
      <p:bldP spid="38037" grpId="0"/>
      <p:bldP spid="38038" grpId="0"/>
      <p:bldP spid="3803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Box 325">
            <a:extLst>
              <a:ext uri="{FF2B5EF4-FFF2-40B4-BE49-F238E27FC236}">
                <a16:creationId xmlns:a16="http://schemas.microsoft.com/office/drawing/2014/main" id="{DB733A1E-6BA2-4E8C-9B36-48AD7EDD1AC8}"/>
              </a:ext>
            </a:extLst>
          </p:cNvPr>
          <p:cNvSpPr txBox="1"/>
          <p:nvPr/>
        </p:nvSpPr>
        <p:spPr>
          <a:xfrm>
            <a:off x="214579" y="1135415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Address Translation Example: </a:t>
            </a:r>
            <a:r>
              <a:rPr lang="en-GB" sz="3200" dirty="0">
                <a:solidFill>
                  <a:srgbClr val="0070C0"/>
                </a:solidFill>
              </a:rPr>
              <a:t>TLB/Cache Miss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333999"/>
          </a:xfrm>
          <a:ln/>
        </p:spPr>
        <p:txBody>
          <a:bodyPr/>
          <a:lstStyle/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CO___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914400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91440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1401763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140176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1889125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188912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2376488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237648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2863850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286385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351213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335121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838575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383857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4325938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432593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4813300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481330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5300663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530066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5788025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578802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6275388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627538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847571" y="5610225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935037" y="5601758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5767917" y="4561946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830108" y="4558242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914400" y="4561946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1058333" y="5218641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361710" y="6096000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280871" y="6096000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268298" y="6096000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sp>
        <p:nvSpPr>
          <p:cNvPr id="38041" name="Text Box 153"/>
          <p:cNvSpPr txBox="1">
            <a:spLocks noChangeArrowheads="1"/>
          </p:cNvSpPr>
          <p:nvPr/>
        </p:nvSpPr>
        <p:spPr bwMode="auto">
          <a:xfrm>
            <a:off x="4589626" y="6096000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042" name="Text Box 154"/>
          <p:cNvSpPr txBox="1">
            <a:spLocks noChangeArrowheads="1"/>
          </p:cNvSpPr>
          <p:nvPr/>
        </p:nvSpPr>
        <p:spPr bwMode="auto">
          <a:xfrm>
            <a:off x="5859625" y="6096000"/>
            <a:ext cx="54117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solidFill>
                  <a:srgbClr val="0070C0"/>
                </a:solidFill>
                <a:latin typeface="Calibri" pitchFamily="34" charset="0"/>
              </a:rPr>
              <a:t>Mem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150811" y="1488179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164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65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166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68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69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170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71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2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3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4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5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6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177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78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179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180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81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82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3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84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85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186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187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188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189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90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191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92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3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4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5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6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7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98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99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200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201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202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203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04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205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06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7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8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9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10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11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12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13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214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215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216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217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18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219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20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221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222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223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224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25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26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227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28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43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6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7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8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9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50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251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252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253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254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255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256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57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258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259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60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261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262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263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64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265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266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7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8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9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0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1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272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273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4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5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6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7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8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279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280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281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282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83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284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5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86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287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88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89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90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91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2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93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94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295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296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297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298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9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300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301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302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303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304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305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06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07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308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09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23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1777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41" grpId="0"/>
      <p:bldP spid="380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20144" r="7570" b="17831"/>
          <a:stretch/>
        </p:blipFill>
        <p:spPr bwMode="auto">
          <a:xfrm>
            <a:off x="363788" y="1200465"/>
            <a:ext cx="5738982" cy="540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 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5628640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5928276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5786078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0x4C20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6960" y="6085714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344542"/>
            <a:ext cx="4946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Exam: </a:t>
            </a:r>
            <a:r>
              <a:rPr lang="en-US" sz="1200" dirty="0">
                <a:latin typeface="Calibri" pitchFamily="34" charset="0"/>
                <a:hlinkClick r:id="rId4"/>
              </a:rPr>
              <a:t>http://www.cs.cmu.edu/~213/oldexams/exam2b-s11.pdf</a:t>
            </a:r>
            <a:r>
              <a:rPr lang="en-US" sz="1200" dirty="0">
                <a:latin typeface="Calibri" pitchFamily="34" charset="0"/>
              </a:rPr>
              <a:t> (</a:t>
            </a:r>
            <a:r>
              <a:rPr lang="en-US" sz="1200" dirty="0">
                <a:latin typeface="Calibri" pitchFamily="34" charset="0"/>
                <a:hlinkClick r:id="rId5"/>
              </a:rPr>
              <a:t>solution</a:t>
            </a:r>
            <a:r>
              <a:rPr lang="en-US" sz="1200" dirty="0">
                <a:latin typeface="Calibri" pitchFamily="34" charset="0"/>
              </a:rPr>
              <a:t>)</a:t>
            </a:r>
          </a:p>
        </p:txBody>
      </p:sp>
      <p:pic>
        <p:nvPicPr>
          <p:cNvPr id="2050" name="Picture 2" descr="https://upload.wikimedia.org/wikipedia/commons/5/57/Boating_-_Hythe_-_July_200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25561"/>
            <a:ext cx="3088568" cy="23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85800" y="2895600"/>
            <a:ext cx="1295400" cy="228600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100405" y="4114800"/>
            <a:ext cx="5866602" cy="658751"/>
            <a:chOff x="3100405" y="4114800"/>
            <a:chExt cx="5866602" cy="658751"/>
          </a:xfrm>
        </p:grpSpPr>
        <p:grpSp>
          <p:nvGrpSpPr>
            <p:cNvPr id="82" name="Group 81"/>
            <p:cNvGrpSpPr/>
            <p:nvPr/>
          </p:nvGrpSpPr>
          <p:grpSpPr>
            <a:xfrm>
              <a:off x="3100405" y="4544420"/>
              <a:ext cx="5866602" cy="229131"/>
              <a:chOff x="3100405" y="4544420"/>
              <a:chExt cx="5866602" cy="229131"/>
            </a:xfrm>
          </p:grpSpPr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3100405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3466776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833147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4199518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4565889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932260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5298631" y="4544420"/>
                <a:ext cx="366371" cy="229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" name="Rectangle 27"/>
              <p:cNvSpPr>
                <a:spLocks noChangeArrowheads="1"/>
              </p:cNvSpPr>
              <p:nvPr/>
            </p:nvSpPr>
            <p:spPr bwMode="auto">
              <a:xfrm>
                <a:off x="5665002" y="4544420"/>
                <a:ext cx="366371" cy="229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6031374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1" name="Rectangle 33"/>
              <p:cNvSpPr>
                <a:spLocks noChangeArrowheads="1"/>
              </p:cNvSpPr>
              <p:nvPr/>
            </p:nvSpPr>
            <p:spPr bwMode="auto">
              <a:xfrm>
                <a:off x="6397744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3" name="Rectangle 36"/>
              <p:cNvSpPr>
                <a:spLocks noChangeArrowheads="1"/>
              </p:cNvSpPr>
              <p:nvPr/>
            </p:nvSpPr>
            <p:spPr bwMode="auto">
              <a:xfrm>
                <a:off x="6764116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5" name="Rectangle 39"/>
              <p:cNvSpPr>
                <a:spLocks noChangeArrowheads="1"/>
              </p:cNvSpPr>
              <p:nvPr/>
            </p:nvSpPr>
            <p:spPr bwMode="auto">
              <a:xfrm>
                <a:off x="7130486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" name="Rectangle 42"/>
              <p:cNvSpPr>
                <a:spLocks noChangeArrowheads="1"/>
              </p:cNvSpPr>
              <p:nvPr/>
            </p:nvSpPr>
            <p:spPr bwMode="auto">
              <a:xfrm>
                <a:off x="7496858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9" name="Rectangle 45"/>
              <p:cNvSpPr>
                <a:spLocks noChangeArrowheads="1"/>
              </p:cNvSpPr>
              <p:nvPr/>
            </p:nvSpPr>
            <p:spPr bwMode="auto">
              <a:xfrm>
                <a:off x="7863229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60" name="Rectangle 42"/>
              <p:cNvSpPr>
                <a:spLocks noChangeArrowheads="1"/>
              </p:cNvSpPr>
              <p:nvPr/>
            </p:nvSpPr>
            <p:spPr bwMode="auto">
              <a:xfrm>
                <a:off x="8234265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61" name="Rectangle 45"/>
              <p:cNvSpPr>
                <a:spLocks noChangeArrowheads="1"/>
              </p:cNvSpPr>
              <p:nvPr/>
            </p:nvSpPr>
            <p:spPr bwMode="auto">
              <a:xfrm>
                <a:off x="8600636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100405" y="4114800"/>
              <a:ext cx="5862424" cy="429620"/>
              <a:chOff x="3100405" y="4114800"/>
              <a:chExt cx="5862424" cy="429620"/>
            </a:xfrm>
            <a:noFill/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3833634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13</a:t>
                </a:r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420000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12</a:t>
                </a: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4566376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11</a:t>
                </a: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4932747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10</a:t>
                </a:r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5299118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5665489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6031860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6398231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30" name="Rectangle 31"/>
              <p:cNvSpPr>
                <a:spLocks noChangeArrowheads="1"/>
              </p:cNvSpPr>
              <p:nvPr/>
            </p:nvSpPr>
            <p:spPr bwMode="auto">
              <a:xfrm>
                <a:off x="6764603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7130973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34" name="Rectangle 37"/>
              <p:cNvSpPr>
                <a:spLocks noChangeArrowheads="1"/>
              </p:cNvSpPr>
              <p:nvPr/>
            </p:nvSpPr>
            <p:spPr bwMode="auto">
              <a:xfrm>
                <a:off x="749734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36" name="Rectangle 40"/>
              <p:cNvSpPr>
                <a:spLocks noChangeArrowheads="1"/>
              </p:cNvSpPr>
              <p:nvPr/>
            </p:nvSpPr>
            <p:spPr bwMode="auto">
              <a:xfrm>
                <a:off x="786371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38" name="Rectangle 43"/>
              <p:cNvSpPr>
                <a:spLocks noChangeArrowheads="1"/>
              </p:cNvSpPr>
              <p:nvPr/>
            </p:nvSpPr>
            <p:spPr bwMode="auto">
              <a:xfrm>
                <a:off x="8230087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40" name="Rectangle 46"/>
              <p:cNvSpPr>
                <a:spLocks noChangeArrowheads="1"/>
              </p:cNvSpPr>
              <p:nvPr/>
            </p:nvSpPr>
            <p:spPr bwMode="auto">
              <a:xfrm>
                <a:off x="8596458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41" name="Line 54"/>
              <p:cNvSpPr>
                <a:spLocks noChangeShapeType="1"/>
              </p:cNvSpPr>
              <p:nvPr/>
            </p:nvSpPr>
            <p:spPr bwMode="auto">
              <a:xfrm>
                <a:off x="5296245" y="4210669"/>
                <a:ext cx="745869" cy="1194"/>
              </a:xfrm>
              <a:prstGeom prst="line">
                <a:avLst/>
              </a:prstGeom>
              <a:grp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2" name="Text Box 55"/>
              <p:cNvSpPr txBox="1">
                <a:spLocks noChangeArrowheads="1"/>
              </p:cNvSpPr>
              <p:nvPr/>
            </p:nvSpPr>
            <p:spPr bwMode="auto">
              <a:xfrm>
                <a:off x="5459633" y="4117584"/>
                <a:ext cx="415511" cy="2308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 dirty="0">
                    <a:solidFill>
                      <a:srgbClr val="003300"/>
                    </a:solidFill>
                    <a:latin typeface="Calibri" pitchFamily="34" charset="0"/>
                  </a:rPr>
                  <a:t>TLBI</a:t>
                </a:r>
              </a:p>
            </p:txBody>
          </p:sp>
          <p:sp>
            <p:nvSpPr>
              <p:cNvPr id="43" name="Line 57"/>
              <p:cNvSpPr>
                <a:spLocks noChangeShapeType="1"/>
              </p:cNvSpPr>
              <p:nvPr/>
            </p:nvSpPr>
            <p:spPr bwMode="auto">
              <a:xfrm>
                <a:off x="3100405" y="4207884"/>
                <a:ext cx="2200613" cy="1194"/>
              </a:xfrm>
              <a:prstGeom prst="line">
                <a:avLst/>
              </a:prstGeom>
              <a:grp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4" name="Text Box 58"/>
              <p:cNvSpPr txBox="1">
                <a:spLocks noChangeArrowheads="1"/>
              </p:cNvSpPr>
              <p:nvPr/>
            </p:nvSpPr>
            <p:spPr bwMode="auto">
              <a:xfrm>
                <a:off x="4031460" y="4114800"/>
                <a:ext cx="444716" cy="2308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 dirty="0">
                    <a:solidFill>
                      <a:srgbClr val="003300"/>
                    </a:solidFill>
                    <a:latin typeface="Calibri" pitchFamily="34" charset="0"/>
                  </a:rPr>
                  <a:t>TLBT</a:t>
                </a:r>
              </a:p>
            </p:txBody>
          </p:sp>
          <p:sp>
            <p:nvSpPr>
              <p:cNvPr id="78" name="Rectangle 7"/>
              <p:cNvSpPr>
                <a:spLocks noChangeArrowheads="1"/>
              </p:cNvSpPr>
              <p:nvPr/>
            </p:nvSpPr>
            <p:spPr bwMode="auto">
              <a:xfrm>
                <a:off x="3108649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15</a:t>
                </a:r>
              </a:p>
            </p:txBody>
          </p:sp>
          <p:sp>
            <p:nvSpPr>
              <p:cNvPr id="79" name="Rectangle 10"/>
              <p:cNvSpPr>
                <a:spLocks noChangeArrowheads="1"/>
              </p:cNvSpPr>
              <p:nvPr/>
            </p:nvSpPr>
            <p:spPr bwMode="auto">
              <a:xfrm>
                <a:off x="3475020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14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318000" y="5606145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0x7E85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605" y="723987"/>
            <a:ext cx="1291515" cy="306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923730" y="5514390"/>
            <a:ext cx="914400" cy="152400"/>
          </a:xfrm>
          <a:prstGeom prst="rect">
            <a:avLst/>
          </a:prstGeom>
          <a:solidFill>
            <a:srgbClr val="F6D2D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0x7E85</a:t>
            </a:r>
          </a:p>
        </p:txBody>
      </p:sp>
      <p:grpSp>
        <p:nvGrpSpPr>
          <p:cNvPr id="2078" name="Group 2077"/>
          <p:cNvGrpSpPr/>
          <p:nvPr/>
        </p:nvGrpSpPr>
        <p:grpSpPr>
          <a:xfrm>
            <a:off x="3100405" y="4773551"/>
            <a:ext cx="5853112" cy="865249"/>
            <a:chOff x="3100405" y="4773551"/>
            <a:chExt cx="5853112" cy="865249"/>
          </a:xfrm>
        </p:grpSpPr>
        <p:cxnSp>
          <p:nvCxnSpPr>
            <p:cNvPr id="2049" name="Straight Connector 2048"/>
            <p:cNvCxnSpPr/>
            <p:nvPr/>
          </p:nvCxnSpPr>
          <p:spPr bwMode="auto">
            <a:xfrm>
              <a:off x="3100405" y="4773551"/>
              <a:ext cx="1832342" cy="865249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2" name="Straight Connector 2051"/>
            <p:cNvCxnSpPr/>
            <p:nvPr/>
          </p:nvCxnSpPr>
          <p:spPr bwMode="auto">
            <a:xfrm>
              <a:off x="4561711" y="4773551"/>
              <a:ext cx="893257" cy="855089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flipH="1">
              <a:off x="5963822" y="4797640"/>
              <a:ext cx="67552" cy="84116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5459633" y="5638800"/>
              <a:ext cx="504189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4932260" y="5638800"/>
              <a:ext cx="504189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flipH="1">
              <a:off x="7086600" y="4780515"/>
              <a:ext cx="1866917" cy="858285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5983098" y="5638800"/>
              <a:ext cx="1103502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67" name="Oval 2066"/>
          <p:cNvSpPr/>
          <p:nvPr/>
        </p:nvSpPr>
        <p:spPr bwMode="auto">
          <a:xfrm>
            <a:off x="752670" y="4291964"/>
            <a:ext cx="180511" cy="180511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68" name="Rectangle 2067"/>
          <p:cNvSpPr/>
          <p:nvPr/>
        </p:nvSpPr>
        <p:spPr bwMode="auto">
          <a:xfrm>
            <a:off x="1124340" y="4230229"/>
            <a:ext cx="304800" cy="15199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grpSp>
        <p:nvGrpSpPr>
          <p:cNvPr id="2079" name="Group 2078"/>
          <p:cNvGrpSpPr/>
          <p:nvPr/>
        </p:nvGrpSpPr>
        <p:grpSpPr>
          <a:xfrm>
            <a:off x="7086600" y="5391555"/>
            <a:ext cx="1944868" cy="768698"/>
            <a:chOff x="6215045" y="5391555"/>
            <a:chExt cx="1944868" cy="768698"/>
          </a:xfrm>
        </p:grpSpPr>
        <p:sp>
          <p:nvSpPr>
            <p:cNvPr id="83" name="TextBox 82"/>
            <p:cNvSpPr txBox="1"/>
            <p:nvPr/>
          </p:nvSpPr>
          <p:spPr>
            <a:xfrm>
              <a:off x="6752220" y="5391555"/>
              <a:ext cx="1221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  <a:cs typeface="Courier New" panose="02070309020205020404" pitchFamily="49" charset="0"/>
                </a:rPr>
                <a:t>TLBI = </a:t>
              </a:r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0x2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52220" y="5790921"/>
              <a:ext cx="1407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  <a:cs typeface="Courier New" panose="02070309020205020404" pitchFamily="49" charset="0"/>
                </a:rPr>
                <a:t>TLBT =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0x1F</a:t>
              </a:r>
            </a:p>
          </p:txBody>
        </p:sp>
        <p:sp>
          <p:nvSpPr>
            <p:cNvPr id="2069" name="Right Arrow 2068"/>
            <p:cNvSpPr/>
            <p:nvPr/>
          </p:nvSpPr>
          <p:spPr bwMode="auto">
            <a:xfrm>
              <a:off x="6215045" y="5680785"/>
              <a:ext cx="414355" cy="205241"/>
            </a:xfrm>
            <a:prstGeom prst="rightArrow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5597955" y="6252209"/>
            <a:ext cx="234230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7E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85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0x</a:t>
            </a:r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95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85</a:t>
            </a:r>
            <a:endParaRPr lang="en-US" sz="18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1742527" y="4230229"/>
            <a:ext cx="314873" cy="151990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1838130" y="5517328"/>
            <a:ext cx="981271" cy="15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0x9585</a:t>
            </a:r>
            <a:endParaRPr lang="en-US" sz="1050" dirty="0">
              <a:solidFill>
                <a:srgbClr val="C00000"/>
              </a:solidFill>
            </a:endParaRPr>
          </a:p>
        </p:txBody>
      </p:sp>
      <p:grpSp>
        <p:nvGrpSpPr>
          <p:cNvPr id="2076" name="Group 2075"/>
          <p:cNvGrpSpPr/>
          <p:nvPr/>
        </p:nvGrpSpPr>
        <p:grpSpPr>
          <a:xfrm>
            <a:off x="5389368" y="4537261"/>
            <a:ext cx="550076" cy="284118"/>
            <a:chOff x="5389368" y="4537261"/>
            <a:chExt cx="550076" cy="284118"/>
          </a:xfrm>
          <a:noFill/>
        </p:grpSpPr>
        <p:sp>
          <p:nvSpPr>
            <p:cNvPr id="51" name="Text Box 119"/>
            <p:cNvSpPr txBox="1">
              <a:spLocks noChangeArrowheads="1"/>
            </p:cNvSpPr>
            <p:nvPr/>
          </p:nvSpPr>
          <p:spPr bwMode="auto">
            <a:xfrm>
              <a:off x="5755739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2" name="Text Box 120"/>
            <p:cNvSpPr txBox="1">
              <a:spLocks noChangeArrowheads="1"/>
            </p:cNvSpPr>
            <p:nvPr/>
          </p:nvSpPr>
          <p:spPr bwMode="auto">
            <a:xfrm>
              <a:off x="5389368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2077" name="Group 2076"/>
          <p:cNvGrpSpPr/>
          <p:nvPr/>
        </p:nvGrpSpPr>
        <p:grpSpPr>
          <a:xfrm>
            <a:off x="3203589" y="4537261"/>
            <a:ext cx="1996631" cy="284118"/>
            <a:chOff x="3203589" y="4537261"/>
            <a:chExt cx="1996631" cy="284118"/>
          </a:xfrm>
          <a:noFill/>
        </p:grpSpPr>
        <p:sp>
          <p:nvSpPr>
            <p:cNvPr id="53" name="Text Box 121"/>
            <p:cNvSpPr txBox="1">
              <a:spLocks noChangeArrowheads="1"/>
            </p:cNvSpPr>
            <p:nvPr/>
          </p:nvSpPr>
          <p:spPr bwMode="auto">
            <a:xfrm>
              <a:off x="5031864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4" name="Text Box 122"/>
            <p:cNvSpPr txBox="1">
              <a:spLocks noChangeArrowheads="1"/>
            </p:cNvSpPr>
            <p:nvPr/>
          </p:nvSpPr>
          <p:spPr bwMode="auto">
            <a:xfrm>
              <a:off x="4665494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5" name="Text Box 123"/>
            <p:cNvSpPr txBox="1">
              <a:spLocks noChangeArrowheads="1"/>
            </p:cNvSpPr>
            <p:nvPr/>
          </p:nvSpPr>
          <p:spPr bwMode="auto">
            <a:xfrm>
              <a:off x="4292641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6" name="Text Box 124"/>
            <p:cNvSpPr txBox="1">
              <a:spLocks noChangeArrowheads="1"/>
            </p:cNvSpPr>
            <p:nvPr/>
          </p:nvSpPr>
          <p:spPr bwMode="auto">
            <a:xfrm>
              <a:off x="3926271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7" name="Text Box 125"/>
            <p:cNvSpPr txBox="1">
              <a:spLocks noChangeArrowheads="1"/>
            </p:cNvSpPr>
            <p:nvPr/>
          </p:nvSpPr>
          <p:spPr bwMode="auto">
            <a:xfrm>
              <a:off x="3561093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8" name="Text Box 126"/>
            <p:cNvSpPr txBox="1">
              <a:spLocks noChangeArrowheads="1"/>
            </p:cNvSpPr>
            <p:nvPr/>
          </p:nvSpPr>
          <p:spPr bwMode="auto">
            <a:xfrm>
              <a:off x="3203589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2075" name="Group 2074"/>
          <p:cNvGrpSpPr/>
          <p:nvPr/>
        </p:nvGrpSpPr>
        <p:grpSpPr>
          <a:xfrm>
            <a:off x="6120916" y="4536067"/>
            <a:ext cx="2750581" cy="285312"/>
            <a:chOff x="6120916" y="4536067"/>
            <a:chExt cx="2750581" cy="285312"/>
          </a:xfrm>
          <a:noFill/>
        </p:grpSpPr>
        <p:sp>
          <p:nvSpPr>
            <p:cNvPr id="45" name="Text Box 113"/>
            <p:cNvSpPr txBox="1">
              <a:spLocks noChangeArrowheads="1"/>
            </p:cNvSpPr>
            <p:nvPr/>
          </p:nvSpPr>
          <p:spPr bwMode="auto">
            <a:xfrm>
              <a:off x="7950385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6" name="Text Box 114"/>
            <p:cNvSpPr txBox="1">
              <a:spLocks noChangeArrowheads="1"/>
            </p:cNvSpPr>
            <p:nvPr/>
          </p:nvSpPr>
          <p:spPr bwMode="auto">
            <a:xfrm>
              <a:off x="7584015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7" name="Text Box 115"/>
            <p:cNvSpPr txBox="1">
              <a:spLocks noChangeArrowheads="1"/>
            </p:cNvSpPr>
            <p:nvPr/>
          </p:nvSpPr>
          <p:spPr bwMode="auto">
            <a:xfrm>
              <a:off x="721883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8" name="Text Box 116"/>
            <p:cNvSpPr txBox="1">
              <a:spLocks noChangeArrowheads="1"/>
            </p:cNvSpPr>
            <p:nvPr/>
          </p:nvSpPr>
          <p:spPr bwMode="auto">
            <a:xfrm>
              <a:off x="685246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9" name="Text Box 117"/>
            <p:cNvSpPr txBox="1">
              <a:spLocks noChangeArrowheads="1"/>
            </p:cNvSpPr>
            <p:nvPr/>
          </p:nvSpPr>
          <p:spPr bwMode="auto">
            <a:xfrm>
              <a:off x="6487287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0" name="Text Box 118"/>
            <p:cNvSpPr txBox="1">
              <a:spLocks noChangeArrowheads="1"/>
            </p:cNvSpPr>
            <p:nvPr/>
          </p:nvSpPr>
          <p:spPr bwMode="auto">
            <a:xfrm>
              <a:off x="612091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2" name="Text Box 113"/>
            <p:cNvSpPr txBox="1">
              <a:spLocks noChangeArrowheads="1"/>
            </p:cNvSpPr>
            <p:nvPr/>
          </p:nvSpPr>
          <p:spPr bwMode="auto">
            <a:xfrm>
              <a:off x="8687792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3" name="Text Box 114"/>
            <p:cNvSpPr txBox="1">
              <a:spLocks noChangeArrowheads="1"/>
            </p:cNvSpPr>
            <p:nvPr/>
          </p:nvSpPr>
          <p:spPr bwMode="auto">
            <a:xfrm>
              <a:off x="8321422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4264150" y="5598739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0x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011111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10000101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78BDBA-654E-444C-91D0-5CE64B34F7B6}"/>
              </a:ext>
            </a:extLst>
          </p:cNvPr>
          <p:cNvSpPr/>
          <p:nvPr/>
        </p:nvSpPr>
        <p:spPr bwMode="auto">
          <a:xfrm>
            <a:off x="1508104" y="3487143"/>
            <a:ext cx="781310" cy="11702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4CE6DA-1219-4A08-8DB8-4E49B837342E}"/>
              </a:ext>
            </a:extLst>
          </p:cNvPr>
          <p:cNvSpPr txBox="1"/>
          <p:nvPr/>
        </p:nvSpPr>
        <p:spPr>
          <a:xfrm>
            <a:off x="1493476" y="3435402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dirty="0">
                <a:latin typeface="Arial" panose="020B0604020202020204" pitchFamily="34" charset="0"/>
                <a:cs typeface="Arial" panose="020B0604020202020204" pitchFamily="34" charset="0"/>
              </a:rPr>
              <a:t>PPN</a:t>
            </a:r>
          </a:p>
        </p:txBody>
      </p:sp>
    </p:spTree>
    <p:extLst>
      <p:ext uri="{BB962C8B-B14F-4D97-AF65-F5344CB8AC3E}">
        <p14:creationId xmlns:p14="http://schemas.microsoft.com/office/powerpoint/2010/main" val="339908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5" grpId="0" animBg="1"/>
      <p:bldP spid="11" grpId="0"/>
      <p:bldP spid="12" grpId="0" animBg="1"/>
      <p:bldP spid="2067" grpId="0" animBg="1"/>
      <p:bldP spid="2068" grpId="0" animBg="1"/>
      <p:bldP spid="109" grpId="0" animBg="1"/>
      <p:bldP spid="110" grpId="0" animBg="1"/>
      <p:bldP spid="111" grpId="0" animBg="1"/>
      <p:bldP spid="1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memory system example</a:t>
            </a:r>
          </a:p>
          <a:p>
            <a:r>
              <a:rPr lang="en-US" dirty="0"/>
              <a:t>Case study: Core i7/Linux memory system</a:t>
            </a:r>
          </a:p>
          <a:p>
            <a:r>
              <a:rPr lang="en-US" dirty="0">
                <a:solidFill>
                  <a:srgbClr val="7F7F7F"/>
                </a:solidFill>
              </a:rPr>
              <a:t>Memory mapping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Core i7 Memory System</a:t>
            </a:r>
          </a:p>
        </p:txBody>
      </p:sp>
      <p:sp>
        <p:nvSpPr>
          <p:cNvPr id="43" name="Rectangle 406"/>
          <p:cNvSpPr>
            <a:spLocks noChangeArrowheads="1"/>
          </p:cNvSpPr>
          <p:nvPr/>
        </p:nvSpPr>
        <p:spPr bwMode="auto">
          <a:xfrm>
            <a:off x="512763" y="2600289"/>
            <a:ext cx="1481137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KB, 8-way</a:t>
            </a:r>
          </a:p>
        </p:txBody>
      </p:sp>
      <p:sp>
        <p:nvSpPr>
          <p:cNvPr id="44" name="Rectangle 408"/>
          <p:cNvSpPr>
            <a:spLocks noChangeArrowheads="1"/>
          </p:cNvSpPr>
          <p:nvPr/>
        </p:nvSpPr>
        <p:spPr bwMode="auto">
          <a:xfrm>
            <a:off x="838200" y="3353229"/>
            <a:ext cx="2578100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L2 unified 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256 KB, 8-way</a:t>
            </a:r>
          </a:p>
        </p:txBody>
      </p:sp>
      <p:sp>
        <p:nvSpPr>
          <p:cNvPr id="45" name="Line 409"/>
          <p:cNvSpPr>
            <a:spLocks noChangeShapeType="1"/>
          </p:cNvSpPr>
          <p:nvPr/>
        </p:nvSpPr>
        <p:spPr bwMode="auto">
          <a:xfrm>
            <a:off x="1257300" y="2302251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6" name="Line 410"/>
          <p:cNvSpPr>
            <a:spLocks noChangeShapeType="1"/>
          </p:cNvSpPr>
          <p:nvPr/>
        </p:nvSpPr>
        <p:spPr bwMode="auto">
          <a:xfrm>
            <a:off x="1244600" y="307087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7" name="Line 411"/>
          <p:cNvSpPr>
            <a:spLocks noChangeShapeType="1"/>
          </p:cNvSpPr>
          <p:nvPr/>
        </p:nvSpPr>
        <p:spPr bwMode="auto">
          <a:xfrm>
            <a:off x="2938463" y="307087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8" name="Rectangle 426"/>
          <p:cNvSpPr>
            <a:spLocks noChangeArrowheads="1"/>
          </p:cNvSpPr>
          <p:nvPr/>
        </p:nvSpPr>
        <p:spPr bwMode="auto">
          <a:xfrm>
            <a:off x="1008063" y="5059108"/>
            <a:ext cx="2166937" cy="755306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L3 unified 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8 MB, 16-way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(shared by all cores)</a:t>
            </a:r>
          </a:p>
        </p:txBody>
      </p:sp>
      <p:sp>
        <p:nvSpPr>
          <p:cNvPr id="49" name="Rectangle 427"/>
          <p:cNvSpPr>
            <a:spLocks noChangeArrowheads="1"/>
          </p:cNvSpPr>
          <p:nvPr/>
        </p:nvSpPr>
        <p:spPr bwMode="auto">
          <a:xfrm>
            <a:off x="4533900" y="6227553"/>
            <a:ext cx="2781300" cy="554247"/>
          </a:xfrm>
          <a:prstGeom prst="rect">
            <a:avLst/>
          </a:prstGeom>
          <a:solidFill>
            <a:srgbClr val="E5E6F6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Main memory</a:t>
            </a:r>
          </a:p>
        </p:txBody>
      </p:sp>
      <p:sp>
        <p:nvSpPr>
          <p:cNvPr id="50" name="Line 432"/>
          <p:cNvSpPr>
            <a:spLocks noChangeShapeType="1"/>
          </p:cNvSpPr>
          <p:nvPr/>
        </p:nvSpPr>
        <p:spPr bwMode="auto">
          <a:xfrm>
            <a:off x="2938463" y="231793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1" name="Rectangle 434"/>
          <p:cNvSpPr>
            <a:spLocks noChangeArrowheads="1"/>
          </p:cNvSpPr>
          <p:nvPr/>
        </p:nvSpPr>
        <p:spPr bwMode="auto">
          <a:xfrm>
            <a:off x="754063" y="1836892"/>
            <a:ext cx="1054100" cy="470587"/>
          </a:xfrm>
          <a:prstGeom prst="rect">
            <a:avLst/>
          </a:prstGeom>
          <a:solidFill>
            <a:srgbClr val="DBF2DA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Registers</a:t>
            </a:r>
          </a:p>
        </p:txBody>
      </p:sp>
      <p:sp>
        <p:nvSpPr>
          <p:cNvPr id="52" name="Rectangle 435"/>
          <p:cNvSpPr>
            <a:spLocks noChangeArrowheads="1"/>
          </p:cNvSpPr>
          <p:nvPr/>
        </p:nvSpPr>
        <p:spPr bwMode="auto">
          <a:xfrm>
            <a:off x="4064000" y="2600289"/>
            <a:ext cx="18240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64 entries, 4-way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6045200" y="2600289"/>
            <a:ext cx="18240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128 entries, 4-way</a:t>
            </a:r>
          </a:p>
        </p:txBody>
      </p:sp>
      <p:sp>
        <p:nvSpPr>
          <p:cNvPr id="54" name="Rectangle 438"/>
          <p:cNvSpPr>
            <a:spLocks noChangeArrowheads="1"/>
          </p:cNvSpPr>
          <p:nvPr/>
        </p:nvSpPr>
        <p:spPr bwMode="auto">
          <a:xfrm>
            <a:off x="4394200" y="3363686"/>
            <a:ext cx="31575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L2  unified 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512 entries, 4-way</a:t>
            </a:r>
          </a:p>
        </p:txBody>
      </p:sp>
      <p:sp>
        <p:nvSpPr>
          <p:cNvPr id="55" name="Line 439"/>
          <p:cNvSpPr>
            <a:spLocks noChangeShapeType="1"/>
          </p:cNvSpPr>
          <p:nvPr/>
        </p:nvSpPr>
        <p:spPr bwMode="auto">
          <a:xfrm>
            <a:off x="4983163" y="3076105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6" name="Line 440"/>
          <p:cNvSpPr>
            <a:spLocks noChangeShapeType="1"/>
          </p:cNvSpPr>
          <p:nvPr/>
        </p:nvSpPr>
        <p:spPr bwMode="auto">
          <a:xfrm>
            <a:off x="6964363" y="3081334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7" name="Rectangle 441"/>
          <p:cNvSpPr>
            <a:spLocks noChangeArrowheads="1"/>
          </p:cNvSpPr>
          <p:nvPr/>
        </p:nvSpPr>
        <p:spPr bwMode="auto">
          <a:xfrm>
            <a:off x="2201863" y="2610747"/>
            <a:ext cx="1481137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i-cache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KB, 8-way</a:t>
            </a:r>
          </a:p>
        </p:txBody>
      </p:sp>
      <p:sp>
        <p:nvSpPr>
          <p:cNvPr id="58" name="Line 442"/>
          <p:cNvSpPr>
            <a:spLocks noChangeShapeType="1"/>
          </p:cNvSpPr>
          <p:nvPr/>
        </p:nvSpPr>
        <p:spPr bwMode="auto">
          <a:xfrm>
            <a:off x="4995863" y="2302251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9" name="Line 444"/>
          <p:cNvSpPr>
            <a:spLocks noChangeShapeType="1"/>
          </p:cNvSpPr>
          <p:nvPr/>
        </p:nvSpPr>
        <p:spPr bwMode="auto">
          <a:xfrm>
            <a:off x="6964363" y="231793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0" name="Rectangle 445"/>
          <p:cNvSpPr>
            <a:spLocks noChangeArrowheads="1"/>
          </p:cNvSpPr>
          <p:nvPr/>
        </p:nvSpPr>
        <p:spPr bwMode="auto">
          <a:xfrm>
            <a:off x="4813300" y="1847350"/>
            <a:ext cx="2336800" cy="470587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MMU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addr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translation)</a:t>
            </a:r>
          </a:p>
        </p:txBody>
      </p:sp>
      <p:sp>
        <p:nvSpPr>
          <p:cNvPr id="61" name="Rectangle 450"/>
          <p:cNvSpPr>
            <a:spLocks noChangeArrowheads="1"/>
          </p:cNvSpPr>
          <p:nvPr/>
        </p:nvSpPr>
        <p:spPr bwMode="auto">
          <a:xfrm>
            <a:off x="2405063" y="1836892"/>
            <a:ext cx="1054100" cy="470587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Instruction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fetch</a:t>
            </a:r>
          </a:p>
        </p:txBody>
      </p:sp>
      <p:sp>
        <p:nvSpPr>
          <p:cNvPr id="62" name="Rectangle 452"/>
          <p:cNvSpPr>
            <a:spLocks noChangeArrowheads="1"/>
          </p:cNvSpPr>
          <p:nvPr/>
        </p:nvSpPr>
        <p:spPr bwMode="auto">
          <a:xfrm>
            <a:off x="368300" y="1763690"/>
            <a:ext cx="7607300" cy="311633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3" name="Text Box 458"/>
          <p:cNvSpPr txBox="1">
            <a:spLocks noChangeArrowheads="1"/>
          </p:cNvSpPr>
          <p:nvPr/>
        </p:nvSpPr>
        <p:spPr bwMode="auto">
          <a:xfrm>
            <a:off x="251289" y="1447800"/>
            <a:ext cx="119651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Core x4</a:t>
            </a:r>
          </a:p>
        </p:txBody>
      </p:sp>
      <p:sp>
        <p:nvSpPr>
          <p:cNvPr id="64" name="Rectangle 459"/>
          <p:cNvSpPr>
            <a:spLocks noChangeArrowheads="1"/>
          </p:cNvSpPr>
          <p:nvPr/>
        </p:nvSpPr>
        <p:spPr bwMode="auto">
          <a:xfrm>
            <a:off x="4216400" y="5059108"/>
            <a:ext cx="3441700" cy="755306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DDR3 Memory controller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x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64 bit @ 10.66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total (shared by all cores)</a:t>
            </a:r>
          </a:p>
        </p:txBody>
      </p:sp>
      <p:sp>
        <p:nvSpPr>
          <p:cNvPr id="65" name="Rectangle 460"/>
          <p:cNvSpPr>
            <a:spLocks noChangeArrowheads="1"/>
          </p:cNvSpPr>
          <p:nvPr/>
        </p:nvSpPr>
        <p:spPr bwMode="auto">
          <a:xfrm>
            <a:off x="139700" y="1470880"/>
            <a:ext cx="8064500" cy="454892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6" name="Text Box 461"/>
          <p:cNvSpPr txBox="1">
            <a:spLocks noChangeArrowheads="1"/>
          </p:cNvSpPr>
          <p:nvPr/>
        </p:nvSpPr>
        <p:spPr bwMode="auto">
          <a:xfrm>
            <a:off x="0" y="1143000"/>
            <a:ext cx="293740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Processor package</a:t>
            </a:r>
          </a:p>
        </p:txBody>
      </p:sp>
      <p:sp>
        <p:nvSpPr>
          <p:cNvPr id="67" name="Rectangle 462"/>
          <p:cNvSpPr>
            <a:spLocks noChangeArrowheads="1"/>
          </p:cNvSpPr>
          <p:nvPr/>
        </p:nvSpPr>
        <p:spPr bwMode="auto">
          <a:xfrm>
            <a:off x="5422900" y="4053881"/>
            <a:ext cx="2328863" cy="648365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QuickPath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interconnect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4 links @ 25.6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16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each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8" name="Line 464"/>
          <p:cNvSpPr>
            <a:spLocks noChangeShapeType="1"/>
          </p:cNvSpPr>
          <p:nvPr/>
        </p:nvSpPr>
        <p:spPr bwMode="auto">
          <a:xfrm>
            <a:off x="2074863" y="3813359"/>
            <a:ext cx="0" cy="12339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9" name="Line 474"/>
          <p:cNvSpPr>
            <a:spLocks noChangeShapeType="1"/>
          </p:cNvSpPr>
          <p:nvPr/>
        </p:nvSpPr>
        <p:spPr bwMode="auto">
          <a:xfrm flipH="1">
            <a:off x="5805488" y="5814414"/>
            <a:ext cx="7937" cy="4339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0" name="Line 475"/>
          <p:cNvSpPr>
            <a:spLocks noChangeShapeType="1"/>
          </p:cNvSpPr>
          <p:nvPr/>
        </p:nvSpPr>
        <p:spPr bwMode="auto">
          <a:xfrm>
            <a:off x="5965825" y="5814414"/>
            <a:ext cx="0" cy="4339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1" name="Line 476"/>
          <p:cNvSpPr>
            <a:spLocks noChangeShapeType="1"/>
          </p:cNvSpPr>
          <p:nvPr/>
        </p:nvSpPr>
        <p:spPr bwMode="auto">
          <a:xfrm>
            <a:off x="6118225" y="5806571"/>
            <a:ext cx="0" cy="4418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2" name="Line 479"/>
          <p:cNvSpPr>
            <a:spLocks noChangeShapeType="1"/>
          </p:cNvSpPr>
          <p:nvPr/>
        </p:nvSpPr>
        <p:spPr bwMode="auto">
          <a:xfrm>
            <a:off x="4957763" y="3834274"/>
            <a:ext cx="0" cy="12235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3" name="Text Box 497"/>
          <p:cNvSpPr txBox="1">
            <a:spLocks noChangeArrowheads="1"/>
          </p:cNvSpPr>
          <p:nvPr/>
        </p:nvSpPr>
        <p:spPr bwMode="auto">
          <a:xfrm>
            <a:off x="8331200" y="3886200"/>
            <a:ext cx="96520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 other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cores</a:t>
            </a:r>
          </a:p>
        </p:txBody>
      </p:sp>
      <p:grpSp>
        <p:nvGrpSpPr>
          <p:cNvPr id="74" name="Group 501"/>
          <p:cNvGrpSpPr>
            <a:grpSpLocks/>
          </p:cNvGrpSpPr>
          <p:nvPr/>
        </p:nvGrpSpPr>
        <p:grpSpPr bwMode="auto">
          <a:xfrm>
            <a:off x="7735888" y="4111397"/>
            <a:ext cx="595312" cy="501960"/>
            <a:chOff x="4785" y="2300"/>
            <a:chExt cx="343" cy="384"/>
          </a:xfrm>
        </p:grpSpPr>
        <p:sp>
          <p:nvSpPr>
            <p:cNvPr id="75" name="Line 480"/>
            <p:cNvSpPr>
              <a:spLocks noChangeShapeType="1"/>
            </p:cNvSpPr>
            <p:nvPr/>
          </p:nvSpPr>
          <p:spPr bwMode="auto">
            <a:xfrm rot="5400000">
              <a:off x="4953" y="2132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6" name="Line 495"/>
            <p:cNvSpPr>
              <a:spLocks noChangeShapeType="1"/>
            </p:cNvSpPr>
            <p:nvPr/>
          </p:nvSpPr>
          <p:spPr bwMode="auto">
            <a:xfrm rot="5400000">
              <a:off x="4953" y="2208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7" name="Line 496"/>
            <p:cNvSpPr>
              <a:spLocks noChangeShapeType="1"/>
            </p:cNvSpPr>
            <p:nvPr/>
          </p:nvSpPr>
          <p:spPr bwMode="auto">
            <a:xfrm rot="5400000">
              <a:off x="4953" y="2284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8" name="Line 498"/>
            <p:cNvSpPr>
              <a:spLocks noChangeShapeType="1"/>
            </p:cNvSpPr>
            <p:nvPr/>
          </p:nvSpPr>
          <p:spPr bwMode="auto">
            <a:xfrm rot="5400000">
              <a:off x="4961" y="2516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79" name="Text Box 499"/>
          <p:cNvSpPr txBox="1">
            <a:spLocks noChangeArrowheads="1"/>
          </p:cNvSpPr>
          <p:nvPr/>
        </p:nvSpPr>
        <p:spPr bwMode="auto">
          <a:xfrm>
            <a:off x="8361422" y="4418587"/>
            <a:ext cx="93497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 I/O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bridge</a:t>
            </a:r>
          </a:p>
        </p:txBody>
      </p:sp>
      <p:sp>
        <p:nvSpPr>
          <p:cNvPr id="80" name="Line 500"/>
          <p:cNvSpPr>
            <a:spLocks noChangeShapeType="1"/>
          </p:cNvSpPr>
          <p:nvPr/>
        </p:nvSpPr>
        <p:spPr bwMode="auto">
          <a:xfrm>
            <a:off x="6565900" y="4691788"/>
            <a:ext cx="0" cy="35555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1" name="Line 502"/>
          <p:cNvSpPr>
            <a:spLocks noChangeShapeType="1"/>
          </p:cNvSpPr>
          <p:nvPr/>
        </p:nvSpPr>
        <p:spPr bwMode="auto">
          <a:xfrm flipV="1">
            <a:off x="3175000" y="5381983"/>
            <a:ext cx="1041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Virtual Memory: Systems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14-513/18-613: </a:t>
            </a:r>
            <a:br>
              <a:rPr lang="en-US" sz="2000" b="0" dirty="0"/>
            </a:br>
            <a:r>
              <a:rPr lang="en-US" sz="2000" b="0" dirty="0"/>
              <a:t>Computer Systems	</a:t>
            </a:r>
            <a:br>
              <a:rPr lang="en-US" b="0" dirty="0"/>
            </a:br>
            <a:r>
              <a:rPr lang="en-US" sz="2000" b="0" dirty="0"/>
              <a:t>18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June 25</a:t>
            </a:r>
            <a:r>
              <a:rPr lang="en-US" sz="2000" b="0" baseline="30000" dirty="0"/>
              <a:t>th</a:t>
            </a:r>
            <a:r>
              <a:rPr lang="en-US" sz="2000" b="0" dirty="0"/>
              <a:t>, 2020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936082" cy="762000"/>
          </a:xfrm>
        </p:spPr>
        <p:txBody>
          <a:bodyPr/>
          <a:lstStyle/>
          <a:p>
            <a:r>
              <a:rPr lang="en-US" dirty="0"/>
              <a:t>End-to-end Core i7 Address Translation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1177925" y="1066800"/>
            <a:ext cx="609600" cy="4572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+mn-lt"/>
              </a:rPr>
              <a:t>CPU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568325" y="19812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VPN</a:t>
            </a:r>
          </a:p>
        </p:txBody>
      </p:sp>
      <p:sp>
        <p:nvSpPr>
          <p:cNvPr id="6" name="Rectangle 381"/>
          <p:cNvSpPr>
            <a:spLocks noChangeArrowheads="1"/>
          </p:cNvSpPr>
          <p:nvPr/>
        </p:nvSpPr>
        <p:spPr bwMode="auto">
          <a:xfrm>
            <a:off x="1635125" y="19812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VPO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876300" y="1752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36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1714500" y="1752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9" name="Line 384"/>
          <p:cNvSpPr>
            <a:spLocks noChangeShapeType="1"/>
          </p:cNvSpPr>
          <p:nvPr/>
        </p:nvSpPr>
        <p:spPr bwMode="auto">
          <a:xfrm>
            <a:off x="1406525" y="2286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949325" y="26670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TLBT</a:t>
            </a:r>
          </a:p>
        </p:txBody>
      </p:sp>
      <p:sp>
        <p:nvSpPr>
          <p:cNvPr id="11" name="Rectangle 386"/>
          <p:cNvSpPr>
            <a:spLocks noChangeArrowheads="1"/>
          </p:cNvSpPr>
          <p:nvPr/>
        </p:nvSpPr>
        <p:spPr bwMode="auto">
          <a:xfrm>
            <a:off x="1482725" y="26670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TLBI</a:t>
            </a: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1635125" y="2438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1025525" y="2438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32</a:t>
            </a:r>
          </a:p>
        </p:txBody>
      </p:sp>
      <p:sp>
        <p:nvSpPr>
          <p:cNvPr id="14" name="Rectangle 390"/>
          <p:cNvSpPr>
            <a:spLocks noChangeArrowheads="1"/>
          </p:cNvSpPr>
          <p:nvPr/>
        </p:nvSpPr>
        <p:spPr bwMode="auto">
          <a:xfrm>
            <a:off x="22447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Rectangle 391"/>
          <p:cNvSpPr>
            <a:spLocks noChangeArrowheads="1"/>
          </p:cNvSpPr>
          <p:nvPr/>
        </p:nvSpPr>
        <p:spPr bwMode="auto">
          <a:xfrm>
            <a:off x="27781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Rectangle 392"/>
          <p:cNvSpPr>
            <a:spLocks noChangeArrowheads="1"/>
          </p:cNvSpPr>
          <p:nvPr/>
        </p:nvSpPr>
        <p:spPr bwMode="auto">
          <a:xfrm>
            <a:off x="33115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Rectangle 393"/>
          <p:cNvSpPr>
            <a:spLocks noChangeArrowheads="1"/>
          </p:cNvSpPr>
          <p:nvPr/>
        </p:nvSpPr>
        <p:spPr bwMode="auto">
          <a:xfrm>
            <a:off x="3844925" y="34290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Rectangle 394"/>
          <p:cNvSpPr>
            <a:spLocks noChangeArrowheads="1"/>
          </p:cNvSpPr>
          <p:nvPr/>
        </p:nvSpPr>
        <p:spPr bwMode="auto">
          <a:xfrm>
            <a:off x="22447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Rectangle 395"/>
          <p:cNvSpPr>
            <a:spLocks noChangeArrowheads="1"/>
          </p:cNvSpPr>
          <p:nvPr/>
        </p:nvSpPr>
        <p:spPr bwMode="auto">
          <a:xfrm>
            <a:off x="27781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Rectangle 396"/>
          <p:cNvSpPr>
            <a:spLocks noChangeArrowheads="1"/>
          </p:cNvSpPr>
          <p:nvPr/>
        </p:nvSpPr>
        <p:spPr bwMode="auto">
          <a:xfrm>
            <a:off x="33115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Rectangle 397"/>
          <p:cNvSpPr>
            <a:spLocks noChangeArrowheads="1"/>
          </p:cNvSpPr>
          <p:nvPr/>
        </p:nvSpPr>
        <p:spPr bwMode="auto">
          <a:xfrm>
            <a:off x="3844925" y="35814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2" name="Rectangle 398"/>
          <p:cNvSpPr>
            <a:spLocks noChangeArrowheads="1"/>
          </p:cNvSpPr>
          <p:nvPr/>
        </p:nvSpPr>
        <p:spPr bwMode="auto">
          <a:xfrm>
            <a:off x="22447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" name="Rectangle 399"/>
          <p:cNvSpPr>
            <a:spLocks noChangeArrowheads="1"/>
          </p:cNvSpPr>
          <p:nvPr/>
        </p:nvSpPr>
        <p:spPr bwMode="auto">
          <a:xfrm>
            <a:off x="27781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Rectangle 400"/>
          <p:cNvSpPr>
            <a:spLocks noChangeArrowheads="1"/>
          </p:cNvSpPr>
          <p:nvPr/>
        </p:nvSpPr>
        <p:spPr bwMode="auto">
          <a:xfrm>
            <a:off x="33115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" name="Rectangle 401"/>
          <p:cNvSpPr>
            <a:spLocks noChangeArrowheads="1"/>
          </p:cNvSpPr>
          <p:nvPr/>
        </p:nvSpPr>
        <p:spPr bwMode="auto">
          <a:xfrm>
            <a:off x="3844925" y="3733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Rectangle 402"/>
          <p:cNvSpPr>
            <a:spLocks noChangeArrowheads="1"/>
          </p:cNvSpPr>
          <p:nvPr/>
        </p:nvSpPr>
        <p:spPr bwMode="auto">
          <a:xfrm>
            <a:off x="22447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" name="Rectangle 403"/>
          <p:cNvSpPr>
            <a:spLocks noChangeArrowheads="1"/>
          </p:cNvSpPr>
          <p:nvPr/>
        </p:nvSpPr>
        <p:spPr bwMode="auto">
          <a:xfrm>
            <a:off x="27781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8" name="Rectangle 404"/>
          <p:cNvSpPr>
            <a:spLocks noChangeArrowheads="1"/>
          </p:cNvSpPr>
          <p:nvPr/>
        </p:nvSpPr>
        <p:spPr bwMode="auto">
          <a:xfrm>
            <a:off x="33115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9" name="Rectangle 405"/>
          <p:cNvSpPr>
            <a:spLocks noChangeArrowheads="1"/>
          </p:cNvSpPr>
          <p:nvPr/>
        </p:nvSpPr>
        <p:spPr bwMode="auto">
          <a:xfrm>
            <a:off x="3844925" y="4114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0" name="Text Box 406"/>
          <p:cNvSpPr txBox="1">
            <a:spLocks noChangeArrowheads="1"/>
          </p:cNvSpPr>
          <p:nvPr/>
        </p:nvSpPr>
        <p:spPr bwMode="auto">
          <a:xfrm>
            <a:off x="3214231" y="3863975"/>
            <a:ext cx="408444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...</a:t>
            </a:r>
          </a:p>
        </p:txBody>
      </p:sp>
      <p:sp>
        <p:nvSpPr>
          <p:cNvPr id="31" name="Line 407"/>
          <p:cNvSpPr>
            <a:spLocks noChangeShapeType="1"/>
          </p:cNvSpPr>
          <p:nvPr/>
        </p:nvSpPr>
        <p:spPr bwMode="auto">
          <a:xfrm>
            <a:off x="1787525" y="2971800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2" name="Line 408"/>
          <p:cNvSpPr>
            <a:spLocks noChangeShapeType="1"/>
          </p:cNvSpPr>
          <p:nvPr/>
        </p:nvSpPr>
        <p:spPr bwMode="auto">
          <a:xfrm>
            <a:off x="1787525" y="35052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3" name="Line 409"/>
          <p:cNvSpPr>
            <a:spLocks noChangeShapeType="1"/>
          </p:cNvSpPr>
          <p:nvPr/>
        </p:nvSpPr>
        <p:spPr bwMode="auto">
          <a:xfrm>
            <a:off x="1787525" y="41910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4" name="Line 410"/>
          <p:cNvSpPr>
            <a:spLocks noChangeShapeType="1"/>
          </p:cNvSpPr>
          <p:nvPr/>
        </p:nvSpPr>
        <p:spPr bwMode="auto">
          <a:xfrm>
            <a:off x="1787525" y="36576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5" name="Line 411"/>
          <p:cNvSpPr>
            <a:spLocks noChangeShapeType="1"/>
          </p:cNvSpPr>
          <p:nvPr/>
        </p:nvSpPr>
        <p:spPr bwMode="auto">
          <a:xfrm>
            <a:off x="1787525" y="38100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6" name="Line 412"/>
          <p:cNvSpPr>
            <a:spLocks noChangeShapeType="1"/>
          </p:cNvSpPr>
          <p:nvPr/>
        </p:nvSpPr>
        <p:spPr bwMode="auto">
          <a:xfrm>
            <a:off x="1254125" y="297180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7" name="Line 413"/>
          <p:cNvSpPr>
            <a:spLocks noChangeShapeType="1"/>
          </p:cNvSpPr>
          <p:nvPr/>
        </p:nvSpPr>
        <p:spPr bwMode="auto">
          <a:xfrm>
            <a:off x="1254125" y="3124200"/>
            <a:ext cx="2895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8" name="Line 414"/>
          <p:cNvSpPr>
            <a:spLocks noChangeShapeType="1"/>
          </p:cNvSpPr>
          <p:nvPr/>
        </p:nvSpPr>
        <p:spPr bwMode="auto">
          <a:xfrm>
            <a:off x="25495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9" name="Line 415"/>
          <p:cNvSpPr>
            <a:spLocks noChangeShapeType="1"/>
          </p:cNvSpPr>
          <p:nvPr/>
        </p:nvSpPr>
        <p:spPr bwMode="auto">
          <a:xfrm>
            <a:off x="30829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0" name="Line 416"/>
          <p:cNvSpPr>
            <a:spLocks noChangeShapeType="1"/>
          </p:cNvSpPr>
          <p:nvPr/>
        </p:nvSpPr>
        <p:spPr bwMode="auto">
          <a:xfrm>
            <a:off x="36163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1" name="Line 417"/>
          <p:cNvSpPr>
            <a:spLocks noChangeShapeType="1"/>
          </p:cNvSpPr>
          <p:nvPr/>
        </p:nvSpPr>
        <p:spPr bwMode="auto">
          <a:xfrm>
            <a:off x="4149725" y="31242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2" name="Line 418"/>
          <p:cNvSpPr>
            <a:spLocks noChangeShapeType="1"/>
          </p:cNvSpPr>
          <p:nvPr/>
        </p:nvSpPr>
        <p:spPr bwMode="auto">
          <a:xfrm>
            <a:off x="720725" y="2286000"/>
            <a:ext cx="0" cy="265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3" name="Line 419"/>
          <p:cNvSpPr>
            <a:spLocks noChangeShapeType="1"/>
          </p:cNvSpPr>
          <p:nvPr/>
        </p:nvSpPr>
        <p:spPr bwMode="auto">
          <a:xfrm>
            <a:off x="1482725" y="15240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4" name="Text Box 420"/>
          <p:cNvSpPr txBox="1">
            <a:spLocks noChangeArrowheads="1"/>
          </p:cNvSpPr>
          <p:nvPr/>
        </p:nvSpPr>
        <p:spPr bwMode="auto">
          <a:xfrm>
            <a:off x="1712913" y="4311650"/>
            <a:ext cx="3078162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L1 TLB (16 sets, 4 entries/set)</a:t>
            </a:r>
          </a:p>
        </p:txBody>
      </p:sp>
      <p:sp>
        <p:nvSpPr>
          <p:cNvPr id="45" name="Rectangle 421"/>
          <p:cNvSpPr>
            <a:spLocks noChangeArrowheads="1"/>
          </p:cNvSpPr>
          <p:nvPr/>
        </p:nvSpPr>
        <p:spPr bwMode="auto">
          <a:xfrm>
            <a:off x="5683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VPN1</a:t>
            </a:r>
          </a:p>
        </p:txBody>
      </p:sp>
      <p:sp>
        <p:nvSpPr>
          <p:cNvPr id="46" name="Rectangle 422"/>
          <p:cNvSpPr>
            <a:spLocks noChangeArrowheads="1"/>
          </p:cNvSpPr>
          <p:nvPr/>
        </p:nvSpPr>
        <p:spPr bwMode="auto">
          <a:xfrm>
            <a:off x="11017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VPN2</a:t>
            </a:r>
          </a:p>
        </p:txBody>
      </p:sp>
      <p:sp>
        <p:nvSpPr>
          <p:cNvPr id="47" name="Text Box 423"/>
          <p:cNvSpPr txBox="1">
            <a:spLocks noChangeArrowheads="1"/>
          </p:cNvSpPr>
          <p:nvPr/>
        </p:nvSpPr>
        <p:spPr bwMode="auto">
          <a:xfrm>
            <a:off x="1181100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48" name="Text Box 424"/>
          <p:cNvSpPr txBox="1">
            <a:spLocks noChangeArrowheads="1"/>
          </p:cNvSpPr>
          <p:nvPr/>
        </p:nvSpPr>
        <p:spPr bwMode="auto">
          <a:xfrm>
            <a:off x="720725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0" name="Rectangle 425"/>
          <p:cNvSpPr>
            <a:spLocks noChangeArrowheads="1"/>
          </p:cNvSpPr>
          <p:nvPr/>
        </p:nvSpPr>
        <p:spPr bwMode="auto">
          <a:xfrm>
            <a:off x="792163" y="5626100"/>
            <a:ext cx="315912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1" name="Rectangle 426"/>
          <p:cNvSpPr>
            <a:spLocks noChangeArrowheads="1"/>
          </p:cNvSpPr>
          <p:nvPr/>
        </p:nvSpPr>
        <p:spPr bwMode="auto">
          <a:xfrm>
            <a:off x="792163" y="5905500"/>
            <a:ext cx="315912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52" name="Text Box 431"/>
          <p:cNvSpPr txBox="1">
            <a:spLocks noChangeArrowheads="1"/>
          </p:cNvSpPr>
          <p:nvPr/>
        </p:nvSpPr>
        <p:spPr bwMode="auto">
          <a:xfrm>
            <a:off x="0" y="5497513"/>
            <a:ext cx="536575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CR3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4302125" y="5040313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PPN</a:t>
            </a:r>
          </a:p>
        </p:txBody>
      </p:sp>
      <p:sp>
        <p:nvSpPr>
          <p:cNvPr id="54" name="Rectangle 437"/>
          <p:cNvSpPr>
            <a:spLocks noChangeArrowheads="1"/>
          </p:cNvSpPr>
          <p:nvPr/>
        </p:nvSpPr>
        <p:spPr bwMode="auto">
          <a:xfrm>
            <a:off x="5368925" y="5040313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PPO</a:t>
            </a:r>
          </a:p>
        </p:txBody>
      </p:sp>
      <p:sp>
        <p:nvSpPr>
          <p:cNvPr id="55" name="Text Box 438"/>
          <p:cNvSpPr txBox="1">
            <a:spLocks noChangeArrowheads="1"/>
          </p:cNvSpPr>
          <p:nvPr/>
        </p:nvSpPr>
        <p:spPr bwMode="auto">
          <a:xfrm>
            <a:off x="4610100" y="4800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56" name="Text Box 439"/>
          <p:cNvSpPr txBox="1">
            <a:spLocks noChangeArrowheads="1"/>
          </p:cNvSpPr>
          <p:nvPr/>
        </p:nvSpPr>
        <p:spPr bwMode="auto">
          <a:xfrm>
            <a:off x="5486400" y="4800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57" name="Line 440"/>
          <p:cNvSpPr>
            <a:spLocks noChangeShapeType="1"/>
          </p:cNvSpPr>
          <p:nvPr/>
        </p:nvSpPr>
        <p:spPr bwMode="auto">
          <a:xfrm>
            <a:off x="4378325" y="3762375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8" name="Line 441"/>
          <p:cNvSpPr>
            <a:spLocks noChangeShapeType="1"/>
          </p:cNvSpPr>
          <p:nvPr/>
        </p:nvSpPr>
        <p:spPr bwMode="auto">
          <a:xfrm>
            <a:off x="4987925" y="3759200"/>
            <a:ext cx="0" cy="127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9" name="Line 442"/>
          <p:cNvSpPr>
            <a:spLocks noChangeShapeType="1"/>
          </p:cNvSpPr>
          <p:nvPr/>
        </p:nvSpPr>
        <p:spPr bwMode="auto">
          <a:xfrm>
            <a:off x="3035300" y="6083300"/>
            <a:ext cx="1952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0" name="Line 443"/>
          <p:cNvSpPr>
            <a:spLocks noChangeShapeType="1"/>
          </p:cNvSpPr>
          <p:nvPr/>
        </p:nvSpPr>
        <p:spPr bwMode="auto">
          <a:xfrm flipH="1" flipV="1">
            <a:off x="4978400" y="5349875"/>
            <a:ext cx="952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1" name="Text Box 448"/>
          <p:cNvSpPr txBox="1">
            <a:spLocks noChangeArrowheads="1"/>
          </p:cNvSpPr>
          <p:nvPr/>
        </p:nvSpPr>
        <p:spPr bwMode="auto">
          <a:xfrm>
            <a:off x="1244600" y="6477000"/>
            <a:ext cx="1150053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Page tables</a:t>
            </a:r>
          </a:p>
        </p:txBody>
      </p:sp>
      <p:sp>
        <p:nvSpPr>
          <p:cNvPr id="62" name="Text Box 449"/>
          <p:cNvSpPr txBox="1">
            <a:spLocks noChangeArrowheads="1"/>
          </p:cNvSpPr>
          <p:nvPr/>
        </p:nvSpPr>
        <p:spPr bwMode="auto">
          <a:xfrm>
            <a:off x="685800" y="3613150"/>
            <a:ext cx="605718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miss</a:t>
            </a:r>
          </a:p>
        </p:txBody>
      </p:sp>
      <p:sp>
        <p:nvSpPr>
          <p:cNvPr id="63" name="Text Box 450"/>
          <p:cNvSpPr txBox="1">
            <a:spLocks noChangeArrowheads="1"/>
          </p:cNvSpPr>
          <p:nvPr/>
        </p:nvSpPr>
        <p:spPr bwMode="auto">
          <a:xfrm>
            <a:off x="4514850" y="3175000"/>
            <a:ext cx="549212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hit</a:t>
            </a:r>
          </a:p>
        </p:txBody>
      </p:sp>
      <p:sp>
        <p:nvSpPr>
          <p:cNvPr id="64" name="Line 451"/>
          <p:cNvSpPr>
            <a:spLocks noChangeShapeType="1"/>
          </p:cNvSpPr>
          <p:nvPr/>
        </p:nvSpPr>
        <p:spPr bwMode="auto">
          <a:xfrm>
            <a:off x="2168525" y="2209800"/>
            <a:ext cx="3276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5" name="Line 452"/>
          <p:cNvSpPr>
            <a:spLocks noChangeShapeType="1"/>
          </p:cNvSpPr>
          <p:nvPr/>
        </p:nvSpPr>
        <p:spPr bwMode="auto">
          <a:xfrm>
            <a:off x="5445125" y="2209800"/>
            <a:ext cx="0" cy="281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6" name="Text Box 453"/>
          <p:cNvSpPr txBox="1">
            <a:spLocks noChangeArrowheads="1"/>
          </p:cNvSpPr>
          <p:nvPr/>
        </p:nvSpPr>
        <p:spPr bwMode="auto">
          <a:xfrm>
            <a:off x="5915025" y="5283200"/>
            <a:ext cx="865621" cy="90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Physical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address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(PA)</a:t>
            </a:r>
          </a:p>
        </p:txBody>
      </p:sp>
      <p:sp>
        <p:nvSpPr>
          <p:cNvPr id="67" name="Rectangle 454"/>
          <p:cNvSpPr>
            <a:spLocks noChangeArrowheads="1"/>
          </p:cNvSpPr>
          <p:nvPr/>
        </p:nvSpPr>
        <p:spPr bwMode="auto">
          <a:xfrm>
            <a:off x="5445125" y="12954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Result</a:t>
            </a:r>
          </a:p>
        </p:txBody>
      </p:sp>
      <p:sp>
        <p:nvSpPr>
          <p:cNvPr id="68" name="Text Box 455"/>
          <p:cNvSpPr txBox="1">
            <a:spLocks noChangeArrowheads="1"/>
          </p:cNvSpPr>
          <p:nvPr/>
        </p:nvSpPr>
        <p:spPr bwMode="auto">
          <a:xfrm>
            <a:off x="5810250" y="1066800"/>
            <a:ext cx="560850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32/64</a:t>
            </a:r>
          </a:p>
        </p:txBody>
      </p:sp>
      <p:sp>
        <p:nvSpPr>
          <p:cNvPr id="69" name="Rectangle 456"/>
          <p:cNvSpPr>
            <a:spLocks noChangeArrowheads="1"/>
          </p:cNvSpPr>
          <p:nvPr/>
        </p:nvSpPr>
        <p:spPr bwMode="auto">
          <a:xfrm>
            <a:off x="57499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0" name="Rectangle 457"/>
          <p:cNvSpPr>
            <a:spLocks noChangeArrowheads="1"/>
          </p:cNvSpPr>
          <p:nvPr/>
        </p:nvSpPr>
        <p:spPr bwMode="auto">
          <a:xfrm>
            <a:off x="62833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1" name="Rectangle 458"/>
          <p:cNvSpPr>
            <a:spLocks noChangeArrowheads="1"/>
          </p:cNvSpPr>
          <p:nvPr/>
        </p:nvSpPr>
        <p:spPr bwMode="auto">
          <a:xfrm>
            <a:off x="68167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2" name="Rectangle 459"/>
          <p:cNvSpPr>
            <a:spLocks noChangeArrowheads="1"/>
          </p:cNvSpPr>
          <p:nvPr/>
        </p:nvSpPr>
        <p:spPr bwMode="auto">
          <a:xfrm>
            <a:off x="7350125" y="34290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3" name="Rectangle 460"/>
          <p:cNvSpPr>
            <a:spLocks noChangeArrowheads="1"/>
          </p:cNvSpPr>
          <p:nvPr/>
        </p:nvSpPr>
        <p:spPr bwMode="auto">
          <a:xfrm>
            <a:off x="57499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4" name="Rectangle 461"/>
          <p:cNvSpPr>
            <a:spLocks noChangeArrowheads="1"/>
          </p:cNvSpPr>
          <p:nvPr/>
        </p:nvSpPr>
        <p:spPr bwMode="auto">
          <a:xfrm>
            <a:off x="62833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5" name="Rectangle 462"/>
          <p:cNvSpPr>
            <a:spLocks noChangeArrowheads="1"/>
          </p:cNvSpPr>
          <p:nvPr/>
        </p:nvSpPr>
        <p:spPr bwMode="auto">
          <a:xfrm>
            <a:off x="68167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6" name="Rectangle 463"/>
          <p:cNvSpPr>
            <a:spLocks noChangeArrowheads="1"/>
          </p:cNvSpPr>
          <p:nvPr/>
        </p:nvSpPr>
        <p:spPr bwMode="auto">
          <a:xfrm>
            <a:off x="7350125" y="35814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7" name="Rectangle 464"/>
          <p:cNvSpPr>
            <a:spLocks noChangeArrowheads="1"/>
          </p:cNvSpPr>
          <p:nvPr/>
        </p:nvSpPr>
        <p:spPr bwMode="auto">
          <a:xfrm>
            <a:off x="57499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8" name="Rectangle 465"/>
          <p:cNvSpPr>
            <a:spLocks noChangeArrowheads="1"/>
          </p:cNvSpPr>
          <p:nvPr/>
        </p:nvSpPr>
        <p:spPr bwMode="auto">
          <a:xfrm>
            <a:off x="62833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9" name="Rectangle 466"/>
          <p:cNvSpPr>
            <a:spLocks noChangeArrowheads="1"/>
          </p:cNvSpPr>
          <p:nvPr/>
        </p:nvSpPr>
        <p:spPr bwMode="auto">
          <a:xfrm>
            <a:off x="68167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0" name="Rectangle 467"/>
          <p:cNvSpPr>
            <a:spLocks noChangeArrowheads="1"/>
          </p:cNvSpPr>
          <p:nvPr/>
        </p:nvSpPr>
        <p:spPr bwMode="auto">
          <a:xfrm>
            <a:off x="7350125" y="3733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1" name="Rectangle 468"/>
          <p:cNvSpPr>
            <a:spLocks noChangeArrowheads="1"/>
          </p:cNvSpPr>
          <p:nvPr/>
        </p:nvSpPr>
        <p:spPr bwMode="auto">
          <a:xfrm>
            <a:off x="57499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2" name="Rectangle 469"/>
          <p:cNvSpPr>
            <a:spLocks noChangeArrowheads="1"/>
          </p:cNvSpPr>
          <p:nvPr/>
        </p:nvSpPr>
        <p:spPr bwMode="auto">
          <a:xfrm>
            <a:off x="62833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3" name="Rectangle 470"/>
          <p:cNvSpPr>
            <a:spLocks noChangeArrowheads="1"/>
          </p:cNvSpPr>
          <p:nvPr/>
        </p:nvSpPr>
        <p:spPr bwMode="auto">
          <a:xfrm>
            <a:off x="68167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4" name="Rectangle 471"/>
          <p:cNvSpPr>
            <a:spLocks noChangeArrowheads="1"/>
          </p:cNvSpPr>
          <p:nvPr/>
        </p:nvSpPr>
        <p:spPr bwMode="auto">
          <a:xfrm>
            <a:off x="7350125" y="4114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5" name="Text Box 472"/>
          <p:cNvSpPr txBox="1">
            <a:spLocks noChangeArrowheads="1"/>
          </p:cNvSpPr>
          <p:nvPr/>
        </p:nvSpPr>
        <p:spPr bwMode="auto">
          <a:xfrm>
            <a:off x="6719431" y="3863975"/>
            <a:ext cx="408444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...</a:t>
            </a:r>
          </a:p>
        </p:txBody>
      </p:sp>
      <p:sp>
        <p:nvSpPr>
          <p:cNvPr id="86" name="Line 473"/>
          <p:cNvSpPr>
            <a:spLocks noChangeShapeType="1"/>
          </p:cNvSpPr>
          <p:nvPr/>
        </p:nvSpPr>
        <p:spPr bwMode="auto">
          <a:xfrm>
            <a:off x="6130925" y="518160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7" name="Line 474"/>
          <p:cNvSpPr>
            <a:spLocks noChangeShapeType="1"/>
          </p:cNvSpPr>
          <p:nvPr/>
        </p:nvSpPr>
        <p:spPr bwMode="auto">
          <a:xfrm flipV="1">
            <a:off x="7121525" y="4648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8" name="Line 475"/>
          <p:cNvSpPr>
            <a:spLocks noChangeShapeType="1"/>
          </p:cNvSpPr>
          <p:nvPr/>
        </p:nvSpPr>
        <p:spPr bwMode="auto">
          <a:xfrm flipV="1">
            <a:off x="8493125" y="4648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9" name="Line 476"/>
          <p:cNvSpPr>
            <a:spLocks noChangeShapeType="1"/>
          </p:cNvSpPr>
          <p:nvPr/>
        </p:nvSpPr>
        <p:spPr bwMode="auto">
          <a:xfrm>
            <a:off x="5888038" y="4643438"/>
            <a:ext cx="26050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0" name="Line 477"/>
          <p:cNvSpPr>
            <a:spLocks noChangeShapeType="1"/>
          </p:cNvSpPr>
          <p:nvPr/>
        </p:nvSpPr>
        <p:spPr bwMode="auto">
          <a:xfrm flipV="1">
            <a:off x="5889625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1" name="Line 478"/>
          <p:cNvSpPr>
            <a:spLocks noChangeShapeType="1"/>
          </p:cNvSpPr>
          <p:nvPr/>
        </p:nvSpPr>
        <p:spPr bwMode="auto">
          <a:xfrm flipV="1">
            <a:off x="6435725" y="4267200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2" name="Line 479"/>
          <p:cNvSpPr>
            <a:spLocks noChangeShapeType="1"/>
          </p:cNvSpPr>
          <p:nvPr/>
        </p:nvSpPr>
        <p:spPr bwMode="auto">
          <a:xfrm flipV="1">
            <a:off x="6959600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3" name="Line 480"/>
          <p:cNvSpPr>
            <a:spLocks noChangeShapeType="1"/>
          </p:cNvSpPr>
          <p:nvPr/>
        </p:nvSpPr>
        <p:spPr bwMode="auto">
          <a:xfrm flipV="1">
            <a:off x="7493000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4" name="Line 481"/>
          <p:cNvSpPr>
            <a:spLocks noChangeShapeType="1"/>
          </p:cNvSpPr>
          <p:nvPr/>
        </p:nvSpPr>
        <p:spPr bwMode="auto">
          <a:xfrm flipV="1">
            <a:off x="8188325" y="3505200"/>
            <a:ext cx="0" cy="15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5" name="Line 482"/>
          <p:cNvSpPr>
            <a:spLocks noChangeShapeType="1"/>
          </p:cNvSpPr>
          <p:nvPr/>
        </p:nvSpPr>
        <p:spPr bwMode="auto">
          <a:xfrm flipH="1">
            <a:off x="7883525" y="35052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6" name="Line 483"/>
          <p:cNvSpPr>
            <a:spLocks noChangeShapeType="1"/>
          </p:cNvSpPr>
          <p:nvPr/>
        </p:nvSpPr>
        <p:spPr bwMode="auto">
          <a:xfrm flipH="1">
            <a:off x="7883525" y="36576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7" name="Line 484"/>
          <p:cNvSpPr>
            <a:spLocks noChangeShapeType="1"/>
          </p:cNvSpPr>
          <p:nvPr/>
        </p:nvSpPr>
        <p:spPr bwMode="auto">
          <a:xfrm flipH="1">
            <a:off x="7883525" y="3810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8" name="Line 485"/>
          <p:cNvSpPr>
            <a:spLocks noChangeShapeType="1"/>
          </p:cNvSpPr>
          <p:nvPr/>
        </p:nvSpPr>
        <p:spPr bwMode="auto">
          <a:xfrm flipH="1">
            <a:off x="7883525" y="4191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9" name="Line 429"/>
          <p:cNvSpPr>
            <a:spLocks noChangeShapeType="1"/>
          </p:cNvSpPr>
          <p:nvPr/>
        </p:nvSpPr>
        <p:spPr bwMode="auto">
          <a:xfrm>
            <a:off x="658813" y="5245100"/>
            <a:ext cx="0" cy="776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0" name="Line 430"/>
          <p:cNvSpPr>
            <a:spLocks noChangeShapeType="1"/>
          </p:cNvSpPr>
          <p:nvPr/>
        </p:nvSpPr>
        <p:spPr bwMode="auto">
          <a:xfrm flipV="1">
            <a:off x="658813" y="6021388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01" name="Oval 486"/>
          <p:cNvSpPr>
            <a:spLocks noChangeArrowheads="1"/>
          </p:cNvSpPr>
          <p:nvPr/>
        </p:nvSpPr>
        <p:spPr bwMode="auto">
          <a:xfrm>
            <a:off x="623888" y="5207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2" name="Oval 487"/>
          <p:cNvSpPr>
            <a:spLocks noChangeArrowheads="1"/>
          </p:cNvSpPr>
          <p:nvPr/>
        </p:nvSpPr>
        <p:spPr bwMode="auto">
          <a:xfrm>
            <a:off x="695325" y="2260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3" name="Oval 488"/>
          <p:cNvSpPr>
            <a:spLocks noChangeArrowheads="1"/>
          </p:cNvSpPr>
          <p:nvPr/>
        </p:nvSpPr>
        <p:spPr bwMode="auto">
          <a:xfrm>
            <a:off x="2130425" y="2159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4" name="Oval 489"/>
          <p:cNvSpPr>
            <a:spLocks noChangeArrowheads="1"/>
          </p:cNvSpPr>
          <p:nvPr/>
        </p:nvSpPr>
        <p:spPr bwMode="auto">
          <a:xfrm>
            <a:off x="1368425" y="22606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5" name="Line 491"/>
          <p:cNvSpPr>
            <a:spLocks noChangeShapeType="1"/>
          </p:cNvSpPr>
          <p:nvPr/>
        </p:nvSpPr>
        <p:spPr bwMode="auto">
          <a:xfrm flipH="1" flipV="1">
            <a:off x="6054725" y="160020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6" name="Rectangle 492"/>
          <p:cNvSpPr>
            <a:spLocks noChangeArrowheads="1"/>
          </p:cNvSpPr>
          <p:nvPr/>
        </p:nvSpPr>
        <p:spPr bwMode="auto">
          <a:xfrm>
            <a:off x="6892925" y="50292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CT</a:t>
            </a:r>
          </a:p>
        </p:txBody>
      </p:sp>
      <p:sp>
        <p:nvSpPr>
          <p:cNvPr id="107" name="Rectangle 493"/>
          <p:cNvSpPr>
            <a:spLocks noChangeArrowheads="1"/>
          </p:cNvSpPr>
          <p:nvPr/>
        </p:nvSpPr>
        <p:spPr bwMode="auto">
          <a:xfrm>
            <a:off x="8264525" y="50292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CO</a:t>
            </a:r>
          </a:p>
        </p:txBody>
      </p:sp>
      <p:sp>
        <p:nvSpPr>
          <p:cNvPr id="108" name="Text Box 494"/>
          <p:cNvSpPr txBox="1">
            <a:spLocks noChangeArrowheads="1"/>
          </p:cNvSpPr>
          <p:nvPr/>
        </p:nvSpPr>
        <p:spPr bwMode="auto">
          <a:xfrm>
            <a:off x="7251700" y="4800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109" name="Text Box 495"/>
          <p:cNvSpPr txBox="1">
            <a:spLocks noChangeArrowheads="1"/>
          </p:cNvSpPr>
          <p:nvPr/>
        </p:nvSpPr>
        <p:spPr bwMode="auto">
          <a:xfrm>
            <a:off x="8289925" y="48006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110" name="Rectangle 496"/>
          <p:cNvSpPr>
            <a:spLocks noChangeArrowheads="1"/>
          </p:cNvSpPr>
          <p:nvPr/>
        </p:nvSpPr>
        <p:spPr bwMode="auto">
          <a:xfrm>
            <a:off x="7959725" y="50292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CI</a:t>
            </a:r>
          </a:p>
        </p:txBody>
      </p:sp>
      <p:sp>
        <p:nvSpPr>
          <p:cNvPr id="111" name="Text Box 497"/>
          <p:cNvSpPr txBox="1">
            <a:spLocks noChangeArrowheads="1"/>
          </p:cNvSpPr>
          <p:nvPr/>
        </p:nvSpPr>
        <p:spPr bwMode="auto">
          <a:xfrm>
            <a:off x="7959725" y="48006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112" name="Oval 498"/>
          <p:cNvSpPr>
            <a:spLocks noChangeArrowheads="1"/>
          </p:cNvSpPr>
          <p:nvPr/>
        </p:nvSpPr>
        <p:spPr bwMode="auto">
          <a:xfrm>
            <a:off x="7083425" y="49911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3" name="Oval 499"/>
          <p:cNvSpPr>
            <a:spLocks noChangeArrowheads="1"/>
          </p:cNvSpPr>
          <p:nvPr/>
        </p:nvSpPr>
        <p:spPr bwMode="auto">
          <a:xfrm>
            <a:off x="8137525" y="49911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4" name="Oval 500"/>
          <p:cNvSpPr>
            <a:spLocks noChangeArrowheads="1"/>
          </p:cNvSpPr>
          <p:nvPr/>
        </p:nvSpPr>
        <p:spPr bwMode="auto">
          <a:xfrm>
            <a:off x="8455025" y="49911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5" name="Line 501"/>
          <p:cNvSpPr>
            <a:spLocks noChangeShapeType="1"/>
          </p:cNvSpPr>
          <p:nvPr/>
        </p:nvSpPr>
        <p:spPr bwMode="auto">
          <a:xfrm>
            <a:off x="7883525" y="5715000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6" name="Line 502"/>
          <p:cNvSpPr>
            <a:spLocks noChangeShapeType="1"/>
          </p:cNvSpPr>
          <p:nvPr/>
        </p:nvSpPr>
        <p:spPr bwMode="auto">
          <a:xfrm flipV="1">
            <a:off x="8874125" y="2590800"/>
            <a:ext cx="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7" name="Rectangle 503"/>
          <p:cNvSpPr>
            <a:spLocks noChangeArrowheads="1"/>
          </p:cNvSpPr>
          <p:nvPr/>
        </p:nvSpPr>
        <p:spPr bwMode="auto">
          <a:xfrm>
            <a:off x="7426325" y="1066800"/>
            <a:ext cx="1524000" cy="8382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L2, L3,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main memory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8" name="Text Box 504"/>
          <p:cNvSpPr txBox="1">
            <a:spLocks noChangeArrowheads="1"/>
          </p:cNvSpPr>
          <p:nvPr/>
        </p:nvSpPr>
        <p:spPr bwMode="auto">
          <a:xfrm>
            <a:off x="5724525" y="2806700"/>
            <a:ext cx="2773363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L1 </a:t>
            </a:r>
            <a:r>
              <a:rPr lang="en-US" sz="1600" b="1" dirty="0" err="1">
                <a:solidFill>
                  <a:schemeClr val="tx2"/>
                </a:solidFill>
                <a:latin typeface="+mn-lt"/>
              </a:rPr>
              <a:t>d</a:t>
            </a:r>
            <a:r>
              <a:rPr lang="en-US" sz="1600" b="1" dirty="0">
                <a:solidFill>
                  <a:schemeClr val="tx2"/>
                </a:solidFill>
                <a:latin typeface="+mn-lt"/>
              </a:rPr>
              <a:t>-cache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(64 sets, 8 lines/set)</a:t>
            </a:r>
          </a:p>
        </p:txBody>
      </p:sp>
      <p:sp>
        <p:nvSpPr>
          <p:cNvPr id="119" name="Line 505"/>
          <p:cNvSpPr>
            <a:spLocks noChangeShapeType="1"/>
          </p:cNvSpPr>
          <p:nvPr/>
        </p:nvSpPr>
        <p:spPr bwMode="auto">
          <a:xfrm flipH="1">
            <a:off x="8264525" y="2590800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0" name="Line 506"/>
          <p:cNvSpPr>
            <a:spLocks noChangeShapeType="1"/>
          </p:cNvSpPr>
          <p:nvPr/>
        </p:nvSpPr>
        <p:spPr bwMode="auto">
          <a:xfrm flipV="1">
            <a:off x="8264525" y="19050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1" name="Line 507"/>
          <p:cNvSpPr>
            <a:spLocks noChangeShapeType="1"/>
          </p:cNvSpPr>
          <p:nvPr/>
        </p:nvSpPr>
        <p:spPr bwMode="auto">
          <a:xfrm flipH="1">
            <a:off x="6511925" y="14478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2" name="Text Box 508"/>
          <p:cNvSpPr txBox="1">
            <a:spLocks noChangeArrowheads="1"/>
          </p:cNvSpPr>
          <p:nvPr/>
        </p:nvSpPr>
        <p:spPr bwMode="auto">
          <a:xfrm>
            <a:off x="6013450" y="2057400"/>
            <a:ext cx="461251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L1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hit</a:t>
            </a:r>
          </a:p>
        </p:txBody>
      </p:sp>
      <p:sp>
        <p:nvSpPr>
          <p:cNvPr id="123" name="Text Box 509"/>
          <p:cNvSpPr txBox="1">
            <a:spLocks noChangeArrowheads="1"/>
          </p:cNvSpPr>
          <p:nvPr/>
        </p:nvSpPr>
        <p:spPr bwMode="auto">
          <a:xfrm>
            <a:off x="8229600" y="1981200"/>
            <a:ext cx="605718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L1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miss</a:t>
            </a:r>
          </a:p>
        </p:txBody>
      </p:sp>
      <p:sp>
        <p:nvSpPr>
          <p:cNvPr id="124" name="Line 510"/>
          <p:cNvSpPr>
            <a:spLocks noChangeShapeType="1"/>
          </p:cNvSpPr>
          <p:nvPr/>
        </p:nvSpPr>
        <p:spPr bwMode="auto">
          <a:xfrm flipH="1">
            <a:off x="1787525" y="1447800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5" name="Line 511"/>
          <p:cNvSpPr>
            <a:spLocks noChangeShapeType="1"/>
          </p:cNvSpPr>
          <p:nvPr/>
        </p:nvSpPr>
        <p:spPr bwMode="auto">
          <a:xfrm flipV="1">
            <a:off x="7731125" y="54864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6" name="Line 512"/>
          <p:cNvSpPr>
            <a:spLocks noChangeShapeType="1"/>
          </p:cNvSpPr>
          <p:nvPr/>
        </p:nvSpPr>
        <p:spPr bwMode="auto">
          <a:xfrm>
            <a:off x="7883525" y="54864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7" name="Text Box 513"/>
          <p:cNvSpPr txBox="1">
            <a:spLocks noChangeArrowheads="1"/>
          </p:cNvSpPr>
          <p:nvPr/>
        </p:nvSpPr>
        <p:spPr bwMode="auto">
          <a:xfrm>
            <a:off x="1411288" y="1529348"/>
            <a:ext cx="18895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+mn-lt"/>
              </a:rPr>
              <a:t>Virtual address (VA)</a:t>
            </a:r>
          </a:p>
        </p:txBody>
      </p:sp>
      <p:sp>
        <p:nvSpPr>
          <p:cNvPr id="128" name="Rectangle 514"/>
          <p:cNvSpPr>
            <a:spLocks noChangeArrowheads="1"/>
          </p:cNvSpPr>
          <p:nvPr/>
        </p:nvSpPr>
        <p:spPr bwMode="auto">
          <a:xfrm>
            <a:off x="16351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VPN3</a:t>
            </a:r>
          </a:p>
        </p:txBody>
      </p:sp>
      <p:sp>
        <p:nvSpPr>
          <p:cNvPr id="129" name="Rectangle 515"/>
          <p:cNvSpPr>
            <a:spLocks noChangeArrowheads="1"/>
          </p:cNvSpPr>
          <p:nvPr/>
        </p:nvSpPr>
        <p:spPr bwMode="auto">
          <a:xfrm>
            <a:off x="2168525" y="49403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VPN4</a:t>
            </a:r>
          </a:p>
        </p:txBody>
      </p:sp>
      <p:sp>
        <p:nvSpPr>
          <p:cNvPr id="130" name="Text Box 516"/>
          <p:cNvSpPr txBox="1">
            <a:spLocks noChangeArrowheads="1"/>
          </p:cNvSpPr>
          <p:nvPr/>
        </p:nvSpPr>
        <p:spPr bwMode="auto">
          <a:xfrm>
            <a:off x="2247900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131" name="Text Box 517"/>
          <p:cNvSpPr txBox="1">
            <a:spLocks noChangeArrowheads="1"/>
          </p:cNvSpPr>
          <p:nvPr/>
        </p:nvSpPr>
        <p:spPr bwMode="auto">
          <a:xfrm>
            <a:off x="1787525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grpSp>
        <p:nvGrpSpPr>
          <p:cNvPr id="132" name="Group 641"/>
          <p:cNvGrpSpPr>
            <a:grpSpLocks/>
          </p:cNvGrpSpPr>
          <p:nvPr/>
        </p:nvGrpSpPr>
        <p:grpSpPr bwMode="auto">
          <a:xfrm>
            <a:off x="1106488" y="5632450"/>
            <a:ext cx="276225" cy="450850"/>
            <a:chOff x="739" y="2900"/>
            <a:chExt cx="174" cy="284"/>
          </a:xfrm>
        </p:grpSpPr>
        <p:sp>
          <p:nvSpPr>
            <p:cNvPr id="133" name="Line 43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34" name="Line 43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35" name="Line 523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  <p:sp>
        <p:nvSpPr>
          <p:cNvPr id="136" name="Rectangle 525"/>
          <p:cNvSpPr>
            <a:spLocks noChangeArrowheads="1"/>
          </p:cNvSpPr>
          <p:nvPr/>
        </p:nvSpPr>
        <p:spPr bwMode="auto">
          <a:xfrm>
            <a:off x="1387475" y="5626100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37" name="Rectangle 526"/>
          <p:cNvSpPr>
            <a:spLocks noChangeArrowheads="1"/>
          </p:cNvSpPr>
          <p:nvPr/>
        </p:nvSpPr>
        <p:spPr bwMode="auto">
          <a:xfrm>
            <a:off x="1387475" y="5905500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38" name="Line 542"/>
          <p:cNvSpPr>
            <a:spLocks noChangeShapeType="1"/>
          </p:cNvSpPr>
          <p:nvPr/>
        </p:nvSpPr>
        <p:spPr bwMode="auto">
          <a:xfrm>
            <a:off x="1249363" y="5254625"/>
            <a:ext cx="0" cy="784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39" name="Line 543"/>
          <p:cNvSpPr>
            <a:spLocks noChangeShapeType="1"/>
          </p:cNvSpPr>
          <p:nvPr/>
        </p:nvSpPr>
        <p:spPr bwMode="auto">
          <a:xfrm flipV="1">
            <a:off x="1249363" y="6030913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40" name="Oval 544"/>
          <p:cNvSpPr>
            <a:spLocks noChangeArrowheads="1"/>
          </p:cNvSpPr>
          <p:nvPr/>
        </p:nvSpPr>
        <p:spPr bwMode="auto">
          <a:xfrm>
            <a:off x="1214438" y="52165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1" name="Rectangle 610"/>
          <p:cNvSpPr>
            <a:spLocks noChangeArrowheads="1"/>
          </p:cNvSpPr>
          <p:nvPr/>
        </p:nvSpPr>
        <p:spPr bwMode="auto">
          <a:xfrm>
            <a:off x="2025650" y="5626100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2" name="Rectangle 611"/>
          <p:cNvSpPr>
            <a:spLocks noChangeArrowheads="1"/>
          </p:cNvSpPr>
          <p:nvPr/>
        </p:nvSpPr>
        <p:spPr bwMode="auto">
          <a:xfrm>
            <a:off x="2025650" y="5905500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43" name="Line 612"/>
          <p:cNvSpPr>
            <a:spLocks noChangeShapeType="1"/>
          </p:cNvSpPr>
          <p:nvPr/>
        </p:nvSpPr>
        <p:spPr bwMode="auto">
          <a:xfrm flipH="1">
            <a:off x="1885950" y="5254625"/>
            <a:ext cx="1588" cy="790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4" name="Line 613"/>
          <p:cNvSpPr>
            <a:spLocks noChangeShapeType="1"/>
          </p:cNvSpPr>
          <p:nvPr/>
        </p:nvSpPr>
        <p:spPr bwMode="auto">
          <a:xfrm flipV="1">
            <a:off x="1887538" y="603567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45" name="Oval 614"/>
          <p:cNvSpPr>
            <a:spLocks noChangeArrowheads="1"/>
          </p:cNvSpPr>
          <p:nvPr/>
        </p:nvSpPr>
        <p:spPr bwMode="auto">
          <a:xfrm>
            <a:off x="1852613" y="52165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6" name="Rectangle 619"/>
          <p:cNvSpPr>
            <a:spLocks noChangeArrowheads="1"/>
          </p:cNvSpPr>
          <p:nvPr/>
        </p:nvSpPr>
        <p:spPr bwMode="auto">
          <a:xfrm>
            <a:off x="2663825" y="5621338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7" name="Rectangle 620"/>
          <p:cNvSpPr>
            <a:spLocks noChangeArrowheads="1"/>
          </p:cNvSpPr>
          <p:nvPr/>
        </p:nvSpPr>
        <p:spPr bwMode="auto">
          <a:xfrm>
            <a:off x="2663825" y="5900738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48" name="Line 621"/>
          <p:cNvSpPr>
            <a:spLocks noChangeShapeType="1"/>
          </p:cNvSpPr>
          <p:nvPr/>
        </p:nvSpPr>
        <p:spPr bwMode="auto">
          <a:xfrm>
            <a:off x="2525713" y="5249863"/>
            <a:ext cx="0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9" name="Line 622"/>
          <p:cNvSpPr>
            <a:spLocks noChangeShapeType="1"/>
          </p:cNvSpPr>
          <p:nvPr/>
        </p:nvSpPr>
        <p:spPr bwMode="auto">
          <a:xfrm flipV="1">
            <a:off x="2525713" y="603567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50" name="Oval 623"/>
          <p:cNvSpPr>
            <a:spLocks noChangeArrowheads="1"/>
          </p:cNvSpPr>
          <p:nvPr/>
        </p:nvSpPr>
        <p:spPr bwMode="auto">
          <a:xfrm>
            <a:off x="2490788" y="521176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1" name="Line 626"/>
          <p:cNvSpPr>
            <a:spLocks noChangeShapeType="1"/>
          </p:cNvSpPr>
          <p:nvPr/>
        </p:nvSpPr>
        <p:spPr bwMode="auto">
          <a:xfrm>
            <a:off x="6016625" y="34385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2" name="Line 627"/>
          <p:cNvSpPr>
            <a:spLocks noChangeShapeType="1"/>
          </p:cNvSpPr>
          <p:nvPr/>
        </p:nvSpPr>
        <p:spPr bwMode="auto">
          <a:xfrm>
            <a:off x="6540500" y="34385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3" name="Line 628"/>
          <p:cNvSpPr>
            <a:spLocks noChangeShapeType="1"/>
          </p:cNvSpPr>
          <p:nvPr/>
        </p:nvSpPr>
        <p:spPr bwMode="auto">
          <a:xfrm>
            <a:off x="7064375" y="3429000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4" name="Line 629"/>
          <p:cNvSpPr>
            <a:spLocks noChangeShapeType="1"/>
          </p:cNvSpPr>
          <p:nvPr/>
        </p:nvSpPr>
        <p:spPr bwMode="auto">
          <a:xfrm>
            <a:off x="7616825" y="34385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5" name="Line 631"/>
          <p:cNvSpPr>
            <a:spLocks noChangeShapeType="1"/>
          </p:cNvSpPr>
          <p:nvPr/>
        </p:nvSpPr>
        <p:spPr bwMode="auto">
          <a:xfrm>
            <a:off x="6019800" y="4114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6" name="Line 632"/>
          <p:cNvSpPr>
            <a:spLocks noChangeShapeType="1"/>
          </p:cNvSpPr>
          <p:nvPr/>
        </p:nvSpPr>
        <p:spPr bwMode="auto">
          <a:xfrm>
            <a:off x="6550025" y="4119563"/>
            <a:ext cx="0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7" name="Line 633"/>
          <p:cNvSpPr>
            <a:spLocks noChangeShapeType="1"/>
          </p:cNvSpPr>
          <p:nvPr/>
        </p:nvSpPr>
        <p:spPr bwMode="auto">
          <a:xfrm>
            <a:off x="7086600" y="4117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8" name="Line 634"/>
          <p:cNvSpPr>
            <a:spLocks noChangeShapeType="1"/>
          </p:cNvSpPr>
          <p:nvPr/>
        </p:nvSpPr>
        <p:spPr bwMode="auto">
          <a:xfrm>
            <a:off x="7616825" y="4117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9" name="Line 635"/>
          <p:cNvSpPr>
            <a:spLocks noChangeShapeType="1"/>
          </p:cNvSpPr>
          <p:nvPr/>
        </p:nvSpPr>
        <p:spPr bwMode="auto">
          <a:xfrm flipV="1">
            <a:off x="6162675" y="42672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0" name="Line 636"/>
          <p:cNvSpPr>
            <a:spLocks noChangeShapeType="1"/>
          </p:cNvSpPr>
          <p:nvPr/>
        </p:nvSpPr>
        <p:spPr bwMode="auto">
          <a:xfrm flipV="1">
            <a:off x="6683375" y="4268788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1" name="Line 637"/>
          <p:cNvSpPr>
            <a:spLocks noChangeShapeType="1"/>
          </p:cNvSpPr>
          <p:nvPr/>
        </p:nvSpPr>
        <p:spPr bwMode="auto">
          <a:xfrm flipV="1">
            <a:off x="7223125" y="426085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2" name="Line 638"/>
          <p:cNvSpPr>
            <a:spLocks noChangeShapeType="1"/>
          </p:cNvSpPr>
          <p:nvPr/>
        </p:nvSpPr>
        <p:spPr bwMode="auto">
          <a:xfrm flipV="1">
            <a:off x="7759700" y="4270375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3" name="Line 639"/>
          <p:cNvSpPr>
            <a:spLocks noChangeShapeType="1"/>
          </p:cNvSpPr>
          <p:nvPr/>
        </p:nvSpPr>
        <p:spPr bwMode="auto">
          <a:xfrm>
            <a:off x="536575" y="5626100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grpSp>
        <p:nvGrpSpPr>
          <p:cNvPr id="164" name="Group 642"/>
          <p:cNvGrpSpPr>
            <a:grpSpLocks/>
          </p:cNvGrpSpPr>
          <p:nvPr/>
        </p:nvGrpSpPr>
        <p:grpSpPr bwMode="auto">
          <a:xfrm>
            <a:off x="1754188" y="5627688"/>
            <a:ext cx="276225" cy="450850"/>
            <a:chOff x="739" y="2900"/>
            <a:chExt cx="174" cy="284"/>
          </a:xfrm>
        </p:grpSpPr>
        <p:sp>
          <p:nvSpPr>
            <p:cNvPr id="165" name="Line 64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66" name="Line 64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67" name="Line 645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  <p:grpSp>
        <p:nvGrpSpPr>
          <p:cNvPr id="168" name="Group 646"/>
          <p:cNvGrpSpPr>
            <a:grpSpLocks/>
          </p:cNvGrpSpPr>
          <p:nvPr/>
        </p:nvGrpSpPr>
        <p:grpSpPr bwMode="auto">
          <a:xfrm>
            <a:off x="2392363" y="5627688"/>
            <a:ext cx="276225" cy="450850"/>
            <a:chOff x="739" y="2900"/>
            <a:chExt cx="174" cy="284"/>
          </a:xfrm>
        </p:grpSpPr>
        <p:sp>
          <p:nvSpPr>
            <p:cNvPr id="169" name="Line 647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70" name="Line 648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71" name="Line 649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3485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Core i7 Level 1-3 Page Table Entries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24000"/>
            <a:ext cx="2667000" cy="3810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Page table physical base address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486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PS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48400" y="1524000"/>
            <a:ext cx="3810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629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10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CD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91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WT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772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U/S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153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R/W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8534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" y="2712466"/>
            <a:ext cx="6934200" cy="35463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Each entry references a 4K child page table. </a:t>
            </a:r>
            <a:r>
              <a:rPr lang="en-GB" sz="2000" dirty="0">
                <a:latin typeface="Calibri" pitchFamily="34" charset="0"/>
                <a:ea typeface="msgothic" charset="0"/>
                <a:cs typeface="msgothic" charset="0"/>
              </a:rPr>
              <a:t>Significant fields:</a:t>
            </a:r>
            <a:endParaRPr lang="en-GB" sz="2000" b="1" dirty="0">
              <a:latin typeface="Calibri" pitchFamily="34" charset="0"/>
              <a:ea typeface="msgothic" charset="0"/>
              <a:cs typeface="msgothic" charset="0"/>
            </a:endParaRP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Child page table present in physical memory (1) or not (0).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R/W: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Read-only or read-write access access permission for all reachable pages.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U/S: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user or supervisor (kernel) mode access permission for all reachable pages.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WT: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Write-through or write-back cache policy for the child page table. 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A: 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Reference bit (set by MMU on reads and writes, cleared by software).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PS: 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Page size either 4 KB or 4 MB (defined for Level 1 </a:t>
            </a:r>
            <a:r>
              <a:rPr lang="en-GB" sz="1600" b="0" dirty="0" err="1">
                <a:latin typeface="Calibri" pitchFamily="34" charset="0"/>
                <a:ea typeface="msgothic" charset="0"/>
                <a:cs typeface="msgothic" charset="0"/>
              </a:rPr>
              <a:t>PTEs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only).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Page table physical base address: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40 most significant bits of physical page table address (forces page tables to be 4KB aligned)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XD: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Disable or enable instruction fetches from all pages reachable from this PTE.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769124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89413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2775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11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2562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9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62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8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43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7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738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929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086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467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8470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29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610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382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572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XD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457200" y="2133600"/>
            <a:ext cx="8093075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Available for OS (page table location on disk)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8550275" y="21336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P=0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524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52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62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572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63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1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3485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Core i7 Level 4 Page Table Entries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24000"/>
            <a:ext cx="2667000" cy="3810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Page physical base address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486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1524000"/>
            <a:ext cx="3810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48400" y="1524000"/>
            <a:ext cx="381000" cy="381000"/>
          </a:xfrm>
          <a:prstGeom prst="rect">
            <a:avLst/>
          </a:prstGeom>
          <a:solidFill>
            <a:srgbClr val="F6D2D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/>
              <a:t>D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629400" y="1524000"/>
            <a:ext cx="381000" cy="381000"/>
          </a:xfrm>
          <a:prstGeom prst="rect">
            <a:avLst/>
          </a:prstGeom>
          <a:solidFill>
            <a:srgbClr val="F6D2D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10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CD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91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WT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772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U/S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153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R/W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8534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" y="2712466"/>
            <a:ext cx="6934200" cy="35463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Each entry references a 4K child page. Significant fields: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Child page is present in memory (1) or not (0)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R/W: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Read-only or read-write access permission for child page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U/S: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User or supervisor mode access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WT: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Write-through or write-back cache policy for this page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A: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Reference bit (set by MMU on reads and writes, cleared by software) 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Dirty bit (set by MMU on writes, cleared by software)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Page physical base address: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40 most significant bits of physical page address (forces pages to be 4KB aligned)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XD: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Disable or enable instruction fetches from this page.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769124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89413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2775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11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2562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9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62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8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43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7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738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929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086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467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8470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29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610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382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572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XD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457200" y="2133600"/>
            <a:ext cx="8093075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Available for OS (page </a:t>
            </a: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ocation on disk)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8550275" y="21336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P=0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524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52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62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572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63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87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i7 Page Table Translation</a:t>
            </a:r>
          </a:p>
        </p:txBody>
      </p:sp>
      <p:sp>
        <p:nvSpPr>
          <p:cNvPr id="4" name="Text Box 381"/>
          <p:cNvSpPr txBox="1">
            <a:spLocks noChangeArrowheads="1"/>
          </p:cNvSpPr>
          <p:nvPr/>
        </p:nvSpPr>
        <p:spPr bwMode="auto">
          <a:xfrm>
            <a:off x="158750" y="2967038"/>
            <a:ext cx="469842" cy="2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CR3</a:t>
            </a:r>
          </a:p>
        </p:txBody>
      </p:sp>
      <p:sp>
        <p:nvSpPr>
          <p:cNvPr id="5" name="Text Box 387"/>
          <p:cNvSpPr txBox="1">
            <a:spLocks noChangeArrowheads="1"/>
          </p:cNvSpPr>
          <p:nvPr/>
        </p:nvSpPr>
        <p:spPr bwMode="auto">
          <a:xfrm>
            <a:off x="6407150" y="4224338"/>
            <a:ext cx="824431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 page</a:t>
            </a:r>
          </a:p>
        </p:txBody>
      </p:sp>
      <p:sp>
        <p:nvSpPr>
          <p:cNvPr id="6" name="Text Box 388"/>
          <p:cNvSpPr txBox="1">
            <a:spLocks noChangeArrowheads="1"/>
          </p:cNvSpPr>
          <p:nvPr/>
        </p:nvSpPr>
        <p:spPr bwMode="auto">
          <a:xfrm>
            <a:off x="53975" y="3181350"/>
            <a:ext cx="824431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 L1 PT</a:t>
            </a:r>
          </a:p>
        </p:txBody>
      </p:sp>
      <p:sp>
        <p:nvSpPr>
          <p:cNvPr id="7" name="Text Box 394"/>
          <p:cNvSpPr txBox="1">
            <a:spLocks noChangeAspect="1" noChangeArrowheads="1"/>
          </p:cNvSpPr>
          <p:nvPr/>
        </p:nvSpPr>
        <p:spPr bwMode="auto">
          <a:xfrm>
            <a:off x="29018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8" name="Rectangle 395"/>
          <p:cNvSpPr>
            <a:spLocks noChangeAspect="1" noChangeArrowheads="1"/>
          </p:cNvSpPr>
          <p:nvPr/>
        </p:nvSpPr>
        <p:spPr bwMode="auto">
          <a:xfrm>
            <a:off x="6142038" y="1525588"/>
            <a:ext cx="1843087" cy="27305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VPO</a:t>
            </a:r>
          </a:p>
        </p:txBody>
      </p:sp>
      <p:sp>
        <p:nvSpPr>
          <p:cNvPr id="9" name="Text Box 396"/>
          <p:cNvSpPr txBox="1">
            <a:spLocks noChangeAspect="1" noChangeArrowheads="1"/>
          </p:cNvSpPr>
          <p:nvPr/>
        </p:nvSpPr>
        <p:spPr bwMode="auto">
          <a:xfrm>
            <a:off x="5454501" y="1304925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10" name="Text Box 397"/>
          <p:cNvSpPr txBox="1">
            <a:spLocks noChangeAspect="1" noChangeArrowheads="1"/>
          </p:cNvSpPr>
          <p:nvPr/>
        </p:nvSpPr>
        <p:spPr bwMode="auto">
          <a:xfrm>
            <a:off x="6878339" y="13049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11" name="Text Box 399"/>
          <p:cNvSpPr txBox="1">
            <a:spLocks noChangeAspect="1" noChangeArrowheads="1"/>
          </p:cNvSpPr>
          <p:nvPr/>
        </p:nvSpPr>
        <p:spPr bwMode="auto">
          <a:xfrm>
            <a:off x="8053388" y="1306513"/>
            <a:ext cx="926535" cy="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Virtual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address</a:t>
            </a:r>
          </a:p>
        </p:txBody>
      </p:sp>
      <p:sp>
        <p:nvSpPr>
          <p:cNvPr id="12" name="Line 403"/>
          <p:cNvSpPr>
            <a:spLocks noChangeShapeType="1"/>
          </p:cNvSpPr>
          <p:nvPr/>
        </p:nvSpPr>
        <p:spPr bwMode="auto">
          <a:xfrm>
            <a:off x="6102350" y="394493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Line 404"/>
          <p:cNvSpPr>
            <a:spLocks noChangeShapeType="1"/>
          </p:cNvSpPr>
          <p:nvPr/>
        </p:nvSpPr>
        <p:spPr bwMode="auto">
          <a:xfrm>
            <a:off x="6407150" y="3944938"/>
            <a:ext cx="0" cy="1839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4" name="Line 406"/>
          <p:cNvSpPr>
            <a:spLocks noChangeShapeType="1"/>
          </p:cNvSpPr>
          <p:nvPr/>
        </p:nvSpPr>
        <p:spPr bwMode="auto">
          <a:xfrm>
            <a:off x="5113338" y="3970338"/>
            <a:ext cx="2651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5" name="Rectangle 382"/>
          <p:cNvSpPr>
            <a:spLocks noChangeArrowheads="1"/>
          </p:cNvSpPr>
          <p:nvPr/>
        </p:nvSpPr>
        <p:spPr bwMode="auto">
          <a:xfrm>
            <a:off x="5378450" y="3081338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6" name="Text Box 392"/>
          <p:cNvSpPr txBox="1">
            <a:spLocks noChangeArrowheads="1"/>
          </p:cNvSpPr>
          <p:nvPr/>
        </p:nvSpPr>
        <p:spPr bwMode="auto">
          <a:xfrm>
            <a:off x="5446713" y="2295525"/>
            <a:ext cx="608339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L4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table</a:t>
            </a:r>
          </a:p>
        </p:txBody>
      </p:sp>
      <p:sp>
        <p:nvSpPr>
          <p:cNvPr id="17" name="Rectangle 405"/>
          <p:cNvSpPr>
            <a:spLocks noChangeArrowheads="1"/>
          </p:cNvSpPr>
          <p:nvPr/>
        </p:nvSpPr>
        <p:spPr bwMode="auto">
          <a:xfrm>
            <a:off x="5381625" y="3843338"/>
            <a:ext cx="758825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L4 PTE</a:t>
            </a:r>
          </a:p>
        </p:txBody>
      </p:sp>
      <p:sp>
        <p:nvSpPr>
          <p:cNvPr id="18" name="Line 407"/>
          <p:cNvSpPr>
            <a:spLocks noChangeShapeType="1"/>
          </p:cNvSpPr>
          <p:nvPr/>
        </p:nvSpPr>
        <p:spPr bwMode="auto">
          <a:xfrm>
            <a:off x="5113338" y="1798638"/>
            <a:ext cx="7937" cy="2168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Line 408"/>
          <p:cNvSpPr>
            <a:spLocks noChangeShapeType="1"/>
          </p:cNvSpPr>
          <p:nvPr/>
        </p:nvSpPr>
        <p:spPr bwMode="auto">
          <a:xfrm>
            <a:off x="7639050" y="1798638"/>
            <a:ext cx="0" cy="4437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Rectangle 409"/>
          <p:cNvSpPr>
            <a:spLocks noChangeAspect="1" noChangeArrowheads="1"/>
          </p:cNvSpPr>
          <p:nvPr/>
        </p:nvSpPr>
        <p:spPr bwMode="auto">
          <a:xfrm>
            <a:off x="1589088" y="6235700"/>
            <a:ext cx="4495800" cy="287338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PPN</a:t>
            </a:r>
          </a:p>
        </p:txBody>
      </p:sp>
      <p:sp>
        <p:nvSpPr>
          <p:cNvPr id="21" name="Rectangle 410"/>
          <p:cNvSpPr>
            <a:spLocks noChangeAspect="1" noChangeArrowheads="1"/>
          </p:cNvSpPr>
          <p:nvPr/>
        </p:nvSpPr>
        <p:spPr bwMode="auto">
          <a:xfrm>
            <a:off x="6084888" y="6235700"/>
            <a:ext cx="1874837" cy="287338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PPO</a:t>
            </a:r>
          </a:p>
        </p:txBody>
      </p:sp>
      <p:sp>
        <p:nvSpPr>
          <p:cNvPr id="22" name="Text Box 411"/>
          <p:cNvSpPr txBox="1">
            <a:spLocks noChangeAspect="1" noChangeArrowheads="1"/>
          </p:cNvSpPr>
          <p:nvPr/>
        </p:nvSpPr>
        <p:spPr bwMode="auto">
          <a:xfrm>
            <a:off x="3665239" y="602615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23" name="Text Box 412"/>
          <p:cNvSpPr txBox="1">
            <a:spLocks noChangeAspect="1" noChangeArrowheads="1"/>
          </p:cNvSpPr>
          <p:nvPr/>
        </p:nvSpPr>
        <p:spPr bwMode="auto">
          <a:xfrm>
            <a:off x="6852939" y="602615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24" name="Text Box 413"/>
          <p:cNvSpPr txBox="1">
            <a:spLocks noChangeAspect="1" noChangeArrowheads="1"/>
          </p:cNvSpPr>
          <p:nvPr/>
        </p:nvSpPr>
        <p:spPr bwMode="auto">
          <a:xfrm>
            <a:off x="8053388" y="6038850"/>
            <a:ext cx="947825" cy="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address</a:t>
            </a:r>
          </a:p>
        </p:txBody>
      </p:sp>
      <p:sp>
        <p:nvSpPr>
          <p:cNvPr id="25" name="Line 414"/>
          <p:cNvSpPr>
            <a:spLocks noChangeShapeType="1"/>
          </p:cNvSpPr>
          <p:nvPr/>
        </p:nvSpPr>
        <p:spPr bwMode="auto">
          <a:xfrm flipH="1">
            <a:off x="4578350" y="5786438"/>
            <a:ext cx="1828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Line 415"/>
          <p:cNvSpPr>
            <a:spLocks noChangeShapeType="1"/>
          </p:cNvSpPr>
          <p:nvPr/>
        </p:nvSpPr>
        <p:spPr bwMode="auto">
          <a:xfrm>
            <a:off x="4578350" y="5784850"/>
            <a:ext cx="0" cy="433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7" name="Text Box 416"/>
          <p:cNvSpPr txBox="1">
            <a:spLocks noChangeArrowheads="1"/>
          </p:cNvSpPr>
          <p:nvPr/>
        </p:nvSpPr>
        <p:spPr bwMode="auto">
          <a:xfrm>
            <a:off x="7842250" y="3373438"/>
            <a:ext cx="1148438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Offset into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virtual page</a:t>
            </a:r>
          </a:p>
        </p:txBody>
      </p:sp>
      <p:sp>
        <p:nvSpPr>
          <p:cNvPr id="28" name="Rectangle 417"/>
          <p:cNvSpPr>
            <a:spLocks noChangeAspect="1" noChangeArrowheads="1"/>
          </p:cNvSpPr>
          <p:nvPr/>
        </p:nvSpPr>
        <p:spPr bwMode="auto">
          <a:xfrm>
            <a:off x="3586163" y="1519238"/>
            <a:ext cx="1277937" cy="280987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3</a:t>
            </a:r>
          </a:p>
        </p:txBody>
      </p:sp>
      <p:sp>
        <p:nvSpPr>
          <p:cNvPr id="29" name="Rectangle 418"/>
          <p:cNvSpPr>
            <a:spLocks noChangeAspect="1" noChangeArrowheads="1"/>
          </p:cNvSpPr>
          <p:nvPr/>
        </p:nvSpPr>
        <p:spPr bwMode="auto">
          <a:xfrm>
            <a:off x="4864100" y="1525588"/>
            <a:ext cx="1277938" cy="27305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4</a:t>
            </a:r>
          </a:p>
        </p:txBody>
      </p:sp>
      <p:sp>
        <p:nvSpPr>
          <p:cNvPr id="30" name="Rectangle 419"/>
          <p:cNvSpPr>
            <a:spLocks noChangeAspect="1" noChangeArrowheads="1"/>
          </p:cNvSpPr>
          <p:nvPr/>
        </p:nvSpPr>
        <p:spPr bwMode="auto">
          <a:xfrm>
            <a:off x="2314575" y="1519238"/>
            <a:ext cx="1277938" cy="280987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2</a:t>
            </a:r>
          </a:p>
        </p:txBody>
      </p:sp>
      <p:sp>
        <p:nvSpPr>
          <p:cNvPr id="31" name="Rectangle 420"/>
          <p:cNvSpPr>
            <a:spLocks noChangeAspect="1" noChangeArrowheads="1"/>
          </p:cNvSpPr>
          <p:nvPr/>
        </p:nvSpPr>
        <p:spPr bwMode="auto">
          <a:xfrm>
            <a:off x="1036638" y="1517650"/>
            <a:ext cx="1277937" cy="280988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1</a:t>
            </a:r>
          </a:p>
        </p:txBody>
      </p:sp>
      <p:sp>
        <p:nvSpPr>
          <p:cNvPr id="32" name="Line 430"/>
          <p:cNvSpPr>
            <a:spLocks noChangeShapeType="1"/>
          </p:cNvSpPr>
          <p:nvPr/>
        </p:nvSpPr>
        <p:spPr bwMode="auto">
          <a:xfrm>
            <a:off x="4841875" y="39671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3" name="Line 431"/>
          <p:cNvSpPr>
            <a:spLocks noChangeShapeType="1"/>
          </p:cNvSpPr>
          <p:nvPr/>
        </p:nvSpPr>
        <p:spPr bwMode="auto">
          <a:xfrm>
            <a:off x="5021263" y="3086100"/>
            <a:ext cx="9525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4" name="Line 432"/>
          <p:cNvSpPr>
            <a:spLocks noChangeShapeType="1"/>
          </p:cNvSpPr>
          <p:nvPr/>
        </p:nvSpPr>
        <p:spPr bwMode="auto">
          <a:xfrm>
            <a:off x="5030788" y="3086100"/>
            <a:ext cx="344487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5" name="Rectangle 435"/>
          <p:cNvSpPr>
            <a:spLocks noChangeArrowheads="1"/>
          </p:cNvSpPr>
          <p:nvPr/>
        </p:nvSpPr>
        <p:spPr bwMode="auto">
          <a:xfrm>
            <a:off x="410210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6" name="Text Box 437"/>
          <p:cNvSpPr txBox="1">
            <a:spLocks noChangeArrowheads="1"/>
          </p:cNvSpPr>
          <p:nvPr/>
        </p:nvSpPr>
        <p:spPr bwMode="auto">
          <a:xfrm>
            <a:off x="3916363" y="2295525"/>
            <a:ext cx="1148087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L3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middle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</a:p>
        </p:txBody>
      </p:sp>
      <p:sp>
        <p:nvSpPr>
          <p:cNvPr id="37" name="Rectangle 438"/>
          <p:cNvSpPr>
            <a:spLocks noChangeArrowheads="1"/>
          </p:cNvSpPr>
          <p:nvPr/>
        </p:nvSpPr>
        <p:spPr bwMode="auto">
          <a:xfrm>
            <a:off x="4105275" y="3852863"/>
            <a:ext cx="758825" cy="228600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L3 PTE</a:t>
            </a:r>
          </a:p>
        </p:txBody>
      </p:sp>
      <p:sp>
        <p:nvSpPr>
          <p:cNvPr id="38" name="Line 439"/>
          <p:cNvSpPr>
            <a:spLocks noChangeShapeType="1"/>
          </p:cNvSpPr>
          <p:nvPr/>
        </p:nvSpPr>
        <p:spPr bwMode="auto">
          <a:xfrm flipH="1">
            <a:off x="3833813" y="1808163"/>
            <a:ext cx="11112" cy="215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9" name="Line 440"/>
          <p:cNvSpPr>
            <a:spLocks noChangeShapeType="1"/>
          </p:cNvSpPr>
          <p:nvPr/>
        </p:nvSpPr>
        <p:spPr bwMode="auto">
          <a:xfrm>
            <a:off x="3844925" y="39735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0" name="Line 444"/>
          <p:cNvSpPr>
            <a:spLocks noChangeShapeType="1"/>
          </p:cNvSpPr>
          <p:nvPr/>
        </p:nvSpPr>
        <p:spPr bwMode="auto">
          <a:xfrm>
            <a:off x="3546475" y="3971925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1" name="Line 445"/>
          <p:cNvSpPr>
            <a:spLocks noChangeShapeType="1"/>
          </p:cNvSpPr>
          <p:nvPr/>
        </p:nvSpPr>
        <p:spPr bwMode="auto">
          <a:xfrm>
            <a:off x="3727450" y="3089275"/>
            <a:ext cx="0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2" name="Rectangle 447"/>
          <p:cNvSpPr>
            <a:spLocks noChangeArrowheads="1"/>
          </p:cNvSpPr>
          <p:nvPr/>
        </p:nvSpPr>
        <p:spPr bwMode="auto">
          <a:xfrm>
            <a:off x="280670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3" name="Text Box 449"/>
          <p:cNvSpPr txBox="1">
            <a:spLocks noChangeArrowheads="1"/>
          </p:cNvSpPr>
          <p:nvPr/>
        </p:nvSpPr>
        <p:spPr bwMode="auto">
          <a:xfrm>
            <a:off x="2654300" y="2295525"/>
            <a:ext cx="1073485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L2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upper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</a:p>
        </p:txBody>
      </p:sp>
      <p:sp>
        <p:nvSpPr>
          <p:cNvPr id="44" name="Rectangle 450"/>
          <p:cNvSpPr>
            <a:spLocks noChangeArrowheads="1"/>
          </p:cNvSpPr>
          <p:nvPr/>
        </p:nvSpPr>
        <p:spPr bwMode="auto">
          <a:xfrm>
            <a:off x="2809875" y="3852863"/>
            <a:ext cx="758825" cy="228600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L2 PTE</a:t>
            </a:r>
          </a:p>
        </p:txBody>
      </p:sp>
      <p:sp>
        <p:nvSpPr>
          <p:cNvPr id="45" name="Line 451"/>
          <p:cNvSpPr>
            <a:spLocks noChangeShapeType="1"/>
          </p:cNvSpPr>
          <p:nvPr/>
        </p:nvSpPr>
        <p:spPr bwMode="auto">
          <a:xfrm>
            <a:off x="2549525" y="1808163"/>
            <a:ext cx="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6" name="Line 452"/>
          <p:cNvSpPr>
            <a:spLocks noChangeShapeType="1"/>
          </p:cNvSpPr>
          <p:nvPr/>
        </p:nvSpPr>
        <p:spPr bwMode="auto">
          <a:xfrm>
            <a:off x="2549525" y="396716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7" name="Line 456"/>
          <p:cNvSpPr>
            <a:spLocks noChangeShapeType="1"/>
          </p:cNvSpPr>
          <p:nvPr/>
        </p:nvSpPr>
        <p:spPr bwMode="auto">
          <a:xfrm>
            <a:off x="2270125" y="39671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8" name="Rectangle 459"/>
          <p:cNvSpPr>
            <a:spLocks noChangeArrowheads="1"/>
          </p:cNvSpPr>
          <p:nvPr/>
        </p:nvSpPr>
        <p:spPr bwMode="auto">
          <a:xfrm>
            <a:off x="153035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9" name="Text Box 461"/>
          <p:cNvSpPr txBox="1">
            <a:spLocks noChangeArrowheads="1"/>
          </p:cNvSpPr>
          <p:nvPr/>
        </p:nvSpPr>
        <p:spPr bwMode="auto">
          <a:xfrm>
            <a:off x="1357313" y="2295525"/>
            <a:ext cx="1105044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L1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global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  <a:endParaRPr lang="en-US" sz="14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0" name="Rectangle 462"/>
          <p:cNvSpPr>
            <a:spLocks noChangeArrowheads="1"/>
          </p:cNvSpPr>
          <p:nvPr/>
        </p:nvSpPr>
        <p:spPr bwMode="auto">
          <a:xfrm>
            <a:off x="1533525" y="3852863"/>
            <a:ext cx="758825" cy="2286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L1 PTE</a:t>
            </a:r>
          </a:p>
        </p:txBody>
      </p:sp>
      <p:sp>
        <p:nvSpPr>
          <p:cNvPr id="51" name="Line 463"/>
          <p:cNvSpPr>
            <a:spLocks noChangeShapeType="1"/>
          </p:cNvSpPr>
          <p:nvPr/>
        </p:nvSpPr>
        <p:spPr bwMode="auto">
          <a:xfrm flipH="1">
            <a:off x="1260475" y="1808163"/>
            <a:ext cx="1270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2" name="Line 464"/>
          <p:cNvSpPr>
            <a:spLocks noChangeShapeType="1"/>
          </p:cNvSpPr>
          <p:nvPr/>
        </p:nvSpPr>
        <p:spPr bwMode="auto">
          <a:xfrm>
            <a:off x="1273175" y="39608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3" name="Text Box 465"/>
          <p:cNvSpPr txBox="1">
            <a:spLocks noChangeAspect="1" noChangeArrowheads="1"/>
          </p:cNvSpPr>
          <p:nvPr/>
        </p:nvSpPr>
        <p:spPr bwMode="auto">
          <a:xfrm>
            <a:off x="41591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4" name="Text Box 466"/>
          <p:cNvSpPr txBox="1">
            <a:spLocks noChangeAspect="1" noChangeArrowheads="1"/>
          </p:cNvSpPr>
          <p:nvPr/>
        </p:nvSpPr>
        <p:spPr bwMode="auto">
          <a:xfrm>
            <a:off x="15683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5" name="Line 467"/>
          <p:cNvSpPr>
            <a:spLocks noChangeShapeType="1"/>
          </p:cNvSpPr>
          <p:nvPr/>
        </p:nvSpPr>
        <p:spPr bwMode="auto">
          <a:xfrm flipV="1">
            <a:off x="695325" y="3106738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Text Box 471"/>
          <p:cNvSpPr txBox="1">
            <a:spLocks noChangeAspect="1" noChangeArrowheads="1"/>
          </p:cNvSpPr>
          <p:nvPr/>
        </p:nvSpPr>
        <p:spPr bwMode="auto">
          <a:xfrm>
            <a:off x="936326" y="2895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57" name="Text Box 473"/>
          <p:cNvSpPr txBox="1">
            <a:spLocks noChangeArrowheads="1"/>
          </p:cNvSpPr>
          <p:nvPr/>
        </p:nvSpPr>
        <p:spPr bwMode="auto">
          <a:xfrm>
            <a:off x="987425" y="2997200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58" name="Line 457"/>
          <p:cNvSpPr>
            <a:spLocks noChangeShapeType="1"/>
          </p:cNvSpPr>
          <p:nvPr/>
        </p:nvSpPr>
        <p:spPr bwMode="auto">
          <a:xfrm>
            <a:off x="2449513" y="3089275"/>
            <a:ext cx="0" cy="877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Line 458"/>
          <p:cNvSpPr>
            <a:spLocks noChangeShapeType="1"/>
          </p:cNvSpPr>
          <p:nvPr/>
        </p:nvSpPr>
        <p:spPr bwMode="auto">
          <a:xfrm>
            <a:off x="2459038" y="3090863"/>
            <a:ext cx="3444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0" name="Text Box 476"/>
          <p:cNvSpPr txBox="1">
            <a:spLocks noChangeAspect="1" noChangeArrowheads="1"/>
          </p:cNvSpPr>
          <p:nvPr/>
        </p:nvSpPr>
        <p:spPr bwMode="auto">
          <a:xfrm>
            <a:off x="2466676" y="2859088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1" name="Text Box 477"/>
          <p:cNvSpPr txBox="1">
            <a:spLocks noChangeArrowheads="1"/>
          </p:cNvSpPr>
          <p:nvPr/>
        </p:nvSpPr>
        <p:spPr bwMode="auto">
          <a:xfrm>
            <a:off x="2525713" y="2960688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2" name="Line 446"/>
          <p:cNvSpPr>
            <a:spLocks noChangeShapeType="1"/>
          </p:cNvSpPr>
          <p:nvPr/>
        </p:nvSpPr>
        <p:spPr bwMode="auto">
          <a:xfrm>
            <a:off x="3725863" y="3089275"/>
            <a:ext cx="392112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Text Box 479"/>
          <p:cNvSpPr txBox="1">
            <a:spLocks noChangeAspect="1" noChangeArrowheads="1"/>
          </p:cNvSpPr>
          <p:nvPr/>
        </p:nvSpPr>
        <p:spPr bwMode="auto">
          <a:xfrm>
            <a:off x="3787476" y="2878138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4" name="Text Box 480"/>
          <p:cNvSpPr txBox="1">
            <a:spLocks noChangeArrowheads="1"/>
          </p:cNvSpPr>
          <p:nvPr/>
        </p:nvSpPr>
        <p:spPr bwMode="auto">
          <a:xfrm>
            <a:off x="3833813" y="2979738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5" name="Text Box 482"/>
          <p:cNvSpPr txBox="1">
            <a:spLocks noChangeAspect="1" noChangeArrowheads="1"/>
          </p:cNvSpPr>
          <p:nvPr/>
        </p:nvSpPr>
        <p:spPr bwMode="auto">
          <a:xfrm>
            <a:off x="5062239" y="28543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6" name="Text Box 483"/>
          <p:cNvSpPr txBox="1">
            <a:spLocks noChangeArrowheads="1"/>
          </p:cNvSpPr>
          <p:nvPr/>
        </p:nvSpPr>
        <p:spPr bwMode="auto">
          <a:xfrm>
            <a:off x="5121275" y="2955925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7" name="Text Box 485"/>
          <p:cNvSpPr txBox="1">
            <a:spLocks noChangeAspect="1" noChangeArrowheads="1"/>
          </p:cNvSpPr>
          <p:nvPr/>
        </p:nvSpPr>
        <p:spPr bwMode="auto">
          <a:xfrm>
            <a:off x="5208289" y="55594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8" name="Text Box 486"/>
          <p:cNvSpPr txBox="1">
            <a:spLocks noChangeArrowheads="1"/>
          </p:cNvSpPr>
          <p:nvPr/>
        </p:nvSpPr>
        <p:spPr bwMode="auto">
          <a:xfrm>
            <a:off x="5267325" y="5648325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9" name="Text Box 488"/>
          <p:cNvSpPr txBox="1">
            <a:spLocks noChangeAspect="1" noChangeArrowheads="1"/>
          </p:cNvSpPr>
          <p:nvPr/>
        </p:nvSpPr>
        <p:spPr bwMode="auto">
          <a:xfrm>
            <a:off x="7587951" y="36671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70" name="Text Box 489"/>
          <p:cNvSpPr txBox="1">
            <a:spLocks noChangeArrowheads="1"/>
          </p:cNvSpPr>
          <p:nvPr/>
        </p:nvSpPr>
        <p:spPr bwMode="auto">
          <a:xfrm>
            <a:off x="7527925" y="3656013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79" name="Text Box 505"/>
          <p:cNvSpPr txBox="1">
            <a:spLocks noChangeArrowheads="1"/>
          </p:cNvSpPr>
          <p:nvPr/>
        </p:nvSpPr>
        <p:spPr bwMode="auto">
          <a:xfrm>
            <a:off x="1419225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512 GB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0" name="Text Box 507"/>
          <p:cNvSpPr txBox="1">
            <a:spLocks noChangeArrowheads="1"/>
          </p:cNvSpPr>
          <p:nvPr/>
        </p:nvSpPr>
        <p:spPr bwMode="auto">
          <a:xfrm>
            <a:off x="2649538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1 GB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1" name="Text Box 508"/>
          <p:cNvSpPr txBox="1">
            <a:spLocks noChangeArrowheads="1"/>
          </p:cNvSpPr>
          <p:nvPr/>
        </p:nvSpPr>
        <p:spPr bwMode="auto">
          <a:xfrm>
            <a:off x="3998913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2 MB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2" name="Text Box 509"/>
          <p:cNvSpPr txBox="1">
            <a:spLocks noChangeArrowheads="1"/>
          </p:cNvSpPr>
          <p:nvPr/>
        </p:nvSpPr>
        <p:spPr bwMode="auto">
          <a:xfrm>
            <a:off x="5221288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4 KB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7924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Cute Trick for Speeding Up L1 Access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289425"/>
            <a:ext cx="8548687" cy="2339975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Observation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Bits that determine CI identical in virtual and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index into cache while address translation taking place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Generally we hit in TLB, so PPN bits (CT bits) available next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“Virtually indexed, physically tagged”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Cache carefully sized to make this possible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6200" y="1958930"/>
            <a:ext cx="2500313" cy="89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Physical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address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(PA)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874735" y="1980406"/>
            <a:ext cx="1066800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CT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246335" y="1980406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CO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181123" y="1751806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40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271735" y="1751806"/>
            <a:ext cx="273480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941535" y="1980406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CI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941535" y="1751806"/>
            <a:ext cx="273480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503135" y="3422868"/>
            <a:ext cx="1073378" cy="89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Virtual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address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(VA)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4735" y="3885406"/>
            <a:ext cx="1066800" cy="3048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VPN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941535" y="3885406"/>
            <a:ext cx="609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VPO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177948" y="4266406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36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938360" y="4266406"/>
            <a:ext cx="609600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3941535" y="2590006"/>
            <a:ext cx="609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PPO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2874735" y="2590006"/>
            <a:ext cx="1066800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PPN</a:t>
            </a:r>
          </a:p>
        </p:txBody>
      </p:sp>
      <p:sp>
        <p:nvSpPr>
          <p:cNvPr id="26641" name="AutoShape 17"/>
          <p:cNvSpPr>
            <a:spLocks/>
          </p:cNvSpPr>
          <p:nvPr/>
        </p:nvSpPr>
        <p:spPr bwMode="auto">
          <a:xfrm>
            <a:off x="2569935" y="1980406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V="1">
            <a:off x="3484335" y="3655218"/>
            <a:ext cx="1588" cy="231775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2798535" y="3123406"/>
            <a:ext cx="1143000" cy="6096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80">
            <a:noFill/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ess</a:t>
            </a:r>
            <a:endParaRPr lang="en-GB" sz="1600" b="1" dirty="0">
              <a:solidFill>
                <a:srgbClr val="0033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Translation</a:t>
            </a: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V="1">
            <a:off x="3484335" y="2893218"/>
            <a:ext cx="1588" cy="27432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V="1">
            <a:off x="4246335" y="2893219"/>
            <a:ext cx="1588" cy="993775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4243160" y="3093244"/>
            <a:ext cx="733918" cy="537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No</a:t>
            </a:r>
          </a:p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Change</a:t>
            </a: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5236935" y="2590006"/>
            <a:ext cx="2667000" cy="1143000"/>
          </a:xfrm>
          <a:prstGeom prst="rect">
            <a:avLst/>
          </a:prstGeom>
          <a:solidFill>
            <a:srgbClr val="F6F5BD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V="1">
            <a:off x="4551135" y="3047205"/>
            <a:ext cx="934753" cy="992187"/>
          </a:xfrm>
          <a:prstGeom prst="line">
            <a:avLst/>
          </a:prstGeom>
          <a:noFill/>
          <a:ln w="19080">
            <a:solidFill>
              <a:srgbClr val="000066"/>
            </a:solidFill>
            <a:prstDash val="sysDot"/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4835582" y="3606377"/>
            <a:ext cx="325153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CI</a:t>
            </a:r>
          </a:p>
        </p:txBody>
      </p:sp>
      <p:sp>
        <p:nvSpPr>
          <p:cNvPr id="26658" name="Freeform 34"/>
          <p:cNvSpPr>
            <a:spLocks/>
          </p:cNvSpPr>
          <p:nvPr/>
        </p:nvSpPr>
        <p:spPr bwMode="auto">
          <a:xfrm>
            <a:off x="3636734" y="1523206"/>
            <a:ext cx="1600201" cy="6096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192" y="0"/>
              </a:cxn>
              <a:cxn ang="0">
                <a:pos x="1200" y="0"/>
              </a:cxn>
            </a:cxnLst>
            <a:rect l="0" t="0" r="r" b="b"/>
            <a:pathLst>
              <a:path w="1200" h="240">
                <a:moveTo>
                  <a:pt x="0" y="240"/>
                </a:moveTo>
                <a:lnTo>
                  <a:pt x="192" y="0"/>
                </a:lnTo>
                <a:lnTo>
                  <a:pt x="1200" y="0"/>
                </a:lnTo>
              </a:path>
            </a:pathLst>
          </a:custGeom>
          <a:noFill/>
          <a:ln w="19080">
            <a:solidFill>
              <a:srgbClr val="000066"/>
            </a:solidFill>
            <a:prstDash val="sysDot"/>
            <a:round/>
            <a:headEnd type="oval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075135" y="382087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L1 Cache</a:t>
            </a: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4388558" y="1244177"/>
            <a:ext cx="367281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CT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4858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770335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0192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303735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573041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8574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106441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3908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 flipV="1">
            <a:off x="59211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30"/>
          <p:cNvSpPr>
            <a:spLocks noChangeShapeType="1"/>
          </p:cNvSpPr>
          <p:nvPr/>
        </p:nvSpPr>
        <p:spPr bwMode="auto">
          <a:xfrm flipV="1">
            <a:off x="61497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 flipV="1">
            <a:off x="64545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30"/>
          <p:cNvSpPr>
            <a:spLocks noChangeShapeType="1"/>
          </p:cNvSpPr>
          <p:nvPr/>
        </p:nvSpPr>
        <p:spPr bwMode="auto">
          <a:xfrm flipV="1">
            <a:off x="5616347" y="1677194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30"/>
          <p:cNvSpPr>
            <a:spLocks noChangeShapeType="1"/>
          </p:cNvSpPr>
          <p:nvPr/>
        </p:nvSpPr>
        <p:spPr bwMode="auto">
          <a:xfrm flipV="1">
            <a:off x="7522935" y="1677194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30"/>
          <p:cNvSpPr>
            <a:spLocks noChangeShapeType="1"/>
          </p:cNvSpPr>
          <p:nvPr/>
        </p:nvSpPr>
        <p:spPr bwMode="auto">
          <a:xfrm flipV="1">
            <a:off x="66847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30"/>
          <p:cNvSpPr>
            <a:spLocks noChangeShapeType="1"/>
          </p:cNvSpPr>
          <p:nvPr/>
        </p:nvSpPr>
        <p:spPr bwMode="auto">
          <a:xfrm flipV="1">
            <a:off x="69895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30"/>
          <p:cNvSpPr>
            <a:spLocks noChangeShapeType="1"/>
          </p:cNvSpPr>
          <p:nvPr/>
        </p:nvSpPr>
        <p:spPr bwMode="auto">
          <a:xfrm flipV="1">
            <a:off x="72181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AutoShape 19"/>
          <p:cNvSpPr>
            <a:spLocks noChangeArrowheads="1"/>
          </p:cNvSpPr>
          <p:nvPr/>
        </p:nvSpPr>
        <p:spPr bwMode="auto">
          <a:xfrm>
            <a:off x="5236935" y="1244178"/>
            <a:ext cx="2667000" cy="432222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80">
            <a:noFill/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Tag Check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024982" cy="762000"/>
          </a:xfrm>
        </p:spPr>
        <p:txBody>
          <a:bodyPr/>
          <a:lstStyle/>
          <a:p>
            <a:r>
              <a:rPr lang="en-US" dirty="0"/>
              <a:t>Virtual Address Space of a Linux Process</a:t>
            </a:r>
          </a:p>
        </p:txBody>
      </p:sp>
      <p:sp>
        <p:nvSpPr>
          <p:cNvPr id="4" name="Rectangle 379"/>
          <p:cNvSpPr>
            <a:spLocks noChangeAspect="1" noChangeArrowheads="1"/>
          </p:cNvSpPr>
          <p:nvPr/>
        </p:nvSpPr>
        <p:spPr bwMode="auto">
          <a:xfrm>
            <a:off x="3482975" y="2976563"/>
            <a:ext cx="2174875" cy="523875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Kernel code and data</a:t>
            </a:r>
          </a:p>
        </p:txBody>
      </p:sp>
      <p:sp>
        <p:nvSpPr>
          <p:cNvPr id="5" name="Rectangle 380"/>
          <p:cNvSpPr>
            <a:spLocks noChangeAspect="1" noChangeArrowheads="1"/>
          </p:cNvSpPr>
          <p:nvPr/>
        </p:nvSpPr>
        <p:spPr bwMode="auto">
          <a:xfrm>
            <a:off x="3482975" y="4325938"/>
            <a:ext cx="2174875" cy="4556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Memory mapped region </a:t>
            </a:r>
          </a:p>
          <a:p>
            <a:r>
              <a:rPr lang="en-US" sz="1600" dirty="0">
                <a:latin typeface="+mn-lt"/>
              </a:rPr>
              <a:t>for shared libraries</a:t>
            </a:r>
          </a:p>
        </p:txBody>
      </p:sp>
      <p:sp>
        <p:nvSpPr>
          <p:cNvPr id="6" name="Rectangle 381"/>
          <p:cNvSpPr>
            <a:spLocks noChangeAspect="1" noChangeArrowheads="1"/>
          </p:cNvSpPr>
          <p:nvPr/>
        </p:nvSpPr>
        <p:spPr bwMode="auto">
          <a:xfrm>
            <a:off x="3482975" y="4778375"/>
            <a:ext cx="2174875" cy="4921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7" name="Rectangle 382"/>
          <p:cNvSpPr>
            <a:spLocks noChangeAspect="1" noChangeArrowheads="1"/>
          </p:cNvSpPr>
          <p:nvPr/>
        </p:nvSpPr>
        <p:spPr bwMode="auto">
          <a:xfrm>
            <a:off x="3482975" y="5273675"/>
            <a:ext cx="2174875" cy="454025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Runtime heap (</a:t>
            </a:r>
            <a:r>
              <a:rPr lang="en-US" sz="1600" dirty="0" err="1">
                <a:latin typeface="+mn-lt"/>
              </a:rPr>
              <a:t>malloc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8" name="Rectangle 383"/>
          <p:cNvSpPr>
            <a:spLocks noChangeAspect="1" noChangeArrowheads="1"/>
          </p:cNvSpPr>
          <p:nvPr/>
        </p:nvSpPr>
        <p:spPr bwMode="auto">
          <a:xfrm>
            <a:off x="3482975" y="3708400"/>
            <a:ext cx="2174875" cy="6159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9" name="Rectangle 384"/>
          <p:cNvSpPr>
            <a:spLocks noChangeAspect="1" noChangeArrowheads="1"/>
          </p:cNvSpPr>
          <p:nvPr/>
        </p:nvSpPr>
        <p:spPr bwMode="auto">
          <a:xfrm>
            <a:off x="3482975" y="6235700"/>
            <a:ext cx="2174875" cy="269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Program text (.text)</a:t>
            </a:r>
          </a:p>
        </p:txBody>
      </p:sp>
      <p:sp>
        <p:nvSpPr>
          <p:cNvPr id="10" name="Rectangle 385"/>
          <p:cNvSpPr>
            <a:spLocks noChangeAspect="1" noChangeArrowheads="1"/>
          </p:cNvSpPr>
          <p:nvPr/>
        </p:nvSpPr>
        <p:spPr bwMode="auto">
          <a:xfrm>
            <a:off x="3482975" y="5976938"/>
            <a:ext cx="2174875" cy="2698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Initialized data (.data)</a:t>
            </a:r>
          </a:p>
        </p:txBody>
      </p:sp>
      <p:sp>
        <p:nvSpPr>
          <p:cNvPr id="11" name="Rectangle 386"/>
          <p:cNvSpPr>
            <a:spLocks noChangeAspect="1" noChangeArrowheads="1"/>
          </p:cNvSpPr>
          <p:nvPr/>
        </p:nvSpPr>
        <p:spPr bwMode="auto">
          <a:xfrm>
            <a:off x="3482975" y="5718175"/>
            <a:ext cx="2174875" cy="26828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Uninitialized data (.</a:t>
            </a:r>
            <a:r>
              <a:rPr lang="en-US" sz="1600" dirty="0" err="1">
                <a:latin typeface="+mn-lt"/>
              </a:rPr>
              <a:t>bss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12" name="Line 387"/>
          <p:cNvSpPr>
            <a:spLocks noChangeAspect="1" noChangeShapeType="1"/>
          </p:cNvSpPr>
          <p:nvPr/>
        </p:nvSpPr>
        <p:spPr bwMode="auto">
          <a:xfrm flipV="1">
            <a:off x="4508500" y="5026025"/>
            <a:ext cx="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Rectangle 388"/>
          <p:cNvSpPr>
            <a:spLocks noChangeAspect="1" noChangeArrowheads="1"/>
          </p:cNvSpPr>
          <p:nvPr/>
        </p:nvSpPr>
        <p:spPr bwMode="auto">
          <a:xfrm>
            <a:off x="3482975" y="3479800"/>
            <a:ext cx="2174875" cy="32488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User stack</a:t>
            </a:r>
          </a:p>
        </p:txBody>
      </p:sp>
      <p:sp>
        <p:nvSpPr>
          <p:cNvPr id="15" name="Line 390"/>
          <p:cNvSpPr>
            <a:spLocks noChangeAspect="1" noChangeShapeType="1"/>
          </p:cNvSpPr>
          <p:nvPr/>
        </p:nvSpPr>
        <p:spPr bwMode="auto">
          <a:xfrm>
            <a:off x="4529137" y="3805237"/>
            <a:ext cx="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Rectangle 391"/>
          <p:cNvSpPr>
            <a:spLocks noChangeAspect="1" noChangeArrowheads="1"/>
          </p:cNvSpPr>
          <p:nvPr/>
        </p:nvSpPr>
        <p:spPr bwMode="auto">
          <a:xfrm>
            <a:off x="3482975" y="6494463"/>
            <a:ext cx="2174875" cy="2698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17" name="Text Box 392"/>
          <p:cNvSpPr txBox="1">
            <a:spLocks noChangeAspect="1" noChangeArrowheads="1"/>
          </p:cNvSpPr>
          <p:nvPr/>
        </p:nvSpPr>
        <p:spPr bwMode="auto">
          <a:xfrm>
            <a:off x="3276600" y="6659563"/>
            <a:ext cx="268287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latin typeface="+mn-lt"/>
              </a:rPr>
              <a:t>0</a:t>
            </a:r>
          </a:p>
        </p:txBody>
      </p:sp>
      <p:sp>
        <p:nvSpPr>
          <p:cNvPr id="18" name="Text Box 393"/>
          <p:cNvSpPr txBox="1">
            <a:spLocks noChangeAspect="1" noChangeArrowheads="1"/>
          </p:cNvSpPr>
          <p:nvPr/>
        </p:nvSpPr>
        <p:spPr bwMode="auto">
          <a:xfrm>
            <a:off x="2514600" y="3593068"/>
            <a:ext cx="7311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%</a:t>
            </a:r>
            <a:r>
              <a:rPr lang="en-US" sz="1800" dirty="0" err="1">
                <a:latin typeface="Courier New"/>
                <a:cs typeface="Courier New"/>
              </a:rPr>
              <a:t>rsp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19" name="Line 394"/>
          <p:cNvSpPr>
            <a:spLocks noChangeAspect="1" noChangeShapeType="1"/>
          </p:cNvSpPr>
          <p:nvPr/>
        </p:nvSpPr>
        <p:spPr bwMode="auto">
          <a:xfrm>
            <a:off x="3224212" y="3808412"/>
            <a:ext cx="25876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Text Box 395"/>
          <p:cNvSpPr txBox="1">
            <a:spLocks noChangeAspect="1" noChangeArrowheads="1"/>
          </p:cNvSpPr>
          <p:nvPr/>
        </p:nvSpPr>
        <p:spPr bwMode="auto">
          <a:xfrm>
            <a:off x="5995987" y="4732814"/>
            <a:ext cx="103857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Process</a:t>
            </a:r>
          </a:p>
          <a:p>
            <a:pPr algn="l"/>
            <a:r>
              <a:rPr lang="en-US" sz="1800" i="1" dirty="0">
                <a:latin typeface="+mn-lt"/>
              </a:rPr>
              <a:t>virtual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21" name="Text Box 397"/>
          <p:cNvSpPr txBox="1">
            <a:spLocks noChangeAspect="1" noChangeArrowheads="1"/>
          </p:cNvSpPr>
          <p:nvPr/>
        </p:nvSpPr>
        <p:spPr bwMode="auto">
          <a:xfrm>
            <a:off x="2667000" y="5035550"/>
            <a:ext cx="6002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brk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2" name="Line 398"/>
          <p:cNvSpPr>
            <a:spLocks noChangeAspect="1" noChangeShapeType="1"/>
          </p:cNvSpPr>
          <p:nvPr/>
        </p:nvSpPr>
        <p:spPr bwMode="auto">
          <a:xfrm>
            <a:off x="3209925" y="5262563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3" name="Rectangle 400"/>
          <p:cNvSpPr>
            <a:spLocks noChangeAspect="1" noChangeArrowheads="1"/>
          </p:cNvSpPr>
          <p:nvPr/>
        </p:nvSpPr>
        <p:spPr bwMode="auto">
          <a:xfrm>
            <a:off x="3482975" y="2580214"/>
            <a:ext cx="2174875" cy="399524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Physical memory</a:t>
            </a:r>
          </a:p>
        </p:txBody>
      </p:sp>
      <p:sp>
        <p:nvSpPr>
          <p:cNvPr id="24" name="AutoShape 401"/>
          <p:cNvSpPr>
            <a:spLocks/>
          </p:cNvSpPr>
          <p:nvPr/>
        </p:nvSpPr>
        <p:spPr bwMode="auto">
          <a:xfrm flipH="1">
            <a:off x="3240086" y="2580213"/>
            <a:ext cx="150813" cy="878949"/>
          </a:xfrm>
          <a:prstGeom prst="rightBrace">
            <a:avLst>
              <a:gd name="adj1" fmla="val 5543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5" name="Text Box 402"/>
          <p:cNvSpPr txBox="1">
            <a:spLocks noChangeArrowheads="1"/>
          </p:cNvSpPr>
          <p:nvPr/>
        </p:nvSpPr>
        <p:spPr bwMode="auto">
          <a:xfrm>
            <a:off x="1676400" y="2705100"/>
            <a:ext cx="1589087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i="1" dirty="0">
                <a:solidFill>
                  <a:schemeClr val="tx2"/>
                </a:solidFill>
                <a:latin typeface="+mn-lt"/>
              </a:rPr>
              <a:t>Identical  for each process</a:t>
            </a:r>
          </a:p>
        </p:txBody>
      </p:sp>
      <p:sp>
        <p:nvSpPr>
          <p:cNvPr id="26" name="Rectangle 403"/>
          <p:cNvSpPr>
            <a:spLocks noChangeAspect="1" noChangeArrowheads="1"/>
          </p:cNvSpPr>
          <p:nvPr/>
        </p:nvSpPr>
        <p:spPr bwMode="auto">
          <a:xfrm>
            <a:off x="3481387" y="1256775"/>
            <a:ext cx="2171700" cy="1323439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Process-specific data</a:t>
            </a:r>
          </a:p>
          <a:p>
            <a:pPr algn="ctr"/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structs</a:t>
            </a:r>
            <a:r>
              <a:rPr lang="en-US" sz="1600" dirty="0">
                <a:latin typeface="+mn-lt"/>
              </a:rPr>
              <a:t>  (</a:t>
            </a:r>
            <a:r>
              <a:rPr lang="en-US" sz="1600" dirty="0" err="1">
                <a:latin typeface="+mn-lt"/>
              </a:rPr>
              <a:t>ptables</a:t>
            </a:r>
            <a:r>
              <a:rPr lang="en-US" sz="1600" dirty="0">
                <a:latin typeface="+mn-lt"/>
              </a:rPr>
              <a:t>,</a:t>
            </a:r>
          </a:p>
          <a:p>
            <a:pPr algn="ctr"/>
            <a:r>
              <a:rPr lang="en-US" sz="1600" dirty="0">
                <a:latin typeface="+mn-lt"/>
              </a:rPr>
              <a:t>task and mm </a:t>
            </a:r>
            <a:r>
              <a:rPr lang="en-US" sz="1600" dirty="0" err="1">
                <a:latin typeface="+mn-lt"/>
              </a:rPr>
              <a:t>structs</a:t>
            </a:r>
            <a:r>
              <a:rPr lang="en-US" sz="1600" dirty="0">
                <a:latin typeface="+mn-lt"/>
              </a:rPr>
              <a:t>, kernel stack)</a:t>
            </a:r>
          </a:p>
        </p:txBody>
      </p:sp>
      <p:sp>
        <p:nvSpPr>
          <p:cNvPr id="27" name="Text Box 405"/>
          <p:cNvSpPr txBox="1">
            <a:spLocks noChangeAspect="1" noChangeArrowheads="1"/>
          </p:cNvSpPr>
          <p:nvPr/>
        </p:nvSpPr>
        <p:spPr bwMode="auto">
          <a:xfrm>
            <a:off x="6034087" y="1987550"/>
            <a:ext cx="103857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Kernel</a:t>
            </a:r>
          </a:p>
          <a:p>
            <a:pPr algn="l"/>
            <a:r>
              <a:rPr lang="en-US" sz="1800" i="1" dirty="0">
                <a:latin typeface="+mn-lt"/>
              </a:rPr>
              <a:t>virtual 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28" name="AutoShape 421"/>
          <p:cNvSpPr>
            <a:spLocks/>
          </p:cNvSpPr>
          <p:nvPr/>
        </p:nvSpPr>
        <p:spPr bwMode="auto">
          <a:xfrm>
            <a:off x="5754687" y="3484563"/>
            <a:ext cx="190500" cy="3289300"/>
          </a:xfrm>
          <a:prstGeom prst="rightBrace">
            <a:avLst>
              <a:gd name="adj1" fmla="val 143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AutoShape 422"/>
          <p:cNvSpPr>
            <a:spLocks/>
          </p:cNvSpPr>
          <p:nvPr/>
        </p:nvSpPr>
        <p:spPr bwMode="auto">
          <a:xfrm>
            <a:off x="5741987" y="1389063"/>
            <a:ext cx="215900" cy="2032000"/>
          </a:xfrm>
          <a:prstGeom prst="rightBrace">
            <a:avLst>
              <a:gd name="adj1" fmla="val 7843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0" name="Text Box 424"/>
          <p:cNvSpPr txBox="1">
            <a:spLocks noChangeArrowheads="1"/>
          </p:cNvSpPr>
          <p:nvPr/>
        </p:nvSpPr>
        <p:spPr bwMode="auto">
          <a:xfrm>
            <a:off x="2016465" y="6324600"/>
            <a:ext cx="1260135" cy="2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Courier New"/>
                <a:cs typeface="Courier New"/>
              </a:rPr>
              <a:t>0x00400000</a:t>
            </a:r>
          </a:p>
        </p:txBody>
      </p:sp>
      <p:sp>
        <p:nvSpPr>
          <p:cNvPr id="31" name="AutoShape 425"/>
          <p:cNvSpPr>
            <a:spLocks/>
          </p:cNvSpPr>
          <p:nvPr/>
        </p:nvSpPr>
        <p:spPr bwMode="auto">
          <a:xfrm flipH="1">
            <a:off x="3214687" y="1280228"/>
            <a:ext cx="176212" cy="1162935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2" name="Text Box 426"/>
          <p:cNvSpPr txBox="1">
            <a:spLocks noChangeArrowheads="1"/>
          </p:cNvSpPr>
          <p:nvPr/>
        </p:nvSpPr>
        <p:spPr bwMode="auto">
          <a:xfrm>
            <a:off x="1676400" y="1757363"/>
            <a:ext cx="1576387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i="1" dirty="0">
                <a:solidFill>
                  <a:schemeClr val="tx2"/>
                </a:solidFill>
                <a:latin typeface="+mn-lt"/>
              </a:rPr>
              <a:t>Different for each process</a:t>
            </a:r>
          </a:p>
        </p:txBody>
      </p:sp>
      <p:sp>
        <p:nvSpPr>
          <p:cNvPr id="33" name="Line 427"/>
          <p:cNvSpPr>
            <a:spLocks noChangeShapeType="1"/>
          </p:cNvSpPr>
          <p:nvPr/>
        </p:nvSpPr>
        <p:spPr bwMode="auto">
          <a:xfrm>
            <a:off x="3468687" y="3473450"/>
            <a:ext cx="218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4" name="Line 428"/>
          <p:cNvSpPr>
            <a:spLocks noChangeAspect="1" noChangeShapeType="1"/>
          </p:cNvSpPr>
          <p:nvPr/>
        </p:nvSpPr>
        <p:spPr bwMode="auto">
          <a:xfrm>
            <a:off x="3222625" y="6481763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015647" y="4648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015647" y="2819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610600" cy="10969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Linux Organizes VM as Collection of “Areas” 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7703" y="1443038"/>
            <a:ext cx="1540229" cy="31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task_struct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105885" y="1600200"/>
            <a:ext cx="1290661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mm_struct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186847" y="2006600"/>
            <a:ext cx="1066800" cy="157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186847" y="198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pgd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62847" y="1778000"/>
            <a:ext cx="762000" cy="1803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662847" y="1981200"/>
            <a:ext cx="7620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mm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2186847" y="243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mmap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707672" y="1295400"/>
            <a:ext cx="1906314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vm_area_struct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4015647" y="17018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4015647" y="1676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015647" y="2133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015647" y="1905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4015647" y="35306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4015647" y="3505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4015647" y="3962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4015647" y="3733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4015647" y="5359400"/>
            <a:ext cx="1066800" cy="111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4015647" y="5334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4015647" y="579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4015647" y="624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4015647" y="5562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5920647" y="1524000"/>
            <a:ext cx="1981200" cy="480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5791200" y="1143000"/>
            <a:ext cx="2191448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rocess virtual memory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5920647" y="4572000"/>
            <a:ext cx="1981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5920647" y="3810000"/>
            <a:ext cx="1981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</a:t>
            </a:r>
            <a:r>
              <a:rPr lang="en-GB" sz="1600" b="1" dirty="0">
                <a:latin typeface="Calibri" pitchFamily="34" charset="0"/>
              </a:rPr>
              <a:t>ata</a:t>
            </a: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5920647" y="25146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hared libraries</a:t>
            </a:r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>
            <a:off x="5082447" y="1828800"/>
            <a:ext cx="8382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>
            <a:off x="5082447" y="2057400"/>
            <a:ext cx="8382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5082447" y="3657600"/>
            <a:ext cx="838200" cy="15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5082447" y="3810000"/>
            <a:ext cx="8382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 flipV="1">
            <a:off x="5082447" y="4572000"/>
            <a:ext cx="838200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5082447" y="5715000"/>
            <a:ext cx="838200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 flipH="1">
            <a:off x="3785460" y="2971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>
            <a:off x="3787047" y="29718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>
            <a:off x="3787047" y="35052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 flipH="1">
            <a:off x="3785460" y="47244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>
            <a:off x="3787047" y="4724400"/>
            <a:ext cx="158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>
            <a:off x="3787047" y="53340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7932010" y="6170613"/>
            <a:ext cx="281871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9746" name="Rectangle 50"/>
          <p:cNvSpPr>
            <a:spLocks noGrp="1" noChangeArrowheads="1"/>
          </p:cNvSpPr>
          <p:nvPr>
            <p:ph type="body" idx="1"/>
          </p:nvPr>
        </p:nvSpPr>
        <p:spPr>
          <a:xfrm>
            <a:off x="358774" y="3657600"/>
            <a:ext cx="3197225" cy="2894013"/>
          </a:xfrm>
          <a:ln/>
        </p:spPr>
        <p:txBody>
          <a:bodyPr/>
          <a:lstStyle/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pgd</a:t>
            </a:r>
            <a:r>
              <a:rPr lang="en-GB" sz="2200" dirty="0"/>
              <a:t>: 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Page global directory address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Points to L1 page table</a:t>
            </a:r>
          </a:p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vm_prot</a:t>
            </a:r>
            <a:r>
              <a:rPr lang="en-GB" sz="2200" dirty="0"/>
              <a:t>: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Read/write permissions for </a:t>
            </a:r>
            <a:br>
              <a:rPr lang="en-GB" sz="1600" dirty="0"/>
            </a:br>
            <a:r>
              <a:rPr lang="en-GB" sz="1600" dirty="0"/>
              <a:t>this area</a:t>
            </a:r>
          </a:p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vm_flags</a:t>
            </a:r>
            <a:endParaRPr lang="en-GB" sz="2200" dirty="0"/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Pages </a:t>
            </a:r>
            <a:r>
              <a:rPr lang="en-GB" sz="1600" b="1" dirty="0"/>
              <a:t>shared</a:t>
            </a:r>
            <a:r>
              <a:rPr lang="en-GB" sz="1600" dirty="0"/>
              <a:t> with other processes or </a:t>
            </a:r>
            <a:r>
              <a:rPr lang="en-GB" sz="1600" b="1" dirty="0"/>
              <a:t>private</a:t>
            </a:r>
            <a:r>
              <a:rPr lang="en-GB" sz="1600" dirty="0"/>
              <a:t> to this process</a:t>
            </a:r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4015647" y="2362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48" name="Rectangle 52"/>
          <p:cNvSpPr>
            <a:spLocks noChangeArrowheads="1"/>
          </p:cNvSpPr>
          <p:nvPr/>
        </p:nvSpPr>
        <p:spPr bwMode="auto">
          <a:xfrm>
            <a:off x="4015647" y="4191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49" name="Rectangle 53"/>
          <p:cNvSpPr>
            <a:spLocks noChangeArrowheads="1"/>
          </p:cNvSpPr>
          <p:nvPr/>
        </p:nvSpPr>
        <p:spPr bwMode="auto">
          <a:xfrm>
            <a:off x="4015647" y="6019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cxnSp>
        <p:nvCxnSpPr>
          <p:cNvPr id="63" name="Elbow Connector 62"/>
          <p:cNvCxnSpPr>
            <a:stCxn id="29707" idx="3"/>
          </p:cNvCxnSpPr>
          <p:nvPr/>
        </p:nvCxnSpPr>
        <p:spPr bwMode="auto">
          <a:xfrm flipV="1">
            <a:off x="3253647" y="1676400"/>
            <a:ext cx="758952" cy="8763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6" name="Straight Arrow Connector 65"/>
          <p:cNvCxnSpPr>
            <a:stCxn id="29706" idx="3"/>
          </p:cNvCxnSpPr>
          <p:nvPr/>
        </p:nvCxnSpPr>
        <p:spPr bwMode="auto">
          <a:xfrm flipV="1">
            <a:off x="1424847" y="1981200"/>
            <a:ext cx="762000" cy="1143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5257800" y="6436969"/>
            <a:ext cx="3750834" cy="31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Each process has own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r>
              <a:rPr lang="en-GB" sz="1600" b="0" dirty="0">
                <a:latin typeface="Calibri" pitchFamily="34" charset="0"/>
              </a:rPr>
              <a:t>, </a:t>
            </a:r>
            <a:r>
              <a:rPr lang="en-GB" sz="1600" b="0" dirty="0" err="1">
                <a:latin typeface="Calibri" pitchFamily="34" charset="0"/>
              </a:rPr>
              <a:t>etc</a:t>
            </a:r>
            <a:endParaRPr lang="en-GB" sz="1600" b="0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12763" y="457200"/>
            <a:ext cx="70310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Linux Page Fault Handling 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4343400" y="2895600"/>
            <a:ext cx="838200" cy="534687"/>
            <a:chOff x="4343400" y="2895600"/>
            <a:chExt cx="838200" cy="534687"/>
          </a:xfrm>
        </p:grpSpPr>
        <p:sp>
          <p:nvSpPr>
            <p:cNvPr id="30764" name="Line 44"/>
            <p:cNvSpPr>
              <a:spLocks noChangeShapeType="1"/>
            </p:cNvSpPr>
            <p:nvPr/>
          </p:nvSpPr>
          <p:spPr bwMode="auto">
            <a:xfrm>
              <a:off x="4343400" y="3362325"/>
              <a:ext cx="83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Text Box 45"/>
            <p:cNvSpPr txBox="1">
              <a:spLocks noChangeArrowheads="1"/>
            </p:cNvSpPr>
            <p:nvPr/>
          </p:nvSpPr>
          <p:spPr bwMode="auto">
            <a:xfrm>
              <a:off x="4479925" y="3124200"/>
              <a:ext cx="568103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read</a:t>
              </a:r>
            </a:p>
          </p:txBody>
        </p:sp>
        <p:sp>
          <p:nvSpPr>
            <p:cNvPr id="30766" name="Oval 46"/>
            <p:cNvSpPr>
              <a:spLocks noChangeArrowheads="1"/>
            </p:cNvSpPr>
            <p:nvPr/>
          </p:nvSpPr>
          <p:spPr bwMode="auto">
            <a:xfrm>
              <a:off x="4648200" y="2895600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343400" y="4880275"/>
            <a:ext cx="838200" cy="606125"/>
            <a:chOff x="4343400" y="4880275"/>
            <a:chExt cx="838200" cy="606125"/>
          </a:xfrm>
        </p:grpSpPr>
        <p:sp>
          <p:nvSpPr>
            <p:cNvPr id="30760" name="Line 40"/>
            <p:cNvSpPr>
              <a:spLocks noChangeShapeType="1"/>
            </p:cNvSpPr>
            <p:nvPr/>
          </p:nvSpPr>
          <p:spPr bwMode="auto">
            <a:xfrm>
              <a:off x="4343400" y="5413675"/>
              <a:ext cx="83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Text Box 41"/>
            <p:cNvSpPr txBox="1">
              <a:spLocks noChangeArrowheads="1"/>
            </p:cNvSpPr>
            <p:nvPr/>
          </p:nvSpPr>
          <p:spPr bwMode="auto">
            <a:xfrm>
              <a:off x="4483100" y="5180313"/>
              <a:ext cx="62882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write</a:t>
              </a:r>
            </a:p>
          </p:txBody>
        </p:sp>
        <p:sp>
          <p:nvSpPr>
            <p:cNvPr id="30767" name="Oval 47"/>
            <p:cNvSpPr>
              <a:spLocks noChangeArrowheads="1"/>
            </p:cNvSpPr>
            <p:nvPr/>
          </p:nvSpPr>
          <p:spPr bwMode="auto">
            <a:xfrm>
              <a:off x="4648200" y="4880275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343400" y="3737275"/>
            <a:ext cx="838200" cy="606125"/>
            <a:chOff x="4343400" y="3737275"/>
            <a:chExt cx="838200" cy="606125"/>
          </a:xfrm>
        </p:grpSpPr>
        <p:sp>
          <p:nvSpPr>
            <p:cNvPr id="30762" name="Line 42"/>
            <p:cNvSpPr>
              <a:spLocks noChangeShapeType="1"/>
            </p:cNvSpPr>
            <p:nvPr/>
          </p:nvSpPr>
          <p:spPr bwMode="auto">
            <a:xfrm>
              <a:off x="4343400" y="4275438"/>
              <a:ext cx="83820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Text Box 43"/>
            <p:cNvSpPr txBox="1">
              <a:spLocks noChangeArrowheads="1"/>
            </p:cNvSpPr>
            <p:nvPr/>
          </p:nvSpPr>
          <p:spPr bwMode="auto">
            <a:xfrm>
              <a:off x="4479925" y="4037313"/>
              <a:ext cx="568103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read</a:t>
              </a:r>
            </a:p>
          </p:txBody>
        </p:sp>
        <p:sp>
          <p:nvSpPr>
            <p:cNvPr id="30768" name="Oval 48"/>
            <p:cNvSpPr>
              <a:spLocks noChangeArrowheads="1"/>
            </p:cNvSpPr>
            <p:nvPr/>
          </p:nvSpPr>
          <p:spPr bwMode="auto">
            <a:xfrm>
              <a:off x="4648200" y="3737275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460375" y="4648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60375" y="2819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152400" y="1295400"/>
            <a:ext cx="151958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vm_area_struct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460375" y="17018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460375" y="1676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460375" y="2133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460375" y="1905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7" name="Rectangle 20"/>
          <p:cNvSpPr>
            <a:spLocks noChangeArrowheads="1"/>
          </p:cNvSpPr>
          <p:nvPr/>
        </p:nvSpPr>
        <p:spPr bwMode="auto">
          <a:xfrm>
            <a:off x="460375" y="35306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60375" y="3505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60375" y="3962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0" name="Rectangle 23"/>
          <p:cNvSpPr>
            <a:spLocks noChangeArrowheads="1"/>
          </p:cNvSpPr>
          <p:nvPr/>
        </p:nvSpPr>
        <p:spPr bwMode="auto">
          <a:xfrm>
            <a:off x="460375" y="3733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460375" y="5359400"/>
            <a:ext cx="1066800" cy="111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460375" y="5334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3" name="Rectangle 26"/>
          <p:cNvSpPr>
            <a:spLocks noChangeArrowheads="1"/>
          </p:cNvSpPr>
          <p:nvPr/>
        </p:nvSpPr>
        <p:spPr bwMode="auto">
          <a:xfrm>
            <a:off x="460375" y="579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4" name="Rectangle 27"/>
          <p:cNvSpPr>
            <a:spLocks noChangeArrowheads="1"/>
          </p:cNvSpPr>
          <p:nvPr/>
        </p:nvSpPr>
        <p:spPr bwMode="auto">
          <a:xfrm>
            <a:off x="460375" y="624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5" name="Rectangle 28"/>
          <p:cNvSpPr>
            <a:spLocks noChangeArrowheads="1"/>
          </p:cNvSpPr>
          <p:nvPr/>
        </p:nvSpPr>
        <p:spPr bwMode="auto">
          <a:xfrm>
            <a:off x="460375" y="5562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Rectangle 29"/>
          <p:cNvSpPr>
            <a:spLocks noChangeArrowheads="1"/>
          </p:cNvSpPr>
          <p:nvPr/>
        </p:nvSpPr>
        <p:spPr bwMode="auto">
          <a:xfrm>
            <a:off x="2365375" y="1524000"/>
            <a:ext cx="1981200" cy="480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2253077" y="1219200"/>
            <a:ext cx="218984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rocess virtual memory</a:t>
            </a:r>
          </a:p>
        </p:txBody>
      </p:sp>
      <p:sp>
        <p:nvSpPr>
          <p:cNvPr id="68" name="Rectangle 31"/>
          <p:cNvSpPr>
            <a:spLocks noChangeArrowheads="1"/>
          </p:cNvSpPr>
          <p:nvPr/>
        </p:nvSpPr>
        <p:spPr bwMode="auto">
          <a:xfrm>
            <a:off x="2365375" y="4572000"/>
            <a:ext cx="1981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text</a:t>
            </a:r>
          </a:p>
        </p:txBody>
      </p:sp>
      <p:sp>
        <p:nvSpPr>
          <p:cNvPr id="69" name="Rectangle 32"/>
          <p:cNvSpPr>
            <a:spLocks noChangeArrowheads="1"/>
          </p:cNvSpPr>
          <p:nvPr/>
        </p:nvSpPr>
        <p:spPr bwMode="auto">
          <a:xfrm>
            <a:off x="2365375" y="3810000"/>
            <a:ext cx="1981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</a:t>
            </a:r>
          </a:p>
        </p:txBody>
      </p:sp>
      <p:sp>
        <p:nvSpPr>
          <p:cNvPr id="70" name="Rectangle 33"/>
          <p:cNvSpPr>
            <a:spLocks noChangeArrowheads="1"/>
          </p:cNvSpPr>
          <p:nvPr/>
        </p:nvSpPr>
        <p:spPr bwMode="auto">
          <a:xfrm>
            <a:off x="2365375" y="25146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shared libraries</a:t>
            </a:r>
          </a:p>
        </p:txBody>
      </p:sp>
      <p:sp>
        <p:nvSpPr>
          <p:cNvPr id="71" name="Line 34"/>
          <p:cNvSpPr>
            <a:spLocks noChangeShapeType="1"/>
          </p:cNvSpPr>
          <p:nvPr/>
        </p:nvSpPr>
        <p:spPr bwMode="auto">
          <a:xfrm>
            <a:off x="1527175" y="1828800"/>
            <a:ext cx="8382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Line 35"/>
          <p:cNvSpPr>
            <a:spLocks noChangeShapeType="1"/>
          </p:cNvSpPr>
          <p:nvPr/>
        </p:nvSpPr>
        <p:spPr bwMode="auto">
          <a:xfrm>
            <a:off x="1527175" y="2057400"/>
            <a:ext cx="8382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Line 36"/>
          <p:cNvSpPr>
            <a:spLocks noChangeShapeType="1"/>
          </p:cNvSpPr>
          <p:nvPr/>
        </p:nvSpPr>
        <p:spPr bwMode="auto">
          <a:xfrm>
            <a:off x="1527175" y="3657600"/>
            <a:ext cx="838200" cy="15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" name="Line 37"/>
          <p:cNvSpPr>
            <a:spLocks noChangeShapeType="1"/>
          </p:cNvSpPr>
          <p:nvPr/>
        </p:nvSpPr>
        <p:spPr bwMode="auto">
          <a:xfrm>
            <a:off x="1527175" y="3810000"/>
            <a:ext cx="8382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Line 38"/>
          <p:cNvSpPr>
            <a:spLocks noChangeShapeType="1"/>
          </p:cNvSpPr>
          <p:nvPr/>
        </p:nvSpPr>
        <p:spPr bwMode="auto">
          <a:xfrm flipV="1">
            <a:off x="1527175" y="4572000"/>
            <a:ext cx="838200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Line 39"/>
          <p:cNvSpPr>
            <a:spLocks noChangeShapeType="1"/>
          </p:cNvSpPr>
          <p:nvPr/>
        </p:nvSpPr>
        <p:spPr bwMode="auto">
          <a:xfrm>
            <a:off x="1527175" y="5638800"/>
            <a:ext cx="838200" cy="76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Line 40"/>
          <p:cNvSpPr>
            <a:spLocks noChangeShapeType="1"/>
          </p:cNvSpPr>
          <p:nvPr/>
        </p:nvSpPr>
        <p:spPr bwMode="auto">
          <a:xfrm flipH="1">
            <a:off x="230188" y="2971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" name="Line 41"/>
          <p:cNvSpPr>
            <a:spLocks noChangeShapeType="1"/>
          </p:cNvSpPr>
          <p:nvPr/>
        </p:nvSpPr>
        <p:spPr bwMode="auto">
          <a:xfrm>
            <a:off x="231775" y="29718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" name="Line 42"/>
          <p:cNvSpPr>
            <a:spLocks noChangeShapeType="1"/>
          </p:cNvSpPr>
          <p:nvPr/>
        </p:nvSpPr>
        <p:spPr bwMode="auto">
          <a:xfrm>
            <a:off x="231775" y="35052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Line 43"/>
          <p:cNvSpPr>
            <a:spLocks noChangeShapeType="1"/>
          </p:cNvSpPr>
          <p:nvPr/>
        </p:nvSpPr>
        <p:spPr bwMode="auto">
          <a:xfrm flipH="1">
            <a:off x="230188" y="47244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/>
        </p:nvSpPr>
        <p:spPr bwMode="auto">
          <a:xfrm>
            <a:off x="231775" y="4724400"/>
            <a:ext cx="158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Line 45"/>
          <p:cNvSpPr>
            <a:spLocks noChangeShapeType="1"/>
          </p:cNvSpPr>
          <p:nvPr/>
        </p:nvSpPr>
        <p:spPr bwMode="auto">
          <a:xfrm>
            <a:off x="231775" y="53340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" name="Rectangle 51"/>
          <p:cNvSpPr>
            <a:spLocks noChangeArrowheads="1"/>
          </p:cNvSpPr>
          <p:nvPr/>
        </p:nvSpPr>
        <p:spPr bwMode="auto">
          <a:xfrm>
            <a:off x="460375" y="2362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4" name="Rectangle 52"/>
          <p:cNvSpPr>
            <a:spLocks noChangeArrowheads="1"/>
          </p:cNvSpPr>
          <p:nvPr/>
        </p:nvSpPr>
        <p:spPr bwMode="auto">
          <a:xfrm>
            <a:off x="460375" y="4191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5" name="Rectangle 53"/>
          <p:cNvSpPr>
            <a:spLocks noChangeArrowheads="1"/>
          </p:cNvSpPr>
          <p:nvPr/>
        </p:nvSpPr>
        <p:spPr bwMode="auto">
          <a:xfrm>
            <a:off x="460375" y="6019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528573" y="2971800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+mj-lt"/>
              </a:rPr>
              <a:t>Segmentation fault:</a:t>
            </a:r>
          </a:p>
          <a:p>
            <a:r>
              <a:rPr lang="en-US" sz="1800" dirty="0">
                <a:latin typeface="+mj-lt"/>
              </a:rPr>
              <a:t>accessing a non-existing page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28573" y="4050268"/>
            <a:ext cx="191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Normal page fault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528573" y="4876800"/>
            <a:ext cx="338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Protection exception:</a:t>
            </a:r>
          </a:p>
          <a:p>
            <a:r>
              <a:rPr lang="en-US" sz="1800" dirty="0">
                <a:latin typeface="Calibri" pitchFamily="34" charset="0"/>
              </a:rPr>
              <a:t>e.g., violating permission by writing to a read-only page (Linux reports as Segmentation fault)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memory system example</a:t>
            </a:r>
          </a:p>
          <a:p>
            <a:r>
              <a:rPr lang="en-US" dirty="0">
                <a:solidFill>
                  <a:srgbClr val="7F7F7F"/>
                </a:solidFill>
              </a:rPr>
              <a:t>Case study: Core i7/Linux memory system</a:t>
            </a:r>
          </a:p>
          <a:p>
            <a:r>
              <a:rPr lang="en-US" dirty="0">
                <a:solidFill>
                  <a:srgbClr val="000000"/>
                </a:solidFill>
              </a:rPr>
              <a:t>Memory mapping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493713"/>
            <a:ext cx="55578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Memory Mapping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880" y="1220788"/>
            <a:ext cx="8527520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VM areas initialized by associating them with disk objects.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Called </a:t>
            </a:r>
            <a:r>
              <a:rPr lang="en-GB" b="1" i="1" dirty="0">
                <a:solidFill>
                  <a:srgbClr val="990000"/>
                </a:solidFill>
              </a:rPr>
              <a:t>memory mapping</a:t>
            </a:r>
            <a:endParaRPr lang="en-GB" i="1" dirty="0">
              <a:solidFill>
                <a:srgbClr val="990000"/>
              </a:solidFill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Area can be </a:t>
            </a:r>
            <a:r>
              <a:rPr lang="en-GB" i="1" dirty="0"/>
              <a:t>backed by </a:t>
            </a:r>
            <a:r>
              <a:rPr lang="en-GB" dirty="0"/>
              <a:t>(i.e., get its initial values from) 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990000"/>
                </a:solidFill>
              </a:rPr>
              <a:t>Regular file</a:t>
            </a:r>
            <a:r>
              <a:rPr lang="en-GB" b="1" dirty="0"/>
              <a:t> </a:t>
            </a:r>
            <a:r>
              <a:rPr lang="en-GB" dirty="0"/>
              <a:t>on disk (e.g., an executable object file)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Initial page bytes come from a section of a file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990000"/>
                </a:solidFill>
              </a:rPr>
              <a:t>Anonymous file </a:t>
            </a:r>
            <a:r>
              <a:rPr lang="en-GB" dirty="0"/>
              <a:t>(e.g., nothing)</a:t>
            </a:r>
            <a:endParaRPr lang="en-GB" i="1" dirty="0"/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 fault will allocate a physical page full of 0's (</a:t>
            </a:r>
            <a:r>
              <a:rPr lang="en-GB" b="1" i="1" dirty="0">
                <a:solidFill>
                  <a:srgbClr val="990000"/>
                </a:solidFill>
              </a:rPr>
              <a:t>demand-zero page</a:t>
            </a:r>
            <a:r>
              <a:rPr lang="en-GB" dirty="0"/>
              <a:t>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Once the page is written to (</a:t>
            </a:r>
            <a:r>
              <a:rPr lang="en-GB" b="1" i="1" dirty="0">
                <a:solidFill>
                  <a:srgbClr val="990000"/>
                </a:solidFill>
              </a:rPr>
              <a:t>dirtied</a:t>
            </a:r>
            <a:r>
              <a:rPr lang="en-GB" dirty="0"/>
              <a:t>), it is like any other page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Dirty pages are copied back and forth between memory and a special </a:t>
            </a:r>
            <a:r>
              <a:rPr lang="en-GB" i="1" dirty="0">
                <a:solidFill>
                  <a:srgbClr val="990000"/>
                </a:solidFill>
              </a:rPr>
              <a:t>swap file</a:t>
            </a:r>
            <a:r>
              <a:rPr lang="en-GB" dirty="0"/>
              <a:t>.</a:t>
            </a:r>
            <a:endParaRPr lang="en-GB" i="1" dirty="0">
              <a:solidFill>
                <a:srgbClr val="990000"/>
              </a:solidFill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693239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Virtual Memory &amp; Physical Memory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46852" y="3533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46852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46852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46852" y="2162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46852" y="2390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46852" y="2619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46852" y="2847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46852" y="3076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99583" y="4032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FF0000"/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74240" y="1219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91715" y="2257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91715" y="2466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72352" y="3654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72352" y="2284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97752" y="2055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46952" y="1827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26627" y="3216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42052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42052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42052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42052" y="2162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42052" y="2390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42052" y="2619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42052" y="2847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42052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13452" y="1857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50079" y="2132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50872" y="2364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50079" y="2830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50872" y="3037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50079" y="3277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50872" y="3736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50079" y="3503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50872" y="2597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13527" y="1368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35449" y="2096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32274" y="3709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56965" y="1766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91715" y="2032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91715" y="1803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21552" y="3860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21552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21552" y="2724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21552" y="2489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69665" y="2427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99652" y="3844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99652" y="4155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99652" y="4776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99652" y="5086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99652" y="5397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21552" y="2933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34252" y="2978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21552" y="3143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66002" y="2500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99652" y="4465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42913" y="15240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605271" y="14046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200026" y="5791200"/>
            <a:ext cx="8307387" cy="87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kern="0" dirty="0"/>
              <a:t>A </a:t>
            </a:r>
            <a:r>
              <a:rPr lang="en-GB" i="1" kern="0" dirty="0">
                <a:solidFill>
                  <a:srgbClr val="C00000"/>
                </a:solidFill>
              </a:rPr>
              <a:t>page table </a:t>
            </a:r>
            <a:r>
              <a:rPr lang="en-GB" kern="0" dirty="0"/>
              <a:t>contains page table entries (PTEs) that map virtual pages to physical pages.</a:t>
            </a:r>
          </a:p>
        </p:txBody>
      </p:sp>
    </p:spTree>
    <p:extLst>
      <p:ext uri="{BB962C8B-B14F-4D97-AF65-F5344CB8AC3E}">
        <p14:creationId xmlns:p14="http://schemas.microsoft.com/office/powerpoint/2010/main" val="21599367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0" y="418065"/>
            <a:ext cx="8813799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Memory Management &amp; Protection 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838200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Code and data can be isolated or shared among processes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2460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24345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2384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3683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39482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44416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25395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27951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0472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35571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1761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43654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56651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45169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47725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0246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55345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1535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25366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279068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0507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3038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35594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38179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0735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43331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45887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48472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5508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0564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2384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56586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29229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1750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2013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47165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2860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5610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Revisited: Shared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097772"/>
            <a:ext cx="2651125" cy="4607828"/>
          </a:xfrm>
        </p:spPr>
        <p:txBody>
          <a:bodyPr/>
          <a:lstStyle/>
          <a:p>
            <a:r>
              <a:rPr lang="en-US" dirty="0"/>
              <a:t>Process 1 maps the shared object (on disk). 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55850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2163565" y="6059269"/>
            <a:ext cx="84895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Shared</a:t>
            </a:r>
          </a:p>
          <a:p>
            <a:pPr algn="ctr"/>
            <a:r>
              <a:rPr lang="en-US" sz="1800" dirty="0">
                <a:latin typeface="+mn-lt"/>
              </a:rPr>
              <a:t>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55850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84755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794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322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55850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79450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Line 391"/>
          <p:cNvSpPr>
            <a:spLocks noChangeShapeType="1"/>
          </p:cNvSpPr>
          <p:nvPr/>
        </p:nvSpPr>
        <p:spPr bwMode="auto">
          <a:xfrm flipH="1" flipV="1">
            <a:off x="1060450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Line 392"/>
          <p:cNvSpPr>
            <a:spLocks noChangeShapeType="1"/>
          </p:cNvSpPr>
          <p:nvPr/>
        </p:nvSpPr>
        <p:spPr bwMode="auto">
          <a:xfrm flipH="1" flipV="1">
            <a:off x="1060450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396"/>
          <p:cNvSpPr>
            <a:spLocks noChangeShapeType="1"/>
          </p:cNvSpPr>
          <p:nvPr/>
        </p:nvSpPr>
        <p:spPr bwMode="auto">
          <a:xfrm flipV="1">
            <a:off x="1060450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Line 397"/>
          <p:cNvSpPr>
            <a:spLocks noChangeShapeType="1"/>
          </p:cNvSpPr>
          <p:nvPr/>
        </p:nvSpPr>
        <p:spPr bwMode="auto">
          <a:xfrm flipV="1">
            <a:off x="1060450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17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Revisited: Shared Objects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55850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2212768" y="6059269"/>
            <a:ext cx="84895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Shared</a:t>
            </a:r>
          </a:p>
          <a:p>
            <a:pPr algn="ctr"/>
            <a:r>
              <a:rPr lang="en-US" sz="1800" dirty="0">
                <a:latin typeface="+mn-lt"/>
              </a:rPr>
              <a:t>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55850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84755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794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322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55850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79450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32250" y="37741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60450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60450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36850" y="37741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36850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60450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60450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36850" y="28597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36850" y="33931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248400" y="2097772"/>
            <a:ext cx="2651125" cy="460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Process 2 maps the same shared object.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kern="0" dirty="0">
                <a:latin typeface="Calibri" pitchFamily="34" charset="0"/>
              </a:rPr>
              <a:t>Notice how the virtual addresses can be different.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But,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difference must be multiple of page size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88322"/>
          </a:xfrm>
        </p:spPr>
        <p:txBody>
          <a:bodyPr/>
          <a:lstStyle/>
          <a:p>
            <a:pPr marL="0" indent="0"/>
            <a:r>
              <a:rPr lang="en-US" sz="3200" dirty="0"/>
              <a:t>Sharing Revisited: </a:t>
            </a:r>
            <a:br>
              <a:rPr lang="en-US" dirty="0"/>
            </a:br>
            <a:r>
              <a:rPr lang="en-US" dirty="0"/>
              <a:t>Private Copy-on-write (COW)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097772"/>
            <a:ext cx="2895600" cy="4191000"/>
          </a:xfrm>
        </p:spPr>
        <p:txBody>
          <a:bodyPr/>
          <a:lstStyle/>
          <a:p>
            <a:r>
              <a:rPr lang="en-US" dirty="0"/>
              <a:t>Two processes mapping a </a:t>
            </a:r>
            <a:r>
              <a:rPr lang="en-US" i="1" dirty="0">
                <a:solidFill>
                  <a:srgbClr val="990000"/>
                </a:solidFill>
              </a:rPr>
              <a:t>private copy-on-write (COW)  </a:t>
            </a:r>
            <a:r>
              <a:rPr lang="en-US" dirty="0"/>
              <a:t>object</a:t>
            </a:r>
          </a:p>
          <a:p>
            <a:r>
              <a:rPr lang="en-US" dirty="0"/>
              <a:t>Area flagged as private copy-on-write</a:t>
            </a:r>
          </a:p>
          <a:p>
            <a:r>
              <a:rPr lang="en-US" dirty="0" err="1"/>
              <a:t>PTEs</a:t>
            </a:r>
            <a:r>
              <a:rPr lang="en-US" dirty="0"/>
              <a:t> in private areas are flagged as read-only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69031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1507820" y="6059269"/>
            <a:ext cx="21716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Private </a:t>
            </a:r>
          </a:p>
          <a:p>
            <a:pPr algn="ctr"/>
            <a:r>
              <a:rPr lang="en-US" sz="1800">
                <a:latin typeface="+mn-lt"/>
              </a:rPr>
              <a:t>copy-on-write 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69031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90590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926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454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69031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92631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45431" y="37741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73631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73631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50031" y="37741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50031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73631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73631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50031" y="28597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50031" y="33931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3" name="Text Box 410"/>
          <p:cNvSpPr txBox="1">
            <a:spLocks noChangeArrowheads="1"/>
          </p:cNvSpPr>
          <p:nvPr/>
        </p:nvSpPr>
        <p:spPr bwMode="auto">
          <a:xfrm>
            <a:off x="4724400" y="3581400"/>
            <a:ext cx="1520866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+mn-lt"/>
              </a:rPr>
              <a:t> Private</a:t>
            </a:r>
          </a:p>
          <a:p>
            <a:r>
              <a:rPr lang="en-US" sz="1800" dirty="0">
                <a:latin typeface="+mn-lt"/>
              </a:rPr>
              <a:t>copy-on-write</a:t>
            </a:r>
          </a:p>
          <a:p>
            <a:r>
              <a:rPr lang="en-US" sz="1800" dirty="0">
                <a:latin typeface="+mn-lt"/>
              </a:rPr>
              <a:t>area</a:t>
            </a:r>
          </a:p>
        </p:txBody>
      </p:sp>
      <p:sp>
        <p:nvSpPr>
          <p:cNvPr id="24" name="Right Brace 23"/>
          <p:cNvSpPr/>
          <p:nvPr/>
        </p:nvSpPr>
        <p:spPr bwMode="auto">
          <a:xfrm>
            <a:off x="4502631" y="3774172"/>
            <a:ext cx="145569" cy="5334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164522"/>
          </a:xfrm>
        </p:spPr>
        <p:txBody>
          <a:bodyPr/>
          <a:lstStyle/>
          <a:p>
            <a:r>
              <a:rPr lang="en-US" dirty="0"/>
              <a:t>Sharing Revisited: </a:t>
            </a:r>
            <a:br>
              <a:rPr lang="en-US" dirty="0"/>
            </a:br>
            <a:r>
              <a:rPr lang="en-US" dirty="0"/>
              <a:t>Private Copy-on-write (COW)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1232" y="2057400"/>
            <a:ext cx="2872768" cy="4505325"/>
          </a:xfrm>
        </p:spPr>
        <p:txBody>
          <a:bodyPr/>
          <a:lstStyle/>
          <a:p>
            <a:r>
              <a:rPr lang="en-US" dirty="0"/>
              <a:t>Instruction writing to private page triggers protection fault. </a:t>
            </a:r>
          </a:p>
          <a:p>
            <a:r>
              <a:rPr lang="en-US" dirty="0"/>
              <a:t>Handler creates new R/W page. </a:t>
            </a:r>
          </a:p>
          <a:p>
            <a:r>
              <a:rPr lang="en-US" dirty="0"/>
              <a:t>Instruction restarts upon handler return. </a:t>
            </a:r>
          </a:p>
          <a:p>
            <a:r>
              <a:rPr lang="en-US" dirty="0"/>
              <a:t>Copying deferred as long as possible!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69031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1526870" y="6059269"/>
            <a:ext cx="21716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Private  </a:t>
            </a:r>
          </a:p>
          <a:p>
            <a:pPr algn="ctr"/>
            <a:r>
              <a:rPr lang="en-US" sz="1800">
                <a:latin typeface="+mn-lt"/>
              </a:rPr>
              <a:t>copy-on-write 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69031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90590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926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454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69031" y="289152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92631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45431" y="380592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73631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73631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50031" y="3805922"/>
            <a:ext cx="1301750" cy="17208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50031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73631" y="2891522"/>
            <a:ext cx="1301750" cy="42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73631" y="3424922"/>
            <a:ext cx="1301750" cy="42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56381" y="2891522"/>
            <a:ext cx="1289050" cy="8826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66725" y="32788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3" name="AutoShape 403"/>
          <p:cNvSpPr>
            <a:spLocks noChangeArrowheads="1"/>
          </p:cNvSpPr>
          <p:nvPr/>
        </p:nvSpPr>
        <p:spPr bwMode="auto">
          <a:xfrm>
            <a:off x="2826231" y="3272522"/>
            <a:ext cx="304800" cy="914400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990000"/>
          </a:solidFill>
          <a:ln w="12700">
            <a:solidFill>
              <a:srgbClr val="D5F1C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4" name="Text Box 404"/>
          <p:cNvSpPr txBox="1">
            <a:spLocks noChangeArrowheads="1"/>
          </p:cNvSpPr>
          <p:nvPr/>
        </p:nvSpPr>
        <p:spPr bwMode="auto">
          <a:xfrm>
            <a:off x="2799283" y="3103553"/>
            <a:ext cx="124611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Copy-on-write</a:t>
            </a:r>
          </a:p>
        </p:txBody>
      </p:sp>
      <p:sp>
        <p:nvSpPr>
          <p:cNvPr id="25" name="Rectangle 405" descr="Wide upward diagonal"/>
          <p:cNvSpPr>
            <a:spLocks noChangeArrowheads="1"/>
          </p:cNvSpPr>
          <p:nvPr/>
        </p:nvSpPr>
        <p:spPr bwMode="auto">
          <a:xfrm>
            <a:off x="2375381" y="3272522"/>
            <a:ext cx="3810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6" name="Rectangle 406" descr="Wide upward diagonal"/>
          <p:cNvSpPr>
            <a:spLocks noChangeArrowheads="1"/>
          </p:cNvSpPr>
          <p:nvPr/>
        </p:nvSpPr>
        <p:spPr bwMode="auto">
          <a:xfrm>
            <a:off x="4051781" y="4186922"/>
            <a:ext cx="381000" cy="152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7" name="Rectangle 407" descr="Wide upward diagonal"/>
          <p:cNvSpPr>
            <a:spLocks noChangeArrowheads="1"/>
          </p:cNvSpPr>
          <p:nvPr/>
        </p:nvSpPr>
        <p:spPr bwMode="auto">
          <a:xfrm>
            <a:off x="2375381" y="3964220"/>
            <a:ext cx="381000" cy="152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8" name="Line 408"/>
          <p:cNvSpPr>
            <a:spLocks noChangeShapeType="1"/>
          </p:cNvSpPr>
          <p:nvPr/>
        </p:nvSpPr>
        <p:spPr bwMode="auto">
          <a:xfrm flipH="1" flipV="1">
            <a:off x="2756381" y="3958322"/>
            <a:ext cx="12954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9" name="Line 409"/>
          <p:cNvSpPr>
            <a:spLocks noChangeShapeType="1"/>
          </p:cNvSpPr>
          <p:nvPr/>
        </p:nvSpPr>
        <p:spPr bwMode="auto">
          <a:xfrm flipH="1" flipV="1">
            <a:off x="2756381" y="4110722"/>
            <a:ext cx="12954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30" name="Text Box 410"/>
          <p:cNvSpPr txBox="1">
            <a:spLocks noChangeArrowheads="1"/>
          </p:cNvSpPr>
          <p:nvPr/>
        </p:nvSpPr>
        <p:spPr bwMode="auto">
          <a:xfrm>
            <a:off x="4642596" y="3833207"/>
            <a:ext cx="1698094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Write to private</a:t>
            </a:r>
          </a:p>
          <a:p>
            <a:pPr algn="ctr"/>
            <a:r>
              <a:rPr lang="en-US" sz="1800" dirty="0">
                <a:latin typeface="+mn-lt"/>
              </a:rPr>
              <a:t>copy-on-write</a:t>
            </a:r>
          </a:p>
          <a:p>
            <a:pPr algn="ctr"/>
            <a:r>
              <a:rPr lang="en-US" sz="1800" dirty="0">
                <a:latin typeface="+mn-lt"/>
              </a:rPr>
              <a:t>page</a:t>
            </a:r>
          </a:p>
        </p:txBody>
      </p:sp>
      <p:sp>
        <p:nvSpPr>
          <p:cNvPr id="31" name="Line 411"/>
          <p:cNvSpPr>
            <a:spLocks noChangeShapeType="1"/>
          </p:cNvSpPr>
          <p:nvPr/>
        </p:nvSpPr>
        <p:spPr bwMode="auto">
          <a:xfrm flipH="1">
            <a:off x="4432781" y="4263122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32" name="Line 399"/>
          <p:cNvSpPr>
            <a:spLocks noChangeShapeType="1"/>
          </p:cNvSpPr>
          <p:nvPr/>
        </p:nvSpPr>
        <p:spPr bwMode="auto">
          <a:xfrm flipH="1" flipV="1">
            <a:off x="2766725" y="342492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/>
      <p:bldP spid="27" grpId="0" animBg="1"/>
      <p:bldP spid="28" grpId="0" animBg="1"/>
      <p:bldP spid="29" grpId="0" animBg="1"/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Shareable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Kernel Same-Page Merging</a:t>
            </a:r>
          </a:p>
          <a:p>
            <a:pPr lvl="1"/>
            <a:r>
              <a:rPr lang="en-US" dirty="0"/>
              <a:t>OS scans through all of physical memory, looking for duplicate pages</a:t>
            </a:r>
          </a:p>
          <a:p>
            <a:pPr lvl="1"/>
            <a:r>
              <a:rPr lang="en-US" dirty="0"/>
              <a:t>When found, merge into single copy, marked as copy-on-write</a:t>
            </a:r>
          </a:p>
          <a:p>
            <a:pPr lvl="1"/>
            <a:r>
              <a:rPr lang="en-US" dirty="0"/>
              <a:t>Implemented in Linux kernel in 2009</a:t>
            </a:r>
          </a:p>
          <a:p>
            <a:pPr lvl="1"/>
            <a:r>
              <a:rPr lang="en-US" dirty="0"/>
              <a:t>Limited to pages marked as likely candidates</a:t>
            </a:r>
          </a:p>
          <a:p>
            <a:pPr lvl="1"/>
            <a:r>
              <a:rPr lang="en-US" dirty="0"/>
              <a:t>Especially useful when processor running many virtual machines</a:t>
            </a:r>
          </a:p>
        </p:txBody>
      </p:sp>
    </p:spTree>
    <p:extLst>
      <p:ext uri="{BB962C8B-B14F-4D97-AF65-F5344CB8AC3E}">
        <p14:creationId xmlns:p14="http://schemas.microsoft.com/office/powerpoint/2010/main" val="470278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3497" y="434447"/>
            <a:ext cx="72596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220788"/>
            <a:ext cx="8459787" cy="5637212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void *</a:t>
            </a:r>
            <a:r>
              <a:rPr lang="en-GB" sz="1800" dirty="0" err="1">
                <a:effectLst/>
                <a:latin typeface="Courier New" pitchFamily="49" charset="0"/>
              </a:rPr>
              <a:t>mmap</a:t>
            </a:r>
            <a:r>
              <a:rPr lang="en-GB" sz="1800" dirty="0">
                <a:effectLst/>
                <a:latin typeface="Courier New" pitchFamily="49" charset="0"/>
              </a:rPr>
              <a:t>(void *start,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len</a:t>
            </a:r>
            <a:r>
              <a:rPr lang="en-GB" sz="1800" dirty="0">
                <a:effectLst/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          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prot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flags,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fd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offset</a:t>
            </a:r>
            <a:r>
              <a:rPr lang="en-GB" sz="2000" dirty="0">
                <a:effectLst/>
              </a:rPr>
              <a:t>)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</a:t>
            </a:r>
            <a:r>
              <a:rPr lang="en-GB" b="1" dirty="0" err="1">
                <a:latin typeface="Courier New" pitchFamily="49" charset="0"/>
              </a:rPr>
              <a:t>len</a:t>
            </a:r>
            <a:r>
              <a:rPr lang="en-GB" dirty="0"/>
              <a:t> bytes starting at offset </a:t>
            </a:r>
            <a:r>
              <a:rPr lang="en-GB" b="1" dirty="0" err="1">
                <a:latin typeface="Courier New" pitchFamily="49" charset="0"/>
              </a:rPr>
              <a:t>offset</a:t>
            </a:r>
            <a:r>
              <a:rPr lang="en-GB" dirty="0">
                <a:latin typeface="+mj-lt"/>
              </a:rPr>
              <a:t> </a:t>
            </a:r>
            <a:r>
              <a:rPr lang="en-GB" dirty="0"/>
              <a:t>of the file specified by file description </a:t>
            </a:r>
            <a:r>
              <a:rPr lang="en-GB" b="1" dirty="0" err="1">
                <a:latin typeface="Courier New" pitchFamily="49" charset="0"/>
              </a:rPr>
              <a:t>fd</a:t>
            </a:r>
            <a:r>
              <a:rPr lang="en-GB" dirty="0"/>
              <a:t>, preferably at address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/>
              <a:t> 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>
                <a:latin typeface="Courier New" pitchFamily="49" charset="0"/>
              </a:rPr>
              <a:t>:</a:t>
            </a:r>
            <a:r>
              <a:rPr lang="en-GB" dirty="0"/>
              <a:t> may be 0 for “pick an address”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prot</a:t>
            </a:r>
            <a:r>
              <a:rPr lang="en-GB" dirty="0"/>
              <a:t>: PROT_READ, PROT_WRITE, PROT_EXEC, ...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latin typeface="Courier New" pitchFamily="49" charset="0"/>
              </a:rPr>
              <a:t>flags</a:t>
            </a:r>
            <a:r>
              <a:rPr lang="en-GB" dirty="0"/>
              <a:t>: MAP_ANON, MAP_PRIVATE, MAP_SHARED, ...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Return a pointer to start of mapped area (may not be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72596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0201" y="1220789"/>
            <a:ext cx="8307387" cy="836612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void *</a:t>
            </a:r>
            <a:r>
              <a:rPr lang="en-GB" sz="1800" dirty="0" err="1">
                <a:effectLst/>
                <a:latin typeface="Courier New" pitchFamily="49" charset="0"/>
              </a:rPr>
              <a:t>mmap</a:t>
            </a:r>
            <a:r>
              <a:rPr lang="en-GB" sz="1800" dirty="0">
                <a:effectLst/>
                <a:latin typeface="Courier New" pitchFamily="49" charset="0"/>
              </a:rPr>
              <a:t>(void *start,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len</a:t>
            </a:r>
            <a:r>
              <a:rPr lang="en-GB" sz="1800" dirty="0">
                <a:effectLst/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          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prot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flags,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fd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offset</a:t>
            </a:r>
            <a:r>
              <a:rPr lang="en-GB" sz="2000" dirty="0">
                <a:effectLst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57400" y="2362200"/>
            <a:ext cx="9906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3733800"/>
            <a:ext cx="990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38800" y="1981200"/>
            <a:ext cx="990600" cy="403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38800" y="2590800"/>
            <a:ext cx="990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048000" y="2590800"/>
            <a:ext cx="259080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048000" y="3733800"/>
            <a:ext cx="259080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AutoShape 51"/>
          <p:cNvSpPr>
            <a:spLocks/>
          </p:cNvSpPr>
          <p:nvPr/>
        </p:nvSpPr>
        <p:spPr bwMode="auto">
          <a:xfrm>
            <a:off x="6705600" y="2590800"/>
            <a:ext cx="228600" cy="1143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34200" y="2963336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>
                <a:latin typeface="+mn-lt"/>
              </a:rPr>
              <a:t>bytes</a:t>
            </a:r>
            <a:endParaRPr lang="en-US" sz="2000" dirty="0"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>
            <a:off x="6629400" y="3733800"/>
            <a:ext cx="6096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7239000" y="3536889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itchFamily="49" charset="0"/>
              </a:rPr>
              <a:t>start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3857936"/>
            <a:ext cx="1863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(or address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chosen by kernel)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4468" y="6031468"/>
            <a:ext cx="2672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virtual memory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1753" y="6019800"/>
            <a:ext cx="2387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Disk file specified by </a:t>
            </a:r>
          </a:p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file descriptor </a:t>
            </a:r>
            <a:r>
              <a:rPr lang="en-US" sz="2000" dirty="0" err="1">
                <a:latin typeface="Courier New" pitchFamily="49" charset="0"/>
              </a:rPr>
              <a:t>fd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20" name="AutoShape 51"/>
          <p:cNvSpPr>
            <a:spLocks/>
          </p:cNvSpPr>
          <p:nvPr/>
        </p:nvSpPr>
        <p:spPr bwMode="auto">
          <a:xfrm flipH="1">
            <a:off x="1752600" y="3733800"/>
            <a:ext cx="228600" cy="1143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366" y="4104157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>
                <a:latin typeface="+mn-lt"/>
              </a:rPr>
              <a:t>bytes</a:t>
            </a:r>
            <a:endParaRPr lang="en-US" sz="2000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4676745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itchFamily="49" charset="0"/>
              </a:rPr>
              <a:t>offset</a:t>
            </a:r>
            <a:endParaRPr lang="en-US" sz="2000" dirty="0"/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 bwMode="auto">
          <a:xfrm>
            <a:off x="1260396" y="4876800"/>
            <a:ext cx="797004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62468" y="5003799"/>
            <a:ext cx="84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(bytes)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0004" y="5819001"/>
            <a:ext cx="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ourier New"/>
                <a:cs typeface="Courier New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1542" y="5791200"/>
            <a:ext cx="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ourier New"/>
                <a:cs typeface="Courier New"/>
              </a:rPr>
              <a:t>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</a:t>
            </a:r>
            <a:r>
              <a:rPr lang="en-US" dirty="0" err="1"/>
              <a:t>mmap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big files</a:t>
            </a:r>
          </a:p>
          <a:p>
            <a:pPr lvl="1"/>
            <a:r>
              <a:rPr lang="en-US" dirty="0"/>
              <a:t>Uses paging mechanism to bring files into memory</a:t>
            </a:r>
          </a:p>
          <a:p>
            <a:r>
              <a:rPr lang="en-US" dirty="0"/>
              <a:t>Shared data structures</a:t>
            </a:r>
          </a:p>
          <a:p>
            <a:pPr lvl="1"/>
            <a:r>
              <a:rPr lang="en-US" dirty="0"/>
              <a:t>When call with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MAP_SHARED</a:t>
            </a:r>
            <a:r>
              <a:rPr lang="en-US" dirty="0"/>
              <a:t> flag</a:t>
            </a:r>
          </a:p>
          <a:p>
            <a:pPr lvl="2"/>
            <a:r>
              <a:rPr lang="en-US" dirty="0"/>
              <a:t>Multiple processes have access to same region of memory</a:t>
            </a:r>
          </a:p>
          <a:p>
            <a:pPr lvl="2"/>
            <a:r>
              <a:rPr lang="en-US" dirty="0"/>
              <a:t>Risky!</a:t>
            </a:r>
          </a:p>
          <a:p>
            <a:r>
              <a:rPr lang="en-US" dirty="0"/>
              <a:t>File-based data structures</a:t>
            </a:r>
          </a:p>
          <a:p>
            <a:pPr lvl="1"/>
            <a:r>
              <a:rPr lang="en-US" dirty="0"/>
              <a:t>E.g., database</a:t>
            </a:r>
          </a:p>
          <a:p>
            <a:pPr lvl="1"/>
            <a:r>
              <a:rPr lang="en-US" dirty="0"/>
              <a:t>Give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prot</a:t>
            </a:r>
            <a:r>
              <a:rPr lang="en-US" dirty="0"/>
              <a:t> argument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PROT_READ | PROT_WRITE</a:t>
            </a:r>
          </a:p>
          <a:p>
            <a:pPr lvl="1"/>
            <a:r>
              <a:rPr lang="en-US" dirty="0"/>
              <a:t>When </a:t>
            </a:r>
            <a:r>
              <a:rPr lang="en-US" dirty="0" err="1"/>
              <a:t>unmap</a:t>
            </a:r>
            <a:r>
              <a:rPr lang="en-US" dirty="0"/>
              <a:t> region, file will be updated via write-back</a:t>
            </a:r>
          </a:p>
          <a:p>
            <a:pPr lvl="1"/>
            <a:r>
              <a:rPr lang="en-US" dirty="0"/>
              <a:t>Can implement load from file / update / write back to file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3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1963"/>
            <a:ext cx="9144000" cy="604837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Example: 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0819" y="883559"/>
            <a:ext cx="876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GB" kern="0" dirty="0">
                <a:latin typeface="Calibri" pitchFamily="34" charset="0"/>
              </a:rPr>
              <a:t>Problem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Want students to be able to perform code injection attacks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Shark machine stacks are not executable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Solution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Suggested by Sam King (now at UC Davis)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Use </a:t>
            </a:r>
            <a:r>
              <a:rPr lang="en-GB" kern="0" dirty="0" err="1">
                <a:latin typeface="Courier" pitchFamily="2" charset="0"/>
              </a:rPr>
              <a:t>mmap</a:t>
            </a:r>
            <a:r>
              <a:rPr lang="en-GB" kern="0" dirty="0">
                <a:latin typeface="Calibri" pitchFamily="34" charset="0"/>
              </a:rPr>
              <a:t> to allocate region of memory marked executable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Divert stack to new region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Execute student attack code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Restore back to original stack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Remove mapped region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658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63087" y="1833361"/>
            <a:ext cx="2656313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Page table 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(part of the process’ context)</a:t>
            </a:r>
          </a:p>
        </p:txBody>
      </p:sp>
      <p:cxnSp>
        <p:nvCxnSpPr>
          <p:cNvPr id="5" name="Straight Connector 4"/>
          <p:cNvCxnSpPr>
            <a:stCxn id="51" idx="2"/>
          </p:cNvCxnSpPr>
          <p:nvPr/>
        </p:nvCxnSpPr>
        <p:spPr bwMode="auto">
          <a:xfrm flipH="1">
            <a:off x="1404158" y="2552424"/>
            <a:ext cx="87086" cy="149570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404158" y="4048125"/>
            <a:ext cx="729442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0862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325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70162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74962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201527" y="1077721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dirty="0"/>
              <a:t>Having multiple levels greatly reduces page table size</a:t>
            </a:r>
          </a:p>
        </p:txBody>
      </p:sp>
    </p:spTree>
    <p:extLst>
      <p:ext uri="{BB962C8B-B14F-4D97-AF65-F5344CB8AC3E}">
        <p14:creationId xmlns:p14="http://schemas.microsoft.com/office/powerpoint/2010/main" val="228531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7051" y="2226244"/>
            <a:ext cx="404079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86831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556A6C7-0E2A-DF44-883A-365A1CC0E923}"/>
              </a:ext>
            </a:extLst>
          </p:cNvPr>
          <p:cNvGrpSpPr/>
          <p:nvPr/>
        </p:nvGrpSpPr>
        <p:grpSpPr>
          <a:xfrm>
            <a:off x="4179367" y="2524563"/>
            <a:ext cx="4624430" cy="2720440"/>
            <a:chOff x="4179367" y="2524563"/>
            <a:chExt cx="4624430" cy="2720440"/>
          </a:xfrm>
        </p:grpSpPr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F3704FA2-7B4A-D447-A9FE-48FE72F18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43935"/>
              <a:ext cx="2789237" cy="2418629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E9425D5-ED38-5844-8A18-044F23EA11AB}"/>
                </a:ext>
              </a:extLst>
            </p:cNvPr>
            <p:cNvGrpSpPr/>
            <p:nvPr/>
          </p:nvGrpSpPr>
          <p:grpSpPr>
            <a:xfrm>
              <a:off x="4179367" y="2524563"/>
              <a:ext cx="2003909" cy="2720440"/>
              <a:chOff x="4179367" y="2524563"/>
              <a:chExt cx="2003909" cy="2720440"/>
            </a:xfrm>
          </p:grpSpPr>
          <p:sp>
            <p:nvSpPr>
              <p:cNvPr id="37" name="Text Box 32">
                <a:extLst>
                  <a:ext uri="{FF2B5EF4-FFF2-40B4-BE49-F238E27FC236}">
                    <a16:creationId xmlns:a16="http://schemas.microsoft.com/office/drawing/2014/main" id="{A377AB12-CA26-6441-AC6D-684104E5C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7506" y="4944792"/>
                <a:ext cx="1255770" cy="300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r">
                  <a:lnSpc>
                    <a:spcPct val="94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latin typeface="Courier New" pitchFamily="49" charset="0"/>
                    <a:ea typeface="msgothic" charset="0"/>
                    <a:cs typeface="msgothic" charset="0"/>
                  </a:rPr>
                  <a:t>0x55586000</a:t>
                </a: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DD42B224-1685-C14A-B6D0-70BD01F09B50}"/>
                  </a:ext>
                </a:extLst>
              </p:cNvPr>
              <p:cNvCxnSpPr/>
              <p:nvPr/>
            </p:nvCxnSpPr>
            <p:spPr bwMode="auto">
              <a:xfrm flipH="1">
                <a:off x="4179367" y="2524563"/>
                <a:ext cx="1829273" cy="10115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F2FA2C-702A-6245-AFA9-CF010A9A27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185285" y="4061291"/>
                <a:ext cx="1823355" cy="901273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808" y="2432024"/>
            <a:ext cx="574594" cy="97734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CFCB34-DA19-2A41-87F4-46855BBDBA1E}"/>
              </a:ext>
            </a:extLst>
          </p:cNvPr>
          <p:cNvGrpSpPr/>
          <p:nvPr/>
        </p:nvGrpSpPr>
        <p:grpSpPr>
          <a:xfrm>
            <a:off x="198576" y="3536149"/>
            <a:ext cx="3980791" cy="599413"/>
            <a:chOff x="198576" y="3536149"/>
            <a:chExt cx="3980791" cy="599413"/>
          </a:xfrm>
        </p:grpSpPr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68189F50-BD5C-FE40-BE39-9B8010F4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130" y="3536149"/>
              <a:ext cx="2789237" cy="52514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Region created by </a:t>
              </a:r>
              <a:r>
                <a:rPr lang="en-GB" sz="1600" b="1" dirty="0" err="1">
                  <a:latin typeface="Calibri" pitchFamily="34" charset="0"/>
                  <a:ea typeface="msgothic" charset="0"/>
                  <a:cs typeface="msgothic" charset="0"/>
                </a:rPr>
                <a:t>mmap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2AA20800-E564-724B-A700-2FB2540F2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76" y="3835351"/>
              <a:ext cx="1255770" cy="300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0x55586000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2900607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556A6C7-0E2A-DF44-883A-365A1CC0E923}"/>
              </a:ext>
            </a:extLst>
          </p:cNvPr>
          <p:cNvGrpSpPr/>
          <p:nvPr/>
        </p:nvGrpSpPr>
        <p:grpSpPr>
          <a:xfrm>
            <a:off x="4179367" y="2524563"/>
            <a:ext cx="4624430" cy="2720440"/>
            <a:chOff x="4179367" y="2524563"/>
            <a:chExt cx="4624430" cy="2720440"/>
          </a:xfrm>
        </p:grpSpPr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F3704FA2-7B4A-D447-A9FE-48FE72F18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43935"/>
              <a:ext cx="2789237" cy="2418629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E9425D5-ED38-5844-8A18-044F23EA11AB}"/>
                </a:ext>
              </a:extLst>
            </p:cNvPr>
            <p:cNvGrpSpPr/>
            <p:nvPr/>
          </p:nvGrpSpPr>
          <p:grpSpPr>
            <a:xfrm>
              <a:off x="4179367" y="2524563"/>
              <a:ext cx="2003909" cy="2720440"/>
              <a:chOff x="4179367" y="2524563"/>
              <a:chExt cx="2003909" cy="2720440"/>
            </a:xfrm>
          </p:grpSpPr>
          <p:sp>
            <p:nvSpPr>
              <p:cNvPr id="37" name="Text Box 32">
                <a:extLst>
                  <a:ext uri="{FF2B5EF4-FFF2-40B4-BE49-F238E27FC236}">
                    <a16:creationId xmlns:a16="http://schemas.microsoft.com/office/drawing/2014/main" id="{A377AB12-CA26-6441-AC6D-684104E5C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7506" y="4944792"/>
                <a:ext cx="1255770" cy="300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r">
                  <a:lnSpc>
                    <a:spcPct val="94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latin typeface="Courier New" pitchFamily="49" charset="0"/>
                    <a:ea typeface="msgothic" charset="0"/>
                    <a:cs typeface="msgothic" charset="0"/>
                  </a:rPr>
                  <a:t>0x55586000</a:t>
                </a: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DD42B224-1685-C14A-B6D0-70BD01F09B50}"/>
                  </a:ext>
                </a:extLst>
              </p:cNvPr>
              <p:cNvCxnSpPr/>
              <p:nvPr/>
            </p:nvCxnSpPr>
            <p:spPr bwMode="auto">
              <a:xfrm flipH="1">
                <a:off x="4179367" y="2524563"/>
                <a:ext cx="1829273" cy="10115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F2FA2C-702A-6245-AFA9-CF010A9A27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185285" y="4061291"/>
                <a:ext cx="1823355" cy="901273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CFCB34-DA19-2A41-87F4-46855BBDBA1E}"/>
              </a:ext>
            </a:extLst>
          </p:cNvPr>
          <p:cNvGrpSpPr/>
          <p:nvPr/>
        </p:nvGrpSpPr>
        <p:grpSpPr>
          <a:xfrm>
            <a:off x="198576" y="3536149"/>
            <a:ext cx="3980791" cy="599413"/>
            <a:chOff x="198576" y="3536149"/>
            <a:chExt cx="3980791" cy="599413"/>
          </a:xfrm>
        </p:grpSpPr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68189F50-BD5C-FE40-BE39-9B8010F4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130" y="3536149"/>
              <a:ext cx="2789237" cy="52514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Region created by </a:t>
              </a:r>
              <a:r>
                <a:rPr lang="en-GB" sz="1600" b="1" dirty="0" err="1">
                  <a:latin typeface="Calibri" pitchFamily="34" charset="0"/>
                  <a:ea typeface="msgothic" charset="0"/>
                  <a:cs typeface="msgothic" charset="0"/>
                </a:rPr>
                <a:t>mmap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2AA20800-E564-724B-A700-2FB2540F2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76" y="3835351"/>
              <a:ext cx="1255770" cy="300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0x55586000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7487A5F-D4D4-7245-82AC-31B1B2337581}"/>
              </a:ext>
            </a:extLst>
          </p:cNvPr>
          <p:cNvGrpSpPr/>
          <p:nvPr/>
        </p:nvGrpSpPr>
        <p:grpSpPr>
          <a:xfrm>
            <a:off x="5029201" y="2524563"/>
            <a:ext cx="3774596" cy="1575426"/>
            <a:chOff x="5029201" y="2524563"/>
            <a:chExt cx="3774596" cy="1575426"/>
          </a:xfrm>
        </p:grpSpPr>
        <p:sp>
          <p:nvSpPr>
            <p:cNvPr id="34" name="Rectangle 15">
              <a:extLst>
                <a:ext uri="{FF2B5EF4-FFF2-40B4-BE49-F238E27FC236}">
                  <a16:creationId xmlns:a16="http://schemas.microsoft.com/office/drawing/2014/main" id="{D5BE4611-0879-394F-A317-AF0C109D5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24563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launch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5" name="Rectangle 15">
              <a:extLst>
                <a:ext uri="{FF2B5EF4-FFF2-40B4-BE49-F238E27FC236}">
                  <a16:creationId xmlns:a16="http://schemas.microsoft.com/office/drawing/2014/main" id="{D0DCB7EE-C59E-5F40-9FCA-FEA737580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3049705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test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6" name="Rectangle 15">
              <a:extLst>
                <a:ext uri="{FF2B5EF4-FFF2-40B4-BE49-F238E27FC236}">
                  <a16:creationId xmlns:a16="http://schemas.microsoft.com/office/drawing/2014/main" id="{DAB66A75-503A-964F-B347-1980B34FA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3574847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</a:t>
              </a:r>
              <a:r>
                <a:rPr lang="en-GB" sz="1600" dirty="0" err="1">
                  <a:latin typeface="Calibri" pitchFamily="34" charset="0"/>
                  <a:ea typeface="msgothic" charset="0"/>
                  <a:cs typeface="msgothic" charset="0"/>
                </a:rPr>
                <a:t>getbuf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8" name="Line 26">
              <a:extLst>
                <a:ext uri="{FF2B5EF4-FFF2-40B4-BE49-F238E27FC236}">
                  <a16:creationId xmlns:a16="http://schemas.microsoft.com/office/drawing/2014/main" id="{B51AFEE8-2747-234F-AB9F-51AE9067A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1" y="2788501"/>
              <a:ext cx="979440" cy="13114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5191488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7051" y="2226244"/>
            <a:ext cx="404079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18278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57762" y="4069503"/>
            <a:ext cx="4400392" cy="21336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stack_top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+ STACK_SIZE - 8;</a:t>
            </a:r>
          </a:p>
          <a:p>
            <a:r>
              <a:rPr lang="en-US" sz="1400" dirty="0" err="1">
                <a:solidFill>
                  <a:srgbClr val="D03BFF"/>
                </a:solidFill>
                <a:latin typeface="Courier" pitchFamily="2" charset="0"/>
              </a:rPr>
              <a:t>asm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rax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; 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%1,%%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; 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%%rax,%0"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"=r"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global_save_stack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%0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stack_top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       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%1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GB" sz="1400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launch(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global_offset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GB" sz="1400" dirty="0">
              <a:latin typeface="Courie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4471" y="1664270"/>
            <a:ext cx="8543304" cy="1676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34A327"/>
                </a:solidFill>
                <a:latin typeface="Courier" pitchFamily="2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*</a:t>
            </a:r>
            <a:r>
              <a:rPr lang="en-US" sz="1400" dirty="0" err="1">
                <a:solidFill>
                  <a:srgbClr val="CD7923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(START_ADDR, STACK_SIZE, PROT_EXEC|PROT_READ|PROT_WRITE,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            MAP_PRIVATE | MAP_GROWSDOWN | MAP_ANONYMOUS | MAP_FIXED,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            0, 0);</a:t>
            </a:r>
          </a:p>
          <a:p>
            <a:r>
              <a:rPr lang="en-US" sz="1400" dirty="0">
                <a:solidFill>
                  <a:srgbClr val="D03BFF"/>
                </a:solidFill>
                <a:latin typeface="Courier" pitchFamily="2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!= START_ADDR)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munmap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, STACK_SIZE);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exit(1);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}</a:t>
            </a:r>
          </a:p>
          <a:p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CC1984-DB7E-5B4A-BD87-E1BDBA2F2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199" y="4050268"/>
            <a:ext cx="3931329" cy="21336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 err="1">
                <a:solidFill>
                  <a:srgbClr val="D03BFF"/>
                </a:solidFill>
                <a:latin typeface="Courier" pitchFamily="2" charset="0"/>
              </a:rPr>
              <a:t>asm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%0,%%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global_save_stack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%0</a:t>
            </a:r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munmap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, STACK_SIZE);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DF438-CA94-B749-96A3-D51E77EAA303}"/>
              </a:ext>
            </a:extLst>
          </p:cNvPr>
          <p:cNvSpPr txBox="1"/>
          <p:nvPr/>
        </p:nvSpPr>
        <p:spPr>
          <a:xfrm>
            <a:off x="324471" y="1294938"/>
            <a:ext cx="20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Allocate new region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4A95D6-0181-1147-B12E-CA52F1765669}"/>
              </a:ext>
            </a:extLst>
          </p:cNvPr>
          <p:cNvSpPr txBox="1"/>
          <p:nvPr/>
        </p:nvSpPr>
        <p:spPr>
          <a:xfrm>
            <a:off x="297838" y="3680936"/>
            <a:ext cx="484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Divert stack to new region &amp; execute attack 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5FCA95-8AB1-004B-950F-716B8169DA09}"/>
              </a:ext>
            </a:extLst>
          </p:cNvPr>
          <p:cNvSpPr txBox="1"/>
          <p:nvPr/>
        </p:nvSpPr>
        <p:spPr>
          <a:xfrm>
            <a:off x="5334000" y="3680936"/>
            <a:ext cx="3304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Restore stack and remove region</a:t>
            </a:r>
          </a:p>
        </p:txBody>
      </p:sp>
    </p:spTree>
    <p:extLst>
      <p:ext uri="{BB962C8B-B14F-4D97-AF65-F5344CB8AC3E}">
        <p14:creationId xmlns:p14="http://schemas.microsoft.com/office/powerpoint/2010/main" val="3776978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VM requires hardware support</a:t>
            </a:r>
          </a:p>
          <a:p>
            <a:pPr lvl="1"/>
            <a:r>
              <a:rPr lang="en-US" dirty="0"/>
              <a:t>Exception handling mechanism</a:t>
            </a:r>
          </a:p>
          <a:p>
            <a:pPr lvl="1"/>
            <a:r>
              <a:rPr lang="en-US" dirty="0"/>
              <a:t>TLB</a:t>
            </a:r>
          </a:p>
          <a:p>
            <a:pPr lvl="1"/>
            <a:r>
              <a:rPr lang="en-US" dirty="0"/>
              <a:t>Various control registers</a:t>
            </a:r>
          </a:p>
          <a:p>
            <a:r>
              <a:rPr lang="en-US" dirty="0"/>
              <a:t>VM requires OS support</a:t>
            </a:r>
          </a:p>
          <a:p>
            <a:pPr lvl="1"/>
            <a:r>
              <a:rPr lang="en-US" dirty="0"/>
              <a:t>Managing page tables</a:t>
            </a:r>
          </a:p>
          <a:p>
            <a:pPr lvl="1"/>
            <a:r>
              <a:rPr lang="en-US" dirty="0"/>
              <a:t>Implementing page replacement policies</a:t>
            </a:r>
          </a:p>
          <a:p>
            <a:pPr lvl="1"/>
            <a:r>
              <a:rPr lang="en-US" dirty="0"/>
              <a:t>Managing file system</a:t>
            </a:r>
          </a:p>
          <a:p>
            <a:r>
              <a:rPr lang="en-US" dirty="0"/>
              <a:t>VM enables many capabilities</a:t>
            </a:r>
          </a:p>
          <a:p>
            <a:pPr lvl="1"/>
            <a:r>
              <a:rPr lang="en-US" dirty="0"/>
              <a:t>Loading programs from memory</a:t>
            </a:r>
          </a:p>
          <a:p>
            <a:pPr lvl="1"/>
            <a:r>
              <a:rPr lang="en-US" dirty="0"/>
              <a:t>Providing memory protection</a:t>
            </a:r>
          </a:p>
        </p:txBody>
      </p:sp>
    </p:spTree>
    <p:extLst>
      <p:ext uri="{BB962C8B-B14F-4D97-AF65-F5344CB8AC3E}">
        <p14:creationId xmlns:p14="http://schemas.microsoft.com/office/powerpoint/2010/main" val="113789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Translation Lookaside Buffer (TLB)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1596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8746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5121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779758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504338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19780" y="383860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30787" y="35052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77996" y="4648200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49197" y="406976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11875" y="49906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77811" y="5750538"/>
            <a:ext cx="81803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Typically,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TLB hit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eliminates the k memory accesses required to </a:t>
            </a:r>
            <a:r>
              <a:rPr lang="en-GB" kern="0" dirty="0">
                <a:latin typeface="Calibri" pitchFamily="34" charset="0"/>
              </a:rPr>
              <a:t>do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page table lookup.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20574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4384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4384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201527" y="1286806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dirty="0"/>
              <a:t>A small cache of page table entries with fast access by MMU </a:t>
            </a:r>
          </a:p>
        </p:txBody>
      </p:sp>
    </p:spTree>
    <p:extLst>
      <p:ext uri="{BB962C8B-B14F-4D97-AF65-F5344CB8AC3E}">
        <p14:creationId xmlns:p14="http://schemas.microsoft.com/office/powerpoint/2010/main" val="11734813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Associative Cache: Read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" y="1344634"/>
            <a:ext cx="8699678" cy="5399600"/>
            <a:chOff x="76200" y="1344634"/>
            <a:chExt cx="8699678" cy="5399600"/>
          </a:xfrm>
        </p:grpSpPr>
        <p:sp>
          <p:nvSpPr>
            <p:cNvPr id="78" name="TextBox 77"/>
            <p:cNvSpPr txBox="1"/>
            <p:nvPr/>
          </p:nvSpPr>
          <p:spPr>
            <a:xfrm>
              <a:off x="3485097" y="6374902"/>
              <a:ext cx="3834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 = 2</a:t>
              </a:r>
              <a:r>
                <a:rPr lang="en-US" sz="1800" baseline="30000" dirty="0">
                  <a:latin typeface="Calibri" pitchFamily="34" charset="0"/>
                </a:rPr>
                <a:t>b</a:t>
              </a:r>
              <a:r>
                <a:rPr lang="en-US" sz="1800" dirty="0">
                  <a:latin typeface="Calibri" pitchFamily="34" charset="0"/>
                </a:rPr>
                <a:t> bytes per cache block (the data)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200" y="1344634"/>
              <a:ext cx="8699678" cy="5132366"/>
              <a:chOff x="76200" y="1344634"/>
              <a:chExt cx="8699678" cy="5132366"/>
            </a:xfrm>
          </p:grpSpPr>
          <p:sp>
            <p:nvSpPr>
              <p:cNvPr id="8" name="AutoShape 16"/>
              <p:cNvSpPr>
                <a:spLocks/>
              </p:cNvSpPr>
              <p:nvPr/>
            </p:nvSpPr>
            <p:spPr bwMode="auto">
              <a:xfrm rot="5400000">
                <a:off x="3558235" y="-290401"/>
                <a:ext cx="228600" cy="4237334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grpSp>
            <p:nvGrpSpPr>
              <p:cNvPr id="3" name="Group 79"/>
              <p:cNvGrpSpPr/>
              <p:nvPr/>
            </p:nvGrpSpPr>
            <p:grpSpPr>
              <a:xfrm>
                <a:off x="1553867" y="20789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34" name="Rectangle 33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45" name="Straight Connector 44"/>
              <p:cNvCxnSpPr/>
              <p:nvPr/>
            </p:nvCxnSpPr>
            <p:spPr bwMode="auto">
              <a:xfrm>
                <a:off x="1782467" y="4019283"/>
                <a:ext cx="3875673" cy="10096"/>
              </a:xfrm>
              <a:prstGeom prst="line">
                <a:avLst/>
              </a:prstGeom>
              <a:noFill/>
              <a:ln w="762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4" name="AutoShape 16"/>
              <p:cNvSpPr>
                <a:spLocks/>
              </p:cNvSpPr>
              <p:nvPr/>
            </p:nvSpPr>
            <p:spPr bwMode="auto">
              <a:xfrm>
                <a:off x="1172867" y="2067735"/>
                <a:ext cx="228600" cy="2732865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300213" y="1344634"/>
                <a:ext cx="1957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E = 2</a:t>
                </a:r>
                <a:r>
                  <a:rPr lang="en-US" sz="1800" baseline="30000" dirty="0">
                    <a:latin typeface="Calibri" pitchFamily="34" charset="0"/>
                  </a:rPr>
                  <a:t>e</a:t>
                </a:r>
                <a:r>
                  <a:rPr lang="en-US" sz="1800" dirty="0">
                    <a:latin typeface="Calibri" pitchFamily="34" charset="0"/>
                  </a:rPr>
                  <a:t> lines per set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6200" y="3244405"/>
                <a:ext cx="1122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S = 2</a:t>
                </a:r>
                <a:r>
                  <a:rPr lang="en-US" sz="1800" baseline="30000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 sets</a:t>
                </a:r>
              </a:p>
            </p:txBody>
          </p:sp>
          <p:grpSp>
            <p:nvGrpSpPr>
              <p:cNvPr id="4" name="Group 80"/>
              <p:cNvGrpSpPr/>
              <p:nvPr/>
            </p:nvGrpSpPr>
            <p:grpSpPr>
              <a:xfrm>
                <a:off x="1553867" y="2647683"/>
                <a:ext cx="4237333" cy="492484"/>
                <a:chOff x="1637766" y="1995289"/>
                <a:chExt cx="4648200" cy="492484"/>
              </a:xfrm>
            </p:grpSpPr>
            <p:sp>
              <p:nvSpPr>
                <p:cNvPr id="82" name="Rectangle 81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" name="Group 86"/>
              <p:cNvGrpSpPr/>
              <p:nvPr/>
            </p:nvGrpSpPr>
            <p:grpSpPr>
              <a:xfrm>
                <a:off x="1553867" y="32219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88" name="Rectangle 87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" name="Group 92"/>
              <p:cNvGrpSpPr/>
              <p:nvPr/>
            </p:nvGrpSpPr>
            <p:grpSpPr>
              <a:xfrm>
                <a:off x="1553867" y="42887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94" name="Rectangle 93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99" name="Trapezoid 98"/>
              <p:cNvSpPr/>
              <p:nvPr/>
            </p:nvSpPr>
            <p:spPr bwMode="auto">
              <a:xfrm>
                <a:off x="1619863" y="4709564"/>
                <a:ext cx="3523449" cy="865914"/>
              </a:xfrm>
              <a:prstGeom prst="trapezoid">
                <a:avLst>
                  <a:gd name="adj" fmla="val 141754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619863" y="5575478"/>
                <a:ext cx="3523449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31181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3390712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36515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4565907" y="5689778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B-1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3924112" y="5689778"/>
                <a:ext cx="64179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 bwMode="auto">
              <a:xfrm>
                <a:off x="4058263" y="5841384"/>
                <a:ext cx="457200" cy="1588"/>
              </a:xfrm>
              <a:prstGeom prst="line">
                <a:avLst/>
              </a:prstGeom>
              <a:noFill/>
              <a:ln w="381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2" name="Rectangle 71"/>
              <p:cNvSpPr/>
              <p:nvPr/>
            </p:nvSpPr>
            <p:spPr bwMode="auto">
              <a:xfrm>
                <a:off x="2215517" y="5689778"/>
                <a:ext cx="717995" cy="30480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7465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990600" y="6107668"/>
                <a:ext cx="9523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valid bit</a:t>
                </a:r>
              </a:p>
            </p:txBody>
          </p:sp>
          <p:cxnSp>
            <p:nvCxnSpPr>
              <p:cNvPr id="76" name="Straight Connector 75"/>
              <p:cNvCxnSpPr/>
              <p:nvPr/>
            </p:nvCxnSpPr>
            <p:spPr bwMode="auto">
              <a:xfrm rot="5400000" flipH="1" flipV="1">
                <a:off x="1753394" y="6138001"/>
                <a:ext cx="3048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7" name="AutoShape 16"/>
              <p:cNvSpPr>
                <a:spLocks/>
              </p:cNvSpPr>
              <p:nvPr/>
            </p:nvSpPr>
            <p:spPr bwMode="auto">
              <a:xfrm rot="16200000" flipV="1">
                <a:off x="3969184" y="5333467"/>
                <a:ext cx="228600" cy="1905000"/>
              </a:xfrm>
              <a:prstGeom prst="leftBrace">
                <a:avLst>
                  <a:gd name="adj1" fmla="val 136972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6337478" y="28533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t bits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7328078" y="2853352"/>
                <a:ext cx="7620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s bits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8090078" y="2853352"/>
                <a:ext cx="6858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lvl="0" algn="ctr"/>
                <a:r>
                  <a:rPr lang="en-US" sz="1600" dirty="0">
                    <a:solidFill>
                      <a:srgbClr val="000000"/>
                    </a:solidFill>
                    <a:latin typeface="Calibri" pitchFamily="34" charset="0"/>
                  </a:rPr>
                  <a:t>b bits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248400" y="2513390"/>
                <a:ext cx="1810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Address of word:</a:t>
                </a:r>
              </a:p>
            </p:txBody>
          </p:sp>
          <p:sp>
            <p:nvSpPr>
              <p:cNvPr id="58" name="AutoShape 16"/>
              <p:cNvSpPr>
                <a:spLocks/>
              </p:cNvSpPr>
              <p:nvPr/>
            </p:nvSpPr>
            <p:spPr bwMode="auto">
              <a:xfrm rot="16200000" flipV="1">
                <a:off x="6718478" y="2822218"/>
                <a:ext cx="228600" cy="990598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60" name="AutoShape 16"/>
              <p:cNvSpPr>
                <a:spLocks/>
              </p:cNvSpPr>
              <p:nvPr/>
            </p:nvSpPr>
            <p:spPr bwMode="auto">
              <a:xfrm rot="16200000" flipV="1">
                <a:off x="7594779" y="2933702"/>
                <a:ext cx="228600" cy="761998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71" name="AutoShape 16"/>
              <p:cNvSpPr>
                <a:spLocks/>
              </p:cNvSpPr>
              <p:nvPr/>
            </p:nvSpPr>
            <p:spPr bwMode="auto">
              <a:xfrm rot="16200000" flipV="1">
                <a:off x="8280578" y="3009901"/>
                <a:ext cx="228600" cy="609600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594772" y="3365678"/>
                <a:ext cx="5057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CT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360273" y="3364468"/>
                <a:ext cx="7052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CI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index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8025546" y="3365678"/>
                <a:ext cx="7386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CO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offset</a:t>
                </a:r>
              </a:p>
            </p:txBody>
          </p:sp>
          <p:cxnSp>
            <p:nvCxnSpPr>
              <p:cNvPr id="93" name="Shape 92"/>
              <p:cNvCxnSpPr>
                <a:stCxn id="80" idx="2"/>
                <a:endCxn id="94" idx="3"/>
              </p:cNvCxnSpPr>
              <p:nvPr/>
            </p:nvCxnSpPr>
            <p:spPr bwMode="auto">
              <a:xfrm rot="5400000">
                <a:off x="6489930" y="3312069"/>
                <a:ext cx="524242" cy="1921702"/>
              </a:xfrm>
              <a:prstGeom prst="bentConnector2">
                <a:avLst/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Elbow Connector 101"/>
              <p:cNvCxnSpPr>
                <a:stCxn id="81" idx="2"/>
                <a:endCxn id="67" idx="0"/>
              </p:cNvCxnSpPr>
              <p:nvPr/>
            </p:nvCxnSpPr>
            <p:spPr bwMode="auto">
              <a:xfrm rot="5400000">
                <a:off x="5252460" y="2547359"/>
                <a:ext cx="1677769" cy="4607068"/>
              </a:xfrm>
              <a:prstGeom prst="bent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4" name="TextBox 103"/>
              <p:cNvSpPr txBox="1"/>
              <p:nvPr/>
            </p:nvSpPr>
            <p:spPr>
              <a:xfrm>
                <a:off x="6468670" y="4912388"/>
                <a:ext cx="20152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</a:rPr>
                  <a:t>data begins at this offset</a:t>
                </a:r>
              </a:p>
            </p:txBody>
          </p:sp>
        </p:grpSp>
      </p:grpSp>
      <p:sp>
        <p:nvSpPr>
          <p:cNvPr id="105" name="TextBox 104"/>
          <p:cNvSpPr txBox="1"/>
          <p:nvPr/>
        </p:nvSpPr>
        <p:spPr>
          <a:xfrm>
            <a:off x="6311007" y="531674"/>
            <a:ext cx="2415982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Check if any line in set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has matching tag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Yes + line valid: hit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data starting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 offset</a:t>
            </a:r>
          </a:p>
        </p:txBody>
      </p:sp>
    </p:spTree>
    <p:extLst>
      <p:ext uri="{BB962C8B-B14F-4D97-AF65-F5344CB8AC3E}">
        <p14:creationId xmlns:p14="http://schemas.microsoft.com/office/powerpoint/2010/main" val="204254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96225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Basic Parameters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</a:t>
            </a:r>
            <a:br>
              <a:rPr lang="en-US" dirty="0"/>
            </a:br>
            <a:r>
              <a:rPr lang="en-US" dirty="0"/>
              <a:t>virtual address space</a:t>
            </a:r>
            <a:endParaRPr lang="en-US" baseline="30000" dirty="0"/>
          </a:p>
          <a:p>
            <a:pPr lvl="1">
              <a:spcBef>
                <a:spcPts val="600"/>
              </a:spcBef>
            </a:pPr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</a:t>
            </a:r>
            <a:br>
              <a:rPr lang="en-US" dirty="0"/>
            </a:br>
            <a:r>
              <a:rPr lang="en-US" dirty="0"/>
              <a:t>physical address space</a:t>
            </a:r>
            <a:endParaRPr lang="en-US" baseline="30000" dirty="0"/>
          </a:p>
          <a:p>
            <a:pPr lvl="1">
              <a:spcBef>
                <a:spcPts val="600"/>
              </a:spcBef>
            </a:pPr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</a:p>
          <a:p>
            <a:pPr lvl="1">
              <a:spcBef>
                <a:spcPts val="600"/>
              </a:spcBef>
            </a:pPr>
            <a:endParaRPr lang="en-US" baseline="30000" dirty="0"/>
          </a:p>
          <a:p>
            <a:r>
              <a:rPr lang="en-US" dirty="0"/>
              <a:t>Components of the </a:t>
            </a:r>
            <a:r>
              <a:rPr lang="en-US" i="1" dirty="0">
                <a:solidFill>
                  <a:srgbClr val="C00000"/>
                </a:solidFill>
              </a:rPr>
              <a:t>virtual address </a:t>
            </a:r>
            <a:r>
              <a:rPr lang="en-US" dirty="0"/>
              <a:t>(VA)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TLBI</a:t>
            </a:r>
            <a:r>
              <a:rPr lang="en-US" dirty="0"/>
              <a:t>: TLB index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TLBT</a:t>
            </a:r>
            <a:r>
              <a:rPr lang="en-US" dirty="0"/>
              <a:t>: TLB tag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pPr lvl="1">
              <a:spcBef>
                <a:spcPts val="600"/>
              </a:spcBef>
            </a:pPr>
            <a:endParaRPr lang="en-US" dirty="0"/>
          </a:p>
          <a:p>
            <a:r>
              <a:rPr lang="en-US" dirty="0"/>
              <a:t>Components of the </a:t>
            </a:r>
            <a:r>
              <a:rPr lang="en-US" i="1" dirty="0">
                <a:solidFill>
                  <a:srgbClr val="C00000"/>
                </a:solidFill>
              </a:rPr>
              <a:t>physical address </a:t>
            </a:r>
            <a:r>
              <a:rPr lang="en-US" dirty="0"/>
              <a:t>(PA)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CO</a:t>
            </a:r>
            <a:r>
              <a:rPr lang="en-US" dirty="0"/>
              <a:t>: Byte offset within cache line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CI:</a:t>
            </a:r>
            <a:r>
              <a:rPr lang="en-US" dirty="0"/>
              <a:t> Cache index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CT</a:t>
            </a:r>
            <a:r>
              <a:rPr lang="en-US" dirty="0"/>
              <a:t>: Cache tag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795969" y="3505199"/>
            <a:ext cx="4195631" cy="1143001"/>
            <a:chOff x="4676817" y="4419600"/>
            <a:chExt cx="4195631" cy="114300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817" y="4419600"/>
              <a:ext cx="4195631" cy="903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486" y="5262652"/>
              <a:ext cx="3423811" cy="299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5340168" y="5431402"/>
            <a:ext cx="3614022" cy="1152781"/>
            <a:chOff x="5258426" y="5638800"/>
            <a:chExt cx="3614022" cy="115278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426" y="5638800"/>
              <a:ext cx="3614022" cy="866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6477000"/>
              <a:ext cx="3131177" cy="314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483" y="584537"/>
            <a:ext cx="4185389" cy="2632557"/>
          </a:xfrm>
          <a:prstGeom prst="rect">
            <a:avLst/>
          </a:prstGeom>
        </p:spPr>
      </p:pic>
      <p:sp>
        <p:nvSpPr>
          <p:cNvPr id="183" name="Rectangle 2"/>
          <p:cNvSpPr txBox="1">
            <a:spLocks noChangeArrowheads="1"/>
          </p:cNvSpPr>
          <p:nvPr/>
        </p:nvSpPr>
        <p:spPr bwMode="auto">
          <a:xfrm>
            <a:off x="5601390" y="4838922"/>
            <a:ext cx="3352800" cy="34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83000"/>
              </a:lnSpc>
              <a:spcBef>
                <a:spcPts val="120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600" b="0" kern="0" dirty="0"/>
              <a:t>(bits per field for our simple example)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memory system example</a:t>
            </a:r>
          </a:p>
          <a:p>
            <a:r>
              <a:rPr lang="en-US" dirty="0">
                <a:solidFill>
                  <a:srgbClr val="7F7F7F"/>
                </a:solidFill>
              </a:rPr>
              <a:t>Case study: Core i7/Linux memory system</a:t>
            </a:r>
          </a:p>
          <a:p>
            <a:r>
              <a:rPr lang="en-US" dirty="0">
                <a:solidFill>
                  <a:srgbClr val="7F7F7F"/>
                </a:solidFill>
              </a:rPr>
              <a:t>Memory mapping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510647"/>
            <a:ext cx="730885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Simple Memory System Example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15827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Addressing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14-bit virtual addresses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12-bit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size = 64 bytes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96043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9604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44780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4478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93516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9351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242252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4225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290988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29098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339725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33972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388461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388461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437197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437197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485933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48593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34670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53467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5834063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58340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6321425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63214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680878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68087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29615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2961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193516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Rectangle 49"/>
          <p:cNvSpPr>
            <a:spLocks noChangeArrowheads="1"/>
          </p:cNvSpPr>
          <p:nvPr/>
        </p:nvSpPr>
        <p:spPr bwMode="auto">
          <a:xfrm>
            <a:off x="19351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242252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4" name="Rectangle 52"/>
          <p:cNvSpPr>
            <a:spLocks noChangeArrowheads="1"/>
          </p:cNvSpPr>
          <p:nvPr/>
        </p:nvSpPr>
        <p:spPr bwMode="auto">
          <a:xfrm>
            <a:off x="24225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2909888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7" name="Rectangle 55"/>
          <p:cNvSpPr>
            <a:spLocks noChangeArrowheads="1"/>
          </p:cNvSpPr>
          <p:nvPr/>
        </p:nvSpPr>
        <p:spPr bwMode="auto">
          <a:xfrm>
            <a:off x="29098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49" name="Rectangle 57"/>
          <p:cNvSpPr>
            <a:spLocks noChangeArrowheads="1"/>
          </p:cNvSpPr>
          <p:nvPr/>
        </p:nvSpPr>
        <p:spPr bwMode="auto">
          <a:xfrm>
            <a:off x="3397250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33972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52" name="Rectangle 60"/>
          <p:cNvSpPr>
            <a:spLocks noChangeArrowheads="1"/>
          </p:cNvSpPr>
          <p:nvPr/>
        </p:nvSpPr>
        <p:spPr bwMode="auto">
          <a:xfrm>
            <a:off x="388461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3" name="Rectangle 61"/>
          <p:cNvSpPr>
            <a:spLocks noChangeArrowheads="1"/>
          </p:cNvSpPr>
          <p:nvPr/>
        </p:nvSpPr>
        <p:spPr bwMode="auto">
          <a:xfrm>
            <a:off x="388461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55" name="Rectangle 63"/>
          <p:cNvSpPr>
            <a:spLocks noChangeArrowheads="1"/>
          </p:cNvSpPr>
          <p:nvPr/>
        </p:nvSpPr>
        <p:spPr bwMode="auto">
          <a:xfrm>
            <a:off x="437197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437197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58" name="Rectangle 66"/>
          <p:cNvSpPr>
            <a:spLocks noChangeArrowheads="1"/>
          </p:cNvSpPr>
          <p:nvPr/>
        </p:nvSpPr>
        <p:spPr bwMode="auto">
          <a:xfrm>
            <a:off x="485933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9" name="Rectangle 67"/>
          <p:cNvSpPr>
            <a:spLocks noChangeArrowheads="1"/>
          </p:cNvSpPr>
          <p:nvPr/>
        </p:nvSpPr>
        <p:spPr bwMode="auto">
          <a:xfrm>
            <a:off x="485933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61" name="Rectangle 69"/>
          <p:cNvSpPr>
            <a:spLocks noChangeArrowheads="1"/>
          </p:cNvSpPr>
          <p:nvPr/>
        </p:nvSpPr>
        <p:spPr bwMode="auto">
          <a:xfrm>
            <a:off x="534670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2" name="Rectangle 70"/>
          <p:cNvSpPr>
            <a:spLocks noChangeArrowheads="1"/>
          </p:cNvSpPr>
          <p:nvPr/>
        </p:nvSpPr>
        <p:spPr bwMode="auto">
          <a:xfrm>
            <a:off x="534670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64" name="Rectangle 72"/>
          <p:cNvSpPr>
            <a:spLocks noChangeArrowheads="1"/>
          </p:cNvSpPr>
          <p:nvPr/>
        </p:nvSpPr>
        <p:spPr bwMode="auto">
          <a:xfrm>
            <a:off x="5834063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5" name="Rectangle 73"/>
          <p:cNvSpPr>
            <a:spLocks noChangeArrowheads="1"/>
          </p:cNvSpPr>
          <p:nvPr/>
        </p:nvSpPr>
        <p:spPr bwMode="auto">
          <a:xfrm>
            <a:off x="58340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6321425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63214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70" name="Rectangle 78"/>
          <p:cNvSpPr>
            <a:spLocks noChangeArrowheads="1"/>
          </p:cNvSpPr>
          <p:nvPr/>
        </p:nvSpPr>
        <p:spPr bwMode="auto">
          <a:xfrm>
            <a:off x="680878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1" name="Rectangle 79"/>
          <p:cNvSpPr>
            <a:spLocks noChangeArrowheads="1"/>
          </p:cNvSpPr>
          <p:nvPr/>
        </p:nvSpPr>
        <p:spPr bwMode="auto">
          <a:xfrm>
            <a:off x="68087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73" name="Rectangle 81"/>
          <p:cNvSpPr>
            <a:spLocks noChangeArrowheads="1"/>
          </p:cNvSpPr>
          <p:nvPr/>
        </p:nvSpPr>
        <p:spPr bwMode="auto">
          <a:xfrm>
            <a:off x="729615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4" name="Rectangle 82"/>
          <p:cNvSpPr>
            <a:spLocks noChangeArrowheads="1"/>
          </p:cNvSpPr>
          <p:nvPr/>
        </p:nvSpPr>
        <p:spPr bwMode="auto">
          <a:xfrm>
            <a:off x="72961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4859337" y="3860800"/>
            <a:ext cx="2924174" cy="333375"/>
            <a:chOff x="3061" y="2261"/>
            <a:chExt cx="1842" cy="210"/>
          </a:xfrm>
        </p:grpSpPr>
        <p:sp>
          <p:nvSpPr>
            <p:cNvPr id="33876" name="Line 84"/>
            <p:cNvSpPr>
              <a:spLocks noChangeShapeType="1"/>
            </p:cNvSpPr>
            <p:nvPr/>
          </p:nvSpPr>
          <p:spPr bwMode="auto">
            <a:xfrm>
              <a:off x="3061" y="23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Text Box 85"/>
            <p:cNvSpPr txBox="1">
              <a:spLocks noChangeArrowheads="1"/>
            </p:cNvSpPr>
            <p:nvPr/>
          </p:nvSpPr>
          <p:spPr bwMode="auto">
            <a:xfrm>
              <a:off x="3768" y="22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4876801" y="5813425"/>
            <a:ext cx="2924176" cy="333375"/>
            <a:chOff x="3072" y="3312"/>
            <a:chExt cx="1842" cy="210"/>
          </a:xfrm>
        </p:grpSpPr>
        <p:sp>
          <p:nvSpPr>
            <p:cNvPr id="33879" name="Line 87"/>
            <p:cNvSpPr>
              <a:spLocks noChangeShapeType="1"/>
            </p:cNvSpPr>
            <p:nvPr/>
          </p:nvSpPr>
          <p:spPr bwMode="auto">
            <a:xfrm>
              <a:off x="3072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Text Box 88"/>
            <p:cNvSpPr txBox="1">
              <a:spLocks noChangeArrowheads="1"/>
            </p:cNvSpPr>
            <p:nvPr/>
          </p:nvSpPr>
          <p:spPr bwMode="auto">
            <a:xfrm>
              <a:off x="3779" y="331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1981200" y="5813425"/>
            <a:ext cx="2924176" cy="333375"/>
            <a:chOff x="1248" y="3312"/>
            <a:chExt cx="1842" cy="210"/>
          </a:xfrm>
        </p:grpSpPr>
        <p:sp>
          <p:nvSpPr>
            <p:cNvPr id="33882" name="Line 90"/>
            <p:cNvSpPr>
              <a:spLocks noChangeShapeType="1"/>
            </p:cNvSpPr>
            <p:nvPr/>
          </p:nvSpPr>
          <p:spPr bwMode="auto">
            <a:xfrm>
              <a:off x="1248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Text Box 91"/>
            <p:cNvSpPr txBox="1">
              <a:spLocks noChangeArrowheads="1"/>
            </p:cNvSpPr>
            <p:nvPr/>
          </p:nvSpPr>
          <p:spPr bwMode="auto">
            <a:xfrm>
              <a:off x="1955" y="331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960438" y="3852862"/>
            <a:ext cx="3916363" cy="333375"/>
            <a:chOff x="605" y="2256"/>
            <a:chExt cx="2467" cy="210"/>
          </a:xfrm>
        </p:grpSpPr>
        <p:sp>
          <p:nvSpPr>
            <p:cNvPr id="33885" name="Line 93"/>
            <p:cNvSpPr>
              <a:spLocks noChangeShapeType="1"/>
            </p:cNvSpPr>
            <p:nvPr/>
          </p:nvSpPr>
          <p:spPr bwMode="auto">
            <a:xfrm>
              <a:off x="605" y="23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Text Box 94"/>
            <p:cNvSpPr txBox="1">
              <a:spLocks noChangeArrowheads="1"/>
            </p:cNvSpPr>
            <p:nvPr/>
          </p:nvSpPr>
          <p:spPr bwMode="auto">
            <a:xfrm>
              <a:off x="1553" y="22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3887" name="Text Box 95"/>
          <p:cNvSpPr txBox="1">
            <a:spLocks noChangeArrowheads="1"/>
          </p:cNvSpPr>
          <p:nvPr/>
        </p:nvSpPr>
        <p:spPr bwMode="auto">
          <a:xfrm>
            <a:off x="1657352" y="4289425"/>
            <a:ext cx="217444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Number</a:t>
            </a:r>
          </a:p>
        </p:txBody>
      </p:sp>
      <p:sp>
        <p:nvSpPr>
          <p:cNvPr id="33888" name="Text Box 96"/>
          <p:cNvSpPr txBox="1">
            <a:spLocks noChangeArrowheads="1"/>
          </p:cNvSpPr>
          <p:nvPr/>
        </p:nvSpPr>
        <p:spPr bwMode="auto">
          <a:xfrm>
            <a:off x="5291668" y="4278312"/>
            <a:ext cx="197663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Offset</a:t>
            </a:r>
          </a:p>
        </p:txBody>
      </p:sp>
      <p:sp>
        <p:nvSpPr>
          <p:cNvPr id="33889" name="Text Box 97"/>
          <p:cNvSpPr txBox="1">
            <a:spLocks noChangeArrowheads="1"/>
          </p:cNvSpPr>
          <p:nvPr/>
        </p:nvSpPr>
        <p:spPr bwMode="auto">
          <a:xfrm>
            <a:off x="2203983" y="6162675"/>
            <a:ext cx="228928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Number</a:t>
            </a:r>
          </a:p>
        </p:txBody>
      </p:sp>
      <p:sp>
        <p:nvSpPr>
          <p:cNvPr id="33890" name="Text Box 98"/>
          <p:cNvSpPr txBox="1">
            <a:spLocks noChangeArrowheads="1"/>
          </p:cNvSpPr>
          <p:nvPr/>
        </p:nvSpPr>
        <p:spPr bwMode="auto">
          <a:xfrm>
            <a:off x="5232399" y="6194425"/>
            <a:ext cx="2091469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Offset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14575</TotalTime>
  <Words>4212</Words>
  <Application>Microsoft Office PowerPoint</Application>
  <PresentationFormat>On-screen Show (4:3)</PresentationFormat>
  <Paragraphs>1994</Paragraphs>
  <Slides>45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Virtual Memory: Systems  14-513/18-613:  Computer Systems  18th Lecture, June 25th, 2020</vt:lpstr>
      <vt:lpstr>Review: Virtual Memory &amp; Physical Memory</vt:lpstr>
      <vt:lpstr>Translating with a k-level Page Table</vt:lpstr>
      <vt:lpstr>Translation Lookaside Buffer (TLB)</vt:lpstr>
      <vt:lpstr>Set Associative Cache: Read</vt:lpstr>
      <vt:lpstr>Review of Symbols</vt:lpstr>
      <vt:lpstr>Today  </vt:lpstr>
      <vt:lpstr>Simple Memory System Example</vt:lpstr>
      <vt:lpstr>Simple Memory System TLB</vt:lpstr>
      <vt:lpstr>Simple Memory System Page Table</vt:lpstr>
      <vt:lpstr>Simple Memory System Cache</vt:lpstr>
      <vt:lpstr>Address Translation Example</vt:lpstr>
      <vt:lpstr>Address Translation Example</vt:lpstr>
      <vt:lpstr>Address Translation Example: TLB/Cache Miss</vt:lpstr>
      <vt:lpstr>Address Translation Example: TLB/Cache Miss</vt:lpstr>
      <vt:lpstr>Virtual Memory Exam Question</vt:lpstr>
      <vt:lpstr>Today  </vt:lpstr>
      <vt:lpstr>Intel Core i7 Memory System</vt:lpstr>
      <vt:lpstr>End-to-end Core i7 Address Translation</vt:lpstr>
      <vt:lpstr>Core i7 Level 1-3 Page Table Entries</vt:lpstr>
      <vt:lpstr>Core i7 Level 4 Page Table Entries</vt:lpstr>
      <vt:lpstr>Core i7 Page Table Translation</vt:lpstr>
      <vt:lpstr>Cute Trick for Speeding Up L1 Access</vt:lpstr>
      <vt:lpstr>Virtual Address Space of a Linux Process</vt:lpstr>
      <vt:lpstr>Linux Organizes VM as Collection of “Areas” </vt:lpstr>
      <vt:lpstr>Linux Page Fault Handling </vt:lpstr>
      <vt:lpstr>Today  </vt:lpstr>
      <vt:lpstr>Memory Mapping</vt:lpstr>
      <vt:lpstr>Review: Memory Management &amp; Protection </vt:lpstr>
      <vt:lpstr>Sharing Revisited: Shared Objects</vt:lpstr>
      <vt:lpstr>Sharing Revisited: Shared Objects</vt:lpstr>
      <vt:lpstr>Sharing Revisited:  Private Copy-on-write (COW) Objects</vt:lpstr>
      <vt:lpstr>Sharing Revisited:  Private Copy-on-write (COW) Objects</vt:lpstr>
      <vt:lpstr>Finding Shareable Pages</vt:lpstr>
      <vt:lpstr>User-Level Memory Mapping</vt:lpstr>
      <vt:lpstr>User-Level Memory Mapping</vt:lpstr>
      <vt:lpstr>Uses of mmap</vt:lpstr>
      <vt:lpstr>Example: Using mmap to Support Attack Lab</vt:lpstr>
      <vt:lpstr>Using mmap to Support Attack Lab</vt:lpstr>
      <vt:lpstr>Using mmap to Support Attack Lab</vt:lpstr>
      <vt:lpstr>Using mmap to Support Attack Lab</vt:lpstr>
      <vt:lpstr>Using mmap to Support Attack Lab</vt:lpstr>
      <vt:lpstr>Using mmap to Support Attack Lab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Gregory Kesden</cp:lastModifiedBy>
  <cp:revision>663</cp:revision>
  <cp:lastPrinted>2019-10-21T18:11:16Z</cp:lastPrinted>
  <dcterms:created xsi:type="dcterms:W3CDTF">2011-01-05T23:16:19Z</dcterms:created>
  <dcterms:modified xsi:type="dcterms:W3CDTF">2020-06-26T00:30:52Z</dcterms:modified>
</cp:coreProperties>
</file>