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1091" r:id="rId2"/>
    <p:sldId id="542" r:id="rId3"/>
    <p:sldId id="1052" r:id="rId4"/>
    <p:sldId id="945" r:id="rId5"/>
    <p:sldId id="946" r:id="rId6"/>
    <p:sldId id="948" r:id="rId7"/>
    <p:sldId id="1090" r:id="rId8"/>
    <p:sldId id="1063" r:id="rId9"/>
    <p:sldId id="1069" r:id="rId10"/>
    <p:sldId id="1070" r:id="rId11"/>
    <p:sldId id="977" r:id="rId12"/>
    <p:sldId id="954" r:id="rId13"/>
    <p:sldId id="955" r:id="rId14"/>
    <p:sldId id="957" r:id="rId15"/>
    <p:sldId id="1071" r:id="rId16"/>
    <p:sldId id="958" r:id="rId17"/>
    <p:sldId id="1072" r:id="rId18"/>
    <p:sldId id="1074" r:id="rId19"/>
    <p:sldId id="1077" r:id="rId20"/>
    <p:sldId id="1089" r:id="rId21"/>
    <p:sldId id="1084" r:id="rId22"/>
    <p:sldId id="1092" r:id="rId23"/>
    <p:sldId id="1088" r:id="rId24"/>
    <p:sldId id="1083" r:id="rId25"/>
    <p:sldId id="1068" r:id="rId26"/>
    <p:sldId id="972" r:id="rId27"/>
    <p:sldId id="973" r:id="rId28"/>
    <p:sldId id="1076" r:id="rId29"/>
    <p:sldId id="1043" r:id="rId30"/>
    <p:sldId id="1044" r:id="rId31"/>
    <p:sldId id="1045" r:id="rId32"/>
    <p:sldId id="1046" r:id="rId33"/>
    <p:sldId id="1078" r:id="rId34"/>
    <p:sldId id="1079" r:id="rId35"/>
    <p:sldId id="1081" r:id="rId36"/>
    <p:sldId id="1080" r:id="rId37"/>
    <p:sldId id="1085" r:id="rId38"/>
    <p:sldId id="1093" r:id="rId39"/>
    <p:sldId id="1050" r:id="rId40"/>
    <p:sldId id="1032" r:id="rId41"/>
    <p:sldId id="1033" r:id="rId42"/>
    <p:sldId id="1034" r:id="rId43"/>
    <p:sldId id="1035" r:id="rId44"/>
    <p:sldId id="1036" r:id="rId45"/>
    <p:sldId id="1037" r:id="rId46"/>
    <p:sldId id="1038" r:id="rId47"/>
    <p:sldId id="1039" r:id="rId48"/>
    <p:sldId id="1040" r:id="rId49"/>
    <p:sldId id="1082" r:id="rId50"/>
    <p:sldId id="966" r:id="rId51"/>
    <p:sldId id="1067" r:id="rId52"/>
    <p:sldId id="1057" r:id="rId53"/>
    <p:sldId id="953" r:id="rId54"/>
    <p:sldId id="968" r:id="rId55"/>
    <p:sldId id="980" r:id="rId56"/>
  </p:sldIdLst>
  <p:sldSz cx="9144000" cy="6858000" type="screen4x3"/>
  <p:notesSz cx="7302500" cy="9586913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5F1CF"/>
    <a:srgbClr val="F1C7C7"/>
    <a:srgbClr val="A8E799"/>
    <a:srgbClr val="CDF1C5"/>
    <a:srgbClr val="FF9999"/>
    <a:srgbClr val="F6F5BD"/>
    <a:srgbClr val="990000"/>
    <a:srgbClr val="EDE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1FC783-0414-4032-882A-233E7B023E49}" v="102" dt="2019-09-23T22:56:35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3" autoAdjust="0"/>
    <p:restoredTop sz="94905" autoAdjust="0"/>
  </p:normalViewPr>
  <p:slideViewPr>
    <p:cSldViewPr snapToObjects="1">
      <p:cViewPr varScale="1">
        <p:scale>
          <a:sx n="88" d="100"/>
          <a:sy n="88" d="100"/>
        </p:scale>
        <p:origin x="996" y="63"/>
      </p:cViewPr>
      <p:guideLst>
        <p:guide orient="horz" pos="15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43" d="100"/>
          <a:sy n="43" d="100"/>
        </p:scale>
        <p:origin x="-1936" y="-104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067047-E766-4254-821F-B27F8CFA1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64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8AD92D-85DC-42ED-A1F9-C1217E42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6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Jump from text to stack</a:t>
            </a:r>
          </a:p>
          <a:p>
            <a:r>
              <a:rPr lang="en-US" dirty="0"/>
              <a:t>Show</a:t>
            </a:r>
            <a:r>
              <a:rPr lang="en-US" baseline="0" dirty="0"/>
              <a:t> string and code on stack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802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39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49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E681F1-9ECF-43CC-A1A6-D7853C0864C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5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AAA19-1E5D-463C-8B4E-E985891BF04A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AD92D-85DC-42ED-A1F9-C1217E42EA9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1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9200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marL="119063" indent="-119063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.png"/><Relationship Id="rId4" Type="http://schemas.openxmlformats.org/officeDocument/2006/relationships/package" Target="../embeddings/Microsoft_Excel_Worksheet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package" Target="../embeddings/Microsoft_Excel_Worksheet2.xls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848B4-CD75-E442-89F1-A64A2DA9E858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30A6D-E082-0E46-A61F-BF2BEB33E6B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Bug Example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762000" y="1270000"/>
            <a:ext cx="2209800" cy="1320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3581400" y="1295400"/>
            <a:ext cx="4419600" cy="13716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800" dirty="0"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fun(4)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/>
                <a:ea typeface="Monaco" charset="0"/>
                <a:cs typeface="Calibri"/>
                <a:sym typeface="Courier New" charset="0"/>
              </a:rPr>
              <a:t>Segmentation fault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1800" dirty="0">
              <a:solidFill>
                <a:srgbClr val="000000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4648200" y="3124200"/>
            <a:ext cx="304800" cy="3429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5105400" y="4953000"/>
            <a:ext cx="2120900" cy="6477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>
              <a:lnSpc>
                <a:spcPct val="110000"/>
              </a:lnSpc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Location accessed by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)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762000" y="3352800"/>
            <a:ext cx="1668462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Explanation:</a:t>
            </a:r>
          </a:p>
        </p:txBody>
      </p:sp>
      <p:graphicFrame>
        <p:nvGraphicFramePr>
          <p:cNvPr id="1946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44167"/>
              </p:ext>
            </p:extLst>
          </p:nvPr>
        </p:nvGraphicFramePr>
        <p:xfrm>
          <a:off x="2514600" y="3124200"/>
          <a:ext cx="2070100" cy="3429000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???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onaco" charset="0"/>
                          <a:cs typeface="Calibri"/>
                          <a:sym typeface="Monaco" charset="0"/>
                        </a:rPr>
                        <a:t>Critical State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d7 ... d4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d3 ... d0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a[1]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a[0]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/>
                          <a:sym typeface="Arial Narrow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AutoShape 6"/>
          <p:cNvSpPr>
            <a:spLocks/>
          </p:cNvSpPr>
          <p:nvPr/>
        </p:nvSpPr>
        <p:spPr bwMode="auto">
          <a:xfrm flipH="1">
            <a:off x="2057400" y="5029200"/>
            <a:ext cx="304800" cy="1524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965" y="0"/>
                  <a:pt x="10800" y="631"/>
                  <a:pt x="10800" y="1409"/>
                </a:cubicBezTo>
                <a:lnTo>
                  <a:pt x="10800" y="9391"/>
                </a:lnTo>
                <a:cubicBezTo>
                  <a:pt x="10800" y="10169"/>
                  <a:pt x="15635" y="10800"/>
                  <a:pt x="21600" y="10800"/>
                </a:cubicBezTo>
                <a:cubicBezTo>
                  <a:pt x="15635" y="10800"/>
                  <a:pt x="10800" y="11431"/>
                  <a:pt x="10800" y="12209"/>
                </a:cubicBezTo>
                <a:lnTo>
                  <a:pt x="10800" y="20191"/>
                </a:lnTo>
                <a:cubicBezTo>
                  <a:pt x="10800" y="20969"/>
                  <a:pt x="5965" y="21600"/>
                  <a:pt x="0" y="21600"/>
                </a:cubicBezTo>
              </a:path>
            </a:pathLst>
          </a:custGeom>
          <a:noFill/>
          <a:ln w="2857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5638800"/>
            <a:ext cx="129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struct_t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9166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Such problems are a BIG deal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7388" cy="4876800"/>
          </a:xfrm>
        </p:spPr>
        <p:txBody>
          <a:bodyPr/>
          <a:lstStyle/>
          <a:p>
            <a:pPr eaLnBrk="1" hangingPunct="1"/>
            <a:r>
              <a:rPr lang="en-US" dirty="0"/>
              <a:t>Generally called a “buffer overflow”</a:t>
            </a:r>
          </a:p>
          <a:p>
            <a:pPr lvl="1" eaLnBrk="1" hangingPunct="1"/>
            <a:r>
              <a:rPr lang="en-US" dirty="0"/>
              <a:t>when exceeding the memory size allocated for an array</a:t>
            </a:r>
          </a:p>
          <a:p>
            <a:pPr eaLnBrk="1" hangingPunct="1"/>
            <a:r>
              <a:rPr lang="en-US" dirty="0"/>
              <a:t>Why a big deal?</a:t>
            </a:r>
          </a:p>
          <a:p>
            <a:pPr lvl="1" eaLnBrk="1" hangingPunct="1"/>
            <a:r>
              <a:rPr lang="en-US" dirty="0"/>
              <a:t>It’s the #1 technical cause of security vulnerabilities</a:t>
            </a:r>
          </a:p>
          <a:p>
            <a:pPr lvl="2" eaLnBrk="1" hangingPunct="1"/>
            <a:r>
              <a:rPr lang="en-US" dirty="0"/>
              <a:t>#1 overall cause is social engineering / user ignorance</a:t>
            </a:r>
          </a:p>
          <a:p>
            <a:pPr eaLnBrk="1" hangingPunct="1"/>
            <a:r>
              <a:rPr lang="en-US" dirty="0"/>
              <a:t>Most common form</a:t>
            </a:r>
          </a:p>
          <a:p>
            <a:pPr lvl="1" eaLnBrk="1" hangingPunct="1"/>
            <a:r>
              <a:rPr lang="en-US" dirty="0"/>
              <a:t>Unchecked lengths on string inputs</a:t>
            </a:r>
          </a:p>
          <a:p>
            <a:pPr lvl="1" eaLnBrk="1" hangingPunct="1"/>
            <a:r>
              <a:rPr lang="en-US" dirty="0"/>
              <a:t>Particularly for bounded character arrays on the stack</a:t>
            </a:r>
          </a:p>
          <a:p>
            <a:pPr lvl="2" eaLnBrk="1" hangingPunct="1"/>
            <a:r>
              <a:rPr lang="en-US" dirty="0"/>
              <a:t>sometimes referred to as stack smashing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91425" cy="762000"/>
          </a:xfrm>
        </p:spPr>
        <p:txBody>
          <a:bodyPr/>
          <a:lstStyle/>
          <a:p>
            <a:pPr eaLnBrk="1" hangingPunct="1"/>
            <a:r>
              <a:rPr lang="en-US"/>
              <a:t>String Library Code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153400" cy="5791200"/>
          </a:xfrm>
        </p:spPr>
        <p:txBody>
          <a:bodyPr/>
          <a:lstStyle/>
          <a:p>
            <a:pPr eaLnBrk="1" hangingPunct="1"/>
            <a:r>
              <a:rPr lang="en-US" dirty="0"/>
              <a:t>Implementation of Unix function </a:t>
            </a:r>
            <a:r>
              <a:rPr lang="en-US" dirty="0">
                <a:latin typeface="Courier New" pitchFamily="49" charset="0"/>
              </a:rPr>
              <a:t>gets()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lvl="1" eaLnBrk="1" hangingPunct="1"/>
            <a:r>
              <a:rPr lang="en-US" dirty="0"/>
              <a:t>No way to specify limit on number of characters to read</a:t>
            </a:r>
          </a:p>
          <a:p>
            <a:pPr eaLnBrk="1" hangingPunct="1"/>
            <a:r>
              <a:rPr lang="en-US" dirty="0"/>
              <a:t>Similar problems with other library functions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strcpy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strcat</a:t>
            </a:r>
            <a:r>
              <a:rPr lang="en-US" dirty="0"/>
              <a:t>: Copy strings of arbitrary length</a:t>
            </a:r>
          </a:p>
          <a:p>
            <a:pPr lvl="1" eaLnBrk="1" hangingPunct="1"/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fscanf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49" charset="0"/>
              </a:rPr>
              <a:t>sscanf</a:t>
            </a:r>
            <a:r>
              <a:rPr lang="en-US" b="1" dirty="0"/>
              <a:t>, </a:t>
            </a:r>
            <a:r>
              <a:rPr lang="en-US" dirty="0"/>
              <a:t>when given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838200" y="1524000"/>
            <a:ext cx="5410200" cy="33972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Get string from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stdin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char *gets(char *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int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*p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while (c != EOF &amp;&amp; c != '\n') 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*p++ = c;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 c =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getchar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}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*p = '\0';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  return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dest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6413500" cy="573088"/>
          </a:xfrm>
        </p:spPr>
        <p:txBody>
          <a:bodyPr/>
          <a:lstStyle/>
          <a:p>
            <a:pPr eaLnBrk="1" hangingPunct="1"/>
            <a:r>
              <a:rPr lang="en-US"/>
              <a:t>Vulnerable Buffer Code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3124200"/>
            <a:ext cx="36576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call_echo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echo();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09600" y="1219200"/>
            <a:ext cx="50292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52800" y="413385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52800" y="5267325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Segmentation Fault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7400" y="1948934"/>
            <a:ext cx="2936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0"/>
              <a:buChar char="ç"/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btw, how big </a:t>
            </a:r>
          </a:p>
          <a:p>
            <a:r>
              <a:rPr lang="en-US" dirty="0">
                <a:solidFill>
                  <a:srgbClr val="C00000"/>
                </a:solidFill>
                <a:latin typeface="Calibri" pitchFamily="34" charset="0"/>
                <a:sym typeface="Wingdings"/>
              </a:rPr>
              <a:t>	is big enough?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444500" y="1600200"/>
            <a:ext cx="8578850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000000000040069c &lt;echo&gt;: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40069c: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18          	sub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$0x18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4006a0: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4006a3:	e8 a5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40064d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4006a8:	48 89 e7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,%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8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4006ab:	e8 50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fe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400500 &lt;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puts@plt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4006b0:	48 83 c4 18          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 4006b4: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  <a:cs typeface="+mn-cs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65150" y="4826501"/>
            <a:ext cx="8045450" cy="147476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4006b5:	48 83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ec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08          	sub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4006b9:	b8 00 00 00 00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mov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$0x0,%eax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e8 d9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ff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40069c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48 83 c4 08          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4006c7:	c3                   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retq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4500" y="4419600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500" y="11385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6096000" y="5181600"/>
            <a:ext cx="2601912" cy="13516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$0x18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solidFill>
                <a:srgbClr val="C00000"/>
              </a:solidFill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733800" y="2286000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char </a:t>
            </a:r>
            <a:r>
              <a:rPr lang="en-US" sz="16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[4]; 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C00000"/>
                </a:solidFill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813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60472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360473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360474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60475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echo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3319" y="2503487"/>
            <a:ext cx="1796807" cy="308706"/>
            <a:chOff x="2372133" y="2833280"/>
            <a:chExt cx="1796807" cy="308706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2133" y="2837186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1396" y="283328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0577" y="28335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19678" y="2833471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5" name="Arc 4"/>
          <p:cNvSpPr/>
          <p:nvPr/>
        </p:nvSpPr>
        <p:spPr bwMode="auto">
          <a:xfrm>
            <a:off x="2438400" y="1360487"/>
            <a:ext cx="1460500" cy="2513847"/>
          </a:xfrm>
          <a:prstGeom prst="arc">
            <a:avLst>
              <a:gd name="adj1" fmla="val 5393125"/>
              <a:gd name="adj2" fmla="val 15866911"/>
            </a:avLst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animBg="1"/>
      <p:bldP spid="2560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#1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8208" y="2514946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828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Overflowed buffer, but did not corrupt state</a:t>
            </a: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390791" y="5943600"/>
            <a:ext cx="3552809" cy="3359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“01234567890123456789012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\0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”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622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Buffer Overflow Stack Example #2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5486400" y="1219200"/>
            <a:ext cx="2601912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subq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$0x18,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movq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rdi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call  gets</a:t>
            </a:r>
          </a:p>
          <a:p>
            <a:pPr eaLnBrk="0" hangingPunct="0">
              <a:tabLst>
                <a:tab pos="457200" algn="l"/>
                <a:tab pos="3146425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0" y="1219200"/>
            <a:ext cx="2438400" cy="156709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. . .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360477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478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403600" y="3444014"/>
            <a:ext cx="4718485" cy="119776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4006be:	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callq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  4006cf &lt;echo&gt;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</a:rPr>
              <a:t>4006c3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:	add    $0x8,%rsp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  . . 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82950" y="303711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</a:rPr>
              <a:t>call_echo</a:t>
            </a:r>
            <a:r>
              <a:rPr lang="en-US" dirty="0">
                <a:latin typeface="Calibri" pitchFamily="34" charset="0"/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3400" y="2514600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390791" y="5029200"/>
            <a:ext cx="5257800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bufdemo-nsp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012345678901234567890123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Segmentation fault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82663" y="6292334"/>
            <a:ext cx="526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Program “returned” to 0x0400600, and then crashed.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0070C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10512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Stack Smashing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62600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normal return address A with address of some other code S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other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2438400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14300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144462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190182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155929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  <a:sym typeface="Wingdings"/>
              </a:rPr>
              <a:t>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S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41180" y="4267200"/>
            <a:ext cx="24638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/* Something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unexpected */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367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Machine-Level Programming V:</a:t>
            </a:r>
            <a:br>
              <a:rPr lang="en-US" dirty="0"/>
            </a:br>
            <a:r>
              <a:rPr lang="en-US" dirty="0"/>
              <a:t>Advanced Topics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14-513/18-613: Computer Systems</a:t>
            </a:r>
            <a:br>
              <a:rPr lang="en-US" b="0" dirty="0"/>
            </a:br>
            <a:r>
              <a:rPr lang="en-US" sz="2000" b="0" dirty="0"/>
              <a:t>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4</a:t>
            </a:r>
            <a:r>
              <a:rPr lang="en-US" sz="2000" b="0" baseline="30000" dirty="0"/>
              <a:t>th</a:t>
            </a:r>
            <a:r>
              <a:rPr lang="en-US" sz="2000" b="0" dirty="0"/>
              <a:t>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Crafting Smashing String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c8 06 40 00 00 00 00 00</a:t>
            </a: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00000000004006c8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4006c8: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2606272" y="1109444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echo()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rgbClr val="B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20 bytes unused</a:t>
            </a:r>
            <a:endParaRPr lang="en-US" sz="1800" dirty="0">
              <a:solidFill>
                <a:schemeClr val="bg1">
                  <a:lumMod val="75000"/>
                </a:schemeClr>
              </a:solidFill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07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rgbClr val="BFBFBF"/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FF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AB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80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c3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88" name="AutoShape 16"/>
          <p:cNvSpPr>
            <a:spLocks/>
          </p:cNvSpPr>
          <p:nvPr/>
        </p:nvSpPr>
        <p:spPr bwMode="auto">
          <a:xfrm rot="10800000">
            <a:off x="2377672" y="3132282"/>
            <a:ext cx="228600" cy="1820717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2602125" y="384109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24 bytes</a:t>
            </a:r>
          </a:p>
        </p:txBody>
      </p:sp>
    </p:spTree>
    <p:extLst>
      <p:ext uri="{BB962C8B-B14F-4D97-AF65-F5344CB8AC3E}">
        <p14:creationId xmlns:p14="http://schemas.microsoft.com/office/powerpoint/2010/main" val="40798893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099" y="493713"/>
            <a:ext cx="7229491" cy="573087"/>
          </a:xfrm>
        </p:spPr>
        <p:txBody>
          <a:bodyPr/>
          <a:lstStyle/>
          <a:p>
            <a:pPr eaLnBrk="1" hangingPunct="1"/>
            <a:r>
              <a:rPr lang="en-US" dirty="0"/>
              <a:t>Smashing String Effect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c8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89" name="Rectangle 5"/>
          <p:cNvSpPr>
            <a:spLocks noChangeArrowheads="1"/>
          </p:cNvSpPr>
          <p:nvPr/>
        </p:nvSpPr>
        <p:spPr bwMode="auto">
          <a:xfrm>
            <a:off x="3707101" y="4701902"/>
            <a:ext cx="3962400" cy="643766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00000000004006c8 &lt;smash&gt;: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ro-RO" sz="1800" dirty="0">
                <a:solidFill>
                  <a:srgbClr val="7030A0"/>
                </a:solidFill>
                <a:latin typeface="Courier New" pitchFamily="49" charset="0"/>
                <a:ea typeface="MS Mincho" pitchFamily="49" charset="-128"/>
              </a:rPr>
              <a:t>  4006c8:       48 83 ec 08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5562600" y="2882932"/>
            <a:ext cx="1454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Target  Code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499" y="2503486"/>
            <a:ext cx="2139951" cy="2449514"/>
            <a:chOff x="190499" y="2503486"/>
            <a:chExt cx="2139951" cy="2449514"/>
          </a:xfrm>
        </p:grpSpPr>
        <p:sp>
          <p:nvSpPr>
            <p:cNvPr id="360470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Address</a:t>
              </a:r>
            </a:p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(8 bytes)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3400" y="4648200"/>
              <a:ext cx="1797050" cy="304800"/>
              <a:chOff x="533400" y="4648200"/>
              <a:chExt cx="1797050" cy="304800"/>
            </a:xfrm>
          </p:grpSpPr>
          <p:sp>
            <p:nvSpPr>
              <p:cNvPr id="360472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360473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360474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360475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rgbClr val="BFBFB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32564" y="2509716"/>
              <a:ext cx="1797050" cy="304800"/>
              <a:chOff x="2377022" y="2811289"/>
              <a:chExt cx="1797050" cy="304800"/>
            </a:xfrm>
            <a:solidFill>
              <a:srgbClr val="CDF1C5"/>
            </a:solidFill>
          </p:grpSpPr>
          <p:sp>
            <p:nvSpPr>
              <p:cNvPr id="33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00</a:t>
                </a: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07</a:t>
                </a:r>
              </a:p>
            </p:txBody>
          </p:sp>
          <p:sp>
            <p:nvSpPr>
              <p:cNvPr id="36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33400" y="4336978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4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000000"/>
                    </a:solidFill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3400" y="4025756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33400" y="3714534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35</a:t>
                </a: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34</a:t>
                </a:r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3400" y="3403312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39</a:t>
                </a:r>
              </a:p>
            </p:txBody>
          </p:sp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38</a:t>
                </a: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37</a:t>
                </a: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36</a:t>
                </a: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3400" y="3092090"/>
              <a:ext cx="1797050" cy="304800"/>
              <a:chOff x="533400" y="4648200"/>
              <a:chExt cx="1797050" cy="304800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33</a:t>
                </a:r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32</a:t>
                </a:r>
              </a:p>
            </p:txBody>
          </p:sp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31</a:t>
                </a:r>
              </a:p>
            </p:txBody>
          </p:sp>
          <p:sp>
            <p:nvSpPr>
              <p:cNvPr id="6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latin typeface="Courier New" pitchFamily="49" charset="0"/>
                    <a:cs typeface="+mn-cs"/>
                  </a:rPr>
                  <a:t>30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3400" y="2819400"/>
              <a:ext cx="1797050" cy="304800"/>
              <a:chOff x="2377022" y="2811289"/>
              <a:chExt cx="1797050" cy="304800"/>
            </a:xfrm>
            <a:solidFill>
              <a:srgbClr val="D5F1CF"/>
            </a:solidFill>
          </p:grpSpPr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FF</a:t>
                </a:r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AB</a:t>
                </a:r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Courier New" pitchFamily="49" charset="0"/>
                    <a:cs typeface="+mn-cs"/>
                  </a:rPr>
                  <a:t>80</a:t>
                </a:r>
              </a:p>
            </p:txBody>
          </p:sp>
        </p:grpSp>
        <p:sp>
          <p:nvSpPr>
            <p:cNvPr id="94" name="AutoShape 16"/>
            <p:cNvSpPr>
              <a:spLocks/>
            </p:cNvSpPr>
            <p:nvPr/>
          </p:nvSpPr>
          <p:spPr bwMode="auto">
            <a:xfrm rot="10800000" flipH="1">
              <a:off x="190499" y="2509716"/>
              <a:ext cx="228600" cy="2443284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27006" y="2811289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06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c8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7006" y="25146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0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0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962400" y="3235316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404203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Performing Stack Smash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77DC1-03B5-B643-812F-9AE25B98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2495743"/>
            <a:ext cx="7896225" cy="3838381"/>
          </a:xfrm>
        </p:spPr>
        <p:txBody>
          <a:bodyPr/>
          <a:lstStyle/>
          <a:p>
            <a:r>
              <a:rPr lang="en-US" dirty="0"/>
              <a:t>Put hex sequence in file smash-</a:t>
            </a:r>
            <a:r>
              <a:rPr lang="en-US" dirty="0" err="1"/>
              <a:t>hex.txt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hexify</a:t>
            </a:r>
            <a:r>
              <a:rPr lang="en-US" dirty="0"/>
              <a:t> program to convert hex digits to characters</a:t>
            </a:r>
          </a:p>
          <a:p>
            <a:pPr lvl="1"/>
            <a:r>
              <a:rPr lang="en-US" dirty="0"/>
              <a:t>Some of them are non-printing</a:t>
            </a:r>
          </a:p>
          <a:p>
            <a:r>
              <a:rPr lang="en-US" dirty="0"/>
              <a:t>Provide as input to vulnerable program</a:t>
            </a: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30 31 32 33 34 35 36 37 38 39 30 31 32 33 34 35 36 37 38 39 30 31 32 33 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c8 06 40 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00 00 00 00 00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6200" y="1340162"/>
            <a:ext cx="8991600" cy="1013098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 err="1">
                <a:latin typeface="Courier New" pitchFamily="49" charset="0"/>
              </a:rPr>
              <a:t>linux</a:t>
            </a:r>
            <a:r>
              <a:rPr lang="en-US" sz="1200" dirty="0">
                <a:latin typeface="Courier New" pitchFamily="49" charset="0"/>
              </a:rPr>
              <a:t>&gt; </a:t>
            </a:r>
            <a:r>
              <a:rPr lang="en-US" sz="1200" i="1" dirty="0">
                <a:latin typeface="Courier New" pitchFamily="49" charset="0"/>
              </a:rPr>
              <a:t>cat smash-</a:t>
            </a:r>
            <a:r>
              <a:rPr lang="en-US" sz="1200" i="1" dirty="0" err="1">
                <a:latin typeface="Courier New" pitchFamily="49" charset="0"/>
              </a:rPr>
              <a:t>hex.txt</a:t>
            </a:r>
            <a:endParaRPr lang="en-US" sz="1200" i="1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30 31 32 33 34 35 36 37 38 39 30 31 32 33 34 35 36 37 38 39 30 31 32 33 c8 06 40 00 00 00 00 00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 err="1">
                <a:latin typeface="Courier New" pitchFamily="49" charset="0"/>
              </a:rPr>
              <a:t>linux</a:t>
            </a:r>
            <a:r>
              <a:rPr lang="en-US" sz="1200" dirty="0">
                <a:latin typeface="Courier New" pitchFamily="49" charset="0"/>
              </a:rPr>
              <a:t>&gt; </a:t>
            </a:r>
            <a:r>
              <a:rPr lang="en-US" sz="1200" i="1" dirty="0">
                <a:latin typeface="Courier New" pitchFamily="49" charset="0"/>
              </a:rPr>
              <a:t>cat smash-</a:t>
            </a:r>
            <a:r>
              <a:rPr lang="en-US" sz="1200" i="1" dirty="0" err="1">
                <a:latin typeface="Courier New" pitchFamily="49" charset="0"/>
              </a:rPr>
              <a:t>hex.txt</a:t>
            </a:r>
            <a:r>
              <a:rPr lang="en-US" sz="1200" i="1" dirty="0">
                <a:latin typeface="Courier New" pitchFamily="49" charset="0"/>
              </a:rPr>
              <a:t> | ./</a:t>
            </a:r>
            <a:r>
              <a:rPr lang="en-US" sz="1200" i="1" dirty="0" err="1">
                <a:latin typeface="Courier New" pitchFamily="49" charset="0"/>
              </a:rPr>
              <a:t>hexify</a:t>
            </a:r>
            <a:r>
              <a:rPr lang="en-US" sz="1200" i="1" dirty="0">
                <a:latin typeface="Courier New" pitchFamily="49" charset="0"/>
              </a:rPr>
              <a:t> | ./</a:t>
            </a:r>
            <a:r>
              <a:rPr lang="en-US" sz="1200" i="1" dirty="0" err="1">
                <a:latin typeface="Courier New" pitchFamily="49" charset="0"/>
              </a:rPr>
              <a:t>bufdemo-nsp</a:t>
            </a:r>
            <a:endParaRPr lang="en-US" sz="1200" i="1" dirty="0">
              <a:latin typeface="Courier New" pitchFamily="49" charset="0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Type a string:012345678901234567890123?@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200" dirty="0">
                <a:latin typeface="Courier New" pitchFamily="49" charset="0"/>
              </a:rPr>
              <a:t>I've been smashed!</a:t>
            </a:r>
          </a:p>
        </p:txBody>
      </p:sp>
      <p:sp>
        <p:nvSpPr>
          <p:cNvPr id="88" name="Rectangle 4">
            <a:extLst>
              <a:ext uri="{FF2B5EF4-FFF2-40B4-BE49-F238E27FC236}">
                <a16:creationId xmlns:a16="http://schemas.microsoft.com/office/drawing/2014/main" id="{E52DE286-16D4-9D44-8EAC-9FC4D7DAD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267200"/>
            <a:ext cx="48006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smash()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("I've been smashed!\n");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exit(0);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8887422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573088"/>
          </a:xfrm>
        </p:spPr>
        <p:txBody>
          <a:bodyPr/>
          <a:lstStyle/>
          <a:p>
            <a:pPr eaLnBrk="1" hangingPunct="1"/>
            <a:r>
              <a:rPr lang="en-US" dirty="0"/>
              <a:t>Code Injection Attacks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6203"/>
            <a:ext cx="8255000" cy="1143000"/>
          </a:xfrm>
        </p:spPr>
        <p:txBody>
          <a:bodyPr anchor="ctr"/>
          <a:lstStyle/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Input string contains byte representation of executable code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Overwrite return address A with address of buffer B</a:t>
            </a:r>
          </a:p>
          <a:p>
            <a:pPr marL="160338" defTabSz="895350" eaLnBrk="1" hangingPunct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>
                <a:latin typeface="Courier New" pitchFamily="49" charset="0"/>
              </a:rPr>
              <a:t>Q</a:t>
            </a:r>
            <a:r>
              <a:rPr lang="en-US" sz="2000" dirty="0"/>
              <a:t> executes</a:t>
            </a:r>
            <a:r>
              <a:rPr lang="en-US" sz="2000" dirty="0">
                <a:latin typeface="Courier New" pitchFamily="49" charset="0"/>
              </a:rPr>
              <a:t> ret</a:t>
            </a:r>
            <a:r>
              <a:rPr lang="en-US" sz="2000" dirty="0"/>
              <a:t>, will jump to exploit code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3355975"/>
            <a:ext cx="2438400" cy="17494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);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...;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0730" name="Text Box 12"/>
          <p:cNvSpPr txBox="1">
            <a:spLocks noChangeArrowheads="1"/>
          </p:cNvSpPr>
          <p:nvPr/>
        </p:nvSpPr>
        <p:spPr bwMode="auto">
          <a:xfrm>
            <a:off x="2593975" y="2212975"/>
            <a:ext cx="911225" cy="923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return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address</a:t>
            </a:r>
          </a:p>
          <a:p>
            <a:pPr eaLnBrk="0" hangingPunct="0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30731" name="Line 13"/>
          <p:cNvSpPr>
            <a:spLocks noChangeShapeType="1"/>
          </p:cNvSpPr>
          <p:nvPr/>
        </p:nvSpPr>
        <p:spPr bwMode="auto">
          <a:xfrm flipH="1">
            <a:off x="1905000" y="2670175"/>
            <a:ext cx="68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630863" y="1154113"/>
            <a:ext cx="2674937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Stack after call to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5727700" y="281940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strike="sngStrike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B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5727700" y="1600201"/>
            <a:ext cx="1066800" cy="15589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65579" name="Rectangle 11"/>
          <p:cNvSpPr>
            <a:spLocks noChangeArrowheads="1"/>
          </p:cNvSpPr>
          <p:nvPr/>
        </p:nvSpPr>
        <p:spPr bwMode="auto">
          <a:xfrm>
            <a:off x="5727700" y="3156441"/>
            <a:ext cx="1066800" cy="21902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7162800" y="2023547"/>
            <a:ext cx="1555346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P</a:t>
            </a:r>
            <a:r>
              <a:rPr lang="en-US" sz="1800" b="0" dirty="0">
                <a:latin typeface="Courier New" pitchFamily="49" charset="0"/>
              </a:rPr>
              <a:t> </a:t>
            </a:r>
            <a:r>
              <a:rPr lang="en-US" sz="1800" b="0" dirty="0">
                <a:latin typeface="Calibri" pitchFamily="34" charset="0"/>
              </a:rPr>
              <a:t>stack frame</a:t>
            </a:r>
          </a:p>
        </p:txBody>
      </p:sp>
      <p:sp>
        <p:nvSpPr>
          <p:cNvPr id="30733" name="Text Box 15"/>
          <p:cNvSpPr txBox="1">
            <a:spLocks noChangeArrowheads="1"/>
          </p:cNvSpPr>
          <p:nvPr/>
        </p:nvSpPr>
        <p:spPr bwMode="auto">
          <a:xfrm>
            <a:off x="7162800" y="4097615"/>
            <a:ext cx="146900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ourier New" pitchFamily="49" charset="0"/>
              </a:rPr>
              <a:t>Q</a:t>
            </a:r>
            <a:r>
              <a:rPr lang="en-US" sz="1800" b="0" dirty="0">
                <a:latin typeface="Calibri" pitchFamily="34" charset="0"/>
              </a:rPr>
              <a:t> stack frame</a:t>
            </a:r>
          </a:p>
        </p:txBody>
      </p:sp>
      <p:sp>
        <p:nvSpPr>
          <p:cNvPr id="30734" name="Text Box 16"/>
          <p:cNvSpPr txBox="1">
            <a:spLocks noChangeArrowheads="1"/>
          </p:cNvSpPr>
          <p:nvPr/>
        </p:nvSpPr>
        <p:spPr bwMode="auto">
          <a:xfrm>
            <a:off x="4975225" y="4531090"/>
            <a:ext cx="314325" cy="3698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30735" name="Line 17"/>
          <p:cNvSpPr>
            <a:spLocks noChangeShapeType="1"/>
          </p:cNvSpPr>
          <p:nvPr/>
        </p:nvSpPr>
        <p:spPr bwMode="auto">
          <a:xfrm>
            <a:off x="5267325" y="4718415"/>
            <a:ext cx="396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5586" name="Rectangle 18"/>
          <p:cNvSpPr>
            <a:spLocks noChangeArrowheads="1"/>
          </p:cNvSpPr>
          <p:nvPr/>
        </p:nvSpPr>
        <p:spPr bwMode="auto">
          <a:xfrm>
            <a:off x="5727700" y="4078288"/>
            <a:ext cx="1066800" cy="646112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exploit</a:t>
            </a:r>
          </a:p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code</a:t>
            </a:r>
          </a:p>
        </p:txBody>
      </p:sp>
      <p:sp>
        <p:nvSpPr>
          <p:cNvPr id="30738" name="Text Box 21"/>
          <p:cNvSpPr txBox="1">
            <a:spLocks noChangeArrowheads="1"/>
          </p:cNvSpPr>
          <p:nvPr/>
        </p:nvSpPr>
        <p:spPr bwMode="auto">
          <a:xfrm>
            <a:off x="3733800" y="3451225"/>
            <a:ext cx="1371600" cy="646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data written</a:t>
            </a:r>
          </a:p>
          <a:p>
            <a:pPr eaLnBrk="0" hangingPunct="0"/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dirty="0">
                <a:latin typeface="Courier New" pitchFamily="49" charset="0"/>
              </a:rPr>
              <a:t>gets()</a:t>
            </a:r>
          </a:p>
        </p:txBody>
      </p:sp>
      <p:sp>
        <p:nvSpPr>
          <p:cNvPr id="30739" name="AutoShape 16"/>
          <p:cNvSpPr>
            <a:spLocks/>
          </p:cNvSpPr>
          <p:nvPr/>
        </p:nvSpPr>
        <p:spPr bwMode="auto">
          <a:xfrm rot="10800000">
            <a:off x="6892925" y="1600200"/>
            <a:ext cx="228600" cy="1600200"/>
          </a:xfrm>
          <a:prstGeom prst="leftBrace">
            <a:avLst>
              <a:gd name="adj1" fmla="val 7499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0" name="AutoShape 16"/>
          <p:cNvSpPr>
            <a:spLocks/>
          </p:cNvSpPr>
          <p:nvPr/>
        </p:nvSpPr>
        <p:spPr bwMode="auto">
          <a:xfrm rot="10800000">
            <a:off x="6892925" y="3200400"/>
            <a:ext cx="228600" cy="2157413"/>
          </a:xfrm>
          <a:prstGeom prst="leftBrace">
            <a:avLst>
              <a:gd name="adj1" fmla="val 74976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0741" name="AutoShape 16"/>
          <p:cNvSpPr>
            <a:spLocks/>
          </p:cNvSpPr>
          <p:nvPr/>
        </p:nvSpPr>
        <p:spPr bwMode="auto">
          <a:xfrm rot="10800000" flipH="1">
            <a:off x="5359400" y="2819400"/>
            <a:ext cx="228600" cy="1905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5727700" y="3159125"/>
            <a:ext cx="1065213" cy="93662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pad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A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732584" y="2775440"/>
            <a:ext cx="1066800" cy="381000"/>
          </a:xfrm>
          <a:prstGeom prst="rect">
            <a:avLst/>
          </a:prstGeom>
          <a:solidFill>
            <a:srgbClr val="A8E7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6449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  <p:bldP spid="30730" grpId="0"/>
      <p:bldP spid="30731" grpId="0" animBg="1"/>
      <p:bldP spid="30726" grpId="0"/>
      <p:bldP spid="30733" grpId="0"/>
      <p:bldP spid="30734" grpId="0"/>
      <p:bldP spid="30735" grpId="0" animBg="1"/>
      <p:bldP spid="365586" grpId="0" animBg="1"/>
      <p:bldP spid="30738" grpId="0"/>
      <p:bldP spid="30740" grpId="0" animBg="1"/>
      <p:bldP spid="30741" grpId="0" animBg="1"/>
      <p:bldP spid="365587" grpId="0" animBg="1"/>
      <p:bldP spid="27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How Does The Attack Code Execute?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5029200" y="1061005"/>
            <a:ext cx="1447800" cy="55848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5029200" y="10668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5029200" y="603623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5029200" y="573143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5029200" y="512445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029200" y="22082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5029200" y="375285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33400" y="3810838"/>
            <a:ext cx="29718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Q() 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char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[64];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gets(</a:t>
            </a:r>
            <a:r>
              <a:rPr lang="en-US" sz="1800" dirty="0" err="1">
                <a:solidFill>
                  <a:srgbClr val="0070C0"/>
                </a:solidFill>
                <a:latin typeface="Courier New" pitchFamily="49" charset="0"/>
              </a:rPr>
              <a:t>buf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); // A-&gt;B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return ...;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33400" y="1911350"/>
            <a:ext cx="1828800" cy="12001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P(){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Q();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...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77000" y="952501"/>
            <a:ext cx="2214684" cy="3746500"/>
            <a:chOff x="6477000" y="952501"/>
            <a:chExt cx="2214684" cy="3746500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7620000" y="217170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strike="sngStrike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 B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7620000" y="952501"/>
              <a:ext cx="1066800" cy="15589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7620000" y="2508741"/>
              <a:ext cx="1066800" cy="21902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7620000" y="3430588"/>
              <a:ext cx="1066800" cy="646112"/>
            </a:xfrm>
            <a:prstGeom prst="rect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auto">
            <a:xfrm>
              <a:off x="7620000" y="2511425"/>
              <a:ext cx="1065213" cy="93662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A</a:t>
              </a: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7624884" y="2127740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B</a:t>
              </a: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6477000" y="952501"/>
              <a:ext cx="1143000" cy="108504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6477000" y="1447801"/>
              <a:ext cx="1143000" cy="3251200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7624884" y="1750192"/>
              <a:ext cx="1066800" cy="381000"/>
            </a:xfrm>
            <a:prstGeom prst="rect">
              <a:avLst/>
            </a:prstGeom>
            <a:solidFill>
              <a:srgbClr val="A8E7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  <a:cs typeface="+mn-cs"/>
                </a:rPr>
                <a:t>…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91000" y="6061352"/>
            <a:ext cx="838200" cy="369332"/>
            <a:chOff x="4191000" y="6061352"/>
            <a:chExt cx="838200" cy="369332"/>
          </a:xfrm>
        </p:grpSpPr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91000" y="1089942"/>
            <a:ext cx="838200" cy="369332"/>
            <a:chOff x="4191000" y="1089942"/>
            <a:chExt cx="838200" cy="369332"/>
          </a:xfrm>
        </p:grpSpPr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191000" y="108994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4632325" y="127699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86684" y="3889652"/>
            <a:ext cx="838200" cy="369332"/>
            <a:chOff x="6786684" y="3889652"/>
            <a:chExt cx="838200" cy="369332"/>
          </a:xfrm>
        </p:grpSpPr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6786684" y="38896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>
              <a:off x="7228009" y="407670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86684" y="3261002"/>
            <a:ext cx="838200" cy="369332"/>
            <a:chOff x="6786684" y="3261002"/>
            <a:chExt cx="838200" cy="369332"/>
          </a:xfrm>
        </p:grpSpPr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6786684" y="326100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rip</a:t>
              </a: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>
              <a:off x="7228009" y="3448050"/>
              <a:ext cx="396875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9" name="Arc 58"/>
          <p:cNvSpPr/>
          <p:nvPr/>
        </p:nvSpPr>
        <p:spPr bwMode="auto">
          <a:xfrm>
            <a:off x="3666980" y="1276990"/>
            <a:ext cx="1143000" cy="4879374"/>
          </a:xfrm>
          <a:prstGeom prst="arc">
            <a:avLst>
              <a:gd name="adj1" fmla="val 5391088"/>
              <a:gd name="adj2" fmla="val 16237356"/>
            </a:avLst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86684" y="2321692"/>
            <a:ext cx="838200" cy="369332"/>
            <a:chOff x="6786684" y="2321692"/>
            <a:chExt cx="838200" cy="369332"/>
          </a:xfrm>
        </p:grpSpPr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6786684" y="2321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7228009" y="2508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786684" y="1940692"/>
            <a:ext cx="838200" cy="369332"/>
            <a:chOff x="6786684" y="1940692"/>
            <a:chExt cx="838200" cy="369332"/>
          </a:xfrm>
        </p:grpSpPr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1800" y="1276990"/>
            <a:ext cx="1752600" cy="4971410"/>
            <a:chOff x="2971800" y="1276990"/>
            <a:chExt cx="1752600" cy="4971410"/>
          </a:xfrm>
        </p:grpSpPr>
        <p:sp>
          <p:nvSpPr>
            <p:cNvPr id="9" name="Arc 8"/>
            <p:cNvSpPr/>
            <p:nvPr/>
          </p:nvSpPr>
          <p:spPr bwMode="auto">
            <a:xfrm>
              <a:off x="3581400" y="1276990"/>
              <a:ext cx="1143000" cy="4971410"/>
            </a:xfrm>
            <a:prstGeom prst="arc">
              <a:avLst>
                <a:gd name="adj1" fmla="val 5391088"/>
                <a:gd name="adj2" fmla="val 16237356"/>
              </a:avLst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2971800" y="3405607"/>
              <a:ext cx="59824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3805080" y="3405607"/>
            <a:ext cx="5982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4191000" y="5971698"/>
            <a:ext cx="838200" cy="369332"/>
            <a:chOff x="4191000" y="6061352"/>
            <a:chExt cx="838200" cy="369332"/>
          </a:xfrm>
        </p:grpSpPr>
        <p:sp>
          <p:nvSpPr>
            <p:cNvPr id="75" name="Text Box 16"/>
            <p:cNvSpPr txBox="1">
              <a:spLocks noChangeArrowheads="1"/>
            </p:cNvSpPr>
            <p:nvPr/>
          </p:nvSpPr>
          <p:spPr bwMode="auto">
            <a:xfrm>
              <a:off x="4191000" y="6061352"/>
              <a:ext cx="44595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rip</a:t>
              </a:r>
            </a:p>
          </p:txBody>
        </p:sp>
        <p:sp>
          <p:nvSpPr>
            <p:cNvPr id="76" name="Line 17"/>
            <p:cNvSpPr>
              <a:spLocks noChangeShapeType="1"/>
            </p:cNvSpPr>
            <p:nvPr/>
          </p:nvSpPr>
          <p:spPr bwMode="auto">
            <a:xfrm>
              <a:off x="4632325" y="62484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786684" y="1571360"/>
            <a:ext cx="838200" cy="369332"/>
            <a:chOff x="6786684" y="1940692"/>
            <a:chExt cx="838200" cy="369332"/>
          </a:xfrm>
        </p:grpSpPr>
        <p:sp>
          <p:nvSpPr>
            <p:cNvPr id="58" name="Text Box 16"/>
            <p:cNvSpPr txBox="1">
              <a:spLocks noChangeArrowheads="1"/>
            </p:cNvSpPr>
            <p:nvPr/>
          </p:nvSpPr>
          <p:spPr bwMode="auto">
            <a:xfrm>
              <a:off x="6786684" y="1940692"/>
              <a:ext cx="47840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0070C0"/>
                  </a:solidFill>
                  <a:latin typeface="Calibri" pitchFamily="34" charset="0"/>
                </a:rPr>
                <a:t>rsp</a:t>
              </a:r>
              <a:endParaRPr lang="en-US" sz="18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7228009" y="2127740"/>
              <a:ext cx="3968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486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5" grpId="0"/>
      <p:bldP spid="6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</p:spPr>
        <p:txBody>
          <a:bodyPr/>
          <a:lstStyle/>
          <a:p>
            <a:pPr eaLnBrk="1" hangingPunct="1"/>
            <a:r>
              <a:rPr lang="en-US" sz="3200" dirty="0"/>
              <a:t>What To Do About Buffer Overflow Attacks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Avoid overflow vulnerabilities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Employ system-level protections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Have compiler use “stack canaries”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Lets talk about each…</a:t>
            </a:r>
          </a:p>
        </p:txBody>
      </p:sp>
    </p:spTree>
    <p:extLst>
      <p:ext uri="{BB962C8B-B14F-4D97-AF65-F5344CB8AC3E}">
        <p14:creationId xmlns:p14="http://schemas.microsoft.com/office/powerpoint/2010/main" val="132759547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457200"/>
            <a:ext cx="8658225" cy="762000"/>
          </a:xfrm>
        </p:spPr>
        <p:txBody>
          <a:bodyPr/>
          <a:lstStyle/>
          <a:p>
            <a:pPr eaLnBrk="1" hangingPunct="1"/>
            <a:r>
              <a:rPr lang="en-US" dirty="0"/>
              <a:t>1. Avoid Overflow Vulnerabilities in Code (!)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4038600"/>
            <a:ext cx="8091487" cy="248285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dirty="0"/>
              <a:t>For example, use library routines that limit string lengths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C00000"/>
                </a:solidFill>
                <a:latin typeface="Courier New" pitchFamily="49" charset="0"/>
              </a:rPr>
              <a:t>f</a:t>
            </a:r>
            <a:r>
              <a:rPr lang="en-US" b="1" dirty="0" err="1">
                <a:latin typeface="Courier New" pitchFamily="49" charset="0"/>
              </a:rPr>
              <a:t>gets</a:t>
            </a:r>
            <a:r>
              <a:rPr lang="en-US" dirty="0"/>
              <a:t> instead of </a:t>
            </a:r>
            <a:r>
              <a:rPr lang="en-US" b="1" dirty="0">
                <a:latin typeface="Courier New" pitchFamily="49" charset="0"/>
              </a:rPr>
              <a:t>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cpy</a:t>
            </a:r>
            <a:r>
              <a:rPr lang="en-US" dirty="0"/>
              <a:t> instead of </a:t>
            </a:r>
            <a:r>
              <a:rPr lang="en-US" b="1" dirty="0" err="1">
                <a:latin typeface="Courier New" pitchFamily="49" charset="0"/>
              </a:rPr>
              <a:t>strcpy</a:t>
            </a:r>
            <a:endParaRPr lang="en-US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Don’t use </a:t>
            </a:r>
            <a:r>
              <a:rPr lang="en-US" b="1" dirty="0" err="1">
                <a:latin typeface="Courier New" pitchFamily="49" charset="0"/>
              </a:rPr>
              <a:t>scanf</a:t>
            </a:r>
            <a:r>
              <a:rPr lang="en-US" dirty="0"/>
              <a:t> with </a:t>
            </a:r>
            <a:r>
              <a:rPr lang="en-US" b="1" dirty="0">
                <a:latin typeface="Courier New" pitchFamily="49" charset="0"/>
              </a:rPr>
              <a:t>%s</a:t>
            </a:r>
            <a:r>
              <a:rPr lang="en-US" dirty="0"/>
              <a:t> conversion specification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Use </a:t>
            </a:r>
            <a:r>
              <a:rPr lang="en-US" b="1" dirty="0" err="1">
                <a:latin typeface="Courier New" pitchFamily="49" charset="0"/>
              </a:rPr>
              <a:t>fgets</a:t>
            </a:r>
            <a:r>
              <a:rPr lang="en-US" dirty="0"/>
              <a:t> to read the string</a:t>
            </a:r>
          </a:p>
          <a:p>
            <a:pPr lvl="2" eaLnBrk="1" hangingPunct="1">
              <a:lnSpc>
                <a:spcPct val="97000"/>
              </a:lnSpc>
            </a:pPr>
            <a:r>
              <a:rPr lang="en-US" dirty="0"/>
              <a:t>Or use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>
                <a:latin typeface="Courier New" pitchFamily="49" charset="0"/>
              </a:rPr>
              <a:t>s</a:t>
            </a:r>
            <a:r>
              <a:rPr lang="en-US" b="1" dirty="0"/>
              <a:t>  </a:t>
            </a:r>
            <a:r>
              <a:rPr lang="en-US" dirty="0"/>
              <a:t>where </a:t>
            </a:r>
            <a:r>
              <a:rPr lang="en-US" b="1" dirty="0">
                <a:latin typeface="Courier New" pitchFamily="49" charset="0"/>
              </a:rPr>
              <a:t>n</a:t>
            </a:r>
            <a:r>
              <a:rPr lang="en-US" dirty="0"/>
              <a:t> is a suitable integer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1447800"/>
            <a:ext cx="59436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[4];  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fgets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(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</a:rPr>
              <a:t>, 4, stdin);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8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8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800" dirty="0">
                <a:latin typeface="Courier New" pitchFamily="49" charset="0"/>
                <a:ea typeface="MS Mincho" pitchFamily="49" charset="-128"/>
              </a:rPr>
            </a:br>
            <a:r>
              <a:rPr lang="en-US" sz="18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433887" cy="2938462"/>
          </a:xfrm>
        </p:spPr>
        <p:txBody>
          <a:bodyPr/>
          <a:lstStyle/>
          <a:p>
            <a:pPr eaLnBrk="1" hangingPunct="1"/>
            <a:r>
              <a:rPr lang="en-US" dirty="0"/>
              <a:t>Randomized stack offsets</a:t>
            </a:r>
          </a:p>
          <a:p>
            <a:pPr lvl="1" eaLnBrk="1" hangingPunct="1"/>
            <a:r>
              <a:rPr lang="en-US" dirty="0"/>
              <a:t>At start of program, allocate random amount of space on stack</a:t>
            </a:r>
          </a:p>
          <a:p>
            <a:pPr lvl="1" eaLnBrk="1" hangingPunct="1"/>
            <a:r>
              <a:rPr lang="en-US" dirty="0"/>
              <a:t>Shifts stack addresses for entire program</a:t>
            </a:r>
          </a:p>
          <a:p>
            <a:pPr lvl="1" eaLnBrk="1" hangingPunct="1"/>
            <a:r>
              <a:rPr lang="en-US" dirty="0"/>
              <a:t>Makes it difficult for hacker to predict beginning of inserted code</a:t>
            </a:r>
          </a:p>
          <a:p>
            <a:pPr lvl="1" eaLnBrk="1" hangingPunct="1"/>
            <a:r>
              <a:rPr lang="en-US" dirty="0"/>
              <a:t>E.g.: 5 executions of memory allocation code</a:t>
            </a:r>
          </a:p>
          <a:p>
            <a:pPr lvl="1" eaLnBrk="1" hangingPunct="1"/>
            <a:endParaRPr lang="en-US" dirty="0"/>
          </a:p>
          <a:p>
            <a:pPr lvl="2" eaLnBrk="1" hangingPunct="1"/>
            <a:r>
              <a:rPr lang="en-US" dirty="0"/>
              <a:t>Stack repositioned each time program executes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632303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4" imgW="31750000" imgH="25400" progId="Excel.Sheet.12">
                  <p:embed/>
                </p:oleObj>
              </mc:Choice>
              <mc:Fallback>
                <p:oleObj name="Worksheet" r:id="rId4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71495"/>
              </p:ext>
            </p:extLst>
          </p:nvPr>
        </p:nvGraphicFramePr>
        <p:xfrm>
          <a:off x="381000" y="5105400"/>
          <a:ext cx="655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6" imgW="6553200" imgH="203200" progId="Excel.Sheet.12">
                  <p:embed/>
                </p:oleObj>
              </mc:Choice>
              <mc:Fallback>
                <p:oleObj name="Worksheet" r:id="rId6" imgW="6553200" imgH="203200" progId="Excel.Shee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5105400"/>
                        <a:ext cx="65532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5979949" y="1328738"/>
            <a:ext cx="2688595" cy="4949546"/>
            <a:chOff x="5979949" y="1328738"/>
            <a:chExt cx="2688595" cy="4949546"/>
          </a:xfrm>
        </p:grpSpPr>
        <p:sp>
          <p:nvSpPr>
            <p:cNvPr id="53" name="Rectangle 4"/>
            <p:cNvSpPr>
              <a:spLocks/>
            </p:cNvSpPr>
            <p:nvPr/>
          </p:nvSpPr>
          <p:spPr bwMode="auto">
            <a:xfrm>
              <a:off x="7398544" y="33861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/>
                  <a:ea typeface="Calibri Bold" charset="0"/>
                  <a:cs typeface="Courier New"/>
                  <a:sym typeface="Calibri Bold" charset="0"/>
                </a:rPr>
                <a:t>main</a:t>
              </a:r>
            </a:p>
          </p:txBody>
        </p:sp>
        <p:sp>
          <p:nvSpPr>
            <p:cNvPr id="54" name="Rectangle 5"/>
            <p:cNvSpPr>
              <a:spLocks/>
            </p:cNvSpPr>
            <p:nvPr/>
          </p:nvSpPr>
          <p:spPr bwMode="auto">
            <a:xfrm>
              <a:off x="7398544" y="3690938"/>
              <a:ext cx="1270000" cy="9572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Application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Code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5" name="Rectangle 7"/>
            <p:cNvSpPr>
              <a:spLocks/>
            </p:cNvSpPr>
            <p:nvPr/>
          </p:nvSpPr>
          <p:spPr bwMode="auto">
            <a:xfrm>
              <a:off x="7398544" y="1404938"/>
              <a:ext cx="1270000" cy="304800"/>
            </a:xfrm>
            <a:prstGeom prst="rect">
              <a:avLst/>
            </a:prstGeom>
            <a:solidFill>
              <a:srgbClr val="F2F2F2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9"/>
            <p:cNvSpPr>
              <a:spLocks/>
            </p:cNvSpPr>
            <p:nvPr/>
          </p:nvSpPr>
          <p:spPr bwMode="auto">
            <a:xfrm>
              <a:off x="7398544" y="1709738"/>
              <a:ext cx="1270000" cy="1676400"/>
            </a:xfrm>
            <a:prstGeom prst="rect">
              <a:avLst/>
            </a:prstGeom>
            <a:solidFill>
              <a:srgbClr val="FF9999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7" name="Rectangle 10"/>
            <p:cNvSpPr>
              <a:spLocks/>
            </p:cNvSpPr>
            <p:nvPr/>
          </p:nvSpPr>
          <p:spPr bwMode="auto">
            <a:xfrm>
              <a:off x="5979949" y="2243138"/>
              <a:ext cx="1002591" cy="63094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Random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>
                  <a:solidFill>
                    <a:srgbClr val="000000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allocation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Bold" charset="0"/>
                <a:ea typeface="Calibri Bold" charset="0"/>
                <a:cs typeface="Calibri Bold" charset="0"/>
                <a:sym typeface="Calibri Bold" charset="0"/>
              </a:endParaRPr>
            </a:p>
          </p:txBody>
        </p:sp>
        <p:sp>
          <p:nvSpPr>
            <p:cNvPr id="58" name="AutoShape 11"/>
            <p:cNvSpPr>
              <a:spLocks/>
            </p:cNvSpPr>
            <p:nvPr/>
          </p:nvSpPr>
          <p:spPr bwMode="auto">
            <a:xfrm>
              <a:off x="7150767" y="1704917"/>
              <a:ext cx="228600" cy="168122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635" y="21600"/>
                    <a:pt x="10800" y="20875"/>
                    <a:pt x="10800" y="19980"/>
                  </a:cubicBezTo>
                  <a:lnTo>
                    <a:pt x="10800" y="12420"/>
                  </a:lnTo>
                  <a:cubicBezTo>
                    <a:pt x="10800" y="11525"/>
                    <a:pt x="5965" y="10800"/>
                    <a:pt x="0" y="10800"/>
                  </a:cubicBezTo>
                  <a:cubicBezTo>
                    <a:pt x="5965" y="10800"/>
                    <a:pt x="10800" y="10075"/>
                    <a:pt x="10800" y="9180"/>
                  </a:cubicBezTo>
                  <a:lnTo>
                    <a:pt x="10800" y="1620"/>
                  </a:lnTo>
                  <a:cubicBezTo>
                    <a:pt x="10800" y="725"/>
                    <a:pt x="15635" y="0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10"/>
            <p:cNvSpPr>
              <a:spLocks/>
            </p:cNvSpPr>
            <p:nvPr/>
          </p:nvSpPr>
          <p:spPr bwMode="auto">
            <a:xfrm>
              <a:off x="6107341" y="1328738"/>
              <a:ext cx="1062603" cy="35394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base</a:t>
              </a: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7398544" y="4638842"/>
              <a:ext cx="12700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B?</a:t>
              </a:r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6561519" y="5908952"/>
              <a:ext cx="421021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 eaLnBrk="0" hangingPunct="0"/>
              <a:r>
                <a:rPr lang="en-US" sz="1800" dirty="0">
                  <a:latin typeface="Calibri" pitchFamily="34" charset="0"/>
                </a:rPr>
                <a:t>B?</a:t>
              </a: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6982540" y="6096000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7398544" y="5535098"/>
              <a:ext cx="12700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64" name="Rectangle 19"/>
            <p:cNvSpPr>
              <a:spLocks noChangeArrowheads="1"/>
            </p:cNvSpPr>
            <p:nvPr/>
          </p:nvSpPr>
          <p:spPr bwMode="auto">
            <a:xfrm>
              <a:off x="7398544" y="5016392"/>
              <a:ext cx="1270000" cy="51870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2. System-Level Protections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4052887" cy="5224462"/>
          </a:xfrm>
        </p:spPr>
        <p:txBody>
          <a:bodyPr/>
          <a:lstStyle/>
          <a:p>
            <a:pPr eaLnBrk="1" hangingPunct="1"/>
            <a:r>
              <a:rPr lang="en-US" dirty="0" err="1"/>
              <a:t>Nonexecutable</a:t>
            </a:r>
            <a:r>
              <a:rPr lang="en-US" dirty="0"/>
              <a:t> code segments</a:t>
            </a:r>
          </a:p>
          <a:p>
            <a:pPr lvl="1" eaLnBrk="1" hangingPunct="1"/>
            <a:r>
              <a:rPr lang="en-US" dirty="0"/>
              <a:t>In traditional x86, can mark region of memory as either “read-only” or “writeable”</a:t>
            </a:r>
          </a:p>
          <a:p>
            <a:pPr lvl="2" eaLnBrk="1" hangingPunct="1"/>
            <a:r>
              <a:rPr lang="en-US" dirty="0"/>
              <a:t>Can execute anything readable</a:t>
            </a:r>
          </a:p>
          <a:p>
            <a:pPr lvl="1" eaLnBrk="1" hangingPunct="1"/>
            <a:r>
              <a:rPr lang="en-US" dirty="0"/>
              <a:t>x86-64 added  explicit “execute” permission</a:t>
            </a:r>
          </a:p>
          <a:p>
            <a:pPr lvl="1" eaLnBrk="1" hangingPunct="1"/>
            <a:r>
              <a:rPr lang="en-US" dirty="0"/>
              <a:t>Stack marked as non-executable</a:t>
            </a:r>
          </a:p>
          <a:p>
            <a:pPr lvl="1" eaLnBrk="1" hangingPunct="1"/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179837"/>
              </p:ext>
            </p:extLst>
          </p:nvPr>
        </p:nvGraphicFramePr>
        <p:xfrm>
          <a:off x="1143000" y="3425825"/>
          <a:ext cx="6858000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31750000" imgH="25400" progId="Excel.Sheet.12">
                  <p:embed/>
                </p:oleObj>
              </mc:Choice>
              <mc:Fallback>
                <p:oleObj name="Worksheet" r:id="rId4" imgW="31750000" imgH="25400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425825"/>
                        <a:ext cx="6858000" cy="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021138" y="1154113"/>
            <a:ext cx="4697008" cy="4203700"/>
            <a:chOff x="4021138" y="1154113"/>
            <a:chExt cx="4697008" cy="4203700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5630863" y="1154113"/>
              <a:ext cx="2674937" cy="3698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Stack after call to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7162800" y="2023547"/>
              <a:ext cx="1555346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P</a:t>
              </a:r>
              <a:r>
                <a:rPr lang="en-US" sz="1800" b="0" dirty="0">
                  <a:latin typeface="Courier New" pitchFamily="49" charset="0"/>
                </a:rPr>
                <a:t> </a:t>
              </a:r>
              <a:r>
                <a:rPr lang="en-US" sz="1800" b="0" dirty="0">
                  <a:latin typeface="Calibri" pitchFamily="34" charset="0"/>
                </a:rPr>
                <a:t>stack frame</a:t>
              </a:r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7162800" y="4097615"/>
              <a:ext cx="1469009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 dirty="0">
                  <a:latin typeface="Courier New" pitchFamily="49" charset="0"/>
                </a:rPr>
                <a:t>Q</a:t>
              </a:r>
              <a:r>
                <a:rPr lang="en-US" sz="1800" b="0" dirty="0">
                  <a:latin typeface="Calibri" pitchFamily="34" charset="0"/>
                </a:rPr>
                <a:t> stack frame</a:t>
              </a: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>
                  <a:latin typeface="Calibri" pitchFamily="34" charset="0"/>
                </a:rPr>
                <a:t>by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28" name="AutoShape 16"/>
            <p:cNvSpPr>
              <a:spLocks/>
            </p:cNvSpPr>
            <p:nvPr/>
          </p:nvSpPr>
          <p:spPr bwMode="auto">
            <a:xfrm rot="10800000">
              <a:off x="6892925" y="1600200"/>
              <a:ext cx="228600" cy="160020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29" name="AutoShape 16"/>
            <p:cNvSpPr>
              <a:spLocks/>
            </p:cNvSpPr>
            <p:nvPr/>
          </p:nvSpPr>
          <p:spPr bwMode="auto">
            <a:xfrm rot="10800000">
              <a:off x="6892925" y="3200400"/>
              <a:ext cx="228600" cy="2157413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30" name="AutoShape 16"/>
            <p:cNvSpPr>
              <a:spLocks/>
            </p:cNvSpPr>
            <p:nvPr/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 bwMode="auto">
          <a:xfrm flipV="1">
            <a:off x="4419600" y="4665663"/>
            <a:ext cx="1308100" cy="1277937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64144" y="5943600"/>
            <a:ext cx="411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Any attempt to execute this code will fail</a:t>
            </a:r>
          </a:p>
        </p:txBody>
      </p:sp>
    </p:spTree>
    <p:extLst>
      <p:ext uri="{BB962C8B-B14F-4D97-AF65-F5344CB8AC3E}">
        <p14:creationId xmlns:p14="http://schemas.microsoft.com/office/powerpoint/2010/main" val="32409897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077200" cy="533400"/>
          </a:xfrm>
        </p:spPr>
        <p:txBody>
          <a:bodyPr/>
          <a:lstStyle/>
          <a:p>
            <a:pPr eaLnBrk="1" hangingPunct="1"/>
            <a:r>
              <a:rPr lang="en-US" dirty="0"/>
              <a:t>3. Stack Canaries can help</a:t>
            </a:r>
          </a:p>
        </p:txBody>
      </p:sp>
      <p:sp>
        <p:nvSpPr>
          <p:cNvPr id="38916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366713" y="1328738"/>
            <a:ext cx="7939087" cy="5224462"/>
          </a:xfrm>
        </p:spPr>
        <p:txBody>
          <a:bodyPr/>
          <a:lstStyle/>
          <a:p>
            <a:pPr eaLnBrk="1" hangingPunct="1"/>
            <a:r>
              <a:rPr lang="en-US" dirty="0"/>
              <a:t>Idea</a:t>
            </a:r>
          </a:p>
          <a:p>
            <a:pPr lvl="1" eaLnBrk="1" hangingPunct="1"/>
            <a:r>
              <a:rPr lang="en-US" dirty="0"/>
              <a:t>Place special value (“canary”) on stack just beyond buffer</a:t>
            </a:r>
          </a:p>
          <a:p>
            <a:pPr lvl="1" eaLnBrk="1" hangingPunct="1"/>
            <a:r>
              <a:rPr lang="en-US" dirty="0"/>
              <a:t>Check for corruption before exiting function</a:t>
            </a:r>
          </a:p>
          <a:p>
            <a:pPr eaLnBrk="1" hangingPunct="1"/>
            <a:r>
              <a:rPr lang="en-US" dirty="0"/>
              <a:t>GCC Implementation</a:t>
            </a:r>
          </a:p>
          <a:p>
            <a:pPr lvl="1" eaLnBrk="1" hangingPunct="1"/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-protector</a:t>
            </a:r>
          </a:p>
          <a:p>
            <a:pPr lvl="1" eaLnBrk="1" hangingPunct="1"/>
            <a:r>
              <a:rPr lang="en-US" dirty="0"/>
              <a:t>Now the default (disabled earlier)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3981450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0123456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28800" y="4886325"/>
            <a:ext cx="4152900" cy="8286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unix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&gt;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./</a:t>
            </a:r>
            <a:r>
              <a:rPr lang="en-US" sz="1600" i="1" dirty="0" err="1">
                <a:latin typeface="Courier New" pitchFamily="49" charset="0"/>
                <a:ea typeface="MS Mincho" pitchFamily="49" charset="-128"/>
                <a:cs typeface="+mn-cs"/>
              </a:rPr>
              <a:t>bufdemo-sp</a:t>
            </a:r>
            <a:endParaRPr lang="en-US" sz="1600" i="1" dirty="0">
              <a:latin typeface="Courier New" pitchFamily="49" charset="0"/>
              <a:ea typeface="MS Mincho" pitchFamily="49" charset="-128"/>
              <a:cs typeface="+mn-cs"/>
            </a:endParaRP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Type a string:</a:t>
            </a:r>
            <a:r>
              <a:rPr lang="en-US" sz="1600" i="1" dirty="0">
                <a:latin typeface="Courier New" pitchFamily="49" charset="0"/>
                <a:ea typeface="MS Mincho" pitchFamily="49" charset="-128"/>
                <a:cs typeface="+mn-cs"/>
              </a:rPr>
              <a:t>012345678</a:t>
            </a:r>
          </a:p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*** stack smashing detected ***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Protection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417513"/>
            <a:ext cx="7099300" cy="573087"/>
          </a:xfrm>
        </p:spPr>
        <p:txBody>
          <a:bodyPr/>
          <a:lstStyle/>
          <a:p>
            <a:pPr eaLnBrk="1" hangingPunct="1"/>
            <a:r>
              <a:rPr lang="en-US" dirty="0"/>
              <a:t>Protected Buffer Disassembly</a:t>
            </a:r>
          </a:p>
        </p:txBody>
      </p:sp>
      <p:sp>
        <p:nvSpPr>
          <p:cNvPr id="448516" name="Rectangle 4"/>
          <p:cNvSpPr>
            <a:spLocks noChangeArrowheads="1"/>
          </p:cNvSpPr>
          <p:nvPr/>
        </p:nvSpPr>
        <p:spPr bwMode="auto">
          <a:xfrm>
            <a:off x="92075" y="1676400"/>
            <a:ext cx="8899526" cy="39677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40072f:	sub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400733:	mov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40073c:	mov    %rax,0x8(%rsp)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400741:	xor    %eax,%eax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400743: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400746:	callq  4006e0 &lt;gets&gt;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40074b:	mov    %rsp,%rdi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40074e:	callq  400570 &lt;puts@plt&gt;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400753:	mov    0x8(%rsp),%rax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400758:	xor    %fs:0x28,%rax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400761:	je     400768 &lt;echo+0x39&gt;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solidFill>
                  <a:srgbClr val="FF0000"/>
                </a:solidFill>
                <a:latin typeface="Courier New" pitchFamily="49" charset="0"/>
                <a:ea typeface="MS Mincho" pitchFamily="49" charset="-128"/>
                <a:cs typeface="+mn-cs"/>
              </a:rPr>
              <a:t>  </a:t>
            </a:r>
            <a:r>
              <a:rPr lang="sk-SK" sz="1800" dirty="0">
                <a:solidFill>
                  <a:srgbClr val="C00000"/>
                </a:solidFill>
                <a:latin typeface="Courier New" pitchFamily="49" charset="0"/>
                <a:ea typeface="MS Mincho" pitchFamily="49" charset="-128"/>
                <a:cs typeface="+mn-cs"/>
              </a:rPr>
              <a:t>400763:	callq  400580 &lt;__stack_chk_fail@plt&gt;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400768:	add    $0x18,%rsp</a:t>
            </a:r>
          </a:p>
          <a:p>
            <a:pPr eaLnBrk="0" hangingPunct="0">
              <a:tabLst>
                <a:tab pos="457200" algn="l"/>
                <a:tab pos="1485900" algn="l"/>
                <a:tab pos="3771900" algn="l"/>
                <a:tab pos="3943350" algn="l"/>
              </a:tabLst>
              <a:defRPr/>
            </a:pPr>
            <a:r>
              <a:rPr lang="sk-SK" sz="1800" dirty="0">
                <a:latin typeface="Courier New" pitchFamily="49" charset="0"/>
                <a:ea typeface="MS Mincho" pitchFamily="49" charset="-128"/>
                <a:cs typeface="+mn-cs"/>
              </a:rPr>
              <a:t>  40076c:	retq </a:t>
            </a:r>
            <a:endParaRPr lang="ro-RO" sz="18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75" y="1221363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echo: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DCB01-F7BC-4355-9155-A9AE76F2B39C}"/>
              </a:ext>
            </a:extLst>
          </p:cNvPr>
          <p:cNvSpPr txBox="1"/>
          <p:nvPr/>
        </p:nvSpPr>
        <p:spPr>
          <a:xfrm>
            <a:off x="5181600" y="1295400"/>
            <a:ext cx="3727239" cy="230832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Aside: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%fs:0x28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Read from memory using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segmented addressing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Segment is read-only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generated randomly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every time program runs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Setting Up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624432" y="5062304"/>
            <a:ext cx="6183312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%fs:0x28,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Get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0x8(%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 # Place on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, 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eax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  # Erase register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. . .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char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[4];  /* Way too small! */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gets(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    puts(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buf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);</a:t>
            </a:r>
            <a:br>
              <a:rPr lang="en-US" sz="1600" dirty="0">
                <a:latin typeface="Courier New" pitchFamily="49" charset="0"/>
                <a:ea typeface="MS Mincho" pitchFamily="49" charset="-128"/>
              </a:rPr>
            </a:b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33400" y="1360487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 err="1">
                <a:latin typeface="Courier New" pitchFamily="49" charset="0"/>
                <a:cs typeface="+mn-cs"/>
              </a:rPr>
              <a:t>call_echo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33400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982663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431925" y="4648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81188" y="4648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57200" y="990600"/>
            <a:ext cx="1908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>
                <a:solidFill>
                  <a:srgbClr val="C00000"/>
                </a:solidFill>
                <a:latin typeface="Calibri" pitchFamily="34" charset="0"/>
              </a:rPr>
              <a:t>Before call to gets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93713"/>
            <a:ext cx="6489700" cy="573087"/>
          </a:xfrm>
        </p:spPr>
        <p:txBody>
          <a:bodyPr/>
          <a:lstStyle/>
          <a:p>
            <a:pPr eaLnBrk="1" hangingPunct="1"/>
            <a:r>
              <a:rPr lang="en-US" dirty="0"/>
              <a:t>Checking Canary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2486263" y="5062393"/>
            <a:ext cx="6516688" cy="15670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echo: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	. . .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mov	0x8(%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rsp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),%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rax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  # Retrieve from stack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xor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%fs:0x28,%rax     # Compare to canary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je	.L6               # If same, OK</a:t>
            </a:r>
          </a:p>
          <a:p>
            <a:pPr eaLnBrk="0" hangingPunct="0">
              <a:tabLst>
                <a:tab pos="457200" algn="l"/>
                <a:tab pos="154305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	call	__</a:t>
            </a:r>
            <a:r>
              <a:rPr lang="en-US" sz="1600" dirty="0" err="1">
                <a:latin typeface="Courier New" pitchFamily="49" charset="0"/>
                <a:ea typeface="MS Mincho" pitchFamily="49" charset="-128"/>
                <a:cs typeface="+mn-cs"/>
              </a:rPr>
              <a:t>stack_chk_fail</a:t>
            </a:r>
            <a:r>
              <a:rPr lang="en-US" sz="1600" dirty="0">
                <a:latin typeface="Courier New" pitchFamily="49" charset="0"/>
                <a:ea typeface="MS Mincho" pitchFamily="49" charset="-128"/>
                <a:cs typeface="+mn-cs"/>
              </a:rPr>
              <a:t>  # FAIL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124200" y="1235075"/>
            <a:ext cx="5105400" cy="18129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>
                <a:latin typeface="Courier New" pitchFamily="49" charset="0"/>
                <a:ea typeface="MS Mincho" pitchFamily="49" charset="-128"/>
              </a:rPr>
              <a:t>/* Echo Line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void echo()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{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char buf[4];  /* Way too small! */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gets(buf);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    puts(buf);</a:t>
            </a:r>
            <a:br>
              <a:rPr lang="en-US" sz="1600">
                <a:latin typeface="Courier New" pitchFamily="49" charset="0"/>
                <a:ea typeface="MS Mincho" pitchFamily="49" charset="-128"/>
              </a:rPr>
            </a:br>
            <a:r>
              <a:rPr lang="en-US" sz="160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533400" y="2743200"/>
            <a:ext cx="179705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33400" y="30480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ebp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533400" y="1600200"/>
            <a:ext cx="179705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for </a:t>
            </a:r>
            <a:r>
              <a:rPr lang="en-US" sz="1800" dirty="0">
                <a:latin typeface="Courier New" pitchFamily="49" charset="0"/>
                <a:cs typeface="+mn-cs"/>
              </a:rPr>
              <a:t>main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533400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latin typeface="Courier New" pitchFamily="49" charset="0"/>
                <a:cs typeface="+mn-cs"/>
              </a:rPr>
              <a:t>[3]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982663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[2]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431925" y="4267200"/>
            <a:ext cx="4492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[1]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1881188" y="4267200"/>
            <a:ext cx="44926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latin typeface="Courier New" pitchFamily="49" charset="0"/>
                <a:cs typeface="+mn-cs"/>
              </a:rPr>
              <a:t>[0]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533400" y="33528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Saved </a:t>
            </a:r>
            <a:r>
              <a:rPr lang="en-US" sz="1800" dirty="0">
                <a:latin typeface="Courier New" pitchFamily="49" charset="0"/>
                <a:cs typeface="+mn-cs"/>
              </a:rPr>
              <a:t>%</a:t>
            </a:r>
            <a:r>
              <a:rPr lang="en-US" sz="1800" dirty="0" err="1">
                <a:latin typeface="Courier New" pitchFamily="49" charset="0"/>
                <a:cs typeface="+mn-cs"/>
              </a:rPr>
              <a:t>ebx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533400" y="3962400"/>
            <a:ext cx="179705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  <a:endParaRPr lang="en-US" sz="1800" dirty="0">
              <a:latin typeface="Courier New" pitchFamily="49" charset="0"/>
              <a:cs typeface="+mn-cs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H="1">
            <a:off x="2952750" y="4814816"/>
            <a:ext cx="450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3365500" y="4641778"/>
            <a:ext cx="738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rsp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330450" y="4648200"/>
            <a:ext cx="59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57200" y="990600"/>
            <a:ext cx="18161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After call to gets</a:t>
            </a:r>
          </a:p>
        </p:txBody>
      </p:sp>
      <p:sp>
        <p:nvSpPr>
          <p:cNvPr id="43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533400" y="3735101"/>
            <a:ext cx="1797050" cy="608299"/>
          </a:xfrm>
          <a:prstGeom prst="rect">
            <a:avLst/>
          </a:prstGeom>
          <a:solidFill>
            <a:srgbClr val="F1C7C7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Canary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33400" y="4343400"/>
            <a:ext cx="1797050" cy="304800"/>
            <a:chOff x="533400" y="4648200"/>
            <a:chExt cx="1797050" cy="304800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81400" y="3810000"/>
            <a:ext cx="167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Input: </a:t>
            </a:r>
            <a:r>
              <a:rPr lang="en-US" sz="1800" i="1" dirty="0">
                <a:latin typeface="Calibri" pitchFamily="34" charset="0"/>
              </a:rPr>
              <a:t>0123456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36DFF-D19A-614C-8D1C-E7248286128B}"/>
              </a:ext>
            </a:extLst>
          </p:cNvPr>
          <p:cNvSpPr txBox="1"/>
          <p:nvPr/>
        </p:nvSpPr>
        <p:spPr>
          <a:xfrm>
            <a:off x="6629400" y="3505200"/>
            <a:ext cx="2369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Some systems:</a:t>
            </a:r>
          </a:p>
          <a:p>
            <a:r>
              <a:rPr lang="en-US" sz="1800" i="1" dirty="0">
                <a:latin typeface="Calibri" pitchFamily="34" charset="0"/>
              </a:rPr>
              <a:t>LSB of canary is 0x00</a:t>
            </a:r>
          </a:p>
          <a:p>
            <a:r>
              <a:rPr lang="en-US" sz="1800" i="1" dirty="0">
                <a:latin typeface="Calibri" pitchFamily="34" charset="0"/>
              </a:rPr>
              <a:t>Allows input 01234567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 (for hackers)</a:t>
            </a:r>
          </a:p>
          <a:p>
            <a:pPr lvl="1"/>
            <a:r>
              <a:rPr lang="en-US" dirty="0"/>
              <a:t>Stack randomization makes it hard to predict buffer location</a:t>
            </a:r>
          </a:p>
          <a:p>
            <a:pPr lvl="1"/>
            <a:r>
              <a:rPr lang="en-US" dirty="0"/>
              <a:t>Marking stack </a:t>
            </a:r>
            <a:r>
              <a:rPr lang="en-US" dirty="0" err="1"/>
              <a:t>nonexecutable</a:t>
            </a:r>
            <a:r>
              <a:rPr lang="en-US" dirty="0"/>
              <a:t> makes it hard to insert binary code</a:t>
            </a:r>
          </a:p>
          <a:p>
            <a:r>
              <a:rPr lang="en-US" dirty="0"/>
              <a:t>Alternative Strategy</a:t>
            </a:r>
          </a:p>
          <a:p>
            <a:pPr lvl="1"/>
            <a:r>
              <a:rPr lang="en-US" dirty="0"/>
              <a:t>Use existing code</a:t>
            </a:r>
          </a:p>
          <a:p>
            <a:pPr lvl="2"/>
            <a:r>
              <a:rPr lang="en-US" dirty="0"/>
              <a:t>E.g., library code from </a:t>
            </a:r>
            <a:r>
              <a:rPr lang="en-US" dirty="0" err="1"/>
              <a:t>stdlib</a:t>
            </a:r>
            <a:endParaRPr lang="en-US" dirty="0"/>
          </a:p>
          <a:p>
            <a:pPr lvl="1"/>
            <a:r>
              <a:rPr lang="en-US" dirty="0"/>
              <a:t>String together fragments to achieve overall desired outcome</a:t>
            </a:r>
          </a:p>
          <a:p>
            <a:pPr lvl="1"/>
            <a:r>
              <a:rPr lang="en-US" i="1" dirty="0"/>
              <a:t>Does not overcome stack canaries</a:t>
            </a:r>
          </a:p>
          <a:p>
            <a:r>
              <a:rPr lang="en-US" dirty="0"/>
              <a:t>Construct program from </a:t>
            </a:r>
            <a:r>
              <a:rPr lang="en-US" i="1" dirty="0"/>
              <a:t>gadgets</a:t>
            </a:r>
            <a:endParaRPr lang="en-US" dirty="0"/>
          </a:p>
          <a:p>
            <a:pPr lvl="1"/>
            <a:r>
              <a:rPr lang="en-US" dirty="0"/>
              <a:t>Sequence of instructions ending in </a:t>
            </a:r>
            <a:r>
              <a:rPr lang="en-US" b="1" dirty="0">
                <a:latin typeface="Courier New"/>
                <a:cs typeface="Courier New"/>
              </a:rPr>
              <a:t>ret</a:t>
            </a:r>
          </a:p>
          <a:p>
            <a:pPr lvl="2"/>
            <a:r>
              <a:rPr lang="en-US" dirty="0"/>
              <a:t>Encoded by single byte </a:t>
            </a:r>
            <a:r>
              <a:rPr lang="en-US" b="1" dirty="0">
                <a:latin typeface="Courier New"/>
                <a:cs typeface="Courier New"/>
              </a:rPr>
              <a:t>0xc3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positions fixed from run to run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Code is executable</a:t>
            </a:r>
          </a:p>
        </p:txBody>
      </p:sp>
    </p:spTree>
    <p:extLst>
      <p:ext uri="{BB962C8B-B14F-4D97-AF65-F5344CB8AC3E}">
        <p14:creationId xmlns:p14="http://schemas.microsoft.com/office/powerpoint/2010/main" val="3678308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#1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6875" y="5410199"/>
            <a:ext cx="7896225" cy="923925"/>
          </a:xfrm>
        </p:spPr>
        <p:txBody>
          <a:bodyPr/>
          <a:lstStyle/>
          <a:p>
            <a:r>
              <a:rPr lang="en-US" dirty="0"/>
              <a:t>Use tail end of existing functions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132087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long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ab_plus_c</a:t>
            </a:r>
            <a:endParaRPr lang="en-US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(long a, long b, long c) {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return a*b + c;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00200" y="3200400"/>
            <a:ext cx="5943600" cy="1708666"/>
            <a:chOff x="1600200" y="3200400"/>
            <a:chExt cx="5943600" cy="170866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600200" y="3200400"/>
              <a:ext cx="5943600" cy="1074653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square" lIns="90487" tIns="44450" rIns="90487" bIns="44450">
              <a:spAutoFit/>
            </a:bodyPr>
            <a:lstStyle/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00000000004004d0 &lt;ab_plus_c&gt;: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4004d0:  48 0f af fe  imul %rsi,%rdi             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4004d4:  48 8d 04 17  lea (%rdi,%rdx,1),%rax                                   </a:t>
              </a:r>
            </a:p>
            <a:p>
              <a:pPr eaLnBrk="0" hangingPunct="0">
                <a:tabLst>
                  <a:tab pos="457200" algn="l"/>
                  <a:tab pos="1485900" algn="l"/>
                </a:tabLst>
              </a:pPr>
              <a:r>
                <a:rPr lang="ro-RO" sz="1600" dirty="0">
                  <a:latin typeface="Courier New" pitchFamily="49" charset="0"/>
                  <a:ea typeface="MS Mincho" pitchFamily="49" charset="-128"/>
                </a:rPr>
                <a:t>  4004d8:  c3           retq </a:t>
              </a:r>
              <a:endParaRPr lang="en-US" sz="1600" dirty="0">
                <a:latin typeface="Courier New" pitchFamily="49" charset="0"/>
                <a:ea typeface="MS Mincho" pitchFamily="49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895600" y="3733800"/>
              <a:ext cx="1600200" cy="541253"/>
            </a:xfrm>
            <a:prstGeom prst="rect">
              <a:avLst/>
            </a:prstGeom>
            <a:noFill/>
            <a:ln w="381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4495800" y="4275053"/>
              <a:ext cx="533400" cy="449347"/>
            </a:xfrm>
            <a:prstGeom prst="straightConnector1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5017615" y="4539734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rax</a:t>
              </a:r>
              <a:r>
                <a:rPr lang="en-US" sz="1800" dirty="0">
                  <a:latin typeface="Calibri" pitchFamily="34" charset="0"/>
                </a:rPr>
                <a:t> </a:t>
              </a:r>
              <a:r>
                <a:rPr lang="en-US" sz="1800" dirty="0">
                  <a:latin typeface="Calibri" pitchFamily="34" charset="0"/>
                  <a:sym typeface="Wingdings"/>
                </a:rPr>
                <a:t>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rdi</a:t>
              </a:r>
              <a:r>
                <a:rPr lang="en-US" sz="1800" dirty="0">
                  <a:latin typeface="Calibri" pitchFamily="34" charset="0"/>
                  <a:sym typeface="Wingdings"/>
                </a:rPr>
                <a:t> + </a:t>
              </a:r>
              <a:r>
                <a:rPr lang="en-US" sz="1800" dirty="0" err="1">
                  <a:latin typeface="Calibri" pitchFamily="34" charset="0"/>
                  <a:sym typeface="Wingdings"/>
                </a:rPr>
                <a:t>rdx</a:t>
              </a:r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0x4004d4</a:t>
            </a:r>
          </a:p>
        </p:txBody>
      </p:sp>
    </p:spTree>
    <p:extLst>
      <p:ext uri="{BB962C8B-B14F-4D97-AF65-F5344CB8AC3E}">
        <p14:creationId xmlns:p14="http://schemas.microsoft.com/office/powerpoint/2010/main" val="3999899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Example #2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96875" y="5562599"/>
            <a:ext cx="7896225" cy="771525"/>
          </a:xfrm>
        </p:spPr>
        <p:txBody>
          <a:bodyPr/>
          <a:lstStyle/>
          <a:p>
            <a:r>
              <a:rPr lang="en-US" dirty="0"/>
              <a:t>Repurpose byte codes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447800"/>
            <a:ext cx="3429000" cy="8284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void </a:t>
            </a:r>
            <a:r>
              <a:rPr lang="en-US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en-US" sz="1600" dirty="0">
                <a:latin typeface="Courier New" pitchFamily="49" charset="0"/>
                <a:ea typeface="MS Mincho" pitchFamily="49" charset="-128"/>
              </a:rPr>
              <a:t>(unsigned *p) {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    *p = 3347663060u;                                                                              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3200400"/>
            <a:ext cx="6858000" cy="1074653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&lt;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setval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&gt;: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4004d9:  c7 07 d4 48 89 c7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movl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  $0xc78948d4,(%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rdi</a:t>
            </a:r>
            <a:r>
              <a:rPr lang="da-DK" sz="1600" dirty="0">
                <a:latin typeface="Courier New" pitchFamily="49" charset="0"/>
                <a:ea typeface="MS Mincho" pitchFamily="49" charset="-128"/>
              </a:rPr>
              <a:t>)</a:t>
            </a:r>
          </a:p>
          <a:p>
            <a:pPr eaLnBrk="0" hangingPunct="0">
              <a:tabLst>
                <a:tab pos="457200" algn="l"/>
                <a:tab pos="1485900" algn="l"/>
              </a:tabLst>
            </a:pPr>
            <a:r>
              <a:rPr lang="da-DK" sz="1600" dirty="0">
                <a:latin typeface="Courier New" pitchFamily="49" charset="0"/>
                <a:ea typeface="MS Mincho" pitchFamily="49" charset="-128"/>
              </a:rPr>
              <a:t>  4004df:  c3                 </a:t>
            </a:r>
            <a:r>
              <a:rPr lang="da-DK" sz="1600" dirty="0" err="1">
                <a:latin typeface="Courier New" pitchFamily="49" charset="0"/>
                <a:ea typeface="MS Mincho" pitchFamily="49" charset="-128"/>
              </a:rPr>
              <a:t>retq</a:t>
            </a:r>
            <a:endParaRPr lang="da-DK" sz="1600" dirty="0">
              <a:latin typeface="Courier New" pitchFamily="49" charset="0"/>
              <a:ea typeface="MS Mincho" pitchFamily="49" charset="-128"/>
            </a:endParaRPr>
          </a:p>
          <a:p>
            <a:pPr eaLnBrk="0" hangingPunct="0">
              <a:tabLst>
                <a:tab pos="457200" algn="l"/>
                <a:tab pos="1485900" algn="l"/>
              </a:tabLst>
            </a:pPr>
            <a:endParaRPr lang="en-US" sz="1600" dirty="0">
              <a:latin typeface="Courier New" pitchFamily="49" charset="0"/>
              <a:ea typeface="MS Mincho" pitchFamily="49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3733801"/>
            <a:ext cx="457200" cy="304800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4419600" y="4275053"/>
            <a:ext cx="609600" cy="449348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017615" y="45397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rdi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sym typeface="Wingdings"/>
              </a:rPr>
              <a:t> </a:t>
            </a:r>
            <a:r>
              <a:rPr lang="en-US" sz="1800" dirty="0" err="1">
                <a:latin typeface="Calibri" pitchFamily="34" charset="0"/>
                <a:sym typeface="Wingdings"/>
              </a:rPr>
              <a:t>rax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038600" y="3429000"/>
            <a:ext cx="1143000" cy="380999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6635" y="4909066"/>
            <a:ext cx="304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Gadget address = </a:t>
            </a:r>
            <a:r>
              <a:rPr lang="en-US" sz="1800" dirty="0">
                <a:latin typeface="Courier New"/>
                <a:cs typeface="Courier New"/>
              </a:rPr>
              <a:t>0x4004dc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648200" y="2743200"/>
            <a:ext cx="228600" cy="685801"/>
          </a:xfrm>
          <a:prstGeom prst="straightConnector1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017615" y="2743200"/>
            <a:ext cx="315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Encodes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99472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399"/>
            <a:ext cx="7896225" cy="1609725"/>
          </a:xfrm>
        </p:spPr>
        <p:txBody>
          <a:bodyPr/>
          <a:lstStyle/>
          <a:p>
            <a:r>
              <a:rPr lang="en-US" dirty="0"/>
              <a:t>Trigger with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  <a:p>
            <a:pPr lvl="1"/>
            <a:r>
              <a:rPr lang="en-US" dirty="0"/>
              <a:t>Will start executing Gadget 1</a:t>
            </a:r>
          </a:p>
          <a:p>
            <a:r>
              <a:rPr lang="en-US" dirty="0"/>
              <a:t>Final </a:t>
            </a:r>
            <a:r>
              <a:rPr lang="en-US" dirty="0">
                <a:latin typeface="Courier New"/>
                <a:cs typeface="Courier New"/>
              </a:rPr>
              <a:t>ret</a:t>
            </a:r>
            <a:r>
              <a:rPr lang="en-US" dirty="0"/>
              <a:t> in each gadget will start next one</a:t>
            </a:r>
          </a:p>
          <a:p>
            <a:pPr lvl="1"/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  <a:r>
              <a:rPr lang="en-US" dirty="0"/>
              <a:t>: pop address from stack and jump to that address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057400" y="1257300"/>
            <a:ext cx="4191000" cy="2286000"/>
            <a:chOff x="2362200" y="2133600"/>
            <a:chExt cx="4191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895600" y="38100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35052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95600" y="2895600"/>
              <a:ext cx="1066800" cy="6096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0" rtlCol="0" anchor="ctr" anchorCtr="1"/>
            <a:lstStyle/>
            <a:p>
              <a:pPr algn="ctr"/>
              <a:endParaRPr lang="en-US" sz="1200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200" dirty="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sz="1200" dirty="0">
                <a:solidFill>
                  <a:srgbClr val="000000"/>
                </a:solidFill>
              </a:endParaRPr>
            </a:p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5600" y="2590800"/>
              <a:ext cx="1066800" cy="3048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248400" y="40386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40386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1 code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48400" y="33528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24400" y="33528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2 code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8400" y="2362200"/>
              <a:ext cx="304800" cy="381000"/>
            </a:xfrm>
            <a:prstGeom prst="rect">
              <a:avLst/>
            </a:prstGeom>
            <a:solidFill>
              <a:schemeClr val="bg2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urier New"/>
                  <a:cs typeface="Courier New"/>
                </a:rPr>
                <a:t>c3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2362200"/>
              <a:ext cx="1828800" cy="38100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Gadget </a:t>
              </a:r>
              <a:r>
                <a:rPr lang="en-US" sz="1200" i="1" dirty="0">
                  <a:solidFill>
                    <a:srgbClr val="000000"/>
                  </a:solidFill>
                  <a:latin typeface="Calibri"/>
                  <a:cs typeface="Calibri"/>
                </a:rPr>
                <a:t>n</a:t>
              </a: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 code</a:t>
              </a:r>
            </a:p>
          </p:txBody>
        </p:sp>
        <p:cxnSp>
          <p:nvCxnSpPr>
            <p:cNvPr id="17" name="Straight Arrow Connector 16"/>
            <p:cNvCxnSpPr>
              <a:endCxn id="10" idx="1"/>
            </p:cNvCxnSpPr>
            <p:nvPr/>
          </p:nvCxnSpPr>
          <p:spPr>
            <a:xfrm>
              <a:off x="3429000" y="3962400"/>
              <a:ext cx="1295400" cy="2667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3" idx="1"/>
            </p:cNvCxnSpPr>
            <p:nvPr/>
          </p:nvCxnSpPr>
          <p:spPr>
            <a:xfrm flipV="1">
              <a:off x="3429000" y="3543300"/>
              <a:ext cx="1295400" cy="1143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6" idx="1"/>
            </p:cNvCxnSpPr>
            <p:nvPr/>
          </p:nvCxnSpPr>
          <p:spPr>
            <a:xfrm flipV="1">
              <a:off x="3429000" y="2552700"/>
              <a:ext cx="1295400" cy="228600"/>
            </a:xfrm>
            <a:prstGeom prst="straightConnector1">
              <a:avLst/>
            </a:prstGeom>
            <a:ln>
              <a:solidFill>
                <a:srgbClr val="000000"/>
              </a:solidFill>
              <a:headEnd type="oval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4" idx="1"/>
            </p:cNvCxnSpPr>
            <p:nvPr/>
          </p:nvCxnSpPr>
          <p:spPr>
            <a:xfrm>
              <a:off x="2362200" y="3962400"/>
              <a:ext cx="533400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none" w="lg" len="lg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895600" y="21336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/>
                  <a:cs typeface="Calibri"/>
                </a:rPr>
                <a:t>Stack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90600" y="2957256"/>
            <a:ext cx="1066800" cy="304800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rgbClr val="000000"/>
                </a:solidFill>
                <a:latin typeface="Courier New"/>
                <a:cs typeface="Courier New"/>
              </a:rPr>
              <a:t>%</a:t>
            </a:r>
            <a:r>
              <a:rPr lang="en-US" sz="1200" dirty="0" err="1">
                <a:solidFill>
                  <a:srgbClr val="000000"/>
                </a:solidFill>
                <a:latin typeface="Courier New"/>
                <a:cs typeface="Courier New"/>
              </a:rPr>
              <a:t>rsp</a:t>
            </a:r>
            <a:endParaRPr lang="en-US" sz="12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33745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Crafting an ROP Attack String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039984"/>
            <a:ext cx="4167239" cy="3034652"/>
          </a:xfrm>
        </p:spPr>
        <p:txBody>
          <a:bodyPr/>
          <a:lstStyle/>
          <a:p>
            <a:r>
              <a:rPr lang="en-US" dirty="0"/>
              <a:t>Gadget #1</a:t>
            </a:r>
          </a:p>
          <a:p>
            <a:pPr lvl="1"/>
            <a:r>
              <a:rPr lang="en-US" sz="1800" b="1" kern="1200" dirty="0">
                <a:solidFill>
                  <a:srgbClr val="000000"/>
                </a:solidFill>
                <a:latin typeface="Courier New"/>
                <a:ea typeface="+mn-ea"/>
                <a:cs typeface="Courier New"/>
              </a:rPr>
              <a:t>0x4004d4  </a:t>
            </a:r>
            <a:r>
              <a:rPr lang="en-US" dirty="0" err="1"/>
              <a:t>rax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rdi</a:t>
            </a:r>
            <a:r>
              <a:rPr lang="en-US" dirty="0">
                <a:sym typeface="Wingdings"/>
              </a:rPr>
              <a:t> + </a:t>
            </a:r>
            <a:r>
              <a:rPr lang="en-US" dirty="0" err="1">
                <a:sym typeface="Wingdings"/>
              </a:rPr>
              <a:t>rdx</a:t>
            </a:r>
            <a:endParaRPr lang="en-US" dirty="0"/>
          </a:p>
          <a:p>
            <a:r>
              <a:rPr lang="en-US" dirty="0"/>
              <a:t>Gadget #2</a:t>
            </a:r>
          </a:p>
          <a:p>
            <a:pPr lvl="1"/>
            <a:r>
              <a:rPr lang="en-US" sz="1800" b="1" dirty="0">
                <a:latin typeface="Courier New"/>
                <a:cs typeface="Courier New"/>
              </a:rPr>
              <a:t>0x4004dc</a:t>
            </a:r>
            <a:r>
              <a:rPr lang="en-US" dirty="0">
                <a:latin typeface="Courier New"/>
                <a:cs typeface="Courier New"/>
              </a:rPr>
              <a:t> 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rax</a:t>
            </a:r>
            <a:endParaRPr lang="en-US" dirty="0"/>
          </a:p>
          <a:p>
            <a:r>
              <a:rPr lang="en-US" dirty="0"/>
              <a:t>Combination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dirty="0" err="1"/>
              <a:t>rdi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 </a:t>
            </a:r>
            <a:r>
              <a:rPr lang="en-US" dirty="0" err="1">
                <a:sym typeface="Wingdings"/>
              </a:rPr>
              <a:t>rdi</a:t>
            </a:r>
            <a:r>
              <a:rPr lang="en-US" dirty="0">
                <a:sym typeface="Wingdings"/>
              </a:rPr>
              <a:t> + </a:t>
            </a:r>
            <a:r>
              <a:rPr lang="en-US" dirty="0" err="1">
                <a:sym typeface="Wingdings"/>
              </a:rPr>
              <a:t>rdx</a:t>
            </a:r>
            <a:endParaRPr lang="en-US" dirty="0"/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76200" y="5715000"/>
            <a:ext cx="8915400" cy="5822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457200" algn="l"/>
                <a:tab pos="1485900" algn="l"/>
              </a:tabLst>
              <a:defRPr/>
            </a:pPr>
            <a:r>
              <a:rPr lang="en-US" sz="1600" dirty="0">
                <a:latin typeface="Courier New" pitchFamily="49" charset="0"/>
                <a:ea typeface="MS Mincho" pitchFamily="49" charset="-128"/>
              </a:rPr>
              <a:t>30 31 32 33 34 35 36 37 38 39 30 31 32 33 34 35 36 37 38 39 30 31 32 33 d4 04 40 00 00 00 00 00 dc 04 40 00 00 00 00 00</a:t>
            </a:r>
            <a:endParaRPr lang="en-US" sz="1600" dirty="0">
              <a:latin typeface="Courier New" pitchFamily="49" charset="0"/>
              <a:ea typeface="MS Mincho" pitchFamily="49" charset="-128"/>
              <a:cs typeface="+mn-cs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2564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27756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533400" y="5345668"/>
            <a:ext cx="2042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Attack String (Hex)</a:t>
            </a: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0183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d0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90499" y="1887584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A14EE139-2133-4E5C-8125-33472FCA6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8" y="2809711"/>
            <a:ext cx="449262" cy="304800"/>
          </a:xfrm>
          <a:prstGeom prst="rect">
            <a:avLst/>
          </a:prstGeom>
          <a:solidFill>
            <a:srgbClr val="D5F1C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dirty="0">
                <a:solidFill>
                  <a:srgbClr val="C00000"/>
                </a:solidFill>
                <a:latin typeface="Courier New" pitchFamily="49" charset="0"/>
                <a:cs typeface="+mn-cs"/>
              </a:rPr>
              <a:t>d4</a:t>
            </a:r>
          </a:p>
        </p:txBody>
      </p:sp>
    </p:spTree>
    <p:extLst>
      <p:ext uri="{BB962C8B-B14F-4D97-AF65-F5344CB8AC3E}">
        <p14:creationId xmlns:p14="http://schemas.microsoft.com/office/powerpoint/2010/main" val="67010096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Happens when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</a:t>
            </a:r>
            <a:r>
              <a:rPr lang="en-US" dirty="0"/>
              <a:t> returns?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53165-3006-804F-B70E-208CADF7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900" y="2039984"/>
            <a:ext cx="4167239" cy="30346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Echo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b="1" dirty="0">
                <a:cs typeface="Calibri" panose="020F0502020204030204" pitchFamily="34" charset="0"/>
              </a:rPr>
              <a:t>Starts Gadget #1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#1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sz="1800" b="1" dirty="0">
                <a:cs typeface="Calibri" panose="020F0502020204030204" pitchFamily="34" charset="0"/>
              </a:rPr>
              <a:t>Starts Gadget #2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Gadget #2 executes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/>
            <a:r>
              <a:rPr lang="en-US" sz="1800" b="1" dirty="0">
                <a:cs typeface="Calibri" panose="020F0502020204030204" pitchFamily="34" charset="0"/>
              </a:rPr>
              <a:t>Goes off somewhere ...</a:t>
            </a:r>
          </a:p>
        </p:txBody>
      </p:sp>
      <p:sp>
        <p:nvSpPr>
          <p:cNvPr id="360479" name="Rectangle 31"/>
          <p:cNvSpPr>
            <a:spLocks noChangeArrowheads="1"/>
          </p:cNvSpPr>
          <p:nvPr/>
        </p:nvSpPr>
        <p:spPr bwMode="auto">
          <a:xfrm>
            <a:off x="533400" y="1360486"/>
            <a:ext cx="1797050" cy="35925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Stack Frame</a:t>
            </a:r>
          </a:p>
          <a:p>
            <a:pPr algn="ctr">
              <a:defRPr/>
            </a:pPr>
            <a:r>
              <a:rPr lang="en-US" sz="1600" b="0" dirty="0">
                <a:latin typeface="Calibri" pitchFamily="34" charset="0"/>
                <a:cs typeface="+mn-cs"/>
              </a:rPr>
              <a:t>for </a:t>
            </a:r>
            <a:r>
              <a:rPr lang="en-US" sz="1600" dirty="0" err="1">
                <a:latin typeface="Courier New" pitchFamily="49" charset="0"/>
                <a:cs typeface="+mn-cs"/>
              </a:rPr>
              <a:t>call_echo</a:t>
            </a:r>
            <a:endParaRPr lang="en-US" sz="1600" dirty="0">
              <a:latin typeface="Courier New" pitchFamily="49" charset="0"/>
              <a:cs typeface="+mn-cs"/>
            </a:endParaRPr>
          </a:p>
        </p:txBody>
      </p:sp>
      <p:sp>
        <p:nvSpPr>
          <p:cNvPr id="360476" name="Rectangle 28"/>
          <p:cNvSpPr>
            <a:spLocks noChangeArrowheads="1"/>
          </p:cNvSpPr>
          <p:nvPr/>
        </p:nvSpPr>
        <p:spPr bwMode="auto">
          <a:xfrm>
            <a:off x="2330450" y="4648200"/>
            <a:ext cx="5982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err="1">
                <a:latin typeface="Courier New" pitchFamily="49" charset="0"/>
              </a:rPr>
              <a:t>buf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  <a:p>
            <a:endParaRPr lang="en-US" sz="1800" dirty="0">
              <a:latin typeface="Courier New" pitchFamily="49" charset="0"/>
            </a:endParaRPr>
          </a:p>
        </p:txBody>
      </p:sp>
      <p:sp>
        <p:nvSpPr>
          <p:cNvPr id="75" name="Rectangle 22"/>
          <p:cNvSpPr>
            <a:spLocks noChangeArrowheads="1"/>
          </p:cNvSpPr>
          <p:nvPr/>
        </p:nvSpPr>
        <p:spPr bwMode="auto">
          <a:xfrm>
            <a:off x="533400" y="1887758"/>
            <a:ext cx="1797050" cy="60829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solidFill>
                  <a:srgbClr val="C00000"/>
                </a:solidFill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538208" y="1887584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33400" y="2203672"/>
            <a:ext cx="1797050" cy="304800"/>
            <a:chOff x="2377022" y="2811289"/>
            <a:chExt cx="1797050" cy="304800"/>
          </a:xfrm>
          <a:solidFill>
            <a:srgbClr val="FFFFCC"/>
          </a:solidFill>
        </p:grpSpPr>
        <p:sp>
          <p:nvSpPr>
            <p:cNvPr id="82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83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84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85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dc</a:t>
              </a:r>
            </a:p>
          </p:txBody>
        </p:sp>
      </p:grpSp>
      <p:sp>
        <p:nvSpPr>
          <p:cNvPr id="86" name="Line 29"/>
          <p:cNvSpPr>
            <a:spLocks noChangeShapeType="1"/>
          </p:cNvSpPr>
          <p:nvPr/>
        </p:nvSpPr>
        <p:spPr bwMode="auto">
          <a:xfrm flipH="1">
            <a:off x="2362200" y="3031907"/>
            <a:ext cx="45085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762250" y="2858869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%</a:t>
            </a:r>
            <a:r>
              <a:rPr lang="en-US" sz="1800" dirty="0" err="1">
                <a:solidFill>
                  <a:srgbClr val="C00000"/>
                </a:solidFill>
                <a:latin typeface="Courier New" pitchFamily="49" charset="0"/>
              </a:rPr>
              <a:t>rsp</a:t>
            </a:r>
            <a:endParaRPr lang="en-US" sz="1800" dirty="0">
              <a:solidFill>
                <a:srgbClr val="C00000"/>
              </a:solidFill>
              <a:latin typeface="Courier New" pitchFamily="49" charset="0"/>
            </a:endParaRPr>
          </a:p>
        </p:txBody>
      </p: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533400" y="2503486"/>
            <a:ext cx="1797050" cy="6082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Return Address</a:t>
            </a:r>
          </a:p>
          <a:p>
            <a:pPr algn="ctr">
              <a:defRPr/>
            </a:pPr>
            <a:r>
              <a:rPr lang="en-US" sz="1800" b="0" dirty="0">
                <a:latin typeface="Calibri" pitchFamily="34" charset="0"/>
                <a:cs typeface="+mn-cs"/>
              </a:rPr>
              <a:t>(8 bytes)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" y="4648200"/>
            <a:ext cx="1797050" cy="304800"/>
            <a:chOff x="533400" y="4648200"/>
            <a:chExt cx="1797050" cy="304800"/>
          </a:xfrm>
        </p:grpSpPr>
        <p:sp>
          <p:nvSpPr>
            <p:cNvPr id="360472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360473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360474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360475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533400" y="3113087"/>
            <a:ext cx="1797050" cy="1531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0" dirty="0">
                <a:latin typeface="Calibri" pitchFamily="34" charset="0"/>
              </a:rPr>
              <a:t>20 bytes unused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32564" y="2509716"/>
            <a:ext cx="1797050" cy="304800"/>
            <a:chOff x="2377022" y="2811289"/>
            <a:chExt cx="1797050" cy="304800"/>
          </a:xfrm>
          <a:solidFill>
            <a:srgbClr val="CDF1C5"/>
          </a:solidFill>
        </p:grpSpPr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3400" y="4336978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4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400" y="4025756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  <p:sp>
          <p:nvSpPr>
            <p:cNvPr id="5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400" y="3714534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35</a:t>
              </a:r>
            </a:p>
          </p:txBody>
        </p:sp>
        <p:sp>
          <p:nvSpPr>
            <p:cNvPr id="5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34</a:t>
              </a:r>
            </a:p>
          </p:txBody>
        </p:sp>
        <p:sp>
          <p:nvSpPr>
            <p:cNvPr id="5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5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" y="3403312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39</a:t>
              </a:r>
            </a:p>
          </p:txBody>
        </p:sp>
        <p:sp>
          <p:nvSpPr>
            <p:cNvPr id="60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38</a:t>
              </a: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37</a:t>
              </a:r>
            </a:p>
          </p:txBody>
        </p:sp>
        <p:sp>
          <p:nvSpPr>
            <p:cNvPr id="62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36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400" y="3092090"/>
            <a:ext cx="1797050" cy="304800"/>
            <a:chOff x="533400" y="4648200"/>
            <a:chExt cx="1797050" cy="3048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33</a:t>
              </a:r>
            </a:p>
          </p:txBody>
        </p:sp>
        <p:sp>
          <p:nvSpPr>
            <p:cNvPr id="65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32</a:t>
              </a:r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31</a:t>
              </a:r>
            </a:p>
          </p:txBody>
        </p:sp>
        <p:sp>
          <p:nvSpPr>
            <p:cNvPr id="67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30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" y="2819400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6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7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7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  <p:sp>
          <p:nvSpPr>
            <p:cNvPr id="72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d4</a:t>
              </a:r>
            </a:p>
          </p:txBody>
        </p:sp>
      </p:grpSp>
      <p:sp>
        <p:nvSpPr>
          <p:cNvPr id="94" name="AutoShape 16"/>
          <p:cNvSpPr>
            <a:spLocks/>
          </p:cNvSpPr>
          <p:nvPr/>
        </p:nvSpPr>
        <p:spPr bwMode="auto">
          <a:xfrm rot="10800000" flipH="1">
            <a:off x="190499" y="1887584"/>
            <a:ext cx="228600" cy="306541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532564" y="2813006"/>
            <a:ext cx="1347788" cy="304800"/>
            <a:chOff x="2377022" y="2811289"/>
            <a:chExt cx="1347788" cy="304800"/>
          </a:xfrm>
          <a:solidFill>
            <a:srgbClr val="D5F1CF"/>
          </a:solidFill>
        </p:grpSpPr>
        <p:sp>
          <p:nvSpPr>
            <p:cNvPr id="119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0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40</a:t>
              </a:r>
            </a:p>
          </p:txBody>
        </p:sp>
        <p:sp>
          <p:nvSpPr>
            <p:cNvPr id="121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04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2564" y="2516317"/>
            <a:ext cx="1797050" cy="304800"/>
            <a:chOff x="2377022" y="2811289"/>
            <a:chExt cx="1797050" cy="304800"/>
          </a:xfrm>
          <a:solidFill>
            <a:srgbClr val="D5F1CF"/>
          </a:solidFill>
        </p:grpSpPr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2377022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5" name="Rectangle 25"/>
            <p:cNvSpPr>
              <a:spLocks noChangeArrowheads="1"/>
            </p:cNvSpPr>
            <p:nvPr/>
          </p:nvSpPr>
          <p:spPr bwMode="auto">
            <a:xfrm>
              <a:off x="2826285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6" name="Rectangle 26"/>
            <p:cNvSpPr>
              <a:spLocks noChangeArrowheads="1"/>
            </p:cNvSpPr>
            <p:nvPr/>
          </p:nvSpPr>
          <p:spPr bwMode="auto">
            <a:xfrm>
              <a:off x="3275547" y="2811289"/>
              <a:ext cx="449263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  <p:sp>
          <p:nvSpPr>
            <p:cNvPr id="127" name="Rectangle 27"/>
            <p:cNvSpPr>
              <a:spLocks noChangeArrowheads="1"/>
            </p:cNvSpPr>
            <p:nvPr/>
          </p:nvSpPr>
          <p:spPr bwMode="auto">
            <a:xfrm>
              <a:off x="3724810" y="2811289"/>
              <a:ext cx="449262" cy="3048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solidFill>
                    <a:srgbClr val="C00000"/>
                  </a:solidFill>
                  <a:latin typeface="Courier New" pitchFamily="49" charset="0"/>
                  <a:cs typeface="+mn-cs"/>
                </a:rPr>
                <a:t>00</a:t>
              </a:r>
            </a:p>
          </p:txBody>
        </p:sp>
      </p:grp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33400" y="6260068"/>
            <a:ext cx="4392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0" dirty="0">
                <a:latin typeface="Calibri" pitchFamily="34" charset="0"/>
              </a:rPr>
              <a:t>Multiple gadgets will corrupt stack upwards</a:t>
            </a:r>
          </a:p>
        </p:txBody>
      </p:sp>
    </p:spTree>
    <p:extLst>
      <p:ext uri="{BB962C8B-B14F-4D97-AF65-F5344CB8AC3E}">
        <p14:creationId xmlns:p14="http://schemas.microsoft.com/office/powerpoint/2010/main" val="311408511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Memory Layout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Buffer Overflow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Vulnerability</a:t>
            </a:r>
          </a:p>
          <a:p>
            <a:pPr lvl="1">
              <a:defRPr/>
            </a:pPr>
            <a:r>
              <a:rPr lang="en-US" dirty="0">
                <a:solidFill>
                  <a:srgbClr val="7F7F7F"/>
                </a:solidFill>
              </a:rPr>
              <a:t>Protection</a:t>
            </a:r>
          </a:p>
          <a:p>
            <a:pPr>
              <a:defRPr/>
            </a:pPr>
            <a:r>
              <a:rPr lang="en-US" dirty="0"/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x86-64 Linux Memory Layout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  <a:p>
            <a:pPr lvl="1"/>
            <a:r>
              <a:rPr lang="en-US" dirty="0"/>
              <a:t>Runtime stack (8MB limit)</a:t>
            </a:r>
          </a:p>
          <a:p>
            <a:pPr lvl="1"/>
            <a:r>
              <a:rPr lang="en-US" dirty="0"/>
              <a:t>E. </a:t>
            </a:r>
            <a:r>
              <a:rPr lang="en-US" dirty="0" err="1"/>
              <a:t>g</a:t>
            </a:r>
            <a:r>
              <a:rPr lang="en-US" dirty="0"/>
              <a:t>., local variables</a:t>
            </a:r>
          </a:p>
          <a:p>
            <a:r>
              <a:rPr lang="en-US" dirty="0"/>
              <a:t>Heap</a:t>
            </a:r>
          </a:p>
          <a:p>
            <a:pPr lvl="1"/>
            <a:r>
              <a:rPr lang="en-US" dirty="0"/>
              <a:t>Dynamically allocated as needed</a:t>
            </a:r>
          </a:p>
          <a:p>
            <a:pPr lvl="1"/>
            <a:r>
              <a:rPr lang="en-US" dirty="0"/>
              <a:t>When call 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new()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Statically allocated data</a:t>
            </a:r>
          </a:p>
          <a:p>
            <a:pPr lvl="1"/>
            <a:r>
              <a:rPr lang="en-US" dirty="0"/>
              <a:t>E.g., global </a:t>
            </a:r>
            <a:r>
              <a:rPr lang="en-US" dirty="0" err="1"/>
              <a:t>vars</a:t>
            </a:r>
            <a:r>
              <a:rPr lang="en-US" dirty="0"/>
              <a:t>, </a:t>
            </a:r>
            <a:r>
              <a:rPr lang="en-US" sz="1800" b="1" dirty="0">
                <a:latin typeface="Courier New"/>
                <a:cs typeface="Courier New"/>
              </a:rPr>
              <a:t>static</a:t>
            </a:r>
            <a:r>
              <a:rPr lang="en-US" dirty="0"/>
              <a:t> </a:t>
            </a:r>
            <a:r>
              <a:rPr lang="en-US" dirty="0" err="1"/>
              <a:t>vars</a:t>
            </a:r>
            <a:r>
              <a:rPr lang="en-US" dirty="0"/>
              <a:t>, string constants</a:t>
            </a:r>
          </a:p>
          <a:p>
            <a:r>
              <a:rPr lang="en-US" dirty="0"/>
              <a:t>Text  / Shared Libraries</a:t>
            </a:r>
          </a:p>
          <a:p>
            <a:pPr lvl="1"/>
            <a:r>
              <a:rPr lang="en-US" dirty="0"/>
              <a:t>Executable machine instructions</a:t>
            </a:r>
          </a:p>
          <a:p>
            <a:pPr lvl="1"/>
            <a:r>
              <a:rPr lang="en-US" dirty="0"/>
              <a:t>Read-only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950402" y="6169580"/>
            <a:ext cx="21336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b="0" dirty="0">
                <a:latin typeface="Calibri" pitchFamily="34" charset="0"/>
              </a:rPr>
              <a:t>Hex Address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4467538" y="914400"/>
            <a:ext cx="2390462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  <a:p>
            <a:pPr algn="r" eaLnBrk="0" hangingPunct="0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(= 2</a:t>
            </a:r>
            <a:r>
              <a:rPr lang="en-US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–1)</a:t>
            </a: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5842202" y="6412468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000000</a:t>
            </a:r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348181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1024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025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025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0252" name="Text Box 27"/>
          <p:cNvSpPr txBox="1">
            <a:spLocks noChangeArrowheads="1"/>
          </p:cNvSpPr>
          <p:nvPr/>
        </p:nvSpPr>
        <p:spPr bwMode="auto">
          <a:xfrm>
            <a:off x="5842202" y="616958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400000</a:t>
            </a:r>
          </a:p>
        </p:txBody>
      </p:sp>
      <p:sp>
        <p:nvSpPr>
          <p:cNvPr id="10253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0254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5181600" y="6115605"/>
            <a:ext cx="609600" cy="457200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 anchorCtr="1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57" name="AutoShape 16"/>
          <p:cNvSpPr>
            <a:spLocks/>
          </p:cNvSpPr>
          <p:nvPr/>
        </p:nvSpPr>
        <p:spPr bwMode="auto">
          <a:xfrm rot="10800000">
            <a:off x="8364538" y="16764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64563" y="20637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467601" y="1535668"/>
            <a:ext cx="23903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00007FFFF0000000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Union Allocation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825500"/>
          </a:xfrm>
          <a:ln/>
        </p:spPr>
        <p:txBody>
          <a:bodyPr/>
          <a:lstStyle/>
          <a:p>
            <a:r>
              <a:rPr lang="en-US" dirty="0"/>
              <a:t>Allocate according to largest element</a:t>
            </a:r>
          </a:p>
          <a:p>
            <a:r>
              <a:rPr lang="en-US" dirty="0"/>
              <a:t>Can only use one field at a time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609600" y="2232024"/>
            <a:ext cx="2222500" cy="15017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union U1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*up;</a:t>
            </a: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609600" y="3886200"/>
            <a:ext cx="2222500" cy="15240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S1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*sp;</a:t>
            </a:r>
          </a:p>
        </p:txBody>
      </p:sp>
      <p:graphicFrame>
        <p:nvGraphicFramePr>
          <p:cNvPr id="31751" name="Group 7"/>
          <p:cNvGraphicFramePr>
            <a:graphicFrameLocks noGrp="1"/>
          </p:cNvGraphicFramePr>
          <p:nvPr/>
        </p:nvGraphicFramePr>
        <p:xfrm>
          <a:off x="342900" y="5715000"/>
          <a:ext cx="86471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3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4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sp+24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855" name="Group 111"/>
          <p:cNvGraphicFramePr>
            <a:graphicFrameLocks noGrp="1"/>
          </p:cNvGraphicFramePr>
          <p:nvPr/>
        </p:nvGraphicFramePr>
        <p:xfrm>
          <a:off x="4025900" y="2654300"/>
          <a:ext cx="3175000" cy="15494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i[0]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up+8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/>
          </p:cNvSpPr>
          <p:nvPr/>
        </p:nvSpPr>
        <p:spPr bwMode="auto">
          <a:xfrm>
            <a:off x="528638" y="1495424"/>
            <a:ext cx="2527300" cy="132397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typedef union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f;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unsigned u;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bit_float_t;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604838" y="3289300"/>
            <a:ext cx="3898900" cy="18161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float bit2float(unsigned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4724400" y="3292474"/>
            <a:ext cx="3898900" cy="1812925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unsigned float2bit(float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bit_float_t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arg.u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Using Union to Access Bit Patterns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593725" y="5257800"/>
            <a:ext cx="31496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(float) 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u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4722813" y="5257800"/>
            <a:ext cx="3886200" cy="457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Same as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(unsigned) 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? </a:t>
            </a:r>
          </a:p>
        </p:txBody>
      </p:sp>
      <p:graphicFrame>
        <p:nvGraphicFramePr>
          <p:cNvPr id="32777" name="Group 9"/>
          <p:cNvGraphicFramePr>
            <a:graphicFrameLocks noGrp="1"/>
          </p:cNvGraphicFramePr>
          <p:nvPr/>
        </p:nvGraphicFramePr>
        <p:xfrm>
          <a:off x="4622800" y="1498600"/>
          <a:ext cx="1905000" cy="1143000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u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5724525" cy="15970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Revisited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1"/>
            <a:ext cx="8307387" cy="5486400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 dirty="0">
                <a:ea typeface="Calibri" charset="0"/>
                <a:cs typeface="Calibri" charset="0"/>
              </a:rPr>
              <a:t>Idea</a:t>
            </a:r>
            <a:endParaRPr lang="en-US" dirty="0"/>
          </a:p>
          <a:p>
            <a:pPr lvl="1"/>
            <a:r>
              <a:rPr lang="en-US" dirty="0"/>
              <a:t>Short/long/quad words stored in memory as 2/4/8 consecutive bytes</a:t>
            </a:r>
          </a:p>
          <a:p>
            <a:pPr lvl="1"/>
            <a:r>
              <a:rPr lang="en-US" dirty="0"/>
              <a:t>Which byte is most (least) significant?</a:t>
            </a:r>
          </a:p>
          <a:p>
            <a:pPr lvl="1"/>
            <a:r>
              <a:rPr lang="en-US" dirty="0"/>
              <a:t>Can cause problems when exchanging binary data between machines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Big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Most significant byte has lowest address</a:t>
            </a:r>
          </a:p>
          <a:p>
            <a:pPr lvl="1"/>
            <a:r>
              <a:rPr lang="en-US" dirty="0" err="1"/>
              <a:t>Sparc</a:t>
            </a:r>
            <a:r>
              <a:rPr lang="en-US" dirty="0"/>
              <a:t>, 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</a:p>
          <a:p>
            <a:pPr marL="215900" indent="-215900"/>
            <a:r>
              <a:rPr lang="en-US" dirty="0">
                <a:ea typeface="Calibri" charset="0"/>
                <a:cs typeface="Calibri" charset="0"/>
              </a:rPr>
              <a:t>Little </a:t>
            </a:r>
            <a:r>
              <a:rPr lang="en-US" dirty="0" err="1">
                <a:ea typeface="Calibri" charset="0"/>
                <a:cs typeface="Calibri" charset="0"/>
              </a:rPr>
              <a:t>Endian</a:t>
            </a:r>
            <a:endParaRPr lang="en-US" dirty="0"/>
          </a:p>
          <a:p>
            <a:pPr lvl="1"/>
            <a:r>
              <a:rPr lang="en-US" dirty="0"/>
              <a:t>Least significant byte has lowest address</a:t>
            </a:r>
          </a:p>
          <a:p>
            <a:pPr lvl="1"/>
            <a:r>
              <a:rPr lang="en-US" dirty="0"/>
              <a:t>Intel x86, ARM Android and IOS</a:t>
            </a:r>
          </a:p>
          <a:p>
            <a:r>
              <a:rPr lang="en-US" dirty="0"/>
              <a:t>Bi </a:t>
            </a:r>
            <a:r>
              <a:rPr lang="en-US" dirty="0" err="1"/>
              <a:t>Endian</a:t>
            </a:r>
            <a:endParaRPr lang="en-US" dirty="0"/>
          </a:p>
          <a:p>
            <a:pPr lvl="1"/>
            <a:r>
              <a:rPr lang="en-US" dirty="0"/>
              <a:t>Can be configured either way</a:t>
            </a:r>
          </a:p>
          <a:p>
            <a:pPr lvl="1"/>
            <a:r>
              <a:rPr lang="en-US" dirty="0"/>
              <a:t>ARM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6650038" cy="1109662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533400" y="1150938"/>
            <a:ext cx="4051300" cy="1820862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union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char c[8];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short s[4];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unsigned long l[1];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}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dw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83320"/>
              </p:ext>
            </p:extLst>
          </p:nvPr>
        </p:nvGraphicFramePr>
        <p:xfrm>
          <a:off x="1676400" y="339344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38323" y="3393440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32-bit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68279"/>
              </p:ext>
            </p:extLst>
          </p:nvPr>
        </p:nvGraphicFramePr>
        <p:xfrm>
          <a:off x="1676400" y="5146040"/>
          <a:ext cx="609600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738323" y="5146040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64-bit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1524000"/>
            <a:ext cx="3411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How are the bytes inside </a:t>
            </a:r>
            <a:br>
              <a:rPr lang="en-US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short/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int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/long stored?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783691" y="3241039"/>
            <a:ext cx="1219200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600200" y="3079527"/>
            <a:ext cx="22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Memory addresses growing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15200" cy="1182688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Example (Cont).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1219200" y="990600"/>
            <a:ext cx="6781800" cy="5257800"/>
          </a:xfrm>
          <a:prstGeom prst="rect">
            <a:avLst/>
          </a:prstGeom>
          <a:solidFill>
            <a:srgbClr val="FF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for 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0;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&lt; 8;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++)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dw.c[j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 = 0xf0 +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printf("Characters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0-7 ==  [0x%x,0x%x,0x%x,0x%x,0x%x,0x%x,0x%x,0x%x]\n",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dw.c[0], dw.c[1], dw.c[2], dw.c[3],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dw.c[4], dw.c[5], dw.c[6], dw.c[7]);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printf("Shorts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0-3 == [0x%x,0x%x,0x%x,0x%x]\n",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dw.s[0], dw.s[1], dw.s[2], dw.s[3]);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0-1 == [0x%x,0x%x]\n",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dw.i[0], dw.i[1]);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printf("Long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0 == [0x%lx]\n",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dw.l[0]);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6273800" cy="1165225"/>
          </a:xfrm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IA32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457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228601" y="4876800"/>
            <a:ext cx="8458199" cy="144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[0xf3f2f1f0]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284163" y="44323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Output: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" name="Rectangle 12"/>
          <p:cNvSpPr>
            <a:spLocks/>
          </p:cNvSpPr>
          <p:nvPr/>
        </p:nvSpPr>
        <p:spPr bwMode="auto">
          <a:xfrm>
            <a:off x="2047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3" name="Rectangle 12"/>
          <p:cNvSpPr>
            <a:spLocks/>
          </p:cNvSpPr>
          <p:nvPr/>
        </p:nvSpPr>
        <p:spPr bwMode="auto">
          <a:xfrm>
            <a:off x="4571249" y="373445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4" name="Rectangle 12"/>
          <p:cNvSpPr>
            <a:spLocks/>
          </p:cNvSpPr>
          <p:nvPr/>
        </p:nvSpPr>
        <p:spPr bwMode="auto">
          <a:xfrm>
            <a:off x="5105400" y="3746500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5" name="Rectangle 12"/>
          <p:cNvSpPr>
            <a:spLocks/>
          </p:cNvSpPr>
          <p:nvPr/>
        </p:nvSpPr>
        <p:spPr bwMode="auto">
          <a:xfrm>
            <a:off x="7642927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6" name="Line 42"/>
          <p:cNvSpPr>
            <a:spLocks noChangeShapeType="1"/>
          </p:cNvSpPr>
          <p:nvPr/>
        </p:nvSpPr>
        <p:spPr bwMode="auto">
          <a:xfrm>
            <a:off x="2489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43"/>
          <p:cNvSpPr>
            <a:spLocks/>
          </p:cNvSpPr>
          <p:nvPr/>
        </p:nvSpPr>
        <p:spPr bwMode="auto">
          <a:xfrm>
            <a:off x="3224676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223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Sun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457200" y="11430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Big Endian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228600" y="5029200"/>
            <a:ext cx="8686800" cy="12954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[0xf0f1,0xf2f3,0xf4f5,0xf6f7]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[0xf0f1f2f3,0xf4f5f6f7]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[0xf0f1f2f3]</a:t>
            </a:r>
          </a:p>
        </p:txBody>
      </p:sp>
      <p:sp>
        <p:nvSpPr>
          <p:cNvPr id="37894" name="Rectangle 6"/>
          <p:cNvSpPr>
            <a:spLocks/>
          </p:cNvSpPr>
          <p:nvPr/>
        </p:nvSpPr>
        <p:spPr bwMode="auto">
          <a:xfrm>
            <a:off x="304800" y="4495800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 on Sun: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1966162" y="3728105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4653002" y="373445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1" name="Rectangle 12"/>
          <p:cNvSpPr>
            <a:spLocks/>
          </p:cNvSpPr>
          <p:nvPr/>
        </p:nvSpPr>
        <p:spPr bwMode="auto">
          <a:xfrm>
            <a:off x="5023648" y="3746500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2" name="Rectangle 12"/>
          <p:cNvSpPr>
            <a:spLocks/>
          </p:cNvSpPr>
          <p:nvPr/>
        </p:nvSpPr>
        <p:spPr bwMode="auto">
          <a:xfrm>
            <a:off x="7724680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 flipH="1">
            <a:off x="2489426" y="4038888"/>
            <a:ext cx="2134288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3224676" y="4050000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6477000" cy="11652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Byte Ordering on x86-64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457200" y="1066800"/>
            <a:ext cx="26162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Little Endian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190500" y="4953000"/>
            <a:ext cx="8763000" cy="12319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Characters 0-7 == [0xf0,0xf1,0xf2,0xf3,0xf4,0xf5,0xf6,0xf7]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Shorts     0-3 == [0xf1f0,0xf3f2,0xf5f4,0xf7f6]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Ints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       0-1 == [0xf3f2f1f0,0xf7f6f5f4]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Long       0   ==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" charset="0"/>
              </a:rPr>
              <a:t>[0xf7f6f5f4f3f2f1f0]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381000" y="4330987"/>
            <a:ext cx="36703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 algn="l">
              <a:spcBef>
                <a:spcPts val="863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Output on x86-64: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1966913" y="1873905"/>
          <a:ext cx="6096000" cy="185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f7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c[5]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c[6]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c[7]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s[3]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l[0]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" name="Rectangle 12"/>
          <p:cNvSpPr>
            <a:spLocks/>
          </p:cNvSpPr>
          <p:nvPr/>
        </p:nvSpPr>
        <p:spPr bwMode="auto">
          <a:xfrm>
            <a:off x="2047914" y="3728105"/>
            <a:ext cx="338234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LSB</a:t>
            </a:r>
          </a:p>
        </p:txBody>
      </p:sp>
      <p:sp>
        <p:nvSpPr>
          <p:cNvPr id="50" name="Rectangle 12"/>
          <p:cNvSpPr>
            <a:spLocks/>
          </p:cNvSpPr>
          <p:nvPr/>
        </p:nvSpPr>
        <p:spPr bwMode="auto">
          <a:xfrm>
            <a:off x="7642926" y="3757612"/>
            <a:ext cx="419987" cy="292388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MSB</a:t>
            </a:r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2489426" y="4038887"/>
            <a:ext cx="4901974" cy="0"/>
          </a:xfrm>
          <a:prstGeom prst="line">
            <a:avLst/>
          </a:pr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" name="Rectangle 43"/>
          <p:cNvSpPr>
            <a:spLocks/>
          </p:cNvSpPr>
          <p:nvPr/>
        </p:nvSpPr>
        <p:spPr bwMode="auto">
          <a:xfrm>
            <a:off x="4800600" y="4038887"/>
            <a:ext cx="435115" cy="2921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Print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Summary of Compound Types in C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  <a:ln/>
        </p:spPr>
        <p:txBody>
          <a:bodyPr/>
          <a:lstStyle/>
          <a:p>
            <a:r>
              <a:rPr lang="en-US" dirty="0"/>
              <a:t>Arrays</a:t>
            </a:r>
          </a:p>
          <a:p>
            <a:pPr marL="552450" lvl="1"/>
            <a:r>
              <a:rPr lang="en-US" dirty="0"/>
              <a:t>Contiguous allocation of memory</a:t>
            </a:r>
          </a:p>
          <a:p>
            <a:pPr marL="552450" lvl="1"/>
            <a:r>
              <a:rPr lang="en-US" dirty="0"/>
              <a:t>Aligned to satisfy every element’s alignment requirement</a:t>
            </a:r>
          </a:p>
          <a:p>
            <a:pPr marL="552450" lvl="1"/>
            <a:r>
              <a:rPr lang="en-US" dirty="0"/>
              <a:t>Pointer to first element</a:t>
            </a:r>
          </a:p>
          <a:p>
            <a:pPr marL="552450" lvl="1"/>
            <a:r>
              <a:rPr lang="en-US" dirty="0"/>
              <a:t>No bounds checking</a:t>
            </a:r>
          </a:p>
          <a:p>
            <a:r>
              <a:rPr lang="en-US" dirty="0"/>
              <a:t>Structures</a:t>
            </a:r>
          </a:p>
          <a:p>
            <a:pPr marL="552450" lvl="1"/>
            <a:r>
              <a:rPr lang="en-US" dirty="0"/>
              <a:t>Allocate bytes in order declared</a:t>
            </a:r>
          </a:p>
          <a:p>
            <a:pPr marL="552450" lvl="1"/>
            <a:r>
              <a:rPr lang="en-US" dirty="0"/>
              <a:t>Pad in middle and at end to satisfy alignment</a:t>
            </a:r>
          </a:p>
          <a:p>
            <a:r>
              <a:rPr lang="en-US" dirty="0"/>
              <a:t>Unions</a:t>
            </a:r>
          </a:p>
          <a:p>
            <a:pPr marL="552450" lvl="1"/>
            <a:r>
              <a:rPr lang="en-US" dirty="0"/>
              <a:t>Overlay declarations</a:t>
            </a:r>
          </a:p>
          <a:p>
            <a:pPr marL="552450" lvl="1"/>
            <a:r>
              <a:rPr lang="en-US" dirty="0"/>
              <a:t>Way to circumvent type system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 lvl="1">
              <a:defRPr/>
            </a:pPr>
            <a:r>
              <a:rPr lang="en-US" dirty="0"/>
              <a:t>Code Injection Attack</a:t>
            </a:r>
          </a:p>
          <a:p>
            <a:pPr lvl="1">
              <a:defRPr/>
            </a:pPr>
            <a:r>
              <a:rPr lang="en-US" dirty="0"/>
              <a:t>Return Oriented Programming</a:t>
            </a:r>
          </a:p>
          <a:p>
            <a:pPr>
              <a:defRPr/>
            </a:pPr>
            <a:r>
              <a:rPr lang="en-US" dirty="0"/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612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845300" cy="573087"/>
          </a:xfrm>
        </p:spPr>
        <p:txBody>
          <a:bodyPr/>
          <a:lstStyle/>
          <a:p>
            <a:pPr eaLnBrk="1" hangingPunct="1"/>
            <a:r>
              <a:rPr lang="en-US"/>
              <a:t>Memory Allocation Example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1371600"/>
            <a:ext cx="6477000" cy="47987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big_array[1L&lt;&lt;24];  /* 16 MB */</a:t>
            </a: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char</a:t>
            </a:r>
            <a:r>
              <a:rPr lang="fi-FI" sz="1800" dirty="0">
                <a:latin typeface="Courier New" pitchFamily="49" charset="0"/>
              </a:rPr>
              <a:t> huge_array[1L&lt;&lt;31]; /*  2 GB */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global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useless</a:t>
            </a:r>
            <a:r>
              <a:rPr lang="fi-FI" sz="1800" dirty="0">
                <a:latin typeface="Courier New" pitchFamily="49" charset="0"/>
              </a:rPr>
              <a:t>() { </a:t>
            </a:r>
            <a:r>
              <a:rPr lang="fi-FI" sz="1800" dirty="0" err="1">
                <a:latin typeface="Courier New" pitchFamily="49" charset="0"/>
              </a:rPr>
              <a:t>return</a:t>
            </a:r>
            <a:r>
              <a:rPr lang="fi-FI" sz="1800" dirty="0">
                <a:latin typeface="Courier New" pitchFamily="49" charset="0"/>
              </a:rPr>
              <a:t> 0; }</a:t>
            </a:r>
          </a:p>
          <a:p>
            <a:pPr eaLnBrk="0" hangingPunct="0"/>
            <a:endParaRPr lang="fi-FI" sz="1800" dirty="0">
              <a:latin typeface="Courier New" pitchFamily="49" charset="0"/>
            </a:endParaRPr>
          </a:p>
          <a:p>
            <a:pPr eaLnBrk="0" hangingPunct="0"/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main ()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{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void</a:t>
            </a:r>
            <a:r>
              <a:rPr lang="fi-FI" sz="1800" dirty="0">
                <a:latin typeface="Courier New" pitchFamily="49" charset="0"/>
              </a:rPr>
              <a:t> *phuge1, *psmall2, *phuge3, *psmall4;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</a:t>
            </a:r>
            <a:r>
              <a:rPr lang="fi-FI" sz="1800" dirty="0" err="1">
                <a:latin typeface="Courier New" pitchFamily="49" charset="0"/>
              </a:rPr>
              <a:t>int</a:t>
            </a:r>
            <a:r>
              <a:rPr lang="fi-FI" sz="1800" dirty="0">
                <a:latin typeface="Courier New" pitchFamily="49" charset="0"/>
              </a:rPr>
              <a:t> </a:t>
            </a:r>
            <a:r>
              <a:rPr lang="fi-FI" sz="1800" dirty="0" err="1">
                <a:latin typeface="Courier New" pitchFamily="49" charset="0"/>
              </a:rPr>
              <a:t>local</a:t>
            </a:r>
            <a:r>
              <a:rPr lang="fi-FI" sz="1800" dirty="0">
                <a:latin typeface="Courier New" pitchFamily="49" charset="0"/>
              </a:rPr>
              <a:t> = 0;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phuge1 = malloc(1L &lt;&lt; 28);  /* 256 MB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psmall2 = malloc(1L &lt;&lt; 8);  /* 256  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phuge3 = malloc(1L &lt;&lt; 32);  /*   4 GB */</a:t>
            </a:r>
          </a:p>
          <a:p>
            <a:pPr eaLnBrk="0" hangingPunct="0"/>
            <a:r>
              <a:rPr lang="fi-FI" sz="1800" dirty="0">
                <a:latin typeface="Courier New" pitchFamily="49" charset="0"/>
              </a:rPr>
              <a:t>    psmall4 = malloc(1L &lt;&lt; 8);  /* 256  B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 /* Some print statements ... */</a:t>
            </a:r>
          </a:p>
          <a:p>
            <a:pPr eaLnBrk="0" hangingPunct="0"/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4429" y="6267855"/>
            <a:ext cx="3673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Where does everything go?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858000" y="1066800"/>
            <a:ext cx="1447800" cy="55599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858000" y="601718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858000" y="571238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5105400"/>
            <a:ext cx="1447800" cy="60698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3" name="Line 35"/>
          <p:cNvSpPr>
            <a:spLocks noChangeShapeType="1"/>
          </p:cNvSpPr>
          <p:nvPr/>
        </p:nvSpPr>
        <p:spPr bwMode="auto">
          <a:xfrm flipV="1">
            <a:off x="7581900" y="48768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56982" y="9144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858000" y="16764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581900" y="20574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858000" y="28178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858000" y="10668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Exploits Based on Buffer Overflows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i="1" dirty="0">
                <a:solidFill>
                  <a:srgbClr val="C00000"/>
                </a:solidFill>
              </a:rPr>
              <a:t>Buffer overflow bugs can allow remote machines to execute arbitrary code on victim machines</a:t>
            </a:r>
          </a:p>
          <a:p>
            <a:pPr eaLnBrk="1" hangingPunct="1"/>
            <a:r>
              <a:rPr lang="en-US" dirty="0"/>
              <a:t>Distressingly common in real programs</a:t>
            </a:r>
          </a:p>
          <a:p>
            <a:pPr lvl="1" eaLnBrk="1" hangingPunct="1"/>
            <a:r>
              <a:rPr lang="en-US" dirty="0"/>
              <a:t>Programmers keep making the same mistakes </a:t>
            </a:r>
            <a:r>
              <a:rPr lang="en-US" dirty="0">
                <a:sym typeface="Wingdings"/>
              </a:rPr>
              <a:t></a:t>
            </a:r>
          </a:p>
          <a:p>
            <a:pPr lvl="1" eaLnBrk="1" hangingPunct="1"/>
            <a:r>
              <a:rPr lang="en-US" dirty="0">
                <a:sym typeface="Wingdings"/>
              </a:rPr>
              <a:t>Recent measures make these attacks much more difficult</a:t>
            </a:r>
            <a:endParaRPr lang="en-US" dirty="0"/>
          </a:p>
          <a:p>
            <a:pPr eaLnBrk="1" hangingPunct="1"/>
            <a:r>
              <a:rPr lang="en-US" dirty="0"/>
              <a:t>Examples across the decades</a:t>
            </a:r>
          </a:p>
          <a:p>
            <a:pPr lvl="1" eaLnBrk="1" hangingPunct="1"/>
            <a:r>
              <a:rPr lang="en-US" dirty="0"/>
              <a:t>Original “Internet worm” (1988)</a:t>
            </a:r>
          </a:p>
          <a:p>
            <a:pPr lvl="1" eaLnBrk="1" hangingPunct="1"/>
            <a:r>
              <a:rPr lang="en-US" dirty="0"/>
              <a:t>“IM wars” (1999)</a:t>
            </a:r>
          </a:p>
          <a:p>
            <a:pPr lvl="1" eaLnBrk="1" hangingPunct="1"/>
            <a:r>
              <a:rPr lang="en-US" dirty="0"/>
              <a:t>Twilight hack on Wii (2000s)</a:t>
            </a:r>
          </a:p>
          <a:p>
            <a:pPr lvl="1" eaLnBrk="1" hangingPunct="1"/>
            <a:r>
              <a:rPr lang="en-US" dirty="0"/>
              <a:t>… and many, many more</a:t>
            </a:r>
          </a:p>
          <a:p>
            <a:pPr eaLnBrk="1" hangingPunct="1"/>
            <a:r>
              <a:rPr lang="en-US" dirty="0"/>
              <a:t>You will learn some of the tricks in </a:t>
            </a:r>
            <a:r>
              <a:rPr lang="en-US" dirty="0" err="1"/>
              <a:t>attacklab</a:t>
            </a:r>
            <a:endParaRPr lang="en-US" dirty="0"/>
          </a:p>
          <a:p>
            <a:pPr lvl="1" eaLnBrk="1" hangingPunct="1"/>
            <a:r>
              <a:rPr lang="en-US" dirty="0"/>
              <a:t>Hopefully to convince you to never leave such holes in your programs!!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534400" cy="573087"/>
          </a:xfrm>
        </p:spPr>
        <p:txBody>
          <a:bodyPr/>
          <a:lstStyle/>
          <a:p>
            <a:pPr eaLnBrk="1" hangingPunct="1"/>
            <a:r>
              <a:rPr lang="en-US" dirty="0"/>
              <a:t>Example: the original Internet worm (1988)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327150"/>
            <a:ext cx="8281987" cy="5454650"/>
          </a:xfrm>
        </p:spPr>
        <p:txBody>
          <a:bodyPr/>
          <a:lstStyle/>
          <a:p>
            <a:pPr eaLnBrk="1" hangingPunct="1"/>
            <a:r>
              <a:rPr lang="en-US" dirty="0"/>
              <a:t>Exploited a few vulnerabilities to spread</a:t>
            </a:r>
          </a:p>
          <a:p>
            <a:pPr lvl="1" eaLnBrk="1" hangingPunct="1"/>
            <a:r>
              <a:rPr lang="en-US" dirty="0"/>
              <a:t>Early versions of the finger server (</a:t>
            </a:r>
            <a:r>
              <a:rPr lang="en-US" dirty="0" err="1"/>
              <a:t>fingerd</a:t>
            </a:r>
            <a:r>
              <a:rPr lang="en-US" dirty="0"/>
              <a:t>) used </a:t>
            </a:r>
            <a:r>
              <a:rPr lang="en-US" b="1" dirty="0">
                <a:latin typeface="Courier New" pitchFamily="49" charset="0"/>
              </a:rPr>
              <a:t>gets()</a:t>
            </a:r>
            <a:r>
              <a:rPr lang="en-US" b="1" dirty="0"/>
              <a:t> </a:t>
            </a:r>
            <a:r>
              <a:rPr lang="en-US" dirty="0"/>
              <a:t>to read the argument sent by the client: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 </a:t>
            </a:r>
            <a:r>
              <a:rPr lang="en-US" b="1" dirty="0" err="1">
                <a:latin typeface="Courier New" pitchFamily="49" charset="0"/>
              </a:rPr>
              <a:t>droh@cs.cmu.edu</a:t>
            </a:r>
            <a:endParaRPr lang="en-US" b="1" dirty="0">
              <a:latin typeface="Courier New" pitchFamily="49" charset="0"/>
            </a:endParaRPr>
          </a:p>
          <a:p>
            <a:pPr lvl="1" eaLnBrk="1" hangingPunct="1"/>
            <a:r>
              <a:rPr lang="en-US" dirty="0"/>
              <a:t>Worm attacked </a:t>
            </a:r>
            <a:r>
              <a:rPr lang="en-US" dirty="0" err="1"/>
              <a:t>fingerd</a:t>
            </a:r>
            <a:r>
              <a:rPr lang="en-US" dirty="0"/>
              <a:t> server by sending phony argument:</a:t>
            </a:r>
          </a:p>
          <a:p>
            <a:pPr lvl="2" eaLnBrk="1" hangingPunct="1"/>
            <a:r>
              <a:rPr lang="en-US" b="1" dirty="0">
                <a:latin typeface="Courier New" pitchFamily="49" charset="0"/>
              </a:rPr>
              <a:t>finger</a:t>
            </a:r>
            <a:r>
              <a:rPr lang="en-US" b="1" i="1" dirty="0">
                <a:latin typeface="Courier New" pitchFamily="49" charset="0"/>
              </a:rPr>
              <a:t> “exploit-code  padding  new-return-address”</a:t>
            </a:r>
          </a:p>
          <a:p>
            <a:pPr lvl="2" eaLnBrk="1" hangingPunct="1"/>
            <a:r>
              <a:rPr lang="en-US" dirty="0"/>
              <a:t>exploit code: executed a root shell on the victim machine with a direct TCP connection to the attacker.</a:t>
            </a:r>
          </a:p>
          <a:p>
            <a:pPr eaLnBrk="1" hangingPunct="1"/>
            <a:r>
              <a:rPr lang="en-US" dirty="0"/>
              <a:t>Once on a machine, scanned for other machines to attack</a:t>
            </a:r>
          </a:p>
          <a:p>
            <a:pPr lvl="1" eaLnBrk="1" hangingPunct="1"/>
            <a:r>
              <a:rPr lang="en-US" dirty="0"/>
              <a:t>invaded ~6000 computers in hours (10% of the Internet </a:t>
            </a:r>
            <a:r>
              <a:rPr lang="en-US" dirty="0">
                <a:sym typeface="Wingdings"/>
              </a:rPr>
              <a:t> )</a:t>
            </a:r>
          </a:p>
          <a:p>
            <a:pPr lvl="2" eaLnBrk="1" hangingPunct="1"/>
            <a:r>
              <a:rPr lang="en-US" dirty="0">
                <a:sym typeface="Wingdings"/>
              </a:rPr>
              <a:t>see June 1989 article in </a:t>
            </a:r>
            <a:r>
              <a:rPr lang="en-US" i="1" dirty="0">
                <a:sym typeface="Wingdings"/>
              </a:rPr>
              <a:t>Comm. of the ACM</a:t>
            </a:r>
            <a:endParaRPr lang="en-US" i="1" dirty="0"/>
          </a:p>
          <a:p>
            <a:pPr lvl="1" eaLnBrk="1" hangingPunct="1"/>
            <a:r>
              <a:rPr lang="en-US" dirty="0"/>
              <a:t>the young author of the worm was prosecuted…</a:t>
            </a:r>
          </a:p>
          <a:p>
            <a:pPr lvl="1" eaLnBrk="1" hangingPunct="1"/>
            <a:r>
              <a:rPr lang="en-US" dirty="0"/>
              <a:t>and CERT was formed… still homed at CMU</a:t>
            </a:r>
          </a:p>
        </p:txBody>
      </p:sp>
    </p:spTree>
    <p:extLst>
      <p:ext uri="{BB962C8B-B14F-4D97-AF65-F5344CB8AC3E}">
        <p14:creationId xmlns:p14="http://schemas.microsoft.com/office/powerpoint/2010/main" val="137972303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6858000" cy="573087"/>
          </a:xfrm>
        </p:spPr>
        <p:txBody>
          <a:bodyPr/>
          <a:lstStyle/>
          <a:p>
            <a:pPr eaLnBrk="1" hangingPunct="1"/>
            <a:r>
              <a:rPr lang="en-US" dirty="0"/>
              <a:t>Example 2: IM War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2819400"/>
          </a:xfrm>
        </p:spPr>
        <p:txBody>
          <a:bodyPr/>
          <a:lstStyle/>
          <a:p>
            <a:pPr eaLnBrk="1" hangingPunct="1"/>
            <a:r>
              <a:rPr lang="en-US" dirty="0"/>
              <a:t>July, 1999</a:t>
            </a:r>
          </a:p>
          <a:p>
            <a:pPr lvl="1" eaLnBrk="1" hangingPunct="1"/>
            <a:r>
              <a:rPr lang="en-US" dirty="0"/>
              <a:t>Microsoft launches MSN Messenger (instant messaging system).</a:t>
            </a:r>
          </a:p>
          <a:p>
            <a:pPr lvl="1" eaLnBrk="1" hangingPunct="1"/>
            <a:r>
              <a:rPr lang="en-US" dirty="0"/>
              <a:t>Messenger clients can access popular AOL Instant Messaging Service (AIM) servers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356356" name="Oval 4"/>
          <p:cNvSpPr>
            <a:spLocks noChangeArrowheads="1"/>
          </p:cNvSpPr>
          <p:nvPr/>
        </p:nvSpPr>
        <p:spPr bwMode="auto">
          <a:xfrm>
            <a:off x="5748337" y="3978275"/>
            <a:ext cx="1095375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server</a:t>
            </a:r>
          </a:p>
        </p:txBody>
      </p:sp>
      <p:sp>
        <p:nvSpPr>
          <p:cNvPr id="356357" name="Oval 5"/>
          <p:cNvSpPr>
            <a:spLocks noChangeArrowheads="1"/>
          </p:cNvSpPr>
          <p:nvPr/>
        </p:nvSpPr>
        <p:spPr bwMode="auto">
          <a:xfrm>
            <a:off x="4741862" y="29718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356358" name="Oval 6"/>
          <p:cNvSpPr>
            <a:spLocks noChangeArrowheads="1"/>
          </p:cNvSpPr>
          <p:nvPr/>
        </p:nvSpPr>
        <p:spPr bwMode="auto">
          <a:xfrm>
            <a:off x="4808537" y="5029200"/>
            <a:ext cx="998538" cy="9096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AIM</a:t>
            </a:r>
          </a:p>
          <a:p>
            <a:pPr algn="ctr"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client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4071937" y="3978275"/>
            <a:ext cx="998538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client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2286000" y="3978275"/>
            <a:ext cx="1095375" cy="909638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800">
                <a:latin typeface="Calibri" pitchFamily="34" charset="0"/>
              </a:rPr>
              <a:t>MSN</a:t>
            </a:r>
          </a:p>
          <a:p>
            <a:pPr algn="ctr" eaLnBrk="0" hangingPunct="0"/>
            <a:r>
              <a:rPr lang="en-US" sz="1800">
                <a:latin typeface="Calibri" pitchFamily="34" charset="0"/>
              </a:rPr>
              <a:t>server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3394075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5072062" y="4419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5646737" y="3717925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rot="5400000">
            <a:off x="5641975" y="4762500"/>
            <a:ext cx="304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8686800" cy="573087"/>
          </a:xfrm>
        </p:spPr>
        <p:txBody>
          <a:bodyPr/>
          <a:lstStyle/>
          <a:p>
            <a:pPr eaLnBrk="1" hangingPunct="1"/>
            <a:r>
              <a:rPr lang="en-US" dirty="0"/>
              <a:t>IM War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7388" cy="5454650"/>
          </a:xfrm>
        </p:spPr>
        <p:txBody>
          <a:bodyPr/>
          <a:lstStyle/>
          <a:p>
            <a:pPr eaLnBrk="1" hangingPunct="1"/>
            <a:r>
              <a:rPr lang="en-US" dirty="0"/>
              <a:t>August 1999</a:t>
            </a:r>
          </a:p>
          <a:p>
            <a:pPr lvl="1" eaLnBrk="1" hangingPunct="1"/>
            <a:r>
              <a:rPr lang="en-US" dirty="0"/>
              <a:t>Mysteriously, Messenger clients can no longer access AIM servers</a:t>
            </a:r>
          </a:p>
          <a:p>
            <a:pPr lvl="1" eaLnBrk="1" hangingPunct="1"/>
            <a:r>
              <a:rPr lang="en-US" dirty="0"/>
              <a:t>Microsoft and AOL begin the IM war:</a:t>
            </a:r>
          </a:p>
          <a:p>
            <a:pPr lvl="2" eaLnBrk="1" hangingPunct="1"/>
            <a:r>
              <a:rPr lang="en-US" dirty="0"/>
              <a:t>AOL changes server to disallow Messenger clients</a:t>
            </a:r>
          </a:p>
          <a:p>
            <a:pPr lvl="2" eaLnBrk="1" hangingPunct="1"/>
            <a:r>
              <a:rPr lang="en-US" dirty="0"/>
              <a:t>Microsoft makes changes to clients to defeat AOL changes</a:t>
            </a:r>
          </a:p>
          <a:p>
            <a:pPr lvl="2" eaLnBrk="1" hangingPunct="1"/>
            <a:r>
              <a:rPr lang="en-US" dirty="0"/>
              <a:t>At least 13 such skirmishes</a:t>
            </a:r>
          </a:p>
          <a:p>
            <a:pPr lvl="1" eaLnBrk="1" hangingPunct="1"/>
            <a:r>
              <a:rPr lang="en-US" dirty="0"/>
              <a:t>What was really happening?</a:t>
            </a:r>
          </a:p>
          <a:p>
            <a:pPr lvl="2" eaLnBrk="1" hangingPunct="1"/>
            <a:r>
              <a:rPr lang="en-US" dirty="0"/>
              <a:t>AOL had discovered a buffer overflow bug in their own AIM clients</a:t>
            </a:r>
          </a:p>
          <a:p>
            <a:pPr lvl="2" eaLnBrk="1" hangingPunct="1"/>
            <a:r>
              <a:rPr lang="en-US" dirty="0"/>
              <a:t>They exploited it to detect and block Microsoft: the exploit code returned a 4-byte signature (the bytes at some location in the AIM client) to server</a:t>
            </a:r>
          </a:p>
          <a:p>
            <a:pPr lvl="2" eaLnBrk="1" hangingPunct="1"/>
            <a:r>
              <a:rPr lang="en-US" dirty="0"/>
              <a:t>When Microsoft changed code to match signature, AOL changed signature location</a:t>
            </a:r>
          </a:p>
          <a:p>
            <a:pPr lvl="2"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991600" cy="5486400"/>
          </a:xfrm>
        </p:spPr>
        <p:txBody>
          <a:bodyPr/>
          <a:lstStyle/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Date: Wed, 11 Aug 1999 11:30:57 -0700 (PDT)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From: Phil Bucking &lt;philbucking@yahoo.com&gt;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Subject: AOL exploiting buffer overrun bug in their own software!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To: rms@pharlap.com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Mr. Smith,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writing you because I have discovered something that I think you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might find interesting because you are an Internet security expert with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experience in this area. I have also tried to contact AOL but received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no response.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 am a developer who has been working on a revolutionary new instant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messaging client that should be released later this year.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 appears that the AIM client has a buffer overrun bug. By itself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this might not be the end of the world, as MS surely has had its share.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But AOL is now *exploiting their own buffer overrun bug* to help in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its efforts to block MS Instant Messenger.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....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 you have significant credibility with the press I hope that you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can use this information to help inform people that behind AOL's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friendly exterior they are nefariously compromising peoples' security.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400" b="0">
              <a:latin typeface="Courier New" pitchFamily="49" charset="0"/>
            </a:endParaRP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Sincerely,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 Bucking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Founder, Bucking Consulting </a:t>
            </a:r>
          </a:p>
          <a:p>
            <a:pPr marL="223838" indent="-223838" defTabSz="8953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1400" b="0">
                <a:latin typeface="Courier New" pitchFamily="49" charset="0"/>
              </a:rPr>
              <a:t>philbucking@yahoo.com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4114800" y="5429250"/>
            <a:ext cx="4419600" cy="120015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It was later determined that this email originated from within Microsoft!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Aside: Worms and Viruses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Worm: A program that</a:t>
            </a:r>
          </a:p>
          <a:p>
            <a:pPr lvl="1" eaLnBrk="1" hangingPunct="1"/>
            <a:r>
              <a:rPr lang="en-US" dirty="0"/>
              <a:t>Can run by itself</a:t>
            </a:r>
          </a:p>
          <a:p>
            <a:pPr lvl="1" eaLnBrk="1" hangingPunct="1"/>
            <a:r>
              <a:rPr lang="en-US" dirty="0"/>
              <a:t>Can propagate a fully working version of itself to other computers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/>
          </a:p>
          <a:p>
            <a:pPr eaLnBrk="1" hangingPunct="1"/>
            <a:r>
              <a:rPr lang="en-US" dirty="0"/>
              <a:t>Virus: Code that</a:t>
            </a:r>
          </a:p>
          <a:p>
            <a:pPr lvl="1" eaLnBrk="1" hangingPunct="1"/>
            <a:r>
              <a:rPr lang="en-US" dirty="0"/>
              <a:t>Adds itself to other programs</a:t>
            </a:r>
          </a:p>
          <a:p>
            <a:pPr lvl="1" eaLnBrk="1" hangingPunct="1"/>
            <a:r>
              <a:rPr lang="en-US" dirty="0"/>
              <a:t>Does not run independently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Both are (usually) designed to spread among computers and to wreak havoc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ChangeArrowheads="1"/>
          </p:cNvSpPr>
          <p:nvPr/>
        </p:nvSpPr>
        <p:spPr bwMode="auto">
          <a:xfrm>
            <a:off x="2667000" y="4038600"/>
            <a:ext cx="2667000" cy="533400"/>
          </a:xfrm>
          <a:prstGeom prst="rect">
            <a:avLst/>
          </a:prstGeom>
          <a:solidFill>
            <a:srgbClr val="F6F5BD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5" name="Rectangle 25"/>
          <p:cNvSpPr>
            <a:spLocks noChangeArrowheads="1"/>
          </p:cNvSpPr>
          <p:nvPr/>
        </p:nvSpPr>
        <p:spPr bwMode="auto">
          <a:xfrm>
            <a:off x="2667000" y="3499005"/>
            <a:ext cx="2667000" cy="539595"/>
          </a:xfrm>
          <a:prstGeom prst="rect">
            <a:avLst/>
          </a:prstGeom>
          <a:solidFill>
            <a:srgbClr val="F1C7C7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2667000" y="2073275"/>
            <a:ext cx="26670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latin typeface="Calibri" pitchFamily="34" charset="0"/>
              <a:cs typeface="+mn-cs"/>
            </a:endParaRPr>
          </a:p>
        </p:txBody>
      </p:sp>
      <p:sp>
        <p:nvSpPr>
          <p:cNvPr id="13317" name="Rectangle 25"/>
          <p:cNvSpPr>
            <a:spLocks noChangeArrowheads="1"/>
          </p:cNvSpPr>
          <p:nvPr/>
        </p:nvSpPr>
        <p:spPr bwMode="auto">
          <a:xfrm>
            <a:off x="2667000" y="2438400"/>
            <a:ext cx="2667000" cy="1066800"/>
          </a:xfrm>
          <a:prstGeom prst="rect">
            <a:avLst/>
          </a:prstGeom>
          <a:solidFill>
            <a:srgbClr val="D5F1C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533400"/>
            <a:ext cx="6578600" cy="573088"/>
          </a:xfrm>
        </p:spPr>
        <p:txBody>
          <a:bodyPr/>
          <a:lstStyle/>
          <a:p>
            <a:pPr eaLnBrk="1" hangingPunct="1"/>
            <a:r>
              <a:rPr lang="en-US" dirty="0"/>
              <a:t>x86-64 Example Addresses</a:t>
            </a:r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152400" y="2066925"/>
            <a:ext cx="5638800" cy="2582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local	0x00007ffe4d3be87c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phuge1 	0x00007f7262a1e010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phuge3 	0x00007f7162a1d010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psmall4	0x000000008359d120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psmall2	0x000000008359d010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big_array</a:t>
            </a:r>
            <a:r>
              <a:rPr lang="en-US" sz="1800" dirty="0">
                <a:latin typeface="Courier New" pitchFamily="49" charset="0"/>
              </a:rPr>
              <a:t> 	0x0000000080601060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 err="1">
                <a:latin typeface="Courier New" pitchFamily="49" charset="0"/>
              </a:rPr>
              <a:t>huge_array</a:t>
            </a:r>
            <a:r>
              <a:rPr lang="en-US" sz="1800" dirty="0">
                <a:latin typeface="Courier New" pitchFamily="49" charset="0"/>
              </a:rPr>
              <a:t> 	0x0000000000601060 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main()	0x000000000040060c</a:t>
            </a:r>
          </a:p>
          <a:p>
            <a:pPr eaLnBrk="0" hangingPunct="0">
              <a:tabLst>
                <a:tab pos="2511425" algn="l"/>
              </a:tabLst>
            </a:pPr>
            <a:r>
              <a:rPr lang="en-US" sz="1800" dirty="0">
                <a:latin typeface="Courier New" pitchFamily="49" charset="0"/>
              </a:rPr>
              <a:t>useless() 	0x0000000000400590</a:t>
            </a:r>
          </a:p>
        </p:txBody>
      </p:sp>
      <p:sp>
        <p:nvSpPr>
          <p:cNvPr id="438308" name="Text Box 36"/>
          <p:cNvSpPr txBox="1">
            <a:spLocks noChangeArrowheads="1"/>
          </p:cNvSpPr>
          <p:nvPr/>
        </p:nvSpPr>
        <p:spPr bwMode="auto">
          <a:xfrm>
            <a:off x="457200" y="1214438"/>
            <a:ext cx="2474913" cy="46196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address range ~2</a:t>
            </a:r>
            <a:r>
              <a:rPr lang="en-US" i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47</a:t>
            </a:r>
          </a:p>
        </p:txBody>
      </p:sp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5867400" y="6262688"/>
            <a:ext cx="1011238" cy="3698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urier New" pitchFamily="49" charset="0"/>
              </a:rPr>
              <a:t>000000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6858000" y="914400"/>
            <a:ext cx="1447800" cy="5562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13325" name="Rectangle 23"/>
          <p:cNvSpPr>
            <a:spLocks noChangeArrowheads="1"/>
          </p:cNvSpPr>
          <p:nvPr/>
        </p:nvSpPr>
        <p:spPr bwMode="auto">
          <a:xfrm>
            <a:off x="6858000" y="5867400"/>
            <a:ext cx="1447800" cy="30480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Text</a:t>
            </a:r>
          </a:p>
        </p:txBody>
      </p:sp>
      <p:sp>
        <p:nvSpPr>
          <p:cNvPr id="13326" name="Rectangle 24"/>
          <p:cNvSpPr>
            <a:spLocks noChangeArrowheads="1"/>
          </p:cNvSpPr>
          <p:nvPr/>
        </p:nvSpPr>
        <p:spPr bwMode="auto">
          <a:xfrm>
            <a:off x="6858000" y="5562600"/>
            <a:ext cx="1447800" cy="30480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>
                <a:latin typeface="Calibri" pitchFamily="34" charset="0"/>
              </a:rPr>
              <a:t>Data</a:t>
            </a:r>
          </a:p>
        </p:txBody>
      </p:sp>
      <p:sp>
        <p:nvSpPr>
          <p:cNvPr id="13327" name="Rectangle 25"/>
          <p:cNvSpPr>
            <a:spLocks noChangeArrowheads="1"/>
          </p:cNvSpPr>
          <p:nvPr/>
        </p:nvSpPr>
        <p:spPr bwMode="auto">
          <a:xfrm>
            <a:off x="6858000" y="4267200"/>
            <a:ext cx="1447800" cy="12954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13329" name="Line 35"/>
          <p:cNvSpPr>
            <a:spLocks noChangeShapeType="1"/>
          </p:cNvSpPr>
          <p:nvPr/>
        </p:nvSpPr>
        <p:spPr bwMode="auto">
          <a:xfrm flipV="1">
            <a:off x="7581900" y="4038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6858000" y="2667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Heap</a:t>
            </a:r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7581900" y="3276600"/>
            <a:ext cx="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360780" y="2819401"/>
            <a:ext cx="1497220" cy="228599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355912" y="3066106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334000" y="3398065"/>
            <a:ext cx="1522726" cy="1658294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6858000" y="15240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31" name="Line 34"/>
          <p:cNvSpPr>
            <a:spLocks noChangeShapeType="1"/>
          </p:cNvSpPr>
          <p:nvPr/>
        </p:nvSpPr>
        <p:spPr bwMode="auto">
          <a:xfrm>
            <a:off x="7581900" y="19050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6858000" y="26654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6858000" y="9144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347390" y="2514600"/>
            <a:ext cx="1510610" cy="228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6944C0D-A168-874D-A15E-514B265A5B23}"/>
              </a:ext>
            </a:extLst>
          </p:cNvPr>
          <p:cNvSpPr txBox="1"/>
          <p:nvPr/>
        </p:nvSpPr>
        <p:spPr>
          <a:xfrm>
            <a:off x="685800" y="5257800"/>
            <a:ext cx="234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(Exact values can vary)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Runaway Stack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5" y="4190999"/>
            <a:ext cx="4632325" cy="2143125"/>
          </a:xfrm>
        </p:spPr>
        <p:txBody>
          <a:bodyPr/>
          <a:lstStyle/>
          <a:p>
            <a:r>
              <a:rPr lang="en-US" dirty="0"/>
              <a:t>Functions store local data on in stack frame</a:t>
            </a:r>
          </a:p>
          <a:p>
            <a:r>
              <a:rPr lang="en-US" dirty="0"/>
              <a:t>Recursive functions cause deep nesting of frames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1371600"/>
            <a:ext cx="5791200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 {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&lt;&lt;15];  /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4*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2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^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5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  128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KiB</a:t>
            </a:r>
            <a:endParaRPr lang="mr-IN" sz="18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=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d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.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at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%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",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); 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 = (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1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&lt;&lt;1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4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)-1;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 x-1;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 == 0)</a:t>
            </a:r>
          </a:p>
          <a:p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-1;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recurse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mr-IN" sz="1800" dirty="0" err="1">
                <a:latin typeface="Courier New" charset="0"/>
                <a:ea typeface="Courier New" charset="0"/>
                <a:cs typeface="Courier New" charset="0"/>
              </a:rPr>
              <a:t>a</a:t>
            </a:r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[0]]) - 1;</a:t>
            </a:r>
          </a:p>
          <a:p>
            <a:r>
              <a:rPr lang="mr-IN" sz="18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0688" y="304800"/>
            <a:ext cx="1949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not drawn to scale</a:t>
            </a: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744418" y="1143000"/>
            <a:ext cx="1447800" cy="23622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Calibri" pitchFamily="34" charset="0"/>
              <a:cs typeface="+mn-cs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343400" y="990600"/>
            <a:ext cx="24010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49" charset="0"/>
              </a:rPr>
              <a:t>00007FFFFFFFFFFF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6744418" y="1752600"/>
            <a:ext cx="1447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sz="1800" dirty="0">
                <a:latin typeface="Calibri" pitchFamily="34" charset="0"/>
                <a:cs typeface="+mn-cs"/>
              </a:rPr>
              <a:t>Stack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7468318" y="2133600"/>
            <a:ext cx="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6744418" y="1143000"/>
            <a:ext cx="1447800" cy="609600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>
                <a:latin typeface="Calibri" pitchFamily="34" charset="0"/>
              </a:rPr>
              <a:t>Shared</a:t>
            </a:r>
          </a:p>
          <a:p>
            <a:pPr algn="ctr" eaLnBrk="0" hangingPunct="0"/>
            <a:r>
              <a:rPr lang="en-US" sz="1800" dirty="0">
                <a:latin typeface="Calibri" pitchFamily="34" charset="0"/>
              </a:rPr>
              <a:t>Libraries</a:t>
            </a: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 rot="10800000">
            <a:off x="8250956" y="1752600"/>
            <a:ext cx="228600" cy="1141413"/>
          </a:xfrm>
          <a:prstGeom prst="leftBrace">
            <a:avLst>
              <a:gd name="adj1" fmla="val 750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50981" y="2139950"/>
            <a:ext cx="633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Calibri" pitchFamily="34" charset="0"/>
                <a:cs typeface="+mn-cs"/>
              </a:rPr>
              <a:t>8MB</a:t>
            </a:r>
            <a:endParaRPr lang="en-US" dirty="0">
              <a:latin typeface="Calibri" pitchFamily="34" charset="0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744418" y="2894013"/>
            <a:ext cx="1447800" cy="1587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105400" y="4343400"/>
            <a:ext cx="3810000" cy="2244204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r>
              <a:rPr lang="nb-NO" sz="1400" i="1" dirty="0">
                <a:latin typeface="Courier New" charset="0"/>
                <a:ea typeface="Courier New" charset="0"/>
                <a:cs typeface="Courier New" charset="0"/>
              </a:rPr>
              <a:t>./</a:t>
            </a:r>
            <a:r>
              <a:rPr lang="nb-NO" sz="1400" i="1" dirty="0" err="1">
                <a:latin typeface="Courier New" charset="0"/>
                <a:ea typeface="Courier New" charset="0"/>
                <a:cs typeface="Courier New" charset="0"/>
              </a:rPr>
              <a:t>runaway</a:t>
            </a:r>
            <a:r>
              <a:rPr lang="nb-NO" sz="1400" i="1" dirty="0">
                <a:latin typeface="Courier New" charset="0"/>
                <a:ea typeface="Courier New" charset="0"/>
                <a:cs typeface="Courier New" charset="0"/>
              </a:rPr>
              <a:t> 67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67.  a at 0x7ffd18aba930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66.  a at 0x7ffd18a9a920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65.  a at 0x7ffd18a7a910                                                                x = 64.  a at 0x7ffd18a5a900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. . .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4.  a at 0x7ffd182da540                                                                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3.  a at 0x7ffd182ba530                                                                 </a:t>
            </a:r>
          </a:p>
          <a:p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x = 2.  a at 0x7ffd1829a520                                                                 </a:t>
            </a:r>
          </a:p>
          <a:p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Segmentation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fault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core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b-NO" sz="1400" dirty="0" err="1">
                <a:latin typeface="Courier New" charset="0"/>
                <a:ea typeface="Courier New" charset="0"/>
                <a:cs typeface="Courier New" charset="0"/>
              </a:rPr>
              <a:t>dumped</a:t>
            </a:r>
            <a:r>
              <a:rPr lang="nb-NO" sz="1400" dirty="0">
                <a:latin typeface="Courier New" charset="0"/>
                <a:ea typeface="Courier New" charset="0"/>
                <a:cs typeface="Courier New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46393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357188" y="434975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808080"/>
                </a:solidFill>
              </a:rPr>
              <a:t>Memory Layout</a:t>
            </a:r>
          </a:p>
          <a:p>
            <a:pPr>
              <a:defRPr/>
            </a:pPr>
            <a:r>
              <a:rPr lang="en-US" dirty="0"/>
              <a:t>Buffer Overflow</a:t>
            </a:r>
          </a:p>
          <a:p>
            <a:pPr lvl="1">
              <a:defRPr/>
            </a:pPr>
            <a:r>
              <a:rPr lang="en-US" dirty="0"/>
              <a:t>Vulnerability</a:t>
            </a:r>
          </a:p>
          <a:p>
            <a:pPr lvl="1">
              <a:defRPr/>
            </a:pPr>
            <a:r>
              <a:rPr lang="en-US" dirty="0"/>
              <a:t>Protection</a:t>
            </a:r>
          </a:p>
          <a:p>
            <a:pPr>
              <a:defRPr/>
            </a:pPr>
            <a:r>
              <a:rPr lang="en-US" dirty="0">
                <a:solidFill>
                  <a:srgbClr val="7F7F7F"/>
                </a:solidFill>
              </a:rPr>
              <a:t>Unions</a:t>
            </a:r>
          </a:p>
          <a:p>
            <a:pPr>
              <a:buFont typeface="Wingdings" pitchFamily="2" charset="2"/>
              <a:buChar char="§"/>
              <a:defRPr/>
            </a:pP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562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57188" y="50800"/>
            <a:ext cx="8558212" cy="15494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Recall: Memory Referencing Bug Example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0"/>
            <a:ext cx="8229600" cy="563563"/>
          </a:xfrm>
          <a:noFill/>
          <a:ln>
            <a:miter lim="800000"/>
            <a:headEnd/>
            <a:tailEnd/>
          </a:ln>
        </p:spPr>
        <p:txBody>
          <a:bodyPr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1" indent="-342900"/>
            <a:r>
              <a:rPr lang="en-US" dirty="0"/>
              <a:t>Result is system specific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825500" y="4267200"/>
            <a:ext cx="7327900" cy="18288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fun(0)  -&gt;	3.1400000000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lvl="0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fun(1)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3.14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Zapf Dingbats" charset="2"/>
                <a:cs typeface="Zapf Dingbats" charset="2"/>
                <a:sym typeface="Courier New" charset="0"/>
              </a:rPr>
              <a:t>00000000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fun(2)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3.1399998665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fun(3)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2.0000006104</a:t>
            </a:r>
            <a:endParaRPr lang="en-US" sz="2400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fun(6)  -&gt;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Courier New" charset="0"/>
              </a:rPr>
              <a:t>Stack smashing detected</a:t>
            </a:r>
          </a:p>
          <a:p>
            <a:pPr lvl="0"/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fun(8)  -&gt;</a:t>
            </a:r>
            <a:r>
              <a:rPr lang="en-US" sz="1800" dirty="0">
                <a:latin typeface="Courier New" charset="0"/>
                <a:ea typeface="Monaco" charset="0"/>
                <a:cs typeface="Monaco" charset="0"/>
                <a:sym typeface="Courier New" charset="0"/>
              </a:rPr>
              <a:t>	</a:t>
            </a:r>
            <a:r>
              <a:rPr lang="en-US" sz="1800" dirty="0">
                <a:latin typeface="Calibri" panose="020F0502020204030204" pitchFamily="34" charset="0"/>
                <a:ea typeface="Monaco" charset="0"/>
                <a:cs typeface="Calibri" panose="020F0502020204030204" pitchFamily="34" charset="0"/>
                <a:sym typeface="Courier New" charset="0"/>
              </a:rPr>
              <a:t>Segmentation fault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Lucida Grande" charset="0"/>
              <a:cs typeface="Calibri" panose="020F0502020204030204" pitchFamily="34" charset="0"/>
              <a:sym typeface="Arial Narrow" charset="0"/>
            </a:endParaRPr>
          </a:p>
          <a:p>
            <a:endParaRPr lang="en-US" dirty="0"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838200" y="1295400"/>
            <a:ext cx="6553200" cy="2844800"/>
          </a:xfrm>
          <a:prstGeom prst="rect">
            <a:avLst/>
          </a:prstGeom>
          <a:solidFill>
            <a:srgbClr val="F8F6D9"/>
          </a:solidFill>
          <a:ln w="63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3500" tIns="63500" rIns="63500" bIns="63500">
            <a:prstTxWarp prst="textNoShape">
              <a:avLst/>
            </a:prstTxWarp>
          </a:bodyPr>
          <a:lstStyle/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typedef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a[2];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double d;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endParaRPr lang="en-US" sz="16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fun(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 {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volatile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struct_t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s;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= 3.14;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s.a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[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] = 1073741824; /* Possibly out of bounds */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 return </a:t>
            </a:r>
            <a:r>
              <a:rPr lang="en-US" sz="16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s.d</a:t>
            </a: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;</a:t>
            </a:r>
          </a:p>
          <a:p>
            <a:pPr algn="l">
              <a:tabLst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  <a:tab pos="914400" algn="l"/>
                <a:tab pos="2286000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535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29751</TotalTime>
  <Words>5407</Words>
  <Application>Microsoft Office PowerPoint</Application>
  <PresentationFormat>On-screen Show (4:3)</PresentationFormat>
  <Paragraphs>1306</Paragraphs>
  <Slides>55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Arial</vt:lpstr>
      <vt:lpstr>Arial Narrow</vt:lpstr>
      <vt:lpstr>Calibri</vt:lpstr>
      <vt:lpstr>Calibri Bold</vt:lpstr>
      <vt:lpstr>Calibri Bold Italic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Worksheet</vt:lpstr>
      <vt:lpstr>PowerPoint Presentation</vt:lpstr>
      <vt:lpstr>Machine-Level Programming V: Advanced Topics  14-513/18-613: Computer Systems 9th Lecture, June 4th, 2020</vt:lpstr>
      <vt:lpstr>Today</vt:lpstr>
      <vt:lpstr>x86-64 Linux Memory Layout</vt:lpstr>
      <vt:lpstr>Memory Allocation Example</vt:lpstr>
      <vt:lpstr>x86-64 Example Addresses</vt:lpstr>
      <vt:lpstr>Runaway Stack Example</vt:lpstr>
      <vt:lpstr>Today</vt:lpstr>
      <vt:lpstr>Recall: Memory Referencing Bug Example</vt:lpstr>
      <vt:lpstr>Memory Referencing Bug Example</vt:lpstr>
      <vt:lpstr>Such problems are a BIG deal</vt:lpstr>
      <vt:lpstr>String Library Code</vt:lpstr>
      <vt:lpstr>Vulnerable Buffer Code</vt:lpstr>
      <vt:lpstr>Buffer Overflow Disassembly</vt:lpstr>
      <vt:lpstr>Buffer Overflow Stack Example</vt:lpstr>
      <vt:lpstr>Buffer Overflow Stack Example</vt:lpstr>
      <vt:lpstr>Buffer Overflow Stack Example #1</vt:lpstr>
      <vt:lpstr>Buffer Overflow Stack Example #2</vt:lpstr>
      <vt:lpstr>Stack Smashing Attacks</vt:lpstr>
      <vt:lpstr>Crafting Smashing String</vt:lpstr>
      <vt:lpstr>Smashing String Effect</vt:lpstr>
      <vt:lpstr>Performing Stack Smash</vt:lpstr>
      <vt:lpstr>Code Injection Attacks</vt:lpstr>
      <vt:lpstr>How Does The Attack Code Execute?</vt:lpstr>
      <vt:lpstr>What To Do About Buffer Overflow Attacks</vt:lpstr>
      <vt:lpstr>1. Avoid Overflow Vulnerabilities in Code (!)</vt:lpstr>
      <vt:lpstr>2. System-Level Protections can help</vt:lpstr>
      <vt:lpstr>2. System-Level Protections can help</vt:lpstr>
      <vt:lpstr>3. Stack Canaries can help</vt:lpstr>
      <vt:lpstr>Protected Buffer Disassembly</vt:lpstr>
      <vt:lpstr>Setting Up Canary</vt:lpstr>
      <vt:lpstr>Checking Canary</vt:lpstr>
      <vt:lpstr>Return-Oriented Programming Attacks</vt:lpstr>
      <vt:lpstr>Gadget Example #1</vt:lpstr>
      <vt:lpstr>Gadget Example #2</vt:lpstr>
      <vt:lpstr>ROP Execution</vt:lpstr>
      <vt:lpstr>Crafting an ROP Attack String</vt:lpstr>
      <vt:lpstr>What Happens when echo returns?</vt:lpstr>
      <vt:lpstr>Today</vt:lpstr>
      <vt:lpstr>Union Allocation</vt:lpstr>
      <vt:lpstr>Using Union to Access Bit Patterns</vt:lpstr>
      <vt:lpstr>Byte Ordering Revisited</vt:lpstr>
      <vt:lpstr>Byte Ordering Example</vt:lpstr>
      <vt:lpstr>Byte Ordering Example (Cont).</vt:lpstr>
      <vt:lpstr>Byte Ordering on IA32</vt:lpstr>
      <vt:lpstr>Byte Ordering on Sun</vt:lpstr>
      <vt:lpstr>Byte Ordering on x86-64</vt:lpstr>
      <vt:lpstr>Summary of Compound Types in C</vt:lpstr>
      <vt:lpstr>Summary</vt:lpstr>
      <vt:lpstr>Exploits Based on Buffer Overflows</vt:lpstr>
      <vt:lpstr>Example: the original Internet worm (1988)</vt:lpstr>
      <vt:lpstr>Example 2: IM War</vt:lpstr>
      <vt:lpstr>IM War (cont.)</vt:lpstr>
      <vt:lpstr>PowerPoint Presentation</vt:lpstr>
      <vt:lpstr>Aside: Worms and Viruses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516</cp:revision>
  <cp:lastPrinted>2014-09-23T07:19:34Z</cp:lastPrinted>
  <dcterms:created xsi:type="dcterms:W3CDTF">2012-10-15T22:47:51Z</dcterms:created>
  <dcterms:modified xsi:type="dcterms:W3CDTF">2020-06-04T23:21:00Z</dcterms:modified>
</cp:coreProperties>
</file>