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10" r:id="rId5"/>
    <p:sldMasterId id="2147483724" r:id="rId6"/>
  </p:sldMasterIdLst>
  <p:notesMasterIdLst>
    <p:notesMasterId r:id="rId65"/>
  </p:notesMasterIdLst>
  <p:sldIdLst>
    <p:sldId id="690" r:id="rId7"/>
    <p:sldId id="542" r:id="rId8"/>
    <p:sldId id="344" r:id="rId9"/>
    <p:sldId id="390" r:id="rId10"/>
    <p:sldId id="387" r:id="rId11"/>
    <p:sldId id="391" r:id="rId12"/>
    <p:sldId id="386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691" r:id="rId23"/>
    <p:sldId id="364" r:id="rId24"/>
    <p:sldId id="289" r:id="rId25"/>
    <p:sldId id="377" r:id="rId26"/>
    <p:sldId id="350" r:id="rId27"/>
    <p:sldId id="293" r:id="rId28"/>
    <p:sldId id="295" r:id="rId29"/>
    <p:sldId id="366" r:id="rId30"/>
    <p:sldId id="301" r:id="rId31"/>
    <p:sldId id="332" r:id="rId32"/>
    <p:sldId id="302" r:id="rId33"/>
    <p:sldId id="304" r:id="rId34"/>
    <p:sldId id="388" r:id="rId35"/>
    <p:sldId id="395" r:id="rId36"/>
    <p:sldId id="351" r:id="rId37"/>
    <p:sldId id="306" r:id="rId38"/>
    <p:sldId id="307" r:id="rId39"/>
    <p:sldId id="309" r:id="rId40"/>
    <p:sldId id="312" r:id="rId41"/>
    <p:sldId id="368" r:id="rId42"/>
    <p:sldId id="367" r:id="rId43"/>
    <p:sldId id="369" r:id="rId44"/>
    <p:sldId id="336" r:id="rId45"/>
    <p:sldId id="338" r:id="rId46"/>
    <p:sldId id="370" r:id="rId47"/>
    <p:sldId id="339" r:id="rId48"/>
    <p:sldId id="365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71" r:id="rId60"/>
    <p:sldId id="324" r:id="rId61"/>
    <p:sldId id="380" r:id="rId62"/>
    <p:sldId id="381" r:id="rId63"/>
    <p:sldId id="382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0FFED-7A52-4215-9DCD-832C164D1326}" v="3" dt="2019-09-12T03:16:0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75" d="100"/>
          <a:sy n="75" d="100"/>
        </p:scale>
        <p:origin x="124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5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111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04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599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007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12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813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27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55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76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25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6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42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1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137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55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77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95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5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endParaRPr lang="en-US" sz="18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fld id="{F5551B27-49BC-4291-80C6-707CDCF1D651}" type="slidenum">
              <a:rPr lang="en-US" sz="1000" b="1" smtClean="0"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eaLnBrk="0" hangingPunct="0"/>
              <a:t>‹#›</a:t>
            </a:fld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000" dirty="0">
                <a:latin typeface="Calibri" pitchFamily="34" charset="0"/>
                <a:ea typeface="+mn-ea"/>
                <a:cs typeface="+mn-cs"/>
              </a:rPr>
              <a:t>Bryant and </a:t>
            </a:r>
            <a:r>
              <a:rPr lang="en-US" sz="1000" dirty="0" err="1">
                <a:latin typeface="Calibri" pitchFamily="34" charset="0"/>
                <a:ea typeface="+mn-ea"/>
                <a:cs typeface="+mn-cs"/>
              </a:rPr>
              <a:t>O’Hallaron</a:t>
            </a:r>
            <a:r>
              <a:rPr lang="en-US" sz="1000" dirty="0">
                <a:latin typeface="Calibri" pitchFamily="34" charset="0"/>
                <a:ea typeface="+mn-ea"/>
                <a:cs typeface="+mn-cs"/>
              </a:rPr>
              <a:t>, Computer Systems: A Programmer’s Perspective, Third Edition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342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Compare)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Test)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Set)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572000" y="27182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666528" y="3102196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Computer Systems </a:t>
            </a:r>
            <a:br>
              <a:rPr lang="en-US" sz="2000" b="0" dirty="0"/>
            </a:br>
            <a:r>
              <a:rPr lang="en-US" sz="2000" b="0" dirty="0"/>
              <a:t>6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May 28</a:t>
            </a:r>
            <a:r>
              <a:rPr lang="en-US" sz="2000" b="0" baseline="30000"/>
              <a:t>th</a:t>
            </a:r>
            <a:r>
              <a:rPr lang="en-US" sz="2000" b="0"/>
              <a:t>, 2020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0999" y="1155700"/>
            <a:ext cx="6683944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9673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85299" y="1302127"/>
            <a:ext cx="7160468" cy="4031873"/>
            <a:chOff x="187989" y="1311996"/>
            <a:chExt cx="7160468" cy="4031873"/>
          </a:xfrm>
        </p:grpSpPr>
        <p:sp>
          <p:nvSpPr>
            <p:cNvPr id="2" name="TextBox 1"/>
            <p:cNvSpPr txBox="1"/>
            <p:nvPr/>
          </p:nvSpPr>
          <p:spPr>
            <a:xfrm>
              <a:off x="187989" y="1311996"/>
              <a:ext cx="7160468" cy="40318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Beware weirdness </a:t>
              </a:r>
              <a:r>
                <a:rPr lang="en-US" sz="3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movzbl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(and others)</a:t>
              </a: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32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movzbl %al, %eax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82768" y="3207960"/>
              <a:ext cx="3556000" cy="533400"/>
              <a:chOff x="1582768" y="3207960"/>
              <a:chExt cx="3556000" cy="5334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3418302" y="3253049"/>
                <a:ext cx="1709270" cy="444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%</a:t>
                </a: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eax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endParaRPr>
              </a:p>
            </p:txBody>
          </p:sp>
          <p:sp>
            <p:nvSpPr>
              <p:cNvPr id="20" name="Rectangle 6"/>
              <p:cNvSpPr>
                <a:spLocks/>
              </p:cNvSpPr>
              <p:nvPr/>
            </p:nvSpPr>
            <p:spPr bwMode="auto">
              <a:xfrm>
                <a:off x="4478368" y="3246060"/>
                <a:ext cx="660400" cy="444500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1" name="Rectangle 30"/>
              <p:cNvSpPr>
                <a:spLocks/>
              </p:cNvSpPr>
              <p:nvPr/>
            </p:nvSpPr>
            <p:spPr bwMode="auto">
              <a:xfrm>
                <a:off x="1582768" y="320796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80078" y="3191102"/>
            <a:ext cx="3556000" cy="533400"/>
            <a:chOff x="5510699" y="5684520"/>
            <a:chExt cx="3556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7346233" y="572960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25" name="Rectangle 6"/>
            <p:cNvSpPr>
              <a:spLocks/>
            </p:cNvSpPr>
            <p:nvPr/>
          </p:nvSpPr>
          <p:spPr bwMode="auto">
            <a:xfrm>
              <a:off x="8406299" y="5722620"/>
              <a:ext cx="6604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  <p:sp>
          <p:nvSpPr>
            <p:cNvPr id="26" name="Rectangle 30"/>
            <p:cNvSpPr>
              <a:spLocks/>
            </p:cNvSpPr>
            <p:nvPr/>
          </p:nvSpPr>
          <p:spPr bwMode="auto">
            <a:xfrm>
              <a:off x="5510699" y="568452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E13AC-288D-415E-940E-A767CC1E04B8}"/>
              </a:ext>
            </a:extLst>
          </p:cNvPr>
          <p:cNvGrpSpPr/>
          <p:nvPr/>
        </p:nvGrpSpPr>
        <p:grpSpPr>
          <a:xfrm>
            <a:off x="1568882" y="3184752"/>
            <a:ext cx="3556000" cy="533400"/>
            <a:chOff x="1585180" y="3201720"/>
            <a:chExt cx="3556000" cy="533400"/>
          </a:xfrm>
        </p:grpSpPr>
        <p:sp>
          <p:nvSpPr>
            <p:cNvPr id="32" name="Rectangle 30"/>
            <p:cNvSpPr>
              <a:spLocks/>
            </p:cNvSpPr>
            <p:nvPr/>
          </p:nvSpPr>
          <p:spPr bwMode="auto">
            <a:xfrm>
              <a:off x="1585180" y="3201720"/>
              <a:ext cx="3556000" cy="53340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0x00000000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3436" y="322952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4463502" y="3222540"/>
              <a:ext cx="660400" cy="444500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</p:grpSp>
      <p:cxnSp>
        <p:nvCxnSpPr>
          <p:cNvPr id="7" name="Straight Arrow Connector 6"/>
          <p:cNvCxnSpPr>
            <a:cxnSpLocks/>
            <a:stCxn id="5" idx="3"/>
          </p:cNvCxnSpPr>
          <p:nvPr/>
        </p:nvCxnSpPr>
        <p:spPr bwMode="auto">
          <a:xfrm flipV="1">
            <a:off x="2439081" y="3731957"/>
            <a:ext cx="349412" cy="8105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2EA0F5-0CCB-42DA-9999-BCD0022B449A}"/>
              </a:ext>
            </a:extLst>
          </p:cNvPr>
          <p:cNvGrpSpPr/>
          <p:nvPr/>
        </p:nvGrpSpPr>
        <p:grpSpPr>
          <a:xfrm>
            <a:off x="228598" y="3784600"/>
            <a:ext cx="3568702" cy="988729"/>
            <a:chOff x="228598" y="3784600"/>
            <a:chExt cx="3568702" cy="988729"/>
          </a:xfrm>
        </p:grpSpPr>
        <p:sp>
          <p:nvSpPr>
            <p:cNvPr id="5" name="TextBox 4"/>
            <p:cNvSpPr txBox="1"/>
            <p:nvPr/>
          </p:nvSpPr>
          <p:spPr>
            <a:xfrm>
              <a:off x="228598" y="4311664"/>
              <a:ext cx="2210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Zapped to all 0’s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2A80EB-05F2-4CFA-8E03-9966EC00C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9082" y="3784600"/>
              <a:ext cx="1358218" cy="7644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3241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481150" y="2129865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155700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51412" y="1112490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2065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214562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6811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117850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978400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952952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153274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857398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#1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10021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 – </a:t>
            </a:r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17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108472" y="2517717"/>
            <a:ext cx="467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 err="1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23729</TotalTime>
  <Pages>0</Pages>
  <Words>5928</Words>
  <Characters>0</Characters>
  <Application>Microsoft Office PowerPoint</Application>
  <PresentationFormat>On-screen Show (4:3)</PresentationFormat>
  <Lines>0</Lines>
  <Paragraphs>1320</Paragraphs>
  <Slides>58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81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template2007</vt:lpstr>
      <vt:lpstr>1_template2007</vt:lpstr>
      <vt:lpstr>PowerPoint Presentation</vt:lpstr>
      <vt:lpstr>Machine-Level Programming II: Control  14-513/18-613: Computer Systems  6th Lecture, May 28th, 2020</vt:lpstr>
      <vt:lpstr>Today</vt:lpstr>
      <vt:lpstr>Recall: ISA = Assembly/Machine Code View</vt:lpstr>
      <vt:lpstr>Recall: Turning C into Object Code</vt:lpstr>
      <vt:lpstr>Recall: Move &amp; Arithmetic Operations</vt:lpstr>
      <vt:lpstr>Recall: Addressing Modes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Example: setl (Signed &lt;)</vt:lpstr>
      <vt:lpstr>x86-64 Integer Registers</vt:lpstr>
      <vt:lpstr>Explicit Reading Condition Codes (Cont.)</vt:lpstr>
      <vt:lpstr>Explicit Reading Condition Codes (Cont.)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General “Do-While” Translation</vt:lpstr>
      <vt:lpstr>General “While” Translation #1</vt:lpstr>
      <vt:lpstr>While Loop Example #1</vt:lpstr>
      <vt:lpstr>General “While” Translation #2</vt:lpstr>
      <vt:lpstr>While Loop Example #2</vt:lpstr>
      <vt:lpstr>“For” Loop Form</vt:lpstr>
      <vt:lpstr>“For” Loop  While Loop</vt:lpstr>
      <vt:lpstr>For-While Conversion</vt:lpstr>
      <vt:lpstr>“For” Loop Do-While Conversion</vt:lpstr>
      <vt:lpstr>Today</vt:lpstr>
      <vt:lpstr>Switch Statement Example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1141</cp:revision>
  <cp:lastPrinted>2013-09-12T14:46:51Z</cp:lastPrinted>
  <dcterms:created xsi:type="dcterms:W3CDTF">2012-09-13T15:33:55Z</dcterms:created>
  <dcterms:modified xsi:type="dcterms:W3CDTF">2020-06-02T21:04:22Z</dcterms:modified>
</cp:coreProperties>
</file>