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  <p:sldMasterId id="2147483746" r:id="rId6"/>
  </p:sldMasterIdLst>
  <p:notesMasterIdLst>
    <p:notesMasterId r:id="rId48"/>
  </p:notesMasterIdLst>
  <p:handoutMasterIdLst>
    <p:handoutMasterId r:id="rId49"/>
  </p:handoutMasterIdLst>
  <p:sldIdLst>
    <p:sldId id="309" r:id="rId7"/>
    <p:sldId id="298" r:id="rId8"/>
    <p:sldId id="742" r:id="rId9"/>
    <p:sldId id="743" r:id="rId10"/>
    <p:sldId id="745" r:id="rId11"/>
    <p:sldId id="316" r:id="rId12"/>
    <p:sldId id="264" r:id="rId13"/>
    <p:sldId id="260" r:id="rId14"/>
    <p:sldId id="261" r:id="rId15"/>
    <p:sldId id="262" r:id="rId16"/>
    <p:sldId id="265" r:id="rId17"/>
    <p:sldId id="266" r:id="rId18"/>
    <p:sldId id="311" r:id="rId19"/>
    <p:sldId id="314" r:id="rId20"/>
    <p:sldId id="267" r:id="rId21"/>
    <p:sldId id="299" r:id="rId22"/>
    <p:sldId id="269" r:id="rId23"/>
    <p:sldId id="746" r:id="rId24"/>
    <p:sldId id="270" r:id="rId25"/>
    <p:sldId id="305" r:id="rId26"/>
    <p:sldId id="307" r:id="rId27"/>
    <p:sldId id="306" r:id="rId28"/>
    <p:sldId id="312" r:id="rId29"/>
    <p:sldId id="313" r:id="rId30"/>
    <p:sldId id="273" r:id="rId31"/>
    <p:sldId id="274" r:id="rId32"/>
    <p:sldId id="278" r:id="rId33"/>
    <p:sldId id="279" r:id="rId34"/>
    <p:sldId id="280" r:id="rId35"/>
    <p:sldId id="281" r:id="rId36"/>
    <p:sldId id="282" r:id="rId37"/>
    <p:sldId id="283" r:id="rId38"/>
    <p:sldId id="302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2" r:id="rId4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2654" autoAdjust="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00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0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200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5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277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911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098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8126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961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288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112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2696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45056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079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31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8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Numerical Form: </a:t>
            </a:r>
            <a:br>
              <a:rPr lang="en-US" dirty="0"/>
            </a:br>
            <a:r>
              <a:rPr lang="en-US" dirty="0"/>
              <a:t>			(–1)</a:t>
            </a:r>
            <a:r>
              <a:rPr lang="en-US" baseline="32000" dirty="0"/>
              <a:t>s</a:t>
            </a:r>
            <a:r>
              <a:rPr lang="en-US" dirty="0"/>
              <a:t>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2</a:t>
            </a:r>
            <a:r>
              <a:rPr lang="en-US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 bit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/>
              <a:t> determines whether number is negative or positive</a:t>
            </a:r>
          </a:p>
          <a:p>
            <a:pPr marL="552450" lvl="1"/>
            <a:r>
              <a:rPr lang="en-US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normally a fractional value in range [1.0,2.0).</a:t>
            </a:r>
          </a:p>
          <a:p>
            <a:pPr marL="552450" lvl="1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weights value by power of two</a:t>
            </a:r>
          </a:p>
          <a:p>
            <a:endParaRPr lang="en-US" dirty="0"/>
          </a:p>
          <a:p>
            <a:r>
              <a:rPr lang="en-US" dirty="0"/>
              <a:t>Encoding</a:t>
            </a:r>
          </a:p>
          <a:p>
            <a:pPr marL="552450" lvl="1"/>
            <a:r>
              <a:rPr lang="en-US" dirty="0"/>
              <a:t>MSB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s</a:t>
            </a:r>
            <a:r>
              <a:rPr lang="en-US" dirty="0"/>
              <a:t> is sign bit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endParaRPr lang="en-US" dirty="0"/>
          </a:p>
          <a:p>
            <a:pPr marL="552450" lvl="1"/>
            <a:r>
              <a:rPr lang="en-US" dirty="0" err="1">
                <a:latin typeface="+mn-lt"/>
                <a:ea typeface="Monaco" charset="0"/>
                <a:cs typeface="Monaco" charset="0"/>
                <a:sym typeface="Monaco" charset="0"/>
              </a:rPr>
              <a:t>exp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field encodes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(but is not equal to E)</a:t>
            </a:r>
          </a:p>
          <a:p>
            <a:pPr marL="552450" lvl="1"/>
            <a:r>
              <a:rPr lang="en-US" dirty="0" err="1">
                <a:latin typeface="+mn-lt"/>
                <a:ea typeface="Monaco" charset="0"/>
                <a:cs typeface="Monaco" charset="0"/>
                <a:sym typeface="Monaco" charset="0"/>
              </a:rPr>
              <a:t>frac</a:t>
            </a:r>
            <a:r>
              <a:rPr lang="en-US" dirty="0"/>
              <a:t> field encodes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(but is not equal to M)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  <p:extLst>
      <p:ext uri="{BB962C8B-B14F-4D97-AF65-F5344CB8AC3E}">
        <p14:creationId xmlns:p14="http://schemas.microsoft.com/office/powerpoint/2010/main" val="31781747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/>
              <a:t>v = (–1)</a:t>
            </a:r>
            <a:r>
              <a:rPr lang="en-US" sz="2400" b="1" baseline="32000" dirty="0"/>
              <a:t>s</a:t>
            </a:r>
            <a:r>
              <a:rPr lang="en-US" sz="2400" b="1" dirty="0"/>
              <a:t> </a:t>
            </a:r>
            <a:r>
              <a:rPr lang="en-US" sz="2400" b="1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/>
              <a:t> 2</a:t>
            </a:r>
            <a:r>
              <a:rPr lang="en-US" sz="2400" b="1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pPr algn="l"/>
            <a:r>
              <a:rPr lang="en-US" sz="2400" b="1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b="1" dirty="0"/>
              <a:t>  =  </a:t>
            </a:r>
            <a:r>
              <a:rPr lang="en-US" sz="2400" b="1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b="1" dirty="0"/>
              <a:t> – </a:t>
            </a:r>
            <a:r>
              <a:rPr lang="en-US" sz="2400" b="1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</a:p>
          <a:p>
            <a:pPr algn="l"/>
            <a:r>
              <a:rPr lang="en-US" sz="2400" b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400" b="1" dirty="0"/>
              <a:t> = 2</a:t>
            </a:r>
            <a:r>
              <a:rPr lang="en-US" sz="2400" b="1" baseline="32000" dirty="0"/>
              <a:t>k-1</a:t>
            </a:r>
            <a:r>
              <a:rPr lang="en-US" sz="2400" b="1" dirty="0"/>
              <a:t> - 1</a:t>
            </a:r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/>
              <a:t>Bias is the same as for normalized numbers</a:t>
            </a:r>
          </a:p>
          <a:p>
            <a:pPr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97686" y="540603"/>
            <a:ext cx="1853391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</a:p>
          <a:p>
            <a:r>
              <a:rPr lang="en-US" sz="2400" b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400" b="1" dirty="0"/>
              <a:t> = 2</a:t>
            </a:r>
            <a:r>
              <a:rPr lang="en-US" sz="2400" b="1" baseline="32000" dirty="0"/>
              <a:t>k-1</a:t>
            </a:r>
            <a:r>
              <a:rPr lang="en-US" sz="2400" b="1" dirty="0"/>
              <a:t> - 1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13967" y="593446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72424" y="5934460"/>
            <a:ext cx="678326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72662" y="5934460"/>
            <a:ext cx="516087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954" y="399256"/>
            <a:ext cx="7366000" cy="573088"/>
          </a:xfrm>
        </p:spPr>
        <p:txBody>
          <a:bodyPr/>
          <a:lstStyle/>
          <a:p>
            <a:r>
              <a:rPr lang="en-US" dirty="0"/>
              <a:t>Denormalized Encoding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9029" y="6303728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2487" y="6303729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6317397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A54FA5-A07B-46A7-B160-B27E7B972D52}"/>
              </a:ext>
            </a:extLst>
          </p:cNvPr>
          <p:cNvSpPr/>
          <p:nvPr/>
        </p:nvSpPr>
        <p:spPr>
          <a:xfrm>
            <a:off x="6997685" y="540603"/>
            <a:ext cx="1853392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</a:p>
          <a:p>
            <a:r>
              <a:rPr lang="en-US" sz="2400" b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400" b="1" dirty="0"/>
              <a:t> = 2</a:t>
            </a:r>
            <a:r>
              <a:rPr lang="en-US" sz="2400" b="1" baseline="32000" dirty="0"/>
              <a:t>k-1</a:t>
            </a:r>
            <a:r>
              <a:rPr lang="en-US" sz="2400" b="1" dirty="0"/>
              <a:t> - 1</a:t>
            </a:r>
          </a:p>
          <a:p>
            <a:endParaRPr lang="en-US" sz="24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0.5;</a:t>
            </a:r>
          </a:p>
          <a:p>
            <a:pPr marL="0" indent="0" defTabSz="895350">
              <a:lnSpc>
                <a:spcPct val="85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Base 2 Scientific Notation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0.5</a:t>
            </a:r>
            <a:r>
              <a:rPr lang="en-US" sz="1800" baseline="-25000" dirty="0"/>
              <a:t>10</a:t>
            </a:r>
            <a:r>
              <a:rPr lang="en-US" sz="1800" dirty="0"/>
              <a:t>  = 1.0 x 2-</a:t>
            </a:r>
            <a:r>
              <a:rPr lang="en-US" sz="1800" baseline="30000" dirty="0"/>
              <a:t>1</a:t>
            </a:r>
            <a:r>
              <a:rPr lang="en-US" sz="1800" baseline="-25000" dirty="0"/>
              <a:t>  </a:t>
            </a:r>
            <a:r>
              <a:rPr lang="en-US" sz="1800" dirty="0"/>
              <a:t> </a:t>
            </a:r>
          </a:p>
          <a:p>
            <a:pPr marL="338138" lvl="1" indent="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  <a:p>
            <a:pPr marL="300038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200" dirty="0"/>
              <a:t>Converting to a leading 0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1.0 x 2-</a:t>
            </a:r>
            <a:r>
              <a:rPr lang="en-US" sz="1800" baseline="30000" dirty="0"/>
              <a:t>1</a:t>
            </a:r>
            <a:r>
              <a:rPr lang="en-US" sz="1800" dirty="0"/>
              <a:t>  = 0.1 x 2</a:t>
            </a:r>
            <a:r>
              <a:rPr lang="en-US" sz="1800" baseline="30000" dirty="0"/>
              <a:t>0</a:t>
            </a:r>
            <a:r>
              <a:rPr lang="en-US" sz="1800" baseline="-25000" dirty="0"/>
              <a:t>  </a:t>
            </a:r>
            <a:r>
              <a:rPr lang="en-US" sz="1800" dirty="0"/>
              <a:t> </a:t>
            </a: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i="1" dirty="0"/>
              <a:t>Bias</a:t>
            </a:r>
            <a:r>
              <a:rPr lang="en-US" sz="1800" dirty="0"/>
              <a:t> 	= 	2</a:t>
            </a:r>
            <a:r>
              <a:rPr lang="en-US" sz="1800" baseline="30000" dirty="0"/>
              <a:t>k-1</a:t>
            </a:r>
            <a:r>
              <a:rPr lang="en-US" sz="1800" dirty="0"/>
              <a:t> - 1 = 2</a:t>
            </a:r>
            <a:r>
              <a:rPr lang="en-US" sz="1800" baseline="30000" dirty="0"/>
              <a:t>2-1</a:t>
            </a:r>
            <a:r>
              <a:rPr lang="en-US" sz="1800" dirty="0"/>
              <a:t> – 1 = 2 – 1 = 1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 – </a:t>
            </a:r>
            <a:r>
              <a:rPr lang="en-US" sz="1800" i="1" dirty="0"/>
              <a:t>Bias = </a:t>
            </a:r>
            <a:r>
              <a:rPr lang="en-US" sz="1800" dirty="0"/>
              <a:t>1 – 1  = 0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Exp	=	00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i="1" dirty="0"/>
              <a:t>Frac	=	0.1</a:t>
            </a:r>
            <a:r>
              <a:rPr lang="en-US" sz="1800" baseline="-25000" dirty="0"/>
              <a:t>2</a:t>
            </a:r>
            <a:endParaRPr lang="en-US" sz="1800" i="1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                </a:t>
            </a:r>
            <a:r>
              <a:rPr lang="en-US" sz="2800" dirty="0">
                <a:latin typeface="Courier New" pitchFamily="49" charset="0"/>
              </a:rPr>
              <a:t>0 00 100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5968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14-513/18-613: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3</a:t>
            </a:r>
            <a:r>
              <a:rPr lang="en-US" sz="2000" b="0" baseline="30000" dirty="0">
                <a:latin typeface="+mn-lt"/>
              </a:rPr>
              <a:t>rd</a:t>
            </a:r>
            <a:r>
              <a:rPr lang="en-US" sz="2000" b="0" dirty="0">
                <a:latin typeface="+mn-lt"/>
              </a:rPr>
              <a:t> Lecture, May 21,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10466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Monaco" charset="0"/>
                        <a:cs typeface="Courier New" panose="02070309020205020404" pitchFamily="49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82628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1" grpId="0"/>
      <p:bldP spid="13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53814"/>
              </p:ext>
            </p:extLst>
          </p:nvPr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“Number Line Challenge”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specific bit-width, we get only a specific number of points on our number line. We can assign them whatever meaning we like, but that’s all we get.</a:t>
            </a:r>
          </a:p>
          <a:p>
            <a:r>
              <a:rPr lang="en-US" dirty="0"/>
              <a:t>Consider some examples for a 3-bit number line:</a:t>
            </a: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000        001      010        011        100        101        110        111     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-2          -1.5     -1           -0.5          0           0.5         1             1.5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A            B          C            D             E            F             G           H </a:t>
            </a:r>
          </a:p>
          <a:p>
            <a:pPr marL="457200" lvl="1" indent="0">
              <a:buNone/>
            </a:pPr>
            <a:r>
              <a:rPr lang="en-US" sz="120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r>
              <a:rPr lang="en-US" dirty="0"/>
              <a:t>So, Where Do Fractions Fit In?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5435600"/>
          </a:xfrm>
        </p:spPr>
        <p:txBody>
          <a:bodyPr/>
          <a:lstStyle/>
          <a:p>
            <a:r>
              <a:rPr lang="en-US" dirty="0"/>
              <a:t>For some applications range is important – things are large and details don’t matter</a:t>
            </a:r>
          </a:p>
          <a:p>
            <a:pPr lvl="1"/>
            <a:r>
              <a:rPr lang="en-US" dirty="0"/>
              <a:t>Think telescope</a:t>
            </a:r>
          </a:p>
          <a:p>
            <a:pPr marL="279400" lvl="1" indent="0">
              <a:buNone/>
            </a:pPr>
            <a:endParaRPr lang="en-US" dirty="0"/>
          </a:p>
          <a:p>
            <a:r>
              <a:rPr lang="en-US" dirty="0"/>
              <a:t>For some applications resolution is important and nothing is large</a:t>
            </a:r>
          </a:p>
          <a:p>
            <a:pPr lvl="1"/>
            <a:r>
              <a:rPr lang="en-US" dirty="0"/>
              <a:t>Thing microscope</a:t>
            </a:r>
          </a:p>
          <a:p>
            <a:pPr lvl="1"/>
            <a:endParaRPr lang="en-US" dirty="0"/>
          </a:p>
          <a:p>
            <a:r>
              <a:rPr lang="en-US" dirty="0"/>
              <a:t>We could solve this problem by using different types, e.g. one for large things and one for small things</a:t>
            </a:r>
          </a:p>
          <a:p>
            <a:pPr lvl="1"/>
            <a:r>
              <a:rPr lang="en-US" dirty="0"/>
              <a:t>But, then what happens when math involved both? </a:t>
            </a:r>
          </a:p>
          <a:p>
            <a:pPr lvl="1"/>
            <a:endParaRPr lang="en-US" dirty="0"/>
          </a:p>
          <a:p>
            <a:r>
              <a:rPr lang="en-US" dirty="0"/>
              <a:t>We want a unified numbering system where we have more resolution for small things and more range for large things.</a:t>
            </a:r>
          </a:p>
        </p:txBody>
      </p:sp>
    </p:spTree>
    <p:extLst>
      <p:ext uri="{BB962C8B-B14F-4D97-AF65-F5344CB8AC3E}">
        <p14:creationId xmlns:p14="http://schemas.microsoft.com/office/powerpoint/2010/main" val="140959424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87963"/>
              </p:ext>
            </p:extLst>
          </p:nvPr>
        </p:nvGraphicFramePr>
        <p:xfrm>
          <a:off x="228600" y="2881312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Worksheet" r:id="rId3" imgW="7848600" imgH="952500" progId="Excel.Sheet.8">
                  <p:embed/>
                </p:oleObj>
              </mc:Choice>
              <mc:Fallback>
                <p:oleObj name="Worksheet" r:id="rId3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81312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IEEE’s Answer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334000" y="2271712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419600" y="2456378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663736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Worksheet" r:id="rId3" imgW="7848600" imgH="965200" progId="Excel.Sheet.8">
                  <p:embed/>
                </p:oleObj>
              </mc:Choice>
              <mc:Fallback>
                <p:oleObj name="Worksheet" r:id="rId3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4924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552450" lvl="1"/>
            <a:r>
              <a:rPr lang="en-US" dirty="0"/>
              <a:t>Some CPUs don’t implement IEEE 754 in full</a:t>
            </a:r>
            <a:br>
              <a:rPr lang="en-US" dirty="0"/>
            </a:br>
            <a:r>
              <a:rPr lang="en-US" dirty="0"/>
              <a:t>e.g., early GPUs, Cell BE processor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  <p:extLst>
      <p:ext uri="{BB962C8B-B14F-4D97-AF65-F5344CB8AC3E}">
        <p14:creationId xmlns:p14="http://schemas.microsoft.com/office/powerpoint/2010/main" val="16705268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1 7/16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23/16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1 + 1/4 + 1/8 + 1/16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11255</TotalTime>
  <Pages>0</Pages>
  <Words>3264</Words>
  <Characters>0</Characters>
  <Application>Microsoft Office PowerPoint</Application>
  <PresentationFormat>On-screen Show (4:3)</PresentationFormat>
  <Lines>0</Lines>
  <Paragraphs>585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7" baseType="lpstr"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Times</vt:lpstr>
      <vt:lpstr>Times New Roman</vt:lpstr>
      <vt:lpstr>Wingdings</vt:lpstr>
      <vt:lpstr>Wingdings 2</vt:lpstr>
      <vt:lpstr>Title Slide</vt:lpstr>
      <vt:lpstr>Title and Content</vt:lpstr>
      <vt:lpstr>Title and Content: Build</vt:lpstr>
      <vt:lpstr>Title Only</vt:lpstr>
      <vt:lpstr>template2007</vt:lpstr>
      <vt:lpstr>1_template2007</vt:lpstr>
      <vt:lpstr>Worksheet</vt:lpstr>
      <vt:lpstr>PowerPoint Presentation</vt:lpstr>
      <vt:lpstr>Floating Point  14-513/18-613: Introduction to Computer Systems 3rd Lecture, May 21, 2020</vt:lpstr>
      <vt:lpstr>Recall the “Number Line Challenge”</vt:lpstr>
      <vt:lpstr>So, Where Do Fractions Fit In?</vt:lpstr>
      <vt:lpstr>IEEE’s Answer</vt:lpstr>
      <vt:lpstr>Distribution of Values (close-up view)</vt:lpstr>
      <vt:lpstr>IEEE Floating Point</vt:lpstr>
      <vt:lpstr>Fractional Binary Numbers</vt:lpstr>
      <vt:lpstr>Fractional Binary Numbers: Examples</vt:lpstr>
      <vt:lpstr>Representable Numbers</vt:lpstr>
      <vt:lpstr>Floating Point Representation</vt:lpstr>
      <vt:lpstr>Precision options</vt:lpstr>
      <vt:lpstr>Three “kinds” of floating point numbers</vt:lpstr>
      <vt:lpstr>Visualization: Floating Point Encodings</vt:lpstr>
      <vt:lpstr>“Normalized” Values</vt:lpstr>
      <vt:lpstr>Normalized Encoding Example</vt:lpstr>
      <vt:lpstr>Denormalized Values</vt:lpstr>
      <vt:lpstr>Denormalized Encoding Example</vt:lpstr>
      <vt:lpstr>Special Values</vt:lpstr>
      <vt:lpstr>C float Decoding Example</vt:lpstr>
      <vt:lpstr>C float Decoding Example #1</vt:lpstr>
      <vt:lpstr>C float Decoding Example #1</vt:lpstr>
      <vt:lpstr>C float Decoding Example #2</vt:lpstr>
      <vt:lpstr>C float Decoding Example #2</vt:lpstr>
      <vt:lpstr>Tiny Floating Point Example</vt:lpstr>
      <vt:lpstr>Dynamic Range (s=0 only)</vt:lpstr>
      <vt:lpstr>Special Properties of the IEEE Encoding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Gregory Kesden</cp:lastModifiedBy>
  <cp:revision>145</cp:revision>
  <cp:lastPrinted>2019-09-05T01:45:40Z</cp:lastPrinted>
  <dcterms:created xsi:type="dcterms:W3CDTF">2012-09-06T15:16:51Z</dcterms:created>
  <dcterms:modified xsi:type="dcterms:W3CDTF">2020-05-27T20:19:13Z</dcterms:modified>
</cp:coreProperties>
</file>