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729" r:id="rId2"/>
    <p:sldId id="542" r:id="rId3"/>
    <p:sldId id="712" r:id="rId4"/>
    <p:sldId id="733" r:id="rId5"/>
    <p:sldId id="734" r:id="rId6"/>
    <p:sldId id="732" r:id="rId7"/>
    <p:sldId id="692" r:id="rId8"/>
    <p:sldId id="735" r:id="rId9"/>
    <p:sldId id="737" r:id="rId10"/>
    <p:sldId id="736" r:id="rId11"/>
    <p:sldId id="719" r:id="rId12"/>
    <p:sldId id="738" r:id="rId13"/>
    <p:sldId id="739" r:id="rId14"/>
    <p:sldId id="740" r:id="rId15"/>
    <p:sldId id="690" r:id="rId16"/>
    <p:sldId id="671" r:id="rId17"/>
    <p:sldId id="673" r:id="rId18"/>
    <p:sldId id="674" r:id="rId19"/>
    <p:sldId id="675" r:id="rId20"/>
    <p:sldId id="710" r:id="rId21"/>
    <p:sldId id="676" r:id="rId22"/>
    <p:sldId id="677" r:id="rId23"/>
    <p:sldId id="741" r:id="rId24"/>
    <p:sldId id="742" r:id="rId25"/>
    <p:sldId id="746" r:id="rId26"/>
    <p:sldId id="747" r:id="rId27"/>
    <p:sldId id="743" r:id="rId28"/>
    <p:sldId id="744" r:id="rId29"/>
    <p:sldId id="745" r:id="rId30"/>
    <p:sldId id="748" r:id="rId31"/>
    <p:sldId id="749" r:id="rId32"/>
    <p:sldId id="750" r:id="rId33"/>
    <p:sldId id="751" r:id="rId34"/>
    <p:sldId id="720" r:id="rId35"/>
    <p:sldId id="718" r:id="rId36"/>
    <p:sldId id="753" r:id="rId37"/>
    <p:sldId id="591" r:id="rId38"/>
    <p:sldId id="593" r:id="rId39"/>
    <p:sldId id="594" r:id="rId40"/>
    <p:sldId id="595" r:id="rId41"/>
    <p:sldId id="685" r:id="rId42"/>
    <p:sldId id="596" r:id="rId43"/>
    <p:sldId id="597" r:id="rId44"/>
    <p:sldId id="645" r:id="rId45"/>
    <p:sldId id="599" r:id="rId46"/>
    <p:sldId id="602" r:id="rId47"/>
    <p:sldId id="600" r:id="rId48"/>
    <p:sldId id="601" r:id="rId49"/>
    <p:sldId id="648" r:id="rId50"/>
    <p:sldId id="686" r:id="rId51"/>
    <p:sldId id="606" r:id="rId52"/>
    <p:sldId id="721" r:id="rId53"/>
    <p:sldId id="722" r:id="rId54"/>
    <p:sldId id="723" r:id="rId55"/>
    <p:sldId id="649" r:id="rId56"/>
    <p:sldId id="687" r:id="rId57"/>
    <p:sldId id="711" r:id="rId58"/>
    <p:sldId id="611" r:id="rId59"/>
    <p:sldId id="612" r:id="rId60"/>
    <p:sldId id="613" r:id="rId61"/>
    <p:sldId id="615" r:id="rId62"/>
    <p:sldId id="616" r:id="rId63"/>
    <p:sldId id="617" r:id="rId64"/>
    <p:sldId id="752" r:id="rId65"/>
    <p:sldId id="620" r:id="rId66"/>
    <p:sldId id="621" r:id="rId67"/>
    <p:sldId id="625" r:id="rId68"/>
    <p:sldId id="626" r:id="rId69"/>
    <p:sldId id="628" r:id="rId70"/>
    <p:sldId id="715" r:id="rId71"/>
    <p:sldId id="716" r:id="rId72"/>
    <p:sldId id="717" r:id="rId73"/>
    <p:sldId id="689" r:id="rId74"/>
    <p:sldId id="651" r:id="rId75"/>
  </p:sldIdLst>
  <p:sldSz cx="9144000" cy="6858000" type="screen4x3"/>
  <p:notesSz cx="7302500" cy="95869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1C5"/>
    <a:srgbClr val="F1C7C7"/>
    <a:srgbClr val="E0E0E0"/>
    <a:srgbClr val="A8E799"/>
    <a:srgbClr val="E0F4E3"/>
    <a:srgbClr val="E3E4E6"/>
    <a:srgbClr val="FFFF99"/>
    <a:srgbClr val="FF9999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73" autoAdjust="0"/>
    <p:restoredTop sz="94660"/>
  </p:normalViewPr>
  <p:slideViewPr>
    <p:cSldViewPr snapToObjects="1">
      <p:cViewPr varScale="1">
        <p:scale>
          <a:sx n="93" d="100"/>
          <a:sy n="93" d="100"/>
        </p:scale>
        <p:origin x="48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4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2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7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20D8-C8B5-45F1-9934-14585718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ASCII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96F8-1015-4132-B701-CCFFA384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4953000"/>
            <a:ext cx="3962400" cy="1533524"/>
          </a:xfrm>
        </p:spPr>
        <p:txBody>
          <a:bodyPr/>
          <a:lstStyle/>
          <a:p>
            <a:r>
              <a:rPr lang="en-US" dirty="0"/>
              <a:t>0 (decimal) = 000 (binary)</a:t>
            </a:r>
          </a:p>
          <a:p>
            <a:r>
              <a:rPr lang="en-US" dirty="0"/>
              <a:t>1 (decimal) = 001 (binary)</a:t>
            </a:r>
          </a:p>
          <a:p>
            <a:r>
              <a:rPr lang="en-US" dirty="0"/>
              <a:t>2 (decimal) = 010 (binary)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2F30A-3E90-4BFC-B29B-E5ACA9DAB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07453"/>
            <a:ext cx="5086892" cy="34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7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479181" cy="3751061"/>
          </a:xfrm>
        </p:spPr>
        <p:txBody>
          <a:bodyPr/>
          <a:lstStyle/>
          <a:p>
            <a:pPr eaLnBrk="1" hangingPunct="1"/>
            <a:r>
              <a:rPr lang="en-US" dirty="0"/>
              <a:t>Bits are very small. It helps to consider groups of them, e.g. Bytes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A Byte = 8 bits</a:t>
            </a:r>
          </a:p>
          <a:p>
            <a:pPr lvl="1"/>
            <a:r>
              <a:rPr lang="en-US" dirty="0"/>
              <a:t>Binary 00000000</a:t>
            </a:r>
            <a:r>
              <a:rPr lang="en-US" baseline="-6000" dirty="0"/>
              <a:t>2</a:t>
            </a:r>
            <a:r>
              <a:rPr lang="en-US" dirty="0"/>
              <a:t> to 11111111</a:t>
            </a:r>
            <a:r>
              <a:rPr lang="en-US" baseline="-6000" dirty="0"/>
              <a:t>2</a:t>
            </a:r>
            <a:endParaRPr lang="en-US" dirty="0"/>
          </a:p>
          <a:p>
            <a:pPr marL="952500" lvl="2"/>
            <a:r>
              <a:rPr lang="en-US" dirty="0"/>
              <a:t>Decimal: 0</a:t>
            </a:r>
            <a:r>
              <a:rPr lang="en-US" baseline="-6000" dirty="0"/>
              <a:t>10</a:t>
            </a:r>
            <a:r>
              <a:rPr lang="en-US" dirty="0"/>
              <a:t> to 255</a:t>
            </a:r>
            <a:r>
              <a:rPr lang="en-US" baseline="-6000" dirty="0"/>
              <a:t>10</a:t>
            </a:r>
            <a:endParaRPr lang="en-US" dirty="0"/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58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438150" lvl="1"/>
            <a:endParaRPr lang="en-US" dirty="0"/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3139304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406317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4983882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587605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82020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 To Binary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0" y="1066801"/>
            <a:ext cx="7637107" cy="4046336"/>
          </a:xfrm>
        </p:spPr>
        <p:txBody>
          <a:bodyPr/>
          <a:lstStyle/>
          <a:p>
            <a:pPr marL="438150" lvl="1"/>
            <a:r>
              <a:rPr lang="en-US" sz="1800" dirty="0"/>
              <a:t>It is straight-forward to convert a hexadecimal number to binary:</a:t>
            </a:r>
          </a:p>
          <a:p>
            <a:pPr marL="838200" lvl="2"/>
            <a:r>
              <a:rPr lang="en-US" sz="1800" dirty="0"/>
              <a:t>Groups of 4 digits represent 16 possibilities, 0-15, i.e. </a:t>
            </a:r>
            <a:r>
              <a:rPr lang="en-US" sz="1800" dirty="0" err="1"/>
              <a:t>hexadeximal</a:t>
            </a:r>
            <a:r>
              <a:rPr lang="en-US" sz="1800" dirty="0"/>
              <a:t> 0-F</a:t>
            </a:r>
          </a:p>
          <a:p>
            <a:pPr marL="609600" lvl="2" indent="0">
              <a:buNone/>
            </a:pPr>
            <a:endParaRPr lang="en-US" sz="1800" dirty="0"/>
          </a:p>
          <a:p>
            <a:pPr marL="438150" lvl="1"/>
            <a:r>
              <a:rPr lang="en-US" sz="1800" dirty="0"/>
              <a:t>Group the hex digits into groups of 4 </a:t>
            </a:r>
          </a:p>
          <a:p>
            <a:pPr marL="838200" lvl="2"/>
            <a:r>
              <a:rPr lang="en-US" sz="1800" dirty="0"/>
              <a:t>Start on the left side! </a:t>
            </a:r>
          </a:p>
          <a:p>
            <a:pPr marL="1295400" lvl="3"/>
            <a:r>
              <a:rPr lang="en-US" sz="1800" dirty="0"/>
              <a:t>If there aren’t enough digits, leading 0s can be added on the left, but not on the right. </a:t>
            </a:r>
          </a:p>
          <a:p>
            <a:pPr marL="1295400" lvl="3"/>
            <a:endParaRPr lang="en-US" sz="1800" dirty="0"/>
          </a:p>
          <a:p>
            <a:pPr marL="838200" lvl="2"/>
            <a:r>
              <a:rPr lang="en-US" sz="1800" dirty="0"/>
              <a:t>Convert each group of 4 bits into the corresponding hex digit.</a:t>
            </a:r>
          </a:p>
          <a:p>
            <a:pPr marL="838200" lvl="2"/>
            <a:r>
              <a:rPr lang="en-US" sz="1800" dirty="0"/>
              <a:t>The concatenation of all of the hex digits is the hex number, because each hex digit represents the same thing as the 4 bits it represents. </a:t>
            </a:r>
          </a:p>
          <a:p>
            <a:pPr marL="838200" lvl="2"/>
            <a:endParaRPr lang="en-US" sz="1800" dirty="0"/>
          </a:p>
          <a:p>
            <a:pPr marL="438150" lvl="1"/>
            <a:r>
              <a:rPr lang="en-US" sz="1800" dirty="0"/>
              <a:t>Converting from hex to binary is the reverse process.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89283" y="1828800"/>
            <a:ext cx="1327704" cy="329307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3139304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406317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4983882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587605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29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Common Data Types In the C Language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8583"/>
              </p:ext>
            </p:extLst>
          </p:nvPr>
        </p:nvGraphicFramePr>
        <p:xfrm>
          <a:off x="1524000" y="28194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EE38336-7CE1-4E55-8BE3-5EE72E20D9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080501"/>
            <a:ext cx="7637107" cy="4046336"/>
          </a:xfrm>
        </p:spPr>
        <p:txBody>
          <a:bodyPr/>
          <a:lstStyle/>
          <a:p>
            <a:pPr marL="438150" lvl="1"/>
            <a:r>
              <a:rPr lang="en-US" sz="1800" dirty="0"/>
              <a:t>Because resources are finite, a fixed amount of memory is usually allocated to data types, including numbers. </a:t>
            </a:r>
          </a:p>
          <a:p>
            <a:pPr marL="838200" lvl="2"/>
            <a:r>
              <a:rPr lang="en-US" sz="1800" dirty="0"/>
              <a:t>This amount of memory limits their range and/or precision.</a:t>
            </a:r>
          </a:p>
          <a:p>
            <a:pPr marL="1295400" lvl="3"/>
            <a:r>
              <a:rPr lang="en-US" sz="1800" dirty="0"/>
              <a:t>We’ll talk about that soon</a:t>
            </a:r>
          </a:p>
          <a:p>
            <a:pPr marL="438150" lvl="1"/>
            <a:r>
              <a:rPr lang="en-US" sz="1800" dirty="0"/>
              <a:t>The table below shows some examples for the C programming Language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Developed by George Boole in 19th Century</a:t>
            </a:r>
          </a:p>
          <a:p>
            <a:pPr marL="552450" lvl="1" eaLnBrk="1" hangingPunct="1"/>
            <a:r>
              <a:rPr lang="en-US"/>
              <a:t>Algebraic representation of logic</a:t>
            </a:r>
          </a:p>
          <a:p>
            <a:pPr marL="838200" lvl="2" eaLnBrk="1" hangingPunct="1"/>
            <a:r>
              <a:rPr lang="en-US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175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84200" y="3429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62500" y="3436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63550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63550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 </a:t>
            </a:r>
            <a:r>
              <a:rPr lang="en-US"/>
              <a:t>and Integers</a:t>
            </a:r>
            <a:br>
              <a:rPr lang="en-US" dirty="0"/>
            </a:br>
            <a:r>
              <a:rPr lang="en-US" sz="2000" b="0" dirty="0"/>
              <a:t>14-513/18-613: Introduction to Computer Systems</a:t>
            </a:r>
            <a:br>
              <a:rPr lang="en-US" b="0" dirty="0"/>
            </a:b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and </a:t>
            </a:r>
            <a:r>
              <a:rPr lang="en-US" sz="2000" b="0" baseline="30000" dirty="0"/>
              <a:t>3rd </a:t>
            </a:r>
            <a:r>
              <a:rPr lang="en-US" sz="2000" b="0" dirty="0"/>
              <a:t>Lectures,  May. 20-21, 2020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1011 1110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 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1111 1111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0111 1101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219200" y="341016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514600" y="333396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80050" y="331427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219200" y="45326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514600" y="44564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451225" y="443677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503737" y="44183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504844" y="44423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617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540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562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562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526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567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548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529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549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-2          -1.5     -1           -0.5          0           0.5         1             1.5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A            B          C            D             E            F             G           H </a:t>
            </a:r>
          </a:p>
          <a:p>
            <a:pPr marL="457200" lvl="1" indent="0">
              <a:buNone/>
            </a:pPr>
            <a:r>
              <a:rPr lang="en-US" sz="120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+ 111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137525" cy="5267325"/>
          </a:xfrm>
        </p:spPr>
        <p:txBody>
          <a:bodyPr/>
          <a:lstStyle/>
          <a:p>
            <a:r>
              <a:rPr lang="en-US" sz="1800" dirty="0"/>
              <a:t>CMU Computing and Linux Boot Camp Monday evening during regular class time</a:t>
            </a:r>
          </a:p>
          <a:p>
            <a:pPr lvl="1"/>
            <a:r>
              <a:rPr lang="en-US" sz="1800" dirty="0"/>
              <a:t>A </a:t>
            </a:r>
            <a:r>
              <a:rPr lang="en-US" sz="1800" i="1" dirty="0"/>
              <a:t>Quick Start Guide</a:t>
            </a:r>
            <a:r>
              <a:rPr lang="en-US" sz="1800" dirty="0"/>
              <a:t> put together by your hard-working TAs has been posted to Piazza and the course Web site to help you get started until then.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200" dirty="0" err="1"/>
              <a:t>Autolab</a:t>
            </a:r>
            <a:r>
              <a:rPr lang="en-US" sz="2200" dirty="0"/>
              <a:t> has been created, but I am still configuring it.</a:t>
            </a:r>
          </a:p>
          <a:p>
            <a:pPr lvl="1"/>
            <a:r>
              <a:rPr lang="en-US" sz="1800" dirty="0"/>
              <a:t>You don’t need it to start lab 0, which is posted to the Web site</a:t>
            </a:r>
          </a:p>
          <a:p>
            <a:pPr lvl="1"/>
            <a:r>
              <a:rPr lang="en-US" sz="1800" dirty="0"/>
              <a:t>It will be available in plenty of time to turn in lab 0 and for the rest of the labs thereafter. </a:t>
            </a:r>
          </a:p>
          <a:p>
            <a:endParaRPr lang="en-US" sz="1800" dirty="0"/>
          </a:p>
          <a:p>
            <a:r>
              <a:rPr lang="en-US" sz="1800" dirty="0"/>
              <a:t>Reminder: I’ve got no control over the waitlist</a:t>
            </a:r>
          </a:p>
          <a:p>
            <a:pPr lvl="1"/>
            <a:r>
              <a:rPr lang="en-US" sz="1800" dirty="0"/>
              <a:t>I’ve asked the departments and programs to let everyone in</a:t>
            </a:r>
          </a:p>
          <a:p>
            <a:pPr lvl="1"/>
            <a:r>
              <a:rPr lang="en-US" sz="1800" dirty="0"/>
              <a:t>I’ve let the departments and programs know that we have enough TA applicants to hire enough great TAs to fully support the course</a:t>
            </a:r>
          </a:p>
          <a:p>
            <a:pPr lvl="1"/>
            <a:r>
              <a:rPr lang="en-US" sz="1800" dirty="0"/>
              <a:t>In the summer, the departments have to work through each student’s circumstance one-by-one to do the add. It can take time. A lot of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general</a:t>
            </a:r>
          </a:p>
          <a:p>
            <a:pPr lvl="1"/>
            <a:r>
              <a:rPr lang="en-US" dirty="0"/>
              <a:t>-</a:t>
            </a:r>
            <a:r>
              <a:rPr lang="en-US" i="1" dirty="0"/>
              <a:t>x</a:t>
            </a:r>
            <a:r>
              <a:rPr lang="en-US" dirty="0"/>
              <a:t> = -1 - </a:t>
            </a:r>
            <a:r>
              <a:rPr lang="en-US" i="1" dirty="0"/>
              <a:t>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endParaRPr lang="en-US" dirty="0"/>
          </a:p>
          <a:p>
            <a:r>
              <a:rPr lang="en-US" dirty="0"/>
              <a:t>Because of the fixed with,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Consider any number and its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r>
              <a:rPr lang="en-US" dirty="0"/>
              <a:t>And if x + y = 0, y must equal –x</a:t>
            </a:r>
          </a:p>
          <a:p>
            <a:pPr lvl="1"/>
            <a:r>
              <a:rPr lang="en-US" dirty="0"/>
              <a:t>So if x + </a:t>
            </a:r>
            <a:r>
              <a:rPr lang="en-US" dirty="0" err="1"/>
              <a:t>TwosComplement</a:t>
            </a:r>
            <a:r>
              <a:rPr lang="en-US" dirty="0"/>
              <a:t>(x) + 1 = 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</a:t>
            </a:r>
            <a:r>
              <a:rPr lang="en-US" dirty="0" err="1"/>
              <a:t>TwosComplement</a:t>
            </a:r>
            <a:r>
              <a:rPr lang="en-US" dirty="0"/>
              <a:t>(x) + 1) = 0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TwosComplement</a:t>
            </a:r>
            <a:r>
              <a:rPr lang="en-US" dirty="0"/>
              <a:t>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</a:t>
            </a:r>
            <a:r>
              <a:rPr lang="en-US" dirty="0" err="1"/>
              <a:t>TwosComplement</a:t>
            </a:r>
            <a:r>
              <a:rPr lang="en-US" dirty="0"/>
              <a:t>(x) + 1) = 0</a:t>
            </a:r>
          </a:p>
          <a:p>
            <a:pPr lvl="1"/>
            <a:r>
              <a:rPr lang="en-US" dirty="0"/>
              <a:t>x + </a:t>
            </a:r>
            <a:r>
              <a:rPr lang="en-US" dirty="0" err="1"/>
              <a:t>TwosComplement</a:t>
            </a:r>
            <a:r>
              <a:rPr lang="en-US" dirty="0"/>
              <a:t>(x) = -1</a:t>
            </a:r>
          </a:p>
          <a:p>
            <a:pPr lvl="1"/>
            <a:r>
              <a:rPr lang="en-US" dirty="0"/>
              <a:t>x = -1 - </a:t>
            </a:r>
            <a:r>
              <a:rPr lang="en-US" dirty="0" err="1"/>
              <a:t>TwosComplement</a:t>
            </a:r>
            <a:r>
              <a:rPr lang="en-US" dirty="0"/>
              <a:t>(x)</a:t>
            </a:r>
          </a:p>
          <a:p>
            <a:pPr lvl="1"/>
            <a:r>
              <a:rPr lang="en-US" dirty="0"/>
              <a:t>-x = 1 + </a:t>
            </a:r>
            <a:r>
              <a:rPr lang="en-US" dirty="0" err="1"/>
              <a:t>TwosComplement</a:t>
            </a:r>
            <a:r>
              <a:rPr lang="en-US" dirty="0"/>
              <a:t>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 Encoding Example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4102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x =      15213: 00111011 01101101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y =     -15213: 11000100 10010011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9813"/>
              </p:ext>
            </p:extLst>
          </p:nvPr>
        </p:nvGraphicFramePr>
        <p:xfrm>
          <a:off x="1920875" y="1654175"/>
          <a:ext cx="5535613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6" name="Document" r:id="rId4" imgW="5612605" imgH="5218356" progId="Word.Document.8">
                  <p:embed/>
                </p:oleObj>
              </mc:Choice>
              <mc:Fallback>
                <p:oleObj name="Document" r:id="rId4" imgW="5612605" imgH="5218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654175"/>
                        <a:ext cx="5535613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1043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Negate through complement and increase</a:t>
            </a:r>
            <a:br>
              <a:rPr lang="en-US" dirty="0"/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Example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Observation: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-1</a:t>
                </a:r>
              </a:p>
            </p:txBody>
          </p:sp>
        </p:grpSp>
      </p:grpSp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1143000" y="507494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Document" r:id="rId4" imgW="6184900" imgH="2108200" progId="Word.Document.8">
                  <p:embed/>
                </p:oleObj>
              </mc:Choice>
              <mc:Fallback>
                <p:oleObj name="Document" r:id="rId4" imgW="6184900" imgH="2108200" progId="Word.Document.8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494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 = 15213</a:t>
            </a:r>
          </a:p>
        </p:txBody>
      </p:sp>
    </p:spTree>
    <p:extLst>
      <p:ext uri="{BB962C8B-B14F-4D97-AF65-F5344CB8AC3E}">
        <p14:creationId xmlns:p14="http://schemas.microsoft.com/office/powerpoint/2010/main" val="26218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2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3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4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5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0313"/>
              </p:ext>
            </p:extLst>
          </p:nvPr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6" name="Document" r:id="rId8" imgW="5969000" imgH="1016000" progId="Word.Document.8">
                  <p:embed/>
                </p:oleObj>
              </mc:Choice>
              <mc:Fallback>
                <p:oleObj name="Document" r:id="rId8" imgW="5969000" imgH="10160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7" name="Document" r:id="rId4" imgW="6083300" imgH="1943100" progId="Word.Document.8">
                  <p:embed/>
                </p:oleObj>
              </mc:Choice>
              <mc:Fallback>
                <p:oleObj name="Document" r:id="rId4" imgW="6083300" imgH="1943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30885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Values for Different Word Sizes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98837"/>
            <a:ext cx="4146550" cy="2314575"/>
          </a:xfrm>
        </p:spPr>
        <p:txBody>
          <a:bodyPr lIns="90487" tIns="44450" rIns="90487" bIns="44450"/>
          <a:lstStyle/>
          <a:p>
            <a:pPr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	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Question: abs(</a:t>
            </a:r>
            <a:r>
              <a:rPr lang="en-US" b="0" dirty="0" err="1"/>
              <a:t>TMin</a:t>
            </a:r>
            <a:r>
              <a:rPr lang="en-US" b="0" dirty="0"/>
              <a:t>)?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41325" y="1554163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1" name="Document" r:id="rId4" imgW="8724900" imgH="1816100" progId="Word.Document.8">
                  <p:embed/>
                </p:oleObj>
              </mc:Choice>
              <mc:Fallback>
                <p:oleObj name="Document" r:id="rId4" imgW="8724900" imgH="1816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554163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7550" y="3398837"/>
            <a:ext cx="4968876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#include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&lt;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limits.h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Declares constants, e.g.,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LONG_MIN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Values platform specific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Can Invert Mappings</a:t>
            </a:r>
          </a:p>
          <a:p>
            <a:pPr lvl="1" eaLnBrk="1" hangingPunct="1">
              <a:defRPr/>
            </a:pPr>
            <a:r>
              <a:rPr lang="en-US" dirty="0"/>
              <a:t>U2B(</a:t>
            </a:r>
            <a:r>
              <a:rPr lang="en-US" b="0" i="1" dirty="0"/>
              <a:t>x</a:t>
            </a:r>
            <a:r>
              <a:rPr lang="en-US" dirty="0"/>
              <a:t>)  =  B2U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unsigned integer</a:t>
            </a:r>
          </a:p>
          <a:p>
            <a:pPr lvl="1" eaLnBrk="1" hangingPunct="1">
              <a:defRPr/>
            </a:pPr>
            <a:r>
              <a:rPr lang="en-US" dirty="0"/>
              <a:t>T2B(</a:t>
            </a:r>
            <a:r>
              <a:rPr lang="en-US" b="0" i="1" dirty="0"/>
              <a:t>x</a:t>
            </a:r>
            <a:r>
              <a:rPr lang="en-US" dirty="0"/>
              <a:t>)  =  B2T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two’s comp integer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043113" y="2131700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31700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76713" y="2304884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054225" y="3962400"/>
            <a:ext cx="3968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ux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1425" y="3962400"/>
            <a:ext cx="282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  <a:endParaRPr lang="en-US" b="0" i="1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73971" y="4170219"/>
            <a:ext cx="3206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1004379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181600" y="3530600"/>
            <a:ext cx="1574800" cy="279400"/>
            <a:chOff x="3264" y="2608"/>
            <a:chExt cx="992" cy="176"/>
          </a:xfrm>
        </p:grpSpPr>
        <p:sp>
          <p:nvSpPr>
            <p:cNvPr id="20602" name="Rectangle 117"/>
            <p:cNvSpPr>
              <a:spLocks noChangeArrowheads="1"/>
            </p:cNvSpPr>
            <p:nvPr/>
          </p:nvSpPr>
          <p:spPr bwMode="auto">
            <a:xfrm>
              <a:off x="3552" y="260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U2T</a:t>
              </a:r>
            </a:p>
          </p:txBody>
        </p:sp>
        <p:sp>
          <p:nvSpPr>
            <p:cNvPr id="20603" name="Line 118"/>
            <p:cNvSpPr>
              <a:spLocks noChangeShapeType="1"/>
            </p:cNvSpPr>
            <p:nvPr/>
          </p:nvSpPr>
          <p:spPr bwMode="auto">
            <a:xfrm flipH="1" flipV="1">
              <a:off x="3264" y="27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19"/>
            <p:cNvSpPr>
              <a:spLocks noChangeShapeType="1"/>
            </p:cNvSpPr>
            <p:nvPr/>
          </p:nvSpPr>
          <p:spPr bwMode="auto">
            <a:xfrm flipH="1">
              <a:off x="3936" y="269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81600" y="3098800"/>
            <a:ext cx="1574800" cy="279400"/>
            <a:chOff x="3264" y="2128"/>
            <a:chExt cx="992" cy="176"/>
          </a:xfrm>
        </p:grpSpPr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3552" y="212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T2U</a:t>
              </a:r>
            </a:p>
          </p:txBody>
        </p:sp>
        <p:sp>
          <p:nvSpPr>
            <p:cNvPr id="20600" name="Line 121"/>
            <p:cNvSpPr>
              <a:spLocks noChangeShapeType="1"/>
            </p:cNvSpPr>
            <p:nvPr/>
          </p:nvSpPr>
          <p:spPr bwMode="auto">
            <a:xfrm flipH="1" flipV="1">
              <a:off x="3264" y="222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2"/>
            <p:cNvSpPr>
              <a:spLocks noChangeShapeType="1"/>
            </p:cNvSpPr>
            <p:nvPr/>
          </p:nvSpPr>
          <p:spPr bwMode="auto">
            <a:xfrm flipH="1">
              <a:off x="3936" y="221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400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14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582613" y="5257800"/>
            <a:ext cx="2880725" cy="120032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74650" y="1586707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699250" y="1524000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17763" y="2043595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684963" y="2043595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51363" y="2216779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2’s Comp.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3505200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3C19-2A9E-4883-9D33-BEF4D508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5BAB3-3228-43F9-A9A0-BFFF3CCBA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components suffer from tolerances, and noise</a:t>
            </a:r>
          </a:p>
          <a:p>
            <a:pPr lvl="1"/>
            <a:r>
              <a:rPr lang="en-US" dirty="0"/>
              <a:t>Components aren’t manufacturer exactly</a:t>
            </a:r>
          </a:p>
          <a:p>
            <a:pPr lvl="1"/>
            <a:r>
              <a:rPr lang="en-US" dirty="0"/>
              <a:t>The performance of components varies with the environment and as they age</a:t>
            </a:r>
          </a:p>
          <a:p>
            <a:pPr lvl="1"/>
            <a:r>
              <a:rPr lang="en-US" dirty="0"/>
              <a:t>Signals are attenuated and affected by resistance, inductance, capacitance, </a:t>
            </a:r>
            <a:r>
              <a:rPr lang="en-US" dirty="0" err="1"/>
              <a:t>etc</a:t>
            </a:r>
            <a:r>
              <a:rPr lang="en-US" dirty="0"/>
              <a:t>, as they travel through conductors</a:t>
            </a:r>
          </a:p>
          <a:p>
            <a:pPr lvl="1"/>
            <a:r>
              <a:rPr lang="en-US" dirty="0"/>
              <a:t>Energy is lost during storage</a:t>
            </a:r>
          </a:p>
          <a:p>
            <a:pPr lvl="1"/>
            <a:r>
              <a:rPr lang="en-US" dirty="0"/>
              <a:t>Conductors act as antennas and collect noise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properties mean that nothing is represented the same way over time and space and nothing can be communicated or duplicated or compared exactly </a:t>
            </a:r>
          </a:p>
        </p:txBody>
      </p:sp>
    </p:spTree>
    <p:extLst>
      <p:ext uri="{BB962C8B-B14F-4D97-AF65-F5344CB8AC3E}">
        <p14:creationId xmlns:p14="http://schemas.microsoft.com/office/powerpoint/2010/main" val="29168425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Task:</a:t>
            </a:r>
          </a:p>
          <a:p>
            <a:pPr lvl="1" eaLnBrk="1" hangingPunct="1">
              <a:defRPr/>
            </a:pPr>
            <a:r>
              <a:rPr lang="en-US"/>
              <a:t>Given </a:t>
            </a:r>
            <a:r>
              <a:rPr lang="en-US" i="1"/>
              <a:t>w</a:t>
            </a:r>
            <a:r>
              <a:rPr lang="en-US"/>
              <a:t>-bit signed integer </a:t>
            </a:r>
            <a:r>
              <a:rPr lang="en-US" i="1"/>
              <a:t>x</a:t>
            </a:r>
            <a:endParaRPr lang="en-US"/>
          </a:p>
          <a:p>
            <a:pPr lvl="1" eaLnBrk="1" hangingPunct="1">
              <a:defRPr/>
            </a:pPr>
            <a:r>
              <a:rPr lang="en-US"/>
              <a:t>Convert it to </a:t>
            </a:r>
            <a:r>
              <a:rPr lang="en-US" i="1"/>
              <a:t>w</a:t>
            </a:r>
            <a:r>
              <a:rPr lang="en-US"/>
              <a:t>+</a:t>
            </a:r>
            <a:r>
              <a:rPr lang="en-US" i="1"/>
              <a:t>k</a:t>
            </a:r>
            <a:r>
              <a:rPr lang="en-US"/>
              <a:t>-bit integer with same value</a:t>
            </a:r>
          </a:p>
          <a:p>
            <a:pPr eaLnBrk="1" hangingPunct="1">
              <a:defRPr/>
            </a:pPr>
            <a:r>
              <a:rPr lang="en-US"/>
              <a:t>Rule:</a:t>
            </a:r>
          </a:p>
          <a:p>
            <a:pPr lvl="1" eaLnBrk="1" hangingPunct="1">
              <a:defRPr/>
            </a:pPr>
            <a:r>
              <a:rPr lang="en-US"/>
              <a:t>Make </a:t>
            </a:r>
            <a:r>
              <a:rPr lang="en-US" i="1"/>
              <a:t>k</a:t>
            </a:r>
            <a:r>
              <a:rPr lang="en-US"/>
              <a:t> copies of sign bit:</a:t>
            </a:r>
          </a:p>
          <a:p>
            <a:pPr lvl="1" eaLnBrk="1" hangingPunct="1">
              <a:defRPr/>
            </a:pPr>
            <a:r>
              <a:rPr lang="en-US" b="0" i="1"/>
              <a:t>X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</a:t>
            </a:r>
            <a:r>
              <a:rPr lang="en-US"/>
              <a:t> = 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–2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baseline="-25000"/>
              <a:t>0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76675"/>
            <a:ext cx="5181600" cy="2924174"/>
            <a:chOff x="1392" y="2097"/>
            <a:chExt cx="3264" cy="1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48"/>
              <a:chOff x="1392" y="2352"/>
              <a:chExt cx="3264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8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r>
                  <a:rPr lang="en-US" b="0">
                    <a:latin typeface="Symbol" pitchFamily="18" charset="2"/>
                  </a:rPr>
                  <a:t></a:t>
                </a: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097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5178"/>
              </p:ext>
            </p:extLst>
          </p:nvPr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68854"/>
              </p:ext>
            </p:extLst>
          </p:nvPr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07814"/>
              </p:ext>
            </p:extLst>
          </p:nvPr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95336"/>
              </p:ext>
            </p:extLst>
          </p:nvPr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73515"/>
              </p:ext>
            </p:extLst>
          </p:nvPr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90496"/>
              </p:ext>
            </p:extLst>
          </p:nvPr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9533"/>
              </p:ext>
            </p:extLst>
          </p:nvPr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9949"/>
              </p:ext>
            </p:extLst>
          </p:nvPr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4415"/>
              </p:ext>
            </p:extLst>
          </p:nvPr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0286"/>
              </p:ext>
            </p:extLst>
          </p:nvPr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60666"/>
              </p:ext>
            </p:extLst>
          </p:nvPr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65367"/>
              </p:ext>
            </p:extLst>
          </p:nvPr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of 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Characterizing TAdd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11266" name="Object 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Negative Overflow</a:t>
              </a: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Positive Overflow</a:t>
              </a: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TAdd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(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,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v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39429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2*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2*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1143000"/>
          </a:xfrm>
        </p:spPr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81150"/>
            <a:ext cx="7896225" cy="4972050"/>
          </a:xfrm>
        </p:spPr>
        <p:txBody>
          <a:bodyPr/>
          <a:lstStyle/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</a:t>
            </a:r>
          </a:p>
          <a:p>
            <a:pPr lvl="1"/>
            <a:r>
              <a:rPr lang="en-US" dirty="0"/>
              <a:t>Numbers</a:t>
            </a:r>
          </a:p>
          <a:p>
            <a:pPr lvl="1"/>
            <a:r>
              <a:rPr lang="en-US" dirty="0"/>
              <a:t>Enumerable things, such as text characters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 long as we can assign it to a discrete number, we can represent it in binary 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Document" r:id="rId4" imgW="7859378" imgH="1650554" progId="Word.Document.8">
                  <p:embed/>
                </p:oleObj>
              </mc:Choice>
              <mc:Fallback>
                <p:oleObj name="Document" r:id="rId4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b="1" dirty="0"/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Addition:</a:t>
            </a:r>
          </a:p>
          <a:p>
            <a:pPr lvl="1"/>
            <a:r>
              <a:rPr lang="en-US" dirty="0"/>
              <a:t>Unsigned/signed: Normal addition followed by truncate,</a:t>
            </a:r>
            <a:br>
              <a:rPr lang="en-US" dirty="0"/>
            </a:br>
            <a:r>
              <a:rPr lang="en-US" dirty="0"/>
              <a:t>same operation on bit level</a:t>
            </a:r>
          </a:p>
          <a:p>
            <a:pPr lvl="1"/>
            <a:r>
              <a:rPr lang="en-US" dirty="0"/>
              <a:t>Unsigned: addition mod 2</a:t>
            </a:r>
            <a:r>
              <a:rPr lang="en-US" baseline="30000" dirty="0"/>
              <a:t>w</a:t>
            </a:r>
          </a:p>
          <a:p>
            <a:pPr lvl="2"/>
            <a:r>
              <a:rPr lang="en-US" dirty="0"/>
              <a:t>Mathematical addition + possible subtraction of 2</a:t>
            </a:r>
            <a:r>
              <a:rPr lang="en-US" baseline="30000" dirty="0"/>
              <a:t>w</a:t>
            </a:r>
            <a:endParaRPr lang="en-US" dirty="0"/>
          </a:p>
          <a:p>
            <a:pPr lvl="1"/>
            <a:r>
              <a:rPr lang="en-US" dirty="0"/>
              <a:t>Signed: modified addition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  <a:p>
            <a:pPr lvl="2"/>
            <a:r>
              <a:rPr lang="en-US" dirty="0"/>
              <a:t>Mathematical addition + possible addition or subtraction of 2</a:t>
            </a:r>
            <a:r>
              <a:rPr lang="en-US" baseline="30000" dirty="0"/>
              <a:t>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Multiplication:</a:t>
            </a:r>
          </a:p>
          <a:p>
            <a:pPr lvl="1"/>
            <a:r>
              <a:rPr lang="en-US" dirty="0"/>
              <a:t>Unsigned/signed: Normal multiplication followed by truncate, same operation on bit level</a:t>
            </a:r>
          </a:p>
          <a:p>
            <a:pPr lvl="1"/>
            <a:r>
              <a:rPr lang="en-US" dirty="0"/>
              <a:t>Unsigned: multiplication mod 2</a:t>
            </a:r>
            <a:r>
              <a:rPr lang="en-US" baseline="30000" dirty="0"/>
              <a:t>w</a:t>
            </a:r>
          </a:p>
          <a:p>
            <a:pPr lvl="1"/>
            <a:r>
              <a:rPr lang="en-US" dirty="0"/>
              <a:t>Signed: modified multiplication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981199"/>
            <a:ext cx="7896225" cy="4352925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7*2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6094</Words>
  <Application>Microsoft Office PowerPoint</Application>
  <PresentationFormat>On-screen Show (4:3)</PresentationFormat>
  <Paragraphs>1783</Paragraphs>
  <Slides>74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93" baseType="lpstr">
      <vt:lpstr>Arial</vt:lpstr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template2007</vt:lpstr>
      <vt:lpstr>Document</vt:lpstr>
      <vt:lpstr>Equation</vt:lpstr>
      <vt:lpstr>Chart</vt:lpstr>
      <vt:lpstr>PowerPoint Presentation</vt:lpstr>
      <vt:lpstr>Bits, Bytes and Integers 14-513/18-613: Introduction to Computer Systems 2nd and 3rd Lectures,  May. 20-21, 2020</vt:lpstr>
      <vt:lpstr>Announcements</vt:lpstr>
      <vt:lpstr>Analog Computers</vt:lpstr>
      <vt:lpstr>The Challenge of Analog Computers</vt:lpstr>
      <vt:lpstr>Needing Less Accuracy, Precision is Better</vt:lpstr>
      <vt:lpstr>Binary Representation</vt:lpstr>
      <vt:lpstr>Binary Representation: Simple Numbers</vt:lpstr>
      <vt:lpstr>Binary Representation: Simple Numbers</vt:lpstr>
      <vt:lpstr>Binary Representation: ASCII Table</vt:lpstr>
      <vt:lpstr>Encoding Byte Values</vt:lpstr>
      <vt:lpstr>Hexadecimal and Octal</vt:lpstr>
      <vt:lpstr>Hexadecimal</vt:lpstr>
      <vt:lpstr>Hexadecimal To Binary</vt:lpstr>
      <vt:lpstr>Common Data Types In the C Language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Two-complement Encoding Example (Cont.)</vt:lpstr>
      <vt:lpstr>Negation: Complement &amp; Increment</vt:lpstr>
      <vt:lpstr>Complement &amp; Increment Examples</vt:lpstr>
      <vt:lpstr>Encoding Integers: Dense Form</vt:lpstr>
      <vt:lpstr>Numeric Ranges</vt:lpstr>
      <vt:lpstr>Values for Different Word Sizes</vt:lpstr>
      <vt:lpstr>Unsigned &amp; Signed Numeric Values</vt:lpstr>
      <vt:lpstr>Today: Bits, Bytes, and Integers</vt:lpstr>
      <vt:lpstr>Mapping Between Signed &amp; Unsigned</vt:lpstr>
      <vt:lpstr>Mapping Signed  Unsigned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Summary of Today: Bits, Bytes, and Integers</vt:lpstr>
      <vt:lpstr>Today: Bits, Bytes, and Integers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Characterizing TAdd</vt:lpstr>
      <vt:lpstr>Multiplication</vt:lpstr>
      <vt:lpstr>Unsigned Multiplication in C</vt:lpstr>
      <vt:lpstr>Signed Multiplication in C</vt:lpstr>
      <vt:lpstr>Power-of-2 Multiply with Shift</vt:lpstr>
      <vt:lpstr>Unsigned Power-of-2 Divide with Shift</vt:lpstr>
      <vt:lpstr>Signed Power-of-2 Divide with Shift</vt:lpstr>
      <vt:lpstr>Correct Power-of-2 Divide</vt:lpstr>
      <vt:lpstr>Correct Power-of-2 Divide (Cont.)</vt:lpstr>
      <vt:lpstr>Today: Bits, Bytes, and Integers</vt:lpstr>
      <vt:lpstr>Arithmetic: Basic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Lucia</dc:creator>
  <cp:lastModifiedBy>Gregory Kesden</cp:lastModifiedBy>
  <cp:revision>24</cp:revision>
  <dcterms:created xsi:type="dcterms:W3CDTF">2019-08-29T15:02:48Z</dcterms:created>
  <dcterms:modified xsi:type="dcterms:W3CDTF">2020-05-27T20:20:45Z</dcterms:modified>
</cp:coreProperties>
</file>