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704" r:id="rId2"/>
  </p:sldMasterIdLst>
  <p:notesMasterIdLst>
    <p:notesMasterId r:id="rId29"/>
  </p:notesMasterIdLst>
  <p:handoutMasterIdLst>
    <p:handoutMasterId r:id="rId30"/>
  </p:handoutMasterIdLst>
  <p:sldIdLst>
    <p:sldId id="256" r:id="rId3"/>
    <p:sldId id="347"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71" r:id="rId21"/>
    <p:sldId id="372" r:id="rId22"/>
    <p:sldId id="373" r:id="rId23"/>
    <p:sldId id="374" r:id="rId24"/>
    <p:sldId id="376" r:id="rId25"/>
    <p:sldId id="390" r:id="rId26"/>
    <p:sldId id="391" r:id="rId27"/>
    <p:sldId id="389" r:id="rId28"/>
  </p:sldIdLst>
  <p:sldSz cx="9144000" cy="6858000" type="screen4x3"/>
  <p:notesSz cx="9283700" cy="6985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6C766"/>
    <a:srgbClr val="CD8989"/>
    <a:srgbClr val="00CC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4051300" cy="344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3" name="Rectangle 3"/>
          <p:cNvSpPr>
            <a:spLocks noGrp="1" noChangeArrowheads="1"/>
          </p:cNvSpPr>
          <p:nvPr>
            <p:ph type="dt" sz="quarter" idx="1"/>
          </p:nvPr>
        </p:nvSpPr>
        <p:spPr bwMode="auto">
          <a:xfrm>
            <a:off x="5265738" y="0"/>
            <a:ext cx="4051300" cy="344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200" smtClean="0"/>
            </a:lvl1pPr>
          </a:lstStyle>
          <a:p>
            <a:pPr>
              <a:defRPr/>
            </a:pPr>
            <a:fld id="{F44F8F18-B1F4-40C3-98E2-4D1ACF5C3310}" type="datetimeFigureOut">
              <a:rPr lang="en-US"/>
              <a:pPr>
                <a:defRPr/>
              </a:pPr>
              <a:t>4/16/2013</a:t>
            </a:fld>
            <a:endParaRPr lang="en-US"/>
          </a:p>
        </p:txBody>
      </p:sp>
      <p:sp>
        <p:nvSpPr>
          <p:cNvPr id="271364" name="Rectangle 4"/>
          <p:cNvSpPr>
            <a:spLocks noGrp="1" noChangeArrowheads="1"/>
          </p:cNvSpPr>
          <p:nvPr>
            <p:ph type="ftr" sz="quarter" idx="2"/>
          </p:nvPr>
        </p:nvSpPr>
        <p:spPr bwMode="auto">
          <a:xfrm>
            <a:off x="0" y="6650038"/>
            <a:ext cx="4051300" cy="344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271365" name="Rectangle 5"/>
          <p:cNvSpPr>
            <a:spLocks noGrp="1" noChangeArrowheads="1"/>
          </p:cNvSpPr>
          <p:nvPr>
            <p:ph type="sldNum" sz="quarter" idx="3"/>
          </p:nvPr>
        </p:nvSpPr>
        <p:spPr bwMode="auto">
          <a:xfrm>
            <a:off x="5265738" y="6650038"/>
            <a:ext cx="4051300" cy="3444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5F0D0CC-E472-4484-9499-C3728BC80C2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4024313"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5" name="Rectangle 3"/>
          <p:cNvSpPr>
            <a:spLocks noGrp="1" noChangeArrowheads="1"/>
          </p:cNvSpPr>
          <p:nvPr>
            <p:ph type="dt" idx="1"/>
          </p:nvPr>
        </p:nvSpPr>
        <p:spPr bwMode="auto">
          <a:xfrm>
            <a:off x="5259388" y="0"/>
            <a:ext cx="4024312" cy="349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lvl1pPr algn="r">
              <a:defRPr sz="1200">
                <a:latin typeface="Arial" charset="0"/>
                <a:ea typeface="ＭＳ Ｐゴシック" pitchFamily="1" charset="-128"/>
                <a:cs typeface="+mn-cs"/>
              </a:defRPr>
            </a:lvl1pPr>
          </a:lstStyle>
          <a:p>
            <a:pPr>
              <a:defRPr/>
            </a:pPr>
            <a:endParaRPr lang="en-US"/>
          </a:p>
        </p:txBody>
      </p:sp>
      <p:sp>
        <p:nvSpPr>
          <p:cNvPr id="111620" name="Rectangle 4"/>
          <p:cNvSpPr>
            <a:spLocks noChangeArrowheads="1" noTextEdit="1"/>
          </p:cNvSpPr>
          <p:nvPr>
            <p:ph type="sldImg" idx="2"/>
          </p:nvPr>
        </p:nvSpPr>
        <p:spPr bwMode="auto">
          <a:xfrm>
            <a:off x="2895600" y="523875"/>
            <a:ext cx="3492500" cy="2619375"/>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1238250" y="3317875"/>
            <a:ext cx="6807200" cy="3143250"/>
          </a:xfrm>
          <a:prstGeom prst="rect">
            <a:avLst/>
          </a:prstGeom>
          <a:noFill/>
          <a:ln w="9525">
            <a:noFill/>
            <a:miter lim="800000"/>
            <a:headEnd/>
            <a:tailEnd/>
          </a:ln>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6635750"/>
            <a:ext cx="4024313"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defRPr sz="1200">
                <a:latin typeface="Arial" charset="0"/>
                <a:ea typeface="ＭＳ Ｐゴシック" pitchFamily="1" charset="-128"/>
                <a:cs typeface="+mn-cs"/>
              </a:defRPr>
            </a:lvl1pPr>
          </a:lstStyle>
          <a:p>
            <a:pPr>
              <a:defRPr/>
            </a:pPr>
            <a:endParaRPr lang="en-US"/>
          </a:p>
        </p:txBody>
      </p:sp>
      <p:sp>
        <p:nvSpPr>
          <p:cNvPr id="18439" name="Rectangle 7"/>
          <p:cNvSpPr>
            <a:spLocks noGrp="1" noChangeArrowheads="1"/>
          </p:cNvSpPr>
          <p:nvPr>
            <p:ph type="sldNum" sz="quarter" idx="5"/>
          </p:nvPr>
        </p:nvSpPr>
        <p:spPr bwMode="auto">
          <a:xfrm>
            <a:off x="5259388" y="6635750"/>
            <a:ext cx="4024312" cy="349250"/>
          </a:xfrm>
          <a:prstGeom prst="rect">
            <a:avLst/>
          </a:prstGeom>
          <a:noFill/>
          <a:ln w="9525">
            <a:noFill/>
            <a:miter lim="800000"/>
            <a:headEnd/>
            <a:tailEnd/>
          </a:ln>
        </p:spPr>
        <p:txBody>
          <a:bodyPr vert="horz" wrap="square" lIns="92958" tIns="46479" rIns="92958" bIns="46479" numCol="1" anchor="b" anchorCtr="0" compatLnSpc="1">
            <a:prstTxWarp prst="textNoShape">
              <a:avLst/>
            </a:prstTxWarp>
          </a:bodyPr>
          <a:lstStyle>
            <a:lvl1pPr algn="r">
              <a:defRPr sz="1200" smtClean="0"/>
            </a:lvl1pPr>
          </a:lstStyle>
          <a:p>
            <a:pPr>
              <a:defRPr/>
            </a:pPr>
            <a:fld id="{3318C9A7-CA5D-4A61-9326-9BED618DDD2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36354BAF-E8C3-4573-B210-4AE87935C1BD}" type="slidenum">
              <a:rPr lang="en-US"/>
              <a:pPr/>
              <a:t>1</a:t>
            </a:fld>
            <a:endParaRPr lang="en-US"/>
          </a:p>
        </p:txBody>
      </p:sp>
      <p:sp>
        <p:nvSpPr>
          <p:cNvPr id="112643" name="Rectangle 2"/>
          <p:cNvSpPr>
            <a:spLocks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p:cNvSpPr>
            <a:spLocks noGrp="1" noChangeArrowheads="1"/>
          </p:cNvSpPr>
          <p:nvPr>
            <p:ph type="sldNum" sz="quarter" idx="5"/>
          </p:nvPr>
        </p:nvSpPr>
        <p:spPr>
          <a:noFill/>
        </p:spPr>
        <p:txBody>
          <a:bodyPr/>
          <a:lstStyle/>
          <a:p>
            <a:fld id="{3C57A5EF-97B4-4DAF-8A98-A5092A16AA3C}" type="slidenum">
              <a:rPr lang="en-US"/>
              <a:pPr/>
              <a:t>10</a:t>
            </a:fld>
            <a:endParaRPr lang="en-US"/>
          </a:p>
        </p:txBody>
      </p:sp>
      <p:sp>
        <p:nvSpPr>
          <p:cNvPr id="184323" name="Rectangle 2"/>
          <p:cNvSpPr>
            <a:spLocks noRot="1" noChangeArrowheads="1" noTextEdit="1"/>
          </p:cNvSpPr>
          <p:nvPr>
            <p:ph type="sldImg"/>
          </p:nvPr>
        </p:nvSpPr>
        <p:spPr>
          <a:ln/>
        </p:spPr>
      </p:sp>
      <p:sp>
        <p:nvSpPr>
          <p:cNvPr id="18432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p:spPr>
        <p:txBody>
          <a:bodyPr/>
          <a:lstStyle/>
          <a:p>
            <a:fld id="{AF4E77F0-7BA5-425F-9D02-257E23799F07}" type="slidenum">
              <a:rPr lang="en-US"/>
              <a:pPr/>
              <a:t>11</a:t>
            </a:fld>
            <a:endParaRPr lang="en-US"/>
          </a:p>
        </p:txBody>
      </p:sp>
      <p:sp>
        <p:nvSpPr>
          <p:cNvPr id="185347" name="Rectangle 2"/>
          <p:cNvSpPr>
            <a:spLocks noRot="1" noChangeArrowheads="1" noTextEdit="1"/>
          </p:cNvSpPr>
          <p:nvPr>
            <p:ph type="sldImg"/>
          </p:nvPr>
        </p:nvSpPr>
        <p:spPr>
          <a:ln/>
        </p:spPr>
      </p:sp>
      <p:sp>
        <p:nvSpPr>
          <p:cNvPr id="18534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p:spPr>
        <p:txBody>
          <a:bodyPr/>
          <a:lstStyle/>
          <a:p>
            <a:fld id="{A5C92D66-B972-4D63-BF8E-5FDCC7F6B6A7}" type="slidenum">
              <a:rPr lang="en-US"/>
              <a:pPr/>
              <a:t>12</a:t>
            </a:fld>
            <a:endParaRPr lang="en-US"/>
          </a:p>
        </p:txBody>
      </p:sp>
      <p:sp>
        <p:nvSpPr>
          <p:cNvPr id="186371" name="Rectangle 2"/>
          <p:cNvSpPr>
            <a:spLocks noRot="1" noChangeArrowheads="1" noTextEdit="1"/>
          </p:cNvSpPr>
          <p:nvPr>
            <p:ph type="sldImg"/>
          </p:nvPr>
        </p:nvSpPr>
        <p:spPr>
          <a:ln/>
        </p:spPr>
      </p:sp>
      <p:sp>
        <p:nvSpPr>
          <p:cNvPr id="18637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F9FC8EAE-27BB-409F-9782-0B621659B271}" type="slidenum">
              <a:rPr lang="en-US"/>
              <a:pPr/>
              <a:t>13</a:t>
            </a:fld>
            <a:endParaRPr lang="en-US"/>
          </a:p>
        </p:txBody>
      </p:sp>
      <p:sp>
        <p:nvSpPr>
          <p:cNvPr id="187395" name="Rectangle 2"/>
          <p:cNvSpPr>
            <a:spLocks noRot="1" noChangeArrowheads="1" noTextEdit="1"/>
          </p:cNvSpPr>
          <p:nvPr>
            <p:ph type="sldImg"/>
          </p:nvPr>
        </p:nvSpPr>
        <p:spPr>
          <a:ln/>
        </p:spPr>
      </p:sp>
      <p:sp>
        <p:nvSpPr>
          <p:cNvPr id="187396"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This is similar to a checksum, but secure.  Why?  Note: the message does not have to be encrypted, unless you also desire confidentiality.  </a:t>
            </a:r>
          </a:p>
          <a:p>
            <a:pPr eaLnBrk="1" hangingPunct="1"/>
            <a:endParaRPr lang="en-US" smtClean="0">
              <a:latin typeface="Arial" pitchFamily="34" charset="0"/>
              <a:ea typeface="ＭＳ Ｐゴシック" pitchFamily="34" charset="-128"/>
            </a:endParaRPr>
          </a:p>
          <a:p>
            <a:pPr eaLnBrk="1" hangingPunct="1"/>
            <a:r>
              <a:rPr lang="en-US" smtClean="0">
                <a:latin typeface="Arial" pitchFamily="34" charset="0"/>
                <a:ea typeface="ＭＳ Ｐゴシック" pitchFamily="34" charset="-128"/>
              </a:rPr>
              <a:t>Will the MAC always check out on the receiving end?  Yes, b/c receiver has key, and HAS is consistent.  </a:t>
            </a:r>
          </a:p>
          <a:p>
            <a:pPr eaLnBrk="1" hangingPunct="1"/>
            <a:r>
              <a:rPr lang="en-US" smtClean="0">
                <a:latin typeface="Arial" pitchFamily="34" charset="0"/>
                <a:ea typeface="ＭＳ Ｐゴシック" pitchFamily="34" charset="-128"/>
              </a:rPr>
              <a:t>Can attacker substitute in another message?  No, b/c of collision resistance of HASH</a:t>
            </a:r>
          </a:p>
          <a:p>
            <a:pPr eaLnBrk="1" hangingPunct="1"/>
            <a:r>
              <a:rPr lang="en-US" smtClean="0">
                <a:latin typeface="Arial" pitchFamily="34" charset="0"/>
                <a:ea typeface="ＭＳ Ｐゴシック" pitchFamily="34" charset="-128"/>
              </a:rPr>
              <a:t>Can attacker recover the key, based on the message?  No, b/c of one-way nature of HASH</a:t>
            </a: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p:spPr>
        <p:txBody>
          <a:bodyPr/>
          <a:lstStyle/>
          <a:p>
            <a:fld id="{DD8C47FE-2310-4A41-BE63-AFF6A8E4F066}" type="slidenum">
              <a:rPr lang="en-US"/>
              <a:pPr/>
              <a:t>14</a:t>
            </a:fld>
            <a:endParaRPr lang="en-US"/>
          </a:p>
        </p:txBody>
      </p:sp>
      <p:sp>
        <p:nvSpPr>
          <p:cNvPr id="188419" name="Rectangle 2"/>
          <p:cNvSpPr>
            <a:spLocks noRot="1" noChangeArrowheads="1" noTextEdit="1"/>
          </p:cNvSpPr>
          <p:nvPr>
            <p:ph type="sldImg"/>
          </p:nvPr>
        </p:nvSpPr>
        <p:spPr>
          <a:ln/>
        </p:spPr>
      </p:sp>
      <p:sp>
        <p:nvSpPr>
          <p:cNvPr id="1884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51B3CF8D-93FD-4463-8679-F9BB9B184133}" type="slidenum">
              <a:rPr lang="en-US"/>
              <a:pPr/>
              <a:t>15</a:t>
            </a:fld>
            <a:endParaRPr lang="en-US"/>
          </a:p>
        </p:txBody>
      </p:sp>
      <p:sp>
        <p:nvSpPr>
          <p:cNvPr id="189443" name="Rectangle 2"/>
          <p:cNvSpPr>
            <a:spLocks noRot="1" noChangeArrowheads="1" noTextEdit="1"/>
          </p:cNvSpPr>
          <p:nvPr>
            <p:ph type="sldImg"/>
          </p:nvPr>
        </p:nvSpPr>
        <p:spPr>
          <a:ln/>
        </p:spPr>
      </p:sp>
      <p:sp>
        <p:nvSpPr>
          <p:cNvPr id="189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4BF60609-43CA-4A31-8471-4519BF945F46}" type="slidenum">
              <a:rPr lang="en-US"/>
              <a:pPr/>
              <a:t>16</a:t>
            </a:fld>
            <a:endParaRPr lang="en-US"/>
          </a:p>
        </p:txBody>
      </p:sp>
      <p:sp>
        <p:nvSpPr>
          <p:cNvPr id="190467" name="Rectangle 2"/>
          <p:cNvSpPr>
            <a:spLocks noRot="1" noChangeArrowheads="1" noTextEdit="1"/>
          </p:cNvSpPr>
          <p:nvPr>
            <p:ph type="sldImg"/>
          </p:nvPr>
        </p:nvSpPr>
        <p:spPr>
          <a:ln/>
        </p:spPr>
      </p:sp>
      <p:sp>
        <p:nvSpPr>
          <p:cNvPr id="19046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ED4D2D1F-C5C8-49C1-95DD-E22EE984C363}" type="slidenum">
              <a:rPr lang="en-US"/>
              <a:pPr/>
              <a:t>17</a:t>
            </a:fld>
            <a:endParaRPr lang="en-US"/>
          </a:p>
        </p:txBody>
      </p:sp>
      <p:sp>
        <p:nvSpPr>
          <p:cNvPr id="191491" name="Rectangle 2"/>
          <p:cNvSpPr>
            <a:spLocks noRot="1" noChangeArrowheads="1" noTextEdit="1"/>
          </p:cNvSpPr>
          <p:nvPr>
            <p:ph type="sldImg"/>
          </p:nvPr>
        </p:nvSpPr>
        <p:spPr>
          <a:ln/>
        </p:spPr>
      </p:sp>
      <p:sp>
        <p:nvSpPr>
          <p:cNvPr id="19149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4092BCA9-3B14-4342-B2B1-89EE20AC3711}" type="slidenum">
              <a:rPr lang="en-US"/>
              <a:pPr/>
              <a:t>18</a:t>
            </a:fld>
            <a:endParaRPr lang="en-US"/>
          </a:p>
        </p:txBody>
      </p:sp>
      <p:sp>
        <p:nvSpPr>
          <p:cNvPr id="192515" name="Rectangle 2"/>
          <p:cNvSpPr>
            <a:spLocks noRot="1" noChangeArrowheads="1" noTextEdit="1"/>
          </p:cNvSpPr>
          <p:nvPr>
            <p:ph type="sldImg"/>
          </p:nvPr>
        </p:nvSpPr>
        <p:spPr>
          <a:ln/>
        </p:spPr>
      </p:sp>
      <p:sp>
        <p:nvSpPr>
          <p:cNvPr id="19251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p>
            <a:fld id="{9F34D5DD-179C-47B1-B8C6-8E1AA724FB59}" type="slidenum">
              <a:rPr lang="en-US"/>
              <a:pPr/>
              <a:t>19</a:t>
            </a:fld>
            <a:endParaRPr lang="en-US"/>
          </a:p>
        </p:txBody>
      </p:sp>
      <p:sp>
        <p:nvSpPr>
          <p:cNvPr id="196611" name="Rectangle 2"/>
          <p:cNvSpPr>
            <a:spLocks noRot="1" noChangeArrowheads="1" noTextEdit="1"/>
          </p:cNvSpPr>
          <p:nvPr>
            <p:ph type="sldImg"/>
          </p:nvPr>
        </p:nvSpPr>
        <p:spPr>
          <a:ln/>
        </p:spPr>
      </p:sp>
      <p:sp>
        <p:nvSpPr>
          <p:cNvPr id="196612"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Note:  We are not going to go into the details of that K</a:t>
            </a:r>
            <a:r>
              <a:rPr lang="en-US" baseline="-25000" smtClean="0">
                <a:latin typeface="Arial" pitchFamily="34" charset="0"/>
                <a:ea typeface="ＭＳ Ｐゴシック" pitchFamily="34" charset="-128"/>
              </a:rPr>
              <a:t>B</a:t>
            </a:r>
            <a:r>
              <a:rPr lang="en-US" smtClean="0">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p:spPr>
        <p:txBody>
          <a:bodyPr/>
          <a:lstStyle/>
          <a:p>
            <a:fld id="{F5C180DF-773E-4D70-99E1-28028FBF536D}" type="slidenum">
              <a:rPr lang="en-US"/>
              <a:pPr/>
              <a:t>2</a:t>
            </a:fld>
            <a:endParaRPr lang="en-US"/>
          </a:p>
        </p:txBody>
      </p:sp>
      <p:sp>
        <p:nvSpPr>
          <p:cNvPr id="176131" name="Rectangle 2"/>
          <p:cNvSpPr>
            <a:spLocks noRot="1" noChangeArrowheads="1" noTextEdit="1"/>
          </p:cNvSpPr>
          <p:nvPr>
            <p:ph type="sldImg"/>
          </p:nvPr>
        </p:nvSpPr>
        <p:spPr>
          <a:ln/>
        </p:spPr>
      </p:sp>
      <p:sp>
        <p:nvSpPr>
          <p:cNvPr id="176132" name="Rectangle 3"/>
          <p:cNvSpPr>
            <a:spLocks noGrp="1" noChangeArrowheads="1"/>
          </p:cNvSpPr>
          <p:nvPr>
            <p:ph type="body" idx="1"/>
          </p:nvPr>
        </p:nvSpPr>
        <p:spPr>
          <a:noFill/>
          <a:ln/>
        </p:spPr>
        <p:txBody>
          <a:bodyPr/>
          <a:lstStyle/>
          <a:p>
            <a:pPr marL="231775" indent="-231775" eaLnBrk="1" hangingPunct="1">
              <a:buFontTx/>
              <a:buAutoNum type="arabicParenR"/>
            </a:pPr>
            <a:r>
              <a:rPr lang="en-US" smtClean="0">
                <a:latin typeface="Arial" pitchFamily="34" charset="0"/>
                <a:ea typeface="ＭＳ Ｐゴシック" pitchFamily="34" charset="-128"/>
              </a:rPr>
              <a:t>Assumption is still true, even now when Internet is a huge collection of independent ISPs.  </a:t>
            </a:r>
          </a:p>
          <a:p>
            <a:pPr marL="231775" indent="-231775" eaLnBrk="1" hangingPunct="1">
              <a:buFontTx/>
              <a:buAutoNum type="arabicParenR"/>
            </a:pPr>
            <a:endParaRPr lang="en-US"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p:spPr>
        <p:txBody>
          <a:bodyPr/>
          <a:lstStyle/>
          <a:p>
            <a:fld id="{46DBD4F1-FF81-4DF8-B387-54BB91E24F9C}" type="slidenum">
              <a:rPr lang="en-US"/>
              <a:pPr/>
              <a:t>20</a:t>
            </a:fld>
            <a:endParaRPr lang="en-US"/>
          </a:p>
        </p:txBody>
      </p:sp>
      <p:sp>
        <p:nvSpPr>
          <p:cNvPr id="197635" name="Rectangle 2"/>
          <p:cNvSpPr>
            <a:spLocks noRot="1" noChangeArrowheads="1" noTextEdit="1"/>
          </p:cNvSpPr>
          <p:nvPr>
            <p:ph type="sldImg"/>
          </p:nvPr>
        </p:nvSpPr>
        <p:spPr>
          <a:ln/>
        </p:spPr>
      </p:sp>
      <p:sp>
        <p:nvSpPr>
          <p:cNvPr id="197636"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Note:  We are not going to go into the details of that K</a:t>
            </a:r>
            <a:r>
              <a:rPr lang="en-US" baseline="-25000" smtClean="0">
                <a:latin typeface="Arial" pitchFamily="34" charset="0"/>
                <a:ea typeface="ＭＳ Ｐゴシック" pitchFamily="34" charset="-128"/>
              </a:rPr>
              <a:t>B</a:t>
            </a:r>
            <a:r>
              <a:rPr lang="en-US" smtClean="0">
                <a:latin typeface="Arial" pitchFamily="34" charset="0"/>
                <a:ea typeface="ＭＳ Ｐゴシック" pitchFamily="34" charset="-128"/>
              </a:rPr>
              <a:t>(m) means as far as computation.  We will treat it as a black box function with these properties.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p:spPr>
        <p:txBody>
          <a:bodyPr/>
          <a:lstStyle/>
          <a:p>
            <a:fld id="{0CF4941B-4B1F-4EB7-9DD2-D2705C344E27}" type="slidenum">
              <a:rPr lang="en-US"/>
              <a:pPr/>
              <a:t>21</a:t>
            </a:fld>
            <a:endParaRPr lang="en-US"/>
          </a:p>
        </p:txBody>
      </p:sp>
      <p:sp>
        <p:nvSpPr>
          <p:cNvPr id="198659" name="Rectangle 2"/>
          <p:cNvSpPr>
            <a:spLocks noRot="1" noChangeArrowheads="1" noTextEdit="1"/>
          </p:cNvSpPr>
          <p:nvPr>
            <p:ph type="sldImg"/>
          </p:nvPr>
        </p:nvSpPr>
        <p:spPr>
          <a:ln/>
        </p:spPr>
      </p:sp>
      <p:sp>
        <p:nvSpPr>
          <p:cNvPr id="19866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p>
            <a:fld id="{527E1ED7-D025-4A0A-AFF6-9CF999D23CEE}" type="slidenum">
              <a:rPr lang="en-US"/>
              <a:pPr/>
              <a:t>22</a:t>
            </a:fld>
            <a:endParaRPr lang="en-US"/>
          </a:p>
        </p:txBody>
      </p:sp>
      <p:sp>
        <p:nvSpPr>
          <p:cNvPr id="199683" name="Rectangle 2"/>
          <p:cNvSpPr>
            <a:spLocks noRot="1" noChangeArrowheads="1" noTextEdit="1"/>
          </p:cNvSpPr>
          <p:nvPr>
            <p:ph type="sldImg"/>
          </p:nvPr>
        </p:nvSpPr>
        <p:spPr>
          <a:ln/>
        </p:spPr>
      </p:sp>
      <p:sp>
        <p:nvSpPr>
          <p:cNvPr id="1996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p>
            <a:fld id="{A5119B6E-501D-4777-BD6A-7D155E59324A}" type="slidenum">
              <a:rPr lang="en-US"/>
              <a:pPr/>
              <a:t>23</a:t>
            </a:fld>
            <a:endParaRPr lang="en-US"/>
          </a:p>
        </p:txBody>
      </p:sp>
      <p:sp>
        <p:nvSpPr>
          <p:cNvPr id="201731" name="Rectangle 2"/>
          <p:cNvSpPr>
            <a:spLocks noRot="1" noChangeArrowheads="1" noTextEdit="1"/>
          </p:cNvSpPr>
          <p:nvPr>
            <p:ph type="sldImg"/>
          </p:nvPr>
        </p:nvSpPr>
        <p:spPr>
          <a:ln/>
        </p:spPr>
      </p:sp>
      <p:sp>
        <p:nvSpPr>
          <p:cNvPr id="20173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p>
            <a:fld id="{527E1ED7-D025-4A0A-AFF6-9CF999D23CEE}" type="slidenum">
              <a:rPr lang="en-US"/>
              <a:pPr/>
              <a:t>24</a:t>
            </a:fld>
            <a:endParaRPr lang="en-US"/>
          </a:p>
        </p:txBody>
      </p:sp>
      <p:sp>
        <p:nvSpPr>
          <p:cNvPr id="199683" name="Rectangle 2"/>
          <p:cNvSpPr>
            <a:spLocks noRot="1" noChangeArrowheads="1" noTextEdit="1"/>
          </p:cNvSpPr>
          <p:nvPr>
            <p:ph type="sldImg"/>
          </p:nvPr>
        </p:nvSpPr>
        <p:spPr>
          <a:ln/>
        </p:spPr>
      </p:sp>
      <p:sp>
        <p:nvSpPr>
          <p:cNvPr id="1996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p>
            <a:fld id="{527E1ED7-D025-4A0A-AFF6-9CF999D23CEE}" type="slidenum">
              <a:rPr lang="en-US"/>
              <a:pPr/>
              <a:t>25</a:t>
            </a:fld>
            <a:endParaRPr lang="en-US"/>
          </a:p>
        </p:txBody>
      </p:sp>
      <p:sp>
        <p:nvSpPr>
          <p:cNvPr id="199683" name="Rectangle 2"/>
          <p:cNvSpPr>
            <a:spLocks noRot="1" noChangeArrowheads="1" noTextEdit="1"/>
          </p:cNvSpPr>
          <p:nvPr>
            <p:ph type="sldImg"/>
          </p:nvPr>
        </p:nvSpPr>
        <p:spPr>
          <a:ln/>
        </p:spPr>
      </p:sp>
      <p:sp>
        <p:nvSpPr>
          <p:cNvPr id="1996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a:noFill/>
        </p:spPr>
        <p:txBody>
          <a:bodyPr/>
          <a:lstStyle/>
          <a:p>
            <a:fld id="{36A87C33-A52A-492B-A7D4-6ED3A88C1AC5}" type="slidenum">
              <a:rPr lang="en-US"/>
              <a:pPr/>
              <a:t>26</a:t>
            </a:fld>
            <a:endParaRPr lang="en-US"/>
          </a:p>
        </p:txBody>
      </p:sp>
      <p:sp>
        <p:nvSpPr>
          <p:cNvPr id="215043" name="Rectangle 2"/>
          <p:cNvSpPr>
            <a:spLocks noRot="1" noChangeArrowheads="1" noTextEdit="1"/>
          </p:cNvSpPr>
          <p:nvPr>
            <p:ph type="sldImg"/>
          </p:nvPr>
        </p:nvSpPr>
        <p:spPr>
          <a:ln/>
        </p:spPr>
      </p:sp>
      <p:sp>
        <p:nvSpPr>
          <p:cNvPr id="2150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p:spPr>
        <p:txBody>
          <a:bodyPr/>
          <a:lstStyle/>
          <a:p>
            <a:fld id="{C9017876-0CAD-413F-88D9-288CB56AB850}" type="slidenum">
              <a:rPr lang="en-US"/>
              <a:pPr/>
              <a:t>3</a:t>
            </a:fld>
            <a:endParaRPr lang="en-US"/>
          </a:p>
        </p:txBody>
      </p:sp>
      <p:sp>
        <p:nvSpPr>
          <p:cNvPr id="177155" name="Rectangle 2"/>
          <p:cNvSpPr>
            <a:spLocks noRot="1" noChangeArrowheads="1" noTextEdit="1"/>
          </p:cNvSpPr>
          <p:nvPr>
            <p:ph type="sldImg"/>
          </p:nvPr>
        </p:nvSpPr>
        <p:spPr>
          <a:ln/>
        </p:spPr>
      </p:sp>
      <p:sp>
        <p:nvSpPr>
          <p:cNvPr id="177156"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We will talk about the first three of these things today… we spoke about availability on Tuesday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p:cNvSpPr>
            <a:spLocks noGrp="1" noChangeArrowheads="1"/>
          </p:cNvSpPr>
          <p:nvPr>
            <p:ph type="sldNum" sz="quarter" idx="5"/>
          </p:nvPr>
        </p:nvSpPr>
        <p:spPr>
          <a:noFill/>
        </p:spPr>
        <p:txBody>
          <a:bodyPr/>
          <a:lstStyle/>
          <a:p>
            <a:fld id="{4B69400A-33A2-4CD6-8C73-66DCC8EB3C1B}" type="slidenum">
              <a:rPr lang="en-US"/>
              <a:pPr/>
              <a:t>4</a:t>
            </a:fld>
            <a:endParaRPr lang="en-US"/>
          </a:p>
        </p:txBody>
      </p:sp>
      <p:sp>
        <p:nvSpPr>
          <p:cNvPr id="178179" name="Rectangle 2"/>
          <p:cNvSpPr>
            <a:spLocks noRot="1" noChangeArrowheads="1" noTextEdit="1"/>
          </p:cNvSpPr>
          <p:nvPr>
            <p:ph type="sldImg"/>
          </p:nvPr>
        </p:nvSpPr>
        <p:spPr>
          <a:ln/>
        </p:spPr>
      </p:sp>
      <p:sp>
        <p:nvSpPr>
          <p:cNvPr id="17818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p:spPr>
        <p:txBody>
          <a:bodyPr/>
          <a:lstStyle/>
          <a:p>
            <a:fld id="{85D145F6-66A2-4917-94AB-805AFB75C178}" type="slidenum">
              <a:rPr lang="en-US"/>
              <a:pPr/>
              <a:t>5</a:t>
            </a:fld>
            <a:endParaRPr lang="en-US"/>
          </a:p>
        </p:txBody>
      </p:sp>
      <p:sp>
        <p:nvSpPr>
          <p:cNvPr id="179203" name="Rectangle 2"/>
          <p:cNvSpPr>
            <a:spLocks noRot="1" noChangeArrowheads="1" noTextEdit="1"/>
          </p:cNvSpPr>
          <p:nvPr>
            <p:ph type="sldImg"/>
          </p:nvPr>
        </p:nvSpPr>
        <p:spPr>
          <a:ln/>
        </p:spPr>
      </p:sp>
      <p:sp>
        <p:nvSpPr>
          <p:cNvPr id="17920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p:spPr>
        <p:txBody>
          <a:bodyPr/>
          <a:lstStyle/>
          <a:p>
            <a:fld id="{F2F50442-2C40-4222-BD00-BFC472A54408}" type="slidenum">
              <a:rPr lang="en-US"/>
              <a:pPr/>
              <a:t>6</a:t>
            </a:fld>
            <a:endParaRPr lang="en-US"/>
          </a:p>
        </p:txBody>
      </p:sp>
      <p:sp>
        <p:nvSpPr>
          <p:cNvPr id="180227" name="Rectangle 2"/>
          <p:cNvSpPr>
            <a:spLocks noRot="1" noChangeArrowheads="1" noTextEdit="1"/>
          </p:cNvSpPr>
          <p:nvPr>
            <p:ph type="sldImg"/>
          </p:nvPr>
        </p:nvSpPr>
        <p:spPr>
          <a:ln/>
        </p:spPr>
      </p:sp>
      <p:sp>
        <p:nvSpPr>
          <p:cNvPr id="18022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p:spPr>
        <p:txBody>
          <a:bodyPr/>
          <a:lstStyle/>
          <a:p>
            <a:fld id="{6450C036-1469-4420-BE7A-AB4BAE16D173}" type="slidenum">
              <a:rPr lang="en-US"/>
              <a:pPr/>
              <a:t>7</a:t>
            </a:fld>
            <a:endParaRPr lang="en-US"/>
          </a:p>
        </p:txBody>
      </p:sp>
      <p:sp>
        <p:nvSpPr>
          <p:cNvPr id="181251" name="Rectangle 2"/>
          <p:cNvSpPr>
            <a:spLocks noRot="1" noChangeArrowheads="1" noTextEdit="1"/>
          </p:cNvSpPr>
          <p:nvPr>
            <p:ph type="sldImg"/>
          </p:nvPr>
        </p:nvSpPr>
        <p:spPr>
          <a:ln/>
        </p:spPr>
      </p:sp>
      <p:sp>
        <p:nvSpPr>
          <p:cNvPr id="181252"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The three attributes of a secure communication we mentioned can be achieved using two different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types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or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families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of cryptography.  Each family has within it many different algorithms, with slightly different properties.  </a:t>
            </a:r>
          </a:p>
          <a:p>
            <a:pPr eaLnBrk="1" hangingPunct="1"/>
            <a:endParaRPr lang="en-US" smtClean="0">
              <a:latin typeface="Arial" pitchFamily="34" charset="0"/>
              <a:ea typeface="ＭＳ Ｐゴシック" pitchFamily="34" charset="-128"/>
            </a:endParaRPr>
          </a:p>
          <a:p>
            <a:pPr eaLnBrk="1" hangingPunct="1"/>
            <a:r>
              <a:rPr lang="en-US" smtClean="0">
                <a:latin typeface="Arial" pitchFamily="34" charset="0"/>
                <a:ea typeface="ＭＳ Ｐゴシック" pitchFamily="34" charset="-128"/>
              </a:rPr>
              <a:t>Symmetric and Asymmetric cryptography differ in the assumptions they make about the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secrets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or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keys</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that two participants use to enable secure communication.  Symmetric key crypto assumes that the parties have used some mechanism to set-up a </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shared secret</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 between the two parties that can be used to secure further communication.  Public key crypto, as we will see, does not make this assumption, yet can still provide strong security properties.  However, the mechanism to do this uses complex math, and as a result, the time to perform asymmetric crypto operations is significantly longer than their symmetric counter-parts.  </a:t>
            </a:r>
            <a:endParaRPr lang="en-US"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23F8300E-B2B2-46DA-B8A2-3F3AF3DB1805}" type="slidenum">
              <a:rPr lang="en-US"/>
              <a:pPr/>
              <a:t>8</a:t>
            </a:fld>
            <a:endParaRPr lang="en-US"/>
          </a:p>
        </p:txBody>
      </p:sp>
      <p:sp>
        <p:nvSpPr>
          <p:cNvPr id="182275" name="Rectangle 2"/>
          <p:cNvSpPr>
            <a:spLocks noRot="1" noChangeArrowheads="1" noTextEdit="1"/>
          </p:cNvSpPr>
          <p:nvPr>
            <p:ph type="sldImg"/>
          </p:nvPr>
        </p:nvSpPr>
        <p:spPr>
          <a:ln/>
        </p:spPr>
      </p:sp>
      <p:sp>
        <p:nvSpPr>
          <p:cNvPr id="18227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p:cNvSpPr>
            <a:spLocks noGrp="1" noChangeArrowheads="1"/>
          </p:cNvSpPr>
          <p:nvPr>
            <p:ph type="sldNum" sz="quarter" idx="5"/>
          </p:nvPr>
        </p:nvSpPr>
        <p:spPr>
          <a:noFill/>
        </p:spPr>
        <p:txBody>
          <a:bodyPr/>
          <a:lstStyle/>
          <a:p>
            <a:fld id="{A716ED11-D275-45BB-8143-FFD5E69819BB}" type="slidenum">
              <a:rPr lang="en-US"/>
              <a:pPr/>
              <a:t>9</a:t>
            </a:fld>
            <a:endParaRPr lang="en-US"/>
          </a:p>
        </p:txBody>
      </p:sp>
      <p:sp>
        <p:nvSpPr>
          <p:cNvPr id="183299" name="Rectangle 2"/>
          <p:cNvSpPr>
            <a:spLocks noRot="1" noChangeArrowheads="1" noTextEdit="1"/>
          </p:cNvSpPr>
          <p:nvPr>
            <p:ph type="sldImg"/>
          </p:nvPr>
        </p:nvSpPr>
        <p:spPr>
          <a:ln/>
        </p:spPr>
      </p:sp>
      <p:sp>
        <p:nvSpPr>
          <p:cNvPr id="18330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Portions  2011-2013 Carnegie Mellon University</a:t>
            </a:r>
            <a:endParaRPr lang="en-US" dirty="0"/>
          </a:p>
        </p:txBody>
      </p:sp>
      <p:sp>
        <p:nvSpPr>
          <p:cNvPr id="6" name="Rectangle 6"/>
          <p:cNvSpPr>
            <a:spLocks noGrp="1" noChangeArrowheads="1"/>
          </p:cNvSpPr>
          <p:nvPr>
            <p:ph type="sldNum" sz="quarter" idx="12"/>
          </p:nvPr>
        </p:nvSpPr>
        <p:spPr>
          <a:xfrm>
            <a:off x="8382000" y="6553200"/>
            <a:ext cx="762000" cy="304800"/>
          </a:xfrm>
        </p:spPr>
        <p:txBody>
          <a:bodyPr/>
          <a:lstStyle>
            <a:lvl1pPr>
              <a:defRPr smtClean="0"/>
            </a:lvl1pPr>
          </a:lstStyle>
          <a:p>
            <a:pPr>
              <a:defRPr/>
            </a:pPr>
            <a:fld id="{C26CDA1F-C7C2-4BF5-9A4B-DFE7952742C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C0A14911-A607-4AE3-9361-51020E89D5D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295400"/>
            <a:ext cx="8610600" cy="5105400"/>
          </a:xfrm>
        </p:spPr>
        <p:txBody>
          <a:bodyPr/>
          <a:lstStyle/>
          <a:p>
            <a:pPr lvl="0"/>
            <a:endParaRPr lang="en-US" noProof="0" smtClean="0"/>
          </a:p>
        </p:txBody>
      </p:sp>
      <p:sp>
        <p:nvSpPr>
          <p:cNvPr id="4" name="Rectangle 4"/>
          <p:cNvSpPr>
            <a:spLocks noGrp="1" noChangeArrowheads="1"/>
          </p:cNvSpPr>
          <p:nvPr>
            <p:ph type="dt" sz="half" idx="10"/>
          </p:nvPr>
        </p:nvSpPr>
        <p:spPr>
          <a:xfrm>
            <a:off x="0" y="6553200"/>
            <a:ext cx="2286000" cy="304800"/>
          </a:xfrm>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xfrm>
            <a:off x="8686800" y="6553200"/>
            <a:ext cx="457200" cy="304800"/>
          </a:xfrm>
        </p:spPr>
        <p:txBody>
          <a:bodyPr/>
          <a:lstStyle>
            <a:lvl1pPr>
              <a:defRPr smtClean="0"/>
            </a:lvl1pPr>
          </a:lstStyle>
          <a:p>
            <a:pPr>
              <a:defRPr/>
            </a:pPr>
            <a:fld id="{65384F97-C4F8-4DCB-9410-1552A0AF70C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457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295400"/>
            <a:ext cx="42291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xfrm>
            <a:off x="8686800" y="6553200"/>
            <a:ext cx="457200" cy="304800"/>
          </a:xfrm>
        </p:spPr>
        <p:txBody>
          <a:bodyPr/>
          <a:lstStyle>
            <a:lvl1pPr>
              <a:defRPr smtClean="0"/>
            </a:lvl1pPr>
          </a:lstStyle>
          <a:p>
            <a:pPr>
              <a:defRPr/>
            </a:pPr>
            <a:fld id="{67658FD8-D07F-4CC3-85FB-356C2C3DCAA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7B1900B-F765-403B-AC38-58F2925DC66F}"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3E76818-2E2A-4D94-8E6D-2224497D0556}"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BA306FF-B242-44B0-8F53-DE7BB6BA7EC2}"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115EB1ED-52C8-4654-85F9-491E7A736448}"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7FC12EC0-2C81-4792-834E-EE8338721234}" type="slidenum">
              <a:rPr lang="en-US"/>
              <a:pPr>
                <a:defRPr/>
              </a:pPr>
              <a:t>‹#›</a:t>
            </a:fld>
            <a:endParaRPr lang="en-US"/>
          </a:p>
        </p:txBody>
      </p:sp>
      <p:sp>
        <p:nvSpPr>
          <p:cNvPr id="8" name="Rectangle 7"/>
          <p:cNvSpPr>
            <a:spLocks noGrp="1" noChangeArrowheads="1"/>
          </p:cNvSpPr>
          <p:nvPr>
            <p:ph type="dt" sz="half" idx="11"/>
          </p:nvPr>
        </p:nvSpPr>
        <p:spPr>
          <a:ln/>
        </p:spPr>
        <p:txBody>
          <a:bodyPr/>
          <a:lstStyle>
            <a:lvl1pPr>
              <a:defRPr/>
            </a:lvl1pPr>
          </a:lstStyle>
          <a:p>
            <a:pPr>
              <a:defRPr/>
            </a:pPr>
            <a:r>
              <a:rPr lang="en-US"/>
              <a:t>15-411 Fall 2011</a:t>
            </a:r>
          </a:p>
        </p:txBody>
      </p:sp>
      <p:sp>
        <p:nvSpPr>
          <p:cNvPr id="9" name="Rectangle 8"/>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18F4333C-316A-42A3-B825-76B6BAD09A8B}" type="slidenum">
              <a:rPr lang="en-US"/>
              <a:pPr>
                <a:defRPr/>
              </a:pPr>
              <a:t>‹#›</a:t>
            </a:fld>
            <a:endParaRPr lang="en-US"/>
          </a:p>
        </p:txBody>
      </p:sp>
      <p:sp>
        <p:nvSpPr>
          <p:cNvPr id="4" name="Rectangle 3"/>
          <p:cNvSpPr>
            <a:spLocks noGrp="1" noChangeArrowheads="1"/>
          </p:cNvSpPr>
          <p:nvPr>
            <p:ph type="dt" sz="half" idx="11"/>
          </p:nvPr>
        </p:nvSpPr>
        <p:spPr>
          <a:ln/>
        </p:spPr>
        <p:txBody>
          <a:bodyPr/>
          <a:lstStyle>
            <a:lvl1pPr>
              <a:defRPr/>
            </a:lvl1pPr>
          </a:lstStyle>
          <a:p>
            <a:pPr>
              <a:defRPr/>
            </a:pPr>
            <a:r>
              <a:rPr lang="en-US"/>
              <a:t>15-411 Fall 2011</a:t>
            </a:r>
          </a:p>
        </p:txBody>
      </p:sp>
      <p:sp>
        <p:nvSpPr>
          <p:cNvPr id="5" name="Rectangle 4"/>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EF8D776-6818-4937-9482-82844FF037BF}" type="slidenum">
              <a:rPr lang="en-US"/>
              <a:pPr>
                <a:defRPr/>
              </a:pPr>
              <a:t>‹#›</a:t>
            </a:fld>
            <a:endParaRPr lang="en-US"/>
          </a:p>
        </p:txBody>
      </p:sp>
      <p:sp>
        <p:nvSpPr>
          <p:cNvPr id="3" name="Rectangle 2"/>
          <p:cNvSpPr>
            <a:spLocks noGrp="1" noChangeArrowheads="1"/>
          </p:cNvSpPr>
          <p:nvPr>
            <p:ph type="dt" sz="half" idx="11"/>
          </p:nvPr>
        </p:nvSpPr>
        <p:spPr>
          <a:ln/>
        </p:spPr>
        <p:txBody>
          <a:bodyPr/>
          <a:lstStyle>
            <a:lvl1pPr>
              <a:defRPr/>
            </a:lvl1pPr>
          </a:lstStyle>
          <a:p>
            <a:pPr>
              <a:defRPr/>
            </a:pPr>
            <a:r>
              <a:rPr lang="en-US"/>
              <a:t>15-411 Fall 2011</a:t>
            </a:r>
          </a:p>
        </p:txBody>
      </p:sp>
      <p:sp>
        <p:nvSpPr>
          <p:cNvPr id="4" name="Rectangle 3"/>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70F16DAA-8E2F-4880-9F8F-D204C1E5240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BA87F9A-5CB1-4340-A0A8-67370794EB00}"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E238D74-4C9E-4CB5-9B77-074F0D43F741}" type="slidenum">
              <a:rPr lang="en-US"/>
              <a:pPr>
                <a:defRPr/>
              </a:pPr>
              <a:t>‹#›</a:t>
            </a:fld>
            <a:endParaRPr lang="en-US"/>
          </a:p>
        </p:txBody>
      </p:sp>
      <p:sp>
        <p:nvSpPr>
          <p:cNvPr id="6" name="Rectangle 5"/>
          <p:cNvSpPr>
            <a:spLocks noGrp="1" noChangeArrowheads="1"/>
          </p:cNvSpPr>
          <p:nvPr>
            <p:ph type="dt" sz="half" idx="11"/>
          </p:nvPr>
        </p:nvSpPr>
        <p:spPr>
          <a:ln/>
        </p:spPr>
        <p:txBody>
          <a:bodyPr/>
          <a:lstStyle>
            <a:lvl1pPr>
              <a:defRPr/>
            </a:lvl1pPr>
          </a:lstStyle>
          <a:p>
            <a:pPr>
              <a:defRPr/>
            </a:pPr>
            <a:r>
              <a:rPr lang="en-US"/>
              <a:t>15-411 Fall 2011</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039807A-E7B2-4F60-BB5B-446BCE558B9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2288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28600"/>
            <a:ext cx="65341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FF9244E-588A-42B4-B4F6-A9640C89FABD}"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2"/>
          </p:nvPr>
        </p:nvSpPr>
        <p:spPr>
          <a:ln/>
        </p:spPr>
        <p:txBody>
          <a:bodyPr/>
          <a:lstStyle>
            <a:lvl1pPr>
              <a:defRPr/>
            </a:lvl1pPr>
          </a:lstStyle>
          <a:p>
            <a:pPr>
              <a:defRPr/>
            </a:pPr>
            <a:r>
              <a:rPr lang="en-US"/>
              <a:t> 2011 Carnegie Mellon University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95400"/>
            <a:ext cx="4229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3A48BFA8-F8C9-49E3-8FEF-2697C6445A1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6EC39632-4BBA-4090-A447-69E633E656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0" y="6553200"/>
            <a:ext cx="2438400" cy="304800"/>
          </a:xfrm>
        </p:spPr>
        <p:txBody>
          <a:bodyPr/>
          <a:lstStyle>
            <a:lvl1pPr>
              <a:defRPr/>
            </a:lvl1pPr>
          </a:lstStyle>
          <a:p>
            <a:pPr>
              <a:defRPr/>
            </a:pPr>
            <a:r>
              <a:rPr lang="en-US"/>
              <a:t>15-411 Fall 2011</a:t>
            </a:r>
          </a:p>
        </p:txBody>
      </p:sp>
      <p:sp>
        <p:nvSpPr>
          <p:cNvPr id="4" name="Rectangle 5"/>
          <p:cNvSpPr>
            <a:spLocks noGrp="1" noChangeArrowheads="1"/>
          </p:cNvSpPr>
          <p:nvPr>
            <p:ph type="ftr" sz="quarter" idx="11"/>
          </p:nvPr>
        </p:nvSpPr>
        <p:spPr/>
        <p:txBody>
          <a:bodyPr/>
          <a:lstStyle>
            <a:lvl1pPr>
              <a:defRPr/>
            </a:lvl1pPr>
          </a:lstStyle>
          <a:p>
            <a:pPr>
              <a:defRPr/>
            </a:pPr>
            <a:r>
              <a:rPr lang="en-US"/>
              <a:t> 2011 Carnegie Mellon University</a:t>
            </a:r>
          </a:p>
        </p:txBody>
      </p:sp>
      <p:sp>
        <p:nvSpPr>
          <p:cNvPr id="5" name="Rectangle 6"/>
          <p:cNvSpPr>
            <a:spLocks noGrp="1" noChangeArrowheads="1"/>
          </p:cNvSpPr>
          <p:nvPr>
            <p:ph type="sldNum" sz="quarter" idx="12"/>
          </p:nvPr>
        </p:nvSpPr>
        <p:spPr>
          <a:xfrm>
            <a:off x="8686800" y="6553200"/>
            <a:ext cx="457200" cy="304800"/>
          </a:xfrm>
        </p:spPr>
        <p:txBody>
          <a:bodyPr/>
          <a:lstStyle>
            <a:lvl1pPr>
              <a:defRPr smtClean="0"/>
            </a:lvl1pPr>
          </a:lstStyle>
          <a:p>
            <a:pPr>
              <a:defRPr/>
            </a:pPr>
            <a:fld id="{E43A6C62-C05D-45A7-BC30-329943FB66C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DE3FC74E-3A13-4262-BF54-A409C24CA84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985680BA-E71A-4338-A134-8C9744D745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3318AD4F-6915-42DE-9DC4-B151A921F6C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15-411 Fall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 2011 Carnegie Mellon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D8DB7985-11FE-453F-AF0B-78AA82F6726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2" name="Rectangle 4"/>
          <p:cNvSpPr>
            <a:spLocks noGrp="1" noChangeArrowheads="1"/>
          </p:cNvSpPr>
          <p:nvPr>
            <p:ph type="dt" sz="half" idx="2"/>
          </p:nvPr>
        </p:nvSpPr>
        <p:spPr bwMode="auto">
          <a:xfrm>
            <a:off x="0" y="6553200"/>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155653" name="Rectangle 5"/>
          <p:cNvSpPr>
            <a:spLocks noGrp="1" noChangeArrowheads="1"/>
          </p:cNvSpPr>
          <p:nvPr>
            <p:ph type="ftr" sz="quarter" idx="3"/>
          </p:nvPr>
        </p:nvSpPr>
        <p:spPr bwMode="auto">
          <a:xfrm>
            <a:off x="1371600" y="6553200"/>
            <a:ext cx="7162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
        <p:nvSpPr>
          <p:cNvPr id="155654" name="Rectangle 6"/>
          <p:cNvSpPr>
            <a:spLocks noGrp="1" noChangeArrowheads="1"/>
          </p:cNvSpPr>
          <p:nvPr>
            <p:ph type="sldNum" sz="quarter" idx="4"/>
          </p:nvPr>
        </p:nvSpPr>
        <p:spPr bwMode="auto">
          <a:xfrm>
            <a:off x="8305800" y="6553200"/>
            <a:ext cx="838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2"/>
                </a:solidFill>
              </a:defRPr>
            </a:lvl1pPr>
          </a:lstStyle>
          <a:p>
            <a:pPr>
              <a:defRPr/>
            </a:pPr>
            <a:fld id="{389D52C7-2D22-4640-93A4-821BED8E18D5}" type="slidenum">
              <a:rPr lang="en-US"/>
              <a:pPr>
                <a:defRPr/>
              </a:pPr>
              <a:t>‹#›</a:t>
            </a:fld>
            <a:endParaRPr lang="en-US"/>
          </a:p>
        </p:txBody>
      </p:sp>
      <p:grpSp>
        <p:nvGrpSpPr>
          <p:cNvPr id="1031" name="Group 7"/>
          <p:cNvGrpSpPr>
            <a:grpSpLocks/>
          </p:cNvGrpSpPr>
          <p:nvPr/>
        </p:nvGrpSpPr>
        <p:grpSpPr bwMode="auto">
          <a:xfrm>
            <a:off x="0" y="0"/>
            <a:ext cx="9144000" cy="1143000"/>
            <a:chOff x="0" y="0"/>
            <a:chExt cx="5760" cy="1104"/>
          </a:xfrm>
        </p:grpSpPr>
        <p:grpSp>
          <p:nvGrpSpPr>
            <p:cNvPr id="1034" name="Group 8"/>
            <p:cNvGrpSpPr>
              <a:grpSpLocks/>
            </p:cNvGrpSpPr>
            <p:nvPr userDrawn="1"/>
          </p:nvGrpSpPr>
          <p:grpSpPr bwMode="auto">
            <a:xfrm>
              <a:off x="4" y="768"/>
              <a:ext cx="5756" cy="240"/>
              <a:chOff x="0" y="768"/>
              <a:chExt cx="5760" cy="197"/>
            </a:xfrm>
          </p:grpSpPr>
          <p:sp>
            <p:nvSpPr>
              <p:cNvPr id="1038"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1042"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endParaRPr lang="en-US"/>
              </a:p>
            </p:txBody>
          </p:sp>
        </p:grpSp>
        <p:sp>
          <p:nvSpPr>
            <p:cNvPr id="1035" name="Rectangle 14" descr="aqbg"/>
            <p:cNvSpPr>
              <a:spLocks noChangeArrowheads="1"/>
            </p:cNvSpPr>
            <p:nvPr/>
          </p:nvSpPr>
          <p:spPr bwMode="auto">
            <a:xfrm>
              <a:off x="0" y="0"/>
              <a:ext cx="5760" cy="768"/>
            </a:xfrm>
            <a:prstGeom prst="rect">
              <a:avLst/>
            </a:prstGeom>
            <a:blipFill dpi="0" rotWithShape="1">
              <a:blip r:embed="rId14" cstate="print"/>
              <a:srcRect/>
              <a:tile tx="0" ty="0" sx="100000" sy="100000" flip="none" algn="tl"/>
            </a:blipFill>
            <a:ln w="9525">
              <a:noFill/>
              <a:miter lim="800000"/>
              <a:headEnd/>
              <a:tailEnd/>
            </a:ln>
          </p:spPr>
          <p:txBody>
            <a:bodyPr wrap="none" anchor="ctr"/>
            <a:lstStyle/>
            <a:p>
              <a:endParaRPr lang="en-US"/>
            </a:p>
          </p:txBody>
        </p:sp>
        <p:sp>
          <p:nvSpPr>
            <p:cNvPr id="1036"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endParaRPr lang="en-US"/>
            </a:p>
          </p:txBody>
        </p:sp>
        <p:sp>
          <p:nvSpPr>
            <p:cNvPr id="1037"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endParaRPr lang="en-US"/>
            </a:p>
          </p:txBody>
        </p:sp>
      </p:grpSp>
      <p:sp>
        <p:nvSpPr>
          <p:cNvPr id="1032"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84" r:id="rId1"/>
    <p:sldLayoutId id="2147483763" r:id="rId2"/>
    <p:sldLayoutId id="2147483764" r:id="rId3"/>
    <p:sldLayoutId id="2147483765" r:id="rId4"/>
    <p:sldLayoutId id="2147483785" r:id="rId5"/>
    <p:sldLayoutId id="2147483766" r:id="rId6"/>
    <p:sldLayoutId id="2147483767" r:id="rId7"/>
    <p:sldLayoutId id="2147483768" r:id="rId8"/>
    <p:sldLayoutId id="2147483769" r:id="rId9"/>
    <p:sldLayoutId id="2147483770" r:id="rId10"/>
    <p:sldLayoutId id="2147483786" r:id="rId11"/>
    <p:sldLayoutId id="2147483787" r:id="rId12"/>
  </p:sldLayoutIdLst>
  <p:hf hdr="0"/>
  <p:txStyles>
    <p:titleStyle>
      <a:lvl1pPr algn="ctr" rtl="0" eaLnBrk="0" fontAlgn="base" hangingPunct="0">
        <a:spcBef>
          <a:spcPct val="0"/>
        </a:spcBef>
        <a:spcAft>
          <a:spcPct val="0"/>
        </a:spcAft>
        <a:defRPr sz="3400" b="1">
          <a:solidFill>
            <a:schemeClr val="tx2"/>
          </a:solidFill>
          <a:latin typeface="+mj-lt"/>
          <a:ea typeface="ＭＳ Ｐゴシック" charset="0"/>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fontAlgn="base">
        <a:spcBef>
          <a:spcPct val="0"/>
        </a:spcBef>
        <a:spcAft>
          <a:spcPct val="0"/>
        </a:spcAft>
        <a:defRPr sz="3400" b="1">
          <a:solidFill>
            <a:schemeClr val="tx2"/>
          </a:solidFill>
          <a:latin typeface="Arial" charset="0"/>
        </a:defRPr>
      </a:lvl6pPr>
      <a:lvl7pPr marL="914400" algn="ctr" rtl="0" fontAlgn="base">
        <a:spcBef>
          <a:spcPct val="0"/>
        </a:spcBef>
        <a:spcAft>
          <a:spcPct val="0"/>
        </a:spcAft>
        <a:defRPr sz="3400" b="1">
          <a:solidFill>
            <a:schemeClr val="tx2"/>
          </a:solidFill>
          <a:latin typeface="Arial" charset="0"/>
        </a:defRPr>
      </a:lvl7pPr>
      <a:lvl8pPr marL="1371600" algn="ctr" rtl="0" fontAlgn="base">
        <a:spcBef>
          <a:spcPct val="0"/>
        </a:spcBef>
        <a:spcAft>
          <a:spcPct val="0"/>
        </a:spcAft>
        <a:defRPr sz="3400" b="1">
          <a:solidFill>
            <a:schemeClr val="tx2"/>
          </a:solidFill>
          <a:latin typeface="Arial" charset="0"/>
        </a:defRPr>
      </a:lvl8pPr>
      <a:lvl9pPr marL="1828800" algn="ctr" rtl="0" fontAlgn="base">
        <a:spcBef>
          <a:spcPct val="0"/>
        </a:spcBef>
        <a:spcAft>
          <a:spcPct val="0"/>
        </a:spcAft>
        <a:defRPr sz="34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ＭＳ Ｐゴシック" charset="0"/>
        </a:defRPr>
      </a:lvl5pPr>
      <a:lvl6pPr marL="22288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6pPr>
      <a:lvl7pPr marL="26860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7pPr>
      <a:lvl8pPr marL="31432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8pPr>
      <a:lvl9pPr marL="3600450" indent="-228600" algn="l" rtl="0" fontAlgn="base">
        <a:spcBef>
          <a:spcPct val="20000"/>
        </a:spcBef>
        <a:spcAft>
          <a:spcPct val="0"/>
        </a:spcAft>
        <a:buClr>
          <a:schemeClr val="tx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5650" name="AutoShape 2"/>
          <p:cNvSpPr>
            <a:spLocks noChangeArrowheads="1"/>
          </p:cNvSpPr>
          <p:nvPr/>
        </p:nvSpPr>
        <p:spPr bwMode="auto">
          <a:xfrm>
            <a:off x="0" y="1905000"/>
            <a:ext cx="381000" cy="4953000"/>
          </a:xfrm>
          <a:prstGeom prst="rtTriangle">
            <a:avLst/>
          </a:prstGeom>
          <a:gradFill rotWithShape="0">
            <a:gsLst>
              <a:gs pos="0">
                <a:schemeClr val="bg1"/>
              </a:gs>
              <a:gs pos="50000">
                <a:schemeClr val="bg1">
                  <a:gamma/>
                  <a:tint val="0"/>
                  <a:invGamma/>
                </a:schemeClr>
              </a:gs>
              <a:gs pos="100000">
                <a:schemeClr val="bg1"/>
              </a:gs>
            </a:gsLst>
            <a:lin ang="189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1" name="AutoShape 3"/>
          <p:cNvSpPr>
            <a:spLocks noChangeArrowheads="1"/>
          </p:cNvSpPr>
          <p:nvPr/>
        </p:nvSpPr>
        <p:spPr bwMode="auto">
          <a:xfrm flipH="1">
            <a:off x="8686800" y="1905000"/>
            <a:ext cx="454025" cy="4953000"/>
          </a:xfrm>
          <a:prstGeom prst="rtTriangle">
            <a:avLst/>
          </a:prstGeom>
          <a:gradFill rotWithShape="0">
            <a:gsLst>
              <a:gs pos="0">
                <a:schemeClr val="bg1"/>
              </a:gs>
              <a:gs pos="50000">
                <a:schemeClr val="bg1">
                  <a:gamma/>
                  <a:tint val="0"/>
                  <a:invGamma/>
                </a:schemeClr>
              </a:gs>
              <a:gs pos="100000">
                <a:schemeClr val="bg1"/>
              </a:gs>
            </a:gsLst>
            <a:lin ang="2700000" scaled="1"/>
          </a:gradFill>
          <a:ln w="9525">
            <a:noFill/>
            <a:miter lim="800000"/>
            <a:headEnd/>
            <a:tailEnd/>
          </a:ln>
          <a:effectLst/>
        </p:spPr>
        <p:txBody>
          <a:bodyPr wrap="none" anchor="ctr"/>
          <a:lstStyle/>
          <a:p>
            <a:pPr algn="ctr">
              <a:defRPr/>
            </a:pPr>
            <a:endParaRPr lang="en-US">
              <a:latin typeface="Times" pitchFamily="1" charset="0"/>
              <a:ea typeface="ＭＳ Ｐゴシック" pitchFamily="1" charset="-128"/>
            </a:endParaRPr>
          </a:p>
        </p:txBody>
      </p:sp>
      <p:sp>
        <p:nvSpPr>
          <p:cNvPr id="155654" name="Rectangle 6"/>
          <p:cNvSpPr>
            <a:spLocks noGrp="1" noChangeArrowheads="1"/>
          </p:cNvSpPr>
          <p:nvPr>
            <p:ph type="sldNum" sz="quarter" idx="4"/>
          </p:nvPr>
        </p:nvSpPr>
        <p:spPr bwMode="auto">
          <a:xfrm>
            <a:off x="8686800" y="6553200"/>
            <a:ext cx="457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chemeClr val="tx2"/>
                </a:solidFill>
              </a:defRPr>
            </a:lvl1pPr>
          </a:lstStyle>
          <a:p>
            <a:pPr>
              <a:defRPr/>
            </a:pPr>
            <a:fld id="{092C7367-7F44-4D14-B112-F4F0681C4C01}" type="slidenum">
              <a:rPr lang="en-US"/>
              <a:pPr>
                <a:defRPr/>
              </a:pPr>
              <a:t>‹#›</a:t>
            </a:fld>
            <a:endParaRPr lang="en-US"/>
          </a:p>
        </p:txBody>
      </p:sp>
      <p:grpSp>
        <p:nvGrpSpPr>
          <p:cNvPr id="2053" name="Group 7"/>
          <p:cNvGrpSpPr>
            <a:grpSpLocks/>
          </p:cNvGrpSpPr>
          <p:nvPr/>
        </p:nvGrpSpPr>
        <p:grpSpPr bwMode="auto">
          <a:xfrm>
            <a:off x="0" y="0"/>
            <a:ext cx="9144000" cy="1143000"/>
            <a:chOff x="0" y="0"/>
            <a:chExt cx="5760" cy="1104"/>
          </a:xfrm>
        </p:grpSpPr>
        <p:grpSp>
          <p:nvGrpSpPr>
            <p:cNvPr id="2058" name="Group 8"/>
            <p:cNvGrpSpPr>
              <a:grpSpLocks/>
            </p:cNvGrpSpPr>
            <p:nvPr userDrawn="1"/>
          </p:nvGrpSpPr>
          <p:grpSpPr bwMode="auto">
            <a:xfrm>
              <a:off x="4" y="768"/>
              <a:ext cx="5756" cy="240"/>
              <a:chOff x="0" y="768"/>
              <a:chExt cx="5760" cy="197"/>
            </a:xfrm>
          </p:grpSpPr>
          <p:sp>
            <p:nvSpPr>
              <p:cNvPr id="2062" name="Rectangle 9"/>
              <p:cNvSpPr>
                <a:spLocks noChangeArrowheads="1"/>
              </p:cNvSpPr>
              <p:nvPr/>
            </p:nvSpPr>
            <p:spPr bwMode="auto">
              <a:xfrm flipV="1">
                <a:off x="0" y="781"/>
                <a:ext cx="5760" cy="48"/>
              </a:xfrm>
              <a:prstGeom prst="rect">
                <a:avLst/>
              </a:prstGeom>
              <a:solidFill>
                <a:schemeClr val="bg1"/>
              </a:solidFill>
              <a:ln w="9525">
                <a:noFill/>
                <a:miter lim="800000"/>
                <a:headEnd/>
                <a:tailEnd/>
              </a:ln>
            </p:spPr>
            <p:txBody>
              <a:bodyPr wrap="none" anchor="ctr"/>
              <a:lstStyle/>
              <a:p>
                <a:endParaRPr lang="en-US"/>
              </a:p>
            </p:txBody>
          </p:sp>
          <p:sp>
            <p:nvSpPr>
              <p:cNvPr id="155658" name="Rectangle 10"/>
              <p:cNvSpPr>
                <a:spLocks noChangeArrowheads="1"/>
              </p:cNvSpPr>
              <p:nvPr/>
            </p:nvSpPr>
            <p:spPr bwMode="auto">
              <a:xfrm>
                <a:off x="0" y="829"/>
                <a:ext cx="5760" cy="115"/>
              </a:xfrm>
              <a:prstGeom prst="rect">
                <a:avLst/>
              </a:prstGeom>
              <a:gradFill rotWithShape="0">
                <a:gsLst>
                  <a:gs pos="0">
                    <a:schemeClr val="accent1"/>
                  </a:gs>
                  <a:gs pos="100000">
                    <a:schemeClr val="accent1">
                      <a:gamma/>
                      <a:tint val="4274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59" name="Rectangle 11"/>
              <p:cNvSpPr>
                <a:spLocks noChangeArrowheads="1"/>
              </p:cNvSpPr>
              <p:nvPr/>
            </p:nvSpPr>
            <p:spPr bwMode="auto">
              <a:xfrm>
                <a:off x="0" y="768"/>
                <a:ext cx="5760" cy="13"/>
              </a:xfrm>
              <a:prstGeom prst="rect">
                <a:avLst/>
              </a:prstGeom>
              <a:gradFill rotWithShape="0">
                <a:gsLst>
                  <a:gs pos="0">
                    <a:schemeClr val="tx2"/>
                  </a:gs>
                  <a:gs pos="100000">
                    <a:schemeClr val="tx2">
                      <a:gamma/>
                      <a:tint val="51765"/>
                      <a:invGamma/>
                    </a:schemeClr>
                  </a:gs>
                </a:gsLst>
                <a:lin ang="5400000" scaled="1"/>
              </a:gradFill>
              <a:ln w="9525">
                <a:noFill/>
                <a:miter lim="800000"/>
                <a:headEnd/>
                <a:tailEnd/>
              </a:ln>
              <a:effectLst/>
            </p:spPr>
            <p:txBody>
              <a:bodyPr wrap="none" anchor="ctr"/>
              <a:lstStyle/>
              <a:p>
                <a:pPr>
                  <a:defRPr/>
                </a:pPr>
                <a:endParaRPr lang="en-US">
                  <a:latin typeface="Arial" charset="0"/>
                  <a:ea typeface="ＭＳ Ｐゴシック" pitchFamily="1" charset="-128"/>
                </a:endParaRPr>
              </a:p>
            </p:txBody>
          </p:sp>
          <p:sp>
            <p:nvSpPr>
              <p:cNvPr id="155660" name="Rectangle 12"/>
              <p:cNvSpPr>
                <a:spLocks noChangeArrowheads="1"/>
              </p:cNvSpPr>
              <p:nvPr/>
            </p:nvSpPr>
            <p:spPr bwMode="auto">
              <a:xfrm flipV="1">
                <a:off x="0" y="942"/>
                <a:ext cx="5760" cy="23"/>
              </a:xfrm>
              <a:prstGeom prst="rect">
                <a:avLst/>
              </a:prstGeom>
              <a:gradFill rotWithShape="0">
                <a:gsLst>
                  <a:gs pos="0">
                    <a:schemeClr val="accent1">
                      <a:gamma/>
                      <a:tint val="42745"/>
                      <a:invGamma/>
                    </a:schemeClr>
                  </a:gs>
                  <a:gs pos="100000">
                    <a:schemeClr val="accent1"/>
                  </a:gs>
                </a:gsLst>
                <a:lin ang="5400000" scaled="1"/>
              </a:gradFill>
              <a:ln w="9525">
                <a:noFill/>
                <a:miter lim="800000"/>
                <a:headEnd/>
                <a:tailEnd/>
              </a:ln>
              <a:effectLst/>
            </p:spPr>
            <p:txBody>
              <a:bodyPr rot="10800000" wrap="none" anchor="ctr"/>
              <a:lstStyle/>
              <a:p>
                <a:pPr algn="ctr">
                  <a:defRPr/>
                </a:pPr>
                <a:endParaRPr lang="en-US">
                  <a:latin typeface="Times" pitchFamily="1" charset="0"/>
                  <a:ea typeface="ＭＳ Ｐゴシック" pitchFamily="1" charset="-128"/>
                </a:endParaRPr>
              </a:p>
            </p:txBody>
          </p:sp>
          <p:sp>
            <p:nvSpPr>
              <p:cNvPr id="2066" name="Rectangle 13"/>
              <p:cNvSpPr>
                <a:spLocks noChangeArrowheads="1"/>
              </p:cNvSpPr>
              <p:nvPr/>
            </p:nvSpPr>
            <p:spPr bwMode="auto">
              <a:xfrm>
                <a:off x="0" y="824"/>
                <a:ext cx="5760" cy="24"/>
              </a:xfrm>
              <a:prstGeom prst="rect">
                <a:avLst/>
              </a:prstGeom>
              <a:gradFill rotWithShape="0">
                <a:gsLst>
                  <a:gs pos="0">
                    <a:schemeClr val="bg1"/>
                  </a:gs>
                  <a:gs pos="100000">
                    <a:schemeClr val="accent1"/>
                  </a:gs>
                </a:gsLst>
                <a:lin ang="5400000" scaled="1"/>
              </a:gradFill>
              <a:ln w="9525">
                <a:noFill/>
                <a:miter lim="800000"/>
                <a:headEnd/>
                <a:tailEnd/>
              </a:ln>
            </p:spPr>
            <p:txBody>
              <a:bodyPr wrap="none" anchor="ctr"/>
              <a:lstStyle/>
              <a:p>
                <a:endParaRPr lang="en-US"/>
              </a:p>
            </p:txBody>
          </p:sp>
        </p:grpSp>
        <p:sp>
          <p:nvSpPr>
            <p:cNvPr id="2059" name="Rectangle 14" descr="aqbg"/>
            <p:cNvSpPr>
              <a:spLocks noChangeArrowheads="1"/>
            </p:cNvSpPr>
            <p:nvPr/>
          </p:nvSpPr>
          <p:spPr bwMode="auto">
            <a:xfrm>
              <a:off x="0" y="0"/>
              <a:ext cx="5760" cy="768"/>
            </a:xfrm>
            <a:prstGeom prst="rect">
              <a:avLst/>
            </a:prstGeom>
            <a:blipFill dpi="0" rotWithShape="1">
              <a:blip r:embed="rId13" cstate="print"/>
              <a:srcRect/>
              <a:tile tx="0" ty="0" sx="100000" sy="100000" flip="none" algn="tl"/>
            </a:blipFill>
            <a:ln w="9525">
              <a:noFill/>
              <a:miter lim="800000"/>
              <a:headEnd/>
              <a:tailEnd/>
            </a:ln>
          </p:spPr>
          <p:txBody>
            <a:bodyPr wrap="none" anchor="ctr"/>
            <a:lstStyle/>
            <a:p>
              <a:endParaRPr lang="en-US"/>
            </a:p>
          </p:txBody>
        </p:sp>
        <p:sp>
          <p:nvSpPr>
            <p:cNvPr id="2060" name="Rectangle 15"/>
            <p:cNvSpPr>
              <a:spLocks noChangeArrowheads="1"/>
            </p:cNvSpPr>
            <p:nvPr/>
          </p:nvSpPr>
          <p:spPr bwMode="auto">
            <a:xfrm>
              <a:off x="2" y="1007"/>
              <a:ext cx="5758" cy="97"/>
            </a:xfrm>
            <a:prstGeom prst="rect">
              <a:avLst/>
            </a:prstGeom>
            <a:gradFill rotWithShape="1">
              <a:gsLst>
                <a:gs pos="0">
                  <a:srgbClr val="777777"/>
                </a:gs>
                <a:gs pos="100000">
                  <a:srgbClr val="FFFFFF"/>
                </a:gs>
              </a:gsLst>
              <a:lin ang="5400000" scaled="1"/>
            </a:gradFill>
            <a:ln w="9525">
              <a:noFill/>
              <a:miter lim="800000"/>
              <a:headEnd/>
              <a:tailEnd/>
            </a:ln>
          </p:spPr>
          <p:txBody>
            <a:bodyPr wrap="none" anchor="ctr"/>
            <a:lstStyle/>
            <a:p>
              <a:endParaRPr lang="en-US"/>
            </a:p>
          </p:txBody>
        </p:sp>
        <p:sp>
          <p:nvSpPr>
            <p:cNvPr id="2061" name="Rectangle 16"/>
            <p:cNvSpPr>
              <a:spLocks noChangeArrowheads="1"/>
            </p:cNvSpPr>
            <p:nvPr/>
          </p:nvSpPr>
          <p:spPr bwMode="auto">
            <a:xfrm>
              <a:off x="3" y="747"/>
              <a:ext cx="5757" cy="46"/>
            </a:xfrm>
            <a:prstGeom prst="rect">
              <a:avLst/>
            </a:prstGeom>
            <a:solidFill>
              <a:srgbClr val="777777">
                <a:alpha val="30980"/>
              </a:srgbClr>
            </a:solidFill>
            <a:ln w="9525">
              <a:noFill/>
              <a:miter lim="800000"/>
              <a:headEnd/>
              <a:tailEnd/>
            </a:ln>
          </p:spPr>
          <p:txBody>
            <a:bodyPr wrap="none" anchor="ctr"/>
            <a:lstStyle/>
            <a:p>
              <a:endParaRPr lang="en-US"/>
            </a:p>
          </p:txBody>
        </p:sp>
      </p:grpSp>
      <p:sp>
        <p:nvSpPr>
          <p:cNvPr id="2054" name="Rectangle 17"/>
          <p:cNvSpPr>
            <a:spLocks noGrp="1" noChangeArrowheads="1"/>
          </p:cNvSpPr>
          <p:nvPr>
            <p:ph type="title"/>
          </p:nvPr>
        </p:nvSpPr>
        <p:spPr bwMode="auto">
          <a:xfrm>
            <a:off x="228600" y="228600"/>
            <a:ext cx="89154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5" name="Rectangle 18"/>
          <p:cNvSpPr>
            <a:spLocks noGrp="1" noChangeArrowheads="1"/>
          </p:cNvSpPr>
          <p:nvPr>
            <p:ph type="body" idx="1"/>
          </p:nvPr>
        </p:nvSpPr>
        <p:spPr bwMode="auto">
          <a:xfrm>
            <a:off x="228600" y="12954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8"/>
          <p:cNvSpPr>
            <a:spLocks noGrp="1" noChangeArrowheads="1"/>
          </p:cNvSpPr>
          <p:nvPr>
            <p:ph type="dt" sz="half" idx="2"/>
          </p:nvPr>
        </p:nvSpPr>
        <p:spPr bwMode="auto">
          <a:xfrm>
            <a:off x="0" y="6553200"/>
            <a:ext cx="20574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ＭＳ Ｐゴシック" charset="0"/>
              </a:defRPr>
            </a:lvl1pPr>
          </a:lstStyle>
          <a:p>
            <a:pPr>
              <a:defRPr/>
            </a:pPr>
            <a:r>
              <a:rPr lang="en-US"/>
              <a:t>15-411 Fall 2011</a:t>
            </a:r>
          </a:p>
        </p:txBody>
      </p:sp>
      <p:sp>
        <p:nvSpPr>
          <p:cNvPr id="20" name="Rectangle 19"/>
          <p:cNvSpPr>
            <a:spLocks noGrp="1" noChangeArrowheads="1"/>
          </p:cNvSpPr>
          <p:nvPr>
            <p:ph type="ftr" sz="quarter" idx="3"/>
          </p:nvPr>
        </p:nvSpPr>
        <p:spPr bwMode="auto">
          <a:xfrm>
            <a:off x="1371600" y="6553200"/>
            <a:ext cx="71628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ＭＳ Ｐゴシック" charset="0"/>
                <a:sym typeface="Symbol" charset="0"/>
              </a:defRPr>
            </a:lvl1pPr>
          </a:lstStyle>
          <a:p>
            <a:pPr>
              <a:defRPr/>
            </a:pPr>
            <a:r>
              <a:rPr lang="en-US"/>
              <a:t> 2011 Carnegie Mellon University</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p:txStyles>
    <p:titleStyle>
      <a:lvl1pPr algn="ctr" rtl="0" eaLnBrk="0" fontAlgn="base" hangingPunct="0">
        <a:spcBef>
          <a:spcPct val="0"/>
        </a:spcBef>
        <a:spcAft>
          <a:spcPct val="0"/>
        </a:spcAft>
        <a:defRPr sz="3400" b="1">
          <a:solidFill>
            <a:schemeClr val="tx2"/>
          </a:solidFill>
          <a:latin typeface="+mj-lt"/>
          <a:ea typeface="+mj-ea"/>
          <a:cs typeface="+mj-cs"/>
        </a:defRPr>
      </a:lvl1pPr>
      <a:lvl2pPr algn="ctr" rtl="0" eaLnBrk="0" fontAlgn="base" hangingPunct="0">
        <a:spcBef>
          <a:spcPct val="0"/>
        </a:spcBef>
        <a:spcAft>
          <a:spcPct val="0"/>
        </a:spcAft>
        <a:defRPr sz="3400" b="1">
          <a:solidFill>
            <a:schemeClr val="tx2"/>
          </a:solidFill>
          <a:latin typeface="Arial" charset="0"/>
          <a:ea typeface="ＭＳ Ｐゴシック" charset="0"/>
        </a:defRPr>
      </a:lvl2pPr>
      <a:lvl3pPr algn="ctr" rtl="0" eaLnBrk="0" fontAlgn="base" hangingPunct="0">
        <a:spcBef>
          <a:spcPct val="0"/>
        </a:spcBef>
        <a:spcAft>
          <a:spcPct val="0"/>
        </a:spcAft>
        <a:defRPr sz="3400" b="1">
          <a:solidFill>
            <a:schemeClr val="tx2"/>
          </a:solidFill>
          <a:latin typeface="Arial" charset="0"/>
          <a:ea typeface="ＭＳ Ｐゴシック" charset="0"/>
        </a:defRPr>
      </a:lvl3pPr>
      <a:lvl4pPr algn="ctr" rtl="0" eaLnBrk="0" fontAlgn="base" hangingPunct="0">
        <a:spcBef>
          <a:spcPct val="0"/>
        </a:spcBef>
        <a:spcAft>
          <a:spcPct val="0"/>
        </a:spcAft>
        <a:defRPr sz="3400" b="1">
          <a:solidFill>
            <a:schemeClr val="tx2"/>
          </a:solidFill>
          <a:latin typeface="Arial" charset="0"/>
          <a:ea typeface="ＭＳ Ｐゴシック" charset="0"/>
        </a:defRPr>
      </a:lvl4pPr>
      <a:lvl5pPr algn="ctr" rtl="0" eaLnBrk="0" fontAlgn="base" hangingPunct="0">
        <a:spcBef>
          <a:spcPct val="0"/>
        </a:spcBef>
        <a:spcAft>
          <a:spcPct val="0"/>
        </a:spcAft>
        <a:defRPr sz="3400" b="1">
          <a:solidFill>
            <a:schemeClr val="tx2"/>
          </a:solidFill>
          <a:latin typeface="Arial" charset="0"/>
          <a:ea typeface="ＭＳ Ｐゴシック" charset="0"/>
        </a:defRPr>
      </a:lvl5pPr>
      <a:lvl6pPr marL="457200" algn="ctr" rtl="0" eaLnBrk="0" fontAlgn="base" hangingPunct="0">
        <a:spcBef>
          <a:spcPct val="0"/>
        </a:spcBef>
        <a:spcAft>
          <a:spcPct val="0"/>
        </a:spcAft>
        <a:defRPr sz="3400" b="1">
          <a:solidFill>
            <a:schemeClr val="tx2"/>
          </a:solidFill>
          <a:latin typeface="Arial" charset="0"/>
          <a:ea typeface="ＭＳ Ｐゴシック" charset="0"/>
        </a:defRPr>
      </a:lvl6pPr>
      <a:lvl7pPr marL="914400" algn="ctr" rtl="0" eaLnBrk="0" fontAlgn="base" hangingPunct="0">
        <a:spcBef>
          <a:spcPct val="0"/>
        </a:spcBef>
        <a:spcAft>
          <a:spcPct val="0"/>
        </a:spcAft>
        <a:defRPr sz="3400" b="1">
          <a:solidFill>
            <a:schemeClr val="tx2"/>
          </a:solidFill>
          <a:latin typeface="Arial" charset="0"/>
          <a:ea typeface="ＭＳ Ｐゴシック" charset="0"/>
        </a:defRPr>
      </a:lvl7pPr>
      <a:lvl8pPr marL="1371600" algn="ctr" rtl="0" eaLnBrk="0" fontAlgn="base" hangingPunct="0">
        <a:spcBef>
          <a:spcPct val="0"/>
        </a:spcBef>
        <a:spcAft>
          <a:spcPct val="0"/>
        </a:spcAft>
        <a:defRPr sz="3400" b="1">
          <a:solidFill>
            <a:schemeClr val="tx2"/>
          </a:solidFill>
          <a:latin typeface="Arial" charset="0"/>
          <a:ea typeface="ＭＳ Ｐゴシック" charset="0"/>
        </a:defRPr>
      </a:lvl8pPr>
      <a:lvl9pPr marL="1828800" algn="ctr" rtl="0" eaLnBrk="0" fontAlgn="base" hangingPunct="0">
        <a:spcBef>
          <a:spcPct val="0"/>
        </a:spcBef>
        <a:spcAft>
          <a:spcPct val="0"/>
        </a:spcAft>
        <a:defRPr sz="3400" b="1">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lr>
          <a:schemeClr val="accent1"/>
        </a:buClr>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w"/>
        <a:defRPr sz="2800">
          <a:solidFill>
            <a:schemeClr val="tx1"/>
          </a:solidFill>
          <a:latin typeface="+mn-lt"/>
          <a:ea typeface="+mn-ea"/>
        </a:defRPr>
      </a:lvl2pPr>
      <a:lvl3pPr marL="1085850" indent="-228600" algn="l" rtl="0" eaLnBrk="0" fontAlgn="base" hangingPunct="0">
        <a:spcBef>
          <a:spcPct val="20000"/>
        </a:spcBef>
        <a:spcAft>
          <a:spcPct val="0"/>
        </a:spcAft>
        <a:buClr>
          <a:schemeClr val="accent1"/>
        </a:buClr>
        <a:buFont typeface="Wingdings" pitchFamily="2" charset="2"/>
        <a:buChar char="§"/>
        <a:defRPr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mn-ea"/>
        </a:defRPr>
      </a:lvl4pPr>
      <a:lvl5pPr marL="1771650" indent="-228600" algn="l" rtl="0" eaLnBrk="0" fontAlgn="base" hangingPunct="0">
        <a:spcBef>
          <a:spcPct val="20000"/>
        </a:spcBef>
        <a:spcAft>
          <a:spcPct val="0"/>
        </a:spcAft>
        <a:buClr>
          <a:schemeClr val="tx2"/>
        </a:buClr>
        <a:buFont typeface="Wingdings" pitchFamily="2" charset="2"/>
        <a:buChar char="§"/>
        <a:defRPr sz="2000">
          <a:solidFill>
            <a:schemeClr val="tx1"/>
          </a:solidFill>
          <a:latin typeface="+mn-lt"/>
          <a:ea typeface="+mn-ea"/>
        </a:defRPr>
      </a:lvl5pPr>
      <a:lvl6pPr marL="22288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6pPr>
      <a:lvl7pPr marL="26860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7pPr>
      <a:lvl8pPr marL="31432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8pPr>
      <a:lvl9pPr marL="3600450" indent="-228600" algn="l" rtl="0" eaLnBrk="0" fontAlgn="base" hangingPunct="0">
        <a:spcBef>
          <a:spcPct val="20000"/>
        </a:spcBef>
        <a:spcAft>
          <a:spcPct val="0"/>
        </a:spcAft>
        <a:buClr>
          <a:schemeClr val="tx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 y="1371600"/>
            <a:ext cx="8763000" cy="2057400"/>
          </a:xfrm>
        </p:spPr>
        <p:txBody>
          <a:bodyPr/>
          <a:lstStyle/>
          <a:p>
            <a:pPr eaLnBrk="1" hangingPunct="1"/>
            <a:r>
              <a:rPr lang="en-US" sz="4800" dirty="0" smtClean="0"/>
              <a:t>Security:</a:t>
            </a:r>
            <a:br>
              <a:rPr lang="en-US" sz="4800" dirty="0" smtClean="0"/>
            </a:br>
            <a:r>
              <a:rPr lang="en-US" sz="4800" dirty="0" smtClean="0"/>
              <a:t>An Overview of Cryptographic Techniques</a:t>
            </a:r>
            <a:endParaRPr lang="en-US" sz="4800" dirty="0" smtClean="0"/>
          </a:p>
        </p:txBody>
      </p:sp>
      <p:sp>
        <p:nvSpPr>
          <p:cNvPr id="7171" name="Rectangle 3"/>
          <p:cNvSpPr>
            <a:spLocks noGrp="1" noChangeArrowheads="1"/>
          </p:cNvSpPr>
          <p:nvPr>
            <p:ph type="subTitle" idx="1"/>
          </p:nvPr>
        </p:nvSpPr>
        <p:spPr/>
        <p:txBody>
          <a:bodyPr/>
          <a:lstStyle/>
          <a:p>
            <a:pPr eaLnBrk="1" hangingPunct="1"/>
            <a:r>
              <a:rPr lang="en-US" dirty="0" smtClean="0"/>
              <a:t>15-640/440</a:t>
            </a:r>
            <a:r>
              <a:rPr lang="en-US" dirty="0" smtClean="0"/>
              <a:t/>
            </a:r>
            <a:br>
              <a:rPr lang="en-US" dirty="0" smtClean="0"/>
            </a:br>
            <a:r>
              <a:rPr lang="en-US" dirty="0" smtClean="0"/>
              <a:t/>
            </a:r>
            <a:br>
              <a:rPr lang="en-US" dirty="0" smtClean="0"/>
            </a:br>
            <a:r>
              <a:rPr lang="en-US" sz="2000" dirty="0" smtClean="0"/>
              <a:t>With slides from: </a:t>
            </a:r>
            <a:r>
              <a:rPr lang="en-US" sz="2000" dirty="0" err="1" smtClean="0"/>
              <a:t>Debabrata</a:t>
            </a:r>
            <a:r>
              <a:rPr lang="en-US" sz="2000" dirty="0" smtClean="0"/>
              <a:t> Dash, Nick </a:t>
            </a:r>
            <a:r>
              <a:rPr lang="en-US" sz="2000" dirty="0" err="1" smtClean="0"/>
              <a:t>Feamster</a:t>
            </a:r>
            <a:r>
              <a:rPr lang="en-US" sz="2000" smtClean="0"/>
              <a:t>, </a:t>
            </a:r>
            <a:r>
              <a:rPr lang="en-US" sz="2000" dirty="0" smtClean="0"/>
              <a:t>Gregory </a:t>
            </a:r>
            <a:r>
              <a:rPr lang="en-US" sz="2000" dirty="0" err="1" smtClean="0"/>
              <a:t>Kesden</a:t>
            </a:r>
            <a:r>
              <a:rPr lang="en-US" sz="2000" dirty="0" smtClean="0"/>
              <a:t>, </a:t>
            </a:r>
            <a:r>
              <a:rPr lang="en-US" sz="2000" dirty="0" err="1" smtClean="0"/>
              <a:t>Vyas</a:t>
            </a:r>
            <a:r>
              <a:rPr lang="en-US" sz="2000" dirty="0" smtClean="0"/>
              <a:t> </a:t>
            </a:r>
            <a:r>
              <a:rPr lang="en-US" sz="2000" dirty="0" err="1" smtClean="0"/>
              <a:t>Sekar</a:t>
            </a:r>
            <a:r>
              <a:rPr lang="en-US" sz="2000" dirty="0" smtClean="0"/>
              <a:t> and </a:t>
            </a:r>
            <a:r>
              <a:rPr lang="en-US" sz="2000" dirty="0" smtClean="0"/>
              <a:t>others</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6"/>
          <p:cNvSpPr>
            <a:spLocks noGrp="1" noChangeArrowheads="1"/>
          </p:cNvSpPr>
          <p:nvPr>
            <p:ph type="sldNum" sz="quarter" idx="12"/>
          </p:nvPr>
        </p:nvSpPr>
        <p:spPr>
          <a:noFill/>
        </p:spPr>
        <p:txBody>
          <a:bodyPr/>
          <a:lstStyle/>
          <a:p>
            <a:fld id="{839D335C-9BD1-4DC7-B5E9-0232BAA1232D}" type="slidenum">
              <a:rPr lang="en-US"/>
              <a:pPr/>
              <a:t>10</a:t>
            </a:fld>
            <a:endParaRPr lang="en-US"/>
          </a:p>
        </p:txBody>
      </p:sp>
      <p:sp>
        <p:nvSpPr>
          <p:cNvPr id="78853"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78854" name="Rectangle 3"/>
          <p:cNvSpPr>
            <a:spLocks noGrp="1" noChangeArrowheads="1"/>
          </p:cNvSpPr>
          <p:nvPr>
            <p:ph type="body" idx="1"/>
          </p:nvPr>
        </p:nvSpPr>
        <p:spPr>
          <a:xfrm>
            <a:off x="381000" y="1295400"/>
            <a:ext cx="8229600" cy="685800"/>
          </a:xfrm>
        </p:spPr>
        <p:txBody>
          <a:bodyPr/>
          <a:lstStyle/>
          <a:p>
            <a:pPr eaLnBrk="1" hangingPunct="1"/>
            <a:r>
              <a:rPr lang="en-US" smtClean="0">
                <a:ea typeface="ＭＳ Ｐゴシック" pitchFamily="34" charset="-128"/>
              </a:rPr>
              <a:t>Stream Ciphers (ex: RC4)</a:t>
            </a:r>
          </a:p>
        </p:txBody>
      </p:sp>
      <p:sp>
        <p:nvSpPr>
          <p:cNvPr id="78855" name="Rectangle 7"/>
          <p:cNvSpPr>
            <a:spLocks noChangeArrowheads="1"/>
          </p:cNvSpPr>
          <p:nvPr/>
        </p:nvSpPr>
        <p:spPr bwMode="auto">
          <a:xfrm>
            <a:off x="2819400" y="2133600"/>
            <a:ext cx="1371600" cy="685800"/>
          </a:xfrm>
          <a:prstGeom prst="rect">
            <a:avLst/>
          </a:prstGeom>
          <a:solidFill>
            <a:schemeClr val="accent1"/>
          </a:solidFill>
          <a:ln w="9525">
            <a:solidFill>
              <a:schemeClr val="tx1"/>
            </a:solidFill>
            <a:miter lim="800000"/>
            <a:headEnd/>
            <a:tailEnd/>
          </a:ln>
        </p:spPr>
        <p:txBody>
          <a:bodyPr wrap="none" anchor="ctr"/>
          <a:lstStyle/>
          <a:p>
            <a:pPr algn="ctr"/>
            <a:r>
              <a:rPr lang="en-US" sz="1800"/>
              <a:t>PRNG</a:t>
            </a:r>
          </a:p>
        </p:txBody>
      </p:sp>
      <p:pic>
        <p:nvPicPr>
          <p:cNvPr id="78856" name="Picture 8" descr="BS00768_[1]"/>
          <p:cNvPicPr>
            <a:picLocks noChangeAspect="1" noChangeArrowheads="1"/>
          </p:cNvPicPr>
          <p:nvPr/>
        </p:nvPicPr>
        <p:blipFill>
          <a:blip r:embed="rId3" cstate="print"/>
          <a:srcRect/>
          <a:stretch>
            <a:fillRect/>
          </a:stretch>
        </p:blipFill>
        <p:spPr bwMode="auto">
          <a:xfrm flipH="1" flipV="1">
            <a:off x="1752600" y="2286000"/>
            <a:ext cx="465138" cy="241300"/>
          </a:xfrm>
          <a:prstGeom prst="rect">
            <a:avLst/>
          </a:prstGeom>
          <a:noFill/>
          <a:ln w="9525">
            <a:noFill/>
            <a:miter lim="800000"/>
            <a:headEnd/>
            <a:tailEnd/>
          </a:ln>
        </p:spPr>
      </p:pic>
      <p:sp>
        <p:nvSpPr>
          <p:cNvPr id="78857" name="Line 9"/>
          <p:cNvSpPr>
            <a:spLocks noChangeShapeType="1"/>
          </p:cNvSpPr>
          <p:nvPr/>
        </p:nvSpPr>
        <p:spPr bwMode="auto">
          <a:xfrm>
            <a:off x="2286000" y="2362200"/>
            <a:ext cx="381000" cy="0"/>
          </a:xfrm>
          <a:prstGeom prst="line">
            <a:avLst/>
          </a:prstGeom>
          <a:noFill/>
          <a:ln w="9525">
            <a:solidFill>
              <a:schemeClr val="tx1"/>
            </a:solidFill>
            <a:round/>
            <a:headEnd/>
            <a:tailEnd type="triangle" w="med" len="med"/>
          </a:ln>
        </p:spPr>
        <p:txBody>
          <a:bodyPr/>
          <a:lstStyle/>
          <a:p>
            <a:endParaRPr lang="en-US"/>
          </a:p>
        </p:txBody>
      </p:sp>
      <p:sp>
        <p:nvSpPr>
          <p:cNvPr id="78858" name="Line 10"/>
          <p:cNvSpPr>
            <a:spLocks noChangeShapeType="1"/>
          </p:cNvSpPr>
          <p:nvPr/>
        </p:nvSpPr>
        <p:spPr bwMode="auto">
          <a:xfrm>
            <a:off x="4267200" y="2362200"/>
            <a:ext cx="457200" cy="0"/>
          </a:xfrm>
          <a:prstGeom prst="line">
            <a:avLst/>
          </a:prstGeom>
          <a:noFill/>
          <a:ln w="9525">
            <a:solidFill>
              <a:schemeClr val="tx1"/>
            </a:solidFill>
            <a:round/>
            <a:headEnd/>
            <a:tailEnd type="triangle" w="med" len="med"/>
          </a:ln>
        </p:spPr>
        <p:txBody>
          <a:bodyPr/>
          <a:lstStyle/>
          <a:p>
            <a:endParaRPr lang="en-US"/>
          </a:p>
        </p:txBody>
      </p:sp>
      <p:sp>
        <p:nvSpPr>
          <p:cNvPr id="78859" name="Rectangle 11"/>
          <p:cNvSpPr>
            <a:spLocks noChangeArrowheads="1"/>
          </p:cNvSpPr>
          <p:nvPr/>
        </p:nvSpPr>
        <p:spPr bwMode="auto">
          <a:xfrm>
            <a:off x="4876800" y="2209800"/>
            <a:ext cx="3733800" cy="304800"/>
          </a:xfrm>
          <a:prstGeom prst="rect">
            <a:avLst/>
          </a:prstGeom>
          <a:solidFill>
            <a:schemeClr val="folHlink"/>
          </a:solidFill>
          <a:ln w="9525">
            <a:solidFill>
              <a:schemeClr val="tx1"/>
            </a:solidFill>
            <a:miter lim="800000"/>
            <a:headEnd/>
            <a:tailEnd/>
          </a:ln>
        </p:spPr>
        <p:txBody>
          <a:bodyPr wrap="none" anchor="ctr"/>
          <a:lstStyle/>
          <a:p>
            <a:pPr algn="ctr"/>
            <a:r>
              <a:rPr lang="en-US" sz="1800"/>
              <a:t>Pseudo-Random stream of L bits</a:t>
            </a:r>
          </a:p>
        </p:txBody>
      </p:sp>
      <p:sp>
        <p:nvSpPr>
          <p:cNvPr id="78860" name="Rectangle 12"/>
          <p:cNvSpPr>
            <a:spLocks noChangeArrowheads="1"/>
          </p:cNvSpPr>
          <p:nvPr/>
        </p:nvSpPr>
        <p:spPr bwMode="auto">
          <a:xfrm>
            <a:off x="4876800" y="2819400"/>
            <a:ext cx="3733800" cy="304800"/>
          </a:xfrm>
          <a:prstGeom prst="rect">
            <a:avLst/>
          </a:prstGeom>
          <a:solidFill>
            <a:srgbClr val="FF0000"/>
          </a:solidFill>
          <a:ln w="9525">
            <a:solidFill>
              <a:schemeClr val="tx1"/>
            </a:solidFill>
            <a:miter lim="800000"/>
            <a:headEnd/>
            <a:tailEnd/>
          </a:ln>
        </p:spPr>
        <p:txBody>
          <a:bodyPr wrap="none" anchor="ctr"/>
          <a:lstStyle/>
          <a:p>
            <a:pPr algn="ctr"/>
            <a:r>
              <a:rPr lang="en-US" sz="1800"/>
              <a:t>Message of Length L bits</a:t>
            </a:r>
          </a:p>
        </p:txBody>
      </p:sp>
      <p:sp>
        <p:nvSpPr>
          <p:cNvPr id="78861" name="Text Box 13"/>
          <p:cNvSpPr txBox="1">
            <a:spLocks noChangeArrowheads="1"/>
          </p:cNvSpPr>
          <p:nvPr/>
        </p:nvSpPr>
        <p:spPr bwMode="auto">
          <a:xfrm>
            <a:off x="6324600" y="2514600"/>
            <a:ext cx="838200" cy="366713"/>
          </a:xfrm>
          <a:prstGeom prst="rect">
            <a:avLst/>
          </a:prstGeom>
          <a:noFill/>
          <a:ln w="9525">
            <a:noFill/>
            <a:miter lim="800000"/>
            <a:headEnd/>
            <a:tailEnd/>
          </a:ln>
        </p:spPr>
        <p:txBody>
          <a:bodyPr>
            <a:spAutoFit/>
          </a:bodyPr>
          <a:lstStyle/>
          <a:p>
            <a:pPr>
              <a:spcBef>
                <a:spcPct val="50000"/>
              </a:spcBef>
            </a:pPr>
            <a:r>
              <a:rPr lang="en-US" sz="1800" b="1"/>
              <a:t>XOR</a:t>
            </a:r>
          </a:p>
        </p:txBody>
      </p:sp>
      <p:sp>
        <p:nvSpPr>
          <p:cNvPr id="78862" name="Text Box 47"/>
          <p:cNvSpPr txBox="1">
            <a:spLocks noChangeArrowheads="1"/>
          </p:cNvSpPr>
          <p:nvPr/>
        </p:nvSpPr>
        <p:spPr bwMode="auto">
          <a:xfrm>
            <a:off x="6400800" y="3352800"/>
            <a:ext cx="762000" cy="366713"/>
          </a:xfrm>
          <a:prstGeom prst="rect">
            <a:avLst/>
          </a:prstGeom>
          <a:noFill/>
          <a:ln w="9525">
            <a:noFill/>
            <a:miter lim="800000"/>
            <a:headEnd/>
            <a:tailEnd/>
          </a:ln>
        </p:spPr>
        <p:txBody>
          <a:bodyPr>
            <a:spAutoFit/>
          </a:bodyPr>
          <a:lstStyle/>
          <a:p>
            <a:pPr>
              <a:spcBef>
                <a:spcPct val="50000"/>
              </a:spcBef>
            </a:pPr>
            <a:r>
              <a:rPr lang="en-US" sz="1800"/>
              <a:t>=</a:t>
            </a:r>
          </a:p>
        </p:txBody>
      </p:sp>
      <p:sp>
        <p:nvSpPr>
          <p:cNvPr id="78863" name="Rectangle 48"/>
          <p:cNvSpPr>
            <a:spLocks noChangeArrowheads="1"/>
          </p:cNvSpPr>
          <p:nvPr/>
        </p:nvSpPr>
        <p:spPr bwMode="auto">
          <a:xfrm>
            <a:off x="4876800" y="3810000"/>
            <a:ext cx="3733800" cy="457200"/>
          </a:xfrm>
          <a:prstGeom prst="rect">
            <a:avLst/>
          </a:prstGeom>
          <a:solidFill>
            <a:srgbClr val="969696"/>
          </a:solidFill>
          <a:ln w="9525">
            <a:solidFill>
              <a:schemeClr val="tx1"/>
            </a:solidFill>
            <a:miter lim="800000"/>
            <a:headEnd/>
            <a:tailEnd/>
          </a:ln>
        </p:spPr>
        <p:txBody>
          <a:bodyPr wrap="none" anchor="ctr"/>
          <a:lstStyle/>
          <a:p>
            <a:pPr algn="ctr"/>
            <a:r>
              <a:rPr lang="en-US" sz="1800"/>
              <a:t>Encrypted Ciphertext</a:t>
            </a:r>
          </a:p>
        </p:txBody>
      </p:sp>
      <p:sp>
        <p:nvSpPr>
          <p:cNvPr id="78864" name="Text Box 49"/>
          <p:cNvSpPr txBox="1">
            <a:spLocks noChangeArrowheads="1"/>
          </p:cNvSpPr>
          <p:nvPr/>
        </p:nvSpPr>
        <p:spPr bwMode="auto">
          <a:xfrm>
            <a:off x="1676400" y="25908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
        <p:nvSpPr>
          <p:cNvPr id="78865" name="Text Box 50"/>
          <p:cNvSpPr txBox="1">
            <a:spLocks noChangeArrowheads="1"/>
          </p:cNvSpPr>
          <p:nvPr/>
        </p:nvSpPr>
        <p:spPr bwMode="auto">
          <a:xfrm>
            <a:off x="457200" y="4953000"/>
            <a:ext cx="8001000" cy="822325"/>
          </a:xfrm>
          <a:prstGeom prst="rect">
            <a:avLst/>
          </a:prstGeom>
          <a:noFill/>
          <a:ln w="9525">
            <a:noFill/>
            <a:miter lim="800000"/>
            <a:headEnd/>
            <a:tailEnd/>
          </a:ln>
        </p:spPr>
        <p:txBody>
          <a:bodyPr>
            <a:spAutoFit/>
          </a:bodyPr>
          <a:lstStyle/>
          <a:p>
            <a:pPr>
              <a:spcBef>
                <a:spcPct val="50000"/>
              </a:spcBef>
            </a:pPr>
            <a:r>
              <a:rPr lang="en-US"/>
              <a:t>Bob uses K</a:t>
            </a:r>
            <a:r>
              <a:rPr lang="en-US" baseline="-25000"/>
              <a:t>A-B</a:t>
            </a:r>
            <a:r>
              <a:rPr lang="en-US"/>
              <a:t> as PRNG seed, and XORs encrypted text to get the message back (just like OTP).  </a:t>
            </a:r>
          </a:p>
        </p:txBody>
      </p:sp>
      <p:sp>
        <p:nvSpPr>
          <p:cNvPr id="78866" name="Text Box 51"/>
          <p:cNvSpPr txBox="1">
            <a:spLocks noChangeArrowheads="1"/>
          </p:cNvSpPr>
          <p:nvPr/>
        </p:nvSpPr>
        <p:spPr bwMode="auto">
          <a:xfrm>
            <a:off x="609600" y="2209800"/>
            <a:ext cx="838200" cy="822325"/>
          </a:xfrm>
          <a:prstGeom prst="rect">
            <a:avLst/>
          </a:prstGeom>
          <a:noFill/>
          <a:ln w="9525">
            <a:noFill/>
            <a:miter lim="800000"/>
            <a:headEnd/>
            <a:tailEnd/>
          </a:ln>
        </p:spPr>
        <p:txBody>
          <a:bodyPr>
            <a:spAutoFit/>
          </a:bodyPr>
          <a:lstStyle/>
          <a:p>
            <a:pPr>
              <a:spcBef>
                <a:spcPct val="50000"/>
              </a:spcBef>
            </a:pPr>
            <a:r>
              <a:rPr lang="en-US"/>
              <a:t>Alice: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6"/>
          <p:cNvSpPr>
            <a:spLocks noGrp="1" noChangeArrowheads="1"/>
          </p:cNvSpPr>
          <p:nvPr>
            <p:ph type="sldNum" sz="quarter" idx="12"/>
          </p:nvPr>
        </p:nvSpPr>
        <p:spPr>
          <a:noFill/>
        </p:spPr>
        <p:txBody>
          <a:bodyPr/>
          <a:lstStyle/>
          <a:p>
            <a:fld id="{5C355AEF-161F-4B37-A9C3-C77FCE6E1748}" type="slidenum">
              <a:rPr lang="en-US"/>
              <a:pPr/>
              <a:t>11</a:t>
            </a:fld>
            <a:endParaRPr lang="en-US"/>
          </a:p>
        </p:txBody>
      </p:sp>
      <p:sp>
        <p:nvSpPr>
          <p:cNvPr id="79877"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79878" name="Rectangle 4"/>
          <p:cNvSpPr>
            <a:spLocks noChangeArrowheads="1"/>
          </p:cNvSpPr>
          <p:nvPr/>
        </p:nvSpPr>
        <p:spPr bwMode="auto">
          <a:xfrm>
            <a:off x="47244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4</a:t>
            </a:r>
          </a:p>
        </p:txBody>
      </p:sp>
      <p:sp>
        <p:nvSpPr>
          <p:cNvPr id="79879" name="Rectangle 5"/>
          <p:cNvSpPr>
            <a:spLocks noChangeArrowheads="1"/>
          </p:cNvSpPr>
          <p:nvPr/>
        </p:nvSpPr>
        <p:spPr bwMode="auto">
          <a:xfrm>
            <a:off x="35052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3</a:t>
            </a:r>
          </a:p>
        </p:txBody>
      </p:sp>
      <p:sp>
        <p:nvSpPr>
          <p:cNvPr id="79880" name="Rectangle 6"/>
          <p:cNvSpPr>
            <a:spLocks noChangeArrowheads="1"/>
          </p:cNvSpPr>
          <p:nvPr/>
        </p:nvSpPr>
        <p:spPr bwMode="auto">
          <a:xfrm>
            <a:off x="22860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2</a:t>
            </a:r>
          </a:p>
        </p:txBody>
      </p:sp>
      <p:sp>
        <p:nvSpPr>
          <p:cNvPr id="79881" name="Rectangle 7"/>
          <p:cNvSpPr>
            <a:spLocks noChangeArrowheads="1"/>
          </p:cNvSpPr>
          <p:nvPr/>
        </p:nvSpPr>
        <p:spPr bwMode="auto">
          <a:xfrm>
            <a:off x="990600" y="1981200"/>
            <a:ext cx="1066800" cy="304800"/>
          </a:xfrm>
          <a:prstGeom prst="rect">
            <a:avLst/>
          </a:prstGeom>
          <a:solidFill>
            <a:srgbClr val="FF0000"/>
          </a:solidFill>
          <a:ln w="9525">
            <a:solidFill>
              <a:schemeClr val="tx1"/>
            </a:solidFill>
            <a:miter lim="800000"/>
            <a:headEnd/>
            <a:tailEnd/>
          </a:ln>
        </p:spPr>
        <p:txBody>
          <a:bodyPr wrap="none" anchor="ctr"/>
          <a:lstStyle/>
          <a:p>
            <a:pPr algn="ctr"/>
            <a:r>
              <a:rPr lang="en-US"/>
              <a:t>Block 1</a:t>
            </a:r>
          </a:p>
        </p:txBody>
      </p:sp>
      <p:pic>
        <p:nvPicPr>
          <p:cNvPr id="79882" name="Picture 8" descr="BS00768_[1]"/>
          <p:cNvPicPr>
            <a:picLocks noChangeAspect="1" noChangeArrowheads="1"/>
          </p:cNvPicPr>
          <p:nvPr/>
        </p:nvPicPr>
        <p:blipFill>
          <a:blip r:embed="rId3" cstate="print"/>
          <a:srcRect/>
          <a:stretch>
            <a:fillRect/>
          </a:stretch>
        </p:blipFill>
        <p:spPr bwMode="auto">
          <a:xfrm flipH="1" flipV="1">
            <a:off x="2362200" y="3810000"/>
            <a:ext cx="465138" cy="241300"/>
          </a:xfrm>
          <a:prstGeom prst="rect">
            <a:avLst/>
          </a:prstGeom>
          <a:noFill/>
          <a:ln w="9525">
            <a:noFill/>
            <a:miter lim="800000"/>
            <a:headEnd/>
            <a:tailEnd/>
          </a:ln>
        </p:spPr>
      </p:pic>
      <p:sp>
        <p:nvSpPr>
          <p:cNvPr id="79883" name="Line 9"/>
          <p:cNvSpPr>
            <a:spLocks noChangeShapeType="1"/>
          </p:cNvSpPr>
          <p:nvPr/>
        </p:nvSpPr>
        <p:spPr bwMode="auto">
          <a:xfrm>
            <a:off x="2971800" y="3886200"/>
            <a:ext cx="381000" cy="0"/>
          </a:xfrm>
          <a:prstGeom prst="line">
            <a:avLst/>
          </a:prstGeom>
          <a:noFill/>
          <a:ln w="9525">
            <a:solidFill>
              <a:schemeClr val="tx1"/>
            </a:solidFill>
            <a:round/>
            <a:headEnd/>
            <a:tailEnd type="triangle" w="med" len="med"/>
          </a:ln>
        </p:spPr>
        <p:txBody>
          <a:bodyPr/>
          <a:lstStyle/>
          <a:p>
            <a:endParaRPr lang="en-US"/>
          </a:p>
        </p:txBody>
      </p:sp>
      <p:sp>
        <p:nvSpPr>
          <p:cNvPr id="79884" name="Rectangle 10"/>
          <p:cNvSpPr>
            <a:spLocks noChangeArrowheads="1"/>
          </p:cNvSpPr>
          <p:nvPr/>
        </p:nvSpPr>
        <p:spPr bwMode="auto">
          <a:xfrm>
            <a:off x="36576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79885" name="Line 11"/>
          <p:cNvSpPr>
            <a:spLocks noChangeShapeType="1"/>
          </p:cNvSpPr>
          <p:nvPr/>
        </p:nvSpPr>
        <p:spPr bwMode="auto">
          <a:xfrm>
            <a:off x="1600200" y="3429000"/>
            <a:ext cx="1905000" cy="0"/>
          </a:xfrm>
          <a:prstGeom prst="line">
            <a:avLst/>
          </a:prstGeom>
          <a:noFill/>
          <a:ln w="9525">
            <a:solidFill>
              <a:schemeClr val="tx1"/>
            </a:solidFill>
            <a:round/>
            <a:headEnd/>
            <a:tailEnd type="triangle" w="med" len="med"/>
          </a:ln>
        </p:spPr>
        <p:txBody>
          <a:bodyPr/>
          <a:lstStyle/>
          <a:p>
            <a:endParaRPr lang="en-US"/>
          </a:p>
        </p:txBody>
      </p:sp>
      <p:sp>
        <p:nvSpPr>
          <p:cNvPr id="79886" name="Rectangle 12"/>
          <p:cNvSpPr>
            <a:spLocks noChangeArrowheads="1"/>
          </p:cNvSpPr>
          <p:nvPr/>
        </p:nvSpPr>
        <p:spPr bwMode="auto">
          <a:xfrm>
            <a:off x="4648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79887" name="Rectangle 13"/>
          <p:cNvSpPr>
            <a:spLocks noChangeArrowheads="1"/>
          </p:cNvSpPr>
          <p:nvPr/>
        </p:nvSpPr>
        <p:spPr bwMode="auto">
          <a:xfrm>
            <a:off x="6172200" y="3124200"/>
            <a:ext cx="533400" cy="121920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79888" name="Line 14"/>
          <p:cNvSpPr>
            <a:spLocks noChangeShapeType="1"/>
          </p:cNvSpPr>
          <p:nvPr/>
        </p:nvSpPr>
        <p:spPr bwMode="auto">
          <a:xfrm flipV="1">
            <a:off x="4191000" y="3962400"/>
            <a:ext cx="381000" cy="381000"/>
          </a:xfrm>
          <a:prstGeom prst="line">
            <a:avLst/>
          </a:prstGeom>
          <a:noFill/>
          <a:ln w="9525">
            <a:solidFill>
              <a:schemeClr val="tx1"/>
            </a:solidFill>
            <a:round/>
            <a:headEnd/>
            <a:tailEnd type="triangle" w="med" len="med"/>
          </a:ln>
        </p:spPr>
        <p:txBody>
          <a:bodyPr/>
          <a:lstStyle/>
          <a:p>
            <a:endParaRPr lang="en-US"/>
          </a:p>
        </p:txBody>
      </p:sp>
      <p:sp>
        <p:nvSpPr>
          <p:cNvPr id="79889" name="Line 15"/>
          <p:cNvSpPr>
            <a:spLocks noChangeShapeType="1"/>
          </p:cNvSpPr>
          <p:nvPr/>
        </p:nvSpPr>
        <p:spPr bwMode="auto">
          <a:xfrm>
            <a:off x="4191000" y="3962400"/>
            <a:ext cx="457200" cy="228600"/>
          </a:xfrm>
          <a:prstGeom prst="line">
            <a:avLst/>
          </a:prstGeom>
          <a:noFill/>
          <a:ln w="9525">
            <a:solidFill>
              <a:schemeClr val="tx1"/>
            </a:solidFill>
            <a:round/>
            <a:headEnd/>
            <a:tailEnd type="triangle" w="med" len="med"/>
          </a:ln>
        </p:spPr>
        <p:txBody>
          <a:bodyPr/>
          <a:lstStyle/>
          <a:p>
            <a:endParaRPr lang="en-US"/>
          </a:p>
        </p:txBody>
      </p:sp>
      <p:sp>
        <p:nvSpPr>
          <p:cNvPr id="79890" name="Line 16"/>
          <p:cNvSpPr>
            <a:spLocks noChangeShapeType="1"/>
          </p:cNvSpPr>
          <p:nvPr/>
        </p:nvSpPr>
        <p:spPr bwMode="auto">
          <a:xfrm flipV="1">
            <a:off x="4191000" y="3733800"/>
            <a:ext cx="457200" cy="76200"/>
          </a:xfrm>
          <a:prstGeom prst="line">
            <a:avLst/>
          </a:prstGeom>
          <a:noFill/>
          <a:ln w="9525">
            <a:solidFill>
              <a:schemeClr val="tx1"/>
            </a:solidFill>
            <a:round/>
            <a:headEnd/>
            <a:tailEnd type="triangle" w="med" len="med"/>
          </a:ln>
        </p:spPr>
        <p:txBody>
          <a:bodyPr/>
          <a:lstStyle/>
          <a:p>
            <a:endParaRPr lang="en-US"/>
          </a:p>
        </p:txBody>
      </p:sp>
      <p:sp>
        <p:nvSpPr>
          <p:cNvPr id="79891" name="Line 17"/>
          <p:cNvSpPr>
            <a:spLocks noChangeShapeType="1"/>
          </p:cNvSpPr>
          <p:nvPr/>
        </p:nvSpPr>
        <p:spPr bwMode="auto">
          <a:xfrm flipV="1">
            <a:off x="4191000" y="3124200"/>
            <a:ext cx="457200" cy="457200"/>
          </a:xfrm>
          <a:prstGeom prst="line">
            <a:avLst/>
          </a:prstGeom>
          <a:noFill/>
          <a:ln w="9525">
            <a:solidFill>
              <a:schemeClr val="tx1"/>
            </a:solidFill>
            <a:round/>
            <a:headEnd/>
            <a:tailEnd type="triangle" w="med" len="med"/>
          </a:ln>
        </p:spPr>
        <p:txBody>
          <a:bodyPr/>
          <a:lstStyle/>
          <a:p>
            <a:endParaRPr lang="en-US"/>
          </a:p>
        </p:txBody>
      </p:sp>
      <p:sp>
        <p:nvSpPr>
          <p:cNvPr id="79892" name="Line 18"/>
          <p:cNvSpPr>
            <a:spLocks noChangeShapeType="1"/>
          </p:cNvSpPr>
          <p:nvPr/>
        </p:nvSpPr>
        <p:spPr bwMode="auto">
          <a:xfrm>
            <a:off x="4191000" y="3276600"/>
            <a:ext cx="381000" cy="228600"/>
          </a:xfrm>
          <a:prstGeom prst="line">
            <a:avLst/>
          </a:prstGeom>
          <a:noFill/>
          <a:ln w="9525">
            <a:solidFill>
              <a:schemeClr val="tx1"/>
            </a:solidFill>
            <a:round/>
            <a:headEnd/>
            <a:tailEnd type="triangle" w="med" len="med"/>
          </a:ln>
        </p:spPr>
        <p:txBody>
          <a:bodyPr/>
          <a:lstStyle/>
          <a:p>
            <a:endParaRPr lang="en-US"/>
          </a:p>
        </p:txBody>
      </p:sp>
      <p:sp>
        <p:nvSpPr>
          <p:cNvPr id="79893" name="Line 19"/>
          <p:cNvSpPr>
            <a:spLocks noChangeShapeType="1"/>
          </p:cNvSpPr>
          <p:nvPr/>
        </p:nvSpPr>
        <p:spPr bwMode="auto">
          <a:xfrm>
            <a:off x="4191000" y="3429000"/>
            <a:ext cx="457200" cy="228600"/>
          </a:xfrm>
          <a:prstGeom prst="line">
            <a:avLst/>
          </a:prstGeom>
          <a:noFill/>
          <a:ln w="9525">
            <a:solidFill>
              <a:schemeClr val="tx1"/>
            </a:solidFill>
            <a:round/>
            <a:headEnd/>
            <a:tailEnd type="triangle" w="med" len="med"/>
          </a:ln>
        </p:spPr>
        <p:txBody>
          <a:bodyPr/>
          <a:lstStyle/>
          <a:p>
            <a:endParaRPr lang="en-US"/>
          </a:p>
        </p:txBody>
      </p:sp>
      <p:sp>
        <p:nvSpPr>
          <p:cNvPr id="79894" name="Line 20"/>
          <p:cNvSpPr>
            <a:spLocks noChangeShapeType="1"/>
          </p:cNvSpPr>
          <p:nvPr/>
        </p:nvSpPr>
        <p:spPr bwMode="auto">
          <a:xfrm flipV="1">
            <a:off x="4191000" y="3352800"/>
            <a:ext cx="457200" cy="762000"/>
          </a:xfrm>
          <a:prstGeom prst="line">
            <a:avLst/>
          </a:prstGeom>
          <a:noFill/>
          <a:ln w="9525">
            <a:solidFill>
              <a:schemeClr val="tx1"/>
            </a:solidFill>
            <a:round/>
            <a:headEnd/>
            <a:tailEnd type="triangle" w="med" len="med"/>
          </a:ln>
        </p:spPr>
        <p:txBody>
          <a:bodyPr/>
          <a:lstStyle/>
          <a:p>
            <a:endParaRPr lang="en-US"/>
          </a:p>
        </p:txBody>
      </p:sp>
      <p:sp>
        <p:nvSpPr>
          <p:cNvPr id="79895" name="Line 21"/>
          <p:cNvSpPr>
            <a:spLocks noChangeShapeType="1"/>
          </p:cNvSpPr>
          <p:nvPr/>
        </p:nvSpPr>
        <p:spPr bwMode="auto">
          <a:xfrm>
            <a:off x="4191000" y="3657600"/>
            <a:ext cx="457200" cy="228600"/>
          </a:xfrm>
          <a:prstGeom prst="line">
            <a:avLst/>
          </a:prstGeom>
          <a:noFill/>
          <a:ln w="9525">
            <a:solidFill>
              <a:schemeClr val="tx1"/>
            </a:solidFill>
            <a:round/>
            <a:headEnd/>
            <a:tailEnd type="triangle" w="med" len="med"/>
          </a:ln>
        </p:spPr>
        <p:txBody>
          <a:bodyPr/>
          <a:lstStyle/>
          <a:p>
            <a:endParaRPr lang="en-US"/>
          </a:p>
        </p:txBody>
      </p:sp>
      <p:sp>
        <p:nvSpPr>
          <p:cNvPr id="79896" name="Oval 22"/>
          <p:cNvSpPr>
            <a:spLocks noChangeArrowheads="1"/>
          </p:cNvSpPr>
          <p:nvPr/>
        </p:nvSpPr>
        <p:spPr bwMode="auto">
          <a:xfrm>
            <a:off x="54102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79897" name="Oval 23"/>
          <p:cNvSpPr>
            <a:spLocks noChangeArrowheads="1"/>
          </p:cNvSpPr>
          <p:nvPr/>
        </p:nvSpPr>
        <p:spPr bwMode="auto">
          <a:xfrm>
            <a:off x="56388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79898" name="Oval 24"/>
          <p:cNvSpPr>
            <a:spLocks noChangeArrowheads="1"/>
          </p:cNvSpPr>
          <p:nvPr/>
        </p:nvSpPr>
        <p:spPr bwMode="auto">
          <a:xfrm>
            <a:off x="5867400" y="36576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79899" name="Text Box 25"/>
          <p:cNvSpPr txBox="1">
            <a:spLocks noChangeArrowheads="1"/>
          </p:cNvSpPr>
          <p:nvPr/>
        </p:nvSpPr>
        <p:spPr bwMode="auto">
          <a:xfrm>
            <a:off x="3429000" y="2743200"/>
            <a:ext cx="1066800" cy="304800"/>
          </a:xfrm>
          <a:prstGeom prst="rect">
            <a:avLst/>
          </a:prstGeom>
          <a:noFill/>
          <a:ln w="9525">
            <a:noFill/>
            <a:miter lim="800000"/>
            <a:headEnd/>
            <a:tailEnd/>
          </a:ln>
        </p:spPr>
        <p:txBody>
          <a:bodyPr>
            <a:spAutoFit/>
          </a:bodyPr>
          <a:lstStyle/>
          <a:p>
            <a:pPr>
              <a:spcBef>
                <a:spcPct val="50000"/>
              </a:spcBef>
            </a:pPr>
            <a:r>
              <a:rPr lang="en-US" sz="1400"/>
              <a:t>Round #1</a:t>
            </a:r>
          </a:p>
        </p:txBody>
      </p:sp>
      <p:sp>
        <p:nvSpPr>
          <p:cNvPr id="79900" name="Text Box 26"/>
          <p:cNvSpPr txBox="1">
            <a:spLocks noChangeArrowheads="1"/>
          </p:cNvSpPr>
          <p:nvPr/>
        </p:nvSpPr>
        <p:spPr bwMode="auto">
          <a:xfrm>
            <a:off x="4419600" y="2743200"/>
            <a:ext cx="1066800" cy="304800"/>
          </a:xfrm>
          <a:prstGeom prst="rect">
            <a:avLst/>
          </a:prstGeom>
          <a:noFill/>
          <a:ln w="9525">
            <a:noFill/>
            <a:miter lim="800000"/>
            <a:headEnd/>
            <a:tailEnd/>
          </a:ln>
        </p:spPr>
        <p:txBody>
          <a:bodyPr>
            <a:spAutoFit/>
          </a:bodyPr>
          <a:lstStyle/>
          <a:p>
            <a:pPr>
              <a:spcBef>
                <a:spcPct val="50000"/>
              </a:spcBef>
            </a:pPr>
            <a:r>
              <a:rPr lang="en-US" sz="1400"/>
              <a:t>Round #2</a:t>
            </a:r>
          </a:p>
        </p:txBody>
      </p:sp>
      <p:sp>
        <p:nvSpPr>
          <p:cNvPr id="79901" name="Text Box 27"/>
          <p:cNvSpPr txBox="1">
            <a:spLocks noChangeArrowheads="1"/>
          </p:cNvSpPr>
          <p:nvPr/>
        </p:nvSpPr>
        <p:spPr bwMode="auto">
          <a:xfrm>
            <a:off x="5867400" y="2743200"/>
            <a:ext cx="1066800" cy="304800"/>
          </a:xfrm>
          <a:prstGeom prst="rect">
            <a:avLst/>
          </a:prstGeom>
          <a:noFill/>
          <a:ln w="9525">
            <a:noFill/>
            <a:miter lim="800000"/>
            <a:headEnd/>
            <a:tailEnd/>
          </a:ln>
        </p:spPr>
        <p:txBody>
          <a:bodyPr>
            <a:spAutoFit/>
          </a:bodyPr>
          <a:lstStyle/>
          <a:p>
            <a:pPr>
              <a:spcBef>
                <a:spcPct val="50000"/>
              </a:spcBef>
            </a:pPr>
            <a:r>
              <a:rPr lang="en-US" sz="1400"/>
              <a:t>Round #n</a:t>
            </a:r>
          </a:p>
        </p:txBody>
      </p:sp>
      <p:sp>
        <p:nvSpPr>
          <p:cNvPr id="79902" name="Rectangle 28"/>
          <p:cNvSpPr>
            <a:spLocks noChangeArrowheads="1"/>
          </p:cNvSpPr>
          <p:nvPr/>
        </p:nvSpPr>
        <p:spPr bwMode="auto">
          <a:xfrm>
            <a:off x="388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1</a:t>
            </a:r>
          </a:p>
        </p:txBody>
      </p:sp>
      <p:sp>
        <p:nvSpPr>
          <p:cNvPr id="79903" name="Line 29"/>
          <p:cNvSpPr>
            <a:spLocks noChangeShapeType="1"/>
          </p:cNvSpPr>
          <p:nvPr/>
        </p:nvSpPr>
        <p:spPr bwMode="auto">
          <a:xfrm>
            <a:off x="7696200" y="3810000"/>
            <a:ext cx="0" cy="685800"/>
          </a:xfrm>
          <a:prstGeom prst="line">
            <a:avLst/>
          </a:prstGeom>
          <a:noFill/>
          <a:ln w="9525">
            <a:solidFill>
              <a:schemeClr val="tx1"/>
            </a:solidFill>
            <a:round/>
            <a:headEnd/>
            <a:tailEnd/>
          </a:ln>
        </p:spPr>
        <p:txBody>
          <a:bodyPr/>
          <a:lstStyle/>
          <a:p>
            <a:endParaRPr lang="en-US"/>
          </a:p>
        </p:txBody>
      </p:sp>
      <p:sp>
        <p:nvSpPr>
          <p:cNvPr id="79904" name="Line 30"/>
          <p:cNvSpPr>
            <a:spLocks noChangeShapeType="1"/>
          </p:cNvSpPr>
          <p:nvPr/>
        </p:nvSpPr>
        <p:spPr bwMode="auto">
          <a:xfrm flipH="1">
            <a:off x="2971800" y="4495800"/>
            <a:ext cx="4724400" cy="0"/>
          </a:xfrm>
          <a:prstGeom prst="line">
            <a:avLst/>
          </a:prstGeom>
          <a:noFill/>
          <a:ln w="9525">
            <a:solidFill>
              <a:schemeClr val="tx1"/>
            </a:solidFill>
            <a:round/>
            <a:headEnd/>
            <a:tailEnd/>
          </a:ln>
        </p:spPr>
        <p:txBody>
          <a:bodyPr/>
          <a:lstStyle/>
          <a:p>
            <a:endParaRPr lang="en-US"/>
          </a:p>
        </p:txBody>
      </p:sp>
      <p:sp>
        <p:nvSpPr>
          <p:cNvPr id="79905" name="Line 31"/>
          <p:cNvSpPr>
            <a:spLocks noChangeShapeType="1"/>
          </p:cNvSpPr>
          <p:nvPr/>
        </p:nvSpPr>
        <p:spPr bwMode="auto">
          <a:xfrm flipV="1">
            <a:off x="2971800" y="4114800"/>
            <a:ext cx="0" cy="381000"/>
          </a:xfrm>
          <a:prstGeom prst="line">
            <a:avLst/>
          </a:prstGeom>
          <a:noFill/>
          <a:ln w="9525">
            <a:solidFill>
              <a:schemeClr val="tx1"/>
            </a:solidFill>
            <a:round/>
            <a:headEnd/>
            <a:tailEnd/>
          </a:ln>
        </p:spPr>
        <p:txBody>
          <a:bodyPr/>
          <a:lstStyle/>
          <a:p>
            <a:endParaRPr lang="en-US"/>
          </a:p>
        </p:txBody>
      </p:sp>
      <p:sp>
        <p:nvSpPr>
          <p:cNvPr id="79906" name="Line 32"/>
          <p:cNvSpPr>
            <a:spLocks noChangeShapeType="1"/>
          </p:cNvSpPr>
          <p:nvPr/>
        </p:nvSpPr>
        <p:spPr bwMode="auto">
          <a:xfrm>
            <a:off x="2971800" y="4114800"/>
            <a:ext cx="457200" cy="0"/>
          </a:xfrm>
          <a:prstGeom prst="line">
            <a:avLst/>
          </a:prstGeom>
          <a:noFill/>
          <a:ln w="9525">
            <a:solidFill>
              <a:schemeClr val="tx1"/>
            </a:solidFill>
            <a:round/>
            <a:headEnd/>
            <a:tailEnd type="triangle" w="med" len="med"/>
          </a:ln>
        </p:spPr>
        <p:txBody>
          <a:bodyPr/>
          <a:lstStyle/>
          <a:p>
            <a:endParaRPr lang="en-US"/>
          </a:p>
        </p:txBody>
      </p:sp>
      <p:sp>
        <p:nvSpPr>
          <p:cNvPr id="79907" name="Rectangle 33"/>
          <p:cNvSpPr>
            <a:spLocks noChangeArrowheads="1"/>
          </p:cNvSpPr>
          <p:nvPr/>
        </p:nvSpPr>
        <p:spPr bwMode="auto">
          <a:xfrm>
            <a:off x="609600" y="1219200"/>
            <a:ext cx="8229600" cy="6858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Block Ciphers (ex: AES)</a:t>
            </a:r>
          </a:p>
        </p:txBody>
      </p:sp>
      <p:sp>
        <p:nvSpPr>
          <p:cNvPr id="79908" name="Text Box 35"/>
          <p:cNvSpPr txBox="1">
            <a:spLocks noChangeArrowheads="1"/>
          </p:cNvSpPr>
          <p:nvPr/>
        </p:nvSpPr>
        <p:spPr bwMode="auto">
          <a:xfrm>
            <a:off x="2057400" y="4114800"/>
            <a:ext cx="838200" cy="457200"/>
          </a:xfrm>
          <a:prstGeom prst="rect">
            <a:avLst/>
          </a:prstGeom>
          <a:noFill/>
          <a:ln w="9525">
            <a:noFill/>
            <a:miter lim="800000"/>
            <a:headEnd/>
            <a:tailEnd/>
          </a:ln>
        </p:spPr>
        <p:txBody>
          <a:bodyPr>
            <a:spAutoFit/>
          </a:bodyPr>
          <a:lstStyle/>
          <a:p>
            <a:pPr>
              <a:spcBef>
                <a:spcPct val="50000"/>
              </a:spcBef>
            </a:pPr>
            <a:r>
              <a:rPr lang="en-US"/>
              <a:t>K </a:t>
            </a:r>
            <a:r>
              <a:rPr lang="en-US" baseline="-25000"/>
              <a:t>A-B</a:t>
            </a:r>
          </a:p>
        </p:txBody>
      </p:sp>
      <p:sp>
        <p:nvSpPr>
          <p:cNvPr id="79909" name="Text Box 36"/>
          <p:cNvSpPr txBox="1">
            <a:spLocks noChangeArrowheads="1"/>
          </p:cNvSpPr>
          <p:nvPr/>
        </p:nvSpPr>
        <p:spPr bwMode="auto">
          <a:xfrm>
            <a:off x="762000" y="3810000"/>
            <a:ext cx="1219200" cy="457200"/>
          </a:xfrm>
          <a:prstGeom prst="rect">
            <a:avLst/>
          </a:prstGeom>
          <a:noFill/>
          <a:ln w="9525">
            <a:noFill/>
            <a:miter lim="800000"/>
            <a:headEnd/>
            <a:tailEnd/>
          </a:ln>
        </p:spPr>
        <p:txBody>
          <a:bodyPr>
            <a:spAutoFit/>
          </a:bodyPr>
          <a:lstStyle/>
          <a:p>
            <a:pPr>
              <a:spcBef>
                <a:spcPct val="50000"/>
              </a:spcBef>
            </a:pPr>
            <a:r>
              <a:rPr lang="en-US"/>
              <a:t>Alice:</a:t>
            </a:r>
          </a:p>
        </p:txBody>
      </p:sp>
      <p:sp>
        <p:nvSpPr>
          <p:cNvPr id="79910" name="Text Box 37"/>
          <p:cNvSpPr txBox="1">
            <a:spLocks noChangeArrowheads="1"/>
          </p:cNvSpPr>
          <p:nvPr/>
        </p:nvSpPr>
        <p:spPr bwMode="auto">
          <a:xfrm>
            <a:off x="762000" y="5334000"/>
            <a:ext cx="7696200" cy="822325"/>
          </a:xfrm>
          <a:prstGeom prst="rect">
            <a:avLst/>
          </a:prstGeom>
          <a:noFill/>
          <a:ln w="9525">
            <a:noFill/>
            <a:miter lim="800000"/>
            <a:headEnd/>
            <a:tailEnd/>
          </a:ln>
        </p:spPr>
        <p:txBody>
          <a:bodyPr>
            <a:spAutoFit/>
          </a:bodyPr>
          <a:lstStyle/>
          <a:p>
            <a:pPr>
              <a:spcBef>
                <a:spcPct val="50000"/>
              </a:spcBef>
            </a:pPr>
            <a:r>
              <a:rPr lang="en-US"/>
              <a:t>Bob breaks the ciphertext into blocks, feeds it through decryption engine using K</a:t>
            </a:r>
            <a:r>
              <a:rPr lang="en-US" baseline="-25000"/>
              <a:t>A-B</a:t>
            </a:r>
            <a:r>
              <a:rPr lang="en-US"/>
              <a:t> to recover the message.</a:t>
            </a:r>
          </a:p>
        </p:txBody>
      </p:sp>
      <p:sp>
        <p:nvSpPr>
          <p:cNvPr id="79911" name="Line 41"/>
          <p:cNvSpPr>
            <a:spLocks noChangeShapeType="1"/>
          </p:cNvSpPr>
          <p:nvPr/>
        </p:nvSpPr>
        <p:spPr bwMode="auto">
          <a:xfrm flipV="1">
            <a:off x="1600200" y="2743200"/>
            <a:ext cx="0" cy="685800"/>
          </a:xfrm>
          <a:prstGeom prst="line">
            <a:avLst/>
          </a:prstGeom>
          <a:noFill/>
          <a:ln w="9525">
            <a:solidFill>
              <a:schemeClr val="tx1"/>
            </a:solidFill>
            <a:round/>
            <a:headEnd/>
            <a:tailEnd/>
          </a:ln>
        </p:spPr>
        <p:txBody>
          <a:bodyPr/>
          <a:lstStyle/>
          <a:p>
            <a:endParaRPr lang="en-US"/>
          </a:p>
        </p:txBody>
      </p:sp>
      <p:sp>
        <p:nvSpPr>
          <p:cNvPr id="79912" name="Rectangle 42"/>
          <p:cNvSpPr>
            <a:spLocks noChangeArrowheads="1"/>
          </p:cNvSpPr>
          <p:nvPr/>
        </p:nvSpPr>
        <p:spPr bwMode="auto">
          <a:xfrm>
            <a:off x="51816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2</a:t>
            </a:r>
          </a:p>
        </p:txBody>
      </p:sp>
      <p:sp>
        <p:nvSpPr>
          <p:cNvPr id="79913" name="Rectangle 43"/>
          <p:cNvSpPr>
            <a:spLocks noChangeArrowheads="1"/>
          </p:cNvSpPr>
          <p:nvPr/>
        </p:nvSpPr>
        <p:spPr bwMode="auto">
          <a:xfrm>
            <a:off x="64770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3</a:t>
            </a:r>
          </a:p>
        </p:txBody>
      </p:sp>
      <p:sp>
        <p:nvSpPr>
          <p:cNvPr id="79914" name="Rectangle 44"/>
          <p:cNvSpPr>
            <a:spLocks noChangeArrowheads="1"/>
          </p:cNvSpPr>
          <p:nvPr/>
        </p:nvSpPr>
        <p:spPr bwMode="auto">
          <a:xfrm>
            <a:off x="7696200" y="4800600"/>
            <a:ext cx="1066800" cy="381000"/>
          </a:xfrm>
          <a:prstGeom prst="rect">
            <a:avLst/>
          </a:prstGeom>
          <a:solidFill>
            <a:srgbClr val="969696"/>
          </a:solidFill>
          <a:ln w="9525">
            <a:solidFill>
              <a:schemeClr val="tx1"/>
            </a:solidFill>
            <a:miter lim="800000"/>
            <a:headEnd/>
            <a:tailEnd/>
          </a:ln>
        </p:spPr>
        <p:txBody>
          <a:bodyPr wrap="none" anchor="ctr"/>
          <a:lstStyle/>
          <a:p>
            <a:pPr algn="ctr"/>
            <a:r>
              <a:rPr lang="en-US"/>
              <a:t>Block 4</a:t>
            </a:r>
          </a:p>
        </p:txBody>
      </p:sp>
      <p:sp>
        <p:nvSpPr>
          <p:cNvPr id="79915" name="Line 45"/>
          <p:cNvSpPr>
            <a:spLocks noChangeShapeType="1"/>
          </p:cNvSpPr>
          <p:nvPr/>
        </p:nvSpPr>
        <p:spPr bwMode="auto">
          <a:xfrm>
            <a:off x="6858000" y="3810000"/>
            <a:ext cx="838200" cy="0"/>
          </a:xfrm>
          <a:prstGeom prst="line">
            <a:avLst/>
          </a:prstGeom>
          <a:noFill/>
          <a:ln w="9525">
            <a:solidFill>
              <a:schemeClr val="tx1"/>
            </a:solidFill>
            <a:round/>
            <a:headEnd/>
            <a:tailEnd/>
          </a:ln>
        </p:spPr>
        <p:txBody>
          <a:bodyPr/>
          <a:lstStyle/>
          <a:p>
            <a:endParaRPr lang="en-US"/>
          </a:p>
        </p:txBody>
      </p:sp>
      <p:sp>
        <p:nvSpPr>
          <p:cNvPr id="79916" name="Line 48"/>
          <p:cNvSpPr>
            <a:spLocks noChangeShapeType="1"/>
          </p:cNvSpPr>
          <p:nvPr/>
        </p:nvSpPr>
        <p:spPr bwMode="auto">
          <a:xfrm>
            <a:off x="2971800" y="4495800"/>
            <a:ext cx="0" cy="457200"/>
          </a:xfrm>
          <a:prstGeom prst="line">
            <a:avLst/>
          </a:prstGeom>
          <a:noFill/>
          <a:ln w="9525">
            <a:solidFill>
              <a:schemeClr val="tx1"/>
            </a:solidFill>
            <a:round/>
            <a:headEnd/>
            <a:tailEnd/>
          </a:ln>
        </p:spPr>
        <p:txBody>
          <a:bodyPr/>
          <a:lstStyle/>
          <a:p>
            <a:endParaRPr lang="en-US"/>
          </a:p>
        </p:txBody>
      </p:sp>
      <p:sp>
        <p:nvSpPr>
          <p:cNvPr id="79917" name="Line 49"/>
          <p:cNvSpPr>
            <a:spLocks noChangeShapeType="1"/>
          </p:cNvSpPr>
          <p:nvPr/>
        </p:nvSpPr>
        <p:spPr bwMode="auto">
          <a:xfrm>
            <a:off x="2971800" y="4953000"/>
            <a:ext cx="685800" cy="0"/>
          </a:xfrm>
          <a:prstGeom prst="line">
            <a:avLst/>
          </a:prstGeom>
          <a:noFill/>
          <a:ln w="9525">
            <a:solidFill>
              <a:schemeClr val="tx1"/>
            </a:solidFill>
            <a:round/>
            <a:headEnd/>
            <a:tailEnd type="triangle" w="med" len="med"/>
          </a:ln>
        </p:spPr>
        <p:txBody>
          <a:bodyPr/>
          <a:lstStyle/>
          <a:p>
            <a:endParaRPr lang="en-US"/>
          </a:p>
        </p:txBody>
      </p:sp>
      <p:sp>
        <p:nvSpPr>
          <p:cNvPr id="79918" name="Text Box 50"/>
          <p:cNvSpPr txBox="1">
            <a:spLocks noChangeArrowheads="1"/>
          </p:cNvSpPr>
          <p:nvPr/>
        </p:nvSpPr>
        <p:spPr bwMode="auto">
          <a:xfrm>
            <a:off x="6400800" y="1752600"/>
            <a:ext cx="2590800" cy="701675"/>
          </a:xfrm>
          <a:prstGeom prst="rect">
            <a:avLst/>
          </a:prstGeom>
          <a:noFill/>
          <a:ln w="9525">
            <a:noFill/>
            <a:miter lim="800000"/>
            <a:headEnd/>
            <a:tailEnd/>
          </a:ln>
        </p:spPr>
        <p:txBody>
          <a:bodyPr>
            <a:spAutoFit/>
          </a:bodyPr>
          <a:lstStyle/>
          <a:p>
            <a:pPr>
              <a:spcBef>
                <a:spcPct val="50000"/>
              </a:spcBef>
            </a:pPr>
            <a:r>
              <a:rPr lang="en-US" sz="2000"/>
              <a:t>(fixed block size,</a:t>
            </a:r>
            <a:br>
              <a:rPr lang="en-US" sz="2000"/>
            </a:br>
            <a:r>
              <a:rPr lang="en-US" sz="2000"/>
              <a:t>e.g. 128 bits)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6"/>
          <p:cNvSpPr>
            <a:spLocks noGrp="1" noChangeArrowheads="1"/>
          </p:cNvSpPr>
          <p:nvPr>
            <p:ph type="sldNum" sz="quarter" idx="12"/>
          </p:nvPr>
        </p:nvSpPr>
        <p:spPr>
          <a:noFill/>
        </p:spPr>
        <p:txBody>
          <a:bodyPr/>
          <a:lstStyle/>
          <a:p>
            <a:fld id="{6AD13684-475D-49BA-AE3C-4CD9785A9DA4}" type="slidenum">
              <a:rPr lang="en-US"/>
              <a:pPr/>
              <a:t>12</a:t>
            </a:fld>
            <a:endParaRPr lang="en-US"/>
          </a:p>
        </p:txBody>
      </p:sp>
      <p:sp>
        <p:nvSpPr>
          <p:cNvPr id="80901" name="Rectangle 2"/>
          <p:cNvSpPr>
            <a:spLocks noGrp="1" noChangeArrowheads="1"/>
          </p:cNvSpPr>
          <p:nvPr>
            <p:ph type="title"/>
          </p:nvPr>
        </p:nvSpPr>
        <p:spPr/>
        <p:txBody>
          <a:bodyPr/>
          <a:lstStyle/>
          <a:p>
            <a:pPr eaLnBrk="1" hangingPunct="1"/>
            <a:r>
              <a:rPr lang="en-US" sz="3200" smtClean="0">
                <a:ea typeface="ＭＳ Ｐゴシック" pitchFamily="34" charset="-128"/>
              </a:rPr>
              <a:t>Cryptographic Hash Functions</a:t>
            </a:r>
          </a:p>
        </p:txBody>
      </p:sp>
      <p:sp>
        <p:nvSpPr>
          <p:cNvPr id="80902" name="Rectangle 3"/>
          <p:cNvSpPr>
            <a:spLocks noGrp="1" noChangeArrowheads="1"/>
          </p:cNvSpPr>
          <p:nvPr>
            <p:ph type="body" idx="1"/>
          </p:nvPr>
        </p:nvSpPr>
        <p:spPr>
          <a:xfrm>
            <a:off x="457200" y="1219200"/>
            <a:ext cx="8458200" cy="3352800"/>
          </a:xfrm>
        </p:spPr>
        <p:txBody>
          <a:bodyPr/>
          <a:lstStyle/>
          <a:p>
            <a:pPr eaLnBrk="1" hangingPunct="1">
              <a:lnSpc>
                <a:spcPct val="90000"/>
              </a:lnSpc>
            </a:pPr>
            <a:r>
              <a:rPr lang="en-US" sz="2800" smtClean="0">
                <a:ea typeface="ＭＳ Ｐゴシック" pitchFamily="34" charset="-128"/>
              </a:rPr>
              <a:t>Consistent 						</a:t>
            </a:r>
            <a:br>
              <a:rPr lang="en-US" sz="2800" smtClean="0">
                <a:ea typeface="ＭＳ Ｐゴシック" pitchFamily="34" charset="-128"/>
              </a:rPr>
            </a:br>
            <a:r>
              <a:rPr lang="en-US" sz="2800" smtClean="0">
                <a:ea typeface="ＭＳ Ｐゴシック" pitchFamily="34" charset="-128"/>
              </a:rPr>
              <a:t>	</a:t>
            </a:r>
            <a:r>
              <a:rPr lang="en-US" sz="2000" smtClean="0">
                <a:ea typeface="ＭＳ Ｐゴシック" pitchFamily="34" charset="-128"/>
              </a:rPr>
              <a:t>hash(X) always yields same result</a:t>
            </a:r>
          </a:p>
          <a:p>
            <a:pPr eaLnBrk="1" hangingPunct="1">
              <a:lnSpc>
                <a:spcPct val="90000"/>
              </a:lnSpc>
            </a:pPr>
            <a:r>
              <a:rPr lang="en-US" sz="2800" smtClean="0">
                <a:ea typeface="ＭＳ Ｐゴシック" pitchFamily="34" charset="-128"/>
              </a:rPr>
              <a:t>One-way 							</a:t>
            </a:r>
            <a:r>
              <a:rPr lang="en-US" sz="2000" smtClean="0">
                <a:ea typeface="ＭＳ Ｐゴシック" pitchFamily="34" charset="-128"/>
              </a:rPr>
              <a:t>given Y, can</a:t>
            </a:r>
            <a:r>
              <a:rPr lang="ja-JP" altLang="en-US" sz="2000" smtClean="0">
                <a:ea typeface="ＭＳ Ｐゴシック" pitchFamily="34" charset="-128"/>
              </a:rPr>
              <a:t>’</a:t>
            </a:r>
            <a:r>
              <a:rPr lang="en-US" altLang="ja-JP" sz="2000" smtClean="0">
                <a:ea typeface="ＭＳ Ｐゴシック" pitchFamily="34" charset="-128"/>
              </a:rPr>
              <a:t>t find X s.t. hash(X) = Y </a:t>
            </a:r>
          </a:p>
          <a:p>
            <a:pPr eaLnBrk="1" hangingPunct="1">
              <a:lnSpc>
                <a:spcPct val="90000"/>
              </a:lnSpc>
            </a:pPr>
            <a:r>
              <a:rPr lang="en-US" sz="2800" smtClean="0">
                <a:ea typeface="ＭＳ Ｐゴシック" pitchFamily="34" charset="-128"/>
              </a:rPr>
              <a:t>Collision resistant 						</a:t>
            </a:r>
            <a:r>
              <a:rPr lang="en-US" sz="2000" smtClean="0">
                <a:ea typeface="ＭＳ Ｐゴシック" pitchFamily="34" charset="-128"/>
              </a:rPr>
              <a:t>given hash(W) = Z, can</a:t>
            </a:r>
            <a:r>
              <a:rPr lang="ja-JP" altLang="en-US" sz="2000" smtClean="0">
                <a:ea typeface="ＭＳ Ｐゴシック" pitchFamily="34" charset="-128"/>
              </a:rPr>
              <a:t>’</a:t>
            </a:r>
            <a:r>
              <a:rPr lang="en-US" altLang="ja-JP" sz="2000" smtClean="0">
                <a:ea typeface="ＭＳ Ｐゴシック" pitchFamily="34" charset="-128"/>
              </a:rPr>
              <a:t>t find X such that hash(X) = Z </a:t>
            </a:r>
            <a:endParaRPr lang="en-US" altLang="ja-JP" sz="2800" smtClean="0">
              <a:ea typeface="ＭＳ Ｐゴシック" pitchFamily="34" charset="-128"/>
            </a:endParaRPr>
          </a:p>
          <a:p>
            <a:pPr lvl="1" eaLnBrk="1" hangingPunct="1">
              <a:lnSpc>
                <a:spcPct val="90000"/>
              </a:lnSpc>
              <a:buFont typeface="Wingdings" pitchFamily="2" charset="2"/>
              <a:buNone/>
            </a:pPr>
            <a:endParaRPr lang="en-US" sz="2000" smtClean="0">
              <a:ea typeface="ＭＳ Ｐゴシック" pitchFamily="34" charset="-128"/>
            </a:endParaRPr>
          </a:p>
        </p:txBody>
      </p:sp>
      <p:sp>
        <p:nvSpPr>
          <p:cNvPr id="80903" name="AutoShape 4"/>
          <p:cNvSpPr>
            <a:spLocks noChangeArrowheads="1"/>
          </p:cNvSpPr>
          <p:nvPr/>
        </p:nvSpPr>
        <p:spPr bwMode="auto">
          <a:xfrm rot="-5400000">
            <a:off x="4533900" y="4457700"/>
            <a:ext cx="1143000" cy="1676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2000"/>
              <a:t>Hash Fn</a:t>
            </a:r>
          </a:p>
        </p:txBody>
      </p:sp>
      <p:sp>
        <p:nvSpPr>
          <p:cNvPr id="80904" name="Rectangle 5"/>
          <p:cNvSpPr>
            <a:spLocks noChangeArrowheads="1"/>
          </p:cNvSpPr>
          <p:nvPr/>
        </p:nvSpPr>
        <p:spPr bwMode="auto">
          <a:xfrm>
            <a:off x="228600" y="5105400"/>
            <a:ext cx="3124200" cy="381000"/>
          </a:xfrm>
          <a:prstGeom prst="rect">
            <a:avLst/>
          </a:prstGeom>
          <a:solidFill>
            <a:srgbClr val="FF0000"/>
          </a:solidFill>
          <a:ln w="9525">
            <a:solidFill>
              <a:schemeClr val="tx1"/>
            </a:solidFill>
            <a:miter lim="800000"/>
            <a:headEnd/>
            <a:tailEnd/>
          </a:ln>
        </p:spPr>
        <p:txBody>
          <a:bodyPr wrap="none" anchor="ctr"/>
          <a:lstStyle/>
          <a:p>
            <a:pPr algn="ctr"/>
            <a:r>
              <a:rPr lang="en-US" sz="2000"/>
              <a:t>Message of arbitrary length</a:t>
            </a:r>
          </a:p>
        </p:txBody>
      </p:sp>
      <p:sp>
        <p:nvSpPr>
          <p:cNvPr id="80905" name="Line 6"/>
          <p:cNvSpPr>
            <a:spLocks noChangeShapeType="1"/>
          </p:cNvSpPr>
          <p:nvPr/>
        </p:nvSpPr>
        <p:spPr bwMode="auto">
          <a:xfrm>
            <a:off x="3505200" y="5334000"/>
            <a:ext cx="533400" cy="0"/>
          </a:xfrm>
          <a:prstGeom prst="line">
            <a:avLst/>
          </a:prstGeom>
          <a:noFill/>
          <a:ln w="9525">
            <a:solidFill>
              <a:schemeClr val="tx1"/>
            </a:solidFill>
            <a:round/>
            <a:headEnd/>
            <a:tailEnd type="triangle" w="med" len="med"/>
          </a:ln>
        </p:spPr>
        <p:txBody>
          <a:bodyPr/>
          <a:lstStyle/>
          <a:p>
            <a:endParaRPr lang="en-US"/>
          </a:p>
        </p:txBody>
      </p:sp>
      <p:sp>
        <p:nvSpPr>
          <p:cNvPr id="80906" name="Line 7"/>
          <p:cNvSpPr>
            <a:spLocks noChangeShapeType="1"/>
          </p:cNvSpPr>
          <p:nvPr/>
        </p:nvSpPr>
        <p:spPr bwMode="auto">
          <a:xfrm>
            <a:off x="6096000" y="5334000"/>
            <a:ext cx="609600" cy="0"/>
          </a:xfrm>
          <a:prstGeom prst="line">
            <a:avLst/>
          </a:prstGeom>
          <a:noFill/>
          <a:ln w="9525">
            <a:solidFill>
              <a:schemeClr val="tx1"/>
            </a:solidFill>
            <a:round/>
            <a:headEnd/>
            <a:tailEnd type="triangle" w="med" len="med"/>
          </a:ln>
        </p:spPr>
        <p:txBody>
          <a:bodyPr/>
          <a:lstStyle/>
          <a:p>
            <a:endParaRPr lang="en-US"/>
          </a:p>
        </p:txBody>
      </p:sp>
      <p:sp>
        <p:nvSpPr>
          <p:cNvPr id="80907" name="Rectangle 8"/>
          <p:cNvSpPr>
            <a:spLocks noChangeArrowheads="1"/>
          </p:cNvSpPr>
          <p:nvPr/>
        </p:nvSpPr>
        <p:spPr bwMode="auto">
          <a:xfrm>
            <a:off x="7086600" y="4953000"/>
            <a:ext cx="1219200" cy="609600"/>
          </a:xfrm>
          <a:prstGeom prst="rect">
            <a:avLst/>
          </a:prstGeom>
          <a:solidFill>
            <a:srgbClr val="33CCCC"/>
          </a:solidFill>
          <a:ln w="9525">
            <a:solidFill>
              <a:schemeClr val="tx1"/>
            </a:solidFill>
            <a:miter lim="800000"/>
            <a:headEnd/>
            <a:tailEnd/>
          </a:ln>
        </p:spPr>
        <p:txBody>
          <a:bodyPr wrap="none" anchor="ctr"/>
          <a:lstStyle/>
          <a:p>
            <a:pPr algn="ctr"/>
            <a:r>
              <a:rPr lang="en-US" sz="2000"/>
              <a:t>Fixed Size </a:t>
            </a:r>
          </a:p>
          <a:p>
            <a:pPr algn="ctr"/>
            <a:r>
              <a:rPr lang="en-US" sz="2000"/>
              <a:t>Hash</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6"/>
          <p:cNvSpPr>
            <a:spLocks noGrp="1" noChangeArrowheads="1"/>
          </p:cNvSpPr>
          <p:nvPr>
            <p:ph type="sldNum" sz="quarter" idx="12"/>
          </p:nvPr>
        </p:nvSpPr>
        <p:spPr>
          <a:noFill/>
        </p:spPr>
        <p:txBody>
          <a:bodyPr/>
          <a:lstStyle/>
          <a:p>
            <a:fld id="{E301D585-D64B-429B-ADDA-519EC1A13539}" type="slidenum">
              <a:rPr lang="en-US"/>
              <a:pPr/>
              <a:t>13</a:t>
            </a:fld>
            <a:endParaRPr lang="en-US"/>
          </a:p>
        </p:txBody>
      </p:sp>
      <p:sp>
        <p:nvSpPr>
          <p:cNvPr id="81925"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Integrity</a:t>
            </a:r>
          </a:p>
        </p:txBody>
      </p:sp>
      <p:sp>
        <p:nvSpPr>
          <p:cNvPr id="81926" name="Rectangle 3"/>
          <p:cNvSpPr>
            <a:spLocks noGrp="1" noChangeArrowheads="1"/>
          </p:cNvSpPr>
          <p:nvPr>
            <p:ph type="body" idx="1"/>
          </p:nvPr>
        </p:nvSpPr>
        <p:spPr>
          <a:xfrm>
            <a:off x="457200" y="1600200"/>
            <a:ext cx="8229600" cy="685800"/>
          </a:xfrm>
        </p:spPr>
        <p:txBody>
          <a:bodyPr/>
          <a:lstStyle/>
          <a:p>
            <a:pPr eaLnBrk="1" hangingPunct="1"/>
            <a:r>
              <a:rPr lang="en-US" sz="2400" smtClean="0">
                <a:ea typeface="ＭＳ Ｐゴシック" pitchFamily="34" charset="-128"/>
              </a:rPr>
              <a:t>Hash Message Authentication Code (HMAC) </a:t>
            </a:r>
          </a:p>
          <a:p>
            <a:pPr lvl="1" eaLnBrk="1" hangingPunct="1">
              <a:buFont typeface="Wingdings" pitchFamily="2" charset="2"/>
              <a:buNone/>
            </a:pPr>
            <a:endParaRPr lang="en-US" sz="2000" smtClean="0">
              <a:ea typeface="ＭＳ Ｐゴシック" pitchFamily="34" charset="-128"/>
            </a:endParaRPr>
          </a:p>
        </p:txBody>
      </p:sp>
      <p:sp>
        <p:nvSpPr>
          <p:cNvPr id="81927" name="AutoShape 4"/>
          <p:cNvSpPr>
            <a:spLocks noChangeArrowheads="1"/>
          </p:cNvSpPr>
          <p:nvPr/>
        </p:nvSpPr>
        <p:spPr bwMode="auto">
          <a:xfrm rot="-5400000">
            <a:off x="5295900" y="24003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81928" name="Rectangle 5"/>
          <p:cNvSpPr>
            <a:spLocks noChangeArrowheads="1"/>
          </p:cNvSpPr>
          <p:nvPr/>
        </p:nvSpPr>
        <p:spPr bwMode="auto">
          <a:xfrm>
            <a:off x="1828800" y="25146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81929" name="Line 6"/>
          <p:cNvSpPr>
            <a:spLocks noChangeShapeType="1"/>
          </p:cNvSpPr>
          <p:nvPr/>
        </p:nvSpPr>
        <p:spPr bwMode="auto">
          <a:xfrm>
            <a:off x="4572000" y="2667000"/>
            <a:ext cx="415925" cy="1588"/>
          </a:xfrm>
          <a:prstGeom prst="line">
            <a:avLst/>
          </a:prstGeom>
          <a:noFill/>
          <a:ln w="9525">
            <a:solidFill>
              <a:schemeClr val="tx1"/>
            </a:solidFill>
            <a:round/>
            <a:headEnd/>
            <a:tailEnd type="triangle" w="med" len="med"/>
          </a:ln>
        </p:spPr>
        <p:txBody>
          <a:bodyPr/>
          <a:lstStyle/>
          <a:p>
            <a:endParaRPr lang="en-US"/>
          </a:p>
        </p:txBody>
      </p:sp>
      <p:sp>
        <p:nvSpPr>
          <p:cNvPr id="81930" name="Line 7"/>
          <p:cNvSpPr>
            <a:spLocks noChangeShapeType="1"/>
          </p:cNvSpPr>
          <p:nvPr/>
        </p:nvSpPr>
        <p:spPr bwMode="auto">
          <a:xfrm>
            <a:off x="6553200" y="2895600"/>
            <a:ext cx="476250" cy="1588"/>
          </a:xfrm>
          <a:prstGeom prst="line">
            <a:avLst/>
          </a:prstGeom>
          <a:noFill/>
          <a:ln w="9525">
            <a:solidFill>
              <a:schemeClr val="tx1"/>
            </a:solidFill>
            <a:round/>
            <a:headEnd/>
            <a:tailEnd type="triangle" w="med" len="med"/>
          </a:ln>
        </p:spPr>
        <p:txBody>
          <a:bodyPr/>
          <a:lstStyle/>
          <a:p>
            <a:endParaRPr lang="en-US"/>
          </a:p>
        </p:txBody>
      </p:sp>
      <p:sp>
        <p:nvSpPr>
          <p:cNvPr id="49160" name="Rectangle 8"/>
          <p:cNvSpPr>
            <a:spLocks noChangeArrowheads="1"/>
          </p:cNvSpPr>
          <p:nvPr/>
        </p:nvSpPr>
        <p:spPr bwMode="auto">
          <a:xfrm>
            <a:off x="1828800" y="4648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pic>
        <p:nvPicPr>
          <p:cNvPr id="81932" name="Picture 9" descr="BS00768_[1]"/>
          <p:cNvPicPr>
            <a:picLocks noChangeAspect="1" noChangeArrowheads="1"/>
          </p:cNvPicPr>
          <p:nvPr/>
        </p:nvPicPr>
        <p:blipFill>
          <a:blip r:embed="rId3" cstate="print"/>
          <a:srcRect/>
          <a:stretch>
            <a:fillRect/>
          </a:stretch>
        </p:blipFill>
        <p:spPr bwMode="auto">
          <a:xfrm flipH="1" flipV="1">
            <a:off x="3962400" y="3048000"/>
            <a:ext cx="465138" cy="241300"/>
          </a:xfrm>
          <a:prstGeom prst="rect">
            <a:avLst/>
          </a:prstGeom>
          <a:noFill/>
          <a:ln w="9525">
            <a:noFill/>
            <a:miter lim="800000"/>
            <a:headEnd/>
            <a:tailEnd/>
          </a:ln>
        </p:spPr>
      </p:pic>
      <p:sp>
        <p:nvSpPr>
          <p:cNvPr id="81933" name="Line 10"/>
          <p:cNvSpPr>
            <a:spLocks noChangeShapeType="1"/>
          </p:cNvSpPr>
          <p:nvPr/>
        </p:nvSpPr>
        <p:spPr bwMode="auto">
          <a:xfrm>
            <a:off x="4572000" y="3124200"/>
            <a:ext cx="381000" cy="0"/>
          </a:xfrm>
          <a:prstGeom prst="line">
            <a:avLst/>
          </a:prstGeom>
          <a:noFill/>
          <a:ln w="9525">
            <a:solidFill>
              <a:schemeClr val="tx1"/>
            </a:solidFill>
            <a:round/>
            <a:headEnd/>
            <a:tailEnd type="triangle" w="med" len="med"/>
          </a:ln>
        </p:spPr>
        <p:txBody>
          <a:bodyPr/>
          <a:lstStyle/>
          <a:p>
            <a:endParaRPr lang="en-US"/>
          </a:p>
        </p:txBody>
      </p:sp>
      <p:sp>
        <p:nvSpPr>
          <p:cNvPr id="49163" name="Rectangle 11"/>
          <p:cNvSpPr>
            <a:spLocks noChangeArrowheads="1"/>
          </p:cNvSpPr>
          <p:nvPr/>
        </p:nvSpPr>
        <p:spPr bwMode="auto">
          <a:xfrm>
            <a:off x="2590800" y="4648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Message</a:t>
            </a:r>
          </a:p>
        </p:txBody>
      </p:sp>
      <p:sp>
        <p:nvSpPr>
          <p:cNvPr id="49164" name="AutoShape 12"/>
          <p:cNvSpPr>
            <a:spLocks/>
          </p:cNvSpPr>
          <p:nvPr/>
        </p:nvSpPr>
        <p:spPr bwMode="auto">
          <a:xfrm rot="5400000">
            <a:off x="3238500" y="2781300"/>
            <a:ext cx="457200" cy="3124200"/>
          </a:xfrm>
          <a:prstGeom prst="leftBrace">
            <a:avLst>
              <a:gd name="adj1" fmla="val 56944"/>
              <a:gd name="adj2" fmla="val 50000"/>
            </a:avLst>
          </a:prstGeom>
          <a:noFill/>
          <a:ln w="9525">
            <a:solidFill>
              <a:schemeClr val="tx1"/>
            </a:solidFill>
            <a:round/>
            <a:headEnd/>
            <a:tailEnd/>
          </a:ln>
        </p:spPr>
        <p:txBody>
          <a:bodyPr wrap="none" anchor="ctr"/>
          <a:lstStyle/>
          <a:p>
            <a:endParaRPr lang="en-US" sz="1800"/>
          </a:p>
        </p:txBody>
      </p:sp>
      <p:sp>
        <p:nvSpPr>
          <p:cNvPr id="49165" name="Text Box 13"/>
          <p:cNvSpPr txBox="1">
            <a:spLocks noChangeArrowheads="1"/>
          </p:cNvSpPr>
          <p:nvPr/>
        </p:nvSpPr>
        <p:spPr bwMode="auto">
          <a:xfrm>
            <a:off x="1828800" y="3657600"/>
            <a:ext cx="3581400" cy="366713"/>
          </a:xfrm>
          <a:prstGeom prst="rect">
            <a:avLst/>
          </a:prstGeom>
          <a:noFill/>
          <a:ln w="9525">
            <a:noFill/>
            <a:miter lim="800000"/>
            <a:headEnd/>
            <a:tailEnd/>
          </a:ln>
        </p:spPr>
        <p:txBody>
          <a:bodyPr>
            <a:spAutoFit/>
          </a:bodyPr>
          <a:lstStyle/>
          <a:p>
            <a:pPr>
              <a:spcBef>
                <a:spcPct val="50000"/>
              </a:spcBef>
            </a:pPr>
            <a:r>
              <a:rPr lang="en-US" sz="1800"/>
              <a:t>Alice Transmits Message &amp; MAC</a:t>
            </a:r>
          </a:p>
        </p:txBody>
      </p:sp>
      <p:sp>
        <p:nvSpPr>
          <p:cNvPr id="49166" name="Text Box 14"/>
          <p:cNvSpPr txBox="1">
            <a:spLocks noChangeArrowheads="1"/>
          </p:cNvSpPr>
          <p:nvPr/>
        </p:nvSpPr>
        <p:spPr bwMode="auto">
          <a:xfrm>
            <a:off x="1066800" y="5257800"/>
            <a:ext cx="6400800" cy="641350"/>
          </a:xfrm>
          <a:prstGeom prst="rect">
            <a:avLst/>
          </a:prstGeom>
          <a:noFill/>
          <a:ln w="9525">
            <a:noFill/>
            <a:miter lim="800000"/>
            <a:headEnd/>
            <a:tailEnd/>
          </a:ln>
        </p:spPr>
        <p:txBody>
          <a:bodyPr>
            <a:spAutoFit/>
          </a:bodyPr>
          <a:lstStyle/>
          <a:p>
            <a:pPr>
              <a:spcBef>
                <a:spcPct val="50000"/>
              </a:spcBef>
            </a:pPr>
            <a:r>
              <a:rPr lang="en-US" sz="1800"/>
              <a:t>Why is this secure? </a:t>
            </a:r>
            <a:br>
              <a:rPr lang="en-US" sz="1800"/>
            </a:br>
            <a:r>
              <a:rPr lang="en-US" sz="1800"/>
              <a:t>How do properties of a hash function help us?  </a:t>
            </a:r>
          </a:p>
        </p:txBody>
      </p:sp>
      <p:sp>
        <p:nvSpPr>
          <p:cNvPr id="81938" name="Rectangle 15"/>
          <p:cNvSpPr>
            <a:spLocks noChangeArrowheads="1"/>
          </p:cNvSpPr>
          <p:nvPr/>
        </p:nvSpPr>
        <p:spPr bwMode="auto">
          <a:xfrm>
            <a:off x="7315200" y="2743200"/>
            <a:ext cx="762000" cy="304800"/>
          </a:xfrm>
          <a:prstGeom prst="rect">
            <a:avLst/>
          </a:prstGeom>
          <a:solidFill>
            <a:srgbClr val="33CCCC"/>
          </a:solidFill>
          <a:ln w="9525">
            <a:solidFill>
              <a:schemeClr val="tx1"/>
            </a:solidFill>
            <a:miter lim="800000"/>
            <a:headEnd/>
            <a:tailEnd/>
          </a:ln>
        </p:spPr>
        <p:txBody>
          <a:bodyPr wrap="none" anchor="ctr"/>
          <a:lstStyle/>
          <a:p>
            <a:pPr algn="ctr"/>
            <a:r>
              <a:rPr lang="en-US" sz="1100"/>
              <a:t>MAC</a:t>
            </a:r>
          </a:p>
        </p:txBody>
      </p:sp>
      <p:sp>
        <p:nvSpPr>
          <p:cNvPr id="81939" name="Text Box 16"/>
          <p:cNvSpPr txBox="1">
            <a:spLocks noChangeArrowheads="1"/>
          </p:cNvSpPr>
          <p:nvPr/>
        </p:nvSpPr>
        <p:spPr bwMode="auto">
          <a:xfrm>
            <a:off x="228600" y="2286000"/>
            <a:ext cx="1676400" cy="1054100"/>
          </a:xfrm>
          <a:prstGeom prst="rect">
            <a:avLst/>
          </a:prstGeom>
          <a:noFill/>
          <a:ln w="9525">
            <a:noFill/>
            <a:miter lim="800000"/>
            <a:headEnd/>
            <a:tailEnd/>
          </a:ln>
        </p:spPr>
        <p:txBody>
          <a:bodyPr>
            <a:spAutoFit/>
          </a:bodyPr>
          <a:lstStyle/>
          <a:p>
            <a:pPr>
              <a:spcBef>
                <a:spcPct val="50000"/>
              </a:spcBef>
            </a:pPr>
            <a:r>
              <a:rPr lang="en-US" sz="1800"/>
              <a:t>Step #1:</a:t>
            </a:r>
          </a:p>
          <a:p>
            <a:pPr>
              <a:spcBef>
                <a:spcPct val="50000"/>
              </a:spcBef>
            </a:pPr>
            <a:r>
              <a:rPr lang="en-US" sz="1800"/>
              <a:t>Alice creates MAC</a:t>
            </a:r>
          </a:p>
        </p:txBody>
      </p:sp>
      <p:sp>
        <p:nvSpPr>
          <p:cNvPr id="81940" name="Text Box 17"/>
          <p:cNvSpPr txBox="1">
            <a:spLocks noChangeArrowheads="1"/>
          </p:cNvSpPr>
          <p:nvPr/>
        </p:nvSpPr>
        <p:spPr bwMode="auto">
          <a:xfrm>
            <a:off x="762000" y="3810000"/>
            <a:ext cx="1066800" cy="366713"/>
          </a:xfrm>
          <a:prstGeom prst="rect">
            <a:avLst/>
          </a:prstGeom>
          <a:noFill/>
          <a:ln w="9525">
            <a:noFill/>
            <a:miter lim="800000"/>
            <a:headEnd/>
            <a:tailEnd/>
          </a:ln>
        </p:spPr>
        <p:txBody>
          <a:bodyPr>
            <a:spAutoFit/>
          </a:bodyPr>
          <a:lstStyle/>
          <a:p>
            <a:pPr>
              <a:spcBef>
                <a:spcPct val="50000"/>
              </a:spcBef>
            </a:pPr>
            <a:r>
              <a:rPr lang="en-US" sz="1800"/>
              <a:t>Step #2</a:t>
            </a:r>
          </a:p>
        </p:txBody>
      </p:sp>
      <p:sp>
        <p:nvSpPr>
          <p:cNvPr id="49170" name="Text Box 18"/>
          <p:cNvSpPr txBox="1">
            <a:spLocks noChangeArrowheads="1"/>
          </p:cNvSpPr>
          <p:nvPr/>
        </p:nvSpPr>
        <p:spPr bwMode="auto">
          <a:xfrm>
            <a:off x="5791200" y="3810000"/>
            <a:ext cx="2971800" cy="1054100"/>
          </a:xfrm>
          <a:prstGeom prst="rect">
            <a:avLst/>
          </a:prstGeom>
          <a:noFill/>
          <a:ln w="9525">
            <a:noFill/>
            <a:miter lim="800000"/>
            <a:headEnd/>
            <a:tailEnd/>
          </a:ln>
        </p:spPr>
        <p:txBody>
          <a:bodyPr>
            <a:spAutoFit/>
          </a:bodyPr>
          <a:lstStyle/>
          <a:p>
            <a:pPr>
              <a:spcBef>
                <a:spcPct val="50000"/>
              </a:spcBef>
            </a:pPr>
            <a:r>
              <a:rPr lang="en-US" sz="1800"/>
              <a:t>Step #3</a:t>
            </a:r>
          </a:p>
          <a:p>
            <a:pPr>
              <a:spcBef>
                <a:spcPct val="50000"/>
              </a:spcBef>
            </a:pPr>
            <a:r>
              <a:rPr lang="en-US" sz="1800"/>
              <a:t>Bob computes MAC with message and K</a:t>
            </a:r>
            <a:r>
              <a:rPr lang="en-US" sz="1800" baseline="-25000"/>
              <a:t>A-B</a:t>
            </a:r>
            <a:r>
              <a:rPr lang="en-US" sz="1800"/>
              <a:t> to verify.</a:t>
            </a:r>
          </a:p>
        </p:txBody>
      </p:sp>
      <p:sp>
        <p:nvSpPr>
          <p:cNvPr id="81942" name="Text Box 19"/>
          <p:cNvSpPr txBox="1">
            <a:spLocks noChangeArrowheads="1"/>
          </p:cNvSpPr>
          <p:nvPr/>
        </p:nvSpPr>
        <p:spPr bwMode="auto">
          <a:xfrm>
            <a:off x="4038600" y="3276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16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17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49163" grpId="0" animBg="1"/>
      <p:bldP spid="49164" grpId="0" animBg="1"/>
      <p:bldP spid="49165" grpId="0"/>
      <p:bldP spid="49166" grpId="0"/>
      <p:bldP spid="491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6"/>
          <p:cNvSpPr>
            <a:spLocks noGrp="1" noChangeArrowheads="1"/>
          </p:cNvSpPr>
          <p:nvPr>
            <p:ph type="sldNum" sz="quarter" idx="12"/>
          </p:nvPr>
        </p:nvSpPr>
        <p:spPr>
          <a:noFill/>
        </p:spPr>
        <p:txBody>
          <a:bodyPr/>
          <a:lstStyle/>
          <a:p>
            <a:fld id="{EC9900BD-9C78-4F27-87D9-5D6293DA778A}" type="slidenum">
              <a:rPr lang="en-US"/>
              <a:pPr/>
              <a:t>14</a:t>
            </a:fld>
            <a:endParaRPr lang="en-US"/>
          </a:p>
        </p:txBody>
      </p:sp>
      <p:sp>
        <p:nvSpPr>
          <p:cNvPr id="82949"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Authentication</a:t>
            </a:r>
          </a:p>
        </p:txBody>
      </p:sp>
      <p:sp>
        <p:nvSpPr>
          <p:cNvPr id="82950" name="Rectangle 3"/>
          <p:cNvSpPr>
            <a:spLocks noGrp="1" noChangeArrowheads="1"/>
          </p:cNvSpPr>
          <p:nvPr>
            <p:ph type="body" idx="1"/>
          </p:nvPr>
        </p:nvSpPr>
        <p:spPr>
          <a:xfrm>
            <a:off x="457200" y="1600200"/>
            <a:ext cx="8229600" cy="1371600"/>
          </a:xfrm>
        </p:spPr>
        <p:txBody>
          <a:bodyPr/>
          <a:lstStyle/>
          <a:p>
            <a:pPr eaLnBrk="1" hangingPunct="1"/>
            <a:r>
              <a:rPr lang="en-US" sz="2400" smtClean="0">
                <a:ea typeface="ＭＳ Ｐゴシック" pitchFamily="34" charset="-128"/>
              </a:rPr>
              <a:t>You already know how to do this!</a:t>
            </a:r>
          </a:p>
          <a:p>
            <a:pPr eaLnBrk="1" hangingPunct="1">
              <a:buFont typeface="Wingdings" pitchFamily="2" charset="2"/>
              <a:buNone/>
            </a:pPr>
            <a:r>
              <a:rPr lang="en-US" sz="2400" smtClean="0">
                <a:ea typeface="ＭＳ Ｐゴシック" pitchFamily="34" charset="-128"/>
              </a:rPr>
              <a:t>	(hint: think about how we showed integrity)</a:t>
            </a:r>
          </a:p>
          <a:p>
            <a:pPr eaLnBrk="1" hangingPunct="1">
              <a:buFont typeface="Wingdings" pitchFamily="2" charset="2"/>
              <a:buNone/>
            </a:pPr>
            <a:endParaRPr lang="en-US" sz="2400" smtClean="0">
              <a:ea typeface="ＭＳ Ｐゴシック" pitchFamily="34" charset="-128"/>
            </a:endParaRPr>
          </a:p>
          <a:p>
            <a:pPr eaLnBrk="1" hangingPunct="1">
              <a:buFont typeface="Wingdings" pitchFamily="2" charset="2"/>
              <a:buNone/>
            </a:pPr>
            <a:endParaRPr lang="en-US" sz="2400" smtClean="0">
              <a:ea typeface="ＭＳ Ｐゴシック" pitchFamily="34" charset="-128"/>
            </a:endParaRPr>
          </a:p>
        </p:txBody>
      </p:sp>
      <p:sp>
        <p:nvSpPr>
          <p:cNvPr id="82951" name="AutoShape 4"/>
          <p:cNvSpPr>
            <a:spLocks noChangeArrowheads="1"/>
          </p:cNvSpPr>
          <p:nvPr/>
        </p:nvSpPr>
        <p:spPr bwMode="auto">
          <a:xfrm rot="-5400000">
            <a:off x="4533900" y="3390900"/>
            <a:ext cx="762000" cy="990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Fn</a:t>
            </a:r>
          </a:p>
        </p:txBody>
      </p:sp>
      <p:sp>
        <p:nvSpPr>
          <p:cNvPr id="82952" name="Rectangle 5"/>
          <p:cNvSpPr>
            <a:spLocks noChangeArrowheads="1"/>
          </p:cNvSpPr>
          <p:nvPr/>
        </p:nvSpPr>
        <p:spPr bwMode="auto">
          <a:xfrm>
            <a:off x="1066800" y="3505200"/>
            <a:ext cx="2438400" cy="304800"/>
          </a:xfrm>
          <a:prstGeom prst="rect">
            <a:avLst/>
          </a:prstGeom>
          <a:solidFill>
            <a:srgbClr val="FF0000"/>
          </a:solidFill>
          <a:ln w="9525">
            <a:solidFill>
              <a:schemeClr val="tx1"/>
            </a:solidFill>
            <a:miter lim="800000"/>
            <a:headEnd/>
            <a:tailEnd/>
          </a:ln>
        </p:spPr>
        <p:txBody>
          <a:bodyPr wrap="none" anchor="ctr"/>
          <a:lstStyle/>
          <a:p>
            <a:pPr algn="ctr"/>
            <a:r>
              <a:rPr lang="en-US" sz="1100"/>
              <a:t>I am Bob</a:t>
            </a:r>
          </a:p>
        </p:txBody>
      </p:sp>
      <p:sp>
        <p:nvSpPr>
          <p:cNvPr id="82953" name="Line 6"/>
          <p:cNvSpPr>
            <a:spLocks noChangeShapeType="1"/>
          </p:cNvSpPr>
          <p:nvPr/>
        </p:nvSpPr>
        <p:spPr bwMode="auto">
          <a:xfrm>
            <a:off x="3810000" y="3657600"/>
            <a:ext cx="415925" cy="1588"/>
          </a:xfrm>
          <a:prstGeom prst="line">
            <a:avLst/>
          </a:prstGeom>
          <a:noFill/>
          <a:ln w="9525">
            <a:solidFill>
              <a:schemeClr val="tx1"/>
            </a:solidFill>
            <a:round/>
            <a:headEnd/>
            <a:tailEnd type="triangle" w="med" len="med"/>
          </a:ln>
        </p:spPr>
        <p:txBody>
          <a:bodyPr/>
          <a:lstStyle/>
          <a:p>
            <a:endParaRPr lang="en-US"/>
          </a:p>
        </p:txBody>
      </p:sp>
      <p:sp>
        <p:nvSpPr>
          <p:cNvPr id="82954" name="Line 7"/>
          <p:cNvSpPr>
            <a:spLocks noChangeShapeType="1"/>
          </p:cNvSpPr>
          <p:nvPr/>
        </p:nvSpPr>
        <p:spPr bwMode="auto">
          <a:xfrm>
            <a:off x="5791200" y="3886200"/>
            <a:ext cx="476250" cy="1588"/>
          </a:xfrm>
          <a:prstGeom prst="line">
            <a:avLst/>
          </a:prstGeom>
          <a:noFill/>
          <a:ln w="9525">
            <a:solidFill>
              <a:schemeClr val="tx1"/>
            </a:solidFill>
            <a:round/>
            <a:headEnd/>
            <a:tailEnd type="triangle" w="med" len="med"/>
          </a:ln>
        </p:spPr>
        <p:txBody>
          <a:bodyPr/>
          <a:lstStyle/>
          <a:p>
            <a:endParaRPr lang="en-US"/>
          </a:p>
        </p:txBody>
      </p:sp>
      <p:pic>
        <p:nvPicPr>
          <p:cNvPr id="82955" name="Picture 8" descr="BS00768_[1]"/>
          <p:cNvPicPr>
            <a:picLocks noChangeAspect="1" noChangeArrowheads="1"/>
          </p:cNvPicPr>
          <p:nvPr/>
        </p:nvPicPr>
        <p:blipFill>
          <a:blip r:embed="rId3" cstate="print"/>
          <a:srcRect/>
          <a:stretch>
            <a:fillRect/>
          </a:stretch>
        </p:blipFill>
        <p:spPr bwMode="auto">
          <a:xfrm flipH="1" flipV="1">
            <a:off x="3200400" y="4038600"/>
            <a:ext cx="465138" cy="241300"/>
          </a:xfrm>
          <a:prstGeom prst="rect">
            <a:avLst/>
          </a:prstGeom>
          <a:noFill/>
          <a:ln w="9525">
            <a:noFill/>
            <a:miter lim="800000"/>
            <a:headEnd/>
            <a:tailEnd/>
          </a:ln>
        </p:spPr>
      </p:pic>
      <p:sp>
        <p:nvSpPr>
          <p:cNvPr id="82956" name="Line 9"/>
          <p:cNvSpPr>
            <a:spLocks noChangeShapeType="1"/>
          </p:cNvSpPr>
          <p:nvPr/>
        </p:nvSpPr>
        <p:spPr bwMode="auto">
          <a:xfrm>
            <a:off x="3810000" y="4114800"/>
            <a:ext cx="381000" cy="0"/>
          </a:xfrm>
          <a:prstGeom prst="line">
            <a:avLst/>
          </a:prstGeom>
          <a:noFill/>
          <a:ln w="9525">
            <a:solidFill>
              <a:schemeClr val="tx1"/>
            </a:solidFill>
            <a:round/>
            <a:headEnd/>
            <a:tailEnd type="triangle" w="med" len="med"/>
          </a:ln>
        </p:spPr>
        <p:txBody>
          <a:bodyPr/>
          <a:lstStyle/>
          <a:p>
            <a:endParaRPr lang="en-US"/>
          </a:p>
        </p:txBody>
      </p:sp>
      <p:sp>
        <p:nvSpPr>
          <p:cNvPr id="82957" name="Rectangle 10"/>
          <p:cNvSpPr>
            <a:spLocks noChangeArrowheads="1"/>
          </p:cNvSpPr>
          <p:nvPr/>
        </p:nvSpPr>
        <p:spPr bwMode="auto">
          <a:xfrm>
            <a:off x="6553200" y="37338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100"/>
              <a:t>A43FF234</a:t>
            </a:r>
          </a:p>
        </p:txBody>
      </p:sp>
      <p:sp>
        <p:nvSpPr>
          <p:cNvPr id="82958" name="Text Box 12"/>
          <p:cNvSpPr txBox="1">
            <a:spLocks noChangeArrowheads="1"/>
          </p:cNvSpPr>
          <p:nvPr/>
        </p:nvSpPr>
        <p:spPr bwMode="auto">
          <a:xfrm>
            <a:off x="609600" y="5334000"/>
            <a:ext cx="7315200" cy="581025"/>
          </a:xfrm>
          <a:prstGeom prst="rect">
            <a:avLst/>
          </a:prstGeom>
          <a:noFill/>
          <a:ln w="9525">
            <a:noFill/>
            <a:miter lim="800000"/>
            <a:headEnd/>
            <a:tailEnd/>
          </a:ln>
        </p:spPr>
        <p:txBody>
          <a:bodyPr>
            <a:spAutoFit/>
          </a:bodyPr>
          <a:lstStyle/>
          <a:p>
            <a:pPr>
              <a:spcBef>
                <a:spcPct val="50000"/>
              </a:spcBef>
            </a:pPr>
            <a:r>
              <a:rPr lang="en-US" sz="1600"/>
              <a:t>Alice receives the hash, computes a hash with K</a:t>
            </a:r>
            <a:r>
              <a:rPr lang="en-US" sz="1600" baseline="-25000"/>
              <a:t>A-B</a:t>
            </a:r>
            <a:r>
              <a:rPr lang="en-US" sz="1600"/>
              <a:t> , and she knows the sender is Bob</a:t>
            </a:r>
          </a:p>
        </p:txBody>
      </p:sp>
      <p:sp>
        <p:nvSpPr>
          <p:cNvPr id="51213" name="AutoShape 13"/>
          <p:cNvSpPr>
            <a:spLocks noChangeArrowheads="1"/>
          </p:cNvSpPr>
          <p:nvPr/>
        </p:nvSpPr>
        <p:spPr bwMode="auto">
          <a:xfrm>
            <a:off x="2971800" y="3886200"/>
            <a:ext cx="3200400" cy="2667000"/>
          </a:xfrm>
          <a:prstGeom prst="irregularSeal1">
            <a:avLst/>
          </a:prstGeom>
          <a:solidFill>
            <a:srgbClr val="FFFF00"/>
          </a:solidFill>
          <a:ln w="9525">
            <a:solidFill>
              <a:schemeClr val="tx1"/>
            </a:solidFill>
            <a:miter lim="800000"/>
            <a:headEnd/>
            <a:tailEnd/>
          </a:ln>
        </p:spPr>
        <p:txBody>
          <a:bodyPr wrap="none" anchor="ctr"/>
          <a:lstStyle/>
          <a:p>
            <a:pPr algn="ctr"/>
            <a:r>
              <a:rPr lang="en-US" sz="1600" b="1"/>
              <a:t>whoops!</a:t>
            </a:r>
          </a:p>
        </p:txBody>
      </p:sp>
      <p:sp>
        <p:nvSpPr>
          <p:cNvPr id="82960" name="Text Box 14"/>
          <p:cNvSpPr txBox="1">
            <a:spLocks noChangeArrowheads="1"/>
          </p:cNvSpPr>
          <p:nvPr/>
        </p:nvSpPr>
        <p:spPr bwMode="auto">
          <a:xfrm>
            <a:off x="3048000" y="4419600"/>
            <a:ext cx="8382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6"/>
          <p:cNvSpPr>
            <a:spLocks noGrp="1" noChangeArrowheads="1"/>
          </p:cNvSpPr>
          <p:nvPr>
            <p:ph type="sldNum" sz="quarter" idx="12"/>
          </p:nvPr>
        </p:nvSpPr>
        <p:spPr>
          <a:noFill/>
        </p:spPr>
        <p:txBody>
          <a:bodyPr/>
          <a:lstStyle/>
          <a:p>
            <a:fld id="{C9B37330-FD69-49C8-A57A-FC3AEA2D0728}" type="slidenum">
              <a:rPr lang="en-US"/>
              <a:pPr/>
              <a:t>15</a:t>
            </a:fld>
            <a:endParaRPr lang="en-US"/>
          </a:p>
        </p:txBody>
      </p:sp>
      <p:sp>
        <p:nvSpPr>
          <p:cNvPr id="83973" name="Rectangle 2"/>
          <p:cNvSpPr>
            <a:spLocks noGrp="1" noChangeArrowheads="1"/>
          </p:cNvSpPr>
          <p:nvPr>
            <p:ph type="title"/>
          </p:nvPr>
        </p:nvSpPr>
        <p:spPr/>
        <p:txBody>
          <a:bodyPr/>
          <a:lstStyle/>
          <a:p>
            <a:pPr eaLnBrk="1" hangingPunct="1"/>
            <a:r>
              <a:rPr lang="en-US" smtClean="0">
                <a:ea typeface="ＭＳ Ｐゴシック" pitchFamily="34" charset="-128"/>
              </a:rPr>
              <a:t>Symmetric Key: Authentication</a:t>
            </a:r>
          </a:p>
        </p:txBody>
      </p:sp>
      <p:sp>
        <p:nvSpPr>
          <p:cNvPr id="83974" name="Rectangle 3"/>
          <p:cNvSpPr>
            <a:spLocks noGrp="1" noChangeArrowheads="1"/>
          </p:cNvSpPr>
          <p:nvPr>
            <p:ph type="body" idx="1"/>
          </p:nvPr>
        </p:nvSpPr>
        <p:spPr>
          <a:xfrm>
            <a:off x="457200" y="1447800"/>
            <a:ext cx="8229600" cy="762000"/>
          </a:xfrm>
        </p:spPr>
        <p:txBody>
          <a:bodyPr/>
          <a:lstStyle/>
          <a:p>
            <a:pPr eaLnBrk="1" hangingPunct="1">
              <a:lnSpc>
                <a:spcPct val="80000"/>
              </a:lnSpc>
              <a:buFont typeface="Wingdings" pitchFamily="2" charset="2"/>
              <a:buNone/>
            </a:pPr>
            <a:r>
              <a:rPr lang="en-US" sz="2600" smtClean="0">
                <a:ea typeface="ＭＳ Ｐゴシック" pitchFamily="34" charset="-128"/>
              </a:rPr>
              <a:t>	What if Mallory overhears the hash sent by Bob, and then </a:t>
            </a:r>
            <a:r>
              <a:rPr lang="ja-JP" altLang="en-US" sz="2600" smtClean="0">
                <a:ea typeface="ＭＳ Ｐゴシック" pitchFamily="34" charset="-128"/>
              </a:rPr>
              <a:t>“</a:t>
            </a:r>
            <a:r>
              <a:rPr lang="en-US" altLang="ja-JP" sz="2600" smtClean="0">
                <a:ea typeface="ＭＳ Ｐゴシック" pitchFamily="34" charset="-128"/>
              </a:rPr>
              <a:t>replays</a:t>
            </a:r>
            <a:r>
              <a:rPr lang="ja-JP" altLang="en-US" sz="2600" smtClean="0">
                <a:ea typeface="ＭＳ Ｐゴシック" pitchFamily="34" charset="-128"/>
              </a:rPr>
              <a:t>”</a:t>
            </a:r>
            <a:r>
              <a:rPr lang="en-US" altLang="ja-JP" sz="2600" smtClean="0">
                <a:ea typeface="ＭＳ Ｐゴシック" pitchFamily="34" charset="-128"/>
              </a:rPr>
              <a:t> it later?  </a:t>
            </a:r>
            <a:endParaRPr lang="en-US" sz="2600" smtClean="0">
              <a:ea typeface="ＭＳ Ｐゴシック" pitchFamily="34" charset="-128"/>
            </a:endParaRPr>
          </a:p>
        </p:txBody>
      </p:sp>
      <p:sp>
        <p:nvSpPr>
          <p:cNvPr id="83975" name="Cloud"/>
          <p:cNvSpPr>
            <a:spLocks noChangeAspect="1" noEditPoints="1" noChangeArrowheads="1"/>
          </p:cNvSpPr>
          <p:nvPr/>
        </p:nvSpPr>
        <p:spPr bwMode="auto">
          <a:xfrm>
            <a:off x="1524000" y="44196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r>
              <a:rPr lang="en-US" sz="2800">
                <a:latin typeface="Times New Roman" pitchFamily="18" charset="0"/>
              </a:rPr>
              <a:t>ISP A</a:t>
            </a:r>
          </a:p>
          <a:p>
            <a:pPr algn="ctr"/>
            <a:endParaRPr lang="en-US" sz="2800">
              <a:latin typeface="Times New Roman" pitchFamily="18" charset="0"/>
            </a:endParaRPr>
          </a:p>
        </p:txBody>
      </p:sp>
      <p:sp>
        <p:nvSpPr>
          <p:cNvPr id="83976" name="Cloud"/>
          <p:cNvSpPr>
            <a:spLocks noChangeAspect="1" noEditPoints="1" noChangeArrowheads="1"/>
          </p:cNvSpPr>
          <p:nvPr/>
        </p:nvSpPr>
        <p:spPr bwMode="auto">
          <a:xfrm>
            <a:off x="4343400" y="2438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r>
              <a:rPr lang="en-US" sz="2800">
                <a:latin typeface="Times New Roman" pitchFamily="18" charset="0"/>
              </a:rPr>
              <a:t>ISP D</a:t>
            </a:r>
          </a:p>
          <a:p>
            <a:pPr algn="ctr"/>
            <a:endParaRPr lang="en-US" sz="2800">
              <a:latin typeface="Times New Roman" pitchFamily="18" charset="0"/>
            </a:endParaRPr>
          </a:p>
        </p:txBody>
      </p:sp>
      <p:sp>
        <p:nvSpPr>
          <p:cNvPr id="83977" name="Cloud"/>
          <p:cNvSpPr>
            <a:spLocks noChangeAspect="1" noEditPoints="1" noChangeArrowheads="1"/>
          </p:cNvSpPr>
          <p:nvPr/>
        </p:nvSpPr>
        <p:spPr bwMode="auto">
          <a:xfrm>
            <a:off x="3733800" y="38862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r>
              <a:rPr lang="en-US" sz="2800">
                <a:latin typeface="Times New Roman" pitchFamily="18" charset="0"/>
              </a:rPr>
              <a:t>ISP C</a:t>
            </a:r>
          </a:p>
          <a:p>
            <a:pPr algn="ctr"/>
            <a:endParaRPr lang="en-US" sz="2800">
              <a:latin typeface="Times New Roman" pitchFamily="18" charset="0"/>
            </a:endParaRPr>
          </a:p>
        </p:txBody>
      </p:sp>
      <p:sp>
        <p:nvSpPr>
          <p:cNvPr id="83978" name="Cloud"/>
          <p:cNvSpPr>
            <a:spLocks noChangeAspect="1" noEditPoints="1" noChangeArrowheads="1"/>
          </p:cNvSpPr>
          <p:nvPr/>
        </p:nvSpPr>
        <p:spPr bwMode="auto">
          <a:xfrm>
            <a:off x="2057400" y="2819400"/>
            <a:ext cx="2063750" cy="1382713"/>
          </a:xfrm>
          <a:custGeom>
            <a:avLst/>
            <a:gdLst>
              <a:gd name="T0" fmla="*/ 611577 w 21600"/>
              <a:gd name="T1" fmla="*/ 44256866 h 21600"/>
              <a:gd name="T2" fmla="*/ 98589446 w 21600"/>
              <a:gd name="T3" fmla="*/ 88419439 h 21600"/>
              <a:gd name="T4" fmla="*/ 197014556 w 21600"/>
              <a:gd name="T5" fmla="*/ 44256866 h 21600"/>
              <a:gd name="T6" fmla="*/ 98589446 w 21600"/>
              <a:gd name="T7" fmla="*/ 5060858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a:r>
              <a:rPr lang="en-US" sz="2800">
                <a:latin typeface="Times New Roman" pitchFamily="18" charset="0"/>
              </a:rPr>
              <a:t>ISP B</a:t>
            </a:r>
          </a:p>
          <a:p>
            <a:pPr algn="ctr"/>
            <a:endParaRPr lang="en-US" sz="2800">
              <a:latin typeface="Times New Roman" pitchFamily="18" charset="0"/>
            </a:endParaRPr>
          </a:p>
        </p:txBody>
      </p:sp>
      <p:pic>
        <p:nvPicPr>
          <p:cNvPr id="83979" name="Picture 8" descr="Alice"/>
          <p:cNvPicPr>
            <a:picLocks noChangeAspect="1" noChangeArrowheads="1"/>
          </p:cNvPicPr>
          <p:nvPr/>
        </p:nvPicPr>
        <p:blipFill>
          <a:blip r:embed="rId3" cstate="print"/>
          <a:srcRect/>
          <a:stretch>
            <a:fillRect/>
          </a:stretch>
        </p:blipFill>
        <p:spPr bwMode="auto">
          <a:xfrm>
            <a:off x="609600" y="5181600"/>
            <a:ext cx="698500" cy="862013"/>
          </a:xfrm>
          <a:prstGeom prst="rect">
            <a:avLst/>
          </a:prstGeom>
          <a:noFill/>
          <a:ln w="9525">
            <a:noFill/>
            <a:miter lim="800000"/>
            <a:headEnd/>
            <a:tailEnd/>
          </a:ln>
        </p:spPr>
      </p:pic>
      <p:sp>
        <p:nvSpPr>
          <p:cNvPr id="83980" name="Line 9"/>
          <p:cNvSpPr>
            <a:spLocks noChangeShapeType="1"/>
          </p:cNvSpPr>
          <p:nvPr/>
        </p:nvSpPr>
        <p:spPr bwMode="auto">
          <a:xfrm flipV="1">
            <a:off x="1447800" y="5486400"/>
            <a:ext cx="152400" cy="152400"/>
          </a:xfrm>
          <a:prstGeom prst="line">
            <a:avLst/>
          </a:prstGeom>
          <a:noFill/>
          <a:ln w="9525">
            <a:solidFill>
              <a:schemeClr val="tx1"/>
            </a:solidFill>
            <a:round/>
            <a:headEnd/>
            <a:tailEnd/>
          </a:ln>
        </p:spPr>
        <p:txBody>
          <a:bodyPr/>
          <a:lstStyle/>
          <a:p>
            <a:endParaRPr lang="en-US"/>
          </a:p>
        </p:txBody>
      </p:sp>
      <p:sp>
        <p:nvSpPr>
          <p:cNvPr id="83981" name="Line 10"/>
          <p:cNvSpPr>
            <a:spLocks noChangeShapeType="1"/>
          </p:cNvSpPr>
          <p:nvPr/>
        </p:nvSpPr>
        <p:spPr bwMode="auto">
          <a:xfrm>
            <a:off x="2819400" y="4114800"/>
            <a:ext cx="0" cy="304800"/>
          </a:xfrm>
          <a:prstGeom prst="line">
            <a:avLst/>
          </a:prstGeom>
          <a:noFill/>
          <a:ln w="9525">
            <a:solidFill>
              <a:schemeClr val="tx1"/>
            </a:solidFill>
            <a:round/>
            <a:headEnd/>
            <a:tailEnd/>
          </a:ln>
        </p:spPr>
        <p:txBody>
          <a:bodyPr/>
          <a:lstStyle/>
          <a:p>
            <a:endParaRPr lang="en-US"/>
          </a:p>
        </p:txBody>
      </p:sp>
      <p:sp>
        <p:nvSpPr>
          <p:cNvPr id="83982" name="Line 11"/>
          <p:cNvSpPr>
            <a:spLocks noChangeShapeType="1"/>
          </p:cNvSpPr>
          <p:nvPr/>
        </p:nvSpPr>
        <p:spPr bwMode="auto">
          <a:xfrm flipV="1">
            <a:off x="3581400" y="4648200"/>
            <a:ext cx="228600" cy="76200"/>
          </a:xfrm>
          <a:prstGeom prst="line">
            <a:avLst/>
          </a:prstGeom>
          <a:noFill/>
          <a:ln w="9525">
            <a:solidFill>
              <a:schemeClr val="tx1"/>
            </a:solidFill>
            <a:round/>
            <a:headEnd/>
            <a:tailEnd/>
          </a:ln>
        </p:spPr>
        <p:txBody>
          <a:bodyPr/>
          <a:lstStyle/>
          <a:p>
            <a:endParaRPr lang="en-US"/>
          </a:p>
        </p:txBody>
      </p:sp>
      <p:sp>
        <p:nvSpPr>
          <p:cNvPr id="83983" name="Line 12"/>
          <p:cNvSpPr>
            <a:spLocks noChangeShapeType="1"/>
          </p:cNvSpPr>
          <p:nvPr/>
        </p:nvSpPr>
        <p:spPr bwMode="auto">
          <a:xfrm flipV="1">
            <a:off x="4114800" y="3276600"/>
            <a:ext cx="228600" cy="76200"/>
          </a:xfrm>
          <a:prstGeom prst="line">
            <a:avLst/>
          </a:prstGeom>
          <a:noFill/>
          <a:ln w="9525">
            <a:solidFill>
              <a:schemeClr val="tx1"/>
            </a:solidFill>
            <a:round/>
            <a:headEnd/>
            <a:tailEnd/>
          </a:ln>
        </p:spPr>
        <p:txBody>
          <a:bodyPr/>
          <a:lstStyle/>
          <a:p>
            <a:endParaRPr lang="en-US"/>
          </a:p>
        </p:txBody>
      </p:sp>
      <p:sp>
        <p:nvSpPr>
          <p:cNvPr id="83984" name="Line 13"/>
          <p:cNvSpPr>
            <a:spLocks noChangeShapeType="1"/>
          </p:cNvSpPr>
          <p:nvPr/>
        </p:nvSpPr>
        <p:spPr bwMode="auto">
          <a:xfrm>
            <a:off x="4876800" y="3733800"/>
            <a:ext cx="0" cy="228600"/>
          </a:xfrm>
          <a:prstGeom prst="line">
            <a:avLst/>
          </a:prstGeom>
          <a:noFill/>
          <a:ln w="9525">
            <a:solidFill>
              <a:schemeClr val="tx1"/>
            </a:solidFill>
            <a:round/>
            <a:headEnd/>
            <a:tailEnd/>
          </a:ln>
        </p:spPr>
        <p:txBody>
          <a:bodyPr/>
          <a:lstStyle/>
          <a:p>
            <a:endParaRPr lang="en-US"/>
          </a:p>
        </p:txBody>
      </p:sp>
      <p:sp>
        <p:nvSpPr>
          <p:cNvPr id="83985" name="Line 14"/>
          <p:cNvSpPr>
            <a:spLocks noChangeShapeType="1"/>
          </p:cNvSpPr>
          <p:nvPr/>
        </p:nvSpPr>
        <p:spPr bwMode="auto">
          <a:xfrm flipV="1">
            <a:off x="6096000" y="4343400"/>
            <a:ext cx="457200" cy="76200"/>
          </a:xfrm>
          <a:prstGeom prst="line">
            <a:avLst/>
          </a:prstGeom>
          <a:noFill/>
          <a:ln w="9525">
            <a:solidFill>
              <a:schemeClr val="tx1"/>
            </a:solidFill>
            <a:round/>
            <a:headEnd/>
            <a:tailEnd/>
          </a:ln>
        </p:spPr>
        <p:txBody>
          <a:bodyPr/>
          <a:lstStyle/>
          <a:p>
            <a:endParaRPr lang="en-US"/>
          </a:p>
        </p:txBody>
      </p:sp>
      <p:pic>
        <p:nvPicPr>
          <p:cNvPr id="83986" name="Picture 15"/>
          <p:cNvPicPr>
            <a:picLocks noChangeArrowheads="1"/>
          </p:cNvPicPr>
          <p:nvPr/>
        </p:nvPicPr>
        <p:blipFill>
          <a:blip r:embed="rId4" cstate="print"/>
          <a:srcRect/>
          <a:stretch>
            <a:fillRect/>
          </a:stretch>
        </p:blipFill>
        <p:spPr bwMode="auto">
          <a:xfrm>
            <a:off x="2895600" y="3733800"/>
            <a:ext cx="534988" cy="355600"/>
          </a:xfrm>
          <a:prstGeom prst="rect">
            <a:avLst/>
          </a:prstGeom>
          <a:noFill/>
          <a:ln w="9525">
            <a:noFill/>
            <a:miter lim="800000"/>
            <a:headEnd/>
            <a:tailEnd/>
          </a:ln>
        </p:spPr>
      </p:pic>
      <p:pic>
        <p:nvPicPr>
          <p:cNvPr id="83987" name="Picture 16"/>
          <p:cNvPicPr>
            <a:picLocks noChangeArrowheads="1"/>
          </p:cNvPicPr>
          <p:nvPr/>
        </p:nvPicPr>
        <p:blipFill>
          <a:blip r:embed="rId4" cstate="print"/>
          <a:srcRect/>
          <a:stretch>
            <a:fillRect/>
          </a:stretch>
        </p:blipFill>
        <p:spPr bwMode="auto">
          <a:xfrm>
            <a:off x="3733800" y="4572000"/>
            <a:ext cx="534988" cy="355600"/>
          </a:xfrm>
          <a:prstGeom prst="rect">
            <a:avLst/>
          </a:prstGeom>
          <a:noFill/>
          <a:ln w="9525">
            <a:noFill/>
            <a:miter lim="800000"/>
            <a:headEnd/>
            <a:tailEnd/>
          </a:ln>
        </p:spPr>
      </p:pic>
      <p:pic>
        <p:nvPicPr>
          <p:cNvPr id="83988" name="Picture 17"/>
          <p:cNvPicPr>
            <a:picLocks noChangeArrowheads="1"/>
          </p:cNvPicPr>
          <p:nvPr/>
        </p:nvPicPr>
        <p:blipFill>
          <a:blip r:embed="rId4" cstate="print"/>
          <a:srcRect/>
          <a:stretch>
            <a:fillRect/>
          </a:stretch>
        </p:blipFill>
        <p:spPr bwMode="auto">
          <a:xfrm>
            <a:off x="5486400" y="4267200"/>
            <a:ext cx="534988" cy="355600"/>
          </a:xfrm>
          <a:prstGeom prst="rect">
            <a:avLst/>
          </a:prstGeom>
          <a:noFill/>
          <a:ln w="9525">
            <a:noFill/>
            <a:miter lim="800000"/>
            <a:headEnd/>
            <a:tailEnd/>
          </a:ln>
        </p:spPr>
      </p:pic>
      <p:pic>
        <p:nvPicPr>
          <p:cNvPr id="83989" name="Picture 18"/>
          <p:cNvPicPr>
            <a:picLocks noChangeArrowheads="1"/>
          </p:cNvPicPr>
          <p:nvPr/>
        </p:nvPicPr>
        <p:blipFill>
          <a:blip r:embed="rId4" cstate="print"/>
          <a:srcRect/>
          <a:stretch>
            <a:fillRect/>
          </a:stretch>
        </p:blipFill>
        <p:spPr bwMode="auto">
          <a:xfrm>
            <a:off x="5029200" y="4724400"/>
            <a:ext cx="534988" cy="355600"/>
          </a:xfrm>
          <a:prstGeom prst="rect">
            <a:avLst/>
          </a:prstGeom>
          <a:noFill/>
          <a:ln w="9525">
            <a:noFill/>
            <a:miter lim="800000"/>
            <a:headEnd/>
            <a:tailEnd/>
          </a:ln>
        </p:spPr>
      </p:pic>
      <p:pic>
        <p:nvPicPr>
          <p:cNvPr id="83990" name="Picture 19"/>
          <p:cNvPicPr>
            <a:picLocks noChangeArrowheads="1"/>
          </p:cNvPicPr>
          <p:nvPr/>
        </p:nvPicPr>
        <p:blipFill>
          <a:blip r:embed="rId4" cstate="print"/>
          <a:srcRect/>
          <a:stretch>
            <a:fillRect/>
          </a:stretch>
        </p:blipFill>
        <p:spPr bwMode="auto">
          <a:xfrm>
            <a:off x="4800600" y="3886200"/>
            <a:ext cx="534988" cy="355600"/>
          </a:xfrm>
          <a:prstGeom prst="rect">
            <a:avLst/>
          </a:prstGeom>
          <a:noFill/>
          <a:ln w="9525">
            <a:noFill/>
            <a:miter lim="800000"/>
            <a:headEnd/>
            <a:tailEnd/>
          </a:ln>
        </p:spPr>
      </p:pic>
      <p:pic>
        <p:nvPicPr>
          <p:cNvPr id="83991" name="Picture 20"/>
          <p:cNvPicPr>
            <a:picLocks noChangeArrowheads="1"/>
          </p:cNvPicPr>
          <p:nvPr/>
        </p:nvPicPr>
        <p:blipFill>
          <a:blip r:embed="rId4" cstate="print"/>
          <a:srcRect/>
          <a:stretch>
            <a:fillRect/>
          </a:stretch>
        </p:blipFill>
        <p:spPr bwMode="auto">
          <a:xfrm>
            <a:off x="3657600" y="3200400"/>
            <a:ext cx="534988" cy="355600"/>
          </a:xfrm>
          <a:prstGeom prst="rect">
            <a:avLst/>
          </a:prstGeom>
          <a:noFill/>
          <a:ln w="9525">
            <a:noFill/>
            <a:miter lim="800000"/>
            <a:headEnd/>
            <a:tailEnd/>
          </a:ln>
        </p:spPr>
      </p:pic>
      <p:pic>
        <p:nvPicPr>
          <p:cNvPr id="83992" name="Picture 21"/>
          <p:cNvPicPr>
            <a:picLocks noChangeArrowheads="1"/>
          </p:cNvPicPr>
          <p:nvPr/>
        </p:nvPicPr>
        <p:blipFill>
          <a:blip r:embed="rId4" cstate="print"/>
          <a:srcRect/>
          <a:stretch>
            <a:fillRect/>
          </a:stretch>
        </p:blipFill>
        <p:spPr bwMode="auto">
          <a:xfrm>
            <a:off x="4419600" y="3048000"/>
            <a:ext cx="534988" cy="355600"/>
          </a:xfrm>
          <a:prstGeom prst="rect">
            <a:avLst/>
          </a:prstGeom>
          <a:noFill/>
          <a:ln w="9525">
            <a:noFill/>
            <a:miter lim="800000"/>
            <a:headEnd/>
            <a:tailEnd/>
          </a:ln>
        </p:spPr>
      </p:pic>
      <p:pic>
        <p:nvPicPr>
          <p:cNvPr id="83993" name="Picture 22"/>
          <p:cNvPicPr>
            <a:picLocks noChangeArrowheads="1"/>
          </p:cNvPicPr>
          <p:nvPr/>
        </p:nvPicPr>
        <p:blipFill>
          <a:blip r:embed="rId4" cstate="print"/>
          <a:srcRect/>
          <a:stretch>
            <a:fillRect/>
          </a:stretch>
        </p:blipFill>
        <p:spPr bwMode="auto">
          <a:xfrm>
            <a:off x="5486400" y="3352800"/>
            <a:ext cx="534988" cy="355600"/>
          </a:xfrm>
          <a:prstGeom prst="rect">
            <a:avLst/>
          </a:prstGeom>
          <a:noFill/>
          <a:ln w="9525">
            <a:noFill/>
            <a:miter lim="800000"/>
            <a:headEnd/>
            <a:tailEnd/>
          </a:ln>
        </p:spPr>
      </p:pic>
      <p:pic>
        <p:nvPicPr>
          <p:cNvPr id="83994" name="Picture 23"/>
          <p:cNvPicPr>
            <a:picLocks noChangeArrowheads="1"/>
          </p:cNvPicPr>
          <p:nvPr/>
        </p:nvPicPr>
        <p:blipFill>
          <a:blip r:embed="rId4" cstate="print"/>
          <a:srcRect/>
          <a:stretch>
            <a:fillRect/>
          </a:stretch>
        </p:blipFill>
        <p:spPr bwMode="auto">
          <a:xfrm>
            <a:off x="6096000" y="2743200"/>
            <a:ext cx="534988" cy="355600"/>
          </a:xfrm>
          <a:prstGeom prst="rect">
            <a:avLst/>
          </a:prstGeom>
          <a:noFill/>
          <a:ln w="9525">
            <a:noFill/>
            <a:miter lim="800000"/>
            <a:headEnd/>
            <a:tailEnd/>
          </a:ln>
        </p:spPr>
      </p:pic>
      <p:pic>
        <p:nvPicPr>
          <p:cNvPr id="83995" name="Picture 24"/>
          <p:cNvPicPr>
            <a:picLocks noChangeArrowheads="1"/>
          </p:cNvPicPr>
          <p:nvPr/>
        </p:nvPicPr>
        <p:blipFill>
          <a:blip r:embed="rId4" cstate="print"/>
          <a:srcRect/>
          <a:stretch>
            <a:fillRect/>
          </a:stretch>
        </p:blipFill>
        <p:spPr bwMode="auto">
          <a:xfrm>
            <a:off x="3200400" y="2667000"/>
            <a:ext cx="534988" cy="355600"/>
          </a:xfrm>
          <a:prstGeom prst="rect">
            <a:avLst/>
          </a:prstGeom>
          <a:noFill/>
          <a:ln w="9525">
            <a:noFill/>
            <a:miter lim="800000"/>
            <a:headEnd/>
            <a:tailEnd/>
          </a:ln>
        </p:spPr>
      </p:pic>
      <p:pic>
        <p:nvPicPr>
          <p:cNvPr id="83996" name="Picture 25"/>
          <p:cNvPicPr>
            <a:picLocks noChangeArrowheads="1"/>
          </p:cNvPicPr>
          <p:nvPr/>
        </p:nvPicPr>
        <p:blipFill>
          <a:blip r:embed="rId4" cstate="print"/>
          <a:srcRect/>
          <a:stretch>
            <a:fillRect/>
          </a:stretch>
        </p:blipFill>
        <p:spPr bwMode="auto">
          <a:xfrm>
            <a:off x="2514600" y="4267200"/>
            <a:ext cx="534988" cy="355600"/>
          </a:xfrm>
          <a:prstGeom prst="rect">
            <a:avLst/>
          </a:prstGeom>
          <a:noFill/>
          <a:ln w="9525">
            <a:noFill/>
            <a:miter lim="800000"/>
            <a:headEnd/>
            <a:tailEnd/>
          </a:ln>
        </p:spPr>
      </p:pic>
      <p:pic>
        <p:nvPicPr>
          <p:cNvPr id="83997" name="Picture 26"/>
          <p:cNvPicPr>
            <a:picLocks noChangeArrowheads="1"/>
          </p:cNvPicPr>
          <p:nvPr/>
        </p:nvPicPr>
        <p:blipFill>
          <a:blip r:embed="rId4" cstate="print"/>
          <a:srcRect/>
          <a:stretch>
            <a:fillRect/>
          </a:stretch>
        </p:blipFill>
        <p:spPr bwMode="auto">
          <a:xfrm>
            <a:off x="2057400" y="3581400"/>
            <a:ext cx="534988" cy="355600"/>
          </a:xfrm>
          <a:prstGeom prst="rect">
            <a:avLst/>
          </a:prstGeom>
          <a:noFill/>
          <a:ln w="9525">
            <a:noFill/>
            <a:miter lim="800000"/>
            <a:headEnd/>
            <a:tailEnd/>
          </a:ln>
        </p:spPr>
      </p:pic>
      <p:pic>
        <p:nvPicPr>
          <p:cNvPr id="83998" name="Picture 27"/>
          <p:cNvPicPr>
            <a:picLocks noChangeArrowheads="1"/>
          </p:cNvPicPr>
          <p:nvPr/>
        </p:nvPicPr>
        <p:blipFill>
          <a:blip r:embed="rId4" cstate="print"/>
          <a:srcRect/>
          <a:stretch>
            <a:fillRect/>
          </a:stretch>
        </p:blipFill>
        <p:spPr bwMode="auto">
          <a:xfrm>
            <a:off x="2209800" y="2819400"/>
            <a:ext cx="534988" cy="355600"/>
          </a:xfrm>
          <a:prstGeom prst="rect">
            <a:avLst/>
          </a:prstGeom>
          <a:noFill/>
          <a:ln w="9525">
            <a:noFill/>
            <a:miter lim="800000"/>
            <a:headEnd/>
            <a:tailEnd/>
          </a:ln>
        </p:spPr>
      </p:pic>
      <p:pic>
        <p:nvPicPr>
          <p:cNvPr id="83999" name="Picture 28"/>
          <p:cNvPicPr>
            <a:picLocks noChangeArrowheads="1"/>
          </p:cNvPicPr>
          <p:nvPr/>
        </p:nvPicPr>
        <p:blipFill>
          <a:blip r:embed="rId4" cstate="print"/>
          <a:srcRect/>
          <a:stretch>
            <a:fillRect/>
          </a:stretch>
        </p:blipFill>
        <p:spPr bwMode="auto">
          <a:xfrm>
            <a:off x="3124200" y="4648200"/>
            <a:ext cx="534988" cy="355600"/>
          </a:xfrm>
          <a:prstGeom prst="rect">
            <a:avLst/>
          </a:prstGeom>
          <a:noFill/>
          <a:ln w="9525">
            <a:noFill/>
            <a:miter lim="800000"/>
            <a:headEnd/>
            <a:tailEnd/>
          </a:ln>
        </p:spPr>
      </p:pic>
      <p:pic>
        <p:nvPicPr>
          <p:cNvPr id="84000" name="Picture 29"/>
          <p:cNvPicPr>
            <a:picLocks noChangeArrowheads="1"/>
          </p:cNvPicPr>
          <p:nvPr/>
        </p:nvPicPr>
        <p:blipFill>
          <a:blip r:embed="rId4" cstate="print"/>
          <a:srcRect/>
          <a:stretch>
            <a:fillRect/>
          </a:stretch>
        </p:blipFill>
        <p:spPr bwMode="auto">
          <a:xfrm>
            <a:off x="1600200" y="5257800"/>
            <a:ext cx="534988" cy="355600"/>
          </a:xfrm>
          <a:prstGeom prst="rect">
            <a:avLst/>
          </a:prstGeom>
          <a:noFill/>
          <a:ln w="9525">
            <a:noFill/>
            <a:miter lim="800000"/>
            <a:headEnd/>
            <a:tailEnd/>
          </a:ln>
        </p:spPr>
      </p:pic>
      <p:pic>
        <p:nvPicPr>
          <p:cNvPr id="84001" name="Picture 30"/>
          <p:cNvPicPr>
            <a:picLocks noChangeArrowheads="1"/>
          </p:cNvPicPr>
          <p:nvPr/>
        </p:nvPicPr>
        <p:blipFill>
          <a:blip r:embed="rId4" cstate="print"/>
          <a:srcRect/>
          <a:stretch>
            <a:fillRect/>
          </a:stretch>
        </p:blipFill>
        <p:spPr bwMode="auto">
          <a:xfrm>
            <a:off x="2438400" y="5486400"/>
            <a:ext cx="534988" cy="355600"/>
          </a:xfrm>
          <a:prstGeom prst="rect">
            <a:avLst/>
          </a:prstGeom>
          <a:noFill/>
          <a:ln w="9525">
            <a:noFill/>
            <a:miter lim="800000"/>
            <a:headEnd/>
            <a:tailEnd/>
          </a:ln>
        </p:spPr>
      </p:pic>
      <p:pic>
        <p:nvPicPr>
          <p:cNvPr id="84002" name="Picture 31" descr="Eve"/>
          <p:cNvPicPr>
            <a:picLocks noChangeAspect="1" noChangeArrowheads="1"/>
          </p:cNvPicPr>
          <p:nvPr/>
        </p:nvPicPr>
        <p:blipFill>
          <a:blip r:embed="rId5" cstate="print"/>
          <a:srcRect/>
          <a:stretch>
            <a:fillRect/>
          </a:stretch>
        </p:blipFill>
        <p:spPr bwMode="auto">
          <a:xfrm>
            <a:off x="6705600" y="3352800"/>
            <a:ext cx="1082675" cy="1295400"/>
          </a:xfrm>
          <a:prstGeom prst="rect">
            <a:avLst/>
          </a:prstGeom>
          <a:noFill/>
          <a:ln w="9525">
            <a:noFill/>
            <a:miter lim="800000"/>
            <a:headEnd/>
            <a:tailEnd/>
          </a:ln>
        </p:spPr>
      </p:pic>
      <p:sp>
        <p:nvSpPr>
          <p:cNvPr id="84003" name="Text Box 32"/>
          <p:cNvSpPr txBox="1">
            <a:spLocks noChangeArrowheads="1"/>
          </p:cNvSpPr>
          <p:nvPr/>
        </p:nvSpPr>
        <p:spPr bwMode="auto">
          <a:xfrm>
            <a:off x="6629400" y="4724400"/>
            <a:ext cx="2027238" cy="1552575"/>
          </a:xfrm>
          <a:prstGeom prst="rect">
            <a:avLst/>
          </a:prstGeom>
          <a:noFill/>
          <a:ln w="9525">
            <a:noFill/>
            <a:miter lim="800000"/>
            <a:headEnd/>
            <a:tailEnd/>
          </a:ln>
        </p:spPr>
        <p:txBody>
          <a:bodyPr>
            <a:spAutoFit/>
          </a:bodyPr>
          <a:lstStyle/>
          <a:p>
            <a:pPr algn="ctr"/>
            <a:r>
              <a:rPr lang="en-US">
                <a:solidFill>
                  <a:srgbClr val="F70F0F"/>
                </a:solidFill>
              </a:rPr>
              <a:t>Hello, I</a:t>
            </a:r>
            <a:r>
              <a:rPr lang="ja-JP" altLang="en-US">
                <a:solidFill>
                  <a:srgbClr val="F70F0F"/>
                </a:solidFill>
              </a:rPr>
              <a:t>’</a:t>
            </a:r>
            <a:r>
              <a:rPr lang="en-US" altLang="ja-JP">
                <a:solidFill>
                  <a:srgbClr val="F70F0F"/>
                </a:solidFill>
              </a:rPr>
              <a:t>m</a:t>
            </a:r>
          </a:p>
          <a:p>
            <a:pPr algn="ctr"/>
            <a:r>
              <a:rPr lang="en-US">
                <a:solidFill>
                  <a:srgbClr val="F70F0F"/>
                </a:solidFill>
              </a:rPr>
              <a:t>Bob. Here</a:t>
            </a:r>
            <a:r>
              <a:rPr lang="ja-JP" altLang="en-US">
                <a:solidFill>
                  <a:srgbClr val="F70F0F"/>
                </a:solidFill>
              </a:rPr>
              <a:t>’</a:t>
            </a:r>
            <a:r>
              <a:rPr lang="en-US" altLang="ja-JP">
                <a:solidFill>
                  <a:srgbClr val="F70F0F"/>
                </a:solidFill>
              </a:rPr>
              <a:t>s the hash to </a:t>
            </a:r>
            <a:r>
              <a:rPr lang="ja-JP" altLang="en-US">
                <a:solidFill>
                  <a:srgbClr val="F70F0F"/>
                </a:solidFill>
              </a:rPr>
              <a:t>“</a:t>
            </a:r>
            <a:r>
              <a:rPr lang="en-US" altLang="ja-JP">
                <a:solidFill>
                  <a:srgbClr val="F70F0F"/>
                </a:solidFill>
              </a:rPr>
              <a:t>prove</a:t>
            </a:r>
            <a:r>
              <a:rPr lang="ja-JP" altLang="en-US">
                <a:solidFill>
                  <a:srgbClr val="F70F0F"/>
                </a:solidFill>
              </a:rPr>
              <a:t>”</a:t>
            </a:r>
            <a:r>
              <a:rPr lang="en-US" altLang="ja-JP">
                <a:solidFill>
                  <a:srgbClr val="F70F0F"/>
                </a:solidFill>
              </a:rPr>
              <a:t> it</a:t>
            </a:r>
            <a:endParaRPr lang="en-US">
              <a:solidFill>
                <a:srgbClr val="F70F0F"/>
              </a:solidFill>
            </a:endParaRPr>
          </a:p>
        </p:txBody>
      </p:sp>
      <p:sp>
        <p:nvSpPr>
          <p:cNvPr id="84004" name="Rectangle 33"/>
          <p:cNvSpPr>
            <a:spLocks noChangeArrowheads="1"/>
          </p:cNvSpPr>
          <p:nvPr/>
        </p:nvSpPr>
        <p:spPr bwMode="auto">
          <a:xfrm>
            <a:off x="5334000" y="5410200"/>
            <a:ext cx="1143000" cy="304800"/>
          </a:xfrm>
          <a:prstGeom prst="rect">
            <a:avLst/>
          </a:prstGeom>
          <a:solidFill>
            <a:srgbClr val="33CCCC"/>
          </a:solidFill>
          <a:ln w="9525">
            <a:solidFill>
              <a:schemeClr val="tx1"/>
            </a:solidFill>
            <a:miter lim="800000"/>
            <a:headEnd/>
            <a:tailEnd/>
          </a:ln>
        </p:spPr>
        <p:txBody>
          <a:bodyPr wrap="none" anchor="ctr"/>
          <a:lstStyle/>
          <a:p>
            <a:pPr algn="ctr"/>
            <a:r>
              <a:rPr lang="en-US" sz="1400"/>
              <a:t>A43FF234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6"/>
          <p:cNvSpPr>
            <a:spLocks noGrp="1" noChangeArrowheads="1"/>
          </p:cNvSpPr>
          <p:nvPr>
            <p:ph type="sldNum" sz="quarter" idx="12"/>
          </p:nvPr>
        </p:nvSpPr>
        <p:spPr>
          <a:noFill/>
        </p:spPr>
        <p:txBody>
          <a:bodyPr/>
          <a:lstStyle/>
          <a:p>
            <a:fld id="{701D4F6C-2BAF-4447-9EAC-1B89C1B10D53}" type="slidenum">
              <a:rPr lang="en-US"/>
              <a:pPr/>
              <a:t>16</a:t>
            </a:fld>
            <a:endParaRPr lang="en-US"/>
          </a:p>
        </p:txBody>
      </p:sp>
      <p:sp>
        <p:nvSpPr>
          <p:cNvPr id="84997" name="Rectangle 2"/>
          <p:cNvSpPr>
            <a:spLocks noGrp="1" noChangeArrowheads="1"/>
          </p:cNvSpPr>
          <p:nvPr>
            <p:ph type="title"/>
          </p:nvPr>
        </p:nvSpPr>
        <p:spPr/>
        <p:txBody>
          <a:bodyPr/>
          <a:lstStyle/>
          <a:p>
            <a:pPr eaLnBrk="1" hangingPunct="1"/>
            <a:r>
              <a:rPr lang="en-US" sz="2800" smtClean="0">
                <a:ea typeface="ＭＳ Ｐゴシック" pitchFamily="34" charset="-128"/>
              </a:rPr>
              <a:t>Symmetric Key: Authentication</a:t>
            </a:r>
          </a:p>
        </p:txBody>
      </p:sp>
      <p:sp>
        <p:nvSpPr>
          <p:cNvPr id="84998"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000" smtClean="0">
                <a:ea typeface="ＭＳ Ｐゴシック" pitchFamily="34" charset="-128"/>
              </a:rPr>
              <a:t>A </a:t>
            </a:r>
            <a:r>
              <a:rPr lang="ja-JP" altLang="en-US" sz="2000" smtClean="0">
                <a:ea typeface="ＭＳ Ｐゴシック" pitchFamily="34" charset="-128"/>
              </a:rPr>
              <a:t>“</a:t>
            </a:r>
            <a:r>
              <a:rPr lang="en-US" altLang="ja-JP" sz="2000" smtClean="0">
                <a:ea typeface="ＭＳ Ｐゴシック" pitchFamily="34" charset="-128"/>
              </a:rPr>
              <a:t>Nonce</a:t>
            </a:r>
            <a:r>
              <a:rPr lang="ja-JP" altLang="en-US" sz="2000" smtClean="0">
                <a:ea typeface="ＭＳ Ｐゴシック" pitchFamily="34" charset="-128"/>
              </a:rPr>
              <a:t>”</a:t>
            </a:r>
            <a:endParaRPr lang="en-US" altLang="ja-JP" sz="2000" smtClean="0">
              <a:ea typeface="ＭＳ Ｐゴシック" pitchFamily="34" charset="-128"/>
            </a:endParaRPr>
          </a:p>
          <a:p>
            <a:pPr lvl="1" eaLnBrk="1" hangingPunct="1">
              <a:lnSpc>
                <a:spcPct val="80000"/>
              </a:lnSpc>
            </a:pPr>
            <a:r>
              <a:rPr lang="en-US" sz="1800" smtClean="0">
                <a:ea typeface="ＭＳ Ｐゴシック" pitchFamily="34" charset="-128"/>
              </a:rPr>
              <a:t>A random bitstring used only once. Alice sends nonce to Bob as a </a:t>
            </a:r>
            <a:r>
              <a:rPr lang="ja-JP" altLang="en-US" sz="1800" smtClean="0">
                <a:ea typeface="ＭＳ Ｐゴシック" pitchFamily="34" charset="-128"/>
              </a:rPr>
              <a:t>“</a:t>
            </a:r>
            <a:r>
              <a:rPr lang="en-US" altLang="ja-JP" sz="1800" smtClean="0">
                <a:ea typeface="ＭＳ Ｐゴシック" pitchFamily="34" charset="-128"/>
              </a:rPr>
              <a:t>challenge</a:t>
            </a:r>
            <a:r>
              <a:rPr lang="ja-JP" altLang="en-US" sz="1800" smtClean="0">
                <a:ea typeface="ＭＳ Ｐゴシック" pitchFamily="34" charset="-128"/>
              </a:rPr>
              <a:t>”</a:t>
            </a:r>
            <a:r>
              <a:rPr lang="en-US" altLang="ja-JP" sz="1800" smtClean="0">
                <a:ea typeface="ＭＳ Ｐゴシック" pitchFamily="34" charset="-128"/>
              </a:rPr>
              <a:t>.  Bob Replies with </a:t>
            </a:r>
            <a:r>
              <a:rPr lang="ja-JP" altLang="en-US" sz="1800" smtClean="0">
                <a:ea typeface="ＭＳ Ｐゴシック" pitchFamily="34" charset="-128"/>
              </a:rPr>
              <a:t>“</a:t>
            </a:r>
            <a:r>
              <a:rPr lang="en-US" altLang="ja-JP" sz="1800" smtClean="0">
                <a:ea typeface="ＭＳ Ｐゴシック" pitchFamily="34" charset="-128"/>
              </a:rPr>
              <a:t>fresh</a:t>
            </a:r>
            <a:r>
              <a:rPr lang="ja-JP" altLang="en-US" sz="1800" smtClean="0">
                <a:ea typeface="ＭＳ Ｐゴシック" pitchFamily="34" charset="-128"/>
              </a:rPr>
              <a:t>”</a:t>
            </a:r>
            <a:r>
              <a:rPr lang="en-US" altLang="ja-JP" sz="1800" smtClean="0">
                <a:ea typeface="ＭＳ Ｐゴシック" pitchFamily="34" charset="-128"/>
              </a:rPr>
              <a:t> MAC result. </a:t>
            </a:r>
          </a:p>
          <a:p>
            <a:pPr lvl="1" eaLnBrk="1" hangingPunct="1">
              <a:lnSpc>
                <a:spcPct val="80000"/>
              </a:lnSpc>
            </a:pPr>
            <a:endParaRPr lang="en-US" sz="1800" smtClean="0">
              <a:ea typeface="ＭＳ Ｐゴシック" pitchFamily="34" charset="-128"/>
            </a:endParaRPr>
          </a:p>
          <a:p>
            <a:pPr lvl="1" eaLnBrk="1" hangingPunct="1">
              <a:lnSpc>
                <a:spcPct val="80000"/>
              </a:lnSpc>
              <a:buFont typeface="Wingdings" pitchFamily="2" charset="2"/>
              <a:buNone/>
            </a:pPr>
            <a:endParaRPr lang="en-US" sz="1800" smtClean="0">
              <a:ea typeface="ＭＳ Ｐゴシック" pitchFamily="34" charset="-128"/>
            </a:endParaRPr>
          </a:p>
        </p:txBody>
      </p:sp>
      <p:sp>
        <p:nvSpPr>
          <p:cNvPr id="84999" name="AutoShape 5"/>
          <p:cNvSpPr>
            <a:spLocks noChangeArrowheads="1"/>
          </p:cNvSpPr>
          <p:nvPr/>
        </p:nvSpPr>
        <p:spPr bwMode="auto">
          <a:xfrm rot="-5400000">
            <a:off x="7086600" y="4114800"/>
            <a:ext cx="609600" cy="609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p:spPr>
        <p:txBody>
          <a:bodyPr vert="eaVert" wrap="none" anchor="ctr"/>
          <a:lstStyle/>
          <a:p>
            <a:pPr algn="ctr"/>
            <a:r>
              <a:rPr lang="en-US" sz="1800"/>
              <a:t>Hash </a:t>
            </a:r>
          </a:p>
        </p:txBody>
      </p:sp>
      <p:sp>
        <p:nvSpPr>
          <p:cNvPr id="85000" name="Rectangle 6"/>
          <p:cNvSpPr>
            <a:spLocks noChangeArrowheads="1"/>
          </p:cNvSpPr>
          <p:nvPr/>
        </p:nvSpPr>
        <p:spPr bwMode="auto">
          <a:xfrm>
            <a:off x="5943600" y="4114800"/>
            <a:ext cx="609600" cy="3048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85001" name="Line 7"/>
          <p:cNvSpPr>
            <a:spLocks noChangeShapeType="1"/>
          </p:cNvSpPr>
          <p:nvPr/>
        </p:nvSpPr>
        <p:spPr bwMode="auto">
          <a:xfrm>
            <a:off x="6629400" y="4267200"/>
            <a:ext cx="263525" cy="1588"/>
          </a:xfrm>
          <a:prstGeom prst="line">
            <a:avLst/>
          </a:prstGeom>
          <a:noFill/>
          <a:ln w="9525">
            <a:solidFill>
              <a:schemeClr val="tx1"/>
            </a:solidFill>
            <a:round/>
            <a:headEnd/>
            <a:tailEnd type="triangle" w="med" len="med"/>
          </a:ln>
        </p:spPr>
        <p:txBody>
          <a:bodyPr/>
          <a:lstStyle/>
          <a:p>
            <a:endParaRPr lang="en-US"/>
          </a:p>
        </p:txBody>
      </p:sp>
      <p:pic>
        <p:nvPicPr>
          <p:cNvPr id="85002" name="Picture 8" descr="BS00768_[1]"/>
          <p:cNvPicPr>
            <a:picLocks noChangeAspect="1" noChangeArrowheads="1"/>
          </p:cNvPicPr>
          <p:nvPr/>
        </p:nvPicPr>
        <p:blipFill>
          <a:blip r:embed="rId3" cstate="print"/>
          <a:srcRect/>
          <a:stretch>
            <a:fillRect/>
          </a:stretch>
        </p:blipFill>
        <p:spPr bwMode="auto">
          <a:xfrm flipH="1" flipV="1">
            <a:off x="5943600" y="4495800"/>
            <a:ext cx="465138" cy="241300"/>
          </a:xfrm>
          <a:prstGeom prst="rect">
            <a:avLst/>
          </a:prstGeom>
          <a:noFill/>
          <a:ln w="9525">
            <a:noFill/>
            <a:miter lim="800000"/>
            <a:headEnd/>
            <a:tailEnd/>
          </a:ln>
        </p:spPr>
      </p:pic>
      <p:sp>
        <p:nvSpPr>
          <p:cNvPr id="85003" name="Line 9"/>
          <p:cNvSpPr>
            <a:spLocks noChangeShapeType="1"/>
          </p:cNvSpPr>
          <p:nvPr/>
        </p:nvSpPr>
        <p:spPr bwMode="auto">
          <a:xfrm>
            <a:off x="6629400" y="4572000"/>
            <a:ext cx="304800" cy="0"/>
          </a:xfrm>
          <a:prstGeom prst="line">
            <a:avLst/>
          </a:prstGeom>
          <a:noFill/>
          <a:ln w="9525">
            <a:solidFill>
              <a:schemeClr val="tx1"/>
            </a:solidFill>
            <a:round/>
            <a:headEnd/>
            <a:tailEnd type="triangle" w="med" len="med"/>
          </a:ln>
        </p:spPr>
        <p:txBody>
          <a:bodyPr/>
          <a:lstStyle/>
          <a:p>
            <a:endParaRPr lang="en-US"/>
          </a:p>
        </p:txBody>
      </p:sp>
      <p:sp>
        <p:nvSpPr>
          <p:cNvPr id="85004" name="Line 10"/>
          <p:cNvSpPr>
            <a:spLocks noChangeShapeType="1"/>
          </p:cNvSpPr>
          <p:nvPr/>
        </p:nvSpPr>
        <p:spPr bwMode="auto">
          <a:xfrm>
            <a:off x="7772400" y="4419600"/>
            <a:ext cx="247650" cy="1588"/>
          </a:xfrm>
          <a:prstGeom prst="line">
            <a:avLst/>
          </a:prstGeom>
          <a:noFill/>
          <a:ln w="9525">
            <a:solidFill>
              <a:schemeClr val="tx1"/>
            </a:solidFill>
            <a:round/>
            <a:headEnd/>
            <a:tailEnd type="triangle" w="med" len="med"/>
          </a:ln>
        </p:spPr>
        <p:txBody>
          <a:bodyPr/>
          <a:lstStyle/>
          <a:p>
            <a:endParaRPr lang="en-US"/>
          </a:p>
        </p:txBody>
      </p:sp>
      <p:sp>
        <p:nvSpPr>
          <p:cNvPr id="85005" name="Rectangle 11"/>
          <p:cNvSpPr>
            <a:spLocks noChangeArrowheads="1"/>
          </p:cNvSpPr>
          <p:nvPr/>
        </p:nvSpPr>
        <p:spPr bwMode="auto">
          <a:xfrm>
            <a:off x="8153400" y="41910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pic>
        <p:nvPicPr>
          <p:cNvPr id="85006" name="Picture 18" descr="Bob"/>
          <p:cNvPicPr>
            <a:picLocks noChangeAspect="1" noChangeArrowheads="1"/>
          </p:cNvPicPr>
          <p:nvPr/>
        </p:nvPicPr>
        <p:blipFill>
          <a:blip r:embed="rId4" cstate="print"/>
          <a:srcRect/>
          <a:stretch>
            <a:fillRect/>
          </a:stretch>
        </p:blipFill>
        <p:spPr bwMode="auto">
          <a:xfrm>
            <a:off x="7848600" y="2743200"/>
            <a:ext cx="812800" cy="830263"/>
          </a:xfrm>
          <a:prstGeom prst="rect">
            <a:avLst/>
          </a:prstGeom>
          <a:noFill/>
          <a:ln w="9525">
            <a:noFill/>
            <a:miter lim="800000"/>
            <a:headEnd/>
            <a:tailEnd/>
          </a:ln>
        </p:spPr>
      </p:pic>
      <p:sp>
        <p:nvSpPr>
          <p:cNvPr id="85007" name="Text Box 19"/>
          <p:cNvSpPr txBox="1">
            <a:spLocks noChangeArrowheads="1"/>
          </p:cNvSpPr>
          <p:nvPr/>
        </p:nvSpPr>
        <p:spPr bwMode="auto">
          <a:xfrm>
            <a:off x="8297863" y="3581400"/>
            <a:ext cx="590550" cy="366713"/>
          </a:xfrm>
          <a:prstGeom prst="rect">
            <a:avLst/>
          </a:prstGeom>
          <a:noFill/>
          <a:ln w="9525">
            <a:noFill/>
            <a:miter lim="800000"/>
            <a:headEnd/>
            <a:tailEnd/>
          </a:ln>
        </p:spPr>
        <p:txBody>
          <a:bodyPr wrap="none">
            <a:spAutoFit/>
          </a:bodyPr>
          <a:lstStyle/>
          <a:p>
            <a:pPr algn="ctr"/>
            <a:r>
              <a:rPr lang="en-US" sz="1800">
                <a:solidFill>
                  <a:schemeClr val="accent2"/>
                </a:solidFill>
              </a:rPr>
              <a:t>Bob</a:t>
            </a:r>
          </a:p>
        </p:txBody>
      </p:sp>
      <p:sp>
        <p:nvSpPr>
          <p:cNvPr id="85008" name="Text Box 21"/>
          <p:cNvSpPr txBox="1">
            <a:spLocks noChangeArrowheads="1"/>
          </p:cNvSpPr>
          <p:nvPr/>
        </p:nvSpPr>
        <p:spPr bwMode="auto">
          <a:xfrm>
            <a:off x="6019800" y="4724400"/>
            <a:ext cx="685800" cy="366713"/>
          </a:xfrm>
          <a:prstGeom prst="rect">
            <a:avLst/>
          </a:prstGeom>
          <a:noFill/>
          <a:ln w="9525">
            <a:noFill/>
            <a:miter lim="800000"/>
            <a:headEnd/>
            <a:tailEnd/>
          </a:ln>
        </p:spPr>
        <p:txBody>
          <a:bodyPr>
            <a:spAutoFit/>
          </a:bodyPr>
          <a:lstStyle/>
          <a:p>
            <a:pPr>
              <a:spcBef>
                <a:spcPct val="50000"/>
              </a:spcBef>
            </a:pPr>
            <a:r>
              <a:rPr lang="en-US" sz="1800"/>
              <a:t>K </a:t>
            </a:r>
            <a:r>
              <a:rPr lang="en-US" sz="1800" baseline="-25000"/>
              <a:t>A-B</a:t>
            </a:r>
          </a:p>
        </p:txBody>
      </p:sp>
      <p:pic>
        <p:nvPicPr>
          <p:cNvPr id="85009" name="Picture 23" descr="Alice"/>
          <p:cNvPicPr>
            <a:picLocks noChangeAspect="1" noChangeArrowheads="1"/>
          </p:cNvPicPr>
          <p:nvPr/>
        </p:nvPicPr>
        <p:blipFill>
          <a:blip r:embed="rId5" cstate="print"/>
          <a:srcRect/>
          <a:stretch>
            <a:fillRect/>
          </a:stretch>
        </p:blipFill>
        <p:spPr bwMode="auto">
          <a:xfrm>
            <a:off x="1066800" y="2895600"/>
            <a:ext cx="698500" cy="862013"/>
          </a:xfrm>
          <a:prstGeom prst="rect">
            <a:avLst/>
          </a:prstGeom>
          <a:noFill/>
          <a:ln w="9525">
            <a:noFill/>
            <a:miter lim="800000"/>
            <a:headEnd/>
            <a:tailEnd/>
          </a:ln>
        </p:spPr>
      </p:pic>
      <p:sp>
        <p:nvSpPr>
          <p:cNvPr id="85010" name="Rectangle 2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100"/>
              <a:t>Nonce</a:t>
            </a:r>
          </a:p>
        </p:txBody>
      </p:sp>
      <p:sp>
        <p:nvSpPr>
          <p:cNvPr id="85011" name="Line 26"/>
          <p:cNvSpPr>
            <a:spLocks noChangeShapeType="1"/>
          </p:cNvSpPr>
          <p:nvPr/>
        </p:nvSpPr>
        <p:spPr bwMode="auto">
          <a:xfrm>
            <a:off x="2362200" y="3352800"/>
            <a:ext cx="3886200" cy="152400"/>
          </a:xfrm>
          <a:prstGeom prst="line">
            <a:avLst/>
          </a:prstGeom>
          <a:noFill/>
          <a:ln w="9525">
            <a:solidFill>
              <a:schemeClr val="tx1"/>
            </a:solidFill>
            <a:round/>
            <a:headEnd/>
            <a:tailEnd type="triangle" w="med" len="med"/>
          </a:ln>
        </p:spPr>
        <p:txBody>
          <a:bodyPr/>
          <a:lstStyle/>
          <a:p>
            <a:endParaRPr lang="en-US"/>
          </a:p>
        </p:txBody>
      </p:sp>
      <p:sp>
        <p:nvSpPr>
          <p:cNvPr id="85012" name="Line 27"/>
          <p:cNvSpPr>
            <a:spLocks noChangeShapeType="1"/>
          </p:cNvSpPr>
          <p:nvPr/>
        </p:nvSpPr>
        <p:spPr bwMode="auto">
          <a:xfrm flipH="1">
            <a:off x="2514600" y="5105400"/>
            <a:ext cx="4343400" cy="304800"/>
          </a:xfrm>
          <a:prstGeom prst="line">
            <a:avLst/>
          </a:prstGeom>
          <a:noFill/>
          <a:ln w="9525">
            <a:solidFill>
              <a:schemeClr val="tx1"/>
            </a:solidFill>
            <a:round/>
            <a:headEnd/>
            <a:tailEnd type="triangle" w="med" len="med"/>
          </a:ln>
        </p:spPr>
        <p:txBody>
          <a:bodyPr/>
          <a:lstStyle/>
          <a:p>
            <a:endParaRPr lang="en-US"/>
          </a:p>
        </p:txBody>
      </p:sp>
      <p:sp>
        <p:nvSpPr>
          <p:cNvPr id="85013" name="Rectangle 28"/>
          <p:cNvSpPr>
            <a:spLocks noChangeArrowheads="1"/>
          </p:cNvSpPr>
          <p:nvPr/>
        </p:nvSpPr>
        <p:spPr bwMode="auto">
          <a:xfrm>
            <a:off x="3581400" y="4800600"/>
            <a:ext cx="685800" cy="457200"/>
          </a:xfrm>
          <a:prstGeom prst="rect">
            <a:avLst/>
          </a:prstGeom>
          <a:solidFill>
            <a:srgbClr val="33CCCC"/>
          </a:solidFill>
          <a:ln w="9525">
            <a:solidFill>
              <a:schemeClr val="tx1"/>
            </a:solidFill>
            <a:miter lim="800000"/>
            <a:headEnd/>
            <a:tailEnd/>
          </a:ln>
        </p:spPr>
        <p:txBody>
          <a:bodyPr wrap="none" anchor="ctr"/>
          <a:lstStyle/>
          <a:p>
            <a:pPr algn="ctr"/>
            <a:r>
              <a:rPr lang="en-US" sz="1100"/>
              <a:t>B4FE64</a:t>
            </a:r>
          </a:p>
        </p:txBody>
      </p:sp>
      <p:sp>
        <p:nvSpPr>
          <p:cNvPr id="85014" name="Text Box 29"/>
          <p:cNvSpPr txBox="1">
            <a:spLocks noChangeArrowheads="1"/>
          </p:cNvSpPr>
          <p:nvPr/>
        </p:nvSpPr>
        <p:spPr bwMode="auto">
          <a:xfrm>
            <a:off x="331788" y="3657600"/>
            <a:ext cx="679450" cy="366713"/>
          </a:xfrm>
          <a:prstGeom prst="rect">
            <a:avLst/>
          </a:prstGeom>
          <a:noFill/>
          <a:ln w="9525">
            <a:noFill/>
            <a:miter lim="800000"/>
            <a:headEnd/>
            <a:tailEnd/>
          </a:ln>
        </p:spPr>
        <p:txBody>
          <a:bodyPr wrap="none">
            <a:spAutoFit/>
          </a:bodyPr>
          <a:lstStyle/>
          <a:p>
            <a:pPr algn="ctr"/>
            <a:r>
              <a:rPr lang="en-US" sz="1800">
                <a:solidFill>
                  <a:schemeClr val="accent2"/>
                </a:solidFill>
              </a:rPr>
              <a:t>Alice</a:t>
            </a:r>
          </a:p>
        </p:txBody>
      </p:sp>
      <p:sp>
        <p:nvSpPr>
          <p:cNvPr id="85015" name="Text Box 30"/>
          <p:cNvSpPr txBox="1">
            <a:spLocks noChangeArrowheads="1"/>
          </p:cNvSpPr>
          <p:nvPr/>
        </p:nvSpPr>
        <p:spPr bwMode="auto">
          <a:xfrm>
            <a:off x="457200" y="4953000"/>
            <a:ext cx="1905000" cy="1190625"/>
          </a:xfrm>
          <a:prstGeom prst="rect">
            <a:avLst/>
          </a:prstGeom>
          <a:noFill/>
          <a:ln w="9525">
            <a:noFill/>
            <a:miter lim="800000"/>
            <a:headEnd/>
            <a:tailEnd/>
          </a:ln>
        </p:spPr>
        <p:txBody>
          <a:bodyPr>
            <a:spAutoFit/>
          </a:bodyPr>
          <a:lstStyle/>
          <a:p>
            <a:pPr>
              <a:spcBef>
                <a:spcPct val="50000"/>
              </a:spcBef>
            </a:pPr>
            <a:r>
              <a:rPr lang="en-US" sz="1800"/>
              <a:t>Performs same hash with K</a:t>
            </a:r>
            <a:r>
              <a:rPr lang="en-US" sz="1800" baseline="-25000"/>
              <a:t>A-B</a:t>
            </a:r>
            <a:r>
              <a:rPr lang="en-US" sz="1800"/>
              <a:t> and compares results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6"/>
          <p:cNvSpPr>
            <a:spLocks noGrp="1" noChangeArrowheads="1"/>
          </p:cNvSpPr>
          <p:nvPr>
            <p:ph type="sldNum" sz="quarter" idx="12"/>
          </p:nvPr>
        </p:nvSpPr>
        <p:spPr>
          <a:noFill/>
        </p:spPr>
        <p:txBody>
          <a:bodyPr/>
          <a:lstStyle/>
          <a:p>
            <a:fld id="{43C5FD65-029F-4049-BA07-56EDD1603545}" type="slidenum">
              <a:rPr lang="en-US"/>
              <a:pPr/>
              <a:t>17</a:t>
            </a:fld>
            <a:endParaRPr lang="en-US"/>
          </a:p>
        </p:txBody>
      </p:sp>
      <p:sp>
        <p:nvSpPr>
          <p:cNvPr id="86021" name="Rectangle 2"/>
          <p:cNvSpPr>
            <a:spLocks noGrp="1" noChangeArrowheads="1"/>
          </p:cNvSpPr>
          <p:nvPr>
            <p:ph type="title"/>
          </p:nvPr>
        </p:nvSpPr>
        <p:spPr/>
        <p:txBody>
          <a:bodyPr/>
          <a:lstStyle/>
          <a:p>
            <a:pPr eaLnBrk="1" hangingPunct="1"/>
            <a:r>
              <a:rPr lang="en-US" smtClean="0">
                <a:ea typeface="ＭＳ Ｐゴシック" pitchFamily="34" charset="-128"/>
              </a:rPr>
              <a:t>Symmetric Key: Authentication</a:t>
            </a:r>
          </a:p>
        </p:txBody>
      </p:sp>
      <p:sp>
        <p:nvSpPr>
          <p:cNvPr id="86022" name="Rectangle 3"/>
          <p:cNvSpPr>
            <a:spLocks noGrp="1" noChangeArrowheads="1"/>
          </p:cNvSpPr>
          <p:nvPr>
            <p:ph type="body" idx="1"/>
          </p:nvPr>
        </p:nvSpPr>
        <p:spPr>
          <a:xfrm>
            <a:off x="457200" y="1600200"/>
            <a:ext cx="8229600" cy="1066800"/>
          </a:xfrm>
        </p:spPr>
        <p:txBody>
          <a:bodyPr/>
          <a:lstStyle/>
          <a:p>
            <a:pPr eaLnBrk="1" hangingPunct="1">
              <a:lnSpc>
                <a:spcPct val="80000"/>
              </a:lnSpc>
            </a:pPr>
            <a:r>
              <a:rPr lang="en-US" sz="2600" smtClean="0">
                <a:ea typeface="ＭＳ Ｐゴシック" pitchFamily="34" charset="-128"/>
              </a:rPr>
              <a:t>A </a:t>
            </a:r>
            <a:r>
              <a:rPr lang="ja-JP" altLang="en-US" sz="2600" smtClean="0">
                <a:ea typeface="ＭＳ Ｐゴシック" pitchFamily="34" charset="-128"/>
              </a:rPr>
              <a:t>“</a:t>
            </a:r>
            <a:r>
              <a:rPr lang="en-US" altLang="ja-JP" sz="2600" smtClean="0">
                <a:ea typeface="ＭＳ Ｐゴシック" pitchFamily="34" charset="-128"/>
              </a:rPr>
              <a:t>Nonce</a:t>
            </a:r>
            <a:r>
              <a:rPr lang="ja-JP" altLang="en-US" sz="2600" smtClean="0">
                <a:ea typeface="ＭＳ Ｐゴシック" pitchFamily="34" charset="-128"/>
              </a:rPr>
              <a:t>”</a:t>
            </a:r>
            <a:endParaRPr lang="en-US" altLang="ja-JP" sz="2600" smtClean="0">
              <a:ea typeface="ＭＳ Ｐゴシック" pitchFamily="34" charset="-128"/>
            </a:endParaRPr>
          </a:p>
          <a:p>
            <a:pPr lvl="1" eaLnBrk="1" hangingPunct="1">
              <a:lnSpc>
                <a:spcPct val="80000"/>
              </a:lnSpc>
            </a:pPr>
            <a:r>
              <a:rPr lang="en-US" sz="2200" smtClean="0">
                <a:ea typeface="ＭＳ Ｐゴシック" pitchFamily="34" charset="-128"/>
              </a:rPr>
              <a:t>A random bitstring used only once. Alice sends nonce to Bob as a </a:t>
            </a:r>
            <a:r>
              <a:rPr lang="ja-JP" altLang="en-US" sz="2200" smtClean="0">
                <a:ea typeface="ＭＳ Ｐゴシック" pitchFamily="34" charset="-128"/>
              </a:rPr>
              <a:t>“</a:t>
            </a:r>
            <a:r>
              <a:rPr lang="en-US" altLang="ja-JP" sz="2200" smtClean="0">
                <a:ea typeface="ＭＳ Ｐゴシック" pitchFamily="34" charset="-128"/>
              </a:rPr>
              <a:t>challenge</a:t>
            </a:r>
            <a:r>
              <a:rPr lang="ja-JP" altLang="en-US" sz="2200" smtClean="0">
                <a:ea typeface="ＭＳ Ｐゴシック" pitchFamily="34" charset="-128"/>
              </a:rPr>
              <a:t>”</a:t>
            </a:r>
            <a:r>
              <a:rPr lang="en-US" altLang="ja-JP" sz="2200" smtClean="0">
                <a:ea typeface="ＭＳ Ｐゴシック" pitchFamily="34" charset="-128"/>
              </a:rPr>
              <a:t>.  Bob Replies with </a:t>
            </a:r>
            <a:r>
              <a:rPr lang="ja-JP" altLang="en-US" sz="2200" smtClean="0">
                <a:ea typeface="ＭＳ Ｐゴシック" pitchFamily="34" charset="-128"/>
              </a:rPr>
              <a:t>“</a:t>
            </a:r>
            <a:r>
              <a:rPr lang="en-US" altLang="ja-JP" sz="2200" smtClean="0">
                <a:ea typeface="ＭＳ Ｐゴシック" pitchFamily="34" charset="-128"/>
              </a:rPr>
              <a:t>fresh</a:t>
            </a:r>
            <a:r>
              <a:rPr lang="ja-JP" altLang="en-US" sz="2200" smtClean="0">
                <a:ea typeface="ＭＳ Ｐゴシック" pitchFamily="34" charset="-128"/>
              </a:rPr>
              <a:t>”</a:t>
            </a:r>
            <a:r>
              <a:rPr lang="en-US" altLang="ja-JP" sz="2200" smtClean="0">
                <a:ea typeface="ＭＳ Ｐゴシック" pitchFamily="34" charset="-128"/>
              </a:rPr>
              <a:t> MAC result. </a:t>
            </a:r>
          </a:p>
          <a:p>
            <a:pPr lvl="1" eaLnBrk="1" hangingPunct="1">
              <a:lnSpc>
                <a:spcPct val="80000"/>
              </a:lnSpc>
            </a:pPr>
            <a:endParaRPr lang="en-US" sz="2200" smtClean="0">
              <a:ea typeface="ＭＳ Ｐゴシック" pitchFamily="34" charset="-128"/>
            </a:endParaRPr>
          </a:p>
          <a:p>
            <a:pPr lvl="1" eaLnBrk="1" hangingPunct="1">
              <a:lnSpc>
                <a:spcPct val="80000"/>
              </a:lnSpc>
              <a:buFont typeface="Wingdings" pitchFamily="2" charset="2"/>
              <a:buNone/>
            </a:pPr>
            <a:endParaRPr lang="en-US" sz="2200" smtClean="0">
              <a:ea typeface="ＭＳ Ｐゴシック" pitchFamily="34" charset="-128"/>
            </a:endParaRPr>
          </a:p>
        </p:txBody>
      </p:sp>
      <p:pic>
        <p:nvPicPr>
          <p:cNvPr id="86023" name="Picture 14" descr="Alice"/>
          <p:cNvPicPr>
            <a:picLocks noChangeAspect="1" noChangeArrowheads="1"/>
          </p:cNvPicPr>
          <p:nvPr/>
        </p:nvPicPr>
        <p:blipFill>
          <a:blip r:embed="rId3" cstate="print"/>
          <a:srcRect/>
          <a:stretch>
            <a:fillRect/>
          </a:stretch>
        </p:blipFill>
        <p:spPr bwMode="auto">
          <a:xfrm>
            <a:off x="1066800" y="2895600"/>
            <a:ext cx="698500" cy="862013"/>
          </a:xfrm>
          <a:prstGeom prst="rect">
            <a:avLst/>
          </a:prstGeom>
          <a:noFill/>
          <a:ln w="9525">
            <a:noFill/>
            <a:miter lim="800000"/>
            <a:headEnd/>
            <a:tailEnd/>
          </a:ln>
        </p:spPr>
      </p:pic>
      <p:sp>
        <p:nvSpPr>
          <p:cNvPr id="86024" name="Rectangle 15"/>
          <p:cNvSpPr>
            <a:spLocks noChangeArrowheads="1"/>
          </p:cNvSpPr>
          <p:nvPr/>
        </p:nvSpPr>
        <p:spPr bwMode="auto">
          <a:xfrm>
            <a:off x="2895600" y="2895600"/>
            <a:ext cx="762000" cy="381000"/>
          </a:xfrm>
          <a:prstGeom prst="rect">
            <a:avLst/>
          </a:prstGeom>
          <a:solidFill>
            <a:srgbClr val="339966"/>
          </a:solidFill>
          <a:ln w="9525">
            <a:solidFill>
              <a:schemeClr val="tx1"/>
            </a:solidFill>
            <a:miter lim="800000"/>
            <a:headEnd/>
            <a:tailEnd/>
          </a:ln>
        </p:spPr>
        <p:txBody>
          <a:bodyPr wrap="none" anchor="ctr"/>
          <a:lstStyle/>
          <a:p>
            <a:pPr algn="ctr"/>
            <a:r>
              <a:rPr lang="en-US" sz="1400"/>
              <a:t>Nonce</a:t>
            </a:r>
          </a:p>
        </p:txBody>
      </p:sp>
      <p:sp>
        <p:nvSpPr>
          <p:cNvPr id="86025" name="Line 16"/>
          <p:cNvSpPr>
            <a:spLocks noChangeShapeType="1"/>
          </p:cNvSpPr>
          <p:nvPr/>
        </p:nvSpPr>
        <p:spPr bwMode="auto">
          <a:xfrm>
            <a:off x="2362200" y="3352800"/>
            <a:ext cx="3124200" cy="152400"/>
          </a:xfrm>
          <a:prstGeom prst="line">
            <a:avLst/>
          </a:prstGeom>
          <a:noFill/>
          <a:ln w="9525">
            <a:solidFill>
              <a:schemeClr val="tx1"/>
            </a:solidFill>
            <a:round/>
            <a:headEnd/>
            <a:tailEnd type="triangle" w="med" len="med"/>
          </a:ln>
        </p:spPr>
        <p:txBody>
          <a:bodyPr/>
          <a:lstStyle/>
          <a:p>
            <a:endParaRPr lang="en-US"/>
          </a:p>
        </p:txBody>
      </p:sp>
      <p:sp>
        <p:nvSpPr>
          <p:cNvPr id="86026" name="Text Box 19"/>
          <p:cNvSpPr txBox="1">
            <a:spLocks noChangeArrowheads="1"/>
          </p:cNvSpPr>
          <p:nvPr/>
        </p:nvSpPr>
        <p:spPr bwMode="auto">
          <a:xfrm>
            <a:off x="249238" y="3657600"/>
            <a:ext cx="844550" cy="457200"/>
          </a:xfrm>
          <a:prstGeom prst="rect">
            <a:avLst/>
          </a:prstGeom>
          <a:noFill/>
          <a:ln w="9525">
            <a:noFill/>
            <a:miter lim="800000"/>
            <a:headEnd/>
            <a:tailEnd/>
          </a:ln>
        </p:spPr>
        <p:txBody>
          <a:bodyPr wrap="none">
            <a:spAutoFit/>
          </a:bodyPr>
          <a:lstStyle/>
          <a:p>
            <a:pPr algn="ctr"/>
            <a:r>
              <a:rPr lang="en-US">
                <a:solidFill>
                  <a:schemeClr val="accent2"/>
                </a:solidFill>
              </a:rPr>
              <a:t>Alice</a:t>
            </a:r>
          </a:p>
        </p:txBody>
      </p:sp>
      <p:pic>
        <p:nvPicPr>
          <p:cNvPr id="106517" name="Picture 21" descr="Eve"/>
          <p:cNvPicPr>
            <a:picLocks noChangeAspect="1" noChangeArrowheads="1"/>
          </p:cNvPicPr>
          <p:nvPr/>
        </p:nvPicPr>
        <p:blipFill>
          <a:blip r:embed="rId4" cstate="print"/>
          <a:srcRect/>
          <a:stretch>
            <a:fillRect/>
          </a:stretch>
        </p:blipFill>
        <p:spPr bwMode="auto">
          <a:xfrm>
            <a:off x="5867400" y="3048000"/>
            <a:ext cx="1147763" cy="1371600"/>
          </a:xfrm>
          <a:prstGeom prst="rect">
            <a:avLst/>
          </a:prstGeom>
          <a:noFill/>
          <a:ln w="9525">
            <a:noFill/>
            <a:miter lim="800000"/>
            <a:headEnd/>
            <a:tailEnd/>
          </a:ln>
        </p:spPr>
      </p:pic>
      <p:sp>
        <p:nvSpPr>
          <p:cNvPr id="106518" name="Text Box 22"/>
          <p:cNvSpPr txBox="1">
            <a:spLocks noChangeArrowheads="1"/>
          </p:cNvSpPr>
          <p:nvPr/>
        </p:nvSpPr>
        <p:spPr bwMode="auto">
          <a:xfrm>
            <a:off x="7772400" y="2895600"/>
            <a:ext cx="914400" cy="457200"/>
          </a:xfrm>
          <a:prstGeom prst="rect">
            <a:avLst/>
          </a:prstGeom>
          <a:noFill/>
          <a:ln w="9525">
            <a:noFill/>
            <a:miter lim="800000"/>
            <a:headEnd/>
            <a:tailEnd/>
          </a:ln>
        </p:spPr>
        <p:txBody>
          <a:bodyPr>
            <a:spAutoFit/>
          </a:bodyPr>
          <a:lstStyle/>
          <a:p>
            <a:pPr>
              <a:spcBef>
                <a:spcPct val="50000"/>
              </a:spcBef>
            </a:pPr>
            <a:r>
              <a:rPr lang="en-US"/>
              <a:t>?!?!</a:t>
            </a:r>
          </a:p>
        </p:txBody>
      </p:sp>
      <p:sp>
        <p:nvSpPr>
          <p:cNvPr id="106519" name="AutoShape 23"/>
          <p:cNvSpPr>
            <a:spLocks noChangeArrowheads="1"/>
          </p:cNvSpPr>
          <p:nvPr/>
        </p:nvSpPr>
        <p:spPr bwMode="auto">
          <a:xfrm>
            <a:off x="7620000" y="2667000"/>
            <a:ext cx="1143000" cy="914400"/>
          </a:xfrm>
          <a:prstGeom prst="wedgeEllipseCallout">
            <a:avLst>
              <a:gd name="adj1" fmla="val -122500"/>
              <a:gd name="adj2" fmla="val 50000"/>
            </a:avLst>
          </a:prstGeom>
          <a:noFill/>
          <a:ln w="9525">
            <a:solidFill>
              <a:schemeClr val="tx1"/>
            </a:solidFill>
            <a:miter lim="800000"/>
            <a:headEnd/>
            <a:tailEnd/>
          </a:ln>
        </p:spPr>
        <p:txBody>
          <a:bodyPr/>
          <a:lstStyle/>
          <a:p>
            <a:pPr algn="ctr"/>
            <a:endParaRPr lang="en-US"/>
          </a:p>
        </p:txBody>
      </p:sp>
      <p:sp>
        <p:nvSpPr>
          <p:cNvPr id="106520" name="Text Box 24"/>
          <p:cNvSpPr txBox="1">
            <a:spLocks noChangeArrowheads="1"/>
          </p:cNvSpPr>
          <p:nvPr/>
        </p:nvSpPr>
        <p:spPr bwMode="auto">
          <a:xfrm>
            <a:off x="5181600" y="4495800"/>
            <a:ext cx="3962400" cy="1463675"/>
          </a:xfrm>
          <a:prstGeom prst="rect">
            <a:avLst/>
          </a:prstGeom>
          <a:noFill/>
          <a:ln w="9525">
            <a:noFill/>
            <a:miter lim="800000"/>
            <a:headEnd/>
            <a:tailEnd/>
          </a:ln>
        </p:spPr>
        <p:txBody>
          <a:bodyPr>
            <a:spAutoFit/>
          </a:bodyPr>
          <a:lstStyle/>
          <a:p>
            <a:pPr>
              <a:spcBef>
                <a:spcPct val="50000"/>
              </a:spcBef>
            </a:pPr>
            <a:r>
              <a:rPr lang="en-US" sz="2000"/>
              <a:t>If Alice sends Mallory a nonce, she cannot compute the corresponding MAC without K </a:t>
            </a:r>
            <a:r>
              <a:rPr lang="en-US" sz="2000" baseline="-25000"/>
              <a:t>A-B</a:t>
            </a:r>
          </a:p>
          <a:p>
            <a:pPr>
              <a:spcBef>
                <a:spcPct val="50000"/>
              </a:spcBef>
            </a:pPr>
            <a:endParaRPr lang="en-US" sz="2000"/>
          </a:p>
        </p:txBody>
      </p:sp>
      <p:sp>
        <p:nvSpPr>
          <p:cNvPr id="86031" name="Text Box 25"/>
          <p:cNvSpPr txBox="1">
            <a:spLocks noChangeArrowheads="1"/>
          </p:cNvSpPr>
          <p:nvPr/>
        </p:nvSpPr>
        <p:spPr bwMode="auto">
          <a:xfrm>
            <a:off x="6705600" y="3962400"/>
            <a:ext cx="2027238" cy="457200"/>
          </a:xfrm>
          <a:prstGeom prst="rect">
            <a:avLst/>
          </a:prstGeom>
          <a:noFill/>
          <a:ln w="9525">
            <a:noFill/>
            <a:miter lim="800000"/>
            <a:headEnd/>
            <a:tailEnd/>
          </a:ln>
        </p:spPr>
        <p:txBody>
          <a:bodyPr>
            <a:spAutoFit/>
          </a:bodyPr>
          <a:lstStyle/>
          <a:p>
            <a:pPr algn="ctr"/>
            <a:r>
              <a:rPr lang="en-US">
                <a:solidFill>
                  <a:srgbClr val="F70F0F"/>
                </a:solidFill>
              </a:rPr>
              <a:t>Mallory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18" grpId="0"/>
      <p:bldP spid="106519" grpId="0" animBg="1"/>
      <p:bldP spid="1065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6"/>
          <p:cNvSpPr>
            <a:spLocks noGrp="1" noChangeArrowheads="1"/>
          </p:cNvSpPr>
          <p:nvPr>
            <p:ph type="sldNum" sz="quarter" idx="12"/>
          </p:nvPr>
        </p:nvSpPr>
        <p:spPr>
          <a:noFill/>
        </p:spPr>
        <p:txBody>
          <a:bodyPr/>
          <a:lstStyle/>
          <a:p>
            <a:fld id="{1473EE49-3075-44D7-A059-E277EBB6769D}" type="slidenum">
              <a:rPr lang="en-US"/>
              <a:pPr/>
              <a:t>18</a:t>
            </a:fld>
            <a:endParaRPr lang="en-US"/>
          </a:p>
        </p:txBody>
      </p:sp>
      <p:sp>
        <p:nvSpPr>
          <p:cNvPr id="87045" name="Rectangle 2"/>
          <p:cNvSpPr>
            <a:spLocks noGrp="1" noChangeArrowheads="1"/>
          </p:cNvSpPr>
          <p:nvPr>
            <p:ph type="title"/>
          </p:nvPr>
        </p:nvSpPr>
        <p:spPr/>
        <p:txBody>
          <a:bodyPr/>
          <a:lstStyle/>
          <a:p>
            <a:pPr eaLnBrk="1" hangingPunct="1"/>
            <a:r>
              <a:rPr lang="en-US" smtClean="0">
                <a:ea typeface="ＭＳ Ｐゴシック" pitchFamily="34" charset="-128"/>
              </a:rPr>
              <a:t>Symmetric Key Crypto Review</a:t>
            </a:r>
          </a:p>
        </p:txBody>
      </p:sp>
      <p:sp>
        <p:nvSpPr>
          <p:cNvPr id="87046" name="Rectangle 3"/>
          <p:cNvSpPr>
            <a:spLocks noGrp="1" noChangeArrowheads="1"/>
          </p:cNvSpPr>
          <p:nvPr>
            <p:ph type="body" idx="1"/>
          </p:nvPr>
        </p:nvSpPr>
        <p:spPr>
          <a:xfrm>
            <a:off x="457200" y="1600200"/>
            <a:ext cx="8229600" cy="1905000"/>
          </a:xfrm>
        </p:spPr>
        <p:txBody>
          <a:bodyPr/>
          <a:lstStyle/>
          <a:p>
            <a:pPr eaLnBrk="1" hangingPunct="1"/>
            <a:r>
              <a:rPr lang="en-US" smtClean="0">
                <a:ea typeface="ＭＳ Ｐゴシック" pitchFamily="34" charset="-128"/>
              </a:rPr>
              <a:t>Confidentiality:  Stream &amp; Block Ciphers</a:t>
            </a:r>
          </a:p>
          <a:p>
            <a:pPr eaLnBrk="1" hangingPunct="1"/>
            <a:r>
              <a:rPr lang="en-US" smtClean="0">
                <a:ea typeface="ＭＳ Ｐゴシック" pitchFamily="34" charset="-128"/>
              </a:rPr>
              <a:t>Integrity:  HMAC</a:t>
            </a:r>
          </a:p>
          <a:p>
            <a:pPr eaLnBrk="1" hangingPunct="1"/>
            <a:r>
              <a:rPr lang="en-US" smtClean="0">
                <a:ea typeface="ＭＳ Ｐゴシック" pitchFamily="34" charset="-128"/>
              </a:rPr>
              <a:t>Authentication: HMAC and Nonce</a:t>
            </a:r>
          </a:p>
          <a:p>
            <a:pPr eaLnBrk="1" hangingPunct="1">
              <a:buFont typeface="Wingdings" pitchFamily="2" charset="2"/>
              <a:buNone/>
            </a:pPr>
            <a:endParaRPr lang="en-US" smtClean="0">
              <a:ea typeface="ＭＳ Ｐゴシック" pitchFamily="34" charset="-128"/>
            </a:endParaRPr>
          </a:p>
          <a:p>
            <a:pPr eaLnBrk="1" hangingPunct="1"/>
            <a:endParaRPr lang="en-US" smtClean="0">
              <a:ea typeface="ＭＳ Ｐゴシック" pitchFamily="34" charset="-128"/>
            </a:endParaRPr>
          </a:p>
        </p:txBody>
      </p:sp>
      <p:sp>
        <p:nvSpPr>
          <p:cNvPr id="87047" name="Text Box 4"/>
          <p:cNvSpPr txBox="1">
            <a:spLocks noChangeArrowheads="1"/>
          </p:cNvSpPr>
          <p:nvPr/>
        </p:nvSpPr>
        <p:spPr bwMode="auto">
          <a:xfrm>
            <a:off x="685800" y="3810000"/>
            <a:ext cx="6858000" cy="457200"/>
          </a:xfrm>
          <a:prstGeom prst="rect">
            <a:avLst/>
          </a:prstGeom>
          <a:noFill/>
          <a:ln w="9525">
            <a:noFill/>
            <a:miter lim="800000"/>
            <a:headEnd/>
            <a:tailEnd/>
          </a:ln>
        </p:spPr>
        <p:txBody>
          <a:bodyPr>
            <a:spAutoFit/>
          </a:bodyPr>
          <a:lstStyle/>
          <a:p>
            <a:pPr>
              <a:spcBef>
                <a:spcPct val="50000"/>
              </a:spcBef>
            </a:pPr>
            <a:r>
              <a:rPr lang="en-US" b="1"/>
              <a:t>Questions??</a:t>
            </a:r>
          </a:p>
        </p:txBody>
      </p:sp>
      <p:sp>
        <p:nvSpPr>
          <p:cNvPr id="59397" name="Text Box 5"/>
          <p:cNvSpPr txBox="1">
            <a:spLocks noChangeArrowheads="1"/>
          </p:cNvSpPr>
          <p:nvPr/>
        </p:nvSpPr>
        <p:spPr bwMode="auto">
          <a:xfrm>
            <a:off x="685800" y="4495800"/>
            <a:ext cx="7391400" cy="1552575"/>
          </a:xfrm>
          <a:prstGeom prst="rect">
            <a:avLst/>
          </a:prstGeom>
          <a:noFill/>
          <a:ln w="9525">
            <a:noFill/>
            <a:miter lim="800000"/>
            <a:headEnd/>
            <a:tailEnd/>
          </a:ln>
        </p:spPr>
        <p:txBody>
          <a:bodyPr>
            <a:spAutoFit/>
          </a:bodyPr>
          <a:lstStyle/>
          <a:p>
            <a:pPr marL="342900" indent="-342900">
              <a:spcBef>
                <a:spcPct val="50000"/>
              </a:spcBef>
            </a:pPr>
            <a:r>
              <a:rPr lang="en-US" b="1"/>
              <a:t>Are we done?  Not Really:</a:t>
            </a:r>
          </a:p>
          <a:p>
            <a:pPr marL="342900" indent="-342900">
              <a:spcBef>
                <a:spcPct val="50000"/>
              </a:spcBef>
              <a:buFontTx/>
              <a:buAutoNum type="arabicParenR"/>
            </a:pPr>
            <a:r>
              <a:rPr lang="en-US" b="1"/>
              <a:t>Number of keys scales as O(n</a:t>
            </a:r>
            <a:r>
              <a:rPr lang="en-US" b="1" baseline="30000"/>
              <a:t>2</a:t>
            </a:r>
            <a:r>
              <a:rPr lang="en-US" b="1"/>
              <a:t>) </a:t>
            </a:r>
          </a:p>
          <a:p>
            <a:pPr marL="342900" indent="-342900">
              <a:spcBef>
                <a:spcPct val="50000"/>
              </a:spcBef>
              <a:buFontTx/>
              <a:buAutoNum type="arabicParenR"/>
            </a:pPr>
            <a:r>
              <a:rPr lang="en-US" b="1"/>
              <a:t>How to securely share keys in the first place?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6"/>
          <p:cNvSpPr>
            <a:spLocks noGrp="1" noChangeArrowheads="1"/>
          </p:cNvSpPr>
          <p:nvPr>
            <p:ph type="sldNum" sz="quarter" idx="12"/>
          </p:nvPr>
        </p:nvSpPr>
        <p:spPr>
          <a:noFill/>
        </p:spPr>
        <p:txBody>
          <a:bodyPr/>
          <a:lstStyle/>
          <a:p>
            <a:fld id="{E0472B2B-9F6A-466A-B1B3-DD5D16D189C9}" type="slidenum">
              <a:rPr lang="en-US"/>
              <a:pPr/>
              <a:t>19</a:t>
            </a:fld>
            <a:endParaRPr lang="en-US"/>
          </a:p>
        </p:txBody>
      </p:sp>
      <p:sp>
        <p:nvSpPr>
          <p:cNvPr id="91141" name="Rectangle 2"/>
          <p:cNvSpPr>
            <a:spLocks noGrp="1" noChangeArrowheads="1"/>
          </p:cNvSpPr>
          <p:nvPr>
            <p:ph type="title"/>
          </p:nvPr>
        </p:nvSpPr>
        <p:spPr/>
        <p:txBody>
          <a:bodyPr/>
          <a:lstStyle/>
          <a:p>
            <a:pPr eaLnBrk="1" hangingPunct="1"/>
            <a:r>
              <a:rPr lang="en-US" smtClean="0">
                <a:ea typeface="ＭＳ Ｐゴシック" pitchFamily="34" charset="-128"/>
              </a:rPr>
              <a:t>Asymmetric Key Crypto:</a:t>
            </a:r>
          </a:p>
        </p:txBody>
      </p:sp>
      <p:sp>
        <p:nvSpPr>
          <p:cNvPr id="91142" name="Rectangle 3"/>
          <p:cNvSpPr>
            <a:spLocks noGrp="1" noChangeArrowheads="1"/>
          </p:cNvSpPr>
          <p:nvPr>
            <p:ph type="body" idx="1"/>
          </p:nvPr>
        </p:nvSpPr>
        <p:spPr>
          <a:xfrm>
            <a:off x="457200" y="1600200"/>
            <a:ext cx="8229600" cy="1066800"/>
          </a:xfrm>
        </p:spPr>
        <p:txBody>
          <a:bodyPr/>
          <a:lstStyle/>
          <a:p>
            <a:pPr eaLnBrk="1" hangingPunct="1"/>
            <a:r>
              <a:rPr lang="en-US" smtClean="0">
                <a:ea typeface="ＭＳ Ｐゴシック" pitchFamily="34" charset="-128"/>
              </a:rPr>
              <a:t>Instead of shared keys, each person has a </a:t>
            </a:r>
            <a:r>
              <a:rPr lang="ja-JP" altLang="en-US" smtClean="0">
                <a:ea typeface="ＭＳ Ｐゴシック" pitchFamily="34" charset="-128"/>
              </a:rPr>
              <a:t>“</a:t>
            </a:r>
            <a:r>
              <a:rPr lang="en-US" altLang="ja-JP" smtClean="0">
                <a:ea typeface="ＭＳ Ｐゴシック" pitchFamily="34" charset="-128"/>
              </a:rPr>
              <a:t>key pair</a:t>
            </a:r>
            <a:r>
              <a:rPr lang="ja-JP" altLang="en-US" smtClean="0">
                <a:ea typeface="ＭＳ Ｐゴシック" pitchFamily="34" charset="-128"/>
              </a:rPr>
              <a:t>”</a:t>
            </a:r>
            <a:endParaRPr lang="en-US" smtClean="0">
              <a:ea typeface="ＭＳ Ｐゴシック" pitchFamily="34" charset="-128"/>
            </a:endParaRPr>
          </a:p>
        </p:txBody>
      </p:sp>
      <p:sp>
        <p:nvSpPr>
          <p:cNvPr id="91143" name="Text Box 5"/>
          <p:cNvSpPr txBox="1">
            <a:spLocks noChangeArrowheads="1"/>
          </p:cNvSpPr>
          <p:nvPr/>
        </p:nvSpPr>
        <p:spPr bwMode="auto">
          <a:xfrm>
            <a:off x="4727575" y="2516188"/>
            <a:ext cx="2511425"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public</a:t>
            </a:r>
            <a:r>
              <a:rPr lang="en-US" altLang="ja-JP" sz="2000"/>
              <a:t> key </a:t>
            </a:r>
            <a:endParaRPr lang="en-US" sz="2000"/>
          </a:p>
        </p:txBody>
      </p:sp>
      <p:pic>
        <p:nvPicPr>
          <p:cNvPr id="91144" name="Picture 6" descr="Bob"/>
          <p:cNvPicPr>
            <a:picLocks noChangeAspect="1" noChangeArrowheads="1"/>
          </p:cNvPicPr>
          <p:nvPr/>
        </p:nvPicPr>
        <p:blipFill>
          <a:blip r:embed="rId3" cstate="print"/>
          <a:srcRect/>
          <a:stretch>
            <a:fillRect/>
          </a:stretch>
        </p:blipFill>
        <p:spPr bwMode="auto">
          <a:xfrm>
            <a:off x="2514600" y="2667000"/>
            <a:ext cx="665163" cy="677863"/>
          </a:xfrm>
          <a:prstGeom prst="rect">
            <a:avLst/>
          </a:prstGeom>
          <a:noFill/>
          <a:ln w="9525">
            <a:noFill/>
            <a:miter lim="800000"/>
            <a:headEnd/>
            <a:tailEnd/>
          </a:ln>
        </p:spPr>
      </p:pic>
      <p:pic>
        <p:nvPicPr>
          <p:cNvPr id="91145" name="Picture 7" descr="BS00768_[1]"/>
          <p:cNvPicPr>
            <a:picLocks noChangeAspect="1" noChangeArrowheads="1"/>
          </p:cNvPicPr>
          <p:nvPr/>
        </p:nvPicPr>
        <p:blipFill>
          <a:blip r:embed="rId4" cstate="print"/>
          <a:srcRect/>
          <a:stretch>
            <a:fillRect/>
          </a:stretch>
        </p:blipFill>
        <p:spPr bwMode="auto">
          <a:xfrm flipH="1" flipV="1">
            <a:off x="3617913" y="2598738"/>
            <a:ext cx="458787" cy="236537"/>
          </a:xfrm>
          <a:prstGeom prst="rect">
            <a:avLst/>
          </a:prstGeom>
          <a:noFill/>
          <a:ln w="9525">
            <a:noFill/>
            <a:miter lim="800000"/>
            <a:headEnd/>
            <a:tailEnd/>
          </a:ln>
        </p:spPr>
      </p:pic>
      <p:sp>
        <p:nvSpPr>
          <p:cNvPr id="91146" name="Text Box 8"/>
          <p:cNvSpPr txBox="1">
            <a:spLocks noChangeArrowheads="1"/>
          </p:cNvSpPr>
          <p:nvPr/>
        </p:nvSpPr>
        <p:spPr bwMode="auto">
          <a:xfrm>
            <a:off x="4356100" y="2424113"/>
            <a:ext cx="254000" cy="396875"/>
          </a:xfrm>
          <a:prstGeom prst="rect">
            <a:avLst/>
          </a:prstGeom>
          <a:noFill/>
          <a:ln w="9525">
            <a:noFill/>
            <a:miter lim="800000"/>
            <a:headEnd/>
            <a:tailEnd/>
          </a:ln>
        </p:spPr>
        <p:txBody>
          <a:bodyPr wrap="none">
            <a:spAutoFit/>
          </a:bodyPr>
          <a:lstStyle/>
          <a:p>
            <a:pPr algn="ctr"/>
            <a:r>
              <a:rPr lang="en-US" sz="2000">
                <a:solidFill>
                  <a:srgbClr val="FF0000"/>
                </a:solidFill>
              </a:rPr>
              <a:t> </a:t>
            </a:r>
          </a:p>
        </p:txBody>
      </p:sp>
      <p:sp>
        <p:nvSpPr>
          <p:cNvPr id="91147" name="Text Box 9"/>
          <p:cNvSpPr txBox="1">
            <a:spLocks noChangeArrowheads="1"/>
          </p:cNvSpPr>
          <p:nvPr/>
        </p:nvSpPr>
        <p:spPr bwMode="auto">
          <a:xfrm>
            <a:off x="4727575" y="3127375"/>
            <a:ext cx="2133600" cy="396875"/>
          </a:xfrm>
          <a:prstGeom prst="rect">
            <a:avLst/>
          </a:prstGeom>
          <a:noFill/>
          <a:ln w="9525">
            <a:noFill/>
            <a:miter lim="800000"/>
            <a:headEnd/>
            <a:tailEnd/>
          </a:ln>
        </p:spPr>
        <p:txBody>
          <a:bodyPr>
            <a:spAutoFit/>
          </a:bodyPr>
          <a:lstStyle/>
          <a:p>
            <a:r>
              <a:rPr lang="en-US" sz="2000"/>
              <a:t>Bob</a:t>
            </a:r>
            <a:r>
              <a:rPr lang="ja-JP" altLang="en-US" sz="2000"/>
              <a:t>’</a:t>
            </a:r>
            <a:r>
              <a:rPr lang="en-US" altLang="ja-JP" sz="2000"/>
              <a:t>s </a:t>
            </a:r>
            <a:r>
              <a:rPr lang="en-US" altLang="ja-JP" sz="2000" u="sng"/>
              <a:t>private </a:t>
            </a:r>
            <a:r>
              <a:rPr lang="en-US" altLang="ja-JP" sz="2000"/>
              <a:t>key </a:t>
            </a:r>
            <a:endParaRPr lang="en-US" sz="2000"/>
          </a:p>
        </p:txBody>
      </p:sp>
      <p:pic>
        <p:nvPicPr>
          <p:cNvPr id="91148" name="Picture 10" descr="BS00768_[1]"/>
          <p:cNvPicPr>
            <a:picLocks noChangeAspect="1" noChangeArrowheads="1"/>
          </p:cNvPicPr>
          <p:nvPr/>
        </p:nvPicPr>
        <p:blipFill>
          <a:blip r:embed="rId4" cstate="print"/>
          <a:srcRect/>
          <a:stretch>
            <a:fillRect/>
          </a:stretch>
        </p:blipFill>
        <p:spPr bwMode="auto">
          <a:xfrm flipH="1" flipV="1">
            <a:off x="3614738" y="3187700"/>
            <a:ext cx="542925" cy="279400"/>
          </a:xfrm>
          <a:prstGeom prst="rect">
            <a:avLst/>
          </a:prstGeom>
          <a:noFill/>
          <a:ln w="9525">
            <a:noFill/>
            <a:miter lim="800000"/>
            <a:headEnd/>
            <a:tailEnd/>
          </a:ln>
        </p:spPr>
      </p:pic>
      <p:sp>
        <p:nvSpPr>
          <p:cNvPr id="91149" name="Text Box 12"/>
          <p:cNvSpPr txBox="1">
            <a:spLocks noChangeArrowheads="1"/>
          </p:cNvSpPr>
          <p:nvPr/>
        </p:nvSpPr>
        <p:spPr bwMode="auto">
          <a:xfrm>
            <a:off x="4200525" y="2519363"/>
            <a:ext cx="509588"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 </a:t>
            </a:r>
          </a:p>
        </p:txBody>
      </p:sp>
      <p:sp>
        <p:nvSpPr>
          <p:cNvPr id="91150" name="Text Box 13"/>
          <p:cNvSpPr txBox="1">
            <a:spLocks noChangeArrowheads="1"/>
          </p:cNvSpPr>
          <p:nvPr/>
        </p:nvSpPr>
        <p:spPr bwMode="auto">
          <a:xfrm>
            <a:off x="4205288" y="3128963"/>
            <a:ext cx="655637" cy="396875"/>
          </a:xfrm>
          <a:prstGeom prst="rect">
            <a:avLst/>
          </a:prstGeom>
          <a:noFill/>
          <a:ln w="9525">
            <a:noFill/>
            <a:miter lim="800000"/>
            <a:headEnd/>
            <a:tailEnd/>
          </a:ln>
        </p:spPr>
        <p:txBody>
          <a:bodyPr wrap="none">
            <a:spAutoFit/>
          </a:bodyPr>
          <a:lstStyle/>
          <a:p>
            <a:pPr algn="ctr"/>
            <a:r>
              <a:rPr lang="en-US" sz="2000">
                <a:solidFill>
                  <a:srgbClr val="FF0000"/>
                </a:solidFill>
              </a:rPr>
              <a:t>K</a:t>
            </a:r>
            <a:r>
              <a:rPr lang="en-US" sz="2000" baseline="-25000">
                <a:solidFill>
                  <a:srgbClr val="FF0000"/>
                </a:solidFill>
              </a:rPr>
              <a:t>B</a:t>
            </a:r>
            <a:r>
              <a:rPr lang="en-US" sz="2000" baseline="30000">
                <a:solidFill>
                  <a:srgbClr val="FF0000"/>
                </a:solidFill>
              </a:rPr>
              <a:t>-1 </a:t>
            </a:r>
          </a:p>
        </p:txBody>
      </p:sp>
      <p:sp>
        <p:nvSpPr>
          <p:cNvPr id="91151" name="Rectangle 14"/>
          <p:cNvSpPr>
            <a:spLocks noChangeArrowheads="1"/>
          </p:cNvSpPr>
          <p:nvPr/>
        </p:nvSpPr>
        <p:spPr bwMode="auto">
          <a:xfrm>
            <a:off x="381000" y="4343400"/>
            <a:ext cx="5257800" cy="6096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The keys are inverses, so:</a:t>
            </a:r>
          </a:p>
        </p:txBody>
      </p:sp>
      <p:sp>
        <p:nvSpPr>
          <p:cNvPr id="91152" name="Text Box 15"/>
          <p:cNvSpPr txBox="1">
            <a:spLocks noChangeArrowheads="1"/>
          </p:cNvSpPr>
          <p:nvPr/>
        </p:nvSpPr>
        <p:spPr bwMode="auto">
          <a:xfrm>
            <a:off x="5346700" y="4419600"/>
            <a:ext cx="2578100" cy="519113"/>
          </a:xfrm>
          <a:prstGeom prst="rect">
            <a:avLst/>
          </a:prstGeom>
          <a:noFill/>
          <a:ln w="9525">
            <a:noFill/>
            <a:miter lim="800000"/>
            <a:headEnd/>
            <a:tailEnd/>
          </a:ln>
        </p:spPr>
        <p:txBody>
          <a:bodyPr wrap="none">
            <a:spAutoFit/>
          </a:bodyPr>
          <a:lstStyle/>
          <a:p>
            <a:pPr algn="ctr"/>
            <a:r>
              <a:rPr lang="en-US">
                <a:solidFill>
                  <a:srgbClr val="FF0000"/>
                </a:solidFill>
              </a:rPr>
              <a:t>K</a:t>
            </a:r>
            <a:r>
              <a:rPr lang="en-US" baseline="-25000">
                <a:solidFill>
                  <a:srgbClr val="FF0000"/>
                </a:solidFill>
              </a:rPr>
              <a:t>B</a:t>
            </a:r>
            <a:r>
              <a:rPr lang="en-US" baseline="30000">
                <a:solidFill>
                  <a:srgbClr val="FF0000"/>
                </a:solidFill>
              </a:rPr>
              <a:t>-1</a:t>
            </a:r>
            <a:r>
              <a:rPr lang="en-US">
                <a:solidFill>
                  <a:srgbClr val="FF0000"/>
                </a:solidFill>
              </a:rPr>
              <a:t> </a:t>
            </a:r>
            <a:r>
              <a:rPr lang="en-US" sz="2800">
                <a:solidFill>
                  <a:srgbClr val="FF0000"/>
                </a:solidFill>
              </a:rPr>
              <a:t>(</a:t>
            </a:r>
            <a:r>
              <a:rPr lang="en-US">
                <a:solidFill>
                  <a:srgbClr val="FF0000"/>
                </a:solidFill>
              </a:rPr>
              <a:t>K</a:t>
            </a:r>
            <a:r>
              <a:rPr lang="en-US" baseline="-25000">
                <a:solidFill>
                  <a:srgbClr val="FF0000"/>
                </a:solidFill>
              </a:rPr>
              <a:t>B </a:t>
            </a:r>
            <a:r>
              <a:rPr lang="en-US">
                <a:solidFill>
                  <a:srgbClr val="FF0000"/>
                </a:solidFill>
              </a:rPr>
              <a:t>(m)</a:t>
            </a:r>
            <a:r>
              <a:rPr lang="en-US" sz="2800">
                <a:solidFill>
                  <a:srgbClr val="FF0000"/>
                </a:solidFill>
              </a:rPr>
              <a:t>) = 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6"/>
          <p:cNvSpPr>
            <a:spLocks noGrp="1" noChangeArrowheads="1"/>
          </p:cNvSpPr>
          <p:nvPr>
            <p:ph type="sldNum" sz="quarter" idx="12"/>
          </p:nvPr>
        </p:nvSpPr>
        <p:spPr>
          <a:noFill/>
        </p:spPr>
        <p:txBody>
          <a:bodyPr/>
          <a:lstStyle/>
          <a:p>
            <a:fld id="{6E4996EE-CFC4-4BF9-A686-927E79F3049A}" type="slidenum">
              <a:rPr lang="en-US"/>
              <a:pPr/>
              <a:t>2</a:t>
            </a:fld>
            <a:endParaRPr lang="en-US"/>
          </a:p>
        </p:txBody>
      </p:sp>
      <p:sp>
        <p:nvSpPr>
          <p:cNvPr id="70661" name="Rectangle 2"/>
          <p:cNvSpPr>
            <a:spLocks noGrp="1" noChangeArrowheads="1"/>
          </p:cNvSpPr>
          <p:nvPr>
            <p:ph type="title"/>
          </p:nvPr>
        </p:nvSpPr>
        <p:spPr/>
        <p:txBody>
          <a:bodyPr/>
          <a:lstStyle/>
          <a:p>
            <a:pPr eaLnBrk="1" hangingPunct="1"/>
            <a:r>
              <a:rPr lang="en-US" sz="3600" smtClean="0">
                <a:ea typeface="ＭＳ Ｐゴシック" pitchFamily="34" charset="-128"/>
              </a:rPr>
              <a:t>Cryptography, Cryptographic Protocols</a:t>
            </a:r>
            <a:br>
              <a:rPr lang="en-US" sz="3600" smtClean="0">
                <a:ea typeface="ＭＳ Ｐゴシック" pitchFamily="34" charset="-128"/>
              </a:rPr>
            </a:br>
            <a:r>
              <a:rPr lang="en-US" sz="3600" smtClean="0">
                <a:ea typeface="ＭＳ Ｐゴシック" pitchFamily="34" charset="-128"/>
              </a:rPr>
              <a:t>and Key Distribution</a:t>
            </a:r>
          </a:p>
        </p:txBody>
      </p:sp>
      <p:sp>
        <p:nvSpPr>
          <p:cNvPr id="70662" name="Rectangle 3"/>
          <p:cNvSpPr>
            <a:spLocks noGrp="1" noChangeArrowheads="1"/>
          </p:cNvSpPr>
          <p:nvPr>
            <p:ph type="body" idx="1"/>
          </p:nvPr>
        </p:nvSpPr>
        <p:spPr>
          <a:xfrm>
            <a:off x="457200" y="1905000"/>
            <a:ext cx="8229600" cy="4225925"/>
          </a:xfrm>
        </p:spPr>
        <p:txBody>
          <a:bodyPr/>
          <a:lstStyle/>
          <a:p>
            <a:pPr eaLnBrk="1" hangingPunct="1"/>
            <a:r>
              <a:rPr lang="en-US" sz="2800" dirty="0" smtClean="0">
                <a:ea typeface="ＭＳ Ｐゴシック" pitchFamily="34" charset="-128"/>
              </a:rPr>
              <a:t>Authentication</a:t>
            </a:r>
          </a:p>
          <a:p>
            <a:pPr eaLnBrk="1" hangingPunct="1"/>
            <a:r>
              <a:rPr lang="en-US" altLang="ja-JP" sz="2800" dirty="0" smtClean="0">
                <a:ea typeface="ＭＳ Ｐゴシック" pitchFamily="34" charset="-128"/>
              </a:rPr>
              <a:t>Mutual Authentication</a:t>
            </a:r>
          </a:p>
          <a:p>
            <a:pPr eaLnBrk="1" hangingPunct="1"/>
            <a:r>
              <a:rPr lang="en-US" altLang="ja-JP" sz="2800" dirty="0" smtClean="0">
                <a:ea typeface="ＭＳ Ｐゴシック" pitchFamily="34" charset="-128"/>
              </a:rPr>
              <a:t>Private/Symmetric Keys</a:t>
            </a:r>
          </a:p>
          <a:p>
            <a:pPr eaLnBrk="1" hangingPunct="1"/>
            <a:r>
              <a:rPr lang="en-US" altLang="ja-JP" sz="2800" dirty="0" smtClean="0">
                <a:ea typeface="ＭＳ Ｐゴシック" pitchFamily="34" charset="-128"/>
              </a:rPr>
              <a:t>Public Keys</a:t>
            </a:r>
          </a:p>
          <a:p>
            <a:pPr eaLnBrk="1" hangingPunct="1"/>
            <a:r>
              <a:rPr lang="en-US" altLang="ja-JP" sz="2800" dirty="0" smtClean="0">
                <a:ea typeface="ＭＳ Ｐゴシック" pitchFamily="34" charset="-128"/>
              </a:rPr>
              <a:t>Key Distribution</a:t>
            </a:r>
          </a:p>
          <a:p>
            <a:pPr eaLnBrk="1" hangingPunct="1">
              <a:buNone/>
            </a:pPr>
            <a:endParaRPr lang="en-US" altLang="ja-JP" sz="2800" dirty="0" smtClean="0">
              <a:ea typeface="ＭＳ Ｐゴシック" pitchFamily="34" charset="-128"/>
            </a:endParaRPr>
          </a:p>
          <a:p>
            <a:pPr eaLnBrk="1" hangingPunct="1">
              <a:buFont typeface="Wingdings" pitchFamily="2" charset="2"/>
              <a:buNone/>
            </a:pPr>
            <a:endParaRPr lang="en-US" sz="2800" dirty="0" smtClean="0">
              <a:ea typeface="ＭＳ Ｐゴシック" pitchFamily="34" charset="-128"/>
            </a:endParaRPr>
          </a:p>
          <a:p>
            <a:pPr eaLnBrk="1" hangingPunct="1"/>
            <a:endParaRPr lang="en-US"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6"/>
          <p:cNvSpPr>
            <a:spLocks noGrp="1" noChangeArrowheads="1"/>
          </p:cNvSpPr>
          <p:nvPr>
            <p:ph type="sldNum" sz="quarter" idx="12"/>
          </p:nvPr>
        </p:nvSpPr>
        <p:spPr>
          <a:noFill/>
        </p:spPr>
        <p:txBody>
          <a:bodyPr/>
          <a:lstStyle/>
          <a:p>
            <a:fld id="{11D6E593-C5F0-49F4-AD42-167867E41B47}" type="slidenum">
              <a:rPr lang="en-US"/>
              <a:pPr/>
              <a:t>20</a:t>
            </a:fld>
            <a:endParaRPr lang="en-US"/>
          </a:p>
        </p:txBody>
      </p:sp>
      <p:sp>
        <p:nvSpPr>
          <p:cNvPr id="92165" name="Rectangle 2"/>
          <p:cNvSpPr>
            <a:spLocks noGrp="1" noChangeArrowheads="1"/>
          </p:cNvSpPr>
          <p:nvPr>
            <p:ph type="title"/>
          </p:nvPr>
        </p:nvSpPr>
        <p:spPr/>
        <p:txBody>
          <a:bodyPr/>
          <a:lstStyle/>
          <a:p>
            <a:pPr eaLnBrk="1" hangingPunct="1"/>
            <a:r>
              <a:rPr lang="en-US" smtClean="0">
                <a:ea typeface="ＭＳ Ｐゴシック" pitchFamily="34" charset="-128"/>
              </a:rPr>
              <a:t>Asymmetric Key Crypto:</a:t>
            </a:r>
          </a:p>
        </p:txBody>
      </p:sp>
      <p:sp>
        <p:nvSpPr>
          <p:cNvPr id="92166" name="Rectangle 15"/>
          <p:cNvSpPr>
            <a:spLocks noChangeArrowheads="1"/>
          </p:cNvSpPr>
          <p:nvPr/>
        </p:nvSpPr>
        <p:spPr bwMode="auto">
          <a:xfrm>
            <a:off x="457200" y="1447800"/>
            <a:ext cx="84582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It is believed to be computationally unfeasible to derive K</a:t>
            </a:r>
            <a:r>
              <a:rPr lang="en-US" sz="3000" baseline="-25000"/>
              <a:t>B</a:t>
            </a:r>
            <a:r>
              <a:rPr lang="en-US" sz="3000" baseline="30000"/>
              <a:t>-1</a:t>
            </a:r>
            <a:r>
              <a:rPr lang="en-US" sz="3000"/>
              <a:t> from K</a:t>
            </a:r>
            <a:r>
              <a:rPr lang="en-US" sz="3000" baseline="-25000"/>
              <a:t>B</a:t>
            </a:r>
            <a:r>
              <a:rPr lang="en-US" sz="3000"/>
              <a:t> or to find any way to get M from K</a:t>
            </a:r>
            <a:r>
              <a:rPr lang="en-US" sz="3000" baseline="-25000"/>
              <a:t>B</a:t>
            </a:r>
            <a:r>
              <a:rPr lang="en-US" sz="3000"/>
              <a:t>(M) other than using K</a:t>
            </a:r>
            <a:r>
              <a:rPr lang="en-US" sz="3000" baseline="-25000"/>
              <a:t>B</a:t>
            </a:r>
            <a:r>
              <a:rPr lang="en-US" sz="3000" baseline="30000"/>
              <a:t>-1</a:t>
            </a:r>
            <a:r>
              <a:rPr lang="en-US" sz="3000"/>
              <a:t> .  </a:t>
            </a:r>
            <a:endParaRPr lang="en-US" sz="3000" baseline="-25000"/>
          </a:p>
          <a:p>
            <a:pPr marL="342900" indent="-342900">
              <a:spcBef>
                <a:spcPct val="20000"/>
              </a:spcBef>
              <a:buClr>
                <a:schemeClr val="accent1"/>
              </a:buClr>
              <a:buSzPct val="65000"/>
              <a:buFont typeface="Wingdings" pitchFamily="2" charset="2"/>
              <a:buChar char="n"/>
            </a:pPr>
            <a:endParaRPr lang="en-US" sz="3000" baseline="-25000"/>
          </a:p>
          <a:p>
            <a:pPr marL="342900" indent="-342900">
              <a:spcBef>
                <a:spcPct val="20000"/>
              </a:spcBef>
              <a:buClr>
                <a:schemeClr val="accent1"/>
              </a:buClr>
              <a:buSzPct val="65000"/>
              <a:buFont typeface="Wingdings" pitchFamily="2" charset="2"/>
              <a:buNone/>
            </a:pPr>
            <a:r>
              <a:rPr lang="en-US" sz="3000"/>
              <a:t>=&gt; K</a:t>
            </a:r>
            <a:r>
              <a:rPr lang="en-US" sz="3000" baseline="-25000"/>
              <a:t>B </a:t>
            </a:r>
            <a:r>
              <a:rPr lang="en-US" sz="3000"/>
              <a:t>can safely be made public.</a:t>
            </a:r>
          </a:p>
          <a:p>
            <a:pPr marL="342900" indent="-342900">
              <a:spcBef>
                <a:spcPct val="20000"/>
              </a:spcBef>
              <a:buClr>
                <a:schemeClr val="accent1"/>
              </a:buClr>
              <a:buSzPct val="65000"/>
              <a:buFont typeface="Wingdings" pitchFamily="2" charset="2"/>
              <a:buChar char="n"/>
            </a:pPr>
            <a:endParaRPr lang="en-US" sz="3000"/>
          </a:p>
          <a:p>
            <a:pPr marL="342900" indent="-342900">
              <a:spcBef>
                <a:spcPct val="20000"/>
              </a:spcBef>
              <a:buClr>
                <a:schemeClr val="accent1"/>
              </a:buClr>
              <a:buSzPct val="65000"/>
              <a:buFont typeface="Wingdings" pitchFamily="2" charset="2"/>
              <a:buNone/>
            </a:pPr>
            <a:r>
              <a:rPr lang="en-US" sz="2000"/>
              <a:t>	Note: We will not explain the computation that K</a:t>
            </a:r>
            <a:r>
              <a:rPr lang="en-US" sz="2000" baseline="-25000"/>
              <a:t>B</a:t>
            </a:r>
            <a:r>
              <a:rPr lang="en-US" sz="2000"/>
              <a:t>(m) entails, but rather treat these functions as black boxes with the desired properties.</a:t>
            </a:r>
            <a:r>
              <a:rPr lang="en-US" sz="300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6"/>
          <p:cNvSpPr>
            <a:spLocks noGrp="1" noChangeArrowheads="1"/>
          </p:cNvSpPr>
          <p:nvPr>
            <p:ph type="sldNum" sz="quarter" idx="12"/>
          </p:nvPr>
        </p:nvSpPr>
        <p:spPr>
          <a:noFill/>
        </p:spPr>
        <p:txBody>
          <a:bodyPr/>
          <a:lstStyle/>
          <a:p>
            <a:fld id="{E76F4275-B266-4115-85C0-C2C4D373C6D9}" type="slidenum">
              <a:rPr lang="en-US"/>
              <a:pPr/>
              <a:t>21</a:t>
            </a:fld>
            <a:endParaRPr lang="en-US"/>
          </a:p>
        </p:txBody>
      </p:sp>
      <p:sp>
        <p:nvSpPr>
          <p:cNvPr id="93189" name="Rectangle 2"/>
          <p:cNvSpPr>
            <a:spLocks noGrp="1" noChangeArrowheads="1"/>
          </p:cNvSpPr>
          <p:nvPr>
            <p:ph type="title"/>
          </p:nvPr>
        </p:nvSpPr>
        <p:spPr/>
        <p:txBody>
          <a:bodyPr/>
          <a:lstStyle/>
          <a:p>
            <a:pPr eaLnBrk="1" hangingPunct="1"/>
            <a:r>
              <a:rPr lang="en-US" sz="2800" smtClean="0">
                <a:ea typeface="ＭＳ Ｐゴシック" pitchFamily="34" charset="-128"/>
              </a:rPr>
              <a:t>Asymmetric Key: Confidentiality</a:t>
            </a:r>
          </a:p>
        </p:txBody>
      </p:sp>
      <p:sp>
        <p:nvSpPr>
          <p:cNvPr id="93190" name="Rectangle 4"/>
          <p:cNvSpPr>
            <a:spLocks noChangeArrowheads="1"/>
          </p:cNvSpPr>
          <p:nvPr/>
        </p:nvSpPr>
        <p:spPr bwMode="auto">
          <a:xfrm>
            <a:off x="381000" y="1905000"/>
            <a:ext cx="8229600" cy="3733800"/>
          </a:xfrm>
          <a:prstGeom prst="rect">
            <a:avLst/>
          </a:prstGeom>
          <a:solidFill>
            <a:schemeClr val="bg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sz="1800"/>
          </a:p>
        </p:txBody>
      </p:sp>
      <p:sp>
        <p:nvSpPr>
          <p:cNvPr id="93191" name="Text Box 5"/>
          <p:cNvSpPr txBox="1">
            <a:spLocks noChangeArrowheads="1"/>
          </p:cNvSpPr>
          <p:nvPr/>
        </p:nvSpPr>
        <p:spPr bwMode="auto">
          <a:xfrm>
            <a:off x="3641725" y="4035425"/>
            <a:ext cx="1065213" cy="336550"/>
          </a:xfrm>
          <a:prstGeom prst="rect">
            <a:avLst/>
          </a:prstGeom>
          <a:noFill/>
          <a:ln w="9525">
            <a:noFill/>
            <a:miter lim="800000"/>
            <a:headEnd/>
            <a:tailEnd/>
          </a:ln>
        </p:spPr>
        <p:txBody>
          <a:bodyPr wrap="none">
            <a:spAutoFit/>
          </a:bodyPr>
          <a:lstStyle/>
          <a:p>
            <a:pPr algn="ctr"/>
            <a:r>
              <a:rPr lang="en-US" sz="1600">
                <a:solidFill>
                  <a:srgbClr val="FF0000"/>
                </a:solidFill>
              </a:rPr>
              <a:t>ciphertext</a:t>
            </a:r>
          </a:p>
        </p:txBody>
      </p:sp>
      <p:pic>
        <p:nvPicPr>
          <p:cNvPr id="93192" name="Picture 6" descr="Alice"/>
          <p:cNvPicPr>
            <a:picLocks noChangeAspect="1" noChangeArrowheads="1"/>
          </p:cNvPicPr>
          <p:nvPr/>
        </p:nvPicPr>
        <p:blipFill>
          <a:blip r:embed="rId3" cstate="print"/>
          <a:srcRect/>
          <a:stretch>
            <a:fillRect/>
          </a:stretch>
        </p:blipFill>
        <p:spPr bwMode="auto">
          <a:xfrm>
            <a:off x="2195513" y="3287713"/>
            <a:ext cx="511175" cy="630237"/>
          </a:xfrm>
          <a:prstGeom prst="rect">
            <a:avLst/>
          </a:prstGeom>
          <a:noFill/>
          <a:ln w="9525">
            <a:noFill/>
            <a:miter lim="800000"/>
            <a:headEnd/>
            <a:tailEnd/>
          </a:ln>
        </p:spPr>
      </p:pic>
      <p:sp>
        <p:nvSpPr>
          <p:cNvPr id="93193" name="Rectangle 7"/>
          <p:cNvSpPr>
            <a:spLocks noChangeArrowheads="1"/>
          </p:cNvSpPr>
          <p:nvPr/>
        </p:nvSpPr>
        <p:spPr bwMode="auto">
          <a:xfrm>
            <a:off x="1957388" y="3987800"/>
            <a:ext cx="1392237"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93194" name="Text Box 8"/>
          <p:cNvSpPr txBox="1">
            <a:spLocks noChangeArrowheads="1"/>
          </p:cNvSpPr>
          <p:nvPr/>
        </p:nvSpPr>
        <p:spPr bwMode="auto">
          <a:xfrm>
            <a:off x="2106613" y="3990975"/>
            <a:ext cx="1122362" cy="581025"/>
          </a:xfrm>
          <a:prstGeom prst="rect">
            <a:avLst/>
          </a:prstGeom>
          <a:noFill/>
          <a:ln w="9525">
            <a:noFill/>
            <a:miter lim="800000"/>
            <a:headEnd/>
            <a:tailEnd/>
          </a:ln>
        </p:spPr>
        <p:txBody>
          <a:bodyPr wrap="none">
            <a:spAutoFit/>
          </a:bodyPr>
          <a:lstStyle/>
          <a:p>
            <a:pPr algn="ctr"/>
            <a:r>
              <a:rPr lang="en-US" sz="1600">
                <a:solidFill>
                  <a:schemeClr val="bg1"/>
                </a:solidFill>
              </a:rPr>
              <a:t>encryption</a:t>
            </a:r>
          </a:p>
          <a:p>
            <a:pPr algn="ctr"/>
            <a:r>
              <a:rPr lang="en-US" sz="1600">
                <a:solidFill>
                  <a:schemeClr val="bg1"/>
                </a:solidFill>
              </a:rPr>
              <a:t>algorithm</a:t>
            </a:r>
          </a:p>
        </p:txBody>
      </p:sp>
      <p:sp>
        <p:nvSpPr>
          <p:cNvPr id="93195" name="Rectangle 9"/>
          <p:cNvSpPr>
            <a:spLocks noChangeArrowheads="1"/>
          </p:cNvSpPr>
          <p:nvPr/>
        </p:nvSpPr>
        <p:spPr bwMode="auto">
          <a:xfrm>
            <a:off x="5178425" y="4000500"/>
            <a:ext cx="1377950" cy="803275"/>
          </a:xfrm>
          <a:prstGeom prst="rect">
            <a:avLst/>
          </a:prstGeom>
          <a:solidFill>
            <a:schemeClr val="tx1"/>
          </a:solidFill>
          <a:ln w="9525">
            <a:solidFill>
              <a:schemeClr val="tx1"/>
            </a:solidFill>
            <a:miter lim="800000"/>
            <a:headEnd/>
            <a:tailEnd/>
          </a:ln>
        </p:spPr>
        <p:txBody>
          <a:bodyPr wrap="none" anchor="ctr"/>
          <a:lstStyle/>
          <a:p>
            <a:endParaRPr lang="en-US" sz="1800"/>
          </a:p>
        </p:txBody>
      </p:sp>
      <p:sp>
        <p:nvSpPr>
          <p:cNvPr id="93196" name="Text Box 10"/>
          <p:cNvSpPr txBox="1">
            <a:spLocks noChangeArrowheads="1"/>
          </p:cNvSpPr>
          <p:nvPr/>
        </p:nvSpPr>
        <p:spPr bwMode="auto">
          <a:xfrm>
            <a:off x="5329238" y="4017963"/>
            <a:ext cx="1177925" cy="581025"/>
          </a:xfrm>
          <a:prstGeom prst="rect">
            <a:avLst/>
          </a:prstGeom>
          <a:noFill/>
          <a:ln w="9525">
            <a:noFill/>
            <a:miter lim="800000"/>
            <a:headEnd/>
            <a:tailEnd/>
          </a:ln>
        </p:spPr>
        <p:txBody>
          <a:bodyPr wrap="none">
            <a:spAutoFit/>
          </a:bodyPr>
          <a:lstStyle/>
          <a:p>
            <a:pPr algn="ctr"/>
            <a:r>
              <a:rPr lang="en-US" sz="1600">
                <a:solidFill>
                  <a:schemeClr val="bg1"/>
                </a:solidFill>
              </a:rPr>
              <a:t>decryption </a:t>
            </a:r>
          </a:p>
          <a:p>
            <a:pPr algn="ctr"/>
            <a:r>
              <a:rPr lang="en-US" sz="1600">
                <a:solidFill>
                  <a:schemeClr val="bg1"/>
                </a:solidFill>
              </a:rPr>
              <a:t>algorithm</a:t>
            </a:r>
          </a:p>
        </p:txBody>
      </p:sp>
      <p:sp>
        <p:nvSpPr>
          <p:cNvPr id="93197" name="Line 11"/>
          <p:cNvSpPr>
            <a:spLocks noChangeShapeType="1"/>
          </p:cNvSpPr>
          <p:nvPr/>
        </p:nvSpPr>
        <p:spPr bwMode="auto">
          <a:xfrm flipV="1">
            <a:off x="3378200" y="4395788"/>
            <a:ext cx="1809750" cy="4762"/>
          </a:xfrm>
          <a:prstGeom prst="line">
            <a:avLst/>
          </a:prstGeom>
          <a:noFill/>
          <a:ln w="38100">
            <a:solidFill>
              <a:schemeClr val="tx1"/>
            </a:solidFill>
            <a:round/>
            <a:headEnd/>
            <a:tailEnd type="triangle" w="med" len="med"/>
          </a:ln>
        </p:spPr>
        <p:txBody>
          <a:bodyPr/>
          <a:lstStyle/>
          <a:p>
            <a:endParaRPr lang="en-US"/>
          </a:p>
        </p:txBody>
      </p:sp>
      <p:sp>
        <p:nvSpPr>
          <p:cNvPr id="93198" name="Text Box 12"/>
          <p:cNvSpPr txBox="1">
            <a:spLocks noChangeArrowheads="1"/>
          </p:cNvSpPr>
          <p:nvPr/>
        </p:nvSpPr>
        <p:spPr bwMode="auto">
          <a:xfrm>
            <a:off x="6321425" y="1903413"/>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public</a:t>
            </a:r>
            <a:r>
              <a:rPr lang="en-US" altLang="ja-JP" sz="1800"/>
              <a:t> </a:t>
            </a:r>
          </a:p>
          <a:p>
            <a:r>
              <a:rPr lang="en-US" sz="1800"/>
              <a:t>key </a:t>
            </a:r>
          </a:p>
        </p:txBody>
      </p:sp>
      <p:pic>
        <p:nvPicPr>
          <p:cNvPr id="93199" name="Picture 13" descr="Bob"/>
          <p:cNvPicPr>
            <a:picLocks noChangeAspect="1" noChangeArrowheads="1"/>
          </p:cNvPicPr>
          <p:nvPr/>
        </p:nvPicPr>
        <p:blipFill>
          <a:blip r:embed="rId4" cstate="print"/>
          <a:srcRect/>
          <a:stretch>
            <a:fillRect/>
          </a:stretch>
        </p:blipFill>
        <p:spPr bwMode="auto">
          <a:xfrm>
            <a:off x="5516563" y="3305175"/>
            <a:ext cx="665162" cy="677863"/>
          </a:xfrm>
          <a:prstGeom prst="rect">
            <a:avLst/>
          </a:prstGeom>
          <a:noFill/>
          <a:ln w="9525">
            <a:noFill/>
            <a:miter lim="800000"/>
            <a:headEnd/>
            <a:tailEnd/>
          </a:ln>
        </p:spPr>
      </p:pic>
      <p:sp>
        <p:nvSpPr>
          <p:cNvPr id="93200" name="Line 14"/>
          <p:cNvSpPr>
            <a:spLocks noChangeShapeType="1"/>
          </p:cNvSpPr>
          <p:nvPr/>
        </p:nvSpPr>
        <p:spPr bwMode="auto">
          <a:xfrm>
            <a:off x="1212850" y="4425950"/>
            <a:ext cx="674688" cy="0"/>
          </a:xfrm>
          <a:prstGeom prst="line">
            <a:avLst/>
          </a:prstGeom>
          <a:noFill/>
          <a:ln w="38100">
            <a:solidFill>
              <a:schemeClr val="tx1"/>
            </a:solidFill>
            <a:round/>
            <a:headEnd/>
            <a:tailEnd type="triangle" w="med" len="med"/>
          </a:ln>
        </p:spPr>
        <p:txBody>
          <a:bodyPr/>
          <a:lstStyle/>
          <a:p>
            <a:endParaRPr lang="en-US"/>
          </a:p>
        </p:txBody>
      </p:sp>
      <p:sp>
        <p:nvSpPr>
          <p:cNvPr id="93201" name="Line 15"/>
          <p:cNvSpPr>
            <a:spLocks noChangeShapeType="1"/>
          </p:cNvSpPr>
          <p:nvPr/>
        </p:nvSpPr>
        <p:spPr bwMode="auto">
          <a:xfrm>
            <a:off x="6597650" y="4381500"/>
            <a:ext cx="674688" cy="0"/>
          </a:xfrm>
          <a:prstGeom prst="line">
            <a:avLst/>
          </a:prstGeom>
          <a:noFill/>
          <a:ln w="38100">
            <a:solidFill>
              <a:schemeClr val="tx1"/>
            </a:solidFill>
            <a:round/>
            <a:headEnd/>
            <a:tailEnd type="triangle" w="med" len="med"/>
          </a:ln>
        </p:spPr>
        <p:txBody>
          <a:bodyPr/>
          <a:lstStyle/>
          <a:p>
            <a:endParaRPr lang="en-US"/>
          </a:p>
        </p:txBody>
      </p:sp>
      <p:pic>
        <p:nvPicPr>
          <p:cNvPr id="93202" name="Picture 16" descr="BS00768_[1]"/>
          <p:cNvPicPr>
            <a:picLocks noChangeAspect="1" noChangeArrowheads="1"/>
          </p:cNvPicPr>
          <p:nvPr/>
        </p:nvPicPr>
        <p:blipFill>
          <a:blip r:embed="rId5" cstate="print"/>
          <a:srcRect/>
          <a:stretch>
            <a:fillRect/>
          </a:stretch>
        </p:blipFill>
        <p:spPr bwMode="auto">
          <a:xfrm flipH="1" flipV="1">
            <a:off x="5364163" y="2046288"/>
            <a:ext cx="458787" cy="236537"/>
          </a:xfrm>
          <a:prstGeom prst="rect">
            <a:avLst/>
          </a:prstGeom>
          <a:noFill/>
          <a:ln w="9525">
            <a:noFill/>
            <a:miter lim="800000"/>
            <a:headEnd/>
            <a:tailEnd/>
          </a:ln>
        </p:spPr>
      </p:pic>
      <p:sp>
        <p:nvSpPr>
          <p:cNvPr id="93203" name="Text Box 17"/>
          <p:cNvSpPr txBox="1">
            <a:spLocks noChangeArrowheads="1"/>
          </p:cNvSpPr>
          <p:nvPr/>
        </p:nvSpPr>
        <p:spPr bwMode="auto">
          <a:xfrm>
            <a:off x="6778625" y="4030663"/>
            <a:ext cx="1008063" cy="581025"/>
          </a:xfrm>
          <a:prstGeom prst="rect">
            <a:avLst/>
          </a:prstGeom>
          <a:noFill/>
          <a:ln w="9525">
            <a:noFill/>
            <a:miter lim="800000"/>
            <a:headEnd/>
            <a:tailEnd/>
          </a:ln>
        </p:spPr>
        <p:txBody>
          <a:bodyPr wrap="none">
            <a:spAutoFit/>
          </a:bodyPr>
          <a:lstStyle/>
          <a:p>
            <a:pPr algn="ctr"/>
            <a:r>
              <a:rPr lang="en-US" sz="1600">
                <a:solidFill>
                  <a:srgbClr val="FF0000"/>
                </a:solidFill>
              </a:rPr>
              <a:t>plaintext</a:t>
            </a:r>
          </a:p>
          <a:p>
            <a:pPr algn="ctr"/>
            <a:r>
              <a:rPr lang="en-US" sz="1600">
                <a:solidFill>
                  <a:srgbClr val="FF0000"/>
                </a:solidFill>
              </a:rPr>
              <a:t>message</a:t>
            </a:r>
          </a:p>
        </p:txBody>
      </p:sp>
      <p:sp>
        <p:nvSpPr>
          <p:cNvPr id="93204" name="Text Box 18"/>
          <p:cNvSpPr txBox="1">
            <a:spLocks noChangeArrowheads="1"/>
          </p:cNvSpPr>
          <p:nvPr/>
        </p:nvSpPr>
        <p:spPr bwMode="auto">
          <a:xfrm>
            <a:off x="3810000" y="4572000"/>
            <a:ext cx="830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a:solidFill>
                  <a:srgbClr val="FF0000"/>
                </a:solidFill>
              </a:rPr>
              <a:t>  (m)</a:t>
            </a:r>
          </a:p>
        </p:txBody>
      </p:sp>
      <p:sp>
        <p:nvSpPr>
          <p:cNvPr id="93205" name="Text Box 19"/>
          <p:cNvSpPr txBox="1">
            <a:spLocks noChangeArrowheads="1"/>
          </p:cNvSpPr>
          <p:nvPr/>
        </p:nvSpPr>
        <p:spPr bwMode="auto">
          <a:xfrm>
            <a:off x="4048125" y="4643438"/>
            <a:ext cx="184150" cy="274637"/>
          </a:xfrm>
          <a:prstGeom prst="rect">
            <a:avLst/>
          </a:prstGeom>
          <a:noFill/>
          <a:ln w="9525">
            <a:noFill/>
            <a:miter lim="800000"/>
            <a:headEnd/>
            <a:tailEnd/>
          </a:ln>
        </p:spPr>
        <p:txBody>
          <a:bodyPr wrap="none">
            <a:spAutoFit/>
          </a:bodyPr>
          <a:lstStyle/>
          <a:p>
            <a:pPr algn="ctr"/>
            <a:endParaRPr lang="en-US" sz="1200">
              <a:solidFill>
                <a:srgbClr val="FF0000"/>
              </a:solidFill>
            </a:endParaRPr>
          </a:p>
        </p:txBody>
      </p:sp>
      <p:sp>
        <p:nvSpPr>
          <p:cNvPr id="93206" name="Text Box 21"/>
          <p:cNvSpPr txBox="1">
            <a:spLocks noChangeArrowheads="1"/>
          </p:cNvSpPr>
          <p:nvPr/>
        </p:nvSpPr>
        <p:spPr bwMode="auto">
          <a:xfrm>
            <a:off x="5953125" y="1957388"/>
            <a:ext cx="241300" cy="336550"/>
          </a:xfrm>
          <a:prstGeom prst="rect">
            <a:avLst/>
          </a:prstGeom>
          <a:noFill/>
          <a:ln w="9525">
            <a:noFill/>
            <a:miter lim="800000"/>
            <a:headEnd/>
            <a:tailEnd/>
          </a:ln>
        </p:spPr>
        <p:txBody>
          <a:bodyPr wrap="none">
            <a:spAutoFit/>
          </a:bodyPr>
          <a:lstStyle/>
          <a:p>
            <a:pPr algn="ctr"/>
            <a:r>
              <a:rPr lang="en-US" sz="1600">
                <a:solidFill>
                  <a:srgbClr val="FF0000"/>
                </a:solidFill>
              </a:rPr>
              <a:t> </a:t>
            </a:r>
          </a:p>
        </p:txBody>
      </p:sp>
      <p:sp>
        <p:nvSpPr>
          <p:cNvPr id="93207" name="Text Box 23"/>
          <p:cNvSpPr txBox="1">
            <a:spLocks noChangeArrowheads="1"/>
          </p:cNvSpPr>
          <p:nvPr/>
        </p:nvSpPr>
        <p:spPr bwMode="auto">
          <a:xfrm>
            <a:off x="6318250" y="2581275"/>
            <a:ext cx="1762125" cy="641350"/>
          </a:xfrm>
          <a:prstGeom prst="rect">
            <a:avLst/>
          </a:prstGeom>
          <a:noFill/>
          <a:ln w="9525">
            <a:noFill/>
            <a:miter lim="800000"/>
            <a:headEnd/>
            <a:tailEnd/>
          </a:ln>
        </p:spPr>
        <p:txBody>
          <a:bodyPr>
            <a:spAutoFit/>
          </a:bodyPr>
          <a:lstStyle/>
          <a:p>
            <a:r>
              <a:rPr lang="en-US" sz="1800"/>
              <a:t>Bob</a:t>
            </a:r>
            <a:r>
              <a:rPr lang="ja-JP" altLang="en-US" sz="1800"/>
              <a:t>’</a:t>
            </a:r>
            <a:r>
              <a:rPr lang="en-US" altLang="ja-JP" sz="1800"/>
              <a:t>s </a:t>
            </a:r>
            <a:r>
              <a:rPr lang="en-US" altLang="ja-JP" sz="1800" u="sng"/>
              <a:t>private</a:t>
            </a:r>
          </a:p>
          <a:p>
            <a:r>
              <a:rPr lang="en-US" sz="1800"/>
              <a:t>key </a:t>
            </a:r>
          </a:p>
        </p:txBody>
      </p:sp>
      <p:pic>
        <p:nvPicPr>
          <p:cNvPr id="93208" name="Picture 24" descr="BS00768_[1]"/>
          <p:cNvPicPr>
            <a:picLocks noChangeAspect="1" noChangeArrowheads="1"/>
          </p:cNvPicPr>
          <p:nvPr/>
        </p:nvPicPr>
        <p:blipFill>
          <a:blip r:embed="rId5" cstate="print"/>
          <a:srcRect/>
          <a:stretch>
            <a:fillRect/>
          </a:stretch>
        </p:blipFill>
        <p:spPr bwMode="auto">
          <a:xfrm flipH="1" flipV="1">
            <a:off x="5360988" y="2719388"/>
            <a:ext cx="542925" cy="279400"/>
          </a:xfrm>
          <a:prstGeom prst="rect">
            <a:avLst/>
          </a:prstGeom>
          <a:noFill/>
          <a:ln w="9525">
            <a:noFill/>
            <a:miter lim="800000"/>
            <a:headEnd/>
            <a:tailEnd/>
          </a:ln>
        </p:spPr>
      </p:pic>
      <p:sp>
        <p:nvSpPr>
          <p:cNvPr id="93209" name="Text Box 26"/>
          <p:cNvSpPr txBox="1">
            <a:spLocks noChangeArrowheads="1"/>
          </p:cNvSpPr>
          <p:nvPr/>
        </p:nvSpPr>
        <p:spPr bwMode="auto">
          <a:xfrm>
            <a:off x="6772275" y="4622800"/>
            <a:ext cx="1719263" cy="366713"/>
          </a:xfrm>
          <a:prstGeom prst="rect">
            <a:avLst/>
          </a:prstGeom>
          <a:noFill/>
          <a:ln w="9525">
            <a:noFill/>
            <a:miter lim="800000"/>
            <a:headEnd/>
            <a:tailEnd/>
          </a:ln>
        </p:spPr>
        <p:txBody>
          <a:bodyPr wrap="none">
            <a:spAutoFit/>
          </a:bodyPr>
          <a:lstStyle/>
          <a:p>
            <a:pPr algn="ctr"/>
            <a:r>
              <a:rPr lang="en-US" sz="1600">
                <a:solidFill>
                  <a:srgbClr val="FF0000"/>
                </a:solidFill>
              </a:rPr>
              <a:t>m = K</a:t>
            </a:r>
            <a:r>
              <a:rPr lang="en-US" sz="1600" baseline="-25000">
                <a:solidFill>
                  <a:srgbClr val="FF0000"/>
                </a:solidFill>
              </a:rPr>
              <a:t>B</a:t>
            </a:r>
            <a:r>
              <a:rPr lang="en-US" sz="1600" baseline="30000">
                <a:solidFill>
                  <a:srgbClr val="FF0000"/>
                </a:solidFill>
              </a:rPr>
              <a:t>-1</a:t>
            </a:r>
            <a:r>
              <a:rPr lang="en-US" sz="1600">
                <a:solidFill>
                  <a:srgbClr val="FF0000"/>
                </a:solidFill>
              </a:rPr>
              <a:t> </a:t>
            </a:r>
            <a:r>
              <a:rPr lang="en-US" sz="1800">
                <a:solidFill>
                  <a:srgbClr val="FF0000"/>
                </a:solidFill>
              </a:rPr>
              <a:t>(</a:t>
            </a:r>
            <a:r>
              <a:rPr lang="en-US" sz="1600">
                <a:solidFill>
                  <a:srgbClr val="FF0000"/>
                </a:solidFill>
              </a:rPr>
              <a:t>K</a:t>
            </a:r>
            <a:r>
              <a:rPr lang="en-US" sz="1600" baseline="-25000">
                <a:solidFill>
                  <a:srgbClr val="FF0000"/>
                </a:solidFill>
              </a:rPr>
              <a:t>B </a:t>
            </a:r>
            <a:r>
              <a:rPr lang="en-US" sz="1600">
                <a:solidFill>
                  <a:srgbClr val="FF0000"/>
                </a:solidFill>
              </a:rPr>
              <a:t>(m)</a:t>
            </a:r>
            <a:r>
              <a:rPr lang="en-US" sz="1800">
                <a:solidFill>
                  <a:srgbClr val="FF0000"/>
                </a:solidFill>
              </a:rPr>
              <a:t>)</a:t>
            </a:r>
          </a:p>
        </p:txBody>
      </p:sp>
      <p:sp>
        <p:nvSpPr>
          <p:cNvPr id="93210" name="Freeform 29"/>
          <p:cNvSpPr>
            <a:spLocks/>
          </p:cNvSpPr>
          <p:nvPr/>
        </p:nvSpPr>
        <p:spPr bwMode="auto">
          <a:xfrm>
            <a:off x="2849563" y="2179638"/>
            <a:ext cx="2393950" cy="1754187"/>
          </a:xfrm>
          <a:custGeom>
            <a:avLst/>
            <a:gdLst>
              <a:gd name="T0" fmla="*/ 2147483647 w 1508"/>
              <a:gd name="T1" fmla="*/ 0 h 1105"/>
              <a:gd name="T2" fmla="*/ 0 w 1508"/>
              <a:gd name="T3" fmla="*/ 0 h 1105"/>
              <a:gd name="T4" fmla="*/ 2147483647 w 1508"/>
              <a:gd name="T5" fmla="*/ 2147483647 h 1105"/>
              <a:gd name="T6" fmla="*/ 0 60000 65536"/>
              <a:gd name="T7" fmla="*/ 0 60000 65536"/>
              <a:gd name="T8" fmla="*/ 0 60000 65536"/>
              <a:gd name="T9" fmla="*/ 0 w 1508"/>
              <a:gd name="T10" fmla="*/ 0 h 1105"/>
              <a:gd name="T11" fmla="*/ 1508 w 1508"/>
              <a:gd name="T12" fmla="*/ 1105 h 1105"/>
            </a:gdLst>
            <a:ahLst/>
            <a:cxnLst>
              <a:cxn ang="T6">
                <a:pos x="T0" y="T1"/>
              </a:cxn>
              <a:cxn ang="T7">
                <a:pos x="T2" y="T3"/>
              </a:cxn>
              <a:cxn ang="T8">
                <a:pos x="T4" y="T5"/>
              </a:cxn>
            </a:cxnLst>
            <a:rect l="T9" t="T10" r="T11" b="T12"/>
            <a:pathLst>
              <a:path w="1508" h="1105">
                <a:moveTo>
                  <a:pt x="1508" y="0"/>
                </a:moveTo>
                <a:lnTo>
                  <a:pt x="0" y="0"/>
                </a:lnTo>
                <a:lnTo>
                  <a:pt x="5" y="1105"/>
                </a:lnTo>
              </a:path>
            </a:pathLst>
          </a:custGeom>
          <a:noFill/>
          <a:ln w="19050">
            <a:solidFill>
              <a:schemeClr val="tx1"/>
            </a:solidFill>
            <a:prstDash val="dash"/>
            <a:round/>
            <a:headEnd/>
            <a:tailEnd type="triangle" w="med" len="med"/>
          </a:ln>
        </p:spPr>
        <p:txBody>
          <a:bodyPr/>
          <a:lstStyle/>
          <a:p>
            <a:endParaRPr lang="en-US"/>
          </a:p>
        </p:txBody>
      </p:sp>
      <p:sp>
        <p:nvSpPr>
          <p:cNvPr id="93211" name="Freeform 30"/>
          <p:cNvSpPr>
            <a:spLocks/>
          </p:cNvSpPr>
          <p:nvPr/>
        </p:nvSpPr>
        <p:spPr bwMode="auto">
          <a:xfrm>
            <a:off x="5294313" y="2852738"/>
            <a:ext cx="330200" cy="1074737"/>
          </a:xfrm>
          <a:custGeom>
            <a:avLst/>
            <a:gdLst>
              <a:gd name="T0" fmla="*/ 2147483647 w 184"/>
              <a:gd name="T1" fmla="*/ 0 h 1113"/>
              <a:gd name="T2" fmla="*/ 0 w 184"/>
              <a:gd name="T3" fmla="*/ 2147483647 h 1113"/>
              <a:gd name="T4" fmla="*/ 2147483647 w 184"/>
              <a:gd name="T5" fmla="*/ 2147483647 h 1113"/>
              <a:gd name="T6" fmla="*/ 0 60000 65536"/>
              <a:gd name="T7" fmla="*/ 0 60000 65536"/>
              <a:gd name="T8" fmla="*/ 0 60000 65536"/>
              <a:gd name="T9" fmla="*/ 0 w 184"/>
              <a:gd name="T10" fmla="*/ 0 h 1113"/>
              <a:gd name="T11" fmla="*/ 184 w 184"/>
              <a:gd name="T12" fmla="*/ 1113 h 1113"/>
            </a:gdLst>
            <a:ahLst/>
            <a:cxnLst>
              <a:cxn ang="T6">
                <a:pos x="T0" y="T1"/>
              </a:cxn>
              <a:cxn ang="T7">
                <a:pos x="T2" y="T3"/>
              </a:cxn>
              <a:cxn ang="T8">
                <a:pos x="T4" y="T5"/>
              </a:cxn>
            </a:cxnLst>
            <a:rect l="T9" t="T10" r="T11" b="T12"/>
            <a:pathLst>
              <a:path w="184" h="1113">
                <a:moveTo>
                  <a:pt x="184" y="0"/>
                </a:moveTo>
                <a:lnTo>
                  <a:pt x="0" y="8"/>
                </a:lnTo>
                <a:lnTo>
                  <a:pt x="5" y="1113"/>
                </a:lnTo>
              </a:path>
            </a:pathLst>
          </a:custGeom>
          <a:noFill/>
          <a:ln w="19050">
            <a:solidFill>
              <a:schemeClr val="tx1"/>
            </a:solidFill>
            <a:prstDash val="dash"/>
            <a:round/>
            <a:headEnd/>
            <a:tailEnd type="triangle" w="med" len="med"/>
          </a:ln>
        </p:spPr>
        <p:txBody>
          <a:bodyPr/>
          <a:lstStyle/>
          <a:p>
            <a:endParaRPr lang="en-US"/>
          </a:p>
        </p:txBody>
      </p:sp>
      <p:sp>
        <p:nvSpPr>
          <p:cNvPr id="93212" name="Text Box 31"/>
          <p:cNvSpPr txBox="1">
            <a:spLocks noChangeArrowheads="1"/>
          </p:cNvSpPr>
          <p:nvPr/>
        </p:nvSpPr>
        <p:spPr bwMode="auto">
          <a:xfrm>
            <a:off x="5819775" y="2057400"/>
            <a:ext cx="452438"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 </a:t>
            </a:r>
          </a:p>
        </p:txBody>
      </p:sp>
      <p:sp>
        <p:nvSpPr>
          <p:cNvPr id="93213" name="Text Box 32"/>
          <p:cNvSpPr txBox="1">
            <a:spLocks noChangeArrowheads="1"/>
          </p:cNvSpPr>
          <p:nvPr/>
        </p:nvSpPr>
        <p:spPr bwMode="auto">
          <a:xfrm>
            <a:off x="5835650" y="2743200"/>
            <a:ext cx="576263" cy="336550"/>
          </a:xfrm>
          <a:prstGeom prst="rect">
            <a:avLst/>
          </a:prstGeom>
          <a:noFill/>
          <a:ln w="9525">
            <a:noFill/>
            <a:miter lim="800000"/>
            <a:headEnd/>
            <a:tailEnd/>
          </a:ln>
        </p:spPr>
        <p:txBody>
          <a:bodyPr wrap="none">
            <a:spAutoFit/>
          </a:bodyPr>
          <a:lstStyle/>
          <a:p>
            <a:pPr algn="ctr"/>
            <a:r>
              <a:rPr lang="en-US" sz="1600">
                <a:solidFill>
                  <a:srgbClr val="FF0000"/>
                </a:solidFill>
              </a:rPr>
              <a:t>K</a:t>
            </a:r>
            <a:r>
              <a:rPr lang="en-US" sz="1600" baseline="-25000">
                <a:solidFill>
                  <a:srgbClr val="FF0000"/>
                </a:solidFill>
              </a:rPr>
              <a:t>B</a:t>
            </a:r>
            <a:r>
              <a:rPr lang="en-US" sz="1600" baseline="30000">
                <a:solidFill>
                  <a:srgbClr val="FF0000"/>
                </a:solidFill>
              </a:rPr>
              <a:t>-1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6"/>
          <p:cNvSpPr>
            <a:spLocks noGrp="1" noChangeArrowheads="1"/>
          </p:cNvSpPr>
          <p:nvPr>
            <p:ph type="sldNum" sz="quarter" idx="12"/>
          </p:nvPr>
        </p:nvSpPr>
        <p:spPr>
          <a:noFill/>
        </p:spPr>
        <p:txBody>
          <a:bodyPr/>
          <a:lstStyle/>
          <a:p>
            <a:fld id="{1072BF08-AC02-44B5-A456-EFEA1CC17337}" type="slidenum">
              <a:rPr lang="en-US"/>
              <a:pPr/>
              <a:t>22</a:t>
            </a:fld>
            <a:endParaRPr lang="en-US"/>
          </a:p>
        </p:txBody>
      </p:sp>
      <p:sp>
        <p:nvSpPr>
          <p:cNvPr id="94213" name="Rectangle 2"/>
          <p:cNvSpPr>
            <a:spLocks noGrp="1" noChangeArrowheads="1"/>
          </p:cNvSpPr>
          <p:nvPr>
            <p:ph type="title"/>
          </p:nvPr>
        </p:nvSpPr>
        <p:spPr/>
        <p:txBody>
          <a:bodyPr/>
          <a:lstStyle/>
          <a:p>
            <a:pPr eaLnBrk="1" hangingPunct="1"/>
            <a:r>
              <a:rPr lang="en-US" smtClean="0">
                <a:ea typeface="ＭＳ Ｐゴシック" pitchFamily="34" charset="-128"/>
              </a:rPr>
              <a:t>Asymmetric Key: Sign &amp; Verify</a:t>
            </a:r>
          </a:p>
        </p:txBody>
      </p:sp>
      <p:sp>
        <p:nvSpPr>
          <p:cNvPr id="94214" name="Rectangle 27"/>
          <p:cNvSpPr>
            <a:spLocks noGrp="1" noChangeArrowheads="1"/>
          </p:cNvSpPr>
          <p:nvPr>
            <p:ph type="body" idx="1"/>
          </p:nvPr>
        </p:nvSpPr>
        <p:spPr>
          <a:xfrm>
            <a:off x="304800" y="2971800"/>
            <a:ext cx="8305800" cy="1295400"/>
          </a:xfrm>
          <a:noFill/>
        </p:spPr>
        <p:txBody>
          <a:bodyPr/>
          <a:lstStyle/>
          <a:p>
            <a:pPr eaLnBrk="1" hangingPunct="1"/>
            <a:r>
              <a:rPr lang="en-US" sz="2600" smtClean="0">
                <a:ea typeface="ＭＳ Ｐゴシック" pitchFamily="34" charset="-128"/>
              </a:rPr>
              <a:t>The message must be from Bob, because it must be the case that S = K</a:t>
            </a:r>
            <a:r>
              <a:rPr lang="en-US" sz="2600" baseline="-25000" smtClean="0">
                <a:ea typeface="ＭＳ Ｐゴシック" pitchFamily="34" charset="-128"/>
              </a:rPr>
              <a:t>B</a:t>
            </a:r>
            <a:r>
              <a:rPr lang="en-US" sz="2600" baseline="30000" smtClean="0">
                <a:ea typeface="ＭＳ Ｐゴシック" pitchFamily="34" charset="-128"/>
              </a:rPr>
              <a:t>-1</a:t>
            </a:r>
            <a:r>
              <a:rPr lang="en-US" sz="2600" smtClean="0">
                <a:ea typeface="ＭＳ Ｐゴシック" pitchFamily="34" charset="-128"/>
              </a:rPr>
              <a:t>(M), and only Bob has K</a:t>
            </a:r>
            <a:r>
              <a:rPr lang="en-US" sz="2600" baseline="-25000" smtClean="0">
                <a:ea typeface="ＭＳ Ｐゴシック" pitchFamily="34" charset="-128"/>
              </a:rPr>
              <a:t>B</a:t>
            </a:r>
            <a:r>
              <a:rPr lang="en-US" sz="2600" baseline="30000" smtClean="0">
                <a:ea typeface="ＭＳ Ｐゴシック" pitchFamily="34" charset="-128"/>
              </a:rPr>
              <a:t>-1 </a:t>
            </a:r>
            <a:r>
              <a:rPr lang="en-US" sz="2600" smtClean="0">
                <a:ea typeface="ＭＳ Ｐゴシック" pitchFamily="34" charset="-128"/>
              </a:rPr>
              <a:t>! </a:t>
            </a:r>
          </a:p>
        </p:txBody>
      </p:sp>
      <p:sp>
        <p:nvSpPr>
          <p:cNvPr id="94215"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a:t>If we are given a message M, and a value S such that K</a:t>
            </a:r>
            <a:r>
              <a:rPr lang="en-US" sz="3000" baseline="-25000"/>
              <a:t>B</a:t>
            </a:r>
            <a:r>
              <a:rPr lang="en-US" sz="3000"/>
              <a:t>(S) = M, what can we conclude? </a:t>
            </a:r>
          </a:p>
          <a:p>
            <a:pPr marL="342900" indent="-342900">
              <a:spcBef>
                <a:spcPct val="20000"/>
              </a:spcBef>
              <a:buClr>
                <a:schemeClr val="accent1"/>
              </a:buClr>
              <a:buSzPct val="65000"/>
              <a:buFont typeface="Wingdings" pitchFamily="2" charset="2"/>
              <a:buChar char="n"/>
            </a:pPr>
            <a:endParaRPr lang="en-US" sz="3000"/>
          </a:p>
        </p:txBody>
      </p:sp>
      <p:sp>
        <p:nvSpPr>
          <p:cNvPr id="94216" name="Rectangle 30"/>
          <p:cNvSpPr>
            <a:spLocks noChangeArrowheads="1"/>
          </p:cNvSpPr>
          <p:nvPr/>
        </p:nvSpPr>
        <p:spPr bwMode="auto">
          <a:xfrm>
            <a:off x="533400" y="4343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3000" dirty="0"/>
              <a:t>This gives us two primitives:</a:t>
            </a:r>
          </a:p>
          <a:p>
            <a:pPr marL="1143000" lvl="2" indent="-228600">
              <a:spcBef>
                <a:spcPct val="20000"/>
              </a:spcBef>
              <a:buClr>
                <a:schemeClr val="accent1"/>
              </a:buClr>
              <a:buSzPct val="65000"/>
              <a:buFont typeface="Wingdings" pitchFamily="2" charset="2"/>
              <a:buChar char="n"/>
            </a:pPr>
            <a:r>
              <a:rPr lang="en-US" sz="2200" dirty="0"/>
              <a:t>Sign (M) = K</a:t>
            </a:r>
            <a:r>
              <a:rPr lang="en-US" sz="2200" baseline="-25000" dirty="0"/>
              <a:t>B</a:t>
            </a:r>
            <a:r>
              <a:rPr lang="en-US" sz="2200" baseline="30000" dirty="0"/>
              <a:t>-1</a:t>
            </a:r>
            <a:r>
              <a:rPr lang="en-US" sz="2200" dirty="0"/>
              <a:t>(M) = Signature S</a:t>
            </a:r>
          </a:p>
          <a:p>
            <a:pPr marL="1143000" lvl="2" indent="-228600">
              <a:spcBef>
                <a:spcPct val="20000"/>
              </a:spcBef>
              <a:buClr>
                <a:schemeClr val="accent1"/>
              </a:buClr>
              <a:buSzPct val="65000"/>
              <a:buFont typeface="Wingdings" pitchFamily="2" charset="2"/>
              <a:buChar char="n"/>
            </a:pPr>
            <a:r>
              <a:rPr lang="en-US" sz="2200" dirty="0"/>
              <a:t>Verify  (S, M) = test( K</a:t>
            </a:r>
            <a:r>
              <a:rPr lang="en-US" sz="2200" baseline="-25000" dirty="0"/>
              <a:t>B</a:t>
            </a:r>
            <a:r>
              <a:rPr lang="en-US" sz="2200" dirty="0"/>
              <a:t>(S) == M ) </a:t>
            </a:r>
          </a:p>
          <a:p>
            <a:pPr marL="342900" indent="-342900">
              <a:spcBef>
                <a:spcPct val="20000"/>
              </a:spcBef>
              <a:buClr>
                <a:schemeClr val="accent1"/>
              </a:buClr>
              <a:buSzPct val="65000"/>
              <a:buFont typeface="Wingdings" pitchFamily="2" charset="2"/>
              <a:buChar char="n"/>
            </a:pPr>
            <a:endParaRPr lang="en-US" sz="3000" dirty="0"/>
          </a:p>
          <a:p>
            <a:pPr marL="342900" indent="-342900">
              <a:spcBef>
                <a:spcPct val="20000"/>
              </a:spcBef>
              <a:buClr>
                <a:schemeClr val="accent1"/>
              </a:buClr>
              <a:buSzPct val="65000"/>
              <a:buFont typeface="Wingdings" pitchFamily="2" charset="2"/>
              <a:buChar char="n"/>
            </a:pPr>
            <a:endParaRPr lang="en-US" sz="3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6"/>
          <p:cNvSpPr>
            <a:spLocks noGrp="1" noChangeArrowheads="1"/>
          </p:cNvSpPr>
          <p:nvPr>
            <p:ph type="sldNum" sz="quarter" idx="12"/>
          </p:nvPr>
        </p:nvSpPr>
        <p:spPr>
          <a:noFill/>
        </p:spPr>
        <p:txBody>
          <a:bodyPr/>
          <a:lstStyle/>
          <a:p>
            <a:fld id="{FFB2927B-162D-44E1-801C-C62CD9F6A137}" type="slidenum">
              <a:rPr lang="en-US"/>
              <a:pPr/>
              <a:t>23</a:t>
            </a:fld>
            <a:endParaRPr lang="en-US"/>
          </a:p>
        </p:txBody>
      </p:sp>
      <p:sp>
        <p:nvSpPr>
          <p:cNvPr id="96261" name="Rectangle 2"/>
          <p:cNvSpPr>
            <a:spLocks noGrp="1" noChangeArrowheads="1"/>
          </p:cNvSpPr>
          <p:nvPr>
            <p:ph type="title"/>
          </p:nvPr>
        </p:nvSpPr>
        <p:spPr/>
        <p:txBody>
          <a:bodyPr/>
          <a:lstStyle/>
          <a:p>
            <a:pPr eaLnBrk="1" hangingPunct="1"/>
            <a:r>
              <a:rPr lang="en-US" dirty="0" smtClean="0">
                <a:ea typeface="ＭＳ Ｐゴシック" pitchFamily="34" charset="-128"/>
              </a:rPr>
              <a:t>Asymmetric Key Review:</a:t>
            </a:r>
          </a:p>
        </p:txBody>
      </p:sp>
      <p:sp>
        <p:nvSpPr>
          <p:cNvPr id="96262" name="Rectangle 3"/>
          <p:cNvSpPr>
            <a:spLocks noGrp="1" noChangeArrowheads="1"/>
          </p:cNvSpPr>
          <p:nvPr>
            <p:ph type="body" idx="1"/>
          </p:nvPr>
        </p:nvSpPr>
        <p:spPr/>
        <p:txBody>
          <a:bodyPr/>
          <a:lstStyle/>
          <a:p>
            <a:pPr eaLnBrk="1" hangingPunct="1"/>
            <a:r>
              <a:rPr lang="en-US" u="sng" smtClean="0">
                <a:ea typeface="ＭＳ Ｐゴシック" pitchFamily="34" charset="-128"/>
              </a:rPr>
              <a:t>Confidentiality:</a:t>
            </a:r>
            <a:r>
              <a:rPr lang="en-US" smtClean="0">
                <a:ea typeface="ＭＳ Ｐゴシック" pitchFamily="34" charset="-128"/>
              </a:rPr>
              <a:t> Encrypt with Public Key of Receiver</a:t>
            </a:r>
          </a:p>
          <a:p>
            <a:pPr eaLnBrk="1" hangingPunct="1"/>
            <a:r>
              <a:rPr lang="en-US" u="sng" smtClean="0">
                <a:ea typeface="ＭＳ Ｐゴシック" pitchFamily="34" charset="-128"/>
              </a:rPr>
              <a:t>Integrity:</a:t>
            </a:r>
            <a:r>
              <a:rPr lang="en-US" smtClean="0">
                <a:ea typeface="ＭＳ Ｐゴシック" pitchFamily="34" charset="-128"/>
              </a:rPr>
              <a:t> Sign message with private key of the sender</a:t>
            </a:r>
          </a:p>
          <a:p>
            <a:pPr eaLnBrk="1" hangingPunct="1"/>
            <a:r>
              <a:rPr lang="en-US" u="sng" smtClean="0">
                <a:ea typeface="ＭＳ Ｐゴシック" pitchFamily="34" charset="-128"/>
              </a:rPr>
              <a:t>Authentication:</a:t>
            </a:r>
            <a:r>
              <a:rPr lang="en-US" smtClean="0">
                <a:ea typeface="ＭＳ Ｐゴシック" pitchFamily="34" charset="-128"/>
              </a:rPr>
              <a:t> Entity being authenticated signs a nonce with private key, signature is then verified with the public key</a:t>
            </a:r>
          </a:p>
        </p:txBody>
      </p:sp>
      <p:sp>
        <p:nvSpPr>
          <p:cNvPr id="96263" name="Text Box 4"/>
          <p:cNvSpPr txBox="1">
            <a:spLocks noChangeArrowheads="1"/>
          </p:cNvSpPr>
          <p:nvPr/>
        </p:nvSpPr>
        <p:spPr bwMode="auto">
          <a:xfrm>
            <a:off x="1371600" y="5334000"/>
            <a:ext cx="6324600" cy="822325"/>
          </a:xfrm>
          <a:prstGeom prst="rect">
            <a:avLst/>
          </a:prstGeom>
          <a:noFill/>
          <a:ln w="9525">
            <a:noFill/>
            <a:miter lim="800000"/>
            <a:headEnd/>
            <a:tailEnd/>
          </a:ln>
        </p:spPr>
        <p:txBody>
          <a:bodyPr>
            <a:spAutoFit/>
          </a:bodyPr>
          <a:lstStyle/>
          <a:p>
            <a:pPr>
              <a:spcBef>
                <a:spcPct val="50000"/>
              </a:spcBef>
            </a:pPr>
            <a:r>
              <a:rPr lang="en-US"/>
              <a:t>But, these operations are computationally expensive*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6"/>
          <p:cNvSpPr>
            <a:spLocks noGrp="1" noChangeArrowheads="1"/>
          </p:cNvSpPr>
          <p:nvPr>
            <p:ph type="sldNum" sz="quarter" idx="12"/>
          </p:nvPr>
        </p:nvSpPr>
        <p:spPr>
          <a:noFill/>
        </p:spPr>
        <p:txBody>
          <a:bodyPr/>
          <a:lstStyle/>
          <a:p>
            <a:fld id="{1072BF08-AC02-44B5-A456-EFEA1CC17337}" type="slidenum">
              <a:rPr lang="en-US"/>
              <a:pPr/>
              <a:t>24</a:t>
            </a:fld>
            <a:endParaRPr lang="en-US"/>
          </a:p>
        </p:txBody>
      </p:sp>
      <p:sp>
        <p:nvSpPr>
          <p:cNvPr id="94213" name="Rectangle 2"/>
          <p:cNvSpPr>
            <a:spLocks noGrp="1" noChangeArrowheads="1"/>
          </p:cNvSpPr>
          <p:nvPr>
            <p:ph type="title"/>
          </p:nvPr>
        </p:nvSpPr>
        <p:spPr/>
        <p:txBody>
          <a:bodyPr/>
          <a:lstStyle/>
          <a:p>
            <a:pPr eaLnBrk="1" hangingPunct="1"/>
            <a:r>
              <a:rPr lang="en-US" dirty="0" smtClean="0">
                <a:ea typeface="ＭＳ Ｐゴシック" pitchFamily="34" charset="-128"/>
              </a:rPr>
              <a:t>Biometrics</a:t>
            </a:r>
            <a:endParaRPr lang="en-US" dirty="0" smtClean="0">
              <a:ea typeface="ＭＳ Ｐゴシック" pitchFamily="34" charset="-128"/>
            </a:endParaRPr>
          </a:p>
        </p:txBody>
      </p:sp>
      <p:sp>
        <p:nvSpPr>
          <p:cNvPr id="94215"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1800" dirty="0" smtClean="0"/>
              <a:t>Nice in some respects</a:t>
            </a:r>
          </a:p>
          <a:p>
            <a:pPr marL="800100" lvl="1" indent="-342900">
              <a:spcBef>
                <a:spcPct val="20000"/>
              </a:spcBef>
              <a:buClr>
                <a:schemeClr val="accent1"/>
              </a:buClr>
              <a:buSzPct val="65000"/>
              <a:buFont typeface="Wingdings" pitchFamily="2" charset="2"/>
              <a:buChar char="n"/>
            </a:pPr>
            <a:r>
              <a:rPr lang="en-US" sz="1800" dirty="0" smtClean="0"/>
              <a:t>No need to distribute</a:t>
            </a:r>
          </a:p>
          <a:p>
            <a:pPr marL="800100" lvl="1" indent="-342900">
              <a:spcBef>
                <a:spcPct val="20000"/>
              </a:spcBef>
              <a:buClr>
                <a:schemeClr val="accent1"/>
              </a:buClr>
              <a:buSzPct val="65000"/>
              <a:buFont typeface="Wingdings" pitchFamily="2" charset="2"/>
              <a:buChar char="n"/>
            </a:pPr>
            <a:r>
              <a:rPr lang="en-US" sz="1800" dirty="0" smtClean="0"/>
              <a:t>Reducible to digital form</a:t>
            </a:r>
          </a:p>
          <a:p>
            <a:pPr marL="800100" lvl="1" indent="-342900">
              <a:spcBef>
                <a:spcPct val="20000"/>
              </a:spcBef>
              <a:buClr>
                <a:schemeClr val="accent1"/>
              </a:buClr>
              <a:buSzPct val="65000"/>
              <a:buFont typeface="Wingdings" pitchFamily="2" charset="2"/>
              <a:buChar char="n"/>
            </a:pPr>
            <a:r>
              <a:rPr lang="en-US" sz="1800" dirty="0" smtClean="0"/>
              <a:t>Unique in practice</a:t>
            </a:r>
          </a:p>
          <a:p>
            <a:pPr marL="342900" indent="-342900">
              <a:spcBef>
                <a:spcPct val="20000"/>
              </a:spcBef>
              <a:buClr>
                <a:schemeClr val="accent1"/>
              </a:buClr>
              <a:buSzPct val="65000"/>
              <a:buFont typeface="Wingdings" pitchFamily="2" charset="2"/>
              <a:buChar char="n"/>
            </a:pPr>
            <a:r>
              <a:rPr lang="en-US" sz="1800" dirty="0" smtClean="0"/>
              <a:t>Hard to duplicate?</a:t>
            </a:r>
          </a:p>
          <a:p>
            <a:pPr marL="800100" lvl="1" indent="-342900">
              <a:spcBef>
                <a:spcPct val="20000"/>
              </a:spcBef>
              <a:buClr>
                <a:schemeClr val="accent1"/>
              </a:buClr>
              <a:buSzPct val="65000"/>
              <a:buFont typeface="Wingdings" pitchFamily="2" charset="2"/>
              <a:buChar char="n"/>
            </a:pPr>
            <a:r>
              <a:rPr lang="en-US" sz="1800" dirty="0" smtClean="0"/>
              <a:t>Used via binary representation</a:t>
            </a:r>
          </a:p>
          <a:p>
            <a:pPr marL="800100" lvl="1" indent="-342900">
              <a:spcBef>
                <a:spcPct val="20000"/>
              </a:spcBef>
              <a:buClr>
                <a:schemeClr val="accent1"/>
              </a:buClr>
              <a:buSzPct val="65000"/>
              <a:buFont typeface="Wingdings" pitchFamily="2" charset="2"/>
              <a:buChar char="n"/>
            </a:pPr>
            <a:r>
              <a:rPr lang="en-US" sz="1800" dirty="0" smtClean="0"/>
              <a:t>Warm gelatin fingers or slip-on finger-pads molded to prints?</a:t>
            </a:r>
          </a:p>
          <a:p>
            <a:pPr marL="800100" lvl="1" indent="-342900">
              <a:spcBef>
                <a:spcPct val="20000"/>
              </a:spcBef>
              <a:buClr>
                <a:schemeClr val="accent1"/>
              </a:buClr>
              <a:buSzPct val="65000"/>
              <a:buFont typeface="Wingdings" pitchFamily="2" charset="2"/>
              <a:buChar char="n"/>
            </a:pPr>
            <a:r>
              <a:rPr lang="en-US" sz="1800" dirty="0" smtClean="0"/>
              <a:t>Artificial eyeballs made to match scans? </a:t>
            </a:r>
          </a:p>
          <a:p>
            <a:pPr marL="800100" lvl="1" indent="-342900">
              <a:spcBef>
                <a:spcPct val="20000"/>
              </a:spcBef>
              <a:buClr>
                <a:schemeClr val="accent1"/>
              </a:buClr>
              <a:buSzPct val="65000"/>
              <a:buFont typeface="Wingdings" pitchFamily="2" charset="2"/>
              <a:buChar char="n"/>
            </a:pPr>
            <a:r>
              <a:rPr lang="en-US" sz="1800" dirty="0" smtClean="0"/>
              <a:t>Pictures? Videos w/blinking?</a:t>
            </a:r>
          </a:p>
          <a:p>
            <a:pPr marL="342900" indent="-342900">
              <a:spcBef>
                <a:spcPct val="20000"/>
              </a:spcBef>
              <a:buClr>
                <a:schemeClr val="accent1"/>
              </a:buClr>
              <a:buSzPct val="65000"/>
              <a:buFont typeface="Wingdings" pitchFamily="2" charset="2"/>
              <a:buChar char="n"/>
            </a:pPr>
            <a:r>
              <a:rPr lang="en-US" sz="1800" dirty="0" smtClean="0"/>
              <a:t>Change over time? </a:t>
            </a:r>
          </a:p>
          <a:p>
            <a:pPr marL="800100" lvl="1" indent="-342900">
              <a:spcBef>
                <a:spcPct val="20000"/>
              </a:spcBef>
              <a:buClr>
                <a:schemeClr val="accent1"/>
              </a:buClr>
              <a:buSzPct val="65000"/>
              <a:buFont typeface="Wingdings" pitchFamily="2" charset="2"/>
              <a:buChar char="n"/>
            </a:pPr>
            <a:r>
              <a:rPr lang="en-US" sz="1800" dirty="0" smtClean="0"/>
              <a:t>Injury?</a:t>
            </a:r>
          </a:p>
          <a:p>
            <a:pPr marL="800100" lvl="1" indent="-342900">
              <a:spcBef>
                <a:spcPct val="20000"/>
              </a:spcBef>
              <a:buClr>
                <a:schemeClr val="accent1"/>
              </a:buClr>
              <a:buSzPct val="65000"/>
              <a:buFont typeface="Wingdings" pitchFamily="2" charset="2"/>
              <a:buChar char="n"/>
            </a:pPr>
            <a:r>
              <a:rPr lang="en-US" sz="1800" dirty="0" smtClean="0"/>
              <a:t>Aging?		</a:t>
            </a:r>
          </a:p>
          <a:p>
            <a:pPr marL="342900" indent="-342900">
              <a:spcBef>
                <a:spcPct val="20000"/>
              </a:spcBef>
              <a:buClr>
                <a:schemeClr val="accent1"/>
              </a:buClr>
              <a:buSzPct val="65000"/>
              <a:buFont typeface="Wingdings" pitchFamily="2" charset="2"/>
              <a:buChar char="n"/>
            </a:pPr>
            <a:r>
              <a:rPr lang="en-US" sz="1800" b="1" dirty="0" smtClean="0"/>
              <a:t>Not replaceable or revocable</a:t>
            </a:r>
          </a:p>
          <a:p>
            <a:pPr marL="800100" lvl="1" indent="-342900">
              <a:spcBef>
                <a:spcPct val="20000"/>
              </a:spcBef>
              <a:buClr>
                <a:schemeClr val="accent1"/>
              </a:buClr>
              <a:buSzPct val="65000"/>
              <a:buFont typeface="Wingdings" pitchFamily="2" charset="2"/>
              <a:buChar char="n"/>
            </a:pPr>
            <a:r>
              <a:rPr lang="en-US" sz="1800" dirty="0" smtClean="0"/>
              <a:t>What happens when “stolen?”</a:t>
            </a:r>
          </a:p>
          <a:p>
            <a:pPr marL="800100" lvl="1" indent="-342900">
              <a:spcBef>
                <a:spcPct val="20000"/>
              </a:spcBef>
              <a:buClr>
                <a:schemeClr val="accent1"/>
              </a:buClr>
              <a:buSzPct val="65000"/>
              <a:buFont typeface="Wingdings" pitchFamily="2" charset="2"/>
              <a:buChar char="n"/>
            </a:pPr>
            <a:r>
              <a:rPr lang="en-US" sz="1800" dirty="0" smtClean="0"/>
              <a:t>Are you “Deleted”?!?!?</a:t>
            </a:r>
          </a:p>
          <a:p>
            <a:pPr marL="800100" lvl="1" indent="-342900">
              <a:spcBef>
                <a:spcPct val="20000"/>
              </a:spcBef>
              <a:buClr>
                <a:schemeClr val="accent1"/>
              </a:buClr>
              <a:buSzPct val="65000"/>
              <a:buFont typeface="Wingdings" pitchFamily="2" charset="2"/>
              <a:buChar char="n"/>
            </a:pPr>
            <a:r>
              <a:rPr lang="en-US" sz="1800" dirty="0" smtClean="0"/>
              <a:t>(Well, you do have 10 fingers, two retinas, one nose, etc)</a:t>
            </a:r>
          </a:p>
          <a:p>
            <a:pPr marL="342900" indent="-342900">
              <a:spcBef>
                <a:spcPct val="20000"/>
              </a:spcBef>
              <a:buClr>
                <a:schemeClr val="accent1"/>
              </a:buClr>
              <a:buSzPct val="65000"/>
            </a:pPr>
            <a:endParaRPr lang="en-US" sz="2000" dirty="0" smtClean="0"/>
          </a:p>
          <a:p>
            <a:pPr marL="800100" lvl="1" indent="-342900">
              <a:spcBef>
                <a:spcPct val="20000"/>
              </a:spcBef>
              <a:buClr>
                <a:schemeClr val="accent1"/>
              </a:buClr>
              <a:buSzPct val="65000"/>
              <a:buFont typeface="Wingdings" pitchFamily="2" charset="2"/>
              <a:buChar char="n"/>
            </a:pPr>
            <a:endParaRPr lang="en-US" sz="2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342900"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a:p>
          <a:p>
            <a:pPr marL="342900" indent="-342900">
              <a:spcBef>
                <a:spcPct val="20000"/>
              </a:spcBef>
              <a:buClr>
                <a:schemeClr val="accent1"/>
              </a:buClr>
              <a:buSzPct val="65000"/>
              <a:buFont typeface="Wingdings" pitchFamily="2" charset="2"/>
              <a:buChar char="n"/>
            </a:pPr>
            <a:endParaRPr lang="en-US" sz="3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6"/>
          <p:cNvSpPr>
            <a:spLocks noGrp="1" noChangeArrowheads="1"/>
          </p:cNvSpPr>
          <p:nvPr>
            <p:ph type="sldNum" sz="quarter" idx="12"/>
          </p:nvPr>
        </p:nvSpPr>
        <p:spPr>
          <a:noFill/>
        </p:spPr>
        <p:txBody>
          <a:bodyPr/>
          <a:lstStyle/>
          <a:p>
            <a:fld id="{1072BF08-AC02-44B5-A456-EFEA1CC17337}" type="slidenum">
              <a:rPr lang="en-US"/>
              <a:pPr/>
              <a:t>25</a:t>
            </a:fld>
            <a:endParaRPr lang="en-US"/>
          </a:p>
        </p:txBody>
      </p:sp>
      <p:sp>
        <p:nvSpPr>
          <p:cNvPr id="94213" name="Rectangle 2"/>
          <p:cNvSpPr>
            <a:spLocks noGrp="1" noChangeArrowheads="1"/>
          </p:cNvSpPr>
          <p:nvPr>
            <p:ph type="title"/>
          </p:nvPr>
        </p:nvSpPr>
        <p:spPr/>
        <p:txBody>
          <a:bodyPr/>
          <a:lstStyle/>
          <a:p>
            <a:pPr eaLnBrk="1" hangingPunct="1"/>
            <a:r>
              <a:rPr lang="en-US" dirty="0" smtClean="0">
                <a:ea typeface="ＭＳ Ｐゴシック" pitchFamily="34" charset="-128"/>
              </a:rPr>
              <a:t>Multi-Factor, Human Factors</a:t>
            </a:r>
            <a:endParaRPr lang="en-US" dirty="0" smtClean="0">
              <a:ea typeface="ＭＳ Ｐゴシック" pitchFamily="34" charset="-128"/>
            </a:endParaRPr>
          </a:p>
        </p:txBody>
      </p:sp>
      <p:sp>
        <p:nvSpPr>
          <p:cNvPr id="94215" name="Rectangle 29"/>
          <p:cNvSpPr>
            <a:spLocks noChangeArrowheads="1"/>
          </p:cNvSpPr>
          <p:nvPr/>
        </p:nvSpPr>
        <p:spPr bwMode="auto">
          <a:xfrm>
            <a:off x="381000" y="1295400"/>
            <a:ext cx="8305800" cy="1295400"/>
          </a:xfrm>
          <a:prstGeom prst="rect">
            <a:avLst/>
          </a:prstGeom>
          <a:noFill/>
          <a:ln w="9525">
            <a:noFill/>
            <a:miter lim="800000"/>
            <a:headEnd/>
            <a:tailEnd/>
          </a:ln>
        </p:spPr>
        <p:txBody>
          <a:bodyPr/>
          <a:lstStyle/>
          <a:p>
            <a:pPr marL="342900" indent="-342900">
              <a:spcBef>
                <a:spcPct val="20000"/>
              </a:spcBef>
              <a:buClr>
                <a:schemeClr val="accent1"/>
              </a:buClr>
              <a:buSzPct val="65000"/>
              <a:buFont typeface="Wingdings" pitchFamily="2" charset="2"/>
              <a:buChar char="n"/>
            </a:pPr>
            <a:r>
              <a:rPr lang="en-US" sz="2200" dirty="0" smtClean="0"/>
              <a:t>Best systems use more than one factor</a:t>
            </a:r>
          </a:p>
          <a:p>
            <a:pPr marL="800100" lvl="1" indent="-342900">
              <a:spcBef>
                <a:spcPct val="20000"/>
              </a:spcBef>
              <a:buClr>
                <a:schemeClr val="accent1"/>
              </a:buClr>
              <a:buSzPct val="65000"/>
              <a:buFont typeface="Wingdings" pitchFamily="2" charset="2"/>
              <a:buChar char="n"/>
            </a:pPr>
            <a:r>
              <a:rPr lang="en-US" sz="2200" dirty="0" smtClean="0"/>
              <a:t>Something you know</a:t>
            </a:r>
          </a:p>
          <a:p>
            <a:pPr marL="800100" lvl="1" indent="-342900">
              <a:spcBef>
                <a:spcPct val="20000"/>
              </a:spcBef>
              <a:buClr>
                <a:schemeClr val="accent1"/>
              </a:buClr>
              <a:buSzPct val="65000"/>
              <a:buFont typeface="Wingdings" pitchFamily="2" charset="2"/>
              <a:buChar char="n"/>
            </a:pPr>
            <a:r>
              <a:rPr lang="en-US" sz="2200" dirty="0" smtClean="0"/>
              <a:t>Something piece of you</a:t>
            </a:r>
          </a:p>
          <a:p>
            <a:pPr marL="800100" lvl="1" indent="-342900">
              <a:spcBef>
                <a:spcPct val="20000"/>
              </a:spcBef>
              <a:buClr>
                <a:schemeClr val="accent1"/>
              </a:buClr>
              <a:buSzPct val="65000"/>
              <a:buFont typeface="Wingdings" pitchFamily="2" charset="2"/>
              <a:buChar char="n"/>
            </a:pPr>
            <a:r>
              <a:rPr lang="en-US" sz="2200" dirty="0" smtClean="0"/>
              <a:t>Biometrics + Password/Q&amp;A Challenge, Etc</a:t>
            </a:r>
          </a:p>
          <a:p>
            <a:pPr marL="800100" lvl="1" indent="-342900">
              <a:spcBef>
                <a:spcPct val="20000"/>
              </a:spcBef>
              <a:buClr>
                <a:schemeClr val="accent1"/>
              </a:buClr>
              <a:buSzPct val="65000"/>
              <a:buFont typeface="Wingdings" pitchFamily="2" charset="2"/>
              <a:buChar char="n"/>
            </a:pPr>
            <a:r>
              <a:rPr lang="en-US" sz="2200" dirty="0" smtClean="0"/>
              <a:t>More natural factors better than fewer unnatural challenges</a:t>
            </a:r>
          </a:p>
          <a:p>
            <a:pPr marL="800100" lvl="1" indent="-342900">
              <a:spcBef>
                <a:spcPct val="20000"/>
              </a:spcBef>
              <a:buClr>
                <a:schemeClr val="accent1"/>
              </a:buClr>
              <a:buSzPct val="65000"/>
              <a:buFont typeface="Wingdings" pitchFamily="2" charset="2"/>
              <a:buChar char="n"/>
            </a:pPr>
            <a:r>
              <a:rPr lang="en-US" sz="2200" dirty="0" smtClean="0"/>
              <a:t>More weak factors may be stronger than fewer stronger factors</a:t>
            </a:r>
          </a:p>
          <a:p>
            <a:pPr marL="800100" lvl="1" indent="-342900">
              <a:spcBef>
                <a:spcPct val="20000"/>
              </a:spcBef>
              <a:buClr>
                <a:schemeClr val="accent1"/>
              </a:buClr>
              <a:buSzPct val="65000"/>
            </a:pPr>
            <a:endParaRPr lang="en-US" sz="2200" dirty="0" smtClean="0"/>
          </a:p>
          <a:p>
            <a:pPr marL="342900" indent="-342900">
              <a:spcBef>
                <a:spcPct val="20000"/>
              </a:spcBef>
              <a:buClr>
                <a:schemeClr val="accent1"/>
              </a:buClr>
              <a:buSzPct val="65000"/>
              <a:buFont typeface="Wingdings" pitchFamily="2" charset="2"/>
              <a:buChar char="n"/>
            </a:pPr>
            <a:r>
              <a:rPr lang="en-US" sz="2200" dirty="0" smtClean="0"/>
              <a:t>Human factors are critical</a:t>
            </a:r>
          </a:p>
          <a:p>
            <a:pPr marL="800100" lvl="1" indent="-342900">
              <a:spcBef>
                <a:spcPct val="20000"/>
              </a:spcBef>
              <a:buClr>
                <a:schemeClr val="accent1"/>
              </a:buClr>
              <a:buSzPct val="65000"/>
              <a:buFont typeface="Wingdings" pitchFamily="2" charset="2"/>
              <a:buChar char="n"/>
            </a:pPr>
            <a:r>
              <a:rPr lang="en-US" sz="2200" dirty="0" smtClean="0"/>
              <a:t>Too many password restrictions? Too many passwords?</a:t>
            </a:r>
          </a:p>
          <a:p>
            <a:pPr marL="1257300" lvl="2" indent="-342900">
              <a:spcBef>
                <a:spcPct val="20000"/>
              </a:spcBef>
              <a:buClr>
                <a:schemeClr val="accent1"/>
              </a:buClr>
              <a:buSzPct val="65000"/>
              <a:buFont typeface="Wingdings" pitchFamily="2" charset="2"/>
              <a:buChar char="n"/>
            </a:pPr>
            <a:r>
              <a:rPr lang="en-US" sz="2200" dirty="0" smtClean="0"/>
              <a:t>Write them down on Post-Its Notes!</a:t>
            </a:r>
          </a:p>
          <a:p>
            <a:pPr marL="342900" indent="-342900">
              <a:spcBef>
                <a:spcPct val="20000"/>
              </a:spcBef>
              <a:buClr>
                <a:schemeClr val="accent1"/>
              </a:buClr>
              <a:buSzPct val="65000"/>
              <a:buFont typeface="Wingdings" pitchFamily="2" charset="2"/>
              <a:buChar char="n"/>
            </a:pPr>
            <a:endParaRPr lang="en-US" sz="1800" dirty="0" smtClean="0"/>
          </a:p>
          <a:p>
            <a:pPr marL="342900" indent="-342900">
              <a:spcBef>
                <a:spcPct val="20000"/>
              </a:spcBef>
              <a:buClr>
                <a:schemeClr val="accent1"/>
              </a:buClr>
              <a:buSzPct val="65000"/>
            </a:pPr>
            <a:endParaRPr lang="en-US" sz="2000" dirty="0" smtClean="0"/>
          </a:p>
          <a:p>
            <a:pPr marL="800100" lvl="1" indent="-342900">
              <a:spcBef>
                <a:spcPct val="20000"/>
              </a:spcBef>
              <a:buClr>
                <a:schemeClr val="accent1"/>
              </a:buClr>
              <a:buSzPct val="65000"/>
              <a:buFont typeface="Wingdings" pitchFamily="2" charset="2"/>
              <a:buChar char="n"/>
            </a:pPr>
            <a:endParaRPr lang="en-US" sz="2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342900"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smtClean="0"/>
          </a:p>
          <a:p>
            <a:pPr marL="800100" lvl="1" indent="-342900">
              <a:spcBef>
                <a:spcPct val="20000"/>
              </a:spcBef>
              <a:buClr>
                <a:schemeClr val="accent1"/>
              </a:buClr>
              <a:buSzPct val="65000"/>
              <a:buFont typeface="Wingdings" pitchFamily="2" charset="2"/>
              <a:buChar char="n"/>
            </a:pPr>
            <a:endParaRPr lang="en-US" sz="3000" dirty="0"/>
          </a:p>
          <a:p>
            <a:pPr marL="342900" indent="-342900">
              <a:spcBef>
                <a:spcPct val="20000"/>
              </a:spcBef>
              <a:buClr>
                <a:schemeClr val="accent1"/>
              </a:buClr>
              <a:buSzPct val="65000"/>
              <a:buFont typeface="Wingdings" pitchFamily="2" charset="2"/>
              <a:buChar char="n"/>
            </a:pPr>
            <a:endParaRPr lang="en-US" sz="3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6"/>
          <p:cNvSpPr>
            <a:spLocks noGrp="1" noChangeArrowheads="1"/>
          </p:cNvSpPr>
          <p:nvPr>
            <p:ph type="sldNum" sz="quarter" idx="12"/>
          </p:nvPr>
        </p:nvSpPr>
        <p:spPr>
          <a:noFill/>
        </p:spPr>
        <p:txBody>
          <a:bodyPr/>
          <a:lstStyle/>
          <a:p>
            <a:fld id="{3B40D21A-8739-4677-B17E-36E9D6F08305}" type="slidenum">
              <a:rPr lang="en-US"/>
              <a:pPr/>
              <a:t>26</a:t>
            </a:fld>
            <a:endParaRPr lang="en-US"/>
          </a:p>
        </p:txBody>
      </p:sp>
      <p:sp>
        <p:nvSpPr>
          <p:cNvPr id="109573" name="Rectangle 2"/>
          <p:cNvSpPr>
            <a:spLocks noGrp="1" noChangeArrowheads="1"/>
          </p:cNvSpPr>
          <p:nvPr>
            <p:ph type="title"/>
          </p:nvPr>
        </p:nvSpPr>
        <p:spPr/>
        <p:txBody>
          <a:bodyPr/>
          <a:lstStyle/>
          <a:p>
            <a:pPr eaLnBrk="1" hangingPunct="1"/>
            <a:r>
              <a:rPr lang="en-US" smtClean="0">
                <a:ea typeface="ＭＳ Ｐゴシック" pitchFamily="34" charset="-128"/>
              </a:rPr>
              <a:t>Summary – Part II </a:t>
            </a:r>
          </a:p>
        </p:txBody>
      </p:sp>
      <p:sp>
        <p:nvSpPr>
          <p:cNvPr id="100355" name="Rectangle 3"/>
          <p:cNvSpPr>
            <a:spLocks noGrp="1" noChangeArrowheads="1"/>
          </p:cNvSpPr>
          <p:nvPr>
            <p:ph type="body" idx="1"/>
          </p:nvPr>
        </p:nvSpPr>
        <p:spPr>
          <a:xfrm>
            <a:off x="457200" y="1524000"/>
            <a:ext cx="8229600" cy="4911725"/>
          </a:xfrm>
        </p:spPr>
        <p:txBody>
          <a:bodyPr/>
          <a:lstStyle/>
          <a:p>
            <a:pPr eaLnBrk="1" hangingPunct="1"/>
            <a:r>
              <a:rPr lang="en-US" sz="2600" dirty="0" smtClean="0">
                <a:ea typeface="ＭＳ Ｐゴシック" pitchFamily="34" charset="-128"/>
              </a:rPr>
              <a:t>Symmetric </a:t>
            </a:r>
            <a:r>
              <a:rPr lang="en-US" sz="2600" dirty="0" smtClean="0">
                <a:ea typeface="ＭＳ Ｐゴシック" pitchFamily="34" charset="-128"/>
              </a:rPr>
              <a:t>(pre-shared key, fast) and asymmetric (key pairs, slow) primitives provide:</a:t>
            </a:r>
          </a:p>
          <a:p>
            <a:pPr lvl="2" eaLnBrk="1" hangingPunct="1"/>
            <a:r>
              <a:rPr lang="en-US" dirty="0" smtClean="0">
                <a:ea typeface="ＭＳ Ｐゴシック" pitchFamily="34" charset="-128"/>
              </a:rPr>
              <a:t>Confidentiality</a:t>
            </a:r>
          </a:p>
          <a:p>
            <a:pPr lvl="2" eaLnBrk="1" hangingPunct="1"/>
            <a:r>
              <a:rPr lang="en-US" dirty="0" smtClean="0">
                <a:ea typeface="ＭＳ Ｐゴシック" pitchFamily="34" charset="-128"/>
              </a:rPr>
              <a:t>Integrity</a:t>
            </a:r>
          </a:p>
          <a:p>
            <a:pPr lvl="2" eaLnBrk="1" hangingPunct="1"/>
            <a:r>
              <a:rPr lang="en-US" dirty="0" smtClean="0">
                <a:ea typeface="ＭＳ Ｐゴシック" pitchFamily="34" charset="-128"/>
              </a:rPr>
              <a:t>Authentication</a:t>
            </a:r>
          </a:p>
          <a:p>
            <a:pPr eaLnBrk="1" hangingPunct="1"/>
            <a:r>
              <a:rPr lang="ja-JP" altLang="en-US" sz="2600" smtClean="0">
                <a:ea typeface="ＭＳ Ｐゴシック" pitchFamily="34" charset="-128"/>
              </a:rPr>
              <a:t>“</a:t>
            </a:r>
            <a:r>
              <a:rPr lang="en-US" altLang="ja-JP" sz="2600" dirty="0" smtClean="0">
                <a:ea typeface="ＭＳ Ｐゴシック" pitchFamily="34" charset="-128"/>
              </a:rPr>
              <a:t>Hybrid Encryption</a:t>
            </a:r>
            <a:r>
              <a:rPr lang="ja-JP" altLang="en-US" sz="2600" smtClean="0">
                <a:ea typeface="ＭＳ Ｐゴシック" pitchFamily="34" charset="-128"/>
              </a:rPr>
              <a:t>”</a:t>
            </a:r>
            <a:r>
              <a:rPr lang="en-US" altLang="ja-JP" sz="2600" dirty="0" smtClean="0">
                <a:ea typeface="ＭＳ Ｐゴシック" pitchFamily="34" charset="-128"/>
              </a:rPr>
              <a:t> leverages strengths of both.</a:t>
            </a:r>
          </a:p>
          <a:p>
            <a:pPr eaLnBrk="1" hangingPunct="1"/>
            <a:r>
              <a:rPr lang="en-US" sz="2600" dirty="0" smtClean="0">
                <a:ea typeface="ＭＳ Ｐゴシック" pitchFamily="34" charset="-128"/>
              </a:rPr>
              <a:t>Great complexity exists in securely acquiring keys.</a:t>
            </a:r>
          </a:p>
          <a:p>
            <a:pPr eaLnBrk="1" hangingPunct="1"/>
            <a:r>
              <a:rPr lang="en-US" sz="2600" dirty="0" smtClean="0">
                <a:ea typeface="ＭＳ Ｐゴシック" pitchFamily="34" charset="-128"/>
              </a:rPr>
              <a:t>Crypto is hard to get right, so use tools from others, don</a:t>
            </a:r>
            <a:r>
              <a:rPr lang="ja-JP" altLang="en-US" sz="2600" smtClean="0">
                <a:ea typeface="ＭＳ Ｐゴシック" pitchFamily="34" charset="-128"/>
              </a:rPr>
              <a:t>’</a:t>
            </a:r>
            <a:r>
              <a:rPr lang="en-US" altLang="ja-JP" sz="2600" dirty="0" smtClean="0">
                <a:ea typeface="ＭＳ Ｐゴシック" pitchFamily="34" charset="-128"/>
              </a:rPr>
              <a:t>t design your own (e.g. TLS).  </a:t>
            </a:r>
          </a:p>
          <a:p>
            <a:pPr lvl="2" eaLnBrk="1" hangingPunct="1">
              <a:buFont typeface="Wingdings" pitchFamily="2" charset="2"/>
              <a:buNone/>
            </a:pPr>
            <a:endParaRPr lang="en-US" dirty="0" smtClean="0">
              <a:ea typeface="ＭＳ Ｐゴシック" pitchFamily="34" charset="-128"/>
            </a:endParaRPr>
          </a:p>
          <a:p>
            <a:pPr lvl="2" eaLnBrk="1" hangingPunct="1"/>
            <a:endParaRPr lang="en-US" dirty="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035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035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03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03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0035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6"/>
          <p:cNvSpPr>
            <a:spLocks noGrp="1" noChangeArrowheads="1"/>
          </p:cNvSpPr>
          <p:nvPr>
            <p:ph type="sldNum" sz="quarter" idx="12"/>
          </p:nvPr>
        </p:nvSpPr>
        <p:spPr>
          <a:noFill/>
        </p:spPr>
        <p:txBody>
          <a:bodyPr/>
          <a:lstStyle/>
          <a:p>
            <a:fld id="{BD0D921B-521C-4861-B86C-6F374214B7D5}" type="slidenum">
              <a:rPr lang="en-US"/>
              <a:pPr/>
              <a:t>3</a:t>
            </a:fld>
            <a:endParaRPr lang="en-US"/>
          </a:p>
        </p:txBody>
      </p:sp>
      <p:sp>
        <p:nvSpPr>
          <p:cNvPr id="71685" name="Rectangle 2"/>
          <p:cNvSpPr>
            <a:spLocks noGrp="1" noChangeArrowheads="1"/>
          </p:cNvSpPr>
          <p:nvPr>
            <p:ph type="title"/>
          </p:nvPr>
        </p:nvSpPr>
        <p:spPr/>
        <p:txBody>
          <a:bodyPr/>
          <a:lstStyle/>
          <a:p>
            <a:pPr eaLnBrk="1" hangingPunct="1"/>
            <a:r>
              <a:rPr lang="en-US" sz="3200" smtClean="0">
                <a:ea typeface="ＭＳ Ｐゴシック" pitchFamily="34" charset="-128"/>
              </a:rPr>
              <a:t>What do we need for a secure communication channel?  </a:t>
            </a:r>
          </a:p>
        </p:txBody>
      </p:sp>
      <p:sp>
        <p:nvSpPr>
          <p:cNvPr id="71686" name="Rectangle 3"/>
          <p:cNvSpPr>
            <a:spLocks noGrp="1" noChangeArrowheads="1"/>
          </p:cNvSpPr>
          <p:nvPr>
            <p:ph type="body" idx="1"/>
          </p:nvPr>
        </p:nvSpPr>
        <p:spPr>
          <a:xfrm>
            <a:off x="457200" y="1905000"/>
            <a:ext cx="8229600" cy="4038600"/>
          </a:xfrm>
        </p:spPr>
        <p:txBody>
          <a:bodyPr/>
          <a:lstStyle/>
          <a:p>
            <a:pPr eaLnBrk="1" hangingPunct="1"/>
            <a:r>
              <a:rPr lang="en-US" smtClean="0">
                <a:ea typeface="ＭＳ Ｐゴシック" pitchFamily="34" charset="-128"/>
              </a:rPr>
              <a:t>Authentication (Who am I talking to?)</a:t>
            </a:r>
          </a:p>
          <a:p>
            <a:pPr eaLnBrk="1" hangingPunct="1"/>
            <a:endParaRPr lang="en-US" smtClean="0">
              <a:ea typeface="ＭＳ Ｐゴシック" pitchFamily="34" charset="-128"/>
            </a:endParaRPr>
          </a:p>
          <a:p>
            <a:pPr eaLnBrk="1" hangingPunct="1"/>
            <a:r>
              <a:rPr lang="en-US" smtClean="0">
                <a:ea typeface="ＭＳ Ｐゴシック" pitchFamily="34" charset="-128"/>
              </a:rPr>
              <a:t>Confidentiality (Is my data hidden?)</a:t>
            </a:r>
          </a:p>
          <a:p>
            <a:pPr eaLnBrk="1" hangingPunct="1"/>
            <a:endParaRPr lang="en-US" smtClean="0">
              <a:ea typeface="ＭＳ Ｐゴシック" pitchFamily="34" charset="-128"/>
            </a:endParaRPr>
          </a:p>
          <a:p>
            <a:pPr eaLnBrk="1" hangingPunct="1"/>
            <a:r>
              <a:rPr lang="en-US" smtClean="0">
                <a:ea typeface="ＭＳ Ｐゴシック" pitchFamily="34" charset="-128"/>
              </a:rPr>
              <a:t>Integrity (Has my data been modified?)</a:t>
            </a:r>
          </a:p>
          <a:p>
            <a:pPr eaLnBrk="1" hangingPunct="1"/>
            <a:endParaRPr lang="en-US" smtClean="0">
              <a:ea typeface="ＭＳ Ｐゴシック" pitchFamily="34" charset="-128"/>
            </a:endParaRPr>
          </a:p>
          <a:p>
            <a:pPr eaLnBrk="1" hangingPunct="1"/>
            <a:r>
              <a:rPr lang="en-US" smtClean="0">
                <a:ea typeface="ＭＳ Ｐゴシック" pitchFamily="34" charset="-128"/>
              </a:rPr>
              <a:t>Availability (Can I reach the destination?)  </a:t>
            </a:r>
          </a:p>
        </p:txBody>
      </p:sp>
      <p:sp>
        <p:nvSpPr>
          <p:cNvPr id="30724" name="Rectangle 4"/>
          <p:cNvSpPr>
            <a:spLocks noChangeArrowheads="1"/>
          </p:cNvSpPr>
          <p:nvPr/>
        </p:nvSpPr>
        <p:spPr bwMode="auto">
          <a:xfrm>
            <a:off x="228600" y="1676400"/>
            <a:ext cx="8001000" cy="3276600"/>
          </a:xfrm>
          <a:prstGeom prst="rect">
            <a:avLst/>
          </a:prstGeom>
          <a:noFill/>
          <a:ln w="41275">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6"/>
          <p:cNvSpPr>
            <a:spLocks noGrp="1" noChangeArrowheads="1"/>
          </p:cNvSpPr>
          <p:nvPr>
            <p:ph type="sldNum" sz="quarter" idx="12"/>
          </p:nvPr>
        </p:nvSpPr>
        <p:spPr>
          <a:noFill/>
        </p:spPr>
        <p:txBody>
          <a:bodyPr/>
          <a:lstStyle/>
          <a:p>
            <a:fld id="{785B3866-2F94-44EA-A936-9BE45166C2FA}" type="slidenum">
              <a:rPr lang="en-US"/>
              <a:pPr/>
              <a:t>4</a:t>
            </a:fld>
            <a:endParaRPr lang="en-US"/>
          </a:p>
        </p:txBody>
      </p:sp>
      <p:sp>
        <p:nvSpPr>
          <p:cNvPr id="72709" name="Rectangle 2"/>
          <p:cNvSpPr>
            <a:spLocks noGrp="1" noChangeArrowheads="1"/>
          </p:cNvSpPr>
          <p:nvPr>
            <p:ph type="title"/>
          </p:nvPr>
        </p:nvSpPr>
        <p:spPr/>
        <p:txBody>
          <a:bodyPr/>
          <a:lstStyle/>
          <a:p>
            <a:pPr eaLnBrk="1" hangingPunct="1"/>
            <a:r>
              <a:rPr lang="en-US" smtClean="0">
                <a:ea typeface="ＭＳ Ｐゴシック" pitchFamily="34" charset="-128"/>
              </a:rPr>
              <a:t>What is cryptography?</a:t>
            </a:r>
          </a:p>
        </p:txBody>
      </p:sp>
      <p:sp>
        <p:nvSpPr>
          <p:cNvPr id="72710" name="Rectangle 3"/>
          <p:cNvSpPr>
            <a:spLocks noGrp="1" noChangeArrowheads="1"/>
          </p:cNvSpPr>
          <p:nvPr>
            <p:ph type="body" idx="1"/>
          </p:nvPr>
        </p:nvSpPr>
        <p:spPr/>
        <p:txBody>
          <a:bodyPr/>
          <a:lstStyle/>
          <a:p>
            <a:pPr eaLnBrk="1" hangingPunct="1">
              <a:buFont typeface="Wingdings" pitchFamily="2" charset="2"/>
              <a:buNone/>
            </a:pPr>
            <a:r>
              <a:rPr lang="en-US" dirty="0" smtClean="0">
                <a:ea typeface="ＭＳ Ｐゴシック" pitchFamily="34" charset="-128"/>
              </a:rPr>
              <a:t>"cryptography is about communication in the presence of adversaries." </a:t>
            </a:r>
          </a:p>
          <a:p>
            <a:pPr eaLnBrk="1" hangingPunct="1">
              <a:buFont typeface="Wingdings" pitchFamily="2" charset="2"/>
              <a:buNone/>
            </a:pPr>
            <a:r>
              <a:rPr lang="en-US" dirty="0" smtClean="0">
                <a:ea typeface="ＭＳ Ｐゴシック" pitchFamily="34" charset="-128"/>
              </a:rPr>
              <a:t>						- Ron </a:t>
            </a:r>
            <a:r>
              <a:rPr lang="en-US" dirty="0" err="1" smtClean="0">
                <a:ea typeface="ＭＳ Ｐゴシック" pitchFamily="34" charset="-128"/>
              </a:rPr>
              <a:t>Rivest</a:t>
            </a:r>
            <a:endParaRPr lang="en-US" dirty="0" smtClean="0">
              <a:ea typeface="ＭＳ Ｐゴシック" pitchFamily="34" charset="-128"/>
            </a:endParaRPr>
          </a:p>
          <a:p>
            <a:pPr eaLnBrk="1" hangingPunct="1">
              <a:buFont typeface="Wingdings" pitchFamily="2" charset="2"/>
              <a:buNone/>
            </a:pPr>
            <a:endParaRPr lang="en-US" dirty="0" smtClean="0">
              <a:ea typeface="ＭＳ Ｐゴシック" pitchFamily="34" charset="-128"/>
            </a:endParaRPr>
          </a:p>
          <a:p>
            <a:pPr eaLnBrk="1" hangingPunct="1">
              <a:buFont typeface="Wingdings" pitchFamily="2" charset="2"/>
              <a:buNone/>
            </a:pPr>
            <a:r>
              <a:rPr lang="ja-JP" altLang="en-US" smtClean="0">
                <a:ea typeface="ＭＳ Ｐゴシック" pitchFamily="34" charset="-128"/>
              </a:rPr>
              <a:t>“</a:t>
            </a:r>
            <a:r>
              <a:rPr lang="en-US" altLang="ja-JP" dirty="0" smtClean="0">
                <a:ea typeface="ＭＳ Ｐゴシック" pitchFamily="34" charset="-128"/>
              </a:rPr>
              <a:t>cryptography is using math and other crazy tricks to approximate magic</a:t>
            </a:r>
            <a:r>
              <a:rPr lang="ja-JP" altLang="en-US" smtClean="0">
                <a:ea typeface="ＭＳ Ｐゴシック" pitchFamily="34" charset="-128"/>
              </a:rPr>
              <a:t>”</a:t>
            </a:r>
            <a:endParaRPr lang="en-US" altLang="ja-JP" dirty="0" smtClean="0">
              <a:ea typeface="ＭＳ Ｐゴシック" pitchFamily="34" charset="-128"/>
            </a:endParaRPr>
          </a:p>
          <a:p>
            <a:pPr eaLnBrk="1" hangingPunct="1">
              <a:buFont typeface="Wingdings" pitchFamily="2" charset="2"/>
              <a:buNone/>
            </a:pPr>
            <a:r>
              <a:rPr lang="en-US" dirty="0" smtClean="0">
                <a:ea typeface="ＭＳ Ｐゴシック" pitchFamily="34" charset="-128"/>
              </a:rPr>
              <a:t>						- </a:t>
            </a:r>
            <a:r>
              <a:rPr lang="en-US" dirty="0" smtClean="0">
                <a:ea typeface="ＭＳ Ｐゴシック" pitchFamily="34" charset="-128"/>
              </a:rPr>
              <a:t>Unknown </a:t>
            </a:r>
            <a:r>
              <a:rPr lang="en-US" dirty="0" smtClean="0">
                <a:ea typeface="ＭＳ Ｐゴシック" pitchFamily="34" charset="-128"/>
              </a:rPr>
              <a:t>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6"/>
          <p:cNvSpPr>
            <a:spLocks noGrp="1" noChangeArrowheads="1"/>
          </p:cNvSpPr>
          <p:nvPr>
            <p:ph type="sldNum" sz="quarter" idx="12"/>
          </p:nvPr>
        </p:nvSpPr>
        <p:spPr>
          <a:noFill/>
        </p:spPr>
        <p:txBody>
          <a:bodyPr/>
          <a:lstStyle/>
          <a:p>
            <a:fld id="{E782100C-4FB3-4947-BD1A-8CBAAF300738}" type="slidenum">
              <a:rPr lang="en-US"/>
              <a:pPr/>
              <a:t>5</a:t>
            </a:fld>
            <a:endParaRPr lang="en-US"/>
          </a:p>
        </p:txBody>
      </p:sp>
      <p:sp>
        <p:nvSpPr>
          <p:cNvPr id="73733" name="Rectangle 2"/>
          <p:cNvSpPr>
            <a:spLocks noGrp="1" noChangeArrowheads="1"/>
          </p:cNvSpPr>
          <p:nvPr>
            <p:ph type="title"/>
          </p:nvPr>
        </p:nvSpPr>
        <p:spPr/>
        <p:txBody>
          <a:bodyPr/>
          <a:lstStyle/>
          <a:p>
            <a:pPr eaLnBrk="1" hangingPunct="1"/>
            <a:r>
              <a:rPr lang="en-US" smtClean="0">
                <a:ea typeface="ＭＳ Ｐゴシック" pitchFamily="34" charset="-128"/>
              </a:rPr>
              <a:t>What is cryptography?  </a:t>
            </a:r>
          </a:p>
        </p:txBody>
      </p:sp>
      <p:sp>
        <p:nvSpPr>
          <p:cNvPr id="73734" name="Rectangle 3"/>
          <p:cNvSpPr>
            <a:spLocks noGrp="1" noChangeArrowheads="1"/>
          </p:cNvSpPr>
          <p:nvPr>
            <p:ph type="body" idx="1"/>
          </p:nvPr>
        </p:nvSpPr>
        <p:spPr/>
        <p:txBody>
          <a:bodyPr/>
          <a:lstStyle/>
          <a:p>
            <a:pPr eaLnBrk="1" hangingPunct="1">
              <a:buFont typeface="Wingdings" pitchFamily="2" charset="2"/>
              <a:buNone/>
            </a:pPr>
            <a:r>
              <a:rPr lang="en-US" smtClean="0">
                <a:ea typeface="ＭＳ Ｐゴシック" pitchFamily="34" charset="-128"/>
              </a:rPr>
              <a:t>	Tools to help us build secure communication channels that provide:</a:t>
            </a:r>
          </a:p>
          <a:p>
            <a:pPr eaLnBrk="1" hangingPunct="1">
              <a:buFont typeface="Wingdings" pitchFamily="2" charset="2"/>
              <a:buNone/>
            </a:pPr>
            <a:endParaRPr lang="en-US" smtClean="0">
              <a:ea typeface="ＭＳ Ｐゴシック" pitchFamily="34" charset="-128"/>
            </a:endParaRPr>
          </a:p>
          <a:p>
            <a:pPr eaLnBrk="1" hangingPunct="1">
              <a:buFont typeface="Wingdings" pitchFamily="2" charset="2"/>
              <a:buNone/>
            </a:pPr>
            <a:r>
              <a:rPr lang="en-US" smtClean="0">
                <a:ea typeface="ＭＳ Ｐゴシック" pitchFamily="34" charset="-128"/>
              </a:rPr>
              <a:t>	1) Authentication</a:t>
            </a:r>
          </a:p>
          <a:p>
            <a:pPr eaLnBrk="1" hangingPunct="1">
              <a:buFont typeface="Wingdings" pitchFamily="2" charset="2"/>
              <a:buNone/>
            </a:pPr>
            <a:r>
              <a:rPr lang="en-US" smtClean="0">
                <a:ea typeface="ＭＳ Ｐゴシック" pitchFamily="34" charset="-128"/>
              </a:rPr>
              <a:t>	2) Integrity</a:t>
            </a:r>
          </a:p>
          <a:p>
            <a:pPr eaLnBrk="1" hangingPunct="1">
              <a:buFont typeface="Wingdings" pitchFamily="2" charset="2"/>
              <a:buNone/>
            </a:pPr>
            <a:r>
              <a:rPr lang="en-US" smtClean="0">
                <a:ea typeface="ＭＳ Ｐゴシック" pitchFamily="34" charset="-128"/>
              </a:rPr>
              <a:t>	3) Confidentiality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6"/>
          <p:cNvSpPr>
            <a:spLocks noGrp="1" noChangeArrowheads="1"/>
          </p:cNvSpPr>
          <p:nvPr>
            <p:ph type="sldNum" sz="quarter" idx="12"/>
          </p:nvPr>
        </p:nvSpPr>
        <p:spPr>
          <a:noFill/>
        </p:spPr>
        <p:txBody>
          <a:bodyPr/>
          <a:lstStyle/>
          <a:p>
            <a:fld id="{031624C9-1C47-414E-A83C-744FE60DCB88}" type="slidenum">
              <a:rPr lang="en-US"/>
              <a:pPr/>
              <a:t>6</a:t>
            </a:fld>
            <a:endParaRPr lang="en-US"/>
          </a:p>
        </p:txBody>
      </p:sp>
      <p:sp>
        <p:nvSpPr>
          <p:cNvPr id="74757" name="Rectangle 2"/>
          <p:cNvSpPr>
            <a:spLocks noGrp="1" noChangeArrowheads="1"/>
          </p:cNvSpPr>
          <p:nvPr>
            <p:ph type="title"/>
          </p:nvPr>
        </p:nvSpPr>
        <p:spPr/>
        <p:txBody>
          <a:bodyPr/>
          <a:lstStyle/>
          <a:p>
            <a:pPr eaLnBrk="1" hangingPunct="1"/>
            <a:r>
              <a:rPr lang="en-US" smtClean="0">
                <a:ea typeface="ＭＳ Ｐゴシック" pitchFamily="34" charset="-128"/>
              </a:rPr>
              <a:t>Cryptography As a Tool</a:t>
            </a:r>
          </a:p>
        </p:txBody>
      </p:sp>
      <p:sp>
        <p:nvSpPr>
          <p:cNvPr id="74758" name="Rectangle 3"/>
          <p:cNvSpPr>
            <a:spLocks noGrp="1" noChangeArrowheads="1"/>
          </p:cNvSpPr>
          <p:nvPr>
            <p:ph type="body" idx="1"/>
          </p:nvPr>
        </p:nvSpPr>
        <p:spPr/>
        <p:txBody>
          <a:bodyPr/>
          <a:lstStyle/>
          <a:p>
            <a:pPr eaLnBrk="1" hangingPunct="1"/>
            <a:r>
              <a:rPr lang="en-US" smtClean="0">
                <a:ea typeface="ＭＳ Ｐゴシック" pitchFamily="34" charset="-128"/>
              </a:rPr>
              <a:t>Using cryptography securely is not simple</a:t>
            </a:r>
          </a:p>
          <a:p>
            <a:pPr eaLnBrk="1" hangingPunct="1"/>
            <a:r>
              <a:rPr lang="en-US" smtClean="0">
                <a:ea typeface="ＭＳ Ｐゴシック" pitchFamily="34" charset="-128"/>
              </a:rPr>
              <a:t>Designing cryptographic schemes correctly is near impossible.  </a:t>
            </a:r>
          </a:p>
          <a:p>
            <a:pPr eaLnBrk="1" hangingPunct="1"/>
            <a:endParaRPr lang="en-US" smtClean="0">
              <a:ea typeface="ＭＳ Ｐゴシック" pitchFamily="34" charset="-128"/>
            </a:endParaRPr>
          </a:p>
          <a:p>
            <a:pPr eaLnBrk="1" hangingPunct="1">
              <a:buFont typeface="Wingdings" pitchFamily="2" charset="2"/>
              <a:buNone/>
            </a:pPr>
            <a:r>
              <a:rPr lang="en-US" smtClean="0">
                <a:ea typeface="ＭＳ Ｐゴシック" pitchFamily="34" charset="-128"/>
              </a:rPr>
              <a:t>	Today we want to give you an idea of what can be done with cryptography.</a:t>
            </a:r>
          </a:p>
          <a:p>
            <a:pPr eaLnBrk="1" hangingPunct="1">
              <a:buFont typeface="Wingdings" pitchFamily="2" charset="2"/>
              <a:buNone/>
            </a:pPr>
            <a:r>
              <a:rPr lang="en-US" smtClean="0">
                <a:ea typeface="ＭＳ Ｐゴシック" pitchFamily="34" charset="-128"/>
              </a:rPr>
              <a:t>	Take a security course if you think you may use it in the future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6"/>
          <p:cNvSpPr>
            <a:spLocks noGrp="1" noChangeArrowheads="1"/>
          </p:cNvSpPr>
          <p:nvPr>
            <p:ph type="sldNum" sz="quarter" idx="12"/>
          </p:nvPr>
        </p:nvSpPr>
        <p:spPr>
          <a:noFill/>
        </p:spPr>
        <p:txBody>
          <a:bodyPr/>
          <a:lstStyle/>
          <a:p>
            <a:fld id="{73F652B4-FD18-4AA1-B3E6-03E43E70D130}" type="slidenum">
              <a:rPr lang="en-US"/>
              <a:pPr/>
              <a:t>7</a:t>
            </a:fld>
            <a:endParaRPr lang="en-US"/>
          </a:p>
        </p:txBody>
      </p:sp>
      <p:sp>
        <p:nvSpPr>
          <p:cNvPr id="75781" name="Rectangle 2"/>
          <p:cNvSpPr>
            <a:spLocks noGrp="1" noChangeArrowheads="1"/>
          </p:cNvSpPr>
          <p:nvPr>
            <p:ph type="title"/>
          </p:nvPr>
        </p:nvSpPr>
        <p:spPr/>
        <p:txBody>
          <a:bodyPr/>
          <a:lstStyle/>
          <a:p>
            <a:pPr eaLnBrk="1" hangingPunct="1"/>
            <a:r>
              <a:rPr lang="en-US" smtClean="0">
                <a:ea typeface="ＭＳ Ｐゴシック" pitchFamily="34" charset="-128"/>
              </a:rPr>
              <a:t>The Great Divide</a:t>
            </a:r>
          </a:p>
        </p:txBody>
      </p:sp>
      <p:sp>
        <p:nvSpPr>
          <p:cNvPr id="16387" name="Rectangle 3"/>
          <p:cNvSpPr>
            <a:spLocks noGrp="1" noChangeArrowheads="1"/>
          </p:cNvSpPr>
          <p:nvPr>
            <p:ph type="body" idx="1"/>
          </p:nvPr>
        </p:nvSpPr>
        <p:spPr>
          <a:xfrm>
            <a:off x="2819400" y="1066800"/>
            <a:ext cx="2971800" cy="1447800"/>
          </a:xfrm>
        </p:spPr>
        <p:txBody>
          <a:bodyPr>
            <a:noAutofit/>
          </a:bodyPr>
          <a:lstStyle/>
          <a:p>
            <a:pPr algn="ctr" eaLnBrk="1" hangingPunct="1">
              <a:lnSpc>
                <a:spcPct val="90000"/>
              </a:lnSpc>
              <a:buFont typeface="Wingdings" pitchFamily="2" charset="2"/>
              <a:buNone/>
              <a:defRPr/>
            </a:pPr>
            <a:r>
              <a:rPr lang="en-US" sz="2400" kern="1200" dirty="0" smtClean="0">
                <a:solidFill>
                  <a:srgbClr val="FF0000"/>
                </a:solidFill>
                <a:ea typeface="+mn-ea"/>
              </a:rPr>
              <a:t>Symmetric</a:t>
            </a:r>
            <a:r>
              <a:rPr lang="en-US" sz="2400" kern="1200" dirty="0" smtClean="0">
                <a:ea typeface="+mn-ea"/>
              </a:rPr>
              <a:t> Crypto</a:t>
            </a:r>
          </a:p>
          <a:p>
            <a:pPr algn="ctr" eaLnBrk="1" hangingPunct="1">
              <a:lnSpc>
                <a:spcPct val="90000"/>
              </a:lnSpc>
              <a:buFont typeface="Wingdings" pitchFamily="2" charset="2"/>
              <a:buNone/>
              <a:defRPr/>
            </a:pPr>
            <a:r>
              <a:rPr lang="en-US" sz="2400" kern="1200" dirty="0" smtClean="0">
                <a:ea typeface="+mn-ea"/>
              </a:rPr>
              <a:t>(Private key)</a:t>
            </a:r>
          </a:p>
          <a:p>
            <a:pPr algn="ctr" eaLnBrk="1" hangingPunct="1">
              <a:lnSpc>
                <a:spcPct val="90000"/>
              </a:lnSpc>
              <a:buFont typeface="Wingdings" pitchFamily="2" charset="2"/>
              <a:buNone/>
              <a:defRPr/>
            </a:pPr>
            <a:r>
              <a:rPr lang="en-US" sz="2400" kern="1200" dirty="0" smtClean="0">
                <a:ea typeface="+mn-ea"/>
              </a:rPr>
              <a:t>(E.g., AES)</a:t>
            </a:r>
          </a:p>
          <a:p>
            <a:pPr algn="ctr" eaLnBrk="1" hangingPunct="1">
              <a:lnSpc>
                <a:spcPct val="90000"/>
              </a:lnSpc>
              <a:buFont typeface="Wingdings" pitchFamily="2" charset="2"/>
              <a:buNone/>
              <a:defRPr/>
            </a:pPr>
            <a:endParaRPr lang="en-US" sz="2400" dirty="0" smtClean="0">
              <a:ea typeface="+mn-ea"/>
            </a:endParaRPr>
          </a:p>
        </p:txBody>
      </p:sp>
      <p:sp>
        <p:nvSpPr>
          <p:cNvPr id="75783" name="Rectangle 4"/>
          <p:cNvSpPr>
            <a:spLocks noChangeArrowheads="1"/>
          </p:cNvSpPr>
          <p:nvPr/>
        </p:nvSpPr>
        <p:spPr bwMode="auto">
          <a:xfrm>
            <a:off x="5638800" y="1066800"/>
            <a:ext cx="2971800" cy="1447800"/>
          </a:xfrm>
          <a:prstGeom prst="rect">
            <a:avLst/>
          </a:prstGeom>
          <a:noFill/>
          <a:ln w="9525">
            <a:noFill/>
            <a:miter lim="800000"/>
            <a:headEnd/>
            <a:tailEnd/>
          </a:ln>
        </p:spPr>
        <p:txBody>
          <a:bodyPr/>
          <a:lstStyle/>
          <a:p>
            <a:pPr marL="342900" indent="-342900" algn="ctr">
              <a:spcBef>
                <a:spcPct val="20000"/>
              </a:spcBef>
              <a:buClr>
                <a:schemeClr val="accent1"/>
              </a:buClr>
              <a:buSzPct val="65000"/>
              <a:buFont typeface="Wingdings" pitchFamily="2" charset="2"/>
              <a:buNone/>
            </a:pPr>
            <a:r>
              <a:rPr lang="en-US">
                <a:solidFill>
                  <a:srgbClr val="FF0000"/>
                </a:solidFill>
              </a:rPr>
              <a:t>Asymmetric</a:t>
            </a:r>
            <a:r>
              <a:rPr lang="en-US"/>
              <a:t> Crypto</a:t>
            </a:r>
          </a:p>
          <a:p>
            <a:pPr marL="342900" indent="-342900" algn="ctr">
              <a:spcBef>
                <a:spcPct val="20000"/>
              </a:spcBef>
              <a:buClr>
                <a:schemeClr val="accent1"/>
              </a:buClr>
              <a:buSzPct val="65000"/>
              <a:buFont typeface="Wingdings" pitchFamily="2" charset="2"/>
              <a:buNone/>
            </a:pPr>
            <a:r>
              <a:rPr lang="en-US"/>
              <a:t>(Public key)</a:t>
            </a:r>
          </a:p>
          <a:p>
            <a:pPr marL="342900" indent="-342900" algn="ctr">
              <a:spcBef>
                <a:spcPct val="20000"/>
              </a:spcBef>
              <a:buClr>
                <a:schemeClr val="accent1"/>
              </a:buClr>
              <a:buSzPct val="65000"/>
              <a:buFont typeface="Wingdings" pitchFamily="2" charset="2"/>
              <a:buNone/>
            </a:pPr>
            <a:r>
              <a:rPr lang="en-US"/>
              <a:t>(E.g., RSA)</a:t>
            </a:r>
          </a:p>
        </p:txBody>
      </p:sp>
      <p:sp>
        <p:nvSpPr>
          <p:cNvPr id="34821" name="Text Box 5"/>
          <p:cNvSpPr txBox="1">
            <a:spLocks noChangeArrowheads="1"/>
          </p:cNvSpPr>
          <p:nvPr/>
        </p:nvSpPr>
        <p:spPr bwMode="auto">
          <a:xfrm>
            <a:off x="533400" y="2743200"/>
            <a:ext cx="26670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Shared secret</a:t>
            </a:r>
            <a:r>
              <a:rPr lang="en-US"/>
              <a:t> between parties?</a:t>
            </a:r>
          </a:p>
        </p:txBody>
      </p:sp>
      <p:sp>
        <p:nvSpPr>
          <p:cNvPr id="34822" name="Text Box 6"/>
          <p:cNvSpPr txBox="1">
            <a:spLocks noChangeArrowheads="1"/>
          </p:cNvSpPr>
          <p:nvPr/>
        </p:nvSpPr>
        <p:spPr bwMode="auto">
          <a:xfrm>
            <a:off x="38100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Yes</a:t>
            </a:r>
          </a:p>
        </p:txBody>
      </p:sp>
      <p:sp>
        <p:nvSpPr>
          <p:cNvPr id="34824" name="Text Box 8"/>
          <p:cNvSpPr txBox="1">
            <a:spLocks noChangeArrowheads="1"/>
          </p:cNvSpPr>
          <p:nvPr/>
        </p:nvSpPr>
        <p:spPr bwMode="auto">
          <a:xfrm>
            <a:off x="533400" y="4675188"/>
            <a:ext cx="2743200" cy="822325"/>
          </a:xfrm>
          <a:prstGeom prst="rect">
            <a:avLst/>
          </a:prstGeom>
          <a:noFill/>
          <a:ln w="9525">
            <a:noFill/>
            <a:miter lim="800000"/>
            <a:headEnd/>
            <a:tailEnd/>
          </a:ln>
        </p:spPr>
        <p:txBody>
          <a:bodyPr>
            <a:spAutoFit/>
          </a:bodyPr>
          <a:lstStyle/>
          <a:p>
            <a:pPr>
              <a:spcBef>
                <a:spcPct val="50000"/>
              </a:spcBef>
            </a:pPr>
            <a:r>
              <a:rPr lang="en-US">
                <a:solidFill>
                  <a:srgbClr val="FF0000"/>
                </a:solidFill>
              </a:rPr>
              <a:t>Speed</a:t>
            </a:r>
            <a:r>
              <a:rPr lang="en-US"/>
              <a:t> of crypto operations</a:t>
            </a:r>
          </a:p>
        </p:txBody>
      </p:sp>
      <p:sp>
        <p:nvSpPr>
          <p:cNvPr id="34825" name="Text Box 9"/>
          <p:cNvSpPr txBox="1">
            <a:spLocks noChangeArrowheads="1"/>
          </p:cNvSpPr>
          <p:nvPr/>
        </p:nvSpPr>
        <p:spPr bwMode="auto">
          <a:xfrm>
            <a:off x="65532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Slow</a:t>
            </a:r>
          </a:p>
        </p:txBody>
      </p:sp>
      <p:sp>
        <p:nvSpPr>
          <p:cNvPr id="34827" name="Text Box 11"/>
          <p:cNvSpPr txBox="1">
            <a:spLocks noChangeArrowheads="1"/>
          </p:cNvSpPr>
          <p:nvPr/>
        </p:nvSpPr>
        <p:spPr bwMode="auto">
          <a:xfrm>
            <a:off x="6629400" y="2868613"/>
            <a:ext cx="990600" cy="579437"/>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No</a:t>
            </a:r>
          </a:p>
        </p:txBody>
      </p:sp>
      <p:sp>
        <p:nvSpPr>
          <p:cNvPr id="34828" name="Text Box 12"/>
          <p:cNvSpPr txBox="1">
            <a:spLocks noChangeArrowheads="1"/>
          </p:cNvSpPr>
          <p:nvPr/>
        </p:nvSpPr>
        <p:spPr bwMode="auto">
          <a:xfrm>
            <a:off x="3733800" y="4800600"/>
            <a:ext cx="1143000" cy="579438"/>
          </a:xfrm>
          <a:prstGeom prst="rect">
            <a:avLst/>
          </a:prstGeom>
          <a:solidFill>
            <a:schemeClr val="accent1"/>
          </a:solidFill>
          <a:ln w="9525">
            <a:noFill/>
            <a:miter lim="800000"/>
            <a:headEnd/>
            <a:tailEnd/>
          </a:ln>
        </p:spPr>
        <p:txBody>
          <a:bodyPr>
            <a:spAutoFit/>
          </a:bodyPr>
          <a:lstStyle/>
          <a:p>
            <a:pPr>
              <a:spcBef>
                <a:spcPct val="50000"/>
              </a:spcBef>
            </a:pPr>
            <a:r>
              <a:rPr lang="en-US" sz="3200">
                <a:solidFill>
                  <a:schemeClr val="bg1"/>
                </a:solidFill>
              </a:rPr>
              <a:t>Fast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8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p:bldP spid="34822" grpId="0" animBg="1"/>
      <p:bldP spid="34824" grpId="0"/>
      <p:bldP spid="34825" grpId="0" animBg="1"/>
      <p:bldP spid="34827" grpId="0" animBg="1"/>
      <p:bldP spid="348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6"/>
          <p:cNvSpPr>
            <a:spLocks noGrp="1" noChangeArrowheads="1"/>
          </p:cNvSpPr>
          <p:nvPr>
            <p:ph type="sldNum" sz="quarter" idx="12"/>
          </p:nvPr>
        </p:nvSpPr>
        <p:spPr>
          <a:noFill/>
        </p:spPr>
        <p:txBody>
          <a:bodyPr/>
          <a:lstStyle/>
          <a:p>
            <a:fld id="{E04E6197-C79C-4238-B7BB-EF70BF85ECEE}" type="slidenum">
              <a:rPr lang="en-US"/>
              <a:pPr/>
              <a:t>8</a:t>
            </a:fld>
            <a:endParaRPr lang="en-US"/>
          </a:p>
        </p:txBody>
      </p:sp>
      <p:sp>
        <p:nvSpPr>
          <p:cNvPr id="76805"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76806" name="Rectangle 3"/>
          <p:cNvSpPr>
            <a:spLocks noGrp="1" noChangeArrowheads="1"/>
          </p:cNvSpPr>
          <p:nvPr>
            <p:ph type="body" idx="1"/>
          </p:nvPr>
        </p:nvSpPr>
        <p:spPr>
          <a:xfrm>
            <a:off x="457200" y="1600200"/>
            <a:ext cx="8458200" cy="2743200"/>
          </a:xfrm>
        </p:spPr>
        <p:txBody>
          <a:bodyPr/>
          <a:lstStyle/>
          <a:p>
            <a:pPr eaLnBrk="1" hangingPunct="1">
              <a:lnSpc>
                <a:spcPct val="80000"/>
              </a:lnSpc>
              <a:buFont typeface="Wingdings" pitchFamily="2" charset="2"/>
              <a:buNone/>
            </a:pPr>
            <a:r>
              <a:rPr lang="en-US" sz="2600" u="sng" smtClean="0">
                <a:ea typeface="ＭＳ Ｐゴシック" pitchFamily="34" charset="-128"/>
              </a:rPr>
              <a:t>Motivating Example:</a:t>
            </a:r>
            <a:r>
              <a:rPr lang="en-US" sz="2600" smtClean="0">
                <a:ea typeface="ＭＳ Ｐゴシック" pitchFamily="34" charset="-128"/>
              </a:rPr>
              <a:t> </a:t>
            </a:r>
          </a:p>
          <a:p>
            <a:pPr eaLnBrk="1" hangingPunct="1">
              <a:lnSpc>
                <a:spcPct val="80000"/>
              </a:lnSpc>
              <a:buFont typeface="Wingdings" pitchFamily="2" charset="2"/>
              <a:buNone/>
            </a:pPr>
            <a:r>
              <a:rPr lang="en-US" sz="2600" smtClean="0">
                <a:ea typeface="ＭＳ Ｐゴシック" pitchFamily="34" charset="-128"/>
              </a:rPr>
              <a:t>	You and a friend share a key K of L random bits, and want to secretly share message M also L bits long.</a:t>
            </a:r>
          </a:p>
          <a:p>
            <a:pPr eaLnBrk="1" hangingPunct="1">
              <a:lnSpc>
                <a:spcPct val="80000"/>
              </a:lnSpc>
              <a:buFont typeface="Wingdings" pitchFamily="2" charset="2"/>
              <a:buNone/>
            </a:pPr>
            <a:endParaRPr lang="en-US" sz="2600" smtClean="0">
              <a:ea typeface="ＭＳ Ｐゴシック" pitchFamily="34" charset="-128"/>
            </a:endParaRPr>
          </a:p>
          <a:p>
            <a:pPr eaLnBrk="1" hangingPunct="1">
              <a:lnSpc>
                <a:spcPct val="80000"/>
              </a:lnSpc>
              <a:buFont typeface="Wingdings" pitchFamily="2" charset="2"/>
              <a:buNone/>
            </a:pPr>
            <a:r>
              <a:rPr lang="en-US" sz="2600" u="sng" smtClean="0">
                <a:ea typeface="ＭＳ Ｐゴシック" pitchFamily="34" charset="-128"/>
              </a:rPr>
              <a:t>Scheme:</a:t>
            </a:r>
            <a:r>
              <a:rPr lang="en-US" sz="2600" smtClean="0">
                <a:ea typeface="ＭＳ Ｐゴシック" pitchFamily="34" charset="-128"/>
              </a:rPr>
              <a:t> </a:t>
            </a:r>
          </a:p>
          <a:p>
            <a:pPr eaLnBrk="1" hangingPunct="1">
              <a:lnSpc>
                <a:spcPct val="80000"/>
              </a:lnSpc>
              <a:buFont typeface="Wingdings" pitchFamily="2" charset="2"/>
              <a:buNone/>
            </a:pPr>
            <a:r>
              <a:rPr lang="en-US" sz="2600" smtClean="0">
                <a:ea typeface="ＭＳ Ｐゴシック" pitchFamily="34" charset="-128"/>
              </a:rPr>
              <a:t>	You send her the </a:t>
            </a:r>
            <a:r>
              <a:rPr lang="en-US" sz="2600" i="1" smtClean="0">
                <a:ea typeface="ＭＳ Ｐゴシック" pitchFamily="34" charset="-128"/>
              </a:rPr>
              <a:t>xor(M,K)</a:t>
            </a:r>
            <a:r>
              <a:rPr lang="en-US" sz="2600" smtClean="0">
                <a:ea typeface="ＭＳ Ｐゴシック" pitchFamily="34" charset="-128"/>
              </a:rPr>
              <a:t> and then she </a:t>
            </a:r>
            <a:r>
              <a:rPr lang="ja-JP" altLang="en-US" sz="2600" smtClean="0">
                <a:ea typeface="ＭＳ Ｐゴシック" pitchFamily="34" charset="-128"/>
              </a:rPr>
              <a:t>“</a:t>
            </a:r>
            <a:r>
              <a:rPr lang="en-US" altLang="ja-JP" sz="2600" smtClean="0">
                <a:ea typeface="ＭＳ Ｐゴシック" pitchFamily="34" charset="-128"/>
              </a:rPr>
              <a:t>decrypts</a:t>
            </a:r>
            <a:r>
              <a:rPr lang="ja-JP" altLang="en-US" sz="2600" smtClean="0">
                <a:ea typeface="ＭＳ Ｐゴシック" pitchFamily="34" charset="-128"/>
              </a:rPr>
              <a:t>”</a:t>
            </a:r>
            <a:r>
              <a:rPr lang="en-US" altLang="ja-JP" sz="2600" smtClean="0">
                <a:ea typeface="ＭＳ Ｐゴシック" pitchFamily="34" charset="-128"/>
              </a:rPr>
              <a:t> using </a:t>
            </a:r>
            <a:r>
              <a:rPr lang="en-US" altLang="ja-JP" sz="2600" i="1" smtClean="0">
                <a:ea typeface="ＭＳ Ｐゴシック" pitchFamily="34" charset="-128"/>
              </a:rPr>
              <a:t>xor(M,K)</a:t>
            </a:r>
            <a:r>
              <a:rPr lang="en-US" altLang="ja-JP" sz="2600" smtClean="0">
                <a:ea typeface="ＭＳ Ｐゴシック" pitchFamily="34" charset="-128"/>
              </a:rPr>
              <a:t> again.  </a:t>
            </a:r>
            <a:endParaRPr lang="en-US" sz="2600" smtClean="0">
              <a:ea typeface="ＭＳ Ｐゴシック" pitchFamily="34" charset="-128"/>
            </a:endParaRPr>
          </a:p>
        </p:txBody>
      </p:sp>
      <p:sp>
        <p:nvSpPr>
          <p:cNvPr id="40966" name="Text Box 6"/>
          <p:cNvSpPr txBox="1">
            <a:spLocks noChangeArrowheads="1"/>
          </p:cNvSpPr>
          <p:nvPr/>
        </p:nvSpPr>
        <p:spPr bwMode="auto">
          <a:xfrm>
            <a:off x="533400" y="4800600"/>
            <a:ext cx="7467600" cy="1552575"/>
          </a:xfrm>
          <a:prstGeom prst="rect">
            <a:avLst/>
          </a:prstGeom>
          <a:noFill/>
          <a:ln w="9525">
            <a:noFill/>
            <a:miter lim="800000"/>
            <a:headEnd/>
            <a:tailEnd/>
          </a:ln>
        </p:spPr>
        <p:txBody>
          <a:bodyPr>
            <a:spAutoFit/>
          </a:bodyPr>
          <a:lstStyle/>
          <a:p>
            <a:pPr marL="342900" indent="-342900">
              <a:spcBef>
                <a:spcPct val="50000"/>
              </a:spcBef>
              <a:buFontTx/>
              <a:buAutoNum type="arabicParenR"/>
            </a:pPr>
            <a:r>
              <a:rPr lang="en-US"/>
              <a:t>Do you get the right message to your friend?  </a:t>
            </a:r>
          </a:p>
          <a:p>
            <a:pPr marL="342900" indent="-342900">
              <a:spcBef>
                <a:spcPct val="50000"/>
              </a:spcBef>
              <a:buFontTx/>
              <a:buAutoNum type="arabicParenR"/>
            </a:pPr>
            <a:r>
              <a:rPr lang="en-US"/>
              <a:t>Can an adversary recover the message M?  </a:t>
            </a:r>
          </a:p>
          <a:p>
            <a:pPr marL="342900" indent="-342900">
              <a:spcBef>
                <a:spcPct val="50000"/>
              </a:spcBef>
              <a:buFontTx/>
              <a:buAutoNum type="arabicParenR"/>
            </a:pPr>
            <a:r>
              <a:rPr lang="en-US"/>
              <a:t>Can adversary recover the key 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6"/>
          <p:cNvSpPr>
            <a:spLocks noGrp="1" noChangeArrowheads="1"/>
          </p:cNvSpPr>
          <p:nvPr>
            <p:ph type="sldNum" sz="quarter" idx="12"/>
          </p:nvPr>
        </p:nvSpPr>
        <p:spPr>
          <a:noFill/>
        </p:spPr>
        <p:txBody>
          <a:bodyPr/>
          <a:lstStyle/>
          <a:p>
            <a:fld id="{A8748956-EAC0-4B0B-AAD9-CD09FEFE3449}" type="slidenum">
              <a:rPr lang="en-US"/>
              <a:pPr/>
              <a:t>9</a:t>
            </a:fld>
            <a:endParaRPr lang="en-US"/>
          </a:p>
        </p:txBody>
      </p:sp>
      <p:sp>
        <p:nvSpPr>
          <p:cNvPr id="77829" name="Rectangle 2"/>
          <p:cNvSpPr>
            <a:spLocks noGrp="1" noChangeArrowheads="1"/>
          </p:cNvSpPr>
          <p:nvPr>
            <p:ph type="title"/>
          </p:nvPr>
        </p:nvSpPr>
        <p:spPr/>
        <p:txBody>
          <a:bodyPr/>
          <a:lstStyle/>
          <a:p>
            <a:pPr eaLnBrk="1" hangingPunct="1"/>
            <a:r>
              <a:rPr lang="en-US" smtClean="0">
                <a:ea typeface="ＭＳ Ｐゴシック" pitchFamily="34" charset="-128"/>
              </a:rPr>
              <a:t>Symmetric Key: Confidentiality</a:t>
            </a:r>
          </a:p>
        </p:txBody>
      </p:sp>
      <p:sp>
        <p:nvSpPr>
          <p:cNvPr id="77830" name="Rectangle 3"/>
          <p:cNvSpPr>
            <a:spLocks noGrp="1" noChangeArrowheads="1"/>
          </p:cNvSpPr>
          <p:nvPr>
            <p:ph type="body" idx="1"/>
          </p:nvPr>
        </p:nvSpPr>
        <p:spPr>
          <a:xfrm>
            <a:off x="457200" y="1600200"/>
            <a:ext cx="8229600" cy="1600200"/>
          </a:xfrm>
        </p:spPr>
        <p:txBody>
          <a:bodyPr/>
          <a:lstStyle/>
          <a:p>
            <a:pPr eaLnBrk="1" hangingPunct="1"/>
            <a:r>
              <a:rPr lang="en-US" sz="2600" smtClean="0">
                <a:ea typeface="ＭＳ Ｐゴシック" pitchFamily="34" charset="-128"/>
              </a:rPr>
              <a:t>One-time Pad (OTP) is secure but usually impactical</a:t>
            </a:r>
          </a:p>
          <a:p>
            <a:pPr lvl="1" eaLnBrk="1" hangingPunct="1"/>
            <a:r>
              <a:rPr lang="en-US" sz="2200" smtClean="0">
                <a:ea typeface="ＭＳ Ｐゴシック" pitchFamily="34" charset="-128"/>
              </a:rPr>
              <a:t>Key is as long at the message</a:t>
            </a:r>
          </a:p>
          <a:p>
            <a:pPr lvl="1" eaLnBrk="1" hangingPunct="1"/>
            <a:r>
              <a:rPr lang="en-US" sz="2200" smtClean="0">
                <a:ea typeface="ＭＳ Ｐゴシック" pitchFamily="34" charset="-128"/>
              </a:rPr>
              <a:t>Keys cannot be reused (why?)</a:t>
            </a:r>
          </a:p>
        </p:txBody>
      </p:sp>
      <p:sp>
        <p:nvSpPr>
          <p:cNvPr id="41989" name="Text Box 5"/>
          <p:cNvSpPr txBox="1">
            <a:spLocks noChangeArrowheads="1"/>
          </p:cNvSpPr>
          <p:nvPr/>
        </p:nvSpPr>
        <p:spPr bwMode="auto">
          <a:xfrm>
            <a:off x="1066800" y="5029200"/>
            <a:ext cx="2667000" cy="1552575"/>
          </a:xfrm>
          <a:prstGeom prst="rect">
            <a:avLst/>
          </a:prstGeom>
          <a:noFill/>
          <a:ln w="9525">
            <a:noFill/>
            <a:miter lim="800000"/>
            <a:headEnd/>
            <a:tailEnd/>
          </a:ln>
        </p:spPr>
        <p:txBody>
          <a:bodyPr>
            <a:spAutoFit/>
          </a:bodyPr>
          <a:lstStyle/>
          <a:p>
            <a:pPr>
              <a:spcBef>
                <a:spcPct val="50000"/>
              </a:spcBef>
            </a:pPr>
            <a:r>
              <a:rPr lang="en-US" b="1"/>
              <a:t>Stream Ciphers:</a:t>
            </a:r>
          </a:p>
          <a:p>
            <a:pPr>
              <a:spcBef>
                <a:spcPct val="50000"/>
              </a:spcBef>
            </a:pPr>
            <a:r>
              <a:rPr lang="en-US"/>
              <a:t>Ex: RC4, A5</a:t>
            </a:r>
          </a:p>
          <a:p>
            <a:pPr>
              <a:spcBef>
                <a:spcPct val="50000"/>
              </a:spcBef>
            </a:pPr>
            <a:endParaRPr lang="en-US"/>
          </a:p>
        </p:txBody>
      </p:sp>
      <p:sp>
        <p:nvSpPr>
          <p:cNvPr id="41990" name="Text Box 6"/>
          <p:cNvSpPr txBox="1">
            <a:spLocks noChangeArrowheads="1"/>
          </p:cNvSpPr>
          <p:nvPr/>
        </p:nvSpPr>
        <p:spPr bwMode="auto">
          <a:xfrm>
            <a:off x="5105400" y="4953000"/>
            <a:ext cx="2667000" cy="1917700"/>
          </a:xfrm>
          <a:prstGeom prst="rect">
            <a:avLst/>
          </a:prstGeom>
          <a:noFill/>
          <a:ln w="9525">
            <a:noFill/>
            <a:miter lim="800000"/>
            <a:headEnd/>
            <a:tailEnd/>
          </a:ln>
        </p:spPr>
        <p:txBody>
          <a:bodyPr>
            <a:spAutoFit/>
          </a:bodyPr>
          <a:lstStyle/>
          <a:p>
            <a:pPr>
              <a:spcBef>
                <a:spcPct val="50000"/>
              </a:spcBef>
            </a:pPr>
            <a:r>
              <a:rPr lang="en-US" b="1"/>
              <a:t>Block Ciphers:</a:t>
            </a:r>
          </a:p>
          <a:p>
            <a:pPr>
              <a:spcBef>
                <a:spcPct val="50000"/>
              </a:spcBef>
            </a:pPr>
            <a:r>
              <a:rPr lang="en-US"/>
              <a:t>Ex: DES, AES, Blowfish</a:t>
            </a:r>
          </a:p>
          <a:p>
            <a:pPr>
              <a:spcBef>
                <a:spcPct val="50000"/>
              </a:spcBef>
            </a:pPr>
            <a:endParaRPr lang="en-US"/>
          </a:p>
        </p:txBody>
      </p:sp>
      <p:sp>
        <p:nvSpPr>
          <p:cNvPr id="41991" name="Text Box 7"/>
          <p:cNvSpPr txBox="1">
            <a:spLocks noChangeArrowheads="1"/>
          </p:cNvSpPr>
          <p:nvPr/>
        </p:nvSpPr>
        <p:spPr bwMode="auto">
          <a:xfrm>
            <a:off x="2133600" y="3429000"/>
            <a:ext cx="4572000" cy="1187450"/>
          </a:xfrm>
          <a:prstGeom prst="rect">
            <a:avLst/>
          </a:prstGeom>
          <a:noFill/>
          <a:ln w="9525">
            <a:noFill/>
            <a:miter lim="800000"/>
            <a:headEnd/>
            <a:tailEnd/>
          </a:ln>
        </p:spPr>
        <p:txBody>
          <a:bodyPr>
            <a:spAutoFit/>
          </a:bodyPr>
          <a:lstStyle/>
          <a:p>
            <a:pPr>
              <a:spcBef>
                <a:spcPct val="50000"/>
              </a:spcBef>
            </a:pPr>
            <a:r>
              <a:rPr lang="en-US"/>
              <a:t>In practice, two types of ciphers are used that require constant length keys: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0" grpId="0"/>
      <p:bldP spid="41991" grpId="0"/>
    </p:bldLst>
  </p:timing>
</p:sld>
</file>

<file path=ppt/theme/theme1.xml><?xml version="1.0" encoding="utf-8"?>
<a:theme xmlns:a="http://schemas.openxmlformats.org/drawingml/2006/main" name="lectures">
  <a:themeElements>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lectur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lectures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lectures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lectures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5-security">
  <a:themeElements>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fontScheme name="25-security">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5-security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25-security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25-security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Untitled:Users:rbd:doc:class:441:25-security.ppt</Template>
  <TotalTime>3298</TotalTime>
  <Words>1457</Words>
  <Application>Microsoft Office PowerPoint</Application>
  <PresentationFormat>On-screen Show (4:3)</PresentationFormat>
  <Paragraphs>321</Paragraphs>
  <Slides>26</Slides>
  <Notes>26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Arial</vt:lpstr>
      <vt:lpstr>ＭＳ Ｐゴシック</vt:lpstr>
      <vt:lpstr>Times</vt:lpstr>
      <vt:lpstr>Wingdings</vt:lpstr>
      <vt:lpstr>Symbol</vt:lpstr>
      <vt:lpstr>Times New Roman</vt:lpstr>
      <vt:lpstr>ヒラギノ角ゴ Pro W3</vt:lpstr>
      <vt:lpstr>SimSun</vt:lpstr>
      <vt:lpstr>lectures</vt:lpstr>
      <vt:lpstr>25-security</vt:lpstr>
      <vt:lpstr>Security: An Overview of Cryptographic Techniques</vt:lpstr>
      <vt:lpstr>Cryptography, Cryptographic Protocols and Key Distribution</vt:lpstr>
      <vt:lpstr>What do we need for a secure communication channel?  </vt:lpstr>
      <vt:lpstr>What is cryptography?</vt:lpstr>
      <vt:lpstr>What is cryptography?  </vt:lpstr>
      <vt:lpstr>Cryptography As a Tool</vt:lpstr>
      <vt:lpstr>The Great Divide</vt:lpstr>
      <vt:lpstr>Symmetric Key: Confidentiality</vt:lpstr>
      <vt:lpstr>Symmetric Key: Confidentiality</vt:lpstr>
      <vt:lpstr>Symmetric Key: Confidentiality</vt:lpstr>
      <vt:lpstr>Symmetric Key: Confidentiality</vt:lpstr>
      <vt:lpstr>Cryptographic Hash Functions</vt:lpstr>
      <vt:lpstr>Symmetric Key: Integrity</vt:lpstr>
      <vt:lpstr>Symmetric Key: Authentication</vt:lpstr>
      <vt:lpstr>Symmetric Key: Authentication</vt:lpstr>
      <vt:lpstr>Symmetric Key: Authentication</vt:lpstr>
      <vt:lpstr>Symmetric Key: Authentication</vt:lpstr>
      <vt:lpstr>Symmetric Key Crypto Review</vt:lpstr>
      <vt:lpstr>Asymmetric Key Crypto:</vt:lpstr>
      <vt:lpstr>Asymmetric Key Crypto:</vt:lpstr>
      <vt:lpstr>Asymmetric Key: Confidentiality</vt:lpstr>
      <vt:lpstr>Asymmetric Key: Sign &amp; Verify</vt:lpstr>
      <vt:lpstr>Asymmetric Key Review:</vt:lpstr>
      <vt:lpstr>Biometrics</vt:lpstr>
      <vt:lpstr>Multi-Factor, Human Factors</vt:lpstr>
      <vt:lpstr>Summary – Part II </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Part Two: Attacks, Firewalls, DoS</dc:title>
  <dc:creator>Vyas Sekar</dc:creator>
  <cp:lastModifiedBy>gkesden</cp:lastModifiedBy>
  <cp:revision>188</cp:revision>
  <cp:lastPrinted>2011-12-03T16:09:30Z</cp:lastPrinted>
  <dcterms:created xsi:type="dcterms:W3CDTF">2006-11-24T17:22:40Z</dcterms:created>
  <dcterms:modified xsi:type="dcterms:W3CDTF">2013-04-17T01:38:52Z</dcterms:modified>
</cp:coreProperties>
</file>