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slides/slide49.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4"/>
  </p:notesMasterIdLst>
  <p:handoutMasterIdLst>
    <p:handoutMasterId r:id="rId55"/>
  </p:handoutMasterIdLst>
  <p:sldIdLst>
    <p:sldId id="771" r:id="rId2"/>
    <p:sldId id="772" r:id="rId3"/>
    <p:sldId id="773" r:id="rId4"/>
    <p:sldId id="774" r:id="rId5"/>
    <p:sldId id="775" r:id="rId6"/>
    <p:sldId id="776" r:id="rId7"/>
    <p:sldId id="777" r:id="rId8"/>
    <p:sldId id="778" r:id="rId9"/>
    <p:sldId id="779" r:id="rId10"/>
    <p:sldId id="780" r:id="rId11"/>
    <p:sldId id="781" r:id="rId12"/>
    <p:sldId id="782" r:id="rId13"/>
    <p:sldId id="783" r:id="rId14"/>
    <p:sldId id="784" r:id="rId15"/>
    <p:sldId id="785" r:id="rId16"/>
    <p:sldId id="786" r:id="rId17"/>
    <p:sldId id="787" r:id="rId18"/>
    <p:sldId id="788" r:id="rId19"/>
    <p:sldId id="789" r:id="rId20"/>
    <p:sldId id="790" r:id="rId21"/>
    <p:sldId id="791" r:id="rId22"/>
    <p:sldId id="792" r:id="rId23"/>
    <p:sldId id="793" r:id="rId24"/>
    <p:sldId id="795" r:id="rId25"/>
    <p:sldId id="796" r:id="rId26"/>
    <p:sldId id="797" r:id="rId27"/>
    <p:sldId id="798" r:id="rId28"/>
    <p:sldId id="799" r:id="rId29"/>
    <p:sldId id="800" r:id="rId30"/>
    <p:sldId id="801" r:id="rId31"/>
    <p:sldId id="802" r:id="rId32"/>
    <p:sldId id="803" r:id="rId33"/>
    <p:sldId id="804" r:id="rId34"/>
    <p:sldId id="805" r:id="rId35"/>
    <p:sldId id="806" r:id="rId36"/>
    <p:sldId id="807" r:id="rId37"/>
    <p:sldId id="808" r:id="rId38"/>
    <p:sldId id="809" r:id="rId39"/>
    <p:sldId id="810" r:id="rId40"/>
    <p:sldId id="811" r:id="rId41"/>
    <p:sldId id="812" r:id="rId42"/>
    <p:sldId id="813" r:id="rId43"/>
    <p:sldId id="814" r:id="rId44"/>
    <p:sldId id="815" r:id="rId45"/>
    <p:sldId id="816" r:id="rId46"/>
    <p:sldId id="817" r:id="rId47"/>
    <p:sldId id="818" r:id="rId48"/>
    <p:sldId id="819" r:id="rId49"/>
    <p:sldId id="820" r:id="rId50"/>
    <p:sldId id="821" r:id="rId51"/>
    <p:sldId id="822" r:id="rId52"/>
    <p:sldId id="823" r:id="rId53"/>
  </p:sldIdLst>
  <p:sldSz cx="9156700" cy="6870700"/>
  <p:notesSz cx="7315200" cy="9601200"/>
  <p:defaultTextStyle>
    <a:defPPr>
      <a:defRPr lang="en-US"/>
    </a:defPPr>
    <a:lvl1pPr algn="l" rtl="0" eaLnBrk="0" fontAlgn="base" hangingPunct="0">
      <a:spcBef>
        <a:spcPct val="0"/>
      </a:spcBef>
      <a:spcAft>
        <a:spcPct val="0"/>
      </a:spcAft>
      <a:defRPr sz="2400" kern="1200">
        <a:solidFill>
          <a:schemeClr val="tx1"/>
        </a:solidFill>
        <a:latin typeface="Times New Roman"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charset="0"/>
        <a:ea typeface="+mn-ea"/>
        <a:cs typeface="+mn-cs"/>
      </a:defRPr>
    </a:lvl5pPr>
    <a:lvl6pPr marL="2286000" algn="l" defTabSz="914400" rtl="0" eaLnBrk="1" latinLnBrk="0" hangingPunct="1">
      <a:defRPr sz="2400" kern="1200">
        <a:solidFill>
          <a:schemeClr val="tx1"/>
        </a:solidFill>
        <a:latin typeface="Times New Roman" charset="0"/>
        <a:ea typeface="+mn-ea"/>
        <a:cs typeface="+mn-cs"/>
      </a:defRPr>
    </a:lvl6pPr>
    <a:lvl7pPr marL="2743200" algn="l" defTabSz="914400" rtl="0" eaLnBrk="1" latinLnBrk="0" hangingPunct="1">
      <a:defRPr sz="2400" kern="1200">
        <a:solidFill>
          <a:schemeClr val="tx1"/>
        </a:solidFill>
        <a:latin typeface="Times New Roman" charset="0"/>
        <a:ea typeface="+mn-ea"/>
        <a:cs typeface="+mn-cs"/>
      </a:defRPr>
    </a:lvl7pPr>
    <a:lvl8pPr marL="3200400" algn="l" defTabSz="914400" rtl="0" eaLnBrk="1" latinLnBrk="0" hangingPunct="1">
      <a:defRPr sz="2400" kern="1200">
        <a:solidFill>
          <a:schemeClr val="tx1"/>
        </a:solidFill>
        <a:latin typeface="Times New Roman" charset="0"/>
        <a:ea typeface="+mn-ea"/>
        <a:cs typeface="+mn-cs"/>
      </a:defRPr>
    </a:lvl8pPr>
    <a:lvl9pPr marL="3657600" algn="l" defTabSz="914400" rtl="0" eaLnBrk="1" latinLnBrk="0" hangingPunct="1">
      <a:defRPr sz="2400" kern="1200">
        <a:solidFill>
          <a:schemeClr val="tx1"/>
        </a:solidFill>
        <a:latin typeface="Times New Roman"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chemeClr val="tx1"/>
    </p:penClr>
  </p:showPr>
  <p:clrMru>
    <a:srgbClr val="618FFD"/>
    <a:srgbClr val="C1CEFF"/>
    <a:srgbClr val="FFC5CF"/>
    <a:srgbClr val="008000"/>
    <a:srgbClr val="00CC00"/>
    <a:srgbClr val="00CC66"/>
    <a:srgbClr val="FF6600"/>
    <a:srgbClr val="777777"/>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outlineView">
  <p:normalViewPr>
    <p:restoredLeft sz="34600" autoAdjust="0"/>
    <p:restoredTop sz="86372" autoAdjust="0"/>
  </p:normalViewPr>
  <p:slideViewPr>
    <p:cSldViewPr>
      <p:cViewPr varScale="1">
        <p:scale>
          <a:sx n="61" d="100"/>
          <a:sy n="61" d="100"/>
        </p:scale>
        <p:origin x="-144" y="-78"/>
      </p:cViewPr>
      <p:guideLst>
        <p:guide orient="horz" pos="480"/>
        <p:guide pos="5767"/>
      </p:guideLst>
    </p:cSldViewPr>
  </p:slideViewPr>
  <p:outlineViewPr>
    <p:cViewPr>
      <p:scale>
        <a:sx n="33" d="100"/>
        <a:sy n="33" d="100"/>
      </p:scale>
      <p:origin x="48" y="65910"/>
    </p:cViewPr>
    <p:sldLst>
      <p:sld r:id="rId1" collapse="1"/>
    </p:sldLst>
  </p:outlin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_rels/viewProps.xml.rels><?xml version="1.0" encoding="UTF-8" standalone="yes"?>
<Relationships xmlns="http://schemas.openxmlformats.org/package/2006/relationships"><Relationship Id="rId1" Type="http://schemas.openxmlformats.org/officeDocument/2006/relationships/slide" Target="slides/slide16.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ChangeArrowheads="1"/>
          </p:cNvSpPr>
          <p:nvPr/>
        </p:nvSpPr>
        <p:spPr bwMode="auto">
          <a:xfrm>
            <a:off x="3254375" y="9147175"/>
            <a:ext cx="809625" cy="265113"/>
          </a:xfrm>
          <a:prstGeom prst="rect">
            <a:avLst/>
          </a:prstGeom>
          <a:noFill/>
          <a:ln w="12700">
            <a:noFill/>
            <a:miter lim="800000"/>
            <a:headEnd/>
            <a:tailEnd/>
          </a:ln>
          <a:effectLst/>
        </p:spPr>
        <p:txBody>
          <a:bodyPr wrap="none" lIns="93953" tIns="46978" rIns="93953" bIns="46978">
            <a:spAutoFit/>
          </a:bodyPr>
          <a:lstStyle/>
          <a:p>
            <a:pPr algn="ctr" defTabSz="925513">
              <a:lnSpc>
                <a:spcPct val="90000"/>
              </a:lnSpc>
              <a:defRPr/>
            </a:pPr>
            <a:r>
              <a:rPr lang="en-US" sz="1200">
                <a:latin typeface="Arial" charset="0"/>
              </a:rPr>
              <a:t>Page </a:t>
            </a:r>
            <a:fld id="{999A6046-C3A3-4B3B-800F-15CDB6A38572}" type="slidenum">
              <a:rPr lang="en-US" sz="1200">
                <a:latin typeface="Arial" charset="0"/>
              </a:rPr>
              <a:pPr algn="ctr" defTabSz="925513">
                <a:lnSpc>
                  <a:spcPct val="90000"/>
                </a:lnSpc>
                <a:defRPr/>
              </a:pPr>
              <a:t>‹#›</a:t>
            </a:fld>
            <a:endParaRPr lang="en-US" sz="1200">
              <a:latin typeface="Arial" charset="0"/>
            </a:endParaRPr>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body" sz="quarter" idx="3"/>
          </p:nvPr>
        </p:nvSpPr>
        <p:spPr bwMode="auto">
          <a:xfrm>
            <a:off x="974725" y="4560888"/>
            <a:ext cx="5364163" cy="4319587"/>
          </a:xfrm>
          <a:prstGeom prst="rect">
            <a:avLst/>
          </a:prstGeom>
          <a:noFill/>
          <a:ln w="12700">
            <a:noFill/>
            <a:miter lim="800000"/>
            <a:headEnd/>
            <a:tailEnd/>
          </a:ln>
          <a:effectLst/>
        </p:spPr>
        <p:txBody>
          <a:bodyPr vert="horz" wrap="square" lIns="98987" tIns="48655" rIns="98987" bIns="48655" numCol="1" anchor="t" anchorCtr="0" compatLnSpc="1">
            <a:prstTxWarp prst="textNoShape">
              <a:avLst/>
            </a:prstTxWarp>
          </a:bodyPr>
          <a:lstStyle/>
          <a:p>
            <a:pPr lvl="0"/>
            <a:r>
              <a:rPr lang="en-US" noProof="0" smtClean="0"/>
              <a:t>Body Text</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1" name="Rectangle 3"/>
          <p:cNvSpPr>
            <a:spLocks noChangeArrowheads="1"/>
          </p:cNvSpPr>
          <p:nvPr/>
        </p:nvSpPr>
        <p:spPr bwMode="auto">
          <a:xfrm>
            <a:off x="3254375" y="9147175"/>
            <a:ext cx="809625" cy="265113"/>
          </a:xfrm>
          <a:prstGeom prst="rect">
            <a:avLst/>
          </a:prstGeom>
          <a:noFill/>
          <a:ln w="12700">
            <a:noFill/>
            <a:miter lim="800000"/>
            <a:headEnd/>
            <a:tailEnd/>
          </a:ln>
          <a:effectLst/>
        </p:spPr>
        <p:txBody>
          <a:bodyPr wrap="none" lIns="93953" tIns="46978" rIns="93953" bIns="46978">
            <a:spAutoFit/>
          </a:bodyPr>
          <a:lstStyle/>
          <a:p>
            <a:pPr algn="ctr" defTabSz="925513">
              <a:lnSpc>
                <a:spcPct val="90000"/>
              </a:lnSpc>
              <a:defRPr/>
            </a:pPr>
            <a:r>
              <a:rPr lang="en-US" sz="1200">
                <a:latin typeface="Arial" charset="0"/>
              </a:rPr>
              <a:t>Page </a:t>
            </a:r>
            <a:fld id="{805999F3-48D2-4BB8-9995-863F74F66EFA}" type="slidenum">
              <a:rPr lang="en-US" sz="1200">
                <a:latin typeface="Arial" charset="0"/>
              </a:rPr>
              <a:pPr algn="ctr" defTabSz="925513">
                <a:lnSpc>
                  <a:spcPct val="90000"/>
                </a:lnSpc>
                <a:defRPr/>
              </a:pPr>
              <a:t>‹#›</a:t>
            </a:fld>
            <a:endParaRPr lang="en-US" sz="1200">
              <a:latin typeface="Arial" charset="0"/>
            </a:endParaRPr>
          </a:p>
        </p:txBody>
      </p:sp>
      <p:sp>
        <p:nvSpPr>
          <p:cNvPr id="50180" name="Rectangle 4"/>
          <p:cNvSpPr>
            <a:spLocks noChangeArrowheads="1" noTextEdit="1"/>
          </p:cNvSpPr>
          <p:nvPr>
            <p:ph type="sldImg" idx="2"/>
          </p:nvPr>
        </p:nvSpPr>
        <p:spPr bwMode="auto">
          <a:xfrm>
            <a:off x="1262063" y="727075"/>
            <a:ext cx="4792662" cy="3595688"/>
          </a:xfrm>
          <a:prstGeom prst="rect">
            <a:avLst/>
          </a:prstGeom>
          <a:noFill/>
          <a:ln w="12700">
            <a:solidFill>
              <a:schemeClr val="tx1"/>
            </a:solidFill>
            <a:miter lim="800000"/>
            <a:headEnd/>
            <a:tailEnd/>
          </a:ln>
        </p:spPr>
      </p:sp>
    </p:spTree>
  </p:cSld>
  <p:clrMap bg1="lt1" tx1="dk1" bg2="lt2" tx2="dk2" accent1="accent1" accent2="accent2" accent3="accent3" accent4="accent4" accent5="accent5" accent6="accent6" hlink="hlink" folHlink="folHlink"/>
  <p:notesStyle>
    <a:lvl1pPr algn="l" defTabSz="923925" rtl="0" eaLnBrk="0" fontAlgn="base" hangingPunct="0">
      <a:lnSpc>
        <a:spcPct val="90000"/>
      </a:lnSpc>
      <a:spcBef>
        <a:spcPct val="40000"/>
      </a:spcBef>
      <a:spcAft>
        <a:spcPct val="0"/>
      </a:spcAft>
      <a:defRPr sz="1200" kern="1200">
        <a:solidFill>
          <a:schemeClr val="tx1"/>
        </a:solidFill>
        <a:latin typeface="Arial" charset="0"/>
        <a:ea typeface="+mn-ea"/>
        <a:cs typeface="+mn-cs"/>
      </a:defRPr>
    </a:lvl1pPr>
    <a:lvl2pPr marL="461963" algn="l" defTabSz="923925" rtl="0" eaLnBrk="0" fontAlgn="base" hangingPunct="0">
      <a:lnSpc>
        <a:spcPct val="90000"/>
      </a:lnSpc>
      <a:spcBef>
        <a:spcPct val="40000"/>
      </a:spcBef>
      <a:spcAft>
        <a:spcPct val="0"/>
      </a:spcAft>
      <a:defRPr sz="1200" kern="1200">
        <a:solidFill>
          <a:schemeClr val="tx1"/>
        </a:solidFill>
        <a:latin typeface="Arial" charset="0"/>
        <a:ea typeface="+mn-ea"/>
        <a:cs typeface="+mn-cs"/>
      </a:defRPr>
    </a:lvl2pPr>
    <a:lvl3pPr marL="923925" algn="l" defTabSz="923925" rtl="0" eaLnBrk="0" fontAlgn="base" hangingPunct="0">
      <a:lnSpc>
        <a:spcPct val="90000"/>
      </a:lnSpc>
      <a:spcBef>
        <a:spcPct val="40000"/>
      </a:spcBef>
      <a:spcAft>
        <a:spcPct val="0"/>
      </a:spcAft>
      <a:defRPr sz="1200" kern="1200">
        <a:solidFill>
          <a:schemeClr val="tx1"/>
        </a:solidFill>
        <a:latin typeface="Arial" charset="0"/>
        <a:ea typeface="+mn-ea"/>
        <a:cs typeface="+mn-cs"/>
      </a:defRPr>
    </a:lvl3pPr>
    <a:lvl4pPr marL="1385888" algn="l" defTabSz="923925" rtl="0" eaLnBrk="0" fontAlgn="base" hangingPunct="0">
      <a:lnSpc>
        <a:spcPct val="90000"/>
      </a:lnSpc>
      <a:spcBef>
        <a:spcPct val="40000"/>
      </a:spcBef>
      <a:spcAft>
        <a:spcPct val="0"/>
      </a:spcAft>
      <a:defRPr sz="1200" kern="1200">
        <a:solidFill>
          <a:schemeClr val="tx1"/>
        </a:solidFill>
        <a:latin typeface="Arial" charset="0"/>
        <a:ea typeface="+mn-ea"/>
        <a:cs typeface="+mn-cs"/>
      </a:defRPr>
    </a:lvl4pPr>
    <a:lvl5pPr marL="1847850" algn="l" defTabSz="923925" rtl="0" eaLnBrk="0" fontAlgn="base" hangingPunct="0">
      <a:lnSpc>
        <a:spcPct val="90000"/>
      </a:lnSpc>
      <a:spcBef>
        <a:spcPct val="4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ChangeArrowheads="1" noTextEdit="1"/>
          </p:cNvSpPr>
          <p:nvPr>
            <p:ph type="sldImg"/>
          </p:nvPr>
        </p:nvSpPr>
        <p:spPr>
          <a:xfrm>
            <a:off x="1258888" y="720725"/>
            <a:ext cx="4797425" cy="3600450"/>
          </a:xfrm>
          <a:ln/>
        </p:spPr>
      </p:sp>
      <p:sp>
        <p:nvSpPr>
          <p:cNvPr id="51203" name="Rectangle 3"/>
          <p:cNvSpPr>
            <a:spLocks noGrp="1" noChangeArrowheads="1"/>
          </p:cNvSpPr>
          <p:nvPr>
            <p:ph type="body" idx="1"/>
          </p:nvPr>
        </p:nvSpPr>
        <p:spPr>
          <a:xfrm>
            <a:off x="974725" y="4560888"/>
            <a:ext cx="5365750" cy="4319587"/>
          </a:xfrm>
          <a:noFill/>
          <a:ln w="9525"/>
        </p:spPr>
        <p:txBody>
          <a:bodyPr/>
          <a:lstStyle/>
          <a:p>
            <a:pPr defTabSz="914400"/>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ChangeArrowheads="1" noTextEdit="1"/>
          </p:cNvSpPr>
          <p:nvPr>
            <p:ph type="sldImg"/>
          </p:nvPr>
        </p:nvSpPr>
        <p:spPr>
          <a:xfrm>
            <a:off x="1258888" y="720725"/>
            <a:ext cx="4797425" cy="3600450"/>
          </a:xfrm>
          <a:ln/>
        </p:spPr>
      </p:sp>
      <p:sp>
        <p:nvSpPr>
          <p:cNvPr id="60419" name="Rectangle 3"/>
          <p:cNvSpPr>
            <a:spLocks noGrp="1" noChangeArrowheads="1"/>
          </p:cNvSpPr>
          <p:nvPr>
            <p:ph type="body" idx="1"/>
          </p:nvPr>
        </p:nvSpPr>
        <p:spPr>
          <a:xfrm>
            <a:off x="974725" y="4560888"/>
            <a:ext cx="5365750" cy="4319587"/>
          </a:xfrm>
          <a:noFill/>
          <a:ln w="9525"/>
        </p:spPr>
        <p:txBody>
          <a:bodyPr/>
          <a:lstStyle/>
          <a:p>
            <a:pPr defTabSz="914400"/>
            <a:endParaRPr 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ChangeArrowheads="1" noTextEdit="1"/>
          </p:cNvSpPr>
          <p:nvPr>
            <p:ph type="sldImg"/>
          </p:nvPr>
        </p:nvSpPr>
        <p:spPr>
          <a:xfrm>
            <a:off x="1258888" y="720725"/>
            <a:ext cx="4797425" cy="3600450"/>
          </a:xfrm>
          <a:ln/>
        </p:spPr>
      </p:sp>
      <p:sp>
        <p:nvSpPr>
          <p:cNvPr id="61443" name="Rectangle 3"/>
          <p:cNvSpPr>
            <a:spLocks noGrp="1" noChangeArrowheads="1"/>
          </p:cNvSpPr>
          <p:nvPr>
            <p:ph type="body" idx="1"/>
          </p:nvPr>
        </p:nvSpPr>
        <p:spPr>
          <a:xfrm>
            <a:off x="974725" y="4560888"/>
            <a:ext cx="5365750" cy="4319587"/>
          </a:xfrm>
          <a:noFill/>
          <a:ln w="9525"/>
        </p:spPr>
        <p:txBody>
          <a:bodyPr/>
          <a:lstStyle/>
          <a:p>
            <a:pPr defTabSz="914400"/>
            <a:r>
              <a:rPr lang="en-US" smtClean="0"/>
              <a:t>Application may get duplicates in the case of early timeouts</a:t>
            </a: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ChangeArrowheads="1" noTextEdit="1"/>
          </p:cNvSpPr>
          <p:nvPr>
            <p:ph type="sldImg"/>
          </p:nvPr>
        </p:nvSpPr>
        <p:spPr>
          <a:xfrm>
            <a:off x="1258888" y="720725"/>
            <a:ext cx="4797425" cy="3600450"/>
          </a:xfrm>
          <a:ln/>
        </p:spPr>
      </p:sp>
      <p:sp>
        <p:nvSpPr>
          <p:cNvPr id="62467" name="Rectangle 3"/>
          <p:cNvSpPr>
            <a:spLocks noGrp="1" noChangeArrowheads="1"/>
          </p:cNvSpPr>
          <p:nvPr>
            <p:ph type="body" idx="1"/>
          </p:nvPr>
        </p:nvSpPr>
        <p:spPr>
          <a:xfrm>
            <a:off x="974725" y="4560888"/>
            <a:ext cx="5365750" cy="4319587"/>
          </a:xfrm>
          <a:noFill/>
          <a:ln w="9525"/>
        </p:spPr>
        <p:txBody>
          <a:bodyPr/>
          <a:lstStyle/>
          <a:p>
            <a:pPr defTabSz="914400"/>
            <a:endParaRPr 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ChangeArrowheads="1" noTextEdit="1"/>
          </p:cNvSpPr>
          <p:nvPr>
            <p:ph type="sldImg"/>
          </p:nvPr>
        </p:nvSpPr>
        <p:spPr>
          <a:xfrm>
            <a:off x="1258888" y="720725"/>
            <a:ext cx="4797425" cy="3600450"/>
          </a:xfrm>
          <a:ln/>
        </p:spPr>
      </p:sp>
      <p:sp>
        <p:nvSpPr>
          <p:cNvPr id="63491" name="Rectangle 3"/>
          <p:cNvSpPr>
            <a:spLocks noGrp="1" noChangeArrowheads="1"/>
          </p:cNvSpPr>
          <p:nvPr>
            <p:ph type="body" idx="1"/>
          </p:nvPr>
        </p:nvSpPr>
        <p:spPr>
          <a:xfrm>
            <a:off x="974725" y="4560888"/>
            <a:ext cx="5365750" cy="4319587"/>
          </a:xfrm>
          <a:noFill/>
          <a:ln w="9525"/>
        </p:spPr>
        <p:txBody>
          <a:bodyPr/>
          <a:lstStyle/>
          <a:p>
            <a:pPr defTabSz="914400"/>
            <a:endParaRPr 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ChangeArrowheads="1" noTextEdit="1"/>
          </p:cNvSpPr>
          <p:nvPr>
            <p:ph type="sldImg"/>
          </p:nvPr>
        </p:nvSpPr>
        <p:spPr>
          <a:xfrm>
            <a:off x="1258888" y="720725"/>
            <a:ext cx="4797425" cy="3600450"/>
          </a:xfrm>
          <a:ln/>
        </p:spPr>
      </p:sp>
      <p:sp>
        <p:nvSpPr>
          <p:cNvPr id="64515" name="Rectangle 3"/>
          <p:cNvSpPr>
            <a:spLocks noGrp="1" noChangeArrowheads="1"/>
          </p:cNvSpPr>
          <p:nvPr>
            <p:ph type="body" idx="1"/>
          </p:nvPr>
        </p:nvSpPr>
        <p:spPr>
          <a:xfrm>
            <a:off x="974725" y="4560888"/>
            <a:ext cx="5365750" cy="4319587"/>
          </a:xfrm>
          <a:noFill/>
          <a:ln w="9525"/>
        </p:spPr>
        <p:txBody>
          <a:bodyPr/>
          <a:lstStyle/>
          <a:p>
            <a:pPr defTabSz="914400"/>
            <a:endParaRPr 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ChangeArrowheads="1" noTextEdit="1"/>
          </p:cNvSpPr>
          <p:nvPr>
            <p:ph type="sldImg"/>
          </p:nvPr>
        </p:nvSpPr>
        <p:spPr>
          <a:xfrm>
            <a:off x="1258888" y="720725"/>
            <a:ext cx="4797425" cy="3600450"/>
          </a:xfrm>
          <a:ln/>
        </p:spPr>
      </p:sp>
      <p:sp>
        <p:nvSpPr>
          <p:cNvPr id="65539" name="Rectangle 3"/>
          <p:cNvSpPr>
            <a:spLocks noGrp="1" noChangeArrowheads="1"/>
          </p:cNvSpPr>
          <p:nvPr>
            <p:ph type="body" idx="1"/>
          </p:nvPr>
        </p:nvSpPr>
        <p:spPr>
          <a:xfrm>
            <a:off x="974725" y="4560888"/>
            <a:ext cx="5365750" cy="4319587"/>
          </a:xfrm>
          <a:noFill/>
          <a:ln w="9525"/>
        </p:spPr>
        <p:txBody>
          <a:bodyPr/>
          <a:lstStyle/>
          <a:p>
            <a:pPr defTabSz="914400"/>
            <a:endParaRPr 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ChangeArrowheads="1" noTextEdit="1"/>
          </p:cNvSpPr>
          <p:nvPr>
            <p:ph type="sldImg"/>
          </p:nvPr>
        </p:nvSpPr>
        <p:spPr>
          <a:xfrm>
            <a:off x="1258888" y="720725"/>
            <a:ext cx="4797425" cy="3600450"/>
          </a:xfrm>
          <a:ln/>
        </p:spPr>
      </p:sp>
      <p:sp>
        <p:nvSpPr>
          <p:cNvPr id="66563" name="Rectangle 3"/>
          <p:cNvSpPr>
            <a:spLocks noGrp="1" noChangeArrowheads="1"/>
          </p:cNvSpPr>
          <p:nvPr>
            <p:ph type="body" idx="1"/>
          </p:nvPr>
        </p:nvSpPr>
        <p:spPr>
          <a:xfrm>
            <a:off x="974725" y="4560888"/>
            <a:ext cx="5365750" cy="4319587"/>
          </a:xfrm>
          <a:noFill/>
          <a:ln w="9525"/>
        </p:spPr>
        <p:txBody>
          <a:bodyPr/>
          <a:lstStyle/>
          <a:p>
            <a:pPr defTabSz="914400"/>
            <a:endParaRPr lang="en-US"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ChangeArrowheads="1" noTextEdit="1"/>
          </p:cNvSpPr>
          <p:nvPr>
            <p:ph type="sldImg"/>
          </p:nvPr>
        </p:nvSpPr>
        <p:spPr>
          <a:xfrm>
            <a:off x="1258888" y="720725"/>
            <a:ext cx="4797425" cy="3600450"/>
          </a:xfrm>
          <a:ln/>
        </p:spPr>
      </p:sp>
      <p:sp>
        <p:nvSpPr>
          <p:cNvPr id="67587" name="Rectangle 3"/>
          <p:cNvSpPr>
            <a:spLocks noGrp="1" noChangeArrowheads="1"/>
          </p:cNvSpPr>
          <p:nvPr>
            <p:ph type="body" idx="1"/>
          </p:nvPr>
        </p:nvSpPr>
        <p:spPr>
          <a:xfrm>
            <a:off x="974725" y="4560888"/>
            <a:ext cx="5365750" cy="4319587"/>
          </a:xfrm>
          <a:noFill/>
          <a:ln w="9525"/>
        </p:spPr>
        <p:txBody>
          <a:bodyPr/>
          <a:lstStyle/>
          <a:p>
            <a:pPr defTabSz="914400"/>
            <a:r>
              <a:rPr lang="en-US" smtClean="0"/>
              <a:t>Xxx picture</a:t>
            </a: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ChangeArrowheads="1" noTextEdit="1"/>
          </p:cNvSpPr>
          <p:nvPr>
            <p:ph type="sldImg"/>
          </p:nvPr>
        </p:nvSpPr>
        <p:spPr>
          <a:xfrm>
            <a:off x="1258888" y="720725"/>
            <a:ext cx="4797425" cy="3600450"/>
          </a:xfrm>
          <a:ln/>
        </p:spPr>
      </p:sp>
      <p:sp>
        <p:nvSpPr>
          <p:cNvPr id="68611" name="Rectangle 3"/>
          <p:cNvSpPr>
            <a:spLocks noGrp="1" noChangeArrowheads="1"/>
          </p:cNvSpPr>
          <p:nvPr>
            <p:ph type="body" idx="1"/>
          </p:nvPr>
        </p:nvSpPr>
        <p:spPr>
          <a:xfrm>
            <a:off x="974725" y="4560888"/>
            <a:ext cx="5365750" cy="4319587"/>
          </a:xfrm>
          <a:noFill/>
          <a:ln w="9525"/>
        </p:spPr>
        <p:txBody>
          <a:bodyPr/>
          <a:lstStyle/>
          <a:p>
            <a:pPr defTabSz="914400"/>
            <a:endParaRPr lang="en-US"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ChangeArrowheads="1" noTextEdit="1"/>
          </p:cNvSpPr>
          <p:nvPr>
            <p:ph type="sldImg"/>
          </p:nvPr>
        </p:nvSpPr>
        <p:spPr>
          <a:xfrm>
            <a:off x="1258888" y="720725"/>
            <a:ext cx="4797425" cy="3600450"/>
          </a:xfrm>
          <a:ln/>
        </p:spPr>
      </p:sp>
      <p:sp>
        <p:nvSpPr>
          <p:cNvPr id="69635" name="Rectangle 3"/>
          <p:cNvSpPr>
            <a:spLocks noGrp="1" noChangeArrowheads="1"/>
          </p:cNvSpPr>
          <p:nvPr>
            <p:ph type="body" idx="1"/>
          </p:nvPr>
        </p:nvSpPr>
        <p:spPr>
          <a:xfrm>
            <a:off x="974725" y="4560888"/>
            <a:ext cx="5365750" cy="4319587"/>
          </a:xfrm>
          <a:noFill/>
          <a:ln w="9525"/>
        </p:spPr>
        <p:txBody>
          <a:bodyPr/>
          <a:lstStyle/>
          <a:p>
            <a:pPr defTabSz="914400"/>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ChangeArrowheads="1" noTextEdit="1"/>
          </p:cNvSpPr>
          <p:nvPr>
            <p:ph type="sldImg"/>
          </p:nvPr>
        </p:nvSpPr>
        <p:spPr>
          <a:xfrm>
            <a:off x="1258888" y="720725"/>
            <a:ext cx="4797425" cy="3600450"/>
          </a:xfrm>
          <a:ln/>
        </p:spPr>
      </p:sp>
      <p:sp>
        <p:nvSpPr>
          <p:cNvPr id="52227" name="Rectangle 3"/>
          <p:cNvSpPr>
            <a:spLocks noGrp="1" noChangeArrowheads="1"/>
          </p:cNvSpPr>
          <p:nvPr>
            <p:ph type="body" idx="1"/>
          </p:nvPr>
        </p:nvSpPr>
        <p:spPr>
          <a:xfrm>
            <a:off x="974725" y="4560888"/>
            <a:ext cx="5365750" cy="4319587"/>
          </a:xfrm>
          <a:noFill/>
          <a:ln w="9525"/>
        </p:spPr>
        <p:txBody>
          <a:bodyPr/>
          <a:lstStyle/>
          <a:p>
            <a:pPr defTabSz="914400"/>
            <a:endParaRPr lang="en-US"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ChangeArrowheads="1" noTextEdit="1"/>
          </p:cNvSpPr>
          <p:nvPr>
            <p:ph type="sldImg"/>
          </p:nvPr>
        </p:nvSpPr>
        <p:spPr>
          <a:xfrm>
            <a:off x="1258888" y="720725"/>
            <a:ext cx="4797425" cy="3600450"/>
          </a:xfrm>
          <a:ln/>
        </p:spPr>
      </p:sp>
      <p:sp>
        <p:nvSpPr>
          <p:cNvPr id="70659" name="Rectangle 3"/>
          <p:cNvSpPr>
            <a:spLocks noGrp="1" noChangeArrowheads="1"/>
          </p:cNvSpPr>
          <p:nvPr>
            <p:ph type="body" idx="1"/>
          </p:nvPr>
        </p:nvSpPr>
        <p:spPr>
          <a:xfrm>
            <a:off x="974725" y="4560888"/>
            <a:ext cx="5365750" cy="4319587"/>
          </a:xfrm>
          <a:noFill/>
          <a:ln w="9525"/>
        </p:spPr>
        <p:txBody>
          <a:bodyPr/>
          <a:lstStyle/>
          <a:p>
            <a:pPr defTabSz="914400"/>
            <a:endParaRPr lang="en-US"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ChangeArrowheads="1" noTextEdit="1"/>
          </p:cNvSpPr>
          <p:nvPr>
            <p:ph type="sldImg"/>
          </p:nvPr>
        </p:nvSpPr>
        <p:spPr>
          <a:xfrm>
            <a:off x="1258888" y="720725"/>
            <a:ext cx="4797425" cy="3600450"/>
          </a:xfrm>
          <a:ln/>
        </p:spPr>
      </p:sp>
      <p:sp>
        <p:nvSpPr>
          <p:cNvPr id="71683" name="Rectangle 3"/>
          <p:cNvSpPr>
            <a:spLocks noGrp="1" noChangeArrowheads="1"/>
          </p:cNvSpPr>
          <p:nvPr>
            <p:ph type="body" idx="1"/>
          </p:nvPr>
        </p:nvSpPr>
        <p:spPr>
          <a:xfrm>
            <a:off x="974725" y="4560888"/>
            <a:ext cx="5365750" cy="4319587"/>
          </a:xfrm>
          <a:noFill/>
          <a:ln w="9525"/>
        </p:spPr>
        <p:txBody>
          <a:bodyPr/>
          <a:lstStyle/>
          <a:p>
            <a:pPr defTabSz="914400"/>
            <a:endParaRPr lang="en-US"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p:cNvSpPr>
            <a:spLocks noChangeArrowheads="1" noTextEdit="1"/>
          </p:cNvSpPr>
          <p:nvPr>
            <p:ph type="sldImg"/>
          </p:nvPr>
        </p:nvSpPr>
        <p:spPr>
          <a:xfrm>
            <a:off x="1258888" y="720725"/>
            <a:ext cx="4797425" cy="3600450"/>
          </a:xfrm>
          <a:ln/>
        </p:spPr>
      </p:sp>
      <p:sp>
        <p:nvSpPr>
          <p:cNvPr id="72707" name="Rectangle 3"/>
          <p:cNvSpPr>
            <a:spLocks noGrp="1" noChangeArrowheads="1"/>
          </p:cNvSpPr>
          <p:nvPr>
            <p:ph type="body" idx="1"/>
          </p:nvPr>
        </p:nvSpPr>
        <p:spPr>
          <a:xfrm>
            <a:off x="974725" y="4560888"/>
            <a:ext cx="5365750" cy="4319587"/>
          </a:xfrm>
          <a:noFill/>
          <a:ln w="9525"/>
        </p:spPr>
        <p:txBody>
          <a:bodyPr/>
          <a:lstStyle/>
          <a:p>
            <a:pPr defTabSz="914400"/>
            <a:endParaRPr lang="en-US"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2"/>
          <p:cNvSpPr>
            <a:spLocks noChangeArrowheads="1" noTextEdit="1"/>
          </p:cNvSpPr>
          <p:nvPr>
            <p:ph type="sldImg"/>
          </p:nvPr>
        </p:nvSpPr>
        <p:spPr>
          <a:xfrm>
            <a:off x="1258888" y="720725"/>
            <a:ext cx="4797425" cy="3600450"/>
          </a:xfrm>
          <a:ln/>
        </p:spPr>
      </p:sp>
      <p:sp>
        <p:nvSpPr>
          <p:cNvPr id="73731" name="Rectangle 3"/>
          <p:cNvSpPr>
            <a:spLocks noGrp="1" noChangeArrowheads="1"/>
          </p:cNvSpPr>
          <p:nvPr>
            <p:ph type="body" idx="1"/>
          </p:nvPr>
        </p:nvSpPr>
        <p:spPr>
          <a:xfrm>
            <a:off x="974725" y="4560888"/>
            <a:ext cx="5365750" cy="4319587"/>
          </a:xfrm>
          <a:noFill/>
          <a:ln w="9525"/>
        </p:spPr>
        <p:txBody>
          <a:bodyPr/>
          <a:lstStyle/>
          <a:p>
            <a:pPr defTabSz="914400"/>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ChangeArrowheads="1" noTextEdit="1"/>
          </p:cNvSpPr>
          <p:nvPr>
            <p:ph type="sldImg"/>
          </p:nvPr>
        </p:nvSpPr>
        <p:spPr>
          <a:xfrm>
            <a:off x="1258888" y="720725"/>
            <a:ext cx="4797425" cy="3600450"/>
          </a:xfrm>
          <a:ln/>
        </p:spPr>
      </p:sp>
      <p:sp>
        <p:nvSpPr>
          <p:cNvPr id="53251" name="Rectangle 3"/>
          <p:cNvSpPr>
            <a:spLocks noGrp="1" noChangeArrowheads="1"/>
          </p:cNvSpPr>
          <p:nvPr>
            <p:ph type="body" idx="1"/>
          </p:nvPr>
        </p:nvSpPr>
        <p:spPr>
          <a:xfrm>
            <a:off x="974725" y="4560888"/>
            <a:ext cx="5365750" cy="4319587"/>
          </a:xfrm>
          <a:noFill/>
          <a:ln w="9525"/>
        </p:spPr>
        <p:txBody>
          <a:bodyPr/>
          <a:lstStyle/>
          <a:p>
            <a:pPr defTabSz="914400"/>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ChangeArrowheads="1" noTextEdit="1"/>
          </p:cNvSpPr>
          <p:nvPr>
            <p:ph type="sldImg"/>
          </p:nvPr>
        </p:nvSpPr>
        <p:spPr>
          <a:xfrm>
            <a:off x="1258888" y="720725"/>
            <a:ext cx="4797425" cy="3600450"/>
          </a:xfrm>
          <a:ln/>
        </p:spPr>
      </p:sp>
      <p:sp>
        <p:nvSpPr>
          <p:cNvPr id="54275" name="Rectangle 3"/>
          <p:cNvSpPr>
            <a:spLocks noGrp="1" noChangeArrowheads="1"/>
          </p:cNvSpPr>
          <p:nvPr>
            <p:ph type="body" idx="1"/>
          </p:nvPr>
        </p:nvSpPr>
        <p:spPr>
          <a:xfrm>
            <a:off x="974725" y="4560888"/>
            <a:ext cx="5365750" cy="4319587"/>
          </a:xfrm>
          <a:noFill/>
          <a:ln w="9525"/>
        </p:spPr>
        <p:txBody>
          <a:bodyPr/>
          <a:lstStyle/>
          <a:p>
            <a:pPr defTabSz="914400"/>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ChangeArrowheads="1" noTextEdit="1"/>
          </p:cNvSpPr>
          <p:nvPr>
            <p:ph type="sldImg"/>
          </p:nvPr>
        </p:nvSpPr>
        <p:spPr>
          <a:xfrm>
            <a:off x="1258888" y="720725"/>
            <a:ext cx="4797425" cy="3600450"/>
          </a:xfrm>
          <a:ln/>
        </p:spPr>
      </p:sp>
      <p:sp>
        <p:nvSpPr>
          <p:cNvPr id="55299" name="Rectangle 3"/>
          <p:cNvSpPr>
            <a:spLocks noGrp="1" noChangeArrowheads="1"/>
          </p:cNvSpPr>
          <p:nvPr>
            <p:ph type="body" idx="1"/>
          </p:nvPr>
        </p:nvSpPr>
        <p:spPr>
          <a:xfrm>
            <a:off x="974725" y="4560888"/>
            <a:ext cx="5365750" cy="4319587"/>
          </a:xfrm>
          <a:noFill/>
          <a:ln w="9525"/>
        </p:spPr>
        <p:txBody>
          <a:bodyPr/>
          <a:lstStyle/>
          <a:p>
            <a:pPr defTabSz="914400"/>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ChangeArrowheads="1" noTextEdit="1"/>
          </p:cNvSpPr>
          <p:nvPr>
            <p:ph type="sldImg"/>
          </p:nvPr>
        </p:nvSpPr>
        <p:spPr>
          <a:xfrm>
            <a:off x="1258888" y="720725"/>
            <a:ext cx="4797425" cy="3600450"/>
          </a:xfrm>
          <a:ln/>
        </p:spPr>
      </p:sp>
      <p:sp>
        <p:nvSpPr>
          <p:cNvPr id="56323" name="Rectangle 3"/>
          <p:cNvSpPr>
            <a:spLocks noGrp="1" noChangeArrowheads="1"/>
          </p:cNvSpPr>
          <p:nvPr>
            <p:ph type="body" idx="1"/>
          </p:nvPr>
        </p:nvSpPr>
        <p:spPr>
          <a:xfrm>
            <a:off x="974725" y="4560888"/>
            <a:ext cx="5365750" cy="4319587"/>
          </a:xfrm>
          <a:noFill/>
          <a:ln w="9525"/>
        </p:spPr>
        <p:txBody>
          <a:bodyPr/>
          <a:lstStyle/>
          <a:p>
            <a:pPr defTabSz="914400"/>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ChangeArrowheads="1" noTextEdit="1"/>
          </p:cNvSpPr>
          <p:nvPr>
            <p:ph type="sldImg"/>
          </p:nvPr>
        </p:nvSpPr>
        <p:spPr>
          <a:xfrm>
            <a:off x="1258888" y="720725"/>
            <a:ext cx="4797425" cy="3600450"/>
          </a:xfrm>
          <a:ln/>
        </p:spPr>
      </p:sp>
      <p:sp>
        <p:nvSpPr>
          <p:cNvPr id="57347" name="Rectangle 3"/>
          <p:cNvSpPr>
            <a:spLocks noGrp="1" noChangeArrowheads="1"/>
          </p:cNvSpPr>
          <p:nvPr>
            <p:ph type="body" idx="1"/>
          </p:nvPr>
        </p:nvSpPr>
        <p:spPr>
          <a:xfrm>
            <a:off x="974725" y="4560888"/>
            <a:ext cx="5365750" cy="4319587"/>
          </a:xfrm>
          <a:noFill/>
          <a:ln w="9525"/>
        </p:spPr>
        <p:txBody>
          <a:bodyPr/>
          <a:lstStyle/>
          <a:p>
            <a:pPr defTabSz="914400"/>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ChangeArrowheads="1" noTextEdit="1"/>
          </p:cNvSpPr>
          <p:nvPr>
            <p:ph type="sldImg"/>
          </p:nvPr>
        </p:nvSpPr>
        <p:spPr>
          <a:xfrm>
            <a:off x="1258888" y="720725"/>
            <a:ext cx="4797425" cy="3600450"/>
          </a:xfrm>
          <a:ln/>
        </p:spPr>
      </p:sp>
      <p:sp>
        <p:nvSpPr>
          <p:cNvPr id="58371" name="Rectangle 3"/>
          <p:cNvSpPr>
            <a:spLocks noGrp="1" noChangeArrowheads="1"/>
          </p:cNvSpPr>
          <p:nvPr>
            <p:ph type="body" idx="1"/>
          </p:nvPr>
        </p:nvSpPr>
        <p:spPr>
          <a:xfrm>
            <a:off x="974725" y="4560888"/>
            <a:ext cx="5365750" cy="4319587"/>
          </a:xfrm>
          <a:noFill/>
          <a:ln w="9525"/>
        </p:spPr>
        <p:txBody>
          <a:bodyPr/>
          <a:lstStyle/>
          <a:p>
            <a:pPr defTabSz="914400"/>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ChangeArrowheads="1" noTextEdit="1"/>
          </p:cNvSpPr>
          <p:nvPr>
            <p:ph type="sldImg"/>
          </p:nvPr>
        </p:nvSpPr>
        <p:spPr>
          <a:xfrm>
            <a:off x="1258888" y="720725"/>
            <a:ext cx="4797425" cy="3600450"/>
          </a:xfrm>
          <a:ln/>
        </p:spPr>
      </p:sp>
      <p:sp>
        <p:nvSpPr>
          <p:cNvPr id="59395" name="Rectangle 3"/>
          <p:cNvSpPr>
            <a:spLocks noGrp="1" noChangeArrowheads="1"/>
          </p:cNvSpPr>
          <p:nvPr>
            <p:ph type="body" idx="1"/>
          </p:nvPr>
        </p:nvSpPr>
        <p:spPr>
          <a:xfrm>
            <a:off x="974725" y="4560888"/>
            <a:ext cx="5365750" cy="4319587"/>
          </a:xfrm>
          <a:noFill/>
          <a:ln w="9525"/>
        </p:spPr>
        <p:txBody>
          <a:bodyPr/>
          <a:lstStyle/>
          <a:p>
            <a:pPr defTabSz="914400"/>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7388" y="2133600"/>
            <a:ext cx="7781925" cy="1473200"/>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3188" y="3894138"/>
            <a:ext cx="6410325" cy="1755775"/>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369050" y="77788"/>
            <a:ext cx="1790700" cy="6021387"/>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996950" y="77788"/>
            <a:ext cx="5219700" cy="602138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Chart" preserve="1">
  <p:cSld name="Title, Text and Chart">
    <p:spTree>
      <p:nvGrpSpPr>
        <p:cNvPr id="1" name=""/>
        <p:cNvGrpSpPr/>
        <p:nvPr/>
      </p:nvGrpSpPr>
      <p:grpSpPr>
        <a:xfrm>
          <a:off x="0" y="0"/>
          <a:ext cx="0" cy="0"/>
          <a:chOff x="0" y="0"/>
          <a:chExt cx="0" cy="0"/>
        </a:xfrm>
      </p:grpSpPr>
      <p:sp>
        <p:nvSpPr>
          <p:cNvPr id="2" name="Title 1"/>
          <p:cNvSpPr>
            <a:spLocks noGrp="1"/>
          </p:cNvSpPr>
          <p:nvPr>
            <p:ph type="title"/>
          </p:nvPr>
        </p:nvSpPr>
        <p:spPr>
          <a:xfrm>
            <a:off x="996950" y="77788"/>
            <a:ext cx="71628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996950" y="1984375"/>
            <a:ext cx="35052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hart Placeholder 3"/>
          <p:cNvSpPr>
            <a:spLocks noGrp="1"/>
          </p:cNvSpPr>
          <p:nvPr>
            <p:ph type="chart" sz="half" idx="2"/>
          </p:nvPr>
        </p:nvSpPr>
        <p:spPr>
          <a:xfrm>
            <a:off x="4654550" y="1984375"/>
            <a:ext cx="3505200" cy="4114800"/>
          </a:xfrm>
        </p:spPr>
        <p:txBody>
          <a:bodyPr/>
          <a:lstStyle/>
          <a:p>
            <a:pPr lvl="0"/>
            <a:endParaRPr lang="en-US" noProof="0" smtClean="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ClipArt" preserve="1">
  <p:cSld name="Title, Text and Clip Art">
    <p:spTree>
      <p:nvGrpSpPr>
        <p:cNvPr id="1" name=""/>
        <p:cNvGrpSpPr/>
        <p:nvPr/>
      </p:nvGrpSpPr>
      <p:grpSpPr>
        <a:xfrm>
          <a:off x="0" y="0"/>
          <a:ext cx="0" cy="0"/>
          <a:chOff x="0" y="0"/>
          <a:chExt cx="0" cy="0"/>
        </a:xfrm>
      </p:grpSpPr>
      <p:sp>
        <p:nvSpPr>
          <p:cNvPr id="2" name="Title 1"/>
          <p:cNvSpPr>
            <a:spLocks noGrp="1"/>
          </p:cNvSpPr>
          <p:nvPr>
            <p:ph type="title"/>
          </p:nvPr>
        </p:nvSpPr>
        <p:spPr>
          <a:xfrm>
            <a:off x="996950" y="77788"/>
            <a:ext cx="71628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996950" y="1984375"/>
            <a:ext cx="35052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lipArt Placeholder 3"/>
          <p:cNvSpPr>
            <a:spLocks noGrp="1"/>
          </p:cNvSpPr>
          <p:nvPr>
            <p:ph type="clipArt" sz="half" idx="2"/>
          </p:nvPr>
        </p:nvSpPr>
        <p:spPr>
          <a:xfrm>
            <a:off x="4654550" y="1984375"/>
            <a:ext cx="3505200" cy="4114800"/>
          </a:xfrm>
        </p:spPr>
        <p:txBody>
          <a:bodyPr/>
          <a:lstStyle/>
          <a:p>
            <a:pPr lvl="0"/>
            <a:endParaRPr lang="en-US" noProof="0" smtClean="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3900" y="4414838"/>
            <a:ext cx="7781925" cy="1365250"/>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3900" y="2911475"/>
            <a:ext cx="7781925" cy="1503363"/>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996950" y="1984375"/>
            <a:ext cx="35052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54550" y="1984375"/>
            <a:ext cx="35052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42300" cy="1146175"/>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8288"/>
            <a:ext cx="4046538" cy="6413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9638"/>
            <a:ext cx="4046538" cy="395763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51375" y="1538288"/>
            <a:ext cx="4048125" cy="6413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51375" y="2179638"/>
            <a:ext cx="4048125" cy="395763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13075" cy="1165225"/>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9813" y="273050"/>
            <a:ext cx="5119687" cy="58642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8275"/>
            <a:ext cx="3013075" cy="4699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5463" y="4810125"/>
            <a:ext cx="549275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5463" y="614363"/>
            <a:ext cx="5492750" cy="4122737"/>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5463" y="5376863"/>
            <a:ext cx="5492750" cy="8064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4"/>
          <p:cNvGrpSpPr>
            <a:grpSpLocks/>
          </p:cNvGrpSpPr>
          <p:nvPr/>
        </p:nvGrpSpPr>
        <p:grpSpPr bwMode="auto">
          <a:xfrm>
            <a:off x="0" y="1277938"/>
            <a:ext cx="9145588" cy="153987"/>
            <a:chOff x="0" y="805"/>
            <a:chExt cx="5761" cy="97"/>
          </a:xfrm>
        </p:grpSpPr>
        <p:sp>
          <p:nvSpPr>
            <p:cNvPr id="2" name="Rectangle 2"/>
            <p:cNvSpPr>
              <a:spLocks noChangeArrowheads="1"/>
            </p:cNvSpPr>
            <p:nvPr/>
          </p:nvSpPr>
          <p:spPr bwMode="auto">
            <a:xfrm>
              <a:off x="0" y="805"/>
              <a:ext cx="5761" cy="48"/>
            </a:xfrm>
            <a:prstGeom prst="rect">
              <a:avLst/>
            </a:prstGeom>
            <a:gradFill rotWithShape="0">
              <a:gsLst>
                <a:gs pos="0">
                  <a:srgbClr val="3365FB">
                    <a:gamma/>
                    <a:shade val="49804"/>
                    <a:invGamma/>
                  </a:srgbClr>
                </a:gs>
                <a:gs pos="50000">
                  <a:srgbClr val="3365FB"/>
                </a:gs>
                <a:gs pos="100000">
                  <a:srgbClr val="3365FB">
                    <a:gamma/>
                    <a:shade val="49804"/>
                    <a:invGamma/>
                  </a:srgbClr>
                </a:gs>
              </a:gsLst>
              <a:lin ang="0" scaled="1"/>
            </a:gradFill>
            <a:ln w="12700">
              <a:noFill/>
              <a:miter lim="800000"/>
              <a:headEnd/>
              <a:tailEnd/>
            </a:ln>
            <a:effectLst/>
          </p:spPr>
          <p:txBody>
            <a:bodyPr wrap="none" anchor="ctr"/>
            <a:lstStyle/>
            <a:p>
              <a:pPr>
                <a:defRPr/>
              </a:pPr>
              <a:endParaRPr lang="en-US"/>
            </a:p>
          </p:txBody>
        </p:sp>
        <p:sp>
          <p:nvSpPr>
            <p:cNvPr id="3" name="Rectangle 3"/>
            <p:cNvSpPr>
              <a:spLocks noChangeArrowheads="1"/>
            </p:cNvSpPr>
            <p:nvPr/>
          </p:nvSpPr>
          <p:spPr bwMode="auto">
            <a:xfrm>
              <a:off x="0" y="878"/>
              <a:ext cx="5761" cy="24"/>
            </a:xfrm>
            <a:prstGeom prst="rect">
              <a:avLst/>
            </a:prstGeom>
            <a:gradFill rotWithShape="0">
              <a:gsLst>
                <a:gs pos="0">
                  <a:srgbClr val="FC0128">
                    <a:gamma/>
                    <a:shade val="69804"/>
                    <a:invGamma/>
                  </a:srgbClr>
                </a:gs>
                <a:gs pos="50000">
                  <a:srgbClr val="FC0128"/>
                </a:gs>
                <a:gs pos="100000">
                  <a:srgbClr val="FC0128">
                    <a:gamma/>
                    <a:shade val="69804"/>
                    <a:invGamma/>
                  </a:srgbClr>
                </a:gs>
              </a:gsLst>
              <a:lin ang="0" scaled="1"/>
            </a:gradFill>
            <a:ln w="12700">
              <a:noFill/>
              <a:miter lim="800000"/>
              <a:headEnd/>
              <a:tailEnd/>
            </a:ln>
            <a:effectLst/>
          </p:spPr>
          <p:txBody>
            <a:bodyPr wrap="none" anchor="ctr"/>
            <a:lstStyle/>
            <a:p>
              <a:pPr>
                <a:defRPr/>
              </a:pPr>
              <a:endParaRPr lang="en-US"/>
            </a:p>
          </p:txBody>
        </p:sp>
      </p:grpSp>
      <p:sp>
        <p:nvSpPr>
          <p:cNvPr id="1027" name="Rectangle 5"/>
          <p:cNvSpPr>
            <a:spLocks noGrp="1" noChangeArrowheads="1"/>
          </p:cNvSpPr>
          <p:nvPr>
            <p:ph type="title"/>
          </p:nvPr>
        </p:nvSpPr>
        <p:spPr bwMode="auto">
          <a:xfrm>
            <a:off x="996950" y="77788"/>
            <a:ext cx="7162800" cy="1143000"/>
          </a:xfrm>
          <a:prstGeom prst="rect">
            <a:avLst/>
          </a:prstGeom>
          <a:noFill/>
          <a:ln w="12700">
            <a:noFill/>
            <a:miter lim="800000"/>
            <a:headEnd/>
            <a:tailEnd/>
          </a:ln>
        </p:spPr>
        <p:txBody>
          <a:bodyPr vert="horz" wrap="square" lIns="90488" tIns="44450" rIns="90488" bIns="44450" numCol="1" anchor="b" anchorCtr="0" compatLnSpc="1">
            <a:prstTxWarp prst="textNoShape">
              <a:avLst/>
            </a:prstTxWarp>
          </a:bodyPr>
          <a:lstStyle/>
          <a:p>
            <a:pPr lvl="0"/>
            <a:r>
              <a:rPr lang="en-US" smtClean="0"/>
              <a:t>Click to edit Master title style</a:t>
            </a:r>
          </a:p>
        </p:txBody>
      </p:sp>
      <p:sp>
        <p:nvSpPr>
          <p:cNvPr id="1028" name="Rectangle 6"/>
          <p:cNvSpPr>
            <a:spLocks noGrp="1" noChangeArrowheads="1"/>
          </p:cNvSpPr>
          <p:nvPr>
            <p:ph type="body" idx="1"/>
          </p:nvPr>
        </p:nvSpPr>
        <p:spPr bwMode="auto">
          <a:xfrm>
            <a:off x="996950" y="1984375"/>
            <a:ext cx="7162800" cy="4114800"/>
          </a:xfrm>
          <a:prstGeom prst="rect">
            <a:avLst/>
          </a:prstGeom>
          <a:noFill/>
          <a:ln w="12700">
            <a:noFill/>
            <a:miter lim="800000"/>
            <a:headEnd/>
            <a:tailEnd/>
          </a:ln>
        </p:spPr>
        <p:txBody>
          <a:bodyPr vert="horz" wrap="square" lIns="90488" tIns="44450" rIns="90488" bIns="4445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32" name="Rectangle 8"/>
          <p:cNvSpPr>
            <a:spLocks noChangeArrowheads="1"/>
          </p:cNvSpPr>
          <p:nvPr/>
        </p:nvSpPr>
        <p:spPr bwMode="auto">
          <a:xfrm>
            <a:off x="8237538" y="6426200"/>
            <a:ext cx="460375" cy="363538"/>
          </a:xfrm>
          <a:prstGeom prst="rect">
            <a:avLst/>
          </a:prstGeom>
          <a:noFill/>
          <a:ln w="12700">
            <a:noFill/>
            <a:miter lim="800000"/>
            <a:headEnd/>
            <a:tailEnd/>
          </a:ln>
          <a:effectLst/>
        </p:spPr>
        <p:txBody>
          <a:bodyPr wrap="none" lIns="90488" tIns="44450" rIns="90488" bIns="44450">
            <a:spAutoFit/>
          </a:bodyPr>
          <a:lstStyle/>
          <a:p>
            <a:pPr algn="r">
              <a:defRPr/>
            </a:pPr>
            <a:fld id="{457C80A8-CACF-44DC-A057-4701E3820A53}" type="slidenum">
              <a:rPr lang="en-US" sz="1800" b="1">
                <a:latin typeface="Arial" charset="0"/>
              </a:rPr>
              <a:pPr algn="r">
                <a:defRPr/>
              </a:pPr>
              <a:t>‹#›</a:t>
            </a:fld>
            <a:endParaRPr lang="en-US" sz="1800" b="1">
              <a:latin typeface="Arial"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xStyles>
    <p:titleStyle>
      <a:lvl1pPr algn="ctr" rtl="0" eaLnBrk="0" fontAlgn="base" hangingPunct="0">
        <a:lnSpc>
          <a:spcPct val="89000"/>
        </a:lnSpc>
        <a:spcBef>
          <a:spcPct val="0"/>
        </a:spcBef>
        <a:spcAft>
          <a:spcPct val="0"/>
        </a:spcAft>
        <a:defRPr sz="3600" b="1">
          <a:solidFill>
            <a:schemeClr val="tx2"/>
          </a:solidFill>
          <a:latin typeface="+mj-lt"/>
          <a:ea typeface="+mj-ea"/>
          <a:cs typeface="+mj-cs"/>
        </a:defRPr>
      </a:lvl1pPr>
      <a:lvl2pPr algn="ctr" rtl="0" eaLnBrk="0" fontAlgn="base" hangingPunct="0">
        <a:lnSpc>
          <a:spcPct val="89000"/>
        </a:lnSpc>
        <a:spcBef>
          <a:spcPct val="0"/>
        </a:spcBef>
        <a:spcAft>
          <a:spcPct val="0"/>
        </a:spcAft>
        <a:defRPr sz="3600" b="1">
          <a:solidFill>
            <a:schemeClr val="tx2"/>
          </a:solidFill>
          <a:latin typeface="Book Antiqua" charset="0"/>
        </a:defRPr>
      </a:lvl2pPr>
      <a:lvl3pPr algn="ctr" rtl="0" eaLnBrk="0" fontAlgn="base" hangingPunct="0">
        <a:lnSpc>
          <a:spcPct val="89000"/>
        </a:lnSpc>
        <a:spcBef>
          <a:spcPct val="0"/>
        </a:spcBef>
        <a:spcAft>
          <a:spcPct val="0"/>
        </a:spcAft>
        <a:defRPr sz="3600" b="1">
          <a:solidFill>
            <a:schemeClr val="tx2"/>
          </a:solidFill>
          <a:latin typeface="Book Antiqua" charset="0"/>
        </a:defRPr>
      </a:lvl3pPr>
      <a:lvl4pPr algn="ctr" rtl="0" eaLnBrk="0" fontAlgn="base" hangingPunct="0">
        <a:lnSpc>
          <a:spcPct val="89000"/>
        </a:lnSpc>
        <a:spcBef>
          <a:spcPct val="0"/>
        </a:spcBef>
        <a:spcAft>
          <a:spcPct val="0"/>
        </a:spcAft>
        <a:defRPr sz="3600" b="1">
          <a:solidFill>
            <a:schemeClr val="tx2"/>
          </a:solidFill>
          <a:latin typeface="Book Antiqua" charset="0"/>
        </a:defRPr>
      </a:lvl4pPr>
      <a:lvl5pPr algn="ctr" rtl="0" eaLnBrk="0" fontAlgn="base" hangingPunct="0">
        <a:lnSpc>
          <a:spcPct val="89000"/>
        </a:lnSpc>
        <a:spcBef>
          <a:spcPct val="0"/>
        </a:spcBef>
        <a:spcAft>
          <a:spcPct val="0"/>
        </a:spcAft>
        <a:defRPr sz="3600" b="1">
          <a:solidFill>
            <a:schemeClr val="tx2"/>
          </a:solidFill>
          <a:latin typeface="Book Antiqua" charset="0"/>
        </a:defRPr>
      </a:lvl5pPr>
      <a:lvl6pPr marL="457200" algn="ctr" rtl="0" eaLnBrk="0" fontAlgn="base" hangingPunct="0">
        <a:lnSpc>
          <a:spcPct val="89000"/>
        </a:lnSpc>
        <a:spcBef>
          <a:spcPct val="0"/>
        </a:spcBef>
        <a:spcAft>
          <a:spcPct val="0"/>
        </a:spcAft>
        <a:defRPr sz="3600" b="1">
          <a:solidFill>
            <a:schemeClr val="tx2"/>
          </a:solidFill>
          <a:latin typeface="Book Antiqua" charset="0"/>
        </a:defRPr>
      </a:lvl6pPr>
      <a:lvl7pPr marL="914400" algn="ctr" rtl="0" eaLnBrk="0" fontAlgn="base" hangingPunct="0">
        <a:lnSpc>
          <a:spcPct val="89000"/>
        </a:lnSpc>
        <a:spcBef>
          <a:spcPct val="0"/>
        </a:spcBef>
        <a:spcAft>
          <a:spcPct val="0"/>
        </a:spcAft>
        <a:defRPr sz="3600" b="1">
          <a:solidFill>
            <a:schemeClr val="tx2"/>
          </a:solidFill>
          <a:latin typeface="Book Antiqua" charset="0"/>
        </a:defRPr>
      </a:lvl7pPr>
      <a:lvl8pPr marL="1371600" algn="ctr" rtl="0" eaLnBrk="0" fontAlgn="base" hangingPunct="0">
        <a:lnSpc>
          <a:spcPct val="89000"/>
        </a:lnSpc>
        <a:spcBef>
          <a:spcPct val="0"/>
        </a:spcBef>
        <a:spcAft>
          <a:spcPct val="0"/>
        </a:spcAft>
        <a:defRPr sz="3600" b="1">
          <a:solidFill>
            <a:schemeClr val="tx2"/>
          </a:solidFill>
          <a:latin typeface="Book Antiqua" charset="0"/>
        </a:defRPr>
      </a:lvl8pPr>
      <a:lvl9pPr marL="1828800" algn="ctr" rtl="0" eaLnBrk="0" fontAlgn="base" hangingPunct="0">
        <a:lnSpc>
          <a:spcPct val="89000"/>
        </a:lnSpc>
        <a:spcBef>
          <a:spcPct val="0"/>
        </a:spcBef>
        <a:spcAft>
          <a:spcPct val="0"/>
        </a:spcAft>
        <a:defRPr sz="3600" b="1">
          <a:solidFill>
            <a:schemeClr val="tx2"/>
          </a:solidFill>
          <a:latin typeface="Book Antiqua" charset="0"/>
        </a:defRPr>
      </a:lvl9pPr>
    </p:titleStyle>
    <p:bodyStyle>
      <a:lvl1pPr marL="285750" indent="-285750" algn="l" rtl="0" eaLnBrk="0" fontAlgn="base" hangingPunct="0">
        <a:lnSpc>
          <a:spcPct val="89000"/>
        </a:lnSpc>
        <a:spcBef>
          <a:spcPct val="30000"/>
        </a:spcBef>
        <a:spcAft>
          <a:spcPct val="0"/>
        </a:spcAft>
        <a:buClr>
          <a:schemeClr val="accent1"/>
        </a:buClr>
        <a:buSzPct val="75000"/>
        <a:buFont typeface="Monotype Sorts" charset="2"/>
        <a:buChar char="l"/>
        <a:defRPr sz="2400" b="1">
          <a:solidFill>
            <a:schemeClr val="tx1"/>
          </a:solidFill>
          <a:latin typeface="+mn-lt"/>
          <a:ea typeface="+mn-ea"/>
          <a:cs typeface="+mn-cs"/>
        </a:defRPr>
      </a:lvl1pPr>
      <a:lvl2pPr marL="685800" indent="-228600" algn="l" rtl="0" eaLnBrk="0" fontAlgn="base" hangingPunct="0">
        <a:lnSpc>
          <a:spcPct val="89000"/>
        </a:lnSpc>
        <a:spcBef>
          <a:spcPct val="30000"/>
        </a:spcBef>
        <a:spcAft>
          <a:spcPct val="0"/>
        </a:spcAft>
        <a:buClr>
          <a:schemeClr val="accent2"/>
        </a:buClr>
        <a:buSzPct val="100000"/>
        <a:buChar char="»"/>
        <a:defRPr b="1">
          <a:solidFill>
            <a:schemeClr val="tx1"/>
          </a:solidFill>
          <a:latin typeface="+mn-lt"/>
        </a:defRPr>
      </a:lvl2pPr>
      <a:lvl3pPr marL="1143000" indent="-228600" algn="l" rtl="0" eaLnBrk="0" fontAlgn="base" hangingPunct="0">
        <a:lnSpc>
          <a:spcPct val="89000"/>
        </a:lnSpc>
        <a:spcBef>
          <a:spcPct val="30000"/>
        </a:spcBef>
        <a:spcAft>
          <a:spcPct val="0"/>
        </a:spcAft>
        <a:buSzPct val="100000"/>
        <a:buChar char="–"/>
        <a:defRPr b="1">
          <a:solidFill>
            <a:schemeClr val="tx1"/>
          </a:solidFill>
          <a:latin typeface="+mn-lt"/>
        </a:defRPr>
      </a:lvl3pPr>
      <a:lvl4pPr marL="1543050" indent="-171450" algn="l" rtl="0" eaLnBrk="0" fontAlgn="base" hangingPunct="0">
        <a:lnSpc>
          <a:spcPct val="89000"/>
        </a:lnSpc>
        <a:spcBef>
          <a:spcPct val="30000"/>
        </a:spcBef>
        <a:spcAft>
          <a:spcPct val="0"/>
        </a:spcAft>
        <a:buClr>
          <a:schemeClr val="accent1"/>
        </a:buClr>
        <a:buSzPct val="59000"/>
        <a:buFont typeface="Monotype Sorts" charset="2"/>
        <a:buChar char="l"/>
        <a:defRPr sz="1400" b="1">
          <a:solidFill>
            <a:schemeClr val="tx1"/>
          </a:solidFill>
          <a:latin typeface="+mn-lt"/>
        </a:defRPr>
      </a:lvl4pPr>
      <a:lvl5pPr marL="2000250" indent="-171450" algn="l" rtl="0" eaLnBrk="0" fontAlgn="base" hangingPunct="0">
        <a:lnSpc>
          <a:spcPct val="89000"/>
        </a:lnSpc>
        <a:spcBef>
          <a:spcPct val="30000"/>
        </a:spcBef>
        <a:spcAft>
          <a:spcPct val="0"/>
        </a:spcAft>
        <a:buClr>
          <a:schemeClr val="accent2"/>
        </a:buClr>
        <a:buSzPct val="100000"/>
        <a:buChar char="»"/>
        <a:defRPr sz="1400" b="1">
          <a:solidFill>
            <a:schemeClr val="tx1"/>
          </a:solidFill>
          <a:latin typeface="+mn-lt"/>
        </a:defRPr>
      </a:lvl5pPr>
      <a:lvl6pPr marL="2457450" indent="-171450" algn="l" rtl="0" eaLnBrk="0" fontAlgn="base" hangingPunct="0">
        <a:lnSpc>
          <a:spcPct val="89000"/>
        </a:lnSpc>
        <a:spcBef>
          <a:spcPct val="30000"/>
        </a:spcBef>
        <a:spcAft>
          <a:spcPct val="0"/>
        </a:spcAft>
        <a:buClr>
          <a:schemeClr val="accent2"/>
        </a:buClr>
        <a:buSzPct val="100000"/>
        <a:buChar char="»"/>
        <a:defRPr sz="1400" b="1">
          <a:solidFill>
            <a:schemeClr val="tx1"/>
          </a:solidFill>
          <a:latin typeface="+mn-lt"/>
        </a:defRPr>
      </a:lvl6pPr>
      <a:lvl7pPr marL="2914650" indent="-171450" algn="l" rtl="0" eaLnBrk="0" fontAlgn="base" hangingPunct="0">
        <a:lnSpc>
          <a:spcPct val="89000"/>
        </a:lnSpc>
        <a:spcBef>
          <a:spcPct val="30000"/>
        </a:spcBef>
        <a:spcAft>
          <a:spcPct val="0"/>
        </a:spcAft>
        <a:buClr>
          <a:schemeClr val="accent2"/>
        </a:buClr>
        <a:buSzPct val="100000"/>
        <a:buChar char="»"/>
        <a:defRPr sz="1400" b="1">
          <a:solidFill>
            <a:schemeClr val="tx1"/>
          </a:solidFill>
          <a:latin typeface="+mn-lt"/>
        </a:defRPr>
      </a:lvl7pPr>
      <a:lvl8pPr marL="3371850" indent="-171450" algn="l" rtl="0" eaLnBrk="0" fontAlgn="base" hangingPunct="0">
        <a:lnSpc>
          <a:spcPct val="89000"/>
        </a:lnSpc>
        <a:spcBef>
          <a:spcPct val="30000"/>
        </a:spcBef>
        <a:spcAft>
          <a:spcPct val="0"/>
        </a:spcAft>
        <a:buClr>
          <a:schemeClr val="accent2"/>
        </a:buClr>
        <a:buSzPct val="100000"/>
        <a:buChar char="»"/>
        <a:defRPr sz="1400" b="1">
          <a:solidFill>
            <a:schemeClr val="tx1"/>
          </a:solidFill>
          <a:latin typeface="+mn-lt"/>
        </a:defRPr>
      </a:lvl8pPr>
      <a:lvl9pPr marL="3829050" indent="-171450" algn="l" rtl="0" eaLnBrk="0" fontAlgn="base" hangingPunct="0">
        <a:lnSpc>
          <a:spcPct val="89000"/>
        </a:lnSpc>
        <a:spcBef>
          <a:spcPct val="30000"/>
        </a:spcBef>
        <a:spcAft>
          <a:spcPct val="0"/>
        </a:spcAft>
        <a:buClr>
          <a:schemeClr val="accent2"/>
        </a:buClr>
        <a:buSzPct val="100000"/>
        <a:buChar char="»"/>
        <a:defRPr sz="1400" b="1">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hyperlink" Target="file:///C:\nam\nam-1.0a11a-win32.exe%20C:\nam\A1-stop-n-wait.nam" TargetMode="External"/><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3" Type="http://schemas.openxmlformats.org/officeDocument/2006/relationships/hyperlink" Target="file:///C:\nam\nam-1.0a11a-win32.exe%20c:\nam\tcp_slidwin_bwxd_10Mb_4ms_01_0.5.nam"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5" Type="http://schemas.openxmlformats.org/officeDocument/2006/relationships/hyperlink" Target="file:///C:\nam\nam-1.0a11a-win32.exe%20c:\nam\tcp_slidwin_bwxd_10Mb_4ms_20_0.5.nam" TargetMode="External"/><Relationship Id="rId4" Type="http://schemas.openxmlformats.org/officeDocument/2006/relationships/hyperlink" Target="file:///C:\nam\nam-1.0a11a-win32.exe%20c:\nam\tcp_slidwin_bwxd_10Mb_4ms_10_0.5.nam" TargetMode="Externa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0.xml"/><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2.xml"/><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p:txBody>
          <a:bodyPr/>
          <a:lstStyle/>
          <a:p>
            <a:r>
              <a:rPr lang="en-US" dirty="0" smtClean="0"/>
              <a:t>Transport Protocols</a:t>
            </a:r>
          </a:p>
        </p:txBody>
      </p:sp>
      <p:sp>
        <p:nvSpPr>
          <p:cNvPr id="2051" name="Rectangle 3"/>
          <p:cNvSpPr>
            <a:spLocks noGrp="1" noChangeArrowheads="1"/>
          </p:cNvSpPr>
          <p:nvPr>
            <p:ph type="body" idx="1"/>
          </p:nvPr>
        </p:nvSpPr>
        <p:spPr/>
        <p:txBody>
          <a:bodyPr/>
          <a:lstStyle/>
          <a:p>
            <a:pPr marL="342900" indent="-342900">
              <a:lnSpc>
                <a:spcPct val="90000"/>
              </a:lnSpc>
            </a:pPr>
            <a:r>
              <a:rPr lang="en-US" smtClean="0"/>
              <a:t>UDP provides just integrity and demux</a:t>
            </a:r>
          </a:p>
          <a:p>
            <a:pPr marL="342900" indent="-342900">
              <a:lnSpc>
                <a:spcPct val="90000"/>
              </a:lnSpc>
            </a:pPr>
            <a:r>
              <a:rPr lang="en-US" smtClean="0"/>
              <a:t>TCP adds…</a:t>
            </a:r>
          </a:p>
          <a:p>
            <a:pPr marL="742950" lvl="1" indent="-285750">
              <a:lnSpc>
                <a:spcPct val="90000"/>
              </a:lnSpc>
            </a:pPr>
            <a:r>
              <a:rPr lang="en-US" smtClean="0"/>
              <a:t>Connection-oriented</a:t>
            </a:r>
          </a:p>
          <a:p>
            <a:pPr marL="742950" lvl="1" indent="-285750">
              <a:lnSpc>
                <a:spcPct val="90000"/>
              </a:lnSpc>
            </a:pPr>
            <a:r>
              <a:rPr lang="en-US" smtClean="0"/>
              <a:t>Reliable</a:t>
            </a:r>
          </a:p>
          <a:p>
            <a:pPr marL="742950" lvl="1" indent="-285750">
              <a:lnSpc>
                <a:spcPct val="90000"/>
              </a:lnSpc>
            </a:pPr>
            <a:r>
              <a:rPr lang="en-US" smtClean="0"/>
              <a:t>Ordered</a:t>
            </a:r>
          </a:p>
          <a:p>
            <a:pPr marL="742950" lvl="1" indent="-285750">
              <a:lnSpc>
                <a:spcPct val="90000"/>
              </a:lnSpc>
            </a:pPr>
            <a:r>
              <a:rPr lang="en-US" smtClean="0"/>
              <a:t>Point-to-point</a:t>
            </a:r>
          </a:p>
          <a:p>
            <a:pPr marL="742950" lvl="1" indent="-285750">
              <a:lnSpc>
                <a:spcPct val="90000"/>
              </a:lnSpc>
            </a:pPr>
            <a:r>
              <a:rPr lang="en-US" smtClean="0"/>
              <a:t>Byte-stream</a:t>
            </a:r>
          </a:p>
          <a:p>
            <a:pPr marL="742950" lvl="1" indent="-285750">
              <a:lnSpc>
                <a:spcPct val="90000"/>
              </a:lnSpc>
            </a:pPr>
            <a:r>
              <a:rPr lang="en-US" smtClean="0"/>
              <a:t>Full duplex</a:t>
            </a:r>
          </a:p>
          <a:p>
            <a:pPr marL="742950" lvl="1" indent="-285750">
              <a:lnSpc>
                <a:spcPct val="90000"/>
              </a:lnSpc>
            </a:pPr>
            <a:r>
              <a:rPr lang="en-US" smtClean="0"/>
              <a:t>Flow and congestion controlled</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1186" name="Rectangle 2"/>
          <p:cNvSpPr>
            <a:spLocks noChangeArrowheads="1"/>
          </p:cNvSpPr>
          <p:nvPr/>
        </p:nvSpPr>
        <p:spPr bwMode="auto">
          <a:xfrm>
            <a:off x="5341938" y="2060575"/>
            <a:ext cx="3433762" cy="3817938"/>
          </a:xfrm>
          <a:prstGeom prst="rect">
            <a:avLst/>
          </a:prstGeom>
          <a:solidFill>
            <a:srgbClr val="FFFFFF"/>
          </a:solidFill>
          <a:ln w="9525">
            <a:solidFill>
              <a:schemeClr val="tx1"/>
            </a:solidFill>
            <a:miter lim="800000"/>
            <a:headEnd/>
            <a:tailEnd/>
          </a:ln>
          <a:effectLst>
            <a:outerShdw dist="107763" dir="2700000" algn="ctr" rotWithShape="0">
              <a:schemeClr val="bg2"/>
            </a:outerShdw>
          </a:effectLst>
        </p:spPr>
        <p:txBody>
          <a:bodyPr wrap="none" anchor="ctr"/>
          <a:lstStyle/>
          <a:p>
            <a:pPr>
              <a:defRPr/>
            </a:pPr>
            <a:endParaRPr lang="en-US"/>
          </a:p>
        </p:txBody>
      </p:sp>
      <p:sp>
        <p:nvSpPr>
          <p:cNvPr id="11267" name="Rectangle 3"/>
          <p:cNvSpPr>
            <a:spLocks noGrp="1" noChangeArrowheads="1"/>
          </p:cNvSpPr>
          <p:nvPr>
            <p:ph type="title"/>
          </p:nvPr>
        </p:nvSpPr>
        <p:spPr/>
        <p:txBody>
          <a:bodyPr/>
          <a:lstStyle/>
          <a:p>
            <a:r>
              <a:rPr lang="en-US" smtClean="0">
                <a:hlinkClick r:id="rId3" action="ppaction://program"/>
              </a:rPr>
              <a:t>Stop and Wait</a:t>
            </a:r>
            <a:endParaRPr lang="en-US" smtClean="0"/>
          </a:p>
        </p:txBody>
      </p:sp>
      <p:sp>
        <p:nvSpPr>
          <p:cNvPr id="11268" name="Text Box 4"/>
          <p:cNvSpPr txBox="1">
            <a:spLocks noChangeArrowheads="1"/>
          </p:cNvSpPr>
          <p:nvPr/>
        </p:nvSpPr>
        <p:spPr bwMode="auto">
          <a:xfrm>
            <a:off x="5418138" y="4962525"/>
            <a:ext cx="749300" cy="396875"/>
          </a:xfrm>
          <a:prstGeom prst="rect">
            <a:avLst/>
          </a:prstGeom>
          <a:noFill/>
          <a:ln w="25400">
            <a:noFill/>
            <a:miter lim="800000"/>
            <a:headEnd/>
            <a:tailEnd/>
          </a:ln>
        </p:spPr>
        <p:txBody>
          <a:bodyPr wrap="none" lIns="91577" tIns="45789" rIns="91577" bIns="45789" anchor="ctr">
            <a:spAutoFit/>
          </a:bodyPr>
          <a:lstStyle/>
          <a:p>
            <a:pPr algn="ctr" defTabSz="915988"/>
            <a:r>
              <a:rPr lang="en-US" sz="2000">
                <a:solidFill>
                  <a:srgbClr val="000000"/>
                </a:solidFill>
                <a:latin typeface="Arial" charset="0"/>
              </a:rPr>
              <a:t>Time</a:t>
            </a:r>
          </a:p>
        </p:txBody>
      </p:sp>
      <p:sp>
        <p:nvSpPr>
          <p:cNvPr id="11269" name="Line 5"/>
          <p:cNvSpPr>
            <a:spLocks noChangeShapeType="1"/>
          </p:cNvSpPr>
          <p:nvPr/>
        </p:nvSpPr>
        <p:spPr bwMode="auto">
          <a:xfrm>
            <a:off x="8074025" y="3081338"/>
            <a:ext cx="3175" cy="1868487"/>
          </a:xfrm>
          <a:prstGeom prst="line">
            <a:avLst/>
          </a:prstGeom>
          <a:noFill/>
          <a:ln w="25400">
            <a:solidFill>
              <a:srgbClr val="000000"/>
            </a:solidFill>
            <a:round/>
            <a:headEnd/>
            <a:tailEnd/>
          </a:ln>
        </p:spPr>
        <p:txBody>
          <a:bodyPr wrap="none" anchor="ctr"/>
          <a:lstStyle/>
          <a:p>
            <a:endParaRPr lang="en-US"/>
          </a:p>
        </p:txBody>
      </p:sp>
      <p:grpSp>
        <p:nvGrpSpPr>
          <p:cNvPr id="11270" name="Group 6"/>
          <p:cNvGrpSpPr>
            <a:grpSpLocks/>
          </p:cNvGrpSpPr>
          <p:nvPr/>
        </p:nvGrpSpPr>
        <p:grpSpPr bwMode="auto">
          <a:xfrm rot="688582">
            <a:off x="6696075" y="3260725"/>
            <a:ext cx="1387475" cy="396875"/>
            <a:chOff x="1105" y="1277"/>
            <a:chExt cx="912" cy="224"/>
          </a:xfrm>
        </p:grpSpPr>
        <p:sp>
          <p:nvSpPr>
            <p:cNvPr id="11281" name="Line 7"/>
            <p:cNvSpPr>
              <a:spLocks noChangeShapeType="1"/>
            </p:cNvSpPr>
            <p:nvPr/>
          </p:nvSpPr>
          <p:spPr bwMode="auto">
            <a:xfrm>
              <a:off x="1105" y="1487"/>
              <a:ext cx="912" cy="1"/>
            </a:xfrm>
            <a:prstGeom prst="line">
              <a:avLst/>
            </a:prstGeom>
            <a:noFill/>
            <a:ln w="25400">
              <a:solidFill>
                <a:schemeClr val="tx1"/>
              </a:solidFill>
              <a:round/>
              <a:headEnd/>
              <a:tailEnd type="triangle" w="med" len="med"/>
            </a:ln>
          </p:spPr>
          <p:txBody>
            <a:bodyPr wrap="none" anchor="ctr"/>
            <a:lstStyle/>
            <a:p>
              <a:endParaRPr lang="en-US"/>
            </a:p>
          </p:txBody>
        </p:sp>
        <p:sp>
          <p:nvSpPr>
            <p:cNvPr id="11282" name="Text Box 8"/>
            <p:cNvSpPr txBox="1">
              <a:spLocks noChangeArrowheads="1"/>
            </p:cNvSpPr>
            <p:nvPr/>
          </p:nvSpPr>
          <p:spPr bwMode="auto">
            <a:xfrm>
              <a:off x="1189" y="1277"/>
              <a:ext cx="632" cy="224"/>
            </a:xfrm>
            <a:prstGeom prst="rect">
              <a:avLst/>
            </a:prstGeom>
            <a:noFill/>
            <a:ln w="25400">
              <a:noFill/>
              <a:miter lim="800000"/>
              <a:headEnd/>
              <a:tailEnd/>
            </a:ln>
          </p:spPr>
          <p:txBody>
            <a:bodyPr wrap="none" lIns="91577" tIns="45789" rIns="91577" bIns="45789" anchor="ctr">
              <a:spAutoFit/>
            </a:bodyPr>
            <a:lstStyle/>
            <a:p>
              <a:pPr algn="ctr" defTabSz="915988"/>
              <a:r>
                <a:rPr lang="en-US" sz="2000">
                  <a:solidFill>
                    <a:srgbClr val="000000"/>
                  </a:solidFill>
                  <a:latin typeface="Arial" charset="0"/>
                </a:rPr>
                <a:t>Packet</a:t>
              </a:r>
            </a:p>
          </p:txBody>
        </p:sp>
      </p:grpSp>
      <p:grpSp>
        <p:nvGrpSpPr>
          <p:cNvPr id="11271" name="Group 9"/>
          <p:cNvGrpSpPr>
            <a:grpSpLocks/>
          </p:cNvGrpSpPr>
          <p:nvPr/>
        </p:nvGrpSpPr>
        <p:grpSpPr bwMode="auto">
          <a:xfrm rot="-1217168">
            <a:off x="6550025" y="4013200"/>
            <a:ext cx="1449388" cy="396875"/>
            <a:chOff x="1133" y="1733"/>
            <a:chExt cx="912" cy="250"/>
          </a:xfrm>
        </p:grpSpPr>
        <p:sp>
          <p:nvSpPr>
            <p:cNvPr id="11279" name="Line 10"/>
            <p:cNvSpPr>
              <a:spLocks noChangeShapeType="1"/>
            </p:cNvSpPr>
            <p:nvPr/>
          </p:nvSpPr>
          <p:spPr bwMode="auto">
            <a:xfrm rot="688582">
              <a:off x="1133" y="1965"/>
              <a:ext cx="912" cy="1"/>
            </a:xfrm>
            <a:prstGeom prst="line">
              <a:avLst/>
            </a:prstGeom>
            <a:noFill/>
            <a:ln w="25400">
              <a:solidFill>
                <a:schemeClr val="tx1"/>
              </a:solidFill>
              <a:round/>
              <a:headEnd type="triangle" w="med" len="med"/>
              <a:tailEnd/>
            </a:ln>
          </p:spPr>
          <p:txBody>
            <a:bodyPr wrap="none" anchor="ctr"/>
            <a:lstStyle/>
            <a:p>
              <a:endParaRPr lang="en-US"/>
            </a:p>
          </p:txBody>
        </p:sp>
        <p:sp>
          <p:nvSpPr>
            <p:cNvPr id="11280" name="Text Box 11"/>
            <p:cNvSpPr txBox="1">
              <a:spLocks noChangeArrowheads="1"/>
            </p:cNvSpPr>
            <p:nvPr/>
          </p:nvSpPr>
          <p:spPr bwMode="auto">
            <a:xfrm rot="688582">
              <a:off x="1328" y="1733"/>
              <a:ext cx="446" cy="250"/>
            </a:xfrm>
            <a:prstGeom prst="rect">
              <a:avLst/>
            </a:prstGeom>
            <a:noFill/>
            <a:ln w="25400">
              <a:noFill/>
              <a:miter lim="800000"/>
              <a:headEnd/>
              <a:tailEnd/>
            </a:ln>
          </p:spPr>
          <p:txBody>
            <a:bodyPr wrap="none" lIns="91577" tIns="45789" rIns="91577" bIns="45789" anchor="ctr">
              <a:spAutoFit/>
            </a:bodyPr>
            <a:lstStyle/>
            <a:p>
              <a:pPr algn="ctr" defTabSz="915988"/>
              <a:r>
                <a:rPr lang="en-US" sz="2000">
                  <a:solidFill>
                    <a:srgbClr val="000000"/>
                  </a:solidFill>
                  <a:latin typeface="Arial" charset="0"/>
                </a:rPr>
                <a:t>ACK</a:t>
              </a:r>
            </a:p>
          </p:txBody>
        </p:sp>
      </p:grpSp>
      <p:cxnSp>
        <p:nvCxnSpPr>
          <p:cNvPr id="11272" name="AutoShape 12"/>
          <p:cNvCxnSpPr>
            <a:cxnSpLocks noChangeShapeType="1"/>
          </p:cNvCxnSpPr>
          <p:nvPr/>
        </p:nvCxnSpPr>
        <p:spPr bwMode="auto">
          <a:xfrm rot="5400000" flipV="1">
            <a:off x="5682457" y="4006056"/>
            <a:ext cx="1890712" cy="3175"/>
          </a:xfrm>
          <a:prstGeom prst="bentConnector5">
            <a:avLst>
              <a:gd name="adj1" fmla="val 22833"/>
              <a:gd name="adj2" fmla="val -6800005"/>
              <a:gd name="adj3" fmla="val 84634"/>
            </a:avLst>
          </a:prstGeom>
          <a:noFill/>
          <a:ln w="12700">
            <a:solidFill>
              <a:schemeClr val="tx1"/>
            </a:solidFill>
            <a:prstDash val="dash"/>
            <a:miter lim="800000"/>
            <a:headEnd/>
            <a:tailEnd/>
          </a:ln>
        </p:spPr>
      </p:cxnSp>
      <p:sp>
        <p:nvSpPr>
          <p:cNvPr id="11273" name="Text Box 13"/>
          <p:cNvSpPr txBox="1">
            <a:spLocks noChangeArrowheads="1"/>
          </p:cNvSpPr>
          <p:nvPr/>
        </p:nvSpPr>
        <p:spPr bwMode="auto">
          <a:xfrm rot="-5400000">
            <a:off x="5633244" y="3767931"/>
            <a:ext cx="1216025" cy="398463"/>
          </a:xfrm>
          <a:prstGeom prst="rect">
            <a:avLst/>
          </a:prstGeom>
          <a:noFill/>
          <a:ln w="25400">
            <a:noFill/>
            <a:miter lim="800000"/>
            <a:headEnd/>
            <a:tailEnd/>
          </a:ln>
        </p:spPr>
        <p:txBody>
          <a:bodyPr lIns="91577" tIns="45789" rIns="91577" bIns="45789" anchor="ctr">
            <a:spAutoFit/>
          </a:bodyPr>
          <a:lstStyle/>
          <a:p>
            <a:pPr algn="ctr" defTabSz="915988"/>
            <a:r>
              <a:rPr lang="en-US" sz="2000">
                <a:solidFill>
                  <a:srgbClr val="000000"/>
                </a:solidFill>
                <a:latin typeface="Arial" charset="0"/>
              </a:rPr>
              <a:t>Timeout</a:t>
            </a:r>
          </a:p>
        </p:txBody>
      </p:sp>
      <p:sp>
        <p:nvSpPr>
          <p:cNvPr id="11274" name="Rectangle 14"/>
          <p:cNvSpPr>
            <a:spLocks noChangeArrowheads="1"/>
          </p:cNvSpPr>
          <p:nvPr/>
        </p:nvSpPr>
        <p:spPr bwMode="auto">
          <a:xfrm>
            <a:off x="533400" y="1527175"/>
            <a:ext cx="4656138" cy="4656138"/>
          </a:xfrm>
          <a:prstGeom prst="rect">
            <a:avLst/>
          </a:prstGeom>
          <a:noFill/>
          <a:ln w="9525">
            <a:noFill/>
            <a:miter lim="800000"/>
            <a:headEnd/>
            <a:tailEnd/>
          </a:ln>
        </p:spPr>
        <p:txBody>
          <a:bodyPr lIns="92213" tIns="46107" rIns="92213" bIns="46107"/>
          <a:lstStyle/>
          <a:p>
            <a:pPr marL="342900" indent="-342900">
              <a:lnSpc>
                <a:spcPct val="89000"/>
              </a:lnSpc>
              <a:spcBef>
                <a:spcPct val="30000"/>
              </a:spcBef>
              <a:buClr>
                <a:schemeClr val="accent1"/>
              </a:buClr>
              <a:buSzPct val="75000"/>
              <a:buFont typeface="Monotype Sorts" charset="2"/>
              <a:buChar char="l"/>
            </a:pPr>
            <a:r>
              <a:rPr lang="en-US" b="1">
                <a:latin typeface="Arial" charset="0"/>
              </a:rPr>
              <a:t>ARQ</a:t>
            </a:r>
          </a:p>
          <a:p>
            <a:pPr marL="742950" lvl="1" indent="-285750">
              <a:lnSpc>
                <a:spcPct val="89000"/>
              </a:lnSpc>
              <a:spcBef>
                <a:spcPct val="30000"/>
              </a:spcBef>
              <a:buClr>
                <a:schemeClr val="accent2"/>
              </a:buClr>
              <a:buSzPct val="100000"/>
              <a:buFontTx/>
              <a:buChar char="»"/>
            </a:pPr>
            <a:r>
              <a:rPr lang="en-US" sz="1800" b="1">
                <a:latin typeface="Arial" charset="0"/>
              </a:rPr>
              <a:t>Receiver sends acknowledgement (ACK) when it receives packet</a:t>
            </a:r>
          </a:p>
          <a:p>
            <a:pPr marL="742950" lvl="1" indent="-285750">
              <a:lnSpc>
                <a:spcPct val="89000"/>
              </a:lnSpc>
              <a:spcBef>
                <a:spcPct val="30000"/>
              </a:spcBef>
              <a:buClr>
                <a:schemeClr val="accent2"/>
              </a:buClr>
              <a:buSzPct val="100000"/>
              <a:buFontTx/>
              <a:buChar char="»"/>
            </a:pPr>
            <a:r>
              <a:rPr lang="en-US" sz="1800" b="1">
                <a:latin typeface="Arial" charset="0"/>
              </a:rPr>
              <a:t>Sender waits for ACK and timeouts if it does not arrive within some time period</a:t>
            </a:r>
          </a:p>
          <a:p>
            <a:pPr marL="342900" indent="-342900">
              <a:lnSpc>
                <a:spcPct val="89000"/>
              </a:lnSpc>
              <a:spcBef>
                <a:spcPct val="30000"/>
              </a:spcBef>
              <a:buClr>
                <a:schemeClr val="accent1"/>
              </a:buClr>
              <a:buSzPct val="75000"/>
              <a:buFont typeface="Monotype Sorts" charset="2"/>
              <a:buChar char="l"/>
            </a:pPr>
            <a:r>
              <a:rPr lang="en-US" b="1">
                <a:latin typeface="Arial" charset="0"/>
              </a:rPr>
              <a:t>Simplest ARQ protocol</a:t>
            </a:r>
          </a:p>
          <a:p>
            <a:pPr marL="342900" indent="-342900">
              <a:lnSpc>
                <a:spcPct val="89000"/>
              </a:lnSpc>
              <a:spcBef>
                <a:spcPct val="30000"/>
              </a:spcBef>
              <a:buClr>
                <a:schemeClr val="accent1"/>
              </a:buClr>
              <a:buSzPct val="75000"/>
              <a:buFont typeface="Monotype Sorts" charset="2"/>
              <a:buChar char="l"/>
            </a:pPr>
            <a:r>
              <a:rPr lang="en-US" b="1">
                <a:latin typeface="Arial" charset="0"/>
              </a:rPr>
              <a:t>Send a packet, stop and wait until ACK arrives </a:t>
            </a:r>
          </a:p>
        </p:txBody>
      </p:sp>
      <p:sp>
        <p:nvSpPr>
          <p:cNvPr id="11275" name="Text Box 15"/>
          <p:cNvSpPr txBox="1">
            <a:spLocks noChangeArrowheads="1"/>
          </p:cNvSpPr>
          <p:nvPr/>
        </p:nvSpPr>
        <p:spPr bwMode="auto">
          <a:xfrm>
            <a:off x="6103938" y="2595563"/>
            <a:ext cx="1004887" cy="396875"/>
          </a:xfrm>
          <a:prstGeom prst="rect">
            <a:avLst/>
          </a:prstGeom>
          <a:noFill/>
          <a:ln w="25400">
            <a:noFill/>
            <a:miter lim="800000"/>
            <a:headEnd/>
            <a:tailEnd/>
          </a:ln>
        </p:spPr>
        <p:txBody>
          <a:bodyPr wrap="none" lIns="91577" tIns="45789" rIns="91577" bIns="45789" anchor="ctr">
            <a:spAutoFit/>
          </a:bodyPr>
          <a:lstStyle/>
          <a:p>
            <a:pPr algn="ctr" defTabSz="915988"/>
            <a:r>
              <a:rPr lang="en-US" sz="2000">
                <a:solidFill>
                  <a:srgbClr val="000000"/>
                </a:solidFill>
                <a:latin typeface="Arial" charset="0"/>
              </a:rPr>
              <a:t>Sender</a:t>
            </a:r>
          </a:p>
        </p:txBody>
      </p:sp>
      <p:sp>
        <p:nvSpPr>
          <p:cNvPr id="11276" name="Text Box 16"/>
          <p:cNvSpPr txBox="1">
            <a:spLocks noChangeArrowheads="1"/>
          </p:cNvSpPr>
          <p:nvPr/>
        </p:nvSpPr>
        <p:spPr bwMode="auto">
          <a:xfrm>
            <a:off x="7462838" y="2595563"/>
            <a:ext cx="1189037" cy="396875"/>
          </a:xfrm>
          <a:prstGeom prst="rect">
            <a:avLst/>
          </a:prstGeom>
          <a:noFill/>
          <a:ln w="25400">
            <a:noFill/>
            <a:miter lim="800000"/>
            <a:headEnd/>
            <a:tailEnd/>
          </a:ln>
        </p:spPr>
        <p:txBody>
          <a:bodyPr wrap="none" lIns="91577" tIns="45789" rIns="91577" bIns="45789" anchor="ctr">
            <a:spAutoFit/>
          </a:bodyPr>
          <a:lstStyle/>
          <a:p>
            <a:pPr algn="ctr" defTabSz="915988"/>
            <a:r>
              <a:rPr lang="en-US" sz="2000">
                <a:solidFill>
                  <a:srgbClr val="000000"/>
                </a:solidFill>
                <a:latin typeface="Arial" charset="0"/>
              </a:rPr>
              <a:t>Receiver</a:t>
            </a:r>
          </a:p>
        </p:txBody>
      </p:sp>
      <p:sp>
        <p:nvSpPr>
          <p:cNvPr id="11277" name="Line 17"/>
          <p:cNvSpPr>
            <a:spLocks noChangeShapeType="1"/>
          </p:cNvSpPr>
          <p:nvPr/>
        </p:nvSpPr>
        <p:spPr bwMode="auto">
          <a:xfrm>
            <a:off x="5799138" y="3054350"/>
            <a:ext cx="0" cy="1908175"/>
          </a:xfrm>
          <a:prstGeom prst="line">
            <a:avLst/>
          </a:prstGeom>
          <a:noFill/>
          <a:ln w="28575">
            <a:solidFill>
              <a:srgbClr val="FF3300"/>
            </a:solidFill>
            <a:round/>
            <a:headEnd/>
            <a:tailEnd type="triangle" w="med" len="med"/>
          </a:ln>
        </p:spPr>
        <p:txBody>
          <a:bodyPr wrap="none"/>
          <a:lstStyle/>
          <a:p>
            <a:endParaRPr lang="en-US"/>
          </a:p>
        </p:txBody>
      </p:sp>
      <p:sp>
        <p:nvSpPr>
          <p:cNvPr id="11278" name="Line 18"/>
          <p:cNvSpPr>
            <a:spLocks noChangeShapeType="1"/>
          </p:cNvSpPr>
          <p:nvPr/>
        </p:nvSpPr>
        <p:spPr bwMode="auto">
          <a:xfrm>
            <a:off x="6638925" y="3081338"/>
            <a:ext cx="3175" cy="1868487"/>
          </a:xfrm>
          <a:prstGeom prst="line">
            <a:avLst/>
          </a:prstGeom>
          <a:noFill/>
          <a:ln w="25400">
            <a:solidFill>
              <a:srgbClr val="000000"/>
            </a:solidFill>
            <a:round/>
            <a:headEnd/>
            <a:tailEnd/>
          </a:ln>
        </p:spPr>
        <p:txBody>
          <a:bodyPr wrap="none" anchor="ctr"/>
          <a:lstStyle/>
          <a:p>
            <a:endParaRPr 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3234" name="Rectangle 2"/>
          <p:cNvSpPr>
            <a:spLocks noChangeArrowheads="1"/>
          </p:cNvSpPr>
          <p:nvPr/>
        </p:nvSpPr>
        <p:spPr bwMode="auto">
          <a:xfrm>
            <a:off x="533400" y="1527175"/>
            <a:ext cx="8470900" cy="4962525"/>
          </a:xfrm>
          <a:prstGeom prst="rect">
            <a:avLst/>
          </a:prstGeom>
          <a:solidFill>
            <a:srgbClr val="FFFFFF"/>
          </a:solidFill>
          <a:ln w="9525">
            <a:solidFill>
              <a:schemeClr val="tx1"/>
            </a:solidFill>
            <a:miter lim="800000"/>
            <a:headEnd/>
            <a:tailEnd/>
          </a:ln>
          <a:effectLst>
            <a:outerShdw dist="107763" dir="2700000" algn="ctr" rotWithShape="0">
              <a:schemeClr val="bg2"/>
            </a:outerShdw>
          </a:effectLst>
        </p:spPr>
        <p:txBody>
          <a:bodyPr wrap="none" anchor="ctr"/>
          <a:lstStyle/>
          <a:p>
            <a:pPr>
              <a:defRPr/>
            </a:pPr>
            <a:endParaRPr lang="en-US"/>
          </a:p>
        </p:txBody>
      </p:sp>
      <p:sp>
        <p:nvSpPr>
          <p:cNvPr id="12291" name="Rectangle 3"/>
          <p:cNvSpPr>
            <a:spLocks noGrp="1" noChangeArrowheads="1"/>
          </p:cNvSpPr>
          <p:nvPr>
            <p:ph type="title"/>
          </p:nvPr>
        </p:nvSpPr>
        <p:spPr/>
        <p:txBody>
          <a:bodyPr/>
          <a:lstStyle/>
          <a:p>
            <a:r>
              <a:rPr lang="en-US" smtClean="0"/>
              <a:t>Recovering from Error</a:t>
            </a:r>
          </a:p>
        </p:txBody>
      </p:sp>
      <p:grpSp>
        <p:nvGrpSpPr>
          <p:cNvPr id="2" name="Group 4"/>
          <p:cNvGrpSpPr>
            <a:grpSpLocks/>
          </p:cNvGrpSpPr>
          <p:nvPr/>
        </p:nvGrpSpPr>
        <p:grpSpPr bwMode="auto">
          <a:xfrm rot="688582">
            <a:off x="7324725" y="2132013"/>
            <a:ext cx="1450975" cy="398462"/>
            <a:chOff x="1105" y="1265"/>
            <a:chExt cx="912" cy="250"/>
          </a:xfrm>
        </p:grpSpPr>
        <p:sp>
          <p:nvSpPr>
            <p:cNvPr id="12347" name="Line 5"/>
            <p:cNvSpPr>
              <a:spLocks noChangeShapeType="1"/>
            </p:cNvSpPr>
            <p:nvPr/>
          </p:nvSpPr>
          <p:spPr bwMode="auto">
            <a:xfrm>
              <a:off x="1105" y="1487"/>
              <a:ext cx="912" cy="1"/>
            </a:xfrm>
            <a:prstGeom prst="line">
              <a:avLst/>
            </a:prstGeom>
            <a:noFill/>
            <a:ln w="25400">
              <a:solidFill>
                <a:schemeClr val="tx1"/>
              </a:solidFill>
              <a:round/>
              <a:headEnd/>
              <a:tailEnd type="triangle" w="med" len="med"/>
            </a:ln>
          </p:spPr>
          <p:txBody>
            <a:bodyPr wrap="none" anchor="ctr"/>
            <a:lstStyle/>
            <a:p>
              <a:endParaRPr lang="en-US"/>
            </a:p>
          </p:txBody>
        </p:sp>
        <p:sp>
          <p:nvSpPr>
            <p:cNvPr id="12348" name="Text Box 6"/>
            <p:cNvSpPr txBox="1">
              <a:spLocks noChangeArrowheads="1"/>
            </p:cNvSpPr>
            <p:nvPr/>
          </p:nvSpPr>
          <p:spPr bwMode="auto">
            <a:xfrm>
              <a:off x="1202" y="1265"/>
              <a:ext cx="605" cy="250"/>
            </a:xfrm>
            <a:prstGeom prst="rect">
              <a:avLst/>
            </a:prstGeom>
            <a:noFill/>
            <a:ln w="25400">
              <a:noFill/>
              <a:miter lim="800000"/>
              <a:headEnd/>
              <a:tailEnd/>
            </a:ln>
          </p:spPr>
          <p:txBody>
            <a:bodyPr wrap="none" lIns="91577" tIns="45789" rIns="91577" bIns="45789" anchor="ctr">
              <a:spAutoFit/>
            </a:bodyPr>
            <a:lstStyle/>
            <a:p>
              <a:pPr algn="ctr" defTabSz="915988"/>
              <a:r>
                <a:rPr lang="en-US" sz="2000">
                  <a:solidFill>
                    <a:srgbClr val="000000"/>
                  </a:solidFill>
                  <a:latin typeface="Arial" charset="0"/>
                </a:rPr>
                <a:t>Packet</a:t>
              </a:r>
            </a:p>
          </p:txBody>
        </p:sp>
      </p:grpSp>
      <p:grpSp>
        <p:nvGrpSpPr>
          <p:cNvPr id="3" name="Group 7"/>
          <p:cNvGrpSpPr>
            <a:grpSpLocks/>
          </p:cNvGrpSpPr>
          <p:nvPr/>
        </p:nvGrpSpPr>
        <p:grpSpPr bwMode="auto">
          <a:xfrm rot="-673732">
            <a:off x="7013575" y="2870200"/>
            <a:ext cx="1755775" cy="503238"/>
            <a:chOff x="4062" y="1664"/>
            <a:chExt cx="951" cy="316"/>
          </a:xfrm>
        </p:grpSpPr>
        <p:sp>
          <p:nvSpPr>
            <p:cNvPr id="12345" name="Line 8"/>
            <p:cNvSpPr>
              <a:spLocks noChangeShapeType="1"/>
            </p:cNvSpPr>
            <p:nvPr/>
          </p:nvSpPr>
          <p:spPr bwMode="auto">
            <a:xfrm rot="-1520557">
              <a:off x="4061" y="1979"/>
              <a:ext cx="951" cy="1"/>
            </a:xfrm>
            <a:prstGeom prst="line">
              <a:avLst/>
            </a:prstGeom>
            <a:noFill/>
            <a:ln w="25400">
              <a:solidFill>
                <a:schemeClr val="tx1"/>
              </a:solidFill>
              <a:round/>
              <a:headEnd type="triangle" w="med" len="med"/>
              <a:tailEnd/>
            </a:ln>
          </p:spPr>
          <p:txBody>
            <a:bodyPr wrap="none" anchor="ctr"/>
            <a:lstStyle/>
            <a:p>
              <a:endParaRPr lang="en-US"/>
            </a:p>
          </p:txBody>
        </p:sp>
        <p:sp>
          <p:nvSpPr>
            <p:cNvPr id="12346" name="Text Box 9"/>
            <p:cNvSpPr txBox="1">
              <a:spLocks noChangeArrowheads="1"/>
            </p:cNvSpPr>
            <p:nvPr/>
          </p:nvSpPr>
          <p:spPr bwMode="auto">
            <a:xfrm rot="-1520557">
              <a:off x="4450" y="1664"/>
              <a:ext cx="384" cy="250"/>
            </a:xfrm>
            <a:prstGeom prst="rect">
              <a:avLst/>
            </a:prstGeom>
            <a:noFill/>
            <a:ln w="25400">
              <a:noFill/>
              <a:miter lim="800000"/>
              <a:headEnd/>
              <a:tailEnd/>
            </a:ln>
          </p:spPr>
          <p:txBody>
            <a:bodyPr wrap="none" lIns="91577" tIns="45789" rIns="91577" bIns="45789" anchor="ctr">
              <a:spAutoFit/>
            </a:bodyPr>
            <a:lstStyle/>
            <a:p>
              <a:pPr algn="r" defTabSz="915988"/>
              <a:r>
                <a:rPr lang="en-US" sz="2000">
                  <a:solidFill>
                    <a:srgbClr val="000000"/>
                  </a:solidFill>
                  <a:latin typeface="Arial" charset="0"/>
                </a:rPr>
                <a:t>ACK</a:t>
              </a:r>
            </a:p>
          </p:txBody>
        </p:sp>
      </p:grpSp>
      <p:cxnSp>
        <p:nvCxnSpPr>
          <p:cNvPr id="863242" name="AutoShape 10"/>
          <p:cNvCxnSpPr>
            <a:cxnSpLocks noChangeShapeType="1"/>
          </p:cNvCxnSpPr>
          <p:nvPr/>
        </p:nvCxnSpPr>
        <p:spPr bwMode="auto">
          <a:xfrm rot="5400000" flipV="1">
            <a:off x="6293644" y="2836069"/>
            <a:ext cx="1890713" cy="3175"/>
          </a:xfrm>
          <a:prstGeom prst="bentConnector5">
            <a:avLst>
              <a:gd name="adj1" fmla="val 22833"/>
              <a:gd name="adj2" fmla="val -6800005"/>
              <a:gd name="adj3" fmla="val 85472"/>
            </a:avLst>
          </a:prstGeom>
          <a:noFill/>
          <a:ln w="12700">
            <a:solidFill>
              <a:schemeClr val="tx1"/>
            </a:solidFill>
            <a:prstDash val="dash"/>
            <a:miter lim="800000"/>
            <a:headEnd/>
            <a:tailEnd/>
          </a:ln>
        </p:spPr>
      </p:cxnSp>
      <p:sp>
        <p:nvSpPr>
          <p:cNvPr id="863243" name="Text Box 11"/>
          <p:cNvSpPr txBox="1">
            <a:spLocks noChangeArrowheads="1"/>
          </p:cNvSpPr>
          <p:nvPr/>
        </p:nvSpPr>
        <p:spPr bwMode="auto">
          <a:xfrm rot="-5400000">
            <a:off x="6256338" y="2741613"/>
            <a:ext cx="1216025" cy="396875"/>
          </a:xfrm>
          <a:prstGeom prst="rect">
            <a:avLst/>
          </a:prstGeom>
          <a:noFill/>
          <a:ln w="25400">
            <a:noFill/>
            <a:miter lim="800000"/>
            <a:headEnd/>
            <a:tailEnd/>
          </a:ln>
        </p:spPr>
        <p:txBody>
          <a:bodyPr lIns="91577" tIns="45789" rIns="91577" bIns="45789" anchor="ctr">
            <a:spAutoFit/>
          </a:bodyPr>
          <a:lstStyle/>
          <a:p>
            <a:pPr algn="ctr" defTabSz="915988"/>
            <a:r>
              <a:rPr lang="en-US" sz="2000">
                <a:solidFill>
                  <a:srgbClr val="000000"/>
                </a:solidFill>
                <a:latin typeface="Arial" charset="0"/>
              </a:rPr>
              <a:t>Timeout</a:t>
            </a:r>
          </a:p>
        </p:txBody>
      </p:sp>
      <p:sp>
        <p:nvSpPr>
          <p:cNvPr id="863244" name="Line 12"/>
          <p:cNvSpPr>
            <a:spLocks noChangeShapeType="1"/>
          </p:cNvSpPr>
          <p:nvPr/>
        </p:nvSpPr>
        <p:spPr bwMode="auto">
          <a:xfrm rot="688582">
            <a:off x="7216775" y="3727450"/>
            <a:ext cx="1520825" cy="1588"/>
          </a:xfrm>
          <a:prstGeom prst="line">
            <a:avLst/>
          </a:prstGeom>
          <a:noFill/>
          <a:ln w="25400">
            <a:solidFill>
              <a:schemeClr val="tx1"/>
            </a:solidFill>
            <a:round/>
            <a:headEnd/>
            <a:tailEnd type="triangle" w="med" len="med"/>
          </a:ln>
        </p:spPr>
        <p:txBody>
          <a:bodyPr wrap="none" anchor="ctr"/>
          <a:lstStyle/>
          <a:p>
            <a:endParaRPr lang="en-US"/>
          </a:p>
        </p:txBody>
      </p:sp>
      <p:sp>
        <p:nvSpPr>
          <p:cNvPr id="863245" name="Text Box 13"/>
          <p:cNvSpPr txBox="1">
            <a:spLocks noChangeArrowheads="1"/>
          </p:cNvSpPr>
          <p:nvPr/>
        </p:nvSpPr>
        <p:spPr bwMode="auto">
          <a:xfrm rot="688582">
            <a:off x="7723188" y="3389313"/>
            <a:ext cx="962025" cy="396875"/>
          </a:xfrm>
          <a:prstGeom prst="rect">
            <a:avLst/>
          </a:prstGeom>
          <a:noFill/>
          <a:ln w="25400">
            <a:noFill/>
            <a:miter lim="800000"/>
            <a:headEnd/>
            <a:tailEnd/>
          </a:ln>
        </p:spPr>
        <p:txBody>
          <a:bodyPr wrap="none" lIns="91577" tIns="45789" rIns="91577" bIns="45789" anchor="ctr">
            <a:spAutoFit/>
          </a:bodyPr>
          <a:lstStyle/>
          <a:p>
            <a:pPr algn="ctr" defTabSz="915988"/>
            <a:r>
              <a:rPr lang="en-US" sz="2000">
                <a:solidFill>
                  <a:srgbClr val="000000"/>
                </a:solidFill>
                <a:latin typeface="Arial" charset="0"/>
              </a:rPr>
              <a:t>Packet</a:t>
            </a:r>
          </a:p>
        </p:txBody>
      </p:sp>
      <p:grpSp>
        <p:nvGrpSpPr>
          <p:cNvPr id="4" name="Group 14"/>
          <p:cNvGrpSpPr>
            <a:grpSpLocks/>
          </p:cNvGrpSpPr>
          <p:nvPr/>
        </p:nvGrpSpPr>
        <p:grpSpPr bwMode="auto">
          <a:xfrm rot="-1217168">
            <a:off x="7170738" y="4046538"/>
            <a:ext cx="1450975" cy="396875"/>
            <a:chOff x="1133" y="1733"/>
            <a:chExt cx="912" cy="250"/>
          </a:xfrm>
        </p:grpSpPr>
        <p:sp>
          <p:nvSpPr>
            <p:cNvPr id="12343" name="Line 15"/>
            <p:cNvSpPr>
              <a:spLocks noChangeShapeType="1"/>
            </p:cNvSpPr>
            <p:nvPr/>
          </p:nvSpPr>
          <p:spPr bwMode="auto">
            <a:xfrm rot="688582">
              <a:off x="1133" y="1965"/>
              <a:ext cx="912" cy="1"/>
            </a:xfrm>
            <a:prstGeom prst="line">
              <a:avLst/>
            </a:prstGeom>
            <a:noFill/>
            <a:ln w="25400">
              <a:solidFill>
                <a:schemeClr val="tx1"/>
              </a:solidFill>
              <a:round/>
              <a:headEnd type="triangle" w="med" len="med"/>
              <a:tailEnd/>
            </a:ln>
          </p:spPr>
          <p:txBody>
            <a:bodyPr wrap="none" anchor="ctr"/>
            <a:lstStyle/>
            <a:p>
              <a:endParaRPr lang="en-US"/>
            </a:p>
          </p:txBody>
        </p:sp>
        <p:sp>
          <p:nvSpPr>
            <p:cNvPr id="12344" name="Text Box 16"/>
            <p:cNvSpPr txBox="1">
              <a:spLocks noChangeArrowheads="1"/>
            </p:cNvSpPr>
            <p:nvPr/>
          </p:nvSpPr>
          <p:spPr bwMode="auto">
            <a:xfrm rot="688582">
              <a:off x="1328" y="1733"/>
              <a:ext cx="446" cy="250"/>
            </a:xfrm>
            <a:prstGeom prst="rect">
              <a:avLst/>
            </a:prstGeom>
            <a:noFill/>
            <a:ln w="25400">
              <a:noFill/>
              <a:miter lim="800000"/>
              <a:headEnd/>
              <a:tailEnd/>
            </a:ln>
          </p:spPr>
          <p:txBody>
            <a:bodyPr wrap="none" lIns="91577" tIns="45789" rIns="91577" bIns="45789" anchor="ctr">
              <a:spAutoFit/>
            </a:bodyPr>
            <a:lstStyle/>
            <a:p>
              <a:pPr algn="ctr" defTabSz="915988"/>
              <a:r>
                <a:rPr lang="en-US" sz="2000">
                  <a:solidFill>
                    <a:srgbClr val="000000"/>
                  </a:solidFill>
                  <a:latin typeface="Arial" charset="0"/>
                </a:rPr>
                <a:t>ACK</a:t>
              </a:r>
            </a:p>
          </p:txBody>
        </p:sp>
      </p:grpSp>
      <p:cxnSp>
        <p:nvCxnSpPr>
          <p:cNvPr id="863249" name="AutoShape 17"/>
          <p:cNvCxnSpPr>
            <a:cxnSpLocks noChangeShapeType="1"/>
          </p:cNvCxnSpPr>
          <p:nvPr/>
        </p:nvCxnSpPr>
        <p:spPr bwMode="auto">
          <a:xfrm rot="5400000" flipV="1">
            <a:off x="6293645" y="4310856"/>
            <a:ext cx="1890712" cy="3175"/>
          </a:xfrm>
          <a:prstGeom prst="bentConnector5">
            <a:avLst>
              <a:gd name="adj1" fmla="val 10662"/>
              <a:gd name="adj2" fmla="val -6800005"/>
              <a:gd name="adj3" fmla="val 77329"/>
            </a:avLst>
          </a:prstGeom>
          <a:noFill/>
          <a:ln w="12700">
            <a:solidFill>
              <a:schemeClr val="tx1"/>
            </a:solidFill>
            <a:prstDash val="dash"/>
            <a:miter lim="800000"/>
            <a:headEnd/>
            <a:tailEnd/>
          </a:ln>
        </p:spPr>
      </p:cxnSp>
      <p:sp>
        <p:nvSpPr>
          <p:cNvPr id="863250" name="Text Box 18"/>
          <p:cNvSpPr txBox="1">
            <a:spLocks noChangeArrowheads="1"/>
          </p:cNvSpPr>
          <p:nvPr/>
        </p:nvSpPr>
        <p:spPr bwMode="auto">
          <a:xfrm rot="-5400000">
            <a:off x="6253957" y="4218781"/>
            <a:ext cx="1217612" cy="396875"/>
          </a:xfrm>
          <a:prstGeom prst="rect">
            <a:avLst/>
          </a:prstGeom>
          <a:noFill/>
          <a:ln w="25400">
            <a:noFill/>
            <a:miter lim="800000"/>
            <a:headEnd/>
            <a:tailEnd/>
          </a:ln>
        </p:spPr>
        <p:txBody>
          <a:bodyPr lIns="91577" tIns="45789" rIns="91577" bIns="45789" anchor="ctr">
            <a:spAutoFit/>
          </a:bodyPr>
          <a:lstStyle/>
          <a:p>
            <a:pPr algn="ctr" defTabSz="915988"/>
            <a:r>
              <a:rPr lang="en-US" sz="2000">
                <a:solidFill>
                  <a:srgbClr val="000000"/>
                </a:solidFill>
                <a:latin typeface="Arial" charset="0"/>
              </a:rPr>
              <a:t>Timeout</a:t>
            </a:r>
          </a:p>
        </p:txBody>
      </p:sp>
      <p:grpSp>
        <p:nvGrpSpPr>
          <p:cNvPr id="12301" name="Group 19"/>
          <p:cNvGrpSpPr>
            <a:grpSpLocks/>
          </p:cNvGrpSpPr>
          <p:nvPr/>
        </p:nvGrpSpPr>
        <p:grpSpPr bwMode="auto">
          <a:xfrm rot="688582">
            <a:off x="4787900" y="2127250"/>
            <a:ext cx="1082675" cy="398463"/>
            <a:chOff x="1093" y="1281"/>
            <a:chExt cx="924" cy="215"/>
          </a:xfrm>
        </p:grpSpPr>
        <p:sp>
          <p:nvSpPr>
            <p:cNvPr id="12341" name="Line 20"/>
            <p:cNvSpPr>
              <a:spLocks noChangeShapeType="1"/>
            </p:cNvSpPr>
            <p:nvPr/>
          </p:nvSpPr>
          <p:spPr bwMode="auto">
            <a:xfrm>
              <a:off x="1105" y="1483"/>
              <a:ext cx="912" cy="1"/>
            </a:xfrm>
            <a:prstGeom prst="line">
              <a:avLst/>
            </a:prstGeom>
            <a:noFill/>
            <a:ln w="25400">
              <a:solidFill>
                <a:schemeClr val="tx1"/>
              </a:solidFill>
              <a:round/>
              <a:headEnd/>
              <a:tailEnd/>
            </a:ln>
          </p:spPr>
          <p:txBody>
            <a:bodyPr wrap="none" anchor="ctr"/>
            <a:lstStyle/>
            <a:p>
              <a:endParaRPr lang="en-US"/>
            </a:p>
          </p:txBody>
        </p:sp>
        <p:sp>
          <p:nvSpPr>
            <p:cNvPr id="12342" name="Text Box 21"/>
            <p:cNvSpPr txBox="1">
              <a:spLocks noChangeArrowheads="1"/>
            </p:cNvSpPr>
            <p:nvPr/>
          </p:nvSpPr>
          <p:spPr bwMode="auto">
            <a:xfrm>
              <a:off x="1093" y="1281"/>
              <a:ext cx="821" cy="215"/>
            </a:xfrm>
            <a:prstGeom prst="rect">
              <a:avLst/>
            </a:prstGeom>
            <a:noFill/>
            <a:ln w="25400">
              <a:noFill/>
              <a:miter lim="800000"/>
              <a:headEnd/>
              <a:tailEnd/>
            </a:ln>
          </p:spPr>
          <p:txBody>
            <a:bodyPr wrap="none" lIns="91577" tIns="45789" rIns="91577" bIns="45789" anchor="ctr">
              <a:spAutoFit/>
            </a:bodyPr>
            <a:lstStyle/>
            <a:p>
              <a:pPr algn="ctr" defTabSz="915988"/>
              <a:r>
                <a:rPr lang="en-US" sz="2000">
                  <a:solidFill>
                    <a:srgbClr val="000000"/>
                  </a:solidFill>
                  <a:latin typeface="Arial" charset="0"/>
                </a:rPr>
                <a:t>Packet</a:t>
              </a:r>
            </a:p>
          </p:txBody>
        </p:sp>
      </p:grpSp>
      <p:cxnSp>
        <p:nvCxnSpPr>
          <p:cNvPr id="863254" name="AutoShape 22"/>
          <p:cNvCxnSpPr>
            <a:cxnSpLocks noChangeShapeType="1"/>
          </p:cNvCxnSpPr>
          <p:nvPr/>
        </p:nvCxnSpPr>
        <p:spPr bwMode="auto">
          <a:xfrm rot="5400000" flipV="1">
            <a:off x="3779044" y="2836069"/>
            <a:ext cx="1890713" cy="3175"/>
          </a:xfrm>
          <a:prstGeom prst="bentConnector5">
            <a:avLst>
              <a:gd name="adj1" fmla="val 22833"/>
              <a:gd name="adj2" fmla="val -6800005"/>
              <a:gd name="adj3" fmla="val 100671"/>
            </a:avLst>
          </a:prstGeom>
          <a:noFill/>
          <a:ln w="12700">
            <a:solidFill>
              <a:schemeClr val="tx1"/>
            </a:solidFill>
            <a:prstDash val="dash"/>
            <a:miter lim="800000"/>
            <a:headEnd/>
            <a:tailEnd/>
          </a:ln>
        </p:spPr>
      </p:cxnSp>
      <p:sp>
        <p:nvSpPr>
          <p:cNvPr id="863255" name="Text Box 23"/>
          <p:cNvSpPr txBox="1">
            <a:spLocks noChangeArrowheads="1"/>
          </p:cNvSpPr>
          <p:nvPr/>
        </p:nvSpPr>
        <p:spPr bwMode="auto">
          <a:xfrm rot="-5400000">
            <a:off x="3740150" y="2740025"/>
            <a:ext cx="1216025" cy="396875"/>
          </a:xfrm>
          <a:prstGeom prst="rect">
            <a:avLst/>
          </a:prstGeom>
          <a:noFill/>
          <a:ln w="25400">
            <a:noFill/>
            <a:miter lim="800000"/>
            <a:headEnd/>
            <a:tailEnd/>
          </a:ln>
        </p:spPr>
        <p:txBody>
          <a:bodyPr lIns="91577" tIns="45789" rIns="91577" bIns="45789" anchor="ctr">
            <a:spAutoFit/>
          </a:bodyPr>
          <a:lstStyle/>
          <a:p>
            <a:pPr algn="ctr" defTabSz="915988"/>
            <a:r>
              <a:rPr lang="en-US" sz="2000">
                <a:solidFill>
                  <a:srgbClr val="000000"/>
                </a:solidFill>
                <a:latin typeface="Arial" charset="0"/>
              </a:rPr>
              <a:t>Timeout</a:t>
            </a:r>
          </a:p>
        </p:txBody>
      </p:sp>
      <p:grpSp>
        <p:nvGrpSpPr>
          <p:cNvPr id="6" name="Group 24"/>
          <p:cNvGrpSpPr>
            <a:grpSpLocks/>
          </p:cNvGrpSpPr>
          <p:nvPr/>
        </p:nvGrpSpPr>
        <p:grpSpPr bwMode="auto">
          <a:xfrm rot="688582">
            <a:off x="4805363" y="3609975"/>
            <a:ext cx="1449387" cy="398463"/>
            <a:chOff x="1105" y="1265"/>
            <a:chExt cx="912" cy="250"/>
          </a:xfrm>
        </p:grpSpPr>
        <p:sp>
          <p:nvSpPr>
            <p:cNvPr id="12339" name="Line 25"/>
            <p:cNvSpPr>
              <a:spLocks noChangeShapeType="1"/>
            </p:cNvSpPr>
            <p:nvPr/>
          </p:nvSpPr>
          <p:spPr bwMode="auto">
            <a:xfrm>
              <a:off x="1105" y="1487"/>
              <a:ext cx="912" cy="1"/>
            </a:xfrm>
            <a:prstGeom prst="line">
              <a:avLst/>
            </a:prstGeom>
            <a:noFill/>
            <a:ln w="25400">
              <a:solidFill>
                <a:schemeClr val="tx1"/>
              </a:solidFill>
              <a:round/>
              <a:headEnd/>
              <a:tailEnd type="triangle" w="med" len="med"/>
            </a:ln>
          </p:spPr>
          <p:txBody>
            <a:bodyPr wrap="none" anchor="ctr"/>
            <a:lstStyle/>
            <a:p>
              <a:endParaRPr lang="en-US"/>
            </a:p>
          </p:txBody>
        </p:sp>
        <p:sp>
          <p:nvSpPr>
            <p:cNvPr id="12340" name="Text Box 26"/>
            <p:cNvSpPr txBox="1">
              <a:spLocks noChangeArrowheads="1"/>
            </p:cNvSpPr>
            <p:nvPr/>
          </p:nvSpPr>
          <p:spPr bwMode="auto">
            <a:xfrm>
              <a:off x="1202" y="1265"/>
              <a:ext cx="605" cy="250"/>
            </a:xfrm>
            <a:prstGeom prst="rect">
              <a:avLst/>
            </a:prstGeom>
            <a:noFill/>
            <a:ln w="25400">
              <a:noFill/>
              <a:miter lim="800000"/>
              <a:headEnd/>
              <a:tailEnd/>
            </a:ln>
          </p:spPr>
          <p:txBody>
            <a:bodyPr wrap="none" lIns="91577" tIns="45789" rIns="91577" bIns="45789" anchor="ctr">
              <a:spAutoFit/>
            </a:bodyPr>
            <a:lstStyle/>
            <a:p>
              <a:pPr algn="ctr" defTabSz="915988"/>
              <a:r>
                <a:rPr lang="en-US" sz="2000">
                  <a:solidFill>
                    <a:srgbClr val="000000"/>
                  </a:solidFill>
                  <a:latin typeface="Arial" charset="0"/>
                </a:rPr>
                <a:t>Packet</a:t>
              </a:r>
            </a:p>
          </p:txBody>
        </p:sp>
      </p:grpSp>
      <p:grpSp>
        <p:nvGrpSpPr>
          <p:cNvPr id="7" name="Group 27"/>
          <p:cNvGrpSpPr>
            <a:grpSpLocks/>
          </p:cNvGrpSpPr>
          <p:nvPr/>
        </p:nvGrpSpPr>
        <p:grpSpPr bwMode="auto">
          <a:xfrm rot="-1217168">
            <a:off x="4652963" y="4375150"/>
            <a:ext cx="1449387" cy="398463"/>
            <a:chOff x="1133" y="1733"/>
            <a:chExt cx="912" cy="250"/>
          </a:xfrm>
        </p:grpSpPr>
        <p:sp>
          <p:nvSpPr>
            <p:cNvPr id="12337" name="Line 28"/>
            <p:cNvSpPr>
              <a:spLocks noChangeShapeType="1"/>
            </p:cNvSpPr>
            <p:nvPr/>
          </p:nvSpPr>
          <p:spPr bwMode="auto">
            <a:xfrm rot="688582">
              <a:off x="1133" y="1965"/>
              <a:ext cx="912" cy="1"/>
            </a:xfrm>
            <a:prstGeom prst="line">
              <a:avLst/>
            </a:prstGeom>
            <a:noFill/>
            <a:ln w="25400">
              <a:solidFill>
                <a:schemeClr val="tx1"/>
              </a:solidFill>
              <a:round/>
              <a:headEnd type="triangle" w="med" len="med"/>
              <a:tailEnd/>
            </a:ln>
          </p:spPr>
          <p:txBody>
            <a:bodyPr wrap="none" anchor="ctr"/>
            <a:lstStyle/>
            <a:p>
              <a:endParaRPr lang="en-US"/>
            </a:p>
          </p:txBody>
        </p:sp>
        <p:sp>
          <p:nvSpPr>
            <p:cNvPr id="12338" name="Text Box 29"/>
            <p:cNvSpPr txBox="1">
              <a:spLocks noChangeArrowheads="1"/>
            </p:cNvSpPr>
            <p:nvPr/>
          </p:nvSpPr>
          <p:spPr bwMode="auto">
            <a:xfrm rot="688582">
              <a:off x="1328" y="1733"/>
              <a:ext cx="446" cy="250"/>
            </a:xfrm>
            <a:prstGeom prst="rect">
              <a:avLst/>
            </a:prstGeom>
            <a:noFill/>
            <a:ln w="25400">
              <a:noFill/>
              <a:miter lim="800000"/>
              <a:headEnd/>
              <a:tailEnd/>
            </a:ln>
          </p:spPr>
          <p:txBody>
            <a:bodyPr wrap="none" lIns="91577" tIns="45789" rIns="91577" bIns="45789" anchor="ctr">
              <a:spAutoFit/>
            </a:bodyPr>
            <a:lstStyle/>
            <a:p>
              <a:pPr algn="ctr" defTabSz="915988"/>
              <a:r>
                <a:rPr lang="en-US" sz="2000">
                  <a:solidFill>
                    <a:srgbClr val="000000"/>
                  </a:solidFill>
                  <a:latin typeface="Arial" charset="0"/>
                </a:rPr>
                <a:t>ACK</a:t>
              </a:r>
            </a:p>
          </p:txBody>
        </p:sp>
      </p:grpSp>
      <p:cxnSp>
        <p:nvCxnSpPr>
          <p:cNvPr id="863262" name="AutoShape 30"/>
          <p:cNvCxnSpPr>
            <a:cxnSpLocks noChangeShapeType="1"/>
          </p:cNvCxnSpPr>
          <p:nvPr/>
        </p:nvCxnSpPr>
        <p:spPr bwMode="auto">
          <a:xfrm rot="5400000" flipV="1">
            <a:off x="3777457" y="4310856"/>
            <a:ext cx="1890712" cy="3175"/>
          </a:xfrm>
          <a:prstGeom prst="bentConnector5">
            <a:avLst>
              <a:gd name="adj1" fmla="val 22833"/>
              <a:gd name="adj2" fmla="val -6800005"/>
              <a:gd name="adj3" fmla="val 97144"/>
            </a:avLst>
          </a:prstGeom>
          <a:noFill/>
          <a:ln w="12700">
            <a:solidFill>
              <a:schemeClr val="tx1"/>
            </a:solidFill>
            <a:prstDash val="dash"/>
            <a:miter lim="800000"/>
            <a:headEnd/>
            <a:tailEnd/>
          </a:ln>
        </p:spPr>
      </p:cxnSp>
      <p:sp>
        <p:nvSpPr>
          <p:cNvPr id="863263" name="Text Box 31"/>
          <p:cNvSpPr txBox="1">
            <a:spLocks noChangeArrowheads="1"/>
          </p:cNvSpPr>
          <p:nvPr/>
        </p:nvSpPr>
        <p:spPr bwMode="auto">
          <a:xfrm rot="-5400000">
            <a:off x="3737770" y="4218781"/>
            <a:ext cx="1217612" cy="396875"/>
          </a:xfrm>
          <a:prstGeom prst="rect">
            <a:avLst/>
          </a:prstGeom>
          <a:noFill/>
          <a:ln w="25400">
            <a:noFill/>
            <a:miter lim="800000"/>
            <a:headEnd/>
            <a:tailEnd/>
          </a:ln>
        </p:spPr>
        <p:txBody>
          <a:bodyPr lIns="91577" tIns="45789" rIns="91577" bIns="45789" anchor="ctr">
            <a:spAutoFit/>
          </a:bodyPr>
          <a:lstStyle/>
          <a:p>
            <a:pPr algn="ctr" defTabSz="915988"/>
            <a:r>
              <a:rPr lang="en-US" sz="2000">
                <a:solidFill>
                  <a:srgbClr val="000000"/>
                </a:solidFill>
                <a:latin typeface="Arial" charset="0"/>
              </a:rPr>
              <a:t>Timeout</a:t>
            </a:r>
          </a:p>
        </p:txBody>
      </p:sp>
      <p:sp>
        <p:nvSpPr>
          <p:cNvPr id="12308" name="AutoShape 32"/>
          <p:cNvSpPr>
            <a:spLocks noChangeArrowheads="1"/>
          </p:cNvSpPr>
          <p:nvPr/>
        </p:nvSpPr>
        <p:spPr bwMode="auto">
          <a:xfrm flipH="1">
            <a:off x="5645150" y="2366963"/>
            <a:ext cx="381000" cy="457200"/>
          </a:xfrm>
          <a:prstGeom prst="lightningBolt">
            <a:avLst/>
          </a:prstGeom>
          <a:solidFill>
            <a:srgbClr val="FFFFFF"/>
          </a:solidFill>
          <a:ln w="25400">
            <a:solidFill>
              <a:schemeClr val="tx1"/>
            </a:solidFill>
            <a:miter lim="800000"/>
            <a:headEnd/>
            <a:tailEnd/>
          </a:ln>
        </p:spPr>
        <p:txBody>
          <a:bodyPr wrap="none" anchor="ctr"/>
          <a:lstStyle/>
          <a:p>
            <a:endParaRPr lang="en-US"/>
          </a:p>
        </p:txBody>
      </p:sp>
      <p:sp>
        <p:nvSpPr>
          <p:cNvPr id="12309" name="Line 33"/>
          <p:cNvSpPr>
            <a:spLocks noChangeShapeType="1"/>
          </p:cNvSpPr>
          <p:nvPr/>
        </p:nvSpPr>
        <p:spPr bwMode="auto">
          <a:xfrm>
            <a:off x="1181100" y="1755775"/>
            <a:ext cx="6350" cy="3816350"/>
          </a:xfrm>
          <a:prstGeom prst="line">
            <a:avLst/>
          </a:prstGeom>
          <a:noFill/>
          <a:ln w="25400">
            <a:solidFill>
              <a:srgbClr val="FF3300"/>
            </a:solidFill>
            <a:round/>
            <a:headEnd/>
            <a:tailEnd type="triangle" w="med" len="med"/>
          </a:ln>
        </p:spPr>
        <p:txBody>
          <a:bodyPr wrap="none" anchor="ctr"/>
          <a:lstStyle/>
          <a:p>
            <a:endParaRPr lang="en-US"/>
          </a:p>
        </p:txBody>
      </p:sp>
      <p:sp>
        <p:nvSpPr>
          <p:cNvPr id="12310" name="Text Box 34"/>
          <p:cNvSpPr txBox="1">
            <a:spLocks noChangeArrowheads="1"/>
          </p:cNvSpPr>
          <p:nvPr/>
        </p:nvSpPr>
        <p:spPr bwMode="auto">
          <a:xfrm>
            <a:off x="469900" y="3084513"/>
            <a:ext cx="750888" cy="396875"/>
          </a:xfrm>
          <a:prstGeom prst="rect">
            <a:avLst/>
          </a:prstGeom>
          <a:noFill/>
          <a:ln w="25400">
            <a:noFill/>
            <a:miter lim="800000"/>
            <a:headEnd/>
            <a:tailEnd/>
          </a:ln>
        </p:spPr>
        <p:txBody>
          <a:bodyPr wrap="none" lIns="91577" tIns="45789" rIns="91577" bIns="45789" anchor="ctr">
            <a:spAutoFit/>
          </a:bodyPr>
          <a:lstStyle/>
          <a:p>
            <a:pPr algn="ctr" defTabSz="915988"/>
            <a:r>
              <a:rPr lang="en-US" sz="2000">
                <a:solidFill>
                  <a:srgbClr val="000000"/>
                </a:solidFill>
                <a:latin typeface="Arial" charset="0"/>
              </a:rPr>
              <a:t>Time</a:t>
            </a:r>
          </a:p>
        </p:txBody>
      </p:sp>
      <p:grpSp>
        <p:nvGrpSpPr>
          <p:cNvPr id="8" name="Group 35"/>
          <p:cNvGrpSpPr>
            <a:grpSpLocks/>
          </p:cNvGrpSpPr>
          <p:nvPr/>
        </p:nvGrpSpPr>
        <p:grpSpPr bwMode="auto">
          <a:xfrm rot="688582">
            <a:off x="1982788" y="2132013"/>
            <a:ext cx="1449387" cy="398462"/>
            <a:chOff x="1105" y="1265"/>
            <a:chExt cx="912" cy="250"/>
          </a:xfrm>
        </p:grpSpPr>
        <p:sp>
          <p:nvSpPr>
            <p:cNvPr id="12335" name="Line 36"/>
            <p:cNvSpPr>
              <a:spLocks noChangeShapeType="1"/>
            </p:cNvSpPr>
            <p:nvPr/>
          </p:nvSpPr>
          <p:spPr bwMode="auto">
            <a:xfrm>
              <a:off x="1105" y="1487"/>
              <a:ext cx="912" cy="1"/>
            </a:xfrm>
            <a:prstGeom prst="line">
              <a:avLst/>
            </a:prstGeom>
            <a:noFill/>
            <a:ln w="25400">
              <a:solidFill>
                <a:schemeClr val="tx1"/>
              </a:solidFill>
              <a:round/>
              <a:headEnd/>
              <a:tailEnd type="triangle" w="med" len="med"/>
            </a:ln>
          </p:spPr>
          <p:txBody>
            <a:bodyPr wrap="none" anchor="ctr"/>
            <a:lstStyle/>
            <a:p>
              <a:endParaRPr lang="en-US"/>
            </a:p>
          </p:txBody>
        </p:sp>
        <p:sp>
          <p:nvSpPr>
            <p:cNvPr id="12336" name="Text Box 37"/>
            <p:cNvSpPr txBox="1">
              <a:spLocks noChangeArrowheads="1"/>
            </p:cNvSpPr>
            <p:nvPr/>
          </p:nvSpPr>
          <p:spPr bwMode="auto">
            <a:xfrm>
              <a:off x="1202" y="1265"/>
              <a:ext cx="605" cy="250"/>
            </a:xfrm>
            <a:prstGeom prst="rect">
              <a:avLst/>
            </a:prstGeom>
            <a:noFill/>
            <a:ln w="25400">
              <a:noFill/>
              <a:miter lim="800000"/>
              <a:headEnd/>
              <a:tailEnd/>
            </a:ln>
          </p:spPr>
          <p:txBody>
            <a:bodyPr wrap="none" lIns="91577" tIns="45789" rIns="91577" bIns="45789" anchor="ctr">
              <a:spAutoFit/>
            </a:bodyPr>
            <a:lstStyle/>
            <a:p>
              <a:pPr algn="ctr" defTabSz="915988"/>
              <a:r>
                <a:rPr lang="en-US" sz="2000">
                  <a:solidFill>
                    <a:srgbClr val="000000"/>
                  </a:solidFill>
                  <a:latin typeface="Arial" charset="0"/>
                </a:rPr>
                <a:t>Packet</a:t>
              </a:r>
            </a:p>
          </p:txBody>
        </p:sp>
      </p:grpSp>
      <p:grpSp>
        <p:nvGrpSpPr>
          <p:cNvPr id="9" name="Group 38"/>
          <p:cNvGrpSpPr>
            <a:grpSpLocks/>
          </p:cNvGrpSpPr>
          <p:nvPr/>
        </p:nvGrpSpPr>
        <p:grpSpPr bwMode="auto">
          <a:xfrm rot="-1217168">
            <a:off x="2279650" y="2814638"/>
            <a:ext cx="984250" cy="398462"/>
            <a:chOff x="1133" y="1733"/>
            <a:chExt cx="912" cy="250"/>
          </a:xfrm>
        </p:grpSpPr>
        <p:sp>
          <p:nvSpPr>
            <p:cNvPr id="12333" name="Line 39"/>
            <p:cNvSpPr>
              <a:spLocks noChangeShapeType="1"/>
            </p:cNvSpPr>
            <p:nvPr/>
          </p:nvSpPr>
          <p:spPr bwMode="auto">
            <a:xfrm rot="688582">
              <a:off x="1133" y="1965"/>
              <a:ext cx="912" cy="1"/>
            </a:xfrm>
            <a:prstGeom prst="line">
              <a:avLst/>
            </a:prstGeom>
            <a:noFill/>
            <a:ln w="25400">
              <a:solidFill>
                <a:schemeClr val="tx1"/>
              </a:solidFill>
              <a:round/>
              <a:headEnd/>
              <a:tailEnd/>
            </a:ln>
          </p:spPr>
          <p:txBody>
            <a:bodyPr wrap="none" anchor="ctr"/>
            <a:lstStyle/>
            <a:p>
              <a:endParaRPr lang="en-US"/>
            </a:p>
          </p:txBody>
        </p:sp>
        <p:sp>
          <p:nvSpPr>
            <p:cNvPr id="12334" name="Text Box 40"/>
            <p:cNvSpPr txBox="1">
              <a:spLocks noChangeArrowheads="1"/>
            </p:cNvSpPr>
            <p:nvPr/>
          </p:nvSpPr>
          <p:spPr bwMode="auto">
            <a:xfrm rot="688582">
              <a:off x="1218" y="1733"/>
              <a:ext cx="658" cy="250"/>
            </a:xfrm>
            <a:prstGeom prst="rect">
              <a:avLst/>
            </a:prstGeom>
            <a:noFill/>
            <a:ln w="25400">
              <a:noFill/>
              <a:miter lim="800000"/>
              <a:headEnd/>
              <a:tailEnd/>
            </a:ln>
          </p:spPr>
          <p:txBody>
            <a:bodyPr wrap="none" lIns="91577" tIns="45789" rIns="91577" bIns="45789" anchor="ctr">
              <a:spAutoFit/>
            </a:bodyPr>
            <a:lstStyle/>
            <a:p>
              <a:pPr algn="ctr" defTabSz="915988"/>
              <a:r>
                <a:rPr lang="en-US" sz="2000">
                  <a:solidFill>
                    <a:srgbClr val="000000"/>
                  </a:solidFill>
                  <a:latin typeface="Arial" charset="0"/>
                </a:rPr>
                <a:t>ACK</a:t>
              </a:r>
            </a:p>
          </p:txBody>
        </p:sp>
      </p:grpSp>
      <p:cxnSp>
        <p:nvCxnSpPr>
          <p:cNvPr id="863273" name="AutoShape 41"/>
          <p:cNvCxnSpPr>
            <a:cxnSpLocks noChangeShapeType="1"/>
          </p:cNvCxnSpPr>
          <p:nvPr/>
        </p:nvCxnSpPr>
        <p:spPr bwMode="auto">
          <a:xfrm rot="5400000" flipV="1">
            <a:off x="958056" y="2836069"/>
            <a:ext cx="1890713" cy="3175"/>
          </a:xfrm>
          <a:prstGeom prst="bentConnector5">
            <a:avLst>
              <a:gd name="adj1" fmla="val 22833"/>
              <a:gd name="adj2" fmla="val -6800005"/>
              <a:gd name="adj3" fmla="val 100671"/>
            </a:avLst>
          </a:prstGeom>
          <a:noFill/>
          <a:ln w="12700">
            <a:solidFill>
              <a:schemeClr val="tx1"/>
            </a:solidFill>
            <a:prstDash val="dash"/>
            <a:miter lim="800000"/>
            <a:headEnd/>
            <a:tailEnd/>
          </a:ln>
        </p:spPr>
      </p:cxnSp>
      <p:sp>
        <p:nvSpPr>
          <p:cNvPr id="863274" name="Text Box 42"/>
          <p:cNvSpPr txBox="1">
            <a:spLocks noChangeArrowheads="1"/>
          </p:cNvSpPr>
          <p:nvPr/>
        </p:nvSpPr>
        <p:spPr bwMode="auto">
          <a:xfrm rot="-5400000">
            <a:off x="913606" y="2740820"/>
            <a:ext cx="1216025" cy="398462"/>
          </a:xfrm>
          <a:prstGeom prst="rect">
            <a:avLst/>
          </a:prstGeom>
          <a:noFill/>
          <a:ln w="25400">
            <a:noFill/>
            <a:miter lim="800000"/>
            <a:headEnd/>
            <a:tailEnd/>
          </a:ln>
        </p:spPr>
        <p:txBody>
          <a:bodyPr lIns="91577" tIns="45789" rIns="91577" bIns="45789" anchor="ctr">
            <a:spAutoFit/>
          </a:bodyPr>
          <a:lstStyle/>
          <a:p>
            <a:pPr algn="ctr" defTabSz="915988"/>
            <a:r>
              <a:rPr lang="en-US" sz="2000">
                <a:solidFill>
                  <a:srgbClr val="000000"/>
                </a:solidFill>
                <a:latin typeface="Arial" charset="0"/>
              </a:rPr>
              <a:t>Timeout</a:t>
            </a:r>
          </a:p>
        </p:txBody>
      </p:sp>
      <p:grpSp>
        <p:nvGrpSpPr>
          <p:cNvPr id="10" name="Group 43"/>
          <p:cNvGrpSpPr>
            <a:grpSpLocks/>
          </p:cNvGrpSpPr>
          <p:nvPr/>
        </p:nvGrpSpPr>
        <p:grpSpPr bwMode="auto">
          <a:xfrm rot="688582">
            <a:off x="1981200" y="3609975"/>
            <a:ext cx="1449388" cy="398463"/>
            <a:chOff x="1105" y="1265"/>
            <a:chExt cx="912" cy="250"/>
          </a:xfrm>
        </p:grpSpPr>
        <p:sp>
          <p:nvSpPr>
            <p:cNvPr id="12331" name="Line 44"/>
            <p:cNvSpPr>
              <a:spLocks noChangeShapeType="1"/>
            </p:cNvSpPr>
            <p:nvPr/>
          </p:nvSpPr>
          <p:spPr bwMode="auto">
            <a:xfrm>
              <a:off x="1105" y="1487"/>
              <a:ext cx="912" cy="1"/>
            </a:xfrm>
            <a:prstGeom prst="line">
              <a:avLst/>
            </a:prstGeom>
            <a:noFill/>
            <a:ln w="25400">
              <a:solidFill>
                <a:schemeClr val="tx1"/>
              </a:solidFill>
              <a:round/>
              <a:headEnd/>
              <a:tailEnd type="triangle" w="med" len="med"/>
            </a:ln>
          </p:spPr>
          <p:txBody>
            <a:bodyPr wrap="none" anchor="ctr"/>
            <a:lstStyle/>
            <a:p>
              <a:endParaRPr lang="en-US"/>
            </a:p>
          </p:txBody>
        </p:sp>
        <p:sp>
          <p:nvSpPr>
            <p:cNvPr id="12332" name="Text Box 45"/>
            <p:cNvSpPr txBox="1">
              <a:spLocks noChangeArrowheads="1"/>
            </p:cNvSpPr>
            <p:nvPr/>
          </p:nvSpPr>
          <p:spPr bwMode="auto">
            <a:xfrm>
              <a:off x="1202" y="1265"/>
              <a:ext cx="605" cy="250"/>
            </a:xfrm>
            <a:prstGeom prst="rect">
              <a:avLst/>
            </a:prstGeom>
            <a:noFill/>
            <a:ln w="25400">
              <a:noFill/>
              <a:miter lim="800000"/>
              <a:headEnd/>
              <a:tailEnd/>
            </a:ln>
          </p:spPr>
          <p:txBody>
            <a:bodyPr wrap="none" lIns="91577" tIns="45789" rIns="91577" bIns="45789" anchor="ctr">
              <a:spAutoFit/>
            </a:bodyPr>
            <a:lstStyle/>
            <a:p>
              <a:pPr algn="ctr" defTabSz="915988"/>
              <a:r>
                <a:rPr lang="en-US" sz="2000">
                  <a:solidFill>
                    <a:srgbClr val="000000"/>
                  </a:solidFill>
                  <a:latin typeface="Arial" charset="0"/>
                </a:rPr>
                <a:t>Packet</a:t>
              </a:r>
            </a:p>
          </p:txBody>
        </p:sp>
      </p:grpSp>
      <p:grpSp>
        <p:nvGrpSpPr>
          <p:cNvPr id="11" name="Group 46"/>
          <p:cNvGrpSpPr>
            <a:grpSpLocks/>
          </p:cNvGrpSpPr>
          <p:nvPr/>
        </p:nvGrpSpPr>
        <p:grpSpPr bwMode="auto">
          <a:xfrm rot="-1217168">
            <a:off x="1828800" y="4375150"/>
            <a:ext cx="1449388" cy="398463"/>
            <a:chOff x="1133" y="1733"/>
            <a:chExt cx="912" cy="250"/>
          </a:xfrm>
        </p:grpSpPr>
        <p:sp>
          <p:nvSpPr>
            <p:cNvPr id="12329" name="Line 47"/>
            <p:cNvSpPr>
              <a:spLocks noChangeShapeType="1"/>
            </p:cNvSpPr>
            <p:nvPr/>
          </p:nvSpPr>
          <p:spPr bwMode="auto">
            <a:xfrm rot="688582">
              <a:off x="1133" y="1965"/>
              <a:ext cx="912" cy="1"/>
            </a:xfrm>
            <a:prstGeom prst="line">
              <a:avLst/>
            </a:prstGeom>
            <a:noFill/>
            <a:ln w="25400">
              <a:solidFill>
                <a:schemeClr val="tx1"/>
              </a:solidFill>
              <a:round/>
              <a:headEnd type="triangle" w="med" len="med"/>
              <a:tailEnd/>
            </a:ln>
          </p:spPr>
          <p:txBody>
            <a:bodyPr wrap="none" anchor="ctr"/>
            <a:lstStyle/>
            <a:p>
              <a:endParaRPr lang="en-US"/>
            </a:p>
          </p:txBody>
        </p:sp>
        <p:sp>
          <p:nvSpPr>
            <p:cNvPr id="12330" name="Text Box 48"/>
            <p:cNvSpPr txBox="1">
              <a:spLocks noChangeArrowheads="1"/>
            </p:cNvSpPr>
            <p:nvPr/>
          </p:nvSpPr>
          <p:spPr bwMode="auto">
            <a:xfrm rot="688582">
              <a:off x="1328" y="1733"/>
              <a:ext cx="446" cy="250"/>
            </a:xfrm>
            <a:prstGeom prst="rect">
              <a:avLst/>
            </a:prstGeom>
            <a:noFill/>
            <a:ln w="25400">
              <a:noFill/>
              <a:miter lim="800000"/>
              <a:headEnd/>
              <a:tailEnd/>
            </a:ln>
          </p:spPr>
          <p:txBody>
            <a:bodyPr wrap="none" lIns="91577" tIns="45789" rIns="91577" bIns="45789" anchor="ctr">
              <a:spAutoFit/>
            </a:bodyPr>
            <a:lstStyle/>
            <a:p>
              <a:pPr algn="ctr" defTabSz="915988"/>
              <a:r>
                <a:rPr lang="en-US" sz="2000">
                  <a:solidFill>
                    <a:srgbClr val="000000"/>
                  </a:solidFill>
                  <a:latin typeface="Arial" charset="0"/>
                </a:rPr>
                <a:t>ACK</a:t>
              </a:r>
            </a:p>
          </p:txBody>
        </p:sp>
      </p:grpSp>
      <p:cxnSp>
        <p:nvCxnSpPr>
          <p:cNvPr id="863281" name="AutoShape 49"/>
          <p:cNvCxnSpPr>
            <a:cxnSpLocks noChangeShapeType="1"/>
          </p:cNvCxnSpPr>
          <p:nvPr/>
        </p:nvCxnSpPr>
        <p:spPr bwMode="auto">
          <a:xfrm rot="5400000" flipV="1">
            <a:off x="956470" y="4310856"/>
            <a:ext cx="1890712" cy="3175"/>
          </a:xfrm>
          <a:prstGeom prst="bentConnector5">
            <a:avLst>
              <a:gd name="adj1" fmla="val 22833"/>
              <a:gd name="adj2" fmla="val -6800005"/>
              <a:gd name="adj3" fmla="val 97144"/>
            </a:avLst>
          </a:prstGeom>
          <a:noFill/>
          <a:ln w="12700">
            <a:solidFill>
              <a:schemeClr val="tx1"/>
            </a:solidFill>
            <a:prstDash val="dash"/>
            <a:miter lim="800000"/>
            <a:headEnd/>
            <a:tailEnd/>
          </a:ln>
        </p:spPr>
      </p:cxnSp>
      <p:sp>
        <p:nvSpPr>
          <p:cNvPr id="863282" name="Text Box 50"/>
          <p:cNvSpPr txBox="1">
            <a:spLocks noChangeArrowheads="1"/>
          </p:cNvSpPr>
          <p:nvPr/>
        </p:nvSpPr>
        <p:spPr bwMode="auto">
          <a:xfrm rot="-5400000">
            <a:off x="911226" y="4217987"/>
            <a:ext cx="1217612" cy="398463"/>
          </a:xfrm>
          <a:prstGeom prst="rect">
            <a:avLst/>
          </a:prstGeom>
          <a:noFill/>
          <a:ln w="25400">
            <a:noFill/>
            <a:miter lim="800000"/>
            <a:headEnd/>
            <a:tailEnd/>
          </a:ln>
        </p:spPr>
        <p:txBody>
          <a:bodyPr lIns="91577" tIns="45789" rIns="91577" bIns="45789" anchor="ctr">
            <a:spAutoFit/>
          </a:bodyPr>
          <a:lstStyle/>
          <a:p>
            <a:pPr algn="ctr" defTabSz="915988"/>
            <a:r>
              <a:rPr lang="en-US" sz="2000">
                <a:solidFill>
                  <a:srgbClr val="000000"/>
                </a:solidFill>
                <a:latin typeface="Arial" charset="0"/>
              </a:rPr>
              <a:t>Timeout</a:t>
            </a:r>
          </a:p>
        </p:txBody>
      </p:sp>
      <p:sp>
        <p:nvSpPr>
          <p:cNvPr id="863283" name="Line 51"/>
          <p:cNvSpPr>
            <a:spLocks noChangeShapeType="1"/>
          </p:cNvSpPr>
          <p:nvPr/>
        </p:nvSpPr>
        <p:spPr bwMode="auto">
          <a:xfrm>
            <a:off x="1905000" y="1755775"/>
            <a:ext cx="0" cy="3816350"/>
          </a:xfrm>
          <a:prstGeom prst="line">
            <a:avLst/>
          </a:prstGeom>
          <a:noFill/>
          <a:ln w="25400">
            <a:solidFill>
              <a:srgbClr val="000000"/>
            </a:solidFill>
            <a:round/>
            <a:headEnd/>
            <a:tailEnd/>
          </a:ln>
        </p:spPr>
        <p:txBody>
          <a:bodyPr wrap="none" anchor="ctr"/>
          <a:lstStyle/>
          <a:p>
            <a:endParaRPr lang="en-US"/>
          </a:p>
        </p:txBody>
      </p:sp>
      <p:sp>
        <p:nvSpPr>
          <p:cNvPr id="863284" name="AutoShape 52"/>
          <p:cNvSpPr>
            <a:spLocks noChangeArrowheads="1"/>
          </p:cNvSpPr>
          <p:nvPr/>
        </p:nvSpPr>
        <p:spPr bwMode="auto">
          <a:xfrm>
            <a:off x="2057400" y="3054350"/>
            <a:ext cx="381000" cy="457200"/>
          </a:xfrm>
          <a:prstGeom prst="lightningBolt">
            <a:avLst/>
          </a:prstGeom>
          <a:solidFill>
            <a:srgbClr val="FFFFFF"/>
          </a:solidFill>
          <a:ln w="25400">
            <a:solidFill>
              <a:schemeClr val="tx1"/>
            </a:solidFill>
            <a:miter lim="800000"/>
            <a:headEnd/>
            <a:tailEnd/>
          </a:ln>
        </p:spPr>
        <p:txBody>
          <a:bodyPr wrap="none" anchor="ctr"/>
          <a:lstStyle/>
          <a:p>
            <a:endParaRPr lang="en-US"/>
          </a:p>
        </p:txBody>
      </p:sp>
      <p:sp>
        <p:nvSpPr>
          <p:cNvPr id="863285" name="Text Box 53"/>
          <p:cNvSpPr txBox="1">
            <a:spLocks noChangeArrowheads="1"/>
          </p:cNvSpPr>
          <p:nvPr/>
        </p:nvSpPr>
        <p:spPr bwMode="auto">
          <a:xfrm>
            <a:off x="2136775" y="5603875"/>
            <a:ext cx="1174750" cy="396875"/>
          </a:xfrm>
          <a:prstGeom prst="rect">
            <a:avLst/>
          </a:prstGeom>
          <a:noFill/>
          <a:ln w="25400">
            <a:noFill/>
            <a:miter lim="800000"/>
            <a:headEnd/>
            <a:tailEnd/>
          </a:ln>
        </p:spPr>
        <p:txBody>
          <a:bodyPr wrap="none" lIns="91577" tIns="45789" rIns="91577" bIns="45789" anchor="ctr">
            <a:spAutoFit/>
          </a:bodyPr>
          <a:lstStyle/>
          <a:p>
            <a:pPr algn="ctr" defTabSz="915988"/>
            <a:r>
              <a:rPr lang="en-US" sz="2000">
                <a:solidFill>
                  <a:srgbClr val="000000"/>
                </a:solidFill>
                <a:latin typeface="Arial" charset="0"/>
              </a:rPr>
              <a:t>ACK lost</a:t>
            </a:r>
          </a:p>
        </p:txBody>
      </p:sp>
      <p:sp>
        <p:nvSpPr>
          <p:cNvPr id="12322" name="Text Box 54"/>
          <p:cNvSpPr txBox="1">
            <a:spLocks noChangeArrowheads="1"/>
          </p:cNvSpPr>
          <p:nvPr/>
        </p:nvSpPr>
        <p:spPr bwMode="auto">
          <a:xfrm>
            <a:off x="4802188" y="5603875"/>
            <a:ext cx="1427162" cy="396875"/>
          </a:xfrm>
          <a:prstGeom prst="rect">
            <a:avLst/>
          </a:prstGeom>
          <a:noFill/>
          <a:ln w="25400">
            <a:noFill/>
            <a:miter lim="800000"/>
            <a:headEnd/>
            <a:tailEnd/>
          </a:ln>
        </p:spPr>
        <p:txBody>
          <a:bodyPr wrap="none" lIns="91577" tIns="45789" rIns="91577" bIns="45789" anchor="ctr">
            <a:spAutoFit/>
          </a:bodyPr>
          <a:lstStyle/>
          <a:p>
            <a:pPr algn="ctr" defTabSz="915988"/>
            <a:r>
              <a:rPr lang="en-US" sz="2000">
                <a:solidFill>
                  <a:srgbClr val="000000"/>
                </a:solidFill>
                <a:latin typeface="Arial" charset="0"/>
              </a:rPr>
              <a:t>Packet lost</a:t>
            </a:r>
          </a:p>
        </p:txBody>
      </p:sp>
      <p:sp>
        <p:nvSpPr>
          <p:cNvPr id="863287" name="Text Box 55"/>
          <p:cNvSpPr txBox="1">
            <a:spLocks noChangeArrowheads="1"/>
          </p:cNvSpPr>
          <p:nvPr/>
        </p:nvSpPr>
        <p:spPr bwMode="auto">
          <a:xfrm>
            <a:off x="7135813" y="5495925"/>
            <a:ext cx="1668462" cy="1009650"/>
          </a:xfrm>
          <a:prstGeom prst="rect">
            <a:avLst/>
          </a:prstGeom>
          <a:noFill/>
          <a:ln w="25400">
            <a:noFill/>
            <a:miter lim="800000"/>
            <a:headEnd/>
            <a:tailEnd/>
          </a:ln>
        </p:spPr>
        <p:txBody>
          <a:bodyPr wrap="none" lIns="91577" tIns="45789" rIns="91577" bIns="45789" anchor="ctr">
            <a:spAutoFit/>
          </a:bodyPr>
          <a:lstStyle/>
          <a:p>
            <a:pPr algn="ctr" defTabSz="915988"/>
            <a:r>
              <a:rPr lang="en-US" sz="2000">
                <a:solidFill>
                  <a:srgbClr val="000000"/>
                </a:solidFill>
                <a:latin typeface="Arial" charset="0"/>
              </a:rPr>
              <a:t>Early timeout</a:t>
            </a:r>
          </a:p>
          <a:p>
            <a:pPr algn="ctr" defTabSz="915988"/>
            <a:r>
              <a:rPr lang="en-US" sz="2000">
                <a:solidFill>
                  <a:srgbClr val="FF0000"/>
                </a:solidFill>
                <a:latin typeface="Arial" charset="0"/>
              </a:rPr>
              <a:t>DUPLICATE</a:t>
            </a:r>
            <a:br>
              <a:rPr lang="en-US" sz="2000">
                <a:solidFill>
                  <a:srgbClr val="FF0000"/>
                </a:solidFill>
                <a:latin typeface="Arial" charset="0"/>
              </a:rPr>
            </a:br>
            <a:r>
              <a:rPr lang="en-US" sz="2000">
                <a:solidFill>
                  <a:srgbClr val="FF0000"/>
                </a:solidFill>
                <a:latin typeface="Arial" charset="0"/>
              </a:rPr>
              <a:t>PACKETS!!!</a:t>
            </a:r>
          </a:p>
        </p:txBody>
      </p:sp>
      <p:sp>
        <p:nvSpPr>
          <p:cNvPr id="863288" name="Line 56"/>
          <p:cNvSpPr>
            <a:spLocks noChangeShapeType="1"/>
          </p:cNvSpPr>
          <p:nvPr/>
        </p:nvSpPr>
        <p:spPr bwMode="auto">
          <a:xfrm>
            <a:off x="3394075" y="1755775"/>
            <a:ext cx="0" cy="3816350"/>
          </a:xfrm>
          <a:prstGeom prst="line">
            <a:avLst/>
          </a:prstGeom>
          <a:noFill/>
          <a:ln w="25400">
            <a:solidFill>
              <a:srgbClr val="000000"/>
            </a:solidFill>
            <a:round/>
            <a:headEnd/>
            <a:tailEnd/>
          </a:ln>
        </p:spPr>
        <p:txBody>
          <a:bodyPr wrap="none" anchor="ctr"/>
          <a:lstStyle/>
          <a:p>
            <a:endParaRPr lang="en-US"/>
          </a:p>
        </p:txBody>
      </p:sp>
      <p:sp>
        <p:nvSpPr>
          <p:cNvPr id="12325" name="Line 57"/>
          <p:cNvSpPr>
            <a:spLocks noChangeShapeType="1"/>
          </p:cNvSpPr>
          <p:nvPr/>
        </p:nvSpPr>
        <p:spPr bwMode="auto">
          <a:xfrm>
            <a:off x="4727575" y="1755775"/>
            <a:ext cx="0" cy="3816350"/>
          </a:xfrm>
          <a:prstGeom prst="line">
            <a:avLst/>
          </a:prstGeom>
          <a:noFill/>
          <a:ln w="25400">
            <a:solidFill>
              <a:srgbClr val="000000"/>
            </a:solidFill>
            <a:round/>
            <a:headEnd/>
            <a:tailEnd/>
          </a:ln>
        </p:spPr>
        <p:txBody>
          <a:bodyPr wrap="none" anchor="ctr"/>
          <a:lstStyle/>
          <a:p>
            <a:endParaRPr lang="en-US"/>
          </a:p>
        </p:txBody>
      </p:sp>
      <p:sp>
        <p:nvSpPr>
          <p:cNvPr id="12326" name="Line 58"/>
          <p:cNvSpPr>
            <a:spLocks noChangeShapeType="1"/>
          </p:cNvSpPr>
          <p:nvPr/>
        </p:nvSpPr>
        <p:spPr bwMode="auto">
          <a:xfrm>
            <a:off x="6216650" y="1755775"/>
            <a:ext cx="0" cy="3816350"/>
          </a:xfrm>
          <a:prstGeom prst="line">
            <a:avLst/>
          </a:prstGeom>
          <a:noFill/>
          <a:ln w="25400">
            <a:solidFill>
              <a:srgbClr val="000000"/>
            </a:solidFill>
            <a:round/>
            <a:headEnd/>
            <a:tailEnd/>
          </a:ln>
        </p:spPr>
        <p:txBody>
          <a:bodyPr wrap="none" anchor="ctr"/>
          <a:lstStyle/>
          <a:p>
            <a:endParaRPr lang="en-US"/>
          </a:p>
        </p:txBody>
      </p:sp>
      <p:sp>
        <p:nvSpPr>
          <p:cNvPr id="863291" name="Line 59"/>
          <p:cNvSpPr>
            <a:spLocks noChangeShapeType="1"/>
          </p:cNvSpPr>
          <p:nvPr/>
        </p:nvSpPr>
        <p:spPr bwMode="auto">
          <a:xfrm>
            <a:off x="7245350" y="1755775"/>
            <a:ext cx="0" cy="3816350"/>
          </a:xfrm>
          <a:prstGeom prst="line">
            <a:avLst/>
          </a:prstGeom>
          <a:noFill/>
          <a:ln w="25400">
            <a:solidFill>
              <a:srgbClr val="000000"/>
            </a:solidFill>
            <a:round/>
            <a:headEnd/>
            <a:tailEnd/>
          </a:ln>
        </p:spPr>
        <p:txBody>
          <a:bodyPr wrap="none" anchor="ctr"/>
          <a:lstStyle/>
          <a:p>
            <a:endParaRPr lang="en-US"/>
          </a:p>
        </p:txBody>
      </p:sp>
      <p:sp>
        <p:nvSpPr>
          <p:cNvPr id="863292" name="Line 60"/>
          <p:cNvSpPr>
            <a:spLocks noChangeShapeType="1"/>
          </p:cNvSpPr>
          <p:nvPr/>
        </p:nvSpPr>
        <p:spPr bwMode="auto">
          <a:xfrm>
            <a:off x="8736013" y="1755775"/>
            <a:ext cx="0" cy="3816350"/>
          </a:xfrm>
          <a:prstGeom prst="line">
            <a:avLst/>
          </a:prstGeom>
          <a:noFill/>
          <a:ln w="25400">
            <a:solidFill>
              <a:srgbClr val="000000"/>
            </a:solidFill>
            <a:round/>
            <a:headEnd/>
            <a:tailEnd/>
          </a:ln>
        </p:spPr>
        <p:txBody>
          <a:bodyPr wrap="none" anchor="ct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63254"/>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863255"/>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6"/>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7"/>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863262"/>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863263"/>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8"/>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863274"/>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9"/>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863282"/>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863273"/>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863281"/>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863283"/>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863284"/>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863285"/>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863288"/>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10"/>
                                        </p:tgtEl>
                                        <p:attrNameLst>
                                          <p:attrName>style.visibility</p:attrName>
                                        </p:attrNameLst>
                                      </p:cBhvr>
                                      <p:to>
                                        <p:strVal val="visible"/>
                                      </p:to>
                                    </p:set>
                                  </p:childTnLst>
                                </p:cTn>
                              </p:par>
                              <p:par>
                                <p:cTn id="43" presetID="1" presetClass="entr" presetSubtype="0" fill="hold" nodeType="withEffect">
                                  <p:stCondLst>
                                    <p:cond delay="0"/>
                                  </p:stCondLst>
                                  <p:childTnLst>
                                    <p:set>
                                      <p:cBhvr>
                                        <p:cTn id="44" dur="1" fill="hold">
                                          <p:stCondLst>
                                            <p:cond delay="0"/>
                                          </p:stCondLst>
                                        </p:cTn>
                                        <p:tgtEl>
                                          <p:spTgt spid="11"/>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nodeType="clickEffect">
                                  <p:stCondLst>
                                    <p:cond delay="0"/>
                                  </p:stCondLst>
                                  <p:childTnLst>
                                    <p:set>
                                      <p:cBhvr>
                                        <p:cTn id="48" dur="1" fill="hold">
                                          <p:stCondLst>
                                            <p:cond delay="0"/>
                                          </p:stCondLst>
                                        </p:cTn>
                                        <p:tgtEl>
                                          <p:spTgt spid="2"/>
                                        </p:tgtEl>
                                        <p:attrNameLst>
                                          <p:attrName>style.visibility</p:attrName>
                                        </p:attrNameLst>
                                      </p:cBhvr>
                                      <p:to>
                                        <p:strVal val="visible"/>
                                      </p:to>
                                    </p:set>
                                  </p:childTnLst>
                                </p:cTn>
                              </p:par>
                              <p:par>
                                <p:cTn id="49" presetID="1" presetClass="entr" presetSubtype="0" fill="hold" nodeType="withEffect">
                                  <p:stCondLst>
                                    <p:cond delay="0"/>
                                  </p:stCondLst>
                                  <p:childTnLst>
                                    <p:set>
                                      <p:cBhvr>
                                        <p:cTn id="50" dur="1" fill="hold">
                                          <p:stCondLst>
                                            <p:cond delay="0"/>
                                          </p:stCondLst>
                                        </p:cTn>
                                        <p:tgtEl>
                                          <p:spTgt spid="3"/>
                                        </p:tgtEl>
                                        <p:attrNameLst>
                                          <p:attrName>style.visibility</p:attrName>
                                        </p:attrNameLst>
                                      </p:cBhvr>
                                      <p:to>
                                        <p:strVal val="visible"/>
                                      </p:to>
                                    </p:set>
                                  </p:childTnLst>
                                </p:cTn>
                              </p:par>
                              <p:par>
                                <p:cTn id="51" presetID="1" presetClass="entr" presetSubtype="0" fill="hold" nodeType="withEffect">
                                  <p:stCondLst>
                                    <p:cond delay="0"/>
                                  </p:stCondLst>
                                  <p:childTnLst>
                                    <p:set>
                                      <p:cBhvr>
                                        <p:cTn id="52" dur="1" fill="hold">
                                          <p:stCondLst>
                                            <p:cond delay="0"/>
                                          </p:stCondLst>
                                        </p:cTn>
                                        <p:tgtEl>
                                          <p:spTgt spid="863242"/>
                                        </p:tgtEl>
                                        <p:attrNameLst>
                                          <p:attrName>style.visibility</p:attrName>
                                        </p:attrNameLst>
                                      </p:cBhvr>
                                      <p:to>
                                        <p:strVal val="visible"/>
                                      </p:to>
                                    </p:set>
                                  </p:childTnLst>
                                </p:cTn>
                              </p:par>
                              <p:par>
                                <p:cTn id="53" presetID="1" presetClass="entr" presetSubtype="0" fill="hold" grpId="0" nodeType="withEffect">
                                  <p:stCondLst>
                                    <p:cond delay="0"/>
                                  </p:stCondLst>
                                  <p:childTnLst>
                                    <p:set>
                                      <p:cBhvr>
                                        <p:cTn id="54" dur="1" fill="hold">
                                          <p:stCondLst>
                                            <p:cond delay="0"/>
                                          </p:stCondLst>
                                        </p:cTn>
                                        <p:tgtEl>
                                          <p:spTgt spid="863243"/>
                                        </p:tgtEl>
                                        <p:attrNameLst>
                                          <p:attrName>style.visibility</p:attrName>
                                        </p:attrNameLst>
                                      </p:cBhvr>
                                      <p:to>
                                        <p:strVal val="visible"/>
                                      </p:to>
                                    </p:set>
                                  </p:childTnLst>
                                </p:cTn>
                              </p:par>
                              <p:par>
                                <p:cTn id="55" presetID="1" presetClass="entr" presetSubtype="0" fill="hold" nodeType="withEffect">
                                  <p:stCondLst>
                                    <p:cond delay="0"/>
                                  </p:stCondLst>
                                  <p:childTnLst>
                                    <p:set>
                                      <p:cBhvr>
                                        <p:cTn id="56" dur="1" fill="hold">
                                          <p:stCondLst>
                                            <p:cond delay="0"/>
                                          </p:stCondLst>
                                        </p:cTn>
                                        <p:tgtEl>
                                          <p:spTgt spid="863249"/>
                                        </p:tgtEl>
                                        <p:attrNameLst>
                                          <p:attrName>style.visibility</p:attrName>
                                        </p:attrNameLst>
                                      </p:cBhvr>
                                      <p:to>
                                        <p:strVal val="visible"/>
                                      </p:to>
                                    </p:set>
                                  </p:childTnLst>
                                </p:cTn>
                              </p:par>
                              <p:par>
                                <p:cTn id="57" presetID="1" presetClass="entr" presetSubtype="0" fill="hold" grpId="0" nodeType="withEffect">
                                  <p:stCondLst>
                                    <p:cond delay="0"/>
                                  </p:stCondLst>
                                  <p:childTnLst>
                                    <p:set>
                                      <p:cBhvr>
                                        <p:cTn id="58" dur="1" fill="hold">
                                          <p:stCondLst>
                                            <p:cond delay="0"/>
                                          </p:stCondLst>
                                        </p:cTn>
                                        <p:tgtEl>
                                          <p:spTgt spid="863250"/>
                                        </p:tgtEl>
                                        <p:attrNameLst>
                                          <p:attrName>style.visibility</p:attrName>
                                        </p:attrNameLst>
                                      </p:cBhvr>
                                      <p:to>
                                        <p:strVal val="visible"/>
                                      </p:to>
                                    </p:set>
                                  </p:childTnLst>
                                </p:cTn>
                              </p:par>
                              <p:par>
                                <p:cTn id="59" presetID="1" presetClass="entr" presetSubtype="0" fill="hold" grpId="0" nodeType="withEffect">
                                  <p:stCondLst>
                                    <p:cond delay="0"/>
                                  </p:stCondLst>
                                  <p:childTnLst>
                                    <p:set>
                                      <p:cBhvr>
                                        <p:cTn id="60" dur="1" fill="hold">
                                          <p:stCondLst>
                                            <p:cond delay="0"/>
                                          </p:stCondLst>
                                        </p:cTn>
                                        <p:tgtEl>
                                          <p:spTgt spid="863291"/>
                                        </p:tgtEl>
                                        <p:attrNameLst>
                                          <p:attrName>style.visibility</p:attrName>
                                        </p:attrNameLst>
                                      </p:cBhvr>
                                      <p:to>
                                        <p:strVal val="visible"/>
                                      </p:to>
                                    </p:set>
                                  </p:childTnLst>
                                </p:cTn>
                              </p:par>
                              <p:par>
                                <p:cTn id="61" presetID="1" presetClass="entr" presetSubtype="0" fill="hold" grpId="0" nodeType="withEffect">
                                  <p:stCondLst>
                                    <p:cond delay="0"/>
                                  </p:stCondLst>
                                  <p:childTnLst>
                                    <p:set>
                                      <p:cBhvr>
                                        <p:cTn id="62" dur="1" fill="hold">
                                          <p:stCondLst>
                                            <p:cond delay="0"/>
                                          </p:stCondLst>
                                        </p:cTn>
                                        <p:tgtEl>
                                          <p:spTgt spid="863292"/>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grpId="0" nodeType="clickEffect">
                                  <p:stCondLst>
                                    <p:cond delay="0"/>
                                  </p:stCondLst>
                                  <p:childTnLst>
                                    <p:set>
                                      <p:cBhvr>
                                        <p:cTn id="66" dur="1" fill="hold">
                                          <p:stCondLst>
                                            <p:cond delay="0"/>
                                          </p:stCondLst>
                                        </p:cTn>
                                        <p:tgtEl>
                                          <p:spTgt spid="863244"/>
                                        </p:tgtEl>
                                        <p:attrNameLst>
                                          <p:attrName>style.visibility</p:attrName>
                                        </p:attrNameLst>
                                      </p:cBhvr>
                                      <p:to>
                                        <p:strVal val="visible"/>
                                      </p:to>
                                    </p:set>
                                  </p:childTnLst>
                                </p:cTn>
                              </p:par>
                              <p:par>
                                <p:cTn id="67" presetID="1" presetClass="entr" presetSubtype="0" fill="hold" nodeType="withEffect">
                                  <p:stCondLst>
                                    <p:cond delay="0"/>
                                  </p:stCondLst>
                                  <p:childTnLst>
                                    <p:set>
                                      <p:cBhvr>
                                        <p:cTn id="68" dur="1" fill="hold">
                                          <p:stCondLst>
                                            <p:cond delay="0"/>
                                          </p:stCondLst>
                                        </p:cTn>
                                        <p:tgtEl>
                                          <p:spTgt spid="4"/>
                                        </p:tgtEl>
                                        <p:attrNameLst>
                                          <p:attrName>style.visibility</p:attrName>
                                        </p:attrNameLst>
                                      </p:cBhvr>
                                      <p:to>
                                        <p:strVal val="visible"/>
                                      </p:to>
                                    </p:set>
                                  </p:childTnLst>
                                </p:cTn>
                              </p:par>
                              <p:par>
                                <p:cTn id="69" presetID="1" presetClass="entr" presetSubtype="0" fill="hold" grpId="0" nodeType="withEffect">
                                  <p:stCondLst>
                                    <p:cond delay="0"/>
                                  </p:stCondLst>
                                  <p:childTnLst>
                                    <p:set>
                                      <p:cBhvr>
                                        <p:cTn id="70" dur="1" fill="hold">
                                          <p:stCondLst>
                                            <p:cond delay="0"/>
                                          </p:stCondLst>
                                        </p:cTn>
                                        <p:tgtEl>
                                          <p:spTgt spid="863287"/>
                                        </p:tgtEl>
                                        <p:attrNameLst>
                                          <p:attrName>style.visibility</p:attrName>
                                        </p:attrNameLst>
                                      </p:cBhvr>
                                      <p:to>
                                        <p:strVal val="visible"/>
                                      </p:to>
                                    </p:set>
                                  </p:childTnLst>
                                </p:cTn>
                              </p:par>
                              <p:par>
                                <p:cTn id="71" presetID="1" presetClass="entr" presetSubtype="0" fill="hold" grpId="0" nodeType="withEffect">
                                  <p:stCondLst>
                                    <p:cond delay="0"/>
                                  </p:stCondLst>
                                  <p:childTnLst>
                                    <p:set>
                                      <p:cBhvr>
                                        <p:cTn id="72" dur="1" fill="hold">
                                          <p:stCondLst>
                                            <p:cond delay="0"/>
                                          </p:stCondLst>
                                        </p:cTn>
                                        <p:tgtEl>
                                          <p:spTgt spid="86324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63243" grpId="0"/>
      <p:bldP spid="863244" grpId="0" animBg="1"/>
      <p:bldP spid="863245" grpId="0"/>
      <p:bldP spid="863250" grpId="0"/>
      <p:bldP spid="863255" grpId="0"/>
      <p:bldP spid="863263" grpId="0"/>
      <p:bldP spid="863274" grpId="0"/>
      <p:bldP spid="863282" grpId="0"/>
      <p:bldP spid="863283" grpId="0" animBg="1"/>
      <p:bldP spid="863284" grpId="0" animBg="1"/>
      <p:bldP spid="863285" grpId="0"/>
      <p:bldP spid="863287" grpId="0"/>
      <p:bldP spid="863288" grpId="0" animBg="1"/>
      <p:bldP spid="863291" grpId="0" animBg="1"/>
      <p:bldP spid="863292"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5282" name="Rectangle 2"/>
          <p:cNvSpPr>
            <a:spLocks noGrp="1" noChangeArrowheads="1"/>
          </p:cNvSpPr>
          <p:nvPr>
            <p:ph type="body" idx="1"/>
          </p:nvPr>
        </p:nvSpPr>
        <p:spPr>
          <a:xfrm>
            <a:off x="996950" y="2112963"/>
            <a:ext cx="7162800" cy="3986212"/>
          </a:xfrm>
        </p:spPr>
        <p:txBody>
          <a:bodyPr/>
          <a:lstStyle/>
          <a:p>
            <a:pPr marL="342900" indent="-342900"/>
            <a:r>
              <a:rPr lang="en-US" smtClean="0"/>
              <a:t>How to recognize a duplicate</a:t>
            </a:r>
          </a:p>
          <a:p>
            <a:pPr marL="342900" indent="-342900"/>
            <a:r>
              <a:rPr lang="en-US" smtClean="0"/>
              <a:t>Performance</a:t>
            </a:r>
          </a:p>
          <a:p>
            <a:pPr marL="742950" lvl="1" indent="-285750"/>
            <a:r>
              <a:rPr lang="en-US" smtClean="0"/>
              <a:t>Can only send one packet per round trip</a:t>
            </a:r>
          </a:p>
        </p:txBody>
      </p:sp>
      <p:sp>
        <p:nvSpPr>
          <p:cNvPr id="13315" name="Rectangle 3"/>
          <p:cNvSpPr>
            <a:spLocks noGrp="1" noChangeArrowheads="1"/>
          </p:cNvSpPr>
          <p:nvPr>
            <p:ph type="title"/>
          </p:nvPr>
        </p:nvSpPr>
        <p:spPr/>
        <p:txBody>
          <a:bodyPr/>
          <a:lstStyle/>
          <a:p>
            <a:r>
              <a:rPr lang="en-US" smtClean="0"/>
              <a:t>Problems with Stop and Wait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65282">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67330" name="Rectangle 2"/>
          <p:cNvSpPr>
            <a:spLocks noChangeArrowheads="1"/>
          </p:cNvSpPr>
          <p:nvPr/>
        </p:nvSpPr>
        <p:spPr bwMode="auto">
          <a:xfrm>
            <a:off x="5722938" y="1755775"/>
            <a:ext cx="3052762" cy="3816350"/>
          </a:xfrm>
          <a:prstGeom prst="rect">
            <a:avLst/>
          </a:prstGeom>
          <a:solidFill>
            <a:srgbClr val="FFFFFF"/>
          </a:solidFill>
          <a:ln w="9525">
            <a:solidFill>
              <a:schemeClr val="tx1"/>
            </a:solidFill>
            <a:miter lim="800000"/>
            <a:headEnd/>
            <a:tailEnd/>
          </a:ln>
          <a:effectLst>
            <a:outerShdw dist="107763" dir="2700000" algn="ctr" rotWithShape="0">
              <a:schemeClr val="bg2"/>
            </a:outerShdw>
          </a:effectLst>
        </p:spPr>
        <p:txBody>
          <a:bodyPr wrap="none" anchor="ctr"/>
          <a:lstStyle/>
          <a:p>
            <a:pPr>
              <a:defRPr/>
            </a:pPr>
            <a:endParaRPr lang="en-US"/>
          </a:p>
        </p:txBody>
      </p:sp>
      <p:sp>
        <p:nvSpPr>
          <p:cNvPr id="14339" name="Rectangle 3"/>
          <p:cNvSpPr>
            <a:spLocks noGrp="1" noChangeArrowheads="1"/>
          </p:cNvSpPr>
          <p:nvPr>
            <p:ph type="title"/>
          </p:nvPr>
        </p:nvSpPr>
        <p:spPr>
          <a:xfrm>
            <a:off x="996950" y="77788"/>
            <a:ext cx="6835775" cy="1071562"/>
          </a:xfrm>
        </p:spPr>
        <p:txBody>
          <a:bodyPr/>
          <a:lstStyle/>
          <a:p>
            <a:r>
              <a:rPr lang="en-US" smtClean="0"/>
              <a:t>How to Recognize Resends?</a:t>
            </a:r>
          </a:p>
        </p:txBody>
      </p:sp>
      <p:sp>
        <p:nvSpPr>
          <p:cNvPr id="867332" name="Rectangle 4"/>
          <p:cNvSpPr>
            <a:spLocks noGrp="1" noChangeArrowheads="1"/>
          </p:cNvSpPr>
          <p:nvPr>
            <p:ph type="body" idx="4294967295"/>
          </p:nvPr>
        </p:nvSpPr>
        <p:spPr>
          <a:xfrm>
            <a:off x="1063625" y="1984375"/>
            <a:ext cx="4510088" cy="4114800"/>
          </a:xfrm>
        </p:spPr>
        <p:txBody>
          <a:bodyPr/>
          <a:lstStyle/>
          <a:p>
            <a:pPr marL="342900" indent="-342900"/>
            <a:r>
              <a:rPr lang="en-US" smtClean="0"/>
              <a:t>Use sequence numbers</a:t>
            </a:r>
          </a:p>
          <a:p>
            <a:pPr marL="742950" lvl="1" indent="-285750"/>
            <a:r>
              <a:rPr lang="en-US" smtClean="0"/>
              <a:t>both packets and acks</a:t>
            </a:r>
          </a:p>
          <a:p>
            <a:pPr marL="342900" indent="-342900"/>
            <a:r>
              <a:rPr lang="en-US" smtClean="0"/>
              <a:t>Sequence # in packet is finite </a:t>
            </a:r>
            <a:r>
              <a:rPr lang="en-US" smtClean="0">
                <a:sym typeface="Wingdings" pitchFamily="2" charset="2"/>
              </a:rPr>
              <a:t> </a:t>
            </a:r>
            <a:r>
              <a:rPr lang="en-US" smtClean="0"/>
              <a:t>How big should it be? </a:t>
            </a:r>
          </a:p>
          <a:p>
            <a:pPr marL="742950" lvl="1" indent="-285750"/>
            <a:r>
              <a:rPr lang="en-US" smtClean="0"/>
              <a:t>For stop and wait?</a:t>
            </a:r>
          </a:p>
          <a:p>
            <a:pPr marL="342900" indent="-342900"/>
            <a:r>
              <a:rPr lang="en-US" smtClean="0"/>
              <a:t>One bit – won’t send seq #1 until received ACK for seq #0</a:t>
            </a:r>
          </a:p>
        </p:txBody>
      </p:sp>
      <p:grpSp>
        <p:nvGrpSpPr>
          <p:cNvPr id="14341" name="Group 5"/>
          <p:cNvGrpSpPr>
            <a:grpSpLocks/>
          </p:cNvGrpSpPr>
          <p:nvPr/>
        </p:nvGrpSpPr>
        <p:grpSpPr bwMode="auto">
          <a:xfrm rot="688582">
            <a:off x="6619875" y="2206625"/>
            <a:ext cx="1449388" cy="396875"/>
            <a:chOff x="1105" y="1263"/>
            <a:chExt cx="912" cy="250"/>
          </a:xfrm>
        </p:grpSpPr>
        <p:sp>
          <p:nvSpPr>
            <p:cNvPr id="14357" name="Line 6"/>
            <p:cNvSpPr>
              <a:spLocks noChangeShapeType="1"/>
            </p:cNvSpPr>
            <p:nvPr/>
          </p:nvSpPr>
          <p:spPr bwMode="auto">
            <a:xfrm>
              <a:off x="1105" y="1487"/>
              <a:ext cx="912" cy="1"/>
            </a:xfrm>
            <a:prstGeom prst="line">
              <a:avLst/>
            </a:prstGeom>
            <a:noFill/>
            <a:ln w="25400">
              <a:solidFill>
                <a:schemeClr val="tx1"/>
              </a:solidFill>
              <a:round/>
              <a:headEnd/>
              <a:tailEnd type="triangle" w="med" len="med"/>
            </a:ln>
          </p:spPr>
          <p:txBody>
            <a:bodyPr wrap="none" anchor="ctr"/>
            <a:lstStyle/>
            <a:p>
              <a:endParaRPr lang="en-US"/>
            </a:p>
          </p:txBody>
        </p:sp>
        <p:sp>
          <p:nvSpPr>
            <p:cNvPr id="14358" name="Text Box 7"/>
            <p:cNvSpPr txBox="1">
              <a:spLocks noChangeArrowheads="1"/>
            </p:cNvSpPr>
            <p:nvPr/>
          </p:nvSpPr>
          <p:spPr bwMode="auto">
            <a:xfrm>
              <a:off x="1265" y="1263"/>
              <a:ext cx="480" cy="250"/>
            </a:xfrm>
            <a:prstGeom prst="rect">
              <a:avLst/>
            </a:prstGeom>
            <a:noFill/>
            <a:ln w="25400">
              <a:noFill/>
              <a:miter lim="800000"/>
              <a:headEnd/>
              <a:tailEnd/>
            </a:ln>
          </p:spPr>
          <p:txBody>
            <a:bodyPr wrap="none" lIns="91577" tIns="45789" rIns="91577" bIns="45789" anchor="ctr">
              <a:spAutoFit/>
            </a:bodyPr>
            <a:lstStyle/>
            <a:p>
              <a:pPr algn="ctr" defTabSz="915988"/>
              <a:r>
                <a:rPr lang="en-US" sz="2000">
                  <a:solidFill>
                    <a:srgbClr val="000000"/>
                  </a:solidFill>
                  <a:latin typeface="Arial" charset="0"/>
                </a:rPr>
                <a:t>Pkt 0</a:t>
              </a:r>
            </a:p>
          </p:txBody>
        </p:sp>
      </p:grpSp>
      <p:grpSp>
        <p:nvGrpSpPr>
          <p:cNvPr id="14342" name="Group 8"/>
          <p:cNvGrpSpPr>
            <a:grpSpLocks/>
          </p:cNvGrpSpPr>
          <p:nvPr/>
        </p:nvGrpSpPr>
        <p:grpSpPr bwMode="auto">
          <a:xfrm rot="-673732">
            <a:off x="6313488" y="2987675"/>
            <a:ext cx="1754187" cy="461963"/>
            <a:chOff x="4065" y="1690"/>
            <a:chExt cx="951" cy="290"/>
          </a:xfrm>
        </p:grpSpPr>
        <p:sp>
          <p:nvSpPr>
            <p:cNvPr id="14355" name="Line 9"/>
            <p:cNvSpPr>
              <a:spLocks noChangeShapeType="1"/>
            </p:cNvSpPr>
            <p:nvPr/>
          </p:nvSpPr>
          <p:spPr bwMode="auto">
            <a:xfrm rot="-1520557">
              <a:off x="4065" y="1979"/>
              <a:ext cx="951" cy="1"/>
            </a:xfrm>
            <a:prstGeom prst="line">
              <a:avLst/>
            </a:prstGeom>
            <a:noFill/>
            <a:ln w="25400">
              <a:solidFill>
                <a:schemeClr val="tx1"/>
              </a:solidFill>
              <a:round/>
              <a:headEnd type="triangle" w="med" len="med"/>
              <a:tailEnd/>
            </a:ln>
          </p:spPr>
          <p:txBody>
            <a:bodyPr wrap="none" anchor="ctr"/>
            <a:lstStyle/>
            <a:p>
              <a:endParaRPr lang="en-US"/>
            </a:p>
          </p:txBody>
        </p:sp>
        <p:sp>
          <p:nvSpPr>
            <p:cNvPr id="14356" name="Text Box 10"/>
            <p:cNvSpPr txBox="1">
              <a:spLocks noChangeArrowheads="1"/>
            </p:cNvSpPr>
            <p:nvPr/>
          </p:nvSpPr>
          <p:spPr bwMode="auto">
            <a:xfrm rot="-1520557">
              <a:off x="4340" y="1690"/>
              <a:ext cx="499" cy="250"/>
            </a:xfrm>
            <a:prstGeom prst="rect">
              <a:avLst/>
            </a:prstGeom>
            <a:noFill/>
            <a:ln w="25400">
              <a:noFill/>
              <a:miter lim="800000"/>
              <a:headEnd/>
              <a:tailEnd/>
            </a:ln>
          </p:spPr>
          <p:txBody>
            <a:bodyPr wrap="none" lIns="91577" tIns="45789" rIns="91577" bIns="45789" anchor="ctr">
              <a:spAutoFit/>
            </a:bodyPr>
            <a:lstStyle/>
            <a:p>
              <a:pPr algn="r" defTabSz="915988"/>
              <a:r>
                <a:rPr lang="en-US" sz="2000">
                  <a:solidFill>
                    <a:srgbClr val="000000"/>
                  </a:solidFill>
                  <a:latin typeface="Arial" charset="0"/>
                </a:rPr>
                <a:t>ACK 0</a:t>
              </a:r>
            </a:p>
          </p:txBody>
        </p:sp>
      </p:grpSp>
      <p:sp>
        <p:nvSpPr>
          <p:cNvPr id="14343" name="Line 11"/>
          <p:cNvSpPr>
            <a:spLocks noChangeShapeType="1"/>
          </p:cNvSpPr>
          <p:nvPr/>
        </p:nvSpPr>
        <p:spPr bwMode="auto">
          <a:xfrm rot="688582">
            <a:off x="6511925" y="3803650"/>
            <a:ext cx="1519238" cy="1588"/>
          </a:xfrm>
          <a:prstGeom prst="line">
            <a:avLst/>
          </a:prstGeom>
          <a:noFill/>
          <a:ln w="25400">
            <a:solidFill>
              <a:schemeClr val="tx1"/>
            </a:solidFill>
            <a:round/>
            <a:headEnd/>
            <a:tailEnd type="triangle" w="med" len="med"/>
          </a:ln>
        </p:spPr>
        <p:txBody>
          <a:bodyPr wrap="none" anchor="ctr"/>
          <a:lstStyle/>
          <a:p>
            <a:endParaRPr lang="en-US"/>
          </a:p>
        </p:txBody>
      </p:sp>
      <p:sp>
        <p:nvSpPr>
          <p:cNvPr id="14344" name="Text Box 12"/>
          <p:cNvSpPr txBox="1">
            <a:spLocks noChangeArrowheads="1"/>
          </p:cNvSpPr>
          <p:nvPr/>
        </p:nvSpPr>
        <p:spPr bwMode="auto">
          <a:xfrm rot="688582">
            <a:off x="7113588" y="3465513"/>
            <a:ext cx="763587" cy="396875"/>
          </a:xfrm>
          <a:prstGeom prst="rect">
            <a:avLst/>
          </a:prstGeom>
          <a:noFill/>
          <a:ln w="25400">
            <a:noFill/>
            <a:miter lim="800000"/>
            <a:headEnd/>
            <a:tailEnd/>
          </a:ln>
        </p:spPr>
        <p:txBody>
          <a:bodyPr wrap="none" lIns="91577" tIns="45789" rIns="91577" bIns="45789" anchor="ctr">
            <a:spAutoFit/>
          </a:bodyPr>
          <a:lstStyle/>
          <a:p>
            <a:pPr algn="ctr" defTabSz="915988"/>
            <a:r>
              <a:rPr lang="en-US" sz="2000">
                <a:solidFill>
                  <a:srgbClr val="000000"/>
                </a:solidFill>
                <a:latin typeface="Arial" charset="0"/>
              </a:rPr>
              <a:t>Pkt 0</a:t>
            </a:r>
          </a:p>
        </p:txBody>
      </p:sp>
      <p:grpSp>
        <p:nvGrpSpPr>
          <p:cNvPr id="14345" name="Group 13"/>
          <p:cNvGrpSpPr>
            <a:grpSpLocks/>
          </p:cNvGrpSpPr>
          <p:nvPr/>
        </p:nvGrpSpPr>
        <p:grpSpPr bwMode="auto">
          <a:xfrm rot="-1217168">
            <a:off x="6489700" y="4789488"/>
            <a:ext cx="1449388" cy="396875"/>
            <a:chOff x="1133" y="1730"/>
            <a:chExt cx="912" cy="250"/>
          </a:xfrm>
        </p:grpSpPr>
        <p:sp>
          <p:nvSpPr>
            <p:cNvPr id="14353" name="Line 14"/>
            <p:cNvSpPr>
              <a:spLocks noChangeShapeType="1"/>
            </p:cNvSpPr>
            <p:nvPr/>
          </p:nvSpPr>
          <p:spPr bwMode="auto">
            <a:xfrm rot="688582">
              <a:off x="1133" y="1965"/>
              <a:ext cx="912" cy="1"/>
            </a:xfrm>
            <a:prstGeom prst="line">
              <a:avLst/>
            </a:prstGeom>
            <a:noFill/>
            <a:ln w="25400">
              <a:solidFill>
                <a:schemeClr val="tx1"/>
              </a:solidFill>
              <a:round/>
              <a:headEnd type="triangle" w="med" len="med"/>
              <a:tailEnd/>
            </a:ln>
          </p:spPr>
          <p:txBody>
            <a:bodyPr wrap="none" anchor="ctr"/>
            <a:lstStyle/>
            <a:p>
              <a:endParaRPr lang="en-US"/>
            </a:p>
          </p:txBody>
        </p:sp>
        <p:sp>
          <p:nvSpPr>
            <p:cNvPr id="14354" name="Text Box 15"/>
            <p:cNvSpPr txBox="1">
              <a:spLocks noChangeArrowheads="1"/>
            </p:cNvSpPr>
            <p:nvPr/>
          </p:nvSpPr>
          <p:spPr bwMode="auto">
            <a:xfrm rot="688582">
              <a:off x="1263" y="1730"/>
              <a:ext cx="579" cy="250"/>
            </a:xfrm>
            <a:prstGeom prst="rect">
              <a:avLst/>
            </a:prstGeom>
            <a:noFill/>
            <a:ln w="25400">
              <a:noFill/>
              <a:miter lim="800000"/>
              <a:headEnd/>
              <a:tailEnd/>
            </a:ln>
          </p:spPr>
          <p:txBody>
            <a:bodyPr wrap="none" lIns="91577" tIns="45789" rIns="91577" bIns="45789" anchor="ctr">
              <a:spAutoFit/>
            </a:bodyPr>
            <a:lstStyle/>
            <a:p>
              <a:pPr algn="ctr" defTabSz="915988"/>
              <a:r>
                <a:rPr lang="en-US" sz="2000">
                  <a:solidFill>
                    <a:srgbClr val="000000"/>
                  </a:solidFill>
                  <a:latin typeface="Arial" charset="0"/>
                </a:rPr>
                <a:t>ACK 1</a:t>
              </a:r>
            </a:p>
          </p:txBody>
        </p:sp>
      </p:grpSp>
      <p:sp>
        <p:nvSpPr>
          <p:cNvPr id="14346" name="Line 16"/>
          <p:cNvSpPr>
            <a:spLocks noChangeShapeType="1"/>
          </p:cNvSpPr>
          <p:nvPr/>
        </p:nvSpPr>
        <p:spPr bwMode="auto">
          <a:xfrm>
            <a:off x="8067675" y="1831975"/>
            <a:ext cx="0" cy="3663950"/>
          </a:xfrm>
          <a:prstGeom prst="line">
            <a:avLst/>
          </a:prstGeom>
          <a:noFill/>
          <a:ln w="25400">
            <a:solidFill>
              <a:srgbClr val="000000"/>
            </a:solidFill>
            <a:round/>
            <a:headEnd/>
            <a:tailEnd/>
          </a:ln>
        </p:spPr>
        <p:txBody>
          <a:bodyPr wrap="none" anchor="ctr"/>
          <a:lstStyle/>
          <a:p>
            <a:endParaRPr lang="en-US"/>
          </a:p>
        </p:txBody>
      </p:sp>
      <p:sp>
        <p:nvSpPr>
          <p:cNvPr id="14347" name="Line 17"/>
          <p:cNvSpPr>
            <a:spLocks noChangeShapeType="1"/>
          </p:cNvSpPr>
          <p:nvPr/>
        </p:nvSpPr>
        <p:spPr bwMode="auto">
          <a:xfrm rot="688582">
            <a:off x="6569075" y="4498975"/>
            <a:ext cx="1519238" cy="1588"/>
          </a:xfrm>
          <a:prstGeom prst="line">
            <a:avLst/>
          </a:prstGeom>
          <a:noFill/>
          <a:ln w="25400">
            <a:solidFill>
              <a:schemeClr val="tx1"/>
            </a:solidFill>
            <a:round/>
            <a:headEnd/>
            <a:tailEnd type="triangle" w="med" len="med"/>
          </a:ln>
        </p:spPr>
        <p:txBody>
          <a:bodyPr wrap="none" anchor="ctr"/>
          <a:lstStyle/>
          <a:p>
            <a:endParaRPr lang="en-US"/>
          </a:p>
        </p:txBody>
      </p:sp>
      <p:sp>
        <p:nvSpPr>
          <p:cNvPr id="14348" name="Text Box 18"/>
          <p:cNvSpPr txBox="1">
            <a:spLocks noChangeArrowheads="1"/>
          </p:cNvSpPr>
          <p:nvPr/>
        </p:nvSpPr>
        <p:spPr bwMode="auto">
          <a:xfrm rot="688582">
            <a:off x="7242175" y="4241800"/>
            <a:ext cx="763588" cy="396875"/>
          </a:xfrm>
          <a:prstGeom prst="rect">
            <a:avLst/>
          </a:prstGeom>
          <a:noFill/>
          <a:ln w="25400">
            <a:noFill/>
            <a:miter lim="800000"/>
            <a:headEnd/>
            <a:tailEnd/>
          </a:ln>
        </p:spPr>
        <p:txBody>
          <a:bodyPr wrap="none" lIns="91577" tIns="45789" rIns="91577" bIns="45789" anchor="ctr">
            <a:spAutoFit/>
          </a:bodyPr>
          <a:lstStyle/>
          <a:p>
            <a:pPr algn="ctr" defTabSz="915988"/>
            <a:r>
              <a:rPr lang="en-US" sz="2000">
                <a:solidFill>
                  <a:srgbClr val="000000"/>
                </a:solidFill>
                <a:latin typeface="Arial" charset="0"/>
              </a:rPr>
              <a:t>Pkt 1</a:t>
            </a:r>
          </a:p>
        </p:txBody>
      </p:sp>
      <p:grpSp>
        <p:nvGrpSpPr>
          <p:cNvPr id="14349" name="Group 19"/>
          <p:cNvGrpSpPr>
            <a:grpSpLocks/>
          </p:cNvGrpSpPr>
          <p:nvPr/>
        </p:nvGrpSpPr>
        <p:grpSpPr bwMode="auto">
          <a:xfrm rot="-1217168">
            <a:off x="6500813" y="4057650"/>
            <a:ext cx="1449387" cy="396875"/>
            <a:chOff x="1133" y="1729"/>
            <a:chExt cx="912" cy="250"/>
          </a:xfrm>
        </p:grpSpPr>
        <p:sp>
          <p:nvSpPr>
            <p:cNvPr id="14351" name="Line 20"/>
            <p:cNvSpPr>
              <a:spLocks noChangeShapeType="1"/>
            </p:cNvSpPr>
            <p:nvPr/>
          </p:nvSpPr>
          <p:spPr bwMode="auto">
            <a:xfrm rot="688582">
              <a:off x="1133" y="1965"/>
              <a:ext cx="912" cy="1"/>
            </a:xfrm>
            <a:prstGeom prst="line">
              <a:avLst/>
            </a:prstGeom>
            <a:noFill/>
            <a:ln w="25400">
              <a:solidFill>
                <a:schemeClr val="tx1"/>
              </a:solidFill>
              <a:round/>
              <a:headEnd type="triangle" w="med" len="med"/>
              <a:tailEnd/>
            </a:ln>
          </p:spPr>
          <p:txBody>
            <a:bodyPr wrap="none" anchor="ctr"/>
            <a:lstStyle/>
            <a:p>
              <a:endParaRPr lang="en-US"/>
            </a:p>
          </p:txBody>
        </p:sp>
        <p:sp>
          <p:nvSpPr>
            <p:cNvPr id="14352" name="Text Box 21"/>
            <p:cNvSpPr txBox="1">
              <a:spLocks noChangeArrowheads="1"/>
            </p:cNvSpPr>
            <p:nvPr/>
          </p:nvSpPr>
          <p:spPr bwMode="auto">
            <a:xfrm rot="688582">
              <a:off x="1263" y="1729"/>
              <a:ext cx="579" cy="250"/>
            </a:xfrm>
            <a:prstGeom prst="rect">
              <a:avLst/>
            </a:prstGeom>
            <a:noFill/>
            <a:ln w="25400">
              <a:noFill/>
              <a:miter lim="800000"/>
              <a:headEnd/>
              <a:tailEnd/>
            </a:ln>
          </p:spPr>
          <p:txBody>
            <a:bodyPr wrap="none" lIns="91577" tIns="45789" rIns="91577" bIns="45789" anchor="ctr">
              <a:spAutoFit/>
            </a:bodyPr>
            <a:lstStyle/>
            <a:p>
              <a:pPr algn="ctr" defTabSz="915988"/>
              <a:r>
                <a:rPr lang="en-US" sz="2000">
                  <a:solidFill>
                    <a:srgbClr val="000000"/>
                  </a:solidFill>
                  <a:latin typeface="Arial" charset="0"/>
                </a:rPr>
                <a:t>ACK 0</a:t>
              </a:r>
            </a:p>
          </p:txBody>
        </p:sp>
      </p:grpSp>
      <p:sp>
        <p:nvSpPr>
          <p:cNvPr id="14350" name="Line 22"/>
          <p:cNvSpPr>
            <a:spLocks noChangeShapeType="1"/>
          </p:cNvSpPr>
          <p:nvPr/>
        </p:nvSpPr>
        <p:spPr bwMode="auto">
          <a:xfrm>
            <a:off x="6542088" y="1831975"/>
            <a:ext cx="0" cy="3663950"/>
          </a:xfrm>
          <a:prstGeom prst="line">
            <a:avLst/>
          </a:prstGeom>
          <a:noFill/>
          <a:ln w="25400">
            <a:solidFill>
              <a:srgbClr val="000000"/>
            </a:solidFill>
            <a:round/>
            <a:headEnd/>
            <a:tailEnd/>
          </a:ln>
        </p:spPr>
        <p:txBody>
          <a:bodyPr wrap="none" anchor="ct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67332">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9378" name="Rectangle 2"/>
          <p:cNvSpPr>
            <a:spLocks noChangeArrowheads="1"/>
          </p:cNvSpPr>
          <p:nvPr/>
        </p:nvSpPr>
        <p:spPr bwMode="auto">
          <a:xfrm>
            <a:off x="5722938" y="1755775"/>
            <a:ext cx="3052762" cy="3816350"/>
          </a:xfrm>
          <a:prstGeom prst="rect">
            <a:avLst/>
          </a:prstGeom>
          <a:solidFill>
            <a:srgbClr val="FFFFFF"/>
          </a:solidFill>
          <a:ln w="9525">
            <a:solidFill>
              <a:schemeClr val="tx1"/>
            </a:solidFill>
            <a:miter lim="800000"/>
            <a:headEnd/>
            <a:tailEnd/>
          </a:ln>
          <a:effectLst>
            <a:outerShdw dist="107763" dir="2700000" algn="ctr" rotWithShape="0">
              <a:schemeClr val="bg2"/>
            </a:outerShdw>
          </a:effectLst>
        </p:spPr>
        <p:txBody>
          <a:bodyPr wrap="none" anchor="ctr"/>
          <a:lstStyle/>
          <a:p>
            <a:pPr>
              <a:defRPr/>
            </a:pPr>
            <a:endParaRPr lang="en-US"/>
          </a:p>
        </p:txBody>
      </p:sp>
      <p:sp>
        <p:nvSpPr>
          <p:cNvPr id="15363" name="Rectangle 3"/>
          <p:cNvSpPr>
            <a:spLocks noGrp="1" noChangeArrowheads="1"/>
          </p:cNvSpPr>
          <p:nvPr>
            <p:ph type="title"/>
          </p:nvPr>
        </p:nvSpPr>
        <p:spPr/>
        <p:txBody>
          <a:bodyPr/>
          <a:lstStyle/>
          <a:p>
            <a:r>
              <a:rPr lang="en-US" smtClean="0"/>
              <a:t>How to Keep the Pipe Full?</a:t>
            </a:r>
          </a:p>
        </p:txBody>
      </p:sp>
      <p:sp>
        <p:nvSpPr>
          <p:cNvPr id="869380" name="Rectangle 4"/>
          <p:cNvSpPr>
            <a:spLocks noGrp="1" noChangeArrowheads="1"/>
          </p:cNvSpPr>
          <p:nvPr>
            <p:ph type="body" idx="1"/>
          </p:nvPr>
        </p:nvSpPr>
        <p:spPr>
          <a:xfrm>
            <a:off x="996950" y="1984375"/>
            <a:ext cx="4443413" cy="4114800"/>
          </a:xfrm>
        </p:spPr>
        <p:txBody>
          <a:bodyPr/>
          <a:lstStyle/>
          <a:p>
            <a:pPr marL="342900" indent="-342900">
              <a:lnSpc>
                <a:spcPct val="90000"/>
              </a:lnSpc>
            </a:pPr>
            <a:r>
              <a:rPr lang="en-US" sz="2000" smtClean="0"/>
              <a:t>Send multiple packets without waiting for first to be acked</a:t>
            </a:r>
          </a:p>
          <a:p>
            <a:pPr marL="742950" lvl="1" indent="-285750">
              <a:lnSpc>
                <a:spcPct val="90000"/>
              </a:lnSpc>
            </a:pPr>
            <a:r>
              <a:rPr lang="en-US" sz="1600" smtClean="0"/>
              <a:t>Number of pkts in flight = window</a:t>
            </a:r>
          </a:p>
          <a:p>
            <a:pPr marL="342900" indent="-342900">
              <a:lnSpc>
                <a:spcPct val="90000"/>
              </a:lnSpc>
            </a:pPr>
            <a:r>
              <a:rPr lang="en-US" sz="2000" smtClean="0"/>
              <a:t>Reliable, unordered delivery</a:t>
            </a:r>
          </a:p>
          <a:p>
            <a:pPr marL="742950" lvl="1" indent="-285750">
              <a:lnSpc>
                <a:spcPct val="90000"/>
              </a:lnSpc>
            </a:pPr>
            <a:r>
              <a:rPr lang="en-US" sz="1600" smtClean="0"/>
              <a:t>Several parallel stop &amp; waits</a:t>
            </a:r>
          </a:p>
          <a:p>
            <a:pPr marL="742950" lvl="1" indent="-285750">
              <a:lnSpc>
                <a:spcPct val="90000"/>
              </a:lnSpc>
            </a:pPr>
            <a:r>
              <a:rPr lang="en-US" sz="1600" smtClean="0"/>
              <a:t>Send new packet after each ack</a:t>
            </a:r>
          </a:p>
          <a:p>
            <a:pPr marL="742950" lvl="1" indent="-285750">
              <a:lnSpc>
                <a:spcPct val="90000"/>
              </a:lnSpc>
            </a:pPr>
            <a:r>
              <a:rPr lang="en-US" sz="1600" smtClean="0"/>
              <a:t>Sender keeps list of unack’ed packets; resends after timeout</a:t>
            </a:r>
          </a:p>
          <a:p>
            <a:pPr marL="742950" lvl="1" indent="-285750">
              <a:lnSpc>
                <a:spcPct val="90000"/>
              </a:lnSpc>
            </a:pPr>
            <a:r>
              <a:rPr lang="en-US" sz="1600" smtClean="0"/>
              <a:t>Receiver same as stop &amp; wait</a:t>
            </a:r>
          </a:p>
          <a:p>
            <a:pPr marL="342900" indent="-342900">
              <a:lnSpc>
                <a:spcPct val="90000"/>
              </a:lnSpc>
            </a:pPr>
            <a:r>
              <a:rPr lang="en-US" sz="2000" smtClean="0"/>
              <a:t>How large a window is needed?</a:t>
            </a:r>
          </a:p>
          <a:p>
            <a:pPr marL="742950" lvl="1" indent="-285750">
              <a:lnSpc>
                <a:spcPct val="90000"/>
              </a:lnSpc>
            </a:pPr>
            <a:r>
              <a:rPr lang="en-US" sz="1600" smtClean="0"/>
              <a:t>Suppose 10Mbps link, 4ms delay, 500byte pkts</a:t>
            </a:r>
          </a:p>
          <a:p>
            <a:pPr lvl="2">
              <a:lnSpc>
                <a:spcPct val="90000"/>
              </a:lnSpc>
            </a:pPr>
            <a:r>
              <a:rPr lang="en-US" sz="1600" smtClean="0">
                <a:hlinkClick r:id="rId3" action="ppaction://program"/>
              </a:rPr>
              <a:t>1</a:t>
            </a:r>
            <a:r>
              <a:rPr lang="en-US" sz="1600" smtClean="0"/>
              <a:t>? </a:t>
            </a:r>
            <a:r>
              <a:rPr lang="en-US" sz="1600" smtClean="0">
                <a:hlinkClick r:id="rId4" action="ppaction://program"/>
              </a:rPr>
              <a:t>10</a:t>
            </a:r>
            <a:r>
              <a:rPr lang="en-US" sz="1600" smtClean="0"/>
              <a:t>? </a:t>
            </a:r>
            <a:r>
              <a:rPr lang="en-US" sz="1600" smtClean="0">
                <a:hlinkClick r:id="rId5" action="ppaction://program"/>
              </a:rPr>
              <a:t>20</a:t>
            </a:r>
            <a:r>
              <a:rPr lang="en-US" sz="1600" smtClean="0"/>
              <a:t>?</a:t>
            </a:r>
          </a:p>
          <a:p>
            <a:pPr marL="742950" lvl="1" indent="-285750">
              <a:lnSpc>
                <a:spcPct val="90000"/>
              </a:lnSpc>
            </a:pPr>
            <a:r>
              <a:rPr lang="en-US" sz="1600" smtClean="0"/>
              <a:t>Round trip delay * bandwidth = capacity of pipe</a:t>
            </a:r>
          </a:p>
          <a:p>
            <a:pPr marL="742950" lvl="1" indent="-285750">
              <a:lnSpc>
                <a:spcPct val="90000"/>
              </a:lnSpc>
            </a:pPr>
            <a:endParaRPr lang="en-US" sz="1600" smtClean="0"/>
          </a:p>
        </p:txBody>
      </p:sp>
      <p:sp>
        <p:nvSpPr>
          <p:cNvPr id="15365" name="Line 5"/>
          <p:cNvSpPr>
            <a:spLocks noChangeShapeType="1"/>
          </p:cNvSpPr>
          <p:nvPr/>
        </p:nvSpPr>
        <p:spPr bwMode="auto">
          <a:xfrm>
            <a:off x="6553200" y="1984375"/>
            <a:ext cx="0" cy="3435350"/>
          </a:xfrm>
          <a:prstGeom prst="line">
            <a:avLst/>
          </a:prstGeom>
          <a:noFill/>
          <a:ln w="25400">
            <a:solidFill>
              <a:srgbClr val="000000"/>
            </a:solidFill>
            <a:round/>
            <a:headEnd/>
            <a:tailEnd/>
          </a:ln>
        </p:spPr>
        <p:txBody>
          <a:bodyPr wrap="none" anchor="ctr"/>
          <a:lstStyle/>
          <a:p>
            <a:endParaRPr lang="en-US"/>
          </a:p>
        </p:txBody>
      </p:sp>
      <p:sp>
        <p:nvSpPr>
          <p:cNvPr id="15366" name="Line 6"/>
          <p:cNvSpPr>
            <a:spLocks noChangeShapeType="1"/>
          </p:cNvSpPr>
          <p:nvPr/>
        </p:nvSpPr>
        <p:spPr bwMode="auto">
          <a:xfrm rot="688582">
            <a:off x="6526213" y="2317750"/>
            <a:ext cx="1527175" cy="514350"/>
          </a:xfrm>
          <a:prstGeom prst="line">
            <a:avLst/>
          </a:prstGeom>
          <a:noFill/>
          <a:ln w="25400">
            <a:solidFill>
              <a:schemeClr val="tx1"/>
            </a:solidFill>
            <a:round/>
            <a:headEnd/>
            <a:tailEnd type="triangle" w="med" len="med"/>
          </a:ln>
        </p:spPr>
        <p:txBody>
          <a:bodyPr wrap="none" anchor="ctr"/>
          <a:lstStyle/>
          <a:p>
            <a:endParaRPr lang="en-US"/>
          </a:p>
        </p:txBody>
      </p:sp>
      <p:sp>
        <p:nvSpPr>
          <p:cNvPr id="869383" name="Line 7"/>
          <p:cNvSpPr>
            <a:spLocks noChangeShapeType="1"/>
          </p:cNvSpPr>
          <p:nvPr/>
        </p:nvSpPr>
        <p:spPr bwMode="auto">
          <a:xfrm rot="688582">
            <a:off x="6550025" y="2611438"/>
            <a:ext cx="1527175" cy="515937"/>
          </a:xfrm>
          <a:prstGeom prst="line">
            <a:avLst/>
          </a:prstGeom>
          <a:noFill/>
          <a:ln w="25400">
            <a:solidFill>
              <a:schemeClr val="tx1"/>
            </a:solidFill>
            <a:round/>
            <a:headEnd/>
            <a:tailEnd type="triangle" w="med" len="med"/>
          </a:ln>
        </p:spPr>
        <p:txBody>
          <a:bodyPr wrap="none" anchor="ctr"/>
          <a:lstStyle/>
          <a:p>
            <a:endParaRPr lang="en-US"/>
          </a:p>
        </p:txBody>
      </p:sp>
      <p:sp>
        <p:nvSpPr>
          <p:cNvPr id="869384" name="Line 8"/>
          <p:cNvSpPr>
            <a:spLocks noChangeShapeType="1"/>
          </p:cNvSpPr>
          <p:nvPr/>
        </p:nvSpPr>
        <p:spPr bwMode="auto">
          <a:xfrm rot="688582">
            <a:off x="6550025" y="2927350"/>
            <a:ext cx="1527175" cy="515938"/>
          </a:xfrm>
          <a:prstGeom prst="line">
            <a:avLst/>
          </a:prstGeom>
          <a:noFill/>
          <a:ln w="25400">
            <a:solidFill>
              <a:schemeClr val="tx1"/>
            </a:solidFill>
            <a:round/>
            <a:headEnd/>
            <a:tailEnd type="triangle" w="med" len="med"/>
          </a:ln>
        </p:spPr>
        <p:txBody>
          <a:bodyPr wrap="none" anchor="ctr"/>
          <a:lstStyle/>
          <a:p>
            <a:endParaRPr lang="en-US"/>
          </a:p>
        </p:txBody>
      </p:sp>
      <p:sp>
        <p:nvSpPr>
          <p:cNvPr id="869385" name="Line 9"/>
          <p:cNvSpPr>
            <a:spLocks noChangeShapeType="1"/>
          </p:cNvSpPr>
          <p:nvPr/>
        </p:nvSpPr>
        <p:spPr bwMode="auto">
          <a:xfrm rot="688582">
            <a:off x="6561138" y="3330575"/>
            <a:ext cx="1527175" cy="514350"/>
          </a:xfrm>
          <a:prstGeom prst="line">
            <a:avLst/>
          </a:prstGeom>
          <a:noFill/>
          <a:ln w="25400">
            <a:solidFill>
              <a:schemeClr val="tx1"/>
            </a:solidFill>
            <a:round/>
            <a:headEnd/>
            <a:tailEnd type="triangle" w="med" len="med"/>
          </a:ln>
        </p:spPr>
        <p:txBody>
          <a:bodyPr wrap="none" anchor="ctr"/>
          <a:lstStyle/>
          <a:p>
            <a:endParaRPr lang="en-US"/>
          </a:p>
        </p:txBody>
      </p:sp>
      <p:sp>
        <p:nvSpPr>
          <p:cNvPr id="15370" name="Line 10"/>
          <p:cNvSpPr>
            <a:spLocks noChangeShapeType="1"/>
          </p:cNvSpPr>
          <p:nvPr/>
        </p:nvSpPr>
        <p:spPr bwMode="auto">
          <a:xfrm rot="688582" flipH="1">
            <a:off x="6704013" y="2876550"/>
            <a:ext cx="1176337" cy="1112838"/>
          </a:xfrm>
          <a:prstGeom prst="line">
            <a:avLst/>
          </a:prstGeom>
          <a:noFill/>
          <a:ln w="25400">
            <a:solidFill>
              <a:schemeClr val="tx1"/>
            </a:solidFill>
            <a:round/>
            <a:headEnd/>
            <a:tailEnd type="triangle" w="med" len="med"/>
          </a:ln>
        </p:spPr>
        <p:txBody>
          <a:bodyPr wrap="none" anchor="ctr"/>
          <a:lstStyle/>
          <a:p>
            <a:endParaRPr lang="en-US"/>
          </a:p>
        </p:txBody>
      </p:sp>
      <p:sp>
        <p:nvSpPr>
          <p:cNvPr id="869387" name="Line 11"/>
          <p:cNvSpPr>
            <a:spLocks noChangeShapeType="1"/>
          </p:cNvSpPr>
          <p:nvPr/>
        </p:nvSpPr>
        <p:spPr bwMode="auto">
          <a:xfrm rot="688582" flipH="1">
            <a:off x="6680200" y="3182938"/>
            <a:ext cx="1176338" cy="1111250"/>
          </a:xfrm>
          <a:prstGeom prst="line">
            <a:avLst/>
          </a:prstGeom>
          <a:noFill/>
          <a:ln w="25400">
            <a:solidFill>
              <a:schemeClr val="tx1"/>
            </a:solidFill>
            <a:round/>
            <a:headEnd/>
            <a:tailEnd type="triangle" w="med" len="med"/>
          </a:ln>
        </p:spPr>
        <p:txBody>
          <a:bodyPr wrap="none" anchor="ctr"/>
          <a:lstStyle/>
          <a:p>
            <a:endParaRPr lang="en-US"/>
          </a:p>
        </p:txBody>
      </p:sp>
      <p:sp>
        <p:nvSpPr>
          <p:cNvPr id="869388" name="Line 12"/>
          <p:cNvSpPr>
            <a:spLocks noChangeShapeType="1"/>
          </p:cNvSpPr>
          <p:nvPr/>
        </p:nvSpPr>
        <p:spPr bwMode="auto">
          <a:xfrm rot="688582" flipH="1">
            <a:off x="6680200" y="3511550"/>
            <a:ext cx="1176338" cy="1111250"/>
          </a:xfrm>
          <a:prstGeom prst="line">
            <a:avLst/>
          </a:prstGeom>
          <a:noFill/>
          <a:ln w="25400">
            <a:solidFill>
              <a:schemeClr val="tx1"/>
            </a:solidFill>
            <a:round/>
            <a:headEnd/>
            <a:tailEnd type="triangle" w="med" len="med"/>
          </a:ln>
        </p:spPr>
        <p:txBody>
          <a:bodyPr wrap="none" anchor="ctr"/>
          <a:lstStyle/>
          <a:p>
            <a:endParaRPr lang="en-US"/>
          </a:p>
        </p:txBody>
      </p:sp>
      <p:sp>
        <p:nvSpPr>
          <p:cNvPr id="869389" name="Line 13"/>
          <p:cNvSpPr>
            <a:spLocks noChangeShapeType="1"/>
          </p:cNvSpPr>
          <p:nvPr/>
        </p:nvSpPr>
        <p:spPr bwMode="auto">
          <a:xfrm rot="688582" flipH="1">
            <a:off x="6689725" y="3902075"/>
            <a:ext cx="1176338" cy="1111250"/>
          </a:xfrm>
          <a:prstGeom prst="line">
            <a:avLst/>
          </a:prstGeom>
          <a:noFill/>
          <a:ln w="25400">
            <a:solidFill>
              <a:schemeClr val="tx1"/>
            </a:solidFill>
            <a:round/>
            <a:headEnd/>
            <a:tailEnd type="triangle" w="med" len="med"/>
          </a:ln>
        </p:spPr>
        <p:txBody>
          <a:bodyPr wrap="none" anchor="ctr"/>
          <a:lstStyle/>
          <a:p>
            <a:endParaRPr lang="en-US"/>
          </a:p>
        </p:txBody>
      </p:sp>
      <p:sp>
        <p:nvSpPr>
          <p:cNvPr id="15374" name="Line 14"/>
          <p:cNvSpPr>
            <a:spLocks noChangeShapeType="1"/>
          </p:cNvSpPr>
          <p:nvPr/>
        </p:nvSpPr>
        <p:spPr bwMode="auto">
          <a:xfrm>
            <a:off x="8061325" y="1984375"/>
            <a:ext cx="0" cy="3435350"/>
          </a:xfrm>
          <a:prstGeom prst="line">
            <a:avLst/>
          </a:prstGeom>
          <a:noFill/>
          <a:ln w="25400">
            <a:solidFill>
              <a:srgbClr val="000000"/>
            </a:solidFill>
            <a:round/>
            <a:headEnd/>
            <a:tailEnd/>
          </a:ln>
        </p:spPr>
        <p:txBody>
          <a:bodyPr wrap="none" anchor="ct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69380">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869380">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869380">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869380">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869380">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869380">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869380">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869380">
                                            <p:txEl>
                                              <p:pRg st="7" end="7"/>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869380">
                                            <p:txEl>
                                              <p:pRg st="8" end="8"/>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869380">
                                            <p:txEl>
                                              <p:pRg st="9" end="9"/>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869383"/>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869384"/>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869385"/>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869387"/>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869388"/>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869389"/>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nodeType="clickEffect">
                                  <p:stCondLst>
                                    <p:cond delay="0"/>
                                  </p:stCondLst>
                                  <p:childTnLst>
                                    <p:set>
                                      <p:cBhvr>
                                        <p:cTn id="40" dur="1" fill="hold">
                                          <p:stCondLst>
                                            <p:cond delay="0"/>
                                          </p:stCondLst>
                                        </p:cTn>
                                        <p:tgtEl>
                                          <p:spTgt spid="869380">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69383" grpId="0" animBg="1"/>
      <p:bldP spid="869384" grpId="0" animBg="1"/>
      <p:bldP spid="869385" grpId="0" animBg="1"/>
      <p:bldP spid="869387" grpId="0" animBg="1"/>
      <p:bldP spid="869388" grpId="0" animBg="1"/>
      <p:bldP spid="869389"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r>
              <a:rPr lang="en-US" smtClean="0"/>
              <a:t>Sliding Window</a:t>
            </a:r>
          </a:p>
        </p:txBody>
      </p:sp>
      <p:sp>
        <p:nvSpPr>
          <p:cNvPr id="871427" name="Rectangle 3"/>
          <p:cNvSpPr>
            <a:spLocks noGrp="1" noChangeArrowheads="1"/>
          </p:cNvSpPr>
          <p:nvPr>
            <p:ph type="body" idx="1"/>
          </p:nvPr>
        </p:nvSpPr>
        <p:spPr/>
        <p:txBody>
          <a:bodyPr/>
          <a:lstStyle/>
          <a:p>
            <a:pPr marL="342900" indent="-342900">
              <a:lnSpc>
                <a:spcPct val="90000"/>
              </a:lnSpc>
            </a:pPr>
            <a:r>
              <a:rPr lang="en-US" smtClean="0"/>
              <a:t>Reliable, ordered delivery</a:t>
            </a:r>
          </a:p>
          <a:p>
            <a:pPr marL="342900" indent="-342900">
              <a:lnSpc>
                <a:spcPct val="90000"/>
              </a:lnSpc>
            </a:pPr>
            <a:r>
              <a:rPr lang="en-US" smtClean="0"/>
              <a:t>Receiver has to hold onto a packet until all prior packets have arrived</a:t>
            </a:r>
          </a:p>
          <a:p>
            <a:pPr marL="742950" lvl="1" indent="-285750">
              <a:lnSpc>
                <a:spcPct val="90000"/>
              </a:lnSpc>
            </a:pPr>
            <a:r>
              <a:rPr lang="en-US" smtClean="0"/>
              <a:t>Why might this be difficult for just parallel stop &amp; wait?</a:t>
            </a:r>
          </a:p>
          <a:p>
            <a:pPr marL="742950" lvl="1" indent="-285750">
              <a:lnSpc>
                <a:spcPct val="90000"/>
              </a:lnSpc>
            </a:pPr>
            <a:r>
              <a:rPr lang="en-US" smtClean="0"/>
              <a:t>Sender must prevent buffer overflow at receiver</a:t>
            </a:r>
          </a:p>
          <a:p>
            <a:pPr marL="342900" indent="-342900">
              <a:lnSpc>
                <a:spcPct val="90000"/>
              </a:lnSpc>
            </a:pPr>
            <a:r>
              <a:rPr lang="en-US" smtClean="0"/>
              <a:t>Circular buffer at sender and receiver</a:t>
            </a:r>
          </a:p>
          <a:p>
            <a:pPr marL="742950" lvl="1" indent="-285750">
              <a:lnSpc>
                <a:spcPct val="90000"/>
              </a:lnSpc>
            </a:pPr>
            <a:r>
              <a:rPr lang="en-US" smtClean="0"/>
              <a:t>Packets in transit </a:t>
            </a:r>
            <a:r>
              <a:rPr lang="en-US" smtClean="0">
                <a:sym typeface="Symbol" pitchFamily="18" charset="2"/>
              </a:rPr>
              <a:t></a:t>
            </a:r>
            <a:r>
              <a:rPr lang="en-US" smtClean="0"/>
              <a:t> buffer size </a:t>
            </a:r>
          </a:p>
          <a:p>
            <a:pPr marL="742950" lvl="1" indent="-285750">
              <a:lnSpc>
                <a:spcPct val="90000"/>
              </a:lnSpc>
            </a:pPr>
            <a:r>
              <a:rPr lang="en-US" smtClean="0"/>
              <a:t>Advance when sender and receiver agree packets at beginning have been received</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71427">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71427">
                                            <p:txEl>
                                              <p:pRg st="4" end="4"/>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871427">
                                            <p:txEl>
                                              <p:pRg st="5" end="5"/>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871427">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3474" name="Rectangle 2"/>
          <p:cNvSpPr>
            <a:spLocks noChangeArrowheads="1"/>
          </p:cNvSpPr>
          <p:nvPr/>
        </p:nvSpPr>
        <p:spPr bwMode="auto">
          <a:xfrm>
            <a:off x="4851400" y="1755775"/>
            <a:ext cx="4044950" cy="3740150"/>
          </a:xfrm>
          <a:prstGeom prst="rect">
            <a:avLst/>
          </a:prstGeom>
          <a:solidFill>
            <a:srgbClr val="C0C0C0"/>
          </a:solidFill>
          <a:ln w="9525">
            <a:solidFill>
              <a:schemeClr val="tx1"/>
            </a:solidFill>
            <a:miter lim="800000"/>
            <a:headEnd/>
            <a:tailEnd/>
          </a:ln>
          <a:effectLst>
            <a:outerShdw dist="107763" dir="2700000" algn="ctr" rotWithShape="0">
              <a:schemeClr val="bg2"/>
            </a:outerShdw>
          </a:effectLst>
        </p:spPr>
        <p:txBody>
          <a:bodyPr wrap="none" lIns="91577" tIns="45789" rIns="91577" bIns="45789"/>
          <a:lstStyle/>
          <a:p>
            <a:pPr algn="ctr" defTabSz="915988" eaLnBrk="1" hangingPunct="1">
              <a:defRPr/>
            </a:pPr>
            <a:r>
              <a:rPr lang="en-US">
                <a:solidFill>
                  <a:srgbClr val="000000"/>
                </a:solidFill>
                <a:latin typeface="Arial" charset="0"/>
              </a:rPr>
              <a:t>Receiver</a:t>
            </a:r>
          </a:p>
        </p:txBody>
      </p:sp>
      <p:sp>
        <p:nvSpPr>
          <p:cNvPr id="873475" name="Rectangle 3"/>
          <p:cNvSpPr>
            <a:spLocks noChangeArrowheads="1"/>
          </p:cNvSpPr>
          <p:nvPr/>
        </p:nvSpPr>
        <p:spPr bwMode="auto">
          <a:xfrm>
            <a:off x="579438" y="1755775"/>
            <a:ext cx="4043362" cy="3740150"/>
          </a:xfrm>
          <a:prstGeom prst="rect">
            <a:avLst/>
          </a:prstGeom>
          <a:solidFill>
            <a:srgbClr val="C0C0C0"/>
          </a:solidFill>
          <a:ln w="9525">
            <a:solidFill>
              <a:schemeClr val="tx1"/>
            </a:solidFill>
            <a:miter lim="800000"/>
            <a:headEnd/>
            <a:tailEnd/>
          </a:ln>
          <a:effectLst>
            <a:outerShdw dist="107763" dir="2700000" algn="ctr" rotWithShape="0">
              <a:schemeClr val="bg2"/>
            </a:outerShdw>
          </a:effectLst>
        </p:spPr>
        <p:txBody>
          <a:bodyPr wrap="none" lIns="91577" tIns="45789" rIns="91577" bIns="45789"/>
          <a:lstStyle/>
          <a:p>
            <a:pPr algn="ctr" defTabSz="915988" eaLnBrk="1" hangingPunct="1">
              <a:defRPr/>
            </a:pPr>
            <a:r>
              <a:rPr lang="en-US">
                <a:solidFill>
                  <a:srgbClr val="000000"/>
                </a:solidFill>
                <a:latin typeface="Arial" charset="0"/>
              </a:rPr>
              <a:t>Sender</a:t>
            </a:r>
          </a:p>
        </p:txBody>
      </p:sp>
      <p:sp>
        <p:nvSpPr>
          <p:cNvPr id="873476" name="Rectangle 4"/>
          <p:cNvSpPr>
            <a:spLocks noChangeArrowheads="1"/>
          </p:cNvSpPr>
          <p:nvPr/>
        </p:nvSpPr>
        <p:spPr bwMode="auto">
          <a:xfrm>
            <a:off x="4851400" y="2214563"/>
            <a:ext cx="4044950" cy="3740150"/>
          </a:xfrm>
          <a:prstGeom prst="rect">
            <a:avLst/>
          </a:prstGeom>
          <a:solidFill>
            <a:srgbClr val="FFFFFF"/>
          </a:solidFill>
          <a:ln w="9525">
            <a:solidFill>
              <a:schemeClr val="tx1"/>
            </a:solidFill>
            <a:miter lim="800000"/>
            <a:headEnd/>
            <a:tailEnd/>
          </a:ln>
          <a:effectLst>
            <a:outerShdw dist="107763" dir="2700000" algn="ctr" rotWithShape="0">
              <a:schemeClr val="bg2"/>
            </a:outerShdw>
          </a:effectLst>
        </p:spPr>
        <p:txBody>
          <a:bodyPr wrap="none" lIns="91577" tIns="45789" rIns="91577" bIns="45789" anchor="ctr"/>
          <a:lstStyle/>
          <a:p>
            <a:pPr algn="ctr" defTabSz="915988" eaLnBrk="1" hangingPunct="1">
              <a:defRPr/>
            </a:pPr>
            <a:endParaRPr lang="en-US"/>
          </a:p>
        </p:txBody>
      </p:sp>
      <p:sp>
        <p:nvSpPr>
          <p:cNvPr id="17413" name="Rectangle 5"/>
          <p:cNvSpPr>
            <a:spLocks noGrp="1" noChangeArrowheads="1"/>
          </p:cNvSpPr>
          <p:nvPr>
            <p:ph type="title"/>
          </p:nvPr>
        </p:nvSpPr>
        <p:spPr/>
        <p:txBody>
          <a:bodyPr/>
          <a:lstStyle/>
          <a:p>
            <a:r>
              <a:rPr lang="en-US" smtClean="0"/>
              <a:t>Sender/Receiver State</a:t>
            </a:r>
          </a:p>
        </p:txBody>
      </p:sp>
      <p:sp>
        <p:nvSpPr>
          <p:cNvPr id="873478" name="Rectangle 6"/>
          <p:cNvSpPr>
            <a:spLocks noChangeArrowheads="1"/>
          </p:cNvSpPr>
          <p:nvPr/>
        </p:nvSpPr>
        <p:spPr bwMode="auto">
          <a:xfrm>
            <a:off x="579438" y="2214563"/>
            <a:ext cx="4043362" cy="3740150"/>
          </a:xfrm>
          <a:prstGeom prst="rect">
            <a:avLst/>
          </a:prstGeom>
          <a:solidFill>
            <a:srgbClr val="FFFFFF"/>
          </a:solidFill>
          <a:ln w="9525">
            <a:solidFill>
              <a:schemeClr val="tx1"/>
            </a:solidFill>
            <a:miter lim="800000"/>
            <a:headEnd/>
            <a:tailEnd/>
          </a:ln>
          <a:effectLst>
            <a:outerShdw dist="107763" dir="2700000" algn="ctr" rotWithShape="0">
              <a:schemeClr val="bg2"/>
            </a:outerShdw>
          </a:effectLst>
        </p:spPr>
        <p:txBody>
          <a:bodyPr wrap="none" lIns="91577" tIns="45789" rIns="91577" bIns="45789" anchor="ctr"/>
          <a:lstStyle/>
          <a:p>
            <a:pPr algn="ctr" defTabSz="915988" eaLnBrk="1" hangingPunct="1">
              <a:defRPr/>
            </a:pPr>
            <a:endParaRPr lang="en-US"/>
          </a:p>
        </p:txBody>
      </p:sp>
      <p:sp>
        <p:nvSpPr>
          <p:cNvPr id="17415" name="Rectangle 7"/>
          <p:cNvSpPr>
            <a:spLocks noChangeArrowheads="1"/>
          </p:cNvSpPr>
          <p:nvPr/>
        </p:nvSpPr>
        <p:spPr bwMode="auto">
          <a:xfrm>
            <a:off x="839788" y="3252788"/>
            <a:ext cx="152400" cy="457200"/>
          </a:xfrm>
          <a:prstGeom prst="rect">
            <a:avLst/>
          </a:prstGeom>
          <a:solidFill>
            <a:schemeClr val="tx1"/>
          </a:solidFill>
          <a:ln w="9525">
            <a:solidFill>
              <a:schemeClr val="tx1"/>
            </a:solidFill>
            <a:miter lim="800000"/>
            <a:headEnd/>
            <a:tailEnd/>
          </a:ln>
        </p:spPr>
        <p:txBody>
          <a:bodyPr wrap="none" anchor="ctr"/>
          <a:lstStyle/>
          <a:p>
            <a:endParaRPr lang="en-US"/>
          </a:p>
        </p:txBody>
      </p:sp>
      <p:sp>
        <p:nvSpPr>
          <p:cNvPr id="17416" name="Rectangle 8"/>
          <p:cNvSpPr>
            <a:spLocks noChangeArrowheads="1"/>
          </p:cNvSpPr>
          <p:nvPr/>
        </p:nvSpPr>
        <p:spPr bwMode="auto">
          <a:xfrm>
            <a:off x="1068388" y="3252788"/>
            <a:ext cx="152400" cy="457200"/>
          </a:xfrm>
          <a:prstGeom prst="rect">
            <a:avLst/>
          </a:prstGeom>
          <a:solidFill>
            <a:schemeClr val="tx1"/>
          </a:solidFill>
          <a:ln w="9525">
            <a:solidFill>
              <a:schemeClr val="tx1"/>
            </a:solidFill>
            <a:miter lim="800000"/>
            <a:headEnd/>
            <a:tailEnd/>
          </a:ln>
        </p:spPr>
        <p:txBody>
          <a:bodyPr wrap="none" anchor="ctr"/>
          <a:lstStyle/>
          <a:p>
            <a:endParaRPr lang="en-US"/>
          </a:p>
        </p:txBody>
      </p:sp>
      <p:sp>
        <p:nvSpPr>
          <p:cNvPr id="17417" name="Rectangle 9"/>
          <p:cNvSpPr>
            <a:spLocks noChangeArrowheads="1"/>
          </p:cNvSpPr>
          <p:nvPr/>
        </p:nvSpPr>
        <p:spPr bwMode="auto">
          <a:xfrm>
            <a:off x="1296988" y="3252788"/>
            <a:ext cx="152400" cy="457200"/>
          </a:xfrm>
          <a:prstGeom prst="rect">
            <a:avLst/>
          </a:prstGeom>
          <a:solidFill>
            <a:schemeClr val="tx1"/>
          </a:solidFill>
          <a:ln w="9525">
            <a:solidFill>
              <a:schemeClr val="tx1"/>
            </a:solidFill>
            <a:miter lim="800000"/>
            <a:headEnd/>
            <a:tailEnd/>
          </a:ln>
        </p:spPr>
        <p:txBody>
          <a:bodyPr wrap="none" anchor="ctr"/>
          <a:lstStyle/>
          <a:p>
            <a:endParaRPr lang="en-US"/>
          </a:p>
        </p:txBody>
      </p:sp>
      <p:sp>
        <p:nvSpPr>
          <p:cNvPr id="17418" name="Rectangle 10"/>
          <p:cNvSpPr>
            <a:spLocks noChangeArrowheads="1"/>
          </p:cNvSpPr>
          <p:nvPr/>
        </p:nvSpPr>
        <p:spPr bwMode="auto">
          <a:xfrm>
            <a:off x="1525588" y="3252788"/>
            <a:ext cx="152400" cy="457200"/>
          </a:xfrm>
          <a:prstGeom prst="rect">
            <a:avLst/>
          </a:prstGeom>
          <a:solidFill>
            <a:schemeClr val="tx1"/>
          </a:solidFill>
          <a:ln w="9525">
            <a:solidFill>
              <a:schemeClr val="tx1"/>
            </a:solidFill>
            <a:miter lim="800000"/>
            <a:headEnd/>
            <a:tailEnd/>
          </a:ln>
        </p:spPr>
        <p:txBody>
          <a:bodyPr wrap="none" anchor="ctr"/>
          <a:lstStyle/>
          <a:p>
            <a:endParaRPr lang="en-US"/>
          </a:p>
        </p:txBody>
      </p:sp>
      <p:sp>
        <p:nvSpPr>
          <p:cNvPr id="17419" name="Rectangle 11"/>
          <p:cNvSpPr>
            <a:spLocks noChangeArrowheads="1"/>
          </p:cNvSpPr>
          <p:nvPr/>
        </p:nvSpPr>
        <p:spPr bwMode="auto">
          <a:xfrm>
            <a:off x="1755775" y="3252788"/>
            <a:ext cx="152400" cy="457200"/>
          </a:xfrm>
          <a:prstGeom prst="rect">
            <a:avLst/>
          </a:prstGeom>
          <a:solidFill>
            <a:schemeClr val="bg2"/>
          </a:solidFill>
          <a:ln w="9525">
            <a:solidFill>
              <a:schemeClr val="tx1"/>
            </a:solidFill>
            <a:miter lim="800000"/>
            <a:headEnd/>
            <a:tailEnd/>
          </a:ln>
        </p:spPr>
        <p:txBody>
          <a:bodyPr wrap="none" anchor="ctr"/>
          <a:lstStyle/>
          <a:p>
            <a:endParaRPr lang="en-US"/>
          </a:p>
        </p:txBody>
      </p:sp>
      <p:sp>
        <p:nvSpPr>
          <p:cNvPr id="17420" name="Rectangle 12"/>
          <p:cNvSpPr>
            <a:spLocks noChangeArrowheads="1"/>
          </p:cNvSpPr>
          <p:nvPr/>
        </p:nvSpPr>
        <p:spPr bwMode="auto">
          <a:xfrm>
            <a:off x="1984375" y="3252788"/>
            <a:ext cx="152400" cy="457200"/>
          </a:xfrm>
          <a:prstGeom prst="rect">
            <a:avLst/>
          </a:prstGeom>
          <a:solidFill>
            <a:schemeClr val="bg2"/>
          </a:solidFill>
          <a:ln w="9525">
            <a:solidFill>
              <a:schemeClr val="tx1"/>
            </a:solidFill>
            <a:miter lim="800000"/>
            <a:headEnd/>
            <a:tailEnd/>
          </a:ln>
        </p:spPr>
        <p:txBody>
          <a:bodyPr wrap="none" anchor="ctr"/>
          <a:lstStyle/>
          <a:p>
            <a:endParaRPr lang="en-US"/>
          </a:p>
        </p:txBody>
      </p:sp>
      <p:sp>
        <p:nvSpPr>
          <p:cNvPr id="17421" name="Rectangle 13"/>
          <p:cNvSpPr>
            <a:spLocks noChangeArrowheads="1"/>
          </p:cNvSpPr>
          <p:nvPr/>
        </p:nvSpPr>
        <p:spPr bwMode="auto">
          <a:xfrm>
            <a:off x="2212975" y="3252788"/>
            <a:ext cx="152400" cy="457200"/>
          </a:xfrm>
          <a:prstGeom prst="rect">
            <a:avLst/>
          </a:prstGeom>
          <a:solidFill>
            <a:schemeClr val="bg2"/>
          </a:solidFill>
          <a:ln w="9525">
            <a:solidFill>
              <a:schemeClr val="tx1"/>
            </a:solidFill>
            <a:miter lim="800000"/>
            <a:headEnd/>
            <a:tailEnd/>
          </a:ln>
        </p:spPr>
        <p:txBody>
          <a:bodyPr wrap="none" anchor="ctr"/>
          <a:lstStyle/>
          <a:p>
            <a:endParaRPr lang="en-US"/>
          </a:p>
        </p:txBody>
      </p:sp>
      <p:sp>
        <p:nvSpPr>
          <p:cNvPr id="17422" name="Rectangle 14"/>
          <p:cNvSpPr>
            <a:spLocks noChangeArrowheads="1"/>
          </p:cNvSpPr>
          <p:nvPr/>
        </p:nvSpPr>
        <p:spPr bwMode="auto">
          <a:xfrm>
            <a:off x="2441575" y="3252788"/>
            <a:ext cx="152400" cy="457200"/>
          </a:xfrm>
          <a:prstGeom prst="rect">
            <a:avLst/>
          </a:prstGeom>
          <a:solidFill>
            <a:schemeClr val="bg2"/>
          </a:solidFill>
          <a:ln w="9525">
            <a:solidFill>
              <a:schemeClr val="tx1"/>
            </a:solidFill>
            <a:miter lim="800000"/>
            <a:headEnd/>
            <a:tailEnd/>
          </a:ln>
        </p:spPr>
        <p:txBody>
          <a:bodyPr wrap="none" anchor="ctr"/>
          <a:lstStyle/>
          <a:p>
            <a:endParaRPr lang="en-US"/>
          </a:p>
        </p:txBody>
      </p:sp>
      <p:sp>
        <p:nvSpPr>
          <p:cNvPr id="17423" name="Rectangle 15"/>
          <p:cNvSpPr>
            <a:spLocks noChangeArrowheads="1"/>
          </p:cNvSpPr>
          <p:nvPr/>
        </p:nvSpPr>
        <p:spPr bwMode="auto">
          <a:xfrm>
            <a:off x="2670175" y="3252788"/>
            <a:ext cx="152400" cy="457200"/>
          </a:xfrm>
          <a:prstGeom prst="rect">
            <a:avLst/>
          </a:prstGeom>
          <a:solidFill>
            <a:srgbClr val="3C9A1A"/>
          </a:solidFill>
          <a:ln w="9525">
            <a:solidFill>
              <a:schemeClr val="tx1"/>
            </a:solidFill>
            <a:miter lim="800000"/>
            <a:headEnd/>
            <a:tailEnd/>
          </a:ln>
        </p:spPr>
        <p:txBody>
          <a:bodyPr wrap="none" anchor="ctr"/>
          <a:lstStyle/>
          <a:p>
            <a:endParaRPr lang="en-US"/>
          </a:p>
        </p:txBody>
      </p:sp>
      <p:sp>
        <p:nvSpPr>
          <p:cNvPr id="17424" name="Rectangle 16"/>
          <p:cNvSpPr>
            <a:spLocks noChangeArrowheads="1"/>
          </p:cNvSpPr>
          <p:nvPr/>
        </p:nvSpPr>
        <p:spPr bwMode="auto">
          <a:xfrm>
            <a:off x="2900363" y="3252788"/>
            <a:ext cx="152400" cy="457200"/>
          </a:xfrm>
          <a:prstGeom prst="rect">
            <a:avLst/>
          </a:prstGeom>
          <a:solidFill>
            <a:srgbClr val="3C9A1A"/>
          </a:solidFill>
          <a:ln w="9525">
            <a:solidFill>
              <a:schemeClr val="tx1"/>
            </a:solidFill>
            <a:miter lim="800000"/>
            <a:headEnd/>
            <a:tailEnd/>
          </a:ln>
        </p:spPr>
        <p:txBody>
          <a:bodyPr wrap="none" anchor="ctr"/>
          <a:lstStyle/>
          <a:p>
            <a:endParaRPr lang="en-US"/>
          </a:p>
        </p:txBody>
      </p:sp>
      <p:sp>
        <p:nvSpPr>
          <p:cNvPr id="17425" name="Rectangle 17"/>
          <p:cNvSpPr>
            <a:spLocks noChangeArrowheads="1"/>
          </p:cNvSpPr>
          <p:nvPr/>
        </p:nvSpPr>
        <p:spPr bwMode="auto">
          <a:xfrm>
            <a:off x="3128963" y="3252788"/>
            <a:ext cx="152400" cy="457200"/>
          </a:xfrm>
          <a:prstGeom prst="rect">
            <a:avLst/>
          </a:prstGeom>
          <a:solidFill>
            <a:srgbClr val="3C9A1A"/>
          </a:solidFill>
          <a:ln w="9525">
            <a:solidFill>
              <a:schemeClr val="tx1"/>
            </a:solidFill>
            <a:miter lim="800000"/>
            <a:headEnd/>
            <a:tailEnd/>
          </a:ln>
        </p:spPr>
        <p:txBody>
          <a:bodyPr wrap="none" anchor="ctr"/>
          <a:lstStyle/>
          <a:p>
            <a:endParaRPr lang="en-US"/>
          </a:p>
        </p:txBody>
      </p:sp>
      <p:sp>
        <p:nvSpPr>
          <p:cNvPr id="17426" name="Rectangle 18"/>
          <p:cNvSpPr>
            <a:spLocks noChangeArrowheads="1"/>
          </p:cNvSpPr>
          <p:nvPr/>
        </p:nvSpPr>
        <p:spPr bwMode="auto">
          <a:xfrm>
            <a:off x="3357563" y="3252788"/>
            <a:ext cx="152400" cy="457200"/>
          </a:xfrm>
          <a:prstGeom prst="rect">
            <a:avLst/>
          </a:prstGeom>
          <a:solidFill>
            <a:srgbClr val="3C9A1A"/>
          </a:solidFill>
          <a:ln w="9525">
            <a:solidFill>
              <a:schemeClr val="tx1"/>
            </a:solidFill>
            <a:miter lim="800000"/>
            <a:headEnd/>
            <a:tailEnd/>
          </a:ln>
        </p:spPr>
        <p:txBody>
          <a:bodyPr wrap="none" anchor="ctr"/>
          <a:lstStyle/>
          <a:p>
            <a:endParaRPr lang="en-US"/>
          </a:p>
        </p:txBody>
      </p:sp>
      <p:sp>
        <p:nvSpPr>
          <p:cNvPr id="17427" name="Rectangle 19"/>
          <p:cNvSpPr>
            <a:spLocks noChangeArrowheads="1"/>
          </p:cNvSpPr>
          <p:nvPr/>
        </p:nvSpPr>
        <p:spPr bwMode="auto">
          <a:xfrm>
            <a:off x="3586163" y="3252788"/>
            <a:ext cx="152400" cy="457200"/>
          </a:xfrm>
          <a:prstGeom prst="rect">
            <a:avLst/>
          </a:prstGeom>
          <a:solidFill>
            <a:srgbClr val="FFFFFF"/>
          </a:solidFill>
          <a:ln w="9525">
            <a:solidFill>
              <a:schemeClr val="tx1"/>
            </a:solidFill>
            <a:miter lim="800000"/>
            <a:headEnd/>
            <a:tailEnd/>
          </a:ln>
        </p:spPr>
        <p:txBody>
          <a:bodyPr wrap="none" anchor="ctr"/>
          <a:lstStyle/>
          <a:p>
            <a:endParaRPr lang="en-US"/>
          </a:p>
        </p:txBody>
      </p:sp>
      <p:sp>
        <p:nvSpPr>
          <p:cNvPr id="17428" name="Rectangle 20"/>
          <p:cNvSpPr>
            <a:spLocks noChangeArrowheads="1"/>
          </p:cNvSpPr>
          <p:nvPr/>
        </p:nvSpPr>
        <p:spPr bwMode="auto">
          <a:xfrm>
            <a:off x="3814763" y="3252788"/>
            <a:ext cx="152400" cy="457200"/>
          </a:xfrm>
          <a:prstGeom prst="rect">
            <a:avLst/>
          </a:prstGeom>
          <a:solidFill>
            <a:srgbClr val="FFFFFF"/>
          </a:solidFill>
          <a:ln w="9525">
            <a:solidFill>
              <a:schemeClr val="tx1"/>
            </a:solidFill>
            <a:miter lim="800000"/>
            <a:headEnd/>
            <a:tailEnd/>
          </a:ln>
        </p:spPr>
        <p:txBody>
          <a:bodyPr wrap="none" anchor="ctr"/>
          <a:lstStyle/>
          <a:p>
            <a:endParaRPr lang="en-US"/>
          </a:p>
        </p:txBody>
      </p:sp>
      <p:sp>
        <p:nvSpPr>
          <p:cNvPr id="17429" name="Rectangle 21"/>
          <p:cNvSpPr>
            <a:spLocks noChangeArrowheads="1"/>
          </p:cNvSpPr>
          <p:nvPr/>
        </p:nvSpPr>
        <p:spPr bwMode="auto">
          <a:xfrm>
            <a:off x="4044950" y="3252788"/>
            <a:ext cx="152400" cy="457200"/>
          </a:xfrm>
          <a:prstGeom prst="rect">
            <a:avLst/>
          </a:prstGeom>
          <a:solidFill>
            <a:srgbClr val="FFFFFF"/>
          </a:solidFill>
          <a:ln w="9525">
            <a:solidFill>
              <a:schemeClr val="tx1"/>
            </a:solidFill>
            <a:miter lim="800000"/>
            <a:headEnd/>
            <a:tailEnd/>
          </a:ln>
        </p:spPr>
        <p:txBody>
          <a:bodyPr wrap="none" anchor="ctr"/>
          <a:lstStyle/>
          <a:p>
            <a:endParaRPr lang="en-US"/>
          </a:p>
        </p:txBody>
      </p:sp>
      <p:sp>
        <p:nvSpPr>
          <p:cNvPr id="17430" name="Rectangle 22"/>
          <p:cNvSpPr>
            <a:spLocks noChangeArrowheads="1"/>
          </p:cNvSpPr>
          <p:nvPr/>
        </p:nvSpPr>
        <p:spPr bwMode="auto">
          <a:xfrm>
            <a:off x="4273550" y="3252788"/>
            <a:ext cx="152400" cy="457200"/>
          </a:xfrm>
          <a:prstGeom prst="rect">
            <a:avLst/>
          </a:prstGeom>
          <a:solidFill>
            <a:srgbClr val="FFFFFF"/>
          </a:solidFill>
          <a:ln w="9525">
            <a:solidFill>
              <a:schemeClr val="tx1"/>
            </a:solidFill>
            <a:miter lim="800000"/>
            <a:headEnd/>
            <a:tailEnd/>
          </a:ln>
        </p:spPr>
        <p:txBody>
          <a:bodyPr wrap="none" anchor="ctr"/>
          <a:lstStyle/>
          <a:p>
            <a:endParaRPr lang="en-US"/>
          </a:p>
        </p:txBody>
      </p:sp>
      <p:sp>
        <p:nvSpPr>
          <p:cNvPr id="17431" name="Text Box 23"/>
          <p:cNvSpPr txBox="1">
            <a:spLocks noChangeArrowheads="1"/>
          </p:cNvSpPr>
          <p:nvPr/>
        </p:nvSpPr>
        <p:spPr bwMode="auto">
          <a:xfrm>
            <a:off x="501650" y="3252788"/>
            <a:ext cx="414338" cy="304800"/>
          </a:xfrm>
          <a:prstGeom prst="rect">
            <a:avLst/>
          </a:prstGeom>
          <a:noFill/>
          <a:ln w="9525">
            <a:noFill/>
            <a:miter lim="800000"/>
            <a:headEnd/>
            <a:tailEnd/>
          </a:ln>
        </p:spPr>
        <p:txBody>
          <a:bodyPr lIns="91577" tIns="45789" rIns="91577" bIns="45789">
            <a:spAutoFit/>
          </a:bodyPr>
          <a:lstStyle/>
          <a:p>
            <a:pPr defTabSz="915988" eaLnBrk="1" hangingPunct="1"/>
            <a:r>
              <a:rPr lang="en-US" sz="1400" b="1">
                <a:latin typeface="Arial" charset="0"/>
              </a:rPr>
              <a:t>…</a:t>
            </a:r>
          </a:p>
        </p:txBody>
      </p:sp>
      <p:sp>
        <p:nvSpPr>
          <p:cNvPr id="17432" name="Text Box 24"/>
          <p:cNvSpPr txBox="1">
            <a:spLocks noChangeArrowheads="1"/>
          </p:cNvSpPr>
          <p:nvPr/>
        </p:nvSpPr>
        <p:spPr bwMode="auto">
          <a:xfrm>
            <a:off x="4362450" y="3252788"/>
            <a:ext cx="412750" cy="304800"/>
          </a:xfrm>
          <a:prstGeom prst="rect">
            <a:avLst/>
          </a:prstGeom>
          <a:noFill/>
          <a:ln w="9525">
            <a:noFill/>
            <a:miter lim="800000"/>
            <a:headEnd/>
            <a:tailEnd/>
          </a:ln>
        </p:spPr>
        <p:txBody>
          <a:bodyPr lIns="91577" tIns="45789" rIns="91577" bIns="45789">
            <a:spAutoFit/>
          </a:bodyPr>
          <a:lstStyle/>
          <a:p>
            <a:pPr defTabSz="915988" eaLnBrk="1" hangingPunct="1"/>
            <a:r>
              <a:rPr lang="en-US" sz="1400" b="1">
                <a:latin typeface="Arial" charset="0"/>
              </a:rPr>
              <a:t>…</a:t>
            </a:r>
          </a:p>
        </p:txBody>
      </p:sp>
      <p:sp>
        <p:nvSpPr>
          <p:cNvPr id="17433" name="Rectangle 25"/>
          <p:cNvSpPr>
            <a:spLocks noChangeArrowheads="1"/>
          </p:cNvSpPr>
          <p:nvPr/>
        </p:nvSpPr>
        <p:spPr bwMode="auto">
          <a:xfrm>
            <a:off x="808038" y="4656138"/>
            <a:ext cx="152400" cy="458787"/>
          </a:xfrm>
          <a:prstGeom prst="rect">
            <a:avLst/>
          </a:prstGeom>
          <a:solidFill>
            <a:schemeClr val="tx1"/>
          </a:solidFill>
          <a:ln w="9525">
            <a:solidFill>
              <a:schemeClr val="tx1"/>
            </a:solidFill>
            <a:miter lim="800000"/>
            <a:headEnd/>
            <a:tailEnd/>
          </a:ln>
        </p:spPr>
        <p:txBody>
          <a:bodyPr wrap="none" anchor="ctr"/>
          <a:lstStyle/>
          <a:p>
            <a:endParaRPr lang="en-US"/>
          </a:p>
        </p:txBody>
      </p:sp>
      <p:sp>
        <p:nvSpPr>
          <p:cNvPr id="17434" name="Rectangle 26"/>
          <p:cNvSpPr>
            <a:spLocks noChangeArrowheads="1"/>
          </p:cNvSpPr>
          <p:nvPr/>
        </p:nvSpPr>
        <p:spPr bwMode="auto">
          <a:xfrm>
            <a:off x="808038" y="5267325"/>
            <a:ext cx="152400" cy="458788"/>
          </a:xfrm>
          <a:prstGeom prst="rect">
            <a:avLst/>
          </a:prstGeom>
          <a:solidFill>
            <a:srgbClr val="3C9A1A"/>
          </a:solidFill>
          <a:ln w="9525">
            <a:solidFill>
              <a:schemeClr val="tx1"/>
            </a:solidFill>
            <a:miter lim="800000"/>
            <a:headEnd/>
            <a:tailEnd/>
          </a:ln>
        </p:spPr>
        <p:txBody>
          <a:bodyPr wrap="none" anchor="ctr"/>
          <a:lstStyle/>
          <a:p>
            <a:endParaRPr lang="en-US"/>
          </a:p>
        </p:txBody>
      </p:sp>
      <p:sp>
        <p:nvSpPr>
          <p:cNvPr id="17435" name="Rectangle 27"/>
          <p:cNvSpPr>
            <a:spLocks noChangeArrowheads="1"/>
          </p:cNvSpPr>
          <p:nvPr/>
        </p:nvSpPr>
        <p:spPr bwMode="auto">
          <a:xfrm>
            <a:off x="2562225" y="4656138"/>
            <a:ext cx="152400" cy="458787"/>
          </a:xfrm>
          <a:prstGeom prst="rect">
            <a:avLst/>
          </a:prstGeom>
          <a:solidFill>
            <a:schemeClr val="bg2"/>
          </a:solidFill>
          <a:ln w="9525">
            <a:solidFill>
              <a:schemeClr val="tx1"/>
            </a:solidFill>
            <a:miter lim="800000"/>
            <a:headEnd/>
            <a:tailEnd/>
          </a:ln>
        </p:spPr>
        <p:txBody>
          <a:bodyPr wrap="none" anchor="ctr"/>
          <a:lstStyle/>
          <a:p>
            <a:endParaRPr lang="en-US"/>
          </a:p>
        </p:txBody>
      </p:sp>
      <p:sp>
        <p:nvSpPr>
          <p:cNvPr id="17436" name="Rectangle 28"/>
          <p:cNvSpPr>
            <a:spLocks noChangeArrowheads="1"/>
          </p:cNvSpPr>
          <p:nvPr/>
        </p:nvSpPr>
        <p:spPr bwMode="auto">
          <a:xfrm>
            <a:off x="2562225" y="5267325"/>
            <a:ext cx="152400" cy="458788"/>
          </a:xfrm>
          <a:prstGeom prst="rect">
            <a:avLst/>
          </a:prstGeom>
          <a:solidFill>
            <a:srgbClr val="FFFFFF"/>
          </a:solidFill>
          <a:ln w="9525">
            <a:solidFill>
              <a:schemeClr val="tx1"/>
            </a:solidFill>
            <a:miter lim="800000"/>
            <a:headEnd/>
            <a:tailEnd/>
          </a:ln>
        </p:spPr>
        <p:txBody>
          <a:bodyPr wrap="none" anchor="ctr"/>
          <a:lstStyle/>
          <a:p>
            <a:endParaRPr lang="en-US"/>
          </a:p>
        </p:txBody>
      </p:sp>
      <p:sp>
        <p:nvSpPr>
          <p:cNvPr id="17437" name="Text Box 29"/>
          <p:cNvSpPr txBox="1">
            <a:spLocks noChangeArrowheads="1"/>
          </p:cNvSpPr>
          <p:nvPr/>
        </p:nvSpPr>
        <p:spPr bwMode="auto">
          <a:xfrm>
            <a:off x="1036638" y="4656138"/>
            <a:ext cx="1373187" cy="306387"/>
          </a:xfrm>
          <a:prstGeom prst="rect">
            <a:avLst/>
          </a:prstGeom>
          <a:noFill/>
          <a:ln w="9525">
            <a:noFill/>
            <a:miter lim="800000"/>
            <a:headEnd/>
            <a:tailEnd/>
          </a:ln>
        </p:spPr>
        <p:txBody>
          <a:bodyPr lIns="91577" tIns="45789" rIns="91577" bIns="45789">
            <a:spAutoFit/>
          </a:bodyPr>
          <a:lstStyle/>
          <a:p>
            <a:pPr defTabSz="915988" eaLnBrk="1" hangingPunct="1"/>
            <a:r>
              <a:rPr lang="en-US" sz="1400">
                <a:solidFill>
                  <a:srgbClr val="000000"/>
                </a:solidFill>
                <a:latin typeface="Arial" charset="0"/>
              </a:rPr>
              <a:t>Sent &amp; Acked</a:t>
            </a:r>
          </a:p>
        </p:txBody>
      </p:sp>
      <p:sp>
        <p:nvSpPr>
          <p:cNvPr id="17438" name="Text Box 30"/>
          <p:cNvSpPr txBox="1">
            <a:spLocks noChangeArrowheads="1"/>
          </p:cNvSpPr>
          <p:nvPr/>
        </p:nvSpPr>
        <p:spPr bwMode="auto">
          <a:xfrm>
            <a:off x="2868613" y="4656138"/>
            <a:ext cx="1601787" cy="306387"/>
          </a:xfrm>
          <a:prstGeom prst="rect">
            <a:avLst/>
          </a:prstGeom>
          <a:noFill/>
          <a:ln w="9525">
            <a:noFill/>
            <a:miter lim="800000"/>
            <a:headEnd/>
            <a:tailEnd/>
          </a:ln>
        </p:spPr>
        <p:txBody>
          <a:bodyPr lIns="91577" tIns="45789" rIns="91577" bIns="45789">
            <a:spAutoFit/>
          </a:bodyPr>
          <a:lstStyle/>
          <a:p>
            <a:pPr defTabSz="915988" eaLnBrk="1" hangingPunct="1"/>
            <a:r>
              <a:rPr lang="en-US" sz="1400">
                <a:solidFill>
                  <a:srgbClr val="000000"/>
                </a:solidFill>
                <a:latin typeface="Arial" charset="0"/>
              </a:rPr>
              <a:t>Sent Not Acked</a:t>
            </a:r>
          </a:p>
        </p:txBody>
      </p:sp>
      <p:sp>
        <p:nvSpPr>
          <p:cNvPr id="17439" name="Text Box 31"/>
          <p:cNvSpPr txBox="1">
            <a:spLocks noChangeArrowheads="1"/>
          </p:cNvSpPr>
          <p:nvPr/>
        </p:nvSpPr>
        <p:spPr bwMode="auto">
          <a:xfrm>
            <a:off x="1036638" y="5267325"/>
            <a:ext cx="1373187" cy="304800"/>
          </a:xfrm>
          <a:prstGeom prst="rect">
            <a:avLst/>
          </a:prstGeom>
          <a:noFill/>
          <a:ln w="9525">
            <a:noFill/>
            <a:miter lim="800000"/>
            <a:headEnd/>
            <a:tailEnd/>
          </a:ln>
        </p:spPr>
        <p:txBody>
          <a:bodyPr lIns="91577" tIns="45789" rIns="91577" bIns="45789">
            <a:spAutoFit/>
          </a:bodyPr>
          <a:lstStyle/>
          <a:p>
            <a:pPr defTabSz="915988" eaLnBrk="1" hangingPunct="1"/>
            <a:r>
              <a:rPr lang="en-US" sz="1400">
                <a:solidFill>
                  <a:srgbClr val="000000"/>
                </a:solidFill>
                <a:latin typeface="Arial" charset="0"/>
              </a:rPr>
              <a:t>OK to Send</a:t>
            </a:r>
          </a:p>
        </p:txBody>
      </p:sp>
      <p:sp>
        <p:nvSpPr>
          <p:cNvPr id="17440" name="Text Box 32"/>
          <p:cNvSpPr txBox="1">
            <a:spLocks noChangeArrowheads="1"/>
          </p:cNvSpPr>
          <p:nvPr/>
        </p:nvSpPr>
        <p:spPr bwMode="auto">
          <a:xfrm>
            <a:off x="2868613" y="5267325"/>
            <a:ext cx="1601787" cy="304800"/>
          </a:xfrm>
          <a:prstGeom prst="rect">
            <a:avLst/>
          </a:prstGeom>
          <a:noFill/>
          <a:ln w="9525">
            <a:noFill/>
            <a:miter lim="800000"/>
            <a:headEnd/>
            <a:tailEnd/>
          </a:ln>
        </p:spPr>
        <p:txBody>
          <a:bodyPr lIns="91577" tIns="45789" rIns="91577" bIns="45789">
            <a:spAutoFit/>
          </a:bodyPr>
          <a:lstStyle/>
          <a:p>
            <a:pPr defTabSz="915988" eaLnBrk="1" hangingPunct="1"/>
            <a:r>
              <a:rPr lang="en-US" sz="1400">
                <a:solidFill>
                  <a:srgbClr val="000000"/>
                </a:solidFill>
                <a:latin typeface="Arial" charset="0"/>
              </a:rPr>
              <a:t>Not Usable</a:t>
            </a:r>
          </a:p>
        </p:txBody>
      </p:sp>
      <p:sp>
        <p:nvSpPr>
          <p:cNvPr id="17441" name="Rectangle 33"/>
          <p:cNvSpPr>
            <a:spLocks noChangeArrowheads="1"/>
          </p:cNvSpPr>
          <p:nvPr/>
        </p:nvSpPr>
        <p:spPr bwMode="auto">
          <a:xfrm>
            <a:off x="5080000" y="3252788"/>
            <a:ext cx="153988" cy="457200"/>
          </a:xfrm>
          <a:prstGeom prst="rect">
            <a:avLst/>
          </a:prstGeom>
          <a:solidFill>
            <a:schemeClr val="folHlink"/>
          </a:solidFill>
          <a:ln w="9525">
            <a:solidFill>
              <a:schemeClr val="tx1"/>
            </a:solidFill>
            <a:miter lim="800000"/>
            <a:headEnd/>
            <a:tailEnd/>
          </a:ln>
        </p:spPr>
        <p:txBody>
          <a:bodyPr wrap="none" anchor="ctr"/>
          <a:lstStyle/>
          <a:p>
            <a:endParaRPr lang="en-US"/>
          </a:p>
        </p:txBody>
      </p:sp>
      <p:sp>
        <p:nvSpPr>
          <p:cNvPr id="17442" name="Rectangle 34"/>
          <p:cNvSpPr>
            <a:spLocks noChangeArrowheads="1"/>
          </p:cNvSpPr>
          <p:nvPr/>
        </p:nvSpPr>
        <p:spPr bwMode="auto">
          <a:xfrm>
            <a:off x="5310188" y="3252788"/>
            <a:ext cx="152400" cy="457200"/>
          </a:xfrm>
          <a:prstGeom prst="rect">
            <a:avLst/>
          </a:prstGeom>
          <a:solidFill>
            <a:schemeClr val="folHlink"/>
          </a:solidFill>
          <a:ln w="9525">
            <a:solidFill>
              <a:schemeClr val="tx1"/>
            </a:solidFill>
            <a:miter lim="800000"/>
            <a:headEnd/>
            <a:tailEnd/>
          </a:ln>
        </p:spPr>
        <p:txBody>
          <a:bodyPr wrap="none" anchor="ctr"/>
          <a:lstStyle/>
          <a:p>
            <a:endParaRPr lang="en-US"/>
          </a:p>
        </p:txBody>
      </p:sp>
      <p:sp>
        <p:nvSpPr>
          <p:cNvPr id="17443" name="Rectangle 35"/>
          <p:cNvSpPr>
            <a:spLocks noChangeArrowheads="1"/>
          </p:cNvSpPr>
          <p:nvPr/>
        </p:nvSpPr>
        <p:spPr bwMode="auto">
          <a:xfrm>
            <a:off x="5538788" y="3252788"/>
            <a:ext cx="152400" cy="457200"/>
          </a:xfrm>
          <a:prstGeom prst="rect">
            <a:avLst/>
          </a:prstGeom>
          <a:solidFill>
            <a:schemeClr val="folHlink"/>
          </a:solidFill>
          <a:ln w="9525">
            <a:solidFill>
              <a:schemeClr val="tx1"/>
            </a:solidFill>
            <a:miter lim="800000"/>
            <a:headEnd/>
            <a:tailEnd/>
          </a:ln>
        </p:spPr>
        <p:txBody>
          <a:bodyPr wrap="none" anchor="ctr"/>
          <a:lstStyle/>
          <a:p>
            <a:endParaRPr lang="en-US"/>
          </a:p>
        </p:txBody>
      </p:sp>
      <p:sp>
        <p:nvSpPr>
          <p:cNvPr id="17444" name="Rectangle 36"/>
          <p:cNvSpPr>
            <a:spLocks noChangeArrowheads="1"/>
          </p:cNvSpPr>
          <p:nvPr/>
        </p:nvSpPr>
        <p:spPr bwMode="auto">
          <a:xfrm>
            <a:off x="5767388" y="3252788"/>
            <a:ext cx="152400" cy="457200"/>
          </a:xfrm>
          <a:prstGeom prst="rect">
            <a:avLst/>
          </a:prstGeom>
          <a:solidFill>
            <a:schemeClr val="folHlink"/>
          </a:solidFill>
          <a:ln w="9525">
            <a:solidFill>
              <a:schemeClr val="tx1"/>
            </a:solidFill>
            <a:miter lim="800000"/>
            <a:headEnd/>
            <a:tailEnd/>
          </a:ln>
        </p:spPr>
        <p:txBody>
          <a:bodyPr wrap="none" anchor="ctr"/>
          <a:lstStyle/>
          <a:p>
            <a:endParaRPr lang="en-US"/>
          </a:p>
        </p:txBody>
      </p:sp>
      <p:sp>
        <p:nvSpPr>
          <p:cNvPr id="17445" name="Rectangle 37"/>
          <p:cNvSpPr>
            <a:spLocks noChangeArrowheads="1"/>
          </p:cNvSpPr>
          <p:nvPr/>
        </p:nvSpPr>
        <p:spPr bwMode="auto">
          <a:xfrm>
            <a:off x="5995988" y="3252788"/>
            <a:ext cx="152400" cy="457200"/>
          </a:xfrm>
          <a:prstGeom prst="rect">
            <a:avLst/>
          </a:prstGeom>
          <a:solidFill>
            <a:schemeClr val="folHlink"/>
          </a:solidFill>
          <a:ln w="9525">
            <a:solidFill>
              <a:schemeClr val="tx1"/>
            </a:solidFill>
            <a:miter lim="800000"/>
            <a:headEnd/>
            <a:tailEnd/>
          </a:ln>
        </p:spPr>
        <p:txBody>
          <a:bodyPr wrap="none" anchor="ctr"/>
          <a:lstStyle/>
          <a:p>
            <a:endParaRPr lang="en-US"/>
          </a:p>
        </p:txBody>
      </p:sp>
      <p:sp>
        <p:nvSpPr>
          <p:cNvPr id="17446" name="Rectangle 38"/>
          <p:cNvSpPr>
            <a:spLocks noChangeArrowheads="1"/>
          </p:cNvSpPr>
          <p:nvPr/>
        </p:nvSpPr>
        <p:spPr bwMode="auto">
          <a:xfrm>
            <a:off x="6224588" y="3252788"/>
            <a:ext cx="153987" cy="457200"/>
          </a:xfrm>
          <a:prstGeom prst="rect">
            <a:avLst/>
          </a:prstGeom>
          <a:solidFill>
            <a:schemeClr val="folHlink"/>
          </a:solidFill>
          <a:ln w="9525">
            <a:solidFill>
              <a:schemeClr val="tx1"/>
            </a:solidFill>
            <a:miter lim="800000"/>
            <a:headEnd/>
            <a:tailEnd/>
          </a:ln>
        </p:spPr>
        <p:txBody>
          <a:bodyPr wrap="none" anchor="ctr"/>
          <a:lstStyle/>
          <a:p>
            <a:endParaRPr lang="en-US"/>
          </a:p>
        </p:txBody>
      </p:sp>
      <p:sp>
        <p:nvSpPr>
          <p:cNvPr id="17447" name="Rectangle 39"/>
          <p:cNvSpPr>
            <a:spLocks noChangeArrowheads="1"/>
          </p:cNvSpPr>
          <p:nvPr/>
        </p:nvSpPr>
        <p:spPr bwMode="auto">
          <a:xfrm>
            <a:off x="6454775" y="3252788"/>
            <a:ext cx="152400" cy="457200"/>
          </a:xfrm>
          <a:prstGeom prst="rect">
            <a:avLst/>
          </a:prstGeom>
          <a:solidFill>
            <a:srgbClr val="C5E2FD"/>
          </a:solidFill>
          <a:ln w="9525">
            <a:solidFill>
              <a:schemeClr val="tx1"/>
            </a:solidFill>
            <a:miter lim="800000"/>
            <a:headEnd/>
            <a:tailEnd/>
          </a:ln>
        </p:spPr>
        <p:txBody>
          <a:bodyPr wrap="none" anchor="ctr"/>
          <a:lstStyle/>
          <a:p>
            <a:endParaRPr lang="en-US"/>
          </a:p>
        </p:txBody>
      </p:sp>
      <p:sp>
        <p:nvSpPr>
          <p:cNvPr id="17448" name="Rectangle 40"/>
          <p:cNvSpPr>
            <a:spLocks noChangeArrowheads="1"/>
          </p:cNvSpPr>
          <p:nvPr/>
        </p:nvSpPr>
        <p:spPr bwMode="auto">
          <a:xfrm>
            <a:off x="6683375" y="3252788"/>
            <a:ext cx="152400" cy="457200"/>
          </a:xfrm>
          <a:prstGeom prst="rect">
            <a:avLst/>
          </a:prstGeom>
          <a:solidFill>
            <a:srgbClr val="C5E2FD"/>
          </a:solidFill>
          <a:ln w="9525">
            <a:solidFill>
              <a:schemeClr val="tx1"/>
            </a:solidFill>
            <a:miter lim="800000"/>
            <a:headEnd/>
            <a:tailEnd/>
          </a:ln>
        </p:spPr>
        <p:txBody>
          <a:bodyPr wrap="none" anchor="ctr"/>
          <a:lstStyle/>
          <a:p>
            <a:endParaRPr lang="en-US"/>
          </a:p>
        </p:txBody>
      </p:sp>
      <p:sp>
        <p:nvSpPr>
          <p:cNvPr id="17449" name="Rectangle 41"/>
          <p:cNvSpPr>
            <a:spLocks noChangeArrowheads="1"/>
          </p:cNvSpPr>
          <p:nvPr/>
        </p:nvSpPr>
        <p:spPr bwMode="auto">
          <a:xfrm>
            <a:off x="6911975" y="3252788"/>
            <a:ext cx="152400" cy="457200"/>
          </a:xfrm>
          <a:prstGeom prst="rect">
            <a:avLst/>
          </a:prstGeom>
          <a:solidFill>
            <a:srgbClr val="C5E2FD"/>
          </a:solidFill>
          <a:ln w="9525">
            <a:solidFill>
              <a:schemeClr val="tx1"/>
            </a:solidFill>
            <a:miter lim="800000"/>
            <a:headEnd/>
            <a:tailEnd/>
          </a:ln>
        </p:spPr>
        <p:txBody>
          <a:bodyPr wrap="none" anchor="ctr"/>
          <a:lstStyle/>
          <a:p>
            <a:endParaRPr lang="en-US"/>
          </a:p>
        </p:txBody>
      </p:sp>
      <p:sp>
        <p:nvSpPr>
          <p:cNvPr id="17450" name="Rectangle 42"/>
          <p:cNvSpPr>
            <a:spLocks noChangeArrowheads="1"/>
          </p:cNvSpPr>
          <p:nvPr/>
        </p:nvSpPr>
        <p:spPr bwMode="auto">
          <a:xfrm>
            <a:off x="7140575" y="3252788"/>
            <a:ext cx="152400" cy="457200"/>
          </a:xfrm>
          <a:prstGeom prst="rect">
            <a:avLst/>
          </a:prstGeom>
          <a:solidFill>
            <a:srgbClr val="C5E2FD"/>
          </a:solidFill>
          <a:ln w="9525">
            <a:solidFill>
              <a:schemeClr val="tx1"/>
            </a:solidFill>
            <a:miter lim="800000"/>
            <a:headEnd/>
            <a:tailEnd/>
          </a:ln>
        </p:spPr>
        <p:txBody>
          <a:bodyPr wrap="none" anchor="ctr"/>
          <a:lstStyle/>
          <a:p>
            <a:endParaRPr lang="en-US"/>
          </a:p>
        </p:txBody>
      </p:sp>
      <p:sp>
        <p:nvSpPr>
          <p:cNvPr id="17451" name="Rectangle 43"/>
          <p:cNvSpPr>
            <a:spLocks noChangeArrowheads="1"/>
          </p:cNvSpPr>
          <p:nvPr/>
        </p:nvSpPr>
        <p:spPr bwMode="auto">
          <a:xfrm>
            <a:off x="7369175" y="3252788"/>
            <a:ext cx="153988" cy="457200"/>
          </a:xfrm>
          <a:prstGeom prst="rect">
            <a:avLst/>
          </a:prstGeom>
          <a:solidFill>
            <a:srgbClr val="C5E2FD"/>
          </a:solidFill>
          <a:ln w="9525">
            <a:solidFill>
              <a:schemeClr val="tx1"/>
            </a:solidFill>
            <a:miter lim="800000"/>
            <a:headEnd/>
            <a:tailEnd/>
          </a:ln>
        </p:spPr>
        <p:txBody>
          <a:bodyPr wrap="none" anchor="ctr"/>
          <a:lstStyle/>
          <a:p>
            <a:endParaRPr lang="en-US"/>
          </a:p>
        </p:txBody>
      </p:sp>
      <p:sp>
        <p:nvSpPr>
          <p:cNvPr id="17452" name="Rectangle 44"/>
          <p:cNvSpPr>
            <a:spLocks noChangeArrowheads="1"/>
          </p:cNvSpPr>
          <p:nvPr/>
        </p:nvSpPr>
        <p:spPr bwMode="auto">
          <a:xfrm>
            <a:off x="7599363" y="3252788"/>
            <a:ext cx="152400" cy="457200"/>
          </a:xfrm>
          <a:prstGeom prst="rect">
            <a:avLst/>
          </a:prstGeom>
          <a:solidFill>
            <a:srgbClr val="C5E2FD"/>
          </a:solidFill>
          <a:ln w="9525">
            <a:solidFill>
              <a:schemeClr val="tx1"/>
            </a:solidFill>
            <a:miter lim="800000"/>
            <a:headEnd/>
            <a:tailEnd/>
          </a:ln>
        </p:spPr>
        <p:txBody>
          <a:bodyPr wrap="none" anchor="ctr"/>
          <a:lstStyle/>
          <a:p>
            <a:endParaRPr lang="en-US"/>
          </a:p>
        </p:txBody>
      </p:sp>
      <p:sp>
        <p:nvSpPr>
          <p:cNvPr id="17453" name="Rectangle 45"/>
          <p:cNvSpPr>
            <a:spLocks noChangeArrowheads="1"/>
          </p:cNvSpPr>
          <p:nvPr/>
        </p:nvSpPr>
        <p:spPr bwMode="auto">
          <a:xfrm>
            <a:off x="7827963" y="3252788"/>
            <a:ext cx="152400" cy="457200"/>
          </a:xfrm>
          <a:prstGeom prst="rect">
            <a:avLst/>
          </a:prstGeom>
          <a:solidFill>
            <a:srgbClr val="C5E2FD"/>
          </a:solidFill>
          <a:ln w="9525">
            <a:solidFill>
              <a:schemeClr val="tx1"/>
            </a:solidFill>
            <a:miter lim="800000"/>
            <a:headEnd/>
            <a:tailEnd/>
          </a:ln>
        </p:spPr>
        <p:txBody>
          <a:bodyPr wrap="none" anchor="ctr"/>
          <a:lstStyle/>
          <a:p>
            <a:endParaRPr lang="en-US"/>
          </a:p>
        </p:txBody>
      </p:sp>
      <p:sp>
        <p:nvSpPr>
          <p:cNvPr id="17454" name="Rectangle 46"/>
          <p:cNvSpPr>
            <a:spLocks noChangeArrowheads="1"/>
          </p:cNvSpPr>
          <p:nvPr/>
        </p:nvSpPr>
        <p:spPr bwMode="auto">
          <a:xfrm>
            <a:off x="8056563" y="3252788"/>
            <a:ext cx="152400" cy="457200"/>
          </a:xfrm>
          <a:prstGeom prst="rect">
            <a:avLst/>
          </a:prstGeom>
          <a:solidFill>
            <a:srgbClr val="C5E2FD"/>
          </a:solidFill>
          <a:ln w="9525">
            <a:solidFill>
              <a:schemeClr val="tx1"/>
            </a:solidFill>
            <a:miter lim="800000"/>
            <a:headEnd/>
            <a:tailEnd/>
          </a:ln>
        </p:spPr>
        <p:txBody>
          <a:bodyPr wrap="none" anchor="ctr"/>
          <a:lstStyle/>
          <a:p>
            <a:endParaRPr lang="en-US"/>
          </a:p>
        </p:txBody>
      </p:sp>
      <p:sp>
        <p:nvSpPr>
          <p:cNvPr id="17455" name="Rectangle 47"/>
          <p:cNvSpPr>
            <a:spLocks noChangeArrowheads="1"/>
          </p:cNvSpPr>
          <p:nvPr/>
        </p:nvSpPr>
        <p:spPr bwMode="auto">
          <a:xfrm>
            <a:off x="8285163" y="3252788"/>
            <a:ext cx="152400" cy="457200"/>
          </a:xfrm>
          <a:prstGeom prst="rect">
            <a:avLst/>
          </a:prstGeom>
          <a:solidFill>
            <a:srgbClr val="FFFFFF"/>
          </a:solidFill>
          <a:ln w="9525">
            <a:solidFill>
              <a:schemeClr val="tx1"/>
            </a:solidFill>
            <a:miter lim="800000"/>
            <a:headEnd/>
            <a:tailEnd/>
          </a:ln>
        </p:spPr>
        <p:txBody>
          <a:bodyPr wrap="none" anchor="ctr"/>
          <a:lstStyle/>
          <a:p>
            <a:endParaRPr lang="en-US"/>
          </a:p>
        </p:txBody>
      </p:sp>
      <p:sp>
        <p:nvSpPr>
          <p:cNvPr id="17456" name="Rectangle 48"/>
          <p:cNvSpPr>
            <a:spLocks noChangeArrowheads="1"/>
          </p:cNvSpPr>
          <p:nvPr/>
        </p:nvSpPr>
        <p:spPr bwMode="auto">
          <a:xfrm>
            <a:off x="8513763" y="3252788"/>
            <a:ext cx="153987" cy="457200"/>
          </a:xfrm>
          <a:prstGeom prst="rect">
            <a:avLst/>
          </a:prstGeom>
          <a:solidFill>
            <a:srgbClr val="FFFFFF"/>
          </a:solidFill>
          <a:ln w="9525">
            <a:solidFill>
              <a:schemeClr val="tx1"/>
            </a:solidFill>
            <a:miter lim="800000"/>
            <a:headEnd/>
            <a:tailEnd/>
          </a:ln>
        </p:spPr>
        <p:txBody>
          <a:bodyPr wrap="none" anchor="ctr"/>
          <a:lstStyle/>
          <a:p>
            <a:endParaRPr lang="en-US"/>
          </a:p>
        </p:txBody>
      </p:sp>
      <p:sp>
        <p:nvSpPr>
          <p:cNvPr id="17457" name="Text Box 49"/>
          <p:cNvSpPr txBox="1">
            <a:spLocks noChangeArrowheads="1"/>
          </p:cNvSpPr>
          <p:nvPr/>
        </p:nvSpPr>
        <p:spPr bwMode="auto">
          <a:xfrm>
            <a:off x="4775200" y="3252788"/>
            <a:ext cx="414338" cy="304800"/>
          </a:xfrm>
          <a:prstGeom prst="rect">
            <a:avLst/>
          </a:prstGeom>
          <a:noFill/>
          <a:ln w="9525">
            <a:noFill/>
            <a:miter lim="800000"/>
            <a:headEnd/>
            <a:tailEnd/>
          </a:ln>
        </p:spPr>
        <p:txBody>
          <a:bodyPr lIns="91577" tIns="45789" rIns="91577" bIns="45789">
            <a:spAutoFit/>
          </a:bodyPr>
          <a:lstStyle/>
          <a:p>
            <a:pPr defTabSz="915988" eaLnBrk="1" hangingPunct="1"/>
            <a:r>
              <a:rPr lang="en-US" sz="1400" b="1">
                <a:latin typeface="Arial" charset="0"/>
              </a:rPr>
              <a:t>…</a:t>
            </a:r>
          </a:p>
        </p:txBody>
      </p:sp>
      <p:sp>
        <p:nvSpPr>
          <p:cNvPr id="17458" name="Text Box 50"/>
          <p:cNvSpPr txBox="1">
            <a:spLocks noChangeArrowheads="1"/>
          </p:cNvSpPr>
          <p:nvPr/>
        </p:nvSpPr>
        <p:spPr bwMode="auto">
          <a:xfrm>
            <a:off x="8591550" y="3252788"/>
            <a:ext cx="412750" cy="304800"/>
          </a:xfrm>
          <a:prstGeom prst="rect">
            <a:avLst/>
          </a:prstGeom>
          <a:noFill/>
          <a:ln w="9525">
            <a:noFill/>
            <a:miter lim="800000"/>
            <a:headEnd/>
            <a:tailEnd/>
          </a:ln>
        </p:spPr>
        <p:txBody>
          <a:bodyPr lIns="91577" tIns="45789" rIns="91577" bIns="45789">
            <a:spAutoFit/>
          </a:bodyPr>
          <a:lstStyle/>
          <a:p>
            <a:pPr defTabSz="915988" eaLnBrk="1" hangingPunct="1"/>
            <a:r>
              <a:rPr lang="en-US" sz="1400" b="1">
                <a:latin typeface="Arial" charset="0"/>
              </a:rPr>
              <a:t>…</a:t>
            </a:r>
          </a:p>
        </p:txBody>
      </p:sp>
      <p:sp>
        <p:nvSpPr>
          <p:cNvPr id="17459" name="Text Box 51"/>
          <p:cNvSpPr txBox="1">
            <a:spLocks noChangeArrowheads="1"/>
          </p:cNvSpPr>
          <p:nvPr/>
        </p:nvSpPr>
        <p:spPr bwMode="auto">
          <a:xfrm>
            <a:off x="7446963" y="2671763"/>
            <a:ext cx="1373187" cy="274637"/>
          </a:xfrm>
          <a:prstGeom prst="rect">
            <a:avLst/>
          </a:prstGeom>
          <a:noFill/>
          <a:ln w="9525">
            <a:noFill/>
            <a:miter lim="800000"/>
            <a:headEnd/>
            <a:tailEnd/>
          </a:ln>
        </p:spPr>
        <p:txBody>
          <a:bodyPr lIns="91577" tIns="45789" rIns="91577" bIns="45789">
            <a:spAutoFit/>
          </a:bodyPr>
          <a:lstStyle/>
          <a:p>
            <a:pPr algn="ctr" defTabSz="915988" eaLnBrk="1" hangingPunct="1"/>
            <a:r>
              <a:rPr lang="en-US" sz="1200">
                <a:solidFill>
                  <a:srgbClr val="000000"/>
                </a:solidFill>
                <a:latin typeface="Arial" charset="0"/>
              </a:rPr>
              <a:t>Max acceptable</a:t>
            </a:r>
          </a:p>
        </p:txBody>
      </p:sp>
      <p:sp>
        <p:nvSpPr>
          <p:cNvPr id="17460" name="Text Box 52"/>
          <p:cNvSpPr txBox="1">
            <a:spLocks noChangeArrowheads="1"/>
          </p:cNvSpPr>
          <p:nvPr/>
        </p:nvSpPr>
        <p:spPr bwMode="auto">
          <a:xfrm>
            <a:off x="6683375" y="3709988"/>
            <a:ext cx="1373188" cy="276225"/>
          </a:xfrm>
          <a:prstGeom prst="rect">
            <a:avLst/>
          </a:prstGeom>
          <a:noFill/>
          <a:ln w="9525">
            <a:noFill/>
            <a:miter lim="800000"/>
            <a:headEnd/>
            <a:tailEnd/>
          </a:ln>
        </p:spPr>
        <p:txBody>
          <a:bodyPr lIns="91577" tIns="45789" rIns="91577" bIns="45789">
            <a:spAutoFit/>
          </a:bodyPr>
          <a:lstStyle/>
          <a:p>
            <a:pPr algn="ctr" defTabSz="915988" eaLnBrk="1" hangingPunct="1"/>
            <a:r>
              <a:rPr lang="en-US" sz="1200">
                <a:solidFill>
                  <a:srgbClr val="000000"/>
                </a:solidFill>
                <a:latin typeface="Arial" charset="0"/>
              </a:rPr>
              <a:t>Receiver window </a:t>
            </a:r>
          </a:p>
        </p:txBody>
      </p:sp>
      <p:sp>
        <p:nvSpPr>
          <p:cNvPr id="17461" name="Text Box 53"/>
          <p:cNvSpPr txBox="1">
            <a:spLocks noChangeArrowheads="1"/>
          </p:cNvSpPr>
          <p:nvPr/>
        </p:nvSpPr>
        <p:spPr bwMode="auto">
          <a:xfrm>
            <a:off x="731838" y="2717800"/>
            <a:ext cx="1525587" cy="274638"/>
          </a:xfrm>
          <a:prstGeom prst="rect">
            <a:avLst/>
          </a:prstGeom>
          <a:noFill/>
          <a:ln w="9525">
            <a:noFill/>
            <a:miter lim="800000"/>
            <a:headEnd/>
            <a:tailEnd/>
          </a:ln>
        </p:spPr>
        <p:txBody>
          <a:bodyPr lIns="91577" tIns="45789" rIns="91577" bIns="45789">
            <a:spAutoFit/>
          </a:bodyPr>
          <a:lstStyle/>
          <a:p>
            <a:pPr algn="ctr" defTabSz="915988" eaLnBrk="1" hangingPunct="1"/>
            <a:r>
              <a:rPr lang="en-US" sz="1200">
                <a:solidFill>
                  <a:srgbClr val="000000"/>
                </a:solidFill>
                <a:latin typeface="Arial" charset="0"/>
              </a:rPr>
              <a:t>Max ACK received</a:t>
            </a:r>
          </a:p>
        </p:txBody>
      </p:sp>
      <p:sp>
        <p:nvSpPr>
          <p:cNvPr id="17462" name="Text Box 54"/>
          <p:cNvSpPr txBox="1">
            <a:spLocks noChangeArrowheads="1"/>
          </p:cNvSpPr>
          <p:nvPr/>
        </p:nvSpPr>
        <p:spPr bwMode="auto">
          <a:xfrm>
            <a:off x="2181225" y="2717800"/>
            <a:ext cx="1373188" cy="274638"/>
          </a:xfrm>
          <a:prstGeom prst="rect">
            <a:avLst/>
          </a:prstGeom>
          <a:noFill/>
          <a:ln w="9525">
            <a:noFill/>
            <a:miter lim="800000"/>
            <a:headEnd/>
            <a:tailEnd/>
          </a:ln>
        </p:spPr>
        <p:txBody>
          <a:bodyPr lIns="91577" tIns="45789" rIns="91577" bIns="45789">
            <a:spAutoFit/>
          </a:bodyPr>
          <a:lstStyle/>
          <a:p>
            <a:pPr algn="ctr" defTabSz="915988" eaLnBrk="1" hangingPunct="1"/>
            <a:r>
              <a:rPr lang="en-US" sz="1200">
                <a:solidFill>
                  <a:srgbClr val="000000"/>
                </a:solidFill>
                <a:latin typeface="Arial" charset="0"/>
              </a:rPr>
              <a:t>Next seqnum</a:t>
            </a:r>
          </a:p>
        </p:txBody>
      </p:sp>
      <p:sp>
        <p:nvSpPr>
          <p:cNvPr id="17463" name="Line 55"/>
          <p:cNvSpPr>
            <a:spLocks noChangeShapeType="1"/>
          </p:cNvSpPr>
          <p:nvPr/>
        </p:nvSpPr>
        <p:spPr bwMode="auto">
          <a:xfrm>
            <a:off x="1570038" y="2946400"/>
            <a:ext cx="0" cy="230188"/>
          </a:xfrm>
          <a:prstGeom prst="line">
            <a:avLst/>
          </a:prstGeom>
          <a:noFill/>
          <a:ln w="9525">
            <a:solidFill>
              <a:srgbClr val="FF3300"/>
            </a:solidFill>
            <a:round/>
            <a:headEnd/>
            <a:tailEnd type="triangle" w="med" len="med"/>
          </a:ln>
        </p:spPr>
        <p:txBody>
          <a:bodyPr wrap="none"/>
          <a:lstStyle/>
          <a:p>
            <a:endParaRPr lang="en-US"/>
          </a:p>
        </p:txBody>
      </p:sp>
      <p:sp>
        <p:nvSpPr>
          <p:cNvPr id="17464" name="Line 56"/>
          <p:cNvSpPr>
            <a:spLocks noChangeShapeType="1"/>
          </p:cNvSpPr>
          <p:nvPr/>
        </p:nvSpPr>
        <p:spPr bwMode="auto">
          <a:xfrm>
            <a:off x="2714625" y="2946400"/>
            <a:ext cx="0" cy="230188"/>
          </a:xfrm>
          <a:prstGeom prst="line">
            <a:avLst/>
          </a:prstGeom>
          <a:noFill/>
          <a:ln w="9525">
            <a:solidFill>
              <a:srgbClr val="FF3300"/>
            </a:solidFill>
            <a:round/>
            <a:headEnd/>
            <a:tailEnd type="triangle" w="med" len="med"/>
          </a:ln>
        </p:spPr>
        <p:txBody>
          <a:bodyPr wrap="none"/>
          <a:lstStyle/>
          <a:p>
            <a:endParaRPr lang="en-US"/>
          </a:p>
        </p:txBody>
      </p:sp>
      <p:sp>
        <p:nvSpPr>
          <p:cNvPr id="17465" name="Line 57"/>
          <p:cNvSpPr>
            <a:spLocks noChangeShapeType="1"/>
          </p:cNvSpPr>
          <p:nvPr/>
        </p:nvSpPr>
        <p:spPr bwMode="auto">
          <a:xfrm flipV="1">
            <a:off x="6530975" y="3709988"/>
            <a:ext cx="0" cy="230187"/>
          </a:xfrm>
          <a:prstGeom prst="line">
            <a:avLst/>
          </a:prstGeom>
          <a:noFill/>
          <a:ln w="9525">
            <a:solidFill>
              <a:srgbClr val="FF3300"/>
            </a:solidFill>
            <a:round/>
            <a:headEnd/>
            <a:tailEnd type="triangle" w="med" len="med"/>
          </a:ln>
        </p:spPr>
        <p:txBody>
          <a:bodyPr wrap="none"/>
          <a:lstStyle/>
          <a:p>
            <a:endParaRPr lang="en-US"/>
          </a:p>
        </p:txBody>
      </p:sp>
      <p:sp>
        <p:nvSpPr>
          <p:cNvPr id="17466" name="Line 58"/>
          <p:cNvSpPr>
            <a:spLocks noChangeShapeType="1"/>
          </p:cNvSpPr>
          <p:nvPr/>
        </p:nvSpPr>
        <p:spPr bwMode="auto">
          <a:xfrm flipV="1">
            <a:off x="8132763" y="3709988"/>
            <a:ext cx="0" cy="230187"/>
          </a:xfrm>
          <a:prstGeom prst="line">
            <a:avLst/>
          </a:prstGeom>
          <a:noFill/>
          <a:ln w="9525">
            <a:solidFill>
              <a:srgbClr val="FF3300"/>
            </a:solidFill>
            <a:round/>
            <a:headEnd/>
            <a:tailEnd type="triangle" w="med" len="med"/>
          </a:ln>
        </p:spPr>
        <p:txBody>
          <a:bodyPr wrap="none"/>
          <a:lstStyle/>
          <a:p>
            <a:endParaRPr lang="en-US"/>
          </a:p>
        </p:txBody>
      </p:sp>
      <p:sp>
        <p:nvSpPr>
          <p:cNvPr id="17467" name="Line 59"/>
          <p:cNvSpPr>
            <a:spLocks noChangeShapeType="1"/>
          </p:cNvSpPr>
          <p:nvPr/>
        </p:nvSpPr>
        <p:spPr bwMode="auto">
          <a:xfrm>
            <a:off x="6530975" y="3940175"/>
            <a:ext cx="1601788" cy="0"/>
          </a:xfrm>
          <a:prstGeom prst="line">
            <a:avLst/>
          </a:prstGeom>
          <a:noFill/>
          <a:ln w="9525">
            <a:solidFill>
              <a:srgbClr val="FF3300"/>
            </a:solidFill>
            <a:round/>
            <a:headEnd/>
            <a:tailEnd/>
          </a:ln>
        </p:spPr>
        <p:txBody>
          <a:bodyPr wrap="none"/>
          <a:lstStyle/>
          <a:p>
            <a:endParaRPr lang="en-US"/>
          </a:p>
        </p:txBody>
      </p:sp>
      <p:sp>
        <p:nvSpPr>
          <p:cNvPr id="17468" name="Rectangle 60"/>
          <p:cNvSpPr>
            <a:spLocks noChangeArrowheads="1"/>
          </p:cNvSpPr>
          <p:nvPr/>
        </p:nvSpPr>
        <p:spPr bwMode="auto">
          <a:xfrm>
            <a:off x="5080000" y="4656138"/>
            <a:ext cx="153988" cy="458787"/>
          </a:xfrm>
          <a:prstGeom prst="rect">
            <a:avLst/>
          </a:prstGeom>
          <a:solidFill>
            <a:schemeClr val="folHlink"/>
          </a:solidFill>
          <a:ln w="9525">
            <a:solidFill>
              <a:schemeClr val="tx1"/>
            </a:solidFill>
            <a:miter lim="800000"/>
            <a:headEnd/>
            <a:tailEnd/>
          </a:ln>
        </p:spPr>
        <p:txBody>
          <a:bodyPr wrap="none" anchor="ctr"/>
          <a:lstStyle/>
          <a:p>
            <a:endParaRPr lang="en-US"/>
          </a:p>
        </p:txBody>
      </p:sp>
      <p:sp>
        <p:nvSpPr>
          <p:cNvPr id="17469" name="Text Box 61"/>
          <p:cNvSpPr txBox="1">
            <a:spLocks noChangeArrowheads="1"/>
          </p:cNvSpPr>
          <p:nvPr/>
        </p:nvSpPr>
        <p:spPr bwMode="auto">
          <a:xfrm>
            <a:off x="5233988" y="4656138"/>
            <a:ext cx="1906587" cy="306387"/>
          </a:xfrm>
          <a:prstGeom prst="rect">
            <a:avLst/>
          </a:prstGeom>
          <a:noFill/>
          <a:ln w="9525">
            <a:noFill/>
            <a:miter lim="800000"/>
            <a:headEnd/>
            <a:tailEnd/>
          </a:ln>
        </p:spPr>
        <p:txBody>
          <a:bodyPr lIns="91577" tIns="45789" rIns="91577" bIns="45789">
            <a:spAutoFit/>
          </a:bodyPr>
          <a:lstStyle/>
          <a:p>
            <a:pPr defTabSz="915988" eaLnBrk="1" hangingPunct="1"/>
            <a:r>
              <a:rPr lang="en-US" sz="1400">
                <a:solidFill>
                  <a:srgbClr val="000000"/>
                </a:solidFill>
                <a:latin typeface="Arial" charset="0"/>
              </a:rPr>
              <a:t>Received &amp; Acked</a:t>
            </a:r>
          </a:p>
        </p:txBody>
      </p:sp>
      <p:sp>
        <p:nvSpPr>
          <p:cNvPr id="17470" name="Rectangle 62"/>
          <p:cNvSpPr>
            <a:spLocks noChangeArrowheads="1"/>
          </p:cNvSpPr>
          <p:nvPr/>
        </p:nvSpPr>
        <p:spPr bwMode="auto">
          <a:xfrm>
            <a:off x="6988175" y="4656138"/>
            <a:ext cx="152400" cy="458787"/>
          </a:xfrm>
          <a:prstGeom prst="rect">
            <a:avLst/>
          </a:prstGeom>
          <a:solidFill>
            <a:srgbClr val="C5E2FD"/>
          </a:solidFill>
          <a:ln w="9525">
            <a:solidFill>
              <a:schemeClr val="tx1"/>
            </a:solidFill>
            <a:miter lim="800000"/>
            <a:headEnd/>
            <a:tailEnd/>
          </a:ln>
        </p:spPr>
        <p:txBody>
          <a:bodyPr wrap="none" anchor="ctr"/>
          <a:lstStyle/>
          <a:p>
            <a:endParaRPr lang="en-US"/>
          </a:p>
        </p:txBody>
      </p:sp>
      <p:sp>
        <p:nvSpPr>
          <p:cNvPr id="17471" name="Text Box 63"/>
          <p:cNvSpPr txBox="1">
            <a:spLocks noChangeArrowheads="1"/>
          </p:cNvSpPr>
          <p:nvPr/>
        </p:nvSpPr>
        <p:spPr bwMode="auto">
          <a:xfrm>
            <a:off x="7140575" y="4656138"/>
            <a:ext cx="1755775" cy="306387"/>
          </a:xfrm>
          <a:prstGeom prst="rect">
            <a:avLst/>
          </a:prstGeom>
          <a:noFill/>
          <a:ln w="9525">
            <a:noFill/>
            <a:miter lim="800000"/>
            <a:headEnd/>
            <a:tailEnd/>
          </a:ln>
        </p:spPr>
        <p:txBody>
          <a:bodyPr lIns="91577" tIns="45789" rIns="91577" bIns="45789">
            <a:spAutoFit/>
          </a:bodyPr>
          <a:lstStyle/>
          <a:p>
            <a:pPr defTabSz="915988" eaLnBrk="1" hangingPunct="1"/>
            <a:r>
              <a:rPr lang="en-US" sz="1400">
                <a:solidFill>
                  <a:srgbClr val="000000"/>
                </a:solidFill>
                <a:latin typeface="Arial" charset="0"/>
              </a:rPr>
              <a:t>Acceptable Packet</a:t>
            </a:r>
          </a:p>
        </p:txBody>
      </p:sp>
      <p:sp>
        <p:nvSpPr>
          <p:cNvPr id="17472" name="Rectangle 64"/>
          <p:cNvSpPr>
            <a:spLocks noChangeArrowheads="1"/>
          </p:cNvSpPr>
          <p:nvPr/>
        </p:nvSpPr>
        <p:spPr bwMode="auto">
          <a:xfrm>
            <a:off x="6988175" y="5267325"/>
            <a:ext cx="152400" cy="458788"/>
          </a:xfrm>
          <a:prstGeom prst="rect">
            <a:avLst/>
          </a:prstGeom>
          <a:solidFill>
            <a:srgbClr val="FFFFFF"/>
          </a:solidFill>
          <a:ln w="9525">
            <a:solidFill>
              <a:schemeClr val="tx1"/>
            </a:solidFill>
            <a:miter lim="800000"/>
            <a:headEnd/>
            <a:tailEnd/>
          </a:ln>
        </p:spPr>
        <p:txBody>
          <a:bodyPr wrap="none" anchor="ctr"/>
          <a:lstStyle/>
          <a:p>
            <a:endParaRPr lang="en-US"/>
          </a:p>
        </p:txBody>
      </p:sp>
      <p:sp>
        <p:nvSpPr>
          <p:cNvPr id="17473" name="Text Box 65"/>
          <p:cNvSpPr txBox="1">
            <a:spLocks noChangeArrowheads="1"/>
          </p:cNvSpPr>
          <p:nvPr/>
        </p:nvSpPr>
        <p:spPr bwMode="auto">
          <a:xfrm>
            <a:off x="7140575" y="5267325"/>
            <a:ext cx="1603375" cy="304800"/>
          </a:xfrm>
          <a:prstGeom prst="rect">
            <a:avLst/>
          </a:prstGeom>
          <a:noFill/>
          <a:ln w="9525">
            <a:noFill/>
            <a:miter lim="800000"/>
            <a:headEnd/>
            <a:tailEnd/>
          </a:ln>
        </p:spPr>
        <p:txBody>
          <a:bodyPr lIns="91577" tIns="45789" rIns="91577" bIns="45789">
            <a:spAutoFit/>
          </a:bodyPr>
          <a:lstStyle/>
          <a:p>
            <a:pPr defTabSz="915988" eaLnBrk="1" hangingPunct="1"/>
            <a:r>
              <a:rPr lang="en-US" sz="1400">
                <a:solidFill>
                  <a:srgbClr val="000000"/>
                </a:solidFill>
                <a:latin typeface="Arial" charset="0"/>
              </a:rPr>
              <a:t>Not Usable</a:t>
            </a:r>
          </a:p>
        </p:txBody>
      </p:sp>
      <p:sp>
        <p:nvSpPr>
          <p:cNvPr id="17474" name="Line 66"/>
          <p:cNvSpPr>
            <a:spLocks noChangeShapeType="1"/>
          </p:cNvSpPr>
          <p:nvPr/>
        </p:nvSpPr>
        <p:spPr bwMode="auto">
          <a:xfrm>
            <a:off x="8132763" y="2946400"/>
            <a:ext cx="0" cy="230188"/>
          </a:xfrm>
          <a:prstGeom prst="line">
            <a:avLst/>
          </a:prstGeom>
          <a:noFill/>
          <a:ln w="9525">
            <a:solidFill>
              <a:srgbClr val="FF3300"/>
            </a:solidFill>
            <a:round/>
            <a:headEnd/>
            <a:tailEnd type="triangle" w="med" len="med"/>
          </a:ln>
        </p:spPr>
        <p:txBody>
          <a:bodyPr wrap="none"/>
          <a:lstStyle/>
          <a:p>
            <a:endParaRPr lang="en-US"/>
          </a:p>
        </p:txBody>
      </p:sp>
      <p:sp>
        <p:nvSpPr>
          <p:cNvPr id="17475" name="Text Box 67"/>
          <p:cNvSpPr txBox="1">
            <a:spLocks noChangeArrowheads="1"/>
          </p:cNvSpPr>
          <p:nvPr/>
        </p:nvSpPr>
        <p:spPr bwMode="auto">
          <a:xfrm>
            <a:off x="1952625" y="3709988"/>
            <a:ext cx="1373188" cy="276225"/>
          </a:xfrm>
          <a:prstGeom prst="rect">
            <a:avLst/>
          </a:prstGeom>
          <a:noFill/>
          <a:ln w="9525">
            <a:noFill/>
            <a:miter lim="800000"/>
            <a:headEnd/>
            <a:tailEnd/>
          </a:ln>
        </p:spPr>
        <p:txBody>
          <a:bodyPr lIns="91577" tIns="45789" rIns="91577" bIns="45789">
            <a:spAutoFit/>
          </a:bodyPr>
          <a:lstStyle/>
          <a:p>
            <a:pPr algn="ctr" defTabSz="915988" eaLnBrk="1" hangingPunct="1"/>
            <a:r>
              <a:rPr lang="en-US" sz="1200">
                <a:solidFill>
                  <a:srgbClr val="000000"/>
                </a:solidFill>
                <a:latin typeface="Arial" charset="0"/>
              </a:rPr>
              <a:t>Sender window</a:t>
            </a:r>
          </a:p>
        </p:txBody>
      </p:sp>
      <p:sp>
        <p:nvSpPr>
          <p:cNvPr id="17476" name="Line 68"/>
          <p:cNvSpPr>
            <a:spLocks noChangeShapeType="1"/>
          </p:cNvSpPr>
          <p:nvPr/>
        </p:nvSpPr>
        <p:spPr bwMode="auto">
          <a:xfrm flipV="1">
            <a:off x="1800225" y="3709988"/>
            <a:ext cx="0" cy="230187"/>
          </a:xfrm>
          <a:prstGeom prst="line">
            <a:avLst/>
          </a:prstGeom>
          <a:noFill/>
          <a:ln w="9525">
            <a:solidFill>
              <a:srgbClr val="FF3300"/>
            </a:solidFill>
            <a:round/>
            <a:headEnd/>
            <a:tailEnd type="triangle" w="med" len="med"/>
          </a:ln>
        </p:spPr>
        <p:txBody>
          <a:bodyPr wrap="none"/>
          <a:lstStyle/>
          <a:p>
            <a:endParaRPr lang="en-US"/>
          </a:p>
        </p:txBody>
      </p:sp>
      <p:sp>
        <p:nvSpPr>
          <p:cNvPr id="17477" name="Line 69"/>
          <p:cNvSpPr>
            <a:spLocks noChangeShapeType="1"/>
          </p:cNvSpPr>
          <p:nvPr/>
        </p:nvSpPr>
        <p:spPr bwMode="auto">
          <a:xfrm flipV="1">
            <a:off x="3478213" y="3709988"/>
            <a:ext cx="0" cy="230187"/>
          </a:xfrm>
          <a:prstGeom prst="line">
            <a:avLst/>
          </a:prstGeom>
          <a:noFill/>
          <a:ln w="9525">
            <a:solidFill>
              <a:srgbClr val="FF3300"/>
            </a:solidFill>
            <a:round/>
            <a:headEnd/>
            <a:tailEnd type="triangle" w="med" len="med"/>
          </a:ln>
        </p:spPr>
        <p:txBody>
          <a:bodyPr wrap="none"/>
          <a:lstStyle/>
          <a:p>
            <a:endParaRPr lang="en-US"/>
          </a:p>
        </p:txBody>
      </p:sp>
      <p:sp>
        <p:nvSpPr>
          <p:cNvPr id="17478" name="Line 70"/>
          <p:cNvSpPr>
            <a:spLocks noChangeShapeType="1"/>
          </p:cNvSpPr>
          <p:nvPr/>
        </p:nvSpPr>
        <p:spPr bwMode="auto">
          <a:xfrm>
            <a:off x="1800225" y="3940175"/>
            <a:ext cx="1677988" cy="0"/>
          </a:xfrm>
          <a:prstGeom prst="line">
            <a:avLst/>
          </a:prstGeom>
          <a:noFill/>
          <a:ln w="9525">
            <a:solidFill>
              <a:srgbClr val="FF3300"/>
            </a:solidFill>
            <a:round/>
            <a:headEnd/>
            <a:tailEnd/>
          </a:ln>
        </p:spPr>
        <p:txBody>
          <a:bodyPr wrap="none"/>
          <a:lstStyle/>
          <a:p>
            <a:endParaRPr lang="en-US"/>
          </a:p>
        </p:txBody>
      </p:sp>
      <p:sp>
        <p:nvSpPr>
          <p:cNvPr id="17479" name="Text Box 71"/>
          <p:cNvSpPr txBox="1">
            <a:spLocks noChangeArrowheads="1"/>
          </p:cNvSpPr>
          <p:nvPr/>
        </p:nvSpPr>
        <p:spPr bwMode="auto">
          <a:xfrm>
            <a:off x="5843588" y="2671763"/>
            <a:ext cx="1373187" cy="274637"/>
          </a:xfrm>
          <a:prstGeom prst="rect">
            <a:avLst/>
          </a:prstGeom>
          <a:noFill/>
          <a:ln w="9525">
            <a:noFill/>
            <a:miter lim="800000"/>
            <a:headEnd/>
            <a:tailEnd/>
          </a:ln>
        </p:spPr>
        <p:txBody>
          <a:bodyPr lIns="91577" tIns="45789" rIns="91577" bIns="45789">
            <a:spAutoFit/>
          </a:bodyPr>
          <a:lstStyle/>
          <a:p>
            <a:pPr algn="ctr" defTabSz="915988" eaLnBrk="1" hangingPunct="1"/>
            <a:r>
              <a:rPr lang="en-US" sz="1200">
                <a:solidFill>
                  <a:srgbClr val="000000"/>
                </a:solidFill>
                <a:latin typeface="Arial" charset="0"/>
              </a:rPr>
              <a:t>Next expected</a:t>
            </a:r>
          </a:p>
        </p:txBody>
      </p:sp>
      <p:sp>
        <p:nvSpPr>
          <p:cNvPr id="17480" name="Line 72"/>
          <p:cNvSpPr>
            <a:spLocks noChangeShapeType="1"/>
          </p:cNvSpPr>
          <p:nvPr/>
        </p:nvSpPr>
        <p:spPr bwMode="auto">
          <a:xfrm>
            <a:off x="6530975" y="2946400"/>
            <a:ext cx="0" cy="230188"/>
          </a:xfrm>
          <a:prstGeom prst="line">
            <a:avLst/>
          </a:prstGeom>
          <a:noFill/>
          <a:ln w="9525">
            <a:solidFill>
              <a:srgbClr val="FF3300"/>
            </a:solidFill>
            <a:round/>
            <a:headEnd/>
            <a:tailEnd type="triangle" w="med" len="med"/>
          </a:ln>
        </p:spPr>
        <p:txBody>
          <a:bodyPr wrap="none"/>
          <a:lstStyle/>
          <a:p>
            <a:endParaRPr lang="en-US"/>
          </a:p>
        </p:txBody>
      </p:sp>
      <p:sp>
        <p:nvSpPr>
          <p:cNvPr id="17481" name="Line 73"/>
          <p:cNvSpPr>
            <a:spLocks noChangeShapeType="1"/>
          </p:cNvSpPr>
          <p:nvPr/>
        </p:nvSpPr>
        <p:spPr bwMode="auto">
          <a:xfrm>
            <a:off x="731838" y="4503738"/>
            <a:ext cx="3662362" cy="0"/>
          </a:xfrm>
          <a:prstGeom prst="line">
            <a:avLst/>
          </a:prstGeom>
          <a:noFill/>
          <a:ln w="19050" cap="rnd">
            <a:solidFill>
              <a:schemeClr val="tx1"/>
            </a:solidFill>
            <a:prstDash val="sysDot"/>
            <a:round/>
            <a:headEnd/>
            <a:tailEnd/>
          </a:ln>
        </p:spPr>
        <p:txBody>
          <a:bodyPr wrap="none"/>
          <a:lstStyle/>
          <a:p>
            <a:endParaRPr lang="en-US"/>
          </a:p>
        </p:txBody>
      </p:sp>
      <p:sp>
        <p:nvSpPr>
          <p:cNvPr id="17482" name="Line 74"/>
          <p:cNvSpPr>
            <a:spLocks noChangeShapeType="1"/>
          </p:cNvSpPr>
          <p:nvPr/>
        </p:nvSpPr>
        <p:spPr bwMode="auto">
          <a:xfrm>
            <a:off x="5003800" y="4503738"/>
            <a:ext cx="3663950" cy="0"/>
          </a:xfrm>
          <a:prstGeom prst="line">
            <a:avLst/>
          </a:prstGeom>
          <a:noFill/>
          <a:ln w="19050" cap="rnd">
            <a:solidFill>
              <a:schemeClr val="tx1"/>
            </a:solidFill>
            <a:prstDash val="sysDot"/>
            <a:round/>
            <a:headEnd/>
            <a:tailEnd/>
          </a:ln>
        </p:spPr>
        <p:txBody>
          <a:bodyPr wrap="none"/>
          <a:lstStyle/>
          <a:p>
            <a:endParaRPr lang="en-US"/>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r>
              <a:rPr lang="en-US" smtClean="0"/>
              <a:t>Sequence Numbers</a:t>
            </a:r>
          </a:p>
        </p:txBody>
      </p:sp>
      <p:sp>
        <p:nvSpPr>
          <p:cNvPr id="875523" name="Rectangle 3"/>
          <p:cNvSpPr>
            <a:spLocks noGrp="1" noChangeArrowheads="1"/>
          </p:cNvSpPr>
          <p:nvPr>
            <p:ph type="body" idx="1"/>
          </p:nvPr>
        </p:nvSpPr>
        <p:spPr/>
        <p:txBody>
          <a:bodyPr/>
          <a:lstStyle/>
          <a:p>
            <a:pPr marL="342900" indent="-342900"/>
            <a:r>
              <a:rPr lang="en-US" sz="2000" smtClean="0"/>
              <a:t>How large do sequence numbers need to be?</a:t>
            </a:r>
          </a:p>
          <a:p>
            <a:pPr marL="742950" lvl="1" indent="-285750"/>
            <a:r>
              <a:rPr lang="en-US" sz="1600" smtClean="0"/>
              <a:t>Must be able to detect wrap-around</a:t>
            </a:r>
          </a:p>
          <a:p>
            <a:pPr marL="742950" lvl="1" indent="-285750"/>
            <a:r>
              <a:rPr lang="en-US" sz="1600" smtClean="0"/>
              <a:t>Depends on sender/receiver window size</a:t>
            </a:r>
          </a:p>
          <a:p>
            <a:pPr marL="342900" indent="-342900"/>
            <a:r>
              <a:rPr lang="en-US" sz="2000" smtClean="0"/>
              <a:t>E.g.</a:t>
            </a:r>
          </a:p>
          <a:p>
            <a:pPr marL="742950" lvl="1" indent="-285750"/>
            <a:r>
              <a:rPr lang="en-US" sz="1600" smtClean="0"/>
              <a:t>Max seq = 7, send win=recv win=7</a:t>
            </a:r>
          </a:p>
          <a:p>
            <a:pPr marL="742950" lvl="1" indent="-285750"/>
            <a:r>
              <a:rPr lang="en-US" sz="1600" smtClean="0"/>
              <a:t>If pkts 0..6 are sent succesfully and all acks lost</a:t>
            </a:r>
          </a:p>
          <a:p>
            <a:pPr lvl="2"/>
            <a:r>
              <a:rPr lang="en-US" sz="1600" smtClean="0"/>
              <a:t>Receiver expects 7,0..5, sender retransmits old 0..6!!!</a:t>
            </a:r>
          </a:p>
          <a:p>
            <a:pPr marL="342900" indent="-342900"/>
            <a:r>
              <a:rPr lang="en-US" sz="2000" smtClean="0"/>
              <a:t>Max sequence must be </a:t>
            </a:r>
            <a:r>
              <a:rPr lang="en-US" sz="2000" smtClean="0">
                <a:sym typeface="Symbol" pitchFamily="18" charset="2"/>
              </a:rPr>
              <a:t></a:t>
            </a:r>
            <a:r>
              <a:rPr lang="en-US" sz="2000" smtClean="0"/>
              <a:t> send window + recv window</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7552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r>
              <a:rPr lang="en-US" smtClean="0"/>
              <a:t>Window Sliding – Common Case</a:t>
            </a:r>
          </a:p>
        </p:txBody>
      </p:sp>
      <p:sp>
        <p:nvSpPr>
          <p:cNvPr id="19459" name="Rectangle 3"/>
          <p:cNvSpPr>
            <a:spLocks noGrp="1" noChangeArrowheads="1"/>
          </p:cNvSpPr>
          <p:nvPr>
            <p:ph type="body" idx="1"/>
          </p:nvPr>
        </p:nvSpPr>
        <p:spPr>
          <a:xfrm>
            <a:off x="533400" y="1527175"/>
            <a:ext cx="8470900" cy="5267325"/>
          </a:xfrm>
        </p:spPr>
        <p:txBody>
          <a:bodyPr/>
          <a:lstStyle/>
          <a:p>
            <a:pPr marL="342900" indent="-342900"/>
            <a:r>
              <a:rPr lang="en-US" sz="2000" smtClean="0"/>
              <a:t>On reception of new ACK (i.e. ACK for something that was not acked earlier)</a:t>
            </a:r>
          </a:p>
          <a:p>
            <a:pPr marL="742950" lvl="1" indent="-285750"/>
            <a:r>
              <a:rPr lang="en-US" sz="1600" smtClean="0"/>
              <a:t>Increase sequence of max ACK received</a:t>
            </a:r>
          </a:p>
          <a:p>
            <a:pPr marL="742950" lvl="1" indent="-285750"/>
            <a:r>
              <a:rPr lang="en-US" sz="1600" smtClean="0"/>
              <a:t>Send next packet</a:t>
            </a:r>
          </a:p>
          <a:p>
            <a:pPr marL="342900" indent="-342900"/>
            <a:r>
              <a:rPr lang="en-US" sz="2000" smtClean="0"/>
              <a:t>On reception of new in-order data packet (next expected)</a:t>
            </a:r>
          </a:p>
          <a:p>
            <a:pPr marL="742950" lvl="1" indent="-285750"/>
            <a:r>
              <a:rPr lang="en-US" sz="1600" smtClean="0"/>
              <a:t>Hand packet to application</a:t>
            </a:r>
          </a:p>
          <a:p>
            <a:pPr marL="742950" lvl="1" indent="-285750"/>
            <a:r>
              <a:rPr lang="en-US" sz="1600" smtClean="0"/>
              <a:t>Send </a:t>
            </a:r>
            <a:r>
              <a:rPr lang="en-US" sz="1600" smtClean="0">
                <a:solidFill>
                  <a:srgbClr val="FF0000"/>
                </a:solidFill>
              </a:rPr>
              <a:t>cumulative ACK</a:t>
            </a:r>
            <a:r>
              <a:rPr lang="en-US" sz="1600" smtClean="0"/>
              <a:t> – acknowledges reception of all packets up to sequence number</a:t>
            </a:r>
          </a:p>
          <a:p>
            <a:pPr marL="742950" lvl="1" indent="-285750"/>
            <a:r>
              <a:rPr lang="en-US" sz="1600" smtClean="0"/>
              <a:t>Increase sequence of max acceptable packet</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r>
              <a:rPr lang="en-US" smtClean="0"/>
              <a:t>Loss Recovery</a:t>
            </a:r>
          </a:p>
        </p:txBody>
      </p:sp>
      <p:sp>
        <p:nvSpPr>
          <p:cNvPr id="20483" name="Rectangle 3"/>
          <p:cNvSpPr>
            <a:spLocks noGrp="1" noChangeArrowheads="1"/>
          </p:cNvSpPr>
          <p:nvPr>
            <p:ph type="body" idx="1"/>
          </p:nvPr>
        </p:nvSpPr>
        <p:spPr/>
        <p:txBody>
          <a:bodyPr/>
          <a:lstStyle/>
          <a:p>
            <a:pPr marL="342900" indent="-342900">
              <a:lnSpc>
                <a:spcPct val="90000"/>
              </a:lnSpc>
            </a:pPr>
            <a:r>
              <a:rPr lang="en-US" smtClean="0"/>
              <a:t>On reception of out-of-order packet</a:t>
            </a:r>
          </a:p>
          <a:p>
            <a:pPr marL="742950" lvl="1" indent="-285750">
              <a:lnSpc>
                <a:spcPct val="90000"/>
              </a:lnSpc>
            </a:pPr>
            <a:r>
              <a:rPr lang="en-US" smtClean="0"/>
              <a:t>Send nothing (wait for source to timeout)</a:t>
            </a:r>
          </a:p>
          <a:p>
            <a:pPr marL="742950" lvl="1" indent="-285750">
              <a:lnSpc>
                <a:spcPct val="90000"/>
              </a:lnSpc>
            </a:pPr>
            <a:r>
              <a:rPr lang="en-US" smtClean="0"/>
              <a:t>Cumulative ACK (helps source identify loss)</a:t>
            </a:r>
          </a:p>
          <a:p>
            <a:pPr marL="342900" indent="-342900">
              <a:lnSpc>
                <a:spcPct val="90000"/>
              </a:lnSpc>
            </a:pPr>
            <a:r>
              <a:rPr lang="en-US" smtClean="0"/>
              <a:t>Timeout (Go-Back-N recovery)</a:t>
            </a:r>
          </a:p>
          <a:p>
            <a:pPr marL="742950" lvl="1" indent="-285750">
              <a:lnSpc>
                <a:spcPct val="90000"/>
              </a:lnSpc>
            </a:pPr>
            <a:r>
              <a:rPr lang="en-US" smtClean="0"/>
              <a:t>Set timer upon transmission of packet</a:t>
            </a:r>
          </a:p>
          <a:p>
            <a:pPr marL="742950" lvl="1" indent="-285750">
              <a:lnSpc>
                <a:spcPct val="90000"/>
              </a:lnSpc>
            </a:pPr>
            <a:r>
              <a:rPr lang="en-US" smtClean="0"/>
              <a:t>Retransmit all unacknowledged packets</a:t>
            </a:r>
          </a:p>
          <a:p>
            <a:pPr marL="342900" indent="-342900">
              <a:lnSpc>
                <a:spcPct val="90000"/>
              </a:lnSpc>
            </a:pPr>
            <a:r>
              <a:rPr lang="en-US" smtClean="0"/>
              <a:t>Performance during loss recovery</a:t>
            </a:r>
          </a:p>
          <a:p>
            <a:pPr marL="742950" lvl="1" indent="-285750">
              <a:lnSpc>
                <a:spcPct val="90000"/>
              </a:lnSpc>
            </a:pPr>
            <a:r>
              <a:rPr lang="en-US" smtClean="0"/>
              <a:t>No longer have an entire window in transit</a:t>
            </a:r>
          </a:p>
          <a:p>
            <a:pPr marL="742950" lvl="1" indent="-285750">
              <a:lnSpc>
                <a:spcPct val="90000"/>
              </a:lnSpc>
            </a:pPr>
            <a:r>
              <a:rPr lang="en-US" smtClean="0"/>
              <a:t>Can have much more clever loss recovery</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a:lstStyle/>
          <a:p>
            <a:r>
              <a:rPr lang="en-US" smtClean="0"/>
              <a:t>UDP: User Datagram Protocol </a:t>
            </a:r>
            <a:r>
              <a:rPr lang="en-US" sz="2800" smtClean="0"/>
              <a:t>[RFC 768]</a:t>
            </a:r>
          </a:p>
        </p:txBody>
      </p:sp>
      <p:sp>
        <p:nvSpPr>
          <p:cNvPr id="3075" name="Rectangle 3"/>
          <p:cNvSpPr>
            <a:spLocks noGrp="1" noChangeArrowheads="1"/>
          </p:cNvSpPr>
          <p:nvPr>
            <p:ph type="body" sz="half" idx="1"/>
          </p:nvPr>
        </p:nvSpPr>
        <p:spPr>
          <a:xfrm>
            <a:off x="428625" y="1450975"/>
            <a:ext cx="3816350" cy="4656138"/>
          </a:xfrm>
          <a:noFill/>
        </p:spPr>
        <p:txBody>
          <a:bodyPr/>
          <a:lstStyle/>
          <a:p>
            <a:pPr marL="342900" indent="-342900"/>
            <a:r>
              <a:rPr lang="en-US" sz="2000" smtClean="0"/>
              <a:t>“No frills,” “bare bones” Internet transport protocol</a:t>
            </a:r>
          </a:p>
          <a:p>
            <a:pPr marL="342900" indent="-342900"/>
            <a:r>
              <a:rPr lang="en-US" sz="2000" smtClean="0"/>
              <a:t>“Best effort” service, UDP segments may be:</a:t>
            </a:r>
          </a:p>
          <a:p>
            <a:pPr marL="742950" lvl="1" indent="-285750"/>
            <a:r>
              <a:rPr lang="en-US" sz="1600" smtClean="0"/>
              <a:t>Lost</a:t>
            </a:r>
          </a:p>
          <a:p>
            <a:pPr marL="742950" lvl="1" indent="-285750"/>
            <a:r>
              <a:rPr lang="en-US" sz="1600" smtClean="0"/>
              <a:t>Delivered out of order to app</a:t>
            </a:r>
          </a:p>
          <a:p>
            <a:pPr marL="342900" indent="-342900"/>
            <a:r>
              <a:rPr lang="en-US" sz="2000" i="1" smtClean="0"/>
              <a:t>Connectionless:</a:t>
            </a:r>
            <a:endParaRPr lang="en-US" sz="2000" smtClean="0"/>
          </a:p>
          <a:p>
            <a:pPr marL="742950" lvl="1" indent="-285750"/>
            <a:r>
              <a:rPr lang="en-US" sz="1600" smtClean="0"/>
              <a:t>No handshaking between UDP sender, receiver</a:t>
            </a:r>
          </a:p>
          <a:p>
            <a:pPr marL="742950" lvl="1" indent="-285750"/>
            <a:r>
              <a:rPr lang="en-US" sz="1600" smtClean="0"/>
              <a:t>Each UDP segment handled independently of others</a:t>
            </a:r>
          </a:p>
          <a:p>
            <a:pPr marL="342900" indent="-342900"/>
            <a:endParaRPr lang="en-US" sz="1800" smtClean="0"/>
          </a:p>
        </p:txBody>
      </p:sp>
      <p:sp>
        <p:nvSpPr>
          <p:cNvPr id="3076" name="Rectangle 4"/>
          <p:cNvSpPr>
            <a:spLocks noChangeArrowheads="1"/>
          </p:cNvSpPr>
          <p:nvPr/>
        </p:nvSpPr>
        <p:spPr bwMode="auto">
          <a:xfrm>
            <a:off x="4759325" y="1784350"/>
            <a:ext cx="3814763" cy="3827463"/>
          </a:xfrm>
          <a:prstGeom prst="rect">
            <a:avLst/>
          </a:prstGeom>
          <a:noFill/>
          <a:ln w="9525">
            <a:noFill/>
            <a:miter lim="800000"/>
            <a:headEnd/>
            <a:tailEnd/>
          </a:ln>
        </p:spPr>
        <p:txBody>
          <a:bodyPr lIns="91577" tIns="45789" rIns="91577" bIns="45789"/>
          <a:lstStyle/>
          <a:p>
            <a:pPr marL="342900" indent="-342900">
              <a:lnSpc>
                <a:spcPct val="90000"/>
              </a:lnSpc>
              <a:spcBef>
                <a:spcPct val="30000"/>
              </a:spcBef>
              <a:buClr>
                <a:schemeClr val="accent1"/>
              </a:buClr>
              <a:buSzPct val="75000"/>
              <a:buFont typeface="Monotype Sorts" charset="2"/>
              <a:buNone/>
            </a:pPr>
            <a:r>
              <a:rPr lang="en-US" sz="2000" b="1">
                <a:solidFill>
                  <a:srgbClr val="FF0000"/>
                </a:solidFill>
                <a:latin typeface="Arial" charset="0"/>
              </a:rPr>
              <a:t>Why is there a UDP?</a:t>
            </a:r>
            <a:endParaRPr lang="en-US" sz="2000" b="1">
              <a:latin typeface="Arial" charset="0"/>
            </a:endParaRPr>
          </a:p>
          <a:p>
            <a:pPr marL="342900" indent="-342900">
              <a:lnSpc>
                <a:spcPct val="90000"/>
              </a:lnSpc>
              <a:spcBef>
                <a:spcPct val="30000"/>
              </a:spcBef>
              <a:buClr>
                <a:schemeClr val="accent1"/>
              </a:buClr>
              <a:buSzPct val="75000"/>
              <a:buFont typeface="Monotype Sorts" charset="2"/>
              <a:buChar char="l"/>
            </a:pPr>
            <a:r>
              <a:rPr lang="en-US" sz="1800" b="1">
                <a:latin typeface="Arial" charset="0"/>
              </a:rPr>
              <a:t>No connection establishment (which can add delay)</a:t>
            </a:r>
          </a:p>
          <a:p>
            <a:pPr marL="342900" indent="-342900">
              <a:lnSpc>
                <a:spcPct val="90000"/>
              </a:lnSpc>
              <a:spcBef>
                <a:spcPct val="30000"/>
              </a:spcBef>
              <a:buClr>
                <a:schemeClr val="accent1"/>
              </a:buClr>
              <a:buSzPct val="75000"/>
              <a:buFont typeface="Monotype Sorts" charset="2"/>
              <a:buChar char="l"/>
            </a:pPr>
            <a:r>
              <a:rPr lang="en-US" sz="1800" b="1">
                <a:latin typeface="Arial" charset="0"/>
              </a:rPr>
              <a:t>Simple: no connection state at sender, receiver</a:t>
            </a:r>
          </a:p>
          <a:p>
            <a:pPr marL="342900" indent="-342900">
              <a:lnSpc>
                <a:spcPct val="90000"/>
              </a:lnSpc>
              <a:spcBef>
                <a:spcPct val="30000"/>
              </a:spcBef>
              <a:buClr>
                <a:schemeClr val="accent1"/>
              </a:buClr>
              <a:buSzPct val="75000"/>
              <a:buFont typeface="Monotype Sorts" charset="2"/>
              <a:buChar char="l"/>
            </a:pPr>
            <a:r>
              <a:rPr lang="en-US" sz="1800" b="1">
                <a:latin typeface="Arial" charset="0"/>
              </a:rPr>
              <a:t>Small header</a:t>
            </a:r>
          </a:p>
          <a:p>
            <a:pPr marL="342900" indent="-342900">
              <a:lnSpc>
                <a:spcPct val="90000"/>
              </a:lnSpc>
              <a:spcBef>
                <a:spcPct val="30000"/>
              </a:spcBef>
              <a:buClr>
                <a:schemeClr val="accent1"/>
              </a:buClr>
              <a:buSzPct val="75000"/>
              <a:buFont typeface="Monotype Sorts" charset="2"/>
              <a:buChar char="l"/>
            </a:pPr>
            <a:r>
              <a:rPr lang="en-US" sz="1800" b="1">
                <a:latin typeface="Arial" charset="0"/>
              </a:rPr>
              <a:t>No congestion control: UDP can blast away as fast as desired</a:t>
            </a:r>
            <a:endParaRPr lang="en-US" sz="2000" b="1">
              <a:latin typeface="Arial" charset="0"/>
            </a:endParaRPr>
          </a:p>
          <a:p>
            <a:pPr marL="342900" indent="-342900">
              <a:lnSpc>
                <a:spcPct val="90000"/>
              </a:lnSpc>
              <a:spcBef>
                <a:spcPct val="30000"/>
              </a:spcBef>
              <a:buClr>
                <a:schemeClr val="accent1"/>
              </a:buClr>
              <a:buSzPct val="75000"/>
              <a:buFont typeface="Monotype Sorts" charset="2"/>
              <a:buChar char="l"/>
            </a:pPr>
            <a:endParaRPr lang="en-US" sz="2000" b="1">
              <a:latin typeface="Arial" charset="0"/>
            </a:endParaRPr>
          </a:p>
        </p:txBody>
      </p:sp>
      <p:sp>
        <p:nvSpPr>
          <p:cNvPr id="3077" name="Rectangle 5"/>
          <p:cNvSpPr>
            <a:spLocks noChangeArrowheads="1"/>
          </p:cNvSpPr>
          <p:nvPr/>
        </p:nvSpPr>
        <p:spPr bwMode="auto">
          <a:xfrm>
            <a:off x="4597400" y="1641475"/>
            <a:ext cx="4054475" cy="3844925"/>
          </a:xfrm>
          <a:prstGeom prst="rect">
            <a:avLst/>
          </a:prstGeom>
          <a:noFill/>
          <a:ln w="19050">
            <a:solidFill>
              <a:srgbClr val="FF0000"/>
            </a:solidFill>
            <a:miter lim="800000"/>
            <a:headEnd/>
            <a:tailEnd/>
          </a:ln>
        </p:spPr>
        <p:txBody>
          <a:bodyPr wrap="none" anchor="ctr"/>
          <a:lstStyle/>
          <a:p>
            <a:endParaRPr lang="en-US"/>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1666" name="Rectangle 2"/>
          <p:cNvSpPr>
            <a:spLocks noChangeArrowheads="1"/>
          </p:cNvSpPr>
          <p:nvPr/>
        </p:nvSpPr>
        <p:spPr bwMode="auto">
          <a:xfrm>
            <a:off x="1601788" y="1527175"/>
            <a:ext cx="5876925" cy="4962525"/>
          </a:xfrm>
          <a:prstGeom prst="rect">
            <a:avLst/>
          </a:prstGeom>
          <a:solidFill>
            <a:srgbClr val="FFFFFF"/>
          </a:solidFill>
          <a:ln w="9525">
            <a:solidFill>
              <a:schemeClr val="tx1"/>
            </a:solidFill>
            <a:miter lim="800000"/>
            <a:headEnd/>
            <a:tailEnd/>
          </a:ln>
          <a:effectLst>
            <a:outerShdw dist="107763" dir="2700000" algn="ctr" rotWithShape="0">
              <a:schemeClr val="bg2"/>
            </a:outerShdw>
          </a:effectLst>
        </p:spPr>
        <p:txBody>
          <a:bodyPr wrap="none" anchor="ctr"/>
          <a:lstStyle/>
          <a:p>
            <a:pPr>
              <a:defRPr/>
            </a:pPr>
            <a:endParaRPr lang="en-US"/>
          </a:p>
        </p:txBody>
      </p:sp>
      <p:sp>
        <p:nvSpPr>
          <p:cNvPr id="21507" name="Rectangle 3"/>
          <p:cNvSpPr>
            <a:spLocks noGrp="1" noChangeArrowheads="1"/>
          </p:cNvSpPr>
          <p:nvPr>
            <p:ph type="title"/>
          </p:nvPr>
        </p:nvSpPr>
        <p:spPr>
          <a:xfrm>
            <a:off x="996950" y="77788"/>
            <a:ext cx="6583363" cy="1071562"/>
          </a:xfrm>
        </p:spPr>
        <p:txBody>
          <a:bodyPr/>
          <a:lstStyle/>
          <a:p>
            <a:r>
              <a:rPr lang="en-US" smtClean="0"/>
              <a:t>Go-Back-N in Action</a:t>
            </a:r>
            <a:endParaRPr lang="en-US" sz="4000" smtClean="0"/>
          </a:p>
        </p:txBody>
      </p:sp>
      <p:pic>
        <p:nvPicPr>
          <p:cNvPr id="21508" name="Picture 4" descr="gbn_example"/>
          <p:cNvPicPr>
            <a:picLocks noChangeAspect="1" noChangeArrowheads="1"/>
          </p:cNvPicPr>
          <p:nvPr/>
        </p:nvPicPr>
        <p:blipFill>
          <a:blip r:embed="rId3"/>
          <a:srcRect/>
          <a:stretch>
            <a:fillRect/>
          </a:stretch>
        </p:blipFill>
        <p:spPr bwMode="auto">
          <a:xfrm>
            <a:off x="2098675" y="1603375"/>
            <a:ext cx="4959350" cy="477361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r>
              <a:rPr lang="en-US" smtClean="0"/>
              <a:t>Selective Repeat</a:t>
            </a:r>
            <a:endParaRPr lang="en-US" sz="4000" smtClean="0"/>
          </a:p>
        </p:txBody>
      </p:sp>
      <p:sp>
        <p:nvSpPr>
          <p:cNvPr id="22531" name="Rectangle 3"/>
          <p:cNvSpPr>
            <a:spLocks noGrp="1" noChangeArrowheads="1"/>
          </p:cNvSpPr>
          <p:nvPr>
            <p:ph type="body" sz="half" idx="1"/>
          </p:nvPr>
        </p:nvSpPr>
        <p:spPr>
          <a:xfrm>
            <a:off x="552450" y="1470025"/>
            <a:ext cx="7573963" cy="4656138"/>
          </a:xfrm>
        </p:spPr>
        <p:txBody>
          <a:bodyPr/>
          <a:lstStyle/>
          <a:p>
            <a:pPr marL="342900" indent="-342900"/>
            <a:r>
              <a:rPr lang="en-US" sz="2000" smtClean="0"/>
              <a:t>Receiver </a:t>
            </a:r>
            <a:r>
              <a:rPr lang="en-US" sz="2000" i="1" smtClean="0"/>
              <a:t>individually</a:t>
            </a:r>
            <a:r>
              <a:rPr lang="en-US" sz="2000" smtClean="0"/>
              <a:t> acknowledges all correctly received pkts</a:t>
            </a:r>
          </a:p>
          <a:p>
            <a:pPr marL="742950" lvl="1" indent="-285750"/>
            <a:r>
              <a:rPr lang="en-US" sz="1600" smtClean="0"/>
              <a:t>Buffers packets, as needed, for eventual in-order delivery to upper layer</a:t>
            </a:r>
          </a:p>
          <a:p>
            <a:pPr marL="342900" indent="-342900"/>
            <a:r>
              <a:rPr lang="en-US" sz="2000" smtClean="0"/>
              <a:t>Sender only resends packets for which ACK not received</a:t>
            </a:r>
          </a:p>
          <a:p>
            <a:pPr marL="742950" lvl="1" indent="-285750"/>
            <a:r>
              <a:rPr lang="en-US" sz="1600" smtClean="0"/>
              <a:t>Sender timer for each unACKed packet</a:t>
            </a:r>
          </a:p>
          <a:p>
            <a:pPr marL="342900" indent="-342900"/>
            <a:r>
              <a:rPr lang="en-US" sz="2000" smtClean="0"/>
              <a:t>Sender window</a:t>
            </a:r>
          </a:p>
          <a:p>
            <a:pPr marL="742950" lvl="1" indent="-285750"/>
            <a:r>
              <a:rPr lang="en-US" sz="1600" smtClean="0"/>
              <a:t>N consecutive seq #’s</a:t>
            </a:r>
          </a:p>
          <a:p>
            <a:pPr marL="742950" lvl="1" indent="-285750"/>
            <a:r>
              <a:rPr lang="en-US" sz="1600" smtClean="0"/>
              <a:t>Again limits seq #s of sent, unACKed packets</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5762" name="Rectangle 2"/>
          <p:cNvSpPr>
            <a:spLocks noChangeArrowheads="1"/>
          </p:cNvSpPr>
          <p:nvPr/>
        </p:nvSpPr>
        <p:spPr bwMode="auto">
          <a:xfrm>
            <a:off x="611188" y="1527175"/>
            <a:ext cx="8393112" cy="5038725"/>
          </a:xfrm>
          <a:prstGeom prst="rect">
            <a:avLst/>
          </a:prstGeom>
          <a:solidFill>
            <a:srgbClr val="FFFFFF"/>
          </a:solidFill>
          <a:ln w="9525">
            <a:solidFill>
              <a:schemeClr val="tx1"/>
            </a:solidFill>
            <a:miter lim="800000"/>
            <a:headEnd/>
            <a:tailEnd/>
          </a:ln>
          <a:effectLst>
            <a:outerShdw dist="107763" dir="2700000" algn="ctr" rotWithShape="0">
              <a:schemeClr val="bg2"/>
            </a:outerShdw>
          </a:effectLst>
        </p:spPr>
        <p:txBody>
          <a:bodyPr wrap="none" anchor="ctr"/>
          <a:lstStyle/>
          <a:p>
            <a:pPr>
              <a:defRPr/>
            </a:pPr>
            <a:endParaRPr lang="en-US"/>
          </a:p>
        </p:txBody>
      </p:sp>
      <p:sp>
        <p:nvSpPr>
          <p:cNvPr id="23555" name="Rectangle 3"/>
          <p:cNvSpPr>
            <a:spLocks noGrp="1" noChangeArrowheads="1"/>
          </p:cNvSpPr>
          <p:nvPr>
            <p:ph type="title"/>
          </p:nvPr>
        </p:nvSpPr>
        <p:spPr>
          <a:xfrm>
            <a:off x="996950" y="77788"/>
            <a:ext cx="5937250" cy="1071562"/>
          </a:xfrm>
        </p:spPr>
        <p:txBody>
          <a:bodyPr/>
          <a:lstStyle/>
          <a:p>
            <a:r>
              <a:rPr lang="en-US" sz="3200" smtClean="0"/>
              <a:t>Selective Repeat: Sender, Receiver Windows</a:t>
            </a:r>
            <a:endParaRPr lang="en-US" sz="4000" smtClean="0"/>
          </a:p>
        </p:txBody>
      </p:sp>
      <p:pic>
        <p:nvPicPr>
          <p:cNvPr id="23556" name="Picture 4" descr="sr_seqnum"/>
          <p:cNvPicPr>
            <a:picLocks noChangeAspect="1" noChangeArrowheads="1"/>
          </p:cNvPicPr>
          <p:nvPr/>
        </p:nvPicPr>
        <p:blipFill>
          <a:blip r:embed="rId3"/>
          <a:srcRect/>
          <a:stretch>
            <a:fillRect/>
          </a:stretch>
        </p:blipFill>
        <p:spPr bwMode="auto">
          <a:xfrm>
            <a:off x="763588" y="1563688"/>
            <a:ext cx="8247062" cy="492601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r>
              <a:rPr lang="en-US" smtClean="0"/>
              <a:t>Important Lessons</a:t>
            </a:r>
          </a:p>
        </p:txBody>
      </p:sp>
      <p:sp>
        <p:nvSpPr>
          <p:cNvPr id="24579" name="Rectangle 3"/>
          <p:cNvSpPr>
            <a:spLocks noGrp="1" noChangeArrowheads="1"/>
          </p:cNvSpPr>
          <p:nvPr>
            <p:ph type="body" idx="1"/>
          </p:nvPr>
        </p:nvSpPr>
        <p:spPr/>
        <p:txBody>
          <a:bodyPr/>
          <a:lstStyle/>
          <a:p>
            <a:pPr marL="342900" indent="-342900"/>
            <a:r>
              <a:rPr lang="en-US" smtClean="0"/>
              <a:t>Transport service</a:t>
            </a:r>
          </a:p>
          <a:p>
            <a:pPr marL="742950" lvl="1" indent="-285750"/>
            <a:r>
              <a:rPr lang="en-US" smtClean="0"/>
              <a:t>UDP </a:t>
            </a:r>
            <a:r>
              <a:rPr lang="en-US" smtClean="0">
                <a:sym typeface="Wingdings" pitchFamily="2" charset="2"/>
              </a:rPr>
              <a:t> mostly just IP service</a:t>
            </a:r>
          </a:p>
          <a:p>
            <a:pPr marL="742950" lvl="1" indent="-285750"/>
            <a:r>
              <a:rPr lang="en-US" smtClean="0">
                <a:sym typeface="Wingdings" pitchFamily="2" charset="2"/>
              </a:rPr>
              <a:t>TCP  congestion controlled, reliable, byte stream</a:t>
            </a:r>
          </a:p>
          <a:p>
            <a:pPr marL="342900" indent="-342900"/>
            <a:r>
              <a:rPr lang="en-US" smtClean="0"/>
              <a:t>Types of ARQ protocols</a:t>
            </a:r>
          </a:p>
          <a:p>
            <a:pPr marL="742950" lvl="1" indent="-285750"/>
            <a:r>
              <a:rPr lang="en-US" smtClean="0"/>
              <a:t>Stop-and-wait </a:t>
            </a:r>
            <a:r>
              <a:rPr lang="en-US" smtClean="0">
                <a:sym typeface="Wingdings" pitchFamily="2" charset="2"/>
              </a:rPr>
              <a:t> slow, simple</a:t>
            </a:r>
            <a:endParaRPr lang="en-US" smtClean="0"/>
          </a:p>
          <a:p>
            <a:pPr marL="742950" lvl="1" indent="-285750"/>
            <a:r>
              <a:rPr lang="en-US" smtClean="0"/>
              <a:t>Go-back-n </a:t>
            </a:r>
            <a:r>
              <a:rPr lang="en-US" smtClean="0">
                <a:sym typeface="Wingdings" pitchFamily="2" charset="2"/>
              </a:rPr>
              <a:t> can keep link utilized (except w/ losses)</a:t>
            </a:r>
            <a:endParaRPr lang="en-US" smtClean="0"/>
          </a:p>
          <a:p>
            <a:pPr marL="742950" lvl="1" indent="-285750"/>
            <a:r>
              <a:rPr lang="en-US" smtClean="0"/>
              <a:t>Selective repeat </a:t>
            </a:r>
            <a:r>
              <a:rPr lang="en-US" smtClean="0">
                <a:sym typeface="Wingdings" pitchFamily="2" charset="2"/>
              </a:rPr>
              <a:t> efficient loss recovery</a:t>
            </a:r>
          </a:p>
          <a:p>
            <a:pPr marL="342900" indent="-342900"/>
            <a:r>
              <a:rPr lang="en-US" smtClean="0"/>
              <a:t>Sliding window flow control</a:t>
            </a:r>
          </a:p>
          <a:p>
            <a:pPr marL="742950" lvl="1" indent="-285750"/>
            <a:r>
              <a:rPr lang="en-US" smtClean="0"/>
              <a:t>Addresses buffering issues and keeps link utilized</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0" y="0"/>
            <a:ext cx="9156700" cy="1144588"/>
          </a:xfrm>
        </p:spPr>
        <p:txBody>
          <a:bodyPr/>
          <a:lstStyle/>
          <a:p>
            <a:r>
              <a:rPr lang="en-US" sz="4000" smtClean="0"/>
              <a:t>Transmission Control Protocol (TCP)</a:t>
            </a:r>
          </a:p>
        </p:txBody>
      </p:sp>
      <p:sp>
        <p:nvSpPr>
          <p:cNvPr id="25603" name="Rectangle 3"/>
          <p:cNvSpPr>
            <a:spLocks noGrp="1" noChangeArrowheads="1"/>
          </p:cNvSpPr>
          <p:nvPr>
            <p:ph type="body" idx="1"/>
          </p:nvPr>
        </p:nvSpPr>
        <p:spPr>
          <a:xfrm>
            <a:off x="687388" y="1603375"/>
            <a:ext cx="7781925" cy="4122738"/>
          </a:xfrm>
        </p:spPr>
        <p:txBody>
          <a:bodyPr/>
          <a:lstStyle/>
          <a:p>
            <a:r>
              <a:rPr lang="en-US" smtClean="0"/>
              <a:t>Reliable</a:t>
            </a:r>
          </a:p>
          <a:p>
            <a:r>
              <a:rPr lang="en-US" smtClean="0"/>
              <a:t>Connection-oriented</a:t>
            </a:r>
          </a:p>
          <a:p>
            <a:r>
              <a:rPr lang="en-US" smtClean="0"/>
              <a:t>Point-to-point</a:t>
            </a:r>
          </a:p>
          <a:p>
            <a:r>
              <a:rPr lang="en-US" smtClean="0"/>
              <a:t>Full-duplex</a:t>
            </a:r>
          </a:p>
          <a:p>
            <a:r>
              <a:rPr lang="en-US" smtClean="0"/>
              <a:t>Streams, not messages</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687388" y="0"/>
            <a:ext cx="8091487" cy="1144588"/>
          </a:xfrm>
        </p:spPr>
        <p:txBody>
          <a:bodyPr/>
          <a:lstStyle/>
          <a:p>
            <a:r>
              <a:rPr lang="en-US" smtClean="0"/>
              <a:t>Initialization: 3 Way Handshake</a:t>
            </a:r>
          </a:p>
        </p:txBody>
      </p:sp>
      <p:sp>
        <p:nvSpPr>
          <p:cNvPr id="26627" name="Line 3"/>
          <p:cNvSpPr>
            <a:spLocks noChangeShapeType="1"/>
          </p:cNvSpPr>
          <p:nvPr/>
        </p:nvSpPr>
        <p:spPr bwMode="auto">
          <a:xfrm>
            <a:off x="2212975" y="2060575"/>
            <a:ext cx="4654550" cy="0"/>
          </a:xfrm>
          <a:prstGeom prst="line">
            <a:avLst/>
          </a:prstGeom>
          <a:noFill/>
          <a:ln w="25400">
            <a:solidFill>
              <a:schemeClr val="tx1"/>
            </a:solidFill>
            <a:round/>
            <a:headEnd type="none" w="sm" len="sm"/>
            <a:tailEnd type="triangle" w="med" len="med"/>
          </a:ln>
        </p:spPr>
        <p:txBody>
          <a:bodyPr lIns="91577" tIns="45789" rIns="91577" bIns="45789"/>
          <a:lstStyle/>
          <a:p>
            <a:endParaRPr lang="en-US"/>
          </a:p>
        </p:txBody>
      </p:sp>
      <p:sp>
        <p:nvSpPr>
          <p:cNvPr id="26628" name="Text Box 4"/>
          <p:cNvSpPr txBox="1">
            <a:spLocks noChangeArrowheads="1"/>
          </p:cNvSpPr>
          <p:nvPr/>
        </p:nvSpPr>
        <p:spPr bwMode="auto">
          <a:xfrm>
            <a:off x="1144588" y="1831975"/>
            <a:ext cx="1000125" cy="398463"/>
          </a:xfrm>
          <a:prstGeom prst="rect">
            <a:avLst/>
          </a:prstGeom>
          <a:noFill/>
          <a:ln w="12700">
            <a:noFill/>
            <a:miter lim="800000"/>
            <a:headEnd type="none" w="sm" len="sm"/>
            <a:tailEnd type="none" w="sm" len="sm"/>
          </a:ln>
        </p:spPr>
        <p:txBody>
          <a:bodyPr wrap="none" lIns="91577" tIns="45789" rIns="91577" bIns="45789">
            <a:spAutoFit/>
          </a:bodyPr>
          <a:lstStyle/>
          <a:p>
            <a:r>
              <a:rPr lang="en-US" sz="2000"/>
              <a:t>Initiator</a:t>
            </a:r>
          </a:p>
        </p:txBody>
      </p:sp>
      <p:sp>
        <p:nvSpPr>
          <p:cNvPr id="26629" name="Text Box 5"/>
          <p:cNvSpPr txBox="1">
            <a:spLocks noChangeArrowheads="1"/>
          </p:cNvSpPr>
          <p:nvPr/>
        </p:nvSpPr>
        <p:spPr bwMode="auto">
          <a:xfrm>
            <a:off x="6943725" y="1831975"/>
            <a:ext cx="1282700" cy="398463"/>
          </a:xfrm>
          <a:prstGeom prst="rect">
            <a:avLst/>
          </a:prstGeom>
          <a:noFill/>
          <a:ln w="12700">
            <a:noFill/>
            <a:miter lim="800000"/>
            <a:headEnd type="none" w="sm" len="sm"/>
            <a:tailEnd type="none" w="sm" len="sm"/>
          </a:ln>
        </p:spPr>
        <p:txBody>
          <a:bodyPr wrap="none" lIns="91577" tIns="45789" rIns="91577" bIns="45789">
            <a:spAutoFit/>
          </a:bodyPr>
          <a:lstStyle/>
          <a:p>
            <a:r>
              <a:rPr lang="en-US" sz="2000"/>
              <a:t>Participant</a:t>
            </a:r>
          </a:p>
        </p:txBody>
      </p:sp>
      <p:sp>
        <p:nvSpPr>
          <p:cNvPr id="26630" name="Text Box 6"/>
          <p:cNvSpPr txBox="1">
            <a:spLocks noChangeArrowheads="1"/>
          </p:cNvSpPr>
          <p:nvPr/>
        </p:nvSpPr>
        <p:spPr bwMode="auto">
          <a:xfrm>
            <a:off x="2746375" y="2060575"/>
            <a:ext cx="2828925" cy="581025"/>
          </a:xfrm>
          <a:prstGeom prst="rect">
            <a:avLst/>
          </a:prstGeom>
          <a:noFill/>
          <a:ln w="12700">
            <a:noFill/>
            <a:miter lim="800000"/>
            <a:headEnd type="none" w="sm" len="sm"/>
            <a:tailEnd type="none" w="sm" len="sm"/>
          </a:ln>
        </p:spPr>
        <p:txBody>
          <a:bodyPr wrap="none" lIns="91577" tIns="45789" rIns="91577" bIns="45789">
            <a:spAutoFit/>
          </a:bodyPr>
          <a:lstStyle/>
          <a:p>
            <a:r>
              <a:rPr lang="en-US" sz="1200"/>
              <a:t>SYN (Synchronization Sequence Number</a:t>
            </a:r>
            <a:r>
              <a:rPr lang="en-US" sz="2000"/>
              <a:t>)</a:t>
            </a:r>
          </a:p>
          <a:p>
            <a:r>
              <a:rPr lang="en-US" sz="1200"/>
              <a:t>SYN = ISN + Port #</a:t>
            </a:r>
          </a:p>
        </p:txBody>
      </p:sp>
      <p:sp>
        <p:nvSpPr>
          <p:cNvPr id="26631" name="Rectangle 7"/>
          <p:cNvSpPr>
            <a:spLocks noChangeArrowheads="1"/>
          </p:cNvSpPr>
          <p:nvPr/>
        </p:nvSpPr>
        <p:spPr bwMode="auto">
          <a:xfrm>
            <a:off x="839788" y="3282950"/>
            <a:ext cx="7400925" cy="3117850"/>
          </a:xfrm>
          <a:prstGeom prst="rect">
            <a:avLst/>
          </a:prstGeom>
          <a:noFill/>
          <a:ln w="12700">
            <a:noFill/>
            <a:miter lim="800000"/>
            <a:headEnd type="none" w="sm" len="sm"/>
            <a:tailEnd type="none" w="sm" len="sm"/>
          </a:ln>
        </p:spPr>
        <p:txBody>
          <a:bodyPr lIns="91577" tIns="45789" rIns="91577" bIns="45789">
            <a:spAutoFit/>
          </a:bodyPr>
          <a:lstStyle/>
          <a:p>
            <a:pPr>
              <a:buClr>
                <a:srgbClr val="FFCC00"/>
              </a:buClr>
              <a:buSzPct val="200000"/>
              <a:buFontTx/>
              <a:buChar char="•"/>
            </a:pPr>
            <a:r>
              <a:rPr kumimoji="1" lang="en-US" sz="1800"/>
              <a:t> The client begins it's active open by sending a SYN to the server. SYN</a:t>
            </a:r>
          </a:p>
          <a:p>
            <a:pPr>
              <a:buClr>
                <a:srgbClr val="FFCC00"/>
              </a:buClr>
              <a:buSzPct val="200000"/>
            </a:pPr>
            <a:r>
              <a:rPr kumimoji="1" lang="en-US" sz="1800"/>
              <a:t>stands for "Synchronization Sequence Number", but it actually contains much more. </a:t>
            </a:r>
          </a:p>
          <a:p>
            <a:pPr>
              <a:buClr>
                <a:srgbClr val="FFCC00"/>
              </a:buClr>
              <a:buSzPct val="200000"/>
            </a:pPr>
            <a:endParaRPr kumimoji="1" lang="en-US" sz="1800"/>
          </a:p>
          <a:p>
            <a:pPr>
              <a:buClr>
                <a:srgbClr val="FFCC00"/>
              </a:buClr>
              <a:buSzPct val="200000"/>
              <a:buFontTx/>
              <a:buChar char="•"/>
            </a:pPr>
            <a:r>
              <a:rPr kumimoji="1" lang="en-US" sz="1800"/>
              <a:t> The SYN message contains the initial sequence number (ISN). This ISN is the starting value for the sequence numbering that will be used by the client to detect duplicate segments, to request the retransmission of segments, &amp;c. </a:t>
            </a:r>
          </a:p>
          <a:p>
            <a:pPr>
              <a:buClr>
                <a:srgbClr val="FFCC00"/>
              </a:buClr>
              <a:buSzPct val="200000"/>
              <a:buFontTx/>
              <a:buChar char="•"/>
            </a:pPr>
            <a:endParaRPr kumimoji="1" lang="en-US" sz="1800"/>
          </a:p>
          <a:p>
            <a:pPr>
              <a:buClr>
                <a:srgbClr val="FFCC00"/>
              </a:buClr>
              <a:buSzPct val="200000"/>
              <a:buFontTx/>
              <a:buChar char="•"/>
            </a:pPr>
            <a:r>
              <a:rPr kumimoji="1" lang="en-US" sz="1800"/>
              <a:t> The message also contains the </a:t>
            </a:r>
            <a:r>
              <a:rPr kumimoji="1" lang="en-US" sz="1800" i="1"/>
              <a:t>port number</a:t>
            </a:r>
            <a:r>
              <a:rPr kumimoji="1" lang="en-US" sz="1800"/>
              <a:t>. Whereas the hostname and IP address name the machine, the port number names a particular processes. A process on the server is associated with a particular port using bind(). </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687388" y="0"/>
            <a:ext cx="8091487" cy="1144588"/>
          </a:xfrm>
        </p:spPr>
        <p:txBody>
          <a:bodyPr/>
          <a:lstStyle/>
          <a:p>
            <a:r>
              <a:rPr lang="en-US" smtClean="0"/>
              <a:t>Initialization: 3 Way Handshake</a:t>
            </a:r>
          </a:p>
        </p:txBody>
      </p:sp>
      <p:sp>
        <p:nvSpPr>
          <p:cNvPr id="27651" name="Line 3"/>
          <p:cNvSpPr>
            <a:spLocks noChangeShapeType="1"/>
          </p:cNvSpPr>
          <p:nvPr/>
        </p:nvSpPr>
        <p:spPr bwMode="auto">
          <a:xfrm rot="10800000">
            <a:off x="2212975" y="2060575"/>
            <a:ext cx="4654550" cy="1588"/>
          </a:xfrm>
          <a:prstGeom prst="line">
            <a:avLst/>
          </a:prstGeom>
          <a:noFill/>
          <a:ln w="25400">
            <a:solidFill>
              <a:schemeClr val="tx1"/>
            </a:solidFill>
            <a:round/>
            <a:headEnd type="none" w="sm" len="sm"/>
            <a:tailEnd type="triangle" w="med" len="med"/>
          </a:ln>
        </p:spPr>
        <p:txBody>
          <a:bodyPr lIns="91577" tIns="45789" rIns="91577" bIns="45789"/>
          <a:lstStyle/>
          <a:p>
            <a:endParaRPr lang="en-US"/>
          </a:p>
        </p:txBody>
      </p:sp>
      <p:sp>
        <p:nvSpPr>
          <p:cNvPr id="27652" name="Text Box 4"/>
          <p:cNvSpPr txBox="1">
            <a:spLocks noChangeArrowheads="1"/>
          </p:cNvSpPr>
          <p:nvPr/>
        </p:nvSpPr>
        <p:spPr bwMode="auto">
          <a:xfrm>
            <a:off x="1220788" y="1831975"/>
            <a:ext cx="1000125" cy="398463"/>
          </a:xfrm>
          <a:prstGeom prst="rect">
            <a:avLst/>
          </a:prstGeom>
          <a:noFill/>
          <a:ln w="12700">
            <a:noFill/>
            <a:miter lim="800000"/>
            <a:headEnd type="none" w="sm" len="sm"/>
            <a:tailEnd type="none" w="sm" len="sm"/>
          </a:ln>
        </p:spPr>
        <p:txBody>
          <a:bodyPr wrap="none" lIns="91577" tIns="45789" rIns="91577" bIns="45789">
            <a:spAutoFit/>
          </a:bodyPr>
          <a:lstStyle/>
          <a:p>
            <a:r>
              <a:rPr lang="en-US" sz="2000"/>
              <a:t>Initiator</a:t>
            </a:r>
          </a:p>
        </p:txBody>
      </p:sp>
      <p:sp>
        <p:nvSpPr>
          <p:cNvPr id="27653" name="Text Box 5"/>
          <p:cNvSpPr txBox="1">
            <a:spLocks noChangeArrowheads="1"/>
          </p:cNvSpPr>
          <p:nvPr/>
        </p:nvSpPr>
        <p:spPr bwMode="auto">
          <a:xfrm>
            <a:off x="6943725" y="1831975"/>
            <a:ext cx="1282700" cy="398463"/>
          </a:xfrm>
          <a:prstGeom prst="rect">
            <a:avLst/>
          </a:prstGeom>
          <a:noFill/>
          <a:ln w="12700">
            <a:noFill/>
            <a:miter lim="800000"/>
            <a:headEnd type="none" w="sm" len="sm"/>
            <a:tailEnd type="none" w="sm" len="sm"/>
          </a:ln>
        </p:spPr>
        <p:txBody>
          <a:bodyPr wrap="none" lIns="91577" tIns="45789" rIns="91577" bIns="45789">
            <a:spAutoFit/>
          </a:bodyPr>
          <a:lstStyle/>
          <a:p>
            <a:r>
              <a:rPr lang="en-US" sz="2000"/>
              <a:t>Participant</a:t>
            </a:r>
          </a:p>
        </p:txBody>
      </p:sp>
      <p:sp>
        <p:nvSpPr>
          <p:cNvPr id="27654" name="Text Box 6"/>
          <p:cNvSpPr txBox="1">
            <a:spLocks noChangeArrowheads="1"/>
          </p:cNvSpPr>
          <p:nvPr/>
        </p:nvSpPr>
        <p:spPr bwMode="auto">
          <a:xfrm>
            <a:off x="3738563" y="2060575"/>
            <a:ext cx="2465387" cy="458788"/>
          </a:xfrm>
          <a:prstGeom prst="rect">
            <a:avLst/>
          </a:prstGeom>
          <a:noFill/>
          <a:ln w="12700">
            <a:noFill/>
            <a:miter lim="800000"/>
            <a:headEnd type="none" w="sm" len="sm"/>
            <a:tailEnd type="none" w="sm" len="sm"/>
          </a:ln>
        </p:spPr>
        <p:txBody>
          <a:bodyPr wrap="none" lIns="91577" tIns="45789" rIns="91577" bIns="45789">
            <a:spAutoFit/>
          </a:bodyPr>
          <a:lstStyle/>
          <a:p>
            <a:r>
              <a:rPr lang="en-US" sz="1200"/>
              <a:t>SYN + ACK of SYN</a:t>
            </a:r>
          </a:p>
          <a:p>
            <a:r>
              <a:rPr lang="en-US" sz="1200"/>
              <a:t>(ACK of SYN using initiator-ISN+1)</a:t>
            </a:r>
            <a:endParaRPr lang="en-US" sz="2000"/>
          </a:p>
        </p:txBody>
      </p:sp>
      <p:sp>
        <p:nvSpPr>
          <p:cNvPr id="27655" name="Rectangle 7"/>
          <p:cNvSpPr>
            <a:spLocks noChangeArrowheads="1"/>
          </p:cNvSpPr>
          <p:nvPr/>
        </p:nvSpPr>
        <p:spPr bwMode="auto">
          <a:xfrm>
            <a:off x="839788" y="3816350"/>
            <a:ext cx="7400925" cy="1193800"/>
          </a:xfrm>
          <a:prstGeom prst="rect">
            <a:avLst/>
          </a:prstGeom>
          <a:noFill/>
          <a:ln w="12700">
            <a:noFill/>
            <a:miter lim="800000"/>
            <a:headEnd type="none" w="sm" len="sm"/>
            <a:tailEnd type="none" w="sm" len="sm"/>
          </a:ln>
        </p:spPr>
        <p:txBody>
          <a:bodyPr lIns="91577" tIns="45789" rIns="91577" bIns="45789">
            <a:spAutoFit/>
          </a:bodyPr>
          <a:lstStyle/>
          <a:p>
            <a:pPr>
              <a:buClr>
                <a:srgbClr val="FFCC00"/>
              </a:buClr>
              <a:buSzPct val="200000"/>
              <a:buFontTx/>
              <a:buChar char="•"/>
            </a:pPr>
            <a:r>
              <a:rPr kumimoji="1" lang="en-US" sz="1800"/>
              <a:t> The server performs the passive open, by sending its own ISN to the client. It also sends an Acknowledgement (ACK) of the client's SYN, using the ISN that the client sent plus one. </a:t>
            </a:r>
          </a:p>
          <a:p>
            <a:pPr>
              <a:buClr>
                <a:srgbClr val="FFCC00"/>
              </a:buClr>
              <a:buSzPct val="200000"/>
            </a:pPr>
            <a:endParaRPr kumimoji="1" lang="en-US" sz="180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687388" y="0"/>
            <a:ext cx="8091487" cy="1144588"/>
          </a:xfrm>
        </p:spPr>
        <p:txBody>
          <a:bodyPr/>
          <a:lstStyle/>
          <a:p>
            <a:r>
              <a:rPr lang="en-US" smtClean="0"/>
              <a:t>Initialization: 3 Way Handshake</a:t>
            </a:r>
          </a:p>
        </p:txBody>
      </p:sp>
      <p:sp>
        <p:nvSpPr>
          <p:cNvPr id="28675" name="Line 3"/>
          <p:cNvSpPr>
            <a:spLocks noChangeShapeType="1"/>
          </p:cNvSpPr>
          <p:nvPr/>
        </p:nvSpPr>
        <p:spPr bwMode="auto">
          <a:xfrm>
            <a:off x="2212975" y="2060575"/>
            <a:ext cx="4654550" cy="0"/>
          </a:xfrm>
          <a:prstGeom prst="line">
            <a:avLst/>
          </a:prstGeom>
          <a:noFill/>
          <a:ln w="25400">
            <a:solidFill>
              <a:schemeClr val="tx1"/>
            </a:solidFill>
            <a:round/>
            <a:headEnd type="none" w="sm" len="sm"/>
            <a:tailEnd type="triangle" w="med" len="med"/>
          </a:ln>
        </p:spPr>
        <p:txBody>
          <a:bodyPr lIns="91577" tIns="45789" rIns="91577" bIns="45789"/>
          <a:lstStyle/>
          <a:p>
            <a:endParaRPr lang="en-US"/>
          </a:p>
        </p:txBody>
      </p:sp>
      <p:sp>
        <p:nvSpPr>
          <p:cNvPr id="28676" name="Text Box 4"/>
          <p:cNvSpPr txBox="1">
            <a:spLocks noChangeArrowheads="1"/>
          </p:cNvSpPr>
          <p:nvPr/>
        </p:nvSpPr>
        <p:spPr bwMode="auto">
          <a:xfrm>
            <a:off x="1144588" y="1831975"/>
            <a:ext cx="1000125" cy="398463"/>
          </a:xfrm>
          <a:prstGeom prst="rect">
            <a:avLst/>
          </a:prstGeom>
          <a:noFill/>
          <a:ln w="12700">
            <a:noFill/>
            <a:miter lim="800000"/>
            <a:headEnd type="none" w="sm" len="sm"/>
            <a:tailEnd type="none" w="sm" len="sm"/>
          </a:ln>
        </p:spPr>
        <p:txBody>
          <a:bodyPr wrap="none" lIns="91577" tIns="45789" rIns="91577" bIns="45789">
            <a:spAutoFit/>
          </a:bodyPr>
          <a:lstStyle/>
          <a:p>
            <a:r>
              <a:rPr lang="en-US" sz="2000"/>
              <a:t>Initiator</a:t>
            </a:r>
          </a:p>
        </p:txBody>
      </p:sp>
      <p:sp>
        <p:nvSpPr>
          <p:cNvPr id="28677" name="Text Box 5"/>
          <p:cNvSpPr txBox="1">
            <a:spLocks noChangeArrowheads="1"/>
          </p:cNvSpPr>
          <p:nvPr/>
        </p:nvSpPr>
        <p:spPr bwMode="auto">
          <a:xfrm>
            <a:off x="6943725" y="1831975"/>
            <a:ext cx="1282700" cy="398463"/>
          </a:xfrm>
          <a:prstGeom prst="rect">
            <a:avLst/>
          </a:prstGeom>
          <a:noFill/>
          <a:ln w="12700">
            <a:noFill/>
            <a:miter lim="800000"/>
            <a:headEnd type="none" w="sm" len="sm"/>
            <a:tailEnd type="none" w="sm" len="sm"/>
          </a:ln>
        </p:spPr>
        <p:txBody>
          <a:bodyPr wrap="none" lIns="91577" tIns="45789" rIns="91577" bIns="45789">
            <a:spAutoFit/>
          </a:bodyPr>
          <a:lstStyle/>
          <a:p>
            <a:r>
              <a:rPr lang="en-US" sz="2000"/>
              <a:t>Participant</a:t>
            </a:r>
          </a:p>
        </p:txBody>
      </p:sp>
      <p:sp>
        <p:nvSpPr>
          <p:cNvPr id="28678" name="Text Box 6"/>
          <p:cNvSpPr txBox="1">
            <a:spLocks noChangeArrowheads="1"/>
          </p:cNvSpPr>
          <p:nvPr/>
        </p:nvSpPr>
        <p:spPr bwMode="auto">
          <a:xfrm>
            <a:off x="2746375" y="2160588"/>
            <a:ext cx="2746375" cy="457200"/>
          </a:xfrm>
          <a:prstGeom prst="rect">
            <a:avLst/>
          </a:prstGeom>
          <a:noFill/>
          <a:ln w="12700">
            <a:noFill/>
            <a:miter lim="800000"/>
            <a:headEnd type="none" w="sm" len="sm"/>
            <a:tailEnd type="none" w="sm" len="sm"/>
          </a:ln>
        </p:spPr>
        <p:txBody>
          <a:bodyPr wrap="none" lIns="91577" tIns="45789" rIns="91577" bIns="45789">
            <a:spAutoFit/>
          </a:bodyPr>
          <a:lstStyle/>
          <a:p>
            <a:r>
              <a:rPr lang="en-US" sz="1200"/>
              <a:t>ACK of SYN</a:t>
            </a:r>
          </a:p>
          <a:p>
            <a:r>
              <a:rPr lang="en-US" sz="1200"/>
              <a:t>(ACK of SYNC uses participant-ISN + 1)</a:t>
            </a:r>
          </a:p>
        </p:txBody>
      </p:sp>
      <p:sp>
        <p:nvSpPr>
          <p:cNvPr id="28679" name="Rectangle 7"/>
          <p:cNvSpPr>
            <a:spLocks noChangeArrowheads="1"/>
          </p:cNvSpPr>
          <p:nvPr/>
        </p:nvSpPr>
        <p:spPr bwMode="auto">
          <a:xfrm>
            <a:off x="763588" y="3894138"/>
            <a:ext cx="7400925" cy="366712"/>
          </a:xfrm>
          <a:prstGeom prst="rect">
            <a:avLst/>
          </a:prstGeom>
          <a:noFill/>
          <a:ln w="12700">
            <a:noFill/>
            <a:miter lim="800000"/>
            <a:headEnd type="none" w="sm" len="sm"/>
            <a:tailEnd type="none" w="sm" len="sm"/>
          </a:ln>
        </p:spPr>
        <p:txBody>
          <a:bodyPr lIns="91577" tIns="45789" rIns="91577" bIns="45789">
            <a:spAutoFit/>
          </a:bodyPr>
          <a:lstStyle/>
          <a:p>
            <a:pPr>
              <a:buClr>
                <a:srgbClr val="FFCC00"/>
              </a:buClr>
              <a:buSzPct val="200000"/>
              <a:buFontTx/>
              <a:buChar char="•"/>
            </a:pPr>
            <a:r>
              <a:rPr kumimoji="1" lang="en-US" sz="1800"/>
              <a:t> The last step is for the client to acknowledge the server’s SYN</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xfrm>
            <a:off x="611188" y="0"/>
            <a:ext cx="8091487" cy="1144588"/>
          </a:xfrm>
        </p:spPr>
        <p:txBody>
          <a:bodyPr/>
          <a:lstStyle/>
          <a:p>
            <a:r>
              <a:rPr lang="en-US" smtClean="0"/>
              <a:t>Initialization: 3 way Handshake</a:t>
            </a:r>
          </a:p>
        </p:txBody>
      </p:sp>
      <p:sp>
        <p:nvSpPr>
          <p:cNvPr id="29699" name="Line 3"/>
          <p:cNvSpPr>
            <a:spLocks noChangeShapeType="1"/>
          </p:cNvSpPr>
          <p:nvPr/>
        </p:nvSpPr>
        <p:spPr bwMode="auto">
          <a:xfrm>
            <a:off x="2212975" y="2060575"/>
            <a:ext cx="4654550" cy="0"/>
          </a:xfrm>
          <a:prstGeom prst="line">
            <a:avLst/>
          </a:prstGeom>
          <a:noFill/>
          <a:ln w="25400">
            <a:solidFill>
              <a:schemeClr val="tx1"/>
            </a:solidFill>
            <a:round/>
            <a:headEnd type="none" w="sm" len="sm"/>
            <a:tailEnd type="triangle" w="med" len="med"/>
          </a:ln>
        </p:spPr>
        <p:txBody>
          <a:bodyPr lIns="91577" tIns="45789" rIns="91577" bIns="45789"/>
          <a:lstStyle/>
          <a:p>
            <a:endParaRPr lang="en-US"/>
          </a:p>
        </p:txBody>
      </p:sp>
      <p:sp>
        <p:nvSpPr>
          <p:cNvPr id="29700" name="Text Box 4"/>
          <p:cNvSpPr txBox="1">
            <a:spLocks noChangeArrowheads="1"/>
          </p:cNvSpPr>
          <p:nvPr/>
        </p:nvSpPr>
        <p:spPr bwMode="auto">
          <a:xfrm>
            <a:off x="1144588" y="1831975"/>
            <a:ext cx="1000125" cy="398463"/>
          </a:xfrm>
          <a:prstGeom prst="rect">
            <a:avLst/>
          </a:prstGeom>
          <a:noFill/>
          <a:ln w="12700">
            <a:noFill/>
            <a:miter lim="800000"/>
            <a:headEnd type="none" w="sm" len="sm"/>
            <a:tailEnd type="none" w="sm" len="sm"/>
          </a:ln>
        </p:spPr>
        <p:txBody>
          <a:bodyPr wrap="none" lIns="91577" tIns="45789" rIns="91577" bIns="45789">
            <a:spAutoFit/>
          </a:bodyPr>
          <a:lstStyle/>
          <a:p>
            <a:r>
              <a:rPr lang="en-US" sz="2000"/>
              <a:t>Initiator</a:t>
            </a:r>
          </a:p>
        </p:txBody>
      </p:sp>
      <p:sp>
        <p:nvSpPr>
          <p:cNvPr id="29701" name="Text Box 5"/>
          <p:cNvSpPr txBox="1">
            <a:spLocks noChangeArrowheads="1"/>
          </p:cNvSpPr>
          <p:nvPr/>
        </p:nvSpPr>
        <p:spPr bwMode="auto">
          <a:xfrm>
            <a:off x="6943725" y="1831975"/>
            <a:ext cx="1282700" cy="398463"/>
          </a:xfrm>
          <a:prstGeom prst="rect">
            <a:avLst/>
          </a:prstGeom>
          <a:noFill/>
          <a:ln w="12700">
            <a:noFill/>
            <a:miter lim="800000"/>
            <a:headEnd type="none" w="sm" len="sm"/>
            <a:tailEnd type="none" w="sm" len="sm"/>
          </a:ln>
        </p:spPr>
        <p:txBody>
          <a:bodyPr wrap="none" lIns="91577" tIns="45789" rIns="91577" bIns="45789">
            <a:spAutoFit/>
          </a:bodyPr>
          <a:lstStyle/>
          <a:p>
            <a:r>
              <a:rPr lang="en-US" sz="2000"/>
              <a:t>Participant</a:t>
            </a:r>
          </a:p>
        </p:txBody>
      </p:sp>
      <p:sp>
        <p:nvSpPr>
          <p:cNvPr id="29702" name="Text Box 6"/>
          <p:cNvSpPr txBox="1">
            <a:spLocks noChangeArrowheads="1"/>
          </p:cNvSpPr>
          <p:nvPr/>
        </p:nvSpPr>
        <p:spPr bwMode="auto">
          <a:xfrm>
            <a:off x="2746375" y="2060575"/>
            <a:ext cx="2828925" cy="581025"/>
          </a:xfrm>
          <a:prstGeom prst="rect">
            <a:avLst/>
          </a:prstGeom>
          <a:noFill/>
          <a:ln w="12700">
            <a:noFill/>
            <a:miter lim="800000"/>
            <a:headEnd type="none" w="sm" len="sm"/>
            <a:tailEnd type="none" w="sm" len="sm"/>
          </a:ln>
        </p:spPr>
        <p:txBody>
          <a:bodyPr wrap="none" lIns="91577" tIns="45789" rIns="91577" bIns="45789">
            <a:spAutoFit/>
          </a:bodyPr>
          <a:lstStyle/>
          <a:p>
            <a:r>
              <a:rPr lang="en-US" sz="1200"/>
              <a:t>SYN (Synchronization Sequence Number</a:t>
            </a:r>
            <a:r>
              <a:rPr lang="en-US" sz="2000"/>
              <a:t>)</a:t>
            </a:r>
          </a:p>
          <a:p>
            <a:r>
              <a:rPr lang="en-US" sz="1200"/>
              <a:t>SYN = ISN + Port #</a:t>
            </a:r>
          </a:p>
        </p:txBody>
      </p:sp>
      <p:sp>
        <p:nvSpPr>
          <p:cNvPr id="29703" name="Line 7"/>
          <p:cNvSpPr>
            <a:spLocks noChangeShapeType="1"/>
          </p:cNvSpPr>
          <p:nvPr/>
        </p:nvSpPr>
        <p:spPr bwMode="auto">
          <a:xfrm>
            <a:off x="2212975" y="5168900"/>
            <a:ext cx="4654550" cy="0"/>
          </a:xfrm>
          <a:prstGeom prst="line">
            <a:avLst/>
          </a:prstGeom>
          <a:noFill/>
          <a:ln w="25400">
            <a:solidFill>
              <a:schemeClr val="tx1"/>
            </a:solidFill>
            <a:round/>
            <a:headEnd type="none" w="sm" len="sm"/>
            <a:tailEnd type="triangle" w="med" len="med"/>
          </a:ln>
        </p:spPr>
        <p:txBody>
          <a:bodyPr lIns="91577" tIns="45789" rIns="91577" bIns="45789"/>
          <a:lstStyle/>
          <a:p>
            <a:endParaRPr lang="en-US"/>
          </a:p>
        </p:txBody>
      </p:sp>
      <p:sp>
        <p:nvSpPr>
          <p:cNvPr id="29704" name="Text Box 8"/>
          <p:cNvSpPr txBox="1">
            <a:spLocks noChangeArrowheads="1"/>
          </p:cNvSpPr>
          <p:nvPr/>
        </p:nvSpPr>
        <p:spPr bwMode="auto">
          <a:xfrm>
            <a:off x="1144588" y="4940300"/>
            <a:ext cx="1000125" cy="396875"/>
          </a:xfrm>
          <a:prstGeom prst="rect">
            <a:avLst/>
          </a:prstGeom>
          <a:noFill/>
          <a:ln w="12700">
            <a:noFill/>
            <a:miter lim="800000"/>
            <a:headEnd type="none" w="sm" len="sm"/>
            <a:tailEnd type="none" w="sm" len="sm"/>
          </a:ln>
        </p:spPr>
        <p:txBody>
          <a:bodyPr wrap="none" lIns="91577" tIns="45789" rIns="91577" bIns="45789">
            <a:spAutoFit/>
          </a:bodyPr>
          <a:lstStyle/>
          <a:p>
            <a:r>
              <a:rPr lang="en-US" sz="2000"/>
              <a:t>Initiator</a:t>
            </a:r>
          </a:p>
        </p:txBody>
      </p:sp>
      <p:sp>
        <p:nvSpPr>
          <p:cNvPr id="29705" name="Text Box 9"/>
          <p:cNvSpPr txBox="1">
            <a:spLocks noChangeArrowheads="1"/>
          </p:cNvSpPr>
          <p:nvPr/>
        </p:nvSpPr>
        <p:spPr bwMode="auto">
          <a:xfrm>
            <a:off x="6943725" y="4940300"/>
            <a:ext cx="1282700" cy="396875"/>
          </a:xfrm>
          <a:prstGeom prst="rect">
            <a:avLst/>
          </a:prstGeom>
          <a:noFill/>
          <a:ln w="12700">
            <a:noFill/>
            <a:miter lim="800000"/>
            <a:headEnd type="none" w="sm" len="sm"/>
            <a:tailEnd type="none" w="sm" len="sm"/>
          </a:ln>
        </p:spPr>
        <p:txBody>
          <a:bodyPr wrap="none" lIns="91577" tIns="45789" rIns="91577" bIns="45789">
            <a:spAutoFit/>
          </a:bodyPr>
          <a:lstStyle/>
          <a:p>
            <a:r>
              <a:rPr lang="en-US" sz="2000"/>
              <a:t>Participant</a:t>
            </a:r>
          </a:p>
        </p:txBody>
      </p:sp>
      <p:sp>
        <p:nvSpPr>
          <p:cNvPr id="29706" name="Text Box 10"/>
          <p:cNvSpPr txBox="1">
            <a:spLocks noChangeArrowheads="1"/>
          </p:cNvSpPr>
          <p:nvPr/>
        </p:nvSpPr>
        <p:spPr bwMode="auto">
          <a:xfrm>
            <a:off x="2746375" y="5267325"/>
            <a:ext cx="2746375" cy="458788"/>
          </a:xfrm>
          <a:prstGeom prst="rect">
            <a:avLst/>
          </a:prstGeom>
          <a:noFill/>
          <a:ln w="12700">
            <a:noFill/>
            <a:miter lim="800000"/>
            <a:headEnd type="none" w="sm" len="sm"/>
            <a:tailEnd type="none" w="sm" len="sm"/>
          </a:ln>
        </p:spPr>
        <p:txBody>
          <a:bodyPr wrap="none" lIns="91577" tIns="45789" rIns="91577" bIns="45789">
            <a:spAutoFit/>
          </a:bodyPr>
          <a:lstStyle/>
          <a:p>
            <a:r>
              <a:rPr lang="en-US" sz="1200"/>
              <a:t>ACK of SYN</a:t>
            </a:r>
          </a:p>
          <a:p>
            <a:r>
              <a:rPr lang="en-US" sz="1200"/>
              <a:t>(ACK of SYNC uses participant-ISN + 1)</a:t>
            </a:r>
          </a:p>
        </p:txBody>
      </p:sp>
      <p:sp>
        <p:nvSpPr>
          <p:cNvPr id="29707" name="Line 11"/>
          <p:cNvSpPr>
            <a:spLocks noChangeShapeType="1"/>
          </p:cNvSpPr>
          <p:nvPr/>
        </p:nvSpPr>
        <p:spPr bwMode="auto">
          <a:xfrm rot="10800000">
            <a:off x="2136775" y="3587750"/>
            <a:ext cx="4654550" cy="1588"/>
          </a:xfrm>
          <a:prstGeom prst="line">
            <a:avLst/>
          </a:prstGeom>
          <a:noFill/>
          <a:ln w="25400">
            <a:solidFill>
              <a:schemeClr val="tx1"/>
            </a:solidFill>
            <a:round/>
            <a:headEnd type="none" w="sm" len="sm"/>
            <a:tailEnd type="triangle" w="med" len="med"/>
          </a:ln>
        </p:spPr>
        <p:txBody>
          <a:bodyPr lIns="91577" tIns="45789" rIns="91577" bIns="45789"/>
          <a:lstStyle/>
          <a:p>
            <a:endParaRPr lang="en-US"/>
          </a:p>
        </p:txBody>
      </p:sp>
      <p:sp>
        <p:nvSpPr>
          <p:cNvPr id="29708" name="Text Box 12"/>
          <p:cNvSpPr txBox="1">
            <a:spLocks noChangeArrowheads="1"/>
          </p:cNvSpPr>
          <p:nvPr/>
        </p:nvSpPr>
        <p:spPr bwMode="auto">
          <a:xfrm>
            <a:off x="1144588" y="3359150"/>
            <a:ext cx="1000125" cy="396875"/>
          </a:xfrm>
          <a:prstGeom prst="rect">
            <a:avLst/>
          </a:prstGeom>
          <a:noFill/>
          <a:ln w="12700">
            <a:noFill/>
            <a:miter lim="800000"/>
            <a:headEnd type="none" w="sm" len="sm"/>
            <a:tailEnd type="none" w="sm" len="sm"/>
          </a:ln>
        </p:spPr>
        <p:txBody>
          <a:bodyPr wrap="none" lIns="91577" tIns="45789" rIns="91577" bIns="45789">
            <a:spAutoFit/>
          </a:bodyPr>
          <a:lstStyle/>
          <a:p>
            <a:r>
              <a:rPr lang="en-US" sz="2000"/>
              <a:t>Initiator</a:t>
            </a:r>
          </a:p>
        </p:txBody>
      </p:sp>
      <p:sp>
        <p:nvSpPr>
          <p:cNvPr id="29709" name="Text Box 13"/>
          <p:cNvSpPr txBox="1">
            <a:spLocks noChangeArrowheads="1"/>
          </p:cNvSpPr>
          <p:nvPr/>
        </p:nvSpPr>
        <p:spPr bwMode="auto">
          <a:xfrm>
            <a:off x="6867525" y="3359150"/>
            <a:ext cx="1282700" cy="396875"/>
          </a:xfrm>
          <a:prstGeom prst="rect">
            <a:avLst/>
          </a:prstGeom>
          <a:noFill/>
          <a:ln w="12700">
            <a:noFill/>
            <a:miter lim="800000"/>
            <a:headEnd type="none" w="sm" len="sm"/>
            <a:tailEnd type="none" w="sm" len="sm"/>
          </a:ln>
        </p:spPr>
        <p:txBody>
          <a:bodyPr wrap="none" lIns="91577" tIns="45789" rIns="91577" bIns="45789">
            <a:spAutoFit/>
          </a:bodyPr>
          <a:lstStyle/>
          <a:p>
            <a:r>
              <a:rPr lang="en-US" sz="2000"/>
              <a:t>Participant</a:t>
            </a:r>
          </a:p>
        </p:txBody>
      </p:sp>
      <p:sp>
        <p:nvSpPr>
          <p:cNvPr id="29710" name="Text Box 14"/>
          <p:cNvSpPr txBox="1">
            <a:spLocks noChangeArrowheads="1"/>
          </p:cNvSpPr>
          <p:nvPr/>
        </p:nvSpPr>
        <p:spPr bwMode="auto">
          <a:xfrm>
            <a:off x="3662363" y="3587750"/>
            <a:ext cx="2465387" cy="458788"/>
          </a:xfrm>
          <a:prstGeom prst="rect">
            <a:avLst/>
          </a:prstGeom>
          <a:noFill/>
          <a:ln w="12700">
            <a:noFill/>
            <a:miter lim="800000"/>
            <a:headEnd type="none" w="sm" len="sm"/>
            <a:tailEnd type="none" w="sm" len="sm"/>
          </a:ln>
        </p:spPr>
        <p:txBody>
          <a:bodyPr wrap="none" lIns="91577" tIns="45789" rIns="91577" bIns="45789">
            <a:spAutoFit/>
          </a:bodyPr>
          <a:lstStyle/>
          <a:p>
            <a:r>
              <a:rPr lang="en-US" sz="1200"/>
              <a:t>SYN + ACK of SYN</a:t>
            </a:r>
          </a:p>
          <a:p>
            <a:r>
              <a:rPr lang="en-US" sz="1200"/>
              <a:t>(ACK of SYN using initiator-ISN+1)</a:t>
            </a:r>
            <a:endParaRPr lang="en-US" sz="200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687388" y="0"/>
            <a:ext cx="8091487" cy="1144588"/>
          </a:xfrm>
        </p:spPr>
        <p:txBody>
          <a:bodyPr/>
          <a:lstStyle/>
          <a:p>
            <a:r>
              <a:rPr lang="en-US" sz="4000" smtClean="0"/>
              <a:t>How and Why is the ISN Chosen?</a:t>
            </a:r>
          </a:p>
        </p:txBody>
      </p:sp>
      <p:sp>
        <p:nvSpPr>
          <p:cNvPr id="30723" name="Rectangle 3"/>
          <p:cNvSpPr>
            <a:spLocks noGrp="1" noChangeArrowheads="1"/>
          </p:cNvSpPr>
          <p:nvPr>
            <p:ph type="body" idx="1"/>
          </p:nvPr>
        </p:nvSpPr>
        <p:spPr>
          <a:xfrm>
            <a:off x="611188" y="1527175"/>
            <a:ext cx="7781925" cy="4122738"/>
          </a:xfrm>
        </p:spPr>
        <p:txBody>
          <a:bodyPr/>
          <a:lstStyle/>
          <a:p>
            <a:pPr>
              <a:lnSpc>
                <a:spcPct val="90000"/>
              </a:lnSpc>
            </a:pPr>
            <a:r>
              <a:rPr lang="en-US" sz="1600" smtClean="0"/>
              <a:t>Why do we send the ISN, instead of just always start with 1? </a:t>
            </a:r>
          </a:p>
          <a:p>
            <a:pPr>
              <a:lnSpc>
                <a:spcPct val="90000"/>
              </a:lnSpc>
            </a:pPr>
            <a:endParaRPr lang="en-US" sz="1600" smtClean="0"/>
          </a:p>
          <a:p>
            <a:pPr>
              <a:lnSpc>
                <a:spcPct val="90000"/>
              </a:lnSpc>
            </a:pPr>
            <a:r>
              <a:rPr lang="en-US" sz="1600" smtClean="0"/>
              <a:t>The answer to this is that we don't want to misinterpret an old segment. For example, consider a short-lived client process that always talked to the same server. If the ISN's would always start with one, a delayed segment from one connection might be misinterpreted as the next segment for a newer instance of the same client/server-port combination. By doing something more random, we reduce the bias toward low sequence numbers, and reduce the likelihood of this type of situation. </a:t>
            </a:r>
          </a:p>
          <a:p>
            <a:pPr>
              <a:lnSpc>
                <a:spcPct val="90000"/>
              </a:lnSpc>
              <a:buFont typeface="Wingdings" pitchFamily="2" charset="2"/>
              <a:buNone/>
            </a:pPr>
            <a:endParaRPr lang="en-US" sz="1600" smtClean="0"/>
          </a:p>
          <a:p>
            <a:pPr>
              <a:lnSpc>
                <a:spcPct val="90000"/>
              </a:lnSpc>
            </a:pPr>
            <a:r>
              <a:rPr lang="en-US" sz="1600" smtClean="0"/>
              <a:t>RFC 793 specifies that the ISN should be selected using a system-wide 32-bit counter that is incremented every 4 microseconds. This approach provides a "moving target" that makes segment number confusion unlikely. </a:t>
            </a:r>
          </a:p>
          <a:p>
            <a:pPr>
              <a:lnSpc>
                <a:spcPct val="90000"/>
              </a:lnSpc>
              <a:buFont typeface="Wingdings" pitchFamily="2" charset="2"/>
              <a:buNone/>
            </a:pPr>
            <a:endParaRPr lang="en-US" sz="1600" smtClean="0"/>
          </a:p>
          <a:p>
            <a:pPr>
              <a:lnSpc>
                <a:spcPct val="90000"/>
              </a:lnSpc>
            </a:pPr>
            <a:r>
              <a:rPr lang="en-US" sz="1600" smtClean="0"/>
              <a:t>4.4BSD actually does something different. It increments the counter by 64K every half-second and every time a connection is established. This amortizes to incrementing the counter by one every 8 microseconds. </a:t>
            </a:r>
          </a:p>
          <a:p>
            <a:pPr>
              <a:lnSpc>
                <a:spcPct val="90000"/>
              </a:lnSpc>
            </a:pPr>
            <a:endParaRPr lang="en-US" sz="1600"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r>
              <a:rPr lang="en-US" smtClean="0"/>
              <a:t>UDP, cont.</a:t>
            </a:r>
          </a:p>
        </p:txBody>
      </p:sp>
      <p:sp>
        <p:nvSpPr>
          <p:cNvPr id="4099" name="Rectangle 3"/>
          <p:cNvSpPr>
            <a:spLocks noGrp="1" noChangeArrowheads="1"/>
          </p:cNvSpPr>
          <p:nvPr>
            <p:ph type="body" sz="half" idx="1"/>
          </p:nvPr>
        </p:nvSpPr>
        <p:spPr>
          <a:xfrm>
            <a:off x="428625" y="1450975"/>
            <a:ext cx="3816350" cy="5114925"/>
          </a:xfrm>
          <a:noFill/>
        </p:spPr>
        <p:txBody>
          <a:bodyPr/>
          <a:lstStyle/>
          <a:p>
            <a:pPr marL="342900" indent="-342900">
              <a:lnSpc>
                <a:spcPct val="80000"/>
              </a:lnSpc>
            </a:pPr>
            <a:r>
              <a:rPr lang="en-US" smtClean="0"/>
              <a:t>Often used for streaming multimedia apps</a:t>
            </a:r>
          </a:p>
          <a:p>
            <a:pPr marL="742950" lvl="1" indent="-285750">
              <a:lnSpc>
                <a:spcPct val="80000"/>
              </a:lnSpc>
            </a:pPr>
            <a:r>
              <a:rPr lang="en-US" smtClean="0"/>
              <a:t>Loss tolerant</a:t>
            </a:r>
          </a:p>
          <a:p>
            <a:pPr marL="742950" lvl="1" indent="-285750">
              <a:lnSpc>
                <a:spcPct val="80000"/>
              </a:lnSpc>
            </a:pPr>
            <a:r>
              <a:rPr lang="en-US" smtClean="0"/>
              <a:t>Rate sensitive</a:t>
            </a:r>
          </a:p>
          <a:p>
            <a:pPr marL="342900" indent="-342900">
              <a:lnSpc>
                <a:spcPct val="80000"/>
              </a:lnSpc>
            </a:pPr>
            <a:r>
              <a:rPr lang="en-US" smtClean="0"/>
              <a:t>Other UDP uses (why?):</a:t>
            </a:r>
          </a:p>
          <a:p>
            <a:pPr marL="742950" lvl="1" indent="-285750">
              <a:lnSpc>
                <a:spcPct val="80000"/>
              </a:lnSpc>
            </a:pPr>
            <a:r>
              <a:rPr lang="en-US" smtClean="0"/>
              <a:t>DNS, SNMP</a:t>
            </a:r>
          </a:p>
          <a:p>
            <a:pPr marL="342900" indent="-342900">
              <a:lnSpc>
                <a:spcPct val="80000"/>
              </a:lnSpc>
            </a:pPr>
            <a:r>
              <a:rPr lang="en-US" smtClean="0"/>
              <a:t>Reliable transfer over UDP</a:t>
            </a:r>
          </a:p>
          <a:p>
            <a:pPr marL="742950" lvl="1" indent="-285750">
              <a:lnSpc>
                <a:spcPct val="80000"/>
              </a:lnSpc>
            </a:pPr>
            <a:r>
              <a:rPr lang="en-US" smtClean="0"/>
              <a:t>Must be at application layer</a:t>
            </a:r>
          </a:p>
          <a:p>
            <a:pPr marL="742950" lvl="1" indent="-285750">
              <a:lnSpc>
                <a:spcPct val="80000"/>
              </a:lnSpc>
            </a:pPr>
            <a:r>
              <a:rPr lang="en-US" smtClean="0"/>
              <a:t>Application-specific error recovery</a:t>
            </a:r>
          </a:p>
        </p:txBody>
      </p:sp>
      <p:sp>
        <p:nvSpPr>
          <p:cNvPr id="4100" name="Rectangle 4"/>
          <p:cNvSpPr>
            <a:spLocks noChangeArrowheads="1"/>
          </p:cNvSpPr>
          <p:nvPr/>
        </p:nvSpPr>
        <p:spPr bwMode="auto">
          <a:xfrm>
            <a:off x="5351463" y="2003425"/>
            <a:ext cx="3328987" cy="3206750"/>
          </a:xfrm>
          <a:prstGeom prst="rect">
            <a:avLst/>
          </a:prstGeom>
          <a:solidFill>
            <a:schemeClr val="accent2"/>
          </a:solidFill>
          <a:ln w="19050">
            <a:noFill/>
            <a:miter lim="800000"/>
            <a:headEnd/>
            <a:tailEnd/>
          </a:ln>
        </p:spPr>
        <p:txBody>
          <a:bodyPr wrap="none" anchor="ctr"/>
          <a:lstStyle/>
          <a:p>
            <a:endParaRPr lang="en-US"/>
          </a:p>
        </p:txBody>
      </p:sp>
      <p:sp>
        <p:nvSpPr>
          <p:cNvPr id="4101" name="Rectangle 5"/>
          <p:cNvSpPr>
            <a:spLocks noChangeArrowheads="1"/>
          </p:cNvSpPr>
          <p:nvPr/>
        </p:nvSpPr>
        <p:spPr bwMode="auto">
          <a:xfrm>
            <a:off x="5275263" y="2098675"/>
            <a:ext cx="3328987" cy="3206750"/>
          </a:xfrm>
          <a:prstGeom prst="rect">
            <a:avLst/>
          </a:prstGeom>
          <a:solidFill>
            <a:schemeClr val="bg1"/>
          </a:solidFill>
          <a:ln w="19050">
            <a:solidFill>
              <a:schemeClr val="tx1"/>
            </a:solidFill>
            <a:miter lim="800000"/>
            <a:headEnd/>
            <a:tailEnd/>
          </a:ln>
        </p:spPr>
        <p:txBody>
          <a:bodyPr wrap="none" lIns="91577" tIns="45789" rIns="91577" bIns="45789" anchor="ctr"/>
          <a:lstStyle/>
          <a:p>
            <a:pPr algn="ctr" defTabSz="915988"/>
            <a:endParaRPr lang="en-US">
              <a:latin typeface="Arial" charset="0"/>
            </a:endParaRPr>
          </a:p>
        </p:txBody>
      </p:sp>
      <p:sp>
        <p:nvSpPr>
          <p:cNvPr id="4102" name="Text Box 6"/>
          <p:cNvSpPr txBox="1">
            <a:spLocks noChangeArrowheads="1"/>
          </p:cNvSpPr>
          <p:nvPr/>
        </p:nvSpPr>
        <p:spPr bwMode="auto">
          <a:xfrm>
            <a:off x="5319713" y="2116138"/>
            <a:ext cx="1557337" cy="368300"/>
          </a:xfrm>
          <a:prstGeom prst="rect">
            <a:avLst/>
          </a:prstGeom>
          <a:noFill/>
          <a:ln w="9525">
            <a:noFill/>
            <a:miter lim="800000"/>
            <a:headEnd/>
            <a:tailEnd/>
          </a:ln>
        </p:spPr>
        <p:txBody>
          <a:bodyPr wrap="none" lIns="91577" tIns="45789" rIns="91577" bIns="45789">
            <a:spAutoFit/>
          </a:bodyPr>
          <a:lstStyle/>
          <a:p>
            <a:pPr algn="ctr" defTabSz="915988"/>
            <a:r>
              <a:rPr lang="en-US" sz="1800">
                <a:latin typeface="Arial" charset="0"/>
              </a:rPr>
              <a:t>Source port #</a:t>
            </a:r>
            <a:endParaRPr lang="en-US">
              <a:latin typeface="Arial" charset="0"/>
            </a:endParaRPr>
          </a:p>
        </p:txBody>
      </p:sp>
      <p:sp>
        <p:nvSpPr>
          <p:cNvPr id="4103" name="Text Box 7"/>
          <p:cNvSpPr txBox="1">
            <a:spLocks noChangeArrowheads="1"/>
          </p:cNvSpPr>
          <p:nvPr/>
        </p:nvSpPr>
        <p:spPr bwMode="auto">
          <a:xfrm>
            <a:off x="7115175" y="2116138"/>
            <a:ext cx="1303338" cy="368300"/>
          </a:xfrm>
          <a:prstGeom prst="rect">
            <a:avLst/>
          </a:prstGeom>
          <a:noFill/>
          <a:ln w="9525">
            <a:noFill/>
            <a:miter lim="800000"/>
            <a:headEnd/>
            <a:tailEnd/>
          </a:ln>
        </p:spPr>
        <p:txBody>
          <a:bodyPr wrap="none" lIns="91577" tIns="45789" rIns="91577" bIns="45789">
            <a:spAutoFit/>
          </a:bodyPr>
          <a:lstStyle/>
          <a:p>
            <a:pPr algn="ctr" defTabSz="915988"/>
            <a:r>
              <a:rPr lang="en-US" sz="1800">
                <a:latin typeface="Arial" charset="0"/>
              </a:rPr>
              <a:t>Dest port #</a:t>
            </a:r>
          </a:p>
        </p:txBody>
      </p:sp>
      <p:sp>
        <p:nvSpPr>
          <p:cNvPr id="4104" name="Line 8"/>
          <p:cNvSpPr>
            <a:spLocks noChangeShapeType="1"/>
          </p:cNvSpPr>
          <p:nvPr/>
        </p:nvSpPr>
        <p:spPr bwMode="auto">
          <a:xfrm flipV="1">
            <a:off x="5265738" y="2500313"/>
            <a:ext cx="3333750" cy="0"/>
          </a:xfrm>
          <a:prstGeom prst="line">
            <a:avLst/>
          </a:prstGeom>
          <a:noFill/>
          <a:ln w="19050">
            <a:solidFill>
              <a:schemeClr val="tx1"/>
            </a:solidFill>
            <a:round/>
            <a:headEnd/>
            <a:tailEnd/>
          </a:ln>
        </p:spPr>
        <p:txBody>
          <a:bodyPr wrap="none" anchor="ctr"/>
          <a:lstStyle/>
          <a:p>
            <a:endParaRPr lang="en-US"/>
          </a:p>
        </p:txBody>
      </p:sp>
      <p:sp>
        <p:nvSpPr>
          <p:cNvPr id="4105" name="Line 9"/>
          <p:cNvSpPr>
            <a:spLocks noChangeShapeType="1"/>
          </p:cNvSpPr>
          <p:nvPr/>
        </p:nvSpPr>
        <p:spPr bwMode="auto">
          <a:xfrm flipV="1">
            <a:off x="5256213" y="2900363"/>
            <a:ext cx="3328987" cy="0"/>
          </a:xfrm>
          <a:prstGeom prst="line">
            <a:avLst/>
          </a:prstGeom>
          <a:noFill/>
          <a:ln w="19050">
            <a:solidFill>
              <a:schemeClr val="tx1"/>
            </a:solidFill>
            <a:round/>
            <a:headEnd/>
            <a:tailEnd/>
          </a:ln>
        </p:spPr>
        <p:txBody>
          <a:bodyPr wrap="none" anchor="ctr"/>
          <a:lstStyle/>
          <a:p>
            <a:endParaRPr lang="en-US"/>
          </a:p>
        </p:txBody>
      </p:sp>
      <p:sp>
        <p:nvSpPr>
          <p:cNvPr id="4106" name="Line 10"/>
          <p:cNvSpPr>
            <a:spLocks noChangeShapeType="1"/>
          </p:cNvSpPr>
          <p:nvPr/>
        </p:nvSpPr>
        <p:spPr bwMode="auto">
          <a:xfrm flipV="1">
            <a:off x="6915150" y="2098675"/>
            <a:ext cx="0" cy="396875"/>
          </a:xfrm>
          <a:prstGeom prst="line">
            <a:avLst/>
          </a:prstGeom>
          <a:noFill/>
          <a:ln w="19050">
            <a:solidFill>
              <a:schemeClr val="tx1"/>
            </a:solidFill>
            <a:round/>
            <a:headEnd/>
            <a:tailEnd/>
          </a:ln>
        </p:spPr>
        <p:txBody>
          <a:bodyPr wrap="none" anchor="ctr"/>
          <a:lstStyle/>
          <a:p>
            <a:endParaRPr lang="en-US"/>
          </a:p>
        </p:txBody>
      </p:sp>
      <p:sp>
        <p:nvSpPr>
          <p:cNvPr id="4107" name="Text Box 11"/>
          <p:cNvSpPr txBox="1">
            <a:spLocks noChangeArrowheads="1"/>
          </p:cNvSpPr>
          <p:nvPr/>
        </p:nvSpPr>
        <p:spPr bwMode="auto">
          <a:xfrm>
            <a:off x="6462713" y="1663700"/>
            <a:ext cx="857250" cy="366713"/>
          </a:xfrm>
          <a:prstGeom prst="rect">
            <a:avLst/>
          </a:prstGeom>
          <a:noFill/>
          <a:ln w="9525">
            <a:noFill/>
            <a:miter lim="800000"/>
            <a:headEnd/>
            <a:tailEnd/>
          </a:ln>
        </p:spPr>
        <p:txBody>
          <a:bodyPr wrap="none" lIns="91577" tIns="45789" rIns="91577" bIns="45789">
            <a:spAutoFit/>
          </a:bodyPr>
          <a:lstStyle/>
          <a:p>
            <a:pPr algn="ctr" defTabSz="915988"/>
            <a:r>
              <a:rPr lang="en-US" sz="1800">
                <a:latin typeface="Arial" charset="0"/>
              </a:rPr>
              <a:t>32 bits</a:t>
            </a:r>
            <a:endParaRPr lang="en-US">
              <a:latin typeface="Arial" charset="0"/>
            </a:endParaRPr>
          </a:p>
        </p:txBody>
      </p:sp>
      <p:sp>
        <p:nvSpPr>
          <p:cNvPr id="4108" name="Line 12"/>
          <p:cNvSpPr>
            <a:spLocks noChangeShapeType="1"/>
          </p:cNvSpPr>
          <p:nvPr/>
        </p:nvSpPr>
        <p:spPr bwMode="auto">
          <a:xfrm>
            <a:off x="7372350" y="1865313"/>
            <a:ext cx="1201738" cy="4762"/>
          </a:xfrm>
          <a:prstGeom prst="line">
            <a:avLst/>
          </a:prstGeom>
          <a:noFill/>
          <a:ln w="19050">
            <a:solidFill>
              <a:schemeClr val="tx1"/>
            </a:solidFill>
            <a:round/>
            <a:headEnd/>
            <a:tailEnd type="triangle" w="med" len="med"/>
          </a:ln>
        </p:spPr>
        <p:txBody>
          <a:bodyPr wrap="none" anchor="ctr"/>
          <a:lstStyle/>
          <a:p>
            <a:endParaRPr lang="en-US"/>
          </a:p>
        </p:txBody>
      </p:sp>
      <p:sp>
        <p:nvSpPr>
          <p:cNvPr id="4109" name="Line 13"/>
          <p:cNvSpPr>
            <a:spLocks noChangeShapeType="1"/>
          </p:cNvSpPr>
          <p:nvPr/>
        </p:nvSpPr>
        <p:spPr bwMode="auto">
          <a:xfrm rot="10800000">
            <a:off x="5260975" y="1874838"/>
            <a:ext cx="1130300" cy="0"/>
          </a:xfrm>
          <a:prstGeom prst="line">
            <a:avLst/>
          </a:prstGeom>
          <a:noFill/>
          <a:ln w="19050">
            <a:solidFill>
              <a:schemeClr val="tx1"/>
            </a:solidFill>
            <a:round/>
            <a:headEnd/>
            <a:tailEnd type="triangle" w="med" len="med"/>
          </a:ln>
        </p:spPr>
        <p:txBody>
          <a:bodyPr wrap="none" anchor="ctr"/>
          <a:lstStyle/>
          <a:p>
            <a:endParaRPr lang="en-US"/>
          </a:p>
        </p:txBody>
      </p:sp>
      <p:sp>
        <p:nvSpPr>
          <p:cNvPr id="4110" name="Text Box 14"/>
          <p:cNvSpPr txBox="1">
            <a:spLocks noChangeArrowheads="1"/>
          </p:cNvSpPr>
          <p:nvPr/>
        </p:nvSpPr>
        <p:spPr bwMode="auto">
          <a:xfrm>
            <a:off x="6169025" y="3952875"/>
            <a:ext cx="1431925" cy="1008063"/>
          </a:xfrm>
          <a:prstGeom prst="rect">
            <a:avLst/>
          </a:prstGeom>
          <a:noFill/>
          <a:ln w="9525">
            <a:noFill/>
            <a:miter lim="800000"/>
            <a:headEnd/>
            <a:tailEnd/>
          </a:ln>
        </p:spPr>
        <p:txBody>
          <a:bodyPr wrap="none" lIns="91577" tIns="45789" rIns="91577" bIns="45789">
            <a:spAutoFit/>
          </a:bodyPr>
          <a:lstStyle/>
          <a:p>
            <a:pPr algn="ctr" defTabSz="915988"/>
            <a:r>
              <a:rPr lang="en-US" sz="2000">
                <a:latin typeface="Arial" charset="0"/>
              </a:rPr>
              <a:t>Application</a:t>
            </a:r>
          </a:p>
          <a:p>
            <a:pPr algn="ctr" defTabSz="915988"/>
            <a:r>
              <a:rPr lang="en-US" sz="2000">
                <a:latin typeface="Arial" charset="0"/>
              </a:rPr>
              <a:t>data </a:t>
            </a:r>
          </a:p>
          <a:p>
            <a:pPr algn="ctr" defTabSz="915988"/>
            <a:r>
              <a:rPr lang="en-US" sz="2000">
                <a:latin typeface="Arial" charset="0"/>
              </a:rPr>
              <a:t>(message)</a:t>
            </a:r>
            <a:endParaRPr lang="en-US">
              <a:latin typeface="Arial" charset="0"/>
            </a:endParaRPr>
          </a:p>
        </p:txBody>
      </p:sp>
      <p:sp>
        <p:nvSpPr>
          <p:cNvPr id="4111" name="Text Box 15"/>
          <p:cNvSpPr txBox="1">
            <a:spLocks noChangeArrowheads="1"/>
          </p:cNvSpPr>
          <p:nvPr/>
        </p:nvSpPr>
        <p:spPr bwMode="auto">
          <a:xfrm>
            <a:off x="5754688" y="5521325"/>
            <a:ext cx="2555875" cy="398463"/>
          </a:xfrm>
          <a:prstGeom prst="rect">
            <a:avLst/>
          </a:prstGeom>
          <a:noFill/>
          <a:ln w="9525">
            <a:noFill/>
            <a:miter lim="800000"/>
            <a:headEnd/>
            <a:tailEnd/>
          </a:ln>
        </p:spPr>
        <p:txBody>
          <a:bodyPr wrap="none" lIns="91577" tIns="45789" rIns="91577" bIns="45789">
            <a:spAutoFit/>
          </a:bodyPr>
          <a:lstStyle/>
          <a:p>
            <a:pPr algn="ctr" defTabSz="915988"/>
            <a:r>
              <a:rPr lang="en-US" sz="2000">
                <a:latin typeface="Arial" charset="0"/>
              </a:rPr>
              <a:t>UDP segment format</a:t>
            </a:r>
            <a:endParaRPr lang="en-US">
              <a:latin typeface="Arial" charset="0"/>
            </a:endParaRPr>
          </a:p>
        </p:txBody>
      </p:sp>
      <p:sp>
        <p:nvSpPr>
          <p:cNvPr id="4112" name="Line 16"/>
          <p:cNvSpPr>
            <a:spLocks noChangeShapeType="1"/>
          </p:cNvSpPr>
          <p:nvPr/>
        </p:nvSpPr>
        <p:spPr bwMode="auto">
          <a:xfrm flipV="1">
            <a:off x="6915150" y="2509838"/>
            <a:ext cx="0" cy="395287"/>
          </a:xfrm>
          <a:prstGeom prst="line">
            <a:avLst/>
          </a:prstGeom>
          <a:noFill/>
          <a:ln w="19050">
            <a:solidFill>
              <a:schemeClr val="tx1"/>
            </a:solidFill>
            <a:round/>
            <a:headEnd/>
            <a:tailEnd/>
          </a:ln>
        </p:spPr>
        <p:txBody>
          <a:bodyPr wrap="none" anchor="ctr"/>
          <a:lstStyle/>
          <a:p>
            <a:endParaRPr lang="en-US"/>
          </a:p>
        </p:txBody>
      </p:sp>
      <p:sp>
        <p:nvSpPr>
          <p:cNvPr id="4113" name="Text Box 17"/>
          <p:cNvSpPr txBox="1">
            <a:spLocks noChangeArrowheads="1"/>
          </p:cNvSpPr>
          <p:nvPr/>
        </p:nvSpPr>
        <p:spPr bwMode="auto">
          <a:xfrm>
            <a:off x="5624513" y="2508250"/>
            <a:ext cx="884237" cy="366713"/>
          </a:xfrm>
          <a:prstGeom prst="rect">
            <a:avLst/>
          </a:prstGeom>
          <a:noFill/>
          <a:ln w="9525">
            <a:noFill/>
            <a:miter lim="800000"/>
            <a:headEnd/>
            <a:tailEnd/>
          </a:ln>
        </p:spPr>
        <p:txBody>
          <a:bodyPr wrap="none" lIns="91577" tIns="45789" rIns="91577" bIns="45789">
            <a:spAutoFit/>
          </a:bodyPr>
          <a:lstStyle/>
          <a:p>
            <a:pPr algn="ctr" defTabSz="915988"/>
            <a:r>
              <a:rPr lang="en-US" sz="1800">
                <a:latin typeface="Arial" charset="0"/>
              </a:rPr>
              <a:t>Length</a:t>
            </a:r>
            <a:endParaRPr lang="en-US">
              <a:latin typeface="Arial" charset="0"/>
            </a:endParaRPr>
          </a:p>
        </p:txBody>
      </p:sp>
      <p:sp>
        <p:nvSpPr>
          <p:cNvPr id="4114" name="Text Box 18"/>
          <p:cNvSpPr txBox="1">
            <a:spLocks noChangeArrowheads="1"/>
          </p:cNvSpPr>
          <p:nvPr/>
        </p:nvSpPr>
        <p:spPr bwMode="auto">
          <a:xfrm>
            <a:off x="7162800" y="2498725"/>
            <a:ext cx="1265238" cy="366713"/>
          </a:xfrm>
          <a:prstGeom prst="rect">
            <a:avLst/>
          </a:prstGeom>
          <a:noFill/>
          <a:ln w="9525">
            <a:noFill/>
            <a:miter lim="800000"/>
            <a:headEnd/>
            <a:tailEnd/>
          </a:ln>
        </p:spPr>
        <p:txBody>
          <a:bodyPr wrap="none" lIns="91577" tIns="45789" rIns="91577" bIns="45789">
            <a:spAutoFit/>
          </a:bodyPr>
          <a:lstStyle/>
          <a:p>
            <a:pPr algn="ctr" defTabSz="915988"/>
            <a:r>
              <a:rPr lang="en-US" sz="1800">
                <a:latin typeface="Arial" charset="0"/>
              </a:rPr>
              <a:t>Checksum</a:t>
            </a:r>
            <a:endParaRPr lang="en-US">
              <a:latin typeface="Arial" charset="0"/>
            </a:endParaRPr>
          </a:p>
        </p:txBody>
      </p:sp>
      <p:sp>
        <p:nvSpPr>
          <p:cNvPr id="4115" name="Text Box 19"/>
          <p:cNvSpPr txBox="1">
            <a:spLocks noChangeArrowheads="1"/>
          </p:cNvSpPr>
          <p:nvPr/>
        </p:nvSpPr>
        <p:spPr bwMode="auto">
          <a:xfrm>
            <a:off x="3656013" y="2212975"/>
            <a:ext cx="1533525" cy="1466850"/>
          </a:xfrm>
          <a:prstGeom prst="rect">
            <a:avLst/>
          </a:prstGeom>
          <a:noFill/>
          <a:ln w="9525">
            <a:noFill/>
            <a:miter lim="800000"/>
            <a:headEnd/>
            <a:tailEnd/>
          </a:ln>
        </p:spPr>
        <p:txBody>
          <a:bodyPr wrap="none" lIns="91577" tIns="45789" rIns="91577" bIns="45789">
            <a:spAutoFit/>
          </a:bodyPr>
          <a:lstStyle/>
          <a:p>
            <a:pPr algn="ctr" defTabSz="915988"/>
            <a:r>
              <a:rPr lang="en-US" sz="1800">
                <a:solidFill>
                  <a:srgbClr val="FF0000"/>
                </a:solidFill>
                <a:latin typeface="Arial" charset="0"/>
              </a:rPr>
              <a:t>Length, in</a:t>
            </a:r>
          </a:p>
          <a:p>
            <a:pPr algn="ctr" defTabSz="915988"/>
            <a:r>
              <a:rPr lang="en-US" sz="1800">
                <a:solidFill>
                  <a:srgbClr val="FF0000"/>
                </a:solidFill>
                <a:latin typeface="Arial" charset="0"/>
              </a:rPr>
              <a:t>bytes of UDP</a:t>
            </a:r>
          </a:p>
          <a:p>
            <a:pPr algn="ctr" defTabSz="915988"/>
            <a:r>
              <a:rPr lang="en-US" sz="1800">
                <a:solidFill>
                  <a:srgbClr val="FF0000"/>
                </a:solidFill>
                <a:latin typeface="Arial" charset="0"/>
              </a:rPr>
              <a:t>segment,</a:t>
            </a:r>
          </a:p>
          <a:p>
            <a:pPr algn="ctr" defTabSz="915988"/>
            <a:r>
              <a:rPr lang="en-US" sz="1800">
                <a:solidFill>
                  <a:srgbClr val="FF0000"/>
                </a:solidFill>
                <a:latin typeface="Arial" charset="0"/>
              </a:rPr>
              <a:t>including</a:t>
            </a:r>
          </a:p>
          <a:p>
            <a:pPr algn="ctr" defTabSz="915988"/>
            <a:r>
              <a:rPr lang="en-US" sz="1800">
                <a:solidFill>
                  <a:srgbClr val="FF0000"/>
                </a:solidFill>
                <a:latin typeface="Arial" charset="0"/>
              </a:rPr>
              <a:t>header</a:t>
            </a:r>
            <a:endParaRPr lang="en-US">
              <a:solidFill>
                <a:srgbClr val="FF0000"/>
              </a:solidFill>
              <a:latin typeface="Arial" charset="0"/>
            </a:endParaRPr>
          </a:p>
        </p:txBody>
      </p:sp>
      <p:sp>
        <p:nvSpPr>
          <p:cNvPr id="4116" name="Line 20"/>
          <p:cNvSpPr>
            <a:spLocks noChangeShapeType="1"/>
          </p:cNvSpPr>
          <p:nvPr/>
        </p:nvSpPr>
        <p:spPr bwMode="auto">
          <a:xfrm>
            <a:off x="4987925" y="2547938"/>
            <a:ext cx="715963" cy="142875"/>
          </a:xfrm>
          <a:prstGeom prst="line">
            <a:avLst/>
          </a:prstGeom>
          <a:noFill/>
          <a:ln w="19050">
            <a:solidFill>
              <a:schemeClr val="tx1"/>
            </a:solidFill>
            <a:round/>
            <a:headEnd/>
            <a:tailEnd type="triangle" w="med" len="med"/>
          </a:ln>
        </p:spPr>
        <p:txBody>
          <a:bodyPr wrap="none" anchor="ctr"/>
          <a:lstStyle/>
          <a:p>
            <a:endParaRPr lang="en-US"/>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611188" y="0"/>
            <a:ext cx="8091487" cy="1144588"/>
          </a:xfrm>
        </p:spPr>
        <p:txBody>
          <a:bodyPr/>
          <a:lstStyle/>
          <a:p>
            <a:r>
              <a:rPr lang="en-US" smtClean="0"/>
              <a:t>Connection Termination</a:t>
            </a:r>
          </a:p>
        </p:txBody>
      </p:sp>
      <p:sp>
        <p:nvSpPr>
          <p:cNvPr id="31747" name="Rectangle 3"/>
          <p:cNvSpPr>
            <a:spLocks noGrp="1" noChangeArrowheads="1"/>
          </p:cNvSpPr>
          <p:nvPr>
            <p:ph type="body" idx="1"/>
          </p:nvPr>
        </p:nvSpPr>
        <p:spPr>
          <a:xfrm>
            <a:off x="687388" y="1374775"/>
            <a:ext cx="7781925" cy="4121150"/>
          </a:xfrm>
        </p:spPr>
        <p:txBody>
          <a:bodyPr/>
          <a:lstStyle/>
          <a:p>
            <a:pPr>
              <a:lnSpc>
                <a:spcPct val="90000"/>
              </a:lnSpc>
            </a:pPr>
            <a:r>
              <a:rPr lang="en-US" sz="1800" smtClean="0"/>
              <a:t>When either side of a TCP connection is done sending data, it sends a FIN (finished) to the other side. When the other side receives the FIN, it passes an EOF up the protocol stack to the application. </a:t>
            </a:r>
          </a:p>
          <a:p>
            <a:pPr>
              <a:lnSpc>
                <a:spcPct val="90000"/>
              </a:lnSpc>
              <a:buFont typeface="Wingdings" pitchFamily="2" charset="2"/>
              <a:buNone/>
            </a:pPr>
            <a:endParaRPr lang="en-US" sz="1800" smtClean="0"/>
          </a:p>
          <a:p>
            <a:pPr>
              <a:lnSpc>
                <a:spcPct val="90000"/>
              </a:lnSpc>
            </a:pPr>
            <a:r>
              <a:rPr lang="en-US" sz="1800" smtClean="0"/>
              <a:t>Although TCP is a full-duplex protocol, the sending of a FIN doesn't tear down the whole connection. Instead it simply indicates that the side sending the FIN won't send any more data. It does not prevent the other side from sending data. For this reason, it is known as a </a:t>
            </a:r>
            <a:r>
              <a:rPr lang="en-US" sz="1800" i="1" smtClean="0"/>
              <a:t>half-close</a:t>
            </a:r>
            <a:r>
              <a:rPr lang="en-US" sz="1800" smtClean="0"/>
              <a:t>. In some sense, a half-closed connection is a half-duplex connection. </a:t>
            </a:r>
          </a:p>
          <a:p>
            <a:pPr>
              <a:lnSpc>
                <a:spcPct val="90000"/>
              </a:lnSpc>
            </a:pPr>
            <a:endParaRPr lang="en-US" sz="1800" smtClean="0"/>
          </a:p>
          <a:p>
            <a:pPr>
              <a:lnSpc>
                <a:spcPct val="90000"/>
              </a:lnSpc>
            </a:pPr>
            <a:r>
              <a:rPr lang="en-US" sz="1800" smtClean="0"/>
              <a:t>Although TCP allows for this half-closed state, in practice, it is very rarely used. For the most part, when one side closes a connection, the other side will immediately do the same. It is also the case that both sides can concurrently sends FINs. This situation, called a </a:t>
            </a:r>
            <a:r>
              <a:rPr lang="en-US" sz="1800" i="1" smtClean="0"/>
              <a:t>simultaneous close</a:t>
            </a:r>
            <a:r>
              <a:rPr lang="en-US" sz="1800" smtClean="0"/>
              <a:t> is perfectly legal and acceptable. </a:t>
            </a:r>
          </a:p>
        </p:txBody>
      </p:sp>
      <p:sp>
        <p:nvSpPr>
          <p:cNvPr id="31748" name="Line 4"/>
          <p:cNvSpPr>
            <a:spLocks noChangeShapeType="1"/>
          </p:cNvSpPr>
          <p:nvPr/>
        </p:nvSpPr>
        <p:spPr bwMode="auto">
          <a:xfrm>
            <a:off x="1984375" y="5954713"/>
            <a:ext cx="4654550" cy="0"/>
          </a:xfrm>
          <a:prstGeom prst="line">
            <a:avLst/>
          </a:prstGeom>
          <a:noFill/>
          <a:ln w="25400">
            <a:solidFill>
              <a:schemeClr val="tx1"/>
            </a:solidFill>
            <a:round/>
            <a:headEnd type="none" w="sm" len="sm"/>
            <a:tailEnd type="triangle" w="med" len="med"/>
          </a:ln>
        </p:spPr>
        <p:txBody>
          <a:bodyPr lIns="91577" tIns="45789" rIns="91577" bIns="45789"/>
          <a:lstStyle/>
          <a:p>
            <a:endParaRPr lang="en-US"/>
          </a:p>
        </p:txBody>
      </p:sp>
      <p:sp>
        <p:nvSpPr>
          <p:cNvPr id="31749" name="Text Box 5"/>
          <p:cNvSpPr txBox="1">
            <a:spLocks noChangeArrowheads="1"/>
          </p:cNvSpPr>
          <p:nvPr/>
        </p:nvSpPr>
        <p:spPr bwMode="auto">
          <a:xfrm>
            <a:off x="915988" y="5726113"/>
            <a:ext cx="1123950" cy="396875"/>
          </a:xfrm>
          <a:prstGeom prst="rect">
            <a:avLst/>
          </a:prstGeom>
          <a:noFill/>
          <a:ln w="12700">
            <a:noFill/>
            <a:miter lim="800000"/>
            <a:headEnd type="none" w="sm" len="sm"/>
            <a:tailEnd type="none" w="sm" len="sm"/>
          </a:ln>
        </p:spPr>
        <p:txBody>
          <a:bodyPr wrap="none" lIns="91577" tIns="45789" rIns="91577" bIns="45789">
            <a:spAutoFit/>
          </a:bodyPr>
          <a:lstStyle/>
          <a:p>
            <a:r>
              <a:rPr lang="en-US" sz="2000"/>
              <a:t>One Side</a:t>
            </a:r>
          </a:p>
        </p:txBody>
      </p:sp>
      <p:sp>
        <p:nvSpPr>
          <p:cNvPr id="31750" name="Text Box 6"/>
          <p:cNvSpPr txBox="1">
            <a:spLocks noChangeArrowheads="1"/>
          </p:cNvSpPr>
          <p:nvPr/>
        </p:nvSpPr>
        <p:spPr bwMode="auto">
          <a:xfrm>
            <a:off x="6715125" y="5726113"/>
            <a:ext cx="1235075" cy="396875"/>
          </a:xfrm>
          <a:prstGeom prst="rect">
            <a:avLst/>
          </a:prstGeom>
          <a:noFill/>
          <a:ln w="12700">
            <a:noFill/>
            <a:miter lim="800000"/>
            <a:headEnd type="none" w="sm" len="sm"/>
            <a:tailEnd type="none" w="sm" len="sm"/>
          </a:ln>
        </p:spPr>
        <p:txBody>
          <a:bodyPr wrap="none" lIns="91577" tIns="45789" rIns="91577" bIns="45789">
            <a:spAutoFit/>
          </a:bodyPr>
          <a:lstStyle/>
          <a:p>
            <a:r>
              <a:rPr lang="en-US" sz="2000"/>
              <a:t>Other side</a:t>
            </a:r>
          </a:p>
        </p:txBody>
      </p:sp>
      <p:sp>
        <p:nvSpPr>
          <p:cNvPr id="31751" name="Text Box 7"/>
          <p:cNvSpPr txBox="1">
            <a:spLocks noChangeArrowheads="1"/>
          </p:cNvSpPr>
          <p:nvPr/>
        </p:nvSpPr>
        <p:spPr bwMode="auto">
          <a:xfrm>
            <a:off x="2517775" y="6053138"/>
            <a:ext cx="2746375" cy="458787"/>
          </a:xfrm>
          <a:prstGeom prst="rect">
            <a:avLst/>
          </a:prstGeom>
          <a:noFill/>
          <a:ln w="12700">
            <a:noFill/>
            <a:miter lim="800000"/>
            <a:headEnd type="none" w="sm" len="sm"/>
            <a:tailEnd type="none" w="sm" len="sm"/>
          </a:ln>
        </p:spPr>
        <p:txBody>
          <a:bodyPr wrap="none" lIns="91577" tIns="45789" rIns="91577" bIns="45789">
            <a:spAutoFit/>
          </a:bodyPr>
          <a:lstStyle/>
          <a:p>
            <a:r>
              <a:rPr lang="en-US" sz="1200"/>
              <a:t>ACK of SYN</a:t>
            </a:r>
          </a:p>
          <a:p>
            <a:r>
              <a:rPr lang="en-US" sz="1200"/>
              <a:t>(ACK of SYNC uses participant-ISN + 1)</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a:xfrm>
            <a:off x="687388" y="0"/>
            <a:ext cx="8091487" cy="1144588"/>
          </a:xfrm>
        </p:spPr>
        <p:txBody>
          <a:bodyPr/>
          <a:lstStyle/>
          <a:p>
            <a:r>
              <a:rPr lang="en-US" smtClean="0"/>
              <a:t>Half Close</a:t>
            </a:r>
          </a:p>
        </p:txBody>
      </p:sp>
      <p:sp>
        <p:nvSpPr>
          <p:cNvPr id="32771" name="Line 3"/>
          <p:cNvSpPr>
            <a:spLocks noChangeShapeType="1"/>
          </p:cNvSpPr>
          <p:nvPr/>
        </p:nvSpPr>
        <p:spPr bwMode="auto">
          <a:xfrm>
            <a:off x="1831975" y="2192338"/>
            <a:ext cx="4654550" cy="0"/>
          </a:xfrm>
          <a:prstGeom prst="line">
            <a:avLst/>
          </a:prstGeom>
          <a:noFill/>
          <a:ln w="25400">
            <a:solidFill>
              <a:schemeClr val="tx1"/>
            </a:solidFill>
            <a:round/>
            <a:headEnd type="none" w="sm" len="sm"/>
            <a:tailEnd type="triangle" w="med" len="med"/>
          </a:ln>
        </p:spPr>
        <p:txBody>
          <a:bodyPr lIns="91577" tIns="45789" rIns="91577" bIns="45789"/>
          <a:lstStyle/>
          <a:p>
            <a:endParaRPr lang="en-US"/>
          </a:p>
        </p:txBody>
      </p:sp>
      <p:sp>
        <p:nvSpPr>
          <p:cNvPr id="32772" name="Text Box 4"/>
          <p:cNvSpPr txBox="1">
            <a:spLocks noChangeArrowheads="1"/>
          </p:cNvSpPr>
          <p:nvPr/>
        </p:nvSpPr>
        <p:spPr bwMode="auto">
          <a:xfrm>
            <a:off x="763588" y="1962150"/>
            <a:ext cx="1123950" cy="398463"/>
          </a:xfrm>
          <a:prstGeom prst="rect">
            <a:avLst/>
          </a:prstGeom>
          <a:noFill/>
          <a:ln w="12700">
            <a:noFill/>
            <a:miter lim="800000"/>
            <a:headEnd type="none" w="sm" len="sm"/>
            <a:tailEnd type="none" w="sm" len="sm"/>
          </a:ln>
        </p:spPr>
        <p:txBody>
          <a:bodyPr wrap="none" lIns="91577" tIns="45789" rIns="91577" bIns="45789">
            <a:spAutoFit/>
          </a:bodyPr>
          <a:lstStyle/>
          <a:p>
            <a:r>
              <a:rPr lang="en-US" sz="2000"/>
              <a:t>One Side</a:t>
            </a:r>
          </a:p>
        </p:txBody>
      </p:sp>
      <p:sp>
        <p:nvSpPr>
          <p:cNvPr id="32773" name="Text Box 5"/>
          <p:cNvSpPr txBox="1">
            <a:spLocks noChangeArrowheads="1"/>
          </p:cNvSpPr>
          <p:nvPr/>
        </p:nvSpPr>
        <p:spPr bwMode="auto">
          <a:xfrm>
            <a:off x="6562725" y="1962150"/>
            <a:ext cx="1235075" cy="398463"/>
          </a:xfrm>
          <a:prstGeom prst="rect">
            <a:avLst/>
          </a:prstGeom>
          <a:noFill/>
          <a:ln w="12700">
            <a:noFill/>
            <a:miter lim="800000"/>
            <a:headEnd type="none" w="sm" len="sm"/>
            <a:tailEnd type="none" w="sm" len="sm"/>
          </a:ln>
        </p:spPr>
        <p:txBody>
          <a:bodyPr wrap="none" lIns="91577" tIns="45789" rIns="91577" bIns="45789">
            <a:spAutoFit/>
          </a:bodyPr>
          <a:lstStyle/>
          <a:p>
            <a:r>
              <a:rPr lang="en-US" sz="2000"/>
              <a:t>Other side</a:t>
            </a:r>
          </a:p>
        </p:txBody>
      </p:sp>
      <p:sp>
        <p:nvSpPr>
          <p:cNvPr id="32774" name="Text Box 6"/>
          <p:cNvSpPr txBox="1">
            <a:spLocks noChangeArrowheads="1"/>
          </p:cNvSpPr>
          <p:nvPr/>
        </p:nvSpPr>
        <p:spPr bwMode="auto">
          <a:xfrm>
            <a:off x="3662363" y="2214563"/>
            <a:ext cx="430212" cy="274637"/>
          </a:xfrm>
          <a:prstGeom prst="rect">
            <a:avLst/>
          </a:prstGeom>
          <a:noFill/>
          <a:ln w="12700">
            <a:noFill/>
            <a:miter lim="800000"/>
            <a:headEnd type="none" w="sm" len="sm"/>
            <a:tailEnd type="none" w="sm" len="sm"/>
          </a:ln>
        </p:spPr>
        <p:txBody>
          <a:bodyPr wrap="none" lIns="91577" tIns="45789" rIns="91577" bIns="45789">
            <a:spAutoFit/>
          </a:bodyPr>
          <a:lstStyle/>
          <a:p>
            <a:r>
              <a:rPr lang="en-US" sz="1200"/>
              <a:t>FIN</a:t>
            </a:r>
          </a:p>
        </p:txBody>
      </p:sp>
      <p:sp>
        <p:nvSpPr>
          <p:cNvPr id="32775" name="Line 7"/>
          <p:cNvSpPr>
            <a:spLocks noChangeShapeType="1"/>
          </p:cNvSpPr>
          <p:nvPr/>
        </p:nvSpPr>
        <p:spPr bwMode="auto">
          <a:xfrm rot="10800000">
            <a:off x="1908175" y="3435350"/>
            <a:ext cx="4654550" cy="1588"/>
          </a:xfrm>
          <a:prstGeom prst="line">
            <a:avLst/>
          </a:prstGeom>
          <a:noFill/>
          <a:ln w="25400">
            <a:solidFill>
              <a:schemeClr val="tx1"/>
            </a:solidFill>
            <a:round/>
            <a:headEnd type="none" w="sm" len="sm"/>
            <a:tailEnd type="triangle" w="med" len="med"/>
          </a:ln>
        </p:spPr>
        <p:txBody>
          <a:bodyPr lIns="91577" tIns="45789" rIns="91577" bIns="45789"/>
          <a:lstStyle/>
          <a:p>
            <a:endParaRPr lang="en-US"/>
          </a:p>
        </p:txBody>
      </p:sp>
      <p:sp>
        <p:nvSpPr>
          <p:cNvPr id="32776" name="Text Box 8"/>
          <p:cNvSpPr txBox="1">
            <a:spLocks noChangeArrowheads="1"/>
          </p:cNvSpPr>
          <p:nvPr/>
        </p:nvSpPr>
        <p:spPr bwMode="auto">
          <a:xfrm>
            <a:off x="839788" y="3206750"/>
            <a:ext cx="1123950" cy="396875"/>
          </a:xfrm>
          <a:prstGeom prst="rect">
            <a:avLst/>
          </a:prstGeom>
          <a:noFill/>
          <a:ln w="12700">
            <a:noFill/>
            <a:miter lim="800000"/>
            <a:headEnd type="none" w="sm" len="sm"/>
            <a:tailEnd type="none" w="sm" len="sm"/>
          </a:ln>
        </p:spPr>
        <p:txBody>
          <a:bodyPr wrap="none" lIns="91577" tIns="45789" rIns="91577" bIns="45789">
            <a:spAutoFit/>
          </a:bodyPr>
          <a:lstStyle/>
          <a:p>
            <a:r>
              <a:rPr lang="en-US" sz="2000"/>
              <a:t>One Side</a:t>
            </a:r>
          </a:p>
        </p:txBody>
      </p:sp>
      <p:sp>
        <p:nvSpPr>
          <p:cNvPr id="32777" name="Text Box 9"/>
          <p:cNvSpPr txBox="1">
            <a:spLocks noChangeArrowheads="1"/>
          </p:cNvSpPr>
          <p:nvPr/>
        </p:nvSpPr>
        <p:spPr bwMode="auto">
          <a:xfrm>
            <a:off x="6638925" y="3206750"/>
            <a:ext cx="1235075" cy="396875"/>
          </a:xfrm>
          <a:prstGeom prst="rect">
            <a:avLst/>
          </a:prstGeom>
          <a:noFill/>
          <a:ln w="12700">
            <a:noFill/>
            <a:miter lim="800000"/>
            <a:headEnd type="none" w="sm" len="sm"/>
            <a:tailEnd type="none" w="sm" len="sm"/>
          </a:ln>
        </p:spPr>
        <p:txBody>
          <a:bodyPr wrap="none" lIns="91577" tIns="45789" rIns="91577" bIns="45789">
            <a:spAutoFit/>
          </a:bodyPr>
          <a:lstStyle/>
          <a:p>
            <a:r>
              <a:rPr lang="en-US" sz="2000"/>
              <a:t>Other side</a:t>
            </a:r>
          </a:p>
        </p:txBody>
      </p:sp>
      <p:sp>
        <p:nvSpPr>
          <p:cNvPr id="32778" name="Text Box 10"/>
          <p:cNvSpPr txBox="1">
            <a:spLocks noChangeArrowheads="1"/>
          </p:cNvSpPr>
          <p:nvPr/>
        </p:nvSpPr>
        <p:spPr bwMode="auto">
          <a:xfrm>
            <a:off x="3509963" y="3435350"/>
            <a:ext cx="954087" cy="274638"/>
          </a:xfrm>
          <a:prstGeom prst="rect">
            <a:avLst/>
          </a:prstGeom>
          <a:noFill/>
          <a:ln w="12700">
            <a:noFill/>
            <a:miter lim="800000"/>
            <a:headEnd type="none" w="sm" len="sm"/>
            <a:tailEnd type="none" w="sm" len="sm"/>
          </a:ln>
        </p:spPr>
        <p:txBody>
          <a:bodyPr wrap="none" lIns="91577" tIns="45789" rIns="91577" bIns="45789">
            <a:spAutoFit/>
          </a:bodyPr>
          <a:lstStyle/>
          <a:p>
            <a:r>
              <a:rPr lang="en-US" sz="1200"/>
              <a:t>ACK of FIN</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7388" y="0"/>
            <a:ext cx="8091487" cy="1144588"/>
          </a:xfrm>
        </p:spPr>
        <p:txBody>
          <a:bodyPr/>
          <a:lstStyle/>
          <a:p>
            <a:r>
              <a:rPr lang="en-US" smtClean="0"/>
              <a:t>Maximum Segment Life</a:t>
            </a:r>
          </a:p>
        </p:txBody>
      </p:sp>
      <p:sp>
        <p:nvSpPr>
          <p:cNvPr id="33795" name="Rectangle 3"/>
          <p:cNvSpPr>
            <a:spLocks noGrp="1" noChangeArrowheads="1"/>
          </p:cNvSpPr>
          <p:nvPr>
            <p:ph type="body" idx="1"/>
          </p:nvPr>
        </p:nvSpPr>
        <p:spPr>
          <a:xfrm>
            <a:off x="611188" y="1527175"/>
            <a:ext cx="7781925" cy="4275138"/>
          </a:xfrm>
        </p:spPr>
        <p:txBody>
          <a:bodyPr/>
          <a:lstStyle/>
          <a:p>
            <a:pPr>
              <a:lnSpc>
                <a:spcPct val="90000"/>
              </a:lnSpc>
            </a:pPr>
            <a:r>
              <a:rPr lang="en-US" sz="2000" smtClean="0"/>
              <a:t>MSL stands for </a:t>
            </a:r>
            <a:r>
              <a:rPr lang="en-US" sz="2000" i="1" smtClean="0"/>
              <a:t>Maximum Segment Life</a:t>
            </a:r>
            <a:r>
              <a:rPr lang="en-US" sz="2000" smtClean="0"/>
              <a:t>.</a:t>
            </a:r>
          </a:p>
          <a:p>
            <a:pPr>
              <a:lnSpc>
                <a:spcPct val="90000"/>
              </a:lnSpc>
              <a:buFont typeface="Wingdings" pitchFamily="2" charset="2"/>
              <a:buNone/>
            </a:pPr>
            <a:endParaRPr lang="en-US" sz="2000" smtClean="0"/>
          </a:p>
          <a:p>
            <a:pPr>
              <a:lnSpc>
                <a:spcPct val="90000"/>
              </a:lnSpc>
            </a:pPr>
            <a:r>
              <a:rPr lang="en-US" sz="2000" smtClean="0"/>
              <a:t>Basically, MSL is a constant that defines the maximum amount of time that we believe a segment can remain in transit on the network. </a:t>
            </a:r>
          </a:p>
          <a:p>
            <a:pPr>
              <a:lnSpc>
                <a:spcPct val="90000"/>
              </a:lnSpc>
            </a:pPr>
            <a:endParaRPr lang="en-US" sz="2000" smtClean="0"/>
          </a:p>
          <a:p>
            <a:pPr>
              <a:lnSpc>
                <a:spcPct val="90000"/>
              </a:lnSpc>
            </a:pPr>
            <a:r>
              <a:rPr lang="en-US" sz="2000" smtClean="0"/>
              <a:t>2MSL, twice this amount of time, is therefore an approximation of the maximum round trip time. </a:t>
            </a:r>
          </a:p>
          <a:p>
            <a:pPr>
              <a:lnSpc>
                <a:spcPct val="90000"/>
              </a:lnSpc>
            </a:pPr>
            <a:endParaRPr lang="en-US" sz="2000" smtClean="0"/>
          </a:p>
          <a:p>
            <a:pPr>
              <a:lnSpc>
                <a:spcPct val="90000"/>
              </a:lnSpc>
            </a:pPr>
            <a:r>
              <a:rPr lang="en-US" sz="2000" smtClean="0"/>
              <a:t>We wait 2MSL after sending the ACK of the FIN, before actually closing the connection,  to protect against a lost ACK. </a:t>
            </a:r>
          </a:p>
          <a:p>
            <a:pPr>
              <a:lnSpc>
                <a:spcPct val="90000"/>
              </a:lnSpc>
            </a:pPr>
            <a:endParaRPr lang="en-US" sz="2000" smtClean="0"/>
          </a:p>
          <a:p>
            <a:pPr>
              <a:lnSpc>
                <a:spcPct val="90000"/>
              </a:lnSpc>
            </a:pPr>
            <a:r>
              <a:rPr lang="en-US" sz="2000" smtClean="0"/>
              <a:t>If the ACK is lost, the FIN will be retransmitted and received. The ACK can then be resent and the 2MSL timer restarted. </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a:xfrm>
            <a:off x="611188" y="0"/>
            <a:ext cx="8091487" cy="1144588"/>
          </a:xfrm>
        </p:spPr>
        <p:txBody>
          <a:bodyPr/>
          <a:lstStyle/>
          <a:p>
            <a:r>
              <a:rPr lang="en-US" smtClean="0"/>
              <a:t>What About Crashes, &amp;c.</a:t>
            </a:r>
          </a:p>
        </p:txBody>
      </p:sp>
      <p:sp>
        <p:nvSpPr>
          <p:cNvPr id="34819" name="Rectangle 3"/>
          <p:cNvSpPr>
            <a:spLocks noGrp="1" noChangeArrowheads="1"/>
          </p:cNvSpPr>
          <p:nvPr>
            <p:ph type="body" idx="1"/>
          </p:nvPr>
        </p:nvSpPr>
        <p:spPr/>
        <p:txBody>
          <a:bodyPr/>
          <a:lstStyle/>
          <a:p>
            <a:r>
              <a:rPr lang="en-US" sz="1800" smtClean="0"/>
              <a:t>But wait, if both sides need to close the connection, what happens if the power fails on one side? Or a machine is shut off? Or the network goes down? </a:t>
            </a:r>
          </a:p>
          <a:p>
            <a:pPr>
              <a:buFont typeface="Wingdings" pitchFamily="2" charset="2"/>
              <a:buNone/>
            </a:pPr>
            <a:endParaRPr lang="en-US" sz="1800" smtClean="0"/>
          </a:p>
          <a:p>
            <a:r>
              <a:rPr lang="en-US" sz="1800" smtClean="0"/>
              <a:t>Well, the answer to this is very simple: Nothing. Each side will maintain at least a half-open connection until the other side sends a FIN. If the other side never sends a FIN, barring a reboot, the connection will remain at least half-open on the other side. </a:t>
            </a:r>
          </a:p>
          <a:p>
            <a:pPr>
              <a:buFont typeface="Wingdings" pitchFamily="2" charset="2"/>
              <a:buNone/>
            </a:pPr>
            <a:endParaRPr lang="en-US" sz="1800" smtClean="0"/>
          </a:p>
          <a:p>
            <a:r>
              <a:rPr lang="en-US" sz="1800" smtClean="0"/>
              <a:t>What happens if neither process ever sends data? The answer to this is also very simple: Nothing. Absolutely nothing is sent via TCP, unless data is being sent. </a:t>
            </a:r>
          </a:p>
          <a:p>
            <a:endParaRPr lang="en-US" sz="1800" smtClean="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a:xfrm>
            <a:off x="687388" y="0"/>
            <a:ext cx="8091487" cy="1144588"/>
          </a:xfrm>
        </p:spPr>
        <p:txBody>
          <a:bodyPr/>
          <a:lstStyle/>
          <a:p>
            <a:r>
              <a:rPr lang="en-US" smtClean="0"/>
              <a:t>TCP Keep-Alive Option</a:t>
            </a:r>
          </a:p>
        </p:txBody>
      </p:sp>
      <p:sp>
        <p:nvSpPr>
          <p:cNvPr id="35843" name="Rectangle 3"/>
          <p:cNvSpPr>
            <a:spLocks noGrp="1" noChangeArrowheads="1"/>
          </p:cNvSpPr>
          <p:nvPr>
            <p:ph type="body" idx="1"/>
          </p:nvPr>
        </p:nvSpPr>
        <p:spPr>
          <a:xfrm>
            <a:off x="615950" y="1987550"/>
            <a:ext cx="7781925" cy="4500562"/>
          </a:xfrm>
        </p:spPr>
        <p:txBody>
          <a:bodyPr/>
          <a:lstStyle/>
          <a:p>
            <a:r>
              <a:rPr lang="en-US" sz="1400" dirty="0" smtClean="0"/>
              <a:t>Well, some people were as upset as you were by the idea that a half-open connection could remain and consume resources forever, if the other side abruptly died or retired. They successfully lobbied for the </a:t>
            </a:r>
            <a:r>
              <a:rPr lang="en-US" sz="1400" i="1" dirty="0" smtClean="0"/>
              <a:t>TCP </a:t>
            </a:r>
            <a:r>
              <a:rPr lang="en-US" sz="1400" i="1" dirty="0" err="1" smtClean="0"/>
              <a:t>Keepalive</a:t>
            </a:r>
            <a:r>
              <a:rPr lang="en-US" sz="1400" i="1" dirty="0" smtClean="0"/>
              <a:t> Option</a:t>
            </a:r>
            <a:r>
              <a:rPr lang="en-US" sz="1400" dirty="0" smtClean="0"/>
              <a:t>. </a:t>
            </a:r>
          </a:p>
          <a:p>
            <a:endParaRPr lang="en-US" sz="1400" dirty="0" smtClean="0"/>
          </a:p>
          <a:p>
            <a:r>
              <a:rPr lang="en-US" sz="1400" dirty="0" smtClean="0"/>
              <a:t>This option is disabled by default, but can be enabled by either side. If it is enabled on a host, the host will probe the other side, if the TCP connection has been idle for more than a threshold amount of time. </a:t>
            </a:r>
          </a:p>
          <a:p>
            <a:endParaRPr lang="en-US" sz="1400" dirty="0" smtClean="0"/>
          </a:p>
          <a:p>
            <a:r>
              <a:rPr lang="en-US" sz="1400" dirty="0" smtClean="0"/>
              <a:t>This timer is system-wide, not connection wide and the RFC states that, if enabled, it must be no less than two hours. </a:t>
            </a:r>
          </a:p>
          <a:p>
            <a:endParaRPr lang="en-US" sz="1400" dirty="0" smtClean="0"/>
          </a:p>
          <a:p>
            <a:r>
              <a:rPr lang="en-US" sz="1400" dirty="0" smtClean="0"/>
              <a:t>Many people (including your instructor) believe that this type of feature is not rightfully in the jurisdiction of a transport layer protocol. We argue that this type of session management is the rightful jurisdiction of the application or a session-level protocol. </a:t>
            </a:r>
          </a:p>
          <a:p>
            <a:endParaRPr lang="en-US" sz="1400" dirty="0" smtClean="0"/>
          </a:p>
          <a:p>
            <a:r>
              <a:rPr lang="en-US" sz="1400" dirty="0" smtClean="0"/>
              <a:t>Please do realize that this is a religious issue for many and has received far more discussion than it is probably worth. Independent of your beliefs, please don't forget that the timer is system-wide -- this can be a pain and might even lead many </a:t>
            </a:r>
            <a:r>
              <a:rPr lang="en-US" sz="1400" dirty="0" err="1" smtClean="0"/>
              <a:t>keepalive</a:t>
            </a:r>
            <a:r>
              <a:rPr lang="en-US" sz="1400" dirty="0" smtClean="0"/>
              <a:t>-worshipers opt for handling this within the applications. </a:t>
            </a:r>
          </a:p>
          <a:p>
            <a:endParaRPr lang="en-US" sz="1600" dirty="0" smtClean="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a:xfrm>
            <a:off x="687388" y="0"/>
            <a:ext cx="8091487" cy="1144588"/>
          </a:xfrm>
        </p:spPr>
        <p:txBody>
          <a:bodyPr/>
          <a:lstStyle/>
          <a:p>
            <a:r>
              <a:rPr lang="en-US" smtClean="0"/>
              <a:t>Reset (RST)</a:t>
            </a:r>
          </a:p>
        </p:txBody>
      </p:sp>
      <p:sp>
        <p:nvSpPr>
          <p:cNvPr id="36867" name="Rectangle 3"/>
          <p:cNvSpPr>
            <a:spLocks noGrp="1" noChangeArrowheads="1"/>
          </p:cNvSpPr>
          <p:nvPr>
            <p:ph type="body" idx="1"/>
          </p:nvPr>
        </p:nvSpPr>
        <p:spPr>
          <a:xfrm>
            <a:off x="611188" y="1603375"/>
            <a:ext cx="8164512" cy="4122738"/>
          </a:xfrm>
        </p:spPr>
        <p:txBody>
          <a:bodyPr/>
          <a:lstStyle/>
          <a:p>
            <a:r>
              <a:rPr lang="en-US" sz="1600" smtClean="0"/>
              <a:t>TCP views connections in terms of </a:t>
            </a:r>
            <a:r>
              <a:rPr lang="en-US" sz="1600" i="1" smtClean="0"/>
              <a:t>sockets</a:t>
            </a:r>
            <a:r>
              <a:rPr lang="en-US" sz="1600" smtClean="0"/>
              <a:t>. A popular author, Richard Stevens refers to these as </a:t>
            </a:r>
            <a:r>
              <a:rPr lang="en-US" sz="1600" i="1" smtClean="0"/>
              <a:t>connections</a:t>
            </a:r>
            <a:r>
              <a:rPr lang="en-US" sz="1600" smtClean="0"/>
              <a:t> -- this is wrong, but has worked its way into the popular vernacular. </a:t>
            </a:r>
          </a:p>
          <a:p>
            <a:endParaRPr lang="en-US" sz="1600" smtClean="0"/>
          </a:p>
          <a:p>
            <a:r>
              <a:rPr lang="en-US" sz="1600" smtClean="0"/>
              <a:t>A socket is defined as the following tuple: </a:t>
            </a:r>
          </a:p>
          <a:p>
            <a:pPr>
              <a:buFont typeface="Wingdings" pitchFamily="2" charset="2"/>
              <a:buNone/>
            </a:pPr>
            <a:r>
              <a:rPr lang="en-US" sz="1600" smtClean="0"/>
              <a:t>	</a:t>
            </a:r>
          </a:p>
          <a:p>
            <a:pPr>
              <a:buFont typeface="Wingdings" pitchFamily="2" charset="2"/>
              <a:buNone/>
            </a:pPr>
            <a:r>
              <a:rPr lang="en-US" sz="1600" smtClean="0"/>
              <a:t>		&lt;destination IP address, destination port #, source IP address, source port number&gt; </a:t>
            </a:r>
          </a:p>
          <a:p>
            <a:pPr>
              <a:buFont typeface="Wingdings" pitchFamily="2" charset="2"/>
              <a:buNone/>
            </a:pPr>
            <a:endParaRPr lang="en-US" sz="1600" smtClean="0"/>
          </a:p>
          <a:p>
            <a:r>
              <a:rPr lang="en-US" sz="1600" smtClean="0"/>
              <a:t>A RST is basically a suggestion to abort the connection. </a:t>
            </a:r>
          </a:p>
          <a:p>
            <a:endParaRPr lang="en-US" sz="1600" smtClean="0"/>
          </a:p>
          <a:p>
            <a:r>
              <a:rPr lang="en-US" sz="1600" smtClean="0"/>
              <a:t>A reset will generally be sent by a host if it receives a segment that doesn't make sense. Perhaps the host crashed and then received a segment for a port that is no longer in use. </a:t>
            </a:r>
          </a:p>
          <a:p>
            <a:endParaRPr lang="en-US" sz="1600" smtClean="0"/>
          </a:p>
          <a:p>
            <a:r>
              <a:rPr lang="en-US" sz="1600" smtClean="0"/>
              <a:t>In this case, the RST would basically indicate, "No one here, but us chickens" and the side that received the RST would assume a crash, close its end and roll-over or handle the error. </a:t>
            </a:r>
          </a:p>
          <a:p>
            <a:endParaRPr lang="en-US" sz="1600" smtClean="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a:xfrm>
            <a:off x="763588" y="0"/>
            <a:ext cx="8091487" cy="1144588"/>
          </a:xfrm>
        </p:spPr>
        <p:txBody>
          <a:bodyPr/>
          <a:lstStyle/>
          <a:p>
            <a:r>
              <a:rPr lang="en-US" smtClean="0"/>
              <a:t>Transferring Data</a:t>
            </a:r>
          </a:p>
        </p:txBody>
      </p:sp>
      <p:sp>
        <p:nvSpPr>
          <p:cNvPr id="37891" name="Rectangle 3"/>
          <p:cNvSpPr>
            <a:spLocks noGrp="1" noChangeArrowheads="1"/>
          </p:cNvSpPr>
          <p:nvPr>
            <p:ph type="body" idx="1"/>
          </p:nvPr>
        </p:nvSpPr>
        <p:spPr>
          <a:xfrm>
            <a:off x="615950" y="2063750"/>
            <a:ext cx="7781925" cy="4121150"/>
          </a:xfrm>
        </p:spPr>
        <p:txBody>
          <a:bodyPr/>
          <a:lstStyle/>
          <a:p>
            <a:pPr>
              <a:spcBef>
                <a:spcPct val="0"/>
              </a:spcBef>
              <a:buClr>
                <a:srgbClr val="FFCC00"/>
              </a:buClr>
              <a:buSzPct val="200000"/>
              <a:buFontTx/>
              <a:buChar char="•"/>
            </a:pPr>
            <a:r>
              <a:rPr lang="en-US" sz="2000" dirty="0" smtClean="0"/>
              <a:t>TCP operates by breaking data up into pieces known as </a:t>
            </a:r>
            <a:r>
              <a:rPr lang="en-US" sz="2000" i="1" dirty="0" smtClean="0"/>
              <a:t>segments</a:t>
            </a:r>
            <a:r>
              <a:rPr lang="en-US" sz="2000" dirty="0" smtClean="0"/>
              <a:t>. </a:t>
            </a:r>
          </a:p>
          <a:p>
            <a:pPr>
              <a:spcBef>
                <a:spcPct val="0"/>
              </a:spcBef>
              <a:buClr>
                <a:srgbClr val="FFCC00"/>
              </a:buClr>
              <a:buSzPct val="200000"/>
              <a:buFontTx/>
              <a:buNone/>
            </a:pPr>
            <a:endParaRPr lang="en-US" sz="2000" dirty="0" smtClean="0"/>
          </a:p>
          <a:p>
            <a:pPr>
              <a:spcBef>
                <a:spcPct val="0"/>
              </a:spcBef>
              <a:buClr>
                <a:srgbClr val="FFCC00"/>
              </a:buClr>
              <a:buSzPct val="200000"/>
              <a:buFontTx/>
              <a:buChar char="•"/>
            </a:pPr>
            <a:r>
              <a:rPr lang="en-US" sz="2000" dirty="0" smtClean="0"/>
              <a:t>The TCP packet header contains many pieces of information. Among them is the Maximum Segment Length (MSL) that the host is willing to accept. </a:t>
            </a:r>
          </a:p>
          <a:p>
            <a:pPr>
              <a:spcBef>
                <a:spcPct val="0"/>
              </a:spcBef>
              <a:buClr>
                <a:srgbClr val="FFCC00"/>
              </a:buClr>
              <a:buSzPct val="200000"/>
              <a:buFontTx/>
              <a:buNone/>
            </a:pPr>
            <a:endParaRPr lang="en-US" sz="2000" dirty="0" smtClean="0"/>
          </a:p>
          <a:p>
            <a:pPr>
              <a:spcBef>
                <a:spcPct val="0"/>
              </a:spcBef>
              <a:buClr>
                <a:srgbClr val="FFCC00"/>
              </a:buClr>
              <a:buSzPct val="200000"/>
              <a:buFontTx/>
              <a:buChar char="•"/>
            </a:pPr>
            <a:r>
              <a:rPr lang="en-US" sz="2000" dirty="0" smtClean="0"/>
              <a:t>In order to send data, TCP breaks it up into segments that are not longer than the MSL. </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a:xfrm>
            <a:off x="687388" y="0"/>
            <a:ext cx="8091487" cy="1144588"/>
          </a:xfrm>
        </p:spPr>
        <p:txBody>
          <a:bodyPr/>
          <a:lstStyle/>
          <a:p>
            <a:r>
              <a:rPr lang="en-US" smtClean="0"/>
              <a:t>Acknowledgement</a:t>
            </a:r>
          </a:p>
        </p:txBody>
      </p:sp>
      <p:sp>
        <p:nvSpPr>
          <p:cNvPr id="38915" name="Rectangle 3"/>
          <p:cNvSpPr>
            <a:spLocks noGrp="1" noChangeArrowheads="1"/>
          </p:cNvSpPr>
          <p:nvPr>
            <p:ph type="body" idx="1"/>
          </p:nvPr>
        </p:nvSpPr>
        <p:spPr>
          <a:xfrm>
            <a:off x="692150" y="2063750"/>
            <a:ext cx="7781925" cy="4041775"/>
          </a:xfrm>
        </p:spPr>
        <p:txBody>
          <a:bodyPr/>
          <a:lstStyle/>
          <a:p>
            <a:pPr>
              <a:spcBef>
                <a:spcPct val="0"/>
              </a:spcBef>
              <a:buClr>
                <a:srgbClr val="FFCC00"/>
              </a:buClr>
              <a:buSzPct val="200000"/>
              <a:buFontTx/>
              <a:buChar char="•"/>
            </a:pPr>
            <a:r>
              <a:rPr lang="en-US" sz="1600" dirty="0" smtClean="0"/>
              <a:t>Fundamentally, TCP sends a segment of data, including the segment number and waits for an ACK. But TCP tries to avoid the overhead involved in </a:t>
            </a:r>
            <a:r>
              <a:rPr lang="en-US" sz="1600" dirty="0" err="1" smtClean="0"/>
              <a:t>acking</a:t>
            </a:r>
            <a:r>
              <a:rPr lang="en-US" sz="1600" dirty="0" smtClean="0"/>
              <a:t> every single segment using two techniques. </a:t>
            </a:r>
          </a:p>
          <a:p>
            <a:pPr>
              <a:spcBef>
                <a:spcPct val="0"/>
              </a:spcBef>
              <a:buClr>
                <a:srgbClr val="FFCC00"/>
              </a:buClr>
              <a:buSzPct val="200000"/>
              <a:buFontTx/>
              <a:buNone/>
            </a:pPr>
            <a:endParaRPr lang="en-US" sz="1600" dirty="0" smtClean="0"/>
          </a:p>
          <a:p>
            <a:pPr>
              <a:spcBef>
                <a:spcPct val="0"/>
              </a:spcBef>
              <a:buClr>
                <a:srgbClr val="FFCC00"/>
              </a:buClr>
              <a:buSzPct val="200000"/>
              <a:buFontTx/>
              <a:buChar char="•"/>
            </a:pPr>
            <a:r>
              <a:rPr lang="en-US" sz="1600" dirty="0" smtClean="0"/>
              <a:t>TCP will wait up to 200mS before sending an ACK. The hope is that within that 200 </a:t>
            </a:r>
            <a:r>
              <a:rPr lang="en-US" sz="1600" dirty="0" err="1" smtClean="0"/>
              <a:t>mS</a:t>
            </a:r>
            <a:r>
              <a:rPr lang="en-US" sz="1600" dirty="0" smtClean="0"/>
              <a:t> a segment will need to be sent the other way. If this happens, the ACK will be sent with this segment of data. This type of ACK is known as a </a:t>
            </a:r>
            <a:r>
              <a:rPr lang="en-US" sz="1600" i="1" dirty="0" smtClean="0"/>
              <a:t>piggyback ACK</a:t>
            </a:r>
            <a:r>
              <a:rPr lang="en-US" sz="1600" dirty="0" smtClean="0"/>
              <a:t>. </a:t>
            </a:r>
          </a:p>
          <a:p>
            <a:pPr>
              <a:spcBef>
                <a:spcPct val="0"/>
              </a:spcBef>
              <a:buClr>
                <a:srgbClr val="FFCC00"/>
              </a:buClr>
              <a:buSzPct val="200000"/>
              <a:buFontTx/>
              <a:buNone/>
            </a:pPr>
            <a:endParaRPr lang="en-US" sz="1600" dirty="0" smtClean="0"/>
          </a:p>
          <a:p>
            <a:pPr>
              <a:spcBef>
                <a:spcPct val="0"/>
              </a:spcBef>
              <a:buClr>
                <a:srgbClr val="FFCC00"/>
              </a:buClr>
              <a:buSzPct val="200000"/>
              <a:buFontTx/>
              <a:buChar char="•"/>
            </a:pPr>
            <a:r>
              <a:rPr lang="en-US" sz="1600" dirty="0" smtClean="0"/>
              <a:t>Alternatively, no outgoing segment will be dispatched for the sender within the 200mS window. In this case the ACK is send anyway. This is known as a </a:t>
            </a:r>
            <a:r>
              <a:rPr lang="en-US" sz="1600" i="1" dirty="0" smtClean="0"/>
              <a:t>delayed ACK</a:t>
            </a:r>
            <a:r>
              <a:rPr lang="en-US" sz="1600" dirty="0" smtClean="0"/>
              <a:t>. </a:t>
            </a:r>
          </a:p>
          <a:p>
            <a:pPr>
              <a:spcBef>
                <a:spcPct val="0"/>
              </a:spcBef>
              <a:buClr>
                <a:srgbClr val="FFCC00"/>
              </a:buClr>
              <a:buSzPct val="200000"/>
              <a:buFontTx/>
              <a:buChar char="•"/>
            </a:pPr>
            <a:endParaRPr lang="en-US" sz="1600" dirty="0" smtClean="0"/>
          </a:p>
          <a:p>
            <a:pPr>
              <a:spcBef>
                <a:spcPct val="0"/>
              </a:spcBef>
              <a:buClr>
                <a:srgbClr val="FFCC00"/>
              </a:buClr>
              <a:buSzPct val="200000"/>
              <a:buFontTx/>
              <a:buChar char="•"/>
            </a:pPr>
            <a:r>
              <a:rPr lang="en-US" sz="1600" i="1" dirty="0" smtClean="0"/>
              <a:t>Note</a:t>
            </a:r>
            <a:r>
              <a:rPr lang="en-US" sz="1600" dirty="0" smtClean="0"/>
              <a:t>: My memory is that the RFC actually says 500mS, but the implementations that I remember use a 200mS timer. No big deal, either way. </a:t>
            </a:r>
          </a:p>
          <a:p>
            <a:pPr>
              <a:buFont typeface="Wingdings" pitchFamily="2" charset="2"/>
              <a:buNone/>
            </a:pPr>
            <a:endParaRPr lang="en-US" sz="2000" dirty="0" smtClean="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87388" y="0"/>
            <a:ext cx="8091487" cy="1144588"/>
          </a:xfrm>
        </p:spPr>
        <p:txBody>
          <a:bodyPr/>
          <a:lstStyle/>
          <a:p>
            <a:r>
              <a:rPr lang="en-US" smtClean="0"/>
              <a:t>More About the ACKs</a:t>
            </a:r>
          </a:p>
        </p:txBody>
      </p:sp>
      <p:sp>
        <p:nvSpPr>
          <p:cNvPr id="39939" name="Rectangle 3"/>
          <p:cNvSpPr>
            <a:spLocks noGrp="1" noChangeArrowheads="1"/>
          </p:cNvSpPr>
          <p:nvPr>
            <p:ph type="body" idx="1"/>
          </p:nvPr>
        </p:nvSpPr>
        <p:spPr/>
        <p:txBody>
          <a:bodyPr/>
          <a:lstStyle/>
          <a:p>
            <a:pPr>
              <a:lnSpc>
                <a:spcPct val="90000"/>
              </a:lnSpc>
            </a:pPr>
            <a:r>
              <a:rPr lang="en-US" sz="2000" smtClean="0"/>
              <a:t>TCP uses </a:t>
            </a:r>
            <a:r>
              <a:rPr lang="en-US" sz="2000" i="1" smtClean="0"/>
              <a:t>cumulative acknowledgement</a:t>
            </a:r>
            <a:r>
              <a:rPr lang="en-US" sz="2000" smtClean="0"/>
              <a:t>. </a:t>
            </a:r>
          </a:p>
          <a:p>
            <a:pPr>
              <a:lnSpc>
                <a:spcPct val="90000"/>
              </a:lnSpc>
              <a:buFont typeface="Wingdings" pitchFamily="2" charset="2"/>
              <a:buNone/>
            </a:pPr>
            <a:endParaRPr lang="en-US" sz="2000" smtClean="0"/>
          </a:p>
          <a:p>
            <a:pPr>
              <a:lnSpc>
                <a:spcPct val="90000"/>
              </a:lnSpc>
            </a:pPr>
            <a:r>
              <a:rPr lang="en-US" sz="2000" smtClean="0"/>
              <a:t>Except, if a segment arrives out of order, TCP will use an </a:t>
            </a:r>
            <a:r>
              <a:rPr lang="en-US" sz="2000" i="1" smtClean="0"/>
              <a:t>immediate acknowledgement</a:t>
            </a:r>
            <a:r>
              <a:rPr lang="en-US" sz="2000" smtClean="0"/>
              <a:t> of the last contiguous segment received.</a:t>
            </a:r>
          </a:p>
          <a:p>
            <a:pPr>
              <a:lnSpc>
                <a:spcPct val="90000"/>
              </a:lnSpc>
              <a:buFont typeface="Wingdings" pitchFamily="2" charset="2"/>
              <a:buNone/>
            </a:pPr>
            <a:endParaRPr lang="en-US" sz="2000" smtClean="0"/>
          </a:p>
          <a:p>
            <a:pPr>
              <a:lnSpc>
                <a:spcPct val="90000"/>
              </a:lnSpc>
            </a:pPr>
            <a:r>
              <a:rPr lang="en-US" sz="2000" smtClean="0"/>
              <a:t>This tells the sender which segment is expected. </a:t>
            </a:r>
          </a:p>
          <a:p>
            <a:pPr>
              <a:lnSpc>
                <a:spcPct val="90000"/>
              </a:lnSpc>
            </a:pPr>
            <a:endParaRPr lang="en-US" sz="2000" smtClean="0"/>
          </a:p>
          <a:p>
            <a:pPr>
              <a:lnSpc>
                <a:spcPct val="90000"/>
              </a:lnSpc>
            </a:pPr>
            <a:r>
              <a:rPr lang="en-US" sz="2000" smtClean="0"/>
              <a:t>This is based on the assumption that the likely case is that the missing segment was lost not delayed. </a:t>
            </a:r>
          </a:p>
          <a:p>
            <a:pPr>
              <a:lnSpc>
                <a:spcPct val="90000"/>
              </a:lnSpc>
            </a:pPr>
            <a:endParaRPr lang="en-US" sz="2000" smtClean="0"/>
          </a:p>
          <a:p>
            <a:pPr>
              <a:lnSpc>
                <a:spcPct val="90000"/>
              </a:lnSpc>
            </a:pPr>
            <a:r>
              <a:rPr lang="en-US" sz="2000" smtClean="0"/>
              <a:t>If this assumption is wrong, the first copy to arrive will be ACKed, the subsequent copy will be discarded. </a:t>
            </a:r>
          </a:p>
          <a:p>
            <a:pPr>
              <a:lnSpc>
                <a:spcPct val="90000"/>
              </a:lnSpc>
            </a:pPr>
            <a:endParaRPr lang="en-US" sz="2000" smtClean="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a:xfrm>
            <a:off x="611188" y="0"/>
            <a:ext cx="8091487" cy="1144588"/>
          </a:xfrm>
        </p:spPr>
        <p:txBody>
          <a:bodyPr/>
          <a:lstStyle/>
          <a:p>
            <a:r>
              <a:rPr lang="en-US" smtClean="0"/>
              <a:t>Nagle Algorithm</a:t>
            </a:r>
          </a:p>
        </p:txBody>
      </p:sp>
      <p:sp>
        <p:nvSpPr>
          <p:cNvPr id="40963" name="Rectangle 3"/>
          <p:cNvSpPr>
            <a:spLocks noGrp="1" noChangeArrowheads="1"/>
          </p:cNvSpPr>
          <p:nvPr>
            <p:ph type="body" idx="1"/>
          </p:nvPr>
        </p:nvSpPr>
        <p:spPr>
          <a:xfrm>
            <a:off x="692150" y="1758950"/>
            <a:ext cx="7781925" cy="4348162"/>
          </a:xfrm>
        </p:spPr>
        <p:txBody>
          <a:bodyPr/>
          <a:lstStyle/>
          <a:p>
            <a:pPr>
              <a:lnSpc>
                <a:spcPct val="90000"/>
              </a:lnSpc>
            </a:pPr>
            <a:r>
              <a:rPr lang="en-US" sz="1600" dirty="0" smtClean="0"/>
              <a:t>One interesting observation is that it takes just as much overhead to send a small amount of data, such as one character, as it does a large amount of data, such as a full MSL of data. </a:t>
            </a:r>
          </a:p>
          <a:p>
            <a:pPr>
              <a:lnSpc>
                <a:spcPct val="90000"/>
              </a:lnSpc>
            </a:pPr>
            <a:endParaRPr lang="en-US" sz="1600" dirty="0" smtClean="0"/>
          </a:p>
          <a:p>
            <a:pPr>
              <a:lnSpc>
                <a:spcPct val="90000"/>
              </a:lnSpc>
            </a:pPr>
            <a:r>
              <a:rPr lang="en-US" sz="1600" dirty="0" smtClean="0"/>
              <a:t>The massive overhead associated with small segments can be especially wasteful if the network is already bogged down. </a:t>
            </a:r>
          </a:p>
          <a:p>
            <a:pPr>
              <a:lnSpc>
                <a:spcPct val="90000"/>
              </a:lnSpc>
            </a:pPr>
            <a:endParaRPr lang="en-US" sz="1600" dirty="0" smtClean="0"/>
          </a:p>
          <a:p>
            <a:pPr>
              <a:lnSpc>
                <a:spcPct val="90000"/>
              </a:lnSpc>
            </a:pPr>
            <a:r>
              <a:rPr lang="en-US" sz="1600" dirty="0" smtClean="0"/>
              <a:t>One approach to this situation is to delay small segments, collecting them into a full segment, before sending. This approach reduces the amount of non-data overhead, but it can unnecessarily delay small segments if the network isn't bogged down.</a:t>
            </a:r>
          </a:p>
          <a:p>
            <a:pPr>
              <a:lnSpc>
                <a:spcPct val="90000"/>
              </a:lnSpc>
              <a:buFont typeface="Wingdings" pitchFamily="2" charset="2"/>
              <a:buNone/>
            </a:pPr>
            <a:endParaRPr lang="en-US" sz="1600" dirty="0" smtClean="0"/>
          </a:p>
          <a:p>
            <a:pPr>
              <a:lnSpc>
                <a:spcPct val="90000"/>
              </a:lnSpc>
            </a:pPr>
            <a:r>
              <a:rPr lang="en-US" sz="1600" dirty="0" smtClean="0"/>
              <a:t>The compromise approach that is used with TCP was proposed by Nagle. The Nagle Algorithm will send one small segment, but will delay the others, collecting them into a larger segment, until the segment that was sent is acknowledged. In other words, the Nagle algorithm allows only one unacknowledged small segment to be send. </a:t>
            </a:r>
          </a:p>
          <a:p>
            <a:pPr>
              <a:lnSpc>
                <a:spcPct val="90000"/>
              </a:lnSpc>
            </a:pPr>
            <a:endParaRPr lang="en-US" sz="2000" dirty="0" smtClean="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r>
              <a:rPr lang="en-US" smtClean="0"/>
              <a:t>UDP Checksum</a:t>
            </a:r>
          </a:p>
        </p:txBody>
      </p:sp>
      <p:sp>
        <p:nvSpPr>
          <p:cNvPr id="5123" name="Rectangle 3"/>
          <p:cNvSpPr>
            <a:spLocks noGrp="1" noChangeArrowheads="1"/>
          </p:cNvSpPr>
          <p:nvPr>
            <p:ph type="body" sz="half" idx="1"/>
          </p:nvPr>
        </p:nvSpPr>
        <p:spPr>
          <a:xfrm>
            <a:off x="573088" y="2776538"/>
            <a:ext cx="3992562" cy="3559175"/>
          </a:xfrm>
        </p:spPr>
        <p:txBody>
          <a:bodyPr/>
          <a:lstStyle/>
          <a:p>
            <a:pPr marL="342900" indent="-342900">
              <a:lnSpc>
                <a:spcPct val="90000"/>
              </a:lnSpc>
              <a:buFont typeface="Monotype Sorts" charset="2"/>
              <a:buNone/>
            </a:pPr>
            <a:r>
              <a:rPr lang="en-US" sz="2000" u="sng" smtClean="0">
                <a:solidFill>
                  <a:srgbClr val="FF0000"/>
                </a:solidFill>
              </a:rPr>
              <a:t>Sender:</a:t>
            </a:r>
            <a:endParaRPr lang="en-US" sz="2000" smtClean="0"/>
          </a:p>
          <a:p>
            <a:pPr marL="342900" indent="-342900">
              <a:lnSpc>
                <a:spcPct val="90000"/>
              </a:lnSpc>
            </a:pPr>
            <a:r>
              <a:rPr lang="en-US" sz="1800" smtClean="0"/>
              <a:t>Treat segment contents as sequence of 16-bit integers</a:t>
            </a:r>
          </a:p>
          <a:p>
            <a:pPr marL="342900" indent="-342900">
              <a:lnSpc>
                <a:spcPct val="90000"/>
              </a:lnSpc>
            </a:pPr>
            <a:r>
              <a:rPr lang="en-US" sz="1800" smtClean="0"/>
              <a:t>Checksum: addition (1’s complement sum) of segment contents</a:t>
            </a:r>
          </a:p>
          <a:p>
            <a:pPr marL="342900" indent="-342900">
              <a:lnSpc>
                <a:spcPct val="90000"/>
              </a:lnSpc>
            </a:pPr>
            <a:r>
              <a:rPr lang="en-US" sz="1800" smtClean="0"/>
              <a:t>Sender puts checksum value into UDP checksum field</a:t>
            </a:r>
            <a:endParaRPr lang="en-US" sz="2000" smtClean="0"/>
          </a:p>
        </p:txBody>
      </p:sp>
      <p:sp>
        <p:nvSpPr>
          <p:cNvPr id="848900" name="Rectangle 4"/>
          <p:cNvSpPr>
            <a:spLocks noGrp="1" noChangeArrowheads="1"/>
          </p:cNvSpPr>
          <p:nvPr>
            <p:ph type="body" sz="half" idx="2"/>
          </p:nvPr>
        </p:nvSpPr>
        <p:spPr>
          <a:xfrm>
            <a:off x="4538663" y="3065463"/>
            <a:ext cx="3429000" cy="2836862"/>
          </a:xfrm>
        </p:spPr>
        <p:txBody>
          <a:bodyPr/>
          <a:lstStyle/>
          <a:p>
            <a:pPr marL="342900" indent="-342900">
              <a:buFont typeface="Monotype Sorts" charset="2"/>
              <a:buNone/>
            </a:pPr>
            <a:r>
              <a:rPr lang="en-US" sz="2000" u="sng" smtClean="0">
                <a:solidFill>
                  <a:srgbClr val="FF0000"/>
                </a:solidFill>
              </a:rPr>
              <a:t>Receiver:</a:t>
            </a:r>
            <a:endParaRPr lang="en-US" sz="2000" smtClean="0"/>
          </a:p>
          <a:p>
            <a:pPr marL="342900" indent="-342900"/>
            <a:r>
              <a:rPr lang="en-US" sz="1800" smtClean="0"/>
              <a:t>Compute checksum of received segment</a:t>
            </a:r>
          </a:p>
          <a:p>
            <a:pPr marL="342900" indent="-342900"/>
            <a:r>
              <a:rPr lang="en-US" sz="1800" smtClean="0"/>
              <a:t>Check if computed checksum equals checksum field value:</a:t>
            </a:r>
          </a:p>
          <a:p>
            <a:pPr marL="742950" lvl="1" indent="-285750"/>
            <a:r>
              <a:rPr lang="en-US" sz="1600" smtClean="0"/>
              <a:t>NO - error detected</a:t>
            </a:r>
          </a:p>
          <a:p>
            <a:pPr marL="742950" lvl="1" indent="-285750"/>
            <a:r>
              <a:rPr lang="en-US" sz="1600" smtClean="0"/>
              <a:t>YES - no error detected</a:t>
            </a:r>
          </a:p>
          <a:p>
            <a:pPr marL="742950" lvl="1" indent="-285750">
              <a:buFontTx/>
              <a:buNone/>
            </a:pPr>
            <a:r>
              <a:rPr lang="en-US" sz="1600" i="1" smtClean="0"/>
              <a:t>	But maybe errors nonethless?</a:t>
            </a:r>
            <a:r>
              <a:rPr lang="en-US" sz="1600" smtClean="0"/>
              <a:t> </a:t>
            </a:r>
          </a:p>
        </p:txBody>
      </p:sp>
      <p:sp>
        <p:nvSpPr>
          <p:cNvPr id="5125" name="Rectangle 5"/>
          <p:cNvSpPr>
            <a:spLocks noChangeArrowheads="1"/>
          </p:cNvSpPr>
          <p:nvPr/>
        </p:nvSpPr>
        <p:spPr bwMode="auto">
          <a:xfrm>
            <a:off x="611188" y="1671638"/>
            <a:ext cx="7934325" cy="849312"/>
          </a:xfrm>
          <a:prstGeom prst="rect">
            <a:avLst/>
          </a:prstGeom>
          <a:noFill/>
          <a:ln w="9525">
            <a:noFill/>
            <a:miter lim="800000"/>
            <a:headEnd/>
            <a:tailEnd/>
          </a:ln>
        </p:spPr>
        <p:txBody>
          <a:bodyPr lIns="91577" tIns="45789" rIns="91577" bIns="45789"/>
          <a:lstStyle/>
          <a:p>
            <a:pPr marL="342900" indent="-342900">
              <a:lnSpc>
                <a:spcPct val="89000"/>
              </a:lnSpc>
              <a:spcBef>
                <a:spcPct val="30000"/>
              </a:spcBef>
              <a:buClr>
                <a:schemeClr val="accent1"/>
              </a:buClr>
              <a:buSzPct val="75000"/>
              <a:buFont typeface="Monotype Sorts" charset="2"/>
              <a:buNone/>
            </a:pPr>
            <a:r>
              <a:rPr lang="en-US" sz="2000" b="1" u="sng">
                <a:solidFill>
                  <a:srgbClr val="FF0000"/>
                </a:solidFill>
                <a:latin typeface="Arial" charset="0"/>
              </a:rPr>
              <a:t>Goal:</a:t>
            </a:r>
            <a:r>
              <a:rPr lang="en-US" sz="2000" b="1">
                <a:latin typeface="Arial" charset="0"/>
              </a:rPr>
              <a:t> detect “errors” (e.g., flipped bits) in transmitted segment – optional use!</a:t>
            </a:r>
          </a:p>
          <a:p>
            <a:pPr marL="342900" indent="-342900">
              <a:lnSpc>
                <a:spcPct val="89000"/>
              </a:lnSpc>
              <a:spcBef>
                <a:spcPct val="30000"/>
              </a:spcBef>
              <a:buClr>
                <a:schemeClr val="accent1"/>
              </a:buClr>
              <a:buSzPct val="75000"/>
              <a:buFont typeface="Monotype Sorts" charset="2"/>
              <a:buChar char="l"/>
            </a:pPr>
            <a:endParaRPr lang="en-US" sz="2000" b="1">
              <a:latin typeface="Arial"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48900">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a:xfrm>
            <a:off x="687388" y="0"/>
            <a:ext cx="8091487" cy="1144588"/>
          </a:xfrm>
        </p:spPr>
        <p:txBody>
          <a:bodyPr/>
          <a:lstStyle/>
          <a:p>
            <a:r>
              <a:rPr lang="en-US" smtClean="0"/>
              <a:t>Nagle Algorithm</a:t>
            </a:r>
          </a:p>
        </p:txBody>
      </p:sp>
      <p:sp>
        <p:nvSpPr>
          <p:cNvPr id="41987" name="Rectangle 3"/>
          <p:cNvSpPr>
            <a:spLocks noGrp="1" noChangeArrowheads="1"/>
          </p:cNvSpPr>
          <p:nvPr>
            <p:ph type="body" idx="1"/>
          </p:nvPr>
        </p:nvSpPr>
        <p:spPr>
          <a:xfrm>
            <a:off x="615950" y="1758950"/>
            <a:ext cx="7781925" cy="4884738"/>
          </a:xfrm>
        </p:spPr>
        <p:txBody>
          <a:bodyPr/>
          <a:lstStyle/>
          <a:p>
            <a:pPr>
              <a:lnSpc>
                <a:spcPct val="90000"/>
              </a:lnSpc>
            </a:pPr>
            <a:r>
              <a:rPr lang="en-US" sz="1600" dirty="0" smtClean="0"/>
              <a:t>This approach has the following nice property. If the network is very bogged down, the ACK will take a long time. This will result in many small segments being collected into a large segment, reducing the overhead. If the network isn't bogged down, the ACK will arrive very rapidly, allowing the next small segment to be sent without much delay. If the network is fast, fewer small segments will be concatenated, but who cares? The network isn't doing much else. </a:t>
            </a:r>
          </a:p>
          <a:p>
            <a:pPr>
              <a:lnSpc>
                <a:spcPct val="90000"/>
              </a:lnSpc>
              <a:buFont typeface="Wingdings" pitchFamily="2" charset="2"/>
              <a:buNone/>
            </a:pPr>
            <a:endParaRPr lang="en-US" sz="1600" dirty="0" smtClean="0"/>
          </a:p>
          <a:p>
            <a:pPr>
              <a:lnSpc>
                <a:spcPct val="90000"/>
              </a:lnSpc>
            </a:pPr>
            <a:r>
              <a:rPr lang="en-US" sz="1600" dirty="0" smtClean="0"/>
              <a:t>In other words, the Nagle algorithm favors the sending of short segments on a "fast network" and favors collecting them into larger segments on a "slow network." This is a very nice property! </a:t>
            </a:r>
          </a:p>
          <a:p>
            <a:pPr>
              <a:lnSpc>
                <a:spcPct val="90000"/>
              </a:lnSpc>
              <a:buFont typeface="Wingdings" pitchFamily="2" charset="2"/>
              <a:buNone/>
            </a:pPr>
            <a:endParaRPr lang="en-US" sz="1600" dirty="0" smtClean="0"/>
          </a:p>
          <a:p>
            <a:pPr>
              <a:lnSpc>
                <a:spcPct val="90000"/>
              </a:lnSpc>
            </a:pPr>
            <a:r>
              <a:rPr lang="en-US" sz="1600" dirty="0" smtClean="0"/>
              <a:t>There are certain circumstances where the Nagle approach should be disabled. The classic example is the sending of mouse movements for the X Window system. In this example, it is critically important to dispatch the short packets representing mouse movements in a timely way, independent of the load on the network. These packets need a response in soft real-time to satisfy the human user. </a:t>
            </a:r>
          </a:p>
          <a:p>
            <a:pPr>
              <a:lnSpc>
                <a:spcPct val="90000"/>
              </a:lnSpc>
            </a:pPr>
            <a:endParaRPr lang="en-US" sz="2000" dirty="0" smtClean="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ext Box 2"/>
          <p:cNvSpPr txBox="1">
            <a:spLocks noChangeArrowheads="1"/>
          </p:cNvSpPr>
          <p:nvPr/>
        </p:nvSpPr>
        <p:spPr bwMode="auto">
          <a:xfrm>
            <a:off x="2901950" y="5113337"/>
            <a:ext cx="3262312" cy="400050"/>
          </a:xfrm>
          <a:prstGeom prst="rect">
            <a:avLst/>
          </a:prstGeom>
          <a:noFill/>
          <a:ln w="25400">
            <a:solidFill>
              <a:schemeClr val="tx1"/>
            </a:solidFill>
            <a:miter lim="800000"/>
            <a:headEnd type="none" w="sm" len="sm"/>
            <a:tailEnd type="none" w="sm" len="sm"/>
          </a:ln>
        </p:spPr>
        <p:txBody>
          <a:bodyPr wrap="none" lIns="91577" tIns="45789" rIns="91577" bIns="45789">
            <a:spAutoFit/>
          </a:bodyPr>
          <a:lstStyle/>
          <a:p>
            <a:r>
              <a:rPr lang="en-US" sz="2000" b="1">
                <a:latin typeface="Courier New" pitchFamily="49" charset="0"/>
              </a:rPr>
              <a:t>4  5  6  7  8  9  10</a:t>
            </a:r>
          </a:p>
        </p:txBody>
      </p:sp>
      <p:sp>
        <p:nvSpPr>
          <p:cNvPr id="43011" name="Rectangle 3"/>
          <p:cNvSpPr>
            <a:spLocks noGrp="1" noChangeArrowheads="1"/>
          </p:cNvSpPr>
          <p:nvPr>
            <p:ph type="title"/>
          </p:nvPr>
        </p:nvSpPr>
        <p:spPr>
          <a:xfrm>
            <a:off x="687388" y="0"/>
            <a:ext cx="8091487" cy="1144588"/>
          </a:xfrm>
        </p:spPr>
        <p:txBody>
          <a:bodyPr/>
          <a:lstStyle/>
          <a:p>
            <a:r>
              <a:rPr lang="en-US" smtClean="0"/>
              <a:t>The Sliding Window Model</a:t>
            </a:r>
          </a:p>
        </p:txBody>
      </p:sp>
      <p:sp>
        <p:nvSpPr>
          <p:cNvPr id="43012" name="Rectangle 4"/>
          <p:cNvSpPr>
            <a:spLocks noGrp="1" noChangeArrowheads="1"/>
          </p:cNvSpPr>
          <p:nvPr>
            <p:ph type="body" idx="1"/>
          </p:nvPr>
        </p:nvSpPr>
        <p:spPr>
          <a:xfrm>
            <a:off x="768350" y="1606550"/>
            <a:ext cx="7781925" cy="3206750"/>
          </a:xfrm>
        </p:spPr>
        <p:txBody>
          <a:bodyPr/>
          <a:lstStyle/>
          <a:p>
            <a:pPr>
              <a:lnSpc>
                <a:spcPct val="90000"/>
              </a:lnSpc>
            </a:pPr>
            <a:r>
              <a:rPr lang="en-US" sz="1400" dirty="0" smtClean="0"/>
              <a:t>As we mentioned earlier, TCP is a sliding window protocol much like the example protocol that we discussed last class. The sliding window model used by TCP is almost identical to model used in the example. </a:t>
            </a:r>
          </a:p>
          <a:p>
            <a:pPr>
              <a:lnSpc>
                <a:spcPct val="90000"/>
              </a:lnSpc>
            </a:pPr>
            <a:endParaRPr lang="en-US" sz="1400" dirty="0" smtClean="0"/>
          </a:p>
          <a:p>
            <a:pPr>
              <a:lnSpc>
                <a:spcPct val="90000"/>
              </a:lnSpc>
            </a:pPr>
            <a:r>
              <a:rPr lang="en-US" sz="1400" dirty="0" smtClean="0"/>
              <a:t>In the case of TCP, the receiver's window is known as the </a:t>
            </a:r>
            <a:r>
              <a:rPr lang="en-US" sz="1400" i="1" dirty="0" smtClean="0"/>
              <a:t>advertised window</a:t>
            </a:r>
            <a:r>
              <a:rPr lang="en-US" sz="1400" dirty="0" smtClean="0"/>
              <a:t> or the </a:t>
            </a:r>
            <a:r>
              <a:rPr lang="en-US" sz="1400" i="1" dirty="0" smtClean="0"/>
              <a:t>offered window</a:t>
            </a:r>
            <a:r>
              <a:rPr lang="en-US" sz="1400" dirty="0" smtClean="0"/>
              <a:t>. The side of the window is advertised by the receiver as part of the TCP header attached to each segment. By default, this size is usually 4096 bytes. </a:t>
            </a:r>
          </a:p>
          <a:p>
            <a:pPr>
              <a:lnSpc>
                <a:spcPct val="90000"/>
              </a:lnSpc>
            </a:pPr>
            <a:endParaRPr lang="en-US" sz="1400" dirty="0" smtClean="0"/>
          </a:p>
          <a:p>
            <a:pPr>
              <a:lnSpc>
                <a:spcPct val="90000"/>
              </a:lnSpc>
            </a:pPr>
            <a:r>
              <a:rPr lang="en-US" sz="1400" dirty="0" smtClean="0"/>
              <a:t>The </a:t>
            </a:r>
            <a:r>
              <a:rPr lang="en-US" sz="1400" i="1" dirty="0" smtClean="0"/>
              <a:t>usable window</a:t>
            </a:r>
            <a:r>
              <a:rPr lang="en-US" sz="1400" dirty="0" smtClean="0"/>
              <a:t> is the portion of the advertised window that is available to receive segments. </a:t>
            </a:r>
          </a:p>
          <a:p>
            <a:pPr>
              <a:lnSpc>
                <a:spcPct val="90000"/>
              </a:lnSpc>
            </a:pPr>
            <a:endParaRPr lang="en-US" sz="1400" dirty="0" smtClean="0"/>
          </a:p>
          <a:p>
            <a:pPr>
              <a:lnSpc>
                <a:spcPct val="90000"/>
              </a:lnSpc>
            </a:pPr>
            <a:r>
              <a:rPr lang="en-US" sz="1400" dirty="0" smtClean="0"/>
              <a:t>The only significant difference is the one that we mentioned before: TCP uses a cumulative ACK instead of a bit-mask. </a:t>
            </a:r>
          </a:p>
        </p:txBody>
      </p:sp>
      <p:sp>
        <p:nvSpPr>
          <p:cNvPr id="43013" name="Rectangle 5"/>
          <p:cNvSpPr>
            <a:spLocks noChangeArrowheads="1"/>
          </p:cNvSpPr>
          <p:nvPr/>
        </p:nvSpPr>
        <p:spPr bwMode="auto">
          <a:xfrm>
            <a:off x="1603375" y="5113337"/>
            <a:ext cx="1252537" cy="396875"/>
          </a:xfrm>
          <a:prstGeom prst="rect">
            <a:avLst/>
          </a:prstGeom>
          <a:noFill/>
          <a:ln w="12700">
            <a:noFill/>
            <a:miter lim="800000"/>
            <a:headEnd type="none" w="sm" len="sm"/>
            <a:tailEnd type="none" w="sm" len="sm"/>
          </a:ln>
        </p:spPr>
        <p:txBody>
          <a:bodyPr wrap="none" lIns="91577" tIns="45789" rIns="91577" bIns="45789">
            <a:spAutoFit/>
          </a:bodyPr>
          <a:lstStyle/>
          <a:p>
            <a:r>
              <a:rPr lang="en-US" sz="2000" b="1">
                <a:latin typeface="Courier New" pitchFamily="49" charset="0"/>
              </a:rPr>
              <a:t>1  2  3</a:t>
            </a:r>
          </a:p>
        </p:txBody>
      </p:sp>
      <p:sp>
        <p:nvSpPr>
          <p:cNvPr id="43014" name="Rectangle 6"/>
          <p:cNvSpPr>
            <a:spLocks noChangeArrowheads="1"/>
          </p:cNvSpPr>
          <p:nvPr/>
        </p:nvSpPr>
        <p:spPr bwMode="auto">
          <a:xfrm>
            <a:off x="6335712" y="5113337"/>
            <a:ext cx="1098550" cy="396875"/>
          </a:xfrm>
          <a:prstGeom prst="rect">
            <a:avLst/>
          </a:prstGeom>
          <a:noFill/>
          <a:ln w="12700">
            <a:noFill/>
            <a:miter lim="800000"/>
            <a:headEnd type="none" w="sm" len="sm"/>
            <a:tailEnd type="none" w="sm" len="sm"/>
          </a:ln>
        </p:spPr>
        <p:txBody>
          <a:bodyPr wrap="none" lIns="91577" tIns="45789" rIns="91577" bIns="45789">
            <a:spAutoFit/>
          </a:bodyPr>
          <a:lstStyle/>
          <a:p>
            <a:r>
              <a:rPr lang="en-US" sz="2000" b="1">
                <a:latin typeface="Courier New" pitchFamily="49" charset="0"/>
              </a:rPr>
              <a:t>11  13</a:t>
            </a:r>
          </a:p>
        </p:txBody>
      </p:sp>
      <p:sp>
        <p:nvSpPr>
          <p:cNvPr id="43015" name="Line 7"/>
          <p:cNvSpPr>
            <a:spLocks noChangeShapeType="1"/>
          </p:cNvSpPr>
          <p:nvPr/>
        </p:nvSpPr>
        <p:spPr bwMode="auto">
          <a:xfrm flipH="1">
            <a:off x="1603375" y="5570537"/>
            <a:ext cx="1220787" cy="0"/>
          </a:xfrm>
          <a:prstGeom prst="line">
            <a:avLst/>
          </a:prstGeom>
          <a:noFill/>
          <a:ln w="25400">
            <a:solidFill>
              <a:schemeClr val="tx1"/>
            </a:solidFill>
            <a:round/>
            <a:headEnd type="none" w="sm" len="sm"/>
            <a:tailEnd type="triangle" w="med" len="med"/>
          </a:ln>
        </p:spPr>
        <p:txBody>
          <a:bodyPr lIns="91577" tIns="45789" rIns="91577" bIns="45789"/>
          <a:lstStyle/>
          <a:p>
            <a:endParaRPr lang="en-US"/>
          </a:p>
        </p:txBody>
      </p:sp>
      <p:sp>
        <p:nvSpPr>
          <p:cNvPr id="43016" name="Line 8"/>
          <p:cNvSpPr>
            <a:spLocks noChangeShapeType="1"/>
          </p:cNvSpPr>
          <p:nvPr/>
        </p:nvSpPr>
        <p:spPr bwMode="auto">
          <a:xfrm>
            <a:off x="6411912" y="5494337"/>
            <a:ext cx="1144588" cy="0"/>
          </a:xfrm>
          <a:prstGeom prst="line">
            <a:avLst/>
          </a:prstGeom>
          <a:noFill/>
          <a:ln w="25400">
            <a:solidFill>
              <a:schemeClr val="tx1"/>
            </a:solidFill>
            <a:round/>
            <a:headEnd type="none" w="sm" len="sm"/>
            <a:tailEnd type="triangle" w="med" len="med"/>
          </a:ln>
        </p:spPr>
        <p:txBody>
          <a:bodyPr lIns="91577" tIns="45789" rIns="91577" bIns="45789"/>
          <a:lstStyle/>
          <a:p>
            <a:endParaRPr lang="en-US"/>
          </a:p>
        </p:txBody>
      </p:sp>
      <p:sp>
        <p:nvSpPr>
          <p:cNvPr id="43017" name="Line 9"/>
          <p:cNvSpPr>
            <a:spLocks noChangeShapeType="1"/>
          </p:cNvSpPr>
          <p:nvPr/>
        </p:nvSpPr>
        <p:spPr bwMode="auto">
          <a:xfrm>
            <a:off x="4732337" y="5113337"/>
            <a:ext cx="0" cy="381000"/>
          </a:xfrm>
          <a:prstGeom prst="line">
            <a:avLst/>
          </a:prstGeom>
          <a:noFill/>
          <a:ln w="25400">
            <a:solidFill>
              <a:schemeClr val="tx1"/>
            </a:solidFill>
            <a:prstDash val="dash"/>
            <a:round/>
            <a:headEnd type="none" w="sm" len="sm"/>
            <a:tailEnd type="none" w="sm" len="sm"/>
          </a:ln>
        </p:spPr>
        <p:txBody>
          <a:bodyPr lIns="91577" tIns="45789" rIns="91577" bIns="45789"/>
          <a:lstStyle/>
          <a:p>
            <a:endParaRPr lang="en-US"/>
          </a:p>
        </p:txBody>
      </p:sp>
      <p:sp>
        <p:nvSpPr>
          <p:cNvPr id="43018" name="Text Box 10"/>
          <p:cNvSpPr txBox="1">
            <a:spLocks noChangeArrowheads="1"/>
          </p:cNvSpPr>
          <p:nvPr/>
        </p:nvSpPr>
        <p:spPr bwMode="auto">
          <a:xfrm>
            <a:off x="1603375" y="5770562"/>
            <a:ext cx="942975" cy="582613"/>
          </a:xfrm>
          <a:prstGeom prst="rect">
            <a:avLst/>
          </a:prstGeom>
          <a:noFill/>
          <a:ln w="12700">
            <a:noFill/>
            <a:miter lim="800000"/>
            <a:headEnd type="none" w="sm" len="sm"/>
            <a:tailEnd type="none" w="sm" len="sm"/>
          </a:ln>
        </p:spPr>
        <p:txBody>
          <a:bodyPr wrap="none" lIns="91577" tIns="45789" rIns="91577" bIns="45789">
            <a:spAutoFit/>
          </a:bodyPr>
          <a:lstStyle/>
          <a:p>
            <a:r>
              <a:rPr lang="en-US" sz="1600"/>
              <a:t>Sent and </a:t>
            </a:r>
          </a:p>
          <a:p>
            <a:r>
              <a:rPr lang="en-US" sz="1600"/>
              <a:t>ACKed</a:t>
            </a:r>
          </a:p>
        </p:txBody>
      </p:sp>
      <p:sp>
        <p:nvSpPr>
          <p:cNvPr id="43019" name="Text Box 11"/>
          <p:cNvSpPr txBox="1">
            <a:spLocks noChangeArrowheads="1"/>
          </p:cNvSpPr>
          <p:nvPr/>
        </p:nvSpPr>
        <p:spPr bwMode="auto">
          <a:xfrm>
            <a:off x="6411912" y="5618162"/>
            <a:ext cx="1171575" cy="582613"/>
          </a:xfrm>
          <a:prstGeom prst="rect">
            <a:avLst/>
          </a:prstGeom>
          <a:noFill/>
          <a:ln w="12700">
            <a:noFill/>
            <a:miter lim="800000"/>
            <a:headEnd type="none" w="sm" len="sm"/>
            <a:tailEnd type="none" w="sm" len="sm"/>
          </a:ln>
        </p:spPr>
        <p:txBody>
          <a:bodyPr wrap="none" lIns="91577" tIns="45789" rIns="91577" bIns="45789">
            <a:spAutoFit/>
          </a:bodyPr>
          <a:lstStyle/>
          <a:p>
            <a:r>
              <a:rPr lang="en-US" sz="1600"/>
              <a:t>Can’t send:</a:t>
            </a:r>
          </a:p>
          <a:p>
            <a:r>
              <a:rPr lang="en-US" sz="1600"/>
              <a:t>Need ACKs</a:t>
            </a:r>
          </a:p>
        </p:txBody>
      </p:sp>
      <p:sp>
        <p:nvSpPr>
          <p:cNvPr id="43020" name="Text Box 12"/>
          <p:cNvSpPr txBox="1">
            <a:spLocks noChangeArrowheads="1"/>
          </p:cNvSpPr>
          <p:nvPr/>
        </p:nvSpPr>
        <p:spPr bwMode="auto">
          <a:xfrm>
            <a:off x="3359150" y="5494337"/>
            <a:ext cx="1116012" cy="582613"/>
          </a:xfrm>
          <a:prstGeom prst="rect">
            <a:avLst/>
          </a:prstGeom>
          <a:noFill/>
          <a:ln w="12700">
            <a:noFill/>
            <a:miter lim="800000"/>
            <a:headEnd type="none" w="sm" len="sm"/>
            <a:tailEnd type="none" w="sm" len="sm"/>
          </a:ln>
        </p:spPr>
        <p:txBody>
          <a:bodyPr wrap="none" lIns="91577" tIns="45789" rIns="91577" bIns="45789">
            <a:spAutoFit/>
          </a:bodyPr>
          <a:lstStyle/>
          <a:p>
            <a:r>
              <a:rPr lang="en-US" sz="1600"/>
              <a:t>Set, but</a:t>
            </a:r>
          </a:p>
          <a:p>
            <a:r>
              <a:rPr lang="en-US" sz="1600"/>
              <a:t>not ACKed</a:t>
            </a:r>
          </a:p>
        </p:txBody>
      </p:sp>
      <p:sp>
        <p:nvSpPr>
          <p:cNvPr id="43021" name="Text Box 13"/>
          <p:cNvSpPr txBox="1">
            <a:spLocks noChangeArrowheads="1"/>
          </p:cNvSpPr>
          <p:nvPr/>
        </p:nvSpPr>
        <p:spPr bwMode="auto">
          <a:xfrm>
            <a:off x="4656137" y="5494337"/>
            <a:ext cx="1592263" cy="582613"/>
          </a:xfrm>
          <a:prstGeom prst="rect">
            <a:avLst/>
          </a:prstGeom>
          <a:noFill/>
          <a:ln w="12700">
            <a:noFill/>
            <a:miter lim="800000"/>
            <a:headEnd type="none" w="sm" len="sm"/>
            <a:tailEnd type="none" w="sm" len="sm"/>
          </a:ln>
        </p:spPr>
        <p:txBody>
          <a:bodyPr wrap="none" lIns="91577" tIns="45789" rIns="91577" bIns="45789">
            <a:spAutoFit/>
          </a:bodyPr>
          <a:lstStyle/>
          <a:p>
            <a:r>
              <a:rPr lang="en-US" sz="1600"/>
              <a:t>Sendable</a:t>
            </a:r>
          </a:p>
          <a:p>
            <a:r>
              <a:rPr lang="en-US" sz="1600"/>
              <a:t>“usable window”</a:t>
            </a:r>
          </a:p>
        </p:txBody>
      </p:sp>
      <p:sp>
        <p:nvSpPr>
          <p:cNvPr id="43022" name="Text Box 14"/>
          <p:cNvSpPr txBox="1">
            <a:spLocks noChangeArrowheads="1"/>
          </p:cNvSpPr>
          <p:nvPr/>
        </p:nvSpPr>
        <p:spPr bwMode="auto">
          <a:xfrm>
            <a:off x="3054350" y="4730750"/>
            <a:ext cx="3001962" cy="338137"/>
          </a:xfrm>
          <a:prstGeom prst="rect">
            <a:avLst/>
          </a:prstGeom>
          <a:noFill/>
          <a:ln w="12700">
            <a:noFill/>
            <a:miter lim="800000"/>
            <a:headEnd type="none" w="sm" len="sm"/>
            <a:tailEnd type="none" w="sm" len="sm"/>
          </a:ln>
        </p:spPr>
        <p:txBody>
          <a:bodyPr wrap="none" lIns="91577" tIns="45789" rIns="91577" bIns="45789">
            <a:spAutoFit/>
          </a:bodyPr>
          <a:lstStyle/>
          <a:p>
            <a:r>
              <a:rPr lang="en-US" sz="1600"/>
              <a:t>Offered, a.k.a. advertised, window</a:t>
            </a: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304800" y="0"/>
            <a:ext cx="8851900" cy="1144588"/>
          </a:xfrm>
        </p:spPr>
        <p:txBody>
          <a:bodyPr/>
          <a:lstStyle/>
          <a:p>
            <a:r>
              <a:rPr lang="en-US" sz="4000" smtClean="0"/>
              <a:t>Slow Start and Congestion Avoidance</a:t>
            </a:r>
          </a:p>
        </p:txBody>
      </p:sp>
      <p:sp>
        <p:nvSpPr>
          <p:cNvPr id="44035" name="Rectangle 3"/>
          <p:cNvSpPr>
            <a:spLocks noGrp="1" noChangeArrowheads="1"/>
          </p:cNvSpPr>
          <p:nvPr>
            <p:ph type="body" idx="1"/>
          </p:nvPr>
        </p:nvSpPr>
        <p:spPr>
          <a:xfrm>
            <a:off x="692150" y="1987550"/>
            <a:ext cx="7781925" cy="4271962"/>
          </a:xfrm>
        </p:spPr>
        <p:txBody>
          <a:bodyPr/>
          <a:lstStyle/>
          <a:p>
            <a:pPr>
              <a:lnSpc>
                <a:spcPct val="90000"/>
              </a:lnSpc>
            </a:pPr>
            <a:r>
              <a:rPr lang="en-US" sz="1400" dirty="0" smtClean="0"/>
              <a:t>The advertised window size is a limit imposed by the receiver. But the sender doesn't necessarily need or want to send segments as rapidly as it can in an attempt to fill the receiver's window. </a:t>
            </a:r>
          </a:p>
          <a:p>
            <a:pPr>
              <a:lnSpc>
                <a:spcPct val="90000"/>
              </a:lnSpc>
              <a:buFont typeface="Wingdings" pitchFamily="2" charset="2"/>
              <a:buNone/>
            </a:pPr>
            <a:endParaRPr lang="en-US" sz="1400" dirty="0" smtClean="0"/>
          </a:p>
          <a:p>
            <a:pPr>
              <a:lnSpc>
                <a:spcPct val="90000"/>
              </a:lnSpc>
            </a:pPr>
            <a:r>
              <a:rPr lang="en-US" sz="1400" dirty="0" smtClean="0"/>
              <a:t>This is because the network may not be able to handle the segments as rapidly as the sender can send them. Intermediate routers may be bogged down or slow. If the sender dispatches segments too rapidly, the intermediate routers may drop them requiring that they be resent. </a:t>
            </a:r>
          </a:p>
          <a:p>
            <a:pPr>
              <a:lnSpc>
                <a:spcPct val="90000"/>
              </a:lnSpc>
              <a:buFont typeface="Wingdings" pitchFamily="2" charset="2"/>
              <a:buNone/>
            </a:pPr>
            <a:endParaRPr lang="en-US" sz="1400" dirty="0" smtClean="0"/>
          </a:p>
          <a:p>
            <a:pPr>
              <a:lnSpc>
                <a:spcPct val="90000"/>
              </a:lnSpc>
            </a:pPr>
            <a:r>
              <a:rPr lang="en-US" sz="1400" dirty="0" smtClean="0"/>
              <a:t>In the end, it would be faster and more bandwidth efficient to send them more slowly in the first place. </a:t>
            </a:r>
          </a:p>
          <a:p>
            <a:pPr>
              <a:lnSpc>
                <a:spcPct val="90000"/>
              </a:lnSpc>
              <a:buFont typeface="Wingdings" pitchFamily="2" charset="2"/>
              <a:buNone/>
            </a:pPr>
            <a:endParaRPr lang="en-US" sz="1400" dirty="0" smtClean="0"/>
          </a:p>
          <a:p>
            <a:pPr>
              <a:lnSpc>
                <a:spcPct val="90000"/>
              </a:lnSpc>
            </a:pPr>
            <a:r>
              <a:rPr lang="en-US" sz="1400" dirty="0" smtClean="0"/>
              <a:t>TCP employs two different techniques to determine how many segments can be sent before acknowledgement: </a:t>
            </a:r>
            <a:r>
              <a:rPr lang="en-US" sz="1400" i="1" dirty="0" smtClean="0"/>
              <a:t>slow start</a:t>
            </a:r>
            <a:r>
              <a:rPr lang="en-US" sz="1400" dirty="0" smtClean="0"/>
              <a:t> and </a:t>
            </a:r>
            <a:r>
              <a:rPr lang="en-US" sz="1400" i="1" dirty="0" smtClean="0"/>
              <a:t>congestion avoidance</a:t>
            </a:r>
            <a:r>
              <a:rPr lang="en-US" sz="1400" dirty="0" smtClean="0"/>
              <a:t>. </a:t>
            </a:r>
          </a:p>
          <a:p>
            <a:pPr>
              <a:lnSpc>
                <a:spcPct val="90000"/>
              </a:lnSpc>
              <a:buFont typeface="Wingdings" pitchFamily="2" charset="2"/>
              <a:buNone/>
            </a:pPr>
            <a:endParaRPr lang="en-US" sz="1400" dirty="0" smtClean="0"/>
          </a:p>
          <a:p>
            <a:pPr>
              <a:lnSpc>
                <a:spcPct val="90000"/>
              </a:lnSpc>
            </a:pPr>
            <a:r>
              <a:rPr lang="en-US" sz="1400" dirty="0" smtClean="0"/>
              <a:t>These techniques make use of a sender window, known as the </a:t>
            </a:r>
            <a:r>
              <a:rPr lang="en-US" sz="1400" i="1" dirty="0" smtClean="0"/>
              <a:t>congestion window</a:t>
            </a:r>
            <a:r>
              <a:rPr lang="en-US" sz="1400" dirty="0" smtClean="0"/>
              <a:t>. The congestion window can be no larger than the receiver's advertised window, but may be smaller. The congestion window size is known as </a:t>
            </a:r>
            <a:r>
              <a:rPr lang="en-US" sz="1400" i="1" dirty="0" err="1" smtClean="0"/>
              <a:t>cwnd</a:t>
            </a:r>
            <a:r>
              <a:rPr lang="en-US" sz="1400" dirty="0" smtClean="0"/>
              <a:t>. </a:t>
            </a:r>
          </a:p>
          <a:p>
            <a:pPr>
              <a:lnSpc>
                <a:spcPct val="90000"/>
              </a:lnSpc>
            </a:pPr>
            <a:endParaRPr lang="en-US" sz="1800" dirty="0" smtClean="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687388" y="0"/>
            <a:ext cx="8091487" cy="1144588"/>
          </a:xfrm>
        </p:spPr>
        <p:txBody>
          <a:bodyPr/>
          <a:lstStyle/>
          <a:p>
            <a:r>
              <a:rPr lang="en-US" smtClean="0"/>
              <a:t>Slow Start</a:t>
            </a:r>
          </a:p>
        </p:txBody>
      </p:sp>
      <p:sp>
        <p:nvSpPr>
          <p:cNvPr id="45059" name="Rectangle 3"/>
          <p:cNvSpPr>
            <a:spLocks noGrp="1" noChangeArrowheads="1"/>
          </p:cNvSpPr>
          <p:nvPr>
            <p:ph type="body" idx="1"/>
          </p:nvPr>
        </p:nvSpPr>
        <p:spPr>
          <a:xfrm>
            <a:off x="692150" y="1758950"/>
            <a:ext cx="7781925" cy="4424362"/>
          </a:xfrm>
        </p:spPr>
        <p:txBody>
          <a:bodyPr/>
          <a:lstStyle/>
          <a:p>
            <a:pPr>
              <a:lnSpc>
                <a:spcPct val="90000"/>
              </a:lnSpc>
            </a:pPr>
            <a:r>
              <a:rPr lang="en-US" sz="1400" dirty="0" smtClean="0"/>
              <a:t>Initially, the congestion window is one segment large. The sender will send exactly one segment and wait for an acknowledgement. </a:t>
            </a:r>
          </a:p>
          <a:p>
            <a:pPr>
              <a:lnSpc>
                <a:spcPct val="90000"/>
              </a:lnSpc>
              <a:buFont typeface="Wingdings" pitchFamily="2" charset="2"/>
              <a:buNone/>
            </a:pPr>
            <a:endParaRPr lang="en-US" sz="1400" dirty="0" smtClean="0"/>
          </a:p>
          <a:p>
            <a:pPr>
              <a:lnSpc>
                <a:spcPct val="90000"/>
              </a:lnSpc>
            </a:pPr>
            <a:r>
              <a:rPr lang="en-US" sz="1400" dirty="0" smtClean="0"/>
              <a:t>Then the sender will send two segments. Each time an ACK is received, the congestion window will grow by two. (This results in 1,2,4,8,16,… growth)</a:t>
            </a:r>
          </a:p>
          <a:p>
            <a:pPr>
              <a:lnSpc>
                <a:spcPct val="90000"/>
              </a:lnSpc>
              <a:buFont typeface="Wingdings" pitchFamily="2" charset="2"/>
              <a:buNone/>
            </a:pPr>
            <a:endParaRPr lang="en-US" sz="1400" dirty="0" smtClean="0"/>
          </a:p>
          <a:p>
            <a:pPr>
              <a:lnSpc>
                <a:spcPct val="90000"/>
              </a:lnSpc>
            </a:pPr>
            <a:r>
              <a:rPr lang="en-US" sz="1400" dirty="0" smtClean="0"/>
              <a:t>This growth will continue until the congestion window size reaches the smaller of a </a:t>
            </a:r>
            <a:r>
              <a:rPr lang="en-US" sz="1400" dirty="0" err="1" smtClean="0"/>
              <a:t>threshhold</a:t>
            </a:r>
            <a:r>
              <a:rPr lang="en-US" sz="1400" dirty="0" smtClean="0"/>
              <a:t> value, </a:t>
            </a:r>
            <a:r>
              <a:rPr lang="en-US" sz="1400" i="1" dirty="0" err="1" smtClean="0"/>
              <a:t>ssthresh</a:t>
            </a:r>
            <a:r>
              <a:rPr lang="en-US" sz="1400" dirty="0" smtClean="0"/>
              <a:t> and the advertised window size. </a:t>
            </a:r>
          </a:p>
          <a:p>
            <a:pPr>
              <a:lnSpc>
                <a:spcPct val="90000"/>
              </a:lnSpc>
              <a:buFont typeface="Wingdings" pitchFamily="2" charset="2"/>
              <a:buNone/>
            </a:pPr>
            <a:endParaRPr lang="en-US" sz="1400" dirty="0" smtClean="0"/>
          </a:p>
          <a:p>
            <a:pPr>
              <a:lnSpc>
                <a:spcPct val="90000"/>
              </a:lnSpc>
            </a:pPr>
            <a:r>
              <a:rPr lang="en-US" sz="1400" dirty="0" smtClean="0"/>
              <a:t>If the congestion window reaches the same size as the advertised window, it cannot grow anymore. </a:t>
            </a:r>
          </a:p>
          <a:p>
            <a:pPr>
              <a:lnSpc>
                <a:spcPct val="90000"/>
              </a:lnSpc>
              <a:buFont typeface="Wingdings" pitchFamily="2" charset="2"/>
              <a:buNone/>
            </a:pPr>
            <a:endParaRPr lang="en-US" sz="1400" dirty="0" smtClean="0"/>
          </a:p>
          <a:p>
            <a:pPr>
              <a:lnSpc>
                <a:spcPct val="90000"/>
              </a:lnSpc>
            </a:pPr>
            <a:r>
              <a:rPr lang="en-US" sz="1400" dirty="0" smtClean="0"/>
              <a:t>If the congestion window size reaches </a:t>
            </a:r>
            <a:r>
              <a:rPr lang="en-US" sz="1400" dirty="0" err="1" smtClean="0"/>
              <a:t>ssthresh</a:t>
            </a:r>
            <a:r>
              <a:rPr lang="en-US" sz="1400" dirty="0" smtClean="0"/>
              <a:t>, we want to grow more slowly -- we are less concerned about reaching a reasonable transmission rate than we are about suffering from congestion. For this reason, we switch to congestion avoidance. </a:t>
            </a:r>
          </a:p>
          <a:p>
            <a:pPr>
              <a:lnSpc>
                <a:spcPct val="90000"/>
              </a:lnSpc>
            </a:pPr>
            <a:endParaRPr lang="en-US" sz="1400" dirty="0" smtClean="0"/>
          </a:p>
          <a:p>
            <a:pPr>
              <a:lnSpc>
                <a:spcPct val="90000"/>
              </a:lnSpc>
            </a:pPr>
            <a:r>
              <a:rPr lang="en-US" sz="1400" dirty="0" smtClean="0"/>
              <a:t>The same is true if we are forced to retransmit a segment -- we take this as a bad sign and switch to congestion avoidance. </a:t>
            </a:r>
          </a:p>
          <a:p>
            <a:pPr>
              <a:lnSpc>
                <a:spcPct val="90000"/>
              </a:lnSpc>
            </a:pPr>
            <a:endParaRPr lang="en-US" sz="1800" dirty="0" smtClean="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a:xfrm>
            <a:off x="611188" y="0"/>
            <a:ext cx="8091487" cy="1144588"/>
          </a:xfrm>
        </p:spPr>
        <p:txBody>
          <a:bodyPr/>
          <a:lstStyle/>
          <a:p>
            <a:r>
              <a:rPr lang="en-US" smtClean="0"/>
              <a:t>Congestion Avoidance</a:t>
            </a:r>
          </a:p>
        </p:txBody>
      </p:sp>
      <p:sp>
        <p:nvSpPr>
          <p:cNvPr id="46083" name="Rectangle 3"/>
          <p:cNvSpPr>
            <a:spLocks noGrp="1" noChangeArrowheads="1"/>
          </p:cNvSpPr>
          <p:nvPr>
            <p:ph type="body" idx="1"/>
          </p:nvPr>
        </p:nvSpPr>
        <p:spPr>
          <a:xfrm>
            <a:off x="692150" y="2368550"/>
            <a:ext cx="7781925" cy="3203575"/>
          </a:xfrm>
        </p:spPr>
        <p:txBody>
          <a:bodyPr/>
          <a:lstStyle/>
          <a:p>
            <a:r>
              <a:rPr lang="en-US" sz="2000" dirty="0" smtClean="0"/>
              <a:t>Congestion avoidance is used to grow the congestion window slowly. </a:t>
            </a:r>
          </a:p>
          <a:p>
            <a:endParaRPr lang="en-US" sz="2000" dirty="0" smtClean="0"/>
          </a:p>
          <a:p>
            <a:r>
              <a:rPr lang="en-US" sz="2000" dirty="0" smtClean="0"/>
              <a:t>This is done after a segment has been lost or after </a:t>
            </a:r>
            <a:r>
              <a:rPr lang="en-US" sz="2000" dirty="0" err="1" smtClean="0"/>
              <a:t>ssthresh</a:t>
            </a:r>
            <a:r>
              <a:rPr lang="en-US" sz="2000" dirty="0" smtClean="0"/>
              <a:t> has been reached. </a:t>
            </a:r>
          </a:p>
          <a:p>
            <a:endParaRPr lang="en-US" sz="2000" dirty="0" smtClean="0"/>
          </a:p>
          <a:p>
            <a:r>
              <a:rPr lang="en-US" sz="2000" dirty="0" smtClean="0"/>
              <a:t>Let's assume for a moment that </a:t>
            </a:r>
            <a:r>
              <a:rPr lang="en-US" sz="2000" dirty="0" err="1" smtClean="0"/>
              <a:t>ssthresh</a:t>
            </a:r>
            <a:r>
              <a:rPr lang="en-US" sz="2000" dirty="0" smtClean="0"/>
              <a:t> has been reached. At this point, we grow the congestion window </a:t>
            </a:r>
            <a:r>
              <a:rPr lang="en-US" sz="2000" dirty="0" smtClean="0"/>
              <a:t>linearly. </a:t>
            </a:r>
            <a:r>
              <a:rPr lang="en-US" sz="2000" dirty="0" smtClean="0"/>
              <a:t>This rate or growth is slower than it was before, and is more appropriate for tip-toeing our way to the network's capacity. </a:t>
            </a: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a:xfrm>
            <a:off x="687388" y="0"/>
            <a:ext cx="8091487" cy="1144588"/>
          </a:xfrm>
        </p:spPr>
        <p:txBody>
          <a:bodyPr/>
          <a:lstStyle/>
          <a:p>
            <a:r>
              <a:rPr lang="en-US" smtClean="0"/>
              <a:t>Congestion Avoidance</a:t>
            </a:r>
          </a:p>
        </p:txBody>
      </p:sp>
      <p:sp>
        <p:nvSpPr>
          <p:cNvPr id="47107" name="Rectangle 3"/>
          <p:cNvSpPr>
            <a:spLocks noGrp="1" noChangeArrowheads="1"/>
          </p:cNvSpPr>
          <p:nvPr>
            <p:ph type="body" idx="1"/>
          </p:nvPr>
        </p:nvSpPr>
        <p:spPr>
          <a:xfrm>
            <a:off x="615950" y="1835150"/>
            <a:ext cx="7781925" cy="3511550"/>
          </a:xfrm>
        </p:spPr>
        <p:txBody>
          <a:bodyPr/>
          <a:lstStyle/>
          <a:p>
            <a:r>
              <a:rPr lang="en-US" sz="2000" dirty="0" smtClean="0"/>
              <a:t>Eventually, a packet will be lost. Although this could just be bad luck, we assume that it is the result of congestion -- we are injecting more packets into the network than we should. </a:t>
            </a:r>
          </a:p>
          <a:p>
            <a:endParaRPr lang="en-US" sz="2000" dirty="0" smtClean="0"/>
          </a:p>
          <a:p>
            <a:r>
              <a:rPr lang="en-US" sz="2000" dirty="0" smtClean="0"/>
              <a:t>As a result, we want to slow down the rate at </a:t>
            </a:r>
            <a:r>
              <a:rPr lang="en-US" sz="2000" dirty="0" err="1" smtClean="0"/>
              <a:t>whcih</a:t>
            </a:r>
            <a:r>
              <a:rPr lang="en-US" sz="2000" dirty="0" smtClean="0"/>
              <a:t> we inject packets into the network. We want to back off a lot, and then work our way to a faster rate. So we reset </a:t>
            </a:r>
            <a:r>
              <a:rPr lang="en-US" sz="2000" dirty="0" err="1" smtClean="0"/>
              <a:t>ssthresh</a:t>
            </a:r>
            <a:r>
              <a:rPr lang="en-US" sz="2000" dirty="0" smtClean="0"/>
              <a:t> and </a:t>
            </a:r>
            <a:r>
              <a:rPr lang="en-US" sz="2000" dirty="0" err="1" smtClean="0"/>
              <a:t>cwnd</a:t>
            </a:r>
            <a:r>
              <a:rPr lang="en-US" sz="2000" dirty="0" smtClean="0"/>
              <a:t>: </a:t>
            </a:r>
          </a:p>
          <a:p>
            <a:pPr>
              <a:buFont typeface="Wingdings" pitchFamily="2" charset="2"/>
              <a:buNone/>
            </a:pPr>
            <a:r>
              <a:rPr lang="en-US" sz="2000" dirty="0" smtClean="0"/>
              <a:t>		</a:t>
            </a:r>
          </a:p>
          <a:p>
            <a:pPr>
              <a:buFont typeface="Wingdings" pitchFamily="2" charset="2"/>
              <a:buNone/>
            </a:pPr>
            <a:r>
              <a:rPr lang="en-US" sz="2000" dirty="0" smtClean="0"/>
              <a:t>		</a:t>
            </a:r>
            <a:r>
              <a:rPr lang="en-US" sz="2000" dirty="0" err="1" smtClean="0">
                <a:latin typeface="Courier New" pitchFamily="49" charset="0"/>
              </a:rPr>
              <a:t>ssthresh</a:t>
            </a:r>
            <a:r>
              <a:rPr lang="en-US" sz="2000" dirty="0" smtClean="0">
                <a:latin typeface="Courier New" pitchFamily="49" charset="0"/>
              </a:rPr>
              <a:t> = MAX (2, </a:t>
            </a:r>
            <a:r>
              <a:rPr lang="en-US" sz="2000" dirty="0" err="1" smtClean="0">
                <a:latin typeface="Courier New" pitchFamily="49" charset="0"/>
              </a:rPr>
              <a:t>cwnd</a:t>
            </a:r>
            <a:r>
              <a:rPr lang="en-US" sz="2000" dirty="0" smtClean="0">
                <a:latin typeface="Courier New" pitchFamily="49" charset="0"/>
              </a:rPr>
              <a:t>/2) </a:t>
            </a:r>
          </a:p>
          <a:p>
            <a:pPr>
              <a:buFont typeface="Wingdings" pitchFamily="2" charset="2"/>
              <a:buNone/>
            </a:pPr>
            <a:r>
              <a:rPr lang="en-US" sz="2000" dirty="0" smtClean="0"/>
              <a:t>	</a:t>
            </a:r>
            <a:r>
              <a:rPr lang="en-US" sz="2000" dirty="0" smtClean="0">
                <a:latin typeface="Courier New" pitchFamily="49" charset="0"/>
              </a:rPr>
              <a:t>	</a:t>
            </a:r>
            <a:r>
              <a:rPr lang="en-US" sz="2000" dirty="0" err="1" smtClean="0">
                <a:latin typeface="Courier New" pitchFamily="49" charset="0"/>
              </a:rPr>
              <a:t>cwnd</a:t>
            </a:r>
            <a:r>
              <a:rPr lang="en-US" sz="2000" dirty="0" smtClean="0">
                <a:latin typeface="Courier New" pitchFamily="49" charset="0"/>
              </a:rPr>
              <a:t> = 1</a:t>
            </a:r>
            <a:r>
              <a:rPr lang="en-US" sz="2000" dirty="0" smtClean="0"/>
              <a:t> </a:t>
            </a:r>
          </a:p>
          <a:p>
            <a:endParaRPr lang="en-US" sz="2000" dirty="0" smtClean="0"/>
          </a:p>
          <a:p>
            <a:pPr>
              <a:buFont typeface="Wingdings" pitchFamily="2" charset="2"/>
              <a:buNone/>
            </a:pPr>
            <a:endParaRPr lang="en-US" sz="1600" dirty="0" smtClean="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a:xfrm>
            <a:off x="687388" y="0"/>
            <a:ext cx="8091487" cy="1144588"/>
          </a:xfrm>
        </p:spPr>
        <p:txBody>
          <a:bodyPr/>
          <a:lstStyle/>
          <a:p>
            <a:r>
              <a:rPr lang="en-US" smtClean="0"/>
              <a:t>After Congestion Avoidance</a:t>
            </a:r>
          </a:p>
        </p:txBody>
      </p:sp>
      <p:sp>
        <p:nvSpPr>
          <p:cNvPr id="48131" name="Rectangle 3"/>
          <p:cNvSpPr>
            <a:spLocks noGrp="1" noChangeArrowheads="1"/>
          </p:cNvSpPr>
          <p:nvPr>
            <p:ph type="body" idx="1"/>
          </p:nvPr>
        </p:nvSpPr>
        <p:spPr>
          <a:xfrm>
            <a:off x="684213" y="1220788"/>
            <a:ext cx="7781925" cy="5114925"/>
          </a:xfrm>
        </p:spPr>
        <p:txBody>
          <a:bodyPr/>
          <a:lstStyle/>
          <a:p>
            <a:pPr>
              <a:lnSpc>
                <a:spcPct val="90000"/>
              </a:lnSpc>
            </a:pPr>
            <a:r>
              <a:rPr lang="en-US" sz="2000" smtClean="0"/>
              <a:t>After reducing the congestion window,  we reinvoke slow start. </a:t>
            </a:r>
          </a:p>
          <a:p>
            <a:pPr>
              <a:lnSpc>
                <a:spcPct val="90000"/>
              </a:lnSpc>
            </a:pPr>
            <a:endParaRPr lang="en-US" sz="1600" smtClean="0"/>
          </a:p>
          <a:p>
            <a:pPr>
              <a:lnSpc>
                <a:spcPct val="90000"/>
              </a:lnSpc>
            </a:pPr>
            <a:r>
              <a:rPr lang="en-US" sz="2000" smtClean="0"/>
              <a:t>This time it will start with a cwnd size of 1 and grow rapidly to half of the prior congestion window size. At that point congestion avoidance will be reinvoked to make tip-toe progress toward a more rapid transmission rate. </a:t>
            </a:r>
          </a:p>
          <a:p>
            <a:pPr>
              <a:lnSpc>
                <a:spcPct val="90000"/>
              </a:lnSpc>
            </a:pPr>
            <a:endParaRPr lang="en-US" sz="1600" smtClean="0"/>
          </a:p>
          <a:p>
            <a:pPr>
              <a:lnSpc>
                <a:spcPct val="90000"/>
              </a:lnSpc>
            </a:pPr>
            <a:r>
              <a:rPr lang="en-US" sz="2000" smtClean="0"/>
              <a:t>Eventually, a packet will be lost, ssthresh will be cut, cwnd will be reset to 1, and slow start will be reinvoked. </a:t>
            </a:r>
          </a:p>
          <a:p>
            <a:pPr>
              <a:lnSpc>
                <a:spcPct val="90000"/>
              </a:lnSpc>
            </a:pPr>
            <a:endParaRPr lang="en-US" sz="1600" smtClean="0"/>
          </a:p>
          <a:p>
            <a:pPr>
              <a:lnSpc>
                <a:spcPct val="90000"/>
              </a:lnSpc>
            </a:pPr>
            <a:r>
              <a:rPr lang="en-US" sz="2000" smtClean="0"/>
              <a:t>It is important to notice that ssthresh doesn't always fall -- it can grow. Since ssthresh is set to (cwnd/2), if the new value of cwnd is more than twice the old value of ssthresh, ssthresh will actually increase. </a:t>
            </a:r>
          </a:p>
          <a:p>
            <a:pPr>
              <a:lnSpc>
                <a:spcPct val="90000"/>
              </a:lnSpc>
            </a:pPr>
            <a:endParaRPr lang="en-US" sz="1600" smtClean="0"/>
          </a:p>
          <a:p>
            <a:pPr>
              <a:lnSpc>
                <a:spcPct val="90000"/>
              </a:lnSpc>
            </a:pPr>
            <a:r>
              <a:rPr lang="en-US" sz="2000" smtClean="0"/>
              <a:t>This makes sense, because it allows the transmission rate to slow down in response to a transient, but to make a substantial recovery rapidly. In this respect, the exponential growth rate of "slow start" is actually a "fast start". </a:t>
            </a:r>
          </a:p>
          <a:p>
            <a:pPr>
              <a:lnSpc>
                <a:spcPct val="90000"/>
              </a:lnSpc>
              <a:buFont typeface="Wingdings" pitchFamily="2" charset="2"/>
              <a:buNone/>
            </a:pPr>
            <a:endParaRPr lang="en-US" sz="2000" smtClean="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a:xfrm>
            <a:off x="687388" y="228600"/>
            <a:ext cx="8091487" cy="1146175"/>
          </a:xfrm>
        </p:spPr>
        <p:txBody>
          <a:bodyPr/>
          <a:lstStyle/>
          <a:p>
            <a:r>
              <a:rPr lang="en-US" smtClean="0"/>
              <a:t>An Example of Slow Start and Congestion Avoidance</a:t>
            </a:r>
          </a:p>
        </p:txBody>
      </p:sp>
      <p:grpSp>
        <p:nvGrpSpPr>
          <p:cNvPr id="49155" name="Group 3"/>
          <p:cNvGrpSpPr>
            <a:grpSpLocks/>
          </p:cNvGrpSpPr>
          <p:nvPr/>
        </p:nvGrpSpPr>
        <p:grpSpPr bwMode="auto">
          <a:xfrm>
            <a:off x="1068388" y="1755775"/>
            <a:ext cx="6727825" cy="4198938"/>
            <a:chOff x="672" y="1104"/>
            <a:chExt cx="4232" cy="2640"/>
          </a:xfrm>
        </p:grpSpPr>
        <p:sp>
          <p:nvSpPr>
            <p:cNvPr id="49156" name="Line 4"/>
            <p:cNvSpPr>
              <a:spLocks noChangeShapeType="1"/>
            </p:cNvSpPr>
            <p:nvPr/>
          </p:nvSpPr>
          <p:spPr bwMode="auto">
            <a:xfrm>
              <a:off x="680" y="1152"/>
              <a:ext cx="0" cy="2592"/>
            </a:xfrm>
            <a:prstGeom prst="line">
              <a:avLst/>
            </a:prstGeom>
            <a:noFill/>
            <a:ln w="25400">
              <a:solidFill>
                <a:schemeClr val="tx1"/>
              </a:solidFill>
              <a:round/>
              <a:headEnd type="none" w="sm" len="sm"/>
              <a:tailEnd type="none" w="sm" len="sm"/>
            </a:ln>
          </p:spPr>
          <p:txBody>
            <a:bodyPr/>
            <a:lstStyle/>
            <a:p>
              <a:endParaRPr lang="en-US"/>
            </a:p>
          </p:txBody>
        </p:sp>
        <p:sp>
          <p:nvSpPr>
            <p:cNvPr id="49157" name="Line 5"/>
            <p:cNvSpPr>
              <a:spLocks noChangeShapeType="1"/>
            </p:cNvSpPr>
            <p:nvPr/>
          </p:nvSpPr>
          <p:spPr bwMode="auto">
            <a:xfrm>
              <a:off x="680" y="3744"/>
              <a:ext cx="4224" cy="0"/>
            </a:xfrm>
            <a:prstGeom prst="line">
              <a:avLst/>
            </a:prstGeom>
            <a:noFill/>
            <a:ln w="25400">
              <a:solidFill>
                <a:schemeClr val="tx1"/>
              </a:solidFill>
              <a:round/>
              <a:headEnd type="none" w="sm" len="sm"/>
              <a:tailEnd type="none" w="sm" len="sm"/>
            </a:ln>
          </p:spPr>
          <p:txBody>
            <a:bodyPr/>
            <a:lstStyle/>
            <a:p>
              <a:endParaRPr lang="en-US"/>
            </a:p>
          </p:txBody>
        </p:sp>
        <p:sp>
          <p:nvSpPr>
            <p:cNvPr id="49158" name="Freeform 6"/>
            <p:cNvSpPr>
              <a:spLocks/>
            </p:cNvSpPr>
            <p:nvPr/>
          </p:nvSpPr>
          <p:spPr bwMode="auto">
            <a:xfrm>
              <a:off x="672" y="1200"/>
              <a:ext cx="824" cy="2360"/>
            </a:xfrm>
            <a:custGeom>
              <a:avLst/>
              <a:gdLst>
                <a:gd name="T0" fmla="*/ 8 w 824"/>
                <a:gd name="T1" fmla="*/ 2304 h 2360"/>
                <a:gd name="T2" fmla="*/ 56 w 824"/>
                <a:gd name="T3" fmla="*/ 2304 h 2360"/>
                <a:gd name="T4" fmla="*/ 344 w 824"/>
                <a:gd name="T5" fmla="*/ 1968 h 2360"/>
                <a:gd name="T6" fmla="*/ 584 w 824"/>
                <a:gd name="T7" fmla="*/ 1440 h 2360"/>
                <a:gd name="T8" fmla="*/ 824 w 824"/>
                <a:gd name="T9" fmla="*/ 0 h 2360"/>
                <a:gd name="T10" fmla="*/ 0 60000 65536"/>
                <a:gd name="T11" fmla="*/ 0 60000 65536"/>
                <a:gd name="T12" fmla="*/ 0 60000 65536"/>
                <a:gd name="T13" fmla="*/ 0 60000 65536"/>
                <a:gd name="T14" fmla="*/ 0 60000 65536"/>
                <a:gd name="T15" fmla="*/ 0 w 824"/>
                <a:gd name="T16" fmla="*/ 0 h 2360"/>
                <a:gd name="T17" fmla="*/ 824 w 824"/>
                <a:gd name="T18" fmla="*/ 2360 h 2360"/>
              </a:gdLst>
              <a:ahLst/>
              <a:cxnLst>
                <a:cxn ang="T10">
                  <a:pos x="T0" y="T1"/>
                </a:cxn>
                <a:cxn ang="T11">
                  <a:pos x="T2" y="T3"/>
                </a:cxn>
                <a:cxn ang="T12">
                  <a:pos x="T4" y="T5"/>
                </a:cxn>
                <a:cxn ang="T13">
                  <a:pos x="T6" y="T7"/>
                </a:cxn>
                <a:cxn ang="T14">
                  <a:pos x="T8" y="T9"/>
                </a:cxn>
              </a:cxnLst>
              <a:rect l="T15" t="T16" r="T17" b="T18"/>
              <a:pathLst>
                <a:path w="824" h="2360">
                  <a:moveTo>
                    <a:pt x="8" y="2304"/>
                  </a:moveTo>
                  <a:cubicBezTo>
                    <a:pt x="4" y="2332"/>
                    <a:pt x="0" y="2360"/>
                    <a:pt x="56" y="2304"/>
                  </a:cubicBezTo>
                  <a:cubicBezTo>
                    <a:pt x="112" y="2248"/>
                    <a:pt x="256" y="2112"/>
                    <a:pt x="344" y="1968"/>
                  </a:cubicBezTo>
                  <a:cubicBezTo>
                    <a:pt x="432" y="1824"/>
                    <a:pt x="504" y="1768"/>
                    <a:pt x="584" y="1440"/>
                  </a:cubicBezTo>
                  <a:cubicBezTo>
                    <a:pt x="664" y="1112"/>
                    <a:pt x="744" y="556"/>
                    <a:pt x="824" y="0"/>
                  </a:cubicBezTo>
                </a:path>
              </a:pathLst>
            </a:custGeom>
            <a:noFill/>
            <a:ln w="25400">
              <a:solidFill>
                <a:srgbClr val="00FF00"/>
              </a:solidFill>
              <a:round/>
              <a:headEnd type="none" w="sm" len="sm"/>
              <a:tailEnd type="none" w="sm" len="sm"/>
            </a:ln>
          </p:spPr>
          <p:txBody>
            <a:bodyPr/>
            <a:lstStyle/>
            <a:p>
              <a:endParaRPr lang="en-US"/>
            </a:p>
          </p:txBody>
        </p:sp>
        <p:sp>
          <p:nvSpPr>
            <p:cNvPr id="49159" name="Line 7"/>
            <p:cNvSpPr>
              <a:spLocks noChangeShapeType="1"/>
            </p:cNvSpPr>
            <p:nvPr/>
          </p:nvSpPr>
          <p:spPr bwMode="auto">
            <a:xfrm>
              <a:off x="1496" y="1200"/>
              <a:ext cx="0" cy="2304"/>
            </a:xfrm>
            <a:prstGeom prst="line">
              <a:avLst/>
            </a:prstGeom>
            <a:noFill/>
            <a:ln w="25400">
              <a:solidFill>
                <a:srgbClr val="00FF00"/>
              </a:solidFill>
              <a:round/>
              <a:headEnd type="none" w="sm" len="sm"/>
              <a:tailEnd type="none" w="sm" len="sm"/>
            </a:ln>
          </p:spPr>
          <p:txBody>
            <a:bodyPr/>
            <a:lstStyle/>
            <a:p>
              <a:endParaRPr lang="en-US"/>
            </a:p>
          </p:txBody>
        </p:sp>
        <p:sp>
          <p:nvSpPr>
            <p:cNvPr id="49160" name="Freeform 8"/>
            <p:cNvSpPr>
              <a:spLocks/>
            </p:cNvSpPr>
            <p:nvPr/>
          </p:nvSpPr>
          <p:spPr bwMode="auto">
            <a:xfrm>
              <a:off x="1496" y="2208"/>
              <a:ext cx="480" cy="1328"/>
            </a:xfrm>
            <a:custGeom>
              <a:avLst/>
              <a:gdLst>
                <a:gd name="T0" fmla="*/ 0 w 480"/>
                <a:gd name="T1" fmla="*/ 1296 h 1328"/>
                <a:gd name="T2" fmla="*/ 48 w 480"/>
                <a:gd name="T3" fmla="*/ 1296 h 1328"/>
                <a:gd name="T4" fmla="*/ 240 w 480"/>
                <a:gd name="T5" fmla="*/ 1104 h 1328"/>
                <a:gd name="T6" fmla="*/ 432 w 480"/>
                <a:gd name="T7" fmla="*/ 480 h 1328"/>
                <a:gd name="T8" fmla="*/ 480 w 480"/>
                <a:gd name="T9" fmla="*/ 0 h 1328"/>
                <a:gd name="T10" fmla="*/ 0 60000 65536"/>
                <a:gd name="T11" fmla="*/ 0 60000 65536"/>
                <a:gd name="T12" fmla="*/ 0 60000 65536"/>
                <a:gd name="T13" fmla="*/ 0 60000 65536"/>
                <a:gd name="T14" fmla="*/ 0 60000 65536"/>
                <a:gd name="T15" fmla="*/ 0 w 480"/>
                <a:gd name="T16" fmla="*/ 0 h 1328"/>
                <a:gd name="T17" fmla="*/ 480 w 480"/>
                <a:gd name="T18" fmla="*/ 1328 h 1328"/>
              </a:gdLst>
              <a:ahLst/>
              <a:cxnLst>
                <a:cxn ang="T10">
                  <a:pos x="T0" y="T1"/>
                </a:cxn>
                <a:cxn ang="T11">
                  <a:pos x="T2" y="T3"/>
                </a:cxn>
                <a:cxn ang="T12">
                  <a:pos x="T4" y="T5"/>
                </a:cxn>
                <a:cxn ang="T13">
                  <a:pos x="T6" y="T7"/>
                </a:cxn>
                <a:cxn ang="T14">
                  <a:pos x="T8" y="T9"/>
                </a:cxn>
              </a:cxnLst>
              <a:rect l="T15" t="T16" r="T17" b="T18"/>
              <a:pathLst>
                <a:path w="480" h="1328">
                  <a:moveTo>
                    <a:pt x="0" y="1296"/>
                  </a:moveTo>
                  <a:cubicBezTo>
                    <a:pt x="4" y="1312"/>
                    <a:pt x="8" y="1328"/>
                    <a:pt x="48" y="1296"/>
                  </a:cubicBezTo>
                  <a:cubicBezTo>
                    <a:pt x="88" y="1264"/>
                    <a:pt x="176" y="1240"/>
                    <a:pt x="240" y="1104"/>
                  </a:cubicBezTo>
                  <a:cubicBezTo>
                    <a:pt x="304" y="968"/>
                    <a:pt x="392" y="664"/>
                    <a:pt x="432" y="480"/>
                  </a:cubicBezTo>
                  <a:cubicBezTo>
                    <a:pt x="472" y="296"/>
                    <a:pt x="472" y="88"/>
                    <a:pt x="480" y="0"/>
                  </a:cubicBezTo>
                </a:path>
              </a:pathLst>
            </a:custGeom>
            <a:noFill/>
            <a:ln w="25400">
              <a:solidFill>
                <a:srgbClr val="00FF00"/>
              </a:solidFill>
              <a:round/>
              <a:headEnd type="none" w="sm" len="sm"/>
              <a:tailEnd type="none" w="sm" len="sm"/>
            </a:ln>
          </p:spPr>
          <p:txBody>
            <a:bodyPr/>
            <a:lstStyle/>
            <a:p>
              <a:endParaRPr lang="en-US"/>
            </a:p>
          </p:txBody>
        </p:sp>
        <p:sp>
          <p:nvSpPr>
            <p:cNvPr id="49161" name="Line 9"/>
            <p:cNvSpPr>
              <a:spLocks noChangeShapeType="1"/>
            </p:cNvSpPr>
            <p:nvPr/>
          </p:nvSpPr>
          <p:spPr bwMode="auto">
            <a:xfrm flipV="1">
              <a:off x="1976" y="2016"/>
              <a:ext cx="1200" cy="192"/>
            </a:xfrm>
            <a:prstGeom prst="line">
              <a:avLst/>
            </a:prstGeom>
            <a:noFill/>
            <a:ln w="25400">
              <a:solidFill>
                <a:srgbClr val="00FF00"/>
              </a:solidFill>
              <a:round/>
              <a:headEnd type="none" w="sm" len="sm"/>
              <a:tailEnd type="none" w="sm" len="sm"/>
            </a:ln>
          </p:spPr>
          <p:txBody>
            <a:bodyPr/>
            <a:lstStyle/>
            <a:p>
              <a:endParaRPr lang="en-US"/>
            </a:p>
          </p:txBody>
        </p:sp>
        <p:sp>
          <p:nvSpPr>
            <p:cNvPr id="49162" name="Line 10"/>
            <p:cNvSpPr>
              <a:spLocks noChangeShapeType="1"/>
            </p:cNvSpPr>
            <p:nvPr/>
          </p:nvSpPr>
          <p:spPr bwMode="auto">
            <a:xfrm>
              <a:off x="3176" y="2016"/>
              <a:ext cx="0" cy="1488"/>
            </a:xfrm>
            <a:prstGeom prst="line">
              <a:avLst/>
            </a:prstGeom>
            <a:noFill/>
            <a:ln w="25400">
              <a:solidFill>
                <a:srgbClr val="00FF00"/>
              </a:solidFill>
              <a:round/>
              <a:headEnd type="none" w="sm" len="sm"/>
              <a:tailEnd type="none" w="sm" len="sm"/>
            </a:ln>
          </p:spPr>
          <p:txBody>
            <a:bodyPr/>
            <a:lstStyle/>
            <a:p>
              <a:endParaRPr lang="en-US"/>
            </a:p>
          </p:txBody>
        </p:sp>
        <p:sp>
          <p:nvSpPr>
            <p:cNvPr id="49163" name="Freeform 11"/>
            <p:cNvSpPr>
              <a:spLocks/>
            </p:cNvSpPr>
            <p:nvPr/>
          </p:nvSpPr>
          <p:spPr bwMode="auto">
            <a:xfrm>
              <a:off x="3176" y="2784"/>
              <a:ext cx="336" cy="720"/>
            </a:xfrm>
            <a:custGeom>
              <a:avLst/>
              <a:gdLst>
                <a:gd name="T0" fmla="*/ 0 w 336"/>
                <a:gd name="T1" fmla="*/ 720 h 720"/>
                <a:gd name="T2" fmla="*/ 240 w 336"/>
                <a:gd name="T3" fmla="*/ 480 h 720"/>
                <a:gd name="T4" fmla="*/ 336 w 336"/>
                <a:gd name="T5" fmla="*/ 0 h 720"/>
                <a:gd name="T6" fmla="*/ 0 60000 65536"/>
                <a:gd name="T7" fmla="*/ 0 60000 65536"/>
                <a:gd name="T8" fmla="*/ 0 60000 65536"/>
                <a:gd name="T9" fmla="*/ 0 w 336"/>
                <a:gd name="T10" fmla="*/ 0 h 720"/>
                <a:gd name="T11" fmla="*/ 336 w 336"/>
                <a:gd name="T12" fmla="*/ 720 h 720"/>
              </a:gdLst>
              <a:ahLst/>
              <a:cxnLst>
                <a:cxn ang="T6">
                  <a:pos x="T0" y="T1"/>
                </a:cxn>
                <a:cxn ang="T7">
                  <a:pos x="T2" y="T3"/>
                </a:cxn>
                <a:cxn ang="T8">
                  <a:pos x="T4" y="T5"/>
                </a:cxn>
              </a:cxnLst>
              <a:rect l="T9" t="T10" r="T11" b="T12"/>
              <a:pathLst>
                <a:path w="336" h="720">
                  <a:moveTo>
                    <a:pt x="0" y="720"/>
                  </a:moveTo>
                  <a:cubicBezTo>
                    <a:pt x="92" y="660"/>
                    <a:pt x="184" y="600"/>
                    <a:pt x="240" y="480"/>
                  </a:cubicBezTo>
                  <a:cubicBezTo>
                    <a:pt x="296" y="360"/>
                    <a:pt x="316" y="180"/>
                    <a:pt x="336" y="0"/>
                  </a:cubicBezTo>
                </a:path>
              </a:pathLst>
            </a:custGeom>
            <a:noFill/>
            <a:ln w="25400">
              <a:solidFill>
                <a:srgbClr val="00FF00"/>
              </a:solidFill>
              <a:round/>
              <a:headEnd type="none" w="sm" len="sm"/>
              <a:tailEnd type="none" w="sm" len="sm"/>
            </a:ln>
          </p:spPr>
          <p:txBody>
            <a:bodyPr/>
            <a:lstStyle/>
            <a:p>
              <a:endParaRPr lang="en-US"/>
            </a:p>
          </p:txBody>
        </p:sp>
        <p:sp>
          <p:nvSpPr>
            <p:cNvPr id="49164" name="Line 12"/>
            <p:cNvSpPr>
              <a:spLocks noChangeShapeType="1"/>
            </p:cNvSpPr>
            <p:nvPr/>
          </p:nvSpPr>
          <p:spPr bwMode="auto">
            <a:xfrm flipV="1">
              <a:off x="3512" y="2592"/>
              <a:ext cx="1152" cy="192"/>
            </a:xfrm>
            <a:prstGeom prst="line">
              <a:avLst/>
            </a:prstGeom>
            <a:noFill/>
            <a:ln w="25400">
              <a:solidFill>
                <a:srgbClr val="00FF00"/>
              </a:solidFill>
              <a:round/>
              <a:headEnd type="none" w="sm" len="sm"/>
              <a:tailEnd type="none" w="sm" len="sm"/>
            </a:ln>
          </p:spPr>
          <p:txBody>
            <a:bodyPr/>
            <a:lstStyle/>
            <a:p>
              <a:endParaRPr lang="en-US"/>
            </a:p>
          </p:txBody>
        </p:sp>
        <p:sp>
          <p:nvSpPr>
            <p:cNvPr id="49165" name="Text Box 13"/>
            <p:cNvSpPr txBox="1">
              <a:spLocks noChangeArrowheads="1"/>
            </p:cNvSpPr>
            <p:nvPr/>
          </p:nvSpPr>
          <p:spPr bwMode="auto">
            <a:xfrm rot="-3303941">
              <a:off x="757" y="3139"/>
              <a:ext cx="633" cy="212"/>
            </a:xfrm>
            <a:prstGeom prst="rect">
              <a:avLst/>
            </a:prstGeom>
            <a:noFill/>
            <a:ln w="12700">
              <a:noFill/>
              <a:miter lim="800000"/>
              <a:headEnd type="none" w="sm" len="sm"/>
              <a:tailEnd type="none" w="sm" len="sm"/>
            </a:ln>
          </p:spPr>
          <p:txBody>
            <a:bodyPr wrap="none">
              <a:spAutoFit/>
            </a:bodyPr>
            <a:lstStyle/>
            <a:p>
              <a:r>
                <a:rPr lang="en-US" sz="1600"/>
                <a:t>Slow start</a:t>
              </a:r>
            </a:p>
          </p:txBody>
        </p:sp>
        <p:sp>
          <p:nvSpPr>
            <p:cNvPr id="49166" name="Text Box 14"/>
            <p:cNvSpPr txBox="1">
              <a:spLocks noChangeArrowheads="1"/>
            </p:cNvSpPr>
            <p:nvPr/>
          </p:nvSpPr>
          <p:spPr bwMode="auto">
            <a:xfrm rot="-3641383">
              <a:off x="1525" y="3187"/>
              <a:ext cx="633" cy="212"/>
            </a:xfrm>
            <a:prstGeom prst="rect">
              <a:avLst/>
            </a:prstGeom>
            <a:noFill/>
            <a:ln w="12700">
              <a:noFill/>
              <a:miter lim="800000"/>
              <a:headEnd type="none" w="sm" len="sm"/>
              <a:tailEnd type="none" w="sm" len="sm"/>
            </a:ln>
          </p:spPr>
          <p:txBody>
            <a:bodyPr wrap="none">
              <a:spAutoFit/>
            </a:bodyPr>
            <a:lstStyle/>
            <a:p>
              <a:r>
                <a:rPr lang="en-US" sz="1600"/>
                <a:t>Slow start</a:t>
              </a:r>
            </a:p>
          </p:txBody>
        </p:sp>
        <p:sp>
          <p:nvSpPr>
            <p:cNvPr id="49167" name="Text Box 15"/>
            <p:cNvSpPr txBox="1">
              <a:spLocks noChangeArrowheads="1"/>
            </p:cNvSpPr>
            <p:nvPr/>
          </p:nvSpPr>
          <p:spPr bwMode="auto">
            <a:xfrm rot="-555637">
              <a:off x="1976" y="1824"/>
              <a:ext cx="1252" cy="212"/>
            </a:xfrm>
            <a:prstGeom prst="rect">
              <a:avLst/>
            </a:prstGeom>
            <a:noFill/>
            <a:ln w="12700">
              <a:noFill/>
              <a:miter lim="800000"/>
              <a:headEnd type="none" w="sm" len="sm"/>
              <a:tailEnd type="none" w="sm" len="sm"/>
            </a:ln>
          </p:spPr>
          <p:txBody>
            <a:bodyPr wrap="none">
              <a:spAutoFit/>
            </a:bodyPr>
            <a:lstStyle/>
            <a:p>
              <a:r>
                <a:rPr lang="en-US" sz="1600"/>
                <a:t>Congestion avoidance</a:t>
              </a:r>
            </a:p>
          </p:txBody>
        </p:sp>
        <p:sp>
          <p:nvSpPr>
            <p:cNvPr id="49168" name="Text Box 16"/>
            <p:cNvSpPr txBox="1">
              <a:spLocks noChangeArrowheads="1"/>
            </p:cNvSpPr>
            <p:nvPr/>
          </p:nvSpPr>
          <p:spPr bwMode="auto">
            <a:xfrm rot="-3641383">
              <a:off x="3157" y="3235"/>
              <a:ext cx="633" cy="212"/>
            </a:xfrm>
            <a:prstGeom prst="rect">
              <a:avLst/>
            </a:prstGeom>
            <a:noFill/>
            <a:ln w="12700">
              <a:noFill/>
              <a:miter lim="800000"/>
              <a:headEnd type="none" w="sm" len="sm"/>
              <a:tailEnd type="none" w="sm" len="sm"/>
            </a:ln>
          </p:spPr>
          <p:txBody>
            <a:bodyPr wrap="none">
              <a:spAutoFit/>
            </a:bodyPr>
            <a:lstStyle/>
            <a:p>
              <a:r>
                <a:rPr lang="en-US" sz="1600"/>
                <a:t>Slow start</a:t>
              </a:r>
            </a:p>
          </p:txBody>
        </p:sp>
        <p:sp>
          <p:nvSpPr>
            <p:cNvPr id="49169" name="Text Box 17"/>
            <p:cNvSpPr txBox="1">
              <a:spLocks noChangeArrowheads="1"/>
            </p:cNvSpPr>
            <p:nvPr/>
          </p:nvSpPr>
          <p:spPr bwMode="auto">
            <a:xfrm rot="-555637">
              <a:off x="3416" y="2448"/>
              <a:ext cx="1252" cy="212"/>
            </a:xfrm>
            <a:prstGeom prst="rect">
              <a:avLst/>
            </a:prstGeom>
            <a:noFill/>
            <a:ln w="12700">
              <a:noFill/>
              <a:miter lim="800000"/>
              <a:headEnd type="none" w="sm" len="sm"/>
              <a:tailEnd type="none" w="sm" len="sm"/>
            </a:ln>
          </p:spPr>
          <p:txBody>
            <a:bodyPr wrap="none">
              <a:spAutoFit/>
            </a:bodyPr>
            <a:lstStyle/>
            <a:p>
              <a:r>
                <a:rPr lang="en-US" sz="1600"/>
                <a:t>Congestion avoidance</a:t>
              </a:r>
            </a:p>
          </p:txBody>
        </p:sp>
        <p:sp>
          <p:nvSpPr>
            <p:cNvPr id="49170" name="Text Box 18"/>
            <p:cNvSpPr txBox="1">
              <a:spLocks noChangeArrowheads="1"/>
            </p:cNvSpPr>
            <p:nvPr/>
          </p:nvSpPr>
          <p:spPr bwMode="auto">
            <a:xfrm>
              <a:off x="1536" y="1104"/>
              <a:ext cx="509" cy="212"/>
            </a:xfrm>
            <a:prstGeom prst="rect">
              <a:avLst/>
            </a:prstGeom>
            <a:noFill/>
            <a:ln w="12700">
              <a:noFill/>
              <a:miter lim="800000"/>
              <a:headEnd type="none" w="sm" len="sm"/>
              <a:tailEnd type="none" w="sm" len="sm"/>
            </a:ln>
          </p:spPr>
          <p:txBody>
            <a:bodyPr wrap="none">
              <a:spAutoFit/>
            </a:bodyPr>
            <a:lstStyle/>
            <a:p>
              <a:r>
                <a:rPr lang="en-US" sz="1600"/>
                <a:t>timeout</a:t>
              </a:r>
            </a:p>
          </p:txBody>
        </p:sp>
        <p:sp>
          <p:nvSpPr>
            <p:cNvPr id="49171" name="Text Box 19"/>
            <p:cNvSpPr txBox="1">
              <a:spLocks noChangeArrowheads="1"/>
            </p:cNvSpPr>
            <p:nvPr/>
          </p:nvSpPr>
          <p:spPr bwMode="auto">
            <a:xfrm>
              <a:off x="3216" y="1968"/>
              <a:ext cx="916" cy="212"/>
            </a:xfrm>
            <a:prstGeom prst="rect">
              <a:avLst/>
            </a:prstGeom>
            <a:noFill/>
            <a:ln w="12700">
              <a:noFill/>
              <a:miter lim="800000"/>
              <a:headEnd type="none" w="sm" len="sm"/>
              <a:tailEnd type="none" w="sm" len="sm"/>
            </a:ln>
          </p:spPr>
          <p:txBody>
            <a:bodyPr wrap="none">
              <a:spAutoFit/>
            </a:bodyPr>
            <a:lstStyle/>
            <a:p>
              <a:r>
                <a:rPr lang="en-US" sz="1600"/>
                <a:t>Duplicate ACK</a:t>
              </a:r>
            </a:p>
          </p:txBody>
        </p:sp>
        <p:sp>
          <p:nvSpPr>
            <p:cNvPr id="49172" name="Line 20"/>
            <p:cNvSpPr>
              <a:spLocks noChangeShapeType="1"/>
            </p:cNvSpPr>
            <p:nvPr/>
          </p:nvSpPr>
          <p:spPr bwMode="auto">
            <a:xfrm>
              <a:off x="672" y="2208"/>
              <a:ext cx="1344" cy="0"/>
            </a:xfrm>
            <a:prstGeom prst="line">
              <a:avLst/>
            </a:prstGeom>
            <a:noFill/>
            <a:ln w="25400">
              <a:solidFill>
                <a:schemeClr val="tx1"/>
              </a:solidFill>
              <a:prstDash val="dash"/>
              <a:round/>
              <a:headEnd type="none" w="sm" len="sm"/>
              <a:tailEnd type="none" w="sm" len="sm"/>
            </a:ln>
          </p:spPr>
          <p:txBody>
            <a:bodyPr/>
            <a:lstStyle/>
            <a:p>
              <a:endParaRPr lang="en-US"/>
            </a:p>
          </p:txBody>
        </p:sp>
        <p:sp>
          <p:nvSpPr>
            <p:cNvPr id="49173" name="Text Box 21"/>
            <p:cNvSpPr txBox="1">
              <a:spLocks noChangeArrowheads="1"/>
            </p:cNvSpPr>
            <p:nvPr/>
          </p:nvSpPr>
          <p:spPr bwMode="auto">
            <a:xfrm>
              <a:off x="768" y="2016"/>
              <a:ext cx="521" cy="212"/>
            </a:xfrm>
            <a:prstGeom prst="rect">
              <a:avLst/>
            </a:prstGeom>
            <a:noFill/>
            <a:ln w="12700">
              <a:noFill/>
              <a:miter lim="800000"/>
              <a:headEnd type="none" w="sm" len="sm"/>
              <a:tailEnd type="none" w="sm" len="sm"/>
            </a:ln>
          </p:spPr>
          <p:txBody>
            <a:bodyPr wrap="none">
              <a:spAutoFit/>
            </a:bodyPr>
            <a:lstStyle/>
            <a:p>
              <a:r>
                <a:rPr lang="en-US" sz="1600"/>
                <a:t>Cwnd/2</a:t>
              </a:r>
            </a:p>
          </p:txBody>
        </p:sp>
        <p:sp>
          <p:nvSpPr>
            <p:cNvPr id="49174" name="Line 22"/>
            <p:cNvSpPr>
              <a:spLocks noChangeShapeType="1"/>
            </p:cNvSpPr>
            <p:nvPr/>
          </p:nvSpPr>
          <p:spPr bwMode="auto">
            <a:xfrm>
              <a:off x="2640" y="2784"/>
              <a:ext cx="1344" cy="0"/>
            </a:xfrm>
            <a:prstGeom prst="line">
              <a:avLst/>
            </a:prstGeom>
            <a:noFill/>
            <a:ln w="25400">
              <a:solidFill>
                <a:schemeClr val="tx1"/>
              </a:solidFill>
              <a:prstDash val="dash"/>
              <a:round/>
              <a:headEnd type="none" w="sm" len="sm"/>
              <a:tailEnd type="none" w="sm" len="sm"/>
            </a:ln>
          </p:spPr>
          <p:txBody>
            <a:bodyPr/>
            <a:lstStyle/>
            <a:p>
              <a:endParaRPr lang="en-US"/>
            </a:p>
          </p:txBody>
        </p:sp>
        <p:sp>
          <p:nvSpPr>
            <p:cNvPr id="49175" name="Text Box 23"/>
            <p:cNvSpPr txBox="1">
              <a:spLocks noChangeArrowheads="1"/>
            </p:cNvSpPr>
            <p:nvPr/>
          </p:nvSpPr>
          <p:spPr bwMode="auto">
            <a:xfrm>
              <a:off x="2592" y="2592"/>
              <a:ext cx="521" cy="212"/>
            </a:xfrm>
            <a:prstGeom prst="rect">
              <a:avLst/>
            </a:prstGeom>
            <a:noFill/>
            <a:ln w="12700">
              <a:noFill/>
              <a:miter lim="800000"/>
              <a:headEnd type="none" w="sm" len="sm"/>
              <a:tailEnd type="none" w="sm" len="sm"/>
            </a:ln>
          </p:spPr>
          <p:txBody>
            <a:bodyPr wrap="none">
              <a:spAutoFit/>
            </a:bodyPr>
            <a:lstStyle/>
            <a:p>
              <a:r>
                <a:rPr lang="en-US" sz="1600"/>
                <a:t>Cwnd/2</a:t>
              </a:r>
            </a:p>
          </p:txBody>
        </p:sp>
      </p:gr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Tahoe, </a:t>
            </a:r>
            <a:r>
              <a:rPr lang="en-US" dirty="0" smtClean="0"/>
              <a:t>R</a:t>
            </a:r>
            <a:r>
              <a:rPr lang="en-US" dirty="0" smtClean="0"/>
              <a:t>eno, Vegas, and Friends</a:t>
            </a:r>
            <a:endParaRPr lang="en-US" dirty="0"/>
          </a:p>
        </p:txBody>
      </p:sp>
      <p:sp>
        <p:nvSpPr>
          <p:cNvPr id="3" name="Content Placeholder 2"/>
          <p:cNvSpPr>
            <a:spLocks noGrp="1"/>
          </p:cNvSpPr>
          <p:nvPr>
            <p:ph idx="1"/>
          </p:nvPr>
        </p:nvSpPr>
        <p:spPr/>
        <p:txBody>
          <a:bodyPr/>
          <a:lstStyle/>
          <a:p>
            <a:r>
              <a:rPr lang="en-US" sz="1600" dirty="0" smtClean="0"/>
              <a:t>Early TCP revisions focused on functionality, e.g. Nagle </a:t>
            </a:r>
          </a:p>
          <a:p>
            <a:r>
              <a:rPr lang="en-US" sz="1600" dirty="0" smtClean="0"/>
              <a:t>Recent TCP revisions focus on congestion. </a:t>
            </a:r>
            <a:endParaRPr lang="en-US" sz="1600" dirty="0" smtClean="0"/>
          </a:p>
          <a:p>
            <a:r>
              <a:rPr lang="en-US" sz="1600" dirty="0" smtClean="0"/>
              <a:t>It is easy to see that Slow-Start/Congestion avoidance, as described are neither provable optimal nor sophisticated heuristics. They are functional, intuitive – but clearly far from perfect – hacks</a:t>
            </a:r>
          </a:p>
          <a:p>
            <a:r>
              <a:rPr lang="en-US" sz="1600" dirty="0" smtClean="0"/>
              <a:t>There are many newer tweaks to improve performance. But, the philosophy doesn’t change</a:t>
            </a:r>
          </a:p>
          <a:p>
            <a:r>
              <a:rPr lang="en-US" sz="1600" dirty="0" smtClean="0"/>
              <a:t>Fundamentally, lost ACKS are interpreted as messages from the router to the sender that there is congestion and that it should slow down.</a:t>
            </a:r>
          </a:p>
          <a:p>
            <a:r>
              <a:rPr lang="en-US" sz="1600" dirty="0" smtClean="0"/>
              <a:t>Various revisions are more agile in that they don’t necessarily assume the first missing ACK is a sign of congestion, so they apply a reduced penalty until it becomes really clear. They also may change the details of how the slow down and speed up phases work. </a:t>
            </a:r>
            <a:endParaRPr lang="en-US" sz="1600" dirty="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Does This Really Work?</a:t>
            </a:r>
            <a:br>
              <a:rPr lang="en-US" dirty="0" smtClean="0"/>
            </a:br>
            <a:r>
              <a:rPr lang="en-US" dirty="0" smtClean="0"/>
              <a:t>Can We do Better?</a:t>
            </a:r>
            <a:endParaRPr lang="en-US" dirty="0"/>
          </a:p>
        </p:txBody>
      </p:sp>
      <p:sp>
        <p:nvSpPr>
          <p:cNvPr id="3" name="Content Placeholder 2"/>
          <p:cNvSpPr>
            <a:spLocks noGrp="1"/>
          </p:cNvSpPr>
          <p:nvPr>
            <p:ph idx="1"/>
          </p:nvPr>
        </p:nvSpPr>
        <p:spPr/>
        <p:txBody>
          <a:bodyPr/>
          <a:lstStyle/>
          <a:p>
            <a:r>
              <a:rPr lang="en-US" sz="1600" dirty="0" smtClean="0"/>
              <a:t>Yes. It is far better than what we’d see if TCP were naïve to congestion. And, it is fully backward compatible. </a:t>
            </a:r>
          </a:p>
          <a:p>
            <a:r>
              <a:rPr lang="en-US" sz="1600" dirty="0" smtClean="0"/>
              <a:t>We could probably do better if we added some explicit message, such as an ICMP message, that communicated congestion explicitly. </a:t>
            </a:r>
          </a:p>
          <a:p>
            <a:r>
              <a:rPr lang="en-US" sz="1600" dirty="0" smtClean="0"/>
              <a:t>But, such a message is problematic. It adds work to routers that, as we discussed, are already super-busy and throughput limited</a:t>
            </a:r>
          </a:p>
          <a:p>
            <a:r>
              <a:rPr lang="en-US" sz="1600" dirty="0" smtClean="0"/>
              <a:t>But, more importantly, to whom would the router send such a message? It does not understand sessions or flows. </a:t>
            </a:r>
          </a:p>
          <a:p>
            <a:r>
              <a:rPr lang="en-US" sz="1600" dirty="0" smtClean="0"/>
              <a:t>If it would send it to any sender in the queue (or recently in the queue), it would unnecessarily punish old senders – new senders could show up late and proceed at an unrestricted rate. </a:t>
            </a:r>
          </a:p>
          <a:p>
            <a:r>
              <a:rPr lang="en-US" sz="1600" dirty="0" smtClean="0"/>
              <a:t>It would also generate wasted traffic to senders that would never send through it again, anyway. </a:t>
            </a:r>
          </a:p>
          <a:p>
            <a:r>
              <a:rPr lang="en-US" sz="1600" dirty="0" smtClean="0"/>
              <a:t>And, what would the sender do with it? Slow down forever? For just that session? Cache it for “a while”? </a:t>
            </a:r>
          </a:p>
          <a:p>
            <a:r>
              <a:rPr lang="en-US" sz="1600" dirty="0" smtClean="0"/>
              <a:t>But, what we’ve got clearly </a:t>
            </a:r>
            <a:r>
              <a:rPr lang="en-US" sz="1600" dirty="0" err="1" smtClean="0"/>
              <a:t>ain’t</a:t>
            </a:r>
            <a:r>
              <a:rPr lang="en-US" sz="1600" dirty="0" smtClean="0"/>
              <a:t> good.  This is an active research area!</a:t>
            </a:r>
            <a:endParaRPr lang="en-US" sz="16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noFill/>
        </p:spPr>
        <p:txBody>
          <a:bodyPr lIns="90615" tIns="44513" rIns="90615" bIns="44513" anchor="ctr"/>
          <a:lstStyle/>
          <a:p>
            <a:r>
              <a:rPr lang="en-US" smtClean="0"/>
              <a:t>High-Level TCP Characteristics</a:t>
            </a:r>
          </a:p>
        </p:txBody>
      </p:sp>
      <p:sp>
        <p:nvSpPr>
          <p:cNvPr id="6147" name="Rectangle 3"/>
          <p:cNvSpPr>
            <a:spLocks noGrp="1" noChangeArrowheads="1"/>
          </p:cNvSpPr>
          <p:nvPr>
            <p:ph type="body" idx="1"/>
          </p:nvPr>
        </p:nvSpPr>
        <p:spPr>
          <a:xfrm>
            <a:off x="1062038" y="1984375"/>
            <a:ext cx="6954837" cy="3843338"/>
          </a:xfrm>
          <a:noFill/>
        </p:spPr>
        <p:txBody>
          <a:bodyPr lIns="90615" tIns="44513" rIns="90615" bIns="44513"/>
          <a:lstStyle/>
          <a:p>
            <a:r>
              <a:rPr lang="en-US" smtClean="0"/>
              <a:t>Protocol implemented entirely at the ends</a:t>
            </a:r>
          </a:p>
          <a:p>
            <a:pPr lvl="1"/>
            <a:r>
              <a:rPr lang="en-US" smtClean="0"/>
              <a:t>Fate sharing</a:t>
            </a:r>
          </a:p>
          <a:p>
            <a:r>
              <a:rPr lang="en-US" smtClean="0"/>
              <a:t>Protocol has evolved over time and will continue to do so</a:t>
            </a:r>
          </a:p>
          <a:p>
            <a:pPr lvl="1"/>
            <a:r>
              <a:rPr lang="en-US" smtClean="0"/>
              <a:t>Nearly impossible to change the header</a:t>
            </a:r>
          </a:p>
          <a:p>
            <a:pPr lvl="1"/>
            <a:r>
              <a:rPr lang="en-US" smtClean="0"/>
              <a:t>Use options to add information to the header</a:t>
            </a:r>
          </a:p>
          <a:p>
            <a:pPr lvl="1"/>
            <a:r>
              <a:rPr lang="en-US" smtClean="0"/>
              <a:t>Change processing at endpoints</a:t>
            </a:r>
          </a:p>
          <a:p>
            <a:pPr lvl="1"/>
            <a:r>
              <a:rPr lang="en-US" smtClean="0"/>
              <a:t>Backward compatibility is what makes it TCP </a:t>
            </a:r>
          </a:p>
        </p:txBody>
      </p:sp>
    </p:spTree>
  </p:cSld>
  <p:clrMapOvr>
    <a:masterClrMapping/>
  </p:clrMapOvr>
  <p:transition/>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Evidence That It Works</a:t>
            </a:r>
            <a:br>
              <a:rPr lang="en-US" dirty="0" smtClean="0"/>
            </a:br>
            <a:r>
              <a:rPr lang="en-US" dirty="0" smtClean="0"/>
              <a:t>The “New Sender Penalty”</a:t>
            </a:r>
            <a:endParaRPr lang="en-US" dirty="0"/>
          </a:p>
        </p:txBody>
      </p:sp>
      <p:sp>
        <p:nvSpPr>
          <p:cNvPr id="3" name="Content Placeholder 2"/>
          <p:cNvSpPr>
            <a:spLocks noGrp="1"/>
          </p:cNvSpPr>
          <p:nvPr>
            <p:ph idx="1"/>
          </p:nvPr>
        </p:nvSpPr>
        <p:spPr/>
        <p:txBody>
          <a:bodyPr/>
          <a:lstStyle/>
          <a:p>
            <a:r>
              <a:rPr lang="en-US" sz="1600" dirty="0" smtClean="0"/>
              <a:t>So, even if we’d explore the newest tweaks, we’d see that these are all hack-</a:t>
            </a:r>
            <a:r>
              <a:rPr lang="en-US" sz="1600" dirty="0" err="1" smtClean="0"/>
              <a:t>ish</a:t>
            </a:r>
            <a:r>
              <a:rPr lang="en-US" sz="1600" dirty="0" smtClean="0"/>
              <a:t> heuristics. And, we’ve discussed that none of this is provably optimal, if such a thing even exits. Intuitively, it is all better than nothing. But, is there any evidence that it is good?   </a:t>
            </a:r>
          </a:p>
          <a:p>
            <a:r>
              <a:rPr lang="en-US" sz="1600" dirty="0" smtClean="0"/>
              <a:t>Here’s something really cool. And, something that demonstrates an important lesson: It is hard to statically analyze and understand dynamic behavior. </a:t>
            </a:r>
          </a:p>
          <a:p>
            <a:r>
              <a:rPr lang="en-US" sz="1600" dirty="0" smtClean="0"/>
              <a:t>Congested routers favor “old senders” and, in effect, penalize old ones. </a:t>
            </a: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Evidence That It Works</a:t>
            </a:r>
            <a:br>
              <a:rPr lang="en-US" dirty="0" smtClean="0"/>
            </a:br>
            <a:r>
              <a:rPr lang="en-US" dirty="0" smtClean="0"/>
              <a:t>The “New Sender </a:t>
            </a:r>
            <a:r>
              <a:rPr lang="en-US" dirty="0" err="1" smtClean="0"/>
              <a:t>Penalty</a:t>
            </a:r>
            <a:r>
              <a:rPr lang="en-US" sz="1400" dirty="0" err="1" smtClean="0"/>
              <a:t>”,</a:t>
            </a:r>
            <a:r>
              <a:rPr lang="en-US" sz="1400" i="1" dirty="0" err="1" smtClean="0"/>
              <a:t>cont</a:t>
            </a:r>
            <a:endParaRPr lang="en-US" sz="1400" i="1" dirty="0"/>
          </a:p>
        </p:txBody>
      </p:sp>
      <p:sp>
        <p:nvSpPr>
          <p:cNvPr id="3" name="Content Placeholder 2"/>
          <p:cNvSpPr>
            <a:spLocks noGrp="1"/>
          </p:cNvSpPr>
          <p:nvPr>
            <p:ph idx="1"/>
          </p:nvPr>
        </p:nvSpPr>
        <p:spPr/>
        <p:txBody>
          <a:bodyPr/>
          <a:lstStyle/>
          <a:p>
            <a:r>
              <a:rPr lang="en-US" sz="1400" dirty="0" smtClean="0"/>
              <a:t>Here’s why: Because this mess actually works, old senders, those with long, established sessions, actually tend to mutually settle in on time slots and transmission rates. </a:t>
            </a:r>
          </a:p>
          <a:p>
            <a:r>
              <a:rPr lang="en-US" sz="1400" dirty="0" smtClean="0"/>
              <a:t>This happens because if they show up and the router queue is full, the dropped segment gets resent at a random time. And, the algorithms leave the senders sending at approximately the same rate for a long time (the linear portion). </a:t>
            </a:r>
          </a:p>
          <a:p>
            <a:r>
              <a:rPr lang="en-US" sz="1400" dirty="0" smtClean="0"/>
              <a:t>So, old senders bounce off each other until they find the right time and rate to send. New senders are more likely to show up to a full queue than the old senders which have reached a de facto agreement with each other as to the periodicity necessary to “jump right in” </a:t>
            </a:r>
          </a:p>
          <a:p>
            <a:r>
              <a:rPr lang="en-US" sz="1400" dirty="0" smtClean="0"/>
              <a:t>If we assume that the queue is full, the total number of </a:t>
            </a:r>
            <a:r>
              <a:rPr lang="en-US" sz="1400" dirty="0" smtClean="0"/>
              <a:t>messages queued per unit time can equal no more than the total number of messages that can be dispatched. So, if the protocol is efficient, the old senders will optimize to find this – sending at the right rate and synchronizing to hit the queue at different times. </a:t>
            </a:r>
          </a:p>
          <a:p>
            <a:r>
              <a:rPr lang="en-US" sz="1400" dirty="0" smtClean="0"/>
              <a:t>So, old senders tend to get through more often than new senders. And, we really do (sometimes) observe this in practice. Who’d have </a:t>
            </a:r>
            <a:r>
              <a:rPr lang="en-US" sz="1400" dirty="0" err="1" smtClean="0"/>
              <a:t>thunk</a:t>
            </a:r>
            <a:r>
              <a:rPr lang="en-US" sz="1400" dirty="0" smtClean="0"/>
              <a:t> it? </a:t>
            </a:r>
          </a:p>
          <a:p>
            <a:r>
              <a:rPr lang="en-US" sz="1400" dirty="0" smtClean="0"/>
              <a:t>To defeat this, some routers drop preemptively, before the queue is full. They drop </a:t>
            </a:r>
            <a:r>
              <a:rPr lang="en-US" sz="1400" i="1" dirty="0" smtClean="0"/>
              <a:t>random</a:t>
            </a:r>
            <a:r>
              <a:rPr lang="en-US" sz="1400" dirty="0" smtClean="0"/>
              <a:t> messages from their queue. This hurts old senders, as new senders aren’t queued. It thereby gives new senders a chance. </a:t>
            </a:r>
            <a:endParaRPr lang="en-US" sz="1400" dirty="0"/>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Being Not-So-Nice</a:t>
            </a:r>
            <a:endParaRPr lang="en-US" dirty="0"/>
          </a:p>
        </p:txBody>
      </p:sp>
      <p:sp>
        <p:nvSpPr>
          <p:cNvPr id="3" name="Content Placeholder 2"/>
          <p:cNvSpPr>
            <a:spLocks noGrp="1"/>
          </p:cNvSpPr>
          <p:nvPr>
            <p:ph idx="1"/>
          </p:nvPr>
        </p:nvSpPr>
        <p:spPr/>
        <p:txBody>
          <a:bodyPr/>
          <a:lstStyle/>
          <a:p>
            <a:r>
              <a:rPr lang="en-US" sz="1400" dirty="0" smtClean="0"/>
              <a:t>It is surely possible to open multiple, simultaneous pipes between a sender and a receiver. </a:t>
            </a:r>
          </a:p>
          <a:p>
            <a:r>
              <a:rPr lang="en-US" sz="1400" dirty="0" smtClean="0"/>
              <a:t>Since TCP maintains per-session state, each pipe has its own state variables – its own window sizes, and its own understanding of congestion</a:t>
            </a:r>
          </a:p>
          <a:p>
            <a:r>
              <a:rPr lang="en-US" sz="1400" dirty="0" smtClean="0"/>
              <a:t>One can be anti-social and achiever higher data rates this way. For example, consider a large file. If we request it over a single pipe, our data rate will go up and down as per congestion control and slow start</a:t>
            </a:r>
          </a:p>
          <a:p>
            <a:r>
              <a:rPr lang="en-US" sz="1400" dirty="0" smtClean="0"/>
              <a:t>But, if we use a client that organizes itself to get various blocks of the file over multiple pipes, we won’t necessarily slow down as much. </a:t>
            </a:r>
          </a:p>
          <a:p>
            <a:r>
              <a:rPr lang="en-US" sz="1400" dirty="0" smtClean="0"/>
              <a:t>First, even when slow, we might be able to scale linearly with multiple slow pipes</a:t>
            </a:r>
          </a:p>
          <a:p>
            <a:r>
              <a:rPr lang="en-US" sz="1400" dirty="0" smtClean="0"/>
              <a:t>Second, it is possible that, with enough slow pipes, we’ll be able to keep some going fast, while others have gotten knocked down and are growing their rate slowly. </a:t>
            </a:r>
          </a:p>
          <a:p>
            <a:r>
              <a:rPr lang="en-US" sz="1400" dirty="0" smtClean="0"/>
              <a:t>This is especially true when the penalty was due to random loss, rather than actual congestion or when transient congestion has ended. </a:t>
            </a:r>
          </a:p>
          <a:p>
            <a:r>
              <a:rPr lang="en-US" sz="1400" dirty="0" smtClean="0"/>
              <a:t>But, I say “might be able…”, because if the congestion is real, our anti-social behaviors may end up hurting everyone – including ourselves.  At the end of the day, there is only so fast one can suck through a straw. And, trying to suck faster just hurts (more resends=more congestion, equals bigger problem)</a:t>
            </a:r>
          </a:p>
          <a:p>
            <a:endParaRPr lang="en-US" sz="14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52994" name="Rectangle 2"/>
          <p:cNvSpPr>
            <a:spLocks noChangeArrowheads="1"/>
          </p:cNvSpPr>
          <p:nvPr/>
        </p:nvSpPr>
        <p:spPr bwMode="auto">
          <a:xfrm>
            <a:off x="611188" y="1527175"/>
            <a:ext cx="8012112" cy="4656138"/>
          </a:xfrm>
          <a:prstGeom prst="rect">
            <a:avLst/>
          </a:prstGeom>
          <a:solidFill>
            <a:srgbClr val="FFFFFF"/>
          </a:solidFill>
          <a:ln w="9525">
            <a:solidFill>
              <a:schemeClr val="tx1"/>
            </a:solidFill>
            <a:miter lim="800000"/>
            <a:headEnd/>
            <a:tailEnd/>
          </a:ln>
          <a:effectLst>
            <a:outerShdw dist="107763" dir="2700000" algn="ctr" rotWithShape="0">
              <a:schemeClr val="bg2"/>
            </a:outerShdw>
          </a:effectLst>
        </p:spPr>
        <p:txBody>
          <a:bodyPr wrap="none" anchor="ctr"/>
          <a:lstStyle/>
          <a:p>
            <a:pPr>
              <a:defRPr/>
            </a:pPr>
            <a:endParaRPr lang="en-US"/>
          </a:p>
        </p:txBody>
      </p:sp>
      <p:sp>
        <p:nvSpPr>
          <p:cNvPr id="7171" name="Rectangle 3"/>
          <p:cNvSpPr>
            <a:spLocks noGrp="1" noChangeArrowheads="1"/>
          </p:cNvSpPr>
          <p:nvPr>
            <p:ph type="title"/>
          </p:nvPr>
        </p:nvSpPr>
        <p:spPr/>
        <p:txBody>
          <a:bodyPr/>
          <a:lstStyle/>
          <a:p>
            <a:r>
              <a:rPr lang="en-US" smtClean="0"/>
              <a:t>TCP Header</a:t>
            </a:r>
          </a:p>
        </p:txBody>
      </p:sp>
      <p:sp>
        <p:nvSpPr>
          <p:cNvPr id="7172" name="Rectangle 4"/>
          <p:cNvSpPr>
            <a:spLocks noChangeArrowheads="1"/>
          </p:cNvSpPr>
          <p:nvPr/>
        </p:nvSpPr>
        <p:spPr bwMode="auto">
          <a:xfrm>
            <a:off x="3340100" y="1831975"/>
            <a:ext cx="2365375" cy="534988"/>
          </a:xfrm>
          <a:prstGeom prst="rect">
            <a:avLst/>
          </a:prstGeom>
          <a:noFill/>
          <a:ln w="9525">
            <a:solidFill>
              <a:schemeClr val="tx1"/>
            </a:solidFill>
            <a:miter lim="800000"/>
            <a:headEnd/>
            <a:tailEnd/>
          </a:ln>
        </p:spPr>
        <p:txBody>
          <a:bodyPr wrap="none" anchor="ctr"/>
          <a:lstStyle/>
          <a:p>
            <a:endParaRPr lang="en-US"/>
          </a:p>
        </p:txBody>
      </p:sp>
      <p:sp>
        <p:nvSpPr>
          <p:cNvPr id="7173" name="Text Box 5"/>
          <p:cNvSpPr txBox="1">
            <a:spLocks noChangeArrowheads="1"/>
          </p:cNvSpPr>
          <p:nvPr/>
        </p:nvSpPr>
        <p:spPr bwMode="auto">
          <a:xfrm>
            <a:off x="3721100" y="1878013"/>
            <a:ext cx="1498600" cy="398462"/>
          </a:xfrm>
          <a:prstGeom prst="rect">
            <a:avLst/>
          </a:prstGeom>
          <a:noFill/>
          <a:ln w="9525">
            <a:noFill/>
            <a:miter lim="800000"/>
            <a:headEnd/>
            <a:tailEnd/>
          </a:ln>
        </p:spPr>
        <p:txBody>
          <a:bodyPr wrap="none" lIns="91577" tIns="45789" rIns="91577" bIns="45789">
            <a:spAutoFit/>
          </a:bodyPr>
          <a:lstStyle/>
          <a:p>
            <a:pPr defTabSz="915988"/>
            <a:r>
              <a:rPr lang="en-US" sz="2000">
                <a:solidFill>
                  <a:srgbClr val="000000"/>
                </a:solidFill>
                <a:latin typeface="Arial" charset="0"/>
              </a:rPr>
              <a:t>Source port</a:t>
            </a:r>
          </a:p>
        </p:txBody>
      </p:sp>
      <p:sp>
        <p:nvSpPr>
          <p:cNvPr id="7174" name="Rectangle 6"/>
          <p:cNvSpPr>
            <a:spLocks noChangeArrowheads="1"/>
          </p:cNvSpPr>
          <p:nvPr/>
        </p:nvSpPr>
        <p:spPr bwMode="auto">
          <a:xfrm>
            <a:off x="5705475" y="1831975"/>
            <a:ext cx="2517775" cy="534988"/>
          </a:xfrm>
          <a:prstGeom prst="rect">
            <a:avLst/>
          </a:prstGeom>
          <a:noFill/>
          <a:ln w="9525">
            <a:solidFill>
              <a:schemeClr val="tx1"/>
            </a:solidFill>
            <a:miter lim="800000"/>
            <a:headEnd/>
            <a:tailEnd/>
          </a:ln>
        </p:spPr>
        <p:txBody>
          <a:bodyPr wrap="none" anchor="ctr"/>
          <a:lstStyle/>
          <a:p>
            <a:endParaRPr lang="en-US"/>
          </a:p>
        </p:txBody>
      </p:sp>
      <p:sp>
        <p:nvSpPr>
          <p:cNvPr id="7175" name="Text Box 7"/>
          <p:cNvSpPr txBox="1">
            <a:spLocks noChangeArrowheads="1"/>
          </p:cNvSpPr>
          <p:nvPr/>
        </p:nvSpPr>
        <p:spPr bwMode="auto">
          <a:xfrm>
            <a:off x="5857875" y="1878013"/>
            <a:ext cx="1965325" cy="398462"/>
          </a:xfrm>
          <a:prstGeom prst="rect">
            <a:avLst/>
          </a:prstGeom>
          <a:noFill/>
          <a:ln w="9525">
            <a:noFill/>
            <a:miter lim="800000"/>
            <a:headEnd/>
            <a:tailEnd/>
          </a:ln>
        </p:spPr>
        <p:txBody>
          <a:bodyPr wrap="none" lIns="91577" tIns="45789" rIns="91577" bIns="45789">
            <a:spAutoFit/>
          </a:bodyPr>
          <a:lstStyle/>
          <a:p>
            <a:pPr defTabSz="915988"/>
            <a:r>
              <a:rPr lang="en-US" sz="2000">
                <a:solidFill>
                  <a:srgbClr val="000000"/>
                </a:solidFill>
                <a:latin typeface="Arial" charset="0"/>
              </a:rPr>
              <a:t>Destination port</a:t>
            </a:r>
          </a:p>
        </p:txBody>
      </p:sp>
      <p:sp>
        <p:nvSpPr>
          <p:cNvPr id="7176" name="Rectangle 8"/>
          <p:cNvSpPr>
            <a:spLocks noChangeArrowheads="1"/>
          </p:cNvSpPr>
          <p:nvPr/>
        </p:nvSpPr>
        <p:spPr bwMode="auto">
          <a:xfrm>
            <a:off x="3340100" y="2366963"/>
            <a:ext cx="4883150" cy="457200"/>
          </a:xfrm>
          <a:prstGeom prst="rect">
            <a:avLst/>
          </a:prstGeom>
          <a:noFill/>
          <a:ln w="9525">
            <a:solidFill>
              <a:schemeClr val="tx1"/>
            </a:solidFill>
            <a:miter lim="800000"/>
            <a:headEnd/>
            <a:tailEnd/>
          </a:ln>
        </p:spPr>
        <p:txBody>
          <a:bodyPr wrap="none" anchor="ctr"/>
          <a:lstStyle/>
          <a:p>
            <a:endParaRPr lang="en-US"/>
          </a:p>
        </p:txBody>
      </p:sp>
      <p:sp>
        <p:nvSpPr>
          <p:cNvPr id="7177" name="Text Box 9"/>
          <p:cNvSpPr txBox="1">
            <a:spLocks noChangeArrowheads="1"/>
          </p:cNvSpPr>
          <p:nvPr/>
        </p:nvSpPr>
        <p:spPr bwMode="auto">
          <a:xfrm>
            <a:off x="4637088" y="2413000"/>
            <a:ext cx="2262187" cy="396875"/>
          </a:xfrm>
          <a:prstGeom prst="rect">
            <a:avLst/>
          </a:prstGeom>
          <a:noFill/>
          <a:ln w="9525">
            <a:noFill/>
            <a:miter lim="800000"/>
            <a:headEnd/>
            <a:tailEnd/>
          </a:ln>
        </p:spPr>
        <p:txBody>
          <a:bodyPr wrap="none" lIns="91577" tIns="45789" rIns="91577" bIns="45789">
            <a:spAutoFit/>
          </a:bodyPr>
          <a:lstStyle/>
          <a:p>
            <a:pPr defTabSz="915988"/>
            <a:r>
              <a:rPr lang="en-US" sz="2000">
                <a:solidFill>
                  <a:srgbClr val="000000"/>
                </a:solidFill>
                <a:latin typeface="Arial" charset="0"/>
              </a:rPr>
              <a:t>Sequence number</a:t>
            </a:r>
          </a:p>
        </p:txBody>
      </p:sp>
      <p:sp>
        <p:nvSpPr>
          <p:cNvPr id="7178" name="Rectangle 10"/>
          <p:cNvSpPr>
            <a:spLocks noChangeArrowheads="1"/>
          </p:cNvSpPr>
          <p:nvPr/>
        </p:nvSpPr>
        <p:spPr bwMode="auto">
          <a:xfrm>
            <a:off x="3340100" y="2824163"/>
            <a:ext cx="4883150" cy="458787"/>
          </a:xfrm>
          <a:prstGeom prst="rect">
            <a:avLst/>
          </a:prstGeom>
          <a:noFill/>
          <a:ln w="9525">
            <a:solidFill>
              <a:schemeClr val="tx1"/>
            </a:solidFill>
            <a:miter lim="800000"/>
            <a:headEnd/>
            <a:tailEnd/>
          </a:ln>
        </p:spPr>
        <p:txBody>
          <a:bodyPr wrap="none" anchor="ctr"/>
          <a:lstStyle/>
          <a:p>
            <a:endParaRPr lang="en-US"/>
          </a:p>
        </p:txBody>
      </p:sp>
      <p:sp>
        <p:nvSpPr>
          <p:cNvPr id="7179" name="Text Box 11"/>
          <p:cNvSpPr txBox="1">
            <a:spLocks noChangeArrowheads="1"/>
          </p:cNvSpPr>
          <p:nvPr/>
        </p:nvSpPr>
        <p:spPr bwMode="auto">
          <a:xfrm>
            <a:off x="4637088" y="2870200"/>
            <a:ext cx="2263775" cy="398463"/>
          </a:xfrm>
          <a:prstGeom prst="rect">
            <a:avLst/>
          </a:prstGeom>
          <a:noFill/>
          <a:ln w="9525">
            <a:noFill/>
            <a:miter lim="800000"/>
            <a:headEnd/>
            <a:tailEnd/>
          </a:ln>
        </p:spPr>
        <p:txBody>
          <a:bodyPr wrap="none" lIns="91577" tIns="45789" rIns="91577" bIns="45789">
            <a:spAutoFit/>
          </a:bodyPr>
          <a:lstStyle/>
          <a:p>
            <a:pPr defTabSz="915988"/>
            <a:r>
              <a:rPr lang="en-US" sz="2000">
                <a:solidFill>
                  <a:srgbClr val="000000"/>
                </a:solidFill>
                <a:latin typeface="Arial" charset="0"/>
              </a:rPr>
              <a:t>Acknowledgement</a:t>
            </a:r>
          </a:p>
        </p:txBody>
      </p:sp>
      <p:sp>
        <p:nvSpPr>
          <p:cNvPr id="7180" name="Rectangle 12"/>
          <p:cNvSpPr>
            <a:spLocks noChangeArrowheads="1"/>
          </p:cNvSpPr>
          <p:nvPr/>
        </p:nvSpPr>
        <p:spPr bwMode="auto">
          <a:xfrm>
            <a:off x="3340100" y="3282950"/>
            <a:ext cx="2441575" cy="533400"/>
          </a:xfrm>
          <a:prstGeom prst="rect">
            <a:avLst/>
          </a:prstGeom>
          <a:noFill/>
          <a:ln w="9525">
            <a:solidFill>
              <a:schemeClr val="tx1"/>
            </a:solidFill>
            <a:miter lim="800000"/>
            <a:headEnd/>
            <a:tailEnd/>
          </a:ln>
        </p:spPr>
        <p:txBody>
          <a:bodyPr wrap="none" anchor="ctr"/>
          <a:lstStyle/>
          <a:p>
            <a:endParaRPr lang="en-US"/>
          </a:p>
        </p:txBody>
      </p:sp>
      <p:sp>
        <p:nvSpPr>
          <p:cNvPr id="7181" name="Rectangle 13"/>
          <p:cNvSpPr>
            <a:spLocks noChangeArrowheads="1"/>
          </p:cNvSpPr>
          <p:nvPr/>
        </p:nvSpPr>
        <p:spPr bwMode="auto">
          <a:xfrm>
            <a:off x="5781675" y="3282950"/>
            <a:ext cx="2441575" cy="533400"/>
          </a:xfrm>
          <a:prstGeom prst="rect">
            <a:avLst/>
          </a:prstGeom>
          <a:noFill/>
          <a:ln w="9525">
            <a:solidFill>
              <a:schemeClr val="tx1"/>
            </a:solidFill>
            <a:miter lim="800000"/>
            <a:headEnd/>
            <a:tailEnd/>
          </a:ln>
        </p:spPr>
        <p:txBody>
          <a:bodyPr wrap="none" anchor="ctr"/>
          <a:lstStyle/>
          <a:p>
            <a:endParaRPr lang="en-US"/>
          </a:p>
        </p:txBody>
      </p:sp>
      <p:sp>
        <p:nvSpPr>
          <p:cNvPr id="7182" name="Text Box 14"/>
          <p:cNvSpPr txBox="1">
            <a:spLocks noChangeArrowheads="1"/>
          </p:cNvSpPr>
          <p:nvPr/>
        </p:nvSpPr>
        <p:spPr bwMode="auto">
          <a:xfrm>
            <a:off x="5934075" y="3355975"/>
            <a:ext cx="2306638" cy="396875"/>
          </a:xfrm>
          <a:prstGeom prst="rect">
            <a:avLst/>
          </a:prstGeom>
          <a:noFill/>
          <a:ln w="9525">
            <a:noFill/>
            <a:miter lim="800000"/>
            <a:headEnd/>
            <a:tailEnd/>
          </a:ln>
        </p:spPr>
        <p:txBody>
          <a:bodyPr wrap="none" lIns="91577" tIns="45789" rIns="91577" bIns="45789">
            <a:spAutoFit/>
          </a:bodyPr>
          <a:lstStyle/>
          <a:p>
            <a:pPr defTabSz="915988"/>
            <a:r>
              <a:rPr lang="en-US" sz="2000">
                <a:solidFill>
                  <a:srgbClr val="000000"/>
                </a:solidFill>
                <a:latin typeface="Arial" charset="0"/>
              </a:rPr>
              <a:t>Advertised window</a:t>
            </a:r>
          </a:p>
        </p:txBody>
      </p:sp>
      <p:sp>
        <p:nvSpPr>
          <p:cNvPr id="7183" name="Text Box 15"/>
          <p:cNvSpPr txBox="1">
            <a:spLocks noChangeArrowheads="1"/>
          </p:cNvSpPr>
          <p:nvPr/>
        </p:nvSpPr>
        <p:spPr bwMode="auto">
          <a:xfrm>
            <a:off x="3281363" y="3355975"/>
            <a:ext cx="1019175" cy="396875"/>
          </a:xfrm>
          <a:prstGeom prst="rect">
            <a:avLst/>
          </a:prstGeom>
          <a:noFill/>
          <a:ln w="9525">
            <a:noFill/>
            <a:miter lim="800000"/>
            <a:headEnd/>
            <a:tailEnd/>
          </a:ln>
        </p:spPr>
        <p:txBody>
          <a:bodyPr wrap="none" lIns="91577" tIns="45789" rIns="91577" bIns="45789">
            <a:spAutoFit/>
          </a:bodyPr>
          <a:lstStyle/>
          <a:p>
            <a:pPr defTabSz="915988"/>
            <a:r>
              <a:rPr lang="en-US" sz="2000">
                <a:solidFill>
                  <a:srgbClr val="000000"/>
                </a:solidFill>
                <a:latin typeface="Arial" charset="0"/>
              </a:rPr>
              <a:t>HdrLen</a:t>
            </a:r>
          </a:p>
        </p:txBody>
      </p:sp>
      <p:sp>
        <p:nvSpPr>
          <p:cNvPr id="7184" name="Line 16"/>
          <p:cNvSpPr>
            <a:spLocks noChangeShapeType="1"/>
          </p:cNvSpPr>
          <p:nvPr/>
        </p:nvSpPr>
        <p:spPr bwMode="auto">
          <a:xfrm>
            <a:off x="4256088" y="3282950"/>
            <a:ext cx="0" cy="533400"/>
          </a:xfrm>
          <a:prstGeom prst="line">
            <a:avLst/>
          </a:prstGeom>
          <a:noFill/>
          <a:ln w="9525">
            <a:solidFill>
              <a:schemeClr val="tx1"/>
            </a:solidFill>
            <a:round/>
            <a:headEnd/>
            <a:tailEnd/>
          </a:ln>
        </p:spPr>
        <p:txBody>
          <a:bodyPr wrap="none" anchor="ctr"/>
          <a:lstStyle/>
          <a:p>
            <a:endParaRPr lang="en-US"/>
          </a:p>
        </p:txBody>
      </p:sp>
      <p:sp>
        <p:nvSpPr>
          <p:cNvPr id="7185" name="Line 17"/>
          <p:cNvSpPr>
            <a:spLocks noChangeShapeType="1"/>
          </p:cNvSpPr>
          <p:nvPr/>
        </p:nvSpPr>
        <p:spPr bwMode="auto">
          <a:xfrm>
            <a:off x="4713288" y="3282950"/>
            <a:ext cx="0" cy="533400"/>
          </a:xfrm>
          <a:prstGeom prst="line">
            <a:avLst/>
          </a:prstGeom>
          <a:noFill/>
          <a:ln w="9525">
            <a:solidFill>
              <a:schemeClr val="tx1"/>
            </a:solidFill>
            <a:round/>
            <a:headEnd/>
            <a:tailEnd/>
          </a:ln>
        </p:spPr>
        <p:txBody>
          <a:bodyPr wrap="none" anchor="ctr"/>
          <a:lstStyle/>
          <a:p>
            <a:endParaRPr lang="en-US"/>
          </a:p>
        </p:txBody>
      </p:sp>
      <p:sp>
        <p:nvSpPr>
          <p:cNvPr id="7186" name="Text Box 18"/>
          <p:cNvSpPr txBox="1">
            <a:spLocks noChangeArrowheads="1"/>
          </p:cNvSpPr>
          <p:nvPr/>
        </p:nvSpPr>
        <p:spPr bwMode="auto">
          <a:xfrm>
            <a:off x="4926013" y="3370263"/>
            <a:ext cx="808037" cy="396875"/>
          </a:xfrm>
          <a:prstGeom prst="rect">
            <a:avLst/>
          </a:prstGeom>
          <a:noFill/>
          <a:ln w="9525">
            <a:noFill/>
            <a:miter lim="800000"/>
            <a:headEnd/>
            <a:tailEnd/>
          </a:ln>
        </p:spPr>
        <p:txBody>
          <a:bodyPr wrap="none" lIns="91577" tIns="45789" rIns="91577" bIns="45789">
            <a:spAutoFit/>
          </a:bodyPr>
          <a:lstStyle/>
          <a:p>
            <a:pPr defTabSz="915988"/>
            <a:r>
              <a:rPr lang="en-US" sz="2000">
                <a:solidFill>
                  <a:srgbClr val="000000"/>
                </a:solidFill>
                <a:latin typeface="Arial" charset="0"/>
              </a:rPr>
              <a:t>Flags</a:t>
            </a:r>
          </a:p>
        </p:txBody>
      </p:sp>
      <p:sp>
        <p:nvSpPr>
          <p:cNvPr id="7187" name="Text Box 19"/>
          <p:cNvSpPr txBox="1">
            <a:spLocks noChangeArrowheads="1"/>
          </p:cNvSpPr>
          <p:nvPr/>
        </p:nvSpPr>
        <p:spPr bwMode="auto">
          <a:xfrm>
            <a:off x="4332288" y="3405188"/>
            <a:ext cx="325437" cy="396875"/>
          </a:xfrm>
          <a:prstGeom prst="rect">
            <a:avLst/>
          </a:prstGeom>
          <a:noFill/>
          <a:ln w="9525">
            <a:noFill/>
            <a:miter lim="800000"/>
            <a:headEnd/>
            <a:tailEnd/>
          </a:ln>
        </p:spPr>
        <p:txBody>
          <a:bodyPr wrap="none" lIns="91577" tIns="45789" rIns="91577" bIns="45789">
            <a:spAutoFit/>
          </a:bodyPr>
          <a:lstStyle/>
          <a:p>
            <a:pPr defTabSz="915988"/>
            <a:r>
              <a:rPr lang="en-US" sz="2000">
                <a:solidFill>
                  <a:srgbClr val="000000"/>
                </a:solidFill>
                <a:latin typeface="Arial" charset="0"/>
              </a:rPr>
              <a:t>0</a:t>
            </a:r>
          </a:p>
        </p:txBody>
      </p:sp>
      <p:sp>
        <p:nvSpPr>
          <p:cNvPr id="7188" name="Rectangle 20"/>
          <p:cNvSpPr>
            <a:spLocks noChangeArrowheads="1"/>
          </p:cNvSpPr>
          <p:nvPr/>
        </p:nvSpPr>
        <p:spPr bwMode="auto">
          <a:xfrm>
            <a:off x="3340100" y="3816350"/>
            <a:ext cx="2441575" cy="534988"/>
          </a:xfrm>
          <a:prstGeom prst="rect">
            <a:avLst/>
          </a:prstGeom>
          <a:noFill/>
          <a:ln w="9525">
            <a:solidFill>
              <a:schemeClr val="tx1"/>
            </a:solidFill>
            <a:miter lim="800000"/>
            <a:headEnd/>
            <a:tailEnd/>
          </a:ln>
        </p:spPr>
        <p:txBody>
          <a:bodyPr wrap="none" anchor="ctr"/>
          <a:lstStyle/>
          <a:p>
            <a:endParaRPr lang="en-US"/>
          </a:p>
        </p:txBody>
      </p:sp>
      <p:sp>
        <p:nvSpPr>
          <p:cNvPr id="7189" name="Rectangle 21"/>
          <p:cNvSpPr>
            <a:spLocks noChangeArrowheads="1"/>
          </p:cNvSpPr>
          <p:nvPr/>
        </p:nvSpPr>
        <p:spPr bwMode="auto">
          <a:xfrm>
            <a:off x="5781675" y="3816350"/>
            <a:ext cx="2441575" cy="534988"/>
          </a:xfrm>
          <a:prstGeom prst="rect">
            <a:avLst/>
          </a:prstGeom>
          <a:noFill/>
          <a:ln w="9525">
            <a:solidFill>
              <a:schemeClr val="tx1"/>
            </a:solidFill>
            <a:miter lim="800000"/>
            <a:headEnd/>
            <a:tailEnd/>
          </a:ln>
        </p:spPr>
        <p:txBody>
          <a:bodyPr wrap="none" anchor="ctr"/>
          <a:lstStyle/>
          <a:p>
            <a:endParaRPr lang="en-US"/>
          </a:p>
        </p:txBody>
      </p:sp>
      <p:sp>
        <p:nvSpPr>
          <p:cNvPr id="7190" name="Text Box 22"/>
          <p:cNvSpPr txBox="1">
            <a:spLocks noChangeArrowheads="1"/>
          </p:cNvSpPr>
          <p:nvPr/>
        </p:nvSpPr>
        <p:spPr bwMode="auto">
          <a:xfrm>
            <a:off x="3705225" y="3905250"/>
            <a:ext cx="1385888" cy="396875"/>
          </a:xfrm>
          <a:prstGeom prst="rect">
            <a:avLst/>
          </a:prstGeom>
          <a:noFill/>
          <a:ln w="9525">
            <a:noFill/>
            <a:miter lim="800000"/>
            <a:headEnd/>
            <a:tailEnd/>
          </a:ln>
        </p:spPr>
        <p:txBody>
          <a:bodyPr wrap="none" lIns="91577" tIns="45789" rIns="91577" bIns="45789">
            <a:spAutoFit/>
          </a:bodyPr>
          <a:lstStyle/>
          <a:p>
            <a:pPr defTabSz="915988"/>
            <a:r>
              <a:rPr lang="en-US" sz="2000">
                <a:solidFill>
                  <a:srgbClr val="000000"/>
                </a:solidFill>
                <a:latin typeface="Arial" charset="0"/>
              </a:rPr>
              <a:t>Checksum</a:t>
            </a:r>
          </a:p>
        </p:txBody>
      </p:sp>
      <p:sp>
        <p:nvSpPr>
          <p:cNvPr id="7191" name="Text Box 23"/>
          <p:cNvSpPr txBox="1">
            <a:spLocks noChangeArrowheads="1"/>
          </p:cNvSpPr>
          <p:nvPr/>
        </p:nvSpPr>
        <p:spPr bwMode="auto">
          <a:xfrm>
            <a:off x="6070600" y="3905250"/>
            <a:ext cx="1795463" cy="396875"/>
          </a:xfrm>
          <a:prstGeom prst="rect">
            <a:avLst/>
          </a:prstGeom>
          <a:noFill/>
          <a:ln w="9525">
            <a:noFill/>
            <a:miter lim="800000"/>
            <a:headEnd/>
            <a:tailEnd/>
          </a:ln>
        </p:spPr>
        <p:txBody>
          <a:bodyPr wrap="none" lIns="91577" tIns="45789" rIns="91577" bIns="45789">
            <a:spAutoFit/>
          </a:bodyPr>
          <a:lstStyle/>
          <a:p>
            <a:pPr defTabSz="915988"/>
            <a:r>
              <a:rPr lang="en-US" sz="2000">
                <a:solidFill>
                  <a:srgbClr val="000000"/>
                </a:solidFill>
                <a:latin typeface="Arial" charset="0"/>
              </a:rPr>
              <a:t>Urgent pointer</a:t>
            </a:r>
          </a:p>
        </p:txBody>
      </p:sp>
      <p:sp>
        <p:nvSpPr>
          <p:cNvPr id="7192" name="Rectangle 24"/>
          <p:cNvSpPr>
            <a:spLocks noChangeArrowheads="1"/>
          </p:cNvSpPr>
          <p:nvPr/>
        </p:nvSpPr>
        <p:spPr bwMode="auto">
          <a:xfrm>
            <a:off x="3340100" y="4351338"/>
            <a:ext cx="4883150" cy="458787"/>
          </a:xfrm>
          <a:prstGeom prst="rect">
            <a:avLst/>
          </a:prstGeom>
          <a:noFill/>
          <a:ln w="9525">
            <a:solidFill>
              <a:schemeClr val="tx1"/>
            </a:solidFill>
            <a:miter lim="800000"/>
            <a:headEnd/>
            <a:tailEnd/>
          </a:ln>
        </p:spPr>
        <p:txBody>
          <a:bodyPr wrap="none" anchor="ctr"/>
          <a:lstStyle/>
          <a:p>
            <a:endParaRPr lang="en-US"/>
          </a:p>
        </p:txBody>
      </p:sp>
      <p:sp>
        <p:nvSpPr>
          <p:cNvPr id="7193" name="Text Box 25"/>
          <p:cNvSpPr txBox="1">
            <a:spLocks noChangeArrowheads="1"/>
          </p:cNvSpPr>
          <p:nvPr/>
        </p:nvSpPr>
        <p:spPr bwMode="auto">
          <a:xfrm>
            <a:off x="4789488" y="4397375"/>
            <a:ext cx="2190750" cy="398463"/>
          </a:xfrm>
          <a:prstGeom prst="rect">
            <a:avLst/>
          </a:prstGeom>
          <a:noFill/>
          <a:ln w="9525">
            <a:noFill/>
            <a:miter lim="800000"/>
            <a:headEnd/>
            <a:tailEnd/>
          </a:ln>
        </p:spPr>
        <p:txBody>
          <a:bodyPr wrap="none" lIns="91577" tIns="45789" rIns="91577" bIns="45789">
            <a:spAutoFit/>
          </a:bodyPr>
          <a:lstStyle/>
          <a:p>
            <a:pPr defTabSz="915988"/>
            <a:r>
              <a:rPr lang="en-US" sz="2000">
                <a:solidFill>
                  <a:srgbClr val="000000"/>
                </a:solidFill>
                <a:latin typeface="Arial" charset="0"/>
              </a:rPr>
              <a:t>Options (variable)</a:t>
            </a:r>
          </a:p>
        </p:txBody>
      </p:sp>
      <p:sp>
        <p:nvSpPr>
          <p:cNvPr id="7194" name="Rectangle 26"/>
          <p:cNvSpPr>
            <a:spLocks noChangeArrowheads="1"/>
          </p:cNvSpPr>
          <p:nvPr/>
        </p:nvSpPr>
        <p:spPr bwMode="auto">
          <a:xfrm>
            <a:off x="3340100" y="4810125"/>
            <a:ext cx="4883150" cy="1144588"/>
          </a:xfrm>
          <a:prstGeom prst="rect">
            <a:avLst/>
          </a:prstGeom>
          <a:solidFill>
            <a:schemeClr val="hlink"/>
          </a:solidFill>
          <a:ln w="9525">
            <a:solidFill>
              <a:schemeClr val="tx1"/>
            </a:solidFill>
            <a:miter lim="800000"/>
            <a:headEnd/>
            <a:tailEnd/>
          </a:ln>
        </p:spPr>
        <p:txBody>
          <a:bodyPr wrap="none" lIns="91577" tIns="45789" rIns="91577" bIns="45789" anchor="ctr"/>
          <a:lstStyle/>
          <a:p>
            <a:pPr algn="ctr" defTabSz="915988"/>
            <a:r>
              <a:rPr lang="en-US">
                <a:solidFill>
                  <a:schemeClr val="bg1"/>
                </a:solidFill>
                <a:latin typeface="Arial" charset="0"/>
              </a:rPr>
              <a:t>Data</a:t>
            </a:r>
          </a:p>
        </p:txBody>
      </p:sp>
      <p:sp>
        <p:nvSpPr>
          <p:cNvPr id="7195" name="Text Box 27"/>
          <p:cNvSpPr txBox="1">
            <a:spLocks noChangeArrowheads="1"/>
          </p:cNvSpPr>
          <p:nvPr/>
        </p:nvSpPr>
        <p:spPr bwMode="auto">
          <a:xfrm>
            <a:off x="654050" y="2709863"/>
            <a:ext cx="876300" cy="398462"/>
          </a:xfrm>
          <a:prstGeom prst="rect">
            <a:avLst/>
          </a:prstGeom>
          <a:noFill/>
          <a:ln w="9525">
            <a:noFill/>
            <a:miter lim="800000"/>
            <a:headEnd/>
            <a:tailEnd/>
          </a:ln>
        </p:spPr>
        <p:txBody>
          <a:bodyPr wrap="none" lIns="91577" tIns="45789" rIns="91577" bIns="45789">
            <a:spAutoFit/>
          </a:bodyPr>
          <a:lstStyle/>
          <a:p>
            <a:pPr defTabSz="915988"/>
            <a:r>
              <a:rPr lang="en-US" sz="2000">
                <a:solidFill>
                  <a:srgbClr val="000000"/>
                </a:solidFill>
                <a:latin typeface="Arial" charset="0"/>
              </a:rPr>
              <a:t>Flags:</a:t>
            </a:r>
          </a:p>
        </p:txBody>
      </p:sp>
      <p:sp>
        <p:nvSpPr>
          <p:cNvPr id="7196" name="Text Box 28"/>
          <p:cNvSpPr txBox="1">
            <a:spLocks noChangeArrowheads="1"/>
          </p:cNvSpPr>
          <p:nvPr/>
        </p:nvSpPr>
        <p:spPr bwMode="auto">
          <a:xfrm>
            <a:off x="1508125" y="2744788"/>
            <a:ext cx="1035050" cy="1924050"/>
          </a:xfrm>
          <a:prstGeom prst="rect">
            <a:avLst/>
          </a:prstGeom>
          <a:noFill/>
          <a:ln w="9525">
            <a:noFill/>
            <a:miter lim="800000"/>
            <a:headEnd/>
            <a:tailEnd/>
          </a:ln>
        </p:spPr>
        <p:txBody>
          <a:bodyPr wrap="none" lIns="91577" tIns="45789" rIns="91577" bIns="45789">
            <a:spAutoFit/>
          </a:bodyPr>
          <a:lstStyle/>
          <a:p>
            <a:pPr defTabSz="915988"/>
            <a:r>
              <a:rPr lang="en-US" sz="2000">
                <a:solidFill>
                  <a:srgbClr val="000000"/>
                </a:solidFill>
                <a:latin typeface="Arial" charset="0"/>
              </a:rPr>
              <a:t>SYN</a:t>
            </a:r>
          </a:p>
          <a:p>
            <a:pPr defTabSz="915988"/>
            <a:r>
              <a:rPr lang="en-US" sz="2000">
                <a:solidFill>
                  <a:srgbClr val="000000"/>
                </a:solidFill>
                <a:latin typeface="Arial" charset="0"/>
              </a:rPr>
              <a:t>FIN</a:t>
            </a:r>
          </a:p>
          <a:p>
            <a:pPr defTabSz="915988"/>
            <a:r>
              <a:rPr lang="en-US" sz="2000">
                <a:solidFill>
                  <a:srgbClr val="000000"/>
                </a:solidFill>
                <a:latin typeface="Arial" charset="0"/>
              </a:rPr>
              <a:t>RESET</a:t>
            </a:r>
          </a:p>
          <a:p>
            <a:pPr defTabSz="915988"/>
            <a:r>
              <a:rPr lang="en-US" sz="2000">
                <a:solidFill>
                  <a:srgbClr val="000000"/>
                </a:solidFill>
                <a:latin typeface="Arial" charset="0"/>
              </a:rPr>
              <a:t>PUSH</a:t>
            </a:r>
          </a:p>
          <a:p>
            <a:pPr defTabSz="915988"/>
            <a:r>
              <a:rPr lang="en-US" sz="2000">
                <a:solidFill>
                  <a:srgbClr val="000000"/>
                </a:solidFill>
                <a:latin typeface="Arial" charset="0"/>
              </a:rPr>
              <a:t>URG</a:t>
            </a:r>
          </a:p>
          <a:p>
            <a:pPr defTabSz="915988"/>
            <a:r>
              <a:rPr lang="en-US" sz="2000">
                <a:solidFill>
                  <a:srgbClr val="000000"/>
                </a:solidFill>
                <a:latin typeface="Arial" charset="0"/>
              </a:rPr>
              <a:t>ACK</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r>
              <a:rPr lang="en-US" altLang="en-US" smtClean="0"/>
              <a:t>Evolution of TCP</a:t>
            </a:r>
          </a:p>
        </p:txBody>
      </p:sp>
      <p:sp>
        <p:nvSpPr>
          <p:cNvPr id="8195" name="Line 3"/>
          <p:cNvSpPr>
            <a:spLocks noChangeShapeType="1"/>
          </p:cNvSpPr>
          <p:nvPr/>
        </p:nvSpPr>
        <p:spPr bwMode="auto">
          <a:xfrm>
            <a:off x="2382838" y="5354638"/>
            <a:ext cx="6621462" cy="1587"/>
          </a:xfrm>
          <a:prstGeom prst="line">
            <a:avLst/>
          </a:prstGeom>
          <a:noFill/>
          <a:ln w="57150">
            <a:solidFill>
              <a:srgbClr val="FF0000"/>
            </a:solidFill>
            <a:round/>
            <a:headEnd/>
            <a:tailEnd type="triangle" w="med" len="med"/>
          </a:ln>
        </p:spPr>
        <p:txBody>
          <a:bodyPr wrap="none" anchor="ctr"/>
          <a:lstStyle/>
          <a:p>
            <a:endParaRPr lang="en-US"/>
          </a:p>
        </p:txBody>
      </p:sp>
      <p:sp>
        <p:nvSpPr>
          <p:cNvPr id="8196" name="Line 4"/>
          <p:cNvSpPr>
            <a:spLocks noChangeShapeType="1"/>
          </p:cNvSpPr>
          <p:nvPr/>
        </p:nvSpPr>
        <p:spPr bwMode="auto">
          <a:xfrm>
            <a:off x="1354138" y="5375275"/>
            <a:ext cx="1587" cy="109538"/>
          </a:xfrm>
          <a:prstGeom prst="line">
            <a:avLst/>
          </a:prstGeom>
          <a:noFill/>
          <a:ln w="57150">
            <a:solidFill>
              <a:srgbClr val="FF0000"/>
            </a:solidFill>
            <a:round/>
            <a:headEnd/>
            <a:tailEnd/>
          </a:ln>
        </p:spPr>
        <p:txBody>
          <a:bodyPr wrap="none" anchor="ctr"/>
          <a:lstStyle/>
          <a:p>
            <a:endParaRPr lang="en-US"/>
          </a:p>
        </p:txBody>
      </p:sp>
      <p:sp>
        <p:nvSpPr>
          <p:cNvPr id="8197" name="Text Box 5"/>
          <p:cNvSpPr txBox="1">
            <a:spLocks noChangeArrowheads="1"/>
          </p:cNvSpPr>
          <p:nvPr/>
        </p:nvSpPr>
        <p:spPr bwMode="auto">
          <a:xfrm>
            <a:off x="931863" y="5419725"/>
            <a:ext cx="749300" cy="398463"/>
          </a:xfrm>
          <a:prstGeom prst="rect">
            <a:avLst/>
          </a:prstGeom>
          <a:noFill/>
          <a:ln w="9525">
            <a:noFill/>
            <a:miter lim="800000"/>
            <a:headEnd/>
            <a:tailEnd/>
          </a:ln>
        </p:spPr>
        <p:txBody>
          <a:bodyPr wrap="none" lIns="91577" tIns="45789" rIns="91577" bIns="45789">
            <a:spAutoFit/>
          </a:bodyPr>
          <a:lstStyle/>
          <a:p>
            <a:pPr algn="ctr" defTabSz="915988"/>
            <a:r>
              <a:rPr lang="en-US" altLang="en-US" sz="2000">
                <a:solidFill>
                  <a:srgbClr val="000000"/>
                </a:solidFill>
                <a:latin typeface="Arial" charset="0"/>
              </a:rPr>
              <a:t>1975</a:t>
            </a:r>
          </a:p>
        </p:txBody>
      </p:sp>
      <p:sp>
        <p:nvSpPr>
          <p:cNvPr id="8198" name="Line 6"/>
          <p:cNvSpPr>
            <a:spLocks noChangeShapeType="1"/>
          </p:cNvSpPr>
          <p:nvPr/>
        </p:nvSpPr>
        <p:spPr bwMode="auto">
          <a:xfrm>
            <a:off x="5395913" y="5362575"/>
            <a:ext cx="1587" cy="109538"/>
          </a:xfrm>
          <a:prstGeom prst="line">
            <a:avLst/>
          </a:prstGeom>
          <a:noFill/>
          <a:ln w="57150">
            <a:solidFill>
              <a:srgbClr val="FF0000"/>
            </a:solidFill>
            <a:round/>
            <a:headEnd/>
            <a:tailEnd/>
          </a:ln>
        </p:spPr>
        <p:txBody>
          <a:bodyPr wrap="none" anchor="ctr"/>
          <a:lstStyle/>
          <a:p>
            <a:endParaRPr lang="en-US"/>
          </a:p>
        </p:txBody>
      </p:sp>
      <p:sp>
        <p:nvSpPr>
          <p:cNvPr id="8199" name="Text Box 7"/>
          <p:cNvSpPr txBox="1">
            <a:spLocks noChangeArrowheads="1"/>
          </p:cNvSpPr>
          <p:nvPr/>
        </p:nvSpPr>
        <p:spPr bwMode="auto">
          <a:xfrm>
            <a:off x="2003425" y="5419725"/>
            <a:ext cx="749300" cy="398463"/>
          </a:xfrm>
          <a:prstGeom prst="rect">
            <a:avLst/>
          </a:prstGeom>
          <a:noFill/>
          <a:ln w="9525">
            <a:noFill/>
            <a:miter lim="800000"/>
            <a:headEnd/>
            <a:tailEnd/>
          </a:ln>
        </p:spPr>
        <p:txBody>
          <a:bodyPr wrap="none" lIns="91577" tIns="45789" rIns="91577" bIns="45789">
            <a:spAutoFit/>
          </a:bodyPr>
          <a:lstStyle/>
          <a:p>
            <a:pPr algn="ctr" defTabSz="915988"/>
            <a:r>
              <a:rPr lang="en-US" altLang="en-US" sz="2000">
                <a:solidFill>
                  <a:srgbClr val="000000"/>
                </a:solidFill>
                <a:latin typeface="Arial" charset="0"/>
              </a:rPr>
              <a:t>1980</a:t>
            </a:r>
          </a:p>
        </p:txBody>
      </p:sp>
      <p:sp>
        <p:nvSpPr>
          <p:cNvPr id="8200" name="Text Box 8"/>
          <p:cNvSpPr txBox="1">
            <a:spLocks noChangeArrowheads="1"/>
          </p:cNvSpPr>
          <p:nvPr/>
        </p:nvSpPr>
        <p:spPr bwMode="auto">
          <a:xfrm>
            <a:off x="5022850" y="5421313"/>
            <a:ext cx="750888" cy="398462"/>
          </a:xfrm>
          <a:prstGeom prst="rect">
            <a:avLst/>
          </a:prstGeom>
          <a:noFill/>
          <a:ln w="9525">
            <a:noFill/>
            <a:miter lim="800000"/>
            <a:headEnd/>
            <a:tailEnd/>
          </a:ln>
        </p:spPr>
        <p:txBody>
          <a:bodyPr wrap="none" lIns="91577" tIns="45789" rIns="91577" bIns="45789">
            <a:spAutoFit/>
          </a:bodyPr>
          <a:lstStyle/>
          <a:p>
            <a:pPr algn="ctr" defTabSz="915988"/>
            <a:r>
              <a:rPr lang="en-US" altLang="en-US" sz="2000">
                <a:solidFill>
                  <a:srgbClr val="000000"/>
                </a:solidFill>
                <a:latin typeface="Arial" charset="0"/>
              </a:rPr>
              <a:t>1985</a:t>
            </a:r>
          </a:p>
        </p:txBody>
      </p:sp>
      <p:sp>
        <p:nvSpPr>
          <p:cNvPr id="8201" name="Line 9"/>
          <p:cNvSpPr>
            <a:spLocks noChangeShapeType="1"/>
          </p:cNvSpPr>
          <p:nvPr/>
        </p:nvSpPr>
        <p:spPr bwMode="auto">
          <a:xfrm>
            <a:off x="8455025" y="5340350"/>
            <a:ext cx="1588" cy="109538"/>
          </a:xfrm>
          <a:prstGeom prst="line">
            <a:avLst/>
          </a:prstGeom>
          <a:noFill/>
          <a:ln w="57150">
            <a:solidFill>
              <a:srgbClr val="FF0000"/>
            </a:solidFill>
            <a:round/>
            <a:headEnd/>
            <a:tailEnd/>
          </a:ln>
        </p:spPr>
        <p:txBody>
          <a:bodyPr wrap="none" anchor="ctr"/>
          <a:lstStyle/>
          <a:p>
            <a:endParaRPr lang="en-US"/>
          </a:p>
        </p:txBody>
      </p:sp>
      <p:sp>
        <p:nvSpPr>
          <p:cNvPr id="8202" name="Text Box 10"/>
          <p:cNvSpPr txBox="1">
            <a:spLocks noChangeArrowheads="1"/>
          </p:cNvSpPr>
          <p:nvPr/>
        </p:nvSpPr>
        <p:spPr bwMode="auto">
          <a:xfrm>
            <a:off x="8086725" y="5399088"/>
            <a:ext cx="750888" cy="398462"/>
          </a:xfrm>
          <a:prstGeom prst="rect">
            <a:avLst/>
          </a:prstGeom>
          <a:noFill/>
          <a:ln w="9525">
            <a:noFill/>
            <a:miter lim="800000"/>
            <a:headEnd/>
            <a:tailEnd/>
          </a:ln>
        </p:spPr>
        <p:txBody>
          <a:bodyPr wrap="none" lIns="91577" tIns="45789" rIns="91577" bIns="45789">
            <a:spAutoFit/>
          </a:bodyPr>
          <a:lstStyle/>
          <a:p>
            <a:pPr algn="ctr" defTabSz="915988"/>
            <a:r>
              <a:rPr lang="en-US" altLang="en-US" sz="2000">
                <a:solidFill>
                  <a:srgbClr val="000000"/>
                </a:solidFill>
                <a:latin typeface="Arial" charset="0"/>
              </a:rPr>
              <a:t>1990</a:t>
            </a:r>
          </a:p>
        </p:txBody>
      </p:sp>
      <p:sp>
        <p:nvSpPr>
          <p:cNvPr id="8203" name="Text Box 11"/>
          <p:cNvSpPr txBox="1">
            <a:spLocks noChangeArrowheads="1"/>
          </p:cNvSpPr>
          <p:nvPr/>
        </p:nvSpPr>
        <p:spPr bwMode="auto">
          <a:xfrm>
            <a:off x="3140075" y="3806825"/>
            <a:ext cx="973138" cy="595313"/>
          </a:xfrm>
          <a:prstGeom prst="rect">
            <a:avLst/>
          </a:prstGeom>
          <a:noFill/>
          <a:ln w="9525">
            <a:noFill/>
            <a:miter lim="800000"/>
            <a:headEnd/>
            <a:tailEnd/>
          </a:ln>
        </p:spPr>
        <p:txBody>
          <a:bodyPr wrap="none" lIns="91577" tIns="45789" rIns="91577" bIns="45789">
            <a:spAutoFit/>
          </a:bodyPr>
          <a:lstStyle/>
          <a:p>
            <a:pPr algn="ctr" defTabSz="915988"/>
            <a:r>
              <a:rPr lang="en-US" altLang="en-US" sz="1200">
                <a:solidFill>
                  <a:srgbClr val="000000"/>
                </a:solidFill>
                <a:latin typeface="Arial" charset="0"/>
              </a:rPr>
              <a:t>1982</a:t>
            </a:r>
          </a:p>
          <a:p>
            <a:pPr algn="ctr" defTabSz="915988"/>
            <a:r>
              <a:rPr lang="en-US" altLang="en-US" sz="1200" b="1">
                <a:solidFill>
                  <a:srgbClr val="000000"/>
                </a:solidFill>
                <a:latin typeface="Arial" charset="0"/>
              </a:rPr>
              <a:t>TCP &amp; IP</a:t>
            </a:r>
            <a:endParaRPr lang="en-US" altLang="en-US" sz="1200">
              <a:solidFill>
                <a:srgbClr val="000000"/>
              </a:solidFill>
              <a:latin typeface="Arial" charset="0"/>
            </a:endParaRPr>
          </a:p>
          <a:p>
            <a:pPr algn="ctr" defTabSz="915988"/>
            <a:r>
              <a:rPr lang="en-US" altLang="en-US" sz="900">
                <a:solidFill>
                  <a:srgbClr val="000000"/>
                </a:solidFill>
                <a:latin typeface="Arial" charset="0"/>
              </a:rPr>
              <a:t>RFC 793 &amp; 791</a:t>
            </a:r>
            <a:endParaRPr lang="en-US" altLang="en-US" sz="1200">
              <a:solidFill>
                <a:srgbClr val="000000"/>
              </a:solidFill>
              <a:latin typeface="Arial" charset="0"/>
            </a:endParaRPr>
          </a:p>
        </p:txBody>
      </p:sp>
      <p:sp>
        <p:nvSpPr>
          <p:cNvPr id="8204" name="Line 12"/>
          <p:cNvSpPr>
            <a:spLocks noChangeShapeType="1"/>
          </p:cNvSpPr>
          <p:nvPr/>
        </p:nvSpPr>
        <p:spPr bwMode="auto">
          <a:xfrm flipV="1">
            <a:off x="1295400" y="4297363"/>
            <a:ext cx="3175" cy="1046162"/>
          </a:xfrm>
          <a:prstGeom prst="line">
            <a:avLst/>
          </a:prstGeom>
          <a:noFill/>
          <a:ln w="9525">
            <a:solidFill>
              <a:schemeClr val="tx1"/>
            </a:solidFill>
            <a:round/>
            <a:headEnd/>
            <a:tailEnd type="arrow" w="med" len="med"/>
          </a:ln>
        </p:spPr>
        <p:txBody>
          <a:bodyPr wrap="none" anchor="ctr"/>
          <a:lstStyle/>
          <a:p>
            <a:endParaRPr lang="en-US"/>
          </a:p>
        </p:txBody>
      </p:sp>
      <p:sp>
        <p:nvSpPr>
          <p:cNvPr id="8205" name="Text Box 13"/>
          <p:cNvSpPr txBox="1">
            <a:spLocks noChangeArrowheads="1"/>
          </p:cNvSpPr>
          <p:nvPr/>
        </p:nvSpPr>
        <p:spPr bwMode="auto">
          <a:xfrm>
            <a:off x="381000" y="3292475"/>
            <a:ext cx="1784350" cy="823913"/>
          </a:xfrm>
          <a:prstGeom prst="rect">
            <a:avLst/>
          </a:prstGeom>
          <a:noFill/>
          <a:ln w="9525">
            <a:noFill/>
            <a:miter lim="800000"/>
            <a:headEnd/>
            <a:tailEnd/>
          </a:ln>
        </p:spPr>
        <p:txBody>
          <a:bodyPr wrap="none" lIns="91577" tIns="45789" rIns="91577" bIns="45789">
            <a:spAutoFit/>
          </a:bodyPr>
          <a:lstStyle/>
          <a:p>
            <a:pPr algn="ctr" defTabSz="915988"/>
            <a:r>
              <a:rPr lang="en-US" altLang="en-US" sz="1200">
                <a:solidFill>
                  <a:srgbClr val="000000"/>
                </a:solidFill>
                <a:latin typeface="Arial" charset="0"/>
              </a:rPr>
              <a:t>1974</a:t>
            </a:r>
          </a:p>
          <a:p>
            <a:pPr algn="ctr" defTabSz="915988"/>
            <a:r>
              <a:rPr lang="en-US" altLang="en-US" sz="1200" b="1">
                <a:solidFill>
                  <a:srgbClr val="000000"/>
                </a:solidFill>
                <a:latin typeface="Arial" charset="0"/>
              </a:rPr>
              <a:t>TCP</a:t>
            </a:r>
            <a:r>
              <a:rPr lang="en-US" altLang="en-US" sz="1200">
                <a:solidFill>
                  <a:srgbClr val="000000"/>
                </a:solidFill>
                <a:latin typeface="Arial" charset="0"/>
              </a:rPr>
              <a:t> described by</a:t>
            </a:r>
          </a:p>
          <a:p>
            <a:pPr algn="ctr" defTabSz="915988"/>
            <a:r>
              <a:rPr lang="en-US" altLang="en-US" sz="1200" i="1">
                <a:solidFill>
                  <a:srgbClr val="000000"/>
                </a:solidFill>
                <a:latin typeface="Arial" charset="0"/>
              </a:rPr>
              <a:t>Vint Cerf</a:t>
            </a:r>
            <a:r>
              <a:rPr lang="en-US" altLang="en-US" sz="1200">
                <a:solidFill>
                  <a:srgbClr val="000000"/>
                </a:solidFill>
                <a:latin typeface="Arial" charset="0"/>
              </a:rPr>
              <a:t> and </a:t>
            </a:r>
            <a:r>
              <a:rPr lang="en-US" altLang="en-US" sz="1200" i="1">
                <a:solidFill>
                  <a:srgbClr val="000000"/>
                </a:solidFill>
                <a:latin typeface="Arial" charset="0"/>
              </a:rPr>
              <a:t>Bob Kahn</a:t>
            </a:r>
            <a:endParaRPr lang="en-US" altLang="en-US" sz="1200">
              <a:solidFill>
                <a:srgbClr val="000000"/>
              </a:solidFill>
              <a:latin typeface="Arial" charset="0"/>
            </a:endParaRPr>
          </a:p>
          <a:p>
            <a:pPr algn="ctr" defTabSz="915988"/>
            <a:r>
              <a:rPr lang="en-US" altLang="en-US" sz="1200">
                <a:solidFill>
                  <a:srgbClr val="000000"/>
                </a:solidFill>
                <a:latin typeface="Arial" charset="0"/>
              </a:rPr>
              <a:t>In IEEE Trans Comm</a:t>
            </a:r>
          </a:p>
        </p:txBody>
      </p:sp>
      <p:sp>
        <p:nvSpPr>
          <p:cNvPr id="8206" name="Line 14"/>
          <p:cNvSpPr>
            <a:spLocks noChangeShapeType="1"/>
          </p:cNvSpPr>
          <p:nvPr/>
        </p:nvSpPr>
        <p:spPr bwMode="auto">
          <a:xfrm flipV="1">
            <a:off x="4217988" y="3627438"/>
            <a:ext cx="3175" cy="1703387"/>
          </a:xfrm>
          <a:prstGeom prst="line">
            <a:avLst/>
          </a:prstGeom>
          <a:noFill/>
          <a:ln w="9525">
            <a:solidFill>
              <a:schemeClr val="tx1"/>
            </a:solidFill>
            <a:round/>
            <a:headEnd/>
            <a:tailEnd type="arrow" w="med" len="med"/>
          </a:ln>
        </p:spPr>
        <p:txBody>
          <a:bodyPr wrap="none" anchor="ctr"/>
          <a:lstStyle/>
          <a:p>
            <a:endParaRPr lang="en-US"/>
          </a:p>
        </p:txBody>
      </p:sp>
      <p:sp>
        <p:nvSpPr>
          <p:cNvPr id="8207" name="Text Box 15"/>
          <p:cNvSpPr txBox="1">
            <a:spLocks noChangeArrowheads="1"/>
          </p:cNvSpPr>
          <p:nvPr/>
        </p:nvSpPr>
        <p:spPr bwMode="auto">
          <a:xfrm>
            <a:off x="3576638" y="2890838"/>
            <a:ext cx="1303337" cy="641350"/>
          </a:xfrm>
          <a:prstGeom prst="rect">
            <a:avLst/>
          </a:prstGeom>
          <a:noFill/>
          <a:ln w="9525">
            <a:noFill/>
            <a:miter lim="800000"/>
            <a:headEnd/>
            <a:tailEnd/>
          </a:ln>
        </p:spPr>
        <p:txBody>
          <a:bodyPr wrap="none" lIns="91577" tIns="45789" rIns="91577" bIns="45789">
            <a:spAutoFit/>
          </a:bodyPr>
          <a:lstStyle/>
          <a:p>
            <a:pPr algn="ctr" defTabSz="915988"/>
            <a:r>
              <a:rPr lang="en-US" altLang="en-US" sz="1200">
                <a:solidFill>
                  <a:srgbClr val="000000"/>
                </a:solidFill>
                <a:latin typeface="Arial" charset="0"/>
              </a:rPr>
              <a:t>1983</a:t>
            </a:r>
          </a:p>
          <a:p>
            <a:pPr algn="ctr" defTabSz="915988"/>
            <a:r>
              <a:rPr lang="en-US" altLang="en-US" sz="1200" b="1">
                <a:solidFill>
                  <a:srgbClr val="000000"/>
                </a:solidFill>
                <a:latin typeface="Arial" charset="0"/>
              </a:rPr>
              <a:t>BSD Unix 4.2</a:t>
            </a:r>
            <a:endParaRPr lang="en-US" altLang="en-US" sz="1200">
              <a:solidFill>
                <a:srgbClr val="000000"/>
              </a:solidFill>
              <a:latin typeface="Arial" charset="0"/>
            </a:endParaRPr>
          </a:p>
          <a:p>
            <a:pPr algn="ctr" defTabSz="915988"/>
            <a:r>
              <a:rPr lang="en-US" altLang="en-US" sz="1200">
                <a:solidFill>
                  <a:srgbClr val="000000"/>
                </a:solidFill>
                <a:latin typeface="Arial" charset="0"/>
              </a:rPr>
              <a:t>supports TCP/IP</a:t>
            </a:r>
          </a:p>
        </p:txBody>
      </p:sp>
      <p:sp>
        <p:nvSpPr>
          <p:cNvPr id="8208" name="Text Box 16"/>
          <p:cNvSpPr txBox="1">
            <a:spLocks noChangeArrowheads="1"/>
          </p:cNvSpPr>
          <p:nvPr/>
        </p:nvSpPr>
        <p:spPr bwMode="auto">
          <a:xfrm>
            <a:off x="4102100" y="1684338"/>
            <a:ext cx="1717675" cy="1189037"/>
          </a:xfrm>
          <a:prstGeom prst="rect">
            <a:avLst/>
          </a:prstGeom>
          <a:noFill/>
          <a:ln w="9525">
            <a:noFill/>
            <a:miter lim="800000"/>
            <a:headEnd/>
            <a:tailEnd/>
          </a:ln>
        </p:spPr>
        <p:txBody>
          <a:bodyPr lIns="91577" tIns="45789" rIns="91577" bIns="45789">
            <a:spAutoFit/>
          </a:bodyPr>
          <a:lstStyle/>
          <a:p>
            <a:pPr algn="ctr" defTabSz="915988"/>
            <a:r>
              <a:rPr lang="en-US" altLang="en-US" sz="1200">
                <a:solidFill>
                  <a:srgbClr val="000000"/>
                </a:solidFill>
                <a:latin typeface="Arial" charset="0"/>
              </a:rPr>
              <a:t>1984</a:t>
            </a:r>
          </a:p>
          <a:p>
            <a:pPr algn="ctr" defTabSz="915988"/>
            <a:r>
              <a:rPr lang="en-US" altLang="en-US" sz="1200" b="1">
                <a:solidFill>
                  <a:srgbClr val="000000"/>
                </a:solidFill>
                <a:latin typeface="Arial" charset="0"/>
              </a:rPr>
              <a:t>Nagel’s algorithm</a:t>
            </a:r>
          </a:p>
          <a:p>
            <a:pPr algn="ctr" defTabSz="915988"/>
            <a:r>
              <a:rPr lang="en-US" altLang="en-US" sz="1200">
                <a:solidFill>
                  <a:srgbClr val="000000"/>
                </a:solidFill>
                <a:latin typeface="Arial" charset="0"/>
              </a:rPr>
              <a:t>to reduce overhead</a:t>
            </a:r>
          </a:p>
          <a:p>
            <a:pPr algn="ctr" defTabSz="915988"/>
            <a:r>
              <a:rPr lang="en-US" altLang="en-US" sz="1200">
                <a:solidFill>
                  <a:srgbClr val="000000"/>
                </a:solidFill>
                <a:latin typeface="Arial" charset="0"/>
              </a:rPr>
              <a:t>of small packets;</a:t>
            </a:r>
          </a:p>
          <a:p>
            <a:pPr algn="ctr" defTabSz="915988"/>
            <a:r>
              <a:rPr lang="en-US" altLang="en-US" sz="1200">
                <a:solidFill>
                  <a:srgbClr val="000000"/>
                </a:solidFill>
                <a:latin typeface="Arial" charset="0"/>
              </a:rPr>
              <a:t>predicts congestion collapse</a:t>
            </a:r>
          </a:p>
        </p:txBody>
      </p:sp>
      <p:sp>
        <p:nvSpPr>
          <p:cNvPr id="8209" name="Line 17"/>
          <p:cNvSpPr>
            <a:spLocks noChangeShapeType="1"/>
          </p:cNvSpPr>
          <p:nvPr/>
        </p:nvSpPr>
        <p:spPr bwMode="auto">
          <a:xfrm flipV="1">
            <a:off x="4908550" y="3030538"/>
            <a:ext cx="4763" cy="2312987"/>
          </a:xfrm>
          <a:prstGeom prst="line">
            <a:avLst/>
          </a:prstGeom>
          <a:noFill/>
          <a:ln w="9525">
            <a:solidFill>
              <a:schemeClr val="tx1"/>
            </a:solidFill>
            <a:round/>
            <a:headEnd/>
            <a:tailEnd type="arrow" w="med" len="med"/>
          </a:ln>
        </p:spPr>
        <p:txBody>
          <a:bodyPr wrap="none" anchor="ctr"/>
          <a:lstStyle/>
          <a:p>
            <a:endParaRPr lang="en-US"/>
          </a:p>
        </p:txBody>
      </p:sp>
      <p:sp>
        <p:nvSpPr>
          <p:cNvPr id="8210" name="Text Box 18"/>
          <p:cNvSpPr txBox="1">
            <a:spLocks noChangeArrowheads="1"/>
          </p:cNvSpPr>
          <p:nvPr/>
        </p:nvSpPr>
        <p:spPr bwMode="auto">
          <a:xfrm>
            <a:off x="5988050" y="2000250"/>
            <a:ext cx="1544638" cy="823913"/>
          </a:xfrm>
          <a:prstGeom prst="rect">
            <a:avLst/>
          </a:prstGeom>
          <a:noFill/>
          <a:ln w="9525">
            <a:noFill/>
            <a:miter lim="800000"/>
            <a:headEnd/>
            <a:tailEnd/>
          </a:ln>
        </p:spPr>
        <p:txBody>
          <a:bodyPr lIns="91577" tIns="45789" rIns="91577" bIns="45789">
            <a:spAutoFit/>
          </a:bodyPr>
          <a:lstStyle/>
          <a:p>
            <a:pPr algn="ctr" defTabSz="915988"/>
            <a:r>
              <a:rPr lang="en-US" altLang="en-US" sz="1200">
                <a:solidFill>
                  <a:srgbClr val="000000"/>
                </a:solidFill>
                <a:latin typeface="Arial" charset="0"/>
              </a:rPr>
              <a:t>1987</a:t>
            </a:r>
          </a:p>
          <a:p>
            <a:pPr algn="ctr" defTabSz="915988"/>
            <a:r>
              <a:rPr lang="en-US" altLang="en-US" sz="1200" b="1">
                <a:solidFill>
                  <a:srgbClr val="000000"/>
                </a:solidFill>
                <a:latin typeface="Arial" charset="0"/>
              </a:rPr>
              <a:t>Karn’s algorithm</a:t>
            </a:r>
          </a:p>
          <a:p>
            <a:pPr algn="ctr" defTabSz="915988"/>
            <a:r>
              <a:rPr lang="en-US" altLang="en-US" sz="1200">
                <a:solidFill>
                  <a:srgbClr val="000000"/>
                </a:solidFill>
                <a:latin typeface="Arial" charset="0"/>
              </a:rPr>
              <a:t>to better estimate round-trip time</a:t>
            </a:r>
          </a:p>
        </p:txBody>
      </p:sp>
      <p:sp>
        <p:nvSpPr>
          <p:cNvPr id="8211" name="Text Box 19"/>
          <p:cNvSpPr txBox="1">
            <a:spLocks noChangeArrowheads="1"/>
          </p:cNvSpPr>
          <p:nvPr/>
        </p:nvSpPr>
        <p:spPr bwMode="auto">
          <a:xfrm>
            <a:off x="5180013" y="3046413"/>
            <a:ext cx="1543050" cy="823912"/>
          </a:xfrm>
          <a:prstGeom prst="rect">
            <a:avLst/>
          </a:prstGeom>
          <a:noFill/>
          <a:ln w="9525">
            <a:noFill/>
            <a:miter lim="800000"/>
            <a:headEnd/>
            <a:tailEnd/>
          </a:ln>
        </p:spPr>
        <p:txBody>
          <a:bodyPr lIns="91577" tIns="45789" rIns="91577" bIns="45789">
            <a:spAutoFit/>
          </a:bodyPr>
          <a:lstStyle/>
          <a:p>
            <a:pPr algn="ctr" defTabSz="915988"/>
            <a:r>
              <a:rPr lang="en-US" altLang="en-US" sz="1200">
                <a:solidFill>
                  <a:srgbClr val="000000"/>
                </a:solidFill>
                <a:latin typeface="Arial" charset="0"/>
              </a:rPr>
              <a:t>1986</a:t>
            </a:r>
            <a:endParaRPr lang="en-US" altLang="en-US" sz="1200" b="1">
              <a:solidFill>
                <a:srgbClr val="000000"/>
              </a:solidFill>
              <a:latin typeface="Arial" charset="0"/>
            </a:endParaRPr>
          </a:p>
          <a:p>
            <a:pPr algn="ctr" defTabSz="915988"/>
            <a:r>
              <a:rPr lang="en-US" altLang="en-US" sz="1200" b="1">
                <a:solidFill>
                  <a:srgbClr val="000000"/>
                </a:solidFill>
                <a:latin typeface="Arial" charset="0"/>
              </a:rPr>
              <a:t>Congestion collapse</a:t>
            </a:r>
          </a:p>
          <a:p>
            <a:pPr algn="ctr" defTabSz="915988"/>
            <a:r>
              <a:rPr lang="en-US" altLang="en-US" sz="1200">
                <a:solidFill>
                  <a:srgbClr val="000000"/>
                </a:solidFill>
                <a:latin typeface="Arial" charset="0"/>
              </a:rPr>
              <a:t>observed</a:t>
            </a:r>
          </a:p>
        </p:txBody>
      </p:sp>
      <p:sp>
        <p:nvSpPr>
          <p:cNvPr id="8212" name="Text Box 20"/>
          <p:cNvSpPr txBox="1">
            <a:spLocks noChangeArrowheads="1"/>
          </p:cNvSpPr>
          <p:nvPr/>
        </p:nvSpPr>
        <p:spPr bwMode="auto">
          <a:xfrm>
            <a:off x="6650038" y="3036888"/>
            <a:ext cx="1849437" cy="1371600"/>
          </a:xfrm>
          <a:prstGeom prst="rect">
            <a:avLst/>
          </a:prstGeom>
          <a:noFill/>
          <a:ln w="9525">
            <a:noFill/>
            <a:miter lim="800000"/>
            <a:headEnd/>
            <a:tailEnd/>
          </a:ln>
        </p:spPr>
        <p:txBody>
          <a:bodyPr lIns="91577" tIns="45789" rIns="91577" bIns="45789">
            <a:spAutoFit/>
          </a:bodyPr>
          <a:lstStyle/>
          <a:p>
            <a:pPr algn="ctr" defTabSz="915988"/>
            <a:r>
              <a:rPr lang="en-US" altLang="en-US" sz="1200">
                <a:solidFill>
                  <a:srgbClr val="000000"/>
                </a:solidFill>
                <a:latin typeface="Arial" charset="0"/>
              </a:rPr>
              <a:t>1988</a:t>
            </a:r>
            <a:endParaRPr lang="en-US" altLang="en-US" sz="1200" b="1">
              <a:solidFill>
                <a:srgbClr val="000000"/>
              </a:solidFill>
              <a:latin typeface="Arial" charset="0"/>
            </a:endParaRPr>
          </a:p>
          <a:p>
            <a:pPr algn="ctr" defTabSz="915988"/>
            <a:r>
              <a:rPr lang="en-US" altLang="en-US" sz="1200" b="1">
                <a:solidFill>
                  <a:srgbClr val="000000"/>
                </a:solidFill>
                <a:latin typeface="Arial" charset="0"/>
              </a:rPr>
              <a:t>Van Jacobson’s algorithms</a:t>
            </a:r>
          </a:p>
          <a:p>
            <a:pPr algn="ctr" defTabSz="915988"/>
            <a:r>
              <a:rPr lang="en-US" altLang="en-US" sz="1200">
                <a:solidFill>
                  <a:srgbClr val="000000"/>
                </a:solidFill>
                <a:latin typeface="Arial" charset="0"/>
              </a:rPr>
              <a:t>congestion avoidance and congestion control</a:t>
            </a:r>
          </a:p>
          <a:p>
            <a:pPr algn="ctr" defTabSz="915988"/>
            <a:r>
              <a:rPr lang="en-US" altLang="en-US" sz="1200">
                <a:solidFill>
                  <a:srgbClr val="000000"/>
                </a:solidFill>
                <a:latin typeface="Arial" charset="0"/>
              </a:rPr>
              <a:t>(</a:t>
            </a:r>
            <a:r>
              <a:rPr lang="en-US" altLang="en-US" sz="1200" i="1">
                <a:solidFill>
                  <a:srgbClr val="000000"/>
                </a:solidFill>
                <a:latin typeface="Arial" charset="0"/>
              </a:rPr>
              <a:t>most</a:t>
            </a:r>
            <a:r>
              <a:rPr lang="en-US" altLang="en-US" sz="1200">
                <a:solidFill>
                  <a:srgbClr val="000000"/>
                </a:solidFill>
                <a:latin typeface="Arial" charset="0"/>
              </a:rPr>
              <a:t> implemented in </a:t>
            </a:r>
            <a:r>
              <a:rPr lang="en-US" altLang="en-US" sz="1200" b="1">
                <a:solidFill>
                  <a:srgbClr val="000000"/>
                </a:solidFill>
                <a:latin typeface="Arial" charset="0"/>
              </a:rPr>
              <a:t>4.3BSD Tahoe</a:t>
            </a:r>
            <a:r>
              <a:rPr lang="en-US" altLang="en-US" sz="1200">
                <a:solidFill>
                  <a:srgbClr val="000000"/>
                </a:solidFill>
                <a:latin typeface="Arial" charset="0"/>
              </a:rPr>
              <a:t>)</a:t>
            </a:r>
            <a:endParaRPr lang="en-US" altLang="en-US" sz="1200" b="1">
              <a:solidFill>
                <a:srgbClr val="000000"/>
              </a:solidFill>
              <a:latin typeface="Arial" charset="0"/>
            </a:endParaRPr>
          </a:p>
        </p:txBody>
      </p:sp>
      <p:sp>
        <p:nvSpPr>
          <p:cNvPr id="8213" name="Line 21"/>
          <p:cNvSpPr>
            <a:spLocks noChangeShapeType="1"/>
          </p:cNvSpPr>
          <p:nvPr/>
        </p:nvSpPr>
        <p:spPr bwMode="auto">
          <a:xfrm flipV="1">
            <a:off x="6013450" y="3983038"/>
            <a:ext cx="3175" cy="1349375"/>
          </a:xfrm>
          <a:prstGeom prst="line">
            <a:avLst/>
          </a:prstGeom>
          <a:noFill/>
          <a:ln w="9525">
            <a:solidFill>
              <a:schemeClr val="tx1"/>
            </a:solidFill>
            <a:round/>
            <a:headEnd/>
            <a:tailEnd type="arrow" w="med" len="med"/>
          </a:ln>
        </p:spPr>
        <p:txBody>
          <a:bodyPr wrap="none" anchor="ctr"/>
          <a:lstStyle/>
          <a:p>
            <a:endParaRPr lang="en-US"/>
          </a:p>
        </p:txBody>
      </p:sp>
      <p:sp>
        <p:nvSpPr>
          <p:cNvPr id="8214" name="Line 22"/>
          <p:cNvSpPr>
            <a:spLocks noChangeShapeType="1"/>
          </p:cNvSpPr>
          <p:nvPr/>
        </p:nvSpPr>
        <p:spPr bwMode="auto">
          <a:xfrm flipV="1">
            <a:off x="6692900" y="2992438"/>
            <a:ext cx="4763" cy="2314575"/>
          </a:xfrm>
          <a:prstGeom prst="line">
            <a:avLst/>
          </a:prstGeom>
          <a:noFill/>
          <a:ln w="9525">
            <a:solidFill>
              <a:schemeClr val="tx1"/>
            </a:solidFill>
            <a:round/>
            <a:headEnd/>
            <a:tailEnd type="arrow" w="med" len="med"/>
          </a:ln>
        </p:spPr>
        <p:txBody>
          <a:bodyPr wrap="none" anchor="ctr"/>
          <a:lstStyle/>
          <a:p>
            <a:endParaRPr lang="en-US"/>
          </a:p>
        </p:txBody>
      </p:sp>
      <p:sp>
        <p:nvSpPr>
          <p:cNvPr id="8215" name="Line 23"/>
          <p:cNvSpPr>
            <a:spLocks noChangeShapeType="1"/>
          </p:cNvSpPr>
          <p:nvPr/>
        </p:nvSpPr>
        <p:spPr bwMode="auto">
          <a:xfrm flipV="1">
            <a:off x="7459663" y="4603750"/>
            <a:ext cx="1587" cy="715963"/>
          </a:xfrm>
          <a:prstGeom prst="line">
            <a:avLst/>
          </a:prstGeom>
          <a:noFill/>
          <a:ln w="9525">
            <a:solidFill>
              <a:schemeClr val="tx1"/>
            </a:solidFill>
            <a:round/>
            <a:headEnd/>
            <a:tailEnd type="arrow" w="med" len="med"/>
          </a:ln>
        </p:spPr>
        <p:txBody>
          <a:bodyPr wrap="none" anchor="ctr"/>
          <a:lstStyle/>
          <a:p>
            <a:endParaRPr lang="en-US"/>
          </a:p>
        </p:txBody>
      </p:sp>
      <p:sp>
        <p:nvSpPr>
          <p:cNvPr id="8216" name="Text Box 24"/>
          <p:cNvSpPr txBox="1">
            <a:spLocks noChangeArrowheads="1"/>
          </p:cNvSpPr>
          <p:nvPr/>
        </p:nvSpPr>
        <p:spPr bwMode="auto">
          <a:xfrm>
            <a:off x="7859713" y="2225675"/>
            <a:ext cx="1220787" cy="823913"/>
          </a:xfrm>
          <a:prstGeom prst="rect">
            <a:avLst/>
          </a:prstGeom>
          <a:noFill/>
          <a:ln w="9525">
            <a:noFill/>
            <a:miter lim="800000"/>
            <a:headEnd/>
            <a:tailEnd/>
          </a:ln>
        </p:spPr>
        <p:txBody>
          <a:bodyPr lIns="91577" tIns="45789" rIns="91577" bIns="45789">
            <a:spAutoFit/>
          </a:bodyPr>
          <a:lstStyle/>
          <a:p>
            <a:pPr algn="ctr" defTabSz="915988"/>
            <a:r>
              <a:rPr lang="en-US" altLang="en-US" sz="1200">
                <a:solidFill>
                  <a:srgbClr val="000000"/>
                </a:solidFill>
                <a:latin typeface="Arial" charset="0"/>
              </a:rPr>
              <a:t>1990</a:t>
            </a:r>
            <a:endParaRPr lang="en-US" altLang="en-US" sz="1200" b="1">
              <a:solidFill>
                <a:srgbClr val="000000"/>
              </a:solidFill>
              <a:latin typeface="Arial" charset="0"/>
            </a:endParaRPr>
          </a:p>
          <a:p>
            <a:pPr algn="ctr" defTabSz="915988"/>
            <a:r>
              <a:rPr lang="en-US" altLang="en-US" sz="1200" b="1">
                <a:solidFill>
                  <a:srgbClr val="000000"/>
                </a:solidFill>
                <a:latin typeface="Arial" charset="0"/>
              </a:rPr>
              <a:t>4.3BSD Reno</a:t>
            </a:r>
          </a:p>
          <a:p>
            <a:pPr algn="ctr" defTabSz="915988"/>
            <a:r>
              <a:rPr lang="en-US" altLang="en-US" sz="1200">
                <a:solidFill>
                  <a:srgbClr val="000000"/>
                </a:solidFill>
                <a:latin typeface="Arial" charset="0"/>
              </a:rPr>
              <a:t>fast retransmit</a:t>
            </a:r>
          </a:p>
          <a:p>
            <a:pPr algn="ctr" defTabSz="915988"/>
            <a:r>
              <a:rPr lang="en-US" altLang="en-US" sz="1200">
                <a:solidFill>
                  <a:srgbClr val="000000"/>
                </a:solidFill>
                <a:latin typeface="Arial" charset="0"/>
              </a:rPr>
              <a:t>delayed ACK’s</a:t>
            </a:r>
          </a:p>
        </p:txBody>
      </p:sp>
      <p:sp>
        <p:nvSpPr>
          <p:cNvPr id="8217" name="Line 25"/>
          <p:cNvSpPr>
            <a:spLocks noChangeShapeType="1"/>
          </p:cNvSpPr>
          <p:nvPr/>
        </p:nvSpPr>
        <p:spPr bwMode="auto">
          <a:xfrm flipV="1">
            <a:off x="8499475" y="2992438"/>
            <a:ext cx="4763" cy="2314575"/>
          </a:xfrm>
          <a:prstGeom prst="line">
            <a:avLst/>
          </a:prstGeom>
          <a:noFill/>
          <a:ln w="9525">
            <a:solidFill>
              <a:schemeClr val="tx1"/>
            </a:solidFill>
            <a:round/>
            <a:headEnd/>
            <a:tailEnd type="arrow" w="med" len="med"/>
          </a:ln>
        </p:spPr>
        <p:txBody>
          <a:bodyPr wrap="none" anchor="ctr"/>
          <a:lstStyle/>
          <a:p>
            <a:endParaRPr lang="en-US"/>
          </a:p>
        </p:txBody>
      </p:sp>
      <p:sp>
        <p:nvSpPr>
          <p:cNvPr id="8218" name="Line 26"/>
          <p:cNvSpPr>
            <a:spLocks noChangeShapeType="1"/>
          </p:cNvSpPr>
          <p:nvPr/>
        </p:nvSpPr>
        <p:spPr bwMode="auto">
          <a:xfrm>
            <a:off x="614363" y="5356225"/>
            <a:ext cx="774700" cy="0"/>
          </a:xfrm>
          <a:prstGeom prst="line">
            <a:avLst/>
          </a:prstGeom>
          <a:noFill/>
          <a:ln w="57150">
            <a:solidFill>
              <a:srgbClr val="FF0000"/>
            </a:solidFill>
            <a:round/>
            <a:headEnd/>
            <a:tailEnd/>
          </a:ln>
        </p:spPr>
        <p:txBody>
          <a:bodyPr wrap="none" anchor="ctr"/>
          <a:lstStyle/>
          <a:p>
            <a:endParaRPr lang="en-US"/>
          </a:p>
        </p:txBody>
      </p:sp>
      <p:sp>
        <p:nvSpPr>
          <p:cNvPr id="8219" name="Line 27"/>
          <p:cNvSpPr>
            <a:spLocks noChangeShapeType="1"/>
          </p:cNvSpPr>
          <p:nvPr/>
        </p:nvSpPr>
        <p:spPr bwMode="auto">
          <a:xfrm>
            <a:off x="1425575" y="5354638"/>
            <a:ext cx="1022350" cy="0"/>
          </a:xfrm>
          <a:prstGeom prst="line">
            <a:avLst/>
          </a:prstGeom>
          <a:noFill/>
          <a:ln w="57150">
            <a:solidFill>
              <a:srgbClr val="FF0000"/>
            </a:solidFill>
            <a:prstDash val="sysDot"/>
            <a:round/>
            <a:headEnd/>
            <a:tailEnd/>
          </a:ln>
        </p:spPr>
        <p:txBody>
          <a:bodyPr wrap="none" anchor="ctr"/>
          <a:lstStyle/>
          <a:p>
            <a:endParaRPr lang="en-US"/>
          </a:p>
        </p:txBody>
      </p:sp>
      <p:sp>
        <p:nvSpPr>
          <p:cNvPr id="8220" name="Line 28"/>
          <p:cNvSpPr>
            <a:spLocks noChangeShapeType="1"/>
          </p:cNvSpPr>
          <p:nvPr/>
        </p:nvSpPr>
        <p:spPr bwMode="auto">
          <a:xfrm flipV="1">
            <a:off x="1530350" y="4321175"/>
            <a:ext cx="3175" cy="1046163"/>
          </a:xfrm>
          <a:prstGeom prst="line">
            <a:avLst/>
          </a:prstGeom>
          <a:noFill/>
          <a:ln w="9525">
            <a:solidFill>
              <a:schemeClr val="tx1"/>
            </a:solidFill>
            <a:round/>
            <a:headEnd/>
            <a:tailEnd/>
          </a:ln>
        </p:spPr>
        <p:txBody>
          <a:bodyPr wrap="none" anchor="ctr"/>
          <a:lstStyle/>
          <a:p>
            <a:endParaRPr lang="en-US"/>
          </a:p>
        </p:txBody>
      </p:sp>
      <p:sp>
        <p:nvSpPr>
          <p:cNvPr id="8221" name="Line 29"/>
          <p:cNvSpPr>
            <a:spLocks noChangeShapeType="1"/>
          </p:cNvSpPr>
          <p:nvPr/>
        </p:nvSpPr>
        <p:spPr bwMode="auto">
          <a:xfrm flipV="1">
            <a:off x="1543050" y="2770188"/>
            <a:ext cx="0" cy="741362"/>
          </a:xfrm>
          <a:prstGeom prst="line">
            <a:avLst/>
          </a:prstGeom>
          <a:noFill/>
          <a:ln w="9525">
            <a:solidFill>
              <a:schemeClr val="tx1"/>
            </a:solidFill>
            <a:round/>
            <a:headEnd/>
            <a:tailEnd type="arrow" w="med" len="med"/>
          </a:ln>
        </p:spPr>
        <p:txBody>
          <a:bodyPr wrap="none" anchor="ctr"/>
          <a:lstStyle/>
          <a:p>
            <a:endParaRPr lang="en-US"/>
          </a:p>
        </p:txBody>
      </p:sp>
      <p:sp>
        <p:nvSpPr>
          <p:cNvPr id="8222" name="Text Box 30"/>
          <p:cNvSpPr txBox="1">
            <a:spLocks noChangeArrowheads="1"/>
          </p:cNvSpPr>
          <p:nvPr/>
        </p:nvSpPr>
        <p:spPr bwMode="auto">
          <a:xfrm>
            <a:off x="631825" y="1801813"/>
            <a:ext cx="1776413" cy="823912"/>
          </a:xfrm>
          <a:prstGeom prst="rect">
            <a:avLst/>
          </a:prstGeom>
          <a:noFill/>
          <a:ln w="9525">
            <a:noFill/>
            <a:miter lim="800000"/>
            <a:headEnd/>
            <a:tailEnd/>
          </a:ln>
        </p:spPr>
        <p:txBody>
          <a:bodyPr wrap="none" lIns="91577" tIns="45789" rIns="91577" bIns="45789">
            <a:spAutoFit/>
          </a:bodyPr>
          <a:lstStyle/>
          <a:p>
            <a:pPr algn="ctr" defTabSz="915988"/>
            <a:r>
              <a:rPr lang="en-US" altLang="en-US" sz="1200">
                <a:solidFill>
                  <a:srgbClr val="000000"/>
                </a:solidFill>
                <a:latin typeface="Arial" charset="0"/>
              </a:rPr>
              <a:t>1975</a:t>
            </a:r>
          </a:p>
          <a:p>
            <a:pPr algn="ctr" defTabSz="915988"/>
            <a:r>
              <a:rPr lang="en-US" altLang="en-US" sz="1200" b="1">
                <a:solidFill>
                  <a:srgbClr val="000000"/>
                </a:solidFill>
                <a:latin typeface="Arial" charset="0"/>
              </a:rPr>
              <a:t>Three-way handshake</a:t>
            </a:r>
          </a:p>
          <a:p>
            <a:pPr algn="ctr" defTabSz="915988"/>
            <a:r>
              <a:rPr lang="en-US" altLang="en-US" sz="1200" i="1">
                <a:solidFill>
                  <a:srgbClr val="000000"/>
                </a:solidFill>
                <a:latin typeface="Arial" charset="0"/>
              </a:rPr>
              <a:t>Raymond Tomlinson</a:t>
            </a:r>
          </a:p>
          <a:p>
            <a:pPr algn="ctr" defTabSz="915988"/>
            <a:r>
              <a:rPr lang="en-US" altLang="en-US" sz="1200">
                <a:solidFill>
                  <a:srgbClr val="000000"/>
                </a:solidFill>
                <a:latin typeface="Arial" charset="0"/>
              </a:rPr>
              <a:t>In SIGCOMM 75</a:t>
            </a:r>
          </a:p>
        </p:txBody>
      </p:sp>
      <p:sp>
        <p:nvSpPr>
          <p:cNvPr id="8223" name="Line 31"/>
          <p:cNvSpPr>
            <a:spLocks noChangeShapeType="1"/>
          </p:cNvSpPr>
          <p:nvPr/>
        </p:nvSpPr>
        <p:spPr bwMode="auto">
          <a:xfrm flipV="1">
            <a:off x="3602038" y="4427538"/>
            <a:ext cx="1587" cy="903287"/>
          </a:xfrm>
          <a:prstGeom prst="line">
            <a:avLst/>
          </a:prstGeom>
          <a:noFill/>
          <a:ln w="9525">
            <a:solidFill>
              <a:schemeClr val="tx1"/>
            </a:solidFill>
            <a:round/>
            <a:headEnd/>
            <a:tailEnd type="arrow" w="med" len="med"/>
          </a:ln>
        </p:spPr>
        <p:txBody>
          <a:bodyPr wrap="none" anchor="ctr"/>
          <a:lstStyle/>
          <a:p>
            <a:endParaRPr lang="en-US"/>
          </a:p>
        </p:txBody>
      </p:sp>
      <p:sp>
        <p:nvSpPr>
          <p:cNvPr id="8224" name="Line 32"/>
          <p:cNvSpPr>
            <a:spLocks noChangeShapeType="1"/>
          </p:cNvSpPr>
          <p:nvPr/>
        </p:nvSpPr>
        <p:spPr bwMode="auto">
          <a:xfrm>
            <a:off x="2455863" y="5375275"/>
            <a:ext cx="1587" cy="109538"/>
          </a:xfrm>
          <a:prstGeom prst="line">
            <a:avLst/>
          </a:prstGeom>
          <a:noFill/>
          <a:ln w="57150">
            <a:solidFill>
              <a:srgbClr val="FF0000"/>
            </a:solidFill>
            <a:round/>
            <a:headEnd/>
            <a:tailEnd/>
          </a:ln>
        </p:spPr>
        <p:txBody>
          <a:bodyPr wrap="none" anchor="ctr"/>
          <a:lstStyle/>
          <a:p>
            <a:endParaRPr 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smtClean="0"/>
              <a:t>TCP Through the 1990s</a:t>
            </a:r>
          </a:p>
        </p:txBody>
      </p:sp>
      <p:sp>
        <p:nvSpPr>
          <p:cNvPr id="9219" name="Line 3"/>
          <p:cNvSpPr>
            <a:spLocks noChangeShapeType="1"/>
          </p:cNvSpPr>
          <p:nvPr/>
        </p:nvSpPr>
        <p:spPr bwMode="auto">
          <a:xfrm>
            <a:off x="604838" y="5343525"/>
            <a:ext cx="8323262" cy="1588"/>
          </a:xfrm>
          <a:prstGeom prst="line">
            <a:avLst/>
          </a:prstGeom>
          <a:noFill/>
          <a:ln w="57150">
            <a:solidFill>
              <a:srgbClr val="FF0000"/>
            </a:solidFill>
            <a:round/>
            <a:headEnd/>
            <a:tailEnd type="triangle" w="med" len="med"/>
          </a:ln>
        </p:spPr>
        <p:txBody>
          <a:bodyPr wrap="none" anchor="ctr"/>
          <a:lstStyle/>
          <a:p>
            <a:endParaRPr lang="en-US"/>
          </a:p>
        </p:txBody>
      </p:sp>
      <p:sp>
        <p:nvSpPr>
          <p:cNvPr id="9220" name="Line 4"/>
          <p:cNvSpPr>
            <a:spLocks noChangeShapeType="1"/>
          </p:cNvSpPr>
          <p:nvPr/>
        </p:nvSpPr>
        <p:spPr bwMode="auto">
          <a:xfrm>
            <a:off x="923925" y="5338763"/>
            <a:ext cx="1588" cy="109537"/>
          </a:xfrm>
          <a:prstGeom prst="line">
            <a:avLst/>
          </a:prstGeom>
          <a:noFill/>
          <a:ln w="57150">
            <a:solidFill>
              <a:srgbClr val="FF0000"/>
            </a:solidFill>
            <a:round/>
            <a:headEnd/>
            <a:tailEnd/>
          </a:ln>
        </p:spPr>
        <p:txBody>
          <a:bodyPr wrap="none" anchor="ctr"/>
          <a:lstStyle/>
          <a:p>
            <a:endParaRPr lang="en-US"/>
          </a:p>
        </p:txBody>
      </p:sp>
      <p:sp>
        <p:nvSpPr>
          <p:cNvPr id="9221" name="Text Box 5"/>
          <p:cNvSpPr txBox="1">
            <a:spLocks noChangeArrowheads="1"/>
          </p:cNvSpPr>
          <p:nvPr/>
        </p:nvSpPr>
        <p:spPr bwMode="auto">
          <a:xfrm>
            <a:off x="573088" y="5459413"/>
            <a:ext cx="749300" cy="398462"/>
          </a:xfrm>
          <a:prstGeom prst="rect">
            <a:avLst/>
          </a:prstGeom>
          <a:noFill/>
          <a:ln w="9525">
            <a:noFill/>
            <a:miter lim="800000"/>
            <a:headEnd/>
            <a:tailEnd/>
          </a:ln>
        </p:spPr>
        <p:txBody>
          <a:bodyPr wrap="none" lIns="91577" tIns="45789" rIns="91577" bIns="45789">
            <a:spAutoFit/>
          </a:bodyPr>
          <a:lstStyle/>
          <a:p>
            <a:pPr algn="ctr" defTabSz="915988"/>
            <a:r>
              <a:rPr lang="en-US" altLang="en-US" sz="2000">
                <a:solidFill>
                  <a:srgbClr val="000000"/>
                </a:solidFill>
                <a:latin typeface="Arial" charset="0"/>
              </a:rPr>
              <a:t>1993</a:t>
            </a:r>
          </a:p>
        </p:txBody>
      </p:sp>
      <p:sp>
        <p:nvSpPr>
          <p:cNvPr id="9222" name="Line 6"/>
          <p:cNvSpPr>
            <a:spLocks noChangeShapeType="1"/>
          </p:cNvSpPr>
          <p:nvPr/>
        </p:nvSpPr>
        <p:spPr bwMode="auto">
          <a:xfrm>
            <a:off x="4718050" y="5362575"/>
            <a:ext cx="1588" cy="109538"/>
          </a:xfrm>
          <a:prstGeom prst="line">
            <a:avLst/>
          </a:prstGeom>
          <a:noFill/>
          <a:ln w="57150">
            <a:solidFill>
              <a:srgbClr val="FF0000"/>
            </a:solidFill>
            <a:round/>
            <a:headEnd/>
            <a:tailEnd/>
          </a:ln>
        </p:spPr>
        <p:txBody>
          <a:bodyPr wrap="none" anchor="ctr"/>
          <a:lstStyle/>
          <a:p>
            <a:endParaRPr lang="en-US"/>
          </a:p>
        </p:txBody>
      </p:sp>
      <p:sp>
        <p:nvSpPr>
          <p:cNvPr id="9223" name="Text Box 7"/>
          <p:cNvSpPr txBox="1">
            <a:spLocks noChangeArrowheads="1"/>
          </p:cNvSpPr>
          <p:nvPr/>
        </p:nvSpPr>
        <p:spPr bwMode="auto">
          <a:xfrm>
            <a:off x="2216150" y="5457825"/>
            <a:ext cx="750888" cy="398463"/>
          </a:xfrm>
          <a:prstGeom prst="rect">
            <a:avLst/>
          </a:prstGeom>
          <a:noFill/>
          <a:ln w="9525">
            <a:noFill/>
            <a:miter lim="800000"/>
            <a:headEnd/>
            <a:tailEnd/>
          </a:ln>
        </p:spPr>
        <p:txBody>
          <a:bodyPr wrap="none" lIns="91577" tIns="45789" rIns="91577" bIns="45789">
            <a:spAutoFit/>
          </a:bodyPr>
          <a:lstStyle/>
          <a:p>
            <a:pPr algn="ctr" defTabSz="915988"/>
            <a:r>
              <a:rPr lang="en-US" altLang="en-US" sz="2000">
                <a:solidFill>
                  <a:srgbClr val="000000"/>
                </a:solidFill>
                <a:latin typeface="Arial" charset="0"/>
              </a:rPr>
              <a:t>1994</a:t>
            </a:r>
          </a:p>
        </p:txBody>
      </p:sp>
      <p:sp>
        <p:nvSpPr>
          <p:cNvPr id="9224" name="Text Box 8"/>
          <p:cNvSpPr txBox="1">
            <a:spLocks noChangeArrowheads="1"/>
          </p:cNvSpPr>
          <p:nvPr/>
        </p:nvSpPr>
        <p:spPr bwMode="auto">
          <a:xfrm>
            <a:off x="4365625" y="5480050"/>
            <a:ext cx="749300" cy="398463"/>
          </a:xfrm>
          <a:prstGeom prst="rect">
            <a:avLst/>
          </a:prstGeom>
          <a:noFill/>
          <a:ln w="9525">
            <a:noFill/>
            <a:miter lim="800000"/>
            <a:headEnd/>
            <a:tailEnd/>
          </a:ln>
        </p:spPr>
        <p:txBody>
          <a:bodyPr wrap="none" lIns="91577" tIns="45789" rIns="91577" bIns="45789">
            <a:spAutoFit/>
          </a:bodyPr>
          <a:lstStyle/>
          <a:p>
            <a:pPr algn="ctr" defTabSz="915988"/>
            <a:r>
              <a:rPr lang="en-US" altLang="en-US" sz="2000">
                <a:solidFill>
                  <a:srgbClr val="000000"/>
                </a:solidFill>
                <a:latin typeface="Arial" charset="0"/>
              </a:rPr>
              <a:t>1996</a:t>
            </a:r>
          </a:p>
        </p:txBody>
      </p:sp>
      <p:sp>
        <p:nvSpPr>
          <p:cNvPr id="9225" name="Line 9"/>
          <p:cNvSpPr>
            <a:spLocks noChangeShapeType="1"/>
          </p:cNvSpPr>
          <p:nvPr/>
        </p:nvSpPr>
        <p:spPr bwMode="auto">
          <a:xfrm flipV="1">
            <a:off x="2595563" y="4543425"/>
            <a:ext cx="1587" cy="787400"/>
          </a:xfrm>
          <a:prstGeom prst="line">
            <a:avLst/>
          </a:prstGeom>
          <a:noFill/>
          <a:ln w="9525">
            <a:solidFill>
              <a:schemeClr val="tx1"/>
            </a:solidFill>
            <a:round/>
            <a:headEnd/>
            <a:tailEnd type="arrow" w="med" len="med"/>
          </a:ln>
        </p:spPr>
        <p:txBody>
          <a:bodyPr wrap="none" anchor="ctr"/>
          <a:lstStyle/>
          <a:p>
            <a:endParaRPr lang="en-US"/>
          </a:p>
        </p:txBody>
      </p:sp>
      <p:sp>
        <p:nvSpPr>
          <p:cNvPr id="9226" name="Text Box 10"/>
          <p:cNvSpPr txBox="1">
            <a:spLocks noChangeArrowheads="1"/>
          </p:cNvSpPr>
          <p:nvPr/>
        </p:nvSpPr>
        <p:spPr bwMode="auto">
          <a:xfrm>
            <a:off x="1984375" y="3100388"/>
            <a:ext cx="952500" cy="1189037"/>
          </a:xfrm>
          <a:prstGeom prst="rect">
            <a:avLst/>
          </a:prstGeom>
          <a:noFill/>
          <a:ln w="9525">
            <a:noFill/>
            <a:miter lim="800000"/>
            <a:headEnd/>
            <a:tailEnd/>
          </a:ln>
        </p:spPr>
        <p:txBody>
          <a:bodyPr wrap="none" lIns="91577" tIns="45789" rIns="91577" bIns="45789">
            <a:spAutoFit/>
          </a:bodyPr>
          <a:lstStyle/>
          <a:p>
            <a:pPr algn="ctr" defTabSz="915988"/>
            <a:r>
              <a:rPr lang="en-US" altLang="en-US" sz="1200">
                <a:solidFill>
                  <a:srgbClr val="000000"/>
                </a:solidFill>
                <a:latin typeface="Arial" charset="0"/>
              </a:rPr>
              <a:t>1994</a:t>
            </a:r>
          </a:p>
          <a:p>
            <a:pPr algn="ctr" defTabSz="915988"/>
            <a:r>
              <a:rPr lang="en-US" altLang="en-US" sz="1200" b="1">
                <a:solidFill>
                  <a:srgbClr val="000000"/>
                </a:solidFill>
                <a:latin typeface="Arial" charset="0"/>
              </a:rPr>
              <a:t>ECN</a:t>
            </a:r>
          </a:p>
          <a:p>
            <a:pPr algn="ctr" defTabSz="915988"/>
            <a:r>
              <a:rPr lang="en-US" altLang="en-US" sz="1200">
                <a:solidFill>
                  <a:srgbClr val="000000"/>
                </a:solidFill>
                <a:latin typeface="Arial" charset="0"/>
              </a:rPr>
              <a:t>(Floyd)</a:t>
            </a:r>
          </a:p>
          <a:p>
            <a:pPr algn="ctr" defTabSz="915988"/>
            <a:r>
              <a:rPr lang="en-US" altLang="en-US" sz="1200">
                <a:solidFill>
                  <a:srgbClr val="000000"/>
                </a:solidFill>
                <a:latin typeface="Arial" charset="0"/>
              </a:rPr>
              <a:t>Explicit </a:t>
            </a:r>
          </a:p>
          <a:p>
            <a:pPr algn="ctr" defTabSz="915988"/>
            <a:r>
              <a:rPr lang="en-US" altLang="en-US" sz="1200">
                <a:solidFill>
                  <a:srgbClr val="000000"/>
                </a:solidFill>
                <a:latin typeface="Arial" charset="0"/>
              </a:rPr>
              <a:t>Congestion</a:t>
            </a:r>
          </a:p>
          <a:p>
            <a:pPr algn="ctr" defTabSz="915988"/>
            <a:r>
              <a:rPr lang="en-US" altLang="en-US" sz="1200">
                <a:solidFill>
                  <a:srgbClr val="000000"/>
                </a:solidFill>
                <a:latin typeface="Arial" charset="0"/>
              </a:rPr>
              <a:t>Notification</a:t>
            </a:r>
          </a:p>
        </p:txBody>
      </p:sp>
      <p:sp>
        <p:nvSpPr>
          <p:cNvPr id="9227" name="Line 11"/>
          <p:cNvSpPr>
            <a:spLocks noChangeShapeType="1"/>
          </p:cNvSpPr>
          <p:nvPr/>
        </p:nvSpPr>
        <p:spPr bwMode="auto">
          <a:xfrm flipV="1">
            <a:off x="1206500" y="4251325"/>
            <a:ext cx="3175" cy="1046163"/>
          </a:xfrm>
          <a:prstGeom prst="line">
            <a:avLst/>
          </a:prstGeom>
          <a:noFill/>
          <a:ln w="9525">
            <a:solidFill>
              <a:schemeClr val="tx1"/>
            </a:solidFill>
            <a:round/>
            <a:headEnd/>
            <a:tailEnd type="arrow" w="med" len="med"/>
          </a:ln>
        </p:spPr>
        <p:txBody>
          <a:bodyPr wrap="none" anchor="ctr"/>
          <a:lstStyle/>
          <a:p>
            <a:endParaRPr lang="en-US"/>
          </a:p>
        </p:txBody>
      </p:sp>
      <p:sp>
        <p:nvSpPr>
          <p:cNvPr id="9228" name="Text Box 12"/>
          <p:cNvSpPr txBox="1">
            <a:spLocks noChangeArrowheads="1"/>
          </p:cNvSpPr>
          <p:nvPr/>
        </p:nvSpPr>
        <p:spPr bwMode="auto">
          <a:xfrm>
            <a:off x="381000" y="3071813"/>
            <a:ext cx="1682750" cy="1006475"/>
          </a:xfrm>
          <a:prstGeom prst="rect">
            <a:avLst/>
          </a:prstGeom>
          <a:noFill/>
          <a:ln w="9525">
            <a:noFill/>
            <a:miter lim="800000"/>
            <a:headEnd/>
            <a:tailEnd/>
          </a:ln>
        </p:spPr>
        <p:txBody>
          <a:bodyPr lIns="91577" tIns="45789" rIns="91577" bIns="45789">
            <a:spAutoFit/>
          </a:bodyPr>
          <a:lstStyle/>
          <a:p>
            <a:pPr algn="ctr" defTabSz="915988"/>
            <a:r>
              <a:rPr lang="en-US" altLang="en-US" sz="1200">
                <a:solidFill>
                  <a:srgbClr val="000000"/>
                </a:solidFill>
                <a:latin typeface="Arial" charset="0"/>
              </a:rPr>
              <a:t>1993</a:t>
            </a:r>
          </a:p>
          <a:p>
            <a:pPr algn="ctr" defTabSz="915988"/>
            <a:r>
              <a:rPr lang="en-US" altLang="en-US" sz="1200" b="1">
                <a:solidFill>
                  <a:srgbClr val="000000"/>
                </a:solidFill>
                <a:latin typeface="Arial" charset="0"/>
              </a:rPr>
              <a:t>TCP Vegas </a:t>
            </a:r>
          </a:p>
          <a:p>
            <a:pPr algn="ctr" defTabSz="915988"/>
            <a:r>
              <a:rPr lang="en-US" altLang="en-US" sz="1200">
                <a:solidFill>
                  <a:srgbClr val="000000"/>
                </a:solidFill>
                <a:latin typeface="Arial" charset="0"/>
              </a:rPr>
              <a:t>(Brakmo et al)</a:t>
            </a:r>
          </a:p>
          <a:p>
            <a:pPr algn="ctr" defTabSz="915988"/>
            <a:r>
              <a:rPr lang="en-US" altLang="en-US" sz="1200">
                <a:solidFill>
                  <a:srgbClr val="000000"/>
                </a:solidFill>
                <a:latin typeface="Arial" charset="0"/>
              </a:rPr>
              <a:t>delay-based congestion </a:t>
            </a:r>
            <a:r>
              <a:rPr lang="en-US" altLang="en-US" sz="1200" i="1">
                <a:solidFill>
                  <a:srgbClr val="000000"/>
                </a:solidFill>
                <a:latin typeface="Arial" charset="0"/>
              </a:rPr>
              <a:t>avoidance</a:t>
            </a:r>
            <a:endParaRPr lang="en-US" altLang="en-US" sz="1200">
              <a:solidFill>
                <a:srgbClr val="000000"/>
              </a:solidFill>
              <a:latin typeface="Arial" charset="0"/>
            </a:endParaRPr>
          </a:p>
        </p:txBody>
      </p:sp>
      <p:sp>
        <p:nvSpPr>
          <p:cNvPr id="9229" name="Line 13"/>
          <p:cNvSpPr>
            <a:spLocks noChangeShapeType="1"/>
          </p:cNvSpPr>
          <p:nvPr/>
        </p:nvSpPr>
        <p:spPr bwMode="auto">
          <a:xfrm flipV="1">
            <a:off x="3144838" y="2895600"/>
            <a:ext cx="4762" cy="2432050"/>
          </a:xfrm>
          <a:prstGeom prst="line">
            <a:avLst/>
          </a:prstGeom>
          <a:noFill/>
          <a:ln w="9525">
            <a:solidFill>
              <a:schemeClr val="tx1"/>
            </a:solidFill>
            <a:round/>
            <a:headEnd/>
            <a:tailEnd type="arrow" w="med" len="med"/>
          </a:ln>
        </p:spPr>
        <p:txBody>
          <a:bodyPr wrap="none" anchor="ctr"/>
          <a:lstStyle/>
          <a:p>
            <a:endParaRPr lang="en-US"/>
          </a:p>
        </p:txBody>
      </p:sp>
      <p:sp>
        <p:nvSpPr>
          <p:cNvPr id="9230" name="Text Box 14"/>
          <p:cNvSpPr txBox="1">
            <a:spLocks noChangeArrowheads="1"/>
          </p:cNvSpPr>
          <p:nvPr/>
        </p:nvSpPr>
        <p:spPr bwMode="auto">
          <a:xfrm>
            <a:off x="2641600" y="1763713"/>
            <a:ext cx="979488" cy="1006475"/>
          </a:xfrm>
          <a:prstGeom prst="rect">
            <a:avLst/>
          </a:prstGeom>
          <a:noFill/>
          <a:ln w="9525">
            <a:noFill/>
            <a:miter lim="800000"/>
            <a:headEnd/>
            <a:tailEnd/>
          </a:ln>
        </p:spPr>
        <p:txBody>
          <a:bodyPr wrap="none" lIns="91577" tIns="45789" rIns="91577" bIns="45789">
            <a:spAutoFit/>
          </a:bodyPr>
          <a:lstStyle/>
          <a:p>
            <a:pPr algn="ctr" defTabSz="915988"/>
            <a:r>
              <a:rPr lang="en-US" altLang="en-US" sz="1200">
                <a:solidFill>
                  <a:srgbClr val="000000"/>
                </a:solidFill>
                <a:latin typeface="Arial" charset="0"/>
              </a:rPr>
              <a:t>1994</a:t>
            </a:r>
          </a:p>
          <a:p>
            <a:pPr algn="ctr" defTabSz="915988"/>
            <a:r>
              <a:rPr lang="en-US" altLang="en-US" sz="1200" b="1">
                <a:solidFill>
                  <a:srgbClr val="000000"/>
                </a:solidFill>
                <a:latin typeface="Arial" charset="0"/>
              </a:rPr>
              <a:t>T/TCP</a:t>
            </a:r>
            <a:endParaRPr lang="en-US" altLang="en-US" sz="1200">
              <a:solidFill>
                <a:srgbClr val="000000"/>
              </a:solidFill>
              <a:latin typeface="Arial" charset="0"/>
            </a:endParaRPr>
          </a:p>
          <a:p>
            <a:pPr algn="ctr" defTabSz="915988"/>
            <a:r>
              <a:rPr lang="en-US" altLang="en-US" sz="1200">
                <a:solidFill>
                  <a:srgbClr val="000000"/>
                </a:solidFill>
                <a:latin typeface="Arial" charset="0"/>
              </a:rPr>
              <a:t>(Braden)</a:t>
            </a:r>
          </a:p>
          <a:p>
            <a:pPr algn="ctr" defTabSz="915988"/>
            <a:r>
              <a:rPr lang="en-US" altLang="en-US" sz="1200">
                <a:solidFill>
                  <a:srgbClr val="000000"/>
                </a:solidFill>
                <a:latin typeface="Arial" charset="0"/>
              </a:rPr>
              <a:t>Transaction</a:t>
            </a:r>
          </a:p>
          <a:p>
            <a:pPr algn="ctr" defTabSz="915988"/>
            <a:r>
              <a:rPr lang="en-US" altLang="en-US" sz="1200">
                <a:solidFill>
                  <a:srgbClr val="000000"/>
                </a:solidFill>
                <a:latin typeface="Arial" charset="0"/>
              </a:rPr>
              <a:t>TCP</a:t>
            </a:r>
          </a:p>
        </p:txBody>
      </p:sp>
      <p:sp>
        <p:nvSpPr>
          <p:cNvPr id="9231" name="Text Box 15"/>
          <p:cNvSpPr txBox="1">
            <a:spLocks noChangeArrowheads="1"/>
          </p:cNvSpPr>
          <p:nvPr/>
        </p:nvSpPr>
        <p:spPr bwMode="auto">
          <a:xfrm>
            <a:off x="4830763" y="1812925"/>
            <a:ext cx="1614487" cy="1006475"/>
          </a:xfrm>
          <a:prstGeom prst="rect">
            <a:avLst/>
          </a:prstGeom>
          <a:noFill/>
          <a:ln w="9525">
            <a:noFill/>
            <a:miter lim="800000"/>
            <a:headEnd/>
            <a:tailEnd/>
          </a:ln>
        </p:spPr>
        <p:txBody>
          <a:bodyPr lIns="91577" tIns="45789" rIns="91577" bIns="45789">
            <a:spAutoFit/>
          </a:bodyPr>
          <a:lstStyle/>
          <a:p>
            <a:pPr algn="ctr" defTabSz="915988"/>
            <a:r>
              <a:rPr lang="en-US" altLang="en-US" sz="1200">
                <a:solidFill>
                  <a:srgbClr val="000000"/>
                </a:solidFill>
                <a:latin typeface="Arial" charset="0"/>
              </a:rPr>
              <a:t>1996</a:t>
            </a:r>
          </a:p>
          <a:p>
            <a:pPr algn="ctr" defTabSz="915988"/>
            <a:r>
              <a:rPr lang="en-US" altLang="en-US" sz="1200" b="1">
                <a:solidFill>
                  <a:srgbClr val="000000"/>
                </a:solidFill>
                <a:latin typeface="Arial" charset="0"/>
              </a:rPr>
              <a:t>SACK TCP</a:t>
            </a:r>
          </a:p>
          <a:p>
            <a:pPr algn="ctr" defTabSz="915988"/>
            <a:r>
              <a:rPr lang="en-US" altLang="en-US" sz="1200">
                <a:solidFill>
                  <a:srgbClr val="000000"/>
                </a:solidFill>
                <a:latin typeface="Arial" charset="0"/>
              </a:rPr>
              <a:t>(Floyd et al)</a:t>
            </a:r>
          </a:p>
          <a:p>
            <a:pPr algn="ctr" defTabSz="915988"/>
            <a:r>
              <a:rPr lang="en-US" altLang="en-US" sz="1200">
                <a:solidFill>
                  <a:srgbClr val="000000"/>
                </a:solidFill>
                <a:latin typeface="Arial" charset="0"/>
              </a:rPr>
              <a:t>Selective Acknowledgement</a:t>
            </a:r>
          </a:p>
        </p:txBody>
      </p:sp>
      <p:sp>
        <p:nvSpPr>
          <p:cNvPr id="9232" name="Text Box 16"/>
          <p:cNvSpPr txBox="1">
            <a:spLocks noChangeArrowheads="1"/>
          </p:cNvSpPr>
          <p:nvPr/>
        </p:nvSpPr>
        <p:spPr bwMode="auto">
          <a:xfrm>
            <a:off x="4081463" y="3057525"/>
            <a:ext cx="1543050" cy="823913"/>
          </a:xfrm>
          <a:prstGeom prst="rect">
            <a:avLst/>
          </a:prstGeom>
          <a:noFill/>
          <a:ln w="9525">
            <a:noFill/>
            <a:miter lim="800000"/>
            <a:headEnd/>
            <a:tailEnd/>
          </a:ln>
        </p:spPr>
        <p:txBody>
          <a:bodyPr lIns="91577" tIns="45789" rIns="91577" bIns="45789">
            <a:spAutoFit/>
          </a:bodyPr>
          <a:lstStyle/>
          <a:p>
            <a:pPr algn="ctr" defTabSz="915988"/>
            <a:r>
              <a:rPr lang="en-US" altLang="en-US" sz="1200">
                <a:solidFill>
                  <a:srgbClr val="000000"/>
                </a:solidFill>
                <a:latin typeface="Arial" charset="0"/>
              </a:rPr>
              <a:t>1996</a:t>
            </a:r>
            <a:endParaRPr lang="en-US" altLang="en-US" sz="1200" b="1">
              <a:solidFill>
                <a:srgbClr val="000000"/>
              </a:solidFill>
              <a:latin typeface="Arial" charset="0"/>
            </a:endParaRPr>
          </a:p>
          <a:p>
            <a:pPr algn="ctr" defTabSz="915988"/>
            <a:r>
              <a:rPr lang="en-US" altLang="en-US" sz="1200" b="1">
                <a:solidFill>
                  <a:srgbClr val="000000"/>
                </a:solidFill>
                <a:latin typeface="Arial" charset="0"/>
              </a:rPr>
              <a:t>Hoe</a:t>
            </a:r>
          </a:p>
          <a:p>
            <a:pPr algn="ctr" defTabSz="915988"/>
            <a:r>
              <a:rPr lang="en-US" altLang="en-US" sz="1200">
                <a:solidFill>
                  <a:srgbClr val="000000"/>
                </a:solidFill>
                <a:latin typeface="Arial" charset="0"/>
              </a:rPr>
              <a:t>NewReno startup and loss recovery</a:t>
            </a:r>
          </a:p>
        </p:txBody>
      </p:sp>
      <p:sp>
        <p:nvSpPr>
          <p:cNvPr id="9233" name="Text Box 17"/>
          <p:cNvSpPr txBox="1">
            <a:spLocks noChangeArrowheads="1"/>
          </p:cNvSpPr>
          <p:nvPr/>
        </p:nvSpPr>
        <p:spPr bwMode="auto">
          <a:xfrm>
            <a:off x="5551488" y="3048000"/>
            <a:ext cx="1849437" cy="823913"/>
          </a:xfrm>
          <a:prstGeom prst="rect">
            <a:avLst/>
          </a:prstGeom>
          <a:noFill/>
          <a:ln w="9525">
            <a:noFill/>
            <a:miter lim="800000"/>
            <a:headEnd/>
            <a:tailEnd/>
          </a:ln>
        </p:spPr>
        <p:txBody>
          <a:bodyPr lIns="91577" tIns="45789" rIns="91577" bIns="45789">
            <a:spAutoFit/>
          </a:bodyPr>
          <a:lstStyle/>
          <a:p>
            <a:pPr algn="ctr" defTabSz="915988"/>
            <a:r>
              <a:rPr lang="en-US" altLang="en-US" sz="1200">
                <a:solidFill>
                  <a:srgbClr val="000000"/>
                </a:solidFill>
                <a:latin typeface="Arial" charset="0"/>
              </a:rPr>
              <a:t>1996</a:t>
            </a:r>
            <a:endParaRPr lang="en-US" altLang="en-US" sz="1200" b="1">
              <a:solidFill>
                <a:srgbClr val="000000"/>
              </a:solidFill>
              <a:latin typeface="Arial" charset="0"/>
            </a:endParaRPr>
          </a:p>
          <a:p>
            <a:pPr algn="ctr" defTabSz="915988"/>
            <a:r>
              <a:rPr lang="en-US" altLang="en-US" sz="1200" b="1">
                <a:solidFill>
                  <a:srgbClr val="000000"/>
                </a:solidFill>
                <a:latin typeface="Arial" charset="0"/>
              </a:rPr>
              <a:t>FACK TCP</a:t>
            </a:r>
          </a:p>
          <a:p>
            <a:pPr algn="ctr" defTabSz="915988"/>
            <a:r>
              <a:rPr lang="en-US" altLang="en-US" sz="1200">
                <a:solidFill>
                  <a:srgbClr val="000000"/>
                </a:solidFill>
                <a:latin typeface="Arial" charset="0"/>
              </a:rPr>
              <a:t>(Mathis et al)</a:t>
            </a:r>
          </a:p>
          <a:p>
            <a:pPr algn="ctr" defTabSz="915988"/>
            <a:r>
              <a:rPr lang="en-US" altLang="en-US" sz="1200">
                <a:solidFill>
                  <a:srgbClr val="000000"/>
                </a:solidFill>
                <a:latin typeface="Arial" charset="0"/>
              </a:rPr>
              <a:t>extension to SACK</a:t>
            </a:r>
          </a:p>
        </p:txBody>
      </p:sp>
      <p:sp>
        <p:nvSpPr>
          <p:cNvPr id="9234" name="Line 18"/>
          <p:cNvSpPr>
            <a:spLocks noChangeShapeType="1"/>
          </p:cNvSpPr>
          <p:nvPr/>
        </p:nvSpPr>
        <p:spPr bwMode="auto">
          <a:xfrm flipV="1">
            <a:off x="4902200" y="3957638"/>
            <a:ext cx="3175" cy="1349375"/>
          </a:xfrm>
          <a:prstGeom prst="line">
            <a:avLst/>
          </a:prstGeom>
          <a:noFill/>
          <a:ln w="9525">
            <a:solidFill>
              <a:schemeClr val="tx1"/>
            </a:solidFill>
            <a:round/>
            <a:headEnd/>
            <a:tailEnd type="arrow" w="med" len="med"/>
          </a:ln>
        </p:spPr>
        <p:txBody>
          <a:bodyPr wrap="none" anchor="ctr"/>
          <a:lstStyle/>
          <a:p>
            <a:endParaRPr lang="en-US"/>
          </a:p>
        </p:txBody>
      </p:sp>
      <p:sp>
        <p:nvSpPr>
          <p:cNvPr id="9235" name="Line 19"/>
          <p:cNvSpPr>
            <a:spLocks noChangeShapeType="1"/>
          </p:cNvSpPr>
          <p:nvPr/>
        </p:nvSpPr>
        <p:spPr bwMode="auto">
          <a:xfrm flipV="1">
            <a:off x="5607050" y="3027363"/>
            <a:ext cx="4763" cy="2290762"/>
          </a:xfrm>
          <a:prstGeom prst="line">
            <a:avLst/>
          </a:prstGeom>
          <a:noFill/>
          <a:ln w="9525">
            <a:solidFill>
              <a:schemeClr val="tx1"/>
            </a:solidFill>
            <a:round/>
            <a:headEnd/>
            <a:tailEnd type="arrow" w="med" len="med"/>
          </a:ln>
        </p:spPr>
        <p:txBody>
          <a:bodyPr wrap="none" anchor="ctr"/>
          <a:lstStyle/>
          <a:p>
            <a:endParaRPr lang="en-US"/>
          </a:p>
        </p:txBody>
      </p:sp>
      <p:sp>
        <p:nvSpPr>
          <p:cNvPr id="9236" name="Line 20"/>
          <p:cNvSpPr>
            <a:spLocks noChangeShapeType="1"/>
          </p:cNvSpPr>
          <p:nvPr/>
        </p:nvSpPr>
        <p:spPr bwMode="auto">
          <a:xfrm flipV="1">
            <a:off x="6489700" y="3957638"/>
            <a:ext cx="3175" cy="1349375"/>
          </a:xfrm>
          <a:prstGeom prst="line">
            <a:avLst/>
          </a:prstGeom>
          <a:noFill/>
          <a:ln w="9525">
            <a:solidFill>
              <a:schemeClr val="tx1"/>
            </a:solidFill>
            <a:round/>
            <a:headEnd/>
            <a:tailEnd type="arrow" w="med" len="med"/>
          </a:ln>
        </p:spPr>
        <p:txBody>
          <a:bodyPr wrap="none" anchor="ctr"/>
          <a:lstStyle/>
          <a:p>
            <a:endParaRPr lang="en-US"/>
          </a:p>
        </p:txBody>
      </p:sp>
      <p:sp>
        <p:nvSpPr>
          <p:cNvPr id="9237" name="Line 21"/>
          <p:cNvSpPr>
            <a:spLocks noChangeShapeType="1"/>
          </p:cNvSpPr>
          <p:nvPr/>
        </p:nvSpPr>
        <p:spPr bwMode="auto">
          <a:xfrm>
            <a:off x="2595563" y="5338763"/>
            <a:ext cx="1587" cy="109537"/>
          </a:xfrm>
          <a:prstGeom prst="line">
            <a:avLst/>
          </a:prstGeom>
          <a:noFill/>
          <a:ln w="57150">
            <a:solidFill>
              <a:srgbClr val="FF0000"/>
            </a:solidFill>
            <a:round/>
            <a:headEnd/>
            <a:tailEnd/>
          </a:ln>
        </p:spPr>
        <p:txBody>
          <a:bodyPr wrap="none" anchor="ctr"/>
          <a:lstStyle/>
          <a:p>
            <a:endParaRPr 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r>
              <a:rPr lang="en-US" smtClean="0"/>
              <a:t>Outline</a:t>
            </a:r>
          </a:p>
        </p:txBody>
      </p:sp>
      <p:sp>
        <p:nvSpPr>
          <p:cNvPr id="10243" name="Rectangle 3"/>
          <p:cNvSpPr>
            <a:spLocks noGrp="1" noChangeArrowheads="1"/>
          </p:cNvSpPr>
          <p:nvPr>
            <p:ph type="body" idx="1"/>
          </p:nvPr>
        </p:nvSpPr>
        <p:spPr/>
        <p:txBody>
          <a:bodyPr/>
          <a:lstStyle/>
          <a:p>
            <a:pPr marL="342900" indent="-342900"/>
            <a:endParaRPr lang="en-US" sz="2800" smtClean="0"/>
          </a:p>
          <a:p>
            <a:pPr marL="342900" indent="-342900"/>
            <a:r>
              <a:rPr lang="en-US" sz="2800" smtClean="0"/>
              <a:t>Transport introduction</a:t>
            </a:r>
          </a:p>
          <a:p>
            <a:pPr marL="342900" indent="-342900"/>
            <a:endParaRPr lang="en-US" sz="2800" smtClean="0"/>
          </a:p>
          <a:p>
            <a:pPr marL="342900" indent="-342900"/>
            <a:r>
              <a:rPr lang="en-US" sz="2800" smtClean="0">
                <a:solidFill>
                  <a:srgbClr val="FF0000"/>
                </a:solidFill>
              </a:rPr>
              <a:t>Error recovery &amp; flow control</a:t>
            </a:r>
          </a:p>
          <a:p>
            <a:pPr marL="342900" indent="-342900">
              <a:buFont typeface="Monotype Sorts" charset="2"/>
              <a:buNone/>
            </a:pPr>
            <a:endParaRPr lang="en-US" sz="2800" smtClean="0">
              <a:solidFill>
                <a:srgbClr val="FF0000"/>
              </a:solidFill>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ravel">
  <a:themeElements>
    <a:clrScheme name="">
      <a:dk1>
        <a:srgbClr val="000000"/>
      </a:dk1>
      <a:lt1>
        <a:srgbClr val="FFFFFF"/>
      </a:lt1>
      <a:dk2>
        <a:srgbClr val="114FFB"/>
      </a:dk2>
      <a:lt2>
        <a:srgbClr val="CECECE"/>
      </a:lt2>
      <a:accent1>
        <a:srgbClr val="FC0128"/>
      </a:accent1>
      <a:accent2>
        <a:srgbClr val="3365FB"/>
      </a:accent2>
      <a:accent3>
        <a:srgbClr val="FFFFFF"/>
      </a:accent3>
      <a:accent4>
        <a:srgbClr val="000000"/>
      </a:accent4>
      <a:accent5>
        <a:srgbClr val="FDAAAC"/>
      </a:accent5>
      <a:accent6>
        <a:srgbClr val="2D5BE3"/>
      </a:accent6>
      <a:hlink>
        <a:srgbClr val="FE9B03"/>
      </a:hlink>
      <a:folHlink>
        <a:srgbClr val="D93192"/>
      </a:folHlink>
    </a:clrScheme>
    <a:fontScheme name="Travel">
      <a:majorFont>
        <a:latin typeface="Book Antiqua"/>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bg2"/>
        </a:solidFill>
        <a:ln w="50800" cap="flat" cmpd="sng" algn="ctr">
          <a:solidFill>
            <a:schemeClr val="tx2"/>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bg2"/>
        </a:solidFill>
        <a:ln w="50800" cap="flat" cmpd="sng" algn="ctr">
          <a:solidFill>
            <a:schemeClr val="tx2"/>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charset="0"/>
          </a:defRPr>
        </a:defPPr>
      </a:lstStyle>
    </a:lnDef>
  </a:objectDefaults>
  <a:extraClrSchemeLst>
    <a:extraClrScheme>
      <a:clrScheme name="Travel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ravel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Travel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ravel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ravel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ravel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Travel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389546126</TotalTime>
  <Pages>57</Pages>
  <Words>4852</Words>
  <Application>Microsoft PowerPoint 4.0</Application>
  <PresentationFormat>Custom</PresentationFormat>
  <Paragraphs>553</Paragraphs>
  <Slides>52</Slides>
  <Notes>23</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52</vt:i4>
      </vt:variant>
    </vt:vector>
  </HeadingPairs>
  <TitlesOfParts>
    <vt:vector size="60" baseType="lpstr">
      <vt:lpstr>Times New Roman</vt:lpstr>
      <vt:lpstr>Arial</vt:lpstr>
      <vt:lpstr>Book Antiqua</vt:lpstr>
      <vt:lpstr>Monotype Sorts</vt:lpstr>
      <vt:lpstr>Wingdings</vt:lpstr>
      <vt:lpstr>Symbol</vt:lpstr>
      <vt:lpstr>Courier New</vt:lpstr>
      <vt:lpstr>Travel</vt:lpstr>
      <vt:lpstr>Transport Protocols</vt:lpstr>
      <vt:lpstr>UDP: User Datagram Protocol [RFC 768]</vt:lpstr>
      <vt:lpstr>UDP, cont.</vt:lpstr>
      <vt:lpstr>UDP Checksum</vt:lpstr>
      <vt:lpstr>High-Level TCP Characteristics</vt:lpstr>
      <vt:lpstr>TCP Header</vt:lpstr>
      <vt:lpstr>Evolution of TCP</vt:lpstr>
      <vt:lpstr>TCP Through the 1990s</vt:lpstr>
      <vt:lpstr>Outline</vt:lpstr>
      <vt:lpstr>Stop and Wait</vt:lpstr>
      <vt:lpstr>Recovering from Error</vt:lpstr>
      <vt:lpstr>Problems with Stop and Wait</vt:lpstr>
      <vt:lpstr>How to Recognize Resends?</vt:lpstr>
      <vt:lpstr>How to Keep the Pipe Full?</vt:lpstr>
      <vt:lpstr>Sliding Window</vt:lpstr>
      <vt:lpstr>Sender/Receiver State</vt:lpstr>
      <vt:lpstr>Sequence Numbers</vt:lpstr>
      <vt:lpstr>Window Sliding – Common Case</vt:lpstr>
      <vt:lpstr>Loss Recovery</vt:lpstr>
      <vt:lpstr>Go-Back-N in Action</vt:lpstr>
      <vt:lpstr>Selective Repeat</vt:lpstr>
      <vt:lpstr>Selective Repeat: Sender, Receiver Windows</vt:lpstr>
      <vt:lpstr>Important Lessons</vt:lpstr>
      <vt:lpstr>Transmission Control Protocol (TCP)</vt:lpstr>
      <vt:lpstr>Initialization: 3 Way Handshake</vt:lpstr>
      <vt:lpstr>Initialization: 3 Way Handshake</vt:lpstr>
      <vt:lpstr>Initialization: 3 Way Handshake</vt:lpstr>
      <vt:lpstr>Initialization: 3 way Handshake</vt:lpstr>
      <vt:lpstr>How and Why is the ISN Chosen?</vt:lpstr>
      <vt:lpstr>Connection Termination</vt:lpstr>
      <vt:lpstr>Half Close</vt:lpstr>
      <vt:lpstr>Maximum Segment Life</vt:lpstr>
      <vt:lpstr>What About Crashes, &amp;c.</vt:lpstr>
      <vt:lpstr>TCP Keep-Alive Option</vt:lpstr>
      <vt:lpstr>Reset (RST)</vt:lpstr>
      <vt:lpstr>Transferring Data</vt:lpstr>
      <vt:lpstr>Acknowledgement</vt:lpstr>
      <vt:lpstr>More About the ACKs</vt:lpstr>
      <vt:lpstr>Nagle Algorithm</vt:lpstr>
      <vt:lpstr>Nagle Algorithm</vt:lpstr>
      <vt:lpstr>The Sliding Window Model</vt:lpstr>
      <vt:lpstr>Slow Start and Congestion Avoidance</vt:lpstr>
      <vt:lpstr>Slow Start</vt:lpstr>
      <vt:lpstr>Congestion Avoidance</vt:lpstr>
      <vt:lpstr>Congestion Avoidance</vt:lpstr>
      <vt:lpstr>After Congestion Avoidance</vt:lpstr>
      <vt:lpstr>An Example of Slow Start and Congestion Avoidance</vt:lpstr>
      <vt:lpstr>Tahoe, Reno, Vegas, and Friends</vt:lpstr>
      <vt:lpstr>Does This Really Work? Can We do Better?</vt:lpstr>
      <vt:lpstr>Evidence That It Works The “New Sender Penalty”</vt:lpstr>
      <vt:lpstr>Evidence That It Works The “New Sender Penalty”,cont</vt:lpstr>
      <vt:lpstr>Being Not-So-Nice</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Darwin: Customizable  Resource Management for  Value-added Services  http://www.cs.cmu.edu/~darwin</dc:title>
  <dc:creator>Campus User</dc:creator>
  <cp:lastModifiedBy>gkesden</cp:lastModifiedBy>
  <cp:revision>358</cp:revision>
  <cp:lastPrinted>2005-03-03T17:42:32Z</cp:lastPrinted>
  <dcterms:created xsi:type="dcterms:W3CDTF">1997-02-16T14:02:43Z</dcterms:created>
  <dcterms:modified xsi:type="dcterms:W3CDTF">2008-10-14T00:03:28Z</dcterms:modified>
</cp:coreProperties>
</file>