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2"/>
  </p:notesMasterIdLst>
  <p:sldIdLst>
    <p:sldId id="256" r:id="rId2"/>
    <p:sldId id="631" r:id="rId3"/>
    <p:sldId id="641" r:id="rId4"/>
    <p:sldId id="642" r:id="rId5"/>
    <p:sldId id="588" r:id="rId6"/>
    <p:sldId id="589" r:id="rId7"/>
    <p:sldId id="634" r:id="rId8"/>
    <p:sldId id="401" r:id="rId9"/>
    <p:sldId id="559" r:id="rId10"/>
    <p:sldId id="560" r:id="rId11"/>
    <p:sldId id="561" r:id="rId12"/>
    <p:sldId id="635" r:id="rId13"/>
    <p:sldId id="563" r:id="rId14"/>
    <p:sldId id="564" r:id="rId15"/>
    <p:sldId id="566" r:id="rId16"/>
    <p:sldId id="567" r:id="rId17"/>
    <p:sldId id="575" r:id="rId18"/>
    <p:sldId id="576" r:id="rId19"/>
    <p:sldId id="568" r:id="rId20"/>
    <p:sldId id="569" r:id="rId21"/>
    <p:sldId id="577" r:id="rId22"/>
    <p:sldId id="573" r:id="rId23"/>
    <p:sldId id="636" r:id="rId24"/>
    <p:sldId id="578" r:id="rId25"/>
    <p:sldId id="579" r:id="rId26"/>
    <p:sldId id="585" r:id="rId27"/>
    <p:sldId id="584" r:id="rId28"/>
    <p:sldId id="637" r:id="rId29"/>
    <p:sldId id="638" r:id="rId30"/>
    <p:sldId id="594" r:id="rId31"/>
    <p:sldId id="595" r:id="rId32"/>
    <p:sldId id="596" r:id="rId33"/>
    <p:sldId id="597" r:id="rId34"/>
    <p:sldId id="598" r:id="rId35"/>
    <p:sldId id="600" r:id="rId36"/>
    <p:sldId id="599" r:id="rId37"/>
    <p:sldId id="639" r:id="rId38"/>
    <p:sldId id="643" r:id="rId39"/>
    <p:sldId id="644" r:id="rId40"/>
    <p:sldId id="645" r:id="rId41"/>
    <p:sldId id="646" r:id="rId42"/>
    <p:sldId id="647" r:id="rId43"/>
    <p:sldId id="648" r:id="rId44"/>
    <p:sldId id="649" r:id="rId45"/>
    <p:sldId id="650" r:id="rId46"/>
    <p:sldId id="651" r:id="rId47"/>
    <p:sldId id="652" r:id="rId48"/>
    <p:sldId id="653" r:id="rId49"/>
    <p:sldId id="654" r:id="rId50"/>
    <p:sldId id="655" r:id="rId51"/>
    <p:sldId id="656" r:id="rId52"/>
    <p:sldId id="657" r:id="rId53"/>
    <p:sldId id="658" r:id="rId54"/>
    <p:sldId id="659" r:id="rId55"/>
    <p:sldId id="660" r:id="rId56"/>
    <p:sldId id="661" r:id="rId57"/>
    <p:sldId id="662" r:id="rId58"/>
    <p:sldId id="663" r:id="rId59"/>
    <p:sldId id="664" r:id="rId60"/>
    <p:sldId id="665" r:id="rId61"/>
    <p:sldId id="666" r:id="rId62"/>
    <p:sldId id="667" r:id="rId63"/>
    <p:sldId id="668" r:id="rId64"/>
    <p:sldId id="669" r:id="rId65"/>
    <p:sldId id="670" r:id="rId66"/>
    <p:sldId id="671" r:id="rId67"/>
    <p:sldId id="672" r:id="rId68"/>
    <p:sldId id="673" r:id="rId69"/>
    <p:sldId id="674" r:id="rId70"/>
    <p:sldId id="675" r:id="rId7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41230"/>
    <a:srgbClr val="808080"/>
    <a:srgbClr val="A50021"/>
    <a:srgbClr val="5F5F5F"/>
    <a:srgbClr val="4D4D4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37" autoAdjust="0"/>
    <p:restoredTop sz="86433" autoAdjust="0"/>
  </p:normalViewPr>
  <p:slideViewPr>
    <p:cSldViewPr>
      <p:cViewPr varScale="1">
        <p:scale>
          <a:sx n="92" d="100"/>
          <a:sy n="92" d="100"/>
        </p:scale>
        <p:origin x="-3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289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F16C44C-E817-4E05-A97F-C5C7512EA87A}" type="datetimeFigureOut">
              <a:rPr lang="en-US"/>
              <a:pPr>
                <a:defRPr/>
              </a:pPr>
              <a:t>3/22/2012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3104090-056F-40BE-B49E-90DC9EB6DA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5F535ED-21D3-4825-92E0-8280324BD30E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6507C9-67F4-45F4-8F3E-4E05D0CD3130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19A3136-9855-4912-B8DC-95C643D6DC5B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030AA3E-9A7A-42C4-A453-23AB056CCB5B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DD400E-7524-4F5E-805A-C2FF35D9896B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- In the first bullet, this happens most of the time. Not all times.</a:t>
            </a: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5A5E7C5-7EA5-49F6-8F26-A469F2D9C81E}" type="slidenum">
              <a:rPr lang="en-US" smtClean="0"/>
              <a:pPr/>
              <a:t>36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B1717B6-125C-457A-B35D-93E408E30C30}" type="slidenum">
              <a:rPr lang="en-US" smtClean="0"/>
              <a:pPr/>
              <a:t>37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1"/>
            <a:r>
              <a:rPr lang="en-US" smtClean="0"/>
              <a:t>- For the last bullet, </a:t>
            </a:r>
            <a:r>
              <a:rPr lang="en-US" sz="2000" smtClean="0"/>
              <a:t>there are "wait" routines used to do this</a:t>
            </a:r>
          </a:p>
          <a:p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CCA345A-6091-4AEE-A614-E19791CE47A9}" type="slidenum">
              <a:rPr lang="en-US" smtClean="0"/>
              <a:pPr/>
              <a:t>44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The following pseudo-code leads to a deadlock regardless of how much system buffer we have</a:t>
            </a: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4390357-E285-4EC0-ADA3-914417C6BE3C}" type="slidenum">
              <a:rPr lang="en-US" smtClean="0"/>
              <a:pPr/>
              <a:t>56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47D51-C29E-4BDA-82A7-79848ED3A1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91C0B-65DE-46E7-8CD2-FFC556C691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DDC4B-4832-4CC7-86A9-AA7577212E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9927F-0B65-4F1F-9FC6-7FC11BACCF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3239D3-E45F-4F6D-BBB4-27EBC72887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A88A6F-35F4-4497-8C2A-BEC48CA72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DC401-D346-48D6-81B6-0C146B1FDE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44893-9104-43E1-A023-84A8817C8B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7FCD0-EC6E-4C0A-B4BA-F95A40D1D7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F3D0B-27A7-44AB-B0E3-3EA37C1051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E0E86-62A4-4358-8791-033A6E4F33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943600" y="6245225"/>
            <a:ext cx="838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A2003AA-E7CA-43D2-8209-8BA5DACEB9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rgbClr val="80808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rgbClr val="80808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rgbClr val="80808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Distributed Systems</a:t>
            </a:r>
            <a:br>
              <a:rPr lang="en-US" dirty="0" smtClean="0"/>
            </a:br>
            <a:r>
              <a:rPr lang="en-US" dirty="0" smtClean="0">
                <a:latin typeface="Times New Roman" charset="0"/>
              </a:rPr>
              <a:t>CS 15-440</a:t>
            </a:r>
            <a:br>
              <a:rPr lang="en-US" dirty="0" smtClean="0">
                <a:latin typeface="Times New Roman" charset="0"/>
              </a:rPr>
            </a:b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2971800"/>
            <a:ext cx="8229600" cy="21336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0000FF"/>
                </a:solidFill>
                <a:latin typeface="Times New Roman" charset="0"/>
              </a:rPr>
              <a:t>Programming Models</a:t>
            </a:r>
          </a:p>
          <a:p>
            <a:pPr eaLnBrk="1" hangingPunct="1"/>
            <a:r>
              <a:rPr lang="en-US" sz="2800" dirty="0" smtClean="0">
                <a:solidFill>
                  <a:srgbClr val="0000FF"/>
                </a:solidFill>
                <a:latin typeface="Times New Roman" charset="0"/>
              </a:rPr>
              <a:t>Gregory </a:t>
            </a:r>
            <a:r>
              <a:rPr lang="en-US" sz="2800" dirty="0" err="1" smtClean="0">
                <a:solidFill>
                  <a:srgbClr val="0000FF"/>
                </a:solidFill>
                <a:latin typeface="Times New Roman" charset="0"/>
              </a:rPr>
              <a:t>Kesden</a:t>
            </a:r>
            <a:endParaRPr lang="en-US" sz="2800" dirty="0" smtClean="0">
              <a:solidFill>
                <a:srgbClr val="0000FF"/>
              </a:solidFill>
              <a:latin typeface="Times New Roman" charset="0"/>
            </a:endParaRPr>
          </a:p>
          <a:p>
            <a:pPr eaLnBrk="1" hangingPunct="1"/>
            <a:endParaRPr lang="en-US" sz="2000" dirty="0" smtClean="0">
              <a:solidFill>
                <a:srgbClr val="0000FF"/>
              </a:solidFill>
              <a:latin typeface="Times New Roman" charset="0"/>
            </a:endParaRPr>
          </a:p>
          <a:p>
            <a:pPr eaLnBrk="1" hangingPunct="1"/>
            <a:endParaRPr lang="en-US" sz="2000" dirty="0" smtClean="0">
              <a:solidFill>
                <a:schemeClr val="tx1"/>
              </a:solidFill>
              <a:latin typeface="Times New Roman" charset="0"/>
            </a:endParaRPr>
          </a:p>
          <a:p>
            <a:pPr eaLnBrk="1" hangingPunct="1"/>
            <a:r>
              <a:rPr lang="en-US" sz="2000" dirty="0" smtClean="0">
                <a:solidFill>
                  <a:schemeClr val="tx1"/>
                </a:solidFill>
                <a:latin typeface="Times New Roman" charset="0"/>
              </a:rPr>
              <a:t>Borrowed and adapted from our good friends at </a:t>
            </a:r>
          </a:p>
          <a:p>
            <a:pPr eaLnBrk="1" hangingPunct="1"/>
            <a:r>
              <a:rPr lang="en-US" sz="2000" dirty="0" smtClean="0">
                <a:solidFill>
                  <a:schemeClr val="tx1"/>
                </a:solidFill>
                <a:latin typeface="Times New Roman" charset="0"/>
              </a:rPr>
              <a:t>CMU-Doha</a:t>
            </a:r>
            <a:r>
              <a:rPr lang="en-US" sz="2000" smtClean="0">
                <a:solidFill>
                  <a:schemeClr val="tx1"/>
                </a:solidFill>
                <a:latin typeface="Times New Roman" charset="0"/>
              </a:rPr>
              <a:t>, Qatar</a:t>
            </a:r>
            <a:endParaRPr lang="en-US" sz="2000" dirty="0" smtClean="0">
              <a:solidFill>
                <a:schemeClr val="tx1"/>
              </a:solidFill>
              <a:latin typeface="Times New Roman" charset="0"/>
            </a:endParaRPr>
          </a:p>
          <a:p>
            <a:pPr eaLnBrk="1" hangingPunct="1"/>
            <a:r>
              <a:rPr lang="en-US" sz="2000" dirty="0" err="1" smtClean="0">
                <a:solidFill>
                  <a:schemeClr val="tx1"/>
                </a:solidFill>
                <a:latin typeface="Times New Roman" charset="0"/>
              </a:rPr>
              <a:t>Majd</a:t>
            </a:r>
            <a:r>
              <a:rPr lang="en-US" sz="2000" dirty="0" smtClean="0">
                <a:solidFill>
                  <a:schemeClr val="tx1"/>
                </a:solidFill>
                <a:latin typeface="Times New Roman" charset="0"/>
              </a:rPr>
              <a:t> F. </a:t>
            </a:r>
            <a:r>
              <a:rPr lang="en-US" sz="2000" dirty="0" err="1" smtClean="0">
                <a:solidFill>
                  <a:schemeClr val="tx1"/>
                </a:solidFill>
                <a:latin typeface="Times New Roman" charset="0"/>
              </a:rPr>
              <a:t>Sakr</a:t>
            </a:r>
            <a:r>
              <a:rPr lang="en-US" sz="2000" dirty="0" smtClean="0">
                <a:solidFill>
                  <a:schemeClr val="tx1"/>
                </a:solidFill>
                <a:latin typeface="Times New Roman" charset="0"/>
              </a:rPr>
              <a:t>, Mohammad </a:t>
            </a:r>
            <a:r>
              <a:rPr lang="en-US" sz="2000" dirty="0" err="1" smtClean="0">
                <a:solidFill>
                  <a:schemeClr val="tx1"/>
                </a:solidFill>
                <a:latin typeface="Times New Roman" charset="0"/>
              </a:rPr>
              <a:t>Hammoud</a:t>
            </a:r>
            <a:r>
              <a:rPr lang="en-US" sz="2000" dirty="0" smtClean="0">
                <a:solidFill>
                  <a:schemeClr val="tx1"/>
                </a:solidFill>
                <a:latin typeface="Times New Roman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charset="0"/>
              </a:rPr>
              <a:t>andVinay</a:t>
            </a:r>
            <a:r>
              <a:rPr lang="en-US" sz="2000" dirty="0" smtClean="0">
                <a:solidFill>
                  <a:schemeClr val="tx1"/>
                </a:solidFill>
                <a:latin typeface="Times New Roman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charset="0"/>
              </a:rPr>
              <a:t>Kolar</a:t>
            </a:r>
            <a:endParaRPr lang="en-US" sz="2000" dirty="0" smtClean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05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47B1FC6-A620-4EE2-8FC5-9B4C879187F5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Massively Parallel Processors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Massively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P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arallel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P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rocessors (MPP) architecture consists of nodes with each having its own processor, memory and I/O subsystem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An independent OS runs at each node</a:t>
            </a: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259625D-A572-4310-8642-032CEFA481D3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7" name="Rectangle 26"/>
          <p:cNvSpPr/>
          <p:nvPr/>
        </p:nvSpPr>
        <p:spPr>
          <a:xfrm>
            <a:off x="685800" y="2967038"/>
            <a:ext cx="1143000" cy="457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Processor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838200" y="3652838"/>
            <a:ext cx="83820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Cache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57200" y="2509838"/>
            <a:ext cx="807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Interconnection Network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85800" y="4948238"/>
            <a:ext cx="1143000" cy="3429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Memory</a:t>
            </a:r>
          </a:p>
        </p:txBody>
      </p:sp>
      <p:sp>
        <p:nvSpPr>
          <p:cNvPr id="31" name="Can 30"/>
          <p:cNvSpPr/>
          <p:nvPr/>
        </p:nvSpPr>
        <p:spPr>
          <a:xfrm>
            <a:off x="2057400" y="4948238"/>
            <a:ext cx="571500" cy="385762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I/O</a:t>
            </a:r>
          </a:p>
        </p:txBody>
      </p:sp>
      <p:cxnSp>
        <p:nvCxnSpPr>
          <p:cNvPr id="32" name="Straight Connector 31"/>
          <p:cNvCxnSpPr>
            <a:stCxn id="27" idx="2"/>
            <a:endCxn id="28" idx="0"/>
          </p:cNvCxnSpPr>
          <p:nvPr/>
        </p:nvCxnSpPr>
        <p:spPr>
          <a:xfrm>
            <a:off x="1257300" y="3424238"/>
            <a:ext cx="0" cy="2286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8" idx="2"/>
          </p:cNvCxnSpPr>
          <p:nvPr/>
        </p:nvCxnSpPr>
        <p:spPr>
          <a:xfrm>
            <a:off x="1257300" y="4110038"/>
            <a:ext cx="0" cy="228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30" idx="0"/>
          </p:cNvCxnSpPr>
          <p:nvPr/>
        </p:nvCxnSpPr>
        <p:spPr>
          <a:xfrm>
            <a:off x="1257300" y="4567238"/>
            <a:ext cx="0" cy="3810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endCxn id="31" idx="1"/>
          </p:cNvCxnSpPr>
          <p:nvPr/>
        </p:nvCxnSpPr>
        <p:spPr>
          <a:xfrm>
            <a:off x="2343150" y="4567238"/>
            <a:ext cx="0" cy="3810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838200" y="4338638"/>
            <a:ext cx="838200" cy="2286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Bus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1676400" y="4567238"/>
            <a:ext cx="66675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676400" y="4338638"/>
            <a:ext cx="228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1905000" y="2814638"/>
            <a:ext cx="0" cy="15240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2781300" y="2967038"/>
            <a:ext cx="1143000" cy="457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Processor</a:t>
            </a:r>
          </a:p>
        </p:txBody>
      </p:sp>
      <p:sp>
        <p:nvSpPr>
          <p:cNvPr id="41" name="Rectangle 40"/>
          <p:cNvSpPr/>
          <p:nvPr/>
        </p:nvSpPr>
        <p:spPr>
          <a:xfrm>
            <a:off x="2933700" y="3652838"/>
            <a:ext cx="83820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Cache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781300" y="4948238"/>
            <a:ext cx="1143000" cy="3429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Memory</a:t>
            </a:r>
          </a:p>
        </p:txBody>
      </p:sp>
      <p:sp>
        <p:nvSpPr>
          <p:cNvPr id="43" name="Can 42"/>
          <p:cNvSpPr/>
          <p:nvPr/>
        </p:nvSpPr>
        <p:spPr>
          <a:xfrm>
            <a:off x="4152900" y="4948238"/>
            <a:ext cx="571500" cy="385762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I/O</a:t>
            </a:r>
          </a:p>
        </p:txBody>
      </p:sp>
      <p:cxnSp>
        <p:nvCxnSpPr>
          <p:cNvPr id="44" name="Straight Connector 43"/>
          <p:cNvCxnSpPr>
            <a:stCxn id="40" idx="2"/>
            <a:endCxn id="41" idx="0"/>
          </p:cNvCxnSpPr>
          <p:nvPr/>
        </p:nvCxnSpPr>
        <p:spPr>
          <a:xfrm>
            <a:off x="3352800" y="3424238"/>
            <a:ext cx="0" cy="2286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41" idx="2"/>
          </p:cNvCxnSpPr>
          <p:nvPr/>
        </p:nvCxnSpPr>
        <p:spPr>
          <a:xfrm>
            <a:off x="3352800" y="4110038"/>
            <a:ext cx="0" cy="228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endCxn id="42" idx="0"/>
          </p:cNvCxnSpPr>
          <p:nvPr/>
        </p:nvCxnSpPr>
        <p:spPr>
          <a:xfrm>
            <a:off x="3352800" y="4567238"/>
            <a:ext cx="0" cy="3810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endCxn id="43" idx="1"/>
          </p:cNvCxnSpPr>
          <p:nvPr/>
        </p:nvCxnSpPr>
        <p:spPr>
          <a:xfrm>
            <a:off x="4438650" y="4567238"/>
            <a:ext cx="0" cy="3810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2933700" y="4338638"/>
            <a:ext cx="838200" cy="2286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Bus</a:t>
            </a:r>
          </a:p>
        </p:txBody>
      </p:sp>
      <p:cxnSp>
        <p:nvCxnSpPr>
          <p:cNvPr id="49" name="Straight Connector 48"/>
          <p:cNvCxnSpPr/>
          <p:nvPr/>
        </p:nvCxnSpPr>
        <p:spPr>
          <a:xfrm>
            <a:off x="3771900" y="4567238"/>
            <a:ext cx="66675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900" y="4338638"/>
            <a:ext cx="228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4000500" y="2814638"/>
            <a:ext cx="0" cy="15240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4953000" y="2967038"/>
            <a:ext cx="1143000" cy="457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Processor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105400" y="3652838"/>
            <a:ext cx="83820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Cache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953000" y="4948238"/>
            <a:ext cx="1143000" cy="3429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Memory</a:t>
            </a:r>
          </a:p>
        </p:txBody>
      </p:sp>
      <p:sp>
        <p:nvSpPr>
          <p:cNvPr id="55" name="Can 54"/>
          <p:cNvSpPr/>
          <p:nvPr/>
        </p:nvSpPr>
        <p:spPr>
          <a:xfrm>
            <a:off x="6324600" y="4948238"/>
            <a:ext cx="571500" cy="385762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I/O</a:t>
            </a:r>
          </a:p>
        </p:txBody>
      </p:sp>
      <p:cxnSp>
        <p:nvCxnSpPr>
          <p:cNvPr id="56" name="Straight Connector 55"/>
          <p:cNvCxnSpPr>
            <a:stCxn id="52" idx="2"/>
            <a:endCxn id="53" idx="0"/>
          </p:cNvCxnSpPr>
          <p:nvPr/>
        </p:nvCxnSpPr>
        <p:spPr>
          <a:xfrm>
            <a:off x="5524500" y="3424238"/>
            <a:ext cx="0" cy="2286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3" idx="2"/>
          </p:cNvCxnSpPr>
          <p:nvPr/>
        </p:nvCxnSpPr>
        <p:spPr>
          <a:xfrm>
            <a:off x="5524500" y="4110038"/>
            <a:ext cx="0" cy="228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endCxn id="54" idx="0"/>
          </p:cNvCxnSpPr>
          <p:nvPr/>
        </p:nvCxnSpPr>
        <p:spPr>
          <a:xfrm>
            <a:off x="5524500" y="4567238"/>
            <a:ext cx="0" cy="3810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endCxn id="55" idx="1"/>
          </p:cNvCxnSpPr>
          <p:nvPr/>
        </p:nvCxnSpPr>
        <p:spPr>
          <a:xfrm>
            <a:off x="6610350" y="4567238"/>
            <a:ext cx="0" cy="3810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5105400" y="4338638"/>
            <a:ext cx="838200" cy="2286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Bus</a:t>
            </a:r>
          </a:p>
        </p:txBody>
      </p:sp>
      <p:cxnSp>
        <p:nvCxnSpPr>
          <p:cNvPr id="61" name="Straight Connector 60"/>
          <p:cNvCxnSpPr/>
          <p:nvPr/>
        </p:nvCxnSpPr>
        <p:spPr>
          <a:xfrm>
            <a:off x="5943600" y="4567238"/>
            <a:ext cx="66675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943600" y="4338638"/>
            <a:ext cx="228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6172200" y="2814638"/>
            <a:ext cx="0" cy="15240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7048500" y="2967038"/>
            <a:ext cx="1143000" cy="457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Processor</a:t>
            </a:r>
          </a:p>
        </p:txBody>
      </p:sp>
      <p:sp>
        <p:nvSpPr>
          <p:cNvPr id="65" name="Rectangle 64"/>
          <p:cNvSpPr/>
          <p:nvPr/>
        </p:nvSpPr>
        <p:spPr>
          <a:xfrm>
            <a:off x="7200900" y="3652838"/>
            <a:ext cx="83820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Cache</a:t>
            </a:r>
          </a:p>
        </p:txBody>
      </p:sp>
      <p:sp>
        <p:nvSpPr>
          <p:cNvPr id="66" name="Rectangle 65"/>
          <p:cNvSpPr/>
          <p:nvPr/>
        </p:nvSpPr>
        <p:spPr>
          <a:xfrm>
            <a:off x="7048500" y="4948238"/>
            <a:ext cx="1143000" cy="3429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Memory</a:t>
            </a:r>
          </a:p>
        </p:txBody>
      </p:sp>
      <p:sp>
        <p:nvSpPr>
          <p:cNvPr id="67" name="Can 66"/>
          <p:cNvSpPr/>
          <p:nvPr/>
        </p:nvSpPr>
        <p:spPr>
          <a:xfrm>
            <a:off x="8420100" y="4948238"/>
            <a:ext cx="571500" cy="385762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I/O</a:t>
            </a:r>
          </a:p>
        </p:txBody>
      </p:sp>
      <p:cxnSp>
        <p:nvCxnSpPr>
          <p:cNvPr id="68" name="Straight Connector 67"/>
          <p:cNvCxnSpPr>
            <a:stCxn id="64" idx="2"/>
            <a:endCxn id="65" idx="0"/>
          </p:cNvCxnSpPr>
          <p:nvPr/>
        </p:nvCxnSpPr>
        <p:spPr>
          <a:xfrm>
            <a:off x="7620000" y="3424238"/>
            <a:ext cx="0" cy="2286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65" idx="2"/>
          </p:cNvCxnSpPr>
          <p:nvPr/>
        </p:nvCxnSpPr>
        <p:spPr>
          <a:xfrm>
            <a:off x="7620000" y="4110038"/>
            <a:ext cx="0" cy="228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endCxn id="66" idx="0"/>
          </p:cNvCxnSpPr>
          <p:nvPr/>
        </p:nvCxnSpPr>
        <p:spPr>
          <a:xfrm>
            <a:off x="7620000" y="4567238"/>
            <a:ext cx="0" cy="3810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endCxn id="67" idx="1"/>
          </p:cNvCxnSpPr>
          <p:nvPr/>
        </p:nvCxnSpPr>
        <p:spPr>
          <a:xfrm>
            <a:off x="8705850" y="4567238"/>
            <a:ext cx="0" cy="3810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7200900" y="4338638"/>
            <a:ext cx="838200" cy="228600"/>
          </a:xfrm>
          <a:prstGeom prst="rect">
            <a:avLst/>
          </a:prstGeom>
          <a:solidFill>
            <a:schemeClr val="bg1">
              <a:lumMod val="50000"/>
            </a:schemeClr>
          </a:solidFill>
          <a:ln w="317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Bus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8039100" y="4567238"/>
            <a:ext cx="66675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8039100" y="4338638"/>
            <a:ext cx="228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8267700" y="2814638"/>
            <a:ext cx="0" cy="15240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36" grpId="0" animBg="1"/>
      <p:bldP spid="40" grpId="0" animBg="1"/>
      <p:bldP spid="41" grpId="0" animBg="1"/>
      <p:bldP spid="42" grpId="0" animBg="1"/>
      <p:bldP spid="43" grpId="0" animBg="1"/>
      <p:bldP spid="48" grpId="0" animBg="1"/>
      <p:bldP spid="52" grpId="0" animBg="1"/>
      <p:bldP spid="53" grpId="0" animBg="1"/>
      <p:bldP spid="54" grpId="0" animBg="1"/>
      <p:bldP spid="55" grpId="0" animBg="1"/>
      <p:bldP spid="60" grpId="0" animBg="1"/>
      <p:bldP spid="64" grpId="0" animBg="1"/>
      <p:bldP spid="65" grpId="0" animBg="1"/>
      <p:bldP spid="66" grpId="0" animBg="1"/>
      <p:bldP spid="67" grpId="0" animBg="1"/>
      <p:bldP spid="7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Non-Uniform Memory Access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Non-Uniform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emory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ccess (NUMA) architecture machines are built on a similar hardware model as MPP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NUMA typically provides a shared address space to applications using a hardware/software directory-based coherence protocol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The memory latency varies according to whether you access memory directly (local) or through the interconnect (remote). Thus the name non-uniform memory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access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As in an SMP machine, a single OS controls the whole system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53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7C48419-B4D2-451F-A52F-A4B3EDA66C17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buClr>
                <a:srgbClr val="C00000"/>
              </a:buClr>
              <a:buFontTx/>
              <a:buNone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457200" indent="-457200" algn="just" eaLnBrk="1" hangingPunct="1">
              <a:buFontTx/>
              <a:buNone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Tx/>
              <a:buNone/>
              <a:defRPr/>
            </a:pPr>
            <a:endParaRPr lang="en-US" sz="1400" dirty="0" smtClean="0">
              <a:solidFill>
                <a:srgbClr val="7F7F7F"/>
              </a:solidFill>
            </a:endParaRPr>
          </a:p>
        </p:txBody>
      </p:sp>
      <p:sp>
        <p:nvSpPr>
          <p:cNvPr id="3" name="Bevel 2"/>
          <p:cNvSpPr/>
          <p:nvPr/>
        </p:nvSpPr>
        <p:spPr>
          <a:xfrm>
            <a:off x="2387600" y="1447800"/>
            <a:ext cx="4465638" cy="1042988"/>
          </a:xfrm>
          <a:prstGeom prst="beve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Discussion on Programming Models</a:t>
            </a:r>
          </a:p>
        </p:txBody>
      </p:sp>
      <p:sp>
        <p:nvSpPr>
          <p:cNvPr id="4" name="Down Arrow 3"/>
          <p:cNvSpPr/>
          <p:nvPr/>
        </p:nvSpPr>
        <p:spPr>
          <a:xfrm>
            <a:off x="4495800" y="2667000"/>
            <a:ext cx="381000" cy="6096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L-Shape 5"/>
          <p:cNvSpPr/>
          <p:nvPr/>
        </p:nvSpPr>
        <p:spPr>
          <a:xfrm rot="5400000">
            <a:off x="671512" y="4711701"/>
            <a:ext cx="777875" cy="129540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Freeform 6"/>
          <p:cNvSpPr/>
          <p:nvPr/>
        </p:nvSpPr>
        <p:spPr>
          <a:xfrm>
            <a:off x="541338" y="5099050"/>
            <a:ext cx="1301750" cy="1023938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5720" tIns="53340" rIns="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Why parallelizing our programs?</a:t>
            </a:r>
          </a:p>
        </p:txBody>
      </p:sp>
      <p:sp>
        <p:nvSpPr>
          <p:cNvPr id="8" name="Isosceles Triangle 7"/>
          <p:cNvSpPr/>
          <p:nvPr/>
        </p:nvSpPr>
        <p:spPr>
          <a:xfrm>
            <a:off x="1489075" y="4618038"/>
            <a:ext cx="220663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L-Shape 8"/>
          <p:cNvSpPr/>
          <p:nvPr/>
        </p:nvSpPr>
        <p:spPr>
          <a:xfrm rot="5400000">
            <a:off x="2150269" y="4358481"/>
            <a:ext cx="777875" cy="1293813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020888" y="4745038"/>
            <a:ext cx="11684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Parallel computer architectures</a:t>
            </a:r>
          </a:p>
        </p:txBody>
      </p:sp>
      <p:sp>
        <p:nvSpPr>
          <p:cNvPr id="11" name="Isosceles Triangle 10"/>
          <p:cNvSpPr/>
          <p:nvPr/>
        </p:nvSpPr>
        <p:spPr>
          <a:xfrm>
            <a:off x="2968625" y="4264025"/>
            <a:ext cx="220663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L-Shape 11"/>
          <p:cNvSpPr/>
          <p:nvPr/>
        </p:nvSpPr>
        <p:spPr>
          <a:xfrm rot="5400000">
            <a:off x="3580606" y="4004470"/>
            <a:ext cx="777875" cy="1293812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Freeform 12"/>
          <p:cNvSpPr/>
          <p:nvPr/>
        </p:nvSpPr>
        <p:spPr>
          <a:xfrm>
            <a:off x="3451225" y="4391025"/>
            <a:ext cx="11684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Traditional Models of parallel programming</a:t>
            </a:r>
            <a:endParaRPr lang="en-US" sz="1400" dirty="0"/>
          </a:p>
        </p:txBody>
      </p:sp>
      <p:sp>
        <p:nvSpPr>
          <p:cNvPr id="14" name="Isosceles Triangle 13"/>
          <p:cNvSpPr/>
          <p:nvPr/>
        </p:nvSpPr>
        <p:spPr>
          <a:xfrm>
            <a:off x="4398963" y="3910013"/>
            <a:ext cx="220662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L-Shape 14"/>
          <p:cNvSpPr/>
          <p:nvPr/>
        </p:nvSpPr>
        <p:spPr>
          <a:xfrm rot="5400000">
            <a:off x="5011738" y="3651250"/>
            <a:ext cx="776287" cy="1293813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4881563" y="4037013"/>
            <a:ext cx="11684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Examples of parallel processing</a:t>
            </a:r>
            <a:endParaRPr lang="en-US" sz="1400" dirty="0"/>
          </a:p>
        </p:txBody>
      </p:sp>
      <p:sp>
        <p:nvSpPr>
          <p:cNvPr id="17" name="Isosceles Triangle 16"/>
          <p:cNvSpPr/>
          <p:nvPr/>
        </p:nvSpPr>
        <p:spPr>
          <a:xfrm>
            <a:off x="5829300" y="3556000"/>
            <a:ext cx="220663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L-Shape 59"/>
          <p:cNvSpPr/>
          <p:nvPr/>
        </p:nvSpPr>
        <p:spPr>
          <a:xfrm rot="5400000">
            <a:off x="6441281" y="3298032"/>
            <a:ext cx="777875" cy="1293812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Freeform 60"/>
          <p:cNvSpPr/>
          <p:nvPr/>
        </p:nvSpPr>
        <p:spPr>
          <a:xfrm>
            <a:off x="6311900" y="3683000"/>
            <a:ext cx="11684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Message Passing Interface (MPI)</a:t>
            </a:r>
          </a:p>
        </p:txBody>
      </p:sp>
      <p:sp>
        <p:nvSpPr>
          <p:cNvPr id="62" name="Isosceles Triangle 61"/>
          <p:cNvSpPr/>
          <p:nvPr/>
        </p:nvSpPr>
        <p:spPr>
          <a:xfrm>
            <a:off x="7259638" y="3201988"/>
            <a:ext cx="220662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L-Shape 62"/>
          <p:cNvSpPr/>
          <p:nvPr/>
        </p:nvSpPr>
        <p:spPr>
          <a:xfrm rot="5400000">
            <a:off x="7871619" y="2944019"/>
            <a:ext cx="777875" cy="1293813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096" name="Freeform 4095"/>
          <p:cNvSpPr/>
          <p:nvPr/>
        </p:nvSpPr>
        <p:spPr>
          <a:xfrm>
            <a:off x="7742238" y="3330575"/>
            <a:ext cx="1168400" cy="1023938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MapReduce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Chevron 22"/>
          <p:cNvSpPr/>
          <p:nvPr/>
        </p:nvSpPr>
        <p:spPr>
          <a:xfrm rot="16200000">
            <a:off x="3599656" y="5614194"/>
            <a:ext cx="741363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3457575" y="4391025"/>
            <a:ext cx="11684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rgbClr val="0000FF"/>
                </a:solidFill>
              </a:rPr>
              <a:t>Traditional Models of parallel programming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Models of Parallel Programming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What is a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parallel programming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model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700" dirty="0">
                <a:solidFill>
                  <a:schemeClr val="bg1">
                    <a:lumMod val="50000"/>
                  </a:schemeClr>
                </a:solidFill>
              </a:rPr>
              <a:t>A programming model is </a:t>
            </a:r>
            <a:r>
              <a:rPr lang="en-US" sz="1700" dirty="0" smtClean="0">
                <a:solidFill>
                  <a:schemeClr val="bg1">
                    <a:lumMod val="50000"/>
                  </a:schemeClr>
                </a:solidFill>
              </a:rPr>
              <a:t>an abstraction provided by the hardware </a:t>
            </a:r>
            <a:br>
              <a:rPr lang="en-US" sz="17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1700" dirty="0" smtClean="0">
                <a:solidFill>
                  <a:schemeClr val="bg1">
                    <a:lumMod val="50000"/>
                  </a:schemeClr>
                </a:solidFill>
              </a:rPr>
              <a:t>to programmers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7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700" dirty="0" smtClean="0">
                <a:solidFill>
                  <a:schemeClr val="bg1">
                    <a:lumMod val="50000"/>
                  </a:schemeClr>
                </a:solidFill>
              </a:rPr>
              <a:t>It determines how easily programmers can specify their algorithms into parallel unit of computations (i.e., tasks) that the hardware understands</a:t>
            </a:r>
          </a:p>
          <a:p>
            <a:pPr marL="457200" lvl="1" indent="0" algn="just" eaLnBrk="1" hangingPunct="1">
              <a:buFontTx/>
              <a:buNone/>
              <a:defRPr/>
            </a:pPr>
            <a:endParaRPr lang="en-US" sz="17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700" dirty="0" smtClean="0">
                <a:solidFill>
                  <a:schemeClr val="bg1">
                    <a:lumMod val="50000"/>
                  </a:schemeClr>
                </a:solidFill>
              </a:rPr>
              <a:t>It determines how efficiently parallel tasks can be executed on the hardware </a:t>
            </a:r>
            <a:endParaRPr lang="en-US" sz="17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en-US" sz="17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Main Goal: utilize all the processors of the underlying architecture (e.g., SMP, MPP, NUMA) and minimize the elapsed time of </a:t>
            </a:r>
            <a:b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your program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741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34336A2-6197-4287-BEDE-8B4E871BBEE0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300" smtClean="0"/>
              <a:t>Traditional Parallel Programming Models</a:t>
            </a:r>
          </a:p>
        </p:txBody>
      </p:sp>
      <p:sp>
        <p:nvSpPr>
          <p:cNvPr id="1843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00885FA-6A79-4158-AC62-F4A483CDCA4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" name="Rounded Rectangle 4"/>
          <p:cNvSpPr/>
          <p:nvPr/>
        </p:nvSpPr>
        <p:spPr>
          <a:xfrm>
            <a:off x="2705100" y="1905000"/>
            <a:ext cx="3619500" cy="8382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Parallel Programming Models</a:t>
            </a:r>
          </a:p>
        </p:txBody>
      </p:sp>
      <p:cxnSp>
        <p:nvCxnSpPr>
          <p:cNvPr id="6" name="Straight Arrow Connector 5"/>
          <p:cNvCxnSpPr>
            <a:stCxn id="5" idx="2"/>
          </p:cNvCxnSpPr>
          <p:nvPr/>
        </p:nvCxnSpPr>
        <p:spPr>
          <a:xfrm flipH="1">
            <a:off x="2819400" y="2743200"/>
            <a:ext cx="1695450" cy="10668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1371600" y="3810000"/>
            <a:ext cx="26670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Shared Memory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257800" y="3810000"/>
            <a:ext cx="2667000" cy="13716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bg1"/>
                </a:solidFill>
              </a:rPr>
              <a:t>Message Passing </a:t>
            </a:r>
          </a:p>
        </p:txBody>
      </p:sp>
      <p:cxnSp>
        <p:nvCxnSpPr>
          <p:cNvPr id="9" name="Straight Arrow Connector 8"/>
          <p:cNvCxnSpPr>
            <a:stCxn id="5" idx="2"/>
            <a:endCxn id="8" idx="0"/>
          </p:cNvCxnSpPr>
          <p:nvPr/>
        </p:nvCxnSpPr>
        <p:spPr>
          <a:xfrm>
            <a:off x="4514850" y="2743200"/>
            <a:ext cx="2076450" cy="10668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hevron 16"/>
          <p:cNvSpPr/>
          <p:nvPr/>
        </p:nvSpPr>
        <p:spPr>
          <a:xfrm rot="16200000">
            <a:off x="2274888" y="5608637"/>
            <a:ext cx="742950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257800" y="3810000"/>
            <a:ext cx="2667000" cy="13716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FF"/>
                </a:solidFill>
              </a:rPr>
              <a:t>Message Passing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Shared Memory Model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In the shared memory programming model, the abstraction is that parallel tasks can access any location of the memory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Parallel tasks can communicate through reading and writing common memory locations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This is similar to threads from a single process which share a single address space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Multi-threaded programs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(e.g.,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</a:rPr>
              <a:t>OpenMP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programs)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are the best fit with shared memory programming model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94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4FB4443-6CC4-44ED-A7FF-41C3677A2B89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Shared Memory Model</a:t>
            </a:r>
          </a:p>
        </p:txBody>
      </p:sp>
      <p:sp>
        <p:nvSpPr>
          <p:cNvPr id="2048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9BA950E-D3F9-4102-8152-A53667D271C8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0484" name="TextBox 10"/>
          <p:cNvSpPr txBox="1">
            <a:spLocks noChangeArrowheads="1"/>
          </p:cNvSpPr>
          <p:nvPr/>
        </p:nvSpPr>
        <p:spPr bwMode="auto">
          <a:xfrm>
            <a:off x="2171700" y="5803900"/>
            <a:ext cx="6969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B050"/>
                </a:solidFill>
              </a:rPr>
              <a:t>Process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305050" y="2001838"/>
            <a:ext cx="381000" cy="519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/>
              <a:t>S1</a:t>
            </a:r>
          </a:p>
        </p:txBody>
      </p:sp>
      <p:sp>
        <p:nvSpPr>
          <p:cNvPr id="13" name="Isosceles Triangle 12"/>
          <p:cNvSpPr/>
          <p:nvPr/>
        </p:nvSpPr>
        <p:spPr>
          <a:xfrm rot="10800000">
            <a:off x="2305050" y="5078413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305050" y="2505075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/>
              <a:t>P1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305050" y="3022600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/>
              <a:t>P2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305050" y="3524250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/>
              <a:t>P3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305050" y="4041775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/>
              <a:t>P4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305050" y="4559300"/>
            <a:ext cx="381000" cy="519113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/>
              <a:t>S2</a:t>
            </a:r>
          </a:p>
        </p:txBody>
      </p:sp>
      <p:sp>
        <p:nvSpPr>
          <p:cNvPr id="20492" name="TextBox 32"/>
          <p:cNvSpPr txBox="1">
            <a:spLocks noChangeArrowheads="1"/>
          </p:cNvSpPr>
          <p:nvPr/>
        </p:nvSpPr>
        <p:spPr bwMode="auto">
          <a:xfrm>
            <a:off x="228600" y="1524000"/>
            <a:ext cx="1133475" cy="61595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none" tIns="91440" bIns="91440">
            <a:spAutoFit/>
          </a:bodyPr>
          <a:lstStyle/>
          <a:p>
            <a:r>
              <a:rPr lang="en-US" sz="1400" i="1"/>
              <a:t>S</a:t>
            </a:r>
            <a:r>
              <a:rPr lang="en-US" sz="1400" i="1" baseline="-25000"/>
              <a:t>i</a:t>
            </a:r>
            <a:r>
              <a:rPr lang="en-US" sz="1400" i="1"/>
              <a:t> = Serial</a:t>
            </a:r>
          </a:p>
          <a:p>
            <a:r>
              <a:rPr lang="en-US" sz="1400" i="1"/>
              <a:t>P</a:t>
            </a:r>
            <a:r>
              <a:rPr lang="en-US" sz="1400" i="1" baseline="-25000"/>
              <a:t>j</a:t>
            </a:r>
            <a:r>
              <a:rPr lang="en-US" sz="1400" i="1"/>
              <a:t> = Parallel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1866900" y="2470150"/>
            <a:ext cx="0" cy="5016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4" name="TextBox 35"/>
          <p:cNvSpPr txBox="1">
            <a:spLocks noChangeArrowheads="1"/>
          </p:cNvSpPr>
          <p:nvPr/>
        </p:nvSpPr>
        <p:spPr bwMode="auto">
          <a:xfrm rot="-5400000">
            <a:off x="1665287" y="2135188"/>
            <a:ext cx="3905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/>
              <a:t>Time</a:t>
            </a:r>
          </a:p>
        </p:txBody>
      </p:sp>
      <p:sp>
        <p:nvSpPr>
          <p:cNvPr id="20495" name="TextBox 36"/>
          <p:cNvSpPr txBox="1">
            <a:spLocks noChangeArrowheads="1"/>
          </p:cNvSpPr>
          <p:nvPr/>
        </p:nvSpPr>
        <p:spPr bwMode="auto">
          <a:xfrm>
            <a:off x="1981200" y="1524000"/>
            <a:ext cx="11112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/>
              <a:t>Single Thread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905375" y="1984375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/>
              <a:t>S1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4241800" y="2470150"/>
            <a:ext cx="0" cy="5016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 rot="-5400000">
            <a:off x="4040187" y="2135188"/>
            <a:ext cx="3905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/>
              <a:t>Time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903788" y="2759075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/>
              <a:t>P1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715000" y="2759075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/>
              <a:t>P2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508750" y="2757488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/>
              <a:t>P3</a:t>
            </a:r>
          </a:p>
        </p:txBody>
      </p:sp>
      <p:sp>
        <p:nvSpPr>
          <p:cNvPr id="44" name="Rectangle 43"/>
          <p:cNvSpPr/>
          <p:nvPr/>
        </p:nvSpPr>
        <p:spPr>
          <a:xfrm>
            <a:off x="7315200" y="2759075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/>
              <a:t>P3</a:t>
            </a:r>
          </a:p>
        </p:txBody>
      </p:sp>
      <p:sp>
        <p:nvSpPr>
          <p:cNvPr id="45" name="Isosceles Triangle 44"/>
          <p:cNvSpPr/>
          <p:nvPr/>
        </p:nvSpPr>
        <p:spPr>
          <a:xfrm rot="10800000">
            <a:off x="4905375" y="4114800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905375" y="3597275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/>
              <a:t>S2</a:t>
            </a:r>
          </a:p>
        </p:txBody>
      </p:sp>
      <p:cxnSp>
        <p:nvCxnSpPr>
          <p:cNvPr id="34" name="Straight Arrow Connector 33"/>
          <p:cNvCxnSpPr>
            <a:stCxn id="38" idx="2"/>
            <a:endCxn id="41" idx="0"/>
          </p:cNvCxnSpPr>
          <p:nvPr/>
        </p:nvCxnSpPr>
        <p:spPr>
          <a:xfrm flipH="1">
            <a:off x="5094288" y="2501900"/>
            <a:ext cx="1587" cy="257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38" idx="2"/>
          </p:cNvCxnSpPr>
          <p:nvPr/>
        </p:nvCxnSpPr>
        <p:spPr>
          <a:xfrm>
            <a:off x="5095875" y="2501900"/>
            <a:ext cx="809625" cy="255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38" idx="2"/>
            <a:endCxn id="43" idx="0"/>
          </p:cNvCxnSpPr>
          <p:nvPr/>
        </p:nvCxnSpPr>
        <p:spPr>
          <a:xfrm>
            <a:off x="5095875" y="2501900"/>
            <a:ext cx="1603375" cy="255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8" idx="2"/>
            <a:endCxn id="44" idx="0"/>
          </p:cNvCxnSpPr>
          <p:nvPr/>
        </p:nvCxnSpPr>
        <p:spPr>
          <a:xfrm>
            <a:off x="5095875" y="2501900"/>
            <a:ext cx="2409825" cy="257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41" idx="2"/>
            <a:endCxn id="46" idx="0"/>
          </p:cNvCxnSpPr>
          <p:nvPr/>
        </p:nvCxnSpPr>
        <p:spPr>
          <a:xfrm>
            <a:off x="5094288" y="3276600"/>
            <a:ext cx="1587" cy="3206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44" idx="2"/>
          </p:cNvCxnSpPr>
          <p:nvPr/>
        </p:nvCxnSpPr>
        <p:spPr>
          <a:xfrm flipH="1">
            <a:off x="5094288" y="3276600"/>
            <a:ext cx="2411412" cy="3206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3" idx="2"/>
          </p:cNvCxnSpPr>
          <p:nvPr/>
        </p:nvCxnSpPr>
        <p:spPr>
          <a:xfrm flipH="1">
            <a:off x="5095875" y="3275013"/>
            <a:ext cx="1603375" cy="3222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endCxn id="46" idx="0"/>
          </p:cNvCxnSpPr>
          <p:nvPr/>
        </p:nvCxnSpPr>
        <p:spPr>
          <a:xfrm flipH="1">
            <a:off x="5095875" y="3281363"/>
            <a:ext cx="801688" cy="3159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6" name="Rectangle 4095"/>
          <p:cNvSpPr/>
          <p:nvPr/>
        </p:nvSpPr>
        <p:spPr>
          <a:xfrm>
            <a:off x="5410200" y="3802063"/>
            <a:ext cx="2667000" cy="2397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Shared Address Space</a:t>
            </a:r>
          </a:p>
        </p:txBody>
      </p:sp>
      <p:cxnSp>
        <p:nvCxnSpPr>
          <p:cNvPr id="4111" name="Straight Arrow Connector 4110"/>
          <p:cNvCxnSpPr>
            <a:endCxn id="41" idx="3"/>
          </p:cNvCxnSpPr>
          <p:nvPr/>
        </p:nvCxnSpPr>
        <p:spPr>
          <a:xfrm flipH="1">
            <a:off x="5284788" y="3016250"/>
            <a:ext cx="215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3" name="Straight Arrow Connector 4112"/>
          <p:cNvCxnSpPr/>
          <p:nvPr/>
        </p:nvCxnSpPr>
        <p:spPr>
          <a:xfrm>
            <a:off x="5497513" y="3022600"/>
            <a:ext cx="0" cy="7794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H="1">
            <a:off x="6096000" y="3022600"/>
            <a:ext cx="215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6308725" y="3028950"/>
            <a:ext cx="0" cy="7810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H="1">
            <a:off x="6870700" y="3022600"/>
            <a:ext cx="215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7083425" y="3028950"/>
            <a:ext cx="0" cy="7810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H="1">
            <a:off x="7696200" y="3022600"/>
            <a:ext cx="215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7908925" y="3028950"/>
            <a:ext cx="0" cy="7810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3962400" y="1784350"/>
            <a:ext cx="0" cy="4159250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Curved Up Arrow 91"/>
          <p:cNvSpPr/>
          <p:nvPr/>
        </p:nvSpPr>
        <p:spPr>
          <a:xfrm>
            <a:off x="3581400" y="5943600"/>
            <a:ext cx="839788" cy="381000"/>
          </a:xfrm>
          <a:prstGeom prst="curved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94" name="TextBox 93"/>
          <p:cNvSpPr txBox="1">
            <a:spLocks noChangeArrowheads="1"/>
          </p:cNvSpPr>
          <p:nvPr/>
        </p:nvSpPr>
        <p:spPr bwMode="auto">
          <a:xfrm>
            <a:off x="5746750" y="1536700"/>
            <a:ext cx="10033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/>
              <a:t>Multi-Thread</a:t>
            </a:r>
          </a:p>
        </p:txBody>
      </p:sp>
      <p:sp>
        <p:nvSpPr>
          <p:cNvPr id="95" name="TextBox 94"/>
          <p:cNvSpPr txBox="1">
            <a:spLocks noChangeArrowheads="1"/>
          </p:cNvSpPr>
          <p:nvPr/>
        </p:nvSpPr>
        <p:spPr bwMode="auto">
          <a:xfrm>
            <a:off x="5943600" y="4889500"/>
            <a:ext cx="6969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B050"/>
                </a:solidFill>
              </a:rPr>
              <a:t>Process</a:t>
            </a:r>
          </a:p>
        </p:txBody>
      </p:sp>
      <p:sp>
        <p:nvSpPr>
          <p:cNvPr id="107" name="TextBox 106"/>
          <p:cNvSpPr txBox="1">
            <a:spLocks noChangeArrowheads="1"/>
          </p:cNvSpPr>
          <p:nvPr/>
        </p:nvSpPr>
        <p:spPr bwMode="auto">
          <a:xfrm>
            <a:off x="5408613" y="2154238"/>
            <a:ext cx="5476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/>
              <a:t>Spawn</a:t>
            </a:r>
          </a:p>
        </p:txBody>
      </p:sp>
      <p:sp>
        <p:nvSpPr>
          <p:cNvPr id="108" name="TextBox 107"/>
          <p:cNvSpPr txBox="1">
            <a:spLocks noChangeArrowheads="1"/>
          </p:cNvSpPr>
          <p:nvPr/>
        </p:nvSpPr>
        <p:spPr bwMode="auto">
          <a:xfrm>
            <a:off x="4503738" y="3479800"/>
            <a:ext cx="3286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/>
              <a:t>Join</a:t>
            </a:r>
          </a:p>
        </p:txBody>
      </p:sp>
      <p:sp>
        <p:nvSpPr>
          <p:cNvPr id="2" name="Rectangle 1"/>
          <p:cNvSpPr/>
          <p:nvPr/>
        </p:nvSpPr>
        <p:spPr>
          <a:xfrm>
            <a:off x="1981200" y="1892300"/>
            <a:ext cx="1111250" cy="3822700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4421188" y="1892300"/>
            <a:ext cx="3884612" cy="2927350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0" grpId="0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096" grpId="0" animBg="1"/>
      <p:bldP spid="92" grpId="0" animBg="1"/>
      <p:bldP spid="94" grpId="0"/>
      <p:bldP spid="95" grpId="0"/>
      <p:bldP spid="107" grpId="0"/>
      <p:bldP spid="108" grpId="0"/>
      <p:bldP spid="5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Shared Memory Example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09600" y="2833688"/>
            <a:ext cx="2438400" cy="1590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400">
                <a:latin typeface="Courier New" pitchFamily="49" charset="0"/>
              </a:rPr>
              <a:t>for (i=0; i&lt;8; i++)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a[i] = b[i] + c[i];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sum = 0;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for (i=0; i&lt;8; i++)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if (a[i] &gt; 0)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  sum = sum + a[i];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Print sum;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352800" y="1527175"/>
            <a:ext cx="5486400" cy="4721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400" b="1">
                <a:latin typeface="Courier New" pitchFamily="49" charset="0"/>
              </a:rPr>
              <a:t>begin parallel </a:t>
            </a:r>
            <a:r>
              <a:rPr lang="en-US" sz="1400">
                <a:latin typeface="Courier New" pitchFamily="49" charset="0"/>
              </a:rPr>
              <a:t>// spawn a child thread</a:t>
            </a:r>
            <a:endParaRPr lang="en-US" sz="1400" b="1">
              <a:latin typeface="Courier New" pitchFamily="49" charset="0"/>
            </a:endParaRPr>
          </a:p>
          <a:p>
            <a:pPr eaLnBrk="0" hangingPunct="0"/>
            <a:r>
              <a:rPr lang="en-US" sz="1400" b="1">
                <a:latin typeface="Courier New" pitchFamily="49" charset="0"/>
              </a:rPr>
              <a:t>private </a:t>
            </a:r>
            <a:r>
              <a:rPr lang="en-US" sz="1400">
                <a:latin typeface="Courier New" pitchFamily="49" charset="0"/>
              </a:rPr>
              <a:t>int start_iter, end_iter, i;</a:t>
            </a:r>
          </a:p>
          <a:p>
            <a:pPr eaLnBrk="0" hangingPunct="0"/>
            <a:r>
              <a:rPr lang="en-US" sz="1400" b="1">
                <a:latin typeface="Courier New" pitchFamily="49" charset="0"/>
              </a:rPr>
              <a:t>shared </a:t>
            </a:r>
            <a:r>
              <a:rPr lang="en-US" sz="1400">
                <a:latin typeface="Courier New" pitchFamily="49" charset="0"/>
              </a:rPr>
              <a:t>int local_iter=4, sum=0;</a:t>
            </a:r>
          </a:p>
          <a:p>
            <a:pPr eaLnBrk="0" hangingPunct="0"/>
            <a:r>
              <a:rPr lang="en-US" sz="1400" b="1">
                <a:latin typeface="Courier New" pitchFamily="49" charset="0"/>
              </a:rPr>
              <a:t>shared</a:t>
            </a:r>
            <a:r>
              <a:rPr lang="en-US" sz="1400">
                <a:latin typeface="Courier New" pitchFamily="49" charset="0"/>
              </a:rPr>
              <a:t> double sum=0.0, a[], b[], c[];</a:t>
            </a:r>
          </a:p>
          <a:p>
            <a:pPr eaLnBrk="0" hangingPunct="0"/>
            <a:r>
              <a:rPr lang="en-US" sz="1400" b="1">
                <a:latin typeface="Courier New" pitchFamily="49" charset="0"/>
              </a:rPr>
              <a:t>shared</a:t>
            </a:r>
            <a:r>
              <a:rPr lang="en-US" sz="1400">
                <a:latin typeface="Courier New" pitchFamily="49" charset="0"/>
              </a:rPr>
              <a:t> lock_type mylock;</a:t>
            </a:r>
            <a:endParaRPr lang="en-US" sz="1400" b="1">
              <a:latin typeface="Courier New" pitchFamily="49" charset="0"/>
            </a:endParaRPr>
          </a:p>
          <a:p>
            <a:pPr eaLnBrk="0" hangingPunct="0"/>
            <a:endParaRPr lang="en-US" sz="1000" b="1">
              <a:latin typeface="Courier New" pitchFamily="49" charset="0"/>
            </a:endParaRPr>
          </a:p>
          <a:p>
            <a:pPr eaLnBrk="0" hangingPunct="0"/>
            <a:r>
              <a:rPr lang="en-US" sz="1400">
                <a:latin typeface="Courier New" pitchFamily="49" charset="0"/>
              </a:rPr>
              <a:t>start_iter = getid() * local_iter;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end_iter = start_iter + local_iter;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for (i=start_iter; i&lt;end_iter; i++)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a[i] = b[i] + c[i];</a:t>
            </a:r>
          </a:p>
          <a:p>
            <a:pPr eaLnBrk="0" hangingPunct="0"/>
            <a:r>
              <a:rPr lang="en-US" sz="1400" b="1">
                <a:latin typeface="Courier New" pitchFamily="49" charset="0"/>
              </a:rPr>
              <a:t>barrier;</a:t>
            </a:r>
          </a:p>
          <a:p>
            <a:pPr eaLnBrk="0" hangingPunct="0"/>
            <a:endParaRPr lang="en-US" sz="1400" b="1">
              <a:latin typeface="Courier New" pitchFamily="49" charset="0"/>
            </a:endParaRPr>
          </a:p>
          <a:p>
            <a:pPr eaLnBrk="0" hangingPunct="0"/>
            <a:r>
              <a:rPr lang="en-US" sz="1400">
                <a:latin typeface="Courier New" pitchFamily="49" charset="0"/>
              </a:rPr>
              <a:t>for (i=start_iter; i&lt;end_iter; i++)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if (a[i] &gt; 0) {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  </a:t>
            </a:r>
            <a:r>
              <a:rPr lang="en-US" sz="1400" b="1">
                <a:latin typeface="Courier New" pitchFamily="49" charset="0"/>
              </a:rPr>
              <a:t>lock(mylock);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    sum = sum + a[i];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  </a:t>
            </a:r>
            <a:r>
              <a:rPr lang="en-US" sz="1400" b="1">
                <a:latin typeface="Courier New" pitchFamily="49" charset="0"/>
              </a:rPr>
              <a:t>unlock(mylock);</a:t>
            </a:r>
          </a:p>
          <a:p>
            <a:pPr eaLnBrk="0" hangingPunct="0"/>
            <a:r>
              <a:rPr lang="en-US" sz="1400" b="1">
                <a:latin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</a:rPr>
              <a:t>}</a:t>
            </a:r>
            <a:endParaRPr lang="en-US" sz="1400" b="1">
              <a:latin typeface="Courier New" pitchFamily="49" charset="0"/>
            </a:endParaRPr>
          </a:p>
          <a:p>
            <a:pPr eaLnBrk="0" hangingPunct="0"/>
            <a:r>
              <a:rPr lang="en-US" sz="1400" b="1">
                <a:latin typeface="Courier New" pitchFamily="49" charset="0"/>
              </a:rPr>
              <a:t>barrier;    </a:t>
            </a:r>
            <a:r>
              <a:rPr lang="en-US" sz="1400">
                <a:latin typeface="Courier New" pitchFamily="49" charset="0"/>
              </a:rPr>
              <a:t>// necessary</a:t>
            </a:r>
          </a:p>
          <a:p>
            <a:pPr eaLnBrk="0" hangingPunct="0"/>
            <a:endParaRPr lang="en-US" sz="1400" b="1">
              <a:latin typeface="Courier New" pitchFamily="49" charset="0"/>
            </a:endParaRPr>
          </a:p>
          <a:p>
            <a:pPr eaLnBrk="0" hangingPunct="0"/>
            <a:r>
              <a:rPr lang="en-US" sz="1400" b="1">
                <a:latin typeface="Courier New" pitchFamily="49" charset="0"/>
              </a:rPr>
              <a:t>end parallel </a:t>
            </a:r>
            <a:r>
              <a:rPr lang="en-US" sz="1400">
                <a:latin typeface="Courier New" pitchFamily="49" charset="0"/>
              </a:rPr>
              <a:t>// kill the child thread</a:t>
            </a:r>
            <a:endParaRPr lang="en-US" sz="1400" b="1">
              <a:latin typeface="Courier New" pitchFamily="49" charset="0"/>
            </a:endParaRPr>
          </a:p>
          <a:p>
            <a:pPr eaLnBrk="0" hangingPunct="0"/>
            <a:r>
              <a:rPr lang="en-US" sz="1400">
                <a:latin typeface="Courier New" pitchFamily="49" charset="0"/>
              </a:rPr>
              <a:t>Print sum;</a:t>
            </a:r>
          </a:p>
        </p:txBody>
      </p:sp>
      <p:sp>
        <p:nvSpPr>
          <p:cNvPr id="21509" name="TextBox 2"/>
          <p:cNvSpPr txBox="1">
            <a:spLocks noChangeArrowheads="1"/>
          </p:cNvSpPr>
          <p:nvPr/>
        </p:nvSpPr>
        <p:spPr bwMode="auto">
          <a:xfrm>
            <a:off x="1143000" y="4430713"/>
            <a:ext cx="12747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Sequential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507038" y="6248400"/>
            <a:ext cx="9540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Parallel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198813" y="1555750"/>
            <a:ext cx="0" cy="5035550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rved Up Arrow 11"/>
          <p:cNvSpPr/>
          <p:nvPr/>
        </p:nvSpPr>
        <p:spPr>
          <a:xfrm>
            <a:off x="2817813" y="6400800"/>
            <a:ext cx="839787" cy="381000"/>
          </a:xfrm>
          <a:prstGeom prst="curved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300" smtClean="0"/>
              <a:t>Traditional Parallel Programming Models</a:t>
            </a:r>
          </a:p>
        </p:txBody>
      </p:sp>
      <p:sp>
        <p:nvSpPr>
          <p:cNvPr id="2253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63A97F0-7F0E-47DA-9A76-F092E0323793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" name="Rounded Rectangle 4"/>
          <p:cNvSpPr/>
          <p:nvPr/>
        </p:nvSpPr>
        <p:spPr>
          <a:xfrm>
            <a:off x="2705100" y="1905000"/>
            <a:ext cx="3619500" cy="8382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Parallel Programming Models</a:t>
            </a:r>
          </a:p>
        </p:txBody>
      </p:sp>
      <p:cxnSp>
        <p:nvCxnSpPr>
          <p:cNvPr id="6" name="Straight Arrow Connector 5"/>
          <p:cNvCxnSpPr>
            <a:stCxn id="5" idx="2"/>
          </p:cNvCxnSpPr>
          <p:nvPr/>
        </p:nvCxnSpPr>
        <p:spPr>
          <a:xfrm flipH="1">
            <a:off x="2819400" y="2743200"/>
            <a:ext cx="1695450" cy="10668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1371600" y="3810000"/>
            <a:ext cx="26670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Shared Memory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257800" y="3810000"/>
            <a:ext cx="2667000" cy="13716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bg1"/>
                </a:solidFill>
              </a:rPr>
              <a:t>Message Passing </a:t>
            </a:r>
          </a:p>
        </p:txBody>
      </p:sp>
      <p:cxnSp>
        <p:nvCxnSpPr>
          <p:cNvPr id="9" name="Straight Arrow Connector 8"/>
          <p:cNvCxnSpPr>
            <a:stCxn id="5" idx="2"/>
            <a:endCxn id="8" idx="0"/>
          </p:cNvCxnSpPr>
          <p:nvPr/>
        </p:nvCxnSpPr>
        <p:spPr>
          <a:xfrm>
            <a:off x="4514850" y="2743200"/>
            <a:ext cx="2076450" cy="10668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hevron 16"/>
          <p:cNvSpPr/>
          <p:nvPr/>
        </p:nvSpPr>
        <p:spPr>
          <a:xfrm rot="16200000">
            <a:off x="6219826" y="5621337"/>
            <a:ext cx="742950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371600" y="3810000"/>
            <a:ext cx="2667000" cy="1371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Shared Memory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Message Passing Model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In message passing, parallel tasks have their own local memories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One task cannot access another task’s memory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Hence, to communicate data they have to rely on explicit messages sent to each other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This is similar to the abstraction of processes which do not share an address space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MPI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programs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are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the best fit with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message passing </a:t>
            </a:r>
            <a:b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programming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model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355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DBC5E6B-6850-4DC8-8BF1-24D57A4942ED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buClr>
                <a:srgbClr val="C00000"/>
              </a:buClr>
              <a:buFontTx/>
              <a:buNone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457200" indent="-457200" algn="just" eaLnBrk="1" hangingPunct="1">
              <a:buFontTx/>
              <a:buNone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Tx/>
              <a:buNone/>
              <a:defRPr/>
            </a:pPr>
            <a:endParaRPr lang="en-US" sz="1400" dirty="0" smtClean="0">
              <a:solidFill>
                <a:srgbClr val="7F7F7F"/>
              </a:solidFill>
            </a:endParaRPr>
          </a:p>
        </p:txBody>
      </p:sp>
      <p:sp>
        <p:nvSpPr>
          <p:cNvPr id="3" name="Bevel 2"/>
          <p:cNvSpPr/>
          <p:nvPr/>
        </p:nvSpPr>
        <p:spPr>
          <a:xfrm>
            <a:off x="2387600" y="1447800"/>
            <a:ext cx="4465638" cy="1042988"/>
          </a:xfrm>
          <a:prstGeom prst="beve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Discussion on Programming Models</a:t>
            </a:r>
          </a:p>
        </p:txBody>
      </p:sp>
      <p:sp>
        <p:nvSpPr>
          <p:cNvPr id="4" name="Down Arrow 3"/>
          <p:cNvSpPr/>
          <p:nvPr/>
        </p:nvSpPr>
        <p:spPr>
          <a:xfrm>
            <a:off x="4495800" y="2667000"/>
            <a:ext cx="381000" cy="6096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L-Shape 5"/>
          <p:cNvSpPr/>
          <p:nvPr/>
        </p:nvSpPr>
        <p:spPr>
          <a:xfrm rot="5400000">
            <a:off x="671512" y="4711701"/>
            <a:ext cx="777875" cy="129540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Freeform 6"/>
          <p:cNvSpPr/>
          <p:nvPr/>
        </p:nvSpPr>
        <p:spPr>
          <a:xfrm>
            <a:off x="541338" y="5099050"/>
            <a:ext cx="1301750" cy="1023938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5720" tIns="53340" rIns="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Why parallelism?</a:t>
            </a:r>
            <a:endParaRPr lang="en-US" sz="1400" dirty="0"/>
          </a:p>
        </p:txBody>
      </p:sp>
      <p:sp>
        <p:nvSpPr>
          <p:cNvPr id="8" name="Isosceles Triangle 7"/>
          <p:cNvSpPr/>
          <p:nvPr/>
        </p:nvSpPr>
        <p:spPr>
          <a:xfrm>
            <a:off x="1489075" y="4618038"/>
            <a:ext cx="220663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L-Shape 8"/>
          <p:cNvSpPr/>
          <p:nvPr/>
        </p:nvSpPr>
        <p:spPr>
          <a:xfrm rot="5400000">
            <a:off x="2150269" y="4358481"/>
            <a:ext cx="777875" cy="1293813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020888" y="4745038"/>
            <a:ext cx="11684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Parallel computer architectures</a:t>
            </a:r>
            <a:endParaRPr lang="en-US" sz="1400" dirty="0"/>
          </a:p>
        </p:txBody>
      </p:sp>
      <p:sp>
        <p:nvSpPr>
          <p:cNvPr id="11" name="Isosceles Triangle 10"/>
          <p:cNvSpPr/>
          <p:nvPr/>
        </p:nvSpPr>
        <p:spPr>
          <a:xfrm>
            <a:off x="2968625" y="4264025"/>
            <a:ext cx="220663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L-Shape 11"/>
          <p:cNvSpPr/>
          <p:nvPr/>
        </p:nvSpPr>
        <p:spPr>
          <a:xfrm rot="5400000">
            <a:off x="3580606" y="4004470"/>
            <a:ext cx="777875" cy="1293812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Freeform 12"/>
          <p:cNvSpPr/>
          <p:nvPr/>
        </p:nvSpPr>
        <p:spPr>
          <a:xfrm>
            <a:off x="3451225" y="4391025"/>
            <a:ext cx="11684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Traditional models of parallel programming</a:t>
            </a:r>
            <a:endParaRPr lang="en-US" sz="1400" dirty="0"/>
          </a:p>
        </p:txBody>
      </p:sp>
      <p:sp>
        <p:nvSpPr>
          <p:cNvPr id="14" name="Isosceles Triangle 13"/>
          <p:cNvSpPr/>
          <p:nvPr/>
        </p:nvSpPr>
        <p:spPr>
          <a:xfrm>
            <a:off x="4398963" y="3910013"/>
            <a:ext cx="220662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L-Shape 14"/>
          <p:cNvSpPr/>
          <p:nvPr/>
        </p:nvSpPr>
        <p:spPr>
          <a:xfrm rot="5400000">
            <a:off x="5011738" y="3651250"/>
            <a:ext cx="776287" cy="1293813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4881563" y="4037013"/>
            <a:ext cx="11684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Examples of parallel processing</a:t>
            </a:r>
            <a:endParaRPr lang="en-US" sz="1400" dirty="0"/>
          </a:p>
        </p:txBody>
      </p:sp>
      <p:sp>
        <p:nvSpPr>
          <p:cNvPr id="17" name="Isosceles Triangle 16"/>
          <p:cNvSpPr/>
          <p:nvPr/>
        </p:nvSpPr>
        <p:spPr>
          <a:xfrm>
            <a:off x="5829300" y="3556000"/>
            <a:ext cx="220663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L-Shape 59"/>
          <p:cNvSpPr/>
          <p:nvPr/>
        </p:nvSpPr>
        <p:spPr>
          <a:xfrm rot="5400000">
            <a:off x="6441281" y="3298032"/>
            <a:ext cx="777875" cy="1293812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Freeform 60"/>
          <p:cNvSpPr/>
          <p:nvPr/>
        </p:nvSpPr>
        <p:spPr>
          <a:xfrm>
            <a:off x="6311900" y="3683000"/>
            <a:ext cx="11684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Message Passing Interface (MPI)</a:t>
            </a:r>
          </a:p>
        </p:txBody>
      </p:sp>
      <p:sp>
        <p:nvSpPr>
          <p:cNvPr id="62" name="Isosceles Triangle 61"/>
          <p:cNvSpPr/>
          <p:nvPr/>
        </p:nvSpPr>
        <p:spPr>
          <a:xfrm>
            <a:off x="7259638" y="3201988"/>
            <a:ext cx="220662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L-Shape 62"/>
          <p:cNvSpPr/>
          <p:nvPr/>
        </p:nvSpPr>
        <p:spPr>
          <a:xfrm rot="5400000">
            <a:off x="7871619" y="2944019"/>
            <a:ext cx="777875" cy="1293813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096" name="Freeform 4095"/>
          <p:cNvSpPr/>
          <p:nvPr/>
        </p:nvSpPr>
        <p:spPr>
          <a:xfrm>
            <a:off x="7742238" y="3330575"/>
            <a:ext cx="1168400" cy="1023938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MapReduce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Chevron 22"/>
          <p:cNvSpPr/>
          <p:nvPr/>
        </p:nvSpPr>
        <p:spPr>
          <a:xfrm rot="16200000">
            <a:off x="618332" y="6009481"/>
            <a:ext cx="741362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533400" y="5105400"/>
            <a:ext cx="1301750" cy="1023938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5720" tIns="53340" rIns="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rgbClr val="0000FF"/>
                </a:solidFill>
              </a:rPr>
              <a:t>Why parallelism?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Message Passing Model</a:t>
            </a:r>
          </a:p>
        </p:txBody>
      </p:sp>
      <p:sp>
        <p:nvSpPr>
          <p:cNvPr id="2457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9B175C9-7B17-44DA-A11A-44774E76A4DF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2" name="Rectangle 11"/>
          <p:cNvSpPr/>
          <p:nvPr/>
        </p:nvSpPr>
        <p:spPr>
          <a:xfrm>
            <a:off x="2076450" y="2001838"/>
            <a:ext cx="381000" cy="519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/>
              <a:t>S1</a:t>
            </a:r>
          </a:p>
        </p:txBody>
      </p:sp>
      <p:sp>
        <p:nvSpPr>
          <p:cNvPr id="13" name="Isosceles Triangle 12"/>
          <p:cNvSpPr/>
          <p:nvPr/>
        </p:nvSpPr>
        <p:spPr>
          <a:xfrm rot="10800000">
            <a:off x="2076450" y="5078413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076450" y="2505075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/>
              <a:t>P1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076450" y="3022600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/>
              <a:t>P2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076450" y="3524250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/>
              <a:t>P3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076450" y="4041775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/>
              <a:t>P4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076450" y="4559300"/>
            <a:ext cx="381000" cy="519113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/>
              <a:t>S2</a:t>
            </a:r>
          </a:p>
        </p:txBody>
      </p:sp>
      <p:sp>
        <p:nvSpPr>
          <p:cNvPr id="24587" name="TextBox 32"/>
          <p:cNvSpPr txBox="1">
            <a:spLocks noChangeArrowheads="1"/>
          </p:cNvSpPr>
          <p:nvPr/>
        </p:nvSpPr>
        <p:spPr bwMode="auto">
          <a:xfrm>
            <a:off x="192088" y="1524000"/>
            <a:ext cx="1103312" cy="614363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none" tIns="91440" bIns="91440">
            <a:spAutoFit/>
          </a:bodyPr>
          <a:lstStyle/>
          <a:p>
            <a:r>
              <a:rPr lang="en-US" sz="1400" i="1"/>
              <a:t>S = Serial</a:t>
            </a:r>
          </a:p>
          <a:p>
            <a:r>
              <a:rPr lang="en-US" sz="1400" i="1"/>
              <a:t>P = Parallel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1574800" y="2470150"/>
            <a:ext cx="0" cy="5016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9" name="TextBox 35"/>
          <p:cNvSpPr txBox="1">
            <a:spLocks noChangeArrowheads="1"/>
          </p:cNvSpPr>
          <p:nvPr/>
        </p:nvSpPr>
        <p:spPr bwMode="auto">
          <a:xfrm rot="-5400000">
            <a:off x="1373187" y="2135188"/>
            <a:ext cx="3905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/>
              <a:t>Time</a:t>
            </a:r>
          </a:p>
        </p:txBody>
      </p:sp>
      <p:sp>
        <p:nvSpPr>
          <p:cNvPr id="24590" name="TextBox 36"/>
          <p:cNvSpPr txBox="1">
            <a:spLocks noChangeArrowheads="1"/>
          </p:cNvSpPr>
          <p:nvPr/>
        </p:nvSpPr>
        <p:spPr bwMode="auto">
          <a:xfrm>
            <a:off x="1752600" y="1384300"/>
            <a:ext cx="11112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/>
              <a:t>Single Thread</a:t>
            </a:r>
          </a:p>
        </p:txBody>
      </p:sp>
      <p:cxnSp>
        <p:nvCxnSpPr>
          <p:cNvPr id="91" name="Straight Connector 90"/>
          <p:cNvCxnSpPr/>
          <p:nvPr/>
        </p:nvCxnSpPr>
        <p:spPr>
          <a:xfrm>
            <a:off x="3733800" y="1784350"/>
            <a:ext cx="0" cy="4159250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Curved Up Arrow 91"/>
          <p:cNvSpPr/>
          <p:nvPr/>
        </p:nvSpPr>
        <p:spPr>
          <a:xfrm>
            <a:off x="3352800" y="5943600"/>
            <a:ext cx="839788" cy="381000"/>
          </a:xfrm>
          <a:prstGeom prst="curved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4572000" y="4422775"/>
            <a:ext cx="796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B050"/>
                </a:solidFill>
              </a:rPr>
              <a:t>Process 0</a:t>
            </a:r>
          </a:p>
        </p:txBody>
      </p:sp>
      <p:sp>
        <p:nvSpPr>
          <p:cNvPr id="55" name="Rectangle 54"/>
          <p:cNvSpPr/>
          <p:nvPr/>
        </p:nvSpPr>
        <p:spPr>
          <a:xfrm>
            <a:off x="4775200" y="2001838"/>
            <a:ext cx="381000" cy="519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/>
              <a:t>S1</a:t>
            </a:r>
          </a:p>
        </p:txBody>
      </p:sp>
      <p:sp>
        <p:nvSpPr>
          <p:cNvPr id="57" name="Isosceles Triangle 56"/>
          <p:cNvSpPr/>
          <p:nvPr/>
        </p:nvSpPr>
        <p:spPr>
          <a:xfrm rot="10800000">
            <a:off x="4775200" y="3544888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4775200" y="2505075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/>
              <a:t>P1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775200" y="3027363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/>
              <a:t>S2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4533900" y="2470150"/>
            <a:ext cx="0" cy="5016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>
            <a:spLocks noChangeArrowheads="1"/>
          </p:cNvSpPr>
          <p:nvPr/>
        </p:nvSpPr>
        <p:spPr bwMode="auto">
          <a:xfrm rot="-5400000">
            <a:off x="4332287" y="2135188"/>
            <a:ext cx="3905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/>
              <a:t>Time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5595938" y="1371600"/>
            <a:ext cx="14144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/>
              <a:t>Message Passing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4676775" y="4813300"/>
            <a:ext cx="596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 i="1"/>
              <a:t>Node 1</a:t>
            </a: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5451475" y="4422775"/>
            <a:ext cx="796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B050"/>
                </a:solidFill>
              </a:rPr>
              <a:t>Process 1</a:t>
            </a:r>
          </a:p>
        </p:txBody>
      </p:sp>
      <p:sp>
        <p:nvSpPr>
          <p:cNvPr id="74" name="Rectangle 73"/>
          <p:cNvSpPr/>
          <p:nvPr/>
        </p:nvSpPr>
        <p:spPr>
          <a:xfrm>
            <a:off x="5654675" y="2001838"/>
            <a:ext cx="381000" cy="519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/>
              <a:t>S1</a:t>
            </a:r>
          </a:p>
        </p:txBody>
      </p:sp>
      <p:sp>
        <p:nvSpPr>
          <p:cNvPr id="75" name="Isosceles Triangle 74"/>
          <p:cNvSpPr/>
          <p:nvPr/>
        </p:nvSpPr>
        <p:spPr>
          <a:xfrm rot="10800000">
            <a:off x="5654675" y="3544888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5654675" y="2505075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/>
              <a:t>P1</a:t>
            </a:r>
          </a:p>
        </p:txBody>
      </p:sp>
      <p:sp>
        <p:nvSpPr>
          <p:cNvPr id="77" name="Rectangle 76"/>
          <p:cNvSpPr/>
          <p:nvPr/>
        </p:nvSpPr>
        <p:spPr>
          <a:xfrm>
            <a:off x="5654675" y="3027363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/>
              <a:t>S2</a:t>
            </a:r>
          </a:p>
        </p:txBody>
      </p: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5557838" y="4813300"/>
            <a:ext cx="5953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 i="1"/>
              <a:t>Node 2</a:t>
            </a:r>
          </a:p>
        </p:txBody>
      </p:sp>
      <p:sp>
        <p:nvSpPr>
          <p:cNvPr id="111" name="TextBox 110"/>
          <p:cNvSpPr txBox="1">
            <a:spLocks noChangeArrowheads="1"/>
          </p:cNvSpPr>
          <p:nvPr/>
        </p:nvSpPr>
        <p:spPr bwMode="auto">
          <a:xfrm>
            <a:off x="6324600" y="4425950"/>
            <a:ext cx="7969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B050"/>
                </a:solidFill>
              </a:rPr>
              <a:t>Process 2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6527800" y="2005013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/>
              <a:t>S1</a:t>
            </a:r>
          </a:p>
        </p:txBody>
      </p:sp>
      <p:sp>
        <p:nvSpPr>
          <p:cNvPr id="113" name="Isosceles Triangle 112"/>
          <p:cNvSpPr/>
          <p:nvPr/>
        </p:nvSpPr>
        <p:spPr>
          <a:xfrm rot="10800000">
            <a:off x="6527800" y="3546475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6527800" y="2506663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/>
              <a:t>P1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6527800" y="3028950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/>
              <a:t>S2</a:t>
            </a:r>
          </a:p>
        </p:txBody>
      </p:sp>
      <p:sp>
        <p:nvSpPr>
          <p:cNvPr id="119" name="TextBox 118"/>
          <p:cNvSpPr txBox="1">
            <a:spLocks noChangeArrowheads="1"/>
          </p:cNvSpPr>
          <p:nvPr/>
        </p:nvSpPr>
        <p:spPr bwMode="auto">
          <a:xfrm>
            <a:off x="6429375" y="4816475"/>
            <a:ext cx="5969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 i="1"/>
              <a:t>Node 3</a:t>
            </a:r>
          </a:p>
        </p:txBody>
      </p:sp>
      <p:sp>
        <p:nvSpPr>
          <p:cNvPr id="120" name="TextBox 119"/>
          <p:cNvSpPr txBox="1">
            <a:spLocks noChangeArrowheads="1"/>
          </p:cNvSpPr>
          <p:nvPr/>
        </p:nvSpPr>
        <p:spPr bwMode="auto">
          <a:xfrm>
            <a:off x="7204075" y="4425950"/>
            <a:ext cx="7969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B050"/>
                </a:solidFill>
              </a:rPr>
              <a:t>Process 3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7407275" y="2005013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/>
              <a:t>S1</a:t>
            </a:r>
          </a:p>
        </p:txBody>
      </p:sp>
      <p:sp>
        <p:nvSpPr>
          <p:cNvPr id="122" name="Isosceles Triangle 121"/>
          <p:cNvSpPr/>
          <p:nvPr/>
        </p:nvSpPr>
        <p:spPr>
          <a:xfrm rot="10800000">
            <a:off x="7407275" y="3546475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3" name="Rectangle 122"/>
          <p:cNvSpPr/>
          <p:nvPr/>
        </p:nvSpPr>
        <p:spPr>
          <a:xfrm>
            <a:off x="7407275" y="2506663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/>
              <a:t>P1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7407275" y="3028950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400" dirty="0"/>
              <a:t>S2</a:t>
            </a:r>
          </a:p>
        </p:txBody>
      </p:sp>
      <p:sp>
        <p:nvSpPr>
          <p:cNvPr id="128" name="TextBox 127"/>
          <p:cNvSpPr txBox="1">
            <a:spLocks noChangeArrowheads="1"/>
          </p:cNvSpPr>
          <p:nvPr/>
        </p:nvSpPr>
        <p:spPr bwMode="auto">
          <a:xfrm>
            <a:off x="7310438" y="4816475"/>
            <a:ext cx="59531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 i="1"/>
              <a:t>Node 4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5240338" y="2720975"/>
            <a:ext cx="322262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>
            <a:off x="6111875" y="2725738"/>
            <a:ext cx="32385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/>
          <p:nvPr/>
        </p:nvCxnSpPr>
        <p:spPr>
          <a:xfrm>
            <a:off x="7018338" y="2728913"/>
            <a:ext cx="322262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400675" y="2895600"/>
            <a:ext cx="9525" cy="2590800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410200" y="5486400"/>
            <a:ext cx="185738" cy="0"/>
          </a:xfrm>
          <a:prstGeom prst="line">
            <a:avLst/>
          </a:prstGeom>
          <a:ln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597525" y="5313363"/>
            <a:ext cx="3021013" cy="307975"/>
          </a:xfrm>
          <a:prstGeom prst="rect">
            <a:avLst/>
          </a:prstGeom>
          <a:noFill/>
          <a:ln w="9525">
            <a:solidFill>
              <a:srgbClr val="C00000"/>
            </a:solidFill>
            <a:prstDash val="sys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Data transmission over the Network</a:t>
            </a:r>
          </a:p>
        </p:txBody>
      </p:sp>
      <p:sp>
        <p:nvSpPr>
          <p:cNvPr id="24626" name="TextBox 10"/>
          <p:cNvSpPr txBox="1">
            <a:spLocks noChangeArrowheads="1"/>
          </p:cNvSpPr>
          <p:nvPr/>
        </p:nvSpPr>
        <p:spPr bwMode="auto">
          <a:xfrm>
            <a:off x="1943100" y="5918200"/>
            <a:ext cx="6969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>
                <a:solidFill>
                  <a:srgbClr val="00B050"/>
                </a:solidFill>
              </a:rPr>
              <a:t>Process</a:t>
            </a:r>
          </a:p>
        </p:txBody>
      </p:sp>
      <p:sp>
        <p:nvSpPr>
          <p:cNvPr id="83" name="Rectangle 82"/>
          <p:cNvSpPr/>
          <p:nvPr/>
        </p:nvSpPr>
        <p:spPr>
          <a:xfrm>
            <a:off x="1752600" y="1698625"/>
            <a:ext cx="1111250" cy="4168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4718050" y="1689100"/>
            <a:ext cx="504825" cy="2644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5591175" y="1698625"/>
            <a:ext cx="504825" cy="2644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6477000" y="1698625"/>
            <a:ext cx="504825" cy="2644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7343775" y="1698625"/>
            <a:ext cx="504825" cy="2644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54" grpId="0"/>
      <p:bldP spid="55" grpId="0" animBg="1"/>
      <p:bldP spid="57" grpId="0" animBg="1"/>
      <p:bldP spid="58" grpId="0" animBg="1"/>
      <p:bldP spid="65" grpId="0" animBg="1"/>
      <p:bldP spid="70" grpId="0"/>
      <p:bldP spid="71" grpId="0"/>
      <p:bldP spid="72" grpId="0"/>
      <p:bldP spid="73" grpId="0"/>
      <p:bldP spid="74" grpId="0" animBg="1"/>
      <p:bldP spid="75" grpId="0" animBg="1"/>
      <p:bldP spid="76" grpId="0" animBg="1"/>
      <p:bldP spid="77" grpId="0" animBg="1"/>
      <p:bldP spid="81" grpId="0"/>
      <p:bldP spid="111" grpId="0"/>
      <p:bldP spid="112" grpId="0" animBg="1"/>
      <p:bldP spid="113" grpId="0" animBg="1"/>
      <p:bldP spid="114" grpId="0" animBg="1"/>
      <p:bldP spid="115" grpId="0" animBg="1"/>
      <p:bldP spid="119" grpId="0"/>
      <p:bldP spid="120" grpId="0"/>
      <p:bldP spid="121" grpId="0" animBg="1"/>
      <p:bldP spid="122" grpId="0" animBg="1"/>
      <p:bldP spid="123" grpId="0" animBg="1"/>
      <p:bldP spid="124" grpId="0" animBg="1"/>
      <p:bldP spid="128" grpId="0"/>
      <p:bldP spid="16" grpId="0" animBg="1"/>
      <p:bldP spid="2" grpId="0" animBg="1"/>
      <p:bldP spid="87" grpId="0" animBg="1"/>
      <p:bldP spid="88" grpId="0" animBg="1"/>
      <p:bldP spid="8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Message Passing Example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609600" y="2833688"/>
            <a:ext cx="2438400" cy="1590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400">
                <a:latin typeface="Courier New" pitchFamily="49" charset="0"/>
              </a:rPr>
              <a:t>for (i=0; i&lt;8; i++)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a[i] = b[i] + c[i];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sum = 0;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for (i=0; i&lt;8; i++)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if (a[i] &gt; 0)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  sum = sum + a[i];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Print sum;</a:t>
            </a:r>
          </a:p>
        </p:txBody>
      </p:sp>
      <p:sp>
        <p:nvSpPr>
          <p:cNvPr id="25604" name="TextBox 2"/>
          <p:cNvSpPr txBox="1">
            <a:spLocks noChangeArrowheads="1"/>
          </p:cNvSpPr>
          <p:nvPr/>
        </p:nvSpPr>
        <p:spPr bwMode="auto">
          <a:xfrm>
            <a:off x="1143000" y="4430713"/>
            <a:ext cx="12747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Sequential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751513" y="6488113"/>
            <a:ext cx="9540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Parallel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351213" y="1290638"/>
            <a:ext cx="0" cy="5300662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rved Up Arrow 11"/>
          <p:cNvSpPr/>
          <p:nvPr/>
        </p:nvSpPr>
        <p:spPr>
          <a:xfrm>
            <a:off x="2970213" y="6400800"/>
            <a:ext cx="839787" cy="381000"/>
          </a:xfrm>
          <a:prstGeom prst="curved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886200" y="1290638"/>
            <a:ext cx="4724400" cy="5262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400">
                <a:latin typeface="Courier New" pitchFamily="49" charset="0"/>
              </a:rPr>
              <a:t>id = getpid(); 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local_iter = 4;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start_iter = id * local_iter;  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end_iter = start_iter + local_iter;</a:t>
            </a:r>
          </a:p>
          <a:p>
            <a:pPr eaLnBrk="0" hangingPunct="0"/>
            <a:endParaRPr lang="en-US" sz="1400">
              <a:latin typeface="Courier New" pitchFamily="49" charset="0"/>
            </a:endParaRPr>
          </a:p>
          <a:p>
            <a:pPr eaLnBrk="0" hangingPunct="0"/>
            <a:r>
              <a:rPr lang="en-US" sz="1400">
                <a:latin typeface="Courier New" pitchFamily="49" charset="0"/>
              </a:rPr>
              <a:t>if (id == 0)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</a:t>
            </a:r>
            <a:r>
              <a:rPr lang="en-US" sz="1400" b="1">
                <a:latin typeface="Courier New" pitchFamily="49" charset="0"/>
              </a:rPr>
              <a:t>send_msg (P1, b[4..7], c[4..7]);</a:t>
            </a:r>
            <a:endParaRPr lang="en-US" sz="1400">
              <a:latin typeface="Courier New" pitchFamily="49" charset="0"/>
            </a:endParaRPr>
          </a:p>
          <a:p>
            <a:pPr eaLnBrk="0" hangingPunct="0"/>
            <a:r>
              <a:rPr lang="en-US" sz="1400">
                <a:latin typeface="Courier New" pitchFamily="49" charset="0"/>
              </a:rPr>
              <a:t>else 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</a:t>
            </a:r>
            <a:r>
              <a:rPr lang="en-US" sz="1400" b="1">
                <a:latin typeface="Courier New" pitchFamily="49" charset="0"/>
              </a:rPr>
              <a:t>recv_msg (P0, b[4..7], c[4..7]);</a:t>
            </a:r>
          </a:p>
          <a:p>
            <a:pPr eaLnBrk="0" hangingPunct="0"/>
            <a:endParaRPr lang="en-US" sz="1400">
              <a:latin typeface="Courier New" pitchFamily="49" charset="0"/>
            </a:endParaRPr>
          </a:p>
          <a:p>
            <a:pPr eaLnBrk="0" hangingPunct="0"/>
            <a:r>
              <a:rPr lang="en-US" sz="1400">
                <a:latin typeface="Courier New" pitchFamily="49" charset="0"/>
              </a:rPr>
              <a:t>for (i=start_iter; i&lt;end_iter; i++)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a[i] = b[i] + c[i];</a:t>
            </a:r>
          </a:p>
          <a:p>
            <a:pPr eaLnBrk="0" hangingPunct="0"/>
            <a:endParaRPr lang="en-US" sz="1400">
              <a:latin typeface="Courier New" pitchFamily="49" charset="0"/>
            </a:endParaRPr>
          </a:p>
          <a:p>
            <a:pPr eaLnBrk="0" hangingPunct="0"/>
            <a:r>
              <a:rPr lang="en-US" sz="1400">
                <a:latin typeface="Courier New" pitchFamily="49" charset="0"/>
              </a:rPr>
              <a:t>local_sum = 0;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for (i=start_iter; i&lt;end_iter; i++)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if (a[i] &gt; 0)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  local_sum = local_sum + a[i];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if (id == 0) {</a:t>
            </a:r>
          </a:p>
          <a:p>
            <a:pPr eaLnBrk="0" hangingPunct="0"/>
            <a:r>
              <a:rPr lang="en-US" sz="1400" b="1">
                <a:latin typeface="Courier New" pitchFamily="49" charset="0"/>
              </a:rPr>
              <a:t>  recv_msg (P1, &amp;local_sum1);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sum = local_sum + local_sum1;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Print sum;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}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else 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</a:t>
            </a:r>
            <a:r>
              <a:rPr lang="en-US" sz="1400" b="1">
                <a:latin typeface="Courier New" pitchFamily="49" charset="0"/>
              </a:rPr>
              <a:t>send_msg (P0, local_sum);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 animBg="1"/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0" rIns="0"/>
          <a:lstStyle/>
          <a:p>
            <a:pPr eaLnBrk="1" hangingPunct="1"/>
            <a:r>
              <a:rPr lang="en-US" sz="3800" smtClean="0"/>
              <a:t>Shared Memory Vs. Message Passing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Comparison between shared memory and message passing programming models:</a:t>
            </a: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662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23A0F4B-C124-4829-B075-D456FC983DD7}" type="slidenum">
              <a:rPr lang="en-US" smtClean="0"/>
              <a:pPr/>
              <a:t>22</a:t>
            </a:fld>
            <a:endParaRPr lang="en-US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2590800"/>
          <a:ext cx="8077200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692400"/>
                <a:gridCol w="2692400"/>
                <a:gridCol w="2692400"/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Aspect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Shared Memory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Message Passing</a:t>
                      </a:r>
                      <a:endParaRPr lang="en-US" sz="1800" dirty="0"/>
                    </a:p>
                  </a:txBody>
                  <a:tcPr marT="45714" marB="45714"/>
                </a:tc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Communication</a:t>
                      </a:r>
                      <a:endParaRPr lang="en-US" sz="16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Implicit (via loads/stores)</a:t>
                      </a:r>
                      <a:endParaRPr lang="en-US" sz="16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Explicit</a:t>
                      </a:r>
                      <a:r>
                        <a:rPr lang="en-US" sz="1600" baseline="0" dirty="0" smtClean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Synchronization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Explicit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Implicit (Via Messages)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Hardware Support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Typically Required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None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Development Effort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Lower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Higher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Tuning Effort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Higher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Lower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3400" y="2590800"/>
          <a:ext cx="8077200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692400"/>
                <a:gridCol w="2692400"/>
                <a:gridCol w="2692400"/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Aspect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Shared Memory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Message Passing</a:t>
                      </a:r>
                      <a:endParaRPr lang="en-US" sz="1800" dirty="0"/>
                    </a:p>
                  </a:txBody>
                  <a:tcPr marT="45714" marB="45714"/>
                </a:tc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Communication</a:t>
                      </a:r>
                      <a:endParaRPr lang="en-US" sz="16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Implicit (via loads/stores)</a:t>
                      </a:r>
                      <a:endParaRPr lang="en-US" sz="16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Explicit</a:t>
                      </a:r>
                      <a:r>
                        <a:rPr lang="en-US" sz="1600" baseline="0" dirty="0" smtClean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Synchronization</a:t>
                      </a:r>
                      <a:endParaRPr lang="en-US" sz="16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Explicit</a:t>
                      </a:r>
                      <a:endParaRPr lang="en-US" sz="16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Implicit (Via Messages)</a:t>
                      </a:r>
                      <a:endParaRPr lang="en-US" sz="1600" dirty="0"/>
                    </a:p>
                  </a:txBody>
                  <a:tcPr marT="45714" marB="45714"/>
                </a:tc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Hardware Support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Typically Required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None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Development Effort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Lower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Higher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Tuning Effort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Higher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Lower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33400" y="2590800"/>
          <a:ext cx="8077200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692400"/>
                <a:gridCol w="2692400"/>
                <a:gridCol w="2692400"/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Aspect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Shared Memory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Message Passing</a:t>
                      </a:r>
                      <a:endParaRPr lang="en-US" sz="1800" dirty="0"/>
                    </a:p>
                  </a:txBody>
                  <a:tcPr marT="45714" marB="45714"/>
                </a:tc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Communication</a:t>
                      </a:r>
                      <a:endParaRPr lang="en-US" sz="16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Implicit (via loads/stores)</a:t>
                      </a:r>
                      <a:endParaRPr lang="en-US" sz="16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Explicit</a:t>
                      </a:r>
                      <a:r>
                        <a:rPr lang="en-US" sz="1600" baseline="0" dirty="0" smtClean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Synchronization</a:t>
                      </a:r>
                      <a:endParaRPr lang="en-US" sz="16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Explicit</a:t>
                      </a:r>
                      <a:endParaRPr lang="en-US" sz="16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Implicit (Via Messages)</a:t>
                      </a:r>
                      <a:endParaRPr lang="en-US" sz="1600" dirty="0"/>
                    </a:p>
                  </a:txBody>
                  <a:tcPr marT="45714" marB="45714"/>
                </a:tc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Hardware Support</a:t>
                      </a:r>
                      <a:endParaRPr lang="en-US" sz="16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Typically Required</a:t>
                      </a:r>
                      <a:endParaRPr lang="en-US" sz="16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None</a:t>
                      </a:r>
                      <a:endParaRPr lang="en-US" sz="1600" dirty="0"/>
                    </a:p>
                  </a:txBody>
                  <a:tcPr marT="45714" marB="45714"/>
                </a:tc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Development Effort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Lower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Higher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Tuning Effort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Higher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Lower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33400" y="2590800"/>
          <a:ext cx="8077200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692400"/>
                <a:gridCol w="2692400"/>
                <a:gridCol w="2692400"/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Aspect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Shared Memory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Message Passing</a:t>
                      </a:r>
                      <a:endParaRPr lang="en-US" sz="1800" dirty="0"/>
                    </a:p>
                  </a:txBody>
                  <a:tcPr marT="45714" marB="45714"/>
                </a:tc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Communication</a:t>
                      </a:r>
                      <a:endParaRPr lang="en-US" sz="16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Implicit (via loads/stores)</a:t>
                      </a:r>
                      <a:endParaRPr lang="en-US" sz="16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Explicit</a:t>
                      </a:r>
                      <a:r>
                        <a:rPr lang="en-US" sz="1600" baseline="0" dirty="0" smtClean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Synchronization</a:t>
                      </a:r>
                      <a:endParaRPr lang="en-US" sz="16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Explicit</a:t>
                      </a:r>
                      <a:endParaRPr lang="en-US" sz="16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Implicit (Via Messages)</a:t>
                      </a:r>
                      <a:endParaRPr lang="en-US" sz="1600" dirty="0"/>
                    </a:p>
                  </a:txBody>
                  <a:tcPr marT="45714" marB="45714"/>
                </a:tc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Hardware Support</a:t>
                      </a:r>
                      <a:endParaRPr lang="en-US" sz="16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Typically Required</a:t>
                      </a:r>
                      <a:endParaRPr lang="en-US" sz="16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None</a:t>
                      </a:r>
                      <a:endParaRPr lang="en-US" sz="1600" dirty="0"/>
                    </a:p>
                  </a:txBody>
                  <a:tcPr marT="45714" marB="45714"/>
                </a:tc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Development Effort</a:t>
                      </a:r>
                      <a:endParaRPr lang="en-US" sz="16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Lower</a:t>
                      </a:r>
                      <a:endParaRPr lang="en-US" sz="16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Higher</a:t>
                      </a:r>
                      <a:endParaRPr lang="en-US" sz="1600" dirty="0"/>
                    </a:p>
                  </a:txBody>
                  <a:tcPr marT="45714" marB="45714"/>
                </a:tc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Tuning Effort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Higher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Lower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33400" y="2590800"/>
          <a:ext cx="8077200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692400"/>
                <a:gridCol w="2692400"/>
                <a:gridCol w="2692400"/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Aspect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Shared Memory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Message Passing</a:t>
                      </a:r>
                      <a:endParaRPr lang="en-US" sz="1800" dirty="0"/>
                    </a:p>
                  </a:txBody>
                  <a:tcPr marT="45714" marB="45714"/>
                </a:tc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Communication</a:t>
                      </a:r>
                      <a:endParaRPr lang="en-US" sz="16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Implicit (via loads/stores)</a:t>
                      </a:r>
                      <a:endParaRPr lang="en-US" sz="16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Explicit</a:t>
                      </a:r>
                      <a:r>
                        <a:rPr lang="en-US" sz="1600" baseline="0" dirty="0" smtClean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Synchronization</a:t>
                      </a:r>
                      <a:endParaRPr lang="en-US" sz="16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Explicit</a:t>
                      </a:r>
                      <a:endParaRPr lang="en-US" sz="16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Implicit (Via Messages)</a:t>
                      </a:r>
                      <a:endParaRPr lang="en-US" sz="1600" dirty="0"/>
                    </a:p>
                  </a:txBody>
                  <a:tcPr marT="45714" marB="45714"/>
                </a:tc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Hardware Support</a:t>
                      </a:r>
                      <a:endParaRPr lang="en-US" sz="16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Typically Required</a:t>
                      </a:r>
                      <a:endParaRPr lang="en-US" sz="16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None</a:t>
                      </a:r>
                      <a:endParaRPr lang="en-US" sz="1600" dirty="0"/>
                    </a:p>
                  </a:txBody>
                  <a:tcPr marT="45714" marB="45714"/>
                </a:tc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Development Effort</a:t>
                      </a:r>
                      <a:endParaRPr lang="en-US" sz="16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Lower</a:t>
                      </a:r>
                      <a:endParaRPr lang="en-US" sz="16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Higher</a:t>
                      </a:r>
                      <a:endParaRPr lang="en-US" sz="1600" dirty="0"/>
                    </a:p>
                  </a:txBody>
                  <a:tcPr marT="45714" marB="45714"/>
                </a:tc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Tuning Effort</a:t>
                      </a:r>
                      <a:endParaRPr lang="en-US" sz="16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Higher</a:t>
                      </a:r>
                      <a:endParaRPr lang="en-US" sz="16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Lower</a:t>
                      </a:r>
                      <a:endParaRPr lang="en-US" sz="1600" dirty="0"/>
                    </a:p>
                  </a:txBody>
                  <a:tcPr marT="45714" marB="4571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buClr>
                <a:srgbClr val="C00000"/>
              </a:buClr>
              <a:buFontTx/>
              <a:buNone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457200" indent="-457200" algn="just" eaLnBrk="1" hangingPunct="1">
              <a:buFontTx/>
              <a:buNone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Tx/>
              <a:buNone/>
              <a:defRPr/>
            </a:pPr>
            <a:endParaRPr lang="en-US" sz="1400" dirty="0" smtClean="0">
              <a:solidFill>
                <a:srgbClr val="7F7F7F"/>
              </a:solidFill>
            </a:endParaRPr>
          </a:p>
        </p:txBody>
      </p:sp>
      <p:sp>
        <p:nvSpPr>
          <p:cNvPr id="3" name="Bevel 2"/>
          <p:cNvSpPr/>
          <p:nvPr/>
        </p:nvSpPr>
        <p:spPr>
          <a:xfrm>
            <a:off x="2387600" y="1447800"/>
            <a:ext cx="4465638" cy="1042988"/>
          </a:xfrm>
          <a:prstGeom prst="beve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Discussion on Programming Models</a:t>
            </a:r>
          </a:p>
        </p:txBody>
      </p:sp>
      <p:sp>
        <p:nvSpPr>
          <p:cNvPr id="4" name="Down Arrow 3"/>
          <p:cNvSpPr/>
          <p:nvPr/>
        </p:nvSpPr>
        <p:spPr>
          <a:xfrm>
            <a:off x="4495800" y="2667000"/>
            <a:ext cx="381000" cy="6096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L-Shape 5"/>
          <p:cNvSpPr/>
          <p:nvPr/>
        </p:nvSpPr>
        <p:spPr>
          <a:xfrm rot="5400000">
            <a:off x="671512" y="4711701"/>
            <a:ext cx="777875" cy="129540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Freeform 6"/>
          <p:cNvSpPr/>
          <p:nvPr/>
        </p:nvSpPr>
        <p:spPr>
          <a:xfrm>
            <a:off x="541338" y="5099050"/>
            <a:ext cx="1301750" cy="1023938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5720" tIns="53340" rIns="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Why parallelizing our programs?</a:t>
            </a:r>
          </a:p>
        </p:txBody>
      </p:sp>
      <p:sp>
        <p:nvSpPr>
          <p:cNvPr id="8" name="Isosceles Triangle 7"/>
          <p:cNvSpPr/>
          <p:nvPr/>
        </p:nvSpPr>
        <p:spPr>
          <a:xfrm>
            <a:off x="1489075" y="4618038"/>
            <a:ext cx="220663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L-Shape 8"/>
          <p:cNvSpPr/>
          <p:nvPr/>
        </p:nvSpPr>
        <p:spPr>
          <a:xfrm rot="5400000">
            <a:off x="2150269" y="4358481"/>
            <a:ext cx="777875" cy="1293813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020888" y="4745038"/>
            <a:ext cx="11684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Parallel computer architectures</a:t>
            </a:r>
          </a:p>
        </p:txBody>
      </p:sp>
      <p:sp>
        <p:nvSpPr>
          <p:cNvPr id="11" name="Isosceles Triangle 10"/>
          <p:cNvSpPr/>
          <p:nvPr/>
        </p:nvSpPr>
        <p:spPr>
          <a:xfrm>
            <a:off x="2968625" y="4264025"/>
            <a:ext cx="220663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L-Shape 11"/>
          <p:cNvSpPr/>
          <p:nvPr/>
        </p:nvSpPr>
        <p:spPr>
          <a:xfrm rot="5400000">
            <a:off x="3580606" y="4004470"/>
            <a:ext cx="777875" cy="1293812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Isosceles Triangle 13"/>
          <p:cNvSpPr/>
          <p:nvPr/>
        </p:nvSpPr>
        <p:spPr>
          <a:xfrm>
            <a:off x="4398963" y="3910013"/>
            <a:ext cx="220662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L-Shape 14"/>
          <p:cNvSpPr/>
          <p:nvPr/>
        </p:nvSpPr>
        <p:spPr>
          <a:xfrm rot="5400000">
            <a:off x="5011738" y="3651250"/>
            <a:ext cx="776287" cy="1293813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4881563" y="4037013"/>
            <a:ext cx="11684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Examples of parallel processing</a:t>
            </a:r>
            <a:endParaRPr lang="en-US" sz="1400" dirty="0"/>
          </a:p>
        </p:txBody>
      </p:sp>
      <p:sp>
        <p:nvSpPr>
          <p:cNvPr id="17" name="Isosceles Triangle 16"/>
          <p:cNvSpPr/>
          <p:nvPr/>
        </p:nvSpPr>
        <p:spPr>
          <a:xfrm>
            <a:off x="5829300" y="3556000"/>
            <a:ext cx="220663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L-Shape 59"/>
          <p:cNvSpPr/>
          <p:nvPr/>
        </p:nvSpPr>
        <p:spPr>
          <a:xfrm rot="5400000">
            <a:off x="6441281" y="3298032"/>
            <a:ext cx="777875" cy="1293812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Freeform 60"/>
          <p:cNvSpPr/>
          <p:nvPr/>
        </p:nvSpPr>
        <p:spPr>
          <a:xfrm>
            <a:off x="6311900" y="3683000"/>
            <a:ext cx="11684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Message Passing Interface (MPI)</a:t>
            </a:r>
          </a:p>
        </p:txBody>
      </p:sp>
      <p:sp>
        <p:nvSpPr>
          <p:cNvPr id="62" name="Isosceles Triangle 61"/>
          <p:cNvSpPr/>
          <p:nvPr/>
        </p:nvSpPr>
        <p:spPr>
          <a:xfrm>
            <a:off x="7259638" y="3201988"/>
            <a:ext cx="220662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L-Shape 62"/>
          <p:cNvSpPr/>
          <p:nvPr/>
        </p:nvSpPr>
        <p:spPr>
          <a:xfrm rot="5400000">
            <a:off x="7871619" y="2944019"/>
            <a:ext cx="777875" cy="1293813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096" name="Freeform 4095"/>
          <p:cNvSpPr/>
          <p:nvPr/>
        </p:nvSpPr>
        <p:spPr>
          <a:xfrm>
            <a:off x="7742238" y="3330575"/>
            <a:ext cx="1168400" cy="1023938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MapReduce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Chevron 22"/>
          <p:cNvSpPr/>
          <p:nvPr/>
        </p:nvSpPr>
        <p:spPr>
          <a:xfrm rot="16200000">
            <a:off x="5029994" y="5036344"/>
            <a:ext cx="741363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3457575" y="4391025"/>
            <a:ext cx="11684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Traditional Models of parallel programming</a:t>
            </a:r>
          </a:p>
        </p:txBody>
      </p:sp>
      <p:sp>
        <p:nvSpPr>
          <p:cNvPr id="26" name="Freeform 25"/>
          <p:cNvSpPr/>
          <p:nvPr/>
        </p:nvSpPr>
        <p:spPr>
          <a:xfrm>
            <a:off x="4876800" y="4038600"/>
            <a:ext cx="1168400" cy="1023938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rgbClr val="0000FF"/>
                </a:solidFill>
              </a:rPr>
              <a:t>Examples of parallel processing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SPMD and MPMD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</a:pPr>
            <a:r>
              <a:rPr lang="en-US" sz="2000" smtClean="0">
                <a:solidFill>
                  <a:srgbClr val="7F7F7F"/>
                </a:solidFill>
              </a:rPr>
              <a:t>When we run multiple processes with message-passing, there are further categorizations regarding how many </a:t>
            </a:r>
            <a:r>
              <a:rPr lang="en-US" sz="2000" i="1" u="sng" smtClean="0">
                <a:solidFill>
                  <a:srgbClr val="7F7F7F"/>
                </a:solidFill>
              </a:rPr>
              <a:t>different</a:t>
            </a:r>
            <a:r>
              <a:rPr lang="en-US" sz="2000" smtClean="0">
                <a:solidFill>
                  <a:srgbClr val="7F7F7F"/>
                </a:solidFill>
              </a:rPr>
              <a:t> programs are cooperating in parallel execution</a:t>
            </a: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r>
              <a:rPr lang="en-US" sz="2000" smtClean="0">
                <a:solidFill>
                  <a:srgbClr val="7F7F7F"/>
                </a:solidFill>
              </a:rPr>
              <a:t>We distinguish between two models:</a:t>
            </a: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sz="1800" smtClean="0">
                <a:solidFill>
                  <a:srgbClr val="7F7F7F"/>
                </a:solidFill>
              </a:rPr>
              <a:t>Single Program Multiple Data (</a:t>
            </a:r>
            <a:r>
              <a:rPr lang="en-US" sz="1800" b="1" smtClean="0">
                <a:solidFill>
                  <a:srgbClr val="0000FF"/>
                </a:solidFill>
              </a:rPr>
              <a:t>SPMD</a:t>
            </a:r>
            <a:r>
              <a:rPr lang="en-US" sz="1800" smtClean="0">
                <a:solidFill>
                  <a:srgbClr val="7F7F7F"/>
                </a:solidFill>
              </a:rPr>
              <a:t>) model</a:t>
            </a:r>
          </a:p>
          <a:p>
            <a:pPr marL="800100" lvl="1" indent="-342900" algn="just" eaLnBrk="1" hangingPunct="1">
              <a:buFontTx/>
              <a:buAutoNum type="arabicPeriod"/>
            </a:pPr>
            <a:endParaRPr lang="en-US" sz="1800" smtClean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sz="1800" smtClean="0">
                <a:solidFill>
                  <a:srgbClr val="7F7F7F"/>
                </a:solidFill>
              </a:rPr>
              <a:t>Multiple Programs Multiple Data (</a:t>
            </a:r>
            <a:r>
              <a:rPr lang="en-US" sz="1800" b="1" smtClean="0">
                <a:solidFill>
                  <a:srgbClr val="0000FF"/>
                </a:solidFill>
              </a:rPr>
              <a:t>MPMP</a:t>
            </a:r>
            <a:r>
              <a:rPr lang="en-US" sz="1800" smtClean="0">
                <a:solidFill>
                  <a:srgbClr val="7F7F7F"/>
                </a:solidFill>
              </a:rPr>
              <a:t>) model</a:t>
            </a:r>
          </a:p>
          <a:p>
            <a:pPr marL="800100" lvl="1" indent="-342900" algn="just" eaLnBrk="1" hangingPunct="1">
              <a:buFont typeface="Wingdings" pitchFamily="2" charset="2"/>
              <a:buChar char="§"/>
            </a:pPr>
            <a:endParaRPr lang="en-US" sz="16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itchFamily="2" charset="2"/>
              <a:buChar char="§"/>
            </a:pPr>
            <a:endParaRPr lang="en-US" sz="14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1800" smtClean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itchFamily="2" charset="2"/>
              <a:buChar char="§"/>
            </a:pPr>
            <a:endParaRPr lang="en-US" smtClean="0"/>
          </a:p>
        </p:txBody>
      </p:sp>
      <p:sp>
        <p:nvSpPr>
          <p:cNvPr id="2867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02B6E4D-D362-4A2A-8D24-ED6BB2FBFB95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SPMD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In the SPMD model, there is only one program and each process uses the same executable working on different sets of data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10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1244CE8-6647-4877-93E2-06270BCFF03A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>
          <a:xfrm>
            <a:off x="2438400" y="3581400"/>
            <a:ext cx="838200" cy="25146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2705100" y="3733800"/>
            <a:ext cx="304800" cy="381000"/>
          </a:xfrm>
          <a:prstGeom prst="down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2705100" y="4343400"/>
            <a:ext cx="304800" cy="381000"/>
          </a:xfrm>
          <a:prstGeom prst="down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2705100" y="4953000"/>
            <a:ext cx="304800" cy="381000"/>
          </a:xfrm>
          <a:prstGeom prst="down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2705100" y="5538788"/>
            <a:ext cx="304800" cy="381000"/>
          </a:xfrm>
          <a:prstGeom prst="down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86200" y="3581400"/>
            <a:ext cx="838200" cy="25146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4152900" y="3733800"/>
            <a:ext cx="304800" cy="381000"/>
          </a:xfrm>
          <a:prstGeom prst="down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4152900" y="4343400"/>
            <a:ext cx="304800" cy="381000"/>
          </a:xfrm>
          <a:prstGeom prst="down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4152900" y="4953000"/>
            <a:ext cx="304800" cy="381000"/>
          </a:xfrm>
          <a:prstGeom prst="down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4152900" y="5538788"/>
            <a:ext cx="304800" cy="381000"/>
          </a:xfrm>
          <a:prstGeom prst="down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410200" y="3581400"/>
            <a:ext cx="838200" cy="25146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5676900" y="3733800"/>
            <a:ext cx="304800" cy="381000"/>
          </a:xfrm>
          <a:prstGeom prst="down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5676900" y="4343400"/>
            <a:ext cx="304800" cy="381000"/>
          </a:xfrm>
          <a:prstGeom prst="down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5676900" y="4953000"/>
            <a:ext cx="304800" cy="381000"/>
          </a:xfrm>
          <a:prstGeom prst="down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5676900" y="5538788"/>
            <a:ext cx="304800" cy="381000"/>
          </a:xfrm>
          <a:prstGeom prst="down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Can 3"/>
          <p:cNvSpPr/>
          <p:nvPr/>
        </p:nvSpPr>
        <p:spPr>
          <a:xfrm>
            <a:off x="3429000" y="2514600"/>
            <a:ext cx="1752600" cy="685800"/>
          </a:xfrm>
          <a:prstGeom prst="can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>
                <a:solidFill>
                  <a:schemeClr val="tx1"/>
                </a:solidFill>
              </a:rPr>
              <a:t>a.out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>
            <a:stCxn id="4" idx="3"/>
            <a:endCxn id="2" idx="0"/>
          </p:cNvCxnSpPr>
          <p:nvPr/>
        </p:nvCxnSpPr>
        <p:spPr>
          <a:xfrm flipH="1">
            <a:off x="2857500" y="3200400"/>
            <a:ext cx="14478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4" idx="3"/>
          </p:cNvCxnSpPr>
          <p:nvPr/>
        </p:nvCxnSpPr>
        <p:spPr>
          <a:xfrm>
            <a:off x="4305300" y="3200400"/>
            <a:ext cx="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305300" y="3200400"/>
            <a:ext cx="15240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559050" y="6172200"/>
            <a:ext cx="596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 i="1"/>
              <a:t>Node 1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006850" y="6216650"/>
            <a:ext cx="596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 i="1"/>
              <a:t>Node 2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530850" y="6184900"/>
            <a:ext cx="596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 i="1"/>
              <a:t>Node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2" grpId="0" animBg="1"/>
      <p:bldP spid="3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4" grpId="0" animBg="1"/>
      <p:bldP spid="28" grpId="0"/>
      <p:bldP spid="29" grpId="0"/>
      <p:bldP spid="3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MPMD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The MPMD model uses different programs for different processes, but the processes collaborate to solve the same problem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MPMD has two styles, the </a:t>
            </a:r>
            <a:r>
              <a:rPr lang="en-US" sz="2000" i="1" dirty="0" smtClean="0">
                <a:solidFill>
                  <a:srgbClr val="0000FF"/>
                </a:solidFill>
              </a:rPr>
              <a:t>master/worker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and the </a:t>
            </a:r>
            <a:r>
              <a:rPr lang="en-US" sz="2000" i="1" dirty="0" smtClean="0">
                <a:solidFill>
                  <a:srgbClr val="0000FF"/>
                </a:solidFill>
              </a:rPr>
              <a:t>coupled analysis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954088" y="4157663"/>
            <a:ext cx="596900" cy="1752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1100138" y="4310063"/>
            <a:ext cx="304800" cy="190500"/>
          </a:xfrm>
          <a:prstGeom prst="down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Can 3"/>
          <p:cNvSpPr/>
          <p:nvPr/>
        </p:nvSpPr>
        <p:spPr>
          <a:xfrm>
            <a:off x="852488" y="3395663"/>
            <a:ext cx="800100" cy="533400"/>
          </a:xfrm>
          <a:prstGeom prst="can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>
                <a:solidFill>
                  <a:schemeClr val="tx1"/>
                </a:solidFill>
              </a:rPr>
              <a:t>a.out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>
            <a:stCxn id="4" idx="3"/>
            <a:endCxn id="2" idx="0"/>
          </p:cNvCxnSpPr>
          <p:nvPr/>
        </p:nvCxnSpPr>
        <p:spPr>
          <a:xfrm>
            <a:off x="1252538" y="3929063"/>
            <a:ext cx="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954088" y="5945188"/>
            <a:ext cx="5969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 i="1"/>
              <a:t>Node 1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912938" y="5945188"/>
            <a:ext cx="596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 i="1"/>
              <a:t>Node 2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908300" y="5962650"/>
            <a:ext cx="596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 i="1"/>
              <a:t>Node 3</a:t>
            </a:r>
          </a:p>
        </p:txBody>
      </p:sp>
      <p:sp>
        <p:nvSpPr>
          <p:cNvPr id="31" name="Down Arrow 30"/>
          <p:cNvSpPr/>
          <p:nvPr/>
        </p:nvSpPr>
        <p:spPr>
          <a:xfrm>
            <a:off x="1100138" y="4729163"/>
            <a:ext cx="304800" cy="190500"/>
          </a:xfrm>
          <a:prstGeom prst="down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Down Arrow 31"/>
          <p:cNvSpPr/>
          <p:nvPr/>
        </p:nvSpPr>
        <p:spPr>
          <a:xfrm>
            <a:off x="1100138" y="5110163"/>
            <a:ext cx="304800" cy="190500"/>
          </a:xfrm>
          <a:prstGeom prst="down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Down Arrow 32"/>
          <p:cNvSpPr/>
          <p:nvPr/>
        </p:nvSpPr>
        <p:spPr>
          <a:xfrm>
            <a:off x="1100138" y="5529263"/>
            <a:ext cx="304800" cy="190500"/>
          </a:xfrm>
          <a:prstGeom prst="down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912938" y="4157663"/>
            <a:ext cx="596900" cy="1752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Down Arrow 39"/>
          <p:cNvSpPr/>
          <p:nvPr/>
        </p:nvSpPr>
        <p:spPr>
          <a:xfrm>
            <a:off x="2058988" y="4310063"/>
            <a:ext cx="304800" cy="190500"/>
          </a:xfrm>
          <a:prstGeom prst="downArrow">
            <a:avLst/>
          </a:prstGeom>
          <a:pattFill prst="wdUpDiag">
            <a:fgClr>
              <a:srgbClr val="00B050"/>
            </a:fgClr>
            <a:bgClr>
              <a:schemeClr val="bg1"/>
            </a:bgClr>
          </a:patt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" name="Down Arrow 40"/>
          <p:cNvSpPr/>
          <p:nvPr/>
        </p:nvSpPr>
        <p:spPr>
          <a:xfrm>
            <a:off x="2058988" y="4943475"/>
            <a:ext cx="304800" cy="190500"/>
          </a:xfrm>
          <a:prstGeom prst="downArrow">
            <a:avLst/>
          </a:prstGeom>
          <a:pattFill prst="wdUpDiag">
            <a:fgClr>
              <a:srgbClr val="00B050"/>
            </a:fgClr>
            <a:bgClr>
              <a:schemeClr val="bg1"/>
            </a:bgClr>
          </a:patt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2908300" y="4143375"/>
            <a:ext cx="596900" cy="1752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Down Arrow 45"/>
          <p:cNvSpPr/>
          <p:nvPr/>
        </p:nvSpPr>
        <p:spPr>
          <a:xfrm>
            <a:off x="3054350" y="4714875"/>
            <a:ext cx="304800" cy="190500"/>
          </a:xfrm>
          <a:prstGeom prst="downArrow">
            <a:avLst/>
          </a:prstGeom>
          <a:pattFill prst="wdUpDiag">
            <a:fgClr>
              <a:srgbClr val="00B050"/>
            </a:fgClr>
            <a:bgClr>
              <a:schemeClr val="bg1"/>
            </a:bgClr>
          </a:patt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Down Arrow 46"/>
          <p:cNvSpPr/>
          <p:nvPr/>
        </p:nvSpPr>
        <p:spPr>
          <a:xfrm>
            <a:off x="3054350" y="5362575"/>
            <a:ext cx="304800" cy="190500"/>
          </a:xfrm>
          <a:prstGeom prst="downArrow">
            <a:avLst/>
          </a:prstGeom>
          <a:pattFill prst="wdUpDiag">
            <a:fgClr>
              <a:srgbClr val="00B050"/>
            </a:fgClr>
            <a:bgClr>
              <a:schemeClr val="bg1"/>
            </a:bgClr>
          </a:patt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3" name="Can 52"/>
          <p:cNvSpPr/>
          <p:nvPr/>
        </p:nvSpPr>
        <p:spPr>
          <a:xfrm>
            <a:off x="2300288" y="3395663"/>
            <a:ext cx="800100" cy="533400"/>
          </a:xfrm>
          <a:prstGeom prst="can">
            <a:avLst/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>
                <a:solidFill>
                  <a:schemeClr val="bg1"/>
                </a:solidFill>
              </a:rPr>
              <a:t>b.out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51" name="Straight Arrow Connector 50"/>
          <p:cNvCxnSpPr>
            <a:stCxn id="53" idx="3"/>
            <a:endCxn id="39" idx="0"/>
          </p:cNvCxnSpPr>
          <p:nvPr/>
        </p:nvCxnSpPr>
        <p:spPr>
          <a:xfrm flipH="1">
            <a:off x="2211388" y="3929063"/>
            <a:ext cx="48895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53" idx="3"/>
            <a:endCxn id="44" idx="0"/>
          </p:cNvCxnSpPr>
          <p:nvPr/>
        </p:nvCxnSpPr>
        <p:spPr>
          <a:xfrm>
            <a:off x="2700338" y="3929063"/>
            <a:ext cx="506412" cy="2143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4140200" y="4143375"/>
            <a:ext cx="596900" cy="1752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9" name="Down Arrow 58"/>
          <p:cNvSpPr/>
          <p:nvPr/>
        </p:nvSpPr>
        <p:spPr>
          <a:xfrm>
            <a:off x="4286250" y="4295775"/>
            <a:ext cx="304800" cy="190500"/>
          </a:xfrm>
          <a:prstGeom prst="down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0" name="Can 59"/>
          <p:cNvSpPr/>
          <p:nvPr/>
        </p:nvSpPr>
        <p:spPr>
          <a:xfrm>
            <a:off x="4038600" y="3381375"/>
            <a:ext cx="800100" cy="533400"/>
          </a:xfrm>
          <a:prstGeom prst="can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>
                <a:solidFill>
                  <a:schemeClr val="tx1"/>
                </a:solidFill>
              </a:rPr>
              <a:t>a.out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1" name="Straight Arrow Connector 60"/>
          <p:cNvCxnSpPr>
            <a:stCxn id="60" idx="3"/>
            <a:endCxn id="58" idx="0"/>
          </p:cNvCxnSpPr>
          <p:nvPr/>
        </p:nvCxnSpPr>
        <p:spPr>
          <a:xfrm>
            <a:off x="4438650" y="3914775"/>
            <a:ext cx="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4140200" y="5930900"/>
            <a:ext cx="596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 i="1"/>
              <a:t>Node 1</a:t>
            </a:r>
          </a:p>
        </p:txBody>
      </p:sp>
      <p:sp>
        <p:nvSpPr>
          <p:cNvPr id="63" name="Down Arrow 62"/>
          <p:cNvSpPr/>
          <p:nvPr/>
        </p:nvSpPr>
        <p:spPr>
          <a:xfrm>
            <a:off x="4286250" y="4714875"/>
            <a:ext cx="304800" cy="190500"/>
          </a:xfrm>
          <a:prstGeom prst="down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4" name="Down Arrow 63"/>
          <p:cNvSpPr/>
          <p:nvPr/>
        </p:nvSpPr>
        <p:spPr>
          <a:xfrm>
            <a:off x="4286250" y="5095875"/>
            <a:ext cx="304800" cy="190500"/>
          </a:xfrm>
          <a:prstGeom prst="down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5" name="Down Arrow 64"/>
          <p:cNvSpPr/>
          <p:nvPr/>
        </p:nvSpPr>
        <p:spPr>
          <a:xfrm>
            <a:off x="4286250" y="5514975"/>
            <a:ext cx="304800" cy="190500"/>
          </a:xfrm>
          <a:prstGeom prst="down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5270500" y="4157663"/>
            <a:ext cx="596900" cy="1752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7" name="Down Arrow 66"/>
          <p:cNvSpPr/>
          <p:nvPr/>
        </p:nvSpPr>
        <p:spPr>
          <a:xfrm>
            <a:off x="5416550" y="4310063"/>
            <a:ext cx="304800" cy="190500"/>
          </a:xfrm>
          <a:prstGeom prst="downArrow">
            <a:avLst/>
          </a:prstGeom>
          <a:pattFill prst="weave">
            <a:fgClr>
              <a:srgbClr val="C0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8" name="Can 67"/>
          <p:cNvSpPr/>
          <p:nvPr/>
        </p:nvSpPr>
        <p:spPr>
          <a:xfrm>
            <a:off x="5168900" y="3395663"/>
            <a:ext cx="800100" cy="533400"/>
          </a:xfrm>
          <a:prstGeom prst="can">
            <a:avLst/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>
                <a:solidFill>
                  <a:schemeClr val="bg1"/>
                </a:solidFill>
              </a:rPr>
              <a:t>b.out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69" name="Straight Arrow Connector 68"/>
          <p:cNvCxnSpPr>
            <a:stCxn id="68" idx="3"/>
            <a:endCxn id="66" idx="0"/>
          </p:cNvCxnSpPr>
          <p:nvPr/>
        </p:nvCxnSpPr>
        <p:spPr>
          <a:xfrm>
            <a:off x="5568950" y="3929063"/>
            <a:ext cx="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5270500" y="5945188"/>
            <a:ext cx="5969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 i="1"/>
              <a:t>Node 2</a:t>
            </a:r>
          </a:p>
        </p:txBody>
      </p:sp>
      <p:sp>
        <p:nvSpPr>
          <p:cNvPr id="71" name="Down Arrow 70"/>
          <p:cNvSpPr/>
          <p:nvPr/>
        </p:nvSpPr>
        <p:spPr>
          <a:xfrm>
            <a:off x="5416550" y="4729163"/>
            <a:ext cx="304800" cy="190500"/>
          </a:xfrm>
          <a:prstGeom prst="downArrow">
            <a:avLst/>
          </a:prstGeom>
          <a:pattFill prst="weave">
            <a:fgClr>
              <a:srgbClr val="C0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2" name="Down Arrow 71"/>
          <p:cNvSpPr/>
          <p:nvPr/>
        </p:nvSpPr>
        <p:spPr>
          <a:xfrm>
            <a:off x="5416550" y="5110163"/>
            <a:ext cx="304800" cy="190500"/>
          </a:xfrm>
          <a:prstGeom prst="downArrow">
            <a:avLst/>
          </a:prstGeom>
          <a:pattFill prst="weave">
            <a:fgClr>
              <a:srgbClr val="C0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3" name="Down Arrow 72"/>
          <p:cNvSpPr/>
          <p:nvPr/>
        </p:nvSpPr>
        <p:spPr>
          <a:xfrm>
            <a:off x="5416550" y="5529263"/>
            <a:ext cx="304800" cy="190500"/>
          </a:xfrm>
          <a:prstGeom prst="downArrow">
            <a:avLst/>
          </a:prstGeom>
          <a:pattFill prst="weave">
            <a:fgClr>
              <a:srgbClr val="C0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6337300" y="4157663"/>
            <a:ext cx="596900" cy="1752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5" name="Down Arrow 74"/>
          <p:cNvSpPr/>
          <p:nvPr/>
        </p:nvSpPr>
        <p:spPr>
          <a:xfrm>
            <a:off x="6483350" y="4310063"/>
            <a:ext cx="304800" cy="190500"/>
          </a:xfrm>
          <a:prstGeom prst="downArrow">
            <a:avLst/>
          </a:prstGeom>
          <a:pattFill prst="smGrid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6" name="Can 75"/>
          <p:cNvSpPr/>
          <p:nvPr/>
        </p:nvSpPr>
        <p:spPr>
          <a:xfrm>
            <a:off x="6235700" y="3395663"/>
            <a:ext cx="800100" cy="533400"/>
          </a:xfrm>
          <a:prstGeom prst="can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>
                <a:solidFill>
                  <a:schemeClr val="tx1"/>
                </a:solidFill>
              </a:rPr>
              <a:t>c.out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7" name="Straight Arrow Connector 76"/>
          <p:cNvCxnSpPr>
            <a:stCxn id="76" idx="3"/>
            <a:endCxn id="74" idx="0"/>
          </p:cNvCxnSpPr>
          <p:nvPr/>
        </p:nvCxnSpPr>
        <p:spPr>
          <a:xfrm>
            <a:off x="6635750" y="3929063"/>
            <a:ext cx="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6337300" y="5945188"/>
            <a:ext cx="5969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 i="1"/>
              <a:t>Node 3</a:t>
            </a:r>
          </a:p>
        </p:txBody>
      </p:sp>
      <p:sp>
        <p:nvSpPr>
          <p:cNvPr id="79" name="Down Arrow 78"/>
          <p:cNvSpPr/>
          <p:nvPr/>
        </p:nvSpPr>
        <p:spPr>
          <a:xfrm>
            <a:off x="6483350" y="4729163"/>
            <a:ext cx="304800" cy="190500"/>
          </a:xfrm>
          <a:prstGeom prst="downArrow">
            <a:avLst/>
          </a:prstGeom>
          <a:pattFill prst="smGrid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0" name="Down Arrow 79"/>
          <p:cNvSpPr/>
          <p:nvPr/>
        </p:nvSpPr>
        <p:spPr>
          <a:xfrm>
            <a:off x="6483350" y="5110163"/>
            <a:ext cx="304800" cy="190500"/>
          </a:xfrm>
          <a:prstGeom prst="downArrow">
            <a:avLst/>
          </a:prstGeom>
          <a:pattFill prst="smGrid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1" name="Down Arrow 80"/>
          <p:cNvSpPr/>
          <p:nvPr/>
        </p:nvSpPr>
        <p:spPr>
          <a:xfrm>
            <a:off x="6483350" y="5529263"/>
            <a:ext cx="304800" cy="190500"/>
          </a:xfrm>
          <a:prstGeom prst="downArrow">
            <a:avLst/>
          </a:prstGeom>
          <a:pattFill prst="smGrid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927100" y="6246813"/>
            <a:ext cx="2620963" cy="369887"/>
          </a:xfrm>
          <a:prstGeom prst="rect">
            <a:avLst/>
          </a:prstGeom>
          <a:noFill/>
          <a:ln w="9525">
            <a:solidFill>
              <a:srgbClr val="C00000"/>
            </a:solidFill>
            <a:prstDash val="sys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1. MPMD: Master/Slave</a:t>
            </a:r>
          </a:p>
        </p:txBody>
      </p:sp>
      <p:sp>
        <p:nvSpPr>
          <p:cNvPr id="83" name="TextBox 82"/>
          <p:cNvSpPr txBox="1">
            <a:spLocks noChangeArrowheads="1"/>
          </p:cNvSpPr>
          <p:nvPr/>
        </p:nvSpPr>
        <p:spPr bwMode="auto">
          <a:xfrm>
            <a:off x="4064000" y="6259513"/>
            <a:ext cx="3044825" cy="369887"/>
          </a:xfrm>
          <a:prstGeom prst="rect">
            <a:avLst/>
          </a:prstGeom>
          <a:noFill/>
          <a:ln w="9525">
            <a:solidFill>
              <a:srgbClr val="C00000"/>
            </a:solidFill>
            <a:prstDash val="sys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2. MPMD: Coupled Analysis</a:t>
            </a:r>
          </a:p>
        </p:txBody>
      </p:sp>
      <p:cxnSp>
        <p:nvCxnSpPr>
          <p:cNvPr id="4097" name="Straight Arrow Connector 4096"/>
          <p:cNvCxnSpPr/>
          <p:nvPr/>
        </p:nvCxnSpPr>
        <p:spPr>
          <a:xfrm flipV="1">
            <a:off x="1404938" y="4405313"/>
            <a:ext cx="61118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2" name="Straight Arrow Connector 4101"/>
          <p:cNvCxnSpPr/>
          <p:nvPr/>
        </p:nvCxnSpPr>
        <p:spPr>
          <a:xfrm>
            <a:off x="1404938" y="4810125"/>
            <a:ext cx="1549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4" name="Straight Arrow Connector 4103"/>
          <p:cNvCxnSpPr/>
          <p:nvPr/>
        </p:nvCxnSpPr>
        <p:spPr>
          <a:xfrm flipH="1" flipV="1">
            <a:off x="1404938" y="5191125"/>
            <a:ext cx="806450" cy="142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8" name="Straight Arrow Connector 4107"/>
          <p:cNvCxnSpPr/>
          <p:nvPr/>
        </p:nvCxnSpPr>
        <p:spPr>
          <a:xfrm flipH="1" flipV="1">
            <a:off x="1404938" y="5610225"/>
            <a:ext cx="1801812" cy="142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>
            <a:spLocks noChangeArrowheads="1"/>
          </p:cNvSpPr>
          <p:nvPr/>
        </p:nvSpPr>
        <p:spPr bwMode="auto">
          <a:xfrm>
            <a:off x="7112000" y="3408363"/>
            <a:ext cx="20320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200" b="1" i="1">
                <a:solidFill>
                  <a:srgbClr val="FFC000"/>
                </a:solidFill>
              </a:rPr>
              <a:t>a.out= Structural Analysis, </a:t>
            </a:r>
          </a:p>
          <a:p>
            <a:r>
              <a:rPr lang="en-US" sz="1200" b="1" i="1">
                <a:solidFill>
                  <a:srgbClr val="C00000"/>
                </a:solidFill>
              </a:rPr>
              <a:t>b.out = fluid analysis and </a:t>
            </a:r>
          </a:p>
          <a:p>
            <a:r>
              <a:rPr lang="en-US" sz="1200" b="1" i="1">
                <a:solidFill>
                  <a:srgbClr val="92D050"/>
                </a:solidFill>
              </a:rPr>
              <a:t>c.out = thermal analysis</a:t>
            </a:r>
          </a:p>
        </p:txBody>
      </p:sp>
      <p:sp>
        <p:nvSpPr>
          <p:cNvPr id="4109" name="Down Arrow 4108"/>
          <p:cNvSpPr/>
          <p:nvPr/>
        </p:nvSpPr>
        <p:spPr>
          <a:xfrm rot="10800000">
            <a:off x="7899400" y="4060825"/>
            <a:ext cx="457200" cy="500063"/>
          </a:xfrm>
          <a:prstGeom prst="down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10" name="TextBox 4109"/>
          <p:cNvSpPr txBox="1">
            <a:spLocks noChangeArrowheads="1"/>
          </p:cNvSpPr>
          <p:nvPr/>
        </p:nvSpPr>
        <p:spPr bwMode="auto">
          <a:xfrm>
            <a:off x="7637463" y="4713288"/>
            <a:ext cx="9810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Example</a:t>
            </a:r>
          </a:p>
        </p:txBody>
      </p:sp>
      <p:cxnSp>
        <p:nvCxnSpPr>
          <p:cNvPr id="56" name="Straight Connector 55"/>
          <p:cNvCxnSpPr/>
          <p:nvPr/>
        </p:nvCxnSpPr>
        <p:spPr>
          <a:xfrm>
            <a:off x="3773488" y="3186113"/>
            <a:ext cx="0" cy="3352800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28" grpId="0"/>
      <p:bldP spid="29" grpId="0"/>
      <p:bldP spid="30" grpId="0"/>
      <p:bldP spid="31" grpId="0" animBg="1"/>
      <p:bldP spid="32" grpId="0" animBg="1"/>
      <p:bldP spid="33" grpId="0" animBg="1"/>
      <p:bldP spid="39" grpId="0" animBg="1"/>
      <p:bldP spid="40" grpId="0" animBg="1"/>
      <p:bldP spid="41" grpId="0" animBg="1"/>
      <p:bldP spid="44" grpId="0" animBg="1"/>
      <p:bldP spid="46" grpId="0" animBg="1"/>
      <p:bldP spid="47" grpId="0" animBg="1"/>
      <p:bldP spid="53" grpId="0" animBg="1"/>
      <p:bldP spid="58" grpId="0" animBg="1"/>
      <p:bldP spid="59" grpId="0" animBg="1"/>
      <p:bldP spid="60" grpId="0" animBg="1"/>
      <p:bldP spid="62" grpId="0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70" grpId="0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8" grpId="0"/>
      <p:bldP spid="79" grpId="0" animBg="1"/>
      <p:bldP spid="80" grpId="0" animBg="1"/>
      <p:bldP spid="81" grpId="0" animBg="1"/>
      <p:bldP spid="55" grpId="0" animBg="1"/>
      <p:bldP spid="83" grpId="0" animBg="1"/>
      <p:bldP spid="97" grpId="0"/>
      <p:bldP spid="4109" grpId="0" animBg="1"/>
      <p:bldP spid="41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3 Key Points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To summarize, keep the following 3 points in mind: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The purpose of parallelization is to reduce the time spent </a:t>
            </a:r>
            <a:b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for computation</a:t>
            </a:r>
          </a:p>
          <a:p>
            <a:pPr marL="457200" lvl="1" indent="0" algn="just" eaLnBrk="1" hangingPunct="1">
              <a:buFontTx/>
              <a:buNone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Ideally, the parallel program is </a:t>
            </a:r>
            <a:r>
              <a:rPr lang="en-US" sz="1800" i="1" dirty="0" smtClean="0">
                <a:solidFill>
                  <a:schemeClr val="tx1"/>
                </a:solidFill>
              </a:rPr>
              <a:t>p 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times faster than the sequential program, where </a:t>
            </a:r>
            <a:r>
              <a:rPr lang="en-US" sz="1800" i="1" dirty="0" smtClean="0">
                <a:solidFill>
                  <a:schemeClr val="tx1"/>
                </a:solidFill>
              </a:rPr>
              <a:t>p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is the number of processes involved in the parallel execution, </a:t>
            </a:r>
            <a:r>
              <a:rPr lang="en-US" sz="1800" i="1" dirty="0" smtClean="0">
                <a:solidFill>
                  <a:srgbClr val="0000FF"/>
                </a:solidFill>
              </a:rPr>
              <a:t>but this is not always achievable</a:t>
            </a:r>
          </a:p>
          <a:p>
            <a:pPr marL="457200" lvl="1" indent="0" algn="just" eaLnBrk="1" hangingPunct="1">
              <a:buFontTx/>
              <a:buNone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Message-passing is the tool to consolidate what parallelization has separated. It should not be regarded as the parallelization itself</a:t>
            </a:r>
          </a:p>
          <a:p>
            <a:pPr marL="457200" lvl="1" indent="0" algn="just" eaLnBrk="1" hangingPunct="1">
              <a:buFontTx/>
              <a:buNone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i="1" dirty="0" smtClean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3379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0C0B637-CFE6-4B6A-8F26-2A7A3B98FEE8}" type="slidenum">
              <a:rPr lang="en-US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buClr>
                <a:srgbClr val="C00000"/>
              </a:buClr>
              <a:buFontTx/>
              <a:buNone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457200" indent="-457200" algn="just" eaLnBrk="1" hangingPunct="1">
              <a:buFontTx/>
              <a:buNone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Tx/>
              <a:buNone/>
              <a:defRPr/>
            </a:pPr>
            <a:endParaRPr lang="en-US" sz="1400" dirty="0" smtClean="0">
              <a:solidFill>
                <a:srgbClr val="7F7F7F"/>
              </a:solidFill>
            </a:endParaRPr>
          </a:p>
        </p:txBody>
      </p:sp>
      <p:sp>
        <p:nvSpPr>
          <p:cNvPr id="3" name="Bevel 2"/>
          <p:cNvSpPr/>
          <p:nvPr/>
        </p:nvSpPr>
        <p:spPr>
          <a:xfrm>
            <a:off x="2387600" y="1447800"/>
            <a:ext cx="4465638" cy="1042988"/>
          </a:xfrm>
          <a:prstGeom prst="beve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Discussion on Programming Models</a:t>
            </a:r>
          </a:p>
        </p:txBody>
      </p:sp>
      <p:sp>
        <p:nvSpPr>
          <p:cNvPr id="4" name="Down Arrow 3"/>
          <p:cNvSpPr/>
          <p:nvPr/>
        </p:nvSpPr>
        <p:spPr>
          <a:xfrm>
            <a:off x="4495800" y="2667000"/>
            <a:ext cx="381000" cy="6096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L-Shape 5"/>
          <p:cNvSpPr/>
          <p:nvPr/>
        </p:nvSpPr>
        <p:spPr>
          <a:xfrm rot="5400000">
            <a:off x="671512" y="4711701"/>
            <a:ext cx="777875" cy="129540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Freeform 6"/>
          <p:cNvSpPr/>
          <p:nvPr/>
        </p:nvSpPr>
        <p:spPr>
          <a:xfrm>
            <a:off x="541338" y="5099050"/>
            <a:ext cx="1301750" cy="1023938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5720" tIns="53340" rIns="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Why parallelizing our programs?</a:t>
            </a:r>
          </a:p>
        </p:txBody>
      </p:sp>
      <p:sp>
        <p:nvSpPr>
          <p:cNvPr id="8" name="Isosceles Triangle 7"/>
          <p:cNvSpPr/>
          <p:nvPr/>
        </p:nvSpPr>
        <p:spPr>
          <a:xfrm>
            <a:off x="1489075" y="4618038"/>
            <a:ext cx="220663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L-Shape 8"/>
          <p:cNvSpPr/>
          <p:nvPr/>
        </p:nvSpPr>
        <p:spPr>
          <a:xfrm rot="5400000">
            <a:off x="2150269" y="4358481"/>
            <a:ext cx="777875" cy="1293813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020888" y="4745038"/>
            <a:ext cx="11684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Parallel computer architectures</a:t>
            </a:r>
          </a:p>
        </p:txBody>
      </p:sp>
      <p:sp>
        <p:nvSpPr>
          <p:cNvPr id="11" name="Isosceles Triangle 10"/>
          <p:cNvSpPr/>
          <p:nvPr/>
        </p:nvSpPr>
        <p:spPr>
          <a:xfrm>
            <a:off x="2968625" y="4264025"/>
            <a:ext cx="220663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L-Shape 11"/>
          <p:cNvSpPr/>
          <p:nvPr/>
        </p:nvSpPr>
        <p:spPr>
          <a:xfrm rot="5400000">
            <a:off x="3580606" y="4004470"/>
            <a:ext cx="777875" cy="1293812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Isosceles Triangle 13"/>
          <p:cNvSpPr/>
          <p:nvPr/>
        </p:nvSpPr>
        <p:spPr>
          <a:xfrm>
            <a:off x="4398963" y="3910013"/>
            <a:ext cx="220662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L-Shape 14"/>
          <p:cNvSpPr/>
          <p:nvPr/>
        </p:nvSpPr>
        <p:spPr>
          <a:xfrm rot="5400000">
            <a:off x="5011738" y="3651250"/>
            <a:ext cx="776287" cy="1293813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4881563" y="4037013"/>
            <a:ext cx="11684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Examples of parallel processing</a:t>
            </a:r>
          </a:p>
        </p:txBody>
      </p:sp>
      <p:sp>
        <p:nvSpPr>
          <p:cNvPr id="17" name="Isosceles Triangle 16"/>
          <p:cNvSpPr/>
          <p:nvPr/>
        </p:nvSpPr>
        <p:spPr>
          <a:xfrm>
            <a:off x="5829300" y="3556000"/>
            <a:ext cx="220663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L-Shape 59"/>
          <p:cNvSpPr/>
          <p:nvPr/>
        </p:nvSpPr>
        <p:spPr>
          <a:xfrm rot="5400000">
            <a:off x="6441281" y="3298032"/>
            <a:ext cx="777875" cy="1293812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Freeform 60"/>
          <p:cNvSpPr/>
          <p:nvPr/>
        </p:nvSpPr>
        <p:spPr>
          <a:xfrm>
            <a:off x="6311900" y="3683000"/>
            <a:ext cx="11684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Message Passing Interface (MPI)</a:t>
            </a:r>
          </a:p>
        </p:txBody>
      </p:sp>
      <p:sp>
        <p:nvSpPr>
          <p:cNvPr id="62" name="Isosceles Triangle 61"/>
          <p:cNvSpPr/>
          <p:nvPr/>
        </p:nvSpPr>
        <p:spPr>
          <a:xfrm>
            <a:off x="7259638" y="3201988"/>
            <a:ext cx="220662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L-Shape 62"/>
          <p:cNvSpPr/>
          <p:nvPr/>
        </p:nvSpPr>
        <p:spPr>
          <a:xfrm rot="5400000">
            <a:off x="7871619" y="2944019"/>
            <a:ext cx="777875" cy="1293813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096" name="Freeform 4095"/>
          <p:cNvSpPr/>
          <p:nvPr/>
        </p:nvSpPr>
        <p:spPr>
          <a:xfrm>
            <a:off x="7742238" y="3330575"/>
            <a:ext cx="1168400" cy="1023938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MapReduce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Chevron 22"/>
          <p:cNvSpPr/>
          <p:nvPr/>
        </p:nvSpPr>
        <p:spPr>
          <a:xfrm rot="16200000">
            <a:off x="6460331" y="4883944"/>
            <a:ext cx="741363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3457575" y="4391025"/>
            <a:ext cx="11684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Traditional Models of parallel programming</a:t>
            </a:r>
          </a:p>
        </p:txBody>
      </p:sp>
      <p:sp>
        <p:nvSpPr>
          <p:cNvPr id="27" name="Freeform 26"/>
          <p:cNvSpPr/>
          <p:nvPr/>
        </p:nvSpPr>
        <p:spPr>
          <a:xfrm>
            <a:off x="6311900" y="3687763"/>
            <a:ext cx="1168400" cy="1023937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rgbClr val="0000FF"/>
                </a:solidFill>
              </a:rPr>
              <a:t>Message Passing Interface (MPI)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Message Passing Interface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In this part, the following concepts of MPI will </a:t>
            </a:r>
            <a:b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be described: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i="1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rgbClr val="0000FF"/>
                </a:solidFill>
              </a:rPr>
              <a:t>Basics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Point-to-point communication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Collective communication</a:t>
            </a:r>
          </a:p>
          <a:p>
            <a:pPr marL="457200" lvl="1" indent="0" algn="just" eaLnBrk="1" hangingPunct="1">
              <a:buFontTx/>
              <a:buNone/>
              <a:defRPr/>
            </a:pPr>
            <a:endParaRPr lang="en-US" sz="1000" i="1" dirty="0" smtClean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3686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BC58750-8334-43D8-B254-842C13C30ACF}" type="slidenum">
              <a:rPr lang="en-US" smtClean="0"/>
              <a:pPr/>
              <a:t>29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Amdahl’s Law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We parallelize our programs in order to run them faster</a:t>
            </a:r>
          </a:p>
          <a:p>
            <a:pPr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How much faster will a parallel program run?</a:t>
            </a:r>
          </a:p>
          <a:p>
            <a:pPr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lvl="1">
              <a:buFont typeface="Wingdings" pitchFamily="2" charset="2"/>
              <a:buChar char="§"/>
              <a:defRPr/>
            </a:pPr>
            <a:r>
              <a:rPr lang="en-US" sz="1800" dirty="0" smtClean="0"/>
              <a:t>Suppose that the sequential execution of a program takes </a:t>
            </a:r>
            <a:r>
              <a:rPr lang="en-US" sz="1800" i="1" dirty="0" smtClean="0">
                <a:solidFill>
                  <a:schemeClr val="tx1"/>
                </a:solidFill>
              </a:rPr>
              <a:t>T</a:t>
            </a:r>
            <a:r>
              <a:rPr lang="en-US" sz="1800" i="1" baseline="-25000" dirty="0" smtClean="0">
                <a:solidFill>
                  <a:schemeClr val="tx1"/>
                </a:solidFill>
              </a:rPr>
              <a:t>1</a:t>
            </a:r>
            <a:r>
              <a:rPr lang="en-US" sz="1800" baseline="-25000" dirty="0" smtClean="0"/>
              <a:t> </a:t>
            </a:r>
            <a:r>
              <a:rPr lang="en-US" sz="1800" dirty="0" smtClean="0"/>
              <a:t>time units and the parallel execution on </a:t>
            </a:r>
            <a:r>
              <a:rPr lang="en-US" sz="1800" i="1" dirty="0" smtClean="0">
                <a:solidFill>
                  <a:schemeClr val="tx1"/>
                </a:solidFill>
              </a:rPr>
              <a:t>p</a:t>
            </a:r>
            <a:r>
              <a:rPr lang="en-US" sz="1800" dirty="0" smtClean="0"/>
              <a:t> processors takes </a:t>
            </a:r>
            <a:r>
              <a:rPr lang="en-US" sz="1800" i="1" dirty="0" err="1" smtClean="0">
                <a:solidFill>
                  <a:schemeClr val="tx1"/>
                </a:solidFill>
              </a:rPr>
              <a:t>T</a:t>
            </a:r>
            <a:r>
              <a:rPr lang="en-US" sz="1800" i="1" baseline="-25000" dirty="0" err="1" smtClean="0">
                <a:solidFill>
                  <a:schemeClr val="tx1"/>
                </a:solidFill>
              </a:rPr>
              <a:t>p</a:t>
            </a:r>
            <a:r>
              <a:rPr lang="en-US" sz="1800" dirty="0" smtClean="0"/>
              <a:t> time units</a:t>
            </a:r>
          </a:p>
          <a:p>
            <a:pPr lvl="1">
              <a:buFont typeface="Wingdings" pitchFamily="2" charset="2"/>
              <a:buChar char="§"/>
              <a:defRPr/>
            </a:pPr>
            <a:endParaRPr lang="en-US" sz="1800" dirty="0"/>
          </a:p>
          <a:p>
            <a:pPr lvl="1">
              <a:buFont typeface="Wingdings" pitchFamily="2" charset="2"/>
              <a:buChar char="§"/>
              <a:defRPr/>
            </a:pPr>
            <a:r>
              <a:rPr lang="en-US" sz="1800" dirty="0" smtClean="0"/>
              <a:t>Suppose that out of the entire execution of the program, </a:t>
            </a:r>
            <a:r>
              <a:rPr lang="en-US" sz="1800" i="1" dirty="0" smtClean="0">
                <a:solidFill>
                  <a:schemeClr val="tx1"/>
                </a:solidFill>
              </a:rPr>
              <a:t>s</a:t>
            </a:r>
            <a:r>
              <a:rPr lang="en-US" sz="1800" dirty="0" smtClean="0"/>
              <a:t> fraction of it is not parallelizable while </a:t>
            </a:r>
            <a:r>
              <a:rPr lang="en-US" sz="1800" i="1" dirty="0" smtClean="0">
                <a:solidFill>
                  <a:schemeClr val="tx1"/>
                </a:solidFill>
              </a:rPr>
              <a:t>1-s</a:t>
            </a:r>
            <a:r>
              <a:rPr lang="en-US" sz="1800" dirty="0" smtClean="0"/>
              <a:t> fraction is parallelizable</a:t>
            </a:r>
          </a:p>
          <a:p>
            <a:pPr lvl="1">
              <a:buFont typeface="Wingdings" pitchFamily="2" charset="2"/>
              <a:buChar char="§"/>
              <a:defRPr/>
            </a:pPr>
            <a:endParaRPr lang="en-US" sz="1800" dirty="0"/>
          </a:p>
          <a:p>
            <a:pPr lvl="1">
              <a:buFont typeface="Wingdings" pitchFamily="2" charset="2"/>
              <a:buChar char="§"/>
              <a:defRPr/>
            </a:pPr>
            <a:r>
              <a:rPr lang="en-US" sz="1800" dirty="0" smtClean="0"/>
              <a:t>Then the speedup (</a:t>
            </a:r>
            <a:r>
              <a:rPr lang="en-US" sz="1800" b="1" i="1" dirty="0" smtClean="0">
                <a:solidFill>
                  <a:srgbClr val="0000FF"/>
                </a:solidFill>
              </a:rPr>
              <a:t>Amdahl’s formula</a:t>
            </a:r>
            <a:r>
              <a:rPr lang="en-US" sz="1800" dirty="0" smtClean="0"/>
              <a:t>):</a:t>
            </a:r>
          </a:p>
          <a:p>
            <a:pPr lvl="1">
              <a:buFont typeface="Wingdings" pitchFamily="2" charset="2"/>
              <a:buChar char="§"/>
              <a:defRPr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  <a:defRPr/>
            </a:pPr>
            <a:endParaRPr lang="en-US" sz="1800" dirty="0" smtClean="0"/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sz="1400" i="1" dirty="0" smtClean="0">
              <a:solidFill>
                <a:schemeClr val="tx1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sz="16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dirty="0" smtClean="0"/>
          </a:p>
        </p:txBody>
      </p:sp>
      <p:sp>
        <p:nvSpPr>
          <p:cNvPr id="717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E328301-FE55-44CE-815E-15984614D5E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971800" y="5410200"/>
            <a:ext cx="3516732" cy="795667"/>
          </a:xfrm>
          <a:prstGeom prst="rect">
            <a:avLst/>
          </a:prstGeom>
          <a:blipFill rotWithShape="1">
            <a:blip r:embed="rId2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MPI?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/>
              <a:t>The Message Passing Interface </a:t>
            </a:r>
            <a:r>
              <a:rPr lang="en-US" sz="2000" dirty="0" smtClean="0"/>
              <a:t>(</a:t>
            </a:r>
            <a:r>
              <a:rPr lang="en-US" sz="2000" dirty="0"/>
              <a:t>MPI) is a message passing library </a:t>
            </a:r>
            <a:r>
              <a:rPr lang="en-US" sz="2000" dirty="0" smtClean="0"/>
              <a:t>standard </a:t>
            </a:r>
            <a:r>
              <a:rPr lang="en-US" sz="2000" dirty="0"/>
              <a:t> for writing message passing </a:t>
            </a:r>
            <a:r>
              <a:rPr lang="en-US" sz="2000" dirty="0" smtClean="0"/>
              <a:t>programs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/>
              <a:t>The goal of </a:t>
            </a:r>
            <a:r>
              <a:rPr lang="en-US" sz="2000" dirty="0" smtClean="0"/>
              <a:t>MPI </a:t>
            </a:r>
            <a:r>
              <a:rPr lang="en-US" sz="2000" dirty="0"/>
              <a:t>is to establish a </a:t>
            </a:r>
            <a:r>
              <a:rPr lang="en-US" sz="2000" i="1" dirty="0">
                <a:solidFill>
                  <a:srgbClr val="0000FF"/>
                </a:solidFill>
              </a:rPr>
              <a:t>portable</a:t>
            </a:r>
            <a:r>
              <a:rPr lang="en-US" sz="2000" dirty="0"/>
              <a:t>, </a:t>
            </a:r>
            <a:r>
              <a:rPr lang="en-US" sz="2000" i="1" dirty="0">
                <a:solidFill>
                  <a:srgbClr val="0000FF"/>
                </a:solidFill>
              </a:rPr>
              <a:t>efficient</a:t>
            </a:r>
            <a:r>
              <a:rPr lang="en-US" sz="2000" dirty="0"/>
              <a:t>, and </a:t>
            </a:r>
            <a:r>
              <a:rPr lang="en-US" sz="2000" i="1" dirty="0">
                <a:solidFill>
                  <a:srgbClr val="0000FF"/>
                </a:solidFill>
              </a:rPr>
              <a:t>flexible</a:t>
            </a:r>
            <a:r>
              <a:rPr lang="en-US" sz="2000" dirty="0"/>
              <a:t> standard for message passing</a:t>
            </a:r>
            <a:endParaRPr lang="en-US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By </a:t>
            </a:r>
            <a:r>
              <a:rPr lang="en-US" sz="2000" dirty="0"/>
              <a:t>itself, </a:t>
            </a:r>
            <a:r>
              <a:rPr lang="en-US" sz="2000" dirty="0" smtClean="0"/>
              <a:t>MPI </a:t>
            </a:r>
            <a:r>
              <a:rPr lang="en-US" sz="2000" dirty="0"/>
              <a:t>is NOT a library - but rather the specification of what such a library should </a:t>
            </a:r>
            <a:r>
              <a:rPr lang="en-US" sz="2000" dirty="0" smtClean="0"/>
              <a:t>be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/>
              <a:t>MPI is not an IEEE or ISO standard, but has in fact, become the </a:t>
            </a:r>
            <a:r>
              <a:rPr lang="en-US" sz="2000" i="1" dirty="0" smtClean="0">
                <a:solidFill>
                  <a:srgbClr val="0000FF"/>
                </a:solidFill>
              </a:rPr>
              <a:t>industry standard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/>
              <a:t>for writing message passing programs on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HPC platforms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3789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524ADB6-6656-4827-B6ED-258D980DBEC3}" type="slidenum">
              <a:rPr lang="en-US" smtClean="0"/>
              <a:pPr/>
              <a:t>30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Reasons for using MPI</a:t>
            </a:r>
          </a:p>
        </p:txBody>
      </p:sp>
      <p:sp>
        <p:nvSpPr>
          <p:cNvPr id="3891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C9CFD9D-EA24-4F2C-835B-D96BF48830A5}" type="slidenum">
              <a:rPr lang="en-US" smtClean="0"/>
              <a:pPr/>
              <a:t>31</a:t>
            </a:fld>
            <a:endParaRPr lang="en-US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1676400"/>
          <a:ext cx="8382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794000"/>
                <a:gridCol w="5588000"/>
              </a:tblGrid>
              <a:tr h="52276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Reason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Description</a:t>
                      </a:r>
                      <a:endParaRPr lang="en-US" sz="1800" dirty="0"/>
                    </a:p>
                  </a:txBody>
                  <a:tcPr marT="45714" marB="45714"/>
                </a:tc>
              </a:tr>
              <a:tr h="96785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Standardization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MPI is the only message passing library which can be considered a standard. It is supported on virtually all 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HPC platforms</a:t>
                      </a:r>
                      <a:endParaRPr lang="en-US" sz="1600" dirty="0"/>
                    </a:p>
                  </a:txBody>
                  <a:tcPr marT="45714" marB="45714"/>
                </a:tc>
              </a:tr>
              <a:tr h="967854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 marT="45714" marB="45714"/>
                </a:tc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 marT="45714" marB="45714"/>
                </a:tc>
              </a:tr>
              <a:tr h="52276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 marT="45714" marB="45714"/>
                </a:tc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 marT="45714" marB="45714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1676400"/>
          <a:ext cx="8382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794000"/>
                <a:gridCol w="5588000"/>
              </a:tblGrid>
              <a:tr h="52276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Reason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Description</a:t>
                      </a:r>
                      <a:endParaRPr lang="en-US" sz="1800" dirty="0"/>
                    </a:p>
                  </a:txBody>
                  <a:tcPr marT="45714" marB="45714"/>
                </a:tc>
              </a:tr>
              <a:tr h="96785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Standardization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MPI is the only message passing library which can be considered a standard. It is supported on virtually all 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HPC platforms</a:t>
                      </a:r>
                      <a:endParaRPr lang="en-US" sz="1600" dirty="0"/>
                    </a:p>
                  </a:txBody>
                  <a:tcPr marT="45714" marB="45714"/>
                </a:tc>
              </a:tr>
              <a:tr h="96785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Portability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There is no need to modify your source code when you port your application to a different platform that supports the 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MPI standard</a:t>
                      </a:r>
                    </a:p>
                  </a:txBody>
                  <a:tcPr marT="45714" marB="45714"/>
                </a:tc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 marT="45714" marB="45714"/>
                </a:tc>
              </a:tr>
              <a:tr h="52276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 marT="45714" marB="45714"/>
                </a:tc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 marT="45714" marB="45714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81000" y="1676400"/>
          <a:ext cx="8382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794000"/>
                <a:gridCol w="5588000"/>
              </a:tblGrid>
              <a:tr h="52276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Reason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Description</a:t>
                      </a:r>
                      <a:endParaRPr lang="en-US" sz="1800" dirty="0"/>
                    </a:p>
                  </a:txBody>
                  <a:tcPr marT="45714" marB="45714"/>
                </a:tc>
              </a:tr>
              <a:tr h="96785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Standardization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MPI is the only message passing library which can be considered a standard. It is supported on virtually all 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HPC platforms</a:t>
                      </a:r>
                      <a:endParaRPr lang="en-US" sz="1600" dirty="0"/>
                    </a:p>
                  </a:txBody>
                  <a:tcPr marT="45714" marB="45714"/>
                </a:tc>
              </a:tr>
              <a:tr h="96785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Portability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There is no need to modify your source code when you port your application to a different platform that supports the 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MPI standard</a:t>
                      </a:r>
                    </a:p>
                  </a:txBody>
                  <a:tcPr marT="45714" marB="45714"/>
                </a:tc>
              </a:tr>
              <a:tr h="681078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Performance Opportunities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Vendor implementations should be able to exploit native hardware features to optimize performance</a:t>
                      </a:r>
                      <a:endParaRPr lang="en-US" sz="1600" dirty="0"/>
                    </a:p>
                  </a:txBody>
                  <a:tcPr marT="45714" marB="45714"/>
                </a:tc>
              </a:tr>
              <a:tr h="52276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 marT="45714" marB="45714"/>
                </a:tc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 marT="45714" marB="45714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81000" y="1676400"/>
          <a:ext cx="8382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794000"/>
                <a:gridCol w="5588000"/>
              </a:tblGrid>
              <a:tr h="52276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Reason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Description</a:t>
                      </a:r>
                      <a:endParaRPr lang="en-US" sz="1800" dirty="0"/>
                    </a:p>
                  </a:txBody>
                  <a:tcPr marT="45714" marB="45714"/>
                </a:tc>
              </a:tr>
              <a:tr h="96785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Standardization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MPI is the only message passing library which can be considered a standard. It is supported on virtually all 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HPC platforms</a:t>
                      </a:r>
                      <a:endParaRPr lang="en-US" sz="1600" dirty="0"/>
                    </a:p>
                  </a:txBody>
                  <a:tcPr marT="45714" marB="45714"/>
                </a:tc>
              </a:tr>
              <a:tr h="96785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Portability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There is no need to modify your source code when you port your application to a different platform that supports the 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MPI standard</a:t>
                      </a:r>
                    </a:p>
                  </a:txBody>
                  <a:tcPr marT="45714" marB="45714"/>
                </a:tc>
              </a:tr>
              <a:tr h="681078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Performance Opportunities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Vendor implementations should be able to exploit native hardware features to optimize performance</a:t>
                      </a:r>
                      <a:endParaRPr lang="en-US" sz="1600" dirty="0"/>
                    </a:p>
                  </a:txBody>
                  <a:tcPr marT="45714" marB="45714"/>
                </a:tc>
              </a:tr>
              <a:tr h="522768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Functionality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Over 115 routines are defined</a:t>
                      </a:r>
                      <a:endParaRPr lang="en-US" sz="1600" dirty="0"/>
                    </a:p>
                  </a:txBody>
                  <a:tcPr marT="45714" marB="45714"/>
                </a:tc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 marT="45714" marB="45714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381000" y="1676400"/>
          <a:ext cx="8382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794000"/>
                <a:gridCol w="5588000"/>
              </a:tblGrid>
              <a:tr h="52276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Reason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Description</a:t>
                      </a:r>
                      <a:endParaRPr lang="en-US" sz="1800" dirty="0"/>
                    </a:p>
                  </a:txBody>
                  <a:tcPr marT="45714" marB="45714"/>
                </a:tc>
              </a:tr>
              <a:tr h="96785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Standardization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MPI is the only message passing library which can be considered a standard. It is supported on virtually all 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HPC platforms</a:t>
                      </a:r>
                      <a:endParaRPr lang="en-US" sz="1600" dirty="0"/>
                    </a:p>
                  </a:txBody>
                  <a:tcPr marT="45714" marB="45714"/>
                </a:tc>
              </a:tr>
              <a:tr h="96785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Portability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There is no need to modify your source code when you port your application to a different platform that supports the 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MPI standard</a:t>
                      </a:r>
                    </a:p>
                  </a:txBody>
                  <a:tcPr marT="45714" marB="45714"/>
                </a:tc>
              </a:tr>
              <a:tr h="681078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Performance Opportunities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Vendor implementations should be able to exploit native hardware features to optimize performance</a:t>
                      </a:r>
                      <a:endParaRPr lang="en-US" sz="1600" dirty="0"/>
                    </a:p>
                  </a:txBody>
                  <a:tcPr marT="45714" marB="45714"/>
                </a:tc>
              </a:tr>
              <a:tr h="522768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Functionality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Over 115 routines are defined</a:t>
                      </a:r>
                      <a:endParaRPr lang="en-US" sz="1600" dirty="0"/>
                    </a:p>
                  </a:txBody>
                  <a:tcPr marT="45714" marB="45714"/>
                </a:tc>
              </a:tr>
              <a:tr h="681078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Availability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 variety of implementations are available, both vendor and public domain</a:t>
                      </a:r>
                    </a:p>
                  </a:txBody>
                  <a:tcPr marT="45714" marB="4571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Programming Model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MPI is an example of a message passing programming model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/>
              <a:t>MPI is now used on just about any common parallel architecture including </a:t>
            </a:r>
            <a:r>
              <a:rPr lang="en-US" sz="2000" dirty="0" smtClean="0"/>
              <a:t>MPP, </a:t>
            </a:r>
            <a:r>
              <a:rPr lang="en-US" sz="2000" dirty="0"/>
              <a:t>SMP clusters, workstation clusters and heterogeneous </a:t>
            </a:r>
            <a:r>
              <a:rPr lang="en-US" sz="2000" dirty="0" smtClean="0"/>
              <a:t>networks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With MPI</a:t>
            </a:r>
            <a:r>
              <a:rPr lang="en-US" sz="2000" dirty="0"/>
              <a:t> </a:t>
            </a:r>
            <a:r>
              <a:rPr lang="en-US" sz="1800" dirty="0"/>
              <a:t>t</a:t>
            </a:r>
            <a:r>
              <a:rPr lang="en-US" sz="1800" dirty="0" smtClean="0"/>
              <a:t>he </a:t>
            </a:r>
            <a:r>
              <a:rPr lang="en-US" sz="1800" dirty="0"/>
              <a:t>programmer is responsible for correctly identifying parallelism and implementing parallel algorithms using MPI constructs</a:t>
            </a: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399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26202BE-07B4-4849-B54A-090EF09F1BB2}" type="slidenum">
              <a:rPr lang="en-US" smtClean="0"/>
              <a:pPr/>
              <a:t>32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Communicators and Groups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MPI </a:t>
            </a:r>
            <a:r>
              <a:rPr lang="en-US" sz="2000" dirty="0"/>
              <a:t>uses objects called </a:t>
            </a:r>
            <a:r>
              <a:rPr lang="en-US" sz="2000" i="1" dirty="0">
                <a:solidFill>
                  <a:srgbClr val="0000FF"/>
                </a:solidFill>
              </a:rPr>
              <a:t>communicators and groups </a:t>
            </a:r>
            <a:r>
              <a:rPr lang="en-US" sz="2000" dirty="0"/>
              <a:t>to define which collection of processes may communicate with each </a:t>
            </a:r>
            <a:r>
              <a:rPr lang="en-US" sz="2000" dirty="0" smtClean="0"/>
              <a:t>other to solve a certain problem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/>
              <a:t>Most MPI routines require you to specify a communicator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as </a:t>
            </a:r>
            <a:r>
              <a:rPr lang="en-US" sz="2000" dirty="0"/>
              <a:t>an </a:t>
            </a:r>
            <a:r>
              <a:rPr lang="en-US" sz="2000" dirty="0" smtClean="0"/>
              <a:t>argument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The communicator </a:t>
            </a:r>
            <a:r>
              <a:rPr lang="en-US" sz="2000" b="1" dirty="0" smtClean="0">
                <a:solidFill>
                  <a:srgbClr val="0000FF"/>
                </a:solidFill>
              </a:rPr>
              <a:t>MPI_COMM_WORLD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is often used in calling communication subroutines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MPI_COMM_WORLD </a:t>
            </a:r>
            <a:r>
              <a:rPr lang="en-US" sz="2000" dirty="0"/>
              <a:t>is the predefined communicator that includes </a:t>
            </a:r>
            <a:r>
              <a:rPr lang="en-US" sz="2000" i="1" u="sng" dirty="0"/>
              <a:t>all</a:t>
            </a:r>
            <a:r>
              <a:rPr lang="en-US" sz="2000" dirty="0"/>
              <a:t> of your MPI processes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09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478F7E4-4467-431B-85A0-52FC16C09E81}" type="slidenum">
              <a:rPr lang="en-US" smtClean="0"/>
              <a:pPr/>
              <a:t>33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Ranks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/>
              <a:t>Within a communicator, every process has its own unique, integer identifier </a:t>
            </a:r>
            <a:r>
              <a:rPr lang="en-US" sz="2000" dirty="0" smtClean="0"/>
              <a:t>referred to as </a:t>
            </a:r>
            <a:r>
              <a:rPr lang="en-US" sz="2000" i="1" dirty="0" smtClean="0">
                <a:solidFill>
                  <a:srgbClr val="0000FF"/>
                </a:solidFill>
              </a:rPr>
              <a:t>rank</a:t>
            </a:r>
            <a:r>
              <a:rPr lang="en-US" sz="2000" dirty="0" smtClean="0"/>
              <a:t>, assigned </a:t>
            </a:r>
            <a:r>
              <a:rPr lang="en-US" sz="2000" dirty="0"/>
              <a:t>by the system when the process </a:t>
            </a:r>
            <a:r>
              <a:rPr lang="en-US" sz="2000" dirty="0" smtClean="0"/>
              <a:t>initializes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A </a:t>
            </a:r>
            <a:r>
              <a:rPr lang="en-US" sz="2000" dirty="0"/>
              <a:t>rank is sometimes </a:t>
            </a:r>
            <a:r>
              <a:rPr lang="en-US" sz="2000" dirty="0" smtClean="0"/>
              <a:t>called </a:t>
            </a:r>
            <a:r>
              <a:rPr lang="en-US" sz="2000" dirty="0"/>
              <a:t>a </a:t>
            </a:r>
            <a:r>
              <a:rPr lang="en-US" sz="2000" i="1" dirty="0" smtClean="0"/>
              <a:t>task ID</a:t>
            </a:r>
            <a:r>
              <a:rPr lang="en-US" sz="2000" dirty="0" smtClean="0"/>
              <a:t>. </a:t>
            </a:r>
            <a:r>
              <a:rPr lang="en-US" sz="2000" dirty="0"/>
              <a:t>Ranks are contiguous and begin at </a:t>
            </a:r>
            <a:r>
              <a:rPr lang="en-US" sz="2000" i="1" dirty="0" smtClean="0"/>
              <a:t>zero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Ranks are used </a:t>
            </a:r>
            <a:r>
              <a:rPr lang="en-US" sz="2000" dirty="0"/>
              <a:t>by the programmer to specify the source and destination of </a:t>
            </a:r>
            <a:r>
              <a:rPr lang="en-US" sz="2000" dirty="0" smtClean="0"/>
              <a:t>messages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Ranks are often also used </a:t>
            </a:r>
            <a:r>
              <a:rPr lang="en-US" sz="2000" dirty="0"/>
              <a:t>conditionally by the application to control program execution </a:t>
            </a:r>
            <a:r>
              <a:rPr lang="en-US" sz="2000" dirty="0" smtClean="0"/>
              <a:t>(e.g., </a:t>
            </a:r>
            <a:r>
              <a:rPr lang="en-US" sz="2000" i="1" dirty="0" smtClean="0"/>
              <a:t>if </a:t>
            </a:r>
            <a:r>
              <a:rPr lang="en-US" sz="2000" i="1" dirty="0"/>
              <a:t>rank=0 do this / if rank=1 do that</a:t>
            </a:r>
            <a:r>
              <a:rPr lang="en-US" sz="2000" dirty="0"/>
              <a:t>)</a:t>
            </a: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198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0CB760A-73C7-43C0-8CF9-DEAA43F2137F}" type="slidenum">
              <a:rPr lang="en-US" smtClean="0"/>
              <a:pPr/>
              <a:t>34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Multiple Communicators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It is possible that a problem consists of several sub-problems where each can be solved concurrently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This type of application is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typically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found in the category of MPMD coupled analysis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We can create a new communicator for each sub-problem as a subset of an existing communicator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MPI allows you to achieve that by using </a:t>
            </a:r>
            <a:r>
              <a:rPr lang="en-US" sz="2000" b="1" dirty="0" smtClean="0">
                <a:solidFill>
                  <a:srgbClr val="0000FF"/>
                </a:solidFill>
              </a:rPr>
              <a:t>MPI_COMM_SPLIT</a:t>
            </a:r>
            <a:endParaRPr lang="en-US" sz="2000" b="1" dirty="0">
              <a:solidFill>
                <a:srgbClr val="0000F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301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A6267CA-8057-4D4F-85CD-DE7DF6AC1A8D}" type="slidenum">
              <a:rPr lang="en-US" smtClean="0"/>
              <a:pPr/>
              <a:t>35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of Multiple Communicators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Consider a problem with a fluid dynamics part and a structural analysis part, where each part can be computed in parallel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1981200" y="2895600"/>
            <a:ext cx="2362200" cy="23622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2438400" y="3467100"/>
            <a:ext cx="609600" cy="609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r>
              <a:rPr lang="en-US" sz="1100" dirty="0">
                <a:solidFill>
                  <a:srgbClr val="00B050"/>
                </a:solidFill>
              </a:rPr>
              <a:t>Rank=0</a:t>
            </a:r>
          </a:p>
          <a:p>
            <a:pPr algn="ctr">
              <a:defRPr/>
            </a:pPr>
            <a:endParaRPr lang="en-US" sz="1100" dirty="0"/>
          </a:p>
          <a:p>
            <a:pPr algn="ctr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=0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562225" y="2995613"/>
            <a:ext cx="1270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u="sng">
                <a:solidFill>
                  <a:srgbClr val="00B050"/>
                </a:solidFill>
              </a:rPr>
              <a:t>Comm_Fluid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352800" y="3467100"/>
            <a:ext cx="609600" cy="609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r>
              <a:rPr lang="en-US" sz="1100" dirty="0">
                <a:solidFill>
                  <a:srgbClr val="00B050"/>
                </a:solidFill>
              </a:rPr>
              <a:t>Rank=1</a:t>
            </a:r>
          </a:p>
          <a:p>
            <a:pPr algn="ctr">
              <a:defRPr/>
            </a:pPr>
            <a:endParaRPr lang="en-US" sz="1100" dirty="0"/>
          </a:p>
          <a:p>
            <a:pPr algn="ctr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=1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438400" y="4343400"/>
            <a:ext cx="609600" cy="609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r>
              <a:rPr lang="en-US" sz="1100" dirty="0">
                <a:solidFill>
                  <a:srgbClr val="00B050"/>
                </a:solidFill>
              </a:rPr>
              <a:t>Rank=2</a:t>
            </a:r>
          </a:p>
          <a:p>
            <a:pPr algn="ctr">
              <a:defRPr/>
            </a:pPr>
            <a:endParaRPr lang="en-US" sz="1100" dirty="0"/>
          </a:p>
          <a:p>
            <a:pPr algn="ctr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=2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352800" y="4343400"/>
            <a:ext cx="609600" cy="609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r>
              <a:rPr lang="en-US" sz="1100" dirty="0">
                <a:solidFill>
                  <a:srgbClr val="00B050"/>
                </a:solidFill>
              </a:rPr>
              <a:t>Rank=3</a:t>
            </a:r>
          </a:p>
          <a:p>
            <a:pPr algn="ctr">
              <a:defRPr/>
            </a:pPr>
            <a:endParaRPr lang="en-US" sz="1100" dirty="0"/>
          </a:p>
          <a:p>
            <a:pPr algn="ctr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=3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105400" y="2895600"/>
            <a:ext cx="2362200" cy="236220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5562600" y="3467100"/>
            <a:ext cx="609600" cy="6096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r>
              <a:rPr lang="en-US" sz="1100" dirty="0">
                <a:solidFill>
                  <a:srgbClr val="0000FF"/>
                </a:solidFill>
              </a:rPr>
              <a:t>Rank=0</a:t>
            </a:r>
          </a:p>
          <a:p>
            <a:pPr algn="ctr">
              <a:defRPr/>
            </a:pPr>
            <a:endParaRPr lang="en-US" sz="1100" dirty="0"/>
          </a:p>
          <a:p>
            <a:pPr algn="ctr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=4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686425" y="2995613"/>
            <a:ext cx="1362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u="sng">
                <a:solidFill>
                  <a:srgbClr val="0000FF"/>
                </a:solidFill>
              </a:rPr>
              <a:t>Comm_Struct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6477000" y="3467100"/>
            <a:ext cx="609600" cy="6096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r>
              <a:rPr lang="en-US" sz="1100" dirty="0">
                <a:solidFill>
                  <a:srgbClr val="0000FF"/>
                </a:solidFill>
              </a:rPr>
              <a:t>Rank=1</a:t>
            </a:r>
          </a:p>
          <a:p>
            <a:pPr algn="ctr">
              <a:defRPr/>
            </a:pPr>
            <a:endParaRPr lang="en-US" sz="1100" dirty="0"/>
          </a:p>
          <a:p>
            <a:pPr algn="ctr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=5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5562600" y="4343400"/>
            <a:ext cx="609600" cy="6096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r>
              <a:rPr lang="en-US" sz="1100" dirty="0">
                <a:solidFill>
                  <a:srgbClr val="0000FF"/>
                </a:solidFill>
              </a:rPr>
              <a:t>Rank=2</a:t>
            </a:r>
          </a:p>
          <a:p>
            <a:pPr algn="ctr">
              <a:defRPr/>
            </a:pPr>
            <a:endParaRPr lang="en-US" sz="1100" dirty="0"/>
          </a:p>
          <a:p>
            <a:pPr algn="ctr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=6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6477000" y="4343400"/>
            <a:ext cx="609600" cy="6096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r>
              <a:rPr lang="en-US" sz="1100" dirty="0">
                <a:solidFill>
                  <a:srgbClr val="0000FF"/>
                </a:solidFill>
              </a:rPr>
              <a:t>Rank=3</a:t>
            </a:r>
          </a:p>
          <a:p>
            <a:pPr algn="ctr">
              <a:defRPr/>
            </a:pPr>
            <a:endParaRPr lang="en-US" sz="1100" dirty="0"/>
          </a:p>
          <a:p>
            <a:pPr algn="ctr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=7</a:t>
            </a:r>
          </a:p>
        </p:txBody>
      </p:sp>
      <p:cxnSp>
        <p:nvCxnSpPr>
          <p:cNvPr id="20" name="Straight Arrow Connector 19"/>
          <p:cNvCxnSpPr>
            <a:endCxn id="17" idx="0"/>
          </p:cNvCxnSpPr>
          <p:nvPr/>
        </p:nvCxnSpPr>
        <p:spPr>
          <a:xfrm>
            <a:off x="6781800" y="3303588"/>
            <a:ext cx="0" cy="163512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4800600" y="3303588"/>
            <a:ext cx="1981200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4572000" y="3303588"/>
            <a:ext cx="228600" cy="468312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1" idx="3"/>
          </p:cNvCxnSpPr>
          <p:nvPr/>
        </p:nvCxnSpPr>
        <p:spPr>
          <a:xfrm flipH="1">
            <a:off x="3962400" y="3771900"/>
            <a:ext cx="609600" cy="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743200" y="3303588"/>
            <a:ext cx="0" cy="163512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743200" y="3303588"/>
            <a:ext cx="1828800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572000" y="3303588"/>
            <a:ext cx="228600" cy="468312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1" name="Straight Arrow Connector 4100"/>
          <p:cNvCxnSpPr>
            <a:endCxn id="15" idx="1"/>
          </p:cNvCxnSpPr>
          <p:nvPr/>
        </p:nvCxnSpPr>
        <p:spPr>
          <a:xfrm>
            <a:off x="4800600" y="3771900"/>
            <a:ext cx="762000" cy="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5" name="Straight Arrow Connector 4104"/>
          <p:cNvCxnSpPr/>
          <p:nvPr/>
        </p:nvCxnSpPr>
        <p:spPr>
          <a:xfrm flipV="1">
            <a:off x="2743200" y="4953000"/>
            <a:ext cx="0" cy="15240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7" name="Straight Connector 4106"/>
          <p:cNvCxnSpPr/>
          <p:nvPr/>
        </p:nvCxnSpPr>
        <p:spPr>
          <a:xfrm>
            <a:off x="2743200" y="5105400"/>
            <a:ext cx="1828800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1" name="Straight Connector 4110"/>
          <p:cNvCxnSpPr/>
          <p:nvPr/>
        </p:nvCxnSpPr>
        <p:spPr>
          <a:xfrm flipV="1">
            <a:off x="4572000" y="4648200"/>
            <a:ext cx="228600" cy="45720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3" name="Straight Arrow Connector 4112"/>
          <p:cNvCxnSpPr>
            <a:endCxn id="18" idx="1"/>
          </p:cNvCxnSpPr>
          <p:nvPr/>
        </p:nvCxnSpPr>
        <p:spPr>
          <a:xfrm>
            <a:off x="4800600" y="4648200"/>
            <a:ext cx="762000" cy="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6781800" y="4953000"/>
            <a:ext cx="0" cy="15240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5" name="Straight Connector 4114"/>
          <p:cNvCxnSpPr/>
          <p:nvPr/>
        </p:nvCxnSpPr>
        <p:spPr>
          <a:xfrm flipH="1">
            <a:off x="4800600" y="5105400"/>
            <a:ext cx="1981200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7" name="Straight Connector 4116"/>
          <p:cNvCxnSpPr/>
          <p:nvPr/>
        </p:nvCxnSpPr>
        <p:spPr>
          <a:xfrm flipH="1" flipV="1">
            <a:off x="4572000" y="4648200"/>
            <a:ext cx="228600" cy="45720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9" name="Straight Arrow Connector 4118"/>
          <p:cNvCxnSpPr>
            <a:endCxn id="13" idx="3"/>
          </p:cNvCxnSpPr>
          <p:nvPr/>
        </p:nvCxnSpPr>
        <p:spPr>
          <a:xfrm flipH="1">
            <a:off x="3962400" y="4648200"/>
            <a:ext cx="609600" cy="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26" name="Rounded Rectangle 4125"/>
          <p:cNvSpPr/>
          <p:nvPr/>
        </p:nvSpPr>
        <p:spPr>
          <a:xfrm>
            <a:off x="1600200" y="2438400"/>
            <a:ext cx="6248400" cy="33528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3657600" y="2514600"/>
            <a:ext cx="19478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u="sng">
                <a:solidFill>
                  <a:srgbClr val="C00000"/>
                </a:solidFill>
              </a:rPr>
              <a:t>MPI_COMM_WORLD</a:t>
            </a:r>
          </a:p>
        </p:txBody>
      </p:sp>
      <p:sp>
        <p:nvSpPr>
          <p:cNvPr id="44066" name="TextBox 4126"/>
          <p:cNvSpPr txBox="1">
            <a:spLocks noChangeArrowheads="1"/>
          </p:cNvSpPr>
          <p:nvPr/>
        </p:nvSpPr>
        <p:spPr bwMode="auto">
          <a:xfrm>
            <a:off x="2133600" y="5891213"/>
            <a:ext cx="5334000" cy="73818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1400">
                <a:solidFill>
                  <a:srgbClr val="C00000"/>
                </a:solidFill>
              </a:rPr>
              <a:t>Ranks within MPI_COMM_WORLD are printed in red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400">
                <a:solidFill>
                  <a:srgbClr val="00B050"/>
                </a:solidFill>
              </a:rPr>
              <a:t>Ranks within Comm_Fluid are printed with green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400">
                <a:solidFill>
                  <a:srgbClr val="0000FF"/>
                </a:solidFill>
              </a:rPr>
              <a:t>Ranks within Comm_Struct are printed with blue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3017838" y="4065588"/>
            <a:ext cx="381000" cy="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3017838" y="4065588"/>
            <a:ext cx="0" cy="26670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3398838" y="4065588"/>
            <a:ext cx="0" cy="26670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3017838" y="4332288"/>
            <a:ext cx="381000" cy="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3094038" y="4103688"/>
            <a:ext cx="228600" cy="211137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H="1">
            <a:off x="3094038" y="4103688"/>
            <a:ext cx="228600" cy="211137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6142038" y="4076700"/>
            <a:ext cx="381000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6142038" y="4076700"/>
            <a:ext cx="0" cy="26670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6523038" y="4076700"/>
            <a:ext cx="0" cy="26670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6142038" y="4343400"/>
            <a:ext cx="381000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6218238" y="4114800"/>
            <a:ext cx="228600" cy="211138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flipH="1">
            <a:off x="6218238" y="4114800"/>
            <a:ext cx="228600" cy="211138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5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 animBg="1"/>
      <p:bldP spid="18" grpId="0" animBg="1"/>
      <p:bldP spid="19" grpId="0" animBg="1"/>
      <p:bldP spid="4126" grpId="0" animBg="1"/>
      <p:bldP spid="6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Class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buClr>
                <a:srgbClr val="C00000"/>
              </a:buClr>
              <a:buFontTx/>
              <a:buNone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457200" indent="-457200" algn="just" eaLnBrk="1" hangingPunct="1">
              <a:buFontTx/>
              <a:buNone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Tx/>
              <a:buNone/>
              <a:defRPr/>
            </a:pPr>
            <a:endParaRPr lang="en-US" sz="1400" dirty="0" smtClean="0">
              <a:solidFill>
                <a:srgbClr val="7F7F7F"/>
              </a:solidFill>
            </a:endParaRPr>
          </a:p>
        </p:txBody>
      </p:sp>
      <p:sp>
        <p:nvSpPr>
          <p:cNvPr id="3" name="Bevel 2"/>
          <p:cNvSpPr/>
          <p:nvPr/>
        </p:nvSpPr>
        <p:spPr>
          <a:xfrm>
            <a:off x="2387600" y="1447800"/>
            <a:ext cx="4465638" cy="1042988"/>
          </a:xfrm>
          <a:prstGeom prst="beve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Discussion on Programming Models</a:t>
            </a:r>
          </a:p>
        </p:txBody>
      </p:sp>
      <p:sp>
        <p:nvSpPr>
          <p:cNvPr id="4" name="Down Arrow 3"/>
          <p:cNvSpPr/>
          <p:nvPr/>
        </p:nvSpPr>
        <p:spPr>
          <a:xfrm>
            <a:off x="4495800" y="2667000"/>
            <a:ext cx="381000" cy="6096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L-Shape 5"/>
          <p:cNvSpPr/>
          <p:nvPr/>
        </p:nvSpPr>
        <p:spPr>
          <a:xfrm rot="5400000">
            <a:off x="671512" y="4711701"/>
            <a:ext cx="777875" cy="129540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Freeform 6"/>
          <p:cNvSpPr/>
          <p:nvPr/>
        </p:nvSpPr>
        <p:spPr>
          <a:xfrm>
            <a:off x="541338" y="5099050"/>
            <a:ext cx="1301750" cy="1023938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5720" tIns="53340" rIns="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Why parallelizing our programs?</a:t>
            </a:r>
          </a:p>
        </p:txBody>
      </p:sp>
      <p:sp>
        <p:nvSpPr>
          <p:cNvPr id="8" name="Isosceles Triangle 7"/>
          <p:cNvSpPr/>
          <p:nvPr/>
        </p:nvSpPr>
        <p:spPr>
          <a:xfrm>
            <a:off x="1489075" y="4618038"/>
            <a:ext cx="220663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L-Shape 8"/>
          <p:cNvSpPr/>
          <p:nvPr/>
        </p:nvSpPr>
        <p:spPr>
          <a:xfrm rot="5400000">
            <a:off x="2150269" y="4358481"/>
            <a:ext cx="777875" cy="1293813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020888" y="4745038"/>
            <a:ext cx="11684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Parallel computer architectures</a:t>
            </a:r>
          </a:p>
        </p:txBody>
      </p:sp>
      <p:sp>
        <p:nvSpPr>
          <p:cNvPr id="11" name="Isosceles Triangle 10"/>
          <p:cNvSpPr/>
          <p:nvPr/>
        </p:nvSpPr>
        <p:spPr>
          <a:xfrm>
            <a:off x="2968625" y="4264025"/>
            <a:ext cx="220663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L-Shape 11"/>
          <p:cNvSpPr/>
          <p:nvPr/>
        </p:nvSpPr>
        <p:spPr>
          <a:xfrm rot="5400000">
            <a:off x="3580606" y="4004470"/>
            <a:ext cx="777875" cy="1293812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Isosceles Triangle 13"/>
          <p:cNvSpPr/>
          <p:nvPr/>
        </p:nvSpPr>
        <p:spPr>
          <a:xfrm>
            <a:off x="4398963" y="3910013"/>
            <a:ext cx="220662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L-Shape 14"/>
          <p:cNvSpPr/>
          <p:nvPr/>
        </p:nvSpPr>
        <p:spPr>
          <a:xfrm rot="5400000">
            <a:off x="5011738" y="3651250"/>
            <a:ext cx="776287" cy="1293813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4881563" y="4037013"/>
            <a:ext cx="11684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Examples of parallel processing</a:t>
            </a:r>
          </a:p>
        </p:txBody>
      </p:sp>
      <p:sp>
        <p:nvSpPr>
          <p:cNvPr id="17" name="Isosceles Triangle 16"/>
          <p:cNvSpPr/>
          <p:nvPr/>
        </p:nvSpPr>
        <p:spPr>
          <a:xfrm>
            <a:off x="5829300" y="3556000"/>
            <a:ext cx="220663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L-Shape 59"/>
          <p:cNvSpPr/>
          <p:nvPr/>
        </p:nvSpPr>
        <p:spPr>
          <a:xfrm rot="5400000">
            <a:off x="6441281" y="3298032"/>
            <a:ext cx="777875" cy="1293812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Freeform 60"/>
          <p:cNvSpPr/>
          <p:nvPr/>
        </p:nvSpPr>
        <p:spPr>
          <a:xfrm>
            <a:off x="6311900" y="3683000"/>
            <a:ext cx="11684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Message Passing Interface (MPI)</a:t>
            </a:r>
          </a:p>
        </p:txBody>
      </p:sp>
      <p:sp>
        <p:nvSpPr>
          <p:cNvPr id="62" name="Isosceles Triangle 61"/>
          <p:cNvSpPr/>
          <p:nvPr/>
        </p:nvSpPr>
        <p:spPr>
          <a:xfrm>
            <a:off x="7259638" y="3201988"/>
            <a:ext cx="220662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L-Shape 62"/>
          <p:cNvSpPr/>
          <p:nvPr/>
        </p:nvSpPr>
        <p:spPr>
          <a:xfrm rot="5400000">
            <a:off x="7871619" y="2944019"/>
            <a:ext cx="777875" cy="1293813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096" name="Freeform 4095"/>
          <p:cNvSpPr/>
          <p:nvPr/>
        </p:nvSpPr>
        <p:spPr>
          <a:xfrm>
            <a:off x="7742238" y="3330575"/>
            <a:ext cx="1168400" cy="1023938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MapReduce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3457575" y="4391025"/>
            <a:ext cx="11684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Traditional Models of parallel programming</a:t>
            </a:r>
          </a:p>
        </p:txBody>
      </p:sp>
      <p:sp>
        <p:nvSpPr>
          <p:cNvPr id="27" name="Freeform 26"/>
          <p:cNvSpPr/>
          <p:nvPr/>
        </p:nvSpPr>
        <p:spPr>
          <a:xfrm>
            <a:off x="6311900" y="3687763"/>
            <a:ext cx="1168400" cy="1023937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rgbClr val="0000FF"/>
                </a:solidFill>
              </a:rPr>
              <a:t>Message Passing Interface (MPI)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4964113" y="4892675"/>
            <a:ext cx="3984625" cy="69215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Programming Models- Part II</a:t>
            </a:r>
          </a:p>
        </p:txBody>
      </p:sp>
      <p:sp>
        <p:nvSpPr>
          <p:cNvPr id="28" name="Oval 27"/>
          <p:cNvSpPr/>
          <p:nvPr/>
        </p:nvSpPr>
        <p:spPr>
          <a:xfrm>
            <a:off x="6096000" y="3630613"/>
            <a:ext cx="1204913" cy="1020762"/>
          </a:xfrm>
          <a:prstGeom prst="ellipse">
            <a:avLst/>
          </a:prstGeom>
          <a:noFill/>
          <a:ln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6" grpId="0" animBg="1"/>
      <p:bldP spid="2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Message Passing Interface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In this part, the following concepts of MPI will </a:t>
            </a:r>
            <a:b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be described: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i="1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Basics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rgbClr val="0000FF"/>
                </a:solidFill>
              </a:rPr>
              <a:t>Point-to-point communication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Collective communication</a:t>
            </a:r>
          </a:p>
          <a:p>
            <a:pPr marL="457200" lvl="1" indent="0" algn="just" eaLnBrk="1" hangingPunct="1">
              <a:buFontTx/>
              <a:buNone/>
              <a:defRPr/>
            </a:pPr>
            <a:endParaRPr lang="en-US" sz="1000" i="1" dirty="0" smtClean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888AF60-3768-4815-80A1-B918EFDFD49E}" type="slidenum">
              <a:rPr lang="en-US" smtClean="0"/>
              <a:pPr/>
              <a:t>38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Point-to-Point Communication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/>
              <a:t>MPI point-to-point operations typically involve message passing between two, </a:t>
            </a:r>
            <a:r>
              <a:rPr lang="en-US" sz="2000" i="1" u="sng" dirty="0"/>
              <a:t>and only two</a:t>
            </a:r>
            <a:r>
              <a:rPr lang="en-US" sz="2000" dirty="0"/>
              <a:t>, different MPI </a:t>
            </a:r>
            <a:r>
              <a:rPr lang="en-US" sz="2000" dirty="0" smtClean="0"/>
              <a:t>tasks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/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1800" dirty="0" smtClean="0"/>
              <a:t>One </a:t>
            </a:r>
            <a:r>
              <a:rPr lang="en-US" sz="1800" dirty="0"/>
              <a:t>task </a:t>
            </a:r>
            <a:r>
              <a:rPr lang="en-US" sz="1800" dirty="0" smtClean="0"/>
              <a:t>performs a </a:t>
            </a:r>
            <a:r>
              <a:rPr lang="en-US" sz="1800" i="1" dirty="0">
                <a:solidFill>
                  <a:srgbClr val="0000FF"/>
                </a:solidFill>
              </a:rPr>
              <a:t>send</a:t>
            </a:r>
            <a:r>
              <a:rPr lang="en-US" sz="1800" dirty="0"/>
              <a:t> operation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and </a:t>
            </a:r>
            <a:r>
              <a:rPr lang="en-US" sz="1800" dirty="0"/>
              <a:t>the other </a:t>
            </a:r>
            <a:r>
              <a:rPr lang="en-US" sz="1800" dirty="0" smtClean="0"/>
              <a:t>performs a </a:t>
            </a:r>
            <a:r>
              <a:rPr lang="en-US" sz="1800" i="1" u="sng" dirty="0"/>
              <a:t>matching</a:t>
            </a:r>
            <a:r>
              <a:rPr lang="en-US" sz="1800" dirty="0"/>
              <a:t>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i="1" dirty="0" smtClean="0">
                <a:solidFill>
                  <a:srgbClr val="0000FF"/>
                </a:solidFill>
              </a:rPr>
              <a:t>receive</a:t>
            </a:r>
            <a:r>
              <a:rPr lang="en-US" sz="1800" dirty="0" smtClean="0"/>
              <a:t> operation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Ideally, </a:t>
            </a:r>
            <a:r>
              <a:rPr lang="en-US" sz="2000" dirty="0"/>
              <a:t>every send operation would be perfectly synchronized with its matching </a:t>
            </a:r>
            <a:r>
              <a:rPr lang="en-US" sz="2000" dirty="0" smtClean="0"/>
              <a:t>receive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n-US" sz="2000" dirty="0"/>
              <a:t>This is rarely the case. Somehow or other, the MPI implementation must be able to deal with storing data when the two tasks are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out </a:t>
            </a:r>
            <a:r>
              <a:rPr lang="en-US" sz="2000" dirty="0"/>
              <a:t>of </a:t>
            </a:r>
            <a:r>
              <a:rPr lang="en-US" sz="2000" dirty="0" smtClean="0"/>
              <a:t>sync</a:t>
            </a: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53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1768452-0E4F-4280-A78F-37E726CD552F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>
          <a:xfrm>
            <a:off x="5486400" y="2362200"/>
            <a:ext cx="1219200" cy="1752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600" dirty="0"/>
              <a:t>Processor1</a:t>
            </a:r>
          </a:p>
          <a:p>
            <a:pPr algn="ctr">
              <a:defRPr/>
            </a:pP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7696200" y="2362200"/>
            <a:ext cx="1219200" cy="1752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600" dirty="0"/>
              <a:t>Processor2</a:t>
            </a:r>
          </a:p>
          <a:p>
            <a:pPr algn="ctr">
              <a:defRPr/>
            </a:pPr>
            <a:endParaRPr lang="en-US" sz="1600" dirty="0"/>
          </a:p>
          <a:p>
            <a:pPr algn="ctr">
              <a:defRPr/>
            </a:pPr>
            <a:endParaRPr lang="en-US" sz="1600" dirty="0"/>
          </a:p>
          <a:p>
            <a:pPr algn="ctr">
              <a:defRPr/>
            </a:pPr>
            <a:endParaRPr lang="en-US" sz="1600" dirty="0"/>
          </a:p>
        </p:txBody>
      </p:sp>
      <p:cxnSp>
        <p:nvCxnSpPr>
          <p:cNvPr id="7" name="Straight Arrow Connector 6"/>
          <p:cNvCxnSpPr>
            <a:stCxn id="16" idx="3"/>
            <a:endCxn id="21" idx="1"/>
          </p:cNvCxnSpPr>
          <p:nvPr/>
        </p:nvCxnSpPr>
        <p:spPr>
          <a:xfrm>
            <a:off x="6515100" y="2930525"/>
            <a:ext cx="1371600" cy="5746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8" name="TextBox 9"/>
          <p:cNvSpPr txBox="1">
            <a:spLocks noChangeArrowheads="1"/>
          </p:cNvSpPr>
          <p:nvPr/>
        </p:nvSpPr>
        <p:spPr bwMode="auto">
          <a:xfrm>
            <a:off x="6897688" y="2574925"/>
            <a:ext cx="6064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/>
              <a:t>Network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7504113" y="2667000"/>
            <a:ext cx="192087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6705600" y="2667000"/>
            <a:ext cx="19208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5676900" y="2759075"/>
            <a:ext cx="838200" cy="3429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/>
              <a:t>sendA</a:t>
            </a:r>
            <a:endParaRPr lang="en-US" sz="1200" dirty="0"/>
          </a:p>
        </p:txBody>
      </p:sp>
      <p:sp>
        <p:nvSpPr>
          <p:cNvPr id="21" name="Rounded Rectangle 20"/>
          <p:cNvSpPr/>
          <p:nvPr/>
        </p:nvSpPr>
        <p:spPr>
          <a:xfrm>
            <a:off x="7886700" y="3333750"/>
            <a:ext cx="838200" cy="3429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/>
              <a:t>recvA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Amdahl’s Law: An Example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Suppose that 80% of you program can be parallelized and that you use 4 processors to run your parallel version of the program</a:t>
            </a:r>
          </a:p>
          <a:p>
            <a:pPr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The speedup you can get according to Amdahl is:</a:t>
            </a:r>
          </a:p>
          <a:p>
            <a:pPr>
              <a:buFont typeface="Wingdings" pitchFamily="2" charset="2"/>
              <a:buChar char="§"/>
              <a:defRPr/>
            </a:pPr>
            <a:endParaRPr lang="en-US" sz="2000" dirty="0"/>
          </a:p>
          <a:p>
            <a:pPr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>
              <a:buFont typeface="Wingdings" pitchFamily="2" charset="2"/>
              <a:buChar char="§"/>
              <a:defRPr/>
            </a:pPr>
            <a:endParaRPr lang="en-US" sz="2000" dirty="0"/>
          </a:p>
          <a:p>
            <a:pPr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Although you use 4 processors you cannot get a speedup more than 2.5 times (or 40% of the serial running time)</a:t>
            </a:r>
          </a:p>
          <a:p>
            <a:pPr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lvl="1">
              <a:buFont typeface="Wingdings" pitchFamily="2" charset="2"/>
              <a:buChar char="§"/>
              <a:defRPr/>
            </a:pPr>
            <a:endParaRPr lang="en-US" sz="1800" dirty="0" smtClean="0"/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sz="1400" i="1" dirty="0" smtClean="0">
              <a:solidFill>
                <a:schemeClr val="tx1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sz="16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dirty="0" smtClean="0"/>
          </a:p>
        </p:txBody>
      </p:sp>
      <p:sp>
        <p:nvSpPr>
          <p:cNvPr id="819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B9A4A0-9CB0-4808-B5B3-56CAC71A93A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7" name="TextBox 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048000" y="3352800"/>
            <a:ext cx="3628750" cy="794705"/>
          </a:xfrm>
          <a:prstGeom prst="rect">
            <a:avLst/>
          </a:prstGeom>
          <a:blipFill rotWithShape="1">
            <a:blip r:embed="rId2" cstate="print"/>
            <a:stretch>
              <a:fillRect r="-1513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Two Cases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smtClean="0"/>
              <a:t>Consider the following two cases:</a:t>
            </a:r>
          </a:p>
          <a:p>
            <a:pPr>
              <a:buFont typeface="Wingdings" pitchFamily="2" charset="2"/>
              <a:buChar char="§"/>
            </a:pPr>
            <a:endParaRPr lang="en-US" sz="2000" smtClean="0"/>
          </a:p>
          <a:p>
            <a:pPr marL="914400" lvl="1" indent="-457200">
              <a:buFontTx/>
              <a:buAutoNum type="arabicPeriod"/>
            </a:pPr>
            <a:r>
              <a:rPr lang="en-US" sz="2400" smtClean="0"/>
              <a:t>A send operation occurs 5 seconds before the receive is ready - </a:t>
            </a:r>
            <a:r>
              <a:rPr lang="en-US" sz="2400" i="1" smtClean="0">
                <a:solidFill>
                  <a:srgbClr val="0000FF"/>
                </a:solidFill>
              </a:rPr>
              <a:t>where is the message stored while the receive is pending?</a:t>
            </a:r>
          </a:p>
          <a:p>
            <a:pPr marL="914400" lvl="1" indent="-457200">
              <a:buFontTx/>
              <a:buAutoNum type="arabicPeriod"/>
            </a:pPr>
            <a:endParaRPr lang="en-US" sz="2400" smtClean="0"/>
          </a:p>
          <a:p>
            <a:pPr marL="914400" lvl="1" indent="-457200">
              <a:buFontTx/>
              <a:buAutoNum type="arabicPeriod"/>
            </a:pPr>
            <a:r>
              <a:rPr lang="en-US" sz="2400" smtClean="0"/>
              <a:t>Multiple sends arrive at the same receiving task which can only accept one send at a time - </a:t>
            </a:r>
            <a:r>
              <a:rPr lang="en-US" sz="2400" i="1" smtClean="0">
                <a:solidFill>
                  <a:srgbClr val="0000FF"/>
                </a:solidFill>
              </a:rPr>
              <a:t>what happens to the messages that are "backing up"?</a:t>
            </a:r>
          </a:p>
          <a:p>
            <a:pPr algn="just" eaLnBrk="1" hangingPunct="1">
              <a:buFont typeface="Wingdings" pitchFamily="2" charset="2"/>
              <a:buChar char="§"/>
            </a:pPr>
            <a:endParaRPr lang="en-US" sz="24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4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4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</a:pPr>
            <a:endParaRPr lang="en-US" sz="14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1800" smtClean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</a:pPr>
            <a:endParaRPr lang="en-US" smtClean="0"/>
          </a:p>
        </p:txBody>
      </p:sp>
      <p:sp>
        <p:nvSpPr>
          <p:cNvPr id="1638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B40B22D-6DEB-4444-8676-2A54441BC36C}" type="slidenum">
              <a:rPr lang="en-US" smtClean="0"/>
              <a:pPr/>
              <a:t>40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Steps Involved in Point-to-Point Communication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2133600" cy="4525963"/>
          </a:xfrm>
        </p:spPr>
        <p:txBody>
          <a:bodyPr/>
          <a:lstStyle/>
          <a:p>
            <a:pPr algn="just" eaLnBrk="1" hangingPunct="1">
              <a:buFont typeface="Arial" charset="0"/>
              <a:buAutoNum type="arabicPeriod"/>
            </a:pPr>
            <a:r>
              <a:rPr lang="en-US" sz="1500" smtClean="0"/>
              <a:t>The data is copied to the user buffer by the user</a:t>
            </a:r>
          </a:p>
          <a:p>
            <a:pPr algn="just" eaLnBrk="1" hangingPunct="1">
              <a:buFont typeface="Arial" charset="0"/>
              <a:buAutoNum type="arabicPeriod"/>
            </a:pPr>
            <a:endParaRPr lang="en-US" sz="1500" smtClean="0"/>
          </a:p>
          <a:p>
            <a:pPr algn="just" eaLnBrk="1" hangingPunct="1">
              <a:buFont typeface="Arial" charset="0"/>
              <a:buAutoNum type="arabicPeriod"/>
            </a:pPr>
            <a:r>
              <a:rPr lang="en-US" sz="1500" smtClean="0"/>
              <a:t>The user calls one of the MPI send routines</a:t>
            </a:r>
          </a:p>
          <a:p>
            <a:pPr algn="just" eaLnBrk="1" hangingPunct="1">
              <a:buFont typeface="Arial" charset="0"/>
              <a:buAutoNum type="arabicPeriod"/>
            </a:pPr>
            <a:endParaRPr lang="en-US" sz="1500" smtClean="0"/>
          </a:p>
          <a:p>
            <a:pPr algn="just" eaLnBrk="1" hangingPunct="1">
              <a:buFont typeface="Arial" charset="0"/>
              <a:buAutoNum type="arabicPeriod"/>
            </a:pPr>
            <a:r>
              <a:rPr lang="en-US" sz="1500" smtClean="0"/>
              <a:t>The system copies the data from the user buffer to the system buffer</a:t>
            </a:r>
          </a:p>
          <a:p>
            <a:pPr algn="just" eaLnBrk="1" hangingPunct="1">
              <a:buFont typeface="Arial" charset="0"/>
              <a:buAutoNum type="arabicPeriod"/>
            </a:pPr>
            <a:endParaRPr lang="en-US" sz="1500" smtClean="0"/>
          </a:p>
          <a:p>
            <a:pPr algn="just" eaLnBrk="1" hangingPunct="1">
              <a:buFont typeface="Arial" charset="0"/>
              <a:buAutoNum type="arabicPeriod"/>
            </a:pPr>
            <a:r>
              <a:rPr lang="en-US" sz="1500" smtClean="0"/>
              <a:t>The system sends the data from the system buffer to the destination process</a:t>
            </a:r>
          </a:p>
        </p:txBody>
      </p:sp>
      <p:sp>
        <p:nvSpPr>
          <p:cNvPr id="2" name="Rectangle 1"/>
          <p:cNvSpPr/>
          <p:nvPr/>
        </p:nvSpPr>
        <p:spPr>
          <a:xfrm>
            <a:off x="2743200" y="1981200"/>
            <a:ext cx="3352800" cy="16002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0" y="1600200"/>
            <a:ext cx="2133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Arial" charset="0"/>
              <a:buAutoNum type="arabicPeriod"/>
            </a:pPr>
            <a:r>
              <a:rPr lang="en-US" sz="1500">
                <a:solidFill>
                  <a:srgbClr val="808080"/>
                </a:solidFill>
              </a:rPr>
              <a:t>The user calls one of the MPI receive routines</a:t>
            </a:r>
          </a:p>
          <a:p>
            <a:pPr marL="342900" indent="-342900" algn="just">
              <a:spcBef>
                <a:spcPct val="20000"/>
              </a:spcBef>
              <a:buFont typeface="Arial" charset="0"/>
              <a:buAutoNum type="arabicPeriod"/>
            </a:pPr>
            <a:endParaRPr lang="en-US" sz="1500">
              <a:solidFill>
                <a:srgbClr val="808080"/>
              </a:solidFill>
            </a:endParaRPr>
          </a:p>
          <a:p>
            <a:pPr marL="342900" indent="-342900" algn="just">
              <a:spcBef>
                <a:spcPct val="20000"/>
              </a:spcBef>
              <a:buFont typeface="Arial" charset="0"/>
              <a:buAutoNum type="arabicPeriod"/>
            </a:pPr>
            <a:r>
              <a:rPr lang="en-US" sz="1500">
                <a:solidFill>
                  <a:srgbClr val="808080"/>
                </a:solidFill>
              </a:rPr>
              <a:t>The system receives the data from the source process and copies it to the system buffer</a:t>
            </a:r>
          </a:p>
          <a:p>
            <a:pPr marL="342900" indent="-342900" algn="just">
              <a:spcBef>
                <a:spcPct val="20000"/>
              </a:spcBef>
              <a:buFont typeface="Arial" charset="0"/>
              <a:buAutoNum type="arabicPeriod"/>
            </a:pPr>
            <a:endParaRPr lang="en-US" sz="1500">
              <a:solidFill>
                <a:srgbClr val="808080"/>
              </a:solidFill>
            </a:endParaRPr>
          </a:p>
          <a:p>
            <a:pPr marL="342900" indent="-342900" algn="just">
              <a:spcBef>
                <a:spcPct val="20000"/>
              </a:spcBef>
              <a:buFont typeface="Arial" charset="0"/>
              <a:buAutoNum type="arabicPeriod"/>
            </a:pPr>
            <a:r>
              <a:rPr lang="en-US" sz="1500">
                <a:solidFill>
                  <a:srgbClr val="808080"/>
                </a:solidFill>
              </a:rPr>
              <a:t>The system copies data from the system buffer to the user buffer</a:t>
            </a:r>
          </a:p>
          <a:p>
            <a:pPr marL="342900" indent="-342900" algn="just">
              <a:spcBef>
                <a:spcPct val="20000"/>
              </a:spcBef>
              <a:buFont typeface="Arial" charset="0"/>
              <a:buAutoNum type="arabicPeriod"/>
            </a:pPr>
            <a:endParaRPr lang="en-US" sz="1500">
              <a:solidFill>
                <a:srgbClr val="808080"/>
              </a:solidFill>
            </a:endParaRPr>
          </a:p>
          <a:p>
            <a:pPr marL="342900" indent="-342900" algn="just">
              <a:spcBef>
                <a:spcPct val="20000"/>
              </a:spcBef>
              <a:buFont typeface="Arial" charset="0"/>
              <a:buAutoNum type="arabicPeriod"/>
            </a:pPr>
            <a:r>
              <a:rPr lang="en-US" sz="1500">
                <a:solidFill>
                  <a:srgbClr val="808080"/>
                </a:solidFill>
              </a:rPr>
              <a:t>The user uses data in the user buffer</a:t>
            </a:r>
          </a:p>
        </p:txBody>
      </p:sp>
      <p:sp>
        <p:nvSpPr>
          <p:cNvPr id="3" name="Rectangle 2"/>
          <p:cNvSpPr/>
          <p:nvPr/>
        </p:nvSpPr>
        <p:spPr>
          <a:xfrm>
            <a:off x="3124200" y="2209800"/>
            <a:ext cx="609600" cy="228600"/>
          </a:xfrm>
          <a:prstGeom prst="rect">
            <a:avLst/>
          </a:prstGeom>
          <a:pattFill prst="dkHorz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415" name="TextBox 3"/>
          <p:cNvSpPr txBox="1">
            <a:spLocks noChangeArrowheads="1"/>
          </p:cNvSpPr>
          <p:nvPr/>
        </p:nvSpPr>
        <p:spPr bwMode="auto">
          <a:xfrm>
            <a:off x="3184525" y="2022475"/>
            <a:ext cx="50165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sendbuf</a:t>
            </a:r>
          </a:p>
        </p:txBody>
      </p:sp>
      <p:cxnSp>
        <p:nvCxnSpPr>
          <p:cNvPr id="7" name="Straight Connector 6"/>
          <p:cNvCxnSpPr>
            <a:stCxn id="2" idx="0"/>
            <a:endCxn id="2" idx="2"/>
          </p:cNvCxnSpPr>
          <p:nvPr/>
        </p:nvCxnSpPr>
        <p:spPr>
          <a:xfrm>
            <a:off x="4419600" y="1981200"/>
            <a:ext cx="0" cy="160020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953000" y="2438400"/>
            <a:ext cx="609600" cy="228600"/>
          </a:xfrm>
          <a:prstGeom prst="rect">
            <a:avLst/>
          </a:prstGeom>
          <a:pattFill prst="dkHorz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418" name="TextBox 11"/>
          <p:cNvSpPr txBox="1">
            <a:spLocks noChangeArrowheads="1"/>
          </p:cNvSpPr>
          <p:nvPr/>
        </p:nvSpPr>
        <p:spPr bwMode="auto">
          <a:xfrm>
            <a:off x="5013325" y="2251075"/>
            <a:ext cx="407988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sysbuf</a:t>
            </a:r>
          </a:p>
        </p:txBody>
      </p:sp>
      <p:cxnSp>
        <p:nvCxnSpPr>
          <p:cNvPr id="9" name="Straight Arrow Connector 8"/>
          <p:cNvCxnSpPr>
            <a:stCxn id="3" idx="3"/>
            <a:endCxn id="11" idx="1"/>
          </p:cNvCxnSpPr>
          <p:nvPr/>
        </p:nvCxnSpPr>
        <p:spPr>
          <a:xfrm>
            <a:off x="3733800" y="2324100"/>
            <a:ext cx="12192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7423" idx="3"/>
          </p:cNvCxnSpPr>
          <p:nvPr/>
        </p:nvCxnSpPr>
        <p:spPr>
          <a:xfrm flipV="1">
            <a:off x="3995738" y="2781300"/>
            <a:ext cx="5762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572000" y="2781300"/>
            <a:ext cx="0" cy="495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4224338" y="3276600"/>
            <a:ext cx="3476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3" name="TextBox 22"/>
          <p:cNvSpPr txBox="1">
            <a:spLocks noChangeArrowheads="1"/>
          </p:cNvSpPr>
          <p:nvPr/>
        </p:nvSpPr>
        <p:spPr bwMode="auto">
          <a:xfrm>
            <a:off x="2819400" y="2697163"/>
            <a:ext cx="1176338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Call a send routine</a:t>
            </a:r>
          </a:p>
        </p:txBody>
      </p:sp>
      <p:sp>
        <p:nvSpPr>
          <p:cNvPr id="17424" name="TextBox 27"/>
          <p:cNvSpPr txBox="1">
            <a:spLocks noChangeArrowheads="1"/>
          </p:cNvSpPr>
          <p:nvPr/>
        </p:nvSpPr>
        <p:spPr bwMode="auto">
          <a:xfrm>
            <a:off x="2819400" y="3182938"/>
            <a:ext cx="13239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100" i="1"/>
              <a:t>Now sendbuf can be </a:t>
            </a:r>
          </a:p>
          <a:p>
            <a:pPr algn="ctr"/>
            <a:r>
              <a:rPr lang="en-US" sz="1100" i="1"/>
              <a:t>reused</a:t>
            </a:r>
          </a:p>
        </p:txBody>
      </p:sp>
      <p:sp>
        <p:nvSpPr>
          <p:cNvPr id="17425" name="TextBox 28"/>
          <p:cNvSpPr txBox="1">
            <a:spLocks noChangeArrowheads="1"/>
          </p:cNvSpPr>
          <p:nvPr/>
        </p:nvSpPr>
        <p:spPr bwMode="auto">
          <a:xfrm>
            <a:off x="4876800" y="2697163"/>
            <a:ext cx="11509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Copying data from</a:t>
            </a:r>
          </a:p>
          <a:p>
            <a:r>
              <a:rPr lang="en-US" sz="1100" i="1"/>
              <a:t>sendbuf to sysbuf</a:t>
            </a:r>
          </a:p>
        </p:txBody>
      </p:sp>
      <p:sp>
        <p:nvSpPr>
          <p:cNvPr id="17426" name="TextBox 29"/>
          <p:cNvSpPr txBox="1">
            <a:spLocks noChangeArrowheads="1"/>
          </p:cNvSpPr>
          <p:nvPr/>
        </p:nvSpPr>
        <p:spPr bwMode="auto">
          <a:xfrm>
            <a:off x="4724400" y="3167063"/>
            <a:ext cx="12842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Send data from</a:t>
            </a:r>
          </a:p>
          <a:p>
            <a:r>
              <a:rPr lang="en-US" sz="1100" i="1"/>
              <a:t>sysbuf to destination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5791200" y="3276600"/>
            <a:ext cx="533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9" name="Straight Connector 4098"/>
          <p:cNvCxnSpPr/>
          <p:nvPr/>
        </p:nvCxnSpPr>
        <p:spPr>
          <a:xfrm>
            <a:off x="6324600" y="32766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6019800" y="3810000"/>
            <a:ext cx="609600" cy="228600"/>
          </a:xfrm>
          <a:prstGeom prst="rect">
            <a:avLst/>
          </a:prstGeom>
          <a:pattFill prst="dkHorz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743200" y="4648200"/>
            <a:ext cx="3352800" cy="16002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733800" y="6019800"/>
            <a:ext cx="609600" cy="228600"/>
          </a:xfrm>
          <a:prstGeom prst="rect">
            <a:avLst/>
          </a:prstGeom>
          <a:pattFill prst="dkHorz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432" name="TextBox 41"/>
          <p:cNvSpPr txBox="1">
            <a:spLocks noChangeArrowheads="1"/>
          </p:cNvSpPr>
          <p:nvPr/>
        </p:nvSpPr>
        <p:spPr bwMode="auto">
          <a:xfrm>
            <a:off x="3787775" y="5816600"/>
            <a:ext cx="46196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recvbuf</a:t>
            </a:r>
          </a:p>
        </p:txBody>
      </p:sp>
      <p:cxnSp>
        <p:nvCxnSpPr>
          <p:cNvPr id="43" name="Straight Connector 42"/>
          <p:cNvCxnSpPr>
            <a:stCxn id="40" idx="0"/>
            <a:endCxn id="40" idx="2"/>
          </p:cNvCxnSpPr>
          <p:nvPr/>
        </p:nvCxnSpPr>
        <p:spPr>
          <a:xfrm>
            <a:off x="4419600" y="4648200"/>
            <a:ext cx="0" cy="160020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953000" y="5486400"/>
            <a:ext cx="609600" cy="228600"/>
          </a:xfrm>
          <a:prstGeom prst="rect">
            <a:avLst/>
          </a:prstGeom>
          <a:pattFill prst="dkHorz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435" name="TextBox 44"/>
          <p:cNvSpPr txBox="1">
            <a:spLocks noChangeArrowheads="1"/>
          </p:cNvSpPr>
          <p:nvPr/>
        </p:nvSpPr>
        <p:spPr bwMode="auto">
          <a:xfrm>
            <a:off x="5013325" y="5299075"/>
            <a:ext cx="407988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sysbuf</a:t>
            </a:r>
          </a:p>
        </p:txBody>
      </p:sp>
      <p:cxnSp>
        <p:nvCxnSpPr>
          <p:cNvPr id="47" name="Straight Arrow Connector 46"/>
          <p:cNvCxnSpPr>
            <a:stCxn id="17439" idx="3"/>
          </p:cNvCxnSpPr>
          <p:nvPr/>
        </p:nvCxnSpPr>
        <p:spPr>
          <a:xfrm>
            <a:off x="4033838" y="4867275"/>
            <a:ext cx="538162" cy="95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4572000" y="5448300"/>
            <a:ext cx="0" cy="254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224338" y="5715000"/>
            <a:ext cx="3476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39" name="TextBox 49"/>
          <p:cNvSpPr txBox="1">
            <a:spLocks noChangeArrowheads="1"/>
          </p:cNvSpPr>
          <p:nvPr/>
        </p:nvSpPr>
        <p:spPr bwMode="auto">
          <a:xfrm>
            <a:off x="2819400" y="4783138"/>
            <a:ext cx="1214438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Call a recev routine</a:t>
            </a:r>
          </a:p>
        </p:txBody>
      </p:sp>
      <p:sp>
        <p:nvSpPr>
          <p:cNvPr id="17440" name="TextBox 50"/>
          <p:cNvSpPr txBox="1">
            <a:spLocks noChangeArrowheads="1"/>
          </p:cNvSpPr>
          <p:nvPr/>
        </p:nvSpPr>
        <p:spPr bwMode="auto">
          <a:xfrm>
            <a:off x="2819400" y="5529263"/>
            <a:ext cx="13858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Now recvbuf contains </a:t>
            </a:r>
          </a:p>
          <a:p>
            <a:r>
              <a:rPr lang="en-US" sz="1100" i="1"/>
              <a:t>valid data</a:t>
            </a:r>
          </a:p>
        </p:txBody>
      </p:sp>
      <p:sp>
        <p:nvSpPr>
          <p:cNvPr id="17441" name="TextBox 51"/>
          <p:cNvSpPr txBox="1">
            <a:spLocks noChangeArrowheads="1"/>
          </p:cNvSpPr>
          <p:nvPr/>
        </p:nvSpPr>
        <p:spPr bwMode="auto">
          <a:xfrm>
            <a:off x="4868863" y="5791200"/>
            <a:ext cx="11509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Copying data from</a:t>
            </a:r>
          </a:p>
          <a:p>
            <a:r>
              <a:rPr lang="en-US" sz="1100" i="1"/>
              <a:t>sysbuf to recvbuf</a:t>
            </a:r>
          </a:p>
        </p:txBody>
      </p:sp>
      <p:sp>
        <p:nvSpPr>
          <p:cNvPr id="17442" name="TextBox 52"/>
          <p:cNvSpPr txBox="1">
            <a:spLocks noChangeArrowheads="1"/>
          </p:cNvSpPr>
          <p:nvPr/>
        </p:nvSpPr>
        <p:spPr bwMode="auto">
          <a:xfrm>
            <a:off x="4724400" y="4724400"/>
            <a:ext cx="1143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Receive data from</a:t>
            </a:r>
          </a:p>
          <a:p>
            <a:r>
              <a:rPr lang="en-US" sz="1100" i="1"/>
              <a:t>source to sysbuf</a:t>
            </a:r>
          </a:p>
        </p:txBody>
      </p:sp>
      <p:sp>
        <p:nvSpPr>
          <p:cNvPr id="17443" name="TextBox 53"/>
          <p:cNvSpPr txBox="1">
            <a:spLocks noChangeArrowheads="1"/>
          </p:cNvSpPr>
          <p:nvPr/>
        </p:nvSpPr>
        <p:spPr bwMode="auto">
          <a:xfrm>
            <a:off x="2743200" y="1600200"/>
            <a:ext cx="66675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 i="1"/>
              <a:t>Process 0</a:t>
            </a:r>
          </a:p>
        </p:txBody>
      </p:sp>
      <p:sp>
        <p:nvSpPr>
          <p:cNvPr id="17444" name="TextBox 54"/>
          <p:cNvSpPr txBox="1">
            <a:spLocks noChangeArrowheads="1"/>
          </p:cNvSpPr>
          <p:nvPr/>
        </p:nvSpPr>
        <p:spPr bwMode="auto">
          <a:xfrm>
            <a:off x="3259138" y="1811338"/>
            <a:ext cx="722312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/>
              <a:t>User Mode</a:t>
            </a:r>
          </a:p>
        </p:txBody>
      </p:sp>
      <p:sp>
        <p:nvSpPr>
          <p:cNvPr id="17445" name="TextBox 55"/>
          <p:cNvSpPr txBox="1">
            <a:spLocks noChangeArrowheads="1"/>
          </p:cNvSpPr>
          <p:nvPr/>
        </p:nvSpPr>
        <p:spPr bwMode="auto">
          <a:xfrm>
            <a:off x="4918075" y="1811338"/>
            <a:ext cx="846138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/>
              <a:t>Kernel Mode</a:t>
            </a:r>
          </a:p>
        </p:txBody>
      </p:sp>
      <p:sp>
        <p:nvSpPr>
          <p:cNvPr id="17446" name="TextBox 56"/>
          <p:cNvSpPr txBox="1">
            <a:spLocks noChangeArrowheads="1"/>
          </p:cNvSpPr>
          <p:nvPr/>
        </p:nvSpPr>
        <p:spPr bwMode="auto">
          <a:xfrm>
            <a:off x="2743200" y="4267200"/>
            <a:ext cx="66675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 i="1"/>
              <a:t>Process 1</a:t>
            </a:r>
          </a:p>
        </p:txBody>
      </p:sp>
      <p:sp>
        <p:nvSpPr>
          <p:cNvPr id="17447" name="TextBox 57"/>
          <p:cNvSpPr txBox="1">
            <a:spLocks noChangeArrowheads="1"/>
          </p:cNvSpPr>
          <p:nvPr/>
        </p:nvSpPr>
        <p:spPr bwMode="auto">
          <a:xfrm>
            <a:off x="3259138" y="4478338"/>
            <a:ext cx="722312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/>
              <a:t>User Mode</a:t>
            </a:r>
          </a:p>
        </p:txBody>
      </p:sp>
      <p:sp>
        <p:nvSpPr>
          <p:cNvPr id="17448" name="TextBox 58"/>
          <p:cNvSpPr txBox="1">
            <a:spLocks noChangeArrowheads="1"/>
          </p:cNvSpPr>
          <p:nvPr/>
        </p:nvSpPr>
        <p:spPr bwMode="auto">
          <a:xfrm>
            <a:off x="4918075" y="4478338"/>
            <a:ext cx="846138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/>
              <a:t>Kernel Mode</a:t>
            </a:r>
          </a:p>
        </p:txBody>
      </p:sp>
      <p:cxnSp>
        <p:nvCxnSpPr>
          <p:cNvPr id="4103" name="Straight Arrow Connector 4102"/>
          <p:cNvCxnSpPr/>
          <p:nvPr/>
        </p:nvCxnSpPr>
        <p:spPr>
          <a:xfrm>
            <a:off x="4572000" y="4876800"/>
            <a:ext cx="0" cy="5302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7" name="Straight Arrow Connector 4106"/>
          <p:cNvCxnSpPr>
            <a:stCxn id="44" idx="1"/>
            <a:endCxn id="41" idx="3"/>
          </p:cNvCxnSpPr>
          <p:nvPr/>
        </p:nvCxnSpPr>
        <p:spPr>
          <a:xfrm flipH="1">
            <a:off x="4343400" y="5600700"/>
            <a:ext cx="609600" cy="533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9" name="Straight Connector 4108"/>
          <p:cNvCxnSpPr>
            <a:stCxn id="38" idx="2"/>
          </p:cNvCxnSpPr>
          <p:nvPr/>
        </p:nvCxnSpPr>
        <p:spPr>
          <a:xfrm>
            <a:off x="6324600" y="4038600"/>
            <a:ext cx="0" cy="8556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1" name="Straight Arrow Connector 4110"/>
          <p:cNvCxnSpPr>
            <a:endCxn id="17442" idx="3"/>
          </p:cNvCxnSpPr>
          <p:nvPr/>
        </p:nvCxnSpPr>
        <p:spPr>
          <a:xfrm flipH="1">
            <a:off x="5867400" y="4894263"/>
            <a:ext cx="4572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4" name="Oval 4113"/>
          <p:cNvSpPr/>
          <p:nvPr/>
        </p:nvSpPr>
        <p:spPr>
          <a:xfrm>
            <a:off x="2819400" y="2192338"/>
            <a:ext cx="201613" cy="200025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</a:t>
            </a:r>
          </a:p>
        </p:txBody>
      </p:sp>
      <p:sp>
        <p:nvSpPr>
          <p:cNvPr id="73" name="Oval 72"/>
          <p:cNvSpPr/>
          <p:nvPr/>
        </p:nvSpPr>
        <p:spPr>
          <a:xfrm>
            <a:off x="3429000" y="2514600"/>
            <a:ext cx="201613" cy="201613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</a:t>
            </a:r>
          </a:p>
        </p:txBody>
      </p:sp>
      <p:sp>
        <p:nvSpPr>
          <p:cNvPr id="74" name="Oval 73"/>
          <p:cNvSpPr/>
          <p:nvPr/>
        </p:nvSpPr>
        <p:spPr>
          <a:xfrm>
            <a:off x="4624388" y="2770188"/>
            <a:ext cx="200025" cy="201612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</a:t>
            </a:r>
          </a:p>
        </p:txBody>
      </p:sp>
      <p:sp>
        <p:nvSpPr>
          <p:cNvPr id="75" name="Oval 74"/>
          <p:cNvSpPr/>
          <p:nvPr/>
        </p:nvSpPr>
        <p:spPr>
          <a:xfrm>
            <a:off x="6400800" y="3455988"/>
            <a:ext cx="201613" cy="201612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4</a:t>
            </a:r>
          </a:p>
        </p:txBody>
      </p:sp>
      <p:sp>
        <p:nvSpPr>
          <p:cNvPr id="17457" name="TextBox 75"/>
          <p:cNvSpPr txBox="1">
            <a:spLocks noChangeArrowheads="1"/>
          </p:cNvSpPr>
          <p:nvPr/>
        </p:nvSpPr>
        <p:spPr bwMode="auto">
          <a:xfrm>
            <a:off x="5638800" y="3844925"/>
            <a:ext cx="3048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/>
              <a:t>Data</a:t>
            </a:r>
          </a:p>
        </p:txBody>
      </p:sp>
      <p:sp>
        <p:nvSpPr>
          <p:cNvPr id="77" name="Oval 76"/>
          <p:cNvSpPr/>
          <p:nvPr/>
        </p:nvSpPr>
        <p:spPr>
          <a:xfrm>
            <a:off x="2846388" y="4979988"/>
            <a:ext cx="201612" cy="201612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</a:t>
            </a:r>
          </a:p>
        </p:txBody>
      </p:sp>
      <p:sp>
        <p:nvSpPr>
          <p:cNvPr id="78" name="Oval 77"/>
          <p:cNvSpPr/>
          <p:nvPr/>
        </p:nvSpPr>
        <p:spPr>
          <a:xfrm>
            <a:off x="5818188" y="4979988"/>
            <a:ext cx="201612" cy="201612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</a:t>
            </a:r>
          </a:p>
        </p:txBody>
      </p:sp>
      <p:sp>
        <p:nvSpPr>
          <p:cNvPr id="79" name="Oval 78"/>
          <p:cNvSpPr/>
          <p:nvPr/>
        </p:nvSpPr>
        <p:spPr>
          <a:xfrm>
            <a:off x="4648200" y="5894388"/>
            <a:ext cx="201613" cy="201612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</a:t>
            </a:r>
          </a:p>
        </p:txBody>
      </p:sp>
      <p:sp>
        <p:nvSpPr>
          <p:cNvPr id="80" name="Oval 79"/>
          <p:cNvSpPr/>
          <p:nvPr/>
        </p:nvSpPr>
        <p:spPr>
          <a:xfrm>
            <a:off x="3581400" y="5284788"/>
            <a:ext cx="201613" cy="201612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4</a:t>
            </a:r>
          </a:p>
        </p:txBody>
      </p:sp>
      <p:sp>
        <p:nvSpPr>
          <p:cNvPr id="4115" name="Oval 4114"/>
          <p:cNvSpPr/>
          <p:nvPr/>
        </p:nvSpPr>
        <p:spPr>
          <a:xfrm>
            <a:off x="2667000" y="1541463"/>
            <a:ext cx="814388" cy="287337"/>
          </a:xfrm>
          <a:prstGeom prst="ellipse">
            <a:avLst/>
          </a:prstGeom>
          <a:noFill/>
          <a:ln w="127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2" name="TextBox 81"/>
          <p:cNvSpPr txBox="1">
            <a:spLocks noChangeArrowheads="1"/>
          </p:cNvSpPr>
          <p:nvPr/>
        </p:nvSpPr>
        <p:spPr bwMode="auto">
          <a:xfrm>
            <a:off x="3559175" y="1600200"/>
            <a:ext cx="479425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 i="1">
                <a:solidFill>
                  <a:srgbClr val="00B050"/>
                </a:solidFill>
              </a:rPr>
              <a:t>Sender</a:t>
            </a:r>
          </a:p>
        </p:txBody>
      </p:sp>
      <p:sp>
        <p:nvSpPr>
          <p:cNvPr id="83" name="Oval 82"/>
          <p:cNvSpPr/>
          <p:nvPr/>
        </p:nvSpPr>
        <p:spPr>
          <a:xfrm>
            <a:off x="2667000" y="4208463"/>
            <a:ext cx="814388" cy="287337"/>
          </a:xfrm>
          <a:prstGeom prst="ellipse">
            <a:avLst/>
          </a:prstGeom>
          <a:noFill/>
          <a:ln w="12700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3559175" y="4267200"/>
            <a:ext cx="588963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 i="1">
                <a:solidFill>
                  <a:srgbClr val="7030A0"/>
                </a:solidFill>
              </a:rPr>
              <a:t>Receiver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4" grpId="0" animBg="1"/>
      <p:bldP spid="73" grpId="0" animBg="1"/>
      <p:bldP spid="74" grpId="0" animBg="1"/>
      <p:bldP spid="75" grpId="0" animBg="1"/>
      <p:bldP spid="77" grpId="0" animBg="1"/>
      <p:bldP spid="78" grpId="0" animBg="1"/>
      <p:bldP spid="79" grpId="0" animBg="1"/>
      <p:bldP spid="80" grpId="0" animBg="1"/>
      <p:bldP spid="4115" grpId="0" animBg="1"/>
      <p:bldP spid="82" grpId="0"/>
      <p:bldP spid="83" grpId="0" animBg="1"/>
      <p:bldP spid="8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Blocking Send and Receive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rgbClr val="7F7F7F"/>
                </a:solidFill>
              </a:rPr>
              <a:t>When we use point-to-point communication routines, we usually distinguish between </a:t>
            </a:r>
            <a:r>
              <a:rPr lang="en-US" sz="2000" i="1" dirty="0">
                <a:solidFill>
                  <a:srgbClr val="0000FF"/>
                </a:solidFill>
              </a:rPr>
              <a:t>blocking and non-blocking communication</a:t>
            </a:r>
          </a:p>
          <a:p>
            <a:pPr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A </a:t>
            </a:r>
            <a:r>
              <a:rPr lang="en-US" sz="2000" dirty="0">
                <a:solidFill>
                  <a:srgbClr val="0000FF"/>
                </a:solidFill>
              </a:rPr>
              <a:t>blocking send </a:t>
            </a:r>
            <a:r>
              <a:rPr lang="en-US" sz="2000" dirty="0"/>
              <a:t>routine will only </a:t>
            </a:r>
            <a:r>
              <a:rPr lang="en-US" sz="2000" i="1" dirty="0" smtClean="0"/>
              <a:t>return</a:t>
            </a:r>
            <a:r>
              <a:rPr lang="en-US" sz="2000" dirty="0" smtClean="0"/>
              <a:t> </a:t>
            </a:r>
            <a:r>
              <a:rPr lang="en-US" sz="2000" dirty="0"/>
              <a:t>after it is </a:t>
            </a:r>
            <a:r>
              <a:rPr lang="en-US" sz="2000" i="1" dirty="0">
                <a:solidFill>
                  <a:srgbClr val="0000FF"/>
                </a:solidFill>
              </a:rPr>
              <a:t>safe</a:t>
            </a:r>
            <a:r>
              <a:rPr lang="en-US" sz="2000" dirty="0"/>
              <a:t> to modify the application buffer </a:t>
            </a:r>
            <a:r>
              <a:rPr lang="en-US" sz="2000" dirty="0" smtClean="0"/>
              <a:t>for reuse </a:t>
            </a:r>
          </a:p>
          <a:p>
            <a:pPr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lvl="1">
              <a:buFont typeface="Wingdings" pitchFamily="2" charset="2"/>
              <a:buChar char="§"/>
              <a:defRPr/>
            </a:pPr>
            <a:r>
              <a:rPr lang="en-US" sz="1800" dirty="0" smtClean="0"/>
              <a:t>Safe </a:t>
            </a:r>
            <a:r>
              <a:rPr lang="en-US" sz="1800" dirty="0"/>
              <a:t>means that modifications will not affect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the </a:t>
            </a:r>
            <a:r>
              <a:rPr lang="en-US" sz="1800" dirty="0"/>
              <a:t>data intended for the </a:t>
            </a:r>
            <a:r>
              <a:rPr lang="en-US" sz="1800" dirty="0" smtClean="0"/>
              <a:t>receive task</a:t>
            </a:r>
          </a:p>
          <a:p>
            <a:pPr marL="457200" lvl="1" indent="0">
              <a:buFontTx/>
              <a:buNone/>
              <a:defRPr/>
            </a:pPr>
            <a:endParaRPr lang="en-US" sz="1800" dirty="0" smtClean="0"/>
          </a:p>
          <a:p>
            <a:pPr marL="457200" lvl="1" indent="0">
              <a:buFontTx/>
              <a:buNone/>
              <a:defRPr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  <a:defRPr/>
            </a:pPr>
            <a:r>
              <a:rPr lang="en-US" sz="1800" dirty="0" smtClean="0"/>
              <a:t>This </a:t>
            </a:r>
            <a:r>
              <a:rPr lang="en-US" sz="1800" dirty="0"/>
              <a:t>does not imply that the data was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actually </a:t>
            </a:r>
            <a:r>
              <a:rPr lang="en-US" sz="1800" dirty="0"/>
              <a:t>received </a:t>
            </a:r>
            <a:r>
              <a:rPr lang="en-US" sz="1800" dirty="0" smtClean="0"/>
              <a:t>by the receiver- </a:t>
            </a:r>
            <a:r>
              <a:rPr lang="en-US" sz="1800" dirty="0"/>
              <a:t>it may </a:t>
            </a:r>
            <a:r>
              <a:rPr lang="en-US" sz="1800" dirty="0" smtClean="0"/>
              <a:t>be </a:t>
            </a:r>
            <a:br>
              <a:rPr lang="en-US" sz="1800" dirty="0" smtClean="0"/>
            </a:br>
            <a:r>
              <a:rPr lang="en-US" sz="1800" dirty="0" smtClean="0"/>
              <a:t>sitting </a:t>
            </a:r>
            <a:r>
              <a:rPr lang="en-US" sz="1800" dirty="0"/>
              <a:t>in </a:t>
            </a:r>
            <a:r>
              <a:rPr lang="en-US" sz="1800" dirty="0" smtClean="0"/>
              <a:t>the </a:t>
            </a:r>
            <a:r>
              <a:rPr lang="en-US" sz="1800" dirty="0"/>
              <a:t>system </a:t>
            </a:r>
            <a:r>
              <a:rPr lang="en-US" sz="1800" dirty="0" smtClean="0"/>
              <a:t>buffer at the sender side</a:t>
            </a:r>
          </a:p>
          <a:p>
            <a:pPr marL="457200" lvl="1" indent="0">
              <a:buFontTx/>
              <a:buNone/>
              <a:defRPr/>
            </a:pPr>
            <a:endParaRPr lang="en-US" sz="2000" dirty="0"/>
          </a:p>
          <a:p>
            <a:pPr marL="0" indent="0" algn="just" eaLnBrk="1" hangingPunct="1">
              <a:buFontTx/>
              <a:buNone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84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1AE56CD-4124-4939-ACFF-D34326B283F7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5" name="Rectangle 4"/>
          <p:cNvSpPr/>
          <p:nvPr/>
        </p:nvSpPr>
        <p:spPr>
          <a:xfrm>
            <a:off x="6094413" y="4298950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67463" y="4298950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672263" y="4298950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94413" y="5146675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367463" y="5146675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672263" y="5146675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032750" y="4308475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305800" y="4308475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8610600" y="4308475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8032750" y="5154613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8305800" y="5154613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8610600" y="5154613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5999163" y="4114800"/>
            <a:ext cx="1066800" cy="1524000"/>
          </a:xfrm>
          <a:prstGeom prst="roundRect">
            <a:avLst/>
          </a:prstGeom>
          <a:noFill/>
          <a:ln w="127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7924800" y="4114800"/>
            <a:ext cx="1066800" cy="1524000"/>
          </a:xfrm>
          <a:prstGeom prst="roundRect">
            <a:avLst/>
          </a:prstGeom>
          <a:noFill/>
          <a:ln w="12700"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451" name="TextBox 24"/>
          <p:cNvSpPr txBox="1">
            <a:spLocks noChangeArrowheads="1"/>
          </p:cNvSpPr>
          <p:nvPr/>
        </p:nvSpPr>
        <p:spPr bwMode="auto">
          <a:xfrm>
            <a:off x="6235700" y="3898900"/>
            <a:ext cx="5873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/>
              <a:t>Rank 0</a:t>
            </a:r>
          </a:p>
        </p:txBody>
      </p:sp>
      <p:sp>
        <p:nvSpPr>
          <p:cNvPr id="18452" name="TextBox 25"/>
          <p:cNvSpPr txBox="1">
            <a:spLocks noChangeArrowheads="1"/>
          </p:cNvSpPr>
          <p:nvPr/>
        </p:nvSpPr>
        <p:spPr bwMode="auto">
          <a:xfrm>
            <a:off x="8154988" y="3898900"/>
            <a:ext cx="5873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/>
              <a:t>Rank 1</a:t>
            </a:r>
          </a:p>
        </p:txBody>
      </p:sp>
      <p:sp>
        <p:nvSpPr>
          <p:cNvPr id="18453" name="TextBox 26"/>
          <p:cNvSpPr txBox="1">
            <a:spLocks noChangeArrowheads="1"/>
          </p:cNvSpPr>
          <p:nvPr/>
        </p:nvSpPr>
        <p:spPr bwMode="auto">
          <a:xfrm>
            <a:off x="6291263" y="4613275"/>
            <a:ext cx="5016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sendbuf</a:t>
            </a:r>
          </a:p>
        </p:txBody>
      </p:sp>
      <p:sp>
        <p:nvSpPr>
          <p:cNvPr id="18454" name="TextBox 27"/>
          <p:cNvSpPr txBox="1">
            <a:spLocks noChangeArrowheads="1"/>
          </p:cNvSpPr>
          <p:nvPr/>
        </p:nvSpPr>
        <p:spPr bwMode="auto">
          <a:xfrm>
            <a:off x="6291263" y="5434013"/>
            <a:ext cx="461962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recvbuf</a:t>
            </a:r>
          </a:p>
        </p:txBody>
      </p:sp>
      <p:sp>
        <p:nvSpPr>
          <p:cNvPr id="18455" name="TextBox 28"/>
          <p:cNvSpPr txBox="1">
            <a:spLocks noChangeArrowheads="1"/>
          </p:cNvSpPr>
          <p:nvPr/>
        </p:nvSpPr>
        <p:spPr bwMode="auto">
          <a:xfrm>
            <a:off x="8224838" y="4613275"/>
            <a:ext cx="46196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recvbuf</a:t>
            </a:r>
          </a:p>
        </p:txBody>
      </p:sp>
      <p:sp>
        <p:nvSpPr>
          <p:cNvPr id="18456" name="TextBox 29"/>
          <p:cNvSpPr txBox="1">
            <a:spLocks noChangeArrowheads="1"/>
          </p:cNvSpPr>
          <p:nvPr/>
        </p:nvSpPr>
        <p:spPr bwMode="auto">
          <a:xfrm>
            <a:off x="8229600" y="5451475"/>
            <a:ext cx="5016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sendbuf</a:t>
            </a:r>
          </a:p>
        </p:txBody>
      </p:sp>
      <p:sp>
        <p:nvSpPr>
          <p:cNvPr id="39" name="Rectangle 38"/>
          <p:cNvSpPr/>
          <p:nvPr/>
        </p:nvSpPr>
        <p:spPr>
          <a:xfrm>
            <a:off x="6162675" y="4378325"/>
            <a:ext cx="152400" cy="15716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443663" y="4375150"/>
            <a:ext cx="152400" cy="15716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748463" y="4375150"/>
            <a:ext cx="152400" cy="15716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7-Point Star 2"/>
          <p:cNvSpPr/>
          <p:nvPr/>
        </p:nvSpPr>
        <p:spPr>
          <a:xfrm>
            <a:off x="5486400" y="3257550"/>
            <a:ext cx="2036763" cy="641350"/>
          </a:xfrm>
          <a:prstGeom prst="star7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Safe to modify </a:t>
            </a:r>
            <a:r>
              <a:rPr lang="en-US" sz="1200" dirty="0" err="1">
                <a:solidFill>
                  <a:schemeClr val="tx1"/>
                </a:solidFill>
              </a:rPr>
              <a:t>sendbuf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461" name="TextBox 45"/>
          <p:cNvSpPr txBox="1">
            <a:spLocks noChangeArrowheads="1"/>
          </p:cNvSpPr>
          <p:nvPr/>
        </p:nvSpPr>
        <p:spPr bwMode="auto">
          <a:xfrm>
            <a:off x="7258050" y="4800600"/>
            <a:ext cx="504825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/>
              <a:t>Network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7751763" y="4892675"/>
            <a:ext cx="192087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7065963" y="4892675"/>
            <a:ext cx="192087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22222E-6 L -0.00261 0.11875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3.33333E-6 0.11922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81481E-6 L 0 0.11922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2" grpId="0" animBg="1"/>
      <p:bldP spid="3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Blocking Send and Receive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200" smtClean="0"/>
              <a:t>A blocking send can be:</a:t>
            </a:r>
          </a:p>
          <a:p>
            <a:pPr>
              <a:buFont typeface="Wingdings" pitchFamily="2" charset="2"/>
              <a:buChar char="§"/>
            </a:pPr>
            <a:endParaRPr lang="en-US" sz="2300" smtClean="0"/>
          </a:p>
          <a:p>
            <a:pPr marL="800100" lvl="1" indent="-342900">
              <a:buFontTx/>
              <a:buAutoNum type="arabicPeriod"/>
            </a:pPr>
            <a:r>
              <a:rPr lang="en-US" sz="2000" i="1" smtClean="0">
                <a:solidFill>
                  <a:srgbClr val="0000FF"/>
                </a:solidFill>
              </a:rPr>
              <a:t>Synchronous:</a:t>
            </a:r>
            <a:r>
              <a:rPr lang="en-US" sz="2000" smtClean="0"/>
              <a:t> Means there is a handshaking occurring with the receive task to confirm a safe send</a:t>
            </a:r>
          </a:p>
          <a:p>
            <a:pPr marL="800100" lvl="1" indent="-342900">
              <a:buFontTx/>
              <a:buAutoNum type="arabicPeriod"/>
            </a:pPr>
            <a:endParaRPr lang="en-US" sz="2000" smtClean="0"/>
          </a:p>
          <a:p>
            <a:pPr marL="800100" lvl="1" indent="-342900">
              <a:buFontTx/>
              <a:buAutoNum type="arabicPeriod"/>
            </a:pPr>
            <a:r>
              <a:rPr lang="en-US" sz="2000" i="1" smtClean="0">
                <a:solidFill>
                  <a:srgbClr val="0000FF"/>
                </a:solidFill>
              </a:rPr>
              <a:t>Asynchronous:</a:t>
            </a:r>
            <a:r>
              <a:rPr lang="en-US" sz="2000" smtClean="0"/>
              <a:t> Means the system buffer at the sender side is used to hold the data for eventual delivery to the receiver</a:t>
            </a:r>
          </a:p>
          <a:p>
            <a:pPr>
              <a:buFontTx/>
              <a:buNone/>
            </a:pPr>
            <a:endParaRPr lang="en-US" sz="2300" smtClean="0"/>
          </a:p>
          <a:p>
            <a:pPr>
              <a:buFont typeface="Wingdings" pitchFamily="2" charset="2"/>
              <a:buChar char="§"/>
            </a:pPr>
            <a:r>
              <a:rPr lang="en-US" sz="2200" smtClean="0"/>
              <a:t>A </a:t>
            </a:r>
            <a:r>
              <a:rPr lang="en-US" sz="2200" smtClean="0">
                <a:solidFill>
                  <a:srgbClr val="0000FF"/>
                </a:solidFill>
              </a:rPr>
              <a:t>blocking receive </a:t>
            </a:r>
            <a:r>
              <a:rPr lang="en-US" sz="2200" smtClean="0"/>
              <a:t>only </a:t>
            </a:r>
            <a:r>
              <a:rPr lang="en-US" sz="2200" i="1" smtClean="0"/>
              <a:t>returns</a:t>
            </a:r>
            <a:r>
              <a:rPr lang="en-US" sz="2200" smtClean="0"/>
              <a:t> after the data has arrived (i.e., stored at the application recvbuf) and is ready for use by </a:t>
            </a:r>
            <a:br>
              <a:rPr lang="en-US" sz="2200" smtClean="0"/>
            </a:br>
            <a:r>
              <a:rPr lang="en-US" sz="2200" smtClean="0"/>
              <a:t>the program</a:t>
            </a:r>
          </a:p>
          <a:p>
            <a:pPr algn="just" eaLnBrk="1" hangingPunct="1">
              <a:buFont typeface="Wingdings" pitchFamily="2" charset="2"/>
              <a:buChar char="§"/>
            </a:pPr>
            <a:endParaRPr lang="en-US" sz="2200" i="1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itchFamily="2" charset="2"/>
              <a:buChar char="§"/>
            </a:pPr>
            <a:endParaRPr lang="en-US" sz="14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1800" smtClean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itchFamily="2" charset="2"/>
              <a:buChar char="§"/>
            </a:pPr>
            <a:endParaRPr lang="en-US" smtClean="0"/>
          </a:p>
        </p:txBody>
      </p:sp>
      <p:sp>
        <p:nvSpPr>
          <p:cNvPr id="194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75BC16C-D829-49D4-8D9E-88EB59544E16}" type="slidenum">
              <a:rPr lang="en-US" smtClean="0"/>
              <a:pPr/>
              <a:t>43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0" rIns="0"/>
          <a:lstStyle/>
          <a:p>
            <a:pPr eaLnBrk="1" hangingPunct="1"/>
            <a:r>
              <a:rPr lang="en-US" sz="4000" smtClean="0"/>
              <a:t>Non-Blocking Send and Receive (1)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00FF"/>
                </a:solidFill>
              </a:rPr>
              <a:t>Non-blocking send </a:t>
            </a:r>
            <a:r>
              <a:rPr lang="en-US" sz="2400" dirty="0"/>
              <a:t>and </a:t>
            </a:r>
            <a:r>
              <a:rPr lang="en-US" sz="2400" dirty="0" smtClean="0">
                <a:solidFill>
                  <a:srgbClr val="0000FF"/>
                </a:solidFill>
              </a:rPr>
              <a:t>non-blocking receive</a:t>
            </a:r>
            <a:r>
              <a:rPr lang="en-US" sz="2400" dirty="0" smtClean="0"/>
              <a:t> </a:t>
            </a:r>
            <a:r>
              <a:rPr lang="en-US" sz="2400" dirty="0"/>
              <a:t>routines behave </a:t>
            </a:r>
            <a:r>
              <a:rPr lang="en-US" sz="2400" dirty="0" smtClean="0"/>
              <a:t>similarly</a:t>
            </a:r>
          </a:p>
          <a:p>
            <a:pPr>
              <a:buFont typeface="Wingdings" pitchFamily="2" charset="2"/>
              <a:buChar char="§"/>
              <a:defRPr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  <a:defRPr/>
            </a:pPr>
            <a:r>
              <a:rPr lang="en-US" sz="2000" dirty="0" smtClean="0"/>
              <a:t>They return almost immediately</a:t>
            </a:r>
          </a:p>
          <a:p>
            <a:pPr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lvl="1">
              <a:buFont typeface="Wingdings" pitchFamily="2" charset="2"/>
              <a:buChar char="§"/>
              <a:defRPr/>
            </a:pPr>
            <a:r>
              <a:rPr lang="en-US" sz="2000" dirty="0" smtClean="0"/>
              <a:t>They do not wait for any communication events to complete </a:t>
            </a:r>
            <a:br>
              <a:rPr lang="en-US" sz="2000" dirty="0" smtClean="0"/>
            </a:br>
            <a:r>
              <a:rPr lang="en-US" sz="2000" dirty="0" smtClean="0"/>
              <a:t>such as:</a:t>
            </a:r>
          </a:p>
          <a:p>
            <a:pPr marL="457200" lvl="1" indent="0">
              <a:buFontTx/>
              <a:buNone/>
              <a:defRPr/>
            </a:pPr>
            <a:endParaRPr lang="en-US" sz="2000" dirty="0" smtClean="0"/>
          </a:p>
          <a:p>
            <a:pPr lvl="2">
              <a:buFont typeface="Wingdings" pitchFamily="2" charset="2"/>
              <a:buChar char="§"/>
              <a:defRPr/>
            </a:pPr>
            <a:r>
              <a:rPr lang="en-US" sz="2000" dirty="0" smtClean="0"/>
              <a:t>Message copying from user buffer to system buffer 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000" dirty="0" smtClean="0"/>
              <a:t>Or the actual arrival of a message</a:t>
            </a:r>
          </a:p>
          <a:p>
            <a:pPr lvl="2">
              <a:buFont typeface="Wingdings" pitchFamily="2" charset="2"/>
              <a:buChar char="§"/>
              <a:defRPr/>
            </a:pPr>
            <a:endParaRPr lang="en-US" sz="1800" dirty="0"/>
          </a:p>
          <a:p>
            <a:pPr marL="457200" lvl="1" indent="0">
              <a:buFontTx/>
              <a:buNone/>
              <a:defRPr/>
            </a:pPr>
            <a:endParaRPr lang="en-US" sz="1600" dirty="0"/>
          </a:p>
          <a:p>
            <a:pPr marL="0" indent="0" algn="just" eaLnBrk="1" hangingPunct="1">
              <a:buFontTx/>
              <a:buNone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35AC53E-C2ED-4CC5-BA7B-D6D5E22E5097}" type="slidenum">
              <a:rPr lang="en-US" smtClean="0"/>
              <a:pPr/>
              <a:t>44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0" rIns="0"/>
          <a:lstStyle/>
          <a:p>
            <a:pPr eaLnBrk="1" hangingPunct="1"/>
            <a:r>
              <a:rPr lang="en-US" sz="4000" smtClean="0"/>
              <a:t>Non-Blocking Send and Receive (2)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However, it is unsafe to modify the application buffer until you make sure that the requested non-blocking operation was actually performed by the library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If you use the application buffer before the copy completes: 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ncorrect data may be copied to the system buffer </a:t>
            </a:r>
            <a:b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(in case of non-blocking send)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Or your receive buffer does not contain what you want </a:t>
            </a:r>
            <a:b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(in case of non-blocking receive)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You can make sure of the completion of the copy by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using </a:t>
            </a:r>
            <a:r>
              <a:rPr lang="en-US" sz="2000" dirty="0" smtClean="0">
                <a:solidFill>
                  <a:srgbClr val="0000FF"/>
                </a:solidFill>
              </a:rPr>
              <a:t>MPI_WAIT()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after the send or receive operations</a:t>
            </a:r>
            <a:endParaRPr lang="en-US" sz="2000" dirty="0">
              <a:solidFill>
                <a:srgbClr val="0000F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15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C9D447A-1AFD-42B3-B6AD-664EF1E1ED11}" type="slidenum">
              <a:rPr lang="en-US" smtClean="0"/>
              <a:pPr/>
              <a:t>45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0" rIns="0"/>
          <a:lstStyle/>
          <a:p>
            <a:pPr eaLnBrk="1" hangingPunct="1"/>
            <a:r>
              <a:rPr lang="en-US" sz="4000" smtClean="0"/>
              <a:t>Why Non-Blocking Communication?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Why do we use non-blocking communication despite </a:t>
            </a:r>
            <a:b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its complexity?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Non-blocking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communication is generally faster than its corresponding blocking communication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We can overlap computations while the system is copying data back and forth between application and system buffers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457200" lvl="1" indent="0" algn="just" eaLnBrk="1" hangingPunct="1">
              <a:buFontTx/>
              <a:buNone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FB45806-15E8-45DA-AAFC-D95B25166EAA}" type="slidenum">
              <a:rPr lang="en-US" smtClean="0"/>
              <a:pPr/>
              <a:t>46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0" rIns="0"/>
          <a:lstStyle/>
          <a:p>
            <a:pPr eaLnBrk="1" hangingPunct="1"/>
            <a:r>
              <a:rPr lang="en-US" sz="4000" smtClean="0"/>
              <a:t> MPI Point-To-Point Communication Routines</a:t>
            </a:r>
          </a:p>
        </p:txBody>
      </p:sp>
      <p:sp>
        <p:nvSpPr>
          <p:cNvPr id="2355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9BA9518-196A-417F-8D10-B2812FA4B5D6}" type="slidenum">
              <a:rPr lang="en-US" smtClean="0"/>
              <a:pPr/>
              <a:t>47</a:t>
            </a:fld>
            <a:endParaRPr lang="en-US" smtClean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381000" y="1981200"/>
          <a:ext cx="8382000" cy="3718025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514600"/>
                <a:gridCol w="5867400"/>
              </a:tblGrid>
              <a:tr h="52266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Routine</a:t>
                      </a:r>
                      <a:endParaRPr lang="en-US" sz="18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Signature</a:t>
                      </a:r>
                      <a:endParaRPr lang="en-US" sz="1800" dirty="0"/>
                    </a:p>
                  </a:txBody>
                  <a:tcPr marT="45705" marB="45705"/>
                </a:tc>
              </a:tr>
              <a:tr h="967663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 smtClean="0">
                          <a:solidFill>
                            <a:schemeClr val="bg1"/>
                          </a:solidFill>
                          <a:effectLst/>
                        </a:rPr>
                        <a:t>Blocking send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MPI_Send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en-US" sz="1600" dirty="0" smtClean="0">
                          <a:solidFill>
                            <a:schemeClr val="bg1"/>
                          </a:solidFill>
                        </a:rPr>
                      </a:b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/>
                </a:tc>
              </a:tr>
              <a:tr h="967663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 smtClean="0">
                          <a:solidFill>
                            <a:schemeClr val="bg1"/>
                          </a:solidFill>
                          <a:effectLst/>
                        </a:rPr>
                        <a:t>Non-blocking send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MPI_Isend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/>
                </a:tc>
              </a:tr>
              <a:tr h="680944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 smtClean="0">
                          <a:solidFill>
                            <a:schemeClr val="bg1"/>
                          </a:solidFill>
                          <a:effectLst/>
                        </a:rPr>
                        <a:t>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MPI_Recv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MPI_Status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*status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/>
                </a:tc>
              </a:tr>
              <a:tr h="578989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 smtClean="0">
                          <a:solidFill>
                            <a:schemeClr val="bg1"/>
                          </a:solidFill>
                          <a:effectLst/>
                        </a:rPr>
                        <a:t>Non-blocking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MPI_Irecv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381000" y="1981200"/>
          <a:ext cx="8382000" cy="3718025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514600"/>
                <a:gridCol w="5867400"/>
              </a:tblGrid>
              <a:tr h="52266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Routine</a:t>
                      </a:r>
                      <a:endParaRPr lang="en-US" sz="18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Signature</a:t>
                      </a:r>
                      <a:endParaRPr lang="en-US" sz="1800" dirty="0"/>
                    </a:p>
                  </a:txBody>
                  <a:tcPr marT="45705" marB="45705"/>
                </a:tc>
              </a:tr>
              <a:tr h="967663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 smtClean="0">
                          <a:effectLst/>
                        </a:rPr>
                        <a:t>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MPI_Send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r>
                        <a:rPr lang="en-US" sz="1600" dirty="0" smtClean="0"/>
                        <a:t/>
                      </a:r>
                      <a:br>
                        <a:rPr lang="en-US" sz="1600" dirty="0" smtClean="0"/>
                      </a:br>
                      <a:endParaRPr lang="en-US" sz="1600" b="0" dirty="0"/>
                    </a:p>
                  </a:txBody>
                  <a:tcPr marT="45705" marB="45705"/>
                </a:tc>
              </a:tr>
              <a:tr h="967663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 smtClean="0">
                          <a:solidFill>
                            <a:schemeClr val="bg1"/>
                          </a:solidFill>
                          <a:effectLst/>
                        </a:rPr>
                        <a:t>Non-blocking send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MPI_Isend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/>
                </a:tc>
              </a:tr>
              <a:tr h="680944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 smtClean="0">
                          <a:solidFill>
                            <a:schemeClr val="bg1"/>
                          </a:solidFill>
                          <a:effectLst/>
                        </a:rPr>
                        <a:t>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MPI_Recv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MPI_Status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*status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/>
                </a:tc>
              </a:tr>
              <a:tr h="578989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 smtClean="0">
                          <a:solidFill>
                            <a:schemeClr val="bg1"/>
                          </a:solidFill>
                          <a:effectLst/>
                        </a:rPr>
                        <a:t>Non-blocking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MPI_Irecv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381000" y="1981200"/>
          <a:ext cx="8382000" cy="3718025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514600"/>
                <a:gridCol w="5867400"/>
              </a:tblGrid>
              <a:tr h="52266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Routine</a:t>
                      </a:r>
                      <a:endParaRPr lang="en-US" sz="18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Signature</a:t>
                      </a:r>
                      <a:endParaRPr lang="en-US" sz="1800" dirty="0"/>
                    </a:p>
                  </a:txBody>
                  <a:tcPr marT="45705" marB="45705"/>
                </a:tc>
              </a:tr>
              <a:tr h="967663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 smtClean="0">
                          <a:effectLst/>
                        </a:rPr>
                        <a:t>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MPI_Send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r>
                        <a:rPr lang="en-US" sz="1600" dirty="0" smtClean="0"/>
                        <a:t/>
                      </a:r>
                      <a:br>
                        <a:rPr lang="en-US" sz="1600" dirty="0" smtClean="0"/>
                      </a:br>
                      <a:endParaRPr lang="en-US" sz="1600" b="0" dirty="0"/>
                    </a:p>
                  </a:txBody>
                  <a:tcPr marT="45705" marB="45705"/>
                </a:tc>
              </a:tr>
              <a:tr h="967663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 smtClean="0">
                          <a:effectLst/>
                        </a:rPr>
                        <a:t>Non-blocking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MPI_Isend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 smtClean="0"/>
                    </a:p>
                  </a:txBody>
                  <a:tcPr marT="45705" marB="45705"/>
                </a:tc>
              </a:tr>
              <a:tr h="680944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 smtClean="0">
                          <a:solidFill>
                            <a:schemeClr val="bg1"/>
                          </a:solidFill>
                          <a:effectLst/>
                        </a:rPr>
                        <a:t>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MPI_Recv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MPI_Status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*status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/>
                </a:tc>
              </a:tr>
              <a:tr h="578989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 smtClean="0">
                          <a:solidFill>
                            <a:schemeClr val="bg1"/>
                          </a:solidFill>
                          <a:effectLst/>
                        </a:rPr>
                        <a:t>Non-blocking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MPI_Irecv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/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381000" y="1981200"/>
          <a:ext cx="8382000" cy="3718025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514600"/>
                <a:gridCol w="5867400"/>
              </a:tblGrid>
              <a:tr h="52266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Routine</a:t>
                      </a:r>
                      <a:endParaRPr lang="en-US" sz="18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Signature</a:t>
                      </a:r>
                      <a:endParaRPr lang="en-US" sz="1800" dirty="0"/>
                    </a:p>
                  </a:txBody>
                  <a:tcPr marT="45705" marB="45705"/>
                </a:tc>
              </a:tr>
              <a:tr h="967663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 smtClean="0">
                          <a:effectLst/>
                        </a:rPr>
                        <a:t>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MPI_Send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r>
                        <a:rPr lang="en-US" sz="1600" dirty="0" smtClean="0"/>
                        <a:t/>
                      </a:r>
                      <a:br>
                        <a:rPr lang="en-US" sz="1600" dirty="0" smtClean="0"/>
                      </a:br>
                      <a:endParaRPr lang="en-US" sz="1600" b="0" dirty="0"/>
                    </a:p>
                  </a:txBody>
                  <a:tcPr marT="45705" marB="45705"/>
                </a:tc>
              </a:tr>
              <a:tr h="967663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 smtClean="0">
                          <a:effectLst/>
                        </a:rPr>
                        <a:t>Non-blocking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MPI_Isend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 smtClean="0"/>
                    </a:p>
                  </a:txBody>
                  <a:tcPr marT="45705" marB="45705"/>
                </a:tc>
              </a:tr>
              <a:tr h="680944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 smtClean="0">
                          <a:effectLst/>
                        </a:rPr>
                        <a:t>Blocking receive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MPI_Recv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MPI_Status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*status )</a:t>
                      </a:r>
                      <a:endParaRPr lang="en-US" sz="1600" b="0" dirty="0"/>
                    </a:p>
                  </a:txBody>
                  <a:tcPr marT="45705" marB="45705"/>
                </a:tc>
              </a:tr>
              <a:tr h="578989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 smtClean="0">
                          <a:solidFill>
                            <a:schemeClr val="bg1"/>
                          </a:solidFill>
                          <a:effectLst/>
                        </a:rPr>
                        <a:t>Non-blocking receive</a:t>
                      </a:r>
                      <a:endParaRPr lang="en-US" sz="17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MPI_Irecv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45705" marB="45705"/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381000" y="1981200"/>
          <a:ext cx="8382000" cy="3718025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514600"/>
                <a:gridCol w="5867400"/>
              </a:tblGrid>
              <a:tr h="52266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Routine</a:t>
                      </a:r>
                      <a:endParaRPr lang="en-US" sz="18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Signature</a:t>
                      </a:r>
                      <a:endParaRPr lang="en-US" sz="1800" dirty="0"/>
                    </a:p>
                  </a:txBody>
                  <a:tcPr marT="45705" marB="45705"/>
                </a:tc>
              </a:tr>
              <a:tr h="967663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 smtClean="0">
                          <a:effectLst/>
                        </a:rPr>
                        <a:t>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MPI_Send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 </a:t>
                      </a:r>
                      <a:r>
                        <a:rPr lang="en-US" sz="1600" dirty="0" smtClean="0"/>
                        <a:t/>
                      </a:r>
                      <a:br>
                        <a:rPr lang="en-US" sz="1600" dirty="0" smtClean="0"/>
                      </a:br>
                      <a:endParaRPr lang="en-US" sz="1600" b="0" dirty="0"/>
                    </a:p>
                  </a:txBody>
                  <a:tcPr marT="45705" marB="45705"/>
                </a:tc>
              </a:tr>
              <a:tr h="967663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 smtClean="0">
                          <a:effectLst/>
                        </a:rPr>
                        <a:t>Non-blocking send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MPI_Isend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 smtClean="0"/>
                    </a:p>
                  </a:txBody>
                  <a:tcPr marT="45705" marB="45705"/>
                </a:tc>
              </a:tr>
              <a:tr h="680944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 smtClean="0">
                          <a:effectLst/>
                        </a:rPr>
                        <a:t>Blocking receive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MPI_Recv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MPI_Status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*status )</a:t>
                      </a:r>
                      <a:endParaRPr lang="en-US" sz="1600" b="0" dirty="0"/>
                    </a:p>
                  </a:txBody>
                  <a:tcPr marT="45705" marB="45705"/>
                </a:tc>
              </a:tr>
              <a:tr h="578989">
                <a:tc>
                  <a:txBody>
                    <a:bodyPr/>
                    <a:lstStyle/>
                    <a:p>
                      <a:pPr algn="ctr"/>
                      <a:r>
                        <a:rPr lang="en-US" sz="1700" kern="1200" dirty="0" smtClean="0">
                          <a:effectLst/>
                        </a:rPr>
                        <a:t>Non-blocking receive</a:t>
                      </a:r>
                      <a:endParaRPr lang="en-US" sz="17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1" kern="1200" dirty="0" err="1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MPI_Irecv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void *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buf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MPI_Datatype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datatype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source,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MPI_Comm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MPI_Request</a:t>
                      </a:r>
                      <a:r>
                        <a:rPr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*request )</a:t>
                      </a:r>
                      <a:endParaRPr lang="en-US" sz="1600" b="0" dirty="0"/>
                    </a:p>
                  </a:txBody>
                  <a:tcPr marT="45705" marB="4570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0" rIns="0"/>
          <a:lstStyle/>
          <a:p>
            <a:pPr eaLnBrk="1" hangingPunct="1"/>
            <a:r>
              <a:rPr lang="en-US" sz="4000" smtClean="0"/>
              <a:t>Message Order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200" dirty="0"/>
              <a:t>MPI guarantees that messages will not overtake each </a:t>
            </a:r>
            <a:r>
              <a:rPr lang="en-US" sz="2200" dirty="0" smtClean="0"/>
              <a:t>other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200" dirty="0"/>
              <a:t>If a sender sends two </a:t>
            </a:r>
            <a:r>
              <a:rPr lang="en-US" sz="2200" dirty="0" smtClean="0"/>
              <a:t>messages </a:t>
            </a:r>
            <a:r>
              <a:rPr lang="en-US" sz="2200" i="1" dirty="0" smtClean="0">
                <a:solidFill>
                  <a:schemeClr val="tx1"/>
                </a:solidFill>
              </a:rPr>
              <a:t>M1</a:t>
            </a:r>
            <a:r>
              <a:rPr lang="en-US" sz="2200" dirty="0" smtClean="0"/>
              <a:t> </a:t>
            </a:r>
            <a:r>
              <a:rPr lang="en-US" sz="2200" dirty="0"/>
              <a:t>and </a:t>
            </a:r>
            <a:r>
              <a:rPr lang="en-US" sz="2200" i="1" dirty="0" smtClean="0">
                <a:solidFill>
                  <a:schemeClr val="tx1"/>
                </a:solidFill>
              </a:rPr>
              <a:t>M2</a:t>
            </a:r>
            <a:r>
              <a:rPr lang="en-US" sz="2200" dirty="0" smtClean="0"/>
              <a:t> </a:t>
            </a:r>
            <a:r>
              <a:rPr lang="en-US" sz="2200" dirty="0"/>
              <a:t>in succession to the same destination, and both </a:t>
            </a:r>
            <a:r>
              <a:rPr lang="en-US" sz="2200" i="1" dirty="0"/>
              <a:t>match</a:t>
            </a:r>
            <a:r>
              <a:rPr lang="en-US" sz="2200" dirty="0"/>
              <a:t> the same receive, the receive operation will receive </a:t>
            </a:r>
            <a:r>
              <a:rPr lang="en-US" sz="2200" i="1" dirty="0">
                <a:solidFill>
                  <a:schemeClr val="tx1"/>
                </a:solidFill>
              </a:rPr>
              <a:t>M1</a:t>
            </a:r>
            <a:r>
              <a:rPr lang="en-US" sz="2200" dirty="0" smtClean="0"/>
              <a:t> </a:t>
            </a:r>
            <a:r>
              <a:rPr lang="en-US" sz="2200" dirty="0"/>
              <a:t>before </a:t>
            </a:r>
            <a:r>
              <a:rPr lang="en-US" sz="2200" i="1" dirty="0">
                <a:solidFill>
                  <a:schemeClr val="tx1"/>
                </a:solidFill>
              </a:rPr>
              <a:t>M2</a:t>
            </a:r>
            <a:endParaRPr lang="en-US" sz="22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200" dirty="0"/>
              <a:t>If a receiver posts two receives </a:t>
            </a:r>
            <a:r>
              <a:rPr lang="en-US" sz="2200" i="1" dirty="0" smtClean="0">
                <a:solidFill>
                  <a:schemeClr val="tx1"/>
                </a:solidFill>
              </a:rPr>
              <a:t>R1</a:t>
            </a:r>
            <a:r>
              <a:rPr lang="en-US" sz="2200" dirty="0" smtClean="0"/>
              <a:t> and </a:t>
            </a:r>
            <a:r>
              <a:rPr lang="en-US" sz="2200" i="1" dirty="0" smtClean="0">
                <a:solidFill>
                  <a:schemeClr val="tx1"/>
                </a:solidFill>
              </a:rPr>
              <a:t>R2</a:t>
            </a:r>
            <a:r>
              <a:rPr lang="en-US" sz="2200" dirty="0" smtClean="0"/>
              <a:t>, </a:t>
            </a:r>
            <a:r>
              <a:rPr lang="en-US" sz="2200" dirty="0"/>
              <a:t>in succession, and both are looking for the same message, </a:t>
            </a:r>
            <a:r>
              <a:rPr lang="en-US" sz="2200" i="1" dirty="0" smtClean="0">
                <a:solidFill>
                  <a:schemeClr val="tx1"/>
                </a:solidFill>
              </a:rPr>
              <a:t>R1</a:t>
            </a:r>
            <a:r>
              <a:rPr lang="en-US" sz="2200" dirty="0" smtClean="0"/>
              <a:t> </a:t>
            </a:r>
            <a:r>
              <a:rPr lang="en-US" sz="2200" dirty="0"/>
              <a:t>will receive the message before </a:t>
            </a:r>
            <a:r>
              <a:rPr lang="en-US" sz="2200" i="1" dirty="0" smtClean="0">
                <a:solidFill>
                  <a:schemeClr val="tx1"/>
                </a:solidFill>
              </a:rPr>
              <a:t>R2</a:t>
            </a:r>
            <a:endParaRPr lang="en-US" sz="2200" i="1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458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081BCDB-98C3-438C-B24E-DD78420FFE7A}" type="slidenum">
              <a:rPr lang="en-US" smtClean="0"/>
              <a:pPr/>
              <a:t>48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0" rIns="0"/>
          <a:lstStyle/>
          <a:p>
            <a:pPr eaLnBrk="1" hangingPunct="1"/>
            <a:r>
              <a:rPr lang="en-US" sz="4000" smtClean="0"/>
              <a:t>Fairness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/>
              <a:t>MPI does not guarantee fairness </a:t>
            </a:r>
            <a:r>
              <a:rPr lang="en-US" sz="2000" dirty="0" smtClean="0"/>
              <a:t>– it</a:t>
            </a:r>
            <a:r>
              <a:rPr lang="en-US" sz="2000" dirty="0"/>
              <a:t> </a:t>
            </a:r>
            <a:r>
              <a:rPr lang="en-US" sz="2000" dirty="0" smtClean="0"/>
              <a:t>is </a:t>
            </a:r>
            <a:r>
              <a:rPr lang="en-US" sz="2000" dirty="0"/>
              <a:t>up to the programmer to prevent </a:t>
            </a:r>
            <a:r>
              <a:rPr lang="en-US" sz="2000" i="1" dirty="0" smtClean="0">
                <a:solidFill>
                  <a:srgbClr val="0000FF"/>
                </a:solidFill>
              </a:rPr>
              <a:t>operation starvation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For instance, if task </a:t>
            </a:r>
            <a:r>
              <a:rPr lang="en-US" sz="2000" dirty="0"/>
              <a:t>0 </a:t>
            </a:r>
            <a:r>
              <a:rPr lang="en-US" sz="2000" dirty="0" smtClean="0"/>
              <a:t>and task 1 send </a:t>
            </a:r>
            <a:r>
              <a:rPr lang="en-US" sz="2000" i="1" dirty="0" smtClean="0"/>
              <a:t>competing messages</a:t>
            </a:r>
            <a:r>
              <a:rPr lang="en-US" sz="2000" dirty="0" smtClean="0"/>
              <a:t> (i.e., messages that match the same receive) to </a:t>
            </a:r>
            <a:r>
              <a:rPr lang="en-US" sz="2000" dirty="0"/>
              <a:t>task </a:t>
            </a:r>
            <a:r>
              <a:rPr lang="en-US" sz="2000" dirty="0" smtClean="0"/>
              <a:t>2, only </a:t>
            </a:r>
            <a:r>
              <a:rPr lang="en-US" sz="2000" dirty="0"/>
              <a:t>one of the sends will </a:t>
            </a:r>
            <a:r>
              <a:rPr lang="en-US" sz="2000" dirty="0" smtClean="0"/>
              <a:t>complete</a:t>
            </a:r>
            <a:endParaRPr lang="en-US" sz="2000" i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560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4B66DA9-ADDE-4A8A-979C-91D3D8EC5D21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>
          <a:xfrm>
            <a:off x="2514600" y="3886200"/>
            <a:ext cx="1143000" cy="838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Task 0</a:t>
            </a:r>
          </a:p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2819400" y="4322763"/>
            <a:ext cx="533400" cy="2286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 err="1"/>
              <a:t>Msg</a:t>
            </a:r>
            <a:r>
              <a:rPr lang="en-US" sz="1200" dirty="0"/>
              <a:t> A</a:t>
            </a:r>
          </a:p>
        </p:txBody>
      </p:sp>
      <p:sp>
        <p:nvSpPr>
          <p:cNvPr id="8" name="Rectangle 7"/>
          <p:cNvSpPr/>
          <p:nvPr/>
        </p:nvSpPr>
        <p:spPr>
          <a:xfrm>
            <a:off x="5029200" y="3886200"/>
            <a:ext cx="1143000" cy="838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Task 1</a:t>
            </a:r>
          </a:p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5334000" y="4322763"/>
            <a:ext cx="533400" cy="2286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 err="1"/>
              <a:t>Msg</a:t>
            </a:r>
            <a:r>
              <a:rPr lang="en-US" sz="1200" dirty="0"/>
              <a:t> A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10000" y="5334000"/>
            <a:ext cx="1143000" cy="8382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  <a:p>
            <a:pPr algn="ctr">
              <a:defRPr/>
            </a:pPr>
            <a:r>
              <a:rPr lang="en-US" dirty="0"/>
              <a:t>Task 2</a:t>
            </a:r>
          </a:p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114800" y="5394325"/>
            <a:ext cx="533400" cy="2286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en-US" sz="1200" dirty="0"/>
          </a:p>
        </p:txBody>
      </p:sp>
      <p:cxnSp>
        <p:nvCxnSpPr>
          <p:cNvPr id="5" name="Straight Arrow Connector 4"/>
          <p:cNvCxnSpPr>
            <a:stCxn id="2" idx="2"/>
            <a:endCxn id="10" idx="0"/>
          </p:cNvCxnSpPr>
          <p:nvPr/>
        </p:nvCxnSpPr>
        <p:spPr>
          <a:xfrm>
            <a:off x="3086100" y="4724400"/>
            <a:ext cx="129540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2"/>
            <a:endCxn id="10" idx="0"/>
          </p:cNvCxnSpPr>
          <p:nvPr/>
        </p:nvCxnSpPr>
        <p:spPr>
          <a:xfrm flipH="1">
            <a:off x="4381500" y="4724400"/>
            <a:ext cx="121920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743200" y="4227513"/>
            <a:ext cx="685800" cy="419100"/>
          </a:xfrm>
          <a:prstGeom prst="ellipse">
            <a:avLst/>
          </a:prstGeom>
          <a:noFill/>
          <a:ln w="127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257800" y="4229100"/>
            <a:ext cx="685800" cy="419100"/>
          </a:xfrm>
          <a:prstGeom prst="ellipse">
            <a:avLst/>
          </a:prstGeom>
          <a:noFill/>
          <a:ln w="127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4114800" y="5410200"/>
            <a:ext cx="533400" cy="2286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8" grpId="0" animBg="1"/>
      <p:bldP spid="9" grpId="0" animBg="1"/>
      <p:bldP spid="10" grpId="0" animBg="1"/>
      <p:bldP spid="11" grpId="0" animBg="1"/>
      <p:bldP spid="13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Real Vs. Actual Cases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Amdahl’s argument is too simplified to be applied to real cases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When we run a parallel program, there are a communication overhead and a workload imbalance among processes in general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i="1" dirty="0" smtClean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990600" y="3581400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3581400"/>
            <a:ext cx="2174875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0600" y="4114800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90600" y="4648200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90600" y="5181600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90600" y="5715000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24000" y="4114800"/>
            <a:ext cx="533400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524000" y="4648200"/>
            <a:ext cx="533400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524000" y="5181600"/>
            <a:ext cx="533400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524000" y="5715000"/>
            <a:ext cx="533400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219200" y="3321050"/>
            <a:ext cx="1698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/>
              <a:t>20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573338" y="3321050"/>
            <a:ext cx="1698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/>
              <a:t>80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990600" y="3810000"/>
            <a:ext cx="0" cy="3048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524000" y="3810000"/>
            <a:ext cx="0" cy="3048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057400" y="3810000"/>
            <a:ext cx="1641475" cy="3048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219200" y="3930650"/>
            <a:ext cx="1698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/>
              <a:t>20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735138" y="3930650"/>
            <a:ext cx="1698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/>
              <a:t>20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47650" y="4159250"/>
            <a:ext cx="6667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/>
              <a:t>Process 1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28600" y="4692650"/>
            <a:ext cx="6667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/>
              <a:t>Process 2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28600" y="5226050"/>
            <a:ext cx="6667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/>
              <a:t>Process 3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28600" y="5759450"/>
            <a:ext cx="6667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/>
              <a:t>Process 4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5138" y="3413125"/>
            <a:ext cx="4175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 i="1"/>
              <a:t>Serial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371475" y="3930650"/>
            <a:ext cx="5461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 i="1"/>
              <a:t>Parallel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990600" y="6172200"/>
            <a:ext cx="30241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/>
              <a:t>1. Parallel Speed-up: An Ideal Case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303463" y="5334000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303463" y="5715000"/>
            <a:ext cx="533400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932113" y="5364163"/>
            <a:ext cx="14065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/>
              <a:t>Cannot be parallelized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2913063" y="5773738"/>
            <a:ext cx="1211262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/>
              <a:t>Can be parallelized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286000" y="5257800"/>
            <a:ext cx="2052638" cy="82232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5338763" y="3578225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5872163" y="3578225"/>
            <a:ext cx="2174875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338763" y="4111625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338763" y="4645025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338763" y="5178425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338763" y="5711825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872163" y="4114800"/>
            <a:ext cx="533400" cy="225425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872163" y="4648200"/>
            <a:ext cx="381000" cy="225425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872163" y="5178425"/>
            <a:ext cx="604837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5872163" y="5711825"/>
            <a:ext cx="615950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5567363" y="3317875"/>
            <a:ext cx="1698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/>
              <a:t>20</a:t>
            </a: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6921500" y="3317875"/>
            <a:ext cx="1698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/>
              <a:t>80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5338763" y="3806825"/>
            <a:ext cx="0" cy="3048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872163" y="3806825"/>
            <a:ext cx="0" cy="3048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5567363" y="3927475"/>
            <a:ext cx="1698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/>
              <a:t>20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6083300" y="3927475"/>
            <a:ext cx="1698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/>
              <a:t>20</a:t>
            </a: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595813" y="4156075"/>
            <a:ext cx="6667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/>
              <a:t>Process 1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4576763" y="4689475"/>
            <a:ext cx="6667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/>
              <a:t>Process 2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4576763" y="5222875"/>
            <a:ext cx="6667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/>
              <a:t>Process 3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4576763" y="5756275"/>
            <a:ext cx="6667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/>
              <a:t>Process 4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4813300" y="3409950"/>
            <a:ext cx="41751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 i="1"/>
              <a:t>Serial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4719638" y="3927475"/>
            <a:ext cx="5461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 i="1"/>
              <a:t>Parallel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5338763" y="6169025"/>
            <a:ext cx="31289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/>
              <a:t>2. Parallel Speed-up: An Actual Case</a:t>
            </a:r>
          </a:p>
        </p:txBody>
      </p:sp>
      <p:sp>
        <p:nvSpPr>
          <p:cNvPr id="64" name="Rectangle 63"/>
          <p:cNvSpPr/>
          <p:nvPr/>
        </p:nvSpPr>
        <p:spPr>
          <a:xfrm>
            <a:off x="6956425" y="4953000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6956425" y="5334000"/>
            <a:ext cx="533400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7585075" y="4983163"/>
            <a:ext cx="14065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/>
              <a:t>Cannot be parallelized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7566025" y="5392738"/>
            <a:ext cx="1211263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/>
              <a:t>Can be parallelized</a:t>
            </a:r>
          </a:p>
        </p:txBody>
      </p:sp>
      <p:sp>
        <p:nvSpPr>
          <p:cNvPr id="68" name="Rectangle 67"/>
          <p:cNvSpPr/>
          <p:nvPr/>
        </p:nvSpPr>
        <p:spPr>
          <a:xfrm>
            <a:off x="6938963" y="4876800"/>
            <a:ext cx="2052637" cy="104775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481763" y="4111625"/>
            <a:ext cx="147637" cy="215900"/>
          </a:xfrm>
          <a:prstGeom prst="rect">
            <a:avLst/>
          </a:prstGeom>
          <a:pattFill prst="lgCheck">
            <a:fgClr>
              <a:srgbClr val="00B050"/>
            </a:fgClr>
            <a:bgClr>
              <a:schemeClr val="bg1"/>
            </a:bgClr>
          </a:patt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477000" y="4648200"/>
            <a:ext cx="147638" cy="215900"/>
          </a:xfrm>
          <a:prstGeom prst="rect">
            <a:avLst/>
          </a:prstGeom>
          <a:pattFill prst="lgCheck">
            <a:fgClr>
              <a:srgbClr val="00B050"/>
            </a:fgClr>
            <a:bgClr>
              <a:schemeClr val="bg1"/>
            </a:bgClr>
          </a:patt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481763" y="5164138"/>
            <a:ext cx="142875" cy="246062"/>
          </a:xfrm>
          <a:prstGeom prst="rect">
            <a:avLst/>
          </a:prstGeom>
          <a:pattFill prst="lgCheck">
            <a:fgClr>
              <a:srgbClr val="00B050"/>
            </a:fgClr>
            <a:bgClr>
              <a:schemeClr val="bg1"/>
            </a:bgClr>
          </a:patt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6488113" y="5697538"/>
            <a:ext cx="141287" cy="246062"/>
          </a:xfrm>
          <a:prstGeom prst="rect">
            <a:avLst/>
          </a:prstGeom>
          <a:pattFill prst="lgCheck">
            <a:fgClr>
              <a:srgbClr val="00B050"/>
            </a:fgClr>
            <a:bgClr>
              <a:schemeClr val="bg1"/>
            </a:bgClr>
          </a:patt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6405563" y="4019550"/>
            <a:ext cx="0" cy="206057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7" name="Straight Arrow Connector 4096"/>
          <p:cNvCxnSpPr/>
          <p:nvPr/>
        </p:nvCxnSpPr>
        <p:spPr>
          <a:xfrm>
            <a:off x="6550025" y="6080125"/>
            <a:ext cx="45720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7091363" y="5995988"/>
            <a:ext cx="1092200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 i="1"/>
              <a:t>Load Unbalance</a:t>
            </a:r>
          </a:p>
        </p:txBody>
      </p:sp>
      <p:sp>
        <p:nvSpPr>
          <p:cNvPr id="78" name="Rectangle 77"/>
          <p:cNvSpPr/>
          <p:nvPr/>
        </p:nvSpPr>
        <p:spPr>
          <a:xfrm>
            <a:off x="7091363" y="5651500"/>
            <a:ext cx="147637" cy="215900"/>
          </a:xfrm>
          <a:prstGeom prst="rect">
            <a:avLst/>
          </a:prstGeom>
          <a:pattFill prst="lgCheck">
            <a:fgClr>
              <a:srgbClr val="00B050"/>
            </a:fgClr>
            <a:bgClr>
              <a:schemeClr val="bg1"/>
            </a:bgClr>
          </a:patt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7315200" y="5697538"/>
            <a:ext cx="1608138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/>
              <a:t>Communication overhead</a:t>
            </a:r>
          </a:p>
        </p:txBody>
      </p:sp>
      <p:cxnSp>
        <p:nvCxnSpPr>
          <p:cNvPr id="4101" name="Straight Connector 4100"/>
          <p:cNvCxnSpPr/>
          <p:nvPr/>
        </p:nvCxnSpPr>
        <p:spPr>
          <a:xfrm>
            <a:off x="4419600" y="3124200"/>
            <a:ext cx="0" cy="3352800"/>
          </a:xfrm>
          <a:prstGeom prst="line">
            <a:avLst/>
          </a:prstGeom>
          <a:ln w="19050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Curved Up Arrow 83"/>
          <p:cNvSpPr/>
          <p:nvPr/>
        </p:nvSpPr>
        <p:spPr>
          <a:xfrm>
            <a:off x="3998913" y="6415088"/>
            <a:ext cx="841375" cy="381000"/>
          </a:xfrm>
          <a:prstGeom prst="curvedUp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/>
      <p:bldP spid="17" grpId="0"/>
      <p:bldP spid="22" grpId="0"/>
      <p:bldP spid="23" grpId="0"/>
      <p:bldP spid="28" grpId="0"/>
      <p:bldP spid="29" grpId="0"/>
      <p:bldP spid="30" grpId="0"/>
      <p:bldP spid="31" grpId="0"/>
      <p:bldP spid="32" grpId="0"/>
      <p:bldP spid="33" grpId="0"/>
      <p:bldP spid="12" grpId="0"/>
      <p:bldP spid="35" grpId="0" animBg="1"/>
      <p:bldP spid="36" grpId="0" animBg="1"/>
      <p:bldP spid="37" grpId="0"/>
      <p:bldP spid="38" grpId="0"/>
      <p:bldP spid="18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/>
      <p:bldP spid="51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 animBg="1"/>
      <p:bldP spid="65" grpId="0" animBg="1"/>
      <p:bldP spid="66" grpId="0"/>
      <p:bldP spid="67" grpId="0"/>
      <p:bldP spid="68" grpId="0" animBg="1"/>
      <p:bldP spid="21" grpId="0" animBg="1"/>
      <p:bldP spid="70" grpId="0" animBg="1"/>
      <p:bldP spid="71" grpId="0" animBg="1"/>
      <p:bldP spid="72" grpId="0" animBg="1"/>
      <p:bldP spid="77" grpId="0"/>
      <p:bldP spid="78" grpId="0" animBg="1"/>
      <p:bldP spid="79" grpId="0"/>
      <p:bldP spid="84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0" rIns="0"/>
          <a:lstStyle/>
          <a:p>
            <a:pPr eaLnBrk="1" hangingPunct="1"/>
            <a:r>
              <a:rPr lang="en-US" sz="4000" smtClean="0"/>
              <a:t>Unidirectional Communication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</a:pPr>
            <a:r>
              <a:rPr lang="en-US" sz="2000" smtClean="0"/>
              <a:t>When you send a message from process 0 to process 1, there are four combinations of MPI subroutines to choose from</a:t>
            </a: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marL="800100" lvl="1" indent="-342900" eaLnBrk="1" hangingPunct="1">
              <a:buFontTx/>
              <a:buAutoNum type="arabicPeriod"/>
            </a:pPr>
            <a:r>
              <a:rPr lang="en-US" sz="1800" smtClean="0">
                <a:solidFill>
                  <a:srgbClr val="7F7F7F"/>
                </a:solidFill>
              </a:rPr>
              <a:t>Blocking send and blocking receive</a:t>
            </a:r>
          </a:p>
          <a:p>
            <a:pPr marL="800100" lvl="1" indent="-342900" eaLnBrk="1" hangingPunct="1">
              <a:buFontTx/>
              <a:buAutoNum type="arabicPeriod"/>
            </a:pPr>
            <a:endParaRPr lang="en-US" sz="1800" smtClean="0">
              <a:solidFill>
                <a:srgbClr val="7F7F7F"/>
              </a:solidFill>
            </a:endParaRPr>
          </a:p>
          <a:p>
            <a:pPr marL="800100" lvl="1" indent="-342900" eaLnBrk="1" hangingPunct="1">
              <a:buFontTx/>
              <a:buAutoNum type="arabicPeriod"/>
            </a:pPr>
            <a:r>
              <a:rPr lang="en-US" sz="1800" smtClean="0">
                <a:solidFill>
                  <a:srgbClr val="7F7F7F"/>
                </a:solidFill>
              </a:rPr>
              <a:t>Non-blocking send and blocking receive</a:t>
            </a:r>
          </a:p>
          <a:p>
            <a:pPr marL="800100" lvl="1" indent="-342900" eaLnBrk="1" hangingPunct="1">
              <a:buFontTx/>
              <a:buAutoNum type="arabicPeriod"/>
            </a:pPr>
            <a:endParaRPr lang="en-US" sz="1800" smtClean="0">
              <a:solidFill>
                <a:srgbClr val="7F7F7F"/>
              </a:solidFill>
            </a:endParaRPr>
          </a:p>
          <a:p>
            <a:pPr marL="800100" lvl="1" indent="-342900" eaLnBrk="1" hangingPunct="1">
              <a:buFontTx/>
              <a:buAutoNum type="arabicPeriod"/>
            </a:pPr>
            <a:r>
              <a:rPr lang="en-US" sz="1800" smtClean="0">
                <a:solidFill>
                  <a:srgbClr val="7F7F7F"/>
                </a:solidFill>
              </a:rPr>
              <a:t>Blocking send and non-blocking receive</a:t>
            </a:r>
          </a:p>
          <a:p>
            <a:pPr marL="800100" lvl="1" indent="-342900" eaLnBrk="1" hangingPunct="1">
              <a:buFontTx/>
              <a:buAutoNum type="arabicPeriod"/>
            </a:pPr>
            <a:endParaRPr lang="en-US" sz="1800" smtClean="0">
              <a:solidFill>
                <a:srgbClr val="7F7F7F"/>
              </a:solidFill>
            </a:endParaRPr>
          </a:p>
          <a:p>
            <a:pPr marL="800100" lvl="1" indent="-342900" eaLnBrk="1" hangingPunct="1">
              <a:buFontTx/>
              <a:buAutoNum type="arabicPeriod"/>
            </a:pPr>
            <a:r>
              <a:rPr lang="en-US" sz="1800" smtClean="0">
                <a:solidFill>
                  <a:srgbClr val="7F7F7F"/>
                </a:solidFill>
              </a:rPr>
              <a:t>Non-blocking send and non-blocking receive</a:t>
            </a:r>
          </a:p>
          <a:p>
            <a:pPr marL="800100" lvl="1" indent="-342900" eaLnBrk="1" hangingPunct="1">
              <a:buFontTx/>
              <a:buAutoNum type="arabicPeriod"/>
            </a:pPr>
            <a:endParaRPr lang="en-US" sz="16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itchFamily="2" charset="2"/>
              <a:buChar char="§"/>
            </a:pPr>
            <a:endParaRPr lang="en-US" sz="14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1800" smtClean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itchFamily="2" charset="2"/>
              <a:buChar char="§"/>
            </a:pPr>
            <a:endParaRPr lang="en-US" smtClean="0"/>
          </a:p>
        </p:txBody>
      </p:sp>
      <p:sp>
        <p:nvSpPr>
          <p:cNvPr id="2662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53642B1-18EF-432C-99C9-FF02D8778A9A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5" name="Rectangle 4"/>
          <p:cNvSpPr/>
          <p:nvPr/>
        </p:nvSpPr>
        <p:spPr>
          <a:xfrm>
            <a:off x="5746750" y="2809875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5013" y="2890838"/>
            <a:ext cx="152400" cy="1555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19800" y="2809875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0" y="2886075"/>
            <a:ext cx="152400" cy="15716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324600" y="2809875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400800" y="2886075"/>
            <a:ext cx="152400" cy="15716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746750" y="3657600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019800" y="3657600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324600" y="3657600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346950" y="2819400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7415213" y="2898775"/>
            <a:ext cx="152400" cy="157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620000" y="2819400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696200" y="2895600"/>
            <a:ext cx="152400" cy="157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924800" y="2819400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8001000" y="2895600"/>
            <a:ext cx="152400" cy="157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346950" y="3667125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7620000" y="3667125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924800" y="3667125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5651500" y="2625725"/>
            <a:ext cx="1066800" cy="1524000"/>
          </a:xfrm>
          <a:prstGeom prst="roundRect">
            <a:avLst/>
          </a:prstGeom>
          <a:noFill/>
          <a:ln w="127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7239000" y="2625725"/>
            <a:ext cx="1066800" cy="1524000"/>
          </a:xfrm>
          <a:prstGeom prst="roundRect">
            <a:avLst/>
          </a:prstGeom>
          <a:noFill/>
          <a:ln w="12700"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649" name="TextBox 2"/>
          <p:cNvSpPr txBox="1">
            <a:spLocks noChangeArrowheads="1"/>
          </p:cNvSpPr>
          <p:nvPr/>
        </p:nvSpPr>
        <p:spPr bwMode="auto">
          <a:xfrm>
            <a:off x="5888038" y="2411413"/>
            <a:ext cx="5873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/>
              <a:t>Rank 0</a:t>
            </a:r>
          </a:p>
        </p:txBody>
      </p:sp>
      <p:sp>
        <p:nvSpPr>
          <p:cNvPr id="26650" name="TextBox 34"/>
          <p:cNvSpPr txBox="1">
            <a:spLocks noChangeArrowheads="1"/>
          </p:cNvSpPr>
          <p:nvPr/>
        </p:nvSpPr>
        <p:spPr bwMode="auto">
          <a:xfrm>
            <a:off x="7469188" y="2411413"/>
            <a:ext cx="5873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/>
              <a:t>Rank 1</a:t>
            </a:r>
          </a:p>
        </p:txBody>
      </p:sp>
      <p:sp>
        <p:nvSpPr>
          <p:cNvPr id="26651" name="TextBox 35"/>
          <p:cNvSpPr txBox="1">
            <a:spLocks noChangeArrowheads="1"/>
          </p:cNvSpPr>
          <p:nvPr/>
        </p:nvSpPr>
        <p:spPr bwMode="auto">
          <a:xfrm>
            <a:off x="5943600" y="3124200"/>
            <a:ext cx="50165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sendbuf</a:t>
            </a:r>
          </a:p>
        </p:txBody>
      </p:sp>
      <p:sp>
        <p:nvSpPr>
          <p:cNvPr id="26652" name="TextBox 36"/>
          <p:cNvSpPr txBox="1">
            <a:spLocks noChangeArrowheads="1"/>
          </p:cNvSpPr>
          <p:nvPr/>
        </p:nvSpPr>
        <p:spPr bwMode="auto">
          <a:xfrm>
            <a:off x="5943600" y="3944938"/>
            <a:ext cx="461963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recvbuf</a:t>
            </a:r>
          </a:p>
        </p:txBody>
      </p:sp>
      <p:sp>
        <p:nvSpPr>
          <p:cNvPr id="26653" name="TextBox 37"/>
          <p:cNvSpPr txBox="1">
            <a:spLocks noChangeArrowheads="1"/>
          </p:cNvSpPr>
          <p:nvPr/>
        </p:nvSpPr>
        <p:spPr bwMode="auto">
          <a:xfrm>
            <a:off x="7539038" y="3124200"/>
            <a:ext cx="461962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recvbuf</a:t>
            </a:r>
          </a:p>
        </p:txBody>
      </p:sp>
      <p:sp>
        <p:nvSpPr>
          <p:cNvPr id="26654" name="TextBox 38"/>
          <p:cNvSpPr txBox="1">
            <a:spLocks noChangeArrowheads="1"/>
          </p:cNvSpPr>
          <p:nvPr/>
        </p:nvSpPr>
        <p:spPr bwMode="auto">
          <a:xfrm>
            <a:off x="7543800" y="3962400"/>
            <a:ext cx="50165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sendbuf</a:t>
            </a:r>
          </a:p>
        </p:txBody>
      </p:sp>
      <p:sp>
        <p:nvSpPr>
          <p:cNvPr id="40" name="Isosceles Triangle 39"/>
          <p:cNvSpPr/>
          <p:nvPr/>
        </p:nvSpPr>
        <p:spPr>
          <a:xfrm>
            <a:off x="7391400" y="3733800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" name="Isosceles Triangle 40"/>
          <p:cNvSpPr/>
          <p:nvPr/>
        </p:nvSpPr>
        <p:spPr>
          <a:xfrm>
            <a:off x="7696200" y="3733800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" name="Isosceles Triangle 41"/>
          <p:cNvSpPr/>
          <p:nvPr/>
        </p:nvSpPr>
        <p:spPr>
          <a:xfrm>
            <a:off x="8001000" y="3733800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6718300" y="2976563"/>
            <a:ext cx="520700" cy="15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0" rIns="0"/>
          <a:lstStyle/>
          <a:p>
            <a:pPr eaLnBrk="1" hangingPunct="1"/>
            <a:r>
              <a:rPr lang="en-US" sz="4000" smtClean="0"/>
              <a:t>Bidirectional Communication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When two processes exchange data with each other, there are essentially 3 cases to consider: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1800" u="sng" dirty="0" smtClean="0">
                <a:solidFill>
                  <a:srgbClr val="0000FF"/>
                </a:solidFill>
              </a:rPr>
              <a:t>Case 1</a:t>
            </a:r>
            <a:r>
              <a:rPr lang="en-US" sz="1800" dirty="0" smtClean="0"/>
              <a:t>: Both processes call the send </a:t>
            </a:r>
            <a:br>
              <a:rPr lang="en-US" sz="1800" dirty="0" smtClean="0"/>
            </a:br>
            <a:r>
              <a:rPr lang="en-US" sz="1800" dirty="0" smtClean="0"/>
              <a:t>routine first, and then receive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1800" u="sng" dirty="0" smtClean="0">
                <a:solidFill>
                  <a:srgbClr val="0000FF"/>
                </a:solidFill>
              </a:rPr>
              <a:t>Case 2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: Both processes call the receive </a:t>
            </a:r>
            <a:b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routine first, and then send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1800" u="sng" dirty="0" smtClean="0">
                <a:solidFill>
                  <a:srgbClr val="0000FF"/>
                </a:solidFill>
              </a:rPr>
              <a:t>Case 3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: One process calls send and receive routines in this order, and the other calls them in the opposite order</a:t>
            </a:r>
          </a:p>
          <a:p>
            <a:pPr marL="800100" lvl="1" indent="-342900" eaLnBrk="1" hangingPunct="1">
              <a:buFont typeface="+mj-lt"/>
              <a:buAutoNum type="arabicPeriod"/>
              <a:defRPr/>
            </a:pP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765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4F53035-0D01-477A-8E0D-4D4368A1D9A1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5" name="Rectangle 4"/>
          <p:cNvSpPr/>
          <p:nvPr/>
        </p:nvSpPr>
        <p:spPr>
          <a:xfrm>
            <a:off x="5746750" y="2809875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5013" y="2890838"/>
            <a:ext cx="152400" cy="1555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19800" y="2809875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0" y="2886075"/>
            <a:ext cx="152400" cy="15716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324600" y="2809875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400800" y="2886075"/>
            <a:ext cx="152400" cy="15716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746750" y="3657600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019800" y="3657600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324600" y="3657600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346950" y="2819400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7415213" y="2898775"/>
            <a:ext cx="152400" cy="157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620000" y="2819400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696200" y="2895600"/>
            <a:ext cx="152400" cy="157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924800" y="2819400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8001000" y="2895600"/>
            <a:ext cx="152400" cy="157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346950" y="3667125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7620000" y="3667125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924800" y="3667125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5651500" y="2625725"/>
            <a:ext cx="1066800" cy="1524000"/>
          </a:xfrm>
          <a:prstGeom prst="roundRect">
            <a:avLst/>
          </a:prstGeom>
          <a:noFill/>
          <a:ln w="127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7239000" y="2625725"/>
            <a:ext cx="1066800" cy="1524000"/>
          </a:xfrm>
          <a:prstGeom prst="roundRect">
            <a:avLst/>
          </a:prstGeom>
          <a:noFill/>
          <a:ln w="12700"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673" name="TextBox 2"/>
          <p:cNvSpPr txBox="1">
            <a:spLocks noChangeArrowheads="1"/>
          </p:cNvSpPr>
          <p:nvPr/>
        </p:nvSpPr>
        <p:spPr bwMode="auto">
          <a:xfrm>
            <a:off x="5888038" y="2411413"/>
            <a:ext cx="5873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/>
              <a:t>Rank 0</a:t>
            </a:r>
          </a:p>
        </p:txBody>
      </p:sp>
      <p:sp>
        <p:nvSpPr>
          <p:cNvPr id="27674" name="TextBox 34"/>
          <p:cNvSpPr txBox="1">
            <a:spLocks noChangeArrowheads="1"/>
          </p:cNvSpPr>
          <p:nvPr/>
        </p:nvSpPr>
        <p:spPr bwMode="auto">
          <a:xfrm>
            <a:off x="7469188" y="2411413"/>
            <a:ext cx="5873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/>
              <a:t>Rank 1</a:t>
            </a:r>
          </a:p>
        </p:txBody>
      </p:sp>
      <p:sp>
        <p:nvSpPr>
          <p:cNvPr id="27675" name="TextBox 35"/>
          <p:cNvSpPr txBox="1">
            <a:spLocks noChangeArrowheads="1"/>
          </p:cNvSpPr>
          <p:nvPr/>
        </p:nvSpPr>
        <p:spPr bwMode="auto">
          <a:xfrm>
            <a:off x="5943600" y="3124200"/>
            <a:ext cx="50165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sendbuf</a:t>
            </a:r>
          </a:p>
        </p:txBody>
      </p:sp>
      <p:sp>
        <p:nvSpPr>
          <p:cNvPr id="27676" name="TextBox 36"/>
          <p:cNvSpPr txBox="1">
            <a:spLocks noChangeArrowheads="1"/>
          </p:cNvSpPr>
          <p:nvPr/>
        </p:nvSpPr>
        <p:spPr bwMode="auto">
          <a:xfrm>
            <a:off x="5943600" y="3944938"/>
            <a:ext cx="461963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recvbuf</a:t>
            </a:r>
          </a:p>
        </p:txBody>
      </p:sp>
      <p:sp>
        <p:nvSpPr>
          <p:cNvPr id="27677" name="TextBox 37"/>
          <p:cNvSpPr txBox="1">
            <a:spLocks noChangeArrowheads="1"/>
          </p:cNvSpPr>
          <p:nvPr/>
        </p:nvSpPr>
        <p:spPr bwMode="auto">
          <a:xfrm>
            <a:off x="7539038" y="3124200"/>
            <a:ext cx="461962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recvbuf</a:t>
            </a:r>
          </a:p>
        </p:txBody>
      </p:sp>
      <p:sp>
        <p:nvSpPr>
          <p:cNvPr id="27678" name="TextBox 38"/>
          <p:cNvSpPr txBox="1">
            <a:spLocks noChangeArrowheads="1"/>
          </p:cNvSpPr>
          <p:nvPr/>
        </p:nvSpPr>
        <p:spPr bwMode="auto">
          <a:xfrm>
            <a:off x="7543800" y="3962400"/>
            <a:ext cx="50165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sendbuf</a:t>
            </a:r>
          </a:p>
        </p:txBody>
      </p:sp>
      <p:sp>
        <p:nvSpPr>
          <p:cNvPr id="40" name="Isosceles Triangle 39"/>
          <p:cNvSpPr/>
          <p:nvPr/>
        </p:nvSpPr>
        <p:spPr>
          <a:xfrm>
            <a:off x="7391400" y="3733800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" name="Isosceles Triangle 40"/>
          <p:cNvSpPr/>
          <p:nvPr/>
        </p:nvSpPr>
        <p:spPr>
          <a:xfrm>
            <a:off x="7696200" y="3733800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" name="Isosceles Triangle 41"/>
          <p:cNvSpPr/>
          <p:nvPr/>
        </p:nvSpPr>
        <p:spPr>
          <a:xfrm>
            <a:off x="8001000" y="3733800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6718300" y="2976563"/>
            <a:ext cx="520700" cy="15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Isosceles Triangle 42"/>
          <p:cNvSpPr/>
          <p:nvPr/>
        </p:nvSpPr>
        <p:spPr>
          <a:xfrm>
            <a:off x="5791200" y="3733800"/>
            <a:ext cx="152400" cy="2000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Isosceles Triangle 43"/>
          <p:cNvSpPr/>
          <p:nvPr/>
        </p:nvSpPr>
        <p:spPr>
          <a:xfrm>
            <a:off x="6096000" y="3733800"/>
            <a:ext cx="152400" cy="2000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Isosceles Triangle 44"/>
          <p:cNvSpPr/>
          <p:nvPr/>
        </p:nvSpPr>
        <p:spPr>
          <a:xfrm>
            <a:off x="6400800" y="3733800"/>
            <a:ext cx="152400" cy="2000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6718300" y="3833813"/>
            <a:ext cx="5207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0" rIns="0"/>
          <a:lstStyle/>
          <a:p>
            <a:pPr eaLnBrk="1" hangingPunct="1"/>
            <a:r>
              <a:rPr lang="en-US" sz="4000" smtClean="0"/>
              <a:t>Bidirectional Communication- Deadlocks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</a:pPr>
            <a:r>
              <a:rPr lang="en-US" sz="2000" smtClean="0"/>
              <a:t>With bidirectional communication, we have to be careful </a:t>
            </a:r>
            <a:br>
              <a:rPr lang="en-US" sz="2000" smtClean="0"/>
            </a:br>
            <a:r>
              <a:rPr lang="en-US" sz="2000" smtClean="0"/>
              <a:t>about </a:t>
            </a:r>
            <a:r>
              <a:rPr lang="en-US" sz="2000" i="1" smtClean="0">
                <a:solidFill>
                  <a:srgbClr val="0000FF"/>
                </a:solidFill>
              </a:rPr>
              <a:t>deadlocks</a:t>
            </a: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en-US" sz="2000" smtClean="0">
                <a:solidFill>
                  <a:srgbClr val="7F7F7F"/>
                </a:solidFill>
              </a:rPr>
              <a:t>When a deadlock occurs, processes</a:t>
            </a:r>
            <a:br>
              <a:rPr lang="en-US" sz="2000" smtClean="0">
                <a:solidFill>
                  <a:srgbClr val="7F7F7F"/>
                </a:solidFill>
              </a:rPr>
            </a:br>
            <a:r>
              <a:rPr lang="en-US" sz="2000" smtClean="0">
                <a:solidFill>
                  <a:srgbClr val="7F7F7F"/>
                </a:solidFill>
              </a:rPr>
              <a:t>involved in the deadlock will not proceed</a:t>
            </a:r>
            <a:br>
              <a:rPr lang="en-US" sz="2000" smtClean="0">
                <a:solidFill>
                  <a:srgbClr val="7F7F7F"/>
                </a:solidFill>
              </a:rPr>
            </a:br>
            <a:r>
              <a:rPr lang="en-US" sz="2000" smtClean="0">
                <a:solidFill>
                  <a:srgbClr val="7F7F7F"/>
                </a:solidFill>
              </a:rPr>
              <a:t>any further</a:t>
            </a:r>
          </a:p>
          <a:p>
            <a:pPr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en-US" sz="2000" smtClean="0">
                <a:solidFill>
                  <a:srgbClr val="7F7F7F"/>
                </a:solidFill>
              </a:rPr>
              <a:t>Deadlocks can take place:</a:t>
            </a:r>
          </a:p>
          <a:p>
            <a:pPr eaLnBrk="1" hangingPunct="1">
              <a:buFontTx/>
              <a:buNone/>
            </a:pPr>
            <a:endParaRPr lang="en-US" sz="2000" smtClean="0">
              <a:solidFill>
                <a:srgbClr val="7F7F7F"/>
              </a:solidFill>
            </a:endParaRPr>
          </a:p>
          <a:p>
            <a:pPr marL="800100" lvl="1" indent="-342900" eaLnBrk="1" hangingPunct="1">
              <a:buFontTx/>
              <a:buAutoNum type="arabicPeriod"/>
            </a:pPr>
            <a:r>
              <a:rPr lang="en-US" sz="1800" smtClean="0">
                <a:solidFill>
                  <a:srgbClr val="7F7F7F"/>
                </a:solidFill>
              </a:rPr>
              <a:t>Either due to the incorrect order of send and receive</a:t>
            </a:r>
          </a:p>
          <a:p>
            <a:pPr marL="800100" lvl="1" indent="-342900" eaLnBrk="1" hangingPunct="1">
              <a:buFontTx/>
              <a:buAutoNum type="arabicPeriod"/>
            </a:pPr>
            <a:r>
              <a:rPr lang="en-US" sz="1800" smtClean="0">
                <a:solidFill>
                  <a:srgbClr val="7F7F7F"/>
                </a:solidFill>
              </a:rPr>
              <a:t>Or due to the limited size of the system buffer</a:t>
            </a:r>
          </a:p>
          <a:p>
            <a:pPr marL="800100" lvl="1" indent="-342900" eaLnBrk="1" hangingPunct="1">
              <a:buFontTx/>
              <a:buAutoNum type="arabicPeriod"/>
            </a:pPr>
            <a:endParaRPr lang="en-US" sz="16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itchFamily="2" charset="2"/>
              <a:buChar char="§"/>
            </a:pPr>
            <a:endParaRPr lang="en-US" sz="14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1800" smtClean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itchFamily="2" charset="2"/>
              <a:buChar char="§"/>
            </a:pPr>
            <a:endParaRPr lang="en-US" smtClean="0"/>
          </a:p>
        </p:txBody>
      </p:sp>
      <p:sp>
        <p:nvSpPr>
          <p:cNvPr id="2867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6CA6A30-9DE8-46A3-8EC9-71153EDA9FC3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5" name="Rectangle 4"/>
          <p:cNvSpPr/>
          <p:nvPr/>
        </p:nvSpPr>
        <p:spPr>
          <a:xfrm>
            <a:off x="5746750" y="2809875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5013" y="2890838"/>
            <a:ext cx="152400" cy="1555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19800" y="2809875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0" y="2886075"/>
            <a:ext cx="152400" cy="15716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324600" y="2809875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400800" y="2886075"/>
            <a:ext cx="152400" cy="15716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746750" y="3657600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019800" y="3657600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324600" y="3657600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346950" y="2819400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7415213" y="2898775"/>
            <a:ext cx="152400" cy="157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620000" y="2819400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696200" y="2895600"/>
            <a:ext cx="152400" cy="157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924800" y="2819400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8001000" y="2895600"/>
            <a:ext cx="152400" cy="157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346950" y="3667125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7620000" y="3667125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924800" y="3667125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5651500" y="2625725"/>
            <a:ext cx="1066800" cy="1524000"/>
          </a:xfrm>
          <a:prstGeom prst="roundRect">
            <a:avLst/>
          </a:prstGeom>
          <a:noFill/>
          <a:ln w="127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7239000" y="2625725"/>
            <a:ext cx="1066800" cy="1524000"/>
          </a:xfrm>
          <a:prstGeom prst="roundRect">
            <a:avLst/>
          </a:prstGeom>
          <a:noFill/>
          <a:ln w="12700"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697" name="TextBox 2"/>
          <p:cNvSpPr txBox="1">
            <a:spLocks noChangeArrowheads="1"/>
          </p:cNvSpPr>
          <p:nvPr/>
        </p:nvSpPr>
        <p:spPr bwMode="auto">
          <a:xfrm>
            <a:off x="5888038" y="2411413"/>
            <a:ext cx="5873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/>
              <a:t>Rank 0</a:t>
            </a:r>
          </a:p>
        </p:txBody>
      </p:sp>
      <p:sp>
        <p:nvSpPr>
          <p:cNvPr id="28698" name="TextBox 34"/>
          <p:cNvSpPr txBox="1">
            <a:spLocks noChangeArrowheads="1"/>
          </p:cNvSpPr>
          <p:nvPr/>
        </p:nvSpPr>
        <p:spPr bwMode="auto">
          <a:xfrm>
            <a:off x="7469188" y="2411413"/>
            <a:ext cx="5873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/>
              <a:t>Rank 1</a:t>
            </a:r>
          </a:p>
        </p:txBody>
      </p:sp>
      <p:sp>
        <p:nvSpPr>
          <p:cNvPr id="28699" name="TextBox 35"/>
          <p:cNvSpPr txBox="1">
            <a:spLocks noChangeArrowheads="1"/>
          </p:cNvSpPr>
          <p:nvPr/>
        </p:nvSpPr>
        <p:spPr bwMode="auto">
          <a:xfrm>
            <a:off x="5943600" y="3124200"/>
            <a:ext cx="50165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sendbuf</a:t>
            </a:r>
          </a:p>
        </p:txBody>
      </p:sp>
      <p:sp>
        <p:nvSpPr>
          <p:cNvPr id="28700" name="TextBox 36"/>
          <p:cNvSpPr txBox="1">
            <a:spLocks noChangeArrowheads="1"/>
          </p:cNvSpPr>
          <p:nvPr/>
        </p:nvSpPr>
        <p:spPr bwMode="auto">
          <a:xfrm>
            <a:off x="5943600" y="3944938"/>
            <a:ext cx="461963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recvbuf</a:t>
            </a:r>
          </a:p>
        </p:txBody>
      </p:sp>
      <p:sp>
        <p:nvSpPr>
          <p:cNvPr id="28701" name="TextBox 37"/>
          <p:cNvSpPr txBox="1">
            <a:spLocks noChangeArrowheads="1"/>
          </p:cNvSpPr>
          <p:nvPr/>
        </p:nvSpPr>
        <p:spPr bwMode="auto">
          <a:xfrm>
            <a:off x="7539038" y="3124200"/>
            <a:ext cx="461962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recvbuf</a:t>
            </a:r>
          </a:p>
        </p:txBody>
      </p:sp>
      <p:sp>
        <p:nvSpPr>
          <p:cNvPr id="28702" name="TextBox 38"/>
          <p:cNvSpPr txBox="1">
            <a:spLocks noChangeArrowheads="1"/>
          </p:cNvSpPr>
          <p:nvPr/>
        </p:nvSpPr>
        <p:spPr bwMode="auto">
          <a:xfrm>
            <a:off x="7543800" y="3962400"/>
            <a:ext cx="50165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sendbuf</a:t>
            </a:r>
          </a:p>
        </p:txBody>
      </p:sp>
      <p:sp>
        <p:nvSpPr>
          <p:cNvPr id="40" name="Isosceles Triangle 39"/>
          <p:cNvSpPr/>
          <p:nvPr/>
        </p:nvSpPr>
        <p:spPr>
          <a:xfrm>
            <a:off x="7391400" y="3733800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" name="Isosceles Triangle 40"/>
          <p:cNvSpPr/>
          <p:nvPr/>
        </p:nvSpPr>
        <p:spPr>
          <a:xfrm>
            <a:off x="7696200" y="3733800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" name="Isosceles Triangle 41"/>
          <p:cNvSpPr/>
          <p:nvPr/>
        </p:nvSpPr>
        <p:spPr>
          <a:xfrm>
            <a:off x="8001000" y="3733800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6718300" y="2976563"/>
            <a:ext cx="520700" cy="15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Isosceles Triangle 42"/>
          <p:cNvSpPr/>
          <p:nvPr/>
        </p:nvSpPr>
        <p:spPr>
          <a:xfrm>
            <a:off x="5791200" y="3733800"/>
            <a:ext cx="152400" cy="2000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Isosceles Triangle 43"/>
          <p:cNvSpPr/>
          <p:nvPr/>
        </p:nvSpPr>
        <p:spPr>
          <a:xfrm>
            <a:off x="6096000" y="3733800"/>
            <a:ext cx="152400" cy="2000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Isosceles Triangle 44"/>
          <p:cNvSpPr/>
          <p:nvPr/>
        </p:nvSpPr>
        <p:spPr>
          <a:xfrm>
            <a:off x="6400800" y="3733800"/>
            <a:ext cx="152400" cy="2000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6718300" y="3833813"/>
            <a:ext cx="5207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0" rIns="0"/>
          <a:lstStyle/>
          <a:p>
            <a:pPr eaLnBrk="1" hangingPunct="1"/>
            <a:r>
              <a:rPr lang="en-US" sz="3800" smtClean="0"/>
              <a:t>Case 1. Send First and Then Receive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Consider the following two snippets of pseudo-code: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marL="800100" lvl="1" indent="-342900" eaLnBrk="1" hangingPunct="1">
              <a:buFontTx/>
              <a:buAutoNum type="arabicPeriod"/>
              <a:defRPr/>
            </a:pPr>
            <a:endParaRPr lang="en-US" sz="16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MPI_ISEND immediately followed by MPI_WAIT is logically equivalent to MPI_SEND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itchFamily="2" charset="2"/>
              <a:buChar char="§"/>
              <a:defRPr/>
            </a:pPr>
            <a:endParaRPr lang="en-US" dirty="0" smtClean="0"/>
          </a:p>
        </p:txBody>
      </p:sp>
      <p:sp>
        <p:nvSpPr>
          <p:cNvPr id="2970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118DAF4-7BEF-46AC-A321-BA36FF9366C9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29701" name="Text Box 3"/>
          <p:cNvSpPr txBox="1">
            <a:spLocks noChangeArrowheads="1"/>
          </p:cNvSpPr>
          <p:nvPr/>
        </p:nvSpPr>
        <p:spPr bwMode="auto">
          <a:xfrm>
            <a:off x="685800" y="2438400"/>
            <a:ext cx="33528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400">
                <a:latin typeface="Courier New" pitchFamily="49" charset="0"/>
              </a:rPr>
              <a:t>IF (myrank==0) THEN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MPI_SEND(sendbuf, …)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MPI_RECV(recvbuf, …)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ELSEIF (myrank==1) THEN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MPI_SEND(sendbuf, …)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MPI_RECV(recvbuf, …)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ENDIF </a:t>
            </a:r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4572000" y="2413000"/>
            <a:ext cx="3962400" cy="2030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eaLnBrk="0" hangingPunct="0"/>
            <a:r>
              <a:rPr lang="en-US" sz="1400">
                <a:latin typeface="Courier New" pitchFamily="49" charset="0"/>
              </a:rPr>
              <a:t>IF (myrank==0) THEN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MPI_ISEND(sendbuf, …, ireq, …)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MPI_WAIT(ireq, …)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MPI_RECV(recvbuf, …)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ELSEIF (myrank==1) THEN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MPI_ISEND(sendbuf, …, ireq, …)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MPI_WAIT(ireq, …)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MPI_RECV(recvbuf, …)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ENDIF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0" rIns="0"/>
          <a:lstStyle/>
          <a:p>
            <a:pPr eaLnBrk="1" hangingPunct="1"/>
            <a:r>
              <a:rPr lang="en-US" sz="3800" smtClean="0"/>
              <a:t>Case 1. Send First and Then Receive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What happens if the system buffer is larger than the send buffer?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What happens if the system buffer is not larger than the </a:t>
            </a:r>
            <a:br>
              <a:rPr lang="en-US" sz="2000" dirty="0" smtClean="0"/>
            </a:br>
            <a:r>
              <a:rPr lang="en-US" sz="2000" dirty="0" smtClean="0"/>
              <a:t>send buffer?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marL="800100" lvl="1" indent="-342900" eaLnBrk="1" hangingPunct="1">
              <a:buFontTx/>
              <a:buAutoNum type="arabicPeriod"/>
              <a:defRPr/>
            </a:pPr>
            <a:endParaRPr lang="en-US" sz="16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itchFamily="2" charset="2"/>
              <a:buChar char="§"/>
              <a:defRPr/>
            </a:pPr>
            <a:endParaRPr lang="en-US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977900" y="3724275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282700" y="3724275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698750" y="3724275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971800" y="3724275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698750" y="4470400"/>
            <a:ext cx="304800" cy="312738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971800" y="4470400"/>
            <a:ext cx="304800" cy="312738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276600" y="4470400"/>
            <a:ext cx="304800" cy="312738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304800" y="3429000"/>
            <a:ext cx="1371600" cy="2667000"/>
          </a:xfrm>
          <a:prstGeom prst="roundRect">
            <a:avLst/>
          </a:prstGeom>
          <a:noFill/>
          <a:ln w="127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2590800" y="3429000"/>
            <a:ext cx="1371600" cy="2667000"/>
          </a:xfrm>
          <a:prstGeom prst="roundRect">
            <a:avLst/>
          </a:prstGeom>
          <a:noFill/>
          <a:ln w="12700"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33" name="TextBox 2"/>
          <p:cNvSpPr txBox="1">
            <a:spLocks noChangeArrowheads="1"/>
          </p:cNvSpPr>
          <p:nvPr/>
        </p:nvSpPr>
        <p:spPr bwMode="auto">
          <a:xfrm>
            <a:off x="846138" y="3214688"/>
            <a:ext cx="5873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/>
              <a:t>Rank 0</a:t>
            </a:r>
          </a:p>
        </p:txBody>
      </p:sp>
      <p:sp>
        <p:nvSpPr>
          <p:cNvPr id="30734" name="TextBox 34"/>
          <p:cNvSpPr txBox="1">
            <a:spLocks noChangeArrowheads="1"/>
          </p:cNvSpPr>
          <p:nvPr/>
        </p:nvSpPr>
        <p:spPr bwMode="auto">
          <a:xfrm>
            <a:off x="2820988" y="3214688"/>
            <a:ext cx="5873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/>
              <a:t>Rank 1</a:t>
            </a:r>
          </a:p>
        </p:txBody>
      </p:sp>
      <p:sp>
        <p:nvSpPr>
          <p:cNvPr id="30735" name="TextBox 35"/>
          <p:cNvSpPr txBox="1">
            <a:spLocks noChangeArrowheads="1"/>
          </p:cNvSpPr>
          <p:nvPr/>
        </p:nvSpPr>
        <p:spPr bwMode="auto">
          <a:xfrm>
            <a:off x="1022350" y="3487738"/>
            <a:ext cx="501650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sendbuf</a:t>
            </a:r>
          </a:p>
        </p:txBody>
      </p:sp>
      <p:sp>
        <p:nvSpPr>
          <p:cNvPr id="30736" name="TextBox 36"/>
          <p:cNvSpPr txBox="1">
            <a:spLocks noChangeArrowheads="1"/>
          </p:cNvSpPr>
          <p:nvPr/>
        </p:nvSpPr>
        <p:spPr bwMode="auto">
          <a:xfrm>
            <a:off x="965200" y="4783138"/>
            <a:ext cx="406400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sysbuf</a:t>
            </a:r>
          </a:p>
        </p:txBody>
      </p:sp>
      <p:sp>
        <p:nvSpPr>
          <p:cNvPr id="30737" name="TextBox 37"/>
          <p:cNvSpPr txBox="1">
            <a:spLocks noChangeArrowheads="1"/>
          </p:cNvSpPr>
          <p:nvPr/>
        </p:nvSpPr>
        <p:spPr bwMode="auto">
          <a:xfrm>
            <a:off x="2755900" y="3505200"/>
            <a:ext cx="50165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sendbuf</a:t>
            </a:r>
          </a:p>
        </p:txBody>
      </p:sp>
      <p:sp>
        <p:nvSpPr>
          <p:cNvPr id="30738" name="TextBox 38"/>
          <p:cNvSpPr txBox="1">
            <a:spLocks noChangeArrowheads="1"/>
          </p:cNvSpPr>
          <p:nvPr/>
        </p:nvSpPr>
        <p:spPr bwMode="auto">
          <a:xfrm>
            <a:off x="2895600" y="4765675"/>
            <a:ext cx="40640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sysbuf</a:t>
            </a:r>
          </a:p>
        </p:txBody>
      </p:sp>
      <p:sp>
        <p:nvSpPr>
          <p:cNvPr id="51" name="Rectangle 50"/>
          <p:cNvSpPr/>
          <p:nvPr/>
        </p:nvSpPr>
        <p:spPr>
          <a:xfrm>
            <a:off x="704850" y="4446588"/>
            <a:ext cx="304800" cy="314325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977900" y="4446588"/>
            <a:ext cx="304800" cy="314325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1282700" y="4446588"/>
            <a:ext cx="304800" cy="314325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703263" y="5410200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976313" y="5410200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1281113" y="5410200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45" name="TextBox 36"/>
          <p:cNvSpPr txBox="1">
            <a:spLocks noChangeArrowheads="1"/>
          </p:cNvSpPr>
          <p:nvPr/>
        </p:nvSpPr>
        <p:spPr bwMode="auto">
          <a:xfrm>
            <a:off x="893763" y="5773738"/>
            <a:ext cx="461962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recvbuf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711450" y="5410200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2984500" y="5410200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3289300" y="5410200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49" name="TextBox 36"/>
          <p:cNvSpPr txBox="1">
            <a:spLocks noChangeArrowheads="1"/>
          </p:cNvSpPr>
          <p:nvPr/>
        </p:nvSpPr>
        <p:spPr bwMode="auto">
          <a:xfrm>
            <a:off x="2901950" y="5773738"/>
            <a:ext cx="461963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recvbuf</a:t>
            </a:r>
          </a:p>
        </p:txBody>
      </p:sp>
      <p:sp>
        <p:nvSpPr>
          <p:cNvPr id="30750" name="TextBox 66"/>
          <p:cNvSpPr txBox="1">
            <a:spLocks noChangeArrowheads="1"/>
          </p:cNvSpPr>
          <p:nvPr/>
        </p:nvSpPr>
        <p:spPr bwMode="auto">
          <a:xfrm>
            <a:off x="1868488" y="4495800"/>
            <a:ext cx="504825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/>
              <a:t>Network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2362200" y="4587875"/>
            <a:ext cx="19208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H="1">
            <a:off x="1676400" y="4587875"/>
            <a:ext cx="19208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1054100" y="3800475"/>
            <a:ext cx="152400" cy="1571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400050" y="4448175"/>
            <a:ext cx="304800" cy="312738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3581400" y="4470400"/>
            <a:ext cx="304800" cy="312738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2" name="Isosceles Triangle 81"/>
          <p:cNvSpPr/>
          <p:nvPr/>
        </p:nvSpPr>
        <p:spPr>
          <a:xfrm>
            <a:off x="2743200" y="3762375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3" name="Isosceles Triangle 82"/>
          <p:cNvSpPr/>
          <p:nvPr/>
        </p:nvSpPr>
        <p:spPr>
          <a:xfrm>
            <a:off x="3048000" y="3762375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1358900" y="3800475"/>
            <a:ext cx="152400" cy="1571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7" name="Isosceles Triangle 86"/>
          <p:cNvSpPr/>
          <p:nvPr/>
        </p:nvSpPr>
        <p:spPr>
          <a:xfrm>
            <a:off x="1054100" y="5467350"/>
            <a:ext cx="152400" cy="2000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8" name="Isosceles Triangle 87"/>
          <p:cNvSpPr/>
          <p:nvPr/>
        </p:nvSpPr>
        <p:spPr>
          <a:xfrm>
            <a:off x="1358900" y="5467350"/>
            <a:ext cx="152400" cy="2000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2762250" y="5486400"/>
            <a:ext cx="152400" cy="157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3067050" y="5486400"/>
            <a:ext cx="152400" cy="157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5626100" y="3724275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5930900" y="3724275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7346950" y="3724275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7620000" y="3724275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7924800" y="4470400"/>
            <a:ext cx="304800" cy="312738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8" name="Rounded Rectangle 97"/>
          <p:cNvSpPr/>
          <p:nvPr/>
        </p:nvSpPr>
        <p:spPr>
          <a:xfrm>
            <a:off x="4953000" y="3429000"/>
            <a:ext cx="1371600" cy="2667000"/>
          </a:xfrm>
          <a:prstGeom prst="roundRect">
            <a:avLst/>
          </a:prstGeom>
          <a:noFill/>
          <a:ln w="127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9" name="Rounded Rectangle 98"/>
          <p:cNvSpPr/>
          <p:nvPr/>
        </p:nvSpPr>
        <p:spPr>
          <a:xfrm>
            <a:off x="7239000" y="3429000"/>
            <a:ext cx="1371600" cy="2667000"/>
          </a:xfrm>
          <a:prstGeom prst="roundRect">
            <a:avLst/>
          </a:prstGeom>
          <a:noFill/>
          <a:ln w="12700"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70" name="TextBox 2"/>
          <p:cNvSpPr txBox="1">
            <a:spLocks noChangeArrowheads="1"/>
          </p:cNvSpPr>
          <p:nvPr/>
        </p:nvSpPr>
        <p:spPr bwMode="auto">
          <a:xfrm>
            <a:off x="5494338" y="3214688"/>
            <a:ext cx="5873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/>
              <a:t>Rank 0</a:t>
            </a:r>
          </a:p>
        </p:txBody>
      </p:sp>
      <p:sp>
        <p:nvSpPr>
          <p:cNvPr id="30771" name="TextBox 34"/>
          <p:cNvSpPr txBox="1">
            <a:spLocks noChangeArrowheads="1"/>
          </p:cNvSpPr>
          <p:nvPr/>
        </p:nvSpPr>
        <p:spPr bwMode="auto">
          <a:xfrm>
            <a:off x="7469188" y="3214688"/>
            <a:ext cx="5873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1"/>
              <a:t>Rank 1</a:t>
            </a:r>
          </a:p>
        </p:txBody>
      </p:sp>
      <p:sp>
        <p:nvSpPr>
          <p:cNvPr id="30772" name="TextBox 35"/>
          <p:cNvSpPr txBox="1">
            <a:spLocks noChangeArrowheads="1"/>
          </p:cNvSpPr>
          <p:nvPr/>
        </p:nvSpPr>
        <p:spPr bwMode="auto">
          <a:xfrm>
            <a:off x="5670550" y="3487738"/>
            <a:ext cx="501650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sendbuf</a:t>
            </a:r>
          </a:p>
        </p:txBody>
      </p:sp>
      <p:sp>
        <p:nvSpPr>
          <p:cNvPr id="30773" name="TextBox 36"/>
          <p:cNvSpPr txBox="1">
            <a:spLocks noChangeArrowheads="1"/>
          </p:cNvSpPr>
          <p:nvPr/>
        </p:nvSpPr>
        <p:spPr bwMode="auto">
          <a:xfrm>
            <a:off x="5045075" y="4783138"/>
            <a:ext cx="407988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sysbuf</a:t>
            </a:r>
          </a:p>
        </p:txBody>
      </p:sp>
      <p:sp>
        <p:nvSpPr>
          <p:cNvPr id="30774" name="TextBox 37"/>
          <p:cNvSpPr txBox="1">
            <a:spLocks noChangeArrowheads="1"/>
          </p:cNvSpPr>
          <p:nvPr/>
        </p:nvSpPr>
        <p:spPr bwMode="auto">
          <a:xfrm>
            <a:off x="7404100" y="3505200"/>
            <a:ext cx="50165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sendbuf</a:t>
            </a:r>
          </a:p>
        </p:txBody>
      </p:sp>
      <p:sp>
        <p:nvSpPr>
          <p:cNvPr id="30775" name="TextBox 38"/>
          <p:cNvSpPr txBox="1">
            <a:spLocks noChangeArrowheads="1"/>
          </p:cNvSpPr>
          <p:nvPr/>
        </p:nvSpPr>
        <p:spPr bwMode="auto">
          <a:xfrm>
            <a:off x="7896225" y="4784725"/>
            <a:ext cx="4064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sysbuf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5351463" y="5410200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5624513" y="5410200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5929313" y="5410200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79" name="TextBox 36"/>
          <p:cNvSpPr txBox="1">
            <a:spLocks noChangeArrowheads="1"/>
          </p:cNvSpPr>
          <p:nvPr/>
        </p:nvSpPr>
        <p:spPr bwMode="auto">
          <a:xfrm>
            <a:off x="5541963" y="5773738"/>
            <a:ext cx="461962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recvbuf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7359650" y="5410200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7632700" y="5410200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7937500" y="5410200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83" name="TextBox 36"/>
          <p:cNvSpPr txBox="1">
            <a:spLocks noChangeArrowheads="1"/>
          </p:cNvSpPr>
          <p:nvPr/>
        </p:nvSpPr>
        <p:spPr bwMode="auto">
          <a:xfrm>
            <a:off x="7550150" y="5773738"/>
            <a:ext cx="461963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i="1"/>
              <a:t>recvbuf</a:t>
            </a:r>
          </a:p>
        </p:txBody>
      </p:sp>
      <p:sp>
        <p:nvSpPr>
          <p:cNvPr id="30784" name="TextBox 116"/>
          <p:cNvSpPr txBox="1">
            <a:spLocks noChangeArrowheads="1"/>
          </p:cNvSpPr>
          <p:nvPr/>
        </p:nvSpPr>
        <p:spPr bwMode="auto">
          <a:xfrm>
            <a:off x="6516688" y="4495800"/>
            <a:ext cx="504825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/>
              <a:t>Network</a:t>
            </a:r>
          </a:p>
        </p:txBody>
      </p:sp>
      <p:cxnSp>
        <p:nvCxnSpPr>
          <p:cNvPr id="118" name="Straight Arrow Connector 117"/>
          <p:cNvCxnSpPr/>
          <p:nvPr/>
        </p:nvCxnSpPr>
        <p:spPr>
          <a:xfrm>
            <a:off x="7010400" y="4587875"/>
            <a:ext cx="19208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 flipH="1">
            <a:off x="6324600" y="4587875"/>
            <a:ext cx="19208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5702300" y="3800475"/>
            <a:ext cx="152400" cy="1571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1" name="Rectangle 120"/>
          <p:cNvSpPr/>
          <p:nvPr/>
        </p:nvSpPr>
        <p:spPr>
          <a:xfrm>
            <a:off x="5048250" y="4448175"/>
            <a:ext cx="304800" cy="312738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3" name="Isosceles Triangle 122"/>
          <p:cNvSpPr/>
          <p:nvPr/>
        </p:nvSpPr>
        <p:spPr>
          <a:xfrm>
            <a:off x="7391400" y="3762375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4" name="Isosceles Triangle 123"/>
          <p:cNvSpPr/>
          <p:nvPr/>
        </p:nvSpPr>
        <p:spPr>
          <a:xfrm>
            <a:off x="7696200" y="3762375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5" name="Rectangle 124"/>
          <p:cNvSpPr/>
          <p:nvPr/>
        </p:nvSpPr>
        <p:spPr>
          <a:xfrm>
            <a:off x="6007100" y="3800475"/>
            <a:ext cx="152400" cy="1571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0" name="Straight Connector 129"/>
          <p:cNvCxnSpPr/>
          <p:nvPr/>
        </p:nvCxnSpPr>
        <p:spPr>
          <a:xfrm>
            <a:off x="4495800" y="3259138"/>
            <a:ext cx="0" cy="291306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Curved Up Arrow 130"/>
          <p:cNvSpPr/>
          <p:nvPr/>
        </p:nvSpPr>
        <p:spPr>
          <a:xfrm>
            <a:off x="4075113" y="6102350"/>
            <a:ext cx="839787" cy="381000"/>
          </a:xfrm>
          <a:prstGeom prst="curved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32" name="7-Point Star 131"/>
          <p:cNvSpPr/>
          <p:nvPr/>
        </p:nvSpPr>
        <p:spPr>
          <a:xfrm>
            <a:off x="5721350" y="2743200"/>
            <a:ext cx="2036763" cy="641350"/>
          </a:xfrm>
          <a:prstGeom prst="star7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200" b="1" dirty="0">
                <a:solidFill>
                  <a:schemeClr val="tx1"/>
                </a:solidFill>
              </a:rPr>
              <a:t>DEADLOCK!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0.01551 C -0.00156 0.04769 0.00018 0.0838 0.00018 0.11482 C -0.06406 0.1132 -0.12812 0.11204 -0.19236 0.10926 C -0.2184 0.10487 -0.19878 0.10764 -0.25191 0.10764 " pathEditMode="relative" ptsTypes="fffA">
                                      <p:cBhvr>
                                        <p:cTn id="6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01319 C 0.00052 0.04444 -0.00017 0.07569 -0.00017 0.10694 C 0.02379 0.11481 0.00156 0.10787 0.06476 0.10972 C 0.17847 0.11296 -0.0026 0.11111 0.25399 0.11111 " pathEditMode="relative" ptsTypes="fffA">
                                      <p:cBhvr>
                                        <p:cTn id="10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C 0.00902 0.04306 0.00208 0.00649 0.00208 0.11459 C -0.0158 0.10533 -0.00104 0.11227 -0.04792 0.11112 C -0.08299 0.11042 -0.11806 0.10996 -0.15313 0.10926 C -0.24462 0.10417 -0.21198 0.1044 -0.25104 0.1044 " pathEditMode="relative" rAng="0" ptsTypes="ffffA">
                                      <p:cBhvr>
                                        <p:cTn id="14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" y="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7 0.0118 C -0.00191 0.01875 -0.00243 0.02662 -0.00052 0.03449 C 0.00122 0.06574 0.00053 0.04028 -0.00052 0.06991 C -0.00104 0.08356 -0.00156 0.11111 -0.00156 0.11111 C 0.08316 0.11111 0.16789 0.11111 0.25261 0.11111 " pathEditMode="relative" ptsTypes="ffffA">
                                      <p:cBhvr>
                                        <p:cTn id="18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0.01551 C -0.00156 0.04769 0.00018 0.0838 0.00018 0.11482 C -0.06406 0.1132 -0.12812 0.11204 -0.19236 0.10926 C -0.2184 0.10487 -0.19878 0.10764 -0.25191 0.10764 " pathEditMode="relative" ptsTypes="fffA">
                                      <p:cBhvr>
                                        <p:cTn id="43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01319 C 0.00052 0.04444 -0.00017 0.07569 -0.00017 0.10694 C 0.02379 0.11481 0.00156 0.10787 0.06476 0.10972 C 0.17847 0.11296 -0.0026 0.11111 0.25399 0.11111 " pathEditMode="relative" ptsTypes="fffA">
                                      <p:cBhvr>
                                        <p:cTn id="47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82" grpId="0" animBg="1"/>
      <p:bldP spid="83" grpId="0" animBg="1"/>
      <p:bldP spid="84" grpId="0" animBg="1"/>
      <p:bldP spid="87" grpId="0" animBg="1"/>
      <p:bldP spid="88" grpId="0" animBg="1"/>
      <p:bldP spid="89" grpId="0" animBg="1"/>
      <p:bldP spid="90" grpId="0" animBg="1"/>
      <p:bldP spid="120" grpId="0" animBg="1"/>
      <p:bldP spid="123" grpId="0" animBg="1"/>
      <p:bldP spid="131" grpId="0" animBg="1"/>
      <p:bldP spid="132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0" rIns="0"/>
          <a:lstStyle/>
          <a:p>
            <a:pPr eaLnBrk="1" hangingPunct="1"/>
            <a:r>
              <a:rPr lang="en-US" sz="3800" smtClean="0"/>
              <a:t>Case 1. Send First and Then Receive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/>
              <a:t>Consider the following </a:t>
            </a:r>
            <a:r>
              <a:rPr lang="en-US" sz="2000" dirty="0" smtClean="0"/>
              <a:t>pseudo-code: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The code is free from deadlock because: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700" dirty="0" smtClean="0"/>
              <a:t>The program immediately returns from MPI_ISEND and starts receiving data from the other process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700" dirty="0" smtClean="0"/>
              <a:t>In the meantime, data transmission is completed and the calls of MPI_WAIT for the completion of send at both processes do not lead to a deadlock</a:t>
            </a:r>
            <a:endParaRPr lang="en-US" sz="17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800100" lvl="1" indent="-342900" eaLnBrk="1" hangingPunct="1">
              <a:buFont typeface="+mj-lt"/>
              <a:buAutoNum type="arabicPeriod"/>
              <a:defRPr/>
            </a:pP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514600" y="2438400"/>
            <a:ext cx="3962400" cy="203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eaLnBrk="0" hangingPunct="0"/>
            <a:r>
              <a:rPr lang="en-US" sz="1400">
                <a:latin typeface="Courier New" pitchFamily="49" charset="0"/>
              </a:rPr>
              <a:t>IF (myrank==0) THEN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MPI_ISEND(sendbuf, …, ireq, …)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MPI_RECV(recvbuf, …)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MPI_WAIT(ireq, …)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ELSEIF (myrank==1) THEN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MPI_ISEND(sendbuf, …, ireq, …)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MPI_RECV(recvbuf, …)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MPI_WAIT(ireq, …)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ENDIF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0" rIns="0"/>
          <a:lstStyle/>
          <a:p>
            <a:pPr eaLnBrk="1" hangingPunct="1"/>
            <a:r>
              <a:rPr lang="en-US" sz="3800" smtClean="0"/>
              <a:t>Case 2. Receive First and Then Send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Would the </a:t>
            </a:r>
            <a:r>
              <a:rPr lang="en-US" sz="2000" dirty="0"/>
              <a:t>following </a:t>
            </a:r>
            <a:r>
              <a:rPr lang="en-US" sz="2000" dirty="0" smtClean="0"/>
              <a:t>pseudo-code lead to a deadlock?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rgbClr val="0000FF"/>
                </a:solidFill>
              </a:rPr>
              <a:t>A deadlock will occur regardless of how much system buffer we have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0" indent="0" algn="just" eaLnBrk="1" hangingPunct="1">
              <a:buFontTx/>
              <a:buNone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What if we use MPI_ISEND instead of MPI_SEND? 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200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>
                <a:solidFill>
                  <a:srgbClr val="0000FF"/>
                </a:solidFill>
              </a:rPr>
              <a:t>D</a:t>
            </a:r>
            <a:r>
              <a:rPr lang="en-US" sz="1800" dirty="0" smtClean="0">
                <a:solidFill>
                  <a:srgbClr val="0000FF"/>
                </a:solidFill>
              </a:rPr>
              <a:t>eadlock still occurs</a:t>
            </a:r>
            <a:endParaRPr lang="en-US" sz="1800" dirty="0">
              <a:solidFill>
                <a:srgbClr val="0000F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800100" lvl="1" indent="-342900" eaLnBrk="1" hangingPunct="1">
              <a:buFont typeface="+mj-lt"/>
              <a:buAutoNum type="arabicPeriod"/>
              <a:defRPr/>
            </a:pP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32772" name="Text Box 3"/>
          <p:cNvSpPr txBox="1">
            <a:spLocks noChangeArrowheads="1"/>
          </p:cNvSpPr>
          <p:nvPr/>
        </p:nvSpPr>
        <p:spPr bwMode="auto">
          <a:xfrm>
            <a:off x="2514600" y="2971800"/>
            <a:ext cx="39624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eaLnBrk="0" hangingPunct="0"/>
            <a:r>
              <a:rPr lang="en-US" sz="1400">
                <a:latin typeface="Courier New" pitchFamily="49" charset="0"/>
              </a:rPr>
              <a:t>IF (myrank==0) THEN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MPI_RECV(recvbuf, …)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MPI_SEND(sendbuf, …)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ELSEIF (myrank==1) THEN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MPI_RECV(recvbuf, …)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MPI_ISEND(sendbuf, …)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ENDIF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0" rIns="0"/>
          <a:lstStyle/>
          <a:p>
            <a:pPr eaLnBrk="1" hangingPunct="1"/>
            <a:r>
              <a:rPr lang="en-US" sz="3800" smtClean="0"/>
              <a:t>Case 2. Receive First and Then Send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What about the </a:t>
            </a:r>
            <a:r>
              <a:rPr lang="en-US" sz="2000" dirty="0"/>
              <a:t>following pseudo-code</a:t>
            </a:r>
            <a:r>
              <a:rPr lang="en-US" sz="2000" dirty="0" smtClean="0"/>
              <a:t>?</a:t>
            </a: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rgbClr val="0000FF"/>
                </a:solidFill>
              </a:rPr>
              <a:t>It </a:t>
            </a:r>
            <a:r>
              <a:rPr lang="en-US" sz="1800" dirty="0">
                <a:solidFill>
                  <a:srgbClr val="0000FF"/>
                </a:solidFill>
              </a:rPr>
              <a:t>can be safely executed</a:t>
            </a:r>
            <a:endParaRPr lang="en-US" sz="1800" dirty="0" smtClean="0">
              <a:solidFill>
                <a:srgbClr val="0000F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0" indent="0" algn="just" eaLnBrk="1" hangingPunct="1">
              <a:buFontTx/>
              <a:buNone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800100" lvl="1" indent="-342900" eaLnBrk="1" hangingPunct="1">
              <a:buFont typeface="+mj-lt"/>
              <a:buAutoNum type="arabicPeriod"/>
              <a:defRPr/>
            </a:pP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33796" name="Text Box 3"/>
          <p:cNvSpPr txBox="1">
            <a:spLocks noChangeArrowheads="1"/>
          </p:cNvSpPr>
          <p:nvPr/>
        </p:nvSpPr>
        <p:spPr bwMode="auto">
          <a:xfrm>
            <a:off x="2514600" y="2997200"/>
            <a:ext cx="4114800" cy="203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eaLnBrk="0" hangingPunct="0"/>
            <a:r>
              <a:rPr lang="en-US" sz="1400">
                <a:latin typeface="Courier New" pitchFamily="49" charset="0"/>
              </a:rPr>
              <a:t>IF (myrank==0) THEN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MPI_IRECV(recvbuf, …, ireq, …)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MPI_SEND(sendbuf, …)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MPI_WAIT(ireq, …)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ELSEIF (myrank==1) THEN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MPI_IRECV(recvbuf, …, ireq, …)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MPI_SEND(sendbuf, …)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MPI_WAIT(ireq, …)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ENDIF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8763000" cy="1143000"/>
          </a:xfrm>
        </p:spPr>
        <p:txBody>
          <a:bodyPr lIns="0" rIns="0"/>
          <a:lstStyle/>
          <a:p>
            <a:pPr eaLnBrk="1" hangingPunct="1"/>
            <a:r>
              <a:rPr lang="en-US" sz="3800" smtClean="0"/>
              <a:t>Case 3. One Process Sends and Receives; the other Receives and Sends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What about the following code?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0" indent="0" algn="just" eaLnBrk="1" hangingPunct="1">
              <a:buFontTx/>
              <a:buNone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/>
              <a:t>It is </a:t>
            </a:r>
            <a:r>
              <a:rPr lang="en-US" sz="2000" i="1" dirty="0">
                <a:solidFill>
                  <a:srgbClr val="0000FF"/>
                </a:solidFill>
              </a:rPr>
              <a:t>always safe </a:t>
            </a:r>
            <a:r>
              <a:rPr lang="en-US" sz="2000" dirty="0"/>
              <a:t>to order the calls of MPI_(I)SEND and MPI_(I)RECV at the two processes in an opposite </a:t>
            </a:r>
            <a:r>
              <a:rPr lang="en-US" sz="2000" dirty="0" smtClean="0"/>
              <a:t>order</a:t>
            </a: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In this case, we can use either blocking or non-blocking subroutines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0" indent="0" algn="just" eaLnBrk="1" hangingPunct="1">
              <a:buFontTx/>
              <a:buNone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800100" lvl="1" indent="-342900" eaLnBrk="1" hangingPunct="1">
              <a:buFont typeface="+mj-lt"/>
              <a:buAutoNum type="arabicPeriod"/>
              <a:defRPr/>
            </a:pP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34820" name="Text Box 3"/>
          <p:cNvSpPr txBox="1">
            <a:spLocks noChangeArrowheads="1"/>
          </p:cNvSpPr>
          <p:nvPr/>
        </p:nvSpPr>
        <p:spPr bwMode="auto">
          <a:xfrm>
            <a:off x="2667000" y="2362200"/>
            <a:ext cx="33528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400">
                <a:latin typeface="Courier New" pitchFamily="49" charset="0"/>
              </a:rPr>
              <a:t>IF (myrank==0) THEN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MPI_SEND(sendbuf, …)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MPI_RECV(recvbuf, …)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ELSEIF (myrank==1) THEN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MPI_RECV(recvbuf, …)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MPI_SEND(sendbuf, …)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ENDIF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8763000" cy="1143000"/>
          </a:xfrm>
        </p:spPr>
        <p:txBody>
          <a:bodyPr lIns="0" rIns="0"/>
          <a:lstStyle/>
          <a:p>
            <a:pPr eaLnBrk="1" hangingPunct="1"/>
            <a:r>
              <a:rPr lang="en-US" sz="3800" smtClean="0"/>
              <a:t>A Recommendation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Considering the previous options, performance, and the avoidance of deadlocks, it is recommended to use the following code: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marL="0" indent="0" algn="just" eaLnBrk="1" hangingPunct="1">
              <a:buFontTx/>
              <a:buNone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0" indent="0" algn="just" eaLnBrk="1" hangingPunct="1">
              <a:buFontTx/>
              <a:buNone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800100" lvl="1" indent="-342900" eaLnBrk="1" hangingPunct="1">
              <a:buFont typeface="+mj-lt"/>
              <a:buAutoNum type="arabicPeriod"/>
              <a:defRPr/>
            </a:pP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35844" name="Text Box 3"/>
          <p:cNvSpPr txBox="1">
            <a:spLocks noChangeArrowheads="1"/>
          </p:cNvSpPr>
          <p:nvPr/>
        </p:nvSpPr>
        <p:spPr bwMode="auto">
          <a:xfrm>
            <a:off x="2590800" y="2743200"/>
            <a:ext cx="4191000" cy="203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eaLnBrk="0" hangingPunct="0"/>
            <a:r>
              <a:rPr lang="en-US" sz="1400">
                <a:latin typeface="Courier New" pitchFamily="49" charset="0"/>
              </a:rPr>
              <a:t>IF (myrank==0) THEN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MPI_ISEND(sendbuf, …, ireq1, …)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MPI_IRECV(recvbuf, …, ireq2, …)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ELSEIF (myrank==1) THEN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MPI_ISEND(sendbuf, …, ireq1, …)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MPI_IRECV(recvbuf, …, ireq2, …)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ENDIF 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MPI_WAIT(ireq1, …)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CALL MPI_WAIT(ireq2, 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Guidelines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</a:pPr>
            <a:r>
              <a:rPr lang="en-US" sz="2400" smtClean="0">
                <a:solidFill>
                  <a:srgbClr val="7F7F7F"/>
                </a:solidFill>
              </a:rPr>
              <a:t>In order to efficiently benefit from parallelization, we ought to follow these guidelines:</a:t>
            </a:r>
          </a:p>
          <a:p>
            <a:pPr algn="just" eaLnBrk="1" hangingPunct="1">
              <a:buFont typeface="Wingdings" pitchFamily="2" charset="2"/>
              <a:buChar char="§"/>
            </a:pPr>
            <a:endParaRPr lang="en-US" sz="2400" smtClean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Tx/>
              <a:buAutoNum type="arabicPeriod"/>
            </a:pPr>
            <a:r>
              <a:rPr lang="en-US" sz="2000" smtClean="0">
                <a:solidFill>
                  <a:srgbClr val="7F7F7F"/>
                </a:solidFill>
              </a:rPr>
              <a:t>Maximize the fraction of our program that can be parallelized </a:t>
            </a:r>
          </a:p>
          <a:p>
            <a:pPr marL="914400" lvl="1" indent="-457200" algn="just" eaLnBrk="1" hangingPunct="1">
              <a:buFontTx/>
              <a:buAutoNum type="arabicPeriod"/>
            </a:pPr>
            <a:endParaRPr lang="en-US" sz="2000" smtClean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Tx/>
              <a:buAutoNum type="arabicPeriod"/>
            </a:pPr>
            <a:r>
              <a:rPr lang="en-US" sz="2000" smtClean="0">
                <a:solidFill>
                  <a:srgbClr val="7F7F7F"/>
                </a:solidFill>
              </a:rPr>
              <a:t>Balance the workload of parallel processes</a:t>
            </a:r>
          </a:p>
          <a:p>
            <a:pPr marL="914400" lvl="1" indent="-457200" algn="just" eaLnBrk="1" hangingPunct="1">
              <a:buFontTx/>
              <a:buAutoNum type="arabicPeriod"/>
            </a:pPr>
            <a:endParaRPr lang="en-US" sz="2000" smtClean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Tx/>
              <a:buAutoNum type="arabicPeriod"/>
            </a:pPr>
            <a:r>
              <a:rPr lang="en-US" sz="2000" smtClean="0">
                <a:solidFill>
                  <a:srgbClr val="7F7F7F"/>
                </a:solidFill>
              </a:rPr>
              <a:t>Minimize the time spent for communication</a:t>
            </a:r>
          </a:p>
          <a:p>
            <a:pPr marL="914400" lvl="1" indent="-457200" algn="just" eaLnBrk="1" hangingPunct="1">
              <a:buFontTx/>
              <a:buNone/>
            </a:pPr>
            <a:endParaRPr lang="en-US" sz="1400" smtClean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</a:pPr>
            <a:endParaRPr lang="en-US" sz="1400" i="1" smtClean="0">
              <a:solidFill>
                <a:schemeClr val="tx1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</a:pPr>
            <a:endParaRPr lang="en-US" sz="16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</a:pPr>
            <a:endParaRPr lang="en-US" sz="14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1800" smtClean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</a:pPr>
            <a:endParaRPr lang="en-US" smtClean="0"/>
          </a:p>
        </p:txBody>
      </p:sp>
      <p:sp>
        <p:nvSpPr>
          <p:cNvPr id="1024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3CFB688-9257-4DF9-8ACF-241A5E345D61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Message Passing Interface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In this part, the following concepts of MPI will </a:t>
            </a:r>
            <a:b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be described: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i="1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Basics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Point-to-point communication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rgbClr val="0000FF"/>
                </a:solidFill>
              </a:rPr>
              <a:t>Collective communication</a:t>
            </a:r>
          </a:p>
          <a:p>
            <a:pPr marL="457200" lvl="1" indent="0" algn="just" eaLnBrk="1" hangingPunct="1">
              <a:buFontTx/>
              <a:buNone/>
              <a:defRPr/>
            </a:pPr>
            <a:endParaRPr lang="en-US" sz="1000" i="1" dirty="0" smtClean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3686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A10B65A-2678-41A1-BE78-C929EC691AA9}" type="slidenum">
              <a:rPr lang="en-US" smtClean="0"/>
              <a:pPr/>
              <a:t>60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Collective Communication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Collective communication allows you to exchange data among a group of processes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It must </a:t>
            </a:r>
            <a:r>
              <a:rPr lang="en-US" sz="2000" dirty="0"/>
              <a:t>involve </a:t>
            </a:r>
            <a:r>
              <a:rPr lang="en-US" sz="2000" b="1" i="1" dirty="0"/>
              <a:t>all</a:t>
            </a:r>
            <a:r>
              <a:rPr lang="en-US" sz="2000" dirty="0"/>
              <a:t> processes in the scope of a communicator</a:t>
            </a:r>
            <a:endParaRPr lang="en-US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The communicator argument in a collective communication routine should specify which processes are involved in the communication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/>
              <a:t>Hence, it </a:t>
            </a:r>
            <a:r>
              <a:rPr lang="en-US" sz="2000" dirty="0"/>
              <a:t>is the programmer's responsibility to </a:t>
            </a:r>
            <a:r>
              <a:rPr lang="en-US" sz="2000" dirty="0" smtClean="0"/>
              <a:t>ensure </a:t>
            </a:r>
            <a:r>
              <a:rPr lang="en-US" sz="2000" dirty="0"/>
              <a:t>that all processes within a communicator participate in any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collective operation</a:t>
            </a: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3789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B6486F0-09D9-4091-BA31-25132BCC50BA}" type="slidenum">
              <a:rPr lang="en-US" smtClean="0"/>
              <a:pPr/>
              <a:t>61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Patterns of Collective Communication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</a:pPr>
            <a:r>
              <a:rPr lang="en-US" sz="2000" smtClean="0"/>
              <a:t>There are several patterns of collective communication:</a:t>
            </a:r>
          </a:p>
          <a:p>
            <a:pPr algn="just" eaLnBrk="1" hangingPunct="1">
              <a:buFont typeface="Wingdings" pitchFamily="2" charset="2"/>
              <a:buChar char="§"/>
            </a:pPr>
            <a:endParaRPr lang="en-US" sz="2000" i="1" smtClean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sz="1800" i="1" smtClean="0">
                <a:solidFill>
                  <a:srgbClr val="0000FF"/>
                </a:solidFill>
              </a:rPr>
              <a:t>Broadcast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sz="1800" i="1" smtClean="0">
                <a:solidFill>
                  <a:srgbClr val="0000FF"/>
                </a:solidFill>
              </a:rPr>
              <a:t>Scatter 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sz="1800" i="1" smtClean="0">
                <a:solidFill>
                  <a:srgbClr val="0000FF"/>
                </a:solidFill>
              </a:rPr>
              <a:t>Gather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sz="1800" i="1" smtClean="0">
                <a:solidFill>
                  <a:srgbClr val="0000FF"/>
                </a:solidFill>
              </a:rPr>
              <a:t>Allgather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sz="1800" i="1" smtClean="0">
                <a:solidFill>
                  <a:srgbClr val="0000FF"/>
                </a:solidFill>
              </a:rPr>
              <a:t>Alltoall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sz="1800" i="1" smtClean="0">
                <a:solidFill>
                  <a:srgbClr val="0000FF"/>
                </a:solidFill>
              </a:rPr>
              <a:t>Reduce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sz="1800" i="1" smtClean="0">
                <a:solidFill>
                  <a:srgbClr val="0000FF"/>
                </a:solidFill>
              </a:rPr>
              <a:t>Allreduce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sz="1800" i="1" smtClean="0">
                <a:solidFill>
                  <a:srgbClr val="0000FF"/>
                </a:solidFill>
              </a:rPr>
              <a:t>Scan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sz="1800" i="1" smtClean="0">
                <a:solidFill>
                  <a:srgbClr val="0000FF"/>
                </a:solidFill>
              </a:rPr>
              <a:t>Reducescatter</a:t>
            </a:r>
          </a:p>
          <a:p>
            <a:pPr marL="800100" lvl="1" indent="-342900" algn="just" eaLnBrk="1" hangingPunct="1">
              <a:buFont typeface="Wingdings" pitchFamily="2" charset="2"/>
              <a:buChar char="§"/>
            </a:pPr>
            <a:endParaRPr lang="en-US" sz="1600" i="1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i="1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smtClean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itchFamily="2" charset="2"/>
              <a:buChar char="§"/>
            </a:pPr>
            <a:endParaRPr lang="en-US" sz="140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1800" smtClean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itchFamily="2" charset="2"/>
              <a:buChar char="§"/>
            </a:pPr>
            <a:endParaRPr lang="en-US" smtClean="0"/>
          </a:p>
        </p:txBody>
      </p:sp>
      <p:sp>
        <p:nvSpPr>
          <p:cNvPr id="3891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7B21F13-FF95-480C-BE0B-914E47514B88}" type="slidenum">
              <a:rPr lang="en-US" smtClean="0"/>
              <a:pPr/>
              <a:t>62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1. Broadcast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i="1" dirty="0" smtClean="0">
                <a:solidFill>
                  <a:srgbClr val="C00000"/>
                </a:solidFill>
              </a:rPr>
              <a:t>Broadcast</a:t>
            </a:r>
            <a:r>
              <a:rPr lang="en-US" sz="2000" dirty="0" smtClean="0"/>
              <a:t> sends a </a:t>
            </a:r>
            <a:r>
              <a:rPr lang="en-US" sz="2000" dirty="0"/>
              <a:t>message from the process with rank </a:t>
            </a:r>
            <a:r>
              <a:rPr lang="en-US" sz="2000" i="1" dirty="0" smtClean="0"/>
              <a:t>root</a:t>
            </a:r>
            <a:r>
              <a:rPr lang="en-US" sz="2000" dirty="0" smtClean="0"/>
              <a:t> </a:t>
            </a:r>
            <a:r>
              <a:rPr lang="en-US" sz="2000" dirty="0"/>
              <a:t>to all other processes in the </a:t>
            </a:r>
            <a:r>
              <a:rPr lang="en-US" sz="2000" dirty="0" smtClean="0"/>
              <a:t>group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en-US" sz="16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399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A0B92F4-3C06-4589-9A88-15B957EA7AC7}" type="slidenum">
              <a:rPr lang="en-US" smtClean="0"/>
              <a:pPr/>
              <a:t>63</a:t>
            </a:fld>
            <a:endParaRPr lang="en-US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133600" y="3086100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/>
                <a:gridCol w="381000"/>
                <a:gridCol w="381000"/>
                <a:gridCol w="381000"/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</a:tr>
            </a:tbl>
          </a:graphicData>
        </a:graphic>
      </p:graphicFrame>
      <p:sp>
        <p:nvSpPr>
          <p:cNvPr id="39968" name="TextBox 2"/>
          <p:cNvSpPr txBox="1">
            <a:spLocks noChangeArrowheads="1"/>
          </p:cNvSpPr>
          <p:nvPr/>
        </p:nvSpPr>
        <p:spPr bwMode="auto">
          <a:xfrm>
            <a:off x="1838325" y="3086100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39969" name="TextBox 7"/>
          <p:cNvSpPr txBox="1">
            <a:spLocks noChangeArrowheads="1"/>
          </p:cNvSpPr>
          <p:nvPr/>
        </p:nvSpPr>
        <p:spPr bwMode="auto">
          <a:xfrm>
            <a:off x="1828800" y="3463925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39970" name="TextBox 8"/>
          <p:cNvSpPr txBox="1">
            <a:spLocks noChangeArrowheads="1"/>
          </p:cNvSpPr>
          <p:nvPr/>
        </p:nvSpPr>
        <p:spPr bwMode="auto">
          <a:xfrm>
            <a:off x="1828800" y="3844925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39971" name="TextBox 9"/>
          <p:cNvSpPr txBox="1">
            <a:spLocks noChangeArrowheads="1"/>
          </p:cNvSpPr>
          <p:nvPr/>
        </p:nvSpPr>
        <p:spPr bwMode="auto">
          <a:xfrm>
            <a:off x="1828800" y="4225925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667000" y="2857500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73" name="TextBox 12"/>
          <p:cNvSpPr txBox="1">
            <a:spLocks noChangeArrowheads="1"/>
          </p:cNvSpPr>
          <p:nvPr/>
        </p:nvSpPr>
        <p:spPr bwMode="auto">
          <a:xfrm>
            <a:off x="2209800" y="2701925"/>
            <a:ext cx="377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524000" y="3844925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75" name="TextBox 15"/>
          <p:cNvSpPr txBox="1">
            <a:spLocks noChangeArrowheads="1"/>
          </p:cNvSpPr>
          <p:nvPr/>
        </p:nvSpPr>
        <p:spPr bwMode="auto">
          <a:xfrm rot="-5400000">
            <a:off x="1201738" y="3294062"/>
            <a:ext cx="647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 anchor="b">
            <a:spAutoFit/>
          </a:bodyPr>
          <a:lstStyle/>
          <a:p>
            <a:r>
              <a:rPr 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962400" y="3617913"/>
            <a:ext cx="121920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133850" y="3235325"/>
            <a:ext cx="876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b="1" i="1">
                <a:solidFill>
                  <a:srgbClr val="C00000"/>
                </a:solidFill>
              </a:rPr>
              <a:t>Broadcast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6248400" y="3089275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/>
                <a:gridCol w="381000"/>
                <a:gridCol w="381000"/>
                <a:gridCol w="381000"/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</a:tr>
            </a:tbl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953125" y="3089275"/>
            <a:ext cx="21907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943600" y="3467100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943600" y="3848100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943600" y="4229100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6781800" y="2860675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324600" y="2705100"/>
            <a:ext cx="377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638800" y="3848100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 rot="-5400000">
            <a:off x="5316538" y="3297237"/>
            <a:ext cx="647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 anchor="b">
            <a:spAutoFit/>
          </a:bodyPr>
          <a:lstStyle/>
          <a:p>
            <a:r>
              <a:rPr lang="en-US" sz="1400">
                <a:solidFill>
                  <a:srgbClr val="7030A0"/>
                </a:solidFill>
              </a:rPr>
              <a:t>Process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81000" y="5168900"/>
            <a:ext cx="8497888" cy="338138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bg1"/>
                </a:solidFill>
              </a:rPr>
              <a:t>int </a:t>
            </a:r>
            <a:r>
              <a:rPr lang="en-US" sz="1600" b="1">
                <a:solidFill>
                  <a:schemeClr val="bg1"/>
                </a:solidFill>
              </a:rPr>
              <a:t>MPI_Bcast </a:t>
            </a:r>
            <a:r>
              <a:rPr lang="en-US" sz="1600">
                <a:solidFill>
                  <a:schemeClr val="bg1"/>
                </a:solidFill>
              </a:rPr>
              <a:t>( void *buffer, int count, MPI_Datatype datatype, int root, MPI_Comm comm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  <p:bldP spid="24" grpId="0"/>
      <p:bldP spid="25" grpId="0"/>
      <p:bldP spid="27" grpId="0"/>
      <p:bldP spid="29" grpId="0"/>
      <p:bldP spid="17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2-3. Scatter and Gather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i="1" dirty="0" smtClean="0">
                <a:solidFill>
                  <a:srgbClr val="C00000"/>
                </a:solidFill>
              </a:rPr>
              <a:t>Scatter</a:t>
            </a:r>
            <a:r>
              <a:rPr lang="en-US" sz="2000" dirty="0" smtClean="0"/>
              <a:t> </a:t>
            </a:r>
            <a:r>
              <a:rPr lang="en-US" sz="2000" dirty="0"/>
              <a:t>d</a:t>
            </a:r>
            <a:r>
              <a:rPr lang="en-US" sz="2000" dirty="0" smtClean="0"/>
              <a:t>istributes </a:t>
            </a:r>
            <a:r>
              <a:rPr lang="en-US" sz="2000" dirty="0"/>
              <a:t>distinct messages from a single source task to each task in the </a:t>
            </a:r>
            <a:r>
              <a:rPr lang="en-US" sz="2000" dirty="0" smtClean="0"/>
              <a:t>group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i="1" dirty="0" smtClean="0">
                <a:solidFill>
                  <a:srgbClr val="C00000"/>
                </a:solidFill>
              </a:rPr>
              <a:t>Gather</a:t>
            </a:r>
            <a:r>
              <a:rPr lang="en-US" sz="2000" dirty="0" smtClean="0"/>
              <a:t> gathers </a:t>
            </a:r>
            <a:r>
              <a:rPr lang="en-US" sz="2000" dirty="0"/>
              <a:t>distinct messages from each task in the group to a single destination </a:t>
            </a:r>
            <a:r>
              <a:rPr lang="en-US" sz="2000" dirty="0" smtClean="0"/>
              <a:t>task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en-US" sz="16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133600" y="3675063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/>
                <a:gridCol w="381000"/>
                <a:gridCol w="381000"/>
                <a:gridCol w="381000"/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B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C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D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</a:tr>
            </a:tbl>
          </a:graphicData>
        </a:graphic>
      </p:graphicFrame>
      <p:sp>
        <p:nvSpPr>
          <p:cNvPr id="40991" name="TextBox 2"/>
          <p:cNvSpPr txBox="1">
            <a:spLocks noChangeArrowheads="1"/>
          </p:cNvSpPr>
          <p:nvPr/>
        </p:nvSpPr>
        <p:spPr bwMode="auto">
          <a:xfrm>
            <a:off x="1838325" y="3675063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0992" name="TextBox 7"/>
          <p:cNvSpPr txBox="1">
            <a:spLocks noChangeArrowheads="1"/>
          </p:cNvSpPr>
          <p:nvPr/>
        </p:nvSpPr>
        <p:spPr bwMode="auto">
          <a:xfrm>
            <a:off x="1828800" y="4052888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0993" name="TextBox 8"/>
          <p:cNvSpPr txBox="1">
            <a:spLocks noChangeArrowheads="1"/>
          </p:cNvSpPr>
          <p:nvPr/>
        </p:nvSpPr>
        <p:spPr bwMode="auto">
          <a:xfrm>
            <a:off x="1828800" y="4433888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0994" name="TextBox 9"/>
          <p:cNvSpPr txBox="1">
            <a:spLocks noChangeArrowheads="1"/>
          </p:cNvSpPr>
          <p:nvPr/>
        </p:nvSpPr>
        <p:spPr bwMode="auto">
          <a:xfrm>
            <a:off x="1828800" y="4814888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667000" y="3446463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96" name="TextBox 12"/>
          <p:cNvSpPr txBox="1">
            <a:spLocks noChangeArrowheads="1"/>
          </p:cNvSpPr>
          <p:nvPr/>
        </p:nvSpPr>
        <p:spPr bwMode="auto">
          <a:xfrm>
            <a:off x="2209800" y="3290888"/>
            <a:ext cx="377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524000" y="4433888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98" name="TextBox 15"/>
          <p:cNvSpPr txBox="1">
            <a:spLocks noChangeArrowheads="1"/>
          </p:cNvSpPr>
          <p:nvPr/>
        </p:nvSpPr>
        <p:spPr bwMode="auto">
          <a:xfrm rot="-5400000">
            <a:off x="1201738" y="3883025"/>
            <a:ext cx="647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 anchor="b">
            <a:spAutoFit/>
          </a:bodyPr>
          <a:lstStyle/>
          <a:p>
            <a:r>
              <a:rPr 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962400" y="4206875"/>
            <a:ext cx="121920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133850" y="3824288"/>
            <a:ext cx="6080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b="1" i="1">
                <a:solidFill>
                  <a:srgbClr val="C00000"/>
                </a:solidFill>
              </a:rPr>
              <a:t>Scatter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6248400" y="3678238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/>
                <a:gridCol w="381000"/>
                <a:gridCol w="381000"/>
                <a:gridCol w="381000"/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</a:tr>
            </a:tbl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953125" y="3678238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943600" y="4056063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943600" y="4437063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943600" y="4818063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6781800" y="3449638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324600" y="3294063"/>
            <a:ext cx="377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638800" y="4437063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 rot="-5400000">
            <a:off x="5316538" y="3886200"/>
            <a:ext cx="647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 anchor="b">
            <a:spAutoFit/>
          </a:bodyPr>
          <a:lstStyle/>
          <a:p>
            <a:r>
              <a:rPr lang="en-US" sz="1400">
                <a:solidFill>
                  <a:srgbClr val="7030A0"/>
                </a:solidFill>
              </a:rPr>
              <a:t>Process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81000" y="5410200"/>
            <a:ext cx="7924800" cy="523875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chemeClr val="bg1"/>
                </a:solidFill>
              </a:rPr>
              <a:t>int MPI_Scatter ( void *sendbuf, int sendcnt, MPI_Datatype sendtype, void *recvbuf, int recvcnt, </a:t>
            </a:r>
          </a:p>
          <a:p>
            <a:r>
              <a:rPr lang="en-US" sz="1400">
                <a:solidFill>
                  <a:schemeClr val="bg1"/>
                </a:solidFill>
              </a:rPr>
              <a:t>                            MPI_Datatype recvtype, int root, MPI_Comm comm ) 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3886200" y="4778375"/>
            <a:ext cx="1295400" cy="3175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146550" y="4838700"/>
            <a:ext cx="5778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b="1" i="1">
                <a:solidFill>
                  <a:srgbClr val="00B050"/>
                </a:solidFill>
              </a:rPr>
              <a:t>Gather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49250" y="6096000"/>
            <a:ext cx="7956550" cy="523875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int MPI_Gather ( void *sendbuf, int sendcnt, MPI_Datatype sendtype, void *recvbuf, int recvcount, </a:t>
            </a:r>
          </a:p>
          <a:p>
            <a:r>
              <a:rPr lang="en-US" sz="1400"/>
              <a:t>MPI_Datatype recvtype, int root, MPI_Comm comm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  <p:bldP spid="24" grpId="0"/>
      <p:bldP spid="25" grpId="0"/>
      <p:bldP spid="27" grpId="0"/>
      <p:bldP spid="29" grpId="0"/>
      <p:bldP spid="17" grpId="0" animBg="1"/>
      <p:bldP spid="31" grpId="0"/>
      <p:bldP spid="32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4. All Gather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i="1" dirty="0" err="1" smtClean="0">
                <a:solidFill>
                  <a:srgbClr val="C00000"/>
                </a:solidFill>
              </a:rPr>
              <a:t>Allgather</a:t>
            </a:r>
            <a:r>
              <a:rPr lang="en-US" sz="2000" dirty="0" smtClean="0"/>
              <a:t> </a:t>
            </a:r>
            <a:r>
              <a:rPr lang="en-US" sz="2000" dirty="0"/>
              <a:t>g</a:t>
            </a:r>
            <a:r>
              <a:rPr lang="en-US" sz="2000" dirty="0" smtClean="0"/>
              <a:t>athers </a:t>
            </a:r>
            <a:r>
              <a:rPr lang="en-US" sz="2000" dirty="0"/>
              <a:t>data from all tasks and distribute </a:t>
            </a:r>
            <a:r>
              <a:rPr lang="en-US" sz="2000" dirty="0" smtClean="0"/>
              <a:t>them </a:t>
            </a:r>
            <a:r>
              <a:rPr lang="en-US" sz="2000" dirty="0"/>
              <a:t>to all tasks</a:t>
            </a:r>
            <a:r>
              <a:rPr lang="en-US" sz="2000" dirty="0" smtClean="0"/>
              <a:t>. </a:t>
            </a:r>
            <a:r>
              <a:rPr lang="en-US" sz="2000" dirty="0"/>
              <a:t>Each task in the group, in effect, performs a one-to-all broadcasting operation within the group</a:t>
            </a:r>
            <a:endParaRPr lang="en-US" sz="2000" dirty="0" smtClean="0"/>
          </a:p>
          <a:p>
            <a:pPr marL="0" indent="0" algn="just" eaLnBrk="1" hangingPunct="1">
              <a:buFontTx/>
              <a:buNone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en-US" sz="16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133600" y="3238500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/>
                <a:gridCol w="381000"/>
                <a:gridCol w="381000"/>
                <a:gridCol w="381000"/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B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C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D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</a:tr>
            </a:tbl>
          </a:graphicData>
        </a:graphic>
      </p:graphicFrame>
      <p:sp>
        <p:nvSpPr>
          <p:cNvPr id="42015" name="TextBox 2"/>
          <p:cNvSpPr txBox="1">
            <a:spLocks noChangeArrowheads="1"/>
          </p:cNvSpPr>
          <p:nvPr/>
        </p:nvSpPr>
        <p:spPr bwMode="auto">
          <a:xfrm>
            <a:off x="1838325" y="3238500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2016" name="TextBox 7"/>
          <p:cNvSpPr txBox="1">
            <a:spLocks noChangeArrowheads="1"/>
          </p:cNvSpPr>
          <p:nvPr/>
        </p:nvSpPr>
        <p:spPr bwMode="auto">
          <a:xfrm>
            <a:off x="1828800" y="3616325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2017" name="TextBox 8"/>
          <p:cNvSpPr txBox="1">
            <a:spLocks noChangeArrowheads="1"/>
          </p:cNvSpPr>
          <p:nvPr/>
        </p:nvSpPr>
        <p:spPr bwMode="auto">
          <a:xfrm>
            <a:off x="1828800" y="3997325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2018" name="TextBox 9"/>
          <p:cNvSpPr txBox="1">
            <a:spLocks noChangeArrowheads="1"/>
          </p:cNvSpPr>
          <p:nvPr/>
        </p:nvSpPr>
        <p:spPr bwMode="auto">
          <a:xfrm>
            <a:off x="1828800" y="4378325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667000" y="3009900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020" name="TextBox 12"/>
          <p:cNvSpPr txBox="1">
            <a:spLocks noChangeArrowheads="1"/>
          </p:cNvSpPr>
          <p:nvPr/>
        </p:nvSpPr>
        <p:spPr bwMode="auto">
          <a:xfrm>
            <a:off x="2209800" y="2854325"/>
            <a:ext cx="377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524000" y="3997325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022" name="TextBox 15"/>
          <p:cNvSpPr txBox="1">
            <a:spLocks noChangeArrowheads="1"/>
          </p:cNvSpPr>
          <p:nvPr/>
        </p:nvSpPr>
        <p:spPr bwMode="auto">
          <a:xfrm rot="-5400000">
            <a:off x="1201738" y="3446462"/>
            <a:ext cx="647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 anchor="b">
            <a:spAutoFit/>
          </a:bodyPr>
          <a:lstStyle/>
          <a:p>
            <a:r>
              <a:rPr 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962400" y="3770313"/>
            <a:ext cx="121920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133850" y="3387725"/>
            <a:ext cx="7461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b="1" i="1">
                <a:solidFill>
                  <a:srgbClr val="C00000"/>
                </a:solidFill>
              </a:rPr>
              <a:t>allgather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6248400" y="3241675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/>
                <a:gridCol w="381000"/>
                <a:gridCol w="381000"/>
                <a:gridCol w="381000"/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B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C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D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B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C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D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B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C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D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B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C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D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</a:tbl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953125" y="3241675"/>
            <a:ext cx="21907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943600" y="3619500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943600" y="4000500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943600" y="4381500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6781800" y="3013075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324600" y="2857500"/>
            <a:ext cx="377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638800" y="4000500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 rot="-5400000">
            <a:off x="5316538" y="3449637"/>
            <a:ext cx="647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 anchor="b">
            <a:spAutoFit/>
          </a:bodyPr>
          <a:lstStyle/>
          <a:p>
            <a:r>
              <a:rPr lang="en-US" sz="1400">
                <a:solidFill>
                  <a:srgbClr val="7030A0"/>
                </a:solidFill>
              </a:rPr>
              <a:t>Process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09600" y="5410200"/>
            <a:ext cx="7924800" cy="523875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chemeClr val="bg1"/>
                </a:solidFill>
              </a:rPr>
              <a:t>int MPI_Allgather ( void *sendbuf, int sendcount, MPI_Datatype sendtype, void *recvbuf, int 	  	            recvcount, MPI_Datatype recvtype, MPI_Comm comm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  <p:bldP spid="24" grpId="0"/>
      <p:bldP spid="25" grpId="0"/>
      <p:bldP spid="27" grpId="0"/>
      <p:bldP spid="29" grpId="0"/>
      <p:bldP spid="17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5. All To All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With</a:t>
            </a:r>
            <a:r>
              <a:rPr lang="en-US" sz="2000" i="1" dirty="0" smtClean="0">
                <a:solidFill>
                  <a:srgbClr val="C00000"/>
                </a:solidFill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</a:rPr>
              <a:t>Alltoall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,</a:t>
            </a:r>
            <a:r>
              <a:rPr lang="en-US" sz="2000" dirty="0" smtClean="0"/>
              <a:t> </a:t>
            </a:r>
            <a:r>
              <a:rPr lang="en-US" sz="2000" dirty="0"/>
              <a:t>e</a:t>
            </a:r>
            <a:r>
              <a:rPr lang="en-US" sz="2000" dirty="0" smtClean="0"/>
              <a:t>ach </a:t>
            </a:r>
            <a:r>
              <a:rPr lang="en-US" sz="2000" dirty="0"/>
              <a:t>task in a group performs a scatter operation, sending a distinct message to all the tasks in the group in order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by </a:t>
            </a:r>
            <a:r>
              <a:rPr lang="en-US" sz="2000" dirty="0"/>
              <a:t>index</a:t>
            </a: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en-US" sz="16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4000" y="2974975"/>
          <a:ext cx="21336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5625"/>
                <a:gridCol w="555625"/>
                <a:gridCol w="476250"/>
                <a:gridCol w="546100"/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A0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A1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A2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A3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B0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B1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B2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B3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C0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C1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C2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C3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D0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D1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D2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D3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</a:tbl>
          </a:graphicData>
        </a:graphic>
      </p:graphicFrame>
      <p:sp>
        <p:nvSpPr>
          <p:cNvPr id="43039" name="TextBox 2"/>
          <p:cNvSpPr txBox="1">
            <a:spLocks noChangeArrowheads="1"/>
          </p:cNvSpPr>
          <p:nvPr/>
        </p:nvSpPr>
        <p:spPr bwMode="auto">
          <a:xfrm>
            <a:off x="1228725" y="2974975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3040" name="TextBox 7"/>
          <p:cNvSpPr txBox="1">
            <a:spLocks noChangeArrowheads="1"/>
          </p:cNvSpPr>
          <p:nvPr/>
        </p:nvSpPr>
        <p:spPr bwMode="auto">
          <a:xfrm>
            <a:off x="1219200" y="3352800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3041" name="TextBox 8"/>
          <p:cNvSpPr txBox="1">
            <a:spLocks noChangeArrowheads="1"/>
          </p:cNvSpPr>
          <p:nvPr/>
        </p:nvSpPr>
        <p:spPr bwMode="auto">
          <a:xfrm>
            <a:off x="1219200" y="3733800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3042" name="TextBox 9"/>
          <p:cNvSpPr txBox="1">
            <a:spLocks noChangeArrowheads="1"/>
          </p:cNvSpPr>
          <p:nvPr/>
        </p:nvSpPr>
        <p:spPr bwMode="auto">
          <a:xfrm>
            <a:off x="1219200" y="4114800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057400" y="2746375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44" name="TextBox 12"/>
          <p:cNvSpPr txBox="1">
            <a:spLocks noChangeArrowheads="1"/>
          </p:cNvSpPr>
          <p:nvPr/>
        </p:nvSpPr>
        <p:spPr bwMode="auto">
          <a:xfrm>
            <a:off x="1600200" y="2590800"/>
            <a:ext cx="377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914400" y="3733800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46" name="TextBox 15"/>
          <p:cNvSpPr txBox="1">
            <a:spLocks noChangeArrowheads="1"/>
          </p:cNvSpPr>
          <p:nvPr/>
        </p:nvSpPr>
        <p:spPr bwMode="auto">
          <a:xfrm rot="-5400000">
            <a:off x="592138" y="3182937"/>
            <a:ext cx="647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 anchor="b">
            <a:spAutoFit/>
          </a:bodyPr>
          <a:lstStyle/>
          <a:p>
            <a:r>
              <a:rPr 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114800" y="3506788"/>
            <a:ext cx="121920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286250" y="3124200"/>
            <a:ext cx="596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b="1" i="1">
                <a:solidFill>
                  <a:srgbClr val="C00000"/>
                </a:solidFill>
              </a:rPr>
              <a:t>Alltoall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09600" y="5410200"/>
            <a:ext cx="7924800" cy="523875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chemeClr val="bg1"/>
                </a:solidFill>
              </a:rPr>
              <a:t>int MPI_Alltoall( void *sendbuf, int sendcount, MPI_Datatype sendtype, void *recvbuf, int recvcnt, 	        MPI_Datatype recvtype, MPI_Comm comm )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6096000" y="2974975"/>
          <a:ext cx="21336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5625"/>
                <a:gridCol w="555625"/>
                <a:gridCol w="476250"/>
                <a:gridCol w="546100"/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A0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B0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C0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D0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A1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B1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C1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D1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A2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B2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C2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D2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A3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B3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C3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D3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</a:tbl>
          </a:graphicData>
        </a:graphic>
      </p:graphicFrame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800725" y="2974975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5791200" y="3352800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5791200" y="3733800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791200" y="4114800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6629400" y="2746375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6172200" y="2590800"/>
            <a:ext cx="377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486400" y="3733800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>
            <a:spLocks noChangeArrowheads="1"/>
          </p:cNvSpPr>
          <p:nvPr/>
        </p:nvSpPr>
        <p:spPr bwMode="auto">
          <a:xfrm rot="-5400000">
            <a:off x="5164138" y="3182937"/>
            <a:ext cx="647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 anchor="b">
            <a:spAutoFit/>
          </a:bodyPr>
          <a:lstStyle/>
          <a:p>
            <a:r>
              <a:rPr lang="en-US" sz="1400">
                <a:solidFill>
                  <a:srgbClr val="7030A0"/>
                </a:solidFill>
              </a:rPr>
              <a:t>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7" grpId="0" animBg="1"/>
      <p:bldP spid="31" grpId="0"/>
      <p:bldP spid="32" grpId="0"/>
      <p:bldP spid="33" grpId="0"/>
      <p:bldP spid="34" grpId="0"/>
      <p:bldP spid="36" grpId="0"/>
      <p:bldP spid="38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6-7. Reduce and All Reduce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i="1" dirty="0" smtClean="0">
                <a:solidFill>
                  <a:srgbClr val="C00000"/>
                </a:solidFill>
              </a:rPr>
              <a:t>Reduce</a:t>
            </a:r>
            <a:r>
              <a:rPr lang="en-US" sz="1800" dirty="0" smtClean="0"/>
              <a:t> </a:t>
            </a:r>
            <a:r>
              <a:rPr lang="en-US" sz="1800" dirty="0"/>
              <a:t>a</a:t>
            </a:r>
            <a:r>
              <a:rPr lang="en-US" sz="1800" dirty="0" smtClean="0"/>
              <a:t>pplies </a:t>
            </a:r>
            <a:r>
              <a:rPr lang="en-US" sz="1800" dirty="0"/>
              <a:t>a reduction operation on all tasks in the group and places the result in one </a:t>
            </a:r>
            <a:r>
              <a:rPr lang="en-US" sz="1800" dirty="0" smtClean="0"/>
              <a:t>task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i="1" dirty="0" err="1" smtClean="0">
                <a:solidFill>
                  <a:srgbClr val="C00000"/>
                </a:solidFill>
              </a:rPr>
              <a:t>Allreduce</a:t>
            </a:r>
            <a:r>
              <a:rPr lang="en-US" sz="1800" dirty="0" smtClean="0"/>
              <a:t> </a:t>
            </a:r>
            <a:r>
              <a:rPr lang="en-US" sz="1800" dirty="0"/>
              <a:t>a</a:t>
            </a:r>
            <a:r>
              <a:rPr lang="en-US" sz="1800" dirty="0" smtClean="0"/>
              <a:t>pplies </a:t>
            </a:r>
            <a:r>
              <a:rPr lang="en-US" sz="1800" dirty="0"/>
              <a:t>a reduction operation and places the result in all tasks in the </a:t>
            </a:r>
            <a:r>
              <a:rPr lang="en-US" sz="1800" dirty="0" smtClean="0"/>
              <a:t>group. This is equivalent to an </a:t>
            </a:r>
            <a:r>
              <a:rPr lang="en-US" sz="1800" dirty="0" err="1" smtClean="0"/>
              <a:t>MPI_Reduce</a:t>
            </a:r>
            <a:r>
              <a:rPr lang="en-US" sz="1800" dirty="0" smtClean="0"/>
              <a:t> followed by an </a:t>
            </a:r>
            <a:r>
              <a:rPr lang="en-US" sz="1800" dirty="0" err="1" smtClean="0"/>
              <a:t>MPI_Bcast</a:t>
            </a:r>
            <a:endParaRPr lang="en-US" sz="18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i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en-US" sz="16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143000" y="3675063"/>
          <a:ext cx="381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/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B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C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D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</a:tbl>
          </a:graphicData>
        </a:graphic>
      </p:graphicFrame>
      <p:sp>
        <p:nvSpPr>
          <p:cNvPr id="44048" name="TextBox 2"/>
          <p:cNvSpPr txBox="1">
            <a:spLocks noChangeArrowheads="1"/>
          </p:cNvSpPr>
          <p:nvPr/>
        </p:nvSpPr>
        <p:spPr bwMode="auto">
          <a:xfrm>
            <a:off x="847725" y="3675063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4049" name="TextBox 7"/>
          <p:cNvSpPr txBox="1">
            <a:spLocks noChangeArrowheads="1"/>
          </p:cNvSpPr>
          <p:nvPr/>
        </p:nvSpPr>
        <p:spPr bwMode="auto">
          <a:xfrm>
            <a:off x="838200" y="4052888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4050" name="TextBox 8"/>
          <p:cNvSpPr txBox="1">
            <a:spLocks noChangeArrowheads="1"/>
          </p:cNvSpPr>
          <p:nvPr/>
        </p:nvSpPr>
        <p:spPr bwMode="auto">
          <a:xfrm>
            <a:off x="838200" y="4433888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4051" name="TextBox 9"/>
          <p:cNvSpPr txBox="1">
            <a:spLocks noChangeArrowheads="1"/>
          </p:cNvSpPr>
          <p:nvPr/>
        </p:nvSpPr>
        <p:spPr bwMode="auto">
          <a:xfrm>
            <a:off x="838200" y="4814888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44052" name="TextBox 12"/>
          <p:cNvSpPr txBox="1">
            <a:spLocks noChangeArrowheads="1"/>
          </p:cNvSpPr>
          <p:nvPr/>
        </p:nvSpPr>
        <p:spPr bwMode="auto">
          <a:xfrm>
            <a:off x="1143000" y="3290888"/>
            <a:ext cx="377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33400" y="4433888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54" name="TextBox 15"/>
          <p:cNvSpPr txBox="1">
            <a:spLocks noChangeArrowheads="1"/>
          </p:cNvSpPr>
          <p:nvPr/>
        </p:nvSpPr>
        <p:spPr bwMode="auto">
          <a:xfrm rot="-5400000">
            <a:off x="211138" y="3883025"/>
            <a:ext cx="647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 anchor="b">
            <a:spAutoFit/>
          </a:bodyPr>
          <a:lstStyle/>
          <a:p>
            <a:r>
              <a:rPr 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828800" y="4206875"/>
            <a:ext cx="646113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792288" y="3824288"/>
            <a:ext cx="6461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b="1" i="1">
                <a:solidFill>
                  <a:srgbClr val="C00000"/>
                </a:solidFill>
              </a:rPr>
              <a:t>Reduce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81000" y="5410200"/>
            <a:ext cx="8382000" cy="523875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chemeClr val="bg1"/>
                </a:solidFill>
              </a:rPr>
              <a:t>int MPI_Reduce ( void *sendbuf, void *recvbuf, int count, MPI_Datatype datatype, MPI_Op op, int 	           root, MPI_Comm comm )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49250" y="6096000"/>
            <a:ext cx="8413750" cy="523875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int MPI_Allreduce ( void *sendbuf, void *recvbuf, int count, MPI_Datatype datatype, MPI_Op op, </a:t>
            </a:r>
          </a:p>
          <a:p>
            <a:r>
              <a:rPr lang="en-US" sz="1400"/>
              <a:t>	             MPI_Comm comm ) </a:t>
            </a:r>
          </a:p>
        </p:txBody>
      </p: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3276600" y="3698875"/>
          <a:ext cx="1143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A*B*C*D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</a:tbl>
          </a:graphicData>
        </a:graphic>
      </p:graphicFrame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2981325" y="3698875"/>
            <a:ext cx="21907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2971800" y="4076700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971800" y="4457700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971800" y="4838700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3889375" y="3314700"/>
            <a:ext cx="377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2667000" y="4457700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 rot="-5400000">
            <a:off x="2344738" y="3906837"/>
            <a:ext cx="647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 anchor="b">
            <a:spAutoFit/>
          </a:bodyPr>
          <a:lstStyle/>
          <a:p>
            <a:r>
              <a:rPr 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4572000" y="3290888"/>
            <a:ext cx="0" cy="1966912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0" name="Table 59"/>
          <p:cNvGraphicFramePr>
            <a:graphicFrameLocks noGrp="1"/>
          </p:cNvGraphicFramePr>
          <p:nvPr/>
        </p:nvGraphicFramePr>
        <p:xfrm>
          <a:off x="5486400" y="3675063"/>
          <a:ext cx="381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/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B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C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D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</a:tbl>
          </a:graphicData>
        </a:graphic>
      </p:graphicFrame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5191125" y="3675063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5181600" y="4052888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5181600" y="4433888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5181600" y="4814888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5486400" y="3290888"/>
            <a:ext cx="377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4876800" y="4433888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>
            <a:spLocks noChangeArrowheads="1"/>
          </p:cNvSpPr>
          <p:nvPr/>
        </p:nvSpPr>
        <p:spPr bwMode="auto">
          <a:xfrm rot="-5400000">
            <a:off x="4554538" y="3883025"/>
            <a:ext cx="647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 anchor="b">
            <a:spAutoFit/>
          </a:bodyPr>
          <a:lstStyle/>
          <a:p>
            <a:r>
              <a:rPr 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6172200" y="4206875"/>
            <a:ext cx="646113" cy="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6019800" y="3824288"/>
            <a:ext cx="8159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b="1" i="1">
                <a:solidFill>
                  <a:srgbClr val="00B050"/>
                </a:solidFill>
              </a:rPr>
              <a:t>Allreduce</a:t>
            </a:r>
          </a:p>
        </p:txBody>
      </p:sp>
      <p:graphicFrame>
        <p:nvGraphicFramePr>
          <p:cNvPr id="70" name="Table 69"/>
          <p:cNvGraphicFramePr>
            <a:graphicFrameLocks noGrp="1"/>
          </p:cNvGraphicFramePr>
          <p:nvPr/>
        </p:nvGraphicFramePr>
        <p:xfrm>
          <a:off x="7620000" y="3698875"/>
          <a:ext cx="1143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A*B*C*D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</a:tr>
            </a:tbl>
          </a:graphicData>
        </a:graphic>
      </p:graphicFrame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7324725" y="3698875"/>
            <a:ext cx="21907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7315200" y="4076700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7315200" y="4457700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7315200" y="4838700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8001000" y="3314700"/>
            <a:ext cx="377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7010400" y="4457700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>
            <a:spLocks noChangeArrowheads="1"/>
          </p:cNvSpPr>
          <p:nvPr/>
        </p:nvSpPr>
        <p:spPr bwMode="auto">
          <a:xfrm rot="-5400000">
            <a:off x="6688138" y="3906837"/>
            <a:ext cx="647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 anchor="b">
            <a:spAutoFit/>
          </a:bodyPr>
          <a:lstStyle/>
          <a:p>
            <a:r>
              <a:rPr lang="en-US" sz="1400">
                <a:solidFill>
                  <a:srgbClr val="7030A0"/>
                </a:solidFill>
              </a:rPr>
              <a:t>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7" grpId="0" animBg="1"/>
      <p:bldP spid="32" grpId="0" animBg="1"/>
      <p:bldP spid="34" grpId="0"/>
      <p:bldP spid="35" grpId="0"/>
      <p:bldP spid="36" grpId="0"/>
      <p:bldP spid="37" grpId="0"/>
      <p:bldP spid="38" grpId="0"/>
      <p:bldP spid="40" grpId="0"/>
      <p:bldP spid="61" grpId="0"/>
      <p:bldP spid="62" grpId="0"/>
      <p:bldP spid="63" grpId="0"/>
      <p:bldP spid="64" grpId="0"/>
      <p:bldP spid="65" grpId="0"/>
      <p:bldP spid="67" grpId="0"/>
      <p:bldP spid="69" grpId="0"/>
      <p:bldP spid="71" grpId="0"/>
      <p:bldP spid="72" grpId="0"/>
      <p:bldP spid="73" grpId="0"/>
      <p:bldP spid="74" grpId="0"/>
      <p:bldP spid="75" grpId="0"/>
      <p:bldP spid="77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8. Scan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i="1" dirty="0" smtClean="0">
                <a:solidFill>
                  <a:srgbClr val="C00000"/>
                </a:solidFill>
              </a:rPr>
              <a:t>Scan</a:t>
            </a:r>
            <a:r>
              <a:rPr lang="en-US" sz="1800" dirty="0" smtClean="0"/>
              <a:t> </a:t>
            </a:r>
            <a:r>
              <a:rPr lang="en-US" sz="1800" dirty="0"/>
              <a:t>c</a:t>
            </a:r>
            <a:r>
              <a:rPr lang="en-US" sz="1800" dirty="0" smtClean="0"/>
              <a:t>omputes </a:t>
            </a:r>
            <a:r>
              <a:rPr lang="en-US" sz="1800" dirty="0"/>
              <a:t>the scan (partial reductions) of data on a </a:t>
            </a:r>
            <a:r>
              <a:rPr lang="en-US" sz="1800" dirty="0" smtClean="0"/>
              <a:t>collection </a:t>
            </a:r>
            <a:br>
              <a:rPr lang="en-US" sz="1800" dirty="0" smtClean="0"/>
            </a:br>
            <a:r>
              <a:rPr lang="en-US" sz="1800" dirty="0" smtClean="0"/>
              <a:t>of processes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16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235325" y="2936875"/>
          <a:ext cx="381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/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B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C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D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</a:tbl>
          </a:graphicData>
        </a:graphic>
      </p:graphicFrame>
      <p:sp>
        <p:nvSpPr>
          <p:cNvPr id="45072" name="TextBox 2"/>
          <p:cNvSpPr txBox="1">
            <a:spLocks noChangeArrowheads="1"/>
          </p:cNvSpPr>
          <p:nvPr/>
        </p:nvSpPr>
        <p:spPr bwMode="auto">
          <a:xfrm>
            <a:off x="2940050" y="2936875"/>
            <a:ext cx="21907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5073" name="TextBox 7"/>
          <p:cNvSpPr txBox="1">
            <a:spLocks noChangeArrowheads="1"/>
          </p:cNvSpPr>
          <p:nvPr/>
        </p:nvSpPr>
        <p:spPr bwMode="auto">
          <a:xfrm>
            <a:off x="2930525" y="3314700"/>
            <a:ext cx="220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5074" name="TextBox 8"/>
          <p:cNvSpPr txBox="1">
            <a:spLocks noChangeArrowheads="1"/>
          </p:cNvSpPr>
          <p:nvPr/>
        </p:nvSpPr>
        <p:spPr bwMode="auto">
          <a:xfrm>
            <a:off x="2930525" y="3695700"/>
            <a:ext cx="220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5075" name="TextBox 9"/>
          <p:cNvSpPr txBox="1">
            <a:spLocks noChangeArrowheads="1"/>
          </p:cNvSpPr>
          <p:nvPr/>
        </p:nvSpPr>
        <p:spPr bwMode="auto">
          <a:xfrm>
            <a:off x="2930525" y="4076700"/>
            <a:ext cx="220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45076" name="TextBox 12"/>
          <p:cNvSpPr txBox="1">
            <a:spLocks noChangeArrowheads="1"/>
          </p:cNvSpPr>
          <p:nvPr/>
        </p:nvSpPr>
        <p:spPr bwMode="auto">
          <a:xfrm>
            <a:off x="3235325" y="2552700"/>
            <a:ext cx="3794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625725" y="3695700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78" name="TextBox 15"/>
          <p:cNvSpPr txBox="1">
            <a:spLocks noChangeArrowheads="1"/>
          </p:cNvSpPr>
          <p:nvPr/>
        </p:nvSpPr>
        <p:spPr bwMode="auto">
          <a:xfrm rot="-5400000">
            <a:off x="2303463" y="3144837"/>
            <a:ext cx="647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 anchor="b">
            <a:spAutoFit/>
          </a:bodyPr>
          <a:lstStyle/>
          <a:p>
            <a:r>
              <a:rPr 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921125" y="3468688"/>
            <a:ext cx="99060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219575" y="3086100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b="1" i="1">
                <a:solidFill>
                  <a:srgbClr val="C00000"/>
                </a:solidFill>
              </a:rPr>
              <a:t>Scan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57200" y="5181600"/>
            <a:ext cx="8382000" cy="523875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int MPI_Scan ( void *sendbuf, void *recvbuf, int count, MPI_Datatype datatype, MPI_Op op, </a:t>
            </a:r>
          </a:p>
          <a:p>
            <a:r>
              <a:rPr lang="en-US" sz="1400"/>
              <a:t>	      MPI_Comm comm )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454650" y="2959100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445125" y="3338513"/>
            <a:ext cx="220663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445125" y="3719513"/>
            <a:ext cx="220663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5445125" y="4100513"/>
            <a:ext cx="220663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6362700" y="2576513"/>
            <a:ext cx="37782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140325" y="3719513"/>
            <a:ext cx="0" cy="687387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 rot="-5400000">
            <a:off x="4741863" y="3167062"/>
            <a:ext cx="647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 anchor="b">
            <a:spAutoFit/>
          </a:bodyPr>
          <a:lstStyle/>
          <a:p>
            <a:r>
              <a:rPr lang="en-US" sz="1400">
                <a:solidFill>
                  <a:srgbClr val="7030A0"/>
                </a:solidFill>
              </a:rPr>
              <a:t>Process</a:t>
            </a:r>
          </a:p>
        </p:txBody>
      </p:sp>
      <p:graphicFrame>
        <p:nvGraphicFramePr>
          <p:cNvPr id="43" name="Table 42"/>
          <p:cNvGraphicFramePr>
            <a:graphicFrameLocks noGrp="1"/>
          </p:cNvGraphicFramePr>
          <p:nvPr/>
        </p:nvGraphicFramePr>
        <p:xfrm>
          <a:off x="5791200" y="2919413"/>
          <a:ext cx="1143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A*B</a:t>
                      </a: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A*B*C</a:t>
                      </a: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7" grpId="0" animBg="1"/>
      <p:bldP spid="34" grpId="0"/>
      <p:bldP spid="35" grpId="0"/>
      <p:bldP spid="36" grpId="0"/>
      <p:bldP spid="37" grpId="0"/>
      <p:bldP spid="38" grpId="0"/>
      <p:bldP spid="40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9. Reduce Scatter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1800" i="1" dirty="0" smtClean="0">
                <a:solidFill>
                  <a:srgbClr val="C00000"/>
                </a:solidFill>
              </a:rPr>
              <a:t>Reduce Scatter </a:t>
            </a:r>
            <a:r>
              <a:rPr lang="en-US" sz="1800" dirty="0"/>
              <a:t>c</a:t>
            </a:r>
            <a:r>
              <a:rPr lang="en-US" sz="1800" dirty="0" smtClean="0"/>
              <a:t>ombines </a:t>
            </a:r>
            <a:r>
              <a:rPr lang="en-US" sz="1800" dirty="0"/>
              <a:t>values and scatters the 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results. It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600" dirty="0" smtClean="0"/>
              <a:t>is </a:t>
            </a:r>
            <a:r>
              <a:rPr lang="en-US" sz="1600" dirty="0"/>
              <a:t>equivalent to an </a:t>
            </a:r>
            <a:r>
              <a:rPr lang="en-US" sz="1600" dirty="0" err="1"/>
              <a:t>MPI_Reduce</a:t>
            </a:r>
            <a:r>
              <a:rPr lang="en-US" sz="1600" dirty="0"/>
              <a:t> followed by an </a:t>
            </a:r>
            <a:r>
              <a:rPr lang="en-US" sz="1600" dirty="0" err="1"/>
              <a:t>MPI_Scatter</a:t>
            </a:r>
            <a:r>
              <a:rPr lang="en-US" sz="1600" dirty="0"/>
              <a:t> operation. </a:t>
            </a:r>
            <a:endParaRPr lang="en-US" sz="1600" i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en-US" sz="16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25450" y="5343525"/>
            <a:ext cx="8413750" cy="523875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chemeClr val="bg1"/>
                </a:solidFill>
              </a:rPr>
              <a:t>int MPI_Reduce_scatter ( void *sendbuf, void *recvbuf, int *recvcnts, MPI_Datatype datatype, MPI_Op 		                       op, MPI_Comm comm )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4038600" y="3771900"/>
            <a:ext cx="106680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4230688" y="3173413"/>
            <a:ext cx="64611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b="1" i="1">
                <a:solidFill>
                  <a:srgbClr val="C00000"/>
                </a:solidFill>
              </a:rPr>
              <a:t>Reduce</a:t>
            </a:r>
          </a:p>
          <a:p>
            <a:r>
              <a:rPr lang="en-US" sz="1400" b="1" i="1">
                <a:solidFill>
                  <a:srgbClr val="C00000"/>
                </a:solidFill>
              </a:rPr>
              <a:t>Scatter</a:t>
            </a:r>
          </a:p>
        </p:txBody>
      </p:sp>
      <p:graphicFrame>
        <p:nvGraphicFramePr>
          <p:cNvPr id="70" name="Table 69"/>
          <p:cNvGraphicFramePr>
            <a:graphicFrameLocks noGrp="1"/>
          </p:cNvGraphicFramePr>
          <p:nvPr/>
        </p:nvGraphicFramePr>
        <p:xfrm>
          <a:off x="6172200" y="2974975"/>
          <a:ext cx="17526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/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A0*B0*C0*D0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A1*B1*C1*D1</a:t>
                      </a: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A2*B2*C2*D2</a:t>
                      </a: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A3*B3*C3*D3</a:t>
                      </a:r>
                    </a:p>
                  </a:txBody>
                  <a:tcPr marT="45700" marB="45700"/>
                </a:tc>
              </a:tr>
            </a:tbl>
          </a:graphicData>
        </a:graphic>
      </p:graphicFrame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5876925" y="2974975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5867400" y="3352800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5867400" y="3733800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5867400" y="4114800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6553200" y="2590800"/>
            <a:ext cx="377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5562600" y="3733800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>
            <a:spLocks noChangeArrowheads="1"/>
          </p:cNvSpPr>
          <p:nvPr/>
        </p:nvSpPr>
        <p:spPr bwMode="auto">
          <a:xfrm rot="-5400000">
            <a:off x="5240338" y="3182937"/>
            <a:ext cx="647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 anchor="b">
            <a:spAutoFit/>
          </a:bodyPr>
          <a:lstStyle/>
          <a:p>
            <a:r>
              <a:rPr lang="en-US" sz="1400">
                <a:solidFill>
                  <a:srgbClr val="7030A0"/>
                </a:solidFill>
              </a:rPr>
              <a:t>Process</a:t>
            </a:r>
          </a:p>
        </p:txBody>
      </p:sp>
      <p:graphicFrame>
        <p:nvGraphicFramePr>
          <p:cNvPr id="44" name="Table 43"/>
          <p:cNvGraphicFramePr>
            <a:graphicFrameLocks noGrp="1"/>
          </p:cNvGraphicFramePr>
          <p:nvPr/>
        </p:nvGraphicFramePr>
        <p:xfrm>
          <a:off x="1676400" y="2974975"/>
          <a:ext cx="21336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5625"/>
                <a:gridCol w="555625"/>
                <a:gridCol w="476250"/>
                <a:gridCol w="546100"/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A0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A1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A2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A3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B0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B1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B2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B3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C0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C1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C2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C3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D0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D1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D2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0000FF"/>
                          </a:solidFill>
                        </a:rPr>
                        <a:t>D3</a:t>
                      </a:r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</a:tr>
            </a:tbl>
          </a:graphicData>
        </a:graphic>
      </p:graphicFrame>
      <p:sp>
        <p:nvSpPr>
          <p:cNvPr id="46133" name="TextBox 44"/>
          <p:cNvSpPr txBox="1">
            <a:spLocks noChangeArrowheads="1"/>
          </p:cNvSpPr>
          <p:nvPr/>
        </p:nvSpPr>
        <p:spPr bwMode="auto">
          <a:xfrm>
            <a:off x="1381125" y="2974975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6134" name="TextBox 45"/>
          <p:cNvSpPr txBox="1">
            <a:spLocks noChangeArrowheads="1"/>
          </p:cNvSpPr>
          <p:nvPr/>
        </p:nvSpPr>
        <p:spPr bwMode="auto">
          <a:xfrm>
            <a:off x="1371600" y="3352800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6135" name="TextBox 46"/>
          <p:cNvSpPr txBox="1">
            <a:spLocks noChangeArrowheads="1"/>
          </p:cNvSpPr>
          <p:nvPr/>
        </p:nvSpPr>
        <p:spPr bwMode="auto">
          <a:xfrm>
            <a:off x="1371600" y="3733800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6136" name="TextBox 47"/>
          <p:cNvSpPr txBox="1">
            <a:spLocks noChangeArrowheads="1"/>
          </p:cNvSpPr>
          <p:nvPr/>
        </p:nvSpPr>
        <p:spPr bwMode="auto">
          <a:xfrm>
            <a:off x="1371600" y="4114800"/>
            <a:ext cx="219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2209800" y="2746375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38" name="TextBox 49"/>
          <p:cNvSpPr txBox="1">
            <a:spLocks noChangeArrowheads="1"/>
          </p:cNvSpPr>
          <p:nvPr/>
        </p:nvSpPr>
        <p:spPr bwMode="auto">
          <a:xfrm>
            <a:off x="1752600" y="2590800"/>
            <a:ext cx="377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r>
              <a:rPr 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1066800" y="3733800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40" name="TextBox 51"/>
          <p:cNvSpPr txBox="1">
            <a:spLocks noChangeArrowheads="1"/>
          </p:cNvSpPr>
          <p:nvPr/>
        </p:nvSpPr>
        <p:spPr bwMode="auto">
          <a:xfrm rot="-5400000">
            <a:off x="744538" y="3182937"/>
            <a:ext cx="647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 anchor="b">
            <a:spAutoFit/>
          </a:bodyPr>
          <a:lstStyle/>
          <a:p>
            <a:r>
              <a:rPr lang="en-US" sz="1400">
                <a:solidFill>
                  <a:srgbClr val="7030A0"/>
                </a:solidFill>
              </a:rPr>
              <a:t>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69" grpId="0"/>
      <p:bldP spid="71" grpId="0"/>
      <p:bldP spid="72" grpId="0"/>
      <p:bldP spid="73" grpId="0"/>
      <p:bldP spid="74" grpId="0"/>
      <p:bldP spid="75" grpId="0"/>
      <p:bldP spid="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buClr>
                <a:srgbClr val="C00000"/>
              </a:buClr>
              <a:buFontTx/>
              <a:buNone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457200" indent="-457200" algn="just" eaLnBrk="1" hangingPunct="1">
              <a:buFontTx/>
              <a:buNone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Tx/>
              <a:buNone/>
              <a:defRPr/>
            </a:pPr>
            <a:endParaRPr lang="en-US" sz="1400" dirty="0" smtClean="0">
              <a:solidFill>
                <a:srgbClr val="7F7F7F"/>
              </a:solidFill>
            </a:endParaRPr>
          </a:p>
        </p:txBody>
      </p:sp>
      <p:sp>
        <p:nvSpPr>
          <p:cNvPr id="3" name="Bevel 2"/>
          <p:cNvSpPr/>
          <p:nvPr/>
        </p:nvSpPr>
        <p:spPr>
          <a:xfrm>
            <a:off x="2387600" y="1447800"/>
            <a:ext cx="4465638" cy="1042988"/>
          </a:xfrm>
          <a:prstGeom prst="beve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Discussion on Programming Models</a:t>
            </a:r>
          </a:p>
        </p:txBody>
      </p:sp>
      <p:sp>
        <p:nvSpPr>
          <p:cNvPr id="4" name="Down Arrow 3"/>
          <p:cNvSpPr/>
          <p:nvPr/>
        </p:nvSpPr>
        <p:spPr>
          <a:xfrm>
            <a:off x="4495800" y="2667000"/>
            <a:ext cx="381000" cy="6096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L-Shape 5"/>
          <p:cNvSpPr/>
          <p:nvPr/>
        </p:nvSpPr>
        <p:spPr>
          <a:xfrm rot="5400000">
            <a:off x="671512" y="4711701"/>
            <a:ext cx="777875" cy="1295400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Freeform 6"/>
          <p:cNvSpPr/>
          <p:nvPr/>
        </p:nvSpPr>
        <p:spPr>
          <a:xfrm>
            <a:off x="541338" y="5099050"/>
            <a:ext cx="1301750" cy="1023938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5720" tIns="53340" rIns="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Why parallelism?</a:t>
            </a:r>
          </a:p>
        </p:txBody>
      </p:sp>
      <p:sp>
        <p:nvSpPr>
          <p:cNvPr id="8" name="Isosceles Triangle 7"/>
          <p:cNvSpPr/>
          <p:nvPr/>
        </p:nvSpPr>
        <p:spPr>
          <a:xfrm>
            <a:off x="1489075" y="4618038"/>
            <a:ext cx="220663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L-Shape 8"/>
          <p:cNvSpPr/>
          <p:nvPr/>
        </p:nvSpPr>
        <p:spPr>
          <a:xfrm rot="5400000">
            <a:off x="2150269" y="4358481"/>
            <a:ext cx="777875" cy="1293813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020888" y="4745038"/>
            <a:ext cx="11684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Parallel computer architectures</a:t>
            </a:r>
            <a:endParaRPr lang="en-US" sz="1400" dirty="0"/>
          </a:p>
        </p:txBody>
      </p:sp>
      <p:sp>
        <p:nvSpPr>
          <p:cNvPr id="11" name="Isosceles Triangle 10"/>
          <p:cNvSpPr/>
          <p:nvPr/>
        </p:nvSpPr>
        <p:spPr>
          <a:xfrm>
            <a:off x="2968625" y="4264025"/>
            <a:ext cx="220663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L-Shape 11"/>
          <p:cNvSpPr/>
          <p:nvPr/>
        </p:nvSpPr>
        <p:spPr>
          <a:xfrm rot="5400000">
            <a:off x="3580606" y="4004470"/>
            <a:ext cx="777875" cy="1293812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Freeform 12"/>
          <p:cNvSpPr/>
          <p:nvPr/>
        </p:nvSpPr>
        <p:spPr>
          <a:xfrm>
            <a:off x="3451225" y="4391025"/>
            <a:ext cx="11684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Traditional models of parallel programming</a:t>
            </a:r>
            <a:endParaRPr lang="en-US" sz="1400" dirty="0"/>
          </a:p>
        </p:txBody>
      </p:sp>
      <p:sp>
        <p:nvSpPr>
          <p:cNvPr id="14" name="Isosceles Triangle 13"/>
          <p:cNvSpPr/>
          <p:nvPr/>
        </p:nvSpPr>
        <p:spPr>
          <a:xfrm>
            <a:off x="4398963" y="3910013"/>
            <a:ext cx="220662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L-Shape 14"/>
          <p:cNvSpPr/>
          <p:nvPr/>
        </p:nvSpPr>
        <p:spPr>
          <a:xfrm rot="5400000">
            <a:off x="5011738" y="3651250"/>
            <a:ext cx="776287" cy="1293813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4881563" y="4037013"/>
            <a:ext cx="11684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Examples of parallel processing</a:t>
            </a:r>
            <a:endParaRPr lang="en-US" sz="1400" dirty="0"/>
          </a:p>
        </p:txBody>
      </p:sp>
      <p:sp>
        <p:nvSpPr>
          <p:cNvPr id="17" name="Isosceles Triangle 16"/>
          <p:cNvSpPr/>
          <p:nvPr/>
        </p:nvSpPr>
        <p:spPr>
          <a:xfrm>
            <a:off x="5829300" y="3556000"/>
            <a:ext cx="220663" cy="22066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L-Shape 59"/>
          <p:cNvSpPr/>
          <p:nvPr/>
        </p:nvSpPr>
        <p:spPr>
          <a:xfrm rot="5400000">
            <a:off x="6441281" y="3298032"/>
            <a:ext cx="777875" cy="1293812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Freeform 60"/>
          <p:cNvSpPr/>
          <p:nvPr/>
        </p:nvSpPr>
        <p:spPr>
          <a:xfrm>
            <a:off x="6311900" y="3683000"/>
            <a:ext cx="11684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Message Passing Interface (MPI)</a:t>
            </a:r>
          </a:p>
        </p:txBody>
      </p:sp>
      <p:sp>
        <p:nvSpPr>
          <p:cNvPr id="62" name="Isosceles Triangle 61"/>
          <p:cNvSpPr/>
          <p:nvPr/>
        </p:nvSpPr>
        <p:spPr>
          <a:xfrm>
            <a:off x="7259638" y="3201988"/>
            <a:ext cx="220662" cy="220662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L-Shape 62"/>
          <p:cNvSpPr/>
          <p:nvPr/>
        </p:nvSpPr>
        <p:spPr>
          <a:xfrm rot="5400000">
            <a:off x="7871619" y="2944019"/>
            <a:ext cx="777875" cy="1293813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096" name="Freeform 4095"/>
          <p:cNvSpPr/>
          <p:nvPr/>
        </p:nvSpPr>
        <p:spPr>
          <a:xfrm>
            <a:off x="7742238" y="3330575"/>
            <a:ext cx="1168400" cy="1023938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MapReduce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Chevron 22"/>
          <p:cNvSpPr/>
          <p:nvPr/>
        </p:nvSpPr>
        <p:spPr>
          <a:xfrm rot="16200000">
            <a:off x="2123282" y="5809456"/>
            <a:ext cx="741362" cy="346075"/>
          </a:xfrm>
          <a:prstGeom prst="chevron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2016125" y="4745038"/>
            <a:ext cx="1168400" cy="1025525"/>
          </a:xfrm>
          <a:custGeom>
            <a:avLst/>
            <a:gdLst>
              <a:gd name="connsiteX0" fmla="*/ 0 w 1168405"/>
              <a:gd name="connsiteY0" fmla="*/ 0 h 1024175"/>
              <a:gd name="connsiteX1" fmla="*/ 1168405 w 1168405"/>
              <a:gd name="connsiteY1" fmla="*/ 0 h 1024175"/>
              <a:gd name="connsiteX2" fmla="*/ 1168405 w 1168405"/>
              <a:gd name="connsiteY2" fmla="*/ 1024175 h 1024175"/>
              <a:gd name="connsiteX3" fmla="*/ 0 w 1168405"/>
              <a:gd name="connsiteY3" fmla="*/ 1024175 h 1024175"/>
              <a:gd name="connsiteX4" fmla="*/ 0 w 1168405"/>
              <a:gd name="connsiteY4" fmla="*/ 0 h 1024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8405" h="1024175">
                <a:moveTo>
                  <a:pt x="0" y="0"/>
                </a:moveTo>
                <a:lnTo>
                  <a:pt x="1168405" y="0"/>
                </a:lnTo>
                <a:lnTo>
                  <a:pt x="1168405" y="1024175"/>
                </a:lnTo>
                <a:lnTo>
                  <a:pt x="0" y="10241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53340" tIns="53340" rIns="53340" bIns="53340" spcCol="1270"/>
          <a:lstStyle/>
          <a:p>
            <a:pPr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dirty="0">
                <a:solidFill>
                  <a:srgbClr val="0000FF"/>
                </a:solidFill>
              </a:rPr>
              <a:t>Parallel computer architectures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7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 Considerations and Restrictions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/>
              <a:t>Collective operations are </a:t>
            </a:r>
            <a:r>
              <a:rPr lang="en-US" sz="2000" dirty="0" smtClean="0"/>
              <a:t>blocking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/>
              <a:t>Collective communication routines do not take message tag </a:t>
            </a:r>
            <a:r>
              <a:rPr lang="en-US" sz="2000" dirty="0" smtClean="0"/>
              <a:t>arguments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/>
              <a:t>Collective operations within subsets of processes are accomplished by first partitioning the subsets into new groups and then attaching the new groups to new </a:t>
            </a:r>
            <a:r>
              <a:rPr lang="en-US" sz="2000" dirty="0" smtClean="0"/>
              <a:t>communicators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71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DA9789F-E575-4A8C-8A63-1C3FC74BA1B7}" type="slidenum">
              <a:rPr lang="en-US" smtClean="0"/>
              <a:pPr/>
              <a:t>70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Parallel Computer Architectures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We can categorize the architecture of parallel computers in terms of two aspects: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Whether the memory is physically centralized or distributed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Whether or not the address space is shared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229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B6E6853-159C-442F-A64F-96FC46B170AF}" type="slidenum">
              <a:rPr lang="en-US" smtClean="0"/>
              <a:pPr/>
              <a:t>8</a:t>
            </a:fld>
            <a:endParaRPr lang="en-US" smtClean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609600" y="3581400"/>
          <a:ext cx="8153400" cy="1691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62000"/>
                <a:gridCol w="1447800"/>
                <a:gridCol w="3905250"/>
                <a:gridCol w="2038350"/>
              </a:tblGrid>
              <a:tr h="370840">
                <a:tc rowSpan="4">
                  <a:txBody>
                    <a:bodyPr/>
                    <a:lstStyle/>
                    <a:p>
                      <a:r>
                        <a:rPr lang="en-US" dirty="0" smtClean="0"/>
                        <a:t>Memory</a:t>
                      </a:r>
                      <a:endParaRPr lang="en-US" dirty="0"/>
                    </a:p>
                  </a:txBody>
                  <a:tcPr vert="vert" anchor="ctr" anchorCtr="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Address Space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Shared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Individual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Centralized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accent3">
                              <a:lumMod val="95000"/>
                            </a:schemeClr>
                          </a:solidFill>
                        </a:rPr>
                        <a:t>SMP (Symmetric Multiprocessor)</a:t>
                      </a:r>
                      <a:endParaRPr lang="en-US" sz="1600" dirty="0">
                        <a:solidFill>
                          <a:schemeClr val="accent3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accent3">
                              <a:lumMod val="95000"/>
                            </a:schemeClr>
                          </a:solidFill>
                        </a:rPr>
                        <a:t>N/A</a:t>
                      </a:r>
                      <a:endParaRPr lang="en-US" sz="1600" dirty="0">
                        <a:solidFill>
                          <a:schemeClr val="accent3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Distributed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</a:rPr>
                        <a:t>NUMA (Non-Uniform Memory</a:t>
                      </a:r>
                      <a:r>
                        <a:rPr lang="en-US" sz="1600" baseline="0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</a:rPr>
                        <a:t> Access)</a:t>
                      </a:r>
                      <a:endParaRPr lang="en-US" sz="1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</a:rPr>
                        <a:t>MPP (Massively Parallel Processors) </a:t>
                      </a:r>
                      <a:endParaRPr lang="en-US" sz="1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609600" y="3581400"/>
          <a:ext cx="8153400" cy="1691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62000"/>
                <a:gridCol w="1447800"/>
                <a:gridCol w="3905250"/>
                <a:gridCol w="2038350"/>
              </a:tblGrid>
              <a:tr h="370840">
                <a:tc rowSpan="4">
                  <a:txBody>
                    <a:bodyPr/>
                    <a:lstStyle/>
                    <a:p>
                      <a:r>
                        <a:rPr lang="en-US" dirty="0" smtClean="0"/>
                        <a:t>Memory</a:t>
                      </a:r>
                      <a:endParaRPr lang="en-US" dirty="0"/>
                    </a:p>
                  </a:txBody>
                  <a:tcPr vert="vert" anchor="ctr" anchorCtr="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Address Space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Shared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Individual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Centralized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SMP (Symmetric Multiprocessor)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accent3">
                              <a:lumMod val="95000"/>
                            </a:schemeClr>
                          </a:solidFill>
                        </a:rPr>
                        <a:t>N/A</a:t>
                      </a:r>
                      <a:endParaRPr lang="en-US" sz="1600" dirty="0">
                        <a:solidFill>
                          <a:schemeClr val="accent3">
                            <a:lumMod val="9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Distributed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</a:rPr>
                        <a:t>NUMA (Non-Uniform Memory</a:t>
                      </a:r>
                      <a:r>
                        <a:rPr lang="en-US" sz="1600" baseline="0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</a:rPr>
                        <a:t> Access)</a:t>
                      </a:r>
                      <a:endParaRPr lang="en-US" sz="1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</a:rPr>
                        <a:t>MPP (Massively Parallel Processors) </a:t>
                      </a:r>
                      <a:endParaRPr lang="en-US" sz="1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09600" y="3581400"/>
          <a:ext cx="8153400" cy="1691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62000"/>
                <a:gridCol w="1447800"/>
                <a:gridCol w="3905250"/>
                <a:gridCol w="2038350"/>
              </a:tblGrid>
              <a:tr h="370840">
                <a:tc rowSpan="4">
                  <a:txBody>
                    <a:bodyPr/>
                    <a:lstStyle/>
                    <a:p>
                      <a:r>
                        <a:rPr lang="en-US" dirty="0" smtClean="0"/>
                        <a:t>Memory</a:t>
                      </a:r>
                      <a:endParaRPr lang="en-US" dirty="0"/>
                    </a:p>
                  </a:txBody>
                  <a:tcPr vert="vert" anchor="ctr" anchorCtr="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Address Space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Shared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Individual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Centralized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SMP (Symmetric Multiprocessor)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N/A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Distributed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</a:rPr>
                        <a:t>NUMA (Non-Uniform Memory</a:t>
                      </a:r>
                      <a:r>
                        <a:rPr lang="en-US" sz="1600" baseline="0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</a:rPr>
                        <a:t> Access)</a:t>
                      </a:r>
                      <a:endParaRPr lang="en-US" sz="1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</a:rPr>
                        <a:t>MPP (Massively Parallel Processors) </a:t>
                      </a:r>
                      <a:endParaRPr lang="en-US" sz="1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609600" y="3581400"/>
          <a:ext cx="8153400" cy="1691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62000"/>
                <a:gridCol w="1447800"/>
                <a:gridCol w="3905250"/>
                <a:gridCol w="2038350"/>
              </a:tblGrid>
              <a:tr h="370840">
                <a:tc rowSpan="4">
                  <a:txBody>
                    <a:bodyPr/>
                    <a:lstStyle/>
                    <a:p>
                      <a:r>
                        <a:rPr lang="en-US" dirty="0" smtClean="0"/>
                        <a:t>Memory</a:t>
                      </a:r>
                      <a:endParaRPr lang="en-US" dirty="0"/>
                    </a:p>
                  </a:txBody>
                  <a:tcPr vert="vert" anchor="ctr" anchorCtr="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Address Space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Shared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Individual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Centralized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SMP (Symmetric Multiprocessor)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N/A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Distributed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NUMA (Non-Uniform Memory</a:t>
                      </a:r>
                      <a:r>
                        <a:rPr lang="en-US" sz="1600" baseline="0" dirty="0" smtClean="0"/>
                        <a:t> Access)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</a:rPr>
                        <a:t>MPP (Massively Parallel Processors) </a:t>
                      </a:r>
                      <a:endParaRPr lang="en-US" sz="1600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609600" y="3581400"/>
          <a:ext cx="8153400" cy="1691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62000"/>
                <a:gridCol w="1447800"/>
                <a:gridCol w="3905250"/>
                <a:gridCol w="2038350"/>
              </a:tblGrid>
              <a:tr h="370840">
                <a:tc rowSpan="4">
                  <a:txBody>
                    <a:bodyPr/>
                    <a:lstStyle/>
                    <a:p>
                      <a:r>
                        <a:rPr lang="en-US" dirty="0" smtClean="0"/>
                        <a:t>Memory</a:t>
                      </a:r>
                      <a:endParaRPr lang="en-US" dirty="0"/>
                    </a:p>
                  </a:txBody>
                  <a:tcPr vert="vert" anchor="ctr" anchorCtr="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Address Space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Shared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Individual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Centralized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UMA – SMP (Symmetric Multiprocessor)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N/A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Distributed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NUMA (Non-Uniform Memory</a:t>
                      </a:r>
                      <a:r>
                        <a:rPr lang="en-US" sz="1600" baseline="0" dirty="0" smtClean="0"/>
                        <a:t> Access)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MPP (Massively Parallel Processors) 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Symmetric Multiprocessor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Symmetric Multiprocessor (SMP) architecture uses shared system resources that can be accessed equally from all processors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 single OS controls the SMP machine and it schedules processes and threads on processors so that the load is balanced</a:t>
            </a: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331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C3D669F-117D-4AA4-AB5F-B151C0FB92F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6" name="Rectangle 5"/>
          <p:cNvSpPr/>
          <p:nvPr/>
        </p:nvSpPr>
        <p:spPr>
          <a:xfrm>
            <a:off x="1752600" y="2514600"/>
            <a:ext cx="1143000" cy="457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Processor</a:t>
            </a:r>
          </a:p>
        </p:txBody>
      </p:sp>
      <p:sp>
        <p:nvSpPr>
          <p:cNvPr id="7" name="Rectangle 6"/>
          <p:cNvSpPr/>
          <p:nvPr/>
        </p:nvSpPr>
        <p:spPr>
          <a:xfrm>
            <a:off x="1905000" y="3200400"/>
            <a:ext cx="83820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Cache</a:t>
            </a:r>
          </a:p>
        </p:txBody>
      </p:sp>
      <p:sp>
        <p:nvSpPr>
          <p:cNvPr id="8" name="Rectangle 7"/>
          <p:cNvSpPr/>
          <p:nvPr/>
        </p:nvSpPr>
        <p:spPr>
          <a:xfrm>
            <a:off x="1752600" y="3886200"/>
            <a:ext cx="59436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Bus or Crossbar Switch</a:t>
            </a:r>
          </a:p>
        </p:txBody>
      </p:sp>
      <p:sp>
        <p:nvSpPr>
          <p:cNvPr id="9" name="Rectangle 8"/>
          <p:cNvSpPr/>
          <p:nvPr/>
        </p:nvSpPr>
        <p:spPr>
          <a:xfrm>
            <a:off x="3124200" y="4648200"/>
            <a:ext cx="1143000" cy="609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Memory</a:t>
            </a:r>
          </a:p>
        </p:txBody>
      </p:sp>
      <p:sp>
        <p:nvSpPr>
          <p:cNvPr id="10" name="Can 9"/>
          <p:cNvSpPr/>
          <p:nvPr/>
        </p:nvSpPr>
        <p:spPr>
          <a:xfrm>
            <a:off x="5334000" y="4648200"/>
            <a:ext cx="1143000" cy="685800"/>
          </a:xfrm>
          <a:prstGeom prst="can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I/O</a:t>
            </a:r>
          </a:p>
        </p:txBody>
      </p:sp>
      <p:cxnSp>
        <p:nvCxnSpPr>
          <p:cNvPr id="11" name="Straight Connector 10"/>
          <p:cNvCxnSpPr>
            <a:stCxn id="6" idx="2"/>
            <a:endCxn id="7" idx="0"/>
          </p:cNvCxnSpPr>
          <p:nvPr/>
        </p:nvCxnSpPr>
        <p:spPr>
          <a:xfrm>
            <a:off x="2324100" y="2971800"/>
            <a:ext cx="0" cy="2286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2"/>
          </p:cNvCxnSpPr>
          <p:nvPr/>
        </p:nvCxnSpPr>
        <p:spPr>
          <a:xfrm>
            <a:off x="2324100" y="3657600"/>
            <a:ext cx="0" cy="228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352800" y="2514600"/>
            <a:ext cx="1143000" cy="457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Processor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505200" y="3200400"/>
            <a:ext cx="83820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Cache</a:t>
            </a:r>
          </a:p>
        </p:txBody>
      </p:sp>
      <p:cxnSp>
        <p:nvCxnSpPr>
          <p:cNvPr id="15" name="Straight Connector 14"/>
          <p:cNvCxnSpPr>
            <a:stCxn id="13" idx="2"/>
            <a:endCxn id="14" idx="0"/>
          </p:cNvCxnSpPr>
          <p:nvPr/>
        </p:nvCxnSpPr>
        <p:spPr>
          <a:xfrm>
            <a:off x="3924300" y="2971800"/>
            <a:ext cx="0" cy="2286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4" idx="2"/>
          </p:cNvCxnSpPr>
          <p:nvPr/>
        </p:nvCxnSpPr>
        <p:spPr>
          <a:xfrm>
            <a:off x="3924300" y="3657600"/>
            <a:ext cx="0" cy="228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953000" y="2514600"/>
            <a:ext cx="1143000" cy="457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Processor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105400" y="3200400"/>
            <a:ext cx="83820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Cache</a:t>
            </a:r>
          </a:p>
        </p:txBody>
      </p:sp>
      <p:cxnSp>
        <p:nvCxnSpPr>
          <p:cNvPr id="19" name="Straight Connector 18"/>
          <p:cNvCxnSpPr>
            <a:stCxn id="17" idx="2"/>
            <a:endCxn id="18" idx="0"/>
          </p:cNvCxnSpPr>
          <p:nvPr/>
        </p:nvCxnSpPr>
        <p:spPr>
          <a:xfrm>
            <a:off x="5524500" y="2971800"/>
            <a:ext cx="0" cy="2286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8" idx="2"/>
          </p:cNvCxnSpPr>
          <p:nvPr/>
        </p:nvCxnSpPr>
        <p:spPr>
          <a:xfrm>
            <a:off x="5524500" y="3657600"/>
            <a:ext cx="0" cy="228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6553200" y="2514600"/>
            <a:ext cx="1143000" cy="457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Processor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705600" y="3200400"/>
            <a:ext cx="83820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Cache</a:t>
            </a:r>
          </a:p>
        </p:txBody>
      </p:sp>
      <p:cxnSp>
        <p:nvCxnSpPr>
          <p:cNvPr id="23" name="Straight Connector 22"/>
          <p:cNvCxnSpPr>
            <a:stCxn id="21" idx="2"/>
            <a:endCxn id="22" idx="0"/>
          </p:cNvCxnSpPr>
          <p:nvPr/>
        </p:nvCxnSpPr>
        <p:spPr>
          <a:xfrm>
            <a:off x="7124700" y="2971800"/>
            <a:ext cx="0" cy="2286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22" idx="2"/>
          </p:cNvCxnSpPr>
          <p:nvPr/>
        </p:nvCxnSpPr>
        <p:spPr>
          <a:xfrm>
            <a:off x="7124700" y="3657600"/>
            <a:ext cx="0" cy="228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9" idx="0"/>
          </p:cNvCxnSpPr>
          <p:nvPr/>
        </p:nvCxnSpPr>
        <p:spPr>
          <a:xfrm>
            <a:off x="3695700" y="4267200"/>
            <a:ext cx="0" cy="3810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10" idx="1"/>
          </p:cNvCxnSpPr>
          <p:nvPr/>
        </p:nvCxnSpPr>
        <p:spPr>
          <a:xfrm>
            <a:off x="5905500" y="4267200"/>
            <a:ext cx="0" cy="3810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3" grpId="0" animBg="1"/>
      <p:bldP spid="14" grpId="0" animBg="1"/>
      <p:bldP spid="17" grpId="0" animBg="1"/>
      <p:bldP spid="18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42068</TotalTime>
  <Words>5100</Words>
  <Application>Microsoft Office PowerPoint</Application>
  <PresentationFormat>On-screen Show (4:3)</PresentationFormat>
  <Paragraphs>1998</Paragraphs>
  <Slides>70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1" baseType="lpstr">
      <vt:lpstr>Default Design</vt:lpstr>
      <vt:lpstr>Distributed Systems CS 15-440 </vt:lpstr>
      <vt:lpstr>Objectives</vt:lpstr>
      <vt:lpstr>Amdahl’s Law</vt:lpstr>
      <vt:lpstr>Amdahl’s Law: An Example</vt:lpstr>
      <vt:lpstr>Real Vs. Actual Cases</vt:lpstr>
      <vt:lpstr>Guidelines</vt:lpstr>
      <vt:lpstr>Objectives</vt:lpstr>
      <vt:lpstr>Parallel Computer Architectures</vt:lpstr>
      <vt:lpstr>Symmetric Multiprocessor</vt:lpstr>
      <vt:lpstr>Massively Parallel Processors</vt:lpstr>
      <vt:lpstr>Non-Uniform Memory Access</vt:lpstr>
      <vt:lpstr>Objectives</vt:lpstr>
      <vt:lpstr>Models of Parallel Programming</vt:lpstr>
      <vt:lpstr>Traditional Parallel Programming Models</vt:lpstr>
      <vt:lpstr>Shared Memory Model</vt:lpstr>
      <vt:lpstr>Shared Memory Model</vt:lpstr>
      <vt:lpstr>Shared Memory Example</vt:lpstr>
      <vt:lpstr>Traditional Parallel Programming Models</vt:lpstr>
      <vt:lpstr>Message Passing Model</vt:lpstr>
      <vt:lpstr>Message Passing Model</vt:lpstr>
      <vt:lpstr>Message Passing Example</vt:lpstr>
      <vt:lpstr>Shared Memory Vs. Message Passing</vt:lpstr>
      <vt:lpstr>Objectives</vt:lpstr>
      <vt:lpstr>SPMD and MPMD</vt:lpstr>
      <vt:lpstr>SPMD</vt:lpstr>
      <vt:lpstr>MPMD</vt:lpstr>
      <vt:lpstr>3 Key Points</vt:lpstr>
      <vt:lpstr>Objectives</vt:lpstr>
      <vt:lpstr>Message Passing Interface</vt:lpstr>
      <vt:lpstr>What is MPI?</vt:lpstr>
      <vt:lpstr>Reasons for using MPI</vt:lpstr>
      <vt:lpstr>Programming Model</vt:lpstr>
      <vt:lpstr>Communicators and Groups</vt:lpstr>
      <vt:lpstr>Ranks</vt:lpstr>
      <vt:lpstr>Multiple Communicators</vt:lpstr>
      <vt:lpstr>Example of Multiple Communicators</vt:lpstr>
      <vt:lpstr>Next Class</vt:lpstr>
      <vt:lpstr>Message Passing Interface</vt:lpstr>
      <vt:lpstr>Point-to-Point Communication</vt:lpstr>
      <vt:lpstr>Two Cases</vt:lpstr>
      <vt:lpstr>Steps Involved in Point-to-Point Communication</vt:lpstr>
      <vt:lpstr>Blocking Send and Receive</vt:lpstr>
      <vt:lpstr>Blocking Send and Receive</vt:lpstr>
      <vt:lpstr>Non-Blocking Send and Receive (1)</vt:lpstr>
      <vt:lpstr>Non-Blocking Send and Receive (2)</vt:lpstr>
      <vt:lpstr>Why Non-Blocking Communication?</vt:lpstr>
      <vt:lpstr> MPI Point-To-Point Communication Routines</vt:lpstr>
      <vt:lpstr>Message Order</vt:lpstr>
      <vt:lpstr>Fairness</vt:lpstr>
      <vt:lpstr>Unidirectional Communication</vt:lpstr>
      <vt:lpstr>Bidirectional Communication</vt:lpstr>
      <vt:lpstr>Bidirectional Communication- Deadlocks</vt:lpstr>
      <vt:lpstr>Case 1. Send First and Then Receive</vt:lpstr>
      <vt:lpstr>Case 1. Send First and Then Receive</vt:lpstr>
      <vt:lpstr>Case 1. Send First and Then Receive</vt:lpstr>
      <vt:lpstr>Case 2. Receive First and Then Send</vt:lpstr>
      <vt:lpstr>Case 2. Receive First and Then Send</vt:lpstr>
      <vt:lpstr>Case 3. One Process Sends and Receives; the other Receives and Sends</vt:lpstr>
      <vt:lpstr>A Recommendation</vt:lpstr>
      <vt:lpstr>Message Passing Interface</vt:lpstr>
      <vt:lpstr>Collective Communication</vt:lpstr>
      <vt:lpstr>Patterns of Collective Communication</vt:lpstr>
      <vt:lpstr>1. Broadcast</vt:lpstr>
      <vt:lpstr>2-3. Scatter and Gather</vt:lpstr>
      <vt:lpstr>4. All Gather</vt:lpstr>
      <vt:lpstr>5. All To All</vt:lpstr>
      <vt:lpstr>6-7. Reduce and All Reduce</vt:lpstr>
      <vt:lpstr>8. Scan</vt:lpstr>
      <vt:lpstr>9. Reduce Scatter</vt:lpstr>
      <vt:lpstr> Considerations and Restrictions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gkesden</cp:lastModifiedBy>
  <cp:revision>739</cp:revision>
  <dcterms:created xsi:type="dcterms:W3CDTF">2008-11-03T12:44:07Z</dcterms:created>
  <dcterms:modified xsi:type="dcterms:W3CDTF">2012-03-22T14:20:36Z</dcterms:modified>
</cp:coreProperties>
</file>