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6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4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0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7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8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5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7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5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60944-CAC5-9A43-8049-AB6318B88390}" type="datetimeFigureOut">
              <a:rPr lang="en-US" smtClean="0"/>
              <a:t>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7CAF-4938-9C44-8878-57860A15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4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Started on Lab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ksu@andrew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7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“Distributed” Part: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Sockets</a:t>
            </a:r>
          </a:p>
          <a:p>
            <a:pPr lvl="1"/>
            <a:r>
              <a:rPr lang="en-US" dirty="0" smtClean="0"/>
              <a:t>2-way communication</a:t>
            </a:r>
          </a:p>
          <a:p>
            <a:pPr lvl="1"/>
            <a:r>
              <a:rPr lang="en-US" dirty="0" smtClean="0"/>
              <a:t>“Socket” class in Java</a:t>
            </a:r>
          </a:p>
          <a:p>
            <a:r>
              <a:rPr lang="en-US" dirty="0" smtClean="0"/>
              <a:t>We want to send objects across the network</a:t>
            </a:r>
          </a:p>
          <a:p>
            <a:pPr lvl="1"/>
            <a:r>
              <a:rPr lang="en-US" dirty="0" smtClean="0"/>
              <a:t>Here’s where the “</a:t>
            </a:r>
            <a:r>
              <a:rPr lang="en-US" dirty="0" err="1" smtClean="0"/>
              <a:t>serializable</a:t>
            </a:r>
            <a:r>
              <a:rPr lang="en-US" dirty="0" smtClean="0"/>
              <a:t>” comes into play</a:t>
            </a:r>
          </a:p>
          <a:p>
            <a:pPr lvl="1"/>
            <a:r>
              <a:rPr lang="en-US" dirty="0" smtClean="0"/>
              <a:t>“Object{Input, Output}Stream”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76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“Distributed” Part: Master/Slave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 – accepts incoming connections from slaves (does not need to know their hostname ahead of time!)</a:t>
            </a:r>
          </a:p>
          <a:p>
            <a:r>
              <a:rPr lang="en-US" dirty="0" smtClean="0"/>
              <a:t>Slave – connects to master</a:t>
            </a:r>
          </a:p>
          <a:p>
            <a:pPr lvl="1"/>
            <a:r>
              <a:rPr lang="en-US" dirty="0" smtClean="0"/>
              <a:t>Must know hostname ahead of time</a:t>
            </a:r>
          </a:p>
          <a:p>
            <a:pPr lvl="1"/>
            <a:r>
              <a:rPr lang="en-US" dirty="0" smtClean="0"/>
              <a:t>The “-c [</a:t>
            </a:r>
            <a:r>
              <a:rPr lang="en-US" dirty="0" err="1" smtClean="0"/>
              <a:t>masterhostname</a:t>
            </a:r>
            <a:r>
              <a:rPr lang="en-US" dirty="0" smtClean="0"/>
              <a:t>]” flag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68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“Distributed” Part: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5 seconds or so, you’ll want to check the load across all nodes</a:t>
            </a:r>
          </a:p>
          <a:p>
            <a:r>
              <a:rPr lang="en-US" dirty="0" smtClean="0"/>
              <a:t>Redistribute the load</a:t>
            </a:r>
          </a:p>
          <a:p>
            <a:r>
              <a:rPr lang="en-US" dirty="0" smtClean="0"/>
              <a:t>Use the suspend here</a:t>
            </a:r>
          </a:p>
          <a:p>
            <a:pPr lvl="1"/>
            <a:r>
              <a:rPr lang="en-US" dirty="0" smtClean="0"/>
              <a:t>Suspend process</a:t>
            </a:r>
          </a:p>
          <a:p>
            <a:pPr lvl="1"/>
            <a:r>
              <a:rPr lang="en-US" dirty="0" smtClean="0"/>
              <a:t>Package it up</a:t>
            </a:r>
          </a:p>
          <a:p>
            <a:pPr lvl="1"/>
            <a:r>
              <a:rPr lang="en-US" dirty="0" smtClean="0"/>
              <a:t>Send to slave node to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83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Migratable</a:t>
            </a:r>
            <a:r>
              <a:rPr lang="en-US" dirty="0" smtClean="0"/>
              <a:t>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There’s a </a:t>
            </a:r>
            <a:r>
              <a:rPr lang="en-US" dirty="0" err="1" smtClean="0"/>
              <a:t>Grep</a:t>
            </a:r>
            <a:r>
              <a:rPr lang="en-US" dirty="0" smtClean="0"/>
              <a:t> example on the course website</a:t>
            </a:r>
          </a:p>
          <a:p>
            <a:r>
              <a:rPr lang="en-US" dirty="0" smtClean="0"/>
              <a:t>These must have a </a:t>
            </a:r>
            <a:r>
              <a:rPr lang="en-US" i="1" dirty="0" smtClean="0"/>
              <a:t>run()</a:t>
            </a:r>
            <a:r>
              <a:rPr lang="en-US" dirty="0" smtClean="0"/>
              <a:t> and a </a:t>
            </a:r>
            <a:r>
              <a:rPr lang="en-US" i="1" dirty="0" smtClean="0"/>
              <a:t>suspend()</a:t>
            </a:r>
          </a:p>
          <a:p>
            <a:r>
              <a:rPr lang="en-US" i="1" dirty="0" smtClean="0"/>
              <a:t>run()</a:t>
            </a:r>
            <a:endParaRPr lang="en-US" dirty="0" smtClean="0"/>
          </a:p>
          <a:p>
            <a:pPr lvl="1"/>
            <a:r>
              <a:rPr lang="en-US" dirty="0" smtClean="0"/>
              <a:t>Called to start the process</a:t>
            </a:r>
          </a:p>
          <a:p>
            <a:pPr lvl="1"/>
            <a:r>
              <a:rPr lang="en-US" dirty="0" smtClean="0"/>
              <a:t>Called for both the initial start as well as resuming</a:t>
            </a:r>
          </a:p>
          <a:p>
            <a:r>
              <a:rPr lang="en-US" i="1" dirty="0" smtClean="0"/>
              <a:t>suspend()</a:t>
            </a:r>
            <a:endParaRPr lang="en-US" dirty="0" smtClean="0"/>
          </a:p>
          <a:p>
            <a:pPr lvl="1"/>
            <a:r>
              <a:rPr lang="en-US" dirty="0" smtClean="0"/>
              <a:t>Called to tell a process to pause</a:t>
            </a:r>
          </a:p>
          <a:p>
            <a:pPr lvl="1"/>
            <a:r>
              <a:rPr lang="en-US" dirty="0" smtClean="0"/>
              <a:t>Way for a process to gracefully save its state</a:t>
            </a:r>
          </a:p>
          <a:p>
            <a:pPr lvl="1"/>
            <a:r>
              <a:rPr lang="en-US" dirty="0" smtClean="0"/>
              <a:t>Blocks until the </a:t>
            </a:r>
            <a:r>
              <a:rPr lang="en-US" i="1" dirty="0" smtClean="0"/>
              <a:t>run()</a:t>
            </a:r>
            <a:r>
              <a:rPr lang="en-US" dirty="0" smtClean="0"/>
              <a:t> is finished suspending (why??)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01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Migratable</a:t>
            </a:r>
            <a:r>
              <a:rPr lang="en-US" dirty="0" smtClean="0"/>
              <a:t>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write one, wrap the main work loop with a check on a “</a:t>
            </a:r>
            <a:r>
              <a:rPr lang="en-US" i="1" dirty="0" smtClean="0"/>
              <a:t>suspending</a:t>
            </a:r>
            <a:r>
              <a:rPr lang="en-US" dirty="0" smtClean="0"/>
              <a:t>” variable</a:t>
            </a:r>
          </a:p>
          <a:p>
            <a:r>
              <a:rPr lang="en-US" dirty="0" smtClean="0"/>
              <a:t>Don’t forget to make it </a:t>
            </a:r>
            <a:r>
              <a:rPr lang="en-US" i="1" dirty="0" smtClean="0"/>
              <a:t>volatile</a:t>
            </a:r>
            <a:r>
              <a:rPr lang="en-US" dirty="0" smtClean="0"/>
              <a:t> (why?)</a:t>
            </a:r>
          </a:p>
          <a:p>
            <a:r>
              <a:rPr lang="en-US" dirty="0" smtClean="0"/>
              <a:t>When loop breaks, save state, then restore </a:t>
            </a:r>
            <a:r>
              <a:rPr lang="en-US" i="1" dirty="0" smtClean="0"/>
              <a:t>suspending</a:t>
            </a:r>
            <a:r>
              <a:rPr lang="en-US" dirty="0" smtClean="0"/>
              <a:t> to old value</a:t>
            </a:r>
          </a:p>
          <a:p>
            <a:pPr lvl="1"/>
            <a:r>
              <a:rPr lang="en-US" dirty="0" smtClean="0"/>
              <a:t>This will wake up the </a:t>
            </a:r>
            <a:r>
              <a:rPr lang="en-US" i="1" dirty="0" smtClean="0"/>
              <a:t>suspend(</a:t>
            </a:r>
            <a:r>
              <a:rPr lang="en-US" i="1" smtClean="0"/>
              <a:t>)</a:t>
            </a:r>
            <a:r>
              <a:rPr lang="en-US" smtClean="0"/>
              <a:t> call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54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MigratableProcess</a:t>
            </a:r>
            <a:endParaRPr lang="en-US" dirty="0" smtClean="0"/>
          </a:p>
          <a:p>
            <a:r>
              <a:rPr lang="en-US" dirty="0" err="1" smtClean="0"/>
              <a:t>TransactionalFile</a:t>
            </a:r>
            <a:r>
              <a:rPr lang="en-US" dirty="0" smtClean="0"/>
              <a:t>{Input, Output}Stream</a:t>
            </a:r>
          </a:p>
          <a:p>
            <a:r>
              <a:rPr lang="en-US" dirty="0" err="1" smtClean="0"/>
              <a:t>ProcessManager</a:t>
            </a:r>
            <a:endParaRPr lang="en-US" dirty="0" smtClean="0"/>
          </a:p>
          <a:p>
            <a:r>
              <a:rPr lang="en-US" dirty="0" err="1" smtClean="0"/>
              <a:t>MigratableProcesses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3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MigratableProcess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simple interface which </a:t>
            </a:r>
            <a:r>
              <a:rPr lang="en-US" i="1" dirty="0" smtClean="0"/>
              <a:t>extends</a:t>
            </a:r>
            <a:r>
              <a:rPr lang="en-US" dirty="0" smtClean="0"/>
              <a:t> two other interfaces:</a:t>
            </a:r>
          </a:p>
          <a:p>
            <a:r>
              <a:rPr lang="en-US" i="1" dirty="0" smtClean="0"/>
              <a:t>Runnable</a:t>
            </a:r>
            <a:r>
              <a:rPr lang="en-US" dirty="0" smtClean="0"/>
              <a:t>: </a:t>
            </a:r>
          </a:p>
          <a:p>
            <a:pPr lvl="1"/>
            <a:r>
              <a:rPr lang="en-US" i="1" dirty="0" smtClean="0"/>
              <a:t>void run();</a:t>
            </a:r>
          </a:p>
          <a:p>
            <a:pPr lvl="1"/>
            <a:r>
              <a:rPr lang="en-US" dirty="0" smtClean="0"/>
              <a:t>Given an object, can start a new thread</a:t>
            </a:r>
          </a:p>
          <a:p>
            <a:r>
              <a:rPr lang="en-US" i="1" dirty="0" err="1" smtClean="0"/>
              <a:t>Serializable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Can marshal/</a:t>
            </a:r>
            <a:r>
              <a:rPr lang="en-US" dirty="0" err="1" smtClean="0"/>
              <a:t>unmarshal</a:t>
            </a:r>
            <a:r>
              <a:rPr lang="en-US" dirty="0" smtClean="0"/>
              <a:t> the object</a:t>
            </a:r>
          </a:p>
          <a:p>
            <a:pPr lvl="1"/>
            <a:r>
              <a:rPr lang="en-US" dirty="0" smtClean="0"/>
              <a:t>Does </a:t>
            </a:r>
            <a:r>
              <a:rPr lang="en-US" b="1" dirty="0" smtClean="0"/>
              <a:t>NOT</a:t>
            </a:r>
            <a:r>
              <a:rPr lang="en-US" dirty="0" smtClean="0"/>
              <a:t> serialize volatile (and transient) fields</a:t>
            </a:r>
          </a:p>
          <a:p>
            <a:r>
              <a:rPr lang="en-US" dirty="0" smtClean="0"/>
              <a:t>You’ll also want </a:t>
            </a:r>
            <a:r>
              <a:rPr lang="en-US" i="1" dirty="0" smtClean="0"/>
              <a:t>void suspend();</a:t>
            </a:r>
            <a:r>
              <a:rPr lang="en-US" dirty="0" smtClean="0"/>
              <a:t> declared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3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err="1" smtClean="0"/>
              <a:t>TransactionalFile</a:t>
            </a:r>
            <a:r>
              <a:rPr lang="en-US" sz="3500" dirty="0" smtClean="0"/>
              <a:t>{Input, Output}Stream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file input/output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File opened once</a:t>
            </a:r>
          </a:p>
          <a:p>
            <a:pPr lvl="1"/>
            <a:r>
              <a:rPr lang="en-US" dirty="0" smtClean="0"/>
              <a:t>Read:</a:t>
            </a:r>
          </a:p>
          <a:p>
            <a:pPr lvl="2"/>
            <a:r>
              <a:rPr lang="en-US" dirty="0" smtClean="0"/>
              <a:t>Read </a:t>
            </a:r>
            <a:r>
              <a:rPr lang="en-US" i="1" dirty="0" smtClean="0"/>
              <a:t>n</a:t>
            </a:r>
            <a:r>
              <a:rPr lang="en-US" dirty="0" smtClean="0"/>
              <a:t> bytes from file descriptor</a:t>
            </a:r>
          </a:p>
          <a:p>
            <a:r>
              <a:rPr lang="en-US" dirty="0" smtClean="0"/>
              <a:t>What’s the problem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51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err="1" smtClean="0"/>
              <a:t>TransactionalFile</a:t>
            </a:r>
            <a:r>
              <a:rPr lang="en-US" sz="3500" dirty="0" smtClean="0"/>
              <a:t>{Input, Output}Stream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transactional read</a:t>
            </a:r>
          </a:p>
          <a:p>
            <a:r>
              <a:rPr lang="en-US" dirty="0" smtClean="0"/>
              <a:t>Read:</a:t>
            </a:r>
          </a:p>
          <a:p>
            <a:pPr lvl="1"/>
            <a:r>
              <a:rPr lang="en-US" dirty="0" smtClean="0"/>
              <a:t>Open file each time for read</a:t>
            </a:r>
          </a:p>
          <a:p>
            <a:pPr lvl="2"/>
            <a:r>
              <a:rPr lang="en-US" b="1" dirty="0" smtClean="0"/>
              <a:t>on first open initialize </a:t>
            </a:r>
            <a:r>
              <a:rPr lang="en-US" b="1" i="1" dirty="0" err="1" smtClean="0"/>
              <a:t>i</a:t>
            </a:r>
            <a:r>
              <a:rPr lang="en-US" b="1" dirty="0" smtClean="0"/>
              <a:t> := 0</a:t>
            </a:r>
          </a:p>
          <a:p>
            <a:pPr lvl="1"/>
            <a:r>
              <a:rPr lang="en-US" dirty="0" smtClean="0"/>
              <a:t>Read </a:t>
            </a:r>
            <a:r>
              <a:rPr lang="en-US" i="1" dirty="0" smtClean="0"/>
              <a:t>n</a:t>
            </a:r>
            <a:r>
              <a:rPr lang="en-US" dirty="0" smtClean="0"/>
              <a:t> bytes starting from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lvl="1"/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Close file</a:t>
            </a:r>
          </a:p>
          <a:p>
            <a:r>
              <a:rPr lang="en-US" dirty="0" smtClean="0"/>
              <a:t>State kept in class, </a:t>
            </a:r>
            <a:r>
              <a:rPr lang="en-US" i="1" dirty="0" smtClean="0"/>
              <a:t>not</a:t>
            </a:r>
            <a:r>
              <a:rPr lang="en-US" dirty="0" smtClean="0"/>
              <a:t> file descriptor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9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meat of the project</a:t>
            </a:r>
          </a:p>
          <a:p>
            <a:r>
              <a:rPr lang="en-US" dirty="0" smtClean="0"/>
              <a:t>Several important parts to this:</a:t>
            </a:r>
          </a:p>
          <a:p>
            <a:pPr lvl="1"/>
            <a:r>
              <a:rPr lang="en-US" dirty="0" smtClean="0"/>
              <a:t>Command line parser (robust!!!)</a:t>
            </a:r>
          </a:p>
          <a:p>
            <a:pPr lvl="1"/>
            <a:r>
              <a:rPr lang="en-US" dirty="0" smtClean="0"/>
              <a:t>Launching a process</a:t>
            </a:r>
          </a:p>
          <a:p>
            <a:pPr lvl="1"/>
            <a:r>
              <a:rPr lang="en-US" dirty="0" smtClean="0"/>
              <a:t>Joining terminated threads</a:t>
            </a:r>
          </a:p>
          <a:p>
            <a:pPr lvl="1"/>
            <a:r>
              <a:rPr lang="en-US" dirty="0" smtClean="0"/>
              <a:t>Lastly, the distributed part</a:t>
            </a:r>
          </a:p>
        </p:txBody>
      </p:sp>
    </p:spTree>
    <p:extLst>
      <p:ext uri="{BB962C8B-B14F-4D97-AF65-F5344CB8AC3E}">
        <p14:creationId xmlns:p14="http://schemas.microsoft.com/office/powerpoint/2010/main" val="1165948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</a:t>
            </a:r>
            <a:r>
              <a:rPr lang="en-US" dirty="0" err="1" smtClean="0"/>
              <a:t>String.split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Breaks a string apart</a:t>
            </a:r>
          </a:p>
          <a:p>
            <a:pPr lvl="1"/>
            <a:r>
              <a:rPr lang="en-US" dirty="0" smtClean="0"/>
              <a:t>“This lab is fun” =&gt; {“This”, “lab”, “is”, “fun”}</a:t>
            </a:r>
          </a:p>
          <a:p>
            <a:r>
              <a:rPr lang="en-US" dirty="0" smtClean="0"/>
              <a:t>Make sure your parser is robust</a:t>
            </a:r>
          </a:p>
          <a:p>
            <a:pPr lvl="1"/>
            <a:r>
              <a:rPr lang="en-US" dirty="0" smtClean="0"/>
              <a:t>Should not crash on unrecognized input</a:t>
            </a:r>
          </a:p>
          <a:p>
            <a:pPr lvl="1"/>
            <a:r>
              <a:rPr lang="en-US" dirty="0" smtClean="0"/>
              <a:t>Test it yourself, because we will :D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1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 to be run given to you as a String</a:t>
            </a:r>
          </a:p>
          <a:p>
            <a:r>
              <a:rPr lang="en-US" dirty="0" smtClean="0"/>
              <a:t>What do we do now?</a:t>
            </a:r>
          </a:p>
          <a:p>
            <a:pPr lvl="1"/>
            <a:r>
              <a:rPr lang="en-US" dirty="0" smtClean="0"/>
              <a:t>The Reflection API!!!</a:t>
            </a:r>
          </a:p>
          <a:p>
            <a:r>
              <a:rPr lang="en-US" dirty="0" smtClean="0"/>
              <a:t>Can use it to get the class from a String</a:t>
            </a:r>
          </a:p>
          <a:p>
            <a:pPr lvl="1"/>
            <a:r>
              <a:rPr lang="en-US" dirty="0" smtClean="0"/>
              <a:t>Class&lt;?&gt; </a:t>
            </a:r>
            <a:r>
              <a:rPr lang="en-US" dirty="0" err="1" smtClean="0"/>
              <a:t>myClass</a:t>
            </a:r>
            <a:r>
              <a:rPr lang="en-US" dirty="0" smtClean="0"/>
              <a:t> = </a:t>
            </a:r>
            <a:r>
              <a:rPr lang="en-US" dirty="0" err="1" smtClean="0"/>
              <a:t>Class.forName</a:t>
            </a:r>
            <a:r>
              <a:rPr lang="en-US" dirty="0" smtClean="0"/>
              <a:t>(“Foo”);</a:t>
            </a:r>
          </a:p>
          <a:p>
            <a:r>
              <a:rPr lang="en-US" dirty="0" smtClean="0"/>
              <a:t>Can also get the constructor</a:t>
            </a:r>
          </a:p>
          <a:p>
            <a:pPr lvl="1"/>
            <a:r>
              <a:rPr lang="en-US" dirty="0" smtClean="0"/>
              <a:t>Constructor </a:t>
            </a:r>
            <a:r>
              <a:rPr lang="en-US" dirty="0" err="1" smtClean="0"/>
              <a:t>myCtor</a:t>
            </a:r>
            <a:r>
              <a:rPr lang="en-US" dirty="0" smtClean="0"/>
              <a:t> = </a:t>
            </a:r>
            <a:r>
              <a:rPr lang="en-US" dirty="0" err="1" smtClean="0"/>
              <a:t>myClass.getConstructor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Thread t =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new Thread(</a:t>
            </a:r>
            <a:r>
              <a:rPr lang="en-US" dirty="0" err="1" smtClean="0"/>
              <a:t>myCtor.newInstance</a:t>
            </a:r>
            <a:r>
              <a:rPr lang="en-US" dirty="0" smtClean="0"/>
              <a:t>(…));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0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a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have a </a:t>
            </a:r>
            <a:r>
              <a:rPr lang="en-US" i="1" dirty="0" smtClean="0"/>
              <a:t>join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Waits for that thread to die</a:t>
            </a:r>
          </a:p>
          <a:p>
            <a:pPr lvl="1"/>
            <a:r>
              <a:rPr lang="en-US" dirty="0" smtClean="0"/>
              <a:t>Can be used to wait for threads to finish</a:t>
            </a:r>
            <a:endParaRPr lang="en-US" dirty="0" smtClean="0"/>
          </a:p>
          <a:p>
            <a:r>
              <a:rPr lang="en-US" dirty="0" smtClean="0"/>
              <a:t>Be sure to maintain your list of running “processes”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78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597</Words>
  <Application>Microsoft Macintosh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Getting Started on Lab 1</vt:lpstr>
      <vt:lpstr>Requirements</vt:lpstr>
      <vt:lpstr>MigratableProcess</vt:lpstr>
      <vt:lpstr>TransactionalFile{Input, Output}Stream</vt:lpstr>
      <vt:lpstr>TransactionalFile{Input, Output}Stream</vt:lpstr>
      <vt:lpstr>ProcessManager</vt:lpstr>
      <vt:lpstr>Command Line Parsing</vt:lpstr>
      <vt:lpstr>Launching a process</vt:lpstr>
      <vt:lpstr>Joining a thread</vt:lpstr>
      <vt:lpstr>The “Distributed” Part: Communication</vt:lpstr>
      <vt:lpstr>The “Distributed” Part: Master/Slave</vt:lpstr>
      <vt:lpstr>The “Distributed” Part: Load Balancing</vt:lpstr>
      <vt:lpstr>Migratable Processes</vt:lpstr>
      <vt:lpstr>Migratable Processes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on Lab 1</dc:title>
  <dc:creator>Kevin Su</dc:creator>
  <cp:lastModifiedBy>Kevin Su</cp:lastModifiedBy>
  <cp:revision>8</cp:revision>
  <dcterms:created xsi:type="dcterms:W3CDTF">2013-01-23T22:04:04Z</dcterms:created>
  <dcterms:modified xsi:type="dcterms:W3CDTF">2013-01-24T00:36:15Z</dcterms:modified>
</cp:coreProperties>
</file>