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58" r:id="rId7"/>
    <p:sldId id="259" r:id="rId8"/>
    <p:sldId id="262" r:id="rId9"/>
    <p:sldId id="264" r:id="rId10"/>
    <p:sldId id="265" r:id="rId11"/>
    <p:sldId id="267" r:id="rId12"/>
    <p:sldId id="269" r:id="rId13"/>
    <p:sldId id="268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6B3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5" autoAdjust="0"/>
  </p:normalViewPr>
  <p:slideViewPr>
    <p:cSldViewPr>
      <p:cViewPr varScale="1">
        <p:scale>
          <a:sx n="99" d="100"/>
          <a:sy n="99" d="100"/>
        </p:scale>
        <p:origin x="-3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7E022-5AA2-49AF-AD4D-112AA6628CD9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hyperlink" Target="http://horicky.blogspot.com/2010/08/designing-algorithmis-for-map-reduce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2101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4648200"/>
            <a:ext cx="3886200" cy="160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04800" y="6248400"/>
            <a:ext cx="868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>
                <a:hlinkClick r:id="rId4"/>
              </a:rPr>
              <a:t>http://horicky.blogspot.com/2010/08/designing-algorithmis-for-map-reduce.html</a:t>
            </a:r>
            <a:endParaRPr lang="en-US" dirty="0"/>
          </a:p>
        </p:txBody>
      </p:sp>
      <p:pic>
        <p:nvPicPr>
          <p:cNvPr id="1033" name="Picture 9" descr="http://mbeckerlaw.com/wp-content/uploads/2011/04/Crimeagainstproperty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133600"/>
            <a:ext cx="3048000" cy="27051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667000" y="2209800"/>
            <a:ext cx="647700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The first part of today’s </a:t>
            </a:r>
            <a:r>
              <a:rPr lang="en-US" dirty="0" smtClean="0"/>
              <a:t>presentation is largely stolen from </a:t>
            </a:r>
            <a:endParaRPr lang="en-US" dirty="0" smtClean="0"/>
          </a:p>
          <a:p>
            <a:pPr algn="r"/>
            <a:r>
              <a:rPr lang="en-US" dirty="0" smtClean="0"/>
              <a:t>Ricky </a:t>
            </a:r>
            <a:r>
              <a:rPr lang="en-US" dirty="0" smtClean="0"/>
              <a:t>Ho’s Blog </a:t>
            </a:r>
            <a:r>
              <a:rPr lang="en-US" dirty="0" smtClean="0"/>
              <a:t>posting (</a:t>
            </a:r>
            <a:r>
              <a:rPr lang="en-US" dirty="0" smtClean="0"/>
              <a:t>But, any mistakes are assuredly mine!):</a:t>
            </a:r>
          </a:p>
          <a:p>
            <a:pPr algn="r"/>
            <a:endParaRPr lang="en-US" dirty="0" smtClean="0"/>
          </a:p>
          <a:p>
            <a:pPr algn="r"/>
            <a:r>
              <a:rPr lang="en-US" b="1" dirty="0" smtClean="0"/>
              <a:t>Sunday</a:t>
            </a:r>
            <a:r>
              <a:rPr lang="en-US" b="1" dirty="0"/>
              <a:t>, August 29, 2010</a:t>
            </a:r>
          </a:p>
          <a:p>
            <a:pPr algn="r"/>
            <a:r>
              <a:rPr lang="en-US" sz="3000" b="1" dirty="0"/>
              <a:t>Designing algorithms for Map </a:t>
            </a:r>
            <a:r>
              <a:rPr lang="en-US" sz="3000" b="1" dirty="0" smtClean="0"/>
              <a:t>Reduce</a:t>
            </a:r>
            <a:endParaRPr lang="en-US" sz="3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505200" y="3733800"/>
            <a:ext cx="5275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15-440/640 July 1, 2014 (Gregory </a:t>
            </a:r>
            <a:r>
              <a:rPr lang="en-US" dirty="0" err="1" smtClean="0"/>
              <a:t>Kesden</a:t>
            </a:r>
            <a:r>
              <a:rPr lang="en-US" dirty="0" smtClean="0"/>
              <a:t>, Presenting)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lang="en-US" sz="2000" dirty="0" smtClean="0"/>
              <a:t>Filter: </a:t>
            </a:r>
            <a:r>
              <a:rPr lang="en-US" sz="2000" i="1" dirty="0" smtClean="0"/>
              <a:t>result </a:t>
            </a:r>
            <a:r>
              <a:rPr lang="en-US" sz="2000" i="1" dirty="0"/>
              <a:t>= SELECT c1, c2, c3, c4 FROM source WHERE </a:t>
            </a:r>
            <a:r>
              <a:rPr lang="en-US" sz="2000" i="1" dirty="0" smtClean="0"/>
              <a:t>conditions</a:t>
            </a:r>
            <a:endParaRPr lang="en-US" sz="2000" dirty="0" smtClean="0"/>
          </a:p>
          <a:p>
            <a:pPr lvl="1"/>
            <a:r>
              <a:rPr lang="en-US" sz="2000" dirty="0" smtClean="0"/>
              <a:t>Implement in Map</a:t>
            </a:r>
            <a:endParaRPr lang="en-US" sz="2000" dirty="0"/>
          </a:p>
          <a:p>
            <a:r>
              <a:rPr lang="en-US" sz="2000" dirty="0" smtClean="0"/>
              <a:t>Aggregation: </a:t>
            </a:r>
            <a:r>
              <a:rPr lang="en-US" sz="2000" i="1" dirty="0"/>
              <a:t>SELECT sum(c3) as s1, </a:t>
            </a:r>
            <a:r>
              <a:rPr lang="en-US" sz="2000" i="1" dirty="0" err="1"/>
              <a:t>avg</a:t>
            </a:r>
            <a:r>
              <a:rPr lang="en-US" sz="2000" i="1" dirty="0"/>
              <a:t>(c4) as s2 ... FROM result GROUP BY c1, c2 HAVING </a:t>
            </a:r>
            <a:r>
              <a:rPr lang="en-US" sz="2000" i="1" dirty="0" smtClean="0"/>
              <a:t>conditions</a:t>
            </a:r>
            <a:endParaRPr lang="en-US" sz="2000" dirty="0" smtClean="0"/>
          </a:p>
          <a:p>
            <a:pPr lvl="1"/>
            <a:r>
              <a:rPr lang="en-US" sz="2000" dirty="0" smtClean="0"/>
              <a:t>Implement in Reduce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SELECT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/>
          <a:srcRect t="2763" r="44983" b="55786"/>
          <a:stretch>
            <a:fillRect/>
          </a:stretch>
        </p:blipFill>
        <p:spPr bwMode="auto">
          <a:xfrm>
            <a:off x="228600" y="3733800"/>
            <a:ext cx="4648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print"/>
          <a:srcRect l="902" t="43446" r="50902" b="1641"/>
          <a:stretch>
            <a:fillRect/>
          </a:stretch>
        </p:blipFill>
        <p:spPr bwMode="auto">
          <a:xfrm>
            <a:off x="4995863" y="3124200"/>
            <a:ext cx="3995737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Simple Join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752600"/>
            <a:ext cx="8448675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next few slides are from me, rather than the cited source for the rest of </a:t>
            </a:r>
            <a:r>
              <a:rPr lang="en-US" smtClean="0"/>
              <a:t>the presentation. 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Kesde</a:t>
            </a:r>
            <a:r>
              <a:rPr lang="en-US" sz="44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n’s</a:t>
            </a: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Additional Slides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 records to common Format</a:t>
            </a:r>
          </a:p>
          <a:p>
            <a:r>
              <a:rPr lang="en-US" dirty="0" smtClean="0"/>
              <a:t>Identity reduce </a:t>
            </a:r>
          </a:p>
          <a:p>
            <a:r>
              <a:rPr lang="en-US" dirty="0" smtClean="0"/>
              <a:t>Identity Map</a:t>
            </a:r>
          </a:p>
          <a:p>
            <a:r>
              <a:rPr lang="en-US" dirty="0" smtClean="0"/>
              <a:t>Reduce to form cross-product</a:t>
            </a:r>
          </a:p>
          <a:p>
            <a:r>
              <a:rPr lang="en-US" dirty="0" smtClean="0"/>
              <a:t>Filter to </a:t>
            </a:r>
            <a:r>
              <a:rPr lang="en-US" smtClean="0"/>
              <a:t>get results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Normalize Format For Join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399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 smtClean="0"/>
              <a:t>Form Graph as Adjacency List</a:t>
            </a:r>
          </a:p>
          <a:p>
            <a:pPr lvl="1"/>
            <a:r>
              <a:rPr lang="en-US" sz="8000" dirty="0" smtClean="0"/>
              <a:t>Map: &lt;Node, &lt;Node, Distance&gt;&gt; for each adjacency</a:t>
            </a:r>
          </a:p>
          <a:p>
            <a:pPr lvl="1"/>
            <a:r>
              <a:rPr lang="en-US" sz="8000" dirty="0" smtClean="0"/>
              <a:t>Reduce:&lt;Node, Shortest&lt;Node, Distance&gt;&gt;</a:t>
            </a:r>
          </a:p>
          <a:p>
            <a:pPr lvl="1"/>
            <a:endParaRPr lang="en-US" sz="8000" dirty="0" smtClean="0"/>
          </a:p>
          <a:p>
            <a:r>
              <a:rPr lang="en-US" sz="8000" dirty="0" smtClean="0"/>
              <a:t>Work from each node in parallel</a:t>
            </a:r>
          </a:p>
          <a:p>
            <a:r>
              <a:rPr lang="en-US" sz="8000" dirty="0" smtClean="0"/>
              <a:t>Map</a:t>
            </a:r>
          </a:p>
          <a:p>
            <a:pPr lvl="1"/>
            <a:r>
              <a:rPr lang="en-US" sz="8000" dirty="0" smtClean="0"/>
              <a:t>Node </a:t>
            </a:r>
            <a:r>
              <a:rPr lang="en-US" sz="8000" i="1" dirty="0" smtClean="0"/>
              <a:t>n</a:t>
            </a:r>
            <a:r>
              <a:rPr lang="en-US" sz="8000" dirty="0" smtClean="0"/>
              <a:t> as a key and  </a:t>
            </a:r>
            <a:r>
              <a:rPr lang="en-US" sz="8000" i="1" dirty="0" smtClean="0"/>
              <a:t>(D, points-to) </a:t>
            </a:r>
            <a:r>
              <a:rPr lang="en-US" sz="8000" dirty="0" smtClean="0"/>
              <a:t>as its value</a:t>
            </a:r>
          </a:p>
          <a:p>
            <a:pPr lvl="2"/>
            <a:r>
              <a:rPr lang="en-US" sz="8000" i="1" dirty="0" smtClean="0"/>
              <a:t>D</a:t>
            </a:r>
            <a:r>
              <a:rPr lang="en-US" sz="8000" dirty="0" smtClean="0"/>
              <a:t> is the distance form the start</a:t>
            </a:r>
          </a:p>
          <a:p>
            <a:pPr lvl="2"/>
            <a:r>
              <a:rPr lang="en-US" sz="8000" i="1" dirty="0" smtClean="0"/>
              <a:t>Points-to</a:t>
            </a:r>
            <a:r>
              <a:rPr lang="en-US" sz="8000" dirty="0" smtClean="0"/>
              <a:t> is a list of Nodes reachable from </a:t>
            </a:r>
            <a:r>
              <a:rPr lang="en-US" sz="8000" i="1" dirty="0" smtClean="0"/>
              <a:t>n</a:t>
            </a:r>
            <a:r>
              <a:rPr lang="en-US" sz="8000" dirty="0" smtClean="0"/>
              <a:t>, initially direct adjacencies</a:t>
            </a:r>
          </a:p>
          <a:p>
            <a:pPr lvl="2"/>
            <a:r>
              <a:rPr lang="en-US" sz="8000" dirty="0" smtClean="0"/>
              <a:t>Emits all points reachable from </a:t>
            </a:r>
            <a:r>
              <a:rPr lang="en-US" sz="8000" i="1" dirty="0" smtClean="0"/>
              <a:t>n</a:t>
            </a:r>
            <a:r>
              <a:rPr lang="en-US" sz="8000" dirty="0" smtClean="0"/>
              <a:t> via each node in </a:t>
            </a:r>
            <a:r>
              <a:rPr lang="en-US" sz="8000" i="1" dirty="0" smtClean="0"/>
              <a:t>points-to</a:t>
            </a:r>
          </a:p>
          <a:p>
            <a:r>
              <a:rPr lang="en-US" sz="8000" dirty="0" smtClean="0"/>
              <a:t>Reduce</a:t>
            </a:r>
          </a:p>
          <a:p>
            <a:pPr lvl="1"/>
            <a:r>
              <a:rPr lang="en-US" sz="8000" dirty="0" smtClean="0"/>
              <a:t>Emits one Node n for each key, the one with the shortest D</a:t>
            </a:r>
          </a:p>
          <a:p>
            <a:pPr lvl="1">
              <a:buNone/>
            </a:pPr>
            <a:endParaRPr lang="en-US" sz="8000" dirty="0" smtClean="0"/>
          </a:p>
          <a:p>
            <a:r>
              <a:rPr lang="en-US" sz="8400" dirty="0" smtClean="0"/>
              <a:t>Repeat Map and Reduce phases until no shorter distances found (nothing learned, nothing can be learned, </a:t>
            </a:r>
            <a:r>
              <a:rPr lang="en-US" sz="8400" dirty="0" err="1" smtClean="0"/>
              <a:t>convergance</a:t>
            </a:r>
            <a:r>
              <a:rPr lang="en-US" sz="8400" dirty="0" smtClean="0"/>
              <a:t>)</a:t>
            </a:r>
          </a:p>
          <a:p>
            <a:pPr lvl="1"/>
            <a:endParaRPr lang="en-US" sz="16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Shortest 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Map-Reduce Overview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098" name="Picture 2" descr="http://4.bp.blogspot.com/_j6mB7TMmJJY/TNBQJUikfGI/AAAAAAAAAgo/2VZCtGMBBgE/s1600/p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06" y="1752600"/>
            <a:ext cx="8195343" cy="48220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arallelism is (mostly) in the maps, which are independent (unsynchronized).</a:t>
            </a:r>
          </a:p>
          <a:p>
            <a:pPr lvl="1"/>
            <a:r>
              <a:rPr lang="en-US" dirty="0" smtClean="0"/>
              <a:t>O(n) becomes O(1) with parallelism</a:t>
            </a:r>
          </a:p>
          <a:p>
            <a:r>
              <a:rPr lang="en-US" dirty="0" smtClean="0"/>
              <a:t>Merge sorts are Merge Sorts</a:t>
            </a:r>
          </a:p>
          <a:p>
            <a:pPr lvl="1"/>
            <a:r>
              <a:rPr lang="en-US" dirty="0" smtClean="0"/>
              <a:t>O(n log n)</a:t>
            </a:r>
          </a:p>
          <a:p>
            <a:r>
              <a:rPr lang="en-US" dirty="0" smtClean="0"/>
              <a:t>Reduces are linear </a:t>
            </a:r>
          </a:p>
          <a:p>
            <a:pPr lvl="1"/>
            <a:r>
              <a:rPr lang="en-US" dirty="0" smtClean="0"/>
              <a:t>O(n)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Where’s The Hype?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things are essentially only Maps</a:t>
            </a:r>
          </a:p>
          <a:p>
            <a:pPr lvl="1"/>
            <a:r>
              <a:rPr lang="en-US" dirty="0" smtClean="0"/>
              <a:t>Identity reduce</a:t>
            </a:r>
          </a:p>
          <a:p>
            <a:pPr lvl="1"/>
            <a:r>
              <a:rPr lang="en-US" dirty="0" smtClean="0"/>
              <a:t>Massively parallel</a:t>
            </a:r>
          </a:p>
          <a:p>
            <a:pPr lvl="1"/>
            <a:r>
              <a:rPr lang="en-US" dirty="0" smtClean="0"/>
              <a:t>No bottleneck 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Filter to retain or exclude only certain patterns</a:t>
            </a:r>
          </a:p>
          <a:p>
            <a:pPr lvl="1"/>
            <a:r>
              <a:rPr lang="en-US" dirty="0" smtClean="0"/>
              <a:t>Reduce data size by random sampling</a:t>
            </a:r>
          </a:p>
          <a:p>
            <a:pPr lvl="1"/>
            <a:r>
              <a:rPr lang="en-US" dirty="0" smtClean="0"/>
              <a:t>Convert format, e.g. bold to italics</a:t>
            </a:r>
          </a:p>
          <a:p>
            <a:pPr lvl="1"/>
            <a:r>
              <a:rPr lang="en-US" dirty="0" smtClean="0"/>
              <a:t>Flag bad data, e.g. negative, out of range, etc. 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“Embarrassingly Parallel”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“Embarrassingly Parallel”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828800" y="21336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28800" y="31242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28800" y="41148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828800" y="51054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042481" y="2133600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Map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81200" y="3124200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Map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81200" y="4114800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Map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81200" y="5105400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Map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19812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1000" y="40386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81000" y="3048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81000" y="50292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81000" y="21336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Split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381000" y="31242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Split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381000" y="420118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Split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" y="51054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Split</a:t>
            </a:r>
            <a:endParaRPr lang="en-US" sz="2800" dirty="0"/>
          </a:p>
        </p:txBody>
      </p:sp>
      <p:sp>
        <p:nvSpPr>
          <p:cNvPr id="23" name="Rectangle 22"/>
          <p:cNvSpPr/>
          <p:nvPr/>
        </p:nvSpPr>
        <p:spPr>
          <a:xfrm>
            <a:off x="3429000" y="1905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429000" y="39624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29000" y="29718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29000" y="4953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429000" y="20574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Part</a:t>
            </a:r>
            <a:endParaRPr 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3429000" y="30480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</a:t>
            </a:r>
            <a:r>
              <a:rPr lang="en-US" sz="2800" dirty="0" smtClean="0"/>
              <a:t>art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3429000" y="412498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Part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3429000" y="50292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</a:t>
            </a:r>
            <a:r>
              <a:rPr lang="en-US" sz="2800" dirty="0" smtClean="0"/>
              <a:t>art</a:t>
            </a:r>
            <a:endParaRPr lang="en-US" sz="2800" dirty="0"/>
          </a:p>
        </p:txBody>
      </p:sp>
      <p:sp>
        <p:nvSpPr>
          <p:cNvPr id="33" name="Right Arrow 32"/>
          <p:cNvSpPr/>
          <p:nvPr/>
        </p:nvSpPr>
        <p:spPr>
          <a:xfrm>
            <a:off x="1447800" y="2362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>
            <a:off x="1447800" y="3429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>
            <a:off x="1447800" y="43434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Arrow 35"/>
          <p:cNvSpPr/>
          <p:nvPr/>
        </p:nvSpPr>
        <p:spPr>
          <a:xfrm>
            <a:off x="1447800" y="5410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Arrow 36"/>
          <p:cNvSpPr/>
          <p:nvPr/>
        </p:nvSpPr>
        <p:spPr>
          <a:xfrm>
            <a:off x="3048000" y="2362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3048000" y="3429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>
            <a:off x="3048000" y="43434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Arrow 39"/>
          <p:cNvSpPr/>
          <p:nvPr/>
        </p:nvSpPr>
        <p:spPr>
          <a:xfrm>
            <a:off x="3048000" y="5410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277759" y="20574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277759" y="30480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6277759" y="40386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277759" y="50292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400800" y="2057400"/>
            <a:ext cx="1019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IdRed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877959" y="19812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877959" y="40386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7877959" y="3048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7877959" y="50292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7877959" y="21336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File</a:t>
            </a:r>
            <a:r>
              <a:rPr lang="en-US" sz="2800" i="1" dirty="0" smtClean="0"/>
              <a:t>1</a:t>
            </a:r>
            <a:endParaRPr lang="en-US" sz="2800" dirty="0"/>
          </a:p>
        </p:txBody>
      </p:sp>
      <p:sp>
        <p:nvSpPr>
          <p:cNvPr id="54" name="TextBox 53"/>
          <p:cNvSpPr txBox="1"/>
          <p:nvPr/>
        </p:nvSpPr>
        <p:spPr>
          <a:xfrm>
            <a:off x="7877959" y="31242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File</a:t>
            </a:r>
            <a:r>
              <a:rPr lang="en-US" sz="2800" i="1" dirty="0" smtClean="0"/>
              <a:t>2</a:t>
            </a:r>
            <a:endParaRPr lang="en-US" sz="2800" dirty="0"/>
          </a:p>
        </p:txBody>
      </p:sp>
      <p:sp>
        <p:nvSpPr>
          <p:cNvPr id="55" name="TextBox 54"/>
          <p:cNvSpPr txBox="1"/>
          <p:nvPr/>
        </p:nvSpPr>
        <p:spPr>
          <a:xfrm>
            <a:off x="7877959" y="420118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File…</a:t>
            </a:r>
            <a:endParaRPr lang="en-US" sz="2800" dirty="0"/>
          </a:p>
        </p:txBody>
      </p:sp>
      <p:sp>
        <p:nvSpPr>
          <p:cNvPr id="56" name="TextBox 55"/>
          <p:cNvSpPr txBox="1"/>
          <p:nvPr/>
        </p:nvSpPr>
        <p:spPr>
          <a:xfrm>
            <a:off x="7877959" y="51054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File</a:t>
            </a:r>
            <a:r>
              <a:rPr lang="en-US" sz="2800" i="1" dirty="0" err="1" smtClean="0"/>
              <a:t>n</a:t>
            </a:r>
            <a:endParaRPr lang="en-US" sz="2800" dirty="0"/>
          </a:p>
        </p:txBody>
      </p:sp>
      <p:sp>
        <p:nvSpPr>
          <p:cNvPr id="57" name="Right Arrow 56"/>
          <p:cNvSpPr/>
          <p:nvPr/>
        </p:nvSpPr>
        <p:spPr>
          <a:xfrm>
            <a:off x="5943600" y="2286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ight Arrow 57"/>
          <p:cNvSpPr/>
          <p:nvPr/>
        </p:nvSpPr>
        <p:spPr>
          <a:xfrm>
            <a:off x="5943600" y="32766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ight Arrow 58"/>
          <p:cNvSpPr/>
          <p:nvPr/>
        </p:nvSpPr>
        <p:spPr>
          <a:xfrm>
            <a:off x="5943600" y="43434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ight Arrow 59"/>
          <p:cNvSpPr/>
          <p:nvPr/>
        </p:nvSpPr>
        <p:spPr>
          <a:xfrm>
            <a:off x="5943600" y="5334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ight Arrow 60"/>
          <p:cNvSpPr/>
          <p:nvPr/>
        </p:nvSpPr>
        <p:spPr>
          <a:xfrm>
            <a:off x="7496959" y="2286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ight Arrow 61"/>
          <p:cNvSpPr/>
          <p:nvPr/>
        </p:nvSpPr>
        <p:spPr>
          <a:xfrm>
            <a:off x="7496959" y="33528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ight Arrow 62"/>
          <p:cNvSpPr/>
          <p:nvPr/>
        </p:nvSpPr>
        <p:spPr>
          <a:xfrm>
            <a:off x="7496959" y="4267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ight Arrow 63"/>
          <p:cNvSpPr/>
          <p:nvPr/>
        </p:nvSpPr>
        <p:spPr>
          <a:xfrm>
            <a:off x="7496959" y="5334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6353959" y="3058180"/>
            <a:ext cx="1019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IdRed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353959" y="4114800"/>
            <a:ext cx="1019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IdRed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353959" y="5029200"/>
            <a:ext cx="1019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IdRed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57200" y="6019800"/>
            <a:ext cx="575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DFS</a:t>
            </a:r>
            <a:endParaRPr lang="en-US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8077200" y="5943600"/>
            <a:ext cx="575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DFS</a:t>
            </a:r>
            <a:endParaRPr lang="en-US" sz="2000" dirty="0"/>
          </a:p>
        </p:txBody>
      </p:sp>
      <p:sp>
        <p:nvSpPr>
          <p:cNvPr id="71" name="TextBox 70"/>
          <p:cNvSpPr txBox="1"/>
          <p:nvPr/>
        </p:nvSpPr>
        <p:spPr>
          <a:xfrm>
            <a:off x="3429000" y="5791200"/>
            <a:ext cx="11828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FS @Map</a:t>
            </a:r>
            <a:endParaRPr lang="en-US" sz="2000" dirty="0"/>
          </a:p>
        </p:txBody>
      </p:sp>
      <p:sp>
        <p:nvSpPr>
          <p:cNvPr id="72" name="TextBox 71"/>
          <p:cNvSpPr txBox="1"/>
          <p:nvPr/>
        </p:nvSpPr>
        <p:spPr>
          <a:xfrm>
            <a:off x="4800600" y="5772090"/>
            <a:ext cx="1417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FS@Reduce</a:t>
            </a:r>
            <a:endParaRPr lang="en-US" sz="2000" dirty="0" smtClean="0"/>
          </a:p>
        </p:txBody>
      </p:sp>
      <p:sp>
        <p:nvSpPr>
          <p:cNvPr id="73" name="Rectangle 72"/>
          <p:cNvSpPr/>
          <p:nvPr/>
        </p:nvSpPr>
        <p:spPr>
          <a:xfrm>
            <a:off x="4876800" y="1905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876800" y="39624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76800" y="29718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76800" y="4953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4876800" y="20574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Part</a:t>
            </a:r>
            <a:endParaRPr lang="en-US" sz="2800" dirty="0"/>
          </a:p>
        </p:txBody>
      </p:sp>
      <p:sp>
        <p:nvSpPr>
          <p:cNvPr id="78" name="TextBox 77"/>
          <p:cNvSpPr txBox="1"/>
          <p:nvPr/>
        </p:nvSpPr>
        <p:spPr>
          <a:xfrm>
            <a:off x="4876800" y="30480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</a:t>
            </a:r>
            <a:r>
              <a:rPr lang="en-US" sz="2800" dirty="0" smtClean="0"/>
              <a:t>art</a:t>
            </a:r>
            <a:endParaRPr lang="en-US" sz="2800" dirty="0"/>
          </a:p>
        </p:txBody>
      </p:sp>
      <p:sp>
        <p:nvSpPr>
          <p:cNvPr id="79" name="TextBox 78"/>
          <p:cNvSpPr txBox="1"/>
          <p:nvPr/>
        </p:nvSpPr>
        <p:spPr>
          <a:xfrm>
            <a:off x="4876800" y="412498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Part</a:t>
            </a:r>
            <a:endParaRPr lang="en-US" sz="2800" dirty="0"/>
          </a:p>
        </p:txBody>
      </p:sp>
      <p:sp>
        <p:nvSpPr>
          <p:cNvPr id="80" name="TextBox 79"/>
          <p:cNvSpPr txBox="1"/>
          <p:nvPr/>
        </p:nvSpPr>
        <p:spPr>
          <a:xfrm>
            <a:off x="4876800" y="50292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</a:t>
            </a:r>
            <a:r>
              <a:rPr lang="en-US" sz="2800" dirty="0" smtClean="0"/>
              <a:t>art</a:t>
            </a:r>
            <a:endParaRPr lang="en-US" sz="2800" dirty="0"/>
          </a:p>
        </p:txBody>
      </p:sp>
      <p:sp>
        <p:nvSpPr>
          <p:cNvPr id="81" name="Right Arrow 80"/>
          <p:cNvSpPr/>
          <p:nvPr/>
        </p:nvSpPr>
        <p:spPr>
          <a:xfrm>
            <a:off x="4495800" y="2362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ight Arrow 81"/>
          <p:cNvSpPr/>
          <p:nvPr/>
        </p:nvSpPr>
        <p:spPr>
          <a:xfrm>
            <a:off x="4495800" y="3429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ight Arrow 82"/>
          <p:cNvSpPr/>
          <p:nvPr/>
        </p:nvSpPr>
        <p:spPr>
          <a:xfrm>
            <a:off x="4495800" y="43434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ight Arrow 83"/>
          <p:cNvSpPr/>
          <p:nvPr/>
        </p:nvSpPr>
        <p:spPr>
          <a:xfrm>
            <a:off x="4495800" y="5410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Elbow Connector 85"/>
          <p:cNvCxnSpPr/>
          <p:nvPr/>
        </p:nvCxnSpPr>
        <p:spPr>
          <a:xfrm>
            <a:off x="4648200" y="5638800"/>
            <a:ext cx="914400" cy="914400"/>
          </a:xfrm>
          <a:prstGeom prst="bentConnector3">
            <a:avLst>
              <a:gd name="adj1" fmla="val 6452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5638800" y="6305490"/>
            <a:ext cx="17529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RPC/Download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57599"/>
          </a:xfrm>
        </p:spPr>
        <p:txBody>
          <a:bodyPr>
            <a:noAutofit/>
          </a:bodyPr>
          <a:lstStyle/>
          <a:p>
            <a:r>
              <a:rPr lang="en-US" sz="2600" dirty="0" smtClean="0"/>
              <a:t>Map-Reduce is, in many ways, a distributed sorting engine that can some useful work along the way</a:t>
            </a:r>
          </a:p>
          <a:p>
            <a:pPr lvl="1"/>
            <a:r>
              <a:rPr lang="en-US" sz="2200" dirty="0" smtClean="0"/>
              <a:t>The merge sort and reduce perform the sort</a:t>
            </a:r>
          </a:p>
          <a:p>
            <a:r>
              <a:rPr lang="en-US" sz="2600" dirty="0" smtClean="0"/>
              <a:t>We can leverage this if we actually want to sort</a:t>
            </a:r>
          </a:p>
          <a:p>
            <a:pPr lvl="1"/>
            <a:r>
              <a:rPr lang="en-US" sz="2600" dirty="0" smtClean="0"/>
              <a:t>Identity map</a:t>
            </a:r>
          </a:p>
          <a:p>
            <a:pPr lvl="1"/>
            <a:r>
              <a:rPr lang="en-US" sz="2600" dirty="0" smtClean="0"/>
              <a:t>Identity reduce</a:t>
            </a:r>
          </a:p>
          <a:p>
            <a:r>
              <a:rPr lang="en-US" sz="2600" dirty="0" smtClean="0"/>
              <a:t>One possibly trick: Partition by range</a:t>
            </a:r>
          </a:p>
          <a:p>
            <a:pPr lvl="1"/>
            <a:r>
              <a:rPr lang="en-US" sz="2600" dirty="0" smtClean="0"/>
              <a:t>Simplifies merge. </a:t>
            </a:r>
            <a:endParaRPr lang="en-US" sz="2600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5257800"/>
            <a:ext cx="790395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Sorting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04999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Common index from key to location, e.g. word to &lt;</a:t>
            </a:r>
            <a:r>
              <a:rPr lang="en-US" sz="2600" dirty="0" err="1" smtClean="0"/>
              <a:t>fileName:line</a:t>
            </a:r>
            <a:r>
              <a:rPr lang="en-US" sz="2600" dirty="0" smtClean="0"/>
              <a:t>#&gt;</a:t>
            </a:r>
          </a:p>
          <a:p>
            <a:r>
              <a:rPr lang="en-US" sz="2600" dirty="0" smtClean="0"/>
              <a:t>Map emits key, e.g. &lt;word, </a:t>
            </a:r>
            <a:r>
              <a:rPr lang="en-US" sz="2600" dirty="0" err="1" smtClean="0"/>
              <a:t>fileName:line</a:t>
            </a:r>
            <a:r>
              <a:rPr lang="en-US" sz="2600" dirty="0" smtClean="0"/>
              <a:t>#&gt;</a:t>
            </a:r>
          </a:p>
          <a:p>
            <a:r>
              <a:rPr lang="en-US" sz="2600" dirty="0" smtClean="0"/>
              <a:t>Reduce produces &lt;key, list&lt;metadata&gt;&gt;, e.g. &lt;word, list&lt;</a:t>
            </a:r>
            <a:r>
              <a:rPr lang="en-US" sz="2600" dirty="0" err="1" smtClean="0"/>
              <a:t>fileName:line</a:t>
            </a:r>
            <a:r>
              <a:rPr lang="en-US" sz="2600" dirty="0" smtClean="0"/>
              <a:t>#&gt;&gt;</a:t>
            </a:r>
            <a:endParaRPr lang="en-US" sz="26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Inverted Indexes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657600"/>
            <a:ext cx="841057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400"/>
          </a:xfrm>
        </p:spPr>
        <p:txBody>
          <a:bodyPr>
            <a:noAutofit/>
          </a:bodyPr>
          <a:lstStyle/>
          <a:p>
            <a:r>
              <a:rPr lang="en-US" sz="2000" dirty="0" smtClean="0"/>
              <a:t>Where operation is </a:t>
            </a:r>
            <a:r>
              <a:rPr lang="en-US" sz="2000" i="1" dirty="0" smtClean="0"/>
              <a:t>both</a:t>
            </a:r>
            <a:r>
              <a:rPr lang="en-US" sz="2000" dirty="0" smtClean="0"/>
              <a:t> commutative and associative</a:t>
            </a:r>
          </a:p>
          <a:p>
            <a:r>
              <a:rPr lang="en-US" sz="2000" dirty="0" smtClean="0"/>
              <a:t>Map does local computation</a:t>
            </a:r>
          </a:p>
          <a:p>
            <a:r>
              <a:rPr lang="en-US" sz="2000" dirty="0" smtClean="0"/>
              <a:t>Reduce forms global computation</a:t>
            </a:r>
          </a:p>
          <a:p>
            <a:r>
              <a:rPr lang="en-US" sz="2000" dirty="0" smtClean="0"/>
              <a:t>Examples: Min, max, count, sum (What about average?)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Simple Statistics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 r="53147" b="62758"/>
          <a:stretch>
            <a:fillRect/>
          </a:stretch>
        </p:blipFill>
        <p:spPr bwMode="auto">
          <a:xfrm>
            <a:off x="381000" y="3189051"/>
            <a:ext cx="3352800" cy="2068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 t="40684" r="43051" b="23278"/>
          <a:stretch>
            <a:fillRect/>
          </a:stretch>
        </p:blipFill>
        <p:spPr bwMode="auto">
          <a:xfrm>
            <a:off x="4191000" y="3276600"/>
            <a:ext cx="403315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/>
          <a:srcRect t="77948" r="43672" b="2256"/>
          <a:stretch>
            <a:fillRect/>
          </a:stretch>
        </p:blipFill>
        <p:spPr bwMode="auto">
          <a:xfrm>
            <a:off x="357188" y="5340954"/>
            <a:ext cx="4443412" cy="1212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24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Divide into </a:t>
            </a:r>
            <a:r>
              <a:rPr lang="en-US" sz="2400" dirty="0"/>
              <a:t>different intervals. </a:t>
            </a:r>
            <a:endParaRPr lang="en-US" sz="2400" dirty="0" smtClean="0"/>
          </a:p>
          <a:p>
            <a:r>
              <a:rPr lang="en-US" sz="2400" dirty="0" smtClean="0"/>
              <a:t>Maps compute </a:t>
            </a:r>
            <a:r>
              <a:rPr lang="en-US" sz="2400" dirty="0"/>
              <a:t>the count per </a:t>
            </a:r>
            <a:r>
              <a:rPr lang="en-US" sz="2400" dirty="0" smtClean="0"/>
              <a:t>interval.</a:t>
            </a:r>
          </a:p>
          <a:p>
            <a:r>
              <a:rPr lang="en-US" sz="2400" dirty="0" smtClean="0"/>
              <a:t>Reduce will </a:t>
            </a:r>
            <a:r>
              <a:rPr lang="en-US" sz="2400" dirty="0"/>
              <a:t>compute the </a:t>
            </a:r>
            <a:r>
              <a:rPr lang="en-US" sz="2400" dirty="0" smtClean="0"/>
              <a:t>per interval.</a:t>
            </a:r>
          </a:p>
          <a:p>
            <a:r>
              <a:rPr lang="en-US" sz="2400" dirty="0" smtClean="0"/>
              <a:t>Note power is in map: Ability to classify in parallel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Histograms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/>
          <a:srcRect r="44576" b="57048"/>
          <a:stretch>
            <a:fillRect/>
          </a:stretch>
        </p:blipFill>
        <p:spPr bwMode="auto">
          <a:xfrm>
            <a:off x="533400" y="4038600"/>
            <a:ext cx="3905323" cy="232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 t="47651" r="60226" b="26145"/>
          <a:stretch>
            <a:fillRect/>
          </a:stretch>
        </p:blipFill>
        <p:spPr bwMode="auto">
          <a:xfrm>
            <a:off x="5604510" y="3657600"/>
            <a:ext cx="300609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2" cstate="print"/>
          <a:srcRect t="82117" r="52090"/>
          <a:stretch>
            <a:fillRect/>
          </a:stretch>
        </p:blipFill>
        <p:spPr bwMode="auto">
          <a:xfrm>
            <a:off x="4572000" y="5283689"/>
            <a:ext cx="4038600" cy="115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7542</TotalTime>
  <Words>542</Words>
  <Application>Microsoft Office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Map-Reduce Overview</vt:lpstr>
      <vt:lpstr>Where’s The Hype?</vt:lpstr>
      <vt:lpstr>“Embarrassingly Parallel”</vt:lpstr>
      <vt:lpstr>“Embarrassingly Parallel”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gkesden</dc:creator>
  <cp:lastModifiedBy>gkesden</cp:lastModifiedBy>
  <cp:revision>36</cp:revision>
  <dcterms:created xsi:type="dcterms:W3CDTF">2013-10-29T12:12:21Z</dcterms:created>
  <dcterms:modified xsi:type="dcterms:W3CDTF">2014-07-01T22:19:44Z</dcterms:modified>
</cp:coreProperties>
</file>