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50" r:id="rId2"/>
    <p:sldId id="364" r:id="rId3"/>
    <p:sldId id="323" r:id="rId4"/>
    <p:sldId id="324" r:id="rId5"/>
    <p:sldId id="353" r:id="rId6"/>
    <p:sldId id="300" r:id="rId7"/>
    <p:sldId id="334" r:id="rId8"/>
    <p:sldId id="301" r:id="rId9"/>
    <p:sldId id="365" r:id="rId10"/>
    <p:sldId id="341" r:id="rId11"/>
    <p:sldId id="356" r:id="rId12"/>
    <p:sldId id="360" r:id="rId13"/>
    <p:sldId id="361" r:id="rId14"/>
    <p:sldId id="342" r:id="rId15"/>
    <p:sldId id="358" r:id="rId16"/>
    <p:sldId id="303" r:id="rId17"/>
    <p:sldId id="312" r:id="rId18"/>
    <p:sldId id="304" r:id="rId19"/>
    <p:sldId id="305" r:id="rId20"/>
    <p:sldId id="359" r:id="rId21"/>
    <p:sldId id="338" r:id="rId22"/>
    <p:sldId id="339" r:id="rId23"/>
    <p:sldId id="362" r:id="rId24"/>
    <p:sldId id="325" r:id="rId25"/>
    <p:sldId id="340" r:id="rId26"/>
    <p:sldId id="344" r:id="rId27"/>
    <p:sldId id="343" r:id="rId28"/>
    <p:sldId id="346" r:id="rId29"/>
    <p:sldId id="347" r:id="rId30"/>
    <p:sldId id="348" r:id="rId31"/>
    <p:sldId id="349" r:id="rId32"/>
    <p:sldId id="32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8080"/>
    <a:srgbClr val="A50021"/>
    <a:srgbClr val="C41230"/>
    <a:srgbClr val="5F5F5F"/>
    <a:srgbClr val="4D4D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6433" autoAdjust="0"/>
  </p:normalViewPr>
  <p:slideViewPr>
    <p:cSldViewPr>
      <p:cViewPr varScale="1">
        <p:scale>
          <a:sx n="61" d="100"/>
          <a:sy n="61" d="100"/>
        </p:scale>
        <p:origin x="-78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2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119CE4-B1D4-4FA2-90C1-E3F220B2053A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2DB2C8-62E5-476E-8CB5-F52DA2079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7875E2-1BEB-4F02-87A4-6D1AE5AE564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65795B-805F-4C5F-8C8A-5013D405017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335931-D6C4-481D-849B-7CDCAA04662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 smtClean="0"/>
              <a:t>On IA-32, certain privileged instructions must be patched and handled by the VMM.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Philosophy: Make VMM do as little work as possible (e.g., paging and memory management are the responsibility of guest OS).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B3D867-4999-46EB-9F3D-54A3653AA80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D7C3E0-BFA6-4AEA-ADE4-FB5A5AF58C86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2A8E01-1E2A-456E-A76C-B7602B23453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54184A-6956-4AAA-AA69-2E63B3C9A0B1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397016-3FA1-4772-9177-AA4AF0B60AE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209DB-16F3-4B2E-AE06-FA11C077D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77396-EFB9-4E8A-85C9-85F42B28A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94FDB-6953-4158-8BFF-9FA0F7C80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1E4A2-D5BC-41D8-B00F-DE6335E2D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8BE14-E8B7-4D27-8811-96316773D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E120-D799-4681-80D5-4DAE1BB8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E364A-9710-4CF5-A7CC-8013C51EE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6D5E5-4345-49BB-BE28-7CB186C98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9671F-13AA-438D-83DC-EDB44C050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03320-64C5-426E-8729-A13C348CF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7002-EC35-420B-B713-56E1A0679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A7A057C-9F6F-469A-ADB4-79AC7425D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352800"/>
            <a:ext cx="8229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Lecture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25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</a:rPr>
              <a:t>, November 23,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2014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Gregory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Kesden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Borrowed from our good friends in Doha:</a:t>
            </a:r>
          </a:p>
          <a:p>
            <a:pPr eaLnBrk="1" hangingPunct="1">
              <a:defRPr/>
            </a:pP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Majd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 F.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Sakr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, Mohammad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Hammoud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andVinay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Kolar</a:t>
            </a:r>
            <a:endParaRPr lang="en-US" sz="2800" dirty="0" smtClean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48FE14-0253-4E8B-A0D9-6EC2149A63E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Virtual Machines and Hypervisors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The concept of virtualization can be applied not only to subsystems such as disks, but to an entire machine denoted as a </a:t>
            </a:r>
            <a:r>
              <a:rPr lang="en-US" sz="1800" dirty="0" smtClean="0">
                <a:solidFill>
                  <a:srgbClr val="0000FF"/>
                </a:solidFill>
              </a:rPr>
              <a:t>virtual machine (VM)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A VM is implemented by adding a </a:t>
            </a:r>
            <a:r>
              <a:rPr lang="en-US" sz="1800" i="1" u="sng" dirty="0" smtClean="0"/>
              <a:t>layer of software</a:t>
            </a:r>
            <a:r>
              <a:rPr lang="en-US" sz="1800" dirty="0" smtClean="0"/>
              <a:t> to a real machine so as to support the desired VM’s architecture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This layer of software is often referred to as </a:t>
            </a:r>
            <a:r>
              <a:rPr lang="en-US" sz="1800" dirty="0" smtClean="0">
                <a:solidFill>
                  <a:srgbClr val="0000FF"/>
                </a:solidFill>
              </a:rPr>
              <a:t>virtual machine monitor (VMM)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Early VMMs are implemented in firmware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Today, VMMs are often implemented as a co-designed firmware-software layer, referred to as the </a:t>
            </a:r>
            <a:r>
              <a:rPr lang="en-US" sz="1800" dirty="0" smtClean="0">
                <a:solidFill>
                  <a:srgbClr val="0000FF"/>
                </a:solidFill>
              </a:rPr>
              <a:t>hypervisor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Mixed OS Environment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143000" y="5257800"/>
            <a:ext cx="68580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Hardware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43000" y="4648200"/>
            <a:ext cx="6858000" cy="457200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Virtual Machine Monitor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2192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Linux Red Hat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2192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5908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Solaris 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5908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9624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XP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9624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3340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Vista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3340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7056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Mac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7056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4478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13716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1905000" y="3276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4648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28194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276600" y="3352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2743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4114800" y="34290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5715000" y="30480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60198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54864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8580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7391400" y="3276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6934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2192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5908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9624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3340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7056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46482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4114800" y="2895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Multiple VMs can be implemented on a single hardware platform to provide individuals or user groups with their own OS environments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47813" y="2339975"/>
            <a:ext cx="6064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VM1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97188" y="2339975"/>
            <a:ext cx="6064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VM2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268788" y="234315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VM3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602288" y="234315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VM4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11988" y="237490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2" grpId="0"/>
      <p:bldP spid="38" grpId="0"/>
      <p:bldP spid="39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Full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Traditional VMMs provide </a:t>
            </a:r>
            <a:r>
              <a:rPr lang="en-US" sz="2200" dirty="0" smtClean="0">
                <a:solidFill>
                  <a:srgbClr val="00B050"/>
                </a:solidFill>
              </a:rPr>
              <a:t>full-virtualization</a:t>
            </a:r>
            <a:r>
              <a:rPr lang="en-US" sz="2200" dirty="0" smtClean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functionally provided is identical </a:t>
            </a:r>
            <a:r>
              <a:rPr lang="en-US" sz="2000" dirty="0"/>
              <a:t>to the underlying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physical </a:t>
            </a:r>
            <a:r>
              <a:rPr lang="en-US" sz="2000" dirty="0"/>
              <a:t>hardware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functionality is exposed to the VMs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allow unmodified guest OSs to execute on the VMs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This might result in some performance degradation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E.g., </a:t>
            </a:r>
            <a:r>
              <a:rPr lang="en-US" sz="2000" i="1" dirty="0" err="1" smtClean="0">
                <a:solidFill>
                  <a:srgbClr val="0000FF"/>
                </a:solidFill>
              </a:rPr>
              <a:t>VMWare</a:t>
            </a:r>
            <a:r>
              <a:rPr lang="en-US" sz="2000" dirty="0" smtClean="0"/>
              <a:t> provides full virtualization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457200" lvl="1" indent="0" algn="just" eaLnBrk="1" hangingPunct="1">
              <a:buFontTx/>
              <a:buNone/>
              <a:defRPr/>
            </a:pPr>
            <a:endParaRPr lang="en-US" sz="13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Para-Virtualization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Other types of VMMs provide </a:t>
            </a:r>
            <a:r>
              <a:rPr lang="en-US" sz="2200" dirty="0" err="1" smtClean="0">
                <a:solidFill>
                  <a:srgbClr val="00B050"/>
                </a:solidFill>
              </a:rPr>
              <a:t>para</a:t>
            </a:r>
            <a:r>
              <a:rPr lang="en-US" sz="2200" dirty="0" smtClean="0">
                <a:solidFill>
                  <a:srgbClr val="00B050"/>
                </a:solidFill>
              </a:rPr>
              <a:t>-virtualization</a:t>
            </a:r>
            <a:r>
              <a:rPr lang="en-US" sz="2200" dirty="0" smtClean="0"/>
              <a:t>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provide a virtual hardware abstraction that is </a:t>
            </a:r>
            <a:r>
              <a:rPr lang="en-US" sz="2000" i="1" u="sng" dirty="0" smtClean="0">
                <a:solidFill>
                  <a:schemeClr val="bg1">
                    <a:lumMod val="50000"/>
                  </a:schemeClr>
                </a:solidFill>
              </a:rPr>
              <a:t>similar, but not identical</a:t>
            </a:r>
            <a:r>
              <a:rPr lang="en-US" sz="2000" dirty="0" smtClean="0"/>
              <a:t> to the real hardware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modify the guest OS to cooperate with the VMM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result in lower overhead leading to better performance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E.g., </a:t>
            </a:r>
            <a:r>
              <a:rPr lang="en-US" sz="2000" i="1" dirty="0" err="1" smtClean="0">
                <a:solidFill>
                  <a:srgbClr val="0000FF"/>
                </a:solidFill>
              </a:rPr>
              <a:t>Xen</a:t>
            </a:r>
            <a:r>
              <a:rPr lang="en-US" sz="2000" dirty="0" smtClean="0"/>
              <a:t> provides both </a:t>
            </a:r>
            <a:r>
              <a:rPr lang="en-US" sz="2000" dirty="0" err="1" smtClean="0"/>
              <a:t>para</a:t>
            </a:r>
            <a:r>
              <a:rPr lang="en-US" sz="2000" dirty="0" smtClean="0"/>
              <a:t>-virtualization as well as </a:t>
            </a:r>
            <a:br>
              <a:rPr lang="en-US" sz="2000" dirty="0" smtClean="0"/>
            </a:br>
            <a:r>
              <a:rPr lang="en-US" sz="2000" dirty="0" smtClean="0"/>
              <a:t>full-virtualization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457200" lvl="1" indent="0" algn="just" eaLnBrk="1" hangingPunct="1">
              <a:buFontTx/>
              <a:buNone/>
              <a:defRPr/>
            </a:pPr>
            <a:endParaRPr lang="en-US" sz="13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and Emulation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VMs can employ </a:t>
            </a:r>
            <a:r>
              <a:rPr lang="en-US" sz="2000" i="1" dirty="0" smtClean="0">
                <a:solidFill>
                  <a:srgbClr val="0000FF"/>
                </a:solidFill>
              </a:rPr>
              <a:t>emulation techniques</a:t>
            </a:r>
            <a:r>
              <a:rPr lang="en-US" sz="2000" dirty="0" smtClean="0"/>
              <a:t> to support cross-platform software compatibility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Compatibility </a:t>
            </a:r>
            <a:r>
              <a:rPr lang="en-US" sz="2000" dirty="0"/>
              <a:t>can be provided either at the system level (e.g., to run a Windows OS on Macintosh) or at the program or process level (e.g., to run Excel on a Sun Solaris/SPARC platform)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Emulation is the process of implementing the interface and functionality of one system on a system having a different interface and functionality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It can be argued that virtualization itself is simply a form of emulation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4248944" y="52395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213" y="4716463"/>
            <a:ext cx="1550987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</a:p>
        </p:txBody>
      </p:sp>
      <p:sp>
        <p:nvSpPr>
          <p:cNvPr id="24" name="Freeform 23"/>
          <p:cNvSpPr/>
          <p:nvPr/>
        </p:nvSpPr>
        <p:spPr>
          <a:xfrm>
            <a:off x="3938588" y="401637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Virtual machine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Background: Computer System Architectures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087563" y="1905000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87563" y="1905000"/>
            <a:ext cx="0" cy="419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87563" y="60960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382963" y="49530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87563" y="5524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87563" y="4956175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21563" y="1905000"/>
            <a:ext cx="0" cy="419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26163" y="60960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26163" y="5524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126163" y="4941888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87563" y="4495800"/>
            <a:ext cx="4686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73863" y="44958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16563" y="40005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16563" y="40005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87563" y="3581400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Straight Connector 3071"/>
          <p:cNvCxnSpPr/>
          <p:nvPr/>
        </p:nvCxnSpPr>
        <p:spPr>
          <a:xfrm>
            <a:off x="2087563" y="3200400"/>
            <a:ext cx="251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" name="Straight Connector 3075"/>
          <p:cNvCxnSpPr/>
          <p:nvPr/>
        </p:nvCxnSpPr>
        <p:spPr>
          <a:xfrm>
            <a:off x="4602163" y="32004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11563" y="32004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49563" y="3208338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" name="Straight Connector 3077"/>
          <p:cNvCxnSpPr/>
          <p:nvPr/>
        </p:nvCxnSpPr>
        <p:spPr>
          <a:xfrm>
            <a:off x="2087563" y="2667000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0" name="Straight Connector 3079"/>
          <p:cNvCxnSpPr/>
          <p:nvPr/>
        </p:nvCxnSpPr>
        <p:spPr>
          <a:xfrm>
            <a:off x="5516563" y="2667000"/>
            <a:ext cx="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2" name="Straight Connector 3081"/>
          <p:cNvCxnSpPr/>
          <p:nvPr/>
        </p:nvCxnSpPr>
        <p:spPr>
          <a:xfrm>
            <a:off x="3992563" y="24384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Straight Connector 3083"/>
          <p:cNvCxnSpPr/>
          <p:nvPr/>
        </p:nvCxnSpPr>
        <p:spPr>
          <a:xfrm>
            <a:off x="3992563" y="24384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Straight Connector 3085"/>
          <p:cNvCxnSpPr/>
          <p:nvPr/>
        </p:nvCxnSpPr>
        <p:spPr>
          <a:xfrm>
            <a:off x="6659563" y="24384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7" name="Oval 3086"/>
          <p:cNvSpPr/>
          <p:nvPr/>
        </p:nvSpPr>
        <p:spPr>
          <a:xfrm>
            <a:off x="4430713" y="17716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4887913" y="2284413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2849563" y="25336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3</a:t>
            </a:r>
          </a:p>
        </p:txBody>
      </p:sp>
      <p:sp>
        <p:nvSpPr>
          <p:cNvPr id="52" name="Oval 51"/>
          <p:cNvSpPr/>
          <p:nvPr/>
        </p:nvSpPr>
        <p:spPr>
          <a:xfrm>
            <a:off x="4489450" y="25146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3</a:t>
            </a:r>
          </a:p>
        </p:txBody>
      </p:sp>
      <p:sp>
        <p:nvSpPr>
          <p:cNvPr id="53" name="Oval 52"/>
          <p:cNvSpPr/>
          <p:nvPr/>
        </p:nvSpPr>
        <p:spPr>
          <a:xfrm>
            <a:off x="2316163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3087688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Oval 54"/>
          <p:cNvSpPr/>
          <p:nvPr/>
        </p:nvSpPr>
        <p:spPr>
          <a:xfrm>
            <a:off x="3992563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6</a:t>
            </a:r>
          </a:p>
        </p:txBody>
      </p:sp>
      <p:sp>
        <p:nvSpPr>
          <p:cNvPr id="56" name="Oval 55"/>
          <p:cNvSpPr/>
          <p:nvPr/>
        </p:nvSpPr>
        <p:spPr>
          <a:xfrm>
            <a:off x="68881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7</a:t>
            </a:r>
          </a:p>
        </p:txBody>
      </p:sp>
      <p:sp>
        <p:nvSpPr>
          <p:cNvPr id="57" name="Oval 56"/>
          <p:cNvSpPr/>
          <p:nvPr/>
        </p:nvSpPr>
        <p:spPr>
          <a:xfrm>
            <a:off x="59737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7</a:t>
            </a:r>
          </a:p>
        </p:txBody>
      </p:sp>
      <p:sp>
        <p:nvSpPr>
          <p:cNvPr id="58" name="Oval 57"/>
          <p:cNvSpPr/>
          <p:nvPr/>
        </p:nvSpPr>
        <p:spPr>
          <a:xfrm>
            <a:off x="50212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59" name="Oval 58"/>
          <p:cNvSpPr/>
          <p:nvPr/>
        </p:nvSpPr>
        <p:spPr>
          <a:xfrm>
            <a:off x="39925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0" name="Oval 59"/>
          <p:cNvSpPr/>
          <p:nvPr/>
        </p:nvSpPr>
        <p:spPr>
          <a:xfrm>
            <a:off x="3121025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1" name="Oval 60"/>
          <p:cNvSpPr/>
          <p:nvPr/>
        </p:nvSpPr>
        <p:spPr>
          <a:xfrm>
            <a:off x="23161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2" name="Oval 61"/>
          <p:cNvSpPr/>
          <p:nvPr/>
        </p:nvSpPr>
        <p:spPr>
          <a:xfrm>
            <a:off x="6354763" y="38671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9</a:t>
            </a:r>
          </a:p>
        </p:txBody>
      </p:sp>
      <p:sp>
        <p:nvSpPr>
          <p:cNvPr id="63" name="Oval 62"/>
          <p:cNvSpPr/>
          <p:nvPr/>
        </p:nvSpPr>
        <p:spPr>
          <a:xfrm>
            <a:off x="3459163" y="43624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10</a:t>
            </a:r>
          </a:p>
        </p:txBody>
      </p:sp>
      <p:sp>
        <p:nvSpPr>
          <p:cNvPr id="64" name="Oval 63"/>
          <p:cNvSpPr/>
          <p:nvPr/>
        </p:nvSpPr>
        <p:spPr>
          <a:xfrm>
            <a:off x="5973763" y="43815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2582863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11</a:t>
            </a:r>
          </a:p>
        </p:txBody>
      </p:sp>
      <p:sp>
        <p:nvSpPr>
          <p:cNvPr id="66" name="Oval 65"/>
          <p:cNvSpPr/>
          <p:nvPr/>
        </p:nvSpPr>
        <p:spPr>
          <a:xfrm>
            <a:off x="6316663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11</a:t>
            </a:r>
          </a:p>
        </p:txBody>
      </p:sp>
      <p:sp>
        <p:nvSpPr>
          <p:cNvPr id="67" name="Oval 66"/>
          <p:cNvSpPr/>
          <p:nvPr/>
        </p:nvSpPr>
        <p:spPr>
          <a:xfrm>
            <a:off x="6946900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12</a:t>
            </a:r>
          </a:p>
        </p:txBody>
      </p:sp>
      <p:sp>
        <p:nvSpPr>
          <p:cNvPr id="68" name="Oval 67"/>
          <p:cNvSpPr/>
          <p:nvPr/>
        </p:nvSpPr>
        <p:spPr>
          <a:xfrm>
            <a:off x="2582863" y="53911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13</a:t>
            </a:r>
          </a:p>
        </p:txBody>
      </p:sp>
      <p:sp>
        <p:nvSpPr>
          <p:cNvPr id="69" name="Oval 68"/>
          <p:cNvSpPr/>
          <p:nvPr/>
        </p:nvSpPr>
        <p:spPr>
          <a:xfrm>
            <a:off x="6672263" y="541337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14</a:t>
            </a:r>
          </a:p>
        </p:txBody>
      </p:sp>
      <p:sp>
        <p:nvSpPr>
          <p:cNvPr id="19504" name="TextBox 3087"/>
          <p:cNvSpPr txBox="1">
            <a:spLocks noChangeArrowheads="1"/>
          </p:cNvSpPr>
          <p:nvPr/>
        </p:nvSpPr>
        <p:spPr bwMode="auto">
          <a:xfrm>
            <a:off x="2133600" y="3260725"/>
            <a:ext cx="6699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Drivers</a:t>
            </a:r>
          </a:p>
        </p:txBody>
      </p:sp>
      <p:sp>
        <p:nvSpPr>
          <p:cNvPr id="19505" name="TextBox 70"/>
          <p:cNvSpPr txBox="1">
            <a:spLocks noChangeArrowheads="1"/>
          </p:cNvSpPr>
          <p:nvPr/>
        </p:nvSpPr>
        <p:spPr bwMode="auto">
          <a:xfrm>
            <a:off x="2524125" y="2001838"/>
            <a:ext cx="16414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Application Programs</a:t>
            </a:r>
          </a:p>
        </p:txBody>
      </p:sp>
      <p:sp>
        <p:nvSpPr>
          <p:cNvPr id="19506" name="TextBox 71"/>
          <p:cNvSpPr txBox="1">
            <a:spLocks noChangeArrowheads="1"/>
          </p:cNvSpPr>
          <p:nvPr/>
        </p:nvSpPr>
        <p:spPr bwMode="auto">
          <a:xfrm>
            <a:off x="5740400" y="2647950"/>
            <a:ext cx="771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Libraries</a:t>
            </a:r>
          </a:p>
        </p:txBody>
      </p:sp>
      <p:sp>
        <p:nvSpPr>
          <p:cNvPr id="19507" name="TextBox 72"/>
          <p:cNvSpPr txBox="1">
            <a:spLocks noChangeArrowheads="1"/>
          </p:cNvSpPr>
          <p:nvPr/>
        </p:nvSpPr>
        <p:spPr bwMode="auto">
          <a:xfrm>
            <a:off x="3516313" y="2781300"/>
            <a:ext cx="407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OS</a:t>
            </a:r>
          </a:p>
        </p:txBody>
      </p:sp>
      <p:sp>
        <p:nvSpPr>
          <p:cNvPr id="19508" name="TextBox 73"/>
          <p:cNvSpPr txBox="1">
            <a:spLocks noChangeArrowheads="1"/>
          </p:cNvSpPr>
          <p:nvPr/>
        </p:nvSpPr>
        <p:spPr bwMode="auto">
          <a:xfrm>
            <a:off x="3001963" y="3241675"/>
            <a:ext cx="4556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/>
              <a:t>Memory </a:t>
            </a:r>
          </a:p>
          <a:p>
            <a:r>
              <a:rPr lang="en-US" sz="900"/>
              <a:t>Manager</a:t>
            </a:r>
          </a:p>
        </p:txBody>
      </p:sp>
      <p:sp>
        <p:nvSpPr>
          <p:cNvPr id="19509" name="TextBox 74"/>
          <p:cNvSpPr txBox="1">
            <a:spLocks noChangeArrowheads="1"/>
          </p:cNvSpPr>
          <p:nvPr/>
        </p:nvSpPr>
        <p:spPr bwMode="auto">
          <a:xfrm>
            <a:off x="3687763" y="3252788"/>
            <a:ext cx="873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Scheduler</a:t>
            </a:r>
          </a:p>
        </p:txBody>
      </p:sp>
      <p:sp>
        <p:nvSpPr>
          <p:cNvPr id="19510" name="TextBox 75"/>
          <p:cNvSpPr txBox="1">
            <a:spLocks noChangeArrowheads="1"/>
          </p:cNvSpPr>
          <p:nvPr/>
        </p:nvSpPr>
        <p:spPr bwMode="auto">
          <a:xfrm>
            <a:off x="2924175" y="3952875"/>
            <a:ext cx="1565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Execution Hardware</a:t>
            </a:r>
          </a:p>
        </p:txBody>
      </p:sp>
      <p:sp>
        <p:nvSpPr>
          <p:cNvPr id="19511" name="TextBox 76"/>
          <p:cNvSpPr txBox="1">
            <a:spLocks noChangeArrowheads="1"/>
          </p:cNvSpPr>
          <p:nvPr/>
        </p:nvSpPr>
        <p:spPr bwMode="auto">
          <a:xfrm>
            <a:off x="3924300" y="4589463"/>
            <a:ext cx="19780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System Interconnect (bus)</a:t>
            </a:r>
          </a:p>
        </p:txBody>
      </p:sp>
      <p:sp>
        <p:nvSpPr>
          <p:cNvPr id="19512" name="TextBox 77"/>
          <p:cNvSpPr txBox="1">
            <a:spLocks noChangeArrowheads="1"/>
          </p:cNvSpPr>
          <p:nvPr/>
        </p:nvSpPr>
        <p:spPr bwMode="auto">
          <a:xfrm>
            <a:off x="5889625" y="4133850"/>
            <a:ext cx="153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Memory Translation</a:t>
            </a:r>
          </a:p>
        </p:txBody>
      </p:sp>
      <p:sp>
        <p:nvSpPr>
          <p:cNvPr id="19513" name="TextBox 78"/>
          <p:cNvSpPr txBox="1">
            <a:spLocks noChangeArrowheads="1"/>
          </p:cNvSpPr>
          <p:nvPr/>
        </p:nvSpPr>
        <p:spPr bwMode="auto">
          <a:xfrm>
            <a:off x="2279650" y="5089525"/>
            <a:ext cx="9255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Controllers</a:t>
            </a:r>
          </a:p>
        </p:txBody>
      </p:sp>
      <p:sp>
        <p:nvSpPr>
          <p:cNvPr id="19514" name="TextBox 79"/>
          <p:cNvSpPr txBox="1">
            <a:spLocks noChangeArrowheads="1"/>
          </p:cNvSpPr>
          <p:nvPr/>
        </p:nvSpPr>
        <p:spPr bwMode="auto">
          <a:xfrm>
            <a:off x="6326188" y="5113338"/>
            <a:ext cx="925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Controllers</a:t>
            </a:r>
          </a:p>
        </p:txBody>
      </p:sp>
      <p:sp>
        <p:nvSpPr>
          <p:cNvPr id="19515" name="TextBox 80"/>
          <p:cNvSpPr txBox="1">
            <a:spLocks noChangeArrowheads="1"/>
          </p:cNvSpPr>
          <p:nvPr/>
        </p:nvSpPr>
        <p:spPr bwMode="auto">
          <a:xfrm>
            <a:off x="2201863" y="5634038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/>
              <a:t>I/O Devices &amp;</a:t>
            </a:r>
          </a:p>
          <a:p>
            <a:pPr algn="ctr"/>
            <a:r>
              <a:rPr lang="en-US" sz="1200"/>
              <a:t>Networking</a:t>
            </a:r>
          </a:p>
        </p:txBody>
      </p:sp>
      <p:sp>
        <p:nvSpPr>
          <p:cNvPr id="19516" name="TextBox 81"/>
          <p:cNvSpPr txBox="1">
            <a:spLocks noChangeArrowheads="1"/>
          </p:cNvSpPr>
          <p:nvPr/>
        </p:nvSpPr>
        <p:spPr bwMode="auto">
          <a:xfrm>
            <a:off x="6246813" y="5726113"/>
            <a:ext cx="11144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Main Memory</a:t>
            </a:r>
          </a:p>
        </p:txBody>
      </p:sp>
      <p:sp>
        <p:nvSpPr>
          <p:cNvPr id="19517" name="TextBox 82"/>
          <p:cNvSpPr txBox="1">
            <a:spLocks noChangeArrowheads="1"/>
          </p:cNvSpPr>
          <p:nvPr/>
        </p:nvSpPr>
        <p:spPr bwMode="auto">
          <a:xfrm>
            <a:off x="7650163" y="2455863"/>
            <a:ext cx="8905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Software</a:t>
            </a:r>
          </a:p>
        </p:txBody>
      </p:sp>
      <p:sp>
        <p:nvSpPr>
          <p:cNvPr id="19518" name="TextBox 83"/>
          <p:cNvSpPr txBox="1">
            <a:spLocks noChangeArrowheads="1"/>
          </p:cNvSpPr>
          <p:nvPr/>
        </p:nvSpPr>
        <p:spPr bwMode="auto">
          <a:xfrm>
            <a:off x="7650163" y="3390900"/>
            <a:ext cx="4619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ISA</a:t>
            </a:r>
          </a:p>
        </p:txBody>
      </p:sp>
      <p:sp>
        <p:nvSpPr>
          <p:cNvPr id="19519" name="TextBox 84"/>
          <p:cNvSpPr txBox="1">
            <a:spLocks noChangeArrowheads="1"/>
          </p:cNvSpPr>
          <p:nvPr/>
        </p:nvSpPr>
        <p:spPr bwMode="auto">
          <a:xfrm>
            <a:off x="7637463" y="4732338"/>
            <a:ext cx="9445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Hardware</a:t>
            </a:r>
          </a:p>
        </p:txBody>
      </p:sp>
      <p:sp>
        <p:nvSpPr>
          <p:cNvPr id="3094" name="TextBox 3093"/>
          <p:cNvSpPr txBox="1">
            <a:spLocks noChangeArrowheads="1"/>
          </p:cNvSpPr>
          <p:nvPr/>
        </p:nvSpPr>
        <p:spPr bwMode="auto">
          <a:xfrm>
            <a:off x="152400" y="2139950"/>
            <a:ext cx="1905000" cy="46196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rIns="0">
            <a:spAutoFit/>
          </a:bodyPr>
          <a:lstStyle/>
          <a:p>
            <a:r>
              <a:rPr lang="en-US" sz="1200" b="1"/>
              <a:t>Instruction Set </a:t>
            </a:r>
          </a:p>
          <a:p>
            <a:r>
              <a:rPr lang="en-US" sz="1200" b="1"/>
              <a:t>Architecture (ISA): 7 &amp; 8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152400" y="2693988"/>
            <a:ext cx="1905000" cy="461962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Application Binary </a:t>
            </a:r>
          </a:p>
          <a:p>
            <a:r>
              <a:rPr lang="en-US" sz="1200" b="1"/>
              <a:t>Interface (ABI): 3 &amp; 7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153988" y="3230563"/>
            <a:ext cx="1905000" cy="646112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Application Programming </a:t>
            </a:r>
          </a:p>
          <a:p>
            <a:r>
              <a:rPr lang="en-US" sz="1200" b="1"/>
              <a:t>Interface (API): 2 &amp;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 animBg="1"/>
      <p:bldP spid="92" grpId="0" animBg="1"/>
      <p:bldP spid="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Virtual Machines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As there is a process perspective and a system perspective of machines, there are also process-level and system-level VMs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Virtual machines can be of two types:</a:t>
            </a:r>
          </a:p>
        </p:txBody>
      </p:sp>
      <p:sp>
        <p:nvSpPr>
          <p:cNvPr id="10" name="Freeform 9"/>
          <p:cNvSpPr/>
          <p:nvPr/>
        </p:nvSpPr>
        <p:spPr>
          <a:xfrm>
            <a:off x="685800" y="3048000"/>
            <a:ext cx="8001000" cy="457200"/>
          </a:xfrm>
          <a:custGeom>
            <a:avLst/>
            <a:gdLst>
              <a:gd name="connsiteX0" fmla="*/ 0 w 6096000"/>
              <a:gd name="connsiteY0" fmla="*/ 109202 h 655200"/>
              <a:gd name="connsiteX1" fmla="*/ 109202 w 6096000"/>
              <a:gd name="connsiteY1" fmla="*/ 0 h 655200"/>
              <a:gd name="connsiteX2" fmla="*/ 5986798 w 6096000"/>
              <a:gd name="connsiteY2" fmla="*/ 0 h 655200"/>
              <a:gd name="connsiteX3" fmla="*/ 6096000 w 6096000"/>
              <a:gd name="connsiteY3" fmla="*/ 109202 h 655200"/>
              <a:gd name="connsiteX4" fmla="*/ 6096000 w 6096000"/>
              <a:gd name="connsiteY4" fmla="*/ 545998 h 655200"/>
              <a:gd name="connsiteX5" fmla="*/ 5986798 w 6096000"/>
              <a:gd name="connsiteY5" fmla="*/ 655200 h 655200"/>
              <a:gd name="connsiteX6" fmla="*/ 109202 w 6096000"/>
              <a:gd name="connsiteY6" fmla="*/ 655200 h 655200"/>
              <a:gd name="connsiteX7" fmla="*/ 0 w 6096000"/>
              <a:gd name="connsiteY7" fmla="*/ 545998 h 655200"/>
              <a:gd name="connsiteX8" fmla="*/ 0 w 6096000"/>
              <a:gd name="connsiteY8" fmla="*/ 109202 h 65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55200">
                <a:moveTo>
                  <a:pt x="0" y="109202"/>
                </a:moveTo>
                <a:cubicBezTo>
                  <a:pt x="0" y="48891"/>
                  <a:pt x="48891" y="0"/>
                  <a:pt x="109202" y="0"/>
                </a:cubicBezTo>
                <a:lnTo>
                  <a:pt x="5986798" y="0"/>
                </a:lnTo>
                <a:cubicBezTo>
                  <a:pt x="6047109" y="0"/>
                  <a:pt x="6096000" y="48891"/>
                  <a:pt x="6096000" y="109202"/>
                </a:cubicBezTo>
                <a:lnTo>
                  <a:pt x="6096000" y="545998"/>
                </a:lnTo>
                <a:cubicBezTo>
                  <a:pt x="6096000" y="606309"/>
                  <a:pt x="6047109" y="655200"/>
                  <a:pt x="5986798" y="655200"/>
                </a:cubicBezTo>
                <a:lnTo>
                  <a:pt x="109202" y="655200"/>
                </a:lnTo>
                <a:cubicBezTo>
                  <a:pt x="48891" y="655200"/>
                  <a:pt x="0" y="606309"/>
                  <a:pt x="0" y="545998"/>
                </a:cubicBezTo>
                <a:lnTo>
                  <a:pt x="0" y="1092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38664" tIns="138664" rIns="138664" bIns="138664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200" i="1" dirty="0">
                <a:solidFill>
                  <a:schemeClr val="bg1"/>
                </a:solidFill>
              </a:rPr>
              <a:t>1. Process VM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85800" y="3913188"/>
            <a:ext cx="8001000" cy="463550"/>
          </a:xfrm>
          <a:custGeom>
            <a:avLst/>
            <a:gdLst>
              <a:gd name="connsiteX0" fmla="*/ 0 w 6096000"/>
              <a:gd name="connsiteY0" fmla="*/ 0 h 463680"/>
              <a:gd name="connsiteX1" fmla="*/ 6096000 w 6096000"/>
              <a:gd name="connsiteY1" fmla="*/ 0 h 463680"/>
              <a:gd name="connsiteX2" fmla="*/ 6096000 w 6096000"/>
              <a:gd name="connsiteY2" fmla="*/ 463680 h 463680"/>
              <a:gd name="connsiteX3" fmla="*/ 0 w 6096000"/>
              <a:gd name="connsiteY3" fmla="*/ 463680 h 463680"/>
              <a:gd name="connsiteX4" fmla="*/ 0 w 6096000"/>
              <a:gd name="connsiteY4" fmla="*/ 0 h 46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463680">
                <a:moveTo>
                  <a:pt x="0" y="0"/>
                </a:moveTo>
                <a:lnTo>
                  <a:pt x="6096000" y="0"/>
                </a:lnTo>
                <a:lnTo>
                  <a:pt x="6096000" y="463680"/>
                </a:lnTo>
                <a:lnTo>
                  <a:pt x="0" y="4636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48" tIns="35560" rIns="199136" bIns="35560" spcCol="1270"/>
          <a:lstStyle/>
          <a:p>
            <a:pPr marL="342900" lvl="1" indent="-342900" defTabSz="977900">
              <a:lnSpc>
                <a:spcPct val="90000"/>
              </a:lnSpc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Capable of supporting an individual process</a:t>
            </a:r>
          </a:p>
        </p:txBody>
      </p:sp>
      <p:sp>
        <p:nvSpPr>
          <p:cNvPr id="12" name="Freeform 11"/>
          <p:cNvSpPr/>
          <p:nvPr/>
        </p:nvSpPr>
        <p:spPr>
          <a:xfrm>
            <a:off x="685800" y="4572000"/>
            <a:ext cx="8001000" cy="457200"/>
          </a:xfrm>
          <a:custGeom>
            <a:avLst/>
            <a:gdLst>
              <a:gd name="connsiteX0" fmla="*/ 0 w 6096000"/>
              <a:gd name="connsiteY0" fmla="*/ 109202 h 655200"/>
              <a:gd name="connsiteX1" fmla="*/ 109202 w 6096000"/>
              <a:gd name="connsiteY1" fmla="*/ 0 h 655200"/>
              <a:gd name="connsiteX2" fmla="*/ 5986798 w 6096000"/>
              <a:gd name="connsiteY2" fmla="*/ 0 h 655200"/>
              <a:gd name="connsiteX3" fmla="*/ 6096000 w 6096000"/>
              <a:gd name="connsiteY3" fmla="*/ 109202 h 655200"/>
              <a:gd name="connsiteX4" fmla="*/ 6096000 w 6096000"/>
              <a:gd name="connsiteY4" fmla="*/ 545998 h 655200"/>
              <a:gd name="connsiteX5" fmla="*/ 5986798 w 6096000"/>
              <a:gd name="connsiteY5" fmla="*/ 655200 h 655200"/>
              <a:gd name="connsiteX6" fmla="*/ 109202 w 6096000"/>
              <a:gd name="connsiteY6" fmla="*/ 655200 h 655200"/>
              <a:gd name="connsiteX7" fmla="*/ 0 w 6096000"/>
              <a:gd name="connsiteY7" fmla="*/ 545998 h 655200"/>
              <a:gd name="connsiteX8" fmla="*/ 0 w 6096000"/>
              <a:gd name="connsiteY8" fmla="*/ 109202 h 65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55200">
                <a:moveTo>
                  <a:pt x="0" y="109202"/>
                </a:moveTo>
                <a:cubicBezTo>
                  <a:pt x="0" y="48891"/>
                  <a:pt x="48891" y="0"/>
                  <a:pt x="109202" y="0"/>
                </a:cubicBezTo>
                <a:lnTo>
                  <a:pt x="5986798" y="0"/>
                </a:lnTo>
                <a:cubicBezTo>
                  <a:pt x="6047109" y="0"/>
                  <a:pt x="6096000" y="48891"/>
                  <a:pt x="6096000" y="109202"/>
                </a:cubicBezTo>
                <a:lnTo>
                  <a:pt x="6096000" y="545998"/>
                </a:lnTo>
                <a:cubicBezTo>
                  <a:pt x="6096000" y="606309"/>
                  <a:pt x="6047109" y="655200"/>
                  <a:pt x="5986798" y="655200"/>
                </a:cubicBezTo>
                <a:lnTo>
                  <a:pt x="109202" y="655200"/>
                </a:lnTo>
                <a:cubicBezTo>
                  <a:pt x="48891" y="655200"/>
                  <a:pt x="0" y="606309"/>
                  <a:pt x="0" y="545998"/>
                </a:cubicBezTo>
                <a:lnTo>
                  <a:pt x="0" y="1092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38664" tIns="138664" rIns="138664" bIns="138664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200" i="1" dirty="0">
                <a:solidFill>
                  <a:schemeClr val="bg1"/>
                </a:solidFill>
              </a:rPr>
              <a:t>2. System VM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85800" y="5368925"/>
            <a:ext cx="8001000" cy="955675"/>
          </a:xfrm>
          <a:custGeom>
            <a:avLst/>
            <a:gdLst>
              <a:gd name="connsiteX0" fmla="*/ 0 w 6096000"/>
              <a:gd name="connsiteY0" fmla="*/ 0 h 956340"/>
              <a:gd name="connsiteX1" fmla="*/ 6096000 w 6096000"/>
              <a:gd name="connsiteY1" fmla="*/ 0 h 956340"/>
              <a:gd name="connsiteX2" fmla="*/ 6096000 w 6096000"/>
              <a:gd name="connsiteY2" fmla="*/ 956340 h 956340"/>
              <a:gd name="connsiteX3" fmla="*/ 0 w 6096000"/>
              <a:gd name="connsiteY3" fmla="*/ 956340 h 956340"/>
              <a:gd name="connsiteX4" fmla="*/ 0 w 6096000"/>
              <a:gd name="connsiteY4" fmla="*/ 0 h 95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956340">
                <a:moveTo>
                  <a:pt x="0" y="0"/>
                </a:moveTo>
                <a:lnTo>
                  <a:pt x="6096000" y="0"/>
                </a:lnTo>
                <a:lnTo>
                  <a:pt x="6096000" y="956340"/>
                </a:lnTo>
                <a:lnTo>
                  <a:pt x="0" y="956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48" tIns="35560" rIns="199136" bIns="35560" spcCol="1270"/>
          <a:lstStyle/>
          <a:p>
            <a:pPr marL="228600" lvl="1" indent="-228600" defTabSz="977900">
              <a:lnSpc>
                <a:spcPct val="90000"/>
              </a:lnSpc>
              <a:spcAft>
                <a:spcPct val="20000"/>
              </a:spcAft>
              <a:buFontTx/>
              <a:buChar char="••"/>
              <a:defRPr/>
            </a:pPr>
            <a:r>
              <a:rPr lang="en-US" sz="2200" dirty="0"/>
              <a:t>Provides a complete system environment </a:t>
            </a:r>
          </a:p>
          <a:p>
            <a:pPr marL="228600" lvl="1" indent="-228600" defTabSz="977900">
              <a:lnSpc>
                <a:spcPct val="90000"/>
              </a:lnSpc>
              <a:spcAft>
                <a:spcPct val="20000"/>
              </a:spcAft>
              <a:buFontTx/>
              <a:buChar char="••"/>
              <a:defRPr/>
            </a:pPr>
            <a:r>
              <a:rPr lang="en-US" sz="2200" dirty="0"/>
              <a:t>Supports an OS with potentially many types of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Virtual Machine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8229600" cy="838200"/>
          </a:xfrm>
          <a:solidFill>
            <a:srgbClr val="92D050"/>
          </a:solidFill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n-US" sz="1800" smtClean="0">
                <a:solidFill>
                  <a:schemeClr val="bg1"/>
                </a:solidFill>
              </a:rPr>
              <a:t>Runtime is placed at the ABI interface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1800" smtClean="0">
                <a:solidFill>
                  <a:schemeClr val="bg1"/>
                </a:solidFill>
              </a:rPr>
              <a:t>Runtime emulates both user-level instructions and OS system calls</a:t>
            </a:r>
          </a:p>
        </p:txBody>
      </p:sp>
      <p:sp>
        <p:nvSpPr>
          <p:cNvPr id="15" name="Left Brace 14"/>
          <p:cNvSpPr/>
          <p:nvPr/>
        </p:nvSpPr>
        <p:spPr>
          <a:xfrm>
            <a:off x="1600200" y="1828800"/>
            <a:ext cx="193675" cy="457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1600200" y="2362200"/>
            <a:ext cx="193675" cy="762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1600200" y="3200400"/>
            <a:ext cx="193675" cy="1219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62000" y="1895475"/>
            <a:ext cx="661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Guest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62000" y="2590800"/>
            <a:ext cx="850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Runtime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62000" y="3656013"/>
            <a:ext cx="55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Host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0088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 Process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70088" y="2246313"/>
            <a:ext cx="1828800" cy="8112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Virtualizing Software</a:t>
            </a:r>
          </a:p>
        </p:txBody>
      </p:sp>
      <p:sp>
        <p:nvSpPr>
          <p:cNvPr id="4" name="Rectangle 3"/>
          <p:cNvSpPr/>
          <p:nvPr/>
        </p:nvSpPr>
        <p:spPr>
          <a:xfrm>
            <a:off x="3036888" y="3059113"/>
            <a:ext cx="762000" cy="531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70088" y="3057525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0088" y="3576638"/>
            <a:ext cx="1828800" cy="842962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638800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 Process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2232025"/>
            <a:ext cx="1828800" cy="218757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 Machine</a:t>
            </a:r>
          </a:p>
        </p:txBody>
      </p:sp>
      <p:sp>
        <p:nvSpPr>
          <p:cNvPr id="6" name="Chevron 5"/>
          <p:cNvSpPr/>
          <p:nvPr/>
        </p:nvSpPr>
        <p:spPr>
          <a:xfrm>
            <a:off x="4381500" y="1766888"/>
            <a:ext cx="571500" cy="2652712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15" grpId="0" animBg="1"/>
      <p:bldP spid="17" grpId="0" animBg="1"/>
      <p:bldP spid="19" grpId="0" animBg="1"/>
      <p:bldP spid="24" grpId="0"/>
      <p:bldP spid="29" grpId="0"/>
      <p:bldP spid="30" grpId="0"/>
      <p:bldP spid="28" grpId="0" animBg="1"/>
      <p:bldP spid="3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Virtual Machine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4876800"/>
            <a:ext cx="8229600" cy="1219200"/>
          </a:xfrm>
          <a:solidFill>
            <a:srgbClr val="92D050"/>
          </a:solidFill>
          <a:ln>
            <a:solidFill>
              <a:srgbClr val="92D050"/>
            </a:solidFill>
          </a:ln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1750" dirty="0" smtClean="0">
                <a:solidFill>
                  <a:schemeClr val="bg1"/>
                </a:solidFill>
              </a:rPr>
              <a:t>VMM emulates the ISA used by one hardware platform to another, forming </a:t>
            </a:r>
            <a:br>
              <a:rPr lang="en-US" sz="1750" dirty="0" smtClean="0">
                <a:solidFill>
                  <a:schemeClr val="bg1"/>
                </a:solidFill>
              </a:rPr>
            </a:br>
            <a:r>
              <a:rPr lang="en-US" sz="1750" dirty="0" smtClean="0">
                <a:solidFill>
                  <a:schemeClr val="bg1"/>
                </a:solidFill>
              </a:rPr>
              <a:t>a system VM 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1750" dirty="0" smtClean="0">
                <a:solidFill>
                  <a:schemeClr val="bg1"/>
                </a:solidFill>
              </a:rPr>
              <a:t>A system VM is capable of executing a system software environment developed for a different set of hardware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>
            <a:off x="1600200" y="1828800"/>
            <a:ext cx="193675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1600200" y="2971800"/>
            <a:ext cx="193675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1600200" y="3656013"/>
            <a:ext cx="193675" cy="7635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14400" y="2282825"/>
            <a:ext cx="661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Guest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20750" y="3124200"/>
            <a:ext cx="603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VMM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90600" y="3883025"/>
            <a:ext cx="55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Host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05000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905000" y="2767013"/>
            <a:ext cx="1828800" cy="809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Virtualizing Software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2235200"/>
            <a:ext cx="762000" cy="5318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05000" y="2246313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05000" y="3576638"/>
            <a:ext cx="1828800" cy="842962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638800" y="1766888"/>
            <a:ext cx="1828800" cy="465137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2217738"/>
            <a:ext cx="1828800" cy="218757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 Machine</a:t>
            </a:r>
          </a:p>
        </p:txBody>
      </p:sp>
      <p:sp>
        <p:nvSpPr>
          <p:cNvPr id="35" name="Chevron 34"/>
          <p:cNvSpPr/>
          <p:nvPr/>
        </p:nvSpPr>
        <p:spPr>
          <a:xfrm>
            <a:off x="4381500" y="1752600"/>
            <a:ext cx="571500" cy="2652713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38800" y="2209800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15" grpId="0" animBg="1"/>
      <p:bldP spid="17" grpId="0" animBg="1"/>
      <p:bldP spid="19" grpId="0" animBg="1"/>
      <p:bldP spid="24" grpId="0"/>
      <p:bldP spid="29" grpId="0"/>
      <p:bldP spid="30" grpId="0"/>
      <p:bldP spid="33" grpId="0" animBg="1"/>
      <p:bldP spid="34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618331" y="58364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Why virtualization, and virtualization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Native and Hosted VM Systems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2971800"/>
            <a:ext cx="1447800" cy="20574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Applications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  <a:p>
            <a:pPr algn="ctr">
              <a:defRPr/>
            </a:pPr>
            <a:r>
              <a:rPr lang="en-US" sz="1400" dirty="0"/>
              <a:t>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057400" y="2362200"/>
            <a:ext cx="1447800" cy="2667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  <a:p>
            <a:pPr algn="ctr">
              <a:defRPr/>
            </a:pPr>
            <a:r>
              <a:rPr lang="en-US" sz="1400" dirty="0"/>
              <a:t>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2057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57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057400" y="311626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581400" y="1981200"/>
            <a:ext cx="1447800" cy="304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Host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581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81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581400" y="311626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81400" y="25908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105400" y="1966913"/>
            <a:ext cx="1447800" cy="304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Host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105400" y="425291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3643313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5400" y="3100388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05400" y="257651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0" y="3643313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14375" y="5181600"/>
            <a:ext cx="1085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Traditional </a:t>
            </a:r>
          </a:p>
          <a:p>
            <a:r>
              <a:rPr lang="en-US" sz="1200"/>
              <a:t>Uniprocessor</a:t>
            </a:r>
          </a:p>
          <a:p>
            <a:r>
              <a:rPr lang="en-US" sz="1200"/>
              <a:t>System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295525" y="5181600"/>
            <a:ext cx="971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Native </a:t>
            </a:r>
          </a:p>
          <a:p>
            <a:r>
              <a:rPr lang="en-US" sz="1200"/>
              <a:t>VM System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762375" y="5200650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User-mode</a:t>
            </a:r>
          </a:p>
          <a:p>
            <a:r>
              <a:rPr lang="en-US" sz="1200"/>
              <a:t>Hosted</a:t>
            </a:r>
          </a:p>
          <a:p>
            <a:r>
              <a:rPr lang="en-US" sz="1200"/>
              <a:t>VM System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286375" y="5203825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Dual-mode</a:t>
            </a:r>
          </a:p>
          <a:p>
            <a:r>
              <a:rPr lang="en-US" sz="1200"/>
              <a:t>Hosted </a:t>
            </a:r>
          </a:p>
          <a:p>
            <a:r>
              <a:rPr lang="en-US" sz="1200"/>
              <a:t>VM System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010400" y="3100388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8" name="TextBox 55"/>
          <p:cNvSpPr txBox="1">
            <a:spLocks noChangeArrowheads="1"/>
          </p:cNvSpPr>
          <p:nvPr/>
        </p:nvSpPr>
        <p:spPr bwMode="auto">
          <a:xfrm>
            <a:off x="7143750" y="3116263"/>
            <a:ext cx="1163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Nonprivileged </a:t>
            </a:r>
          </a:p>
          <a:p>
            <a:r>
              <a:rPr lang="en-US" sz="1200" i="1"/>
              <a:t>modes</a:t>
            </a:r>
          </a:p>
        </p:txBody>
      </p:sp>
      <p:sp>
        <p:nvSpPr>
          <p:cNvPr id="23579" name="TextBox 56"/>
          <p:cNvSpPr txBox="1">
            <a:spLocks noChangeArrowheads="1"/>
          </p:cNvSpPr>
          <p:nvPr/>
        </p:nvSpPr>
        <p:spPr bwMode="auto">
          <a:xfrm>
            <a:off x="7143750" y="3638550"/>
            <a:ext cx="900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Privileged </a:t>
            </a:r>
          </a:p>
          <a:p>
            <a:r>
              <a:rPr lang="en-US" sz="1200" i="1"/>
              <a:t>modes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1981200" y="3638550"/>
            <a:ext cx="6326188" cy="4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8" name="Straight Connector 22527"/>
          <p:cNvCxnSpPr/>
          <p:nvPr/>
        </p:nvCxnSpPr>
        <p:spPr>
          <a:xfrm>
            <a:off x="6022975" y="3643313"/>
            <a:ext cx="533400" cy="14287"/>
          </a:xfrm>
          <a:prstGeom prst="line">
            <a:avLst/>
          </a:prstGeom>
          <a:ln w="101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  <p:bldP spid="36" grpId="0" animBg="1"/>
      <p:bldP spid="41" grpId="0" animBg="1"/>
      <p:bldP spid="27" grpId="0"/>
      <p:bldP spid="48" grpId="0"/>
      <p:bldP spid="49" grpId="0"/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Taxonomy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10800000" flipV="1">
            <a:off x="2278063" y="1704975"/>
            <a:ext cx="2362200" cy="11430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4640263" y="1704975"/>
            <a:ext cx="2362200" cy="11430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12874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H="1" flipV="1">
            <a:off x="22780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60118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H="1" flipV="1">
            <a:off x="70024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16"/>
          <p:cNvSpPr txBox="1">
            <a:spLocks noChangeArrowheads="1"/>
          </p:cNvSpPr>
          <p:nvPr/>
        </p:nvSpPr>
        <p:spPr bwMode="auto">
          <a:xfrm>
            <a:off x="1211263" y="1552575"/>
            <a:ext cx="1514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Calibri" pitchFamily="34" charset="0"/>
              </a:rPr>
              <a:t>Process VMs</a:t>
            </a:r>
          </a:p>
        </p:txBody>
      </p:sp>
      <p:sp>
        <p:nvSpPr>
          <p:cNvPr id="24586" name="TextBox 17"/>
          <p:cNvSpPr txBox="1">
            <a:spLocks noChangeArrowheads="1"/>
          </p:cNvSpPr>
          <p:nvPr/>
        </p:nvSpPr>
        <p:spPr bwMode="auto">
          <a:xfrm>
            <a:off x="6316663" y="1552575"/>
            <a:ext cx="147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Calibri" pitchFamily="34" charset="0"/>
              </a:rPr>
              <a:t>System VMs</a:t>
            </a:r>
          </a:p>
        </p:txBody>
      </p:sp>
      <p:sp>
        <p:nvSpPr>
          <p:cNvPr id="24587" name="TextBox 18"/>
          <p:cNvSpPr txBox="1">
            <a:spLocks noChangeArrowheads="1"/>
          </p:cNvSpPr>
          <p:nvPr/>
        </p:nvSpPr>
        <p:spPr bwMode="auto">
          <a:xfrm>
            <a:off x="1135063" y="2771775"/>
            <a:ext cx="65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Same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88" name="TextBox 19"/>
          <p:cNvSpPr txBox="1">
            <a:spLocks noChangeArrowheads="1"/>
          </p:cNvSpPr>
          <p:nvPr/>
        </p:nvSpPr>
        <p:spPr bwMode="auto">
          <a:xfrm>
            <a:off x="2735263" y="2771775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Different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89" name="TextBox 20"/>
          <p:cNvSpPr txBox="1">
            <a:spLocks noChangeArrowheads="1"/>
          </p:cNvSpPr>
          <p:nvPr/>
        </p:nvSpPr>
        <p:spPr bwMode="auto">
          <a:xfrm>
            <a:off x="5783263" y="2771775"/>
            <a:ext cx="65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Same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90" name="TextBox 21"/>
          <p:cNvSpPr txBox="1">
            <a:spLocks noChangeArrowheads="1"/>
          </p:cNvSpPr>
          <p:nvPr/>
        </p:nvSpPr>
        <p:spPr bwMode="auto">
          <a:xfrm>
            <a:off x="7383463" y="2771775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Different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91" name="TextBox 22"/>
          <p:cNvSpPr txBox="1">
            <a:spLocks noChangeArrowheads="1"/>
          </p:cNvSpPr>
          <p:nvPr/>
        </p:nvSpPr>
        <p:spPr bwMode="auto">
          <a:xfrm>
            <a:off x="373063" y="3838575"/>
            <a:ext cx="1908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Multiprogrammed</a:t>
            </a:r>
          </a:p>
          <a:p>
            <a:pPr algn="ctr"/>
            <a:r>
              <a:rPr lang="en-US">
                <a:latin typeface="Calibri" pitchFamily="34" charset="0"/>
              </a:rPr>
              <a:t>Systems</a:t>
            </a:r>
          </a:p>
        </p:txBody>
      </p:sp>
      <p:sp>
        <p:nvSpPr>
          <p:cNvPr id="24592" name="TextBox 29"/>
          <p:cNvSpPr txBox="1">
            <a:spLocks noChangeArrowheads="1"/>
          </p:cNvSpPr>
          <p:nvPr/>
        </p:nvSpPr>
        <p:spPr bwMode="auto">
          <a:xfrm>
            <a:off x="2659063" y="3838575"/>
            <a:ext cx="1203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Dynamic</a:t>
            </a:r>
          </a:p>
          <a:p>
            <a:pPr algn="ctr"/>
            <a:r>
              <a:rPr lang="en-US">
                <a:latin typeface="Calibri" pitchFamily="34" charset="0"/>
              </a:rPr>
              <a:t>Translators</a:t>
            </a:r>
          </a:p>
        </p:txBody>
      </p:sp>
      <p:sp>
        <p:nvSpPr>
          <p:cNvPr id="24593" name="TextBox 30"/>
          <p:cNvSpPr txBox="1">
            <a:spLocks noChangeArrowheads="1"/>
          </p:cNvSpPr>
          <p:nvPr/>
        </p:nvSpPr>
        <p:spPr bwMode="auto">
          <a:xfrm>
            <a:off x="5249863" y="3838575"/>
            <a:ext cx="1539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Classic-System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4" name="TextBox 31"/>
          <p:cNvSpPr txBox="1">
            <a:spLocks noChangeArrowheads="1"/>
          </p:cNvSpPr>
          <p:nvPr/>
        </p:nvSpPr>
        <p:spPr bwMode="auto">
          <a:xfrm>
            <a:off x="7231063" y="3838575"/>
            <a:ext cx="1539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Whole-System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5" name="TextBox 32"/>
          <p:cNvSpPr txBox="1">
            <a:spLocks noChangeArrowheads="1"/>
          </p:cNvSpPr>
          <p:nvPr/>
        </p:nvSpPr>
        <p:spPr bwMode="auto">
          <a:xfrm>
            <a:off x="690563" y="4791075"/>
            <a:ext cx="1190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Dynamic</a:t>
            </a:r>
          </a:p>
          <a:p>
            <a:pPr algn="ctr"/>
            <a:r>
              <a:rPr lang="en-US">
                <a:latin typeface="Calibri" pitchFamily="34" charset="0"/>
              </a:rPr>
              <a:t>Binary</a:t>
            </a:r>
          </a:p>
          <a:p>
            <a:pPr algn="ctr"/>
            <a:r>
              <a:rPr lang="en-US">
                <a:latin typeface="Calibri" pitchFamily="34" charset="0"/>
              </a:rPr>
              <a:t>Optimizers</a:t>
            </a:r>
          </a:p>
        </p:txBody>
      </p:sp>
      <p:sp>
        <p:nvSpPr>
          <p:cNvPr id="24596" name="TextBox 33"/>
          <p:cNvSpPr txBox="1">
            <a:spLocks noChangeArrowheads="1"/>
          </p:cNvSpPr>
          <p:nvPr/>
        </p:nvSpPr>
        <p:spPr bwMode="auto">
          <a:xfrm>
            <a:off x="2754313" y="4791075"/>
            <a:ext cx="993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HLL VMs</a:t>
            </a:r>
          </a:p>
        </p:txBody>
      </p:sp>
      <p:sp>
        <p:nvSpPr>
          <p:cNvPr id="24597" name="TextBox 34"/>
          <p:cNvSpPr txBox="1">
            <a:spLocks noChangeArrowheads="1"/>
          </p:cNvSpPr>
          <p:nvPr/>
        </p:nvSpPr>
        <p:spPr bwMode="auto">
          <a:xfrm>
            <a:off x="5554663" y="4791075"/>
            <a:ext cx="85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Hosted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8" name="TextBox 35"/>
          <p:cNvSpPr txBox="1">
            <a:spLocks noChangeArrowheads="1"/>
          </p:cNvSpPr>
          <p:nvPr/>
        </p:nvSpPr>
        <p:spPr bwMode="auto">
          <a:xfrm>
            <a:off x="7319963" y="4791075"/>
            <a:ext cx="134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Co-designed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7742238" y="4606925"/>
            <a:ext cx="3683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4592" idx="2"/>
            <a:endCxn id="24596" idx="0"/>
          </p:cNvCxnSpPr>
          <p:nvPr/>
        </p:nvCxnSpPr>
        <p:spPr>
          <a:xfrm rot="5400000">
            <a:off x="3104357" y="4633119"/>
            <a:ext cx="306387" cy="9525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Versatility of VMs</a:t>
            </a:r>
          </a:p>
        </p:txBody>
      </p:sp>
      <p:sp>
        <p:nvSpPr>
          <p:cNvPr id="25603" name="Rectangle 51"/>
          <p:cNvSpPr>
            <a:spLocks noGrp="1"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Java Application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Linux IA-32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Windows IA-32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Crusoe VLIW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4460875" y="2117725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4448175" y="3446463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460875" y="4760913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4694238" y="2241550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JVM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694238" y="3656013"/>
            <a:ext cx="128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VMWare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4694238" y="4984750"/>
            <a:ext cx="212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Code Morphing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6065044" y="4785519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213" y="4716463"/>
            <a:ext cx="1550987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</a:p>
        </p:txBody>
      </p:sp>
      <p:sp>
        <p:nvSpPr>
          <p:cNvPr id="25" name="Freeform 24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Partitioning and Multiprocessor virtualization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Multiprocessor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Multiprocessor systems might have 1000s of processors connected to TBs of memory and PBs of disk capacity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Often there is a mismatch between the ideal number of processors an application needs and the actual number of physical processors available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It is more often the case that applications cannot exploit more than a fraction of the processors available. The is mainly because of: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Limitations in the parallelism available in the programs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Limitations in the scalability of applications due to the overhead of communication between processors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The </a:t>
            </a:r>
            <a:r>
              <a:rPr lang="en-US" sz="1800" dirty="0"/>
              <a:t>increasing availability of multiprocessor systems has led to the examination of techniques that can help </a:t>
            </a:r>
            <a:r>
              <a:rPr lang="en-US" sz="1800" i="1" dirty="0"/>
              <a:t>utilize</a:t>
            </a:r>
            <a:r>
              <a:rPr lang="en-US" sz="1800" dirty="0"/>
              <a:t> them more </a:t>
            </a:r>
            <a:r>
              <a:rPr lang="en-US" sz="1800" dirty="0" smtClean="0"/>
              <a:t>effectively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Techniques have been developed </a:t>
            </a:r>
            <a:r>
              <a:rPr lang="en-US" sz="1800" dirty="0"/>
              <a:t>in which the multiprocessor system can be </a:t>
            </a:r>
            <a:r>
              <a:rPr lang="en-US" sz="1800" dirty="0">
                <a:solidFill>
                  <a:srgbClr val="0000FF"/>
                </a:solidFill>
              </a:rPr>
              <a:t>partitioned</a:t>
            </a:r>
            <a:r>
              <a:rPr lang="en-US" sz="1800" dirty="0"/>
              <a:t> </a:t>
            </a:r>
            <a:r>
              <a:rPr lang="en-US" sz="1800" dirty="0" smtClean="0"/>
              <a:t>into multiple </a:t>
            </a:r>
            <a:r>
              <a:rPr lang="en-US" sz="1800" dirty="0" smtClean="0">
                <a:solidFill>
                  <a:srgbClr val="0000FF"/>
                </a:solidFill>
              </a:rPr>
              <a:t>partitions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00F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A partition is given a subset of the resources available on the 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Hence, using partitioning, </a:t>
            </a:r>
            <a:r>
              <a:rPr lang="en-US" sz="1800" dirty="0"/>
              <a:t>multiple applications can </a:t>
            </a:r>
            <a:r>
              <a:rPr lang="en-US" sz="1800" dirty="0" smtClean="0"/>
              <a:t>simultaneously </a:t>
            </a:r>
            <a:r>
              <a:rPr lang="en-US" sz="1800" dirty="0"/>
              <a:t>exploit the </a:t>
            </a:r>
            <a:r>
              <a:rPr lang="en-US" sz="1800" dirty="0" smtClean="0"/>
              <a:t>available </a:t>
            </a:r>
            <a:r>
              <a:rPr lang="en-US" sz="1800" dirty="0"/>
              <a:t>resources of the </a:t>
            </a:r>
            <a:r>
              <a:rPr lang="en-US" sz="1800" dirty="0" smtClean="0"/>
              <a:t>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Partitioning </a:t>
            </a:r>
            <a:r>
              <a:rPr lang="en-US" sz="1800" dirty="0"/>
              <a:t>can be </a:t>
            </a:r>
            <a:r>
              <a:rPr lang="en-US" sz="1800" dirty="0" smtClean="0"/>
              <a:t>achieved:</a:t>
            </a: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Either </a:t>
            </a:r>
            <a:r>
              <a:rPr lang="en-US" sz="1800" dirty="0" smtClean="0">
                <a:solidFill>
                  <a:srgbClr val="00B050"/>
                </a:solidFill>
              </a:rPr>
              <a:t>in-space</a:t>
            </a:r>
            <a:r>
              <a:rPr lang="en-US" sz="1800" dirty="0" smtClean="0"/>
              <a:t> (referred to as </a:t>
            </a:r>
            <a:r>
              <a:rPr lang="en-US" sz="1800" dirty="0" smtClean="0">
                <a:solidFill>
                  <a:srgbClr val="0000FF"/>
                </a:solidFill>
              </a:rPr>
              <a:t>physical partitioning</a:t>
            </a:r>
            <a:r>
              <a:rPr lang="en-US" sz="1800" dirty="0" smtClean="0"/>
              <a:t>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Or </a:t>
            </a:r>
            <a:r>
              <a:rPr lang="en-US" sz="1800" dirty="0" smtClean="0">
                <a:solidFill>
                  <a:srgbClr val="00B050"/>
                </a:solidFill>
              </a:rPr>
              <a:t>in-time</a:t>
            </a:r>
            <a:r>
              <a:rPr lang="en-US" sz="1800" dirty="0" smtClean="0"/>
              <a:t> (referred to as </a:t>
            </a:r>
            <a:r>
              <a:rPr lang="en-US" sz="1800" dirty="0" smtClean="0">
                <a:solidFill>
                  <a:srgbClr val="0000FF"/>
                </a:solidFill>
              </a:rPr>
              <a:t>logical partitioning</a:t>
            </a:r>
            <a:r>
              <a:rPr lang="en-US" sz="1800" dirty="0" smtClean="0"/>
              <a:t>)</a:t>
            </a: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Partitioning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3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00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12" name="Can 11"/>
          <p:cNvSpPr/>
          <p:nvPr/>
        </p:nvSpPr>
        <p:spPr>
          <a:xfrm>
            <a:off x="1143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" name="Can 16"/>
          <p:cNvSpPr/>
          <p:nvPr/>
        </p:nvSpPr>
        <p:spPr>
          <a:xfrm>
            <a:off x="1600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62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194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2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94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622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622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24" name="Can 23"/>
          <p:cNvSpPr/>
          <p:nvPr/>
        </p:nvSpPr>
        <p:spPr>
          <a:xfrm>
            <a:off x="2362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5" name="Can 24"/>
          <p:cNvSpPr/>
          <p:nvPr/>
        </p:nvSpPr>
        <p:spPr>
          <a:xfrm>
            <a:off x="28194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814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386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814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0386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814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814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32" name="Can 31"/>
          <p:cNvSpPr/>
          <p:nvPr/>
        </p:nvSpPr>
        <p:spPr>
          <a:xfrm>
            <a:off x="35814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3" name="Can 32"/>
          <p:cNvSpPr/>
          <p:nvPr/>
        </p:nvSpPr>
        <p:spPr>
          <a:xfrm>
            <a:off x="40386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006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2578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8006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2578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006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006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40" name="Can 39"/>
          <p:cNvSpPr/>
          <p:nvPr/>
        </p:nvSpPr>
        <p:spPr>
          <a:xfrm>
            <a:off x="48006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1" name="Can 40"/>
          <p:cNvSpPr/>
          <p:nvPr/>
        </p:nvSpPr>
        <p:spPr>
          <a:xfrm>
            <a:off x="52578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198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477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0198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0198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0198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48" name="Can 47"/>
          <p:cNvSpPr/>
          <p:nvPr/>
        </p:nvSpPr>
        <p:spPr>
          <a:xfrm>
            <a:off x="60198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Can 48"/>
          <p:cNvSpPr/>
          <p:nvPr/>
        </p:nvSpPr>
        <p:spPr>
          <a:xfrm>
            <a:off x="6477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239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96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239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96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390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2390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56" name="Can 55"/>
          <p:cNvSpPr/>
          <p:nvPr/>
        </p:nvSpPr>
        <p:spPr>
          <a:xfrm>
            <a:off x="7239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7" name="Can 56"/>
          <p:cNvSpPr/>
          <p:nvPr/>
        </p:nvSpPr>
        <p:spPr>
          <a:xfrm>
            <a:off x="7696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031875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990600" y="2590800"/>
            <a:ext cx="1143000" cy="3048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2286000" y="2590800"/>
            <a:ext cx="0" cy="3048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286000" y="2590800"/>
            <a:ext cx="22098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Connector 4096"/>
          <p:cNvCxnSpPr/>
          <p:nvPr/>
        </p:nvCxnSpPr>
        <p:spPr>
          <a:xfrm>
            <a:off x="4495800" y="2590800"/>
            <a:ext cx="0" cy="22098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0" name="Straight Connector 4099"/>
          <p:cNvCxnSpPr/>
          <p:nvPr/>
        </p:nvCxnSpPr>
        <p:spPr>
          <a:xfrm>
            <a:off x="4481513" y="4811713"/>
            <a:ext cx="1219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Connector 4102"/>
          <p:cNvCxnSpPr/>
          <p:nvPr/>
        </p:nvCxnSpPr>
        <p:spPr>
          <a:xfrm>
            <a:off x="5715000" y="48006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Connector 4104"/>
          <p:cNvCxnSpPr/>
          <p:nvPr/>
        </p:nvCxnSpPr>
        <p:spPr>
          <a:xfrm>
            <a:off x="2286000" y="563880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Straight Connector 4107"/>
          <p:cNvCxnSpPr/>
          <p:nvPr/>
        </p:nvCxnSpPr>
        <p:spPr>
          <a:xfrm>
            <a:off x="4724400" y="2590800"/>
            <a:ext cx="0" cy="21717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0" name="Straight Connector 4109"/>
          <p:cNvCxnSpPr/>
          <p:nvPr/>
        </p:nvCxnSpPr>
        <p:spPr>
          <a:xfrm>
            <a:off x="4724400" y="4762500"/>
            <a:ext cx="1143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2" name="Straight Connector 4111"/>
          <p:cNvCxnSpPr/>
          <p:nvPr/>
        </p:nvCxnSpPr>
        <p:spPr>
          <a:xfrm>
            <a:off x="5867400" y="4762500"/>
            <a:ext cx="0" cy="8763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4" name="Straight Connector 4113"/>
          <p:cNvCxnSpPr/>
          <p:nvPr/>
        </p:nvCxnSpPr>
        <p:spPr>
          <a:xfrm>
            <a:off x="5867400" y="5638800"/>
            <a:ext cx="2286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6" name="Straight Connector 4115"/>
          <p:cNvCxnSpPr/>
          <p:nvPr/>
        </p:nvCxnSpPr>
        <p:spPr>
          <a:xfrm flipV="1">
            <a:off x="8153400" y="2590800"/>
            <a:ext cx="0" cy="3048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8" name="Straight Connector 4117"/>
          <p:cNvCxnSpPr/>
          <p:nvPr/>
        </p:nvCxnSpPr>
        <p:spPr>
          <a:xfrm>
            <a:off x="4724400" y="259080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819400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2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946775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3</a:t>
            </a: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With physical partitioning, each partition is assigned resources that are physically distinct from the resources used by the other partitions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08075" y="28987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324100" y="28956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527425" y="28956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770438" y="28987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981700" y="290512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00900" y="290512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 animBg="1"/>
      <p:bldP spid="88" grpId="0"/>
      <p:bldP spid="8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Physical partitioning allows a partition to </a:t>
            </a:r>
            <a:r>
              <a:rPr lang="en-US" sz="2000" i="1" dirty="0" smtClean="0"/>
              <a:t>own</a:t>
            </a:r>
            <a:r>
              <a:rPr lang="en-US" sz="2000" dirty="0" smtClean="0"/>
              <a:t> its </a:t>
            </a:r>
            <a:br>
              <a:rPr lang="en-US" sz="2000" dirty="0" smtClean="0"/>
            </a:br>
            <a:r>
              <a:rPr lang="en-US" sz="2000" dirty="0" smtClean="0"/>
              <a:t>resources physically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It is not permissible for two partitions to share the resources of a single system board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Partitions are configured by a </a:t>
            </a:r>
            <a:r>
              <a:rPr lang="en-US" sz="2000" i="1" dirty="0" smtClean="0"/>
              <a:t>central control unit</a:t>
            </a:r>
            <a:r>
              <a:rPr lang="en-US" sz="2000" dirty="0" smtClean="0"/>
              <a:t> that receives commands from the console of the system admin and provisions hardware resources accordingly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number of partitions that can be supported in physically partitioned systems is limited to the number of available </a:t>
            </a:r>
            <a:br>
              <a:rPr lang="en-US" sz="2000" dirty="0" smtClean="0"/>
            </a:br>
            <a:r>
              <a:rPr lang="en-US" sz="2000" dirty="0" smtClean="0"/>
              <a:t>physical processors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Physical Partitioning- Advantages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Physical partitioning provides: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Failure Isolation</a:t>
            </a:r>
            <a:r>
              <a:rPr lang="en-US" sz="1800" dirty="0" smtClean="0"/>
              <a:t>: it ensures that in the event of a failure, only the part of the physical system that houses the failing partition will be affected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Better security isolation</a:t>
            </a:r>
            <a:r>
              <a:rPr lang="en-US" sz="1800" dirty="0" smtClean="0"/>
              <a:t>: Each partition is protected from the possibility of intentional or unintentional denial-of-service attacks by </a:t>
            </a:r>
            <a:br>
              <a:rPr lang="en-US" sz="1800" dirty="0" smtClean="0"/>
            </a:br>
            <a:r>
              <a:rPr lang="en-US" sz="1800" dirty="0" smtClean="0"/>
              <a:t>other partitions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Better ability to meet system-level objectives</a:t>
            </a:r>
            <a:r>
              <a:rPr lang="en-US" sz="1800" dirty="0" smtClean="0"/>
              <a:t> (these result from contracts between system owners and users of the system)</a:t>
            </a:r>
          </a:p>
          <a:p>
            <a:pPr marL="457200" lvl="1" indent="0" algn="just" eaLnBrk="1" hangingPunct="1">
              <a:buFontTx/>
              <a:buNone/>
              <a:defRPr/>
            </a:pPr>
            <a:r>
              <a:rPr lang="en-US" sz="1800" dirty="0" smtClean="0"/>
              <a:t>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Easier management of resources</a:t>
            </a:r>
            <a:r>
              <a:rPr lang="en-US" sz="1800" dirty="0" smtClean="0"/>
              <a:t>: no need of sophisticated algorithms for scheduling and management of resources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Physical Partitioning- Disadvantages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While physical partitioning has a number of attractive features, it has some major disadvantages: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2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System utilization</a:t>
            </a:r>
            <a:r>
              <a:rPr lang="en-US" sz="2000" dirty="0" smtClean="0"/>
              <a:t>: Physical partitioning is probably not the ideal solution if system utilization is to be optimized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i="1" u="sng" dirty="0" smtClean="0"/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It is often the case that each of the physical partitions </a:t>
            </a:r>
            <a:br>
              <a:rPr lang="en-US" sz="1800" dirty="0" smtClean="0"/>
            </a:br>
            <a:r>
              <a:rPr lang="en-US" sz="1800" dirty="0" smtClean="0"/>
              <a:t>is underutilized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Load balancing</a:t>
            </a:r>
            <a:r>
              <a:rPr lang="en-US" sz="2000" dirty="0" smtClean="0"/>
              <a:t>: with physical partitioning, dynamic workload balancing becomes difficult to implement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 of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Here are </a:t>
            </a:r>
            <a:r>
              <a:rPr lang="en-US" sz="2000" i="1" u="sng" dirty="0" smtClean="0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of the benefits that are typically provided by a virtualized system</a:t>
            </a:r>
          </a:p>
        </p:txBody>
      </p:sp>
      <p:sp>
        <p:nvSpPr>
          <p:cNvPr id="4" name="Freeform 3"/>
          <p:cNvSpPr/>
          <p:nvPr/>
        </p:nvSpPr>
        <p:spPr>
          <a:xfrm>
            <a:off x="5221288" y="5314950"/>
            <a:ext cx="3313112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89464" tIns="91440" rIns="95300" bIns="95302" spcCol="1270"/>
          <a:lstStyle/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virtualized system can be (dynamically or statically) re-configured for changing needs</a:t>
            </a:r>
          </a:p>
        </p:txBody>
      </p:sp>
      <p:sp>
        <p:nvSpPr>
          <p:cNvPr id="5" name="Freeform 4"/>
          <p:cNvSpPr/>
          <p:nvPr/>
        </p:nvSpPr>
        <p:spPr>
          <a:xfrm>
            <a:off x="609600" y="5314950"/>
            <a:ext cx="3313113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91" tIns="91440" rIns="1085653" bIns="91492" spcCol="1270"/>
          <a:lstStyle/>
          <a:p>
            <a:pPr marL="114300" lvl="1" indent="-114300" defTabSz="5334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single hardware platform can support multiple operating systems concurrently</a:t>
            </a:r>
          </a:p>
        </p:txBody>
      </p:sp>
      <p:sp>
        <p:nvSpPr>
          <p:cNvPr id="6" name="Freeform 5"/>
          <p:cNvSpPr/>
          <p:nvPr/>
        </p:nvSpPr>
        <p:spPr>
          <a:xfrm>
            <a:off x="5221288" y="2362200"/>
            <a:ext cx="3313112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8034" tIns="83871" rIns="83870" bIns="431343" spcCol="1270"/>
          <a:lstStyle/>
          <a:p>
            <a:pPr indent="-4572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 helps isolate the effects of a failure to the VM where the failure occurred</a:t>
            </a:r>
            <a:endParaRPr lang="en-US" sz="1400" dirty="0"/>
          </a:p>
        </p:txBody>
      </p:sp>
      <p:sp>
        <p:nvSpPr>
          <p:cNvPr id="7" name="Freeform 6"/>
          <p:cNvSpPr/>
          <p:nvPr/>
        </p:nvSpPr>
        <p:spPr>
          <a:xfrm>
            <a:off x="609600" y="2349500"/>
            <a:ext cx="3313113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3871" tIns="83871" rIns="1078033" bIns="431343" spcCol="1270"/>
          <a:lstStyle/>
          <a:p>
            <a:pPr marL="114300" lvl="1" indent="-1143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system VM provides a sandbox that isolates one system environment from other environments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>
          <a:xfrm>
            <a:off x="2647950" y="2609850"/>
            <a:ext cx="1881188" cy="1881188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0" y="1880692"/>
                </a:moveTo>
                <a:cubicBezTo>
                  <a:pt x="0" y="842014"/>
                  <a:pt x="842014" y="0"/>
                  <a:pt x="1880692" y="0"/>
                </a:cubicBezTo>
                <a:lnTo>
                  <a:pt x="1880692" y="1880692"/>
                </a:lnTo>
                <a:lnTo>
                  <a:pt x="0" y="1880692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50410" tIns="650410" rIns="99568" bIns="9956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Multiple Secure Environment</a:t>
            </a:r>
          </a:p>
        </p:txBody>
      </p:sp>
      <p:sp>
        <p:nvSpPr>
          <p:cNvPr id="9" name="Freeform 8"/>
          <p:cNvSpPr/>
          <p:nvPr/>
        </p:nvSpPr>
        <p:spPr>
          <a:xfrm>
            <a:off x="4614863" y="2609850"/>
            <a:ext cx="1881187" cy="1881188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0" y="0"/>
                </a:moveTo>
                <a:cubicBezTo>
                  <a:pt x="1038678" y="0"/>
                  <a:pt x="1880692" y="842014"/>
                  <a:pt x="1880692" y="1880692"/>
                </a:cubicBezTo>
                <a:lnTo>
                  <a:pt x="0" y="1880692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8" tIns="650410" rIns="650410" bIns="9956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Failure Isolation</a:t>
            </a:r>
          </a:p>
        </p:txBody>
      </p:sp>
      <p:sp>
        <p:nvSpPr>
          <p:cNvPr id="10" name="Freeform 9"/>
          <p:cNvSpPr/>
          <p:nvPr/>
        </p:nvSpPr>
        <p:spPr>
          <a:xfrm>
            <a:off x="4614863" y="4576763"/>
            <a:ext cx="1881187" cy="1881187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1880692" y="0"/>
                </a:moveTo>
                <a:cubicBezTo>
                  <a:pt x="1880692" y="1038678"/>
                  <a:pt x="1038678" y="1880692"/>
                  <a:pt x="0" y="1880692"/>
                </a:cubicBezTo>
                <a:lnTo>
                  <a:pt x="0" y="0"/>
                </a:lnTo>
                <a:lnTo>
                  <a:pt x="188069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8" tIns="99568" rIns="650410" bIns="650410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Better System Utilization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2647950" y="4576763"/>
            <a:ext cx="1881188" cy="1881187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1880692" y="1880692"/>
                </a:moveTo>
                <a:cubicBezTo>
                  <a:pt x="842014" y="1880692"/>
                  <a:pt x="0" y="1038678"/>
                  <a:pt x="0" y="0"/>
                </a:cubicBezTo>
                <a:lnTo>
                  <a:pt x="1880692" y="0"/>
                </a:lnTo>
                <a:lnTo>
                  <a:pt x="1880692" y="188069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50410" tIns="99568" rIns="99569" bIns="650411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Mixed-OS Environment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4246563" y="4143375"/>
            <a:ext cx="650875" cy="563563"/>
          </a:xfrm>
          <a:prstGeom prst="circular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Circular Arrow 12"/>
          <p:cNvSpPr/>
          <p:nvPr/>
        </p:nvSpPr>
        <p:spPr>
          <a:xfrm rot="10800000">
            <a:off x="4246563" y="4360863"/>
            <a:ext cx="650875" cy="563562"/>
          </a:xfrm>
          <a:prstGeom prst="circular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Partitioning</a:t>
            </a: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With logical partitioning, partitions share some of the physical resources, usually in a </a:t>
            </a:r>
            <a:r>
              <a:rPr lang="en-US" sz="1750" i="1" dirty="0" smtClean="0">
                <a:solidFill>
                  <a:srgbClr val="0000FF"/>
                </a:solidFill>
              </a:rPr>
              <a:t>time-multiplexed</a:t>
            </a:r>
            <a:r>
              <a:rPr lang="en-US" sz="1750" dirty="0" smtClean="0"/>
              <a:t> manner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</p:txBody>
      </p:sp>
      <p:sp>
        <p:nvSpPr>
          <p:cNvPr id="71" name="Rectangle 70"/>
          <p:cNvSpPr/>
          <p:nvPr/>
        </p:nvSpPr>
        <p:spPr>
          <a:xfrm>
            <a:off x="1143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6002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43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6002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1430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1430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78" name="Can 77"/>
          <p:cNvSpPr/>
          <p:nvPr/>
        </p:nvSpPr>
        <p:spPr>
          <a:xfrm>
            <a:off x="1143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9" name="Can 78"/>
          <p:cNvSpPr/>
          <p:nvPr/>
        </p:nvSpPr>
        <p:spPr>
          <a:xfrm>
            <a:off x="1600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362200" y="30480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362200" y="4067175"/>
            <a:ext cx="6477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362200" y="4648200"/>
            <a:ext cx="6477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83" name="Can 82"/>
          <p:cNvSpPr/>
          <p:nvPr/>
        </p:nvSpPr>
        <p:spPr>
          <a:xfrm>
            <a:off x="2362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4" name="Can 83"/>
          <p:cNvSpPr/>
          <p:nvPr/>
        </p:nvSpPr>
        <p:spPr>
          <a:xfrm>
            <a:off x="28194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5814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0386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5814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0" name="Rectangle 89"/>
          <p:cNvSpPr/>
          <p:nvPr/>
        </p:nvSpPr>
        <p:spPr>
          <a:xfrm>
            <a:off x="40386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5814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5814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93" name="Can 92"/>
          <p:cNvSpPr/>
          <p:nvPr/>
        </p:nvSpPr>
        <p:spPr>
          <a:xfrm>
            <a:off x="35814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4" name="Can 93"/>
          <p:cNvSpPr/>
          <p:nvPr/>
        </p:nvSpPr>
        <p:spPr>
          <a:xfrm>
            <a:off x="40386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8006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2578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8006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8" name="Rectangle 97"/>
          <p:cNvSpPr/>
          <p:nvPr/>
        </p:nvSpPr>
        <p:spPr>
          <a:xfrm>
            <a:off x="52578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448300" y="4067175"/>
            <a:ext cx="1905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8006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01" name="Can 100"/>
          <p:cNvSpPr/>
          <p:nvPr/>
        </p:nvSpPr>
        <p:spPr>
          <a:xfrm>
            <a:off x="48006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2" name="Can 101"/>
          <p:cNvSpPr/>
          <p:nvPr/>
        </p:nvSpPr>
        <p:spPr>
          <a:xfrm>
            <a:off x="52578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0198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6477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0198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477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0198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0198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09" name="Can 108"/>
          <p:cNvSpPr/>
          <p:nvPr/>
        </p:nvSpPr>
        <p:spPr>
          <a:xfrm>
            <a:off x="60198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0" name="Can 109"/>
          <p:cNvSpPr/>
          <p:nvPr/>
        </p:nvSpPr>
        <p:spPr>
          <a:xfrm>
            <a:off x="6477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7239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6962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239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76962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2390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72390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17" name="Can 116"/>
          <p:cNvSpPr/>
          <p:nvPr/>
        </p:nvSpPr>
        <p:spPr>
          <a:xfrm>
            <a:off x="7239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8" name="Can 117"/>
          <p:cNvSpPr/>
          <p:nvPr/>
        </p:nvSpPr>
        <p:spPr>
          <a:xfrm>
            <a:off x="7696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2362200" y="32385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2" name="TextBox 120"/>
          <p:cNvSpPr txBox="1">
            <a:spLocks noChangeArrowheads="1"/>
          </p:cNvSpPr>
          <p:nvPr/>
        </p:nvSpPr>
        <p:spPr bwMode="auto">
          <a:xfrm>
            <a:off x="2382838" y="3054350"/>
            <a:ext cx="339725" cy="3683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819400" y="30480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2385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5" name="TextBox 123"/>
          <p:cNvSpPr txBox="1">
            <a:spLocks noChangeArrowheads="1"/>
          </p:cNvSpPr>
          <p:nvPr/>
        </p:nvSpPr>
        <p:spPr bwMode="auto">
          <a:xfrm>
            <a:off x="2840038" y="3059113"/>
            <a:ext cx="339725" cy="369887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362200" y="35052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2362200" y="36957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8" name="TextBox 126"/>
          <p:cNvSpPr txBox="1">
            <a:spLocks noChangeArrowheads="1"/>
          </p:cNvSpPr>
          <p:nvPr/>
        </p:nvSpPr>
        <p:spPr bwMode="auto">
          <a:xfrm>
            <a:off x="2382838" y="3505200"/>
            <a:ext cx="339725" cy="369888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2819400" y="35052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2819400" y="36957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51" name="TextBox 129"/>
          <p:cNvSpPr txBox="1">
            <a:spLocks noChangeArrowheads="1"/>
          </p:cNvSpPr>
          <p:nvPr/>
        </p:nvSpPr>
        <p:spPr bwMode="auto">
          <a:xfrm>
            <a:off x="2838450" y="3505200"/>
            <a:ext cx="339725" cy="369888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3009900" y="4067175"/>
            <a:ext cx="1905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3009900" y="4648200"/>
            <a:ext cx="1905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133" name="Rectangle 132"/>
          <p:cNvSpPr/>
          <p:nvPr/>
        </p:nvSpPr>
        <p:spPr>
          <a:xfrm>
            <a:off x="4800600" y="4067175"/>
            <a:ext cx="652463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108075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2293938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35433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47625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5981700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72009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1143000" y="30559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600200" y="30559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1143000" y="35131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1600200" y="35131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143000" y="4075113"/>
            <a:ext cx="838200" cy="4572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1143000" y="4656138"/>
            <a:ext cx="8382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46" name="Can 145"/>
          <p:cNvSpPr/>
          <p:nvPr/>
        </p:nvSpPr>
        <p:spPr>
          <a:xfrm>
            <a:off x="11430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7" name="Can 146"/>
          <p:cNvSpPr/>
          <p:nvPr/>
        </p:nvSpPr>
        <p:spPr>
          <a:xfrm>
            <a:off x="16002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2362200" y="30559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2362200" y="4075113"/>
            <a:ext cx="647700" cy="4572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2362200" y="4656138"/>
            <a:ext cx="6477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51" name="Can 150"/>
          <p:cNvSpPr/>
          <p:nvPr/>
        </p:nvSpPr>
        <p:spPr>
          <a:xfrm>
            <a:off x="23622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2" name="Can 151"/>
          <p:cNvSpPr/>
          <p:nvPr/>
        </p:nvSpPr>
        <p:spPr>
          <a:xfrm>
            <a:off x="28194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3581400" y="30559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038600" y="30559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3581400" y="35131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4038600" y="35131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3581400" y="4075113"/>
            <a:ext cx="838200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3581400" y="4656138"/>
            <a:ext cx="838200" cy="1905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59" name="Can 158"/>
          <p:cNvSpPr/>
          <p:nvPr/>
        </p:nvSpPr>
        <p:spPr>
          <a:xfrm>
            <a:off x="3581400" y="4960938"/>
            <a:ext cx="381000" cy="609600"/>
          </a:xfrm>
          <a:prstGeom prst="can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0" name="Can 159"/>
          <p:cNvSpPr/>
          <p:nvPr/>
        </p:nvSpPr>
        <p:spPr>
          <a:xfrm>
            <a:off x="4038600" y="4960938"/>
            <a:ext cx="381000" cy="609600"/>
          </a:xfrm>
          <a:prstGeom prst="can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48006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2578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48006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52578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5448300" y="4075113"/>
            <a:ext cx="1905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48006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67" name="Can 166"/>
          <p:cNvSpPr/>
          <p:nvPr/>
        </p:nvSpPr>
        <p:spPr>
          <a:xfrm>
            <a:off x="48006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8" name="Can 167"/>
          <p:cNvSpPr/>
          <p:nvPr/>
        </p:nvSpPr>
        <p:spPr>
          <a:xfrm>
            <a:off x="52578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60198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64770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60198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64770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6019800" y="4075113"/>
            <a:ext cx="8382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60198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75" name="Can 174"/>
          <p:cNvSpPr/>
          <p:nvPr/>
        </p:nvSpPr>
        <p:spPr>
          <a:xfrm>
            <a:off x="60198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6" name="Can 175"/>
          <p:cNvSpPr/>
          <p:nvPr/>
        </p:nvSpPr>
        <p:spPr>
          <a:xfrm>
            <a:off x="64770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72390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76962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72390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76962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7239000" y="4075113"/>
            <a:ext cx="8382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72390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83" name="Can 182"/>
          <p:cNvSpPr/>
          <p:nvPr/>
        </p:nvSpPr>
        <p:spPr>
          <a:xfrm>
            <a:off x="72390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4" name="Can 183"/>
          <p:cNvSpPr/>
          <p:nvPr/>
        </p:nvSpPr>
        <p:spPr>
          <a:xfrm>
            <a:off x="76962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2362200" y="32464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6" name="TextBox 185"/>
          <p:cNvSpPr txBox="1">
            <a:spLocks noChangeArrowheads="1"/>
          </p:cNvSpPr>
          <p:nvPr/>
        </p:nvSpPr>
        <p:spPr bwMode="auto">
          <a:xfrm>
            <a:off x="2382838" y="3060700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2819400" y="30559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8" name="Rectangle 187"/>
          <p:cNvSpPr/>
          <p:nvPr/>
        </p:nvSpPr>
        <p:spPr>
          <a:xfrm>
            <a:off x="2819400" y="32464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9" name="TextBox 188"/>
          <p:cNvSpPr txBox="1">
            <a:spLocks noChangeArrowheads="1"/>
          </p:cNvSpPr>
          <p:nvPr/>
        </p:nvSpPr>
        <p:spPr bwMode="auto">
          <a:xfrm>
            <a:off x="2840038" y="3067050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2362200" y="35131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1" name="Rectangle 190"/>
          <p:cNvSpPr/>
          <p:nvPr/>
        </p:nvSpPr>
        <p:spPr>
          <a:xfrm>
            <a:off x="2362200" y="37036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2" name="TextBox 191"/>
          <p:cNvSpPr txBox="1">
            <a:spLocks noChangeArrowheads="1"/>
          </p:cNvSpPr>
          <p:nvPr/>
        </p:nvSpPr>
        <p:spPr bwMode="auto">
          <a:xfrm>
            <a:off x="2382838" y="3513138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819400" y="35131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>
            <a:off x="2819400" y="37036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5" name="TextBox 194"/>
          <p:cNvSpPr txBox="1">
            <a:spLocks noChangeArrowheads="1"/>
          </p:cNvSpPr>
          <p:nvPr/>
        </p:nvSpPr>
        <p:spPr bwMode="auto">
          <a:xfrm>
            <a:off x="2838450" y="3513138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3009900" y="4075113"/>
            <a:ext cx="190500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7" name="Rectangle 196"/>
          <p:cNvSpPr/>
          <p:nvPr/>
        </p:nvSpPr>
        <p:spPr>
          <a:xfrm>
            <a:off x="3009900" y="4656138"/>
            <a:ext cx="190500" cy="1905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198" name="Rectangle 197"/>
          <p:cNvSpPr/>
          <p:nvPr/>
        </p:nvSpPr>
        <p:spPr>
          <a:xfrm>
            <a:off x="4800600" y="4075113"/>
            <a:ext cx="652463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108075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2293938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35433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47625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981700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72009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/>
      <p:bldP spid="187" grpId="0" animBg="1"/>
      <p:bldP spid="188" grpId="0" animBg="1"/>
      <p:bldP spid="189" grpId="0"/>
      <p:bldP spid="190" grpId="0" animBg="1"/>
      <p:bldP spid="191" grpId="0" animBg="1"/>
      <p:bldP spid="192" grpId="0"/>
      <p:bldP spid="193" grpId="0" animBg="1"/>
      <p:bldP spid="194" grpId="0" animBg="1"/>
      <p:bldP spid="195" grpId="0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With logical </a:t>
            </a:r>
            <a:r>
              <a:rPr lang="en-US" sz="2000" dirty="0"/>
              <a:t>partitioning i</a:t>
            </a:r>
            <a:r>
              <a:rPr lang="en-US" sz="2000" dirty="0" smtClean="0"/>
              <a:t>t is permissible for two partitions to share the resources of a single system board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makes it possible to partition an </a:t>
            </a:r>
            <a:r>
              <a:rPr lang="en-US" sz="2000" b="1" i="1" dirty="0" smtClean="0">
                <a:solidFill>
                  <a:schemeClr val="tx1"/>
                </a:solidFill>
              </a:rPr>
              <a:t>n-way</a:t>
            </a:r>
            <a:r>
              <a:rPr lang="en-US" sz="2000" dirty="0" smtClean="0"/>
              <a:t> system into a system with more than </a:t>
            </a:r>
            <a:r>
              <a:rPr lang="en-US" sz="2000" b="1" i="1" dirty="0" smtClean="0">
                <a:solidFill>
                  <a:schemeClr val="tx1"/>
                </a:solidFill>
              </a:rPr>
              <a:t>n</a:t>
            </a:r>
            <a:r>
              <a:rPr lang="en-US" sz="2000" dirty="0" smtClean="0"/>
              <a:t> partitions, if so desired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is more flexible than physical partitioning but needs additional mechanisms to provide safe and efficient way </a:t>
            </a:r>
            <a:br>
              <a:rPr lang="en-US" sz="2000" dirty="0" smtClean="0"/>
            </a:br>
            <a:r>
              <a:rPr lang="en-US" sz="2000" dirty="0" smtClean="0"/>
              <a:t>of sharing resources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is usually done through a VMM or a hypervisor and provides what is referred to as </a:t>
            </a:r>
            <a:r>
              <a:rPr lang="en-US" sz="2000" i="1" dirty="0" smtClean="0">
                <a:solidFill>
                  <a:srgbClr val="0000FF"/>
                </a:solidFill>
              </a:rPr>
              <a:t>multiprocessor virtualization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Multiprocessor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/>
              <a:t>A virtualized multiprocessor gives the appearance of a system that may or may not reflect the exact </a:t>
            </a:r>
            <a:r>
              <a:rPr lang="en-US" sz="1750" dirty="0" smtClean="0"/>
              <a:t>configuration </a:t>
            </a:r>
            <a:r>
              <a:rPr lang="en-US" sz="1750" dirty="0"/>
              <a:t>of the underlying physical </a:t>
            </a:r>
            <a:r>
              <a:rPr lang="en-US" sz="1750" dirty="0" smtClean="0"/>
              <a:t>system</a:t>
            </a:r>
            <a:endParaRPr lang="en-US" sz="1750" dirty="0"/>
          </a:p>
        </p:txBody>
      </p:sp>
      <p:sp>
        <p:nvSpPr>
          <p:cNvPr id="4" name="Rectangle 3"/>
          <p:cNvSpPr/>
          <p:nvPr/>
        </p:nvSpPr>
        <p:spPr>
          <a:xfrm>
            <a:off x="17526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2600" y="5124450"/>
            <a:ext cx="59436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 or Crossbar Switch</a:t>
            </a:r>
          </a:p>
        </p:txBody>
      </p:sp>
      <p:sp>
        <p:nvSpPr>
          <p:cNvPr id="7" name="Rectangle 6"/>
          <p:cNvSpPr/>
          <p:nvPr/>
        </p:nvSpPr>
        <p:spPr>
          <a:xfrm>
            <a:off x="3124200" y="5695950"/>
            <a:ext cx="1143000" cy="609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8" name="Can 7"/>
          <p:cNvSpPr/>
          <p:nvPr/>
        </p:nvSpPr>
        <p:spPr>
          <a:xfrm>
            <a:off x="5334000" y="5715000"/>
            <a:ext cx="1143000" cy="6858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23241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2"/>
          </p:cNvCxnSpPr>
          <p:nvPr/>
        </p:nvCxnSpPr>
        <p:spPr>
          <a:xfrm>
            <a:off x="2324100" y="5029200"/>
            <a:ext cx="0" cy="114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3528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3" name="Straight Connector 12"/>
          <p:cNvCxnSpPr>
            <a:stCxn id="11" idx="2"/>
            <a:endCxn id="12" idx="0"/>
          </p:cNvCxnSpPr>
          <p:nvPr/>
        </p:nvCxnSpPr>
        <p:spPr>
          <a:xfrm>
            <a:off x="39243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2"/>
          </p:cNvCxnSpPr>
          <p:nvPr/>
        </p:nvCxnSpPr>
        <p:spPr>
          <a:xfrm>
            <a:off x="3924300" y="5029200"/>
            <a:ext cx="0" cy="114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9530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054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7" name="Straight Connector 16"/>
          <p:cNvCxnSpPr>
            <a:stCxn id="15" idx="2"/>
            <a:endCxn id="16" idx="0"/>
          </p:cNvCxnSpPr>
          <p:nvPr/>
        </p:nvCxnSpPr>
        <p:spPr>
          <a:xfrm>
            <a:off x="55245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2"/>
          </p:cNvCxnSpPr>
          <p:nvPr/>
        </p:nvCxnSpPr>
        <p:spPr>
          <a:xfrm>
            <a:off x="5524500" y="5029200"/>
            <a:ext cx="0" cy="95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532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056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21" name="Straight Connector 20"/>
          <p:cNvCxnSpPr>
            <a:stCxn id="19" idx="2"/>
            <a:endCxn id="20" idx="0"/>
          </p:cNvCxnSpPr>
          <p:nvPr/>
        </p:nvCxnSpPr>
        <p:spPr>
          <a:xfrm>
            <a:off x="71247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2"/>
          </p:cNvCxnSpPr>
          <p:nvPr/>
        </p:nvCxnSpPr>
        <p:spPr>
          <a:xfrm>
            <a:off x="7124700" y="5029200"/>
            <a:ext cx="0" cy="95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7" idx="0"/>
          </p:cNvCxnSpPr>
          <p:nvPr/>
        </p:nvCxnSpPr>
        <p:spPr>
          <a:xfrm>
            <a:off x="3695700" y="5505450"/>
            <a:ext cx="0" cy="1905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8" idx="1"/>
          </p:cNvCxnSpPr>
          <p:nvPr/>
        </p:nvCxnSpPr>
        <p:spPr>
          <a:xfrm>
            <a:off x="5905500" y="5505450"/>
            <a:ext cx="0" cy="20955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676400" y="3505200"/>
            <a:ext cx="6019800" cy="381000"/>
          </a:xfrm>
          <a:prstGeom prst="round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Virtual Machine Monitor</a:t>
            </a:r>
          </a:p>
        </p:txBody>
      </p:sp>
      <p:sp>
        <p:nvSpPr>
          <p:cNvPr id="4096" name="Rectangle 4095"/>
          <p:cNvSpPr/>
          <p:nvPr/>
        </p:nvSpPr>
        <p:spPr>
          <a:xfrm>
            <a:off x="1752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4097" name="Can 4096"/>
          <p:cNvSpPr/>
          <p:nvPr/>
        </p:nvSpPr>
        <p:spPr>
          <a:xfrm>
            <a:off x="2514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4100" name="Straight Connector 4099"/>
          <p:cNvCxnSpPr/>
          <p:nvPr/>
        </p:nvCxnSpPr>
        <p:spPr>
          <a:xfrm>
            <a:off x="1981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Connector 4102"/>
          <p:cNvCxnSpPr/>
          <p:nvPr/>
        </p:nvCxnSpPr>
        <p:spPr>
          <a:xfrm>
            <a:off x="1905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Connector 4104"/>
          <p:cNvCxnSpPr>
            <a:endCxn id="4097" idx="1"/>
          </p:cNvCxnSpPr>
          <p:nvPr/>
        </p:nvCxnSpPr>
        <p:spPr>
          <a:xfrm>
            <a:off x="2743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9" name="Straight Connector 4108"/>
          <p:cNvCxnSpPr/>
          <p:nvPr/>
        </p:nvCxnSpPr>
        <p:spPr>
          <a:xfrm flipV="1">
            <a:off x="1905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819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362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0" name="Rectangle 4109"/>
          <p:cNvSpPr/>
          <p:nvPr/>
        </p:nvSpPr>
        <p:spPr>
          <a:xfrm>
            <a:off x="1752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09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667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276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38" name="Can 37"/>
          <p:cNvSpPr/>
          <p:nvPr/>
        </p:nvSpPr>
        <p:spPr>
          <a:xfrm>
            <a:off x="4038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05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429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8" idx="1"/>
          </p:cNvCxnSpPr>
          <p:nvPr/>
        </p:nvCxnSpPr>
        <p:spPr>
          <a:xfrm>
            <a:off x="4267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429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343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886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276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733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91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7244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51" name="Can 50"/>
          <p:cNvSpPr/>
          <p:nvPr/>
        </p:nvSpPr>
        <p:spPr>
          <a:xfrm>
            <a:off x="54864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49530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8768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1" idx="1"/>
          </p:cNvCxnSpPr>
          <p:nvPr/>
        </p:nvCxnSpPr>
        <p:spPr>
          <a:xfrm>
            <a:off x="57150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8768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791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334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7244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181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638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324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64" name="Can 63"/>
          <p:cNvSpPr/>
          <p:nvPr/>
        </p:nvSpPr>
        <p:spPr>
          <a:xfrm>
            <a:off x="7086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553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477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64" idx="1"/>
          </p:cNvCxnSpPr>
          <p:nvPr/>
        </p:nvCxnSpPr>
        <p:spPr>
          <a:xfrm>
            <a:off x="7315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477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391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934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324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781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239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5" grpId="0" animBg="1"/>
      <p:bldP spid="16" grpId="0" animBg="1"/>
      <p:bldP spid="19" grpId="0" animBg="1"/>
      <p:bldP spid="20" grpId="0" animBg="1"/>
      <p:bldP spid="31" grpId="0" animBg="1"/>
      <p:bldP spid="4096" grpId="0" animBg="1"/>
      <p:bldP spid="4097" grpId="0" animBg="1"/>
      <p:bldP spid="4110" grpId="0" animBg="1"/>
      <p:bldP spid="52" grpId="0" animBg="1"/>
      <p:bldP spid="53" grpId="0" animBg="1"/>
      <p:bldP spid="37" grpId="0" animBg="1"/>
      <p:bldP spid="38" grpId="0" animBg="1"/>
      <p:bldP spid="45" grpId="0" animBg="1"/>
      <p:bldP spid="46" grpId="0" animBg="1"/>
      <p:bldP spid="49" grpId="0" animBg="1"/>
      <p:bldP spid="50" grpId="0" animBg="1"/>
      <p:bldP spid="51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1" grpId="0" animBg="1"/>
      <p:bldP spid="72" grpId="0" animBg="1"/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Operating Systems Limtations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OSs provide a way of virtualizing hardware resources among </a:t>
            </a:r>
            <a:r>
              <a:rPr lang="en-US" sz="1900" i="1" dirty="0" smtClean="0"/>
              <a:t>processes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This may help isolate </a:t>
            </a:r>
            <a:r>
              <a:rPr lang="en-US" sz="1900" i="1" dirty="0" smtClean="0"/>
              <a:t>processes</a:t>
            </a:r>
            <a:r>
              <a:rPr lang="en-US" sz="1900" dirty="0" smtClean="0"/>
              <a:t> from one another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However, this does not provide a </a:t>
            </a:r>
            <a:r>
              <a:rPr lang="en-US" sz="1900" i="1" u="sng" dirty="0" smtClean="0"/>
              <a:t>virtual machine</a:t>
            </a:r>
            <a:r>
              <a:rPr lang="en-US" sz="1900" dirty="0" smtClean="0"/>
              <a:t> to a user who may wish to run a different OS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9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Having hardware resources managed by a single OS limits the flexibility of the system in terms of available software, security, and </a:t>
            </a:r>
            <a:br>
              <a:rPr lang="en-US" sz="1900" dirty="0" smtClean="0"/>
            </a:br>
            <a:r>
              <a:rPr lang="en-US" sz="1900" dirty="0" smtClean="0"/>
              <a:t>failure isolation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Virtualization typically provides a way of relaxing constraints and </a:t>
            </a:r>
            <a:br>
              <a:rPr lang="en-US" sz="1900" dirty="0" smtClean="0"/>
            </a:br>
            <a:r>
              <a:rPr lang="en-US" sz="1900" dirty="0" smtClean="0"/>
              <a:t>increasing flexibility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Properties</a:t>
            </a:r>
          </a:p>
        </p:txBody>
      </p:sp>
      <p:sp>
        <p:nvSpPr>
          <p:cNvPr id="5" name="Freeform 4"/>
          <p:cNvSpPr/>
          <p:nvPr/>
        </p:nvSpPr>
        <p:spPr>
          <a:xfrm>
            <a:off x="457200" y="2133600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Fault Isolation</a:t>
            </a:r>
          </a:p>
          <a:p>
            <a:pPr marL="0" lvl="1" defTabSz="666750">
              <a:lnSpc>
                <a:spcPct val="90000"/>
              </a:lnSpc>
              <a:spcAft>
                <a:spcPct val="15000"/>
              </a:spcAft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Software Isolation</a:t>
            </a:r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Performance Isolation (accomplished through scheduling and resource allocation)</a:t>
            </a:r>
          </a:p>
        </p:txBody>
      </p:sp>
      <p:sp>
        <p:nvSpPr>
          <p:cNvPr id="6" name="Freeform 5"/>
          <p:cNvSpPr/>
          <p:nvPr/>
        </p:nvSpPr>
        <p:spPr>
          <a:xfrm>
            <a:off x="457200" y="4392613"/>
            <a:ext cx="2490788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Isolation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3370263" y="2133600"/>
            <a:ext cx="2490787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All VM state can be captured into a file (i.e., you can operate on VM by operating on file– </a:t>
            </a:r>
            <a:r>
              <a:rPr lang="en-US" sz="1500" dirty="0" err="1"/>
              <a:t>cp</a:t>
            </a:r>
            <a:r>
              <a:rPr lang="en-US" sz="1500" dirty="0"/>
              <a:t>, </a:t>
            </a:r>
            <a:r>
              <a:rPr lang="en-US" sz="1500" dirty="0" err="1"/>
              <a:t>rm</a:t>
            </a:r>
            <a:r>
              <a:rPr lang="en-US" sz="1500" dirty="0"/>
              <a:t>)</a:t>
            </a:r>
          </a:p>
          <a:p>
            <a:pPr marL="0" lvl="1" defTabSz="666750">
              <a:lnSpc>
                <a:spcPct val="90000"/>
              </a:lnSpc>
              <a:spcAft>
                <a:spcPct val="15000"/>
              </a:spcAft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Complexity is proportional to virtual HW model and independent of guest software configuration</a:t>
            </a:r>
          </a:p>
        </p:txBody>
      </p:sp>
      <p:sp>
        <p:nvSpPr>
          <p:cNvPr id="9" name="Freeform 8"/>
          <p:cNvSpPr/>
          <p:nvPr/>
        </p:nvSpPr>
        <p:spPr>
          <a:xfrm>
            <a:off x="3370263" y="4392613"/>
            <a:ext cx="2490787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Encapsulation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6283325" y="2133600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All guest actions go through the virtualizing software which can inspect, modify, and deny operations</a:t>
            </a:r>
          </a:p>
        </p:txBody>
      </p:sp>
      <p:sp>
        <p:nvSpPr>
          <p:cNvPr id="12" name="Freeform 11"/>
          <p:cNvSpPr/>
          <p:nvPr/>
        </p:nvSpPr>
        <p:spPr>
          <a:xfrm>
            <a:off x="6283325" y="4392613"/>
            <a:ext cx="2490788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Interposition</a:t>
            </a:r>
          </a:p>
        </p:txBody>
      </p:sp>
      <p:sp>
        <p:nvSpPr>
          <p:cNvPr id="14" name="Oval 13"/>
          <p:cNvSpPr/>
          <p:nvPr/>
        </p:nvSpPr>
        <p:spPr>
          <a:xfrm>
            <a:off x="2282825" y="4572000"/>
            <a:ext cx="839788" cy="838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" name="Oval 16"/>
          <p:cNvSpPr/>
          <p:nvPr/>
        </p:nvSpPr>
        <p:spPr>
          <a:xfrm>
            <a:off x="5189538" y="4549775"/>
            <a:ext cx="841375" cy="84137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8180388" y="4572000"/>
            <a:ext cx="841375" cy="84137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Virtualization?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/>
              <a:t>Informally, a virtualized system (or subsystem) is a </a:t>
            </a:r>
            <a:r>
              <a:rPr lang="en-US" sz="1750" i="1" u="sng" dirty="0"/>
              <a:t>mapping</a:t>
            </a:r>
            <a:r>
              <a:rPr lang="en-US" sz="1750" dirty="0"/>
              <a:t> of its interface, and all resources visible through that </a:t>
            </a:r>
            <a:r>
              <a:rPr lang="en-US" sz="1750" dirty="0" smtClean="0"/>
              <a:t>interface, </a:t>
            </a:r>
            <a:r>
              <a:rPr lang="en-US" sz="1750" dirty="0"/>
              <a:t>to the interface and resources of a real system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Formally, virtualization involves the construction of an isomorphism that </a:t>
            </a:r>
            <a:r>
              <a:rPr lang="en-US" sz="1750" i="1" u="sng" dirty="0" smtClean="0"/>
              <a:t>maps</a:t>
            </a:r>
            <a:r>
              <a:rPr lang="en-US" sz="1750" dirty="0" smtClean="0"/>
              <a:t> a virtual </a:t>
            </a:r>
            <a:r>
              <a:rPr lang="en-US" sz="1750" i="1" dirty="0" smtClean="0">
                <a:solidFill>
                  <a:srgbClr val="0000FF"/>
                </a:solidFill>
              </a:rPr>
              <a:t>guest</a:t>
            </a:r>
            <a:r>
              <a:rPr lang="en-US" sz="1750" i="1" dirty="0" smtClean="0"/>
              <a:t> </a:t>
            </a:r>
            <a:r>
              <a:rPr lang="en-US" sz="1750" dirty="0" smtClean="0"/>
              <a:t>system to a real </a:t>
            </a:r>
            <a:r>
              <a:rPr lang="en-US" sz="1750" i="1" dirty="0" smtClean="0">
                <a:solidFill>
                  <a:srgbClr val="0000FF"/>
                </a:solidFill>
              </a:rPr>
              <a:t>host</a:t>
            </a:r>
            <a:r>
              <a:rPr lang="en-US" sz="1750" i="1" dirty="0" smtClean="0"/>
              <a:t> </a:t>
            </a:r>
            <a:r>
              <a:rPr lang="en-US" sz="1750" dirty="0" smtClean="0"/>
              <a:t>system</a:t>
            </a:r>
            <a:r>
              <a:rPr lang="en-US" sz="1750" i="1" dirty="0" smtClean="0"/>
              <a:t> </a:t>
            </a:r>
            <a:r>
              <a:rPr lang="en-US" sz="1750" dirty="0" smtClean="0"/>
              <a:t>(</a:t>
            </a:r>
            <a:r>
              <a:rPr lang="en-US" sz="1750" dirty="0" err="1" smtClean="0"/>
              <a:t>Popek</a:t>
            </a:r>
            <a:r>
              <a:rPr lang="en-US" sz="1750" dirty="0" smtClean="0"/>
              <a:t> and Goldberg 1974)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81400"/>
            <a:ext cx="48006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Guest</a:t>
            </a:r>
            <a:endParaRPr lang="en-US" sz="1600" b="1" i="1" dirty="0">
              <a:solidFill>
                <a:srgbClr val="0000FF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10100" y="37338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972300" y="37338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S</a:t>
            </a:r>
            <a:r>
              <a:rPr lang="en-US" baseline="-25000" dirty="0" err="1" smtClean="0">
                <a:solidFill>
                  <a:schemeClr val="bg1"/>
                </a:solidFill>
              </a:rPr>
              <a:t>j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5334000"/>
            <a:ext cx="48006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Host</a:t>
            </a:r>
            <a:endParaRPr lang="en-US" sz="1600" b="1" i="1" dirty="0">
              <a:solidFill>
                <a:srgbClr val="0000FF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610100" y="54864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972300" y="54864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S</a:t>
            </a:r>
            <a:r>
              <a:rPr lang="en-US" baseline="-25000" dirty="0" err="1" smtClean="0">
                <a:solidFill>
                  <a:schemeClr val="bg1"/>
                </a:solidFill>
              </a:rPr>
              <a:t>j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18" idx="4"/>
            <a:endCxn id="16" idx="0"/>
          </p:cNvCxnSpPr>
          <p:nvPr/>
        </p:nvCxnSpPr>
        <p:spPr>
          <a:xfrm>
            <a:off x="5029200" y="4572000"/>
            <a:ext cx="0" cy="91440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8" idx="6"/>
            <a:endCxn id="19" idx="2"/>
          </p:cNvCxnSpPr>
          <p:nvPr/>
        </p:nvCxnSpPr>
        <p:spPr>
          <a:xfrm>
            <a:off x="5448300" y="4152900"/>
            <a:ext cx="1524000" cy="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6" idx="6"/>
            <a:endCxn id="17" idx="2"/>
          </p:cNvCxnSpPr>
          <p:nvPr/>
        </p:nvCxnSpPr>
        <p:spPr>
          <a:xfrm>
            <a:off x="5448300" y="5905500"/>
            <a:ext cx="1524000" cy="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9" idx="4"/>
            <a:endCxn id="17" idx="0"/>
          </p:cNvCxnSpPr>
          <p:nvPr/>
        </p:nvCxnSpPr>
        <p:spPr>
          <a:xfrm>
            <a:off x="7391400" y="4572000"/>
            <a:ext cx="0" cy="91440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32" name="TextBox 40"/>
          <p:cNvSpPr txBox="1">
            <a:spLocks noChangeArrowheads="1"/>
          </p:cNvSpPr>
          <p:nvPr/>
        </p:nvSpPr>
        <p:spPr bwMode="auto">
          <a:xfrm>
            <a:off x="5891213" y="3657600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</a:rPr>
              <a:t>e(S</a:t>
            </a:r>
            <a:r>
              <a:rPr lang="en-US" sz="2000" b="1" i="1" baseline="-25000">
                <a:solidFill>
                  <a:srgbClr val="00B050"/>
                </a:solidFill>
              </a:rPr>
              <a:t>i</a:t>
            </a:r>
            <a:r>
              <a:rPr lang="en-US" sz="2000" b="1" i="1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5133" name="TextBox 41"/>
          <p:cNvSpPr txBox="1">
            <a:spLocks noChangeArrowheads="1"/>
          </p:cNvSpPr>
          <p:nvPr/>
        </p:nvSpPr>
        <p:spPr bwMode="auto">
          <a:xfrm>
            <a:off x="5827713" y="541020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</a:rPr>
              <a:t>e’(S</a:t>
            </a:r>
            <a:r>
              <a:rPr lang="en-US" sz="2000" b="1" i="1" baseline="-25000">
                <a:solidFill>
                  <a:srgbClr val="00B050"/>
                </a:solidFill>
              </a:rPr>
              <a:t>i</a:t>
            </a:r>
            <a:r>
              <a:rPr lang="en-US" sz="2000" b="1" i="1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5134" name="TextBox 42"/>
          <p:cNvSpPr txBox="1">
            <a:spLocks noChangeArrowheads="1"/>
          </p:cNvSpPr>
          <p:nvPr/>
        </p:nvSpPr>
        <p:spPr bwMode="auto">
          <a:xfrm>
            <a:off x="4343400" y="4724400"/>
            <a:ext cx="73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V(S</a:t>
            </a:r>
            <a:r>
              <a:rPr lang="en-US" sz="2000" baseline="-25000"/>
              <a:t>i</a:t>
            </a:r>
            <a:r>
              <a:rPr lang="en-US" sz="2000"/>
              <a:t>)</a:t>
            </a:r>
          </a:p>
        </p:txBody>
      </p:sp>
      <p:sp>
        <p:nvSpPr>
          <p:cNvPr id="5135" name="TextBox 43"/>
          <p:cNvSpPr txBox="1">
            <a:spLocks noChangeArrowheads="1"/>
          </p:cNvSpPr>
          <p:nvPr/>
        </p:nvSpPr>
        <p:spPr bwMode="auto">
          <a:xfrm>
            <a:off x="7391400" y="4724400"/>
            <a:ext cx="73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V(S</a:t>
            </a:r>
            <a:r>
              <a:rPr lang="en-US" sz="2000" baseline="-25000"/>
              <a:t>j</a:t>
            </a:r>
            <a:r>
              <a:rPr lang="en-US" sz="200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7663" y="3581400"/>
            <a:ext cx="3487737" cy="2554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1600" dirty="0"/>
              <a:t>Function V maps the </a:t>
            </a:r>
          </a:p>
          <a:p>
            <a:pPr>
              <a:defRPr/>
            </a:pPr>
            <a:r>
              <a:rPr lang="en-US" sz="1600" dirty="0"/>
              <a:t>guest state to the host state</a:t>
            </a:r>
          </a:p>
          <a:p>
            <a:pPr>
              <a:defRPr/>
            </a:pPr>
            <a:endParaRPr lang="en-US" sz="1600" dirty="0"/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1600" dirty="0"/>
              <a:t>For a sequence of operations, </a:t>
            </a:r>
            <a:r>
              <a:rPr lang="en-US" sz="1600" b="1" i="1" dirty="0">
                <a:solidFill>
                  <a:srgbClr val="00B050"/>
                </a:solidFill>
              </a:rPr>
              <a:t>e</a:t>
            </a:r>
            <a:r>
              <a:rPr lang="en-US" sz="1600" dirty="0"/>
              <a:t>, </a:t>
            </a:r>
          </a:p>
          <a:p>
            <a:pPr>
              <a:defRPr/>
            </a:pPr>
            <a:r>
              <a:rPr lang="en-US" sz="1600" dirty="0"/>
              <a:t>that modifies a guest state, there</a:t>
            </a:r>
          </a:p>
          <a:p>
            <a:pPr>
              <a:defRPr/>
            </a:pPr>
            <a:r>
              <a:rPr lang="en-US" sz="1600" dirty="0"/>
              <a:t>is a corresponding </a:t>
            </a:r>
            <a:r>
              <a:rPr lang="en-US" sz="1600" b="1" i="1" dirty="0">
                <a:solidFill>
                  <a:srgbClr val="00B050"/>
                </a:solidFill>
              </a:rPr>
              <a:t>e’</a:t>
            </a:r>
            <a:r>
              <a:rPr lang="en-US" sz="1600" dirty="0"/>
              <a:t> in the host</a:t>
            </a:r>
          </a:p>
          <a:p>
            <a:pPr>
              <a:defRPr/>
            </a:pPr>
            <a:r>
              <a:rPr lang="en-US" sz="1600" dirty="0"/>
              <a:t>that performs an equivalent</a:t>
            </a:r>
          </a:p>
          <a:p>
            <a:pPr>
              <a:defRPr/>
            </a:pPr>
            <a:r>
              <a:rPr lang="en-US" sz="1600" dirty="0"/>
              <a:t>modification</a:t>
            </a:r>
          </a:p>
          <a:p>
            <a:pPr>
              <a:defRPr/>
            </a:pPr>
            <a:endParaRPr lang="en-US" sz="1600" dirty="0"/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1600" dirty="0"/>
              <a:t>How can this be managed?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6" grpId="0" animBg="1"/>
      <p:bldP spid="16" grpId="0" animBg="1"/>
      <p:bldP spid="17" grpId="0" animBg="1"/>
      <p:bldP spid="5132" grpId="0"/>
      <p:bldP spid="5133" grpId="0"/>
      <p:bldP spid="5134" grpId="0"/>
      <p:bldP spid="51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The key to managing complexity in computer systems is their division into </a:t>
            </a:r>
            <a:r>
              <a:rPr lang="en-US" sz="1750" i="1" dirty="0" smtClean="0">
                <a:solidFill>
                  <a:schemeClr val="tx1"/>
                </a:solidFill>
              </a:rPr>
              <a:t>levels of abstraction</a:t>
            </a:r>
            <a:r>
              <a:rPr lang="en-US" sz="1750" dirty="0" smtClean="0">
                <a:solidFill>
                  <a:schemeClr val="tx1"/>
                </a:solidFill>
              </a:rPr>
              <a:t> </a:t>
            </a:r>
            <a:r>
              <a:rPr lang="en-US" sz="1750" dirty="0" smtClean="0"/>
              <a:t>separated by </a:t>
            </a:r>
            <a:r>
              <a:rPr lang="en-US" sz="1750" i="1" dirty="0" smtClean="0">
                <a:solidFill>
                  <a:schemeClr val="tx1"/>
                </a:solidFill>
              </a:rPr>
              <a:t>well-defined interfaces</a:t>
            </a: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Levels of abstraction allow implementation details at lower levels of a design to be ignored or simplified</a:t>
            </a:r>
            <a:endParaRPr lang="en-US" sz="2000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743200" y="32385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10200" y="32385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362200" y="4305300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Can 3077"/>
          <p:cNvSpPr/>
          <p:nvPr/>
        </p:nvSpPr>
        <p:spPr>
          <a:xfrm>
            <a:off x="3886200" y="4686300"/>
            <a:ext cx="1600200" cy="1104900"/>
          </a:xfrm>
          <a:prstGeom prst="ca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Disk</a:t>
            </a:r>
          </a:p>
        </p:txBody>
      </p:sp>
      <p:sp>
        <p:nvSpPr>
          <p:cNvPr id="3079" name="Oval 3078"/>
          <p:cNvSpPr/>
          <p:nvPr/>
        </p:nvSpPr>
        <p:spPr>
          <a:xfrm>
            <a:off x="4038600" y="4781550"/>
            <a:ext cx="1295400" cy="36512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80" name="Oval 3079"/>
          <p:cNvSpPr/>
          <p:nvPr/>
        </p:nvSpPr>
        <p:spPr>
          <a:xfrm>
            <a:off x="4305300" y="4827588"/>
            <a:ext cx="762000" cy="2286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82" name="Straight Connector 3081"/>
          <p:cNvCxnSpPr>
            <a:endCxn id="3079" idx="2"/>
          </p:cNvCxnSpPr>
          <p:nvPr/>
        </p:nvCxnSpPr>
        <p:spPr>
          <a:xfrm>
            <a:off x="2743200" y="3924300"/>
            <a:ext cx="1295400" cy="10398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Straight Connector 3083"/>
          <p:cNvCxnSpPr>
            <a:endCxn id="3079" idx="1"/>
          </p:cNvCxnSpPr>
          <p:nvPr/>
        </p:nvCxnSpPr>
        <p:spPr>
          <a:xfrm>
            <a:off x="3810000" y="3924300"/>
            <a:ext cx="419100" cy="9112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Straight Connector 3085"/>
          <p:cNvCxnSpPr>
            <a:endCxn id="3080" idx="7"/>
          </p:cNvCxnSpPr>
          <p:nvPr/>
        </p:nvCxnSpPr>
        <p:spPr>
          <a:xfrm flipH="1">
            <a:off x="4956175" y="3924300"/>
            <a:ext cx="454025" cy="9366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8" name="Straight Connector 3087"/>
          <p:cNvCxnSpPr>
            <a:endCxn id="3080" idx="6"/>
          </p:cNvCxnSpPr>
          <p:nvPr/>
        </p:nvCxnSpPr>
        <p:spPr>
          <a:xfrm flipH="1">
            <a:off x="5067300" y="3924300"/>
            <a:ext cx="1409700" cy="1017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3088"/>
          <p:cNvSpPr txBox="1">
            <a:spLocks noChangeArrowheads="1"/>
          </p:cNvSpPr>
          <p:nvPr/>
        </p:nvSpPr>
        <p:spPr bwMode="auto">
          <a:xfrm>
            <a:off x="457200" y="6029325"/>
            <a:ext cx="8305800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b="1">
                <a:solidFill>
                  <a:schemeClr val="bg1"/>
                </a:solidFill>
              </a:rPr>
              <a:t>Files are an abstraction of a Disk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b="1">
                <a:solidFill>
                  <a:schemeClr val="bg1"/>
                </a:solidFill>
              </a:rPr>
              <a:t>A level of abstraction provides a simplified interface to underlying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3078" grpId="0" animBg="1"/>
      <p:bldP spid="3079" grpId="0" animBg="1"/>
      <p:bldP spid="3080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and 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914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Virtualization uses abstraction but is different in that it doesn’t necessarily hide details; the level of detail in a virtual system is often the same as that in the underlying real system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76550" y="34671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43550" y="34671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362200" y="4456113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n 22"/>
          <p:cNvSpPr/>
          <p:nvPr/>
        </p:nvSpPr>
        <p:spPr>
          <a:xfrm>
            <a:off x="4019550" y="4610100"/>
            <a:ext cx="1600200" cy="1104900"/>
          </a:xfrm>
          <a:prstGeom prst="ca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Disk</a:t>
            </a:r>
          </a:p>
        </p:txBody>
      </p:sp>
      <p:sp>
        <p:nvSpPr>
          <p:cNvPr id="24" name="Oval 23"/>
          <p:cNvSpPr/>
          <p:nvPr/>
        </p:nvSpPr>
        <p:spPr>
          <a:xfrm>
            <a:off x="4171950" y="4705350"/>
            <a:ext cx="1295400" cy="36512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38650" y="4751388"/>
            <a:ext cx="762000" cy="2286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endCxn id="24" idx="2"/>
          </p:cNvCxnSpPr>
          <p:nvPr/>
        </p:nvCxnSpPr>
        <p:spPr>
          <a:xfrm>
            <a:off x="2876550" y="4152900"/>
            <a:ext cx="1295400" cy="7350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24" idx="1"/>
          </p:cNvCxnSpPr>
          <p:nvPr/>
        </p:nvCxnSpPr>
        <p:spPr>
          <a:xfrm>
            <a:off x="3943350" y="4152900"/>
            <a:ext cx="419100" cy="6064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5" idx="7"/>
          </p:cNvCxnSpPr>
          <p:nvPr/>
        </p:nvCxnSpPr>
        <p:spPr>
          <a:xfrm flipH="1">
            <a:off x="5089525" y="4152900"/>
            <a:ext cx="454025" cy="6318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5" idx="6"/>
          </p:cNvCxnSpPr>
          <p:nvPr/>
        </p:nvCxnSpPr>
        <p:spPr>
          <a:xfrm flipH="1">
            <a:off x="5200650" y="4152900"/>
            <a:ext cx="1409700" cy="712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8" name="TextBox 29"/>
          <p:cNvSpPr txBox="1">
            <a:spLocks noChangeArrowheads="1"/>
          </p:cNvSpPr>
          <p:nvPr/>
        </p:nvSpPr>
        <p:spPr bwMode="auto">
          <a:xfrm>
            <a:off x="685800" y="5876925"/>
            <a:ext cx="8001000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i="1">
                <a:solidFill>
                  <a:schemeClr val="bg1"/>
                </a:solidFill>
              </a:rPr>
              <a:t>Virtualization provides a different interface and/or resources at the same level </a:t>
            </a:r>
            <a:br>
              <a:rPr lang="en-US" sz="1600" i="1">
                <a:solidFill>
                  <a:schemeClr val="bg1"/>
                </a:solidFill>
              </a:rPr>
            </a:br>
            <a:r>
              <a:rPr lang="en-US" sz="1600" i="1">
                <a:solidFill>
                  <a:schemeClr val="bg1"/>
                </a:solidFill>
              </a:rPr>
              <a:t>of abstraction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2" name="Can 1"/>
          <p:cNvSpPr/>
          <p:nvPr/>
        </p:nvSpPr>
        <p:spPr>
          <a:xfrm>
            <a:off x="2590800" y="2552700"/>
            <a:ext cx="609600" cy="495300"/>
          </a:xfrm>
          <a:prstGeom prst="can">
            <a:avLst>
              <a:gd name="adj" fmla="val 50000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667000" y="2617788"/>
            <a:ext cx="457200" cy="136525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781300" y="2628900"/>
            <a:ext cx="228600" cy="76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6400800" y="2552700"/>
            <a:ext cx="609600" cy="495300"/>
          </a:xfrm>
          <a:prstGeom prst="can">
            <a:avLst>
              <a:gd name="adj" fmla="val 50000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477000" y="2617788"/>
            <a:ext cx="457200" cy="136525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91300" y="2628900"/>
            <a:ext cx="228600" cy="76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2590800" y="2933700"/>
            <a:ext cx="2857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00400" y="2933700"/>
            <a:ext cx="7429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610350" y="2933700"/>
            <a:ext cx="4000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543550" y="2933700"/>
            <a:ext cx="8572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9" name="TextBox 48"/>
          <p:cNvSpPr txBox="1">
            <a:spLocks noChangeArrowheads="1"/>
          </p:cNvSpPr>
          <p:nvPr/>
        </p:nvSpPr>
        <p:spPr bwMode="auto">
          <a:xfrm>
            <a:off x="1295400" y="2833688"/>
            <a:ext cx="1177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Virtual Disks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2362200" y="3276600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5" grpId="0" animBg="1"/>
      <p:bldP spid="6158" grpId="0" animBg="1"/>
      <p:bldP spid="2" grpId="0" animBg="1"/>
      <p:bldP spid="3" grpId="0" animBg="1"/>
      <p:bldP spid="31" grpId="0" animBg="1"/>
      <p:bldP spid="35" grpId="0" animBg="1"/>
      <p:bldP spid="36" grpId="0" animBg="1"/>
      <p:bldP spid="37" grpId="0" animBg="1"/>
      <p:bldP spid="61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2453481" y="58364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Virtualization, </a:t>
            </a:r>
            <a:r>
              <a:rPr lang="en-US" sz="1400" dirty="0" err="1">
                <a:solidFill>
                  <a:srgbClr val="0000FF"/>
                </a:solidFill>
              </a:rPr>
              <a:t>para</a:t>
            </a:r>
            <a:r>
              <a:rPr lang="en-US" sz="1400" dirty="0">
                <a:solidFill>
                  <a:srgbClr val="0000FF"/>
                </a:solidFill>
              </a:rPr>
              <a:t>-virtualization, virtual machines and hypervisors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5418</TotalTime>
  <Words>1852</Words>
  <Application>Microsoft Office PowerPoint</Application>
  <PresentationFormat>On-screen Show (4:3)</PresentationFormat>
  <Paragraphs>642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Distributed Systems CS 15-440 </vt:lpstr>
      <vt:lpstr>Objectives</vt:lpstr>
      <vt:lpstr>Benefits of Virtualization</vt:lpstr>
      <vt:lpstr>Operating Systems Limtations</vt:lpstr>
      <vt:lpstr>Virtualization Properties</vt:lpstr>
      <vt:lpstr>What is Virtualization?</vt:lpstr>
      <vt:lpstr>Abstraction</vt:lpstr>
      <vt:lpstr>Virtualization and Abstraction</vt:lpstr>
      <vt:lpstr>Objectives</vt:lpstr>
      <vt:lpstr>Virtual Machines and Hypervisors</vt:lpstr>
      <vt:lpstr>A Mixed OS Environment</vt:lpstr>
      <vt:lpstr>Full Virtualization</vt:lpstr>
      <vt:lpstr>Para-Virtualization</vt:lpstr>
      <vt:lpstr>Virtualization and Emulation</vt:lpstr>
      <vt:lpstr>Objectives</vt:lpstr>
      <vt:lpstr>Background: Computer System Architectures</vt:lpstr>
      <vt:lpstr>Types of Virtual Machines</vt:lpstr>
      <vt:lpstr>Process Virtual Machine</vt:lpstr>
      <vt:lpstr>System Virtual Machine</vt:lpstr>
      <vt:lpstr>Native and Hosted VM Systems</vt:lpstr>
      <vt:lpstr>A Taxonomy</vt:lpstr>
      <vt:lpstr>The Versatility of VMs</vt:lpstr>
      <vt:lpstr>Objectives</vt:lpstr>
      <vt:lpstr>Multiprocessor Systems</vt:lpstr>
      <vt:lpstr>Partitioning</vt:lpstr>
      <vt:lpstr>Physical Partitioning</vt:lpstr>
      <vt:lpstr>Physical Partitioning</vt:lpstr>
      <vt:lpstr>Physical Partitioning- Advantages</vt:lpstr>
      <vt:lpstr>Physical Partitioning- Disadvantages</vt:lpstr>
      <vt:lpstr>Logical Partitioning</vt:lpstr>
      <vt:lpstr>Logical Partitioning</vt:lpstr>
      <vt:lpstr>Multiprocessor Virtualization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gkesden</cp:lastModifiedBy>
  <cp:revision>204</cp:revision>
  <dcterms:created xsi:type="dcterms:W3CDTF">2008-11-03T12:44:07Z</dcterms:created>
  <dcterms:modified xsi:type="dcterms:W3CDTF">2014-11-25T05:08:38Z</dcterms:modified>
</cp:coreProperties>
</file>