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631" r:id="rId3"/>
    <p:sldId id="641" r:id="rId4"/>
    <p:sldId id="642" r:id="rId5"/>
    <p:sldId id="588" r:id="rId6"/>
    <p:sldId id="589" r:id="rId7"/>
    <p:sldId id="634" r:id="rId8"/>
    <p:sldId id="401" r:id="rId9"/>
    <p:sldId id="559" r:id="rId10"/>
    <p:sldId id="560" r:id="rId11"/>
    <p:sldId id="561" r:id="rId12"/>
    <p:sldId id="635" r:id="rId13"/>
    <p:sldId id="563" r:id="rId14"/>
    <p:sldId id="564" r:id="rId15"/>
    <p:sldId id="566" r:id="rId16"/>
    <p:sldId id="567" r:id="rId17"/>
    <p:sldId id="575" r:id="rId18"/>
    <p:sldId id="576" r:id="rId19"/>
    <p:sldId id="568" r:id="rId20"/>
    <p:sldId id="569" r:id="rId21"/>
    <p:sldId id="577" r:id="rId22"/>
    <p:sldId id="573" r:id="rId23"/>
    <p:sldId id="636" r:id="rId24"/>
    <p:sldId id="578" r:id="rId25"/>
    <p:sldId id="579" r:id="rId26"/>
    <p:sldId id="585" r:id="rId27"/>
    <p:sldId id="584" r:id="rId28"/>
    <p:sldId id="637" r:id="rId29"/>
    <p:sldId id="638" r:id="rId30"/>
    <p:sldId id="594" r:id="rId31"/>
    <p:sldId id="595" r:id="rId32"/>
    <p:sldId id="596" r:id="rId33"/>
    <p:sldId id="597" r:id="rId34"/>
    <p:sldId id="598" r:id="rId35"/>
    <p:sldId id="600" r:id="rId36"/>
    <p:sldId id="599" r:id="rId37"/>
    <p:sldId id="639" r:id="rId38"/>
    <p:sldId id="643" r:id="rId39"/>
    <p:sldId id="644" r:id="rId40"/>
    <p:sldId id="645" r:id="rId41"/>
    <p:sldId id="646" r:id="rId42"/>
    <p:sldId id="647" r:id="rId43"/>
    <p:sldId id="648" r:id="rId44"/>
    <p:sldId id="649" r:id="rId45"/>
    <p:sldId id="650" r:id="rId46"/>
    <p:sldId id="651" r:id="rId47"/>
    <p:sldId id="652" r:id="rId48"/>
    <p:sldId id="653" r:id="rId49"/>
    <p:sldId id="654" r:id="rId50"/>
    <p:sldId id="655" r:id="rId51"/>
    <p:sldId id="656" r:id="rId52"/>
    <p:sldId id="657" r:id="rId53"/>
    <p:sldId id="658" r:id="rId54"/>
    <p:sldId id="659" r:id="rId55"/>
    <p:sldId id="660" r:id="rId56"/>
    <p:sldId id="661" r:id="rId57"/>
    <p:sldId id="662" r:id="rId58"/>
    <p:sldId id="663" r:id="rId59"/>
    <p:sldId id="664" r:id="rId60"/>
    <p:sldId id="665" r:id="rId61"/>
    <p:sldId id="666" r:id="rId62"/>
    <p:sldId id="667" r:id="rId63"/>
    <p:sldId id="668" r:id="rId64"/>
    <p:sldId id="669" r:id="rId65"/>
    <p:sldId id="670" r:id="rId66"/>
    <p:sldId id="671" r:id="rId67"/>
    <p:sldId id="672" r:id="rId68"/>
    <p:sldId id="673" r:id="rId69"/>
    <p:sldId id="674" r:id="rId70"/>
    <p:sldId id="675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41230"/>
    <a:srgbClr val="808080"/>
    <a:srgbClr val="A50021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7" autoAdjust="0"/>
    <p:restoredTop sz="86433" autoAdjust="0"/>
  </p:normalViewPr>
  <p:slideViewPr>
    <p:cSldViewPr>
      <p:cViewPr varScale="1">
        <p:scale>
          <a:sx n="92" d="100"/>
          <a:sy n="92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8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16C44C-E817-4E05-A97F-C5C7512EA87A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104090-056F-40BE-B49E-90DC9EB6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F535ED-21D3-4825-92E0-8280324BD3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6507C9-67F4-45F4-8F3E-4E05D0CD313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9A3136-9855-4912-B8DC-95C643D6DC5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30AA3E-9A7A-42C4-A453-23AB056CCB5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D400E-7524-4F5E-805A-C2FF35D9896B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- In the first bullet, this happens most of the time. Not all times.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A5E7C5-7EA5-49F6-8F26-A469F2D9C81E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717B6-125C-457A-B35D-93E408E30C30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mtClean="0"/>
              <a:t>- For the last bullet, </a:t>
            </a:r>
            <a:r>
              <a:rPr lang="en-US" sz="2000" smtClean="0"/>
              <a:t>there are "wait" routines used to do this</a:t>
            </a:r>
          </a:p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CA345A-6091-4AEE-A614-E19791CE47A9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following pseudo-code leads to a deadlock regardless of how much system buffer we have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390357-E285-4EC0-ADA3-914417C6BE3C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47D51-C29E-4BDA-82A7-79848ED3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1C0B-65DE-46E7-8CD2-FFC556C69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DDC4B-4832-4CC7-86A9-AA7577212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927F-0B65-4F1F-9FC6-7FC11BACC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239D3-E45F-4F6D-BBB4-27EBC7288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8A6F-35F4-4497-8C2A-BEC48CA72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C401-D346-48D6-81B6-0C146B1FD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44893-9104-43E1-A023-84A8817C8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7FCD0-EC6E-4C0A-B4BA-F95A40D1D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F3D0B-27A7-44AB-B0E3-3EA37C1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0E86-62A4-4358-8791-033A6E4F3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2003AA-E7CA-43D2-8209-8BA5DACE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Distributed Systems</a:t>
            </a:r>
            <a:br>
              <a:rPr lang="en-US" dirty="0" smtClean="0"/>
            </a:br>
            <a:r>
              <a:rPr lang="en-US" dirty="0" smtClean="0">
                <a:latin typeface="Times New Roman" charset="0"/>
              </a:rPr>
              <a:t>CS 15-440</a:t>
            </a:r>
            <a:br>
              <a:rPr lang="en-US" dirty="0" smtClean="0">
                <a:latin typeface="Times New Roman" charset="0"/>
              </a:rPr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71800"/>
            <a:ext cx="82296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charset="0"/>
              </a:rPr>
              <a:t>Programming Models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charset="0"/>
              </a:rPr>
              <a:t>Gregory </a:t>
            </a:r>
            <a:r>
              <a:rPr lang="en-US" sz="2800" dirty="0" err="1" smtClean="0">
                <a:solidFill>
                  <a:srgbClr val="0000FF"/>
                </a:solidFill>
                <a:latin typeface="Times New Roman" charset="0"/>
              </a:rPr>
              <a:t>Kesden</a:t>
            </a:r>
            <a:endParaRPr lang="en-US" sz="2800" dirty="0" smtClean="0">
              <a:solidFill>
                <a:srgbClr val="0000FF"/>
              </a:solidFill>
              <a:latin typeface="Times New Roman" charset="0"/>
            </a:endParaRPr>
          </a:p>
          <a:p>
            <a:pPr eaLnBrk="1" hangingPunct="1"/>
            <a:endParaRPr lang="en-US" sz="2000" dirty="0" smtClean="0">
              <a:solidFill>
                <a:srgbClr val="0000FF"/>
              </a:solidFill>
              <a:latin typeface="Times New Roman" charset="0"/>
            </a:endParaRPr>
          </a:p>
          <a:p>
            <a:pPr eaLnBrk="1" hangingPunct="1"/>
            <a:endParaRPr lang="en-US" sz="20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Borrowed and adapted from our good friends at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CMU-Doha</a:t>
            </a:r>
            <a:r>
              <a:rPr lang="en-US" sz="2000" smtClean="0">
                <a:solidFill>
                  <a:schemeClr val="tx1"/>
                </a:solidFill>
                <a:latin typeface="Times New Roman" charset="0"/>
              </a:rPr>
              <a:t>, Qatar</a:t>
            </a:r>
            <a:endParaRPr lang="en-US" sz="20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</a:rPr>
              <a:t>Majd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 F. </a:t>
            </a:r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</a:rPr>
              <a:t>Sakr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, Mohammad </a:t>
            </a:r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</a:rPr>
              <a:t>Hammoud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</a:rPr>
              <a:t>andVinay</a:t>
            </a:r>
            <a:r>
              <a:rPr lang="en-US" sz="20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charset="0"/>
              </a:rPr>
              <a:t>Kolar</a:t>
            </a:r>
            <a:endParaRPr lang="en-US" sz="20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7B1FC6-A620-4EE2-8FC5-9B4C879187F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Massively Parallel Processors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Massively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arallel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rocessors (MPP) architecture consists of nodes with each having its own processor, memory and I/O subsystem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 independent OS runs at each node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59625D-A572-4310-8642-032CEFA481D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" name="Rectangle 26"/>
          <p:cNvSpPr/>
          <p:nvPr/>
        </p:nvSpPr>
        <p:spPr>
          <a:xfrm>
            <a:off x="685800" y="2967038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8200" y="3652838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2509838"/>
            <a:ext cx="807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Interconnection Network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" y="4948238"/>
            <a:ext cx="1143000" cy="3429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31" name="Can 30"/>
          <p:cNvSpPr/>
          <p:nvPr/>
        </p:nvSpPr>
        <p:spPr>
          <a:xfrm>
            <a:off x="2057400" y="4948238"/>
            <a:ext cx="571500" cy="385762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32" name="Straight Connector 31"/>
          <p:cNvCxnSpPr>
            <a:stCxn id="27" idx="2"/>
            <a:endCxn id="28" idx="0"/>
          </p:cNvCxnSpPr>
          <p:nvPr/>
        </p:nvCxnSpPr>
        <p:spPr>
          <a:xfrm>
            <a:off x="1257300" y="3424238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2"/>
          </p:cNvCxnSpPr>
          <p:nvPr/>
        </p:nvCxnSpPr>
        <p:spPr>
          <a:xfrm>
            <a:off x="1257300" y="4110038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0" idx="0"/>
          </p:cNvCxnSpPr>
          <p:nvPr/>
        </p:nvCxnSpPr>
        <p:spPr>
          <a:xfrm>
            <a:off x="125730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1" idx="1"/>
          </p:cNvCxnSpPr>
          <p:nvPr/>
        </p:nvCxnSpPr>
        <p:spPr>
          <a:xfrm>
            <a:off x="234315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4338638"/>
            <a:ext cx="8382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676400" y="4567238"/>
            <a:ext cx="6667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4338638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905000" y="2814638"/>
            <a:ext cx="0" cy="1524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81300" y="2967038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933700" y="3652838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81300" y="4948238"/>
            <a:ext cx="1143000" cy="3429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43" name="Can 42"/>
          <p:cNvSpPr/>
          <p:nvPr/>
        </p:nvSpPr>
        <p:spPr>
          <a:xfrm>
            <a:off x="4152900" y="4948238"/>
            <a:ext cx="571500" cy="385762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44" name="Straight Connector 43"/>
          <p:cNvCxnSpPr>
            <a:stCxn id="40" idx="2"/>
            <a:endCxn id="41" idx="0"/>
          </p:cNvCxnSpPr>
          <p:nvPr/>
        </p:nvCxnSpPr>
        <p:spPr>
          <a:xfrm>
            <a:off x="3352800" y="3424238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2"/>
          </p:cNvCxnSpPr>
          <p:nvPr/>
        </p:nvCxnSpPr>
        <p:spPr>
          <a:xfrm>
            <a:off x="3352800" y="4110038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2" idx="0"/>
          </p:cNvCxnSpPr>
          <p:nvPr/>
        </p:nvCxnSpPr>
        <p:spPr>
          <a:xfrm>
            <a:off x="335280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3" idx="1"/>
          </p:cNvCxnSpPr>
          <p:nvPr/>
        </p:nvCxnSpPr>
        <p:spPr>
          <a:xfrm>
            <a:off x="443865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933700" y="4338638"/>
            <a:ext cx="8382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771900" y="4567238"/>
            <a:ext cx="6667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1900" y="4338638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000500" y="2814638"/>
            <a:ext cx="0" cy="1524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953000" y="2967038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05400" y="3652838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953000" y="4948238"/>
            <a:ext cx="1143000" cy="3429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55" name="Can 54"/>
          <p:cNvSpPr/>
          <p:nvPr/>
        </p:nvSpPr>
        <p:spPr>
          <a:xfrm>
            <a:off x="6324600" y="4948238"/>
            <a:ext cx="571500" cy="385762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56" name="Straight Connector 55"/>
          <p:cNvCxnSpPr>
            <a:stCxn id="52" idx="2"/>
            <a:endCxn id="53" idx="0"/>
          </p:cNvCxnSpPr>
          <p:nvPr/>
        </p:nvCxnSpPr>
        <p:spPr>
          <a:xfrm>
            <a:off x="5524500" y="3424238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2"/>
          </p:cNvCxnSpPr>
          <p:nvPr/>
        </p:nvCxnSpPr>
        <p:spPr>
          <a:xfrm>
            <a:off x="5524500" y="4110038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54" idx="0"/>
          </p:cNvCxnSpPr>
          <p:nvPr/>
        </p:nvCxnSpPr>
        <p:spPr>
          <a:xfrm>
            <a:off x="552450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5" idx="1"/>
          </p:cNvCxnSpPr>
          <p:nvPr/>
        </p:nvCxnSpPr>
        <p:spPr>
          <a:xfrm>
            <a:off x="661035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105400" y="4338638"/>
            <a:ext cx="8382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5943600" y="4567238"/>
            <a:ext cx="6667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943600" y="4338638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172200" y="2814638"/>
            <a:ext cx="0" cy="1524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048500" y="2967038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200900" y="3652838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048500" y="4948238"/>
            <a:ext cx="1143000" cy="3429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67" name="Can 66"/>
          <p:cNvSpPr/>
          <p:nvPr/>
        </p:nvSpPr>
        <p:spPr>
          <a:xfrm>
            <a:off x="8420100" y="4948238"/>
            <a:ext cx="571500" cy="385762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68" name="Straight Connector 67"/>
          <p:cNvCxnSpPr>
            <a:stCxn id="64" idx="2"/>
            <a:endCxn id="65" idx="0"/>
          </p:cNvCxnSpPr>
          <p:nvPr/>
        </p:nvCxnSpPr>
        <p:spPr>
          <a:xfrm>
            <a:off x="7620000" y="3424238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5" idx="2"/>
          </p:cNvCxnSpPr>
          <p:nvPr/>
        </p:nvCxnSpPr>
        <p:spPr>
          <a:xfrm>
            <a:off x="7620000" y="4110038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6" idx="0"/>
          </p:cNvCxnSpPr>
          <p:nvPr/>
        </p:nvCxnSpPr>
        <p:spPr>
          <a:xfrm>
            <a:off x="762000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7" idx="1"/>
          </p:cNvCxnSpPr>
          <p:nvPr/>
        </p:nvCxnSpPr>
        <p:spPr>
          <a:xfrm>
            <a:off x="8705850" y="4567238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200900" y="4338638"/>
            <a:ext cx="8382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8039100" y="4567238"/>
            <a:ext cx="6667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039100" y="4338638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267700" y="2814638"/>
            <a:ext cx="0" cy="1524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Non-Uniform Memory Access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Non-Uniform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emory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ccess (NUMA) architecture machines are built on a similar hardware model as MPP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NUMA typically provides a shared address space to applications using a hardware/software directory-based coherence protocol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 memory latency varies according to whether you access memory directly (local) or through the interconnect (remote). Thus the name non-uniform memory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access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As in an SMP machine, a single OS controls the whole 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C48419-B4D2-451F-A52F-A4B3EDA66C1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Why parallelizing our programs?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Parallel computer architectures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45122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Traditional Models of parallel programming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 of parallel processing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3599656" y="561419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45757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Traditional Models of parallel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What is a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parallel programming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model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A programming model is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an abstraction provided by the hardware </a:t>
            </a:r>
            <a:b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to programmers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It determines how easily programmers can specify their algorithms into parallel unit of computations (i.e., tasks) that the hardware understands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It determines how efficiently parallel tasks can be executed on the hardware </a:t>
            </a:r>
            <a:endParaRPr lang="en-US" sz="17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Main Goal: utilize all the processors of the underlying architecture (e.g., SMP, MPP, NUMA) and minimize the elapsed time of 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program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4336A2-6197-4287-BEDE-8B4E871BBEE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Traditional Parallel Programming Models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0885FA-6A79-4158-AC62-F4A483CDCA4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2705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2819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371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Shared 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7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4514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2274888" y="5608637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57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Message Passing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 the shared memory programming model, the abstraction is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This is similar to threads from a single process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Multi-threaded programs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(e.g.,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OpenMP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programs)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are the best fit with shared memory programming model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FB4443-6CC4-44ED-A7FF-41C3677A2B8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Memory Model</a:t>
            </a:r>
          </a:p>
        </p:txBody>
      </p:sp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BA950E-D3F9-4102-8152-A53667D271C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171700" y="5803900"/>
            <a:ext cx="696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05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305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05050" y="2505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05050" y="3022600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05050" y="3524250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05050" y="40417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05050" y="4559300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sp>
        <p:nvSpPr>
          <p:cNvPr id="20492" name="TextBox 32"/>
          <p:cNvSpPr txBox="1">
            <a:spLocks noChangeArrowheads="1"/>
          </p:cNvSpPr>
          <p:nvPr/>
        </p:nvSpPr>
        <p:spPr bwMode="auto">
          <a:xfrm>
            <a:off x="228600" y="1524000"/>
            <a:ext cx="1133475" cy="6159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US" sz="1400" i="1"/>
              <a:t>S</a:t>
            </a:r>
            <a:r>
              <a:rPr lang="en-US" sz="1400" i="1" baseline="-25000"/>
              <a:t>i</a:t>
            </a:r>
            <a:r>
              <a:rPr lang="en-US" sz="1400" i="1"/>
              <a:t> = Serial</a:t>
            </a:r>
          </a:p>
          <a:p>
            <a:r>
              <a:rPr lang="en-US" sz="1400" i="1"/>
              <a:t>P</a:t>
            </a:r>
            <a:r>
              <a:rPr lang="en-US" sz="1400" i="1" baseline="-25000"/>
              <a:t>j</a:t>
            </a:r>
            <a:r>
              <a:rPr lang="en-US" sz="1400" i="1"/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866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35"/>
          <p:cNvSpPr txBox="1">
            <a:spLocks noChangeArrowheads="1"/>
          </p:cNvSpPr>
          <p:nvPr/>
        </p:nvSpPr>
        <p:spPr bwMode="auto">
          <a:xfrm rot="-5400000">
            <a:off x="1665287" y="2135188"/>
            <a:ext cx="39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20495" name="TextBox 36"/>
          <p:cNvSpPr txBox="1">
            <a:spLocks noChangeArrowheads="1"/>
          </p:cNvSpPr>
          <p:nvPr/>
        </p:nvSpPr>
        <p:spPr bwMode="auto">
          <a:xfrm>
            <a:off x="1981200" y="1524000"/>
            <a:ext cx="1111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05375" y="1984375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41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4040187" y="2135188"/>
            <a:ext cx="39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03788" y="2759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15000" y="2759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08750" y="2757488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15200" y="2759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4905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905375" y="3597275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5094288" y="2501900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5095875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5095875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5095875" y="2501900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5094288" y="3276600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5094288" y="3276600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5095875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5095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5410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Shared Address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5284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5497513" y="3022600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6096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308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6870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083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7696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908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962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3581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5746750" y="1536700"/>
            <a:ext cx="1003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943600" y="4889500"/>
            <a:ext cx="696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5408613" y="2154238"/>
            <a:ext cx="54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4503738" y="3479800"/>
            <a:ext cx="328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421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Memory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2833688"/>
            <a:ext cx="243840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for (i=0; i&lt;8;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a[i] = b[i] + c[i];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sum = 0;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for (i=0; i&lt;8;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if (a[i] &gt; 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sum = sum + a[i];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Print sum;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52800" y="1527175"/>
            <a:ext cx="5486400" cy="472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itchFamily="49" charset="0"/>
              </a:rPr>
              <a:t>begin parallel </a:t>
            </a:r>
            <a:r>
              <a:rPr lang="en-US" sz="1400">
                <a:latin typeface="Courier New" pitchFamily="49" charset="0"/>
              </a:rPr>
              <a:t>// spawn a child thread</a:t>
            </a:r>
            <a:endParaRPr lang="en-US" sz="1400" b="1">
              <a:latin typeface="Courier New" pitchFamily="49" charset="0"/>
            </a:endParaRPr>
          </a:p>
          <a:p>
            <a:pPr eaLnBrk="0" hangingPunct="0"/>
            <a:r>
              <a:rPr lang="en-US" sz="1400" b="1">
                <a:latin typeface="Courier New" pitchFamily="49" charset="0"/>
              </a:rPr>
              <a:t>private </a:t>
            </a:r>
            <a:r>
              <a:rPr lang="en-US" sz="1400">
                <a:latin typeface="Courier New" pitchFamily="49" charset="0"/>
              </a:rPr>
              <a:t>int start_iter, end_iter, i;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shared </a:t>
            </a:r>
            <a:r>
              <a:rPr lang="en-US" sz="1400">
                <a:latin typeface="Courier New" pitchFamily="49" charset="0"/>
              </a:rPr>
              <a:t>int local_iter=4, sum=0;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shared</a:t>
            </a:r>
            <a:r>
              <a:rPr lang="en-US" sz="1400">
                <a:latin typeface="Courier New" pitchFamily="49" charset="0"/>
              </a:rPr>
              <a:t> double sum=0.0, a[], b[], c[];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shared</a:t>
            </a:r>
            <a:r>
              <a:rPr lang="en-US" sz="1400">
                <a:latin typeface="Courier New" pitchFamily="49" charset="0"/>
              </a:rPr>
              <a:t> lock_type mylock;</a:t>
            </a:r>
            <a:endParaRPr lang="en-US" sz="1400" b="1">
              <a:latin typeface="Courier New" pitchFamily="49" charset="0"/>
            </a:endParaRPr>
          </a:p>
          <a:p>
            <a:pPr eaLnBrk="0" hangingPunct="0"/>
            <a:endParaRPr lang="en-US" sz="1000" b="1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start_iter = getid() * local_iter;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end_iter = start_iter + local_iter;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for (i=start_iter; i&lt;end_iter;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a[i] = b[i] + c[i];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barrier;</a:t>
            </a:r>
          </a:p>
          <a:p>
            <a:pPr eaLnBrk="0" hangingPunct="0"/>
            <a:endParaRPr lang="en-US" sz="1400" b="1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for (i=start_iter; i&lt;end_iter;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if (a[i] &gt; 0) {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</a:t>
            </a:r>
            <a:r>
              <a:rPr lang="en-US" sz="1400" b="1">
                <a:latin typeface="Courier New" pitchFamily="49" charset="0"/>
              </a:rPr>
              <a:t>lock(mylock);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sum = sum + a[i];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</a:t>
            </a:r>
            <a:r>
              <a:rPr lang="en-US" sz="1400" b="1">
                <a:latin typeface="Courier New" pitchFamily="49" charset="0"/>
              </a:rPr>
              <a:t>unlock(mylock);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</a:rPr>
              <a:t>}</a:t>
            </a:r>
            <a:endParaRPr lang="en-US" sz="1400" b="1">
              <a:latin typeface="Courier New" pitchFamily="49" charset="0"/>
            </a:endParaRPr>
          </a:p>
          <a:p>
            <a:pPr eaLnBrk="0" hangingPunct="0"/>
            <a:r>
              <a:rPr lang="en-US" sz="1400" b="1">
                <a:latin typeface="Courier New" pitchFamily="49" charset="0"/>
              </a:rPr>
              <a:t>barrier;    </a:t>
            </a:r>
            <a:r>
              <a:rPr lang="en-US" sz="1400">
                <a:latin typeface="Courier New" pitchFamily="49" charset="0"/>
              </a:rPr>
              <a:t>// necessary</a:t>
            </a:r>
          </a:p>
          <a:p>
            <a:pPr eaLnBrk="0" hangingPunct="0"/>
            <a:endParaRPr lang="en-US" sz="1400" b="1">
              <a:latin typeface="Courier New" pitchFamily="49" charset="0"/>
            </a:endParaRPr>
          </a:p>
          <a:p>
            <a:pPr eaLnBrk="0" hangingPunct="0"/>
            <a:r>
              <a:rPr lang="en-US" sz="1400" b="1">
                <a:latin typeface="Courier New" pitchFamily="49" charset="0"/>
              </a:rPr>
              <a:t>end parallel </a:t>
            </a:r>
            <a:r>
              <a:rPr lang="en-US" sz="1400">
                <a:latin typeface="Courier New" pitchFamily="49" charset="0"/>
              </a:rPr>
              <a:t>// kill the child thread</a:t>
            </a:r>
            <a:endParaRPr lang="en-US" sz="1400" b="1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Print sum;</a:t>
            </a:r>
          </a:p>
        </p:txBody>
      </p:sp>
      <p:sp>
        <p:nvSpPr>
          <p:cNvPr id="21509" name="TextBox 2"/>
          <p:cNvSpPr txBox="1">
            <a:spLocks noChangeArrowheads="1"/>
          </p:cNvSpPr>
          <p:nvPr/>
        </p:nvSpPr>
        <p:spPr bwMode="auto">
          <a:xfrm>
            <a:off x="1143000" y="4430713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Sequential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7038" y="6248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Parallel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8813" y="1555750"/>
            <a:ext cx="0" cy="50355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Up Arrow 11"/>
          <p:cNvSpPr/>
          <p:nvPr/>
        </p:nvSpPr>
        <p:spPr>
          <a:xfrm>
            <a:off x="2817813" y="6400800"/>
            <a:ext cx="839787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Traditional Parallel Programming Models</a:t>
            </a:r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3A97F0-7F0E-47DA-9A76-F092E032379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2705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2819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371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Shared 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7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4514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6219826" y="5621337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1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Shared Memory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Hence, to communicate data they have to rely on explicit messages sent to each other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This is similar to the abstraction of processes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MPI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programs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are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 best fit with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message passing 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programming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model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BC5E6B-6850-4DC8-8BF1-24D57A4942E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parallelism?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Parallel computer architectures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45122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Traditional models of parallel programming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 of parallel processing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618332" y="6009481"/>
            <a:ext cx="741362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33400" y="510540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Why parallelism?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Model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B175C9-7B17-44DA-A11A-44774E76A4D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2076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076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76450" y="2505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76450" y="3022600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76450" y="3524250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76450" y="40417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76450" y="4559300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sp>
        <p:nvSpPr>
          <p:cNvPr id="24587" name="TextBox 32"/>
          <p:cNvSpPr txBox="1">
            <a:spLocks noChangeArrowheads="1"/>
          </p:cNvSpPr>
          <p:nvPr/>
        </p:nvSpPr>
        <p:spPr bwMode="auto">
          <a:xfrm>
            <a:off x="192088" y="1524000"/>
            <a:ext cx="1103312" cy="61436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US" sz="1400" i="1"/>
              <a:t>S = Serial</a:t>
            </a:r>
          </a:p>
          <a:p>
            <a:r>
              <a:rPr lang="en-US" sz="1400" i="1"/>
              <a:t>P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74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TextBox 35"/>
          <p:cNvSpPr txBox="1">
            <a:spLocks noChangeArrowheads="1"/>
          </p:cNvSpPr>
          <p:nvPr/>
        </p:nvSpPr>
        <p:spPr bwMode="auto">
          <a:xfrm rot="-5400000">
            <a:off x="1373187" y="2135188"/>
            <a:ext cx="39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24590" name="TextBox 36"/>
          <p:cNvSpPr txBox="1">
            <a:spLocks noChangeArrowheads="1"/>
          </p:cNvSpPr>
          <p:nvPr/>
        </p:nvSpPr>
        <p:spPr bwMode="auto">
          <a:xfrm>
            <a:off x="1752600" y="1384300"/>
            <a:ext cx="1111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3733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3352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4422775"/>
            <a:ext cx="796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75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4775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75200" y="2505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775200" y="3027363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533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-5400000">
            <a:off x="4332287" y="2135188"/>
            <a:ext cx="39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595938" y="1371600"/>
            <a:ext cx="1414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676775" y="481330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451475" y="4422775"/>
            <a:ext cx="796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654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5654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54675" y="2505075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654675" y="3027363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557838" y="4813300"/>
            <a:ext cx="595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324600" y="4425950"/>
            <a:ext cx="7969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527800" y="2005013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6527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527800" y="2506663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527800" y="3028950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6429375" y="4816475"/>
            <a:ext cx="5969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7204075" y="4425950"/>
            <a:ext cx="7969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407275" y="2005013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7407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7407275" y="2506663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407275" y="3028950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310438" y="4816475"/>
            <a:ext cx="5953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40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111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7018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00675" y="2895600"/>
            <a:ext cx="9525" cy="25908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0200" y="5486400"/>
            <a:ext cx="185738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97525" y="5313363"/>
            <a:ext cx="3021013" cy="307975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Data transmission over the Network</a:t>
            </a:r>
          </a:p>
        </p:txBody>
      </p:sp>
      <p:sp>
        <p:nvSpPr>
          <p:cNvPr id="24626" name="TextBox 10"/>
          <p:cNvSpPr txBox="1">
            <a:spLocks noChangeArrowheads="1"/>
          </p:cNvSpPr>
          <p:nvPr/>
        </p:nvSpPr>
        <p:spPr bwMode="auto">
          <a:xfrm>
            <a:off x="1943100" y="5918200"/>
            <a:ext cx="696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752600" y="1698625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718050" y="1689100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91175" y="1698625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477000" y="1698625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343775" y="1698625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16" grpId="0" animBg="1"/>
      <p:bldP spid="2" grpId="0" animBg="1"/>
      <p:bldP spid="87" grpId="0" animBg="1"/>
      <p:bldP spid="88" grpId="0" animBg="1"/>
      <p:bldP spid="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09600" y="2833688"/>
            <a:ext cx="243840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for (i=0; i&lt;8;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a[i] = b[i] + c[i];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sum = 0;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for (i=0; i&lt;8;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if (a[i] &gt; 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sum = sum + a[i];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Print sum;</a:t>
            </a:r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1143000" y="4430713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Sequential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51513" y="6488113"/>
            <a:ext cx="95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Parallel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1213" y="1290638"/>
            <a:ext cx="0" cy="530066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Up Arrow 11"/>
          <p:cNvSpPr/>
          <p:nvPr/>
        </p:nvSpPr>
        <p:spPr>
          <a:xfrm>
            <a:off x="2970213" y="6400800"/>
            <a:ext cx="839787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886200" y="1290638"/>
            <a:ext cx="4724400" cy="526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id = getpid();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local_iter = 4;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start_iter = id * local_iter;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end_iter = start_iter + local_iter;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if (id == 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</a:rPr>
              <a:t>send_msg (P1, b[4..7], c[4..7]);</a:t>
            </a:r>
            <a:endParaRPr lang="en-US" sz="1400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else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</a:rPr>
              <a:t>recv_msg (P0, b[4..7], c[4..7]);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for (i=start_iter; i&lt;end_iter;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a[i] = b[i] + c[i];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local_sum = 0;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for (i=start_iter; i&lt;end_iter; i++)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if (a[i] &gt; 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local_sum = local_sum + a[i];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if (id == 0) {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recv_msg (P1, &amp;local_sum1);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sum = local_sum + local_sum1;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Print sum;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}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</a:rPr>
              <a:t>send_msg (P0, local_sum);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Comparison between shared memory and message passing programming models: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3A0F4B-C124-4829-B075-D456FC983DD7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590800"/>
          <a:ext cx="8077200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2400"/>
                <a:gridCol w="2692400"/>
                <a:gridCol w="26924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Shared Memory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Message Passing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loads/stores)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r>
                        <a:rPr lang="en-US" sz="1600" baseline="0" dirty="0" smtClean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Synchronization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Explicit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Hardware Support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Typically Required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Development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Tuning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590800"/>
          <a:ext cx="8077200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2400"/>
                <a:gridCol w="2692400"/>
                <a:gridCol w="26924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Shared Memory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Message Passing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loads/stores)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r>
                        <a:rPr lang="en-US" sz="1600" baseline="0" dirty="0" smtClean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Synchronization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Messages)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Hardware Support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Typically Required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Development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Tuning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2590800"/>
          <a:ext cx="8077200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2400"/>
                <a:gridCol w="2692400"/>
                <a:gridCol w="26924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Shared Memory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Message Passing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loads/stores)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r>
                        <a:rPr lang="en-US" sz="1600" baseline="0" dirty="0" smtClean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Synchronization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Messages)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Hardware Support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Typically Required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Development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Tuning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2590800"/>
          <a:ext cx="8077200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2400"/>
                <a:gridCol w="2692400"/>
                <a:gridCol w="26924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Shared Memory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Message Passing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loads/stores)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r>
                        <a:rPr lang="en-US" sz="1600" baseline="0" dirty="0" smtClean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Synchronization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Messages)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Hardware Support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Typically Required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Development Effort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Lower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Higher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Tuning Effort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2590800"/>
          <a:ext cx="8077200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2400"/>
                <a:gridCol w="2692400"/>
                <a:gridCol w="26924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Shared Memory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Message Passing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loads/stores)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r>
                        <a:rPr lang="en-US" sz="1600" baseline="0" dirty="0" smtClean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Synchronization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Explicit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Implicit (Via Messages)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Hardware Support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Typically Required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Development Effort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Lower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Higher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Tuning Effort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Higher</a:t>
                      </a:r>
                      <a:endParaRPr lang="en-US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Lower</a:t>
                      </a:r>
                      <a:endParaRPr lang="en-US" sz="16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Why parallelizing our programs?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Parallel computer architectures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 of parallel processing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5029994" y="50363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45757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Traditional Models of parallel programming</a:t>
            </a:r>
          </a:p>
        </p:txBody>
      </p:sp>
      <p:sp>
        <p:nvSpPr>
          <p:cNvPr id="26" name="Freeform 25"/>
          <p:cNvSpPr/>
          <p:nvPr/>
        </p:nvSpPr>
        <p:spPr>
          <a:xfrm>
            <a:off x="4876800" y="4038600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Examples of parallel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SPMD and MPMD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7F7F7F"/>
                </a:solidFill>
              </a:rPr>
              <a:t>When we run multiple processes with message-passing, there are further categorizations regarding how many </a:t>
            </a:r>
            <a:r>
              <a:rPr lang="en-US" sz="2000" i="1" u="sng" smtClean="0">
                <a:solidFill>
                  <a:srgbClr val="7F7F7F"/>
                </a:solidFill>
              </a:rPr>
              <a:t>different</a:t>
            </a:r>
            <a:r>
              <a:rPr lang="en-US" sz="2000" smtClean="0">
                <a:solidFill>
                  <a:srgbClr val="7F7F7F"/>
                </a:solidFill>
              </a:rPr>
              <a:t> programs are cooperating in parallel execution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7F7F7F"/>
                </a:solidFill>
              </a:rPr>
              <a:t>We distinguish between two models: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Single Program Multiple Data (</a:t>
            </a:r>
            <a:r>
              <a:rPr lang="en-US" sz="1800" b="1" smtClean="0">
                <a:solidFill>
                  <a:srgbClr val="0000FF"/>
                </a:solidFill>
              </a:rPr>
              <a:t>SPMD</a:t>
            </a:r>
            <a:r>
              <a:rPr lang="en-US" sz="1800" smtClean="0">
                <a:solidFill>
                  <a:srgbClr val="7F7F7F"/>
                </a:solidFill>
              </a:rPr>
              <a:t>) model</a:t>
            </a:r>
          </a:p>
          <a:p>
            <a:pPr marL="800100" lvl="1" indent="-342900" algn="just" eaLnBrk="1" hangingPunct="1">
              <a:buFontTx/>
              <a:buAutoNum type="arabicPeriod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Multiple Programs Multiple Data (</a:t>
            </a:r>
            <a:r>
              <a:rPr lang="en-US" sz="1800" b="1" smtClean="0">
                <a:solidFill>
                  <a:srgbClr val="0000FF"/>
                </a:solidFill>
              </a:rPr>
              <a:t>MPMP</a:t>
            </a:r>
            <a:r>
              <a:rPr lang="en-US" sz="1800" smtClean="0">
                <a:solidFill>
                  <a:srgbClr val="7F7F7F"/>
                </a:solidFill>
              </a:rPr>
              <a:t>) model</a:t>
            </a: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6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2B6E4D-D362-4A2A-8D24-ED6BB2FBFB9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SPMD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 the SPMD model, there is only one program and each process uses the same executable working on different sets of data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244CE8-6647-4877-93E2-06270BCFF03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2438400" y="3581400"/>
            <a:ext cx="838200" cy="251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2705100" y="37338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705100" y="43434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705100" y="49530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705100" y="5538788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6200" y="3581400"/>
            <a:ext cx="838200" cy="251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152900" y="37338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152900" y="43434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152900" y="49530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152900" y="5538788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10200" y="3581400"/>
            <a:ext cx="838200" cy="251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6900" y="37338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676900" y="43434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676900" y="4953000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676900" y="5538788"/>
            <a:ext cx="304800" cy="3810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3429000" y="2514600"/>
            <a:ext cx="1752600" cy="685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a.out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  <a:endCxn id="2" idx="0"/>
          </p:cNvCxnSpPr>
          <p:nvPr/>
        </p:nvCxnSpPr>
        <p:spPr>
          <a:xfrm flipH="1">
            <a:off x="2857500" y="3200400"/>
            <a:ext cx="1447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</p:cNvCxnSpPr>
          <p:nvPr/>
        </p:nvCxnSpPr>
        <p:spPr>
          <a:xfrm>
            <a:off x="4305300" y="3200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05300" y="3200400"/>
            <a:ext cx="1524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559050" y="617220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06850" y="621665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30850" y="618490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" grpId="0" animBg="1"/>
      <p:bldP spid="28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MPMD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 MPMD model uses different programs for different processes, but the processes collaborate to solve the same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MPMD has two styles, the </a:t>
            </a:r>
            <a:r>
              <a:rPr lang="en-US" sz="2000" i="1" dirty="0" smtClean="0">
                <a:solidFill>
                  <a:srgbClr val="0000FF"/>
                </a:solidFill>
              </a:rPr>
              <a:t>master/worker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and the </a:t>
            </a:r>
            <a:r>
              <a:rPr lang="en-US" sz="2000" i="1" dirty="0" smtClean="0">
                <a:solidFill>
                  <a:srgbClr val="0000FF"/>
                </a:solidFill>
              </a:rPr>
              <a:t>coupled analysis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54088" y="4157663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100138" y="4310063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852488" y="3395663"/>
            <a:ext cx="800100" cy="5334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a.out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  <a:endCxn id="2" idx="0"/>
          </p:cNvCxnSpPr>
          <p:nvPr/>
        </p:nvCxnSpPr>
        <p:spPr>
          <a:xfrm>
            <a:off x="1252538" y="3929063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54088" y="5945188"/>
            <a:ext cx="5969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912938" y="5945188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908300" y="596265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3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1100138" y="4729163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1100138" y="5110163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100138" y="5529263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12938" y="4157663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2058988" y="4310063"/>
            <a:ext cx="304800" cy="190500"/>
          </a:xfrm>
          <a:prstGeom prst="downArrow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2058988" y="4943475"/>
            <a:ext cx="304800" cy="190500"/>
          </a:xfrm>
          <a:prstGeom prst="downArrow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08300" y="4143375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3054350" y="4714875"/>
            <a:ext cx="304800" cy="190500"/>
          </a:xfrm>
          <a:prstGeom prst="downArrow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3054350" y="5362575"/>
            <a:ext cx="304800" cy="190500"/>
          </a:xfrm>
          <a:prstGeom prst="downArrow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Can 52"/>
          <p:cNvSpPr/>
          <p:nvPr/>
        </p:nvSpPr>
        <p:spPr>
          <a:xfrm>
            <a:off x="2300288" y="3395663"/>
            <a:ext cx="800100" cy="533400"/>
          </a:xfrm>
          <a:prstGeom prst="can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</a:rPr>
              <a:t>b.out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53" idx="3"/>
            <a:endCxn id="39" idx="0"/>
          </p:cNvCxnSpPr>
          <p:nvPr/>
        </p:nvCxnSpPr>
        <p:spPr>
          <a:xfrm flipH="1">
            <a:off x="2211388" y="3929063"/>
            <a:ext cx="48895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3" idx="3"/>
            <a:endCxn id="44" idx="0"/>
          </p:cNvCxnSpPr>
          <p:nvPr/>
        </p:nvCxnSpPr>
        <p:spPr>
          <a:xfrm>
            <a:off x="2700338" y="3929063"/>
            <a:ext cx="506412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140200" y="4143375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4286250" y="4295775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4038600" y="3381375"/>
            <a:ext cx="800100" cy="5334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a.out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3"/>
            <a:endCxn id="58" idx="0"/>
          </p:cNvCxnSpPr>
          <p:nvPr/>
        </p:nvCxnSpPr>
        <p:spPr>
          <a:xfrm>
            <a:off x="4438650" y="3914775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140200" y="5930900"/>
            <a:ext cx="596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1</a:t>
            </a:r>
          </a:p>
        </p:txBody>
      </p:sp>
      <p:sp>
        <p:nvSpPr>
          <p:cNvPr id="63" name="Down Arrow 62"/>
          <p:cNvSpPr/>
          <p:nvPr/>
        </p:nvSpPr>
        <p:spPr>
          <a:xfrm>
            <a:off x="4286250" y="4714875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4286250" y="5095875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4286250" y="5514975"/>
            <a:ext cx="304800" cy="1905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270500" y="4157663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Down Arrow 66"/>
          <p:cNvSpPr/>
          <p:nvPr/>
        </p:nvSpPr>
        <p:spPr>
          <a:xfrm>
            <a:off x="5416550" y="4310063"/>
            <a:ext cx="304800" cy="190500"/>
          </a:xfrm>
          <a:prstGeom prst="downArrow">
            <a:avLst/>
          </a:prstGeom>
          <a:pattFill prst="weave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Can 67"/>
          <p:cNvSpPr/>
          <p:nvPr/>
        </p:nvSpPr>
        <p:spPr>
          <a:xfrm>
            <a:off x="5168900" y="3395663"/>
            <a:ext cx="800100" cy="533400"/>
          </a:xfrm>
          <a:prstGeom prst="can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</a:rPr>
              <a:t>b.out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9" name="Straight Arrow Connector 68"/>
          <p:cNvCxnSpPr>
            <a:stCxn id="68" idx="3"/>
            <a:endCxn id="66" idx="0"/>
          </p:cNvCxnSpPr>
          <p:nvPr/>
        </p:nvCxnSpPr>
        <p:spPr>
          <a:xfrm>
            <a:off x="5568950" y="3929063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270500" y="5945188"/>
            <a:ext cx="5969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2</a:t>
            </a:r>
          </a:p>
        </p:txBody>
      </p:sp>
      <p:sp>
        <p:nvSpPr>
          <p:cNvPr id="71" name="Down Arrow 70"/>
          <p:cNvSpPr/>
          <p:nvPr/>
        </p:nvSpPr>
        <p:spPr>
          <a:xfrm>
            <a:off x="5416550" y="4729163"/>
            <a:ext cx="304800" cy="190500"/>
          </a:xfrm>
          <a:prstGeom prst="downArrow">
            <a:avLst/>
          </a:prstGeom>
          <a:pattFill prst="weave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Down Arrow 71"/>
          <p:cNvSpPr/>
          <p:nvPr/>
        </p:nvSpPr>
        <p:spPr>
          <a:xfrm>
            <a:off x="5416550" y="5110163"/>
            <a:ext cx="304800" cy="190500"/>
          </a:xfrm>
          <a:prstGeom prst="downArrow">
            <a:avLst/>
          </a:prstGeom>
          <a:pattFill prst="weave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5416550" y="5529263"/>
            <a:ext cx="304800" cy="190500"/>
          </a:xfrm>
          <a:prstGeom prst="downArrow">
            <a:avLst/>
          </a:prstGeom>
          <a:pattFill prst="weave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337300" y="4157663"/>
            <a:ext cx="5969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6483350" y="4310063"/>
            <a:ext cx="304800" cy="190500"/>
          </a:xfrm>
          <a:prstGeom prst="downArrow">
            <a:avLst/>
          </a:prstGeom>
          <a:pattFill prst="smGrid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Can 75"/>
          <p:cNvSpPr/>
          <p:nvPr/>
        </p:nvSpPr>
        <p:spPr>
          <a:xfrm>
            <a:off x="6235700" y="3395663"/>
            <a:ext cx="800100" cy="533400"/>
          </a:xfrm>
          <a:prstGeom prst="can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c.out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6" idx="3"/>
            <a:endCxn id="74" idx="0"/>
          </p:cNvCxnSpPr>
          <p:nvPr/>
        </p:nvCxnSpPr>
        <p:spPr>
          <a:xfrm>
            <a:off x="6635750" y="3929063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337300" y="5945188"/>
            <a:ext cx="5969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1"/>
              <a:t>Node 3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6483350" y="4729163"/>
            <a:ext cx="304800" cy="190500"/>
          </a:xfrm>
          <a:prstGeom prst="downArrow">
            <a:avLst/>
          </a:prstGeom>
          <a:pattFill prst="smGrid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6483350" y="5110163"/>
            <a:ext cx="304800" cy="190500"/>
          </a:xfrm>
          <a:prstGeom prst="downArrow">
            <a:avLst/>
          </a:prstGeom>
          <a:pattFill prst="smGrid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6483350" y="5529263"/>
            <a:ext cx="304800" cy="190500"/>
          </a:xfrm>
          <a:prstGeom prst="downArrow">
            <a:avLst/>
          </a:prstGeom>
          <a:pattFill prst="smGrid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27100" y="6246813"/>
            <a:ext cx="2620963" cy="369887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 MPMD: Master/Slave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4064000" y="6259513"/>
            <a:ext cx="3044825" cy="369887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 MPMD: Coupled Analysis</a:t>
            </a:r>
          </a:p>
        </p:txBody>
      </p:sp>
      <p:cxnSp>
        <p:nvCxnSpPr>
          <p:cNvPr id="4097" name="Straight Arrow Connector 4096"/>
          <p:cNvCxnSpPr/>
          <p:nvPr/>
        </p:nvCxnSpPr>
        <p:spPr>
          <a:xfrm flipV="1">
            <a:off x="1404938" y="4405313"/>
            <a:ext cx="6111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2" name="Straight Arrow Connector 4101"/>
          <p:cNvCxnSpPr/>
          <p:nvPr/>
        </p:nvCxnSpPr>
        <p:spPr>
          <a:xfrm>
            <a:off x="1404938" y="4810125"/>
            <a:ext cx="1549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4" name="Straight Arrow Connector 4103"/>
          <p:cNvCxnSpPr/>
          <p:nvPr/>
        </p:nvCxnSpPr>
        <p:spPr>
          <a:xfrm flipH="1" flipV="1">
            <a:off x="1404938" y="5191125"/>
            <a:ext cx="806450" cy="1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Straight Arrow Connector 4107"/>
          <p:cNvCxnSpPr/>
          <p:nvPr/>
        </p:nvCxnSpPr>
        <p:spPr>
          <a:xfrm flipH="1" flipV="1">
            <a:off x="1404938" y="5610225"/>
            <a:ext cx="1801812" cy="1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112000" y="3408363"/>
            <a:ext cx="2032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i="1">
                <a:solidFill>
                  <a:srgbClr val="FFC000"/>
                </a:solidFill>
              </a:rPr>
              <a:t>a.out= Structural Analysis, </a:t>
            </a:r>
          </a:p>
          <a:p>
            <a:r>
              <a:rPr lang="en-US" sz="1200" b="1" i="1">
                <a:solidFill>
                  <a:srgbClr val="C00000"/>
                </a:solidFill>
              </a:rPr>
              <a:t>b.out = fluid analysis and </a:t>
            </a:r>
          </a:p>
          <a:p>
            <a:r>
              <a:rPr lang="en-US" sz="1200" b="1" i="1">
                <a:solidFill>
                  <a:srgbClr val="92D050"/>
                </a:solidFill>
              </a:rPr>
              <a:t>c.out = thermal analysis</a:t>
            </a:r>
          </a:p>
        </p:txBody>
      </p:sp>
      <p:sp>
        <p:nvSpPr>
          <p:cNvPr id="4109" name="Down Arrow 4108"/>
          <p:cNvSpPr/>
          <p:nvPr/>
        </p:nvSpPr>
        <p:spPr>
          <a:xfrm rot="10800000">
            <a:off x="7899400" y="4060825"/>
            <a:ext cx="457200" cy="500063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0" name="TextBox 4109"/>
          <p:cNvSpPr txBox="1">
            <a:spLocks noChangeArrowheads="1"/>
          </p:cNvSpPr>
          <p:nvPr/>
        </p:nvSpPr>
        <p:spPr bwMode="auto">
          <a:xfrm>
            <a:off x="7637463" y="4713288"/>
            <a:ext cx="981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Example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773488" y="3186113"/>
            <a:ext cx="0" cy="33528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9" grpId="0" animBg="1"/>
      <p:bldP spid="40" grpId="0" animBg="1"/>
      <p:bldP spid="41" grpId="0" animBg="1"/>
      <p:bldP spid="44" grpId="0" animBg="1"/>
      <p:bldP spid="46" grpId="0" animBg="1"/>
      <p:bldP spid="47" grpId="0" animBg="1"/>
      <p:bldP spid="53" grpId="0" animBg="1"/>
      <p:bldP spid="58" grpId="0" animBg="1"/>
      <p:bldP spid="59" grpId="0" animBg="1"/>
      <p:bldP spid="60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/>
      <p:bldP spid="79" grpId="0" animBg="1"/>
      <p:bldP spid="80" grpId="0" animBg="1"/>
      <p:bldP spid="81" grpId="0" animBg="1"/>
      <p:bldP spid="55" grpId="0" animBg="1"/>
      <p:bldP spid="83" grpId="0" animBg="1"/>
      <p:bldP spid="97" grpId="0"/>
      <p:bldP spid="4109" grpId="0" animBg="1"/>
      <p:bldP spid="41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Key Points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 summarize, keep the following 3 points in mind: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The purpose of parallelization is to reduce the time spent </a:t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for computation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Ideally, the parallel program is </a:t>
            </a:r>
            <a:r>
              <a:rPr lang="en-US" sz="1800" i="1" dirty="0" smtClean="0">
                <a:solidFill>
                  <a:schemeClr val="tx1"/>
                </a:solidFill>
              </a:rPr>
              <a:t>p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times faster than the sequential program, where </a:t>
            </a:r>
            <a:r>
              <a:rPr lang="en-US" sz="1800" i="1" dirty="0" smtClean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is the number of processes involved in the parallel execution, </a:t>
            </a:r>
            <a:r>
              <a:rPr lang="en-US" sz="1800" i="1" dirty="0" smtClean="0">
                <a:solidFill>
                  <a:srgbClr val="0000FF"/>
                </a:solidFill>
              </a:rPr>
              <a:t>but this is not always achievable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Message-passing is the tool to consolidate what parallelization has separated. It should not be regarded as the parallelization itself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37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C0B637-CFE6-4B6A-8F26-2A7A3B98FEE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Why parallelizing our programs?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Parallel computer architectures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Examples of parallel processing</a:t>
            </a:r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6460331" y="48839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45757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Traditional Models of parallel programming</a:t>
            </a:r>
          </a:p>
        </p:txBody>
      </p:sp>
      <p:sp>
        <p:nvSpPr>
          <p:cNvPr id="27" name="Freeform 26"/>
          <p:cNvSpPr/>
          <p:nvPr/>
        </p:nvSpPr>
        <p:spPr>
          <a:xfrm>
            <a:off x="6311900" y="3687763"/>
            <a:ext cx="1168400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Message Passing Interface (MPI)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 this part, the following concepts of MPI will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be described: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Basics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0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C58750-8334-43D8-B254-842C13C30AC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We parallelize our programs in order to run them faster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How much faster will a parallel program run?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Suppose that the sequential execution of a program takes </a:t>
            </a:r>
            <a:r>
              <a:rPr lang="en-US" sz="1800" i="1" dirty="0" smtClean="0">
                <a:solidFill>
                  <a:schemeClr val="tx1"/>
                </a:solidFill>
              </a:rPr>
              <a:t>T</a:t>
            </a:r>
            <a:r>
              <a:rPr lang="en-US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time units and the parallel execution on </a:t>
            </a:r>
            <a:r>
              <a:rPr lang="en-US" sz="1800" i="1" dirty="0" smtClean="0">
                <a:solidFill>
                  <a:schemeClr val="tx1"/>
                </a:solidFill>
              </a:rPr>
              <a:t>p</a:t>
            </a:r>
            <a:r>
              <a:rPr lang="en-US" sz="1800" dirty="0" smtClean="0"/>
              <a:t> processors takes </a:t>
            </a:r>
            <a:r>
              <a:rPr lang="en-US" sz="1800" i="1" dirty="0" err="1" smtClean="0">
                <a:solidFill>
                  <a:schemeClr val="tx1"/>
                </a:solidFill>
              </a:rPr>
              <a:t>T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1800" dirty="0" smtClean="0"/>
              <a:t> time units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Suppose that out of the entire execution of the program, </a:t>
            </a:r>
            <a:r>
              <a:rPr lang="en-US" sz="1800" i="1" dirty="0" smtClean="0">
                <a:solidFill>
                  <a:schemeClr val="tx1"/>
                </a:solidFill>
              </a:rPr>
              <a:t>s</a:t>
            </a:r>
            <a:r>
              <a:rPr lang="en-US" sz="1800" dirty="0" smtClean="0"/>
              <a:t> fraction of it is not parallelizable while </a:t>
            </a:r>
            <a:r>
              <a:rPr lang="en-US" sz="1800" i="1" dirty="0" smtClean="0">
                <a:solidFill>
                  <a:schemeClr val="tx1"/>
                </a:solidFill>
              </a:rPr>
              <a:t>1-s</a:t>
            </a:r>
            <a:r>
              <a:rPr lang="en-US" sz="1800" dirty="0" smtClean="0"/>
              <a:t> fraction is parallelizable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Then the speedup (</a:t>
            </a:r>
            <a:r>
              <a:rPr lang="en-US" sz="1800" b="1" i="1" dirty="0" smtClean="0">
                <a:solidFill>
                  <a:srgbClr val="0000FF"/>
                </a:solidFill>
              </a:rPr>
              <a:t>Amdahl’s formula</a:t>
            </a:r>
            <a:r>
              <a:rPr lang="en-US" sz="1800" dirty="0" smtClean="0"/>
              <a:t>):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328301-FE55-44CE-815E-15984614D5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5410200"/>
            <a:ext cx="3516732" cy="79566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The Message Passing Interface </a:t>
            </a:r>
            <a:r>
              <a:rPr lang="en-US" sz="2000" dirty="0" smtClean="0"/>
              <a:t>(</a:t>
            </a:r>
            <a:r>
              <a:rPr lang="en-US" sz="2000" dirty="0"/>
              <a:t>MPI) is a message passing library </a:t>
            </a:r>
            <a:r>
              <a:rPr lang="en-US" sz="2000" dirty="0" smtClean="0"/>
              <a:t>standard </a:t>
            </a:r>
            <a:r>
              <a:rPr lang="en-US" sz="2000" dirty="0"/>
              <a:t> for writing message passing </a:t>
            </a:r>
            <a:r>
              <a:rPr lang="en-US" sz="2000" dirty="0" smtClean="0"/>
              <a:t>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The goal of </a:t>
            </a:r>
            <a:r>
              <a:rPr lang="en-US" sz="2000" dirty="0" smtClean="0"/>
              <a:t>MPI </a:t>
            </a:r>
            <a:r>
              <a:rPr lang="en-US" sz="2000" dirty="0"/>
              <a:t>is to establish a </a:t>
            </a:r>
            <a:r>
              <a:rPr lang="en-US" sz="2000" i="1" dirty="0">
                <a:solidFill>
                  <a:srgbClr val="0000FF"/>
                </a:solidFill>
              </a:rPr>
              <a:t>portable</a:t>
            </a:r>
            <a:r>
              <a:rPr lang="en-US" sz="2000" dirty="0"/>
              <a:t>, </a:t>
            </a:r>
            <a:r>
              <a:rPr lang="en-US" sz="2000" i="1" dirty="0">
                <a:solidFill>
                  <a:srgbClr val="0000FF"/>
                </a:solidFill>
              </a:rPr>
              <a:t>efficient</a:t>
            </a:r>
            <a:r>
              <a:rPr lang="en-US" sz="2000" dirty="0"/>
              <a:t>, and </a:t>
            </a:r>
            <a:r>
              <a:rPr lang="en-US" sz="2000" i="1" dirty="0">
                <a:solidFill>
                  <a:srgbClr val="0000FF"/>
                </a:solidFill>
              </a:rPr>
              <a:t>flexible</a:t>
            </a:r>
            <a:r>
              <a:rPr lang="en-US" sz="2000" dirty="0"/>
              <a:t> standard for message passing</a:t>
            </a: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By </a:t>
            </a:r>
            <a:r>
              <a:rPr lang="en-US" sz="2000" dirty="0"/>
              <a:t>itself, </a:t>
            </a:r>
            <a:r>
              <a:rPr lang="en-US" sz="2000" dirty="0" smtClean="0"/>
              <a:t>MPI </a:t>
            </a:r>
            <a:r>
              <a:rPr lang="en-US" sz="2000" dirty="0"/>
              <a:t>is NOT a library - but rather the specification of what such a library should </a:t>
            </a:r>
            <a:r>
              <a:rPr lang="en-US" sz="2000" dirty="0" smtClean="0"/>
              <a:t>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MPI is not an IEEE or ISO standard, but has in fact, become the </a:t>
            </a:r>
            <a:r>
              <a:rPr lang="en-US" sz="2000" i="1" dirty="0" smtClean="0">
                <a:solidFill>
                  <a:srgbClr val="0000FF"/>
                </a:solidFill>
              </a:rPr>
              <a:t>industry standard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/>
              <a:t>for writing message passing programs 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HPC platforms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24ADB6-6656-4827-B6ED-258D980DBEC3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Reasons for using MPI</a:t>
            </a:r>
          </a:p>
        </p:txBody>
      </p:sp>
      <p:sp>
        <p:nvSpPr>
          <p:cNvPr id="389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9CFD9D-EA24-4F2C-835B-D96BF48830A5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8382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00"/>
                <a:gridCol w="5588000"/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Reason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Standardization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MPI is the only message passing library which can be considered a standard. It is supported on virtually all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HPC platforms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/>
                </a:tc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76400"/>
          <a:ext cx="8382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00"/>
                <a:gridCol w="5588000"/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Reason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Standardization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MPI is the only message passing library which can be considered a standard. It is supported on virtually all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HPC platforms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Portability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There is no need to modify your source code when you port your application to a different platform that supports the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MPI standard</a:t>
                      </a:r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/>
                </a:tc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382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00"/>
                <a:gridCol w="5588000"/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Reason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Standardization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MPI is the only message passing library which can be considered a standard. It is supported on virtually all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HPC platforms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Portability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There is no need to modify your source code when you port your application to a different platform that supports the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MPI standard</a:t>
                      </a:r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Vendor implementations should be able to exploit native hardware features to optimize performance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676400"/>
          <a:ext cx="8382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00"/>
                <a:gridCol w="5588000"/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Reason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Standardization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MPI is the only message passing library which can be considered a standard. It is supported on virtually all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HPC platforms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Portability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There is no need to modify your source code when you port your application to a different platform that supports the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MPI standard</a:t>
                      </a:r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Vendor implementations should be able to exploit native hardware features to optimize performance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Functionality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Over 115 routines are defined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676400"/>
          <a:ext cx="8382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00"/>
                <a:gridCol w="5588000"/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Reason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Standardization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MPI is the only message passing library which can be considered a standard. It is supported on virtually all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HPC platforms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Portability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There is no need to modify your source code when you port your application to a different platform that supports the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MPI standard</a:t>
                      </a:r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Vendor implementations should be able to exploit native hardware features to optimize performance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Functionality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Over 115 routines are defined</a:t>
                      </a:r>
                      <a:endParaRPr lang="en-US" sz="1600" dirty="0"/>
                    </a:p>
                  </a:txBody>
                  <a:tcPr marT="45714" marB="45714"/>
                </a:tc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variety of implementations are available, both vendor and public domain</a:t>
                      </a:r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MPI is an example of a message passing programming model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MPI is now used on just about any common parallel architecture including </a:t>
            </a:r>
            <a:r>
              <a:rPr lang="en-US" sz="2000" dirty="0" smtClean="0"/>
              <a:t>MPP, </a:t>
            </a:r>
            <a:r>
              <a:rPr lang="en-US" sz="2000" dirty="0"/>
              <a:t>SMP clusters, workstation clusters and heterogeneous </a:t>
            </a:r>
            <a:r>
              <a:rPr lang="en-US" sz="2000" dirty="0" smtClean="0"/>
              <a:t>networks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With MPI</a:t>
            </a:r>
            <a:r>
              <a:rPr lang="en-US" sz="2000" dirty="0"/>
              <a:t> </a:t>
            </a: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programmer is responsible for correctly identifying parallelism and implementing parallel algorithms using MPI constructs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6202BE-07B4-4849-B54A-090EF09F1BB2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MPI </a:t>
            </a:r>
            <a:r>
              <a:rPr lang="en-US" sz="2000" dirty="0"/>
              <a:t>uses objects called </a:t>
            </a:r>
            <a:r>
              <a:rPr lang="en-US" sz="2000" i="1" dirty="0">
                <a:solidFill>
                  <a:srgbClr val="0000FF"/>
                </a:solidFill>
              </a:rPr>
              <a:t>communicators and groups </a:t>
            </a:r>
            <a:r>
              <a:rPr lang="en-US" sz="2000" dirty="0"/>
              <a:t>to define which collection of processes may communicate with each </a:t>
            </a:r>
            <a:r>
              <a:rPr lang="en-US" sz="2000" dirty="0" smtClean="0"/>
              <a:t>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Most MPI routines require you to specify a communicator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an </a:t>
            </a:r>
            <a:r>
              <a:rPr lang="en-US" sz="2000" dirty="0" smtClean="0"/>
              <a:t>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 communicator </a:t>
            </a:r>
            <a:r>
              <a:rPr lang="en-US" sz="2000" b="1" dirty="0" smtClean="0">
                <a:solidFill>
                  <a:srgbClr val="0000FF"/>
                </a:solidFill>
              </a:rPr>
              <a:t>MPI_COMM_WORLD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MPI_COMM_WORLD </a:t>
            </a:r>
            <a:r>
              <a:rPr lang="en-US" sz="2000" dirty="0"/>
              <a:t>is the predefined communicator that includes </a:t>
            </a:r>
            <a:r>
              <a:rPr lang="en-US" sz="2000" i="1" u="sng" dirty="0"/>
              <a:t>all</a:t>
            </a:r>
            <a:r>
              <a:rPr lang="en-US" sz="2000" dirty="0"/>
              <a:t> of your MPI 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78F7E4-4467-431B-85A0-52FC16C09E81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Within a communicator, every process has its own unique, integer identifier </a:t>
            </a:r>
            <a:r>
              <a:rPr lang="en-US" sz="2000" dirty="0" smtClean="0"/>
              <a:t>referred to as </a:t>
            </a:r>
            <a:r>
              <a:rPr lang="en-US" sz="2000" i="1" dirty="0" smtClean="0">
                <a:solidFill>
                  <a:srgbClr val="0000FF"/>
                </a:solidFill>
              </a:rPr>
              <a:t>rank</a:t>
            </a:r>
            <a:r>
              <a:rPr lang="en-US" sz="2000" dirty="0" smtClean="0"/>
              <a:t>, assigned </a:t>
            </a:r>
            <a:r>
              <a:rPr lang="en-US" sz="2000" dirty="0"/>
              <a:t>by the system when the process </a:t>
            </a:r>
            <a:r>
              <a:rPr lang="en-US" sz="2000" dirty="0" smtClean="0"/>
              <a:t>initializes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A </a:t>
            </a:r>
            <a:r>
              <a:rPr lang="en-US" sz="2000" dirty="0"/>
              <a:t>rank is sometimes </a:t>
            </a:r>
            <a:r>
              <a:rPr lang="en-US" sz="2000" dirty="0" smtClean="0"/>
              <a:t>called </a:t>
            </a:r>
            <a:r>
              <a:rPr lang="en-US" sz="2000" dirty="0"/>
              <a:t>a </a:t>
            </a:r>
            <a:r>
              <a:rPr lang="en-US" sz="2000" i="1" dirty="0" smtClean="0"/>
              <a:t>task ID</a:t>
            </a:r>
            <a:r>
              <a:rPr lang="en-US" sz="2000" dirty="0" smtClean="0"/>
              <a:t>. </a:t>
            </a:r>
            <a:r>
              <a:rPr lang="en-US" sz="2000" dirty="0"/>
              <a:t>Ranks are contiguous and begin at </a:t>
            </a:r>
            <a:r>
              <a:rPr lang="en-US" sz="2000" i="1" dirty="0" smtClean="0"/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Ranks are used </a:t>
            </a:r>
            <a:r>
              <a:rPr lang="en-US" sz="2000" dirty="0"/>
              <a:t>by the programmer to specify the source and destination of </a:t>
            </a:r>
            <a:r>
              <a:rPr lang="en-US" sz="2000" dirty="0" smtClean="0"/>
              <a:t>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Ranks are often also used </a:t>
            </a:r>
            <a:r>
              <a:rPr lang="en-US" sz="2000" dirty="0"/>
              <a:t>conditionally by the application to control program execution </a:t>
            </a:r>
            <a:r>
              <a:rPr lang="en-US" sz="2000" dirty="0" smtClean="0"/>
              <a:t>(e.g., </a:t>
            </a:r>
            <a:r>
              <a:rPr lang="en-US" sz="2000" i="1" dirty="0" smtClean="0"/>
              <a:t>if </a:t>
            </a:r>
            <a:r>
              <a:rPr lang="en-US" sz="2000" i="1" dirty="0"/>
              <a:t>rank=0 do this / if rank=1 do that</a:t>
            </a:r>
            <a:r>
              <a:rPr lang="en-US" sz="2000" dirty="0"/>
              <a:t>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CB760A-73C7-43C0-8CF9-DEAA43F2137F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It is possible that a problem consists of several sub-problems where each can be solved concurrently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This type of application is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typically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found in the category of MPMD coupled analysis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 can create a new communicator for each sub-problem as a subset of an existing communicator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MPI allows you to achieve that by using </a:t>
            </a:r>
            <a:r>
              <a:rPr lang="en-US" sz="2000" b="1" dirty="0" smtClean="0">
                <a:solidFill>
                  <a:srgbClr val="0000FF"/>
                </a:solidFill>
              </a:rPr>
              <a:t>MPI_COMM_SPLIT</a:t>
            </a:r>
            <a:endParaRPr lang="en-US" sz="2000" b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6267CA-8057-4D4F-85CD-DE7DF6AC1A8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Consider a problem with a fluid dynamics part and a structural analysis part, where each part can be computed in parallel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981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438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62225" y="2995613"/>
            <a:ext cx="1270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38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352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105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562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86425" y="2995613"/>
            <a:ext cx="1362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77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562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77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>
              <a:defRPr/>
            </a:pPr>
            <a:endParaRPr lang="en-US" sz="1100" dirty="0"/>
          </a:p>
          <a:p>
            <a:pPr algn="ctr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6781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800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572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3962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4800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2743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2743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4572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4800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781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4800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4572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3962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1600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657600" y="2514600"/>
            <a:ext cx="1947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4066" name="TextBox 4126"/>
          <p:cNvSpPr txBox="1">
            <a:spLocks noChangeArrowheads="1"/>
          </p:cNvSpPr>
          <p:nvPr/>
        </p:nvSpPr>
        <p:spPr bwMode="auto">
          <a:xfrm>
            <a:off x="2133600" y="5891213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B050"/>
                </a:solidFill>
              </a:rPr>
              <a:t>Ranks within Comm_Fluid are printed with green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FF"/>
                </a:solidFill>
              </a:rPr>
              <a:t>Ranks within Comm_Struct are printed with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17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17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98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017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094038" y="4103688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094038" y="4103688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142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142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523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142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218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218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Why parallelizing our programs?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Parallel computer architectures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Examples of parallel processing</a:t>
            </a:r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45757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Traditional Models of parallel programming</a:t>
            </a:r>
          </a:p>
        </p:txBody>
      </p:sp>
      <p:sp>
        <p:nvSpPr>
          <p:cNvPr id="27" name="Freeform 26"/>
          <p:cNvSpPr/>
          <p:nvPr/>
        </p:nvSpPr>
        <p:spPr>
          <a:xfrm>
            <a:off x="6311900" y="3687763"/>
            <a:ext cx="1168400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Message Passing Interface (MPI)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964113" y="4892675"/>
            <a:ext cx="3984625" cy="69215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Programming Models- Part II</a:t>
            </a:r>
          </a:p>
        </p:txBody>
      </p:sp>
      <p:sp>
        <p:nvSpPr>
          <p:cNvPr id="28" name="Oval 27"/>
          <p:cNvSpPr/>
          <p:nvPr/>
        </p:nvSpPr>
        <p:spPr>
          <a:xfrm>
            <a:off x="6096000" y="3630613"/>
            <a:ext cx="1204913" cy="1020762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 animBg="1"/>
      <p:bldP spid="2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 this part, the following concepts of MPI will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be described: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Basics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0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88AF60-3768-4815-80A1-B918EFDFD49E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Point-to-Point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MPI point-to-point operations typically involve message passing between two, </a:t>
            </a:r>
            <a:r>
              <a:rPr lang="en-US" sz="2000" i="1" u="sng" dirty="0"/>
              <a:t>and only two</a:t>
            </a:r>
            <a:r>
              <a:rPr lang="en-US" sz="2000" dirty="0"/>
              <a:t>, different MPI </a:t>
            </a:r>
            <a:r>
              <a:rPr lang="en-US" sz="2000" dirty="0" smtClean="0"/>
              <a:t>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One </a:t>
            </a:r>
            <a:r>
              <a:rPr lang="en-US" sz="1800" dirty="0"/>
              <a:t>task </a:t>
            </a:r>
            <a:r>
              <a:rPr lang="en-US" sz="1800" dirty="0" smtClean="0"/>
              <a:t>performs a </a:t>
            </a:r>
            <a:r>
              <a:rPr lang="en-US" sz="1800" i="1" dirty="0">
                <a:solidFill>
                  <a:srgbClr val="0000FF"/>
                </a:solidFill>
              </a:rPr>
              <a:t>send</a:t>
            </a:r>
            <a:r>
              <a:rPr lang="en-US" sz="1800" dirty="0"/>
              <a:t> operation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and </a:t>
            </a:r>
            <a:r>
              <a:rPr lang="en-US" sz="1800" dirty="0"/>
              <a:t>the other </a:t>
            </a:r>
            <a:r>
              <a:rPr lang="en-US" sz="1800" dirty="0" smtClean="0"/>
              <a:t>performs a </a:t>
            </a:r>
            <a:r>
              <a:rPr lang="en-US" sz="1800" i="1" u="sng" dirty="0"/>
              <a:t>matching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i="1" dirty="0" smtClean="0">
                <a:solidFill>
                  <a:srgbClr val="0000FF"/>
                </a:solidFill>
              </a:rPr>
              <a:t>receive</a:t>
            </a:r>
            <a:r>
              <a:rPr lang="en-US" sz="1800" dirty="0" smtClean="0"/>
              <a:t>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Ideally, </a:t>
            </a:r>
            <a:r>
              <a:rPr lang="en-US" sz="2000" dirty="0"/>
              <a:t>every send operation would be perfectly synchronized with its matching </a:t>
            </a:r>
            <a:r>
              <a:rPr lang="en-US" sz="2000" dirty="0" smtClean="0"/>
              <a:t>receive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/>
              <a:t>This is rarely the case. Somehow or other, the MPI implementation must be able to deal with storing data when the two tasks are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out </a:t>
            </a:r>
            <a:r>
              <a:rPr lang="en-US" sz="2000" dirty="0"/>
              <a:t>of </a:t>
            </a:r>
            <a:r>
              <a:rPr lang="en-US" sz="2000" dirty="0" smtClean="0"/>
              <a:t>sync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768452-0E4F-4280-A78F-37E726CD552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5486400" y="2362200"/>
            <a:ext cx="1219200" cy="1752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600" dirty="0"/>
              <a:t>Processor1</a:t>
            </a: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696200" y="2362200"/>
            <a:ext cx="12192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600" dirty="0"/>
              <a:t>Processor2</a:t>
            </a:r>
          </a:p>
          <a:p>
            <a:pPr algn="ctr">
              <a:defRPr/>
            </a:pPr>
            <a:endParaRPr lang="en-US" sz="1600" dirty="0"/>
          </a:p>
          <a:p>
            <a:pPr algn="ctr">
              <a:defRPr/>
            </a:pPr>
            <a:endParaRPr lang="en-US" sz="1600" dirty="0"/>
          </a:p>
          <a:p>
            <a:pPr algn="ctr">
              <a:defRPr/>
            </a:pPr>
            <a:endParaRPr lang="en-US" sz="1600" dirty="0"/>
          </a:p>
        </p:txBody>
      </p:sp>
      <p:cxnSp>
        <p:nvCxnSpPr>
          <p:cNvPr id="7" name="Straight Arrow Connector 6"/>
          <p:cNvCxnSpPr>
            <a:stCxn id="16" idx="3"/>
            <a:endCxn id="21" idx="1"/>
          </p:cNvCxnSpPr>
          <p:nvPr/>
        </p:nvCxnSpPr>
        <p:spPr>
          <a:xfrm>
            <a:off x="6515100" y="2930525"/>
            <a:ext cx="1371600" cy="5746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6897688" y="2574925"/>
            <a:ext cx="606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Network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504113" y="2667000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05600" y="2667000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676900" y="2759075"/>
            <a:ext cx="838200" cy="342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/>
              <a:t>sendA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7886700" y="3333750"/>
            <a:ext cx="838200" cy="342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/>
              <a:t>recvA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Law: An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Suppose that 80% of you program can be parallelized and that you use 4 processors to run your parallel version of the program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The speedup you can get according to Amdahl is: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Although you use 4 processors you cannot get a speedup more than 2.5 times (or 40% of the serial running time)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B9A4A0-9CB0-4808-B5B3-56CAC71A93A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000" y="3352800"/>
            <a:ext cx="3628750" cy="794705"/>
          </a:xfrm>
          <a:prstGeom prst="rect">
            <a:avLst/>
          </a:prstGeom>
          <a:blipFill rotWithShape="1">
            <a:blip r:embed="rId2" cstate="print"/>
            <a:stretch>
              <a:fillRect r="-151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Two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smtClean="0"/>
              <a:t>Consider the following two cases:</a:t>
            </a:r>
          </a:p>
          <a:p>
            <a:pPr>
              <a:buFont typeface="Wingdings" pitchFamily="2" charset="2"/>
              <a:buChar char="§"/>
            </a:pPr>
            <a:endParaRPr lang="en-US" sz="2000" smtClean="0"/>
          </a:p>
          <a:p>
            <a:pPr marL="914400" lvl="1" indent="-457200">
              <a:buFontTx/>
              <a:buAutoNum type="arabicPeriod"/>
            </a:pPr>
            <a:r>
              <a:rPr lang="en-US" sz="2400" smtClean="0"/>
              <a:t>A send operation occurs 5 seconds before the receive is ready - </a:t>
            </a:r>
            <a:r>
              <a:rPr lang="en-US" sz="2400" i="1" smtClean="0">
                <a:solidFill>
                  <a:srgbClr val="0000FF"/>
                </a:solidFill>
              </a:rPr>
              <a:t>where is the message stored while the receive is pending?</a:t>
            </a:r>
          </a:p>
          <a:p>
            <a:pPr marL="914400" lvl="1" indent="-457200">
              <a:buFontTx/>
              <a:buAutoNum type="arabicPeriod"/>
            </a:pPr>
            <a:endParaRPr lang="en-US" sz="2400" smtClean="0"/>
          </a:p>
          <a:p>
            <a:pPr marL="914400" lvl="1" indent="-457200">
              <a:buFontTx/>
              <a:buAutoNum type="arabicPeriod"/>
            </a:pPr>
            <a:r>
              <a:rPr lang="en-US" sz="2400" smtClean="0"/>
              <a:t>Multiple sends arrive at the same receiving task which can only accept one send at a time - </a:t>
            </a:r>
            <a:r>
              <a:rPr lang="en-US" sz="2400" i="1" smtClean="0">
                <a:solidFill>
                  <a:srgbClr val="0000FF"/>
                </a:solidFill>
              </a:rPr>
              <a:t>what happens to the messages that are "backing up"?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40B22D-6DEB-4444-8676-2A54441BC36C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Steps Involved in Point-to-Point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133600" cy="4525963"/>
          </a:xfrm>
        </p:spPr>
        <p:txBody>
          <a:bodyPr/>
          <a:lstStyle/>
          <a:p>
            <a:pPr algn="just" eaLnBrk="1" hangingPunct="1">
              <a:buFont typeface="Arial" charset="0"/>
              <a:buAutoNum type="arabicPeriod"/>
            </a:pPr>
            <a:r>
              <a:rPr lang="en-US" sz="1500" smtClean="0"/>
              <a:t>The data is copied to the user buffer by the user</a:t>
            </a:r>
          </a:p>
          <a:p>
            <a:pPr algn="just" eaLnBrk="1" hangingPunct="1">
              <a:buFont typeface="Arial" charset="0"/>
              <a:buAutoNum type="arabicPeriod"/>
            </a:pPr>
            <a:endParaRPr lang="en-US" sz="1500" smtClean="0"/>
          </a:p>
          <a:p>
            <a:pPr algn="just" eaLnBrk="1" hangingPunct="1">
              <a:buFont typeface="Arial" charset="0"/>
              <a:buAutoNum type="arabicPeriod"/>
            </a:pPr>
            <a:r>
              <a:rPr lang="en-US" sz="1500" smtClean="0"/>
              <a:t>The user calls one of the MPI send routines</a:t>
            </a:r>
          </a:p>
          <a:p>
            <a:pPr algn="just" eaLnBrk="1" hangingPunct="1">
              <a:buFont typeface="Arial" charset="0"/>
              <a:buAutoNum type="arabicPeriod"/>
            </a:pPr>
            <a:endParaRPr lang="en-US" sz="1500" smtClean="0"/>
          </a:p>
          <a:p>
            <a:pPr algn="just" eaLnBrk="1" hangingPunct="1">
              <a:buFont typeface="Arial" charset="0"/>
              <a:buAutoNum type="arabicPeriod"/>
            </a:pPr>
            <a:r>
              <a:rPr lang="en-US" sz="1500" smtClean="0"/>
              <a:t>The system copies the data from the user buffer to the system buffer</a:t>
            </a:r>
          </a:p>
          <a:p>
            <a:pPr algn="just" eaLnBrk="1" hangingPunct="1">
              <a:buFont typeface="Arial" charset="0"/>
              <a:buAutoNum type="arabicPeriod"/>
            </a:pPr>
            <a:endParaRPr lang="en-US" sz="1500" smtClean="0"/>
          </a:p>
          <a:p>
            <a:pPr algn="just" eaLnBrk="1" hangingPunct="1">
              <a:buFont typeface="Arial" charset="0"/>
              <a:buAutoNum type="arabicPeriod"/>
            </a:pPr>
            <a:r>
              <a:rPr lang="en-US" sz="1500" smtClean="0"/>
              <a:t>The system sends the data from the system buffer to the destination 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2743200" y="1981200"/>
            <a:ext cx="33528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0" y="1600200"/>
            <a:ext cx="2133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r>
              <a:rPr lang="en-US" sz="1500">
                <a:solidFill>
                  <a:srgbClr val="808080"/>
                </a:solidFill>
              </a:rPr>
              <a:t>The user calls one of the MPI receive routines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endParaRPr lang="en-US" sz="1500">
              <a:solidFill>
                <a:srgbClr val="808080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r>
              <a:rPr lang="en-US" sz="1500">
                <a:solidFill>
                  <a:srgbClr val="808080"/>
                </a:solidFill>
              </a:rPr>
              <a:t>The system receives the data from the source process and copies it to the system buffer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endParaRPr lang="en-US" sz="1500">
              <a:solidFill>
                <a:srgbClr val="808080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r>
              <a:rPr lang="en-US" sz="1500">
                <a:solidFill>
                  <a:srgbClr val="808080"/>
                </a:solidFill>
              </a:rPr>
              <a:t>The system copies data from the system buffer to the user buffer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endParaRPr lang="en-US" sz="1500">
              <a:solidFill>
                <a:srgbClr val="808080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AutoNum type="arabicPeriod"/>
            </a:pPr>
            <a:r>
              <a:rPr lang="en-US" sz="1500">
                <a:solidFill>
                  <a:srgbClr val="808080"/>
                </a:solidFill>
              </a:rPr>
              <a:t>The user uses data in the user buffer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2209800"/>
            <a:ext cx="609600" cy="2286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5" name="TextBox 3"/>
          <p:cNvSpPr txBox="1">
            <a:spLocks noChangeArrowheads="1"/>
          </p:cNvSpPr>
          <p:nvPr/>
        </p:nvSpPr>
        <p:spPr bwMode="auto">
          <a:xfrm>
            <a:off x="3184525" y="2022475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cxnSp>
        <p:nvCxnSpPr>
          <p:cNvPr id="7" name="Straight Connector 6"/>
          <p:cNvCxnSpPr>
            <a:stCxn id="2" idx="0"/>
            <a:endCxn id="2" idx="2"/>
          </p:cNvCxnSpPr>
          <p:nvPr/>
        </p:nvCxnSpPr>
        <p:spPr>
          <a:xfrm>
            <a:off x="4419600" y="1981200"/>
            <a:ext cx="0" cy="16002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953000" y="2438400"/>
            <a:ext cx="609600" cy="2286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5013325" y="2251075"/>
            <a:ext cx="40798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cxnSp>
        <p:nvCxnSpPr>
          <p:cNvPr id="9" name="Straight Arrow Connector 8"/>
          <p:cNvCxnSpPr>
            <a:stCxn id="3" idx="3"/>
            <a:endCxn id="11" idx="1"/>
          </p:cNvCxnSpPr>
          <p:nvPr/>
        </p:nvCxnSpPr>
        <p:spPr>
          <a:xfrm>
            <a:off x="3733800" y="2324100"/>
            <a:ext cx="1219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423" idx="3"/>
          </p:cNvCxnSpPr>
          <p:nvPr/>
        </p:nvCxnSpPr>
        <p:spPr>
          <a:xfrm flipV="1">
            <a:off x="3995738" y="2781300"/>
            <a:ext cx="5762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2781300"/>
            <a:ext cx="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24338" y="32766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22"/>
          <p:cNvSpPr txBox="1">
            <a:spLocks noChangeArrowheads="1"/>
          </p:cNvSpPr>
          <p:nvPr/>
        </p:nvSpPr>
        <p:spPr bwMode="auto">
          <a:xfrm>
            <a:off x="2819400" y="2697163"/>
            <a:ext cx="11763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Call a send routine</a:t>
            </a:r>
          </a:p>
        </p:txBody>
      </p:sp>
      <p:sp>
        <p:nvSpPr>
          <p:cNvPr id="17424" name="TextBox 27"/>
          <p:cNvSpPr txBox="1">
            <a:spLocks noChangeArrowheads="1"/>
          </p:cNvSpPr>
          <p:nvPr/>
        </p:nvSpPr>
        <p:spPr bwMode="auto">
          <a:xfrm>
            <a:off x="2819400" y="3182938"/>
            <a:ext cx="1323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i="1"/>
              <a:t>Now sendbuf can be </a:t>
            </a:r>
          </a:p>
          <a:p>
            <a:pPr algn="ctr"/>
            <a:r>
              <a:rPr lang="en-US" sz="1100" i="1"/>
              <a:t>reused</a:t>
            </a:r>
          </a:p>
        </p:txBody>
      </p:sp>
      <p:sp>
        <p:nvSpPr>
          <p:cNvPr id="17425" name="TextBox 28"/>
          <p:cNvSpPr txBox="1">
            <a:spLocks noChangeArrowheads="1"/>
          </p:cNvSpPr>
          <p:nvPr/>
        </p:nvSpPr>
        <p:spPr bwMode="auto">
          <a:xfrm>
            <a:off x="4876800" y="2697163"/>
            <a:ext cx="1150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Copying data from</a:t>
            </a:r>
          </a:p>
          <a:p>
            <a:r>
              <a:rPr lang="en-US" sz="1100" i="1"/>
              <a:t>sendbuf to sysbuf</a:t>
            </a:r>
          </a:p>
        </p:txBody>
      </p:sp>
      <p:sp>
        <p:nvSpPr>
          <p:cNvPr id="17426" name="TextBox 29"/>
          <p:cNvSpPr txBox="1">
            <a:spLocks noChangeArrowheads="1"/>
          </p:cNvSpPr>
          <p:nvPr/>
        </p:nvSpPr>
        <p:spPr bwMode="auto">
          <a:xfrm>
            <a:off x="4724400" y="3167063"/>
            <a:ext cx="1284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 data from</a:t>
            </a:r>
          </a:p>
          <a:p>
            <a:r>
              <a:rPr lang="en-US" sz="1100" i="1"/>
              <a:t>sysbuf to destination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791200" y="3276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Straight Connector 4098"/>
          <p:cNvCxnSpPr/>
          <p:nvPr/>
        </p:nvCxnSpPr>
        <p:spPr>
          <a:xfrm>
            <a:off x="6324600" y="3276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019800" y="3810000"/>
            <a:ext cx="609600" cy="2286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43200" y="4648200"/>
            <a:ext cx="3352800" cy="16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33800" y="6019800"/>
            <a:ext cx="609600" cy="2286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2" name="TextBox 41"/>
          <p:cNvSpPr txBox="1">
            <a:spLocks noChangeArrowheads="1"/>
          </p:cNvSpPr>
          <p:nvPr/>
        </p:nvSpPr>
        <p:spPr bwMode="auto">
          <a:xfrm>
            <a:off x="3787775" y="5816600"/>
            <a:ext cx="4619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cxnSp>
        <p:nvCxnSpPr>
          <p:cNvPr id="43" name="Straight Connector 42"/>
          <p:cNvCxnSpPr>
            <a:stCxn id="40" idx="0"/>
            <a:endCxn id="40" idx="2"/>
          </p:cNvCxnSpPr>
          <p:nvPr/>
        </p:nvCxnSpPr>
        <p:spPr>
          <a:xfrm>
            <a:off x="4419600" y="4648200"/>
            <a:ext cx="0" cy="16002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953000" y="5486400"/>
            <a:ext cx="609600" cy="2286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5" name="TextBox 44"/>
          <p:cNvSpPr txBox="1">
            <a:spLocks noChangeArrowheads="1"/>
          </p:cNvSpPr>
          <p:nvPr/>
        </p:nvSpPr>
        <p:spPr bwMode="auto">
          <a:xfrm>
            <a:off x="5013325" y="5299075"/>
            <a:ext cx="40798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cxnSp>
        <p:nvCxnSpPr>
          <p:cNvPr id="47" name="Straight Arrow Connector 46"/>
          <p:cNvCxnSpPr>
            <a:stCxn id="17439" idx="3"/>
          </p:cNvCxnSpPr>
          <p:nvPr/>
        </p:nvCxnSpPr>
        <p:spPr>
          <a:xfrm>
            <a:off x="4033838" y="4867275"/>
            <a:ext cx="538162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572000" y="5448300"/>
            <a:ext cx="0" cy="25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224338" y="57150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9" name="TextBox 49"/>
          <p:cNvSpPr txBox="1">
            <a:spLocks noChangeArrowheads="1"/>
          </p:cNvSpPr>
          <p:nvPr/>
        </p:nvSpPr>
        <p:spPr bwMode="auto">
          <a:xfrm>
            <a:off x="2819400" y="4783138"/>
            <a:ext cx="12144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Call a recev routine</a:t>
            </a:r>
          </a:p>
        </p:txBody>
      </p:sp>
      <p:sp>
        <p:nvSpPr>
          <p:cNvPr id="17440" name="TextBox 50"/>
          <p:cNvSpPr txBox="1">
            <a:spLocks noChangeArrowheads="1"/>
          </p:cNvSpPr>
          <p:nvPr/>
        </p:nvSpPr>
        <p:spPr bwMode="auto">
          <a:xfrm>
            <a:off x="2819400" y="5529263"/>
            <a:ext cx="1385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Now recvbuf contains </a:t>
            </a:r>
          </a:p>
          <a:p>
            <a:r>
              <a:rPr lang="en-US" sz="1100" i="1"/>
              <a:t>valid data</a:t>
            </a:r>
          </a:p>
        </p:txBody>
      </p:sp>
      <p:sp>
        <p:nvSpPr>
          <p:cNvPr id="17441" name="TextBox 51"/>
          <p:cNvSpPr txBox="1">
            <a:spLocks noChangeArrowheads="1"/>
          </p:cNvSpPr>
          <p:nvPr/>
        </p:nvSpPr>
        <p:spPr bwMode="auto">
          <a:xfrm>
            <a:off x="4868863" y="5791200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Copying data from</a:t>
            </a:r>
          </a:p>
          <a:p>
            <a:r>
              <a:rPr lang="en-US" sz="1100" i="1"/>
              <a:t>sysbuf to recvbuf</a:t>
            </a:r>
          </a:p>
        </p:txBody>
      </p:sp>
      <p:sp>
        <p:nvSpPr>
          <p:cNvPr id="17442" name="TextBox 52"/>
          <p:cNvSpPr txBox="1">
            <a:spLocks noChangeArrowheads="1"/>
          </p:cNvSpPr>
          <p:nvPr/>
        </p:nvSpPr>
        <p:spPr bwMode="auto">
          <a:xfrm>
            <a:off x="4724400" y="4724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Receive data from</a:t>
            </a:r>
          </a:p>
          <a:p>
            <a:r>
              <a:rPr lang="en-US" sz="1100" i="1"/>
              <a:t>source to sysbuf</a:t>
            </a:r>
          </a:p>
        </p:txBody>
      </p:sp>
      <p:sp>
        <p:nvSpPr>
          <p:cNvPr id="17443" name="TextBox 53"/>
          <p:cNvSpPr txBox="1">
            <a:spLocks noChangeArrowheads="1"/>
          </p:cNvSpPr>
          <p:nvPr/>
        </p:nvSpPr>
        <p:spPr bwMode="auto">
          <a:xfrm>
            <a:off x="2743200" y="1600200"/>
            <a:ext cx="666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i="1"/>
              <a:t>Process 0</a:t>
            </a:r>
          </a:p>
        </p:txBody>
      </p:sp>
      <p:sp>
        <p:nvSpPr>
          <p:cNvPr id="17444" name="TextBox 54"/>
          <p:cNvSpPr txBox="1">
            <a:spLocks noChangeArrowheads="1"/>
          </p:cNvSpPr>
          <p:nvPr/>
        </p:nvSpPr>
        <p:spPr bwMode="auto">
          <a:xfrm>
            <a:off x="3259138" y="1811338"/>
            <a:ext cx="7223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User Mode</a:t>
            </a:r>
          </a:p>
        </p:txBody>
      </p:sp>
      <p:sp>
        <p:nvSpPr>
          <p:cNvPr id="17445" name="TextBox 55"/>
          <p:cNvSpPr txBox="1">
            <a:spLocks noChangeArrowheads="1"/>
          </p:cNvSpPr>
          <p:nvPr/>
        </p:nvSpPr>
        <p:spPr bwMode="auto">
          <a:xfrm>
            <a:off x="4918075" y="1811338"/>
            <a:ext cx="8461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Kernel Mode</a:t>
            </a:r>
          </a:p>
        </p:txBody>
      </p:sp>
      <p:sp>
        <p:nvSpPr>
          <p:cNvPr id="17446" name="TextBox 56"/>
          <p:cNvSpPr txBox="1">
            <a:spLocks noChangeArrowheads="1"/>
          </p:cNvSpPr>
          <p:nvPr/>
        </p:nvSpPr>
        <p:spPr bwMode="auto">
          <a:xfrm>
            <a:off x="2743200" y="4267200"/>
            <a:ext cx="666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i="1"/>
              <a:t>Process 1</a:t>
            </a:r>
          </a:p>
        </p:txBody>
      </p:sp>
      <p:sp>
        <p:nvSpPr>
          <p:cNvPr id="17447" name="TextBox 57"/>
          <p:cNvSpPr txBox="1">
            <a:spLocks noChangeArrowheads="1"/>
          </p:cNvSpPr>
          <p:nvPr/>
        </p:nvSpPr>
        <p:spPr bwMode="auto">
          <a:xfrm>
            <a:off x="3259138" y="4478338"/>
            <a:ext cx="7223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User Mode</a:t>
            </a:r>
          </a:p>
        </p:txBody>
      </p:sp>
      <p:sp>
        <p:nvSpPr>
          <p:cNvPr id="17448" name="TextBox 58"/>
          <p:cNvSpPr txBox="1">
            <a:spLocks noChangeArrowheads="1"/>
          </p:cNvSpPr>
          <p:nvPr/>
        </p:nvSpPr>
        <p:spPr bwMode="auto">
          <a:xfrm>
            <a:off x="4918075" y="4478338"/>
            <a:ext cx="8461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Kernel Mode</a:t>
            </a:r>
          </a:p>
        </p:txBody>
      </p:sp>
      <p:cxnSp>
        <p:nvCxnSpPr>
          <p:cNvPr id="4103" name="Straight Arrow Connector 4102"/>
          <p:cNvCxnSpPr/>
          <p:nvPr/>
        </p:nvCxnSpPr>
        <p:spPr>
          <a:xfrm>
            <a:off x="4572000" y="4876800"/>
            <a:ext cx="0" cy="53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Arrow Connector 4106"/>
          <p:cNvCxnSpPr>
            <a:stCxn id="44" idx="1"/>
            <a:endCxn id="41" idx="3"/>
          </p:cNvCxnSpPr>
          <p:nvPr/>
        </p:nvCxnSpPr>
        <p:spPr>
          <a:xfrm flipH="1">
            <a:off x="4343400" y="56007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/>
          <p:cNvCxnSpPr>
            <a:stCxn id="38" idx="2"/>
          </p:cNvCxnSpPr>
          <p:nvPr/>
        </p:nvCxnSpPr>
        <p:spPr>
          <a:xfrm>
            <a:off x="6324600" y="4038600"/>
            <a:ext cx="0" cy="855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Arrow Connector 4110"/>
          <p:cNvCxnSpPr>
            <a:endCxn id="17442" idx="3"/>
          </p:cNvCxnSpPr>
          <p:nvPr/>
        </p:nvCxnSpPr>
        <p:spPr>
          <a:xfrm flipH="1">
            <a:off x="5867400" y="489426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Oval 4113"/>
          <p:cNvSpPr/>
          <p:nvPr/>
        </p:nvSpPr>
        <p:spPr>
          <a:xfrm>
            <a:off x="2819400" y="2192338"/>
            <a:ext cx="201613" cy="20002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73" name="Oval 72"/>
          <p:cNvSpPr/>
          <p:nvPr/>
        </p:nvSpPr>
        <p:spPr>
          <a:xfrm>
            <a:off x="3429000" y="2514600"/>
            <a:ext cx="201613" cy="2016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74" name="Oval 73"/>
          <p:cNvSpPr/>
          <p:nvPr/>
        </p:nvSpPr>
        <p:spPr>
          <a:xfrm>
            <a:off x="4624388" y="2770188"/>
            <a:ext cx="200025" cy="2016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75" name="Oval 74"/>
          <p:cNvSpPr/>
          <p:nvPr/>
        </p:nvSpPr>
        <p:spPr>
          <a:xfrm>
            <a:off x="6400800" y="3455988"/>
            <a:ext cx="201613" cy="2016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17457" name="TextBox 75"/>
          <p:cNvSpPr txBox="1">
            <a:spLocks noChangeArrowheads="1"/>
          </p:cNvSpPr>
          <p:nvPr/>
        </p:nvSpPr>
        <p:spPr bwMode="auto">
          <a:xfrm>
            <a:off x="5638800" y="3844925"/>
            <a:ext cx="304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Data</a:t>
            </a:r>
          </a:p>
        </p:txBody>
      </p:sp>
      <p:sp>
        <p:nvSpPr>
          <p:cNvPr id="77" name="Oval 76"/>
          <p:cNvSpPr/>
          <p:nvPr/>
        </p:nvSpPr>
        <p:spPr>
          <a:xfrm>
            <a:off x="28463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78" name="Oval 77"/>
          <p:cNvSpPr/>
          <p:nvPr/>
        </p:nvSpPr>
        <p:spPr>
          <a:xfrm>
            <a:off x="58181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79" name="Oval 78"/>
          <p:cNvSpPr/>
          <p:nvPr/>
        </p:nvSpPr>
        <p:spPr>
          <a:xfrm>
            <a:off x="4648200" y="58943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0" name="Oval 79"/>
          <p:cNvSpPr/>
          <p:nvPr/>
        </p:nvSpPr>
        <p:spPr>
          <a:xfrm>
            <a:off x="3581400" y="52847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4115" name="Oval 4114"/>
          <p:cNvSpPr/>
          <p:nvPr/>
        </p:nvSpPr>
        <p:spPr>
          <a:xfrm>
            <a:off x="2667000" y="1541463"/>
            <a:ext cx="814388" cy="287337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559175" y="1600200"/>
            <a:ext cx="4794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i="1">
                <a:solidFill>
                  <a:srgbClr val="00B050"/>
                </a:solidFill>
              </a:rPr>
              <a:t>Sender</a:t>
            </a:r>
          </a:p>
        </p:txBody>
      </p:sp>
      <p:sp>
        <p:nvSpPr>
          <p:cNvPr id="83" name="Oval 82"/>
          <p:cNvSpPr/>
          <p:nvPr/>
        </p:nvSpPr>
        <p:spPr>
          <a:xfrm>
            <a:off x="2667000" y="4208463"/>
            <a:ext cx="814388" cy="287337"/>
          </a:xfrm>
          <a:prstGeom prst="ellipse">
            <a:avLst/>
          </a:prstGeom>
          <a:noFill/>
          <a:ln w="127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559175" y="4267200"/>
            <a:ext cx="5889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i="1">
                <a:solidFill>
                  <a:srgbClr val="7030A0"/>
                </a:solidFill>
              </a:rPr>
              <a:t>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4115" grpId="0" animBg="1"/>
      <p:bldP spid="82" grpId="0"/>
      <p:bldP spid="83" grpId="0" animBg="1"/>
      <p:bldP spid="8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Blocking Send and Receive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7F7F7F"/>
                </a:solidFill>
              </a:rPr>
              <a:t>When we use point-to-point communication routines, we usually distinguish between </a:t>
            </a:r>
            <a:r>
              <a:rPr lang="en-US" sz="2000" i="1" dirty="0">
                <a:solidFill>
                  <a:srgbClr val="0000FF"/>
                </a:solidFill>
              </a:rPr>
              <a:t>blocking and non-blocking communication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A </a:t>
            </a:r>
            <a:r>
              <a:rPr lang="en-US" sz="2000" dirty="0">
                <a:solidFill>
                  <a:srgbClr val="0000FF"/>
                </a:solidFill>
              </a:rPr>
              <a:t>blocking send </a:t>
            </a:r>
            <a:r>
              <a:rPr lang="en-US" sz="2000" dirty="0"/>
              <a:t>routine will only </a:t>
            </a:r>
            <a:r>
              <a:rPr lang="en-US" sz="2000" i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/>
              <a:t>after it is </a:t>
            </a:r>
            <a:r>
              <a:rPr lang="en-US" sz="2000" i="1" dirty="0">
                <a:solidFill>
                  <a:srgbClr val="0000FF"/>
                </a:solidFill>
              </a:rPr>
              <a:t>safe</a:t>
            </a:r>
            <a:r>
              <a:rPr lang="en-US" sz="2000" dirty="0"/>
              <a:t> to modify the application buffer </a:t>
            </a:r>
            <a:r>
              <a:rPr lang="en-US" sz="2000" dirty="0" smtClean="0"/>
              <a:t>for reuse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Safe </a:t>
            </a:r>
            <a:r>
              <a:rPr lang="en-US" sz="1800" dirty="0"/>
              <a:t>means that modifications will not affect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</a:t>
            </a:r>
            <a:r>
              <a:rPr lang="en-US" sz="1800" dirty="0"/>
              <a:t>data intended for the </a:t>
            </a:r>
            <a:r>
              <a:rPr lang="en-US" sz="1800" dirty="0" smtClean="0"/>
              <a:t>receive task</a:t>
            </a:r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This </a:t>
            </a:r>
            <a:r>
              <a:rPr lang="en-US" sz="1800" dirty="0"/>
              <a:t>does not imply that the data was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actually </a:t>
            </a:r>
            <a:r>
              <a:rPr lang="en-US" sz="1800" dirty="0"/>
              <a:t>received </a:t>
            </a:r>
            <a:r>
              <a:rPr lang="en-US" sz="1800" dirty="0" smtClean="0"/>
              <a:t>by the receiver- </a:t>
            </a:r>
            <a:r>
              <a:rPr lang="en-US" sz="1800" dirty="0"/>
              <a:t>it may </a:t>
            </a:r>
            <a:r>
              <a:rPr lang="en-US" sz="1800" dirty="0" smtClean="0"/>
              <a:t>be </a:t>
            </a:r>
            <a:br>
              <a:rPr lang="en-US" sz="1800" dirty="0" smtClean="0"/>
            </a:br>
            <a:r>
              <a:rPr lang="en-US" sz="1800" dirty="0" smtClean="0"/>
              <a:t>sitting </a:t>
            </a:r>
            <a:r>
              <a:rPr lang="en-US" sz="1800" dirty="0"/>
              <a:t>in </a:t>
            </a:r>
            <a:r>
              <a:rPr lang="en-US" sz="1800" dirty="0" smtClean="0"/>
              <a:t>the </a:t>
            </a:r>
            <a:r>
              <a:rPr lang="en-US" sz="1800" dirty="0"/>
              <a:t>system </a:t>
            </a:r>
            <a:r>
              <a:rPr lang="en-US" sz="1800" dirty="0" smtClean="0"/>
              <a:t>buffer at the sender side</a:t>
            </a:r>
          </a:p>
          <a:p>
            <a:pPr marL="457200" lvl="1" indent="0">
              <a:buFontTx/>
              <a:buNone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AE56CD-4124-4939-ACFF-D34326B283F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094413" y="429895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67463" y="429895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72263" y="429895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4413" y="51466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67463" y="51466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72263" y="51466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32750" y="43084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05800" y="43084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610600" y="430847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032750" y="5154613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05800" y="5154613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10600" y="5154613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999163" y="4114800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924800" y="4114800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1" name="TextBox 24"/>
          <p:cNvSpPr txBox="1">
            <a:spLocks noChangeArrowheads="1"/>
          </p:cNvSpPr>
          <p:nvPr/>
        </p:nvSpPr>
        <p:spPr bwMode="auto">
          <a:xfrm>
            <a:off x="6235700" y="3898900"/>
            <a:ext cx="587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18452" name="TextBox 25"/>
          <p:cNvSpPr txBox="1">
            <a:spLocks noChangeArrowheads="1"/>
          </p:cNvSpPr>
          <p:nvPr/>
        </p:nvSpPr>
        <p:spPr bwMode="auto">
          <a:xfrm>
            <a:off x="8154988" y="3898900"/>
            <a:ext cx="587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18453" name="TextBox 26"/>
          <p:cNvSpPr txBox="1">
            <a:spLocks noChangeArrowheads="1"/>
          </p:cNvSpPr>
          <p:nvPr/>
        </p:nvSpPr>
        <p:spPr bwMode="auto">
          <a:xfrm>
            <a:off x="6291263" y="4613275"/>
            <a:ext cx="5016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18454" name="TextBox 27"/>
          <p:cNvSpPr txBox="1">
            <a:spLocks noChangeArrowheads="1"/>
          </p:cNvSpPr>
          <p:nvPr/>
        </p:nvSpPr>
        <p:spPr bwMode="auto">
          <a:xfrm>
            <a:off x="6291263" y="5434013"/>
            <a:ext cx="4619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18455" name="TextBox 28"/>
          <p:cNvSpPr txBox="1">
            <a:spLocks noChangeArrowheads="1"/>
          </p:cNvSpPr>
          <p:nvPr/>
        </p:nvSpPr>
        <p:spPr bwMode="auto">
          <a:xfrm>
            <a:off x="8224838" y="4613275"/>
            <a:ext cx="461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18456" name="TextBox 29"/>
          <p:cNvSpPr txBox="1">
            <a:spLocks noChangeArrowheads="1"/>
          </p:cNvSpPr>
          <p:nvPr/>
        </p:nvSpPr>
        <p:spPr bwMode="auto">
          <a:xfrm>
            <a:off x="8229600" y="5451475"/>
            <a:ext cx="5016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62675" y="437832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43663" y="4375150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48463" y="4375150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7-Point Star 2"/>
          <p:cNvSpPr/>
          <p:nvPr/>
        </p:nvSpPr>
        <p:spPr>
          <a:xfrm>
            <a:off x="5486400" y="3257550"/>
            <a:ext cx="2036763" cy="641350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Safe to modify </a:t>
            </a:r>
            <a:r>
              <a:rPr lang="en-US" sz="1200" dirty="0" err="1">
                <a:solidFill>
                  <a:schemeClr val="tx1"/>
                </a:solidFill>
              </a:rPr>
              <a:t>sendbuf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461" name="TextBox 45"/>
          <p:cNvSpPr txBox="1">
            <a:spLocks noChangeArrowheads="1"/>
          </p:cNvSpPr>
          <p:nvPr/>
        </p:nvSpPr>
        <p:spPr bwMode="auto">
          <a:xfrm>
            <a:off x="7258050" y="4800600"/>
            <a:ext cx="504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/>
              <a:t>Network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751763" y="4892675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065963" y="4892675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00261 0.118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3.33333E-6 0.1192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0.1192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Blocking Send and Receive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smtClean="0"/>
              <a:t>A blocking send can be:</a:t>
            </a:r>
          </a:p>
          <a:p>
            <a:pPr>
              <a:buFont typeface="Wingdings" pitchFamily="2" charset="2"/>
              <a:buChar char="§"/>
            </a:pPr>
            <a:endParaRPr lang="en-US" sz="2300" smtClean="0"/>
          </a:p>
          <a:p>
            <a:pPr marL="800100" lvl="1" indent="-342900">
              <a:buFontTx/>
              <a:buAutoNum type="arabicPeriod"/>
            </a:pPr>
            <a:r>
              <a:rPr lang="en-US" sz="2000" i="1" smtClean="0">
                <a:solidFill>
                  <a:srgbClr val="0000FF"/>
                </a:solidFill>
              </a:rPr>
              <a:t>Synchronous:</a:t>
            </a:r>
            <a:r>
              <a:rPr lang="en-US" sz="2000" smtClean="0"/>
              <a:t> Means there is a handshaking occurring with the receive task to confirm a safe send</a:t>
            </a:r>
          </a:p>
          <a:p>
            <a:pPr marL="800100" lvl="1" indent="-342900">
              <a:buFontTx/>
              <a:buAutoNum type="arabicPeriod"/>
            </a:pPr>
            <a:endParaRPr lang="en-US" sz="2000" smtClean="0"/>
          </a:p>
          <a:p>
            <a:pPr marL="800100" lvl="1" indent="-342900">
              <a:buFontTx/>
              <a:buAutoNum type="arabicPeriod"/>
            </a:pPr>
            <a:r>
              <a:rPr lang="en-US" sz="2000" i="1" smtClean="0">
                <a:solidFill>
                  <a:srgbClr val="0000FF"/>
                </a:solidFill>
              </a:rPr>
              <a:t>Asynchronous:</a:t>
            </a:r>
            <a:r>
              <a:rPr lang="en-US" sz="2000" smtClean="0"/>
              <a:t> Means the system buffer at the sender side is used to hold the data for eventual delivery to the receiver</a:t>
            </a:r>
          </a:p>
          <a:p>
            <a:pPr>
              <a:buFontTx/>
              <a:buNone/>
            </a:pPr>
            <a:endParaRPr lang="en-US" sz="2300" smtClean="0"/>
          </a:p>
          <a:p>
            <a:pPr>
              <a:buFont typeface="Wingdings" pitchFamily="2" charset="2"/>
              <a:buChar char="§"/>
            </a:pPr>
            <a:r>
              <a:rPr lang="en-US" sz="2200" smtClean="0"/>
              <a:t>A </a:t>
            </a:r>
            <a:r>
              <a:rPr lang="en-US" sz="2200" smtClean="0">
                <a:solidFill>
                  <a:srgbClr val="0000FF"/>
                </a:solidFill>
              </a:rPr>
              <a:t>blocking receive </a:t>
            </a:r>
            <a:r>
              <a:rPr lang="en-US" sz="2200" smtClean="0"/>
              <a:t>only </a:t>
            </a:r>
            <a:r>
              <a:rPr lang="en-US" sz="2200" i="1" smtClean="0"/>
              <a:t>returns</a:t>
            </a:r>
            <a:r>
              <a:rPr lang="en-US" sz="2200" smtClean="0"/>
              <a:t> after the data has arrived (i.e., stored at the application recvbuf) and is ready for use by </a:t>
            </a:r>
            <a:br>
              <a:rPr lang="en-US" sz="2200" smtClean="0"/>
            </a:br>
            <a:r>
              <a:rPr lang="en-US" sz="2200" smtClean="0"/>
              <a:t>the program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200" i="1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5BC16C-D829-49D4-8D9E-88EB59544E16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Non-Blocking Send and Receive (1)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Non-blocking send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non-blocking receive</a:t>
            </a:r>
            <a:r>
              <a:rPr lang="en-US" sz="2400" dirty="0" smtClean="0"/>
              <a:t> </a:t>
            </a:r>
            <a:r>
              <a:rPr lang="en-US" sz="2400" dirty="0"/>
              <a:t>routines behave </a:t>
            </a:r>
            <a:r>
              <a:rPr lang="en-US" sz="2400" dirty="0" smtClean="0"/>
              <a:t>similarly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They return almost immediately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They do not wait for any communication events to complete </a:t>
            </a:r>
            <a:br>
              <a:rPr lang="en-US" sz="2000" dirty="0" smtClean="0"/>
            </a:br>
            <a:r>
              <a:rPr lang="en-US" sz="2000" dirty="0" smtClean="0"/>
              <a:t>such as: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/>
              <a:t>Message copying from user buffer to system buffer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/>
              <a:t>Or the actual arrival of a message</a:t>
            </a:r>
          </a:p>
          <a:p>
            <a:pPr lvl="2">
              <a:buFont typeface="Wingdings" pitchFamily="2" charset="2"/>
              <a:buChar char="§"/>
              <a:defRPr/>
            </a:pPr>
            <a:endParaRPr lang="en-US" sz="1800" dirty="0"/>
          </a:p>
          <a:p>
            <a:pPr marL="457200" lvl="1" indent="0">
              <a:buFontTx/>
              <a:buNone/>
              <a:defRPr/>
            </a:pPr>
            <a:endParaRPr lang="en-US" sz="16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5AC53E-C2ED-4CC5-BA7B-D6D5E22E5097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Non-Blocking Send and Receive (2)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However, it is unsafe to modify the application buffer until you make sure that the requested non-blocking operation was actually performed by the library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you use the application buffer before the copy completes: 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ncorrect data may be copied to the system buffer </a:t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(in case of non-blocking send)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Or your receive buffer does not contain what you want </a:t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(in case of non-blocking receive)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You can make sure of the completion of the copy by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z="2000" dirty="0" smtClean="0">
                <a:solidFill>
                  <a:srgbClr val="0000FF"/>
                </a:solidFill>
              </a:rPr>
              <a:t>MPI_WAIT()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after the send or receive operations</a:t>
            </a:r>
            <a:endParaRPr lang="en-US" sz="2000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9D447A-1AFD-42B3-B6AD-664EF1E1ED11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Why Non-Blocking Communication?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Why do we use non-blocking communication despite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its complexity?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Non-blocking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communication is generally faster than its corresponding blocking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 can overlap computations while the system is copying data back and forth between application and system buffers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B45806-15E8-45DA-AAFC-D95B25166EAA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 MPI Point-To-Point Communication Routines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BA9518-196A-417F-8D10-B2812FA4B5D6}" type="slidenum">
              <a:rPr lang="en-US" smtClean="0"/>
              <a:pPr/>
              <a:t>47</a:t>
            </a:fld>
            <a:endParaRPr lang="en-US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1981200"/>
          <a:ext cx="8382000" cy="37180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4600"/>
                <a:gridCol w="5867400"/>
              </a:tblGrid>
              <a:tr h="522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Routine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Signature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680944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578989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1981200"/>
          <a:ext cx="8382000" cy="37180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4600"/>
                <a:gridCol w="5867400"/>
              </a:tblGrid>
              <a:tr h="522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Routine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Signature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b="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680944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578989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1981200"/>
          <a:ext cx="8382000" cy="37180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4600"/>
                <a:gridCol w="5867400"/>
              </a:tblGrid>
              <a:tr h="522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Routine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Signature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b="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 smtClean="0"/>
                    </a:p>
                  </a:txBody>
                  <a:tcPr marT="45705" marB="45705"/>
                </a:tc>
              </a:tr>
              <a:tr h="680944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  <a:tr h="578989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1981200"/>
          <a:ext cx="8382000" cy="37180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4600"/>
                <a:gridCol w="5867400"/>
              </a:tblGrid>
              <a:tr h="522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Routine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Signature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b="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 smtClean="0"/>
                    </a:p>
                  </a:txBody>
                  <a:tcPr marT="45705" marB="45705"/>
                </a:tc>
              </a:tr>
              <a:tr h="680944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5" marB="45705"/>
                </a:tc>
              </a:tr>
              <a:tr h="578989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81000" y="1981200"/>
          <a:ext cx="8382000" cy="37180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4600"/>
                <a:gridCol w="5867400"/>
              </a:tblGrid>
              <a:tr h="5226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Routine</a:t>
                      </a:r>
                      <a:endParaRPr lang="en-US" sz="18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Signature</a:t>
                      </a:r>
                      <a:endParaRPr lang="en-US" sz="180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b="0" dirty="0"/>
                    </a:p>
                  </a:txBody>
                  <a:tcPr marT="45705" marB="45705"/>
                </a:tc>
              </a:tr>
              <a:tr h="967663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 smtClean="0"/>
                    </a:p>
                  </a:txBody>
                  <a:tcPr marT="45705" marB="45705"/>
                </a:tc>
              </a:tr>
              <a:tr h="680944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5" marB="45705"/>
                </a:tc>
              </a:tr>
              <a:tr h="578989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5" marB="4570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Message Order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MPI guarantees that messages will not overtake each </a:t>
            </a:r>
            <a:r>
              <a:rPr lang="en-US" sz="2200" dirty="0" smtClean="0"/>
              <a:t>other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If a sender sends two </a:t>
            </a:r>
            <a:r>
              <a:rPr lang="en-US" sz="2200" dirty="0" smtClean="0"/>
              <a:t>messages </a:t>
            </a:r>
            <a:r>
              <a:rPr lang="en-US" sz="2200" i="1" dirty="0" smtClean="0">
                <a:solidFill>
                  <a:schemeClr val="tx1"/>
                </a:solidFill>
              </a:rPr>
              <a:t>M1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i="1" dirty="0" smtClean="0">
                <a:solidFill>
                  <a:schemeClr val="tx1"/>
                </a:solidFill>
              </a:rPr>
              <a:t>M2</a:t>
            </a:r>
            <a:r>
              <a:rPr lang="en-US" sz="2200" dirty="0" smtClean="0"/>
              <a:t> </a:t>
            </a:r>
            <a:r>
              <a:rPr lang="en-US" sz="2200" dirty="0"/>
              <a:t>in succession to the same destination, and both </a:t>
            </a:r>
            <a:r>
              <a:rPr lang="en-US" sz="2200" i="1" dirty="0"/>
              <a:t>match</a:t>
            </a:r>
            <a:r>
              <a:rPr lang="en-US" sz="2200" dirty="0"/>
              <a:t> the same receive, the receive operation will receive </a:t>
            </a:r>
            <a:r>
              <a:rPr lang="en-US" sz="2200" i="1" dirty="0">
                <a:solidFill>
                  <a:schemeClr val="tx1"/>
                </a:solidFill>
              </a:rPr>
              <a:t>M1</a:t>
            </a:r>
            <a:r>
              <a:rPr lang="en-US" sz="2200" dirty="0" smtClean="0"/>
              <a:t> </a:t>
            </a:r>
            <a:r>
              <a:rPr lang="en-US" sz="2200" dirty="0"/>
              <a:t>before </a:t>
            </a:r>
            <a:r>
              <a:rPr lang="en-US" sz="2200" i="1" dirty="0">
                <a:solidFill>
                  <a:schemeClr val="tx1"/>
                </a:solidFill>
              </a:rPr>
              <a:t>M2</a:t>
            </a:r>
            <a:endParaRPr lang="en-US" sz="22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If a receiver posts two receives </a:t>
            </a:r>
            <a:r>
              <a:rPr lang="en-US" sz="2200" i="1" dirty="0" smtClean="0">
                <a:solidFill>
                  <a:schemeClr val="tx1"/>
                </a:solidFill>
              </a:rPr>
              <a:t>R1</a:t>
            </a:r>
            <a:r>
              <a:rPr lang="en-US" sz="2200" dirty="0" smtClean="0"/>
              <a:t> and </a:t>
            </a:r>
            <a:r>
              <a:rPr lang="en-US" sz="2200" i="1" dirty="0" smtClean="0">
                <a:solidFill>
                  <a:schemeClr val="tx1"/>
                </a:solidFill>
              </a:rPr>
              <a:t>R2</a:t>
            </a:r>
            <a:r>
              <a:rPr lang="en-US" sz="2200" dirty="0" smtClean="0"/>
              <a:t>, </a:t>
            </a:r>
            <a:r>
              <a:rPr lang="en-US" sz="2200" dirty="0"/>
              <a:t>in succession, and both are looking for the same message, </a:t>
            </a:r>
            <a:r>
              <a:rPr lang="en-US" sz="2200" i="1" dirty="0" smtClean="0">
                <a:solidFill>
                  <a:schemeClr val="tx1"/>
                </a:solidFill>
              </a:rPr>
              <a:t>R1</a:t>
            </a:r>
            <a:r>
              <a:rPr lang="en-US" sz="2200" dirty="0" smtClean="0"/>
              <a:t> </a:t>
            </a:r>
            <a:r>
              <a:rPr lang="en-US" sz="2200" dirty="0"/>
              <a:t>will receive the message before </a:t>
            </a:r>
            <a:r>
              <a:rPr lang="en-US" sz="2200" i="1" dirty="0" smtClean="0">
                <a:solidFill>
                  <a:schemeClr val="tx1"/>
                </a:solidFill>
              </a:rPr>
              <a:t>R2</a:t>
            </a:r>
            <a:endParaRPr lang="en-US" sz="2200" i="1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81BCDB-98C3-438C-B24E-DD78420FFE7A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Fairness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MPI does not guarantee fairness </a:t>
            </a:r>
            <a:r>
              <a:rPr lang="en-US" sz="2000" dirty="0" smtClean="0"/>
              <a:t>– it</a:t>
            </a:r>
            <a:r>
              <a:rPr lang="en-US" sz="2000" dirty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up to the programmer to prevent </a:t>
            </a:r>
            <a:r>
              <a:rPr lang="en-US" sz="2000" i="1" dirty="0" smtClean="0">
                <a:solidFill>
                  <a:srgbClr val="0000FF"/>
                </a:solidFill>
              </a:rPr>
              <a:t>operation starvation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For instance, if task </a:t>
            </a:r>
            <a:r>
              <a:rPr lang="en-US" sz="2000" dirty="0"/>
              <a:t>0 </a:t>
            </a:r>
            <a:r>
              <a:rPr lang="en-US" sz="2000" dirty="0" smtClean="0"/>
              <a:t>and task 1 send </a:t>
            </a:r>
            <a:r>
              <a:rPr lang="en-US" sz="2000" i="1" dirty="0" smtClean="0"/>
              <a:t>competing messages</a:t>
            </a:r>
            <a:r>
              <a:rPr lang="en-US" sz="2000" dirty="0" smtClean="0"/>
              <a:t> (i.e., messages that match the same receive) to </a:t>
            </a:r>
            <a:r>
              <a:rPr lang="en-US" sz="2000" dirty="0"/>
              <a:t>task </a:t>
            </a:r>
            <a:r>
              <a:rPr lang="en-US" sz="2000" dirty="0" smtClean="0"/>
              <a:t>2, only </a:t>
            </a:r>
            <a:r>
              <a:rPr lang="en-US" sz="2000" dirty="0"/>
              <a:t>one of the sends will </a:t>
            </a:r>
            <a:r>
              <a:rPr lang="en-US" sz="2000" dirty="0" smtClean="0"/>
              <a:t>complete</a:t>
            </a:r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B66DA9-ADDE-4A8A-979C-91D3D8EC5D21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2514600" y="3886200"/>
            <a:ext cx="11430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Task 0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819400" y="4322763"/>
            <a:ext cx="533400" cy="228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 err="1"/>
              <a:t>Msg</a:t>
            </a:r>
            <a:r>
              <a:rPr lang="en-US" sz="1200" dirty="0"/>
              <a:t> A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3886200"/>
            <a:ext cx="1143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Task 1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0" y="4322763"/>
            <a:ext cx="533400" cy="228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 err="1"/>
              <a:t>Msg</a:t>
            </a:r>
            <a:r>
              <a:rPr lang="en-US" sz="1200" dirty="0"/>
              <a:t>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0" y="5334000"/>
            <a:ext cx="1143000" cy="838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Task 2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14800" y="5394325"/>
            <a:ext cx="533400" cy="228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 sz="1200" dirty="0"/>
          </a:p>
        </p:txBody>
      </p:sp>
      <p:cxnSp>
        <p:nvCxnSpPr>
          <p:cNvPr id="5" name="Straight Arrow Connector 4"/>
          <p:cNvCxnSpPr>
            <a:stCxn id="2" idx="2"/>
            <a:endCxn id="10" idx="0"/>
          </p:cNvCxnSpPr>
          <p:nvPr/>
        </p:nvCxnSpPr>
        <p:spPr>
          <a:xfrm>
            <a:off x="3086100" y="4724400"/>
            <a:ext cx="1295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 flipH="1">
            <a:off x="4381500" y="4724400"/>
            <a:ext cx="12192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43200" y="4227513"/>
            <a:ext cx="685800" cy="4191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4229100"/>
            <a:ext cx="685800" cy="4191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114800" y="5410200"/>
            <a:ext cx="533400" cy="228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3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Vs. Actual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Amdahl’s argument is too simplified to be applied to real cases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When we run a parallel program, there are a communication overhead and a workload imbalance among processes in general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1148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1816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15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46482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1816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3321050"/>
            <a:ext cx="169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3321050"/>
            <a:ext cx="169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80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7400" y="3810000"/>
            <a:ext cx="1641475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3930650"/>
            <a:ext cx="169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35138" y="3930650"/>
            <a:ext cx="169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7650" y="4159250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692650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226050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759450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138" y="3413125"/>
            <a:ext cx="417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/>
              <a:t>Serial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1475" y="3930650"/>
            <a:ext cx="546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/>
              <a:t>Parallel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6172200"/>
            <a:ext cx="3024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1. Parallel Speed-up: An Ideal Case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3463" y="5334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03463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32113" y="5364163"/>
            <a:ext cx="140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/>
              <a:t>Cannot be parallelized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13063" y="5773738"/>
            <a:ext cx="12112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/>
              <a:t>Can be parallelized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5257800"/>
            <a:ext cx="2052638" cy="822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8763" y="35782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2163" y="3578225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8763" y="41116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8763" y="46450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38763" y="51784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8763" y="57118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72163" y="4114800"/>
            <a:ext cx="5334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72163" y="4648200"/>
            <a:ext cx="3810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2163" y="5178425"/>
            <a:ext cx="604837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72163" y="5711825"/>
            <a:ext cx="61595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7363" y="3317875"/>
            <a:ext cx="169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21500" y="3317875"/>
            <a:ext cx="169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80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3387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721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7363" y="3927475"/>
            <a:ext cx="169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83300" y="3927475"/>
            <a:ext cx="169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95813" y="4156075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76763" y="4689475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6763" y="5222875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76763" y="5756275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/>
              <a:t>Process 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13300" y="3409950"/>
            <a:ext cx="417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/>
              <a:t>Serial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19638" y="3927475"/>
            <a:ext cx="546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i="1"/>
              <a:t>Parallel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338763" y="6169025"/>
            <a:ext cx="3128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2. Parallel Speed-up: An Actual Case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956425" y="4953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56425" y="5334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585075" y="4983163"/>
            <a:ext cx="140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/>
              <a:t>Cannot be parallelized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566025" y="5392738"/>
            <a:ext cx="12112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/>
              <a:t>Can be parallelized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38963" y="4876800"/>
            <a:ext cx="2052637" cy="10477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81763" y="4111625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77000" y="4648200"/>
            <a:ext cx="147638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81763" y="5164138"/>
            <a:ext cx="142875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88113" y="5697538"/>
            <a:ext cx="141287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05563" y="4019550"/>
            <a:ext cx="0" cy="2060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/>
          <p:nvPr/>
        </p:nvCxnSpPr>
        <p:spPr>
          <a:xfrm>
            <a:off x="6550025" y="6080125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091363" y="5995988"/>
            <a:ext cx="1092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i="1"/>
              <a:t>Load Unbalance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91363" y="5651500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15200" y="5697538"/>
            <a:ext cx="16081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/>
              <a:t>Communication overhead</a:t>
            </a:r>
          </a:p>
        </p:txBody>
      </p:sp>
      <p:cxnSp>
        <p:nvCxnSpPr>
          <p:cNvPr id="4101" name="Straight Connector 4100"/>
          <p:cNvCxnSpPr/>
          <p:nvPr/>
        </p:nvCxnSpPr>
        <p:spPr>
          <a:xfrm>
            <a:off x="4419600" y="3124200"/>
            <a:ext cx="0" cy="335280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rved Up Arrow 83"/>
          <p:cNvSpPr/>
          <p:nvPr/>
        </p:nvSpPr>
        <p:spPr>
          <a:xfrm>
            <a:off x="3998913" y="6415088"/>
            <a:ext cx="841375" cy="381000"/>
          </a:xfrm>
          <a:prstGeom prst="curved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12" grpId="0"/>
      <p:bldP spid="35" grpId="0" animBg="1"/>
      <p:bldP spid="36" grpId="0" animBg="1"/>
      <p:bldP spid="37" grpId="0"/>
      <p:bldP spid="38" grpId="0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21" grpId="0" animBg="1"/>
      <p:bldP spid="70" grpId="0" animBg="1"/>
      <p:bldP spid="71" grpId="0" animBg="1"/>
      <p:bldP spid="72" grpId="0" animBg="1"/>
      <p:bldP spid="77" grpId="0"/>
      <p:bldP spid="78" grpId="0" animBg="1"/>
      <p:bldP spid="79" grpId="0"/>
      <p:bldP spid="8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Unidirectional Communication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000" smtClean="0"/>
              <a:t>When you send a message from process 0 to process 1, there are four combinations of MPI subroutines to choose from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Blocking send and blocking receive</a:t>
            </a:r>
          </a:p>
          <a:p>
            <a:pPr marL="800100" lvl="1" indent="-342900" eaLnBrk="1" hangingPunct="1">
              <a:buFontTx/>
              <a:buAutoNum type="arabicPeriod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Non-blocking send and blocking receive</a:t>
            </a:r>
          </a:p>
          <a:p>
            <a:pPr marL="800100" lvl="1" indent="-342900" eaLnBrk="1" hangingPunct="1">
              <a:buFontTx/>
              <a:buAutoNum type="arabicPeriod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Blocking send and non-blocking receive</a:t>
            </a:r>
          </a:p>
          <a:p>
            <a:pPr marL="800100" lvl="1" indent="-342900" eaLnBrk="1" hangingPunct="1">
              <a:buFontTx/>
              <a:buAutoNum type="arabicPeriod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Non-blocking send and non-blocking receive</a:t>
            </a:r>
          </a:p>
          <a:p>
            <a:pPr marL="800100" lvl="1" indent="-342900" eaLnBrk="1" hangingPunct="1">
              <a:buFontTx/>
              <a:buAutoNum type="arabicPeriod"/>
            </a:pPr>
            <a:endParaRPr lang="en-US" sz="16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3642B1-18EF-432C-99C9-FF02D8778A9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574675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5013" y="2890838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4675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4695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15213" y="2898775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962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248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0010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4695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248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651500" y="2625725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239000" y="2625725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2"/>
          <p:cNvSpPr txBox="1">
            <a:spLocks noChangeArrowheads="1"/>
          </p:cNvSpPr>
          <p:nvPr/>
        </p:nvSpPr>
        <p:spPr bwMode="auto">
          <a:xfrm>
            <a:off x="588803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26650" name="TextBox 34"/>
          <p:cNvSpPr txBox="1">
            <a:spLocks noChangeArrowheads="1"/>
          </p:cNvSpPr>
          <p:nvPr/>
        </p:nvSpPr>
        <p:spPr bwMode="auto">
          <a:xfrm>
            <a:off x="746918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26651" name="TextBox 35"/>
          <p:cNvSpPr txBox="1">
            <a:spLocks noChangeArrowheads="1"/>
          </p:cNvSpPr>
          <p:nvPr/>
        </p:nvSpPr>
        <p:spPr bwMode="auto">
          <a:xfrm>
            <a:off x="5943600" y="31242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26652" name="TextBox 36"/>
          <p:cNvSpPr txBox="1">
            <a:spLocks noChangeArrowheads="1"/>
          </p:cNvSpPr>
          <p:nvPr/>
        </p:nvSpPr>
        <p:spPr bwMode="auto">
          <a:xfrm>
            <a:off x="5943600" y="3944938"/>
            <a:ext cx="4619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6653" name="TextBox 37"/>
          <p:cNvSpPr txBox="1">
            <a:spLocks noChangeArrowheads="1"/>
          </p:cNvSpPr>
          <p:nvPr/>
        </p:nvSpPr>
        <p:spPr bwMode="auto">
          <a:xfrm>
            <a:off x="7539038" y="3124200"/>
            <a:ext cx="4619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6654" name="TextBox 38"/>
          <p:cNvSpPr txBox="1">
            <a:spLocks noChangeArrowheads="1"/>
          </p:cNvSpPr>
          <p:nvPr/>
        </p:nvSpPr>
        <p:spPr bwMode="auto">
          <a:xfrm>
            <a:off x="7543800" y="39624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73914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76962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0010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18300" y="2976563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Bidirectional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When two processes exchange data with each other, there are essentially 3 cases to consider: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rgbClr val="0000FF"/>
                </a:solidFill>
              </a:rPr>
              <a:t>Case 1</a:t>
            </a:r>
            <a:r>
              <a:rPr lang="en-US" sz="1800" dirty="0" smtClean="0"/>
              <a:t>: Both processes call the send </a:t>
            </a:r>
            <a:br>
              <a:rPr lang="en-US" sz="1800" dirty="0" smtClean="0"/>
            </a:br>
            <a:r>
              <a:rPr lang="en-US" sz="1800" dirty="0" smtClean="0"/>
              <a:t>routine first, and then receive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rgbClr val="0000FF"/>
                </a:solidFill>
              </a:rPr>
              <a:t>Case 2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: Both processes call the receive </a:t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routine first, and then send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1800" u="sng" dirty="0" smtClean="0">
                <a:solidFill>
                  <a:srgbClr val="0000FF"/>
                </a:solidFill>
              </a:rPr>
              <a:t>Case 3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: One process calls send and receive routines in this order, and the other calls them in the opposite order</a:t>
            </a:r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F53035-0D01-477A-8E0D-4D4368A1D9A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574675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5013" y="2890838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4675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4695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15213" y="2898775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962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248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0010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4695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248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651500" y="2625725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239000" y="2625725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588803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27674" name="TextBox 34"/>
          <p:cNvSpPr txBox="1">
            <a:spLocks noChangeArrowheads="1"/>
          </p:cNvSpPr>
          <p:nvPr/>
        </p:nvSpPr>
        <p:spPr bwMode="auto">
          <a:xfrm>
            <a:off x="746918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27675" name="TextBox 35"/>
          <p:cNvSpPr txBox="1">
            <a:spLocks noChangeArrowheads="1"/>
          </p:cNvSpPr>
          <p:nvPr/>
        </p:nvSpPr>
        <p:spPr bwMode="auto">
          <a:xfrm>
            <a:off x="5943600" y="31242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27676" name="TextBox 36"/>
          <p:cNvSpPr txBox="1">
            <a:spLocks noChangeArrowheads="1"/>
          </p:cNvSpPr>
          <p:nvPr/>
        </p:nvSpPr>
        <p:spPr bwMode="auto">
          <a:xfrm>
            <a:off x="5943600" y="3944938"/>
            <a:ext cx="4619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7677" name="TextBox 37"/>
          <p:cNvSpPr txBox="1">
            <a:spLocks noChangeArrowheads="1"/>
          </p:cNvSpPr>
          <p:nvPr/>
        </p:nvSpPr>
        <p:spPr bwMode="auto">
          <a:xfrm>
            <a:off x="7539038" y="3124200"/>
            <a:ext cx="4619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7678" name="TextBox 38"/>
          <p:cNvSpPr txBox="1">
            <a:spLocks noChangeArrowheads="1"/>
          </p:cNvSpPr>
          <p:nvPr/>
        </p:nvSpPr>
        <p:spPr bwMode="auto">
          <a:xfrm>
            <a:off x="7543800" y="39624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73914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76962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0010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18300" y="2976563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57912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60960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64008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718300" y="3833813"/>
            <a:ext cx="520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4000" smtClean="0"/>
              <a:t>Bidirectional Communication- Deadlocks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000" smtClean="0"/>
              <a:t>With bidirectional communication, we have to be careful </a:t>
            </a:r>
            <a:br>
              <a:rPr lang="en-US" sz="2000" smtClean="0"/>
            </a:br>
            <a:r>
              <a:rPr lang="en-US" sz="2000" smtClean="0"/>
              <a:t>about </a:t>
            </a:r>
            <a:r>
              <a:rPr lang="en-US" sz="2000" i="1" smtClean="0">
                <a:solidFill>
                  <a:srgbClr val="0000FF"/>
                </a:solidFill>
              </a:rPr>
              <a:t>deadlocks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7F7F7F"/>
                </a:solidFill>
              </a:rPr>
              <a:t>When a deadlock occurs, processes</a:t>
            </a:r>
            <a:br>
              <a:rPr lang="en-US" sz="2000" smtClean="0">
                <a:solidFill>
                  <a:srgbClr val="7F7F7F"/>
                </a:solidFill>
              </a:rPr>
            </a:br>
            <a:r>
              <a:rPr lang="en-US" sz="2000" smtClean="0">
                <a:solidFill>
                  <a:srgbClr val="7F7F7F"/>
                </a:solidFill>
              </a:rPr>
              <a:t>involved in the deadlock will not proceed</a:t>
            </a:r>
            <a:br>
              <a:rPr lang="en-US" sz="2000" smtClean="0">
                <a:solidFill>
                  <a:srgbClr val="7F7F7F"/>
                </a:solidFill>
              </a:rPr>
            </a:br>
            <a:r>
              <a:rPr lang="en-US" sz="2000" smtClean="0">
                <a:solidFill>
                  <a:srgbClr val="7F7F7F"/>
                </a:solidFill>
              </a:rPr>
              <a:t>any further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7F7F7F"/>
                </a:solidFill>
              </a:rPr>
              <a:t>Deadlocks can take place: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Either due to the incorrect order of send and receive</a:t>
            </a:r>
          </a:p>
          <a:p>
            <a:pPr marL="800100" lvl="1" indent="-342900" eaLnBrk="1" hangingPunct="1">
              <a:buFontTx/>
              <a:buAutoNum type="arabicPeriod"/>
            </a:pPr>
            <a:r>
              <a:rPr lang="en-US" sz="1800" smtClean="0">
                <a:solidFill>
                  <a:srgbClr val="7F7F7F"/>
                </a:solidFill>
              </a:rPr>
              <a:t>Or due to the limited size of the system buffer</a:t>
            </a:r>
          </a:p>
          <a:p>
            <a:pPr marL="800100" lvl="1" indent="-342900" eaLnBrk="1" hangingPunct="1">
              <a:buFontTx/>
              <a:buAutoNum type="arabicPeriod"/>
            </a:pPr>
            <a:endParaRPr lang="en-US" sz="16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CA6A30-9DE8-46A3-8EC9-71153EDA9FC3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574675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5013" y="2890838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28098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2886075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4675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36576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4695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15213" y="2898775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962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24800" y="28194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001000" y="28956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4695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24800" y="3667125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651500" y="2625725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239000" y="2625725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97" name="TextBox 2"/>
          <p:cNvSpPr txBox="1">
            <a:spLocks noChangeArrowheads="1"/>
          </p:cNvSpPr>
          <p:nvPr/>
        </p:nvSpPr>
        <p:spPr bwMode="auto">
          <a:xfrm>
            <a:off x="588803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28698" name="TextBox 34"/>
          <p:cNvSpPr txBox="1">
            <a:spLocks noChangeArrowheads="1"/>
          </p:cNvSpPr>
          <p:nvPr/>
        </p:nvSpPr>
        <p:spPr bwMode="auto">
          <a:xfrm>
            <a:off x="7469188" y="2411413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28699" name="TextBox 35"/>
          <p:cNvSpPr txBox="1">
            <a:spLocks noChangeArrowheads="1"/>
          </p:cNvSpPr>
          <p:nvPr/>
        </p:nvSpPr>
        <p:spPr bwMode="auto">
          <a:xfrm>
            <a:off x="5943600" y="31242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28700" name="TextBox 36"/>
          <p:cNvSpPr txBox="1">
            <a:spLocks noChangeArrowheads="1"/>
          </p:cNvSpPr>
          <p:nvPr/>
        </p:nvSpPr>
        <p:spPr bwMode="auto">
          <a:xfrm>
            <a:off x="5943600" y="3944938"/>
            <a:ext cx="4619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8701" name="TextBox 37"/>
          <p:cNvSpPr txBox="1">
            <a:spLocks noChangeArrowheads="1"/>
          </p:cNvSpPr>
          <p:nvPr/>
        </p:nvSpPr>
        <p:spPr bwMode="auto">
          <a:xfrm>
            <a:off x="7539038" y="3124200"/>
            <a:ext cx="4619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28702" name="TextBox 38"/>
          <p:cNvSpPr txBox="1">
            <a:spLocks noChangeArrowheads="1"/>
          </p:cNvSpPr>
          <p:nvPr/>
        </p:nvSpPr>
        <p:spPr bwMode="auto">
          <a:xfrm>
            <a:off x="7543800" y="39624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73914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76962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001000" y="3733800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718300" y="2976563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57912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60960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6400800" y="373380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718300" y="3833813"/>
            <a:ext cx="520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Case 1. Send First and Then Receive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Consider the following two snippets of pseudo-code: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800100" lvl="1" indent="-342900" eaLnBrk="1" hangingPunct="1">
              <a:buFontTx/>
              <a:buAutoNum type="arabicPeriod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MPI_ISEND immediately followed by MPI_WAIT is logically equivalent to MPI_SEND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18DAF4-7BEF-46AC-A321-BA36FF9366C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685800" y="2438400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4572000" y="2413000"/>
            <a:ext cx="396240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Case 1. Send First and Then Receive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happens if the system buffer is larger than the send buffer?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What happens if the system buffer is not larger than the </a:t>
            </a:r>
            <a:br>
              <a:rPr lang="en-US" sz="2000" dirty="0" smtClean="0"/>
            </a:br>
            <a:r>
              <a:rPr lang="en-US" sz="2000" dirty="0" smtClean="0"/>
              <a:t>send buffer?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800100" lvl="1" indent="-342900" eaLnBrk="1" hangingPunct="1">
              <a:buFontTx/>
              <a:buAutoNum type="arabicPeriod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9779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827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9875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98750" y="4470400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4470400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6600" y="4470400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04800" y="3429000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590800" y="3429000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3" name="TextBox 2"/>
          <p:cNvSpPr txBox="1">
            <a:spLocks noChangeArrowheads="1"/>
          </p:cNvSpPr>
          <p:nvPr/>
        </p:nvSpPr>
        <p:spPr bwMode="auto">
          <a:xfrm>
            <a:off x="846138" y="3214688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30734" name="TextBox 34"/>
          <p:cNvSpPr txBox="1">
            <a:spLocks noChangeArrowheads="1"/>
          </p:cNvSpPr>
          <p:nvPr/>
        </p:nvSpPr>
        <p:spPr bwMode="auto">
          <a:xfrm>
            <a:off x="2820988" y="3214688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30735" name="TextBox 35"/>
          <p:cNvSpPr txBox="1">
            <a:spLocks noChangeArrowheads="1"/>
          </p:cNvSpPr>
          <p:nvPr/>
        </p:nvSpPr>
        <p:spPr bwMode="auto">
          <a:xfrm>
            <a:off x="1022350" y="3487738"/>
            <a:ext cx="5016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30736" name="TextBox 36"/>
          <p:cNvSpPr txBox="1">
            <a:spLocks noChangeArrowheads="1"/>
          </p:cNvSpPr>
          <p:nvPr/>
        </p:nvSpPr>
        <p:spPr bwMode="auto">
          <a:xfrm>
            <a:off x="965200" y="4783138"/>
            <a:ext cx="406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sp>
        <p:nvSpPr>
          <p:cNvPr id="30737" name="TextBox 37"/>
          <p:cNvSpPr txBox="1">
            <a:spLocks noChangeArrowheads="1"/>
          </p:cNvSpPr>
          <p:nvPr/>
        </p:nvSpPr>
        <p:spPr bwMode="auto">
          <a:xfrm>
            <a:off x="2755900" y="35052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30738" name="TextBox 38"/>
          <p:cNvSpPr txBox="1">
            <a:spLocks noChangeArrowheads="1"/>
          </p:cNvSpPr>
          <p:nvPr/>
        </p:nvSpPr>
        <p:spPr bwMode="auto">
          <a:xfrm>
            <a:off x="2895600" y="4765675"/>
            <a:ext cx="4064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04850" y="4446588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77900" y="4446588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282700" y="4446588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0326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7631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8111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5" name="TextBox 36"/>
          <p:cNvSpPr txBox="1">
            <a:spLocks noChangeArrowheads="1"/>
          </p:cNvSpPr>
          <p:nvPr/>
        </p:nvSpPr>
        <p:spPr bwMode="auto">
          <a:xfrm>
            <a:off x="893763" y="5773738"/>
            <a:ext cx="4619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71145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450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8930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9" name="TextBox 36"/>
          <p:cNvSpPr txBox="1">
            <a:spLocks noChangeArrowheads="1"/>
          </p:cNvSpPr>
          <p:nvPr/>
        </p:nvSpPr>
        <p:spPr bwMode="auto">
          <a:xfrm>
            <a:off x="2901950" y="5773738"/>
            <a:ext cx="4619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30750" name="TextBox 66"/>
          <p:cNvSpPr txBox="1">
            <a:spLocks noChangeArrowheads="1"/>
          </p:cNvSpPr>
          <p:nvPr/>
        </p:nvSpPr>
        <p:spPr bwMode="auto">
          <a:xfrm>
            <a:off x="1868488" y="4495800"/>
            <a:ext cx="504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/>
              <a:t>Network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2362200" y="4587875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1676400" y="4587875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054100" y="3800475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00050" y="4448175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581400" y="4470400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2743200" y="3762375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>
            <a:off x="3048000" y="3762375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358900" y="3800475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>
            <a:off x="1054100" y="546735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>
            <a:off x="1358900" y="5467350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762250" y="54864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67050" y="5486400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6261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9309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34695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620000" y="3724275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924800" y="4470400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4953000" y="3429000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7239000" y="3429000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0" name="TextBox 2"/>
          <p:cNvSpPr txBox="1">
            <a:spLocks noChangeArrowheads="1"/>
          </p:cNvSpPr>
          <p:nvPr/>
        </p:nvSpPr>
        <p:spPr bwMode="auto">
          <a:xfrm>
            <a:off x="5494338" y="3214688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0</a:t>
            </a:r>
          </a:p>
        </p:txBody>
      </p:sp>
      <p:sp>
        <p:nvSpPr>
          <p:cNvPr id="30771" name="TextBox 34"/>
          <p:cNvSpPr txBox="1">
            <a:spLocks noChangeArrowheads="1"/>
          </p:cNvSpPr>
          <p:nvPr/>
        </p:nvSpPr>
        <p:spPr bwMode="auto">
          <a:xfrm>
            <a:off x="7469188" y="3214688"/>
            <a:ext cx="587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/>
              <a:t>Rank 1</a:t>
            </a:r>
          </a:p>
        </p:txBody>
      </p:sp>
      <p:sp>
        <p:nvSpPr>
          <p:cNvPr id="30772" name="TextBox 35"/>
          <p:cNvSpPr txBox="1">
            <a:spLocks noChangeArrowheads="1"/>
          </p:cNvSpPr>
          <p:nvPr/>
        </p:nvSpPr>
        <p:spPr bwMode="auto">
          <a:xfrm>
            <a:off x="5670550" y="3487738"/>
            <a:ext cx="5016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30773" name="TextBox 36"/>
          <p:cNvSpPr txBox="1">
            <a:spLocks noChangeArrowheads="1"/>
          </p:cNvSpPr>
          <p:nvPr/>
        </p:nvSpPr>
        <p:spPr bwMode="auto">
          <a:xfrm>
            <a:off x="5045075" y="4783138"/>
            <a:ext cx="4079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sp>
        <p:nvSpPr>
          <p:cNvPr id="30774" name="TextBox 37"/>
          <p:cNvSpPr txBox="1">
            <a:spLocks noChangeArrowheads="1"/>
          </p:cNvSpPr>
          <p:nvPr/>
        </p:nvSpPr>
        <p:spPr bwMode="auto">
          <a:xfrm>
            <a:off x="7404100" y="3505200"/>
            <a:ext cx="5016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sendbuf</a:t>
            </a:r>
          </a:p>
        </p:txBody>
      </p:sp>
      <p:sp>
        <p:nvSpPr>
          <p:cNvPr id="30775" name="TextBox 38"/>
          <p:cNvSpPr txBox="1">
            <a:spLocks noChangeArrowheads="1"/>
          </p:cNvSpPr>
          <p:nvPr/>
        </p:nvSpPr>
        <p:spPr bwMode="auto">
          <a:xfrm>
            <a:off x="7896225" y="4784725"/>
            <a:ext cx="4064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sysbuf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35146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62451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29313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9" name="TextBox 36"/>
          <p:cNvSpPr txBox="1">
            <a:spLocks noChangeArrowheads="1"/>
          </p:cNvSpPr>
          <p:nvPr/>
        </p:nvSpPr>
        <p:spPr bwMode="auto">
          <a:xfrm>
            <a:off x="5541963" y="5773738"/>
            <a:ext cx="4619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35965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63270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937500" y="5410200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3" name="TextBox 36"/>
          <p:cNvSpPr txBox="1">
            <a:spLocks noChangeArrowheads="1"/>
          </p:cNvSpPr>
          <p:nvPr/>
        </p:nvSpPr>
        <p:spPr bwMode="auto">
          <a:xfrm>
            <a:off x="7550150" y="5773738"/>
            <a:ext cx="4619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1"/>
              <a:t>recvbuf</a:t>
            </a:r>
          </a:p>
        </p:txBody>
      </p:sp>
      <p:sp>
        <p:nvSpPr>
          <p:cNvPr id="30784" name="TextBox 116"/>
          <p:cNvSpPr txBox="1">
            <a:spLocks noChangeArrowheads="1"/>
          </p:cNvSpPr>
          <p:nvPr/>
        </p:nvSpPr>
        <p:spPr bwMode="auto">
          <a:xfrm>
            <a:off x="6516688" y="4495800"/>
            <a:ext cx="504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/>
              <a:t>Network</a:t>
            </a:r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7010400" y="4587875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6324600" y="4587875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702300" y="3800475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048250" y="4448175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Isosceles Triangle 122"/>
          <p:cNvSpPr/>
          <p:nvPr/>
        </p:nvSpPr>
        <p:spPr>
          <a:xfrm>
            <a:off x="7391400" y="3762375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Isosceles Triangle 123"/>
          <p:cNvSpPr/>
          <p:nvPr/>
        </p:nvSpPr>
        <p:spPr>
          <a:xfrm>
            <a:off x="7696200" y="3762375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007100" y="3800475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4495800" y="3259138"/>
            <a:ext cx="0" cy="29130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urved Up Arrow 130"/>
          <p:cNvSpPr/>
          <p:nvPr/>
        </p:nvSpPr>
        <p:spPr>
          <a:xfrm>
            <a:off x="4075113" y="6102350"/>
            <a:ext cx="839787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7-Point Star 131"/>
          <p:cNvSpPr/>
          <p:nvPr/>
        </p:nvSpPr>
        <p:spPr>
          <a:xfrm>
            <a:off x="5721350" y="2743200"/>
            <a:ext cx="2036763" cy="641350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DEADLOCK!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1551 C -0.00156 0.04769 0.00018 0.0838 0.00018 0.11482 C -0.06406 0.1132 -0.12812 0.11204 -0.19236 0.10926 C -0.2184 0.10487 -0.19878 0.10764 -0.25191 0.10764 " pathEditMode="relative" ptsTypes="fffA">
                                      <p:cBhvr>
                                        <p:cTn id="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319 C 0.00052 0.04444 -0.00017 0.07569 -0.00017 0.10694 C 0.02379 0.11481 0.00156 0.10787 0.06476 0.10972 C 0.17847 0.11296 -0.0026 0.11111 0.25399 0.11111 " pathEditMode="relative" ptsTypes="fffA">
                                      <p:cBhvr>
                                        <p:cTn id="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C 0.00902 0.04306 0.00208 0.00649 0.00208 0.11459 C -0.0158 0.10533 -0.00104 0.11227 -0.04792 0.11112 C -0.08299 0.11042 -0.11806 0.10996 -0.15313 0.10926 C -0.24462 0.10417 -0.21198 0.1044 -0.25104 0.1044 " pathEditMode="relative" rAng="0" ptsTypes="ffffA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118 C -0.00191 0.01875 -0.00243 0.02662 -0.00052 0.03449 C 0.00122 0.06574 0.00053 0.04028 -0.00052 0.06991 C -0.00104 0.08356 -0.00156 0.11111 -0.00156 0.11111 C 0.08316 0.11111 0.16789 0.11111 0.25261 0.11111 " pathEditMode="relative" ptsTypes="ffffA">
                                      <p:cBhvr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1551 C -0.00156 0.04769 0.00018 0.0838 0.00018 0.11482 C -0.06406 0.1132 -0.12812 0.11204 -0.19236 0.10926 C -0.2184 0.10487 -0.19878 0.10764 -0.25191 0.10764 " pathEditMode="relative" ptsTypes="fffA">
                                      <p:cBhvr>
                                        <p:cTn id="4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319 C 0.00052 0.04444 -0.00017 0.07569 -0.00017 0.10694 C 0.02379 0.11481 0.00156 0.10787 0.06476 0.10972 C 0.17847 0.11296 -0.0026 0.11111 0.25399 0.11111 " pathEditMode="relative" ptsTypes="fffA">
                                      <p:cBhvr>
                                        <p:cTn id="47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2" grpId="0" animBg="1"/>
      <p:bldP spid="83" grpId="0" animBg="1"/>
      <p:bldP spid="84" grpId="0" animBg="1"/>
      <p:bldP spid="87" grpId="0" animBg="1"/>
      <p:bldP spid="88" grpId="0" animBg="1"/>
      <p:bldP spid="89" grpId="0" animBg="1"/>
      <p:bldP spid="90" grpId="0" animBg="1"/>
      <p:bldP spid="120" grpId="0" animBg="1"/>
      <p:bldP spid="123" grpId="0" animBg="1"/>
      <p:bldP spid="131" grpId="0" animBg="1"/>
      <p:bldP spid="1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Case 1. Send First and Then Receive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Consider the following </a:t>
            </a:r>
            <a:r>
              <a:rPr lang="en-US" sz="2000" dirty="0" smtClean="0"/>
              <a:t>pseudo-code: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code is free from deadlock because: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700" dirty="0" smtClean="0"/>
              <a:t>The program immediately returns from MPI_ISEND and starts receiving data from the other process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700" dirty="0" smtClean="0"/>
              <a:t>In the meantime, data transmission is completed and the calls of MPI_WAIT for the completion of send at both processes do not lead to a deadlock</a:t>
            </a:r>
            <a:endParaRPr lang="en-US" sz="17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4600" y="2438400"/>
            <a:ext cx="39624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Case 2. Receive First and Then Send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Would the </a:t>
            </a:r>
            <a:r>
              <a:rPr lang="en-US" sz="2000" dirty="0"/>
              <a:t>following </a:t>
            </a:r>
            <a:r>
              <a:rPr lang="en-US" sz="2000" dirty="0" smtClean="0"/>
              <a:t>pseudo-code lead to a deadlock?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A deadlock will occur regardless of how much system buffer we have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What if we use MPI_ISEND instead of MPI_SEND? 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dirty="0" smtClean="0">
                <a:solidFill>
                  <a:srgbClr val="0000FF"/>
                </a:solidFill>
              </a:rPr>
              <a:t>eadlock still occurs</a:t>
            </a:r>
            <a:endParaRPr lang="en-US" sz="1800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z="3800" smtClean="0"/>
              <a:t>Case 2. Receive First and Then Send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What about the </a:t>
            </a:r>
            <a:r>
              <a:rPr lang="en-US" sz="2000" dirty="0"/>
              <a:t>following pseudo-code</a:t>
            </a:r>
            <a:r>
              <a:rPr lang="en-US" sz="2000" dirty="0" smtClean="0"/>
              <a:t>?</a:t>
            </a: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It </a:t>
            </a:r>
            <a:r>
              <a:rPr lang="en-US" sz="1800" dirty="0">
                <a:solidFill>
                  <a:srgbClr val="0000FF"/>
                </a:solidFill>
              </a:rPr>
              <a:t>can be safely executed</a:t>
            </a:r>
            <a:endParaRPr lang="en-US" sz="1800" dirty="0" smtClean="0">
              <a:solidFill>
                <a:srgbClr val="0000F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2514600" y="2997200"/>
            <a:ext cx="41148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MPI_IRECV(recvbuf,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MPI_IRECV(recvbuf, …, 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smtClean="0"/>
              <a:t>Case 3. One Process Sends and Receives; the other Receives and Sends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What about the following code?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It is </a:t>
            </a:r>
            <a:r>
              <a:rPr lang="en-US" sz="2000" i="1" dirty="0">
                <a:solidFill>
                  <a:srgbClr val="0000FF"/>
                </a:solidFill>
              </a:rPr>
              <a:t>always safe </a:t>
            </a:r>
            <a:r>
              <a:rPr lang="en-US" sz="2000" dirty="0"/>
              <a:t>to order the calls of MPI_(I)SEND and MPI_(I)RECV at the two processes in an opposite </a:t>
            </a:r>
            <a:r>
              <a:rPr lang="en-US" sz="2000" dirty="0" smtClean="0"/>
              <a:t>order</a:t>
            </a: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In this case, we can use either blocking or non-blocking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667000" y="2362200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MPI_RECV(recvbuf,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MPI_SEND(sendbuf,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smtClean="0"/>
              <a:t>A Recommendation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Considering the previous options, performance, and the avoidance of deadlocks, it is recommended to use the following code: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2590800" y="2743200"/>
            <a:ext cx="41910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IF (myrank==0)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ireq1,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MPI_IRECV(recvbuf, …, ireq2,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ELSEIF (myrank==1) THEN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MPI_ISEND(sendbuf, …, ireq1,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MPI_IRECV(recvbuf, …, ireq2,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ENDIF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MPI_WAIT(ireq1, …)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CALL MPI_WAIT(ireq2,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7F7F7F"/>
                </a:solidFill>
              </a:rPr>
              <a:t>In order to efficiently benefit from parallelization, we ought to follow these guidelines: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4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sz="2000" smtClean="0">
                <a:solidFill>
                  <a:srgbClr val="7F7F7F"/>
                </a:solidFill>
              </a:rPr>
              <a:t>Maximize the fraction of our program that can be parallelized 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sz="20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sz="2000" smtClean="0">
                <a:solidFill>
                  <a:srgbClr val="7F7F7F"/>
                </a:solidFill>
              </a:rPr>
              <a:t>Balance the workload of parallel processes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sz="20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sz="2000" smtClean="0">
                <a:solidFill>
                  <a:srgbClr val="7F7F7F"/>
                </a:solidFill>
              </a:rPr>
              <a:t>Minimize the time spent for communication</a:t>
            </a:r>
          </a:p>
          <a:p>
            <a:pPr marL="914400" lvl="1" indent="-457200" algn="just" eaLnBrk="1" hangingPunct="1">
              <a:buFontTx/>
              <a:buNone/>
            </a:pPr>
            <a:endParaRPr lang="en-US" sz="14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i="1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6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CFB688-9257-4DF9-8ACF-241A5E345D6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 this part, the following concepts of MPI will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be described: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Basics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Collective communication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0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10B65A-2678-41A1-BE78-C929EC691AA9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Collective communication allows you to exchange data among a group of 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must </a:t>
            </a:r>
            <a:r>
              <a:rPr lang="en-US" sz="2000" dirty="0"/>
              <a:t>involve </a:t>
            </a:r>
            <a:r>
              <a:rPr lang="en-US" sz="2000" b="1" i="1" dirty="0"/>
              <a:t>all</a:t>
            </a:r>
            <a:r>
              <a:rPr lang="en-US" sz="2000" dirty="0"/>
              <a:t> processes in the scope of a communicator</a:t>
            </a: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communicator argument in a collective communication routine should specify which processes are involved in the communication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Hence, it </a:t>
            </a:r>
            <a:r>
              <a:rPr lang="en-US" sz="2000" dirty="0"/>
              <a:t>is the programmer's responsibility to </a:t>
            </a:r>
            <a:r>
              <a:rPr lang="en-US" sz="2000" dirty="0" smtClean="0"/>
              <a:t>ensure </a:t>
            </a:r>
            <a:r>
              <a:rPr lang="en-US" sz="2000" dirty="0"/>
              <a:t>that all processes within a communicator participate in any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collective operation</a:t>
            </a: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6486F0-09D9-4091-BA31-25132BCC50BA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Patterns of Collective Communication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000" smtClean="0"/>
              <a:t>There are several patterns of collective communication: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000" i="1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Allgather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Alltoall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Allreduce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sz="1800" i="1" smtClean="0">
                <a:solidFill>
                  <a:srgbClr val="0000FF"/>
                </a:solidFill>
              </a:rPr>
              <a:t>Reducescatter</a:t>
            </a: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600" i="1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i="1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z="140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smtClean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B21F13-FF95-480C-BE0B-914E47514B88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i="1" dirty="0" smtClean="0">
                <a:solidFill>
                  <a:srgbClr val="C00000"/>
                </a:solidFill>
              </a:rPr>
              <a:t>Broadcast</a:t>
            </a:r>
            <a:r>
              <a:rPr lang="en-US" sz="2000" dirty="0" smtClean="0"/>
              <a:t> sends a </a:t>
            </a:r>
            <a:r>
              <a:rPr lang="en-US" sz="2000" dirty="0"/>
              <a:t>message from the process with rank </a:t>
            </a:r>
            <a:r>
              <a:rPr lang="en-US" sz="2000" i="1" dirty="0" smtClean="0"/>
              <a:t>root</a:t>
            </a:r>
            <a:r>
              <a:rPr lang="en-US" sz="2000" dirty="0" smtClean="0"/>
              <a:t> </a:t>
            </a:r>
            <a:r>
              <a:rPr lang="en-US" sz="2000" dirty="0"/>
              <a:t>to all other processes in the </a:t>
            </a:r>
            <a:r>
              <a:rPr lang="en-US" sz="2000" dirty="0" smtClean="0"/>
              <a:t>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0B92F4-3C06-4589-9A88-15B957EA7AC7}" type="slidenum">
              <a:rPr lang="en-US" smtClean="0"/>
              <a:pPr/>
              <a:t>63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39968" name="TextBox 2"/>
          <p:cNvSpPr txBox="1">
            <a:spLocks noChangeArrowheads="1"/>
          </p:cNvSpPr>
          <p:nvPr/>
        </p:nvSpPr>
        <p:spPr bwMode="auto">
          <a:xfrm>
            <a:off x="1838325" y="30861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9969" name="TextBox 7"/>
          <p:cNvSpPr txBox="1">
            <a:spLocks noChangeArrowheads="1"/>
          </p:cNvSpPr>
          <p:nvPr/>
        </p:nvSpPr>
        <p:spPr bwMode="auto">
          <a:xfrm>
            <a:off x="1828800" y="34639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9970" name="TextBox 8"/>
          <p:cNvSpPr txBox="1">
            <a:spLocks noChangeArrowheads="1"/>
          </p:cNvSpPr>
          <p:nvPr/>
        </p:nvSpPr>
        <p:spPr bwMode="auto">
          <a:xfrm>
            <a:off x="1828800" y="38449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9971" name="TextBox 9"/>
          <p:cNvSpPr txBox="1">
            <a:spLocks noChangeArrowheads="1"/>
          </p:cNvSpPr>
          <p:nvPr/>
        </p:nvSpPr>
        <p:spPr bwMode="auto">
          <a:xfrm>
            <a:off x="1828800" y="42259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73" name="TextBox 12"/>
          <p:cNvSpPr txBox="1">
            <a:spLocks noChangeArrowheads="1"/>
          </p:cNvSpPr>
          <p:nvPr/>
        </p:nvSpPr>
        <p:spPr bwMode="auto">
          <a:xfrm>
            <a:off x="2209800" y="2701925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3844925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75" name="TextBox 15"/>
          <p:cNvSpPr txBox="1">
            <a:spLocks noChangeArrowheads="1"/>
          </p:cNvSpPr>
          <p:nvPr/>
        </p:nvSpPr>
        <p:spPr bwMode="auto">
          <a:xfrm rot="-5400000">
            <a:off x="1201738" y="3294062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62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33850" y="3235325"/>
            <a:ext cx="87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48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53125" y="3089275"/>
            <a:ext cx="219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34671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43600" y="38481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2291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81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24600" y="27051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38800" y="38481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5316538" y="32972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5168900"/>
            <a:ext cx="8497888" cy="3381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int </a:t>
            </a:r>
            <a:r>
              <a:rPr lang="en-US" sz="1600" b="1">
                <a:solidFill>
                  <a:schemeClr val="bg1"/>
                </a:solidFill>
              </a:rPr>
              <a:t>MPI_Bcast </a:t>
            </a:r>
            <a:r>
              <a:rPr 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i="1" dirty="0" smtClean="0">
                <a:solidFill>
                  <a:srgbClr val="C00000"/>
                </a:solidFill>
              </a:rPr>
              <a:t>Scatter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istributes </a:t>
            </a:r>
            <a:r>
              <a:rPr lang="en-US" sz="2000" dirty="0"/>
              <a:t>distinct messages from a single source task to each task in the </a:t>
            </a:r>
            <a:r>
              <a:rPr lang="en-US" sz="2000" dirty="0" smtClean="0"/>
              <a:t>group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i="1" dirty="0" smtClean="0">
                <a:solidFill>
                  <a:srgbClr val="C00000"/>
                </a:solidFill>
              </a:rPr>
              <a:t>Gather</a:t>
            </a:r>
            <a:r>
              <a:rPr lang="en-US" sz="2000" dirty="0" smtClean="0"/>
              <a:t> gathers </a:t>
            </a:r>
            <a:r>
              <a:rPr lang="en-US" sz="2000" dirty="0"/>
              <a:t>distinct messages from each task in the group to a single destination </a:t>
            </a:r>
            <a:r>
              <a:rPr lang="en-US" sz="2000" dirty="0" smtClean="0"/>
              <a:t>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0991" name="TextBox 2"/>
          <p:cNvSpPr txBox="1">
            <a:spLocks noChangeArrowheads="1"/>
          </p:cNvSpPr>
          <p:nvPr/>
        </p:nvSpPr>
        <p:spPr bwMode="auto">
          <a:xfrm>
            <a:off x="1838325" y="3675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0992" name="TextBox 7"/>
          <p:cNvSpPr txBox="1">
            <a:spLocks noChangeArrowheads="1"/>
          </p:cNvSpPr>
          <p:nvPr/>
        </p:nvSpPr>
        <p:spPr bwMode="auto">
          <a:xfrm>
            <a:off x="1828800" y="4052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0993" name="TextBox 8"/>
          <p:cNvSpPr txBox="1">
            <a:spLocks noChangeArrowheads="1"/>
          </p:cNvSpPr>
          <p:nvPr/>
        </p:nvSpPr>
        <p:spPr bwMode="auto">
          <a:xfrm>
            <a:off x="1828800" y="4433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0994" name="TextBox 9"/>
          <p:cNvSpPr txBox="1">
            <a:spLocks noChangeArrowheads="1"/>
          </p:cNvSpPr>
          <p:nvPr/>
        </p:nvSpPr>
        <p:spPr bwMode="auto">
          <a:xfrm>
            <a:off x="1828800" y="4814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6" name="TextBox 12"/>
          <p:cNvSpPr txBox="1">
            <a:spLocks noChangeArrowheads="1"/>
          </p:cNvSpPr>
          <p:nvPr/>
        </p:nvSpPr>
        <p:spPr bwMode="auto">
          <a:xfrm>
            <a:off x="2209800" y="3290888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4433888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8" name="TextBox 15"/>
          <p:cNvSpPr txBox="1">
            <a:spLocks noChangeArrowheads="1"/>
          </p:cNvSpPr>
          <p:nvPr/>
        </p:nvSpPr>
        <p:spPr bwMode="auto">
          <a:xfrm rot="-5400000">
            <a:off x="1201738" y="3883025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62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33850" y="3824288"/>
            <a:ext cx="608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48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53125" y="367823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4056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43600" y="4437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818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81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24600" y="3294063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38800" y="4437063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5316538" y="3886200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79248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int MPI_Scatter ( void *sendbuf, int sendcnt, MPI_Datatype sendtype, void *recvbuf, int recvcnt, </a:t>
            </a:r>
          </a:p>
          <a:p>
            <a:r>
              <a:rPr lang="en-US" sz="1400">
                <a:solidFill>
                  <a:schemeClr val="bg1"/>
                </a:solidFill>
              </a:rPr>
              <a:t>                            MPI_Datatype recvtype, int root, MPI_Comm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886200" y="4778375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46550" y="4838700"/>
            <a:ext cx="577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9250" y="6096000"/>
            <a:ext cx="7956550" cy="523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 MPI_Gather ( void *sendbuf, int sendcnt, MPI_Datatype sendtype, void *recvbuf, int recvcount, </a:t>
            </a:r>
          </a:p>
          <a:p>
            <a:r>
              <a:rPr lang="en-US" sz="1400"/>
              <a:t>MPI_Datatype recvtype, int root, MPI_Comm comm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i="1" dirty="0" err="1" smtClean="0">
                <a:solidFill>
                  <a:srgbClr val="C00000"/>
                </a:solidFill>
              </a:rPr>
              <a:t>Allgather</a:t>
            </a:r>
            <a:r>
              <a:rPr lang="en-US" sz="2000" dirty="0" smtClean="0"/>
              <a:t> </a:t>
            </a:r>
            <a:r>
              <a:rPr lang="en-US" sz="2000" dirty="0"/>
              <a:t>g</a:t>
            </a:r>
            <a:r>
              <a:rPr lang="en-US" sz="2000" dirty="0" smtClean="0"/>
              <a:t>athers </a:t>
            </a:r>
            <a:r>
              <a:rPr lang="en-US" sz="2000" dirty="0"/>
              <a:t>data from all tasks and distribute </a:t>
            </a:r>
            <a:r>
              <a:rPr lang="en-US" sz="2000" dirty="0" smtClean="0"/>
              <a:t>them </a:t>
            </a:r>
            <a:r>
              <a:rPr lang="en-US" sz="2000" dirty="0"/>
              <a:t>to all tasks</a:t>
            </a:r>
            <a:r>
              <a:rPr lang="en-US" sz="2000" dirty="0" smtClean="0"/>
              <a:t>. </a:t>
            </a:r>
            <a:r>
              <a:rPr lang="en-US" sz="2000" dirty="0"/>
              <a:t>Each task in the group, in effect, performs a one-to-all broadcasting operation within the group</a:t>
            </a:r>
            <a:endParaRPr lang="en-US" sz="20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2015" name="TextBox 2"/>
          <p:cNvSpPr txBox="1">
            <a:spLocks noChangeArrowheads="1"/>
          </p:cNvSpPr>
          <p:nvPr/>
        </p:nvSpPr>
        <p:spPr bwMode="auto">
          <a:xfrm>
            <a:off x="1838325" y="32385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2016" name="TextBox 7"/>
          <p:cNvSpPr txBox="1">
            <a:spLocks noChangeArrowheads="1"/>
          </p:cNvSpPr>
          <p:nvPr/>
        </p:nvSpPr>
        <p:spPr bwMode="auto">
          <a:xfrm>
            <a:off x="1828800" y="36163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2017" name="TextBox 8"/>
          <p:cNvSpPr txBox="1">
            <a:spLocks noChangeArrowheads="1"/>
          </p:cNvSpPr>
          <p:nvPr/>
        </p:nvSpPr>
        <p:spPr bwMode="auto">
          <a:xfrm>
            <a:off x="1828800" y="39973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2018" name="TextBox 9"/>
          <p:cNvSpPr txBox="1">
            <a:spLocks noChangeArrowheads="1"/>
          </p:cNvSpPr>
          <p:nvPr/>
        </p:nvSpPr>
        <p:spPr bwMode="auto">
          <a:xfrm>
            <a:off x="1828800" y="437832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20" name="TextBox 12"/>
          <p:cNvSpPr txBox="1">
            <a:spLocks noChangeArrowheads="1"/>
          </p:cNvSpPr>
          <p:nvPr/>
        </p:nvSpPr>
        <p:spPr bwMode="auto">
          <a:xfrm>
            <a:off x="2209800" y="2854325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3997325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22" name="TextBox 15"/>
          <p:cNvSpPr txBox="1">
            <a:spLocks noChangeArrowheads="1"/>
          </p:cNvSpPr>
          <p:nvPr/>
        </p:nvSpPr>
        <p:spPr bwMode="auto">
          <a:xfrm rot="-5400000">
            <a:off x="1201738" y="3446462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62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33850" y="3387725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48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53125" y="3241675"/>
            <a:ext cx="219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36195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43600" y="40005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3815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81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24600" y="28575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38800" y="40005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5316538" y="34496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5410200"/>
            <a:ext cx="79248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int MPI_Allgather ( void *sendbuf, int sendcount, MPI_Datatype sendtype, void *recvbuf, int 	  	            recvcount, MPI_Datatype recvtype, MPI_Comm comm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5. All To All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Alltoall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2000" dirty="0" smtClean="0"/>
              <a:t> </a:t>
            </a:r>
            <a:r>
              <a:rPr lang="en-US" sz="2000" dirty="0"/>
              <a:t>e</a:t>
            </a:r>
            <a:r>
              <a:rPr lang="en-US" sz="2000" dirty="0" smtClean="0"/>
              <a:t>ach </a:t>
            </a:r>
            <a:r>
              <a:rPr lang="en-US" sz="2000" dirty="0"/>
              <a:t>task in a group performs a scatter operation, sending a distinct message to all the tasks in the group in order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by </a:t>
            </a:r>
            <a:r>
              <a:rPr lang="en-US" sz="2000" dirty="0"/>
              <a:t>index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2974975"/>
          <a:ext cx="21336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625"/>
                <a:gridCol w="555625"/>
                <a:gridCol w="476250"/>
                <a:gridCol w="5461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3039" name="TextBox 2"/>
          <p:cNvSpPr txBox="1">
            <a:spLocks noChangeArrowheads="1"/>
          </p:cNvSpPr>
          <p:nvPr/>
        </p:nvSpPr>
        <p:spPr bwMode="auto">
          <a:xfrm>
            <a:off x="1228725" y="297497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3040" name="TextBox 7"/>
          <p:cNvSpPr txBox="1">
            <a:spLocks noChangeArrowheads="1"/>
          </p:cNvSpPr>
          <p:nvPr/>
        </p:nvSpPr>
        <p:spPr bwMode="auto">
          <a:xfrm>
            <a:off x="1219200" y="3352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3041" name="TextBox 8"/>
          <p:cNvSpPr txBox="1">
            <a:spLocks noChangeArrowheads="1"/>
          </p:cNvSpPr>
          <p:nvPr/>
        </p:nvSpPr>
        <p:spPr bwMode="auto">
          <a:xfrm>
            <a:off x="1219200" y="3733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3042" name="TextBox 9"/>
          <p:cNvSpPr txBox="1">
            <a:spLocks noChangeArrowheads="1"/>
          </p:cNvSpPr>
          <p:nvPr/>
        </p:nvSpPr>
        <p:spPr bwMode="auto">
          <a:xfrm>
            <a:off x="1219200" y="4114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27463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4" name="TextBox 12"/>
          <p:cNvSpPr txBox="1">
            <a:spLocks noChangeArrowheads="1"/>
          </p:cNvSpPr>
          <p:nvPr/>
        </p:nvSpPr>
        <p:spPr bwMode="auto">
          <a:xfrm>
            <a:off x="1600200" y="25908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14400" y="37338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6" name="TextBox 15"/>
          <p:cNvSpPr txBox="1">
            <a:spLocks noChangeArrowheads="1"/>
          </p:cNvSpPr>
          <p:nvPr/>
        </p:nvSpPr>
        <p:spPr bwMode="auto">
          <a:xfrm rot="-5400000">
            <a:off x="592138" y="31829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14800" y="3506788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86250" y="3124200"/>
            <a:ext cx="596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Alltoall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5410200"/>
            <a:ext cx="79248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int MPI_Alltoall( void *sendbuf, int sendcount, MPI_Datatype sendtype, void *recvbuf, int recvcnt, 	        MPI_Datatype recvtype, MPI_Comm comm )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096000" y="2974975"/>
          <a:ext cx="21336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625"/>
                <a:gridCol w="555625"/>
                <a:gridCol w="476250"/>
                <a:gridCol w="5461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00725" y="297497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91200" y="3352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791200" y="3733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791200" y="4114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629400" y="27463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172200" y="25908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486400" y="37338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-5400000">
            <a:off x="5164138" y="31829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1" grpId="0"/>
      <p:bldP spid="32" grpId="0"/>
      <p:bldP spid="33" grpId="0"/>
      <p:bldP spid="34" grpId="0"/>
      <p:bldP spid="36" grpId="0"/>
      <p:bldP spid="3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i="1" dirty="0" smtClean="0">
                <a:solidFill>
                  <a:srgbClr val="C00000"/>
                </a:solidFill>
              </a:rPr>
              <a:t>Reduce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  <a:r>
              <a:rPr lang="en-US" sz="1800" dirty="0" smtClean="0"/>
              <a:t>pplies </a:t>
            </a:r>
            <a:r>
              <a:rPr lang="en-US" sz="1800" dirty="0"/>
              <a:t>a reduction operation on all tasks in the group and places the result in one </a:t>
            </a:r>
            <a:r>
              <a:rPr lang="en-US" sz="1800" dirty="0" smtClean="0"/>
              <a:t>task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i="1" dirty="0" err="1" smtClean="0">
                <a:solidFill>
                  <a:srgbClr val="C00000"/>
                </a:solidFill>
              </a:rPr>
              <a:t>Allreduce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  <a:r>
              <a:rPr lang="en-US" sz="1800" dirty="0" smtClean="0"/>
              <a:t>pplies </a:t>
            </a:r>
            <a:r>
              <a:rPr lang="en-US" sz="1800" dirty="0"/>
              <a:t>a reduction operation and places the result in all tasks in the </a:t>
            </a:r>
            <a:r>
              <a:rPr lang="en-US" sz="1800" dirty="0" smtClean="0"/>
              <a:t>group. This is equivalent to an </a:t>
            </a:r>
            <a:r>
              <a:rPr lang="en-US" sz="1800" dirty="0" err="1" smtClean="0"/>
              <a:t>MPI_Reduce</a:t>
            </a:r>
            <a:r>
              <a:rPr lang="en-US" sz="1800" dirty="0" smtClean="0"/>
              <a:t> followed by an </a:t>
            </a:r>
            <a:r>
              <a:rPr lang="en-US" sz="1800" dirty="0" err="1" smtClean="0"/>
              <a:t>MPI_Bcast</a:t>
            </a: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4048" name="TextBox 2"/>
          <p:cNvSpPr txBox="1">
            <a:spLocks noChangeArrowheads="1"/>
          </p:cNvSpPr>
          <p:nvPr/>
        </p:nvSpPr>
        <p:spPr bwMode="auto">
          <a:xfrm>
            <a:off x="847725" y="3675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4049" name="TextBox 7"/>
          <p:cNvSpPr txBox="1">
            <a:spLocks noChangeArrowheads="1"/>
          </p:cNvSpPr>
          <p:nvPr/>
        </p:nvSpPr>
        <p:spPr bwMode="auto">
          <a:xfrm>
            <a:off x="838200" y="4052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4050" name="TextBox 8"/>
          <p:cNvSpPr txBox="1">
            <a:spLocks noChangeArrowheads="1"/>
          </p:cNvSpPr>
          <p:nvPr/>
        </p:nvSpPr>
        <p:spPr bwMode="auto">
          <a:xfrm>
            <a:off x="838200" y="4433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4051" name="TextBox 9"/>
          <p:cNvSpPr txBox="1">
            <a:spLocks noChangeArrowheads="1"/>
          </p:cNvSpPr>
          <p:nvPr/>
        </p:nvSpPr>
        <p:spPr bwMode="auto">
          <a:xfrm>
            <a:off x="838200" y="4814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4052" name="TextBox 12"/>
          <p:cNvSpPr txBox="1">
            <a:spLocks noChangeArrowheads="1"/>
          </p:cNvSpPr>
          <p:nvPr/>
        </p:nvSpPr>
        <p:spPr bwMode="auto">
          <a:xfrm>
            <a:off x="1143000" y="3290888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3400" y="4433888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4" name="TextBox 15"/>
          <p:cNvSpPr txBox="1">
            <a:spLocks noChangeArrowheads="1"/>
          </p:cNvSpPr>
          <p:nvPr/>
        </p:nvSpPr>
        <p:spPr bwMode="auto">
          <a:xfrm rot="-5400000">
            <a:off x="211138" y="3883025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92288" y="3824288"/>
            <a:ext cx="646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83820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int MPI_Reduce ( void *sendbuf, void *recvbuf, int count, MPI_Datatype datatype, MPI_Op op, int 	           root, MPI_Comm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9250" y="6096000"/>
            <a:ext cx="8413750" cy="523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int MPI_Allreduce ( void *sendbuf, void *recvbuf, int count, MPI_Datatype datatype, MPI_Op op, </a:t>
            </a:r>
          </a:p>
          <a:p>
            <a:r>
              <a:rPr lang="en-US" sz="1400"/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276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81325" y="3698875"/>
            <a:ext cx="219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971800" y="4076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71800" y="4457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4838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889375" y="33147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667000" y="44577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2344738" y="39068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572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5486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191125" y="3675063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181600" y="4052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181600" y="4433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181600" y="4814888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486400" y="3290888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876800" y="4433888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4554538" y="3883025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172200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019800" y="3824288"/>
            <a:ext cx="815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7620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324725" y="3698875"/>
            <a:ext cx="219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315200" y="4076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315200" y="4457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315200" y="48387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8001000" y="33147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7010400" y="44577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6688138" y="39068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8. Scan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i="1" dirty="0" smtClean="0">
                <a:solidFill>
                  <a:srgbClr val="C00000"/>
                </a:solidFill>
              </a:rPr>
              <a:t>Scan</a:t>
            </a:r>
            <a:r>
              <a:rPr lang="en-US" sz="1800" dirty="0" smtClean="0"/>
              <a:t> </a:t>
            </a:r>
            <a:r>
              <a:rPr lang="en-US" sz="1800" dirty="0"/>
              <a:t>c</a:t>
            </a:r>
            <a:r>
              <a:rPr lang="en-US" sz="1800" dirty="0" smtClean="0"/>
              <a:t>omputes </a:t>
            </a:r>
            <a:r>
              <a:rPr lang="en-US" sz="1800" dirty="0"/>
              <a:t>the scan (partial reductions) of data on a </a:t>
            </a:r>
            <a:r>
              <a:rPr lang="en-US" sz="1800" dirty="0" smtClean="0"/>
              <a:t>collection </a:t>
            </a:r>
            <a:br>
              <a:rPr lang="en-US" sz="1800" dirty="0" smtClean="0"/>
            </a:br>
            <a:r>
              <a:rPr lang="en-US" sz="1800" dirty="0" smtClean="0"/>
              <a:t>of processes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5325" y="2936875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5072" name="TextBox 2"/>
          <p:cNvSpPr txBox="1">
            <a:spLocks noChangeArrowheads="1"/>
          </p:cNvSpPr>
          <p:nvPr/>
        </p:nvSpPr>
        <p:spPr bwMode="auto">
          <a:xfrm>
            <a:off x="2940050" y="2936875"/>
            <a:ext cx="219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73" name="TextBox 7"/>
          <p:cNvSpPr txBox="1">
            <a:spLocks noChangeArrowheads="1"/>
          </p:cNvSpPr>
          <p:nvPr/>
        </p:nvSpPr>
        <p:spPr bwMode="auto">
          <a:xfrm>
            <a:off x="2930525" y="3314700"/>
            <a:ext cx="220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74" name="TextBox 8"/>
          <p:cNvSpPr txBox="1">
            <a:spLocks noChangeArrowheads="1"/>
          </p:cNvSpPr>
          <p:nvPr/>
        </p:nvSpPr>
        <p:spPr bwMode="auto">
          <a:xfrm>
            <a:off x="2930525" y="3695700"/>
            <a:ext cx="220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75" name="TextBox 9"/>
          <p:cNvSpPr txBox="1">
            <a:spLocks noChangeArrowheads="1"/>
          </p:cNvSpPr>
          <p:nvPr/>
        </p:nvSpPr>
        <p:spPr bwMode="auto">
          <a:xfrm>
            <a:off x="2930525" y="4076700"/>
            <a:ext cx="220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5076" name="TextBox 12"/>
          <p:cNvSpPr txBox="1">
            <a:spLocks noChangeArrowheads="1"/>
          </p:cNvSpPr>
          <p:nvPr/>
        </p:nvSpPr>
        <p:spPr bwMode="auto">
          <a:xfrm>
            <a:off x="3235325" y="2552700"/>
            <a:ext cx="379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25725" y="36957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8" name="TextBox 15"/>
          <p:cNvSpPr txBox="1">
            <a:spLocks noChangeArrowheads="1"/>
          </p:cNvSpPr>
          <p:nvPr/>
        </p:nvSpPr>
        <p:spPr bwMode="auto">
          <a:xfrm rot="-5400000">
            <a:off x="2303463" y="31448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21125" y="3468688"/>
            <a:ext cx="9906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9575" y="308610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Scan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5181600"/>
            <a:ext cx="83820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int MPI_Scan ( void *sendbuf, void *recvbuf, int count, MPI_Datatype datatype, MPI_Op op, </a:t>
            </a:r>
          </a:p>
          <a:p>
            <a:r>
              <a:rPr lang="en-US" sz="1400"/>
              <a:t>	      MPI_Comm comm )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54650" y="29591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45125" y="3338513"/>
            <a:ext cx="2206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45125" y="3719513"/>
            <a:ext cx="2206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45125" y="4100513"/>
            <a:ext cx="2206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362700" y="2576513"/>
            <a:ext cx="3778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140325" y="3719513"/>
            <a:ext cx="0" cy="68738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4741863" y="3167062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791200" y="2919413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9. Reduce Scatter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i="1" dirty="0" smtClean="0">
                <a:solidFill>
                  <a:srgbClr val="C00000"/>
                </a:solidFill>
              </a:rPr>
              <a:t>Reduce Scatter </a:t>
            </a:r>
            <a:r>
              <a:rPr lang="en-US" sz="1800" dirty="0"/>
              <a:t>c</a:t>
            </a:r>
            <a:r>
              <a:rPr lang="en-US" sz="1800" dirty="0" smtClean="0"/>
              <a:t>ombines </a:t>
            </a:r>
            <a:r>
              <a:rPr lang="en-US" sz="1800" dirty="0"/>
              <a:t>values and scatters the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results. It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is </a:t>
            </a:r>
            <a:r>
              <a:rPr lang="en-US" sz="1600" dirty="0"/>
              <a:t>equivalent to an </a:t>
            </a:r>
            <a:r>
              <a:rPr lang="en-US" sz="1600" dirty="0" err="1"/>
              <a:t>MPI_Reduce</a:t>
            </a:r>
            <a:r>
              <a:rPr lang="en-US" sz="1600" dirty="0"/>
              <a:t> followed by an </a:t>
            </a:r>
            <a:r>
              <a:rPr lang="en-US" sz="1600" dirty="0" err="1"/>
              <a:t>MPI_Scatter</a:t>
            </a:r>
            <a:r>
              <a:rPr lang="en-US" sz="1600" dirty="0"/>
              <a:t> operation. </a:t>
            </a:r>
            <a:endParaRPr lang="en-US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5450" y="5343525"/>
            <a:ext cx="841375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int MPI_Reduce_scatter ( void *sendbuf, void *recvbuf, int *recvcnts, MPI_Datatype datatype, MPI_Op 		                       op, MPI_Comm comm )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038600" y="3771900"/>
            <a:ext cx="10668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230688" y="3173413"/>
            <a:ext cx="6461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</a:rPr>
              <a:t>Reduce</a:t>
            </a:r>
          </a:p>
          <a:p>
            <a:r>
              <a:rPr 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6172200" y="2974975"/>
          <a:ext cx="17526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A0*B0*C0*D0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A1*B1*C1*D1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A2*B2*C2*D2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A3*B3*C3*D3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76925" y="297497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867400" y="3352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867400" y="3733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867400" y="4114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553200" y="25908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62600" y="37338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5240338" y="31829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676400" y="2974975"/>
          <a:ext cx="21336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625"/>
                <a:gridCol w="555625"/>
                <a:gridCol w="476250"/>
                <a:gridCol w="5461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A3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B3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C3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D3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46133" name="TextBox 44"/>
          <p:cNvSpPr txBox="1">
            <a:spLocks noChangeArrowheads="1"/>
          </p:cNvSpPr>
          <p:nvPr/>
        </p:nvSpPr>
        <p:spPr bwMode="auto">
          <a:xfrm>
            <a:off x="1381125" y="2974975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34" name="TextBox 45"/>
          <p:cNvSpPr txBox="1">
            <a:spLocks noChangeArrowheads="1"/>
          </p:cNvSpPr>
          <p:nvPr/>
        </p:nvSpPr>
        <p:spPr bwMode="auto">
          <a:xfrm>
            <a:off x="1371600" y="3352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35" name="TextBox 46"/>
          <p:cNvSpPr txBox="1">
            <a:spLocks noChangeArrowheads="1"/>
          </p:cNvSpPr>
          <p:nvPr/>
        </p:nvSpPr>
        <p:spPr bwMode="auto">
          <a:xfrm>
            <a:off x="1371600" y="3733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36" name="TextBox 47"/>
          <p:cNvSpPr txBox="1">
            <a:spLocks noChangeArrowheads="1"/>
          </p:cNvSpPr>
          <p:nvPr/>
        </p:nvSpPr>
        <p:spPr bwMode="auto">
          <a:xfrm>
            <a:off x="1371600" y="4114800"/>
            <a:ext cx="219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209800" y="27463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38" name="TextBox 49"/>
          <p:cNvSpPr txBox="1">
            <a:spLocks noChangeArrowheads="1"/>
          </p:cNvSpPr>
          <p:nvPr/>
        </p:nvSpPr>
        <p:spPr bwMode="auto">
          <a:xfrm>
            <a:off x="1752600" y="2590800"/>
            <a:ext cx="37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066800" y="3733800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40" name="TextBox 51"/>
          <p:cNvSpPr txBox="1">
            <a:spLocks noChangeArrowheads="1"/>
          </p:cNvSpPr>
          <p:nvPr/>
        </p:nvSpPr>
        <p:spPr bwMode="auto">
          <a:xfrm rot="-5400000">
            <a:off x="744538" y="3182937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b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Why parallelism?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Parallel computer architectures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45122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Traditional models of parallel programming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 of parallel processing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2123282" y="5809456"/>
            <a:ext cx="741362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016125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Parallel computer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 Considerations and Restrictions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Collective operations are </a:t>
            </a:r>
            <a:r>
              <a:rPr lang="en-US" sz="2000" dirty="0" smtClean="0"/>
              <a:t>blocking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Collective communication routines do not take message tag </a:t>
            </a:r>
            <a:r>
              <a:rPr lang="en-US" sz="2000" dirty="0" smtClean="0"/>
              <a:t>arguments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Collective operations within subsets of processes are accomplished by first partitioning the subsets into new groups and then attaching the new groups to new </a:t>
            </a:r>
            <a:r>
              <a:rPr lang="en-US" sz="2000" dirty="0" smtClean="0"/>
              <a:t>communicators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A9789F-E575-4A8C-8A63-1C3FC74BA1B7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Computer Architectures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 can categorize the architecture of parallel computers in terms of two aspects: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Whether the memory is physically centralized or distributed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Whether or not the address space is shared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6E6853-159C-442F-A64F-96FC46B170AF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09600" y="3581400"/>
          <a:ext cx="81534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447800"/>
                <a:gridCol w="3905250"/>
                <a:gridCol w="2038350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vert="vert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Individual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Centralized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SMP (Symmetric Multiprocessor)</a:t>
                      </a:r>
                      <a:endParaRPr lang="en-US" sz="1600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N/A</a:t>
                      </a:r>
                      <a:endParaRPr lang="en-US" sz="1600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NUMA (Non-Uniform Memory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Access)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MPP (Massively Parallel Processors) 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09600" y="3581400"/>
          <a:ext cx="81534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447800"/>
                <a:gridCol w="3905250"/>
                <a:gridCol w="2038350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vert="vert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Individual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Centralized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SMP (Symmetric Multiprocessor)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N/A</a:t>
                      </a:r>
                      <a:endParaRPr lang="en-US" sz="1600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NUMA (Non-Uniform Memory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Access)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MPP (Massively Parallel Processors) 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" y="3581400"/>
          <a:ext cx="81534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447800"/>
                <a:gridCol w="3905250"/>
                <a:gridCol w="2038350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vert="vert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Individual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Centralized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SMP (Symmetric Multiprocessor)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NUMA (Non-Uniform Memory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Access)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MPP (Massively Parallel Processors) 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3581400"/>
          <a:ext cx="81534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447800"/>
                <a:gridCol w="3905250"/>
                <a:gridCol w="2038350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vert="vert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Individual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Centralized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SMP (Symmetric Multiprocessor)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NUMA (Non-Uniform Memory</a:t>
                      </a:r>
                      <a:r>
                        <a:rPr lang="en-US" sz="1600" baseline="0" dirty="0" smtClean="0"/>
                        <a:t> Access)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MPP (Massively Parallel Processors) </a:t>
                      </a:r>
                      <a:endParaRPr lang="en-US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09600" y="3581400"/>
          <a:ext cx="81534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447800"/>
                <a:gridCol w="3905250"/>
                <a:gridCol w="2038350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vert="vert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Shared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Individual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Centralized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UMA – SMP (Symmetric Multiprocessor)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NUMA (Non-Uniform Memory</a:t>
                      </a:r>
                      <a:r>
                        <a:rPr lang="en-US" sz="1600" baseline="0" dirty="0" smtClean="0"/>
                        <a:t> Access)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MPP (Massively Parallel Processors)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Symmetric Multiprocessor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Symmetric Multiprocessor (SMP) architecture uses shared system resources that can be accessed equally from all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single OS controls the SMP machine and it schedules processes and threads on processors so that the load is balanced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3D669F-117D-4AA4-AB5F-B151C0FB92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752600" y="25146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32004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3886200"/>
            <a:ext cx="59436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 or Crossbar Switch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4648200"/>
            <a:ext cx="11430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10" name="Can 9"/>
          <p:cNvSpPr/>
          <p:nvPr/>
        </p:nvSpPr>
        <p:spPr>
          <a:xfrm>
            <a:off x="5334000" y="4648200"/>
            <a:ext cx="1143000" cy="6858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>
          <a:xfrm>
            <a:off x="2324100" y="29718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</p:cNvCxnSpPr>
          <p:nvPr/>
        </p:nvCxnSpPr>
        <p:spPr>
          <a:xfrm>
            <a:off x="2324100" y="36576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5146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0" y="32004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5" name="Straight Connector 14"/>
          <p:cNvCxnSpPr>
            <a:stCxn id="13" idx="2"/>
            <a:endCxn id="14" idx="0"/>
          </p:cNvCxnSpPr>
          <p:nvPr/>
        </p:nvCxnSpPr>
        <p:spPr>
          <a:xfrm>
            <a:off x="3924300" y="29718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2"/>
          </p:cNvCxnSpPr>
          <p:nvPr/>
        </p:nvCxnSpPr>
        <p:spPr>
          <a:xfrm>
            <a:off x="3924300" y="36576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53000" y="25146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05400" y="32004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9" name="Straight Connector 18"/>
          <p:cNvCxnSpPr>
            <a:stCxn id="17" idx="2"/>
            <a:endCxn id="18" idx="0"/>
          </p:cNvCxnSpPr>
          <p:nvPr/>
        </p:nvCxnSpPr>
        <p:spPr>
          <a:xfrm>
            <a:off x="5524500" y="29718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>
            <a:off x="5524500" y="36576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53200" y="25146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05600" y="32004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23" name="Straight Connector 22"/>
          <p:cNvCxnSpPr>
            <a:stCxn id="21" idx="2"/>
            <a:endCxn id="22" idx="0"/>
          </p:cNvCxnSpPr>
          <p:nvPr/>
        </p:nvCxnSpPr>
        <p:spPr>
          <a:xfrm>
            <a:off x="7124700" y="29718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2"/>
          </p:cNvCxnSpPr>
          <p:nvPr/>
        </p:nvCxnSpPr>
        <p:spPr>
          <a:xfrm>
            <a:off x="7124700" y="36576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9" idx="0"/>
          </p:cNvCxnSpPr>
          <p:nvPr/>
        </p:nvCxnSpPr>
        <p:spPr>
          <a:xfrm>
            <a:off x="369570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1"/>
          </p:cNvCxnSpPr>
          <p:nvPr/>
        </p:nvCxnSpPr>
        <p:spPr>
          <a:xfrm>
            <a:off x="590550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7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42068</TotalTime>
  <Words>5100</Words>
  <Application>Microsoft Office PowerPoint</Application>
  <PresentationFormat>On-screen Show (4:3)</PresentationFormat>
  <Paragraphs>1998</Paragraphs>
  <Slides>70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Default Design</vt:lpstr>
      <vt:lpstr>Distributed Systems CS 15-440 </vt:lpstr>
      <vt:lpstr>Objectives</vt:lpstr>
      <vt:lpstr>Amdahl’s Law</vt:lpstr>
      <vt:lpstr>Amdahl’s Law: An Example</vt:lpstr>
      <vt:lpstr>Real Vs. Actual Cases</vt:lpstr>
      <vt:lpstr>Guidelines</vt:lpstr>
      <vt:lpstr>Objectives</vt:lpstr>
      <vt:lpstr>Parallel Computer Architectures</vt:lpstr>
      <vt:lpstr>Symmetric Multiprocessor</vt:lpstr>
      <vt:lpstr>Massively Parallel Processors</vt:lpstr>
      <vt:lpstr>Non-Uniform Memory Access</vt:lpstr>
      <vt:lpstr>Objectives</vt:lpstr>
      <vt:lpstr>Models of Parallel Programming</vt:lpstr>
      <vt:lpstr>Traditional Parallel Programming Models</vt:lpstr>
      <vt:lpstr>Shared Memory Model</vt:lpstr>
      <vt:lpstr>Shared Memory Model</vt:lpstr>
      <vt:lpstr>Shared Memory Example</vt:lpstr>
      <vt:lpstr>Traditional Parallel Programming Models</vt:lpstr>
      <vt:lpstr>Message Passing Model</vt:lpstr>
      <vt:lpstr>Message Passing Model</vt:lpstr>
      <vt:lpstr>Message Passing Example</vt:lpstr>
      <vt:lpstr>Shared Memory Vs. Message Passing</vt:lpstr>
      <vt:lpstr>Objectives</vt:lpstr>
      <vt:lpstr>SPMD and MPMD</vt:lpstr>
      <vt:lpstr>SPMD</vt:lpstr>
      <vt:lpstr>MPMD</vt:lpstr>
      <vt:lpstr>3 Key Points</vt:lpstr>
      <vt:lpstr>Objectives</vt:lpstr>
      <vt:lpstr>Message Passing Interface</vt:lpstr>
      <vt:lpstr>What is MPI?</vt:lpstr>
      <vt:lpstr>Reasons for using MPI</vt:lpstr>
      <vt:lpstr>Programming Model</vt:lpstr>
      <vt:lpstr>Communicators and Groups</vt:lpstr>
      <vt:lpstr>Ranks</vt:lpstr>
      <vt:lpstr>Multiple Communicators</vt:lpstr>
      <vt:lpstr>Example of Multiple Communicators</vt:lpstr>
      <vt:lpstr>Next Class</vt:lpstr>
      <vt:lpstr>Message Passing Interface</vt:lpstr>
      <vt:lpstr>Point-to-Point Communication</vt:lpstr>
      <vt:lpstr>Two Cases</vt:lpstr>
      <vt:lpstr>Steps Involved in Point-to-Point Communication</vt:lpstr>
      <vt:lpstr>Blocking Send and Receive</vt:lpstr>
      <vt:lpstr>Blocking Send and Receive</vt:lpstr>
      <vt:lpstr>Non-Blocking Send and Receive (1)</vt:lpstr>
      <vt:lpstr>Non-Blocking Send and Receive (2)</vt:lpstr>
      <vt:lpstr>Why Non-Blocking Communication?</vt:lpstr>
      <vt:lpstr> MPI Point-To-Point Communication Routines</vt:lpstr>
      <vt:lpstr>Message Order</vt:lpstr>
      <vt:lpstr>Fairness</vt:lpstr>
      <vt:lpstr>Unidirectional Communication</vt:lpstr>
      <vt:lpstr>Bidirectional Communication</vt:lpstr>
      <vt:lpstr>Bidirectional Communication- Deadlocks</vt:lpstr>
      <vt:lpstr>Case 1. Send First and Then Receive</vt:lpstr>
      <vt:lpstr>Case 1. Send First and Then Receive</vt:lpstr>
      <vt:lpstr>Case 1. Send First and Then Receive</vt:lpstr>
      <vt:lpstr>Case 2. Receive First and Then Send</vt:lpstr>
      <vt:lpstr>Case 2. Receive First and Then Send</vt:lpstr>
      <vt:lpstr>Case 3. One Process Sends and Receives; the other Receives and Sends</vt:lpstr>
      <vt:lpstr>A Recommendation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5. All To All</vt:lpstr>
      <vt:lpstr>6-7. Reduce and All Reduce</vt:lpstr>
      <vt:lpstr>8. Scan</vt:lpstr>
      <vt:lpstr>9. Reduce Scatter</vt:lpstr>
      <vt:lpstr> Considerations and Restrictions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gkesden</cp:lastModifiedBy>
  <cp:revision>739</cp:revision>
  <dcterms:created xsi:type="dcterms:W3CDTF">2008-11-03T12:44:07Z</dcterms:created>
  <dcterms:modified xsi:type="dcterms:W3CDTF">2012-03-22T14:20:36Z</dcterms:modified>
</cp:coreProperties>
</file>