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xls" ContentType="application/vnd.ms-exce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61" r:id="rId4"/>
    <p:sldId id="270" r:id="rId5"/>
    <p:sldId id="314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75" r:id="rId14"/>
    <p:sldId id="477" r:id="rId15"/>
    <p:sldId id="419" r:id="rId16"/>
    <p:sldId id="420" r:id="rId17"/>
    <p:sldId id="421" r:id="rId18"/>
    <p:sldId id="422" r:id="rId19"/>
    <p:sldId id="423" r:id="rId20"/>
    <p:sldId id="476" r:id="rId21"/>
    <p:sldId id="491" r:id="rId22"/>
    <p:sldId id="425" r:id="rId23"/>
    <p:sldId id="426" r:id="rId24"/>
    <p:sldId id="427" r:id="rId25"/>
    <p:sldId id="430" r:id="rId26"/>
    <p:sldId id="431" r:id="rId27"/>
    <p:sldId id="428" r:id="rId28"/>
    <p:sldId id="429" r:id="rId29"/>
    <p:sldId id="494" r:id="rId30"/>
    <p:sldId id="495" r:id="rId31"/>
    <p:sldId id="496" r:id="rId32"/>
    <p:sldId id="506" r:id="rId33"/>
    <p:sldId id="497" r:id="rId34"/>
    <p:sldId id="498" r:id="rId35"/>
    <p:sldId id="499" r:id="rId36"/>
    <p:sldId id="500" r:id="rId37"/>
    <p:sldId id="502" r:id="rId38"/>
    <p:sldId id="503" r:id="rId39"/>
    <p:sldId id="501" r:id="rId40"/>
    <p:sldId id="433" r:id="rId41"/>
    <p:sldId id="434" r:id="rId42"/>
    <p:sldId id="435" r:id="rId43"/>
    <p:sldId id="436" r:id="rId44"/>
    <p:sldId id="437" r:id="rId45"/>
    <p:sldId id="438" r:id="rId46"/>
    <p:sldId id="504" r:id="rId47"/>
    <p:sldId id="460" r:id="rId48"/>
    <p:sldId id="462" r:id="rId49"/>
    <p:sldId id="463" r:id="rId50"/>
    <p:sldId id="464" r:id="rId51"/>
    <p:sldId id="465" r:id="rId52"/>
    <p:sldId id="466" r:id="rId53"/>
    <p:sldId id="467" r:id="rId54"/>
    <p:sldId id="468" r:id="rId55"/>
    <p:sldId id="469" r:id="rId56"/>
    <p:sldId id="470" r:id="rId57"/>
    <p:sldId id="471" r:id="rId58"/>
    <p:sldId id="472" r:id="rId59"/>
    <p:sldId id="473" r:id="rId60"/>
    <p:sldId id="505" r:id="rId6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8" y="-66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t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defRPr sz="12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t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2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200" b="0"/>
            </a:lvl1pPr>
          </a:lstStyle>
          <a:p>
            <a:fld id="{88B7F686-C807-4C29-A46F-40AD3A1880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t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defRPr sz="12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t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2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43" tIns="47572" rIns="95143" bIns="47572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200" b="0"/>
            </a:lvl1pPr>
          </a:lstStyle>
          <a:p>
            <a:fld id="{1644FFD8-704B-4349-8894-74EBFC7EA5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1A6B8-C8FB-4E65-BB3B-9BA47DCBBD70}" type="slidenum">
              <a:rPr lang="en-US"/>
              <a:pPr/>
              <a:t>1</a:t>
            </a:fld>
            <a:endParaRPr lang="en-US"/>
          </a:p>
        </p:txBody>
      </p:sp>
      <p:sp>
        <p:nvSpPr>
          <p:cNvPr id="501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8B779-6A13-4EE6-9126-E93CBD700C2F}" type="slidenum">
              <a:rPr lang="en-US"/>
              <a:pPr/>
              <a:t>40</a:t>
            </a:fld>
            <a:endParaRPr lang="en-US"/>
          </a:p>
        </p:txBody>
      </p:sp>
      <p:sp>
        <p:nvSpPr>
          <p:cNvPr id="401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3F14D-6BA1-46C0-9776-9DE81D84B7D7}" type="slidenum">
              <a:rPr lang="en-US"/>
              <a:pPr/>
              <a:t>41</a:t>
            </a:fld>
            <a:endParaRPr lang="en-US"/>
          </a:p>
        </p:txBody>
      </p:sp>
      <p:sp>
        <p:nvSpPr>
          <p:cNvPr id="403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0FCCF-1E31-4C6C-9D8D-9CA0541C470D}" type="slidenum">
              <a:rPr lang="en-US"/>
              <a:pPr/>
              <a:t>42</a:t>
            </a:fld>
            <a:endParaRPr lang="en-US"/>
          </a:p>
        </p:txBody>
      </p:sp>
      <p:sp>
        <p:nvSpPr>
          <p:cNvPr id="4055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E9CDB-BE37-4812-A282-365B44000AFE}" type="slidenum">
              <a:rPr lang="en-US"/>
              <a:pPr/>
              <a:t>43</a:t>
            </a:fld>
            <a:endParaRPr lang="en-US"/>
          </a:p>
        </p:txBody>
      </p:sp>
      <p:sp>
        <p:nvSpPr>
          <p:cNvPr id="407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4708B-3A9A-45F1-9273-444BD22B38AB}" type="slidenum">
              <a:rPr lang="en-US"/>
              <a:pPr/>
              <a:t>44</a:t>
            </a:fld>
            <a:endParaRPr lang="en-US"/>
          </a:p>
        </p:txBody>
      </p:sp>
      <p:sp>
        <p:nvSpPr>
          <p:cNvPr id="409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5A6AD-6761-45E1-BA49-7C3476921B67}" type="slidenum">
              <a:rPr lang="en-US"/>
              <a:pPr/>
              <a:t>45</a:t>
            </a:fld>
            <a:endParaRPr lang="en-US"/>
          </a:p>
        </p:txBody>
      </p:sp>
      <p:sp>
        <p:nvSpPr>
          <p:cNvPr id="411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2E311-6573-47F8-B1D0-16B43A030DA3}" type="slidenum">
              <a:rPr lang="en-US"/>
              <a:pPr/>
              <a:t>46</a:t>
            </a:fld>
            <a:endParaRPr lang="en-US"/>
          </a:p>
        </p:txBody>
      </p:sp>
      <p:sp>
        <p:nvSpPr>
          <p:cNvPr id="4935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35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43" tIns="47572" rIns="95143" bIns="475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6F671-703F-49CE-8428-1928F407E994}" type="slidenum">
              <a:rPr lang="en-US"/>
              <a:pPr/>
              <a:t>2</a:t>
            </a:fld>
            <a:endParaRPr lang="en-US"/>
          </a:p>
        </p:txBody>
      </p:sp>
      <p:sp>
        <p:nvSpPr>
          <p:cNvPr id="500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CC39E-5CF8-4806-BC36-C9112BA3E3DB}" type="slidenum">
              <a:rPr lang="en-US"/>
              <a:pPr/>
              <a:t>3</a:t>
            </a:fld>
            <a:endParaRPr lang="en-US"/>
          </a:p>
        </p:txBody>
      </p:sp>
      <p:sp>
        <p:nvSpPr>
          <p:cNvPr id="367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238F5-5DB1-44B5-B167-7D21967ED9B4}" type="slidenum">
              <a:rPr lang="en-US"/>
              <a:pPr/>
              <a:t>14</a:t>
            </a:fld>
            <a:endParaRPr lang="en-US"/>
          </a:p>
        </p:txBody>
      </p:sp>
      <p:sp>
        <p:nvSpPr>
          <p:cNvPr id="4608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19138"/>
            <a:ext cx="4805363" cy="36036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608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97" tIns="47898" rIns="95797" bIns="478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CD2AE-CC35-4DA4-89DB-5FBA960F0FE6}" type="slidenum">
              <a:rPr lang="en-US"/>
              <a:pPr/>
              <a:t>20</a:t>
            </a:fld>
            <a:endParaRPr lang="en-US"/>
          </a:p>
        </p:txBody>
      </p:sp>
      <p:sp>
        <p:nvSpPr>
          <p:cNvPr id="4587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19138"/>
            <a:ext cx="4805363" cy="36036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587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4145" tIns="46247" rIns="94145" bIns="4624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77D1E-C5BF-408F-B752-BBDB6D8DC7B5}" type="slidenum">
              <a:rPr lang="en-US"/>
              <a:pPr/>
              <a:t>21</a:t>
            </a:fld>
            <a:endParaRPr lang="en-US"/>
          </a:p>
        </p:txBody>
      </p:sp>
      <p:sp>
        <p:nvSpPr>
          <p:cNvPr id="4761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43" tIns="47572" rIns="95143" bIns="475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172E2-6DA0-4B5E-931A-F44AFBEA4164}" type="slidenum">
              <a:rPr lang="en-US"/>
              <a:pPr/>
              <a:t>32</a:t>
            </a:fld>
            <a:endParaRPr lang="en-US"/>
          </a:p>
        </p:txBody>
      </p:sp>
      <p:sp>
        <p:nvSpPr>
          <p:cNvPr id="4966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43" tIns="47572" rIns="95143" bIns="475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6A49B-6714-4F61-B1B7-F89A3DEF3553}" type="slidenum">
              <a:rPr lang="en-US"/>
              <a:pPr/>
              <a:t>36</a:t>
            </a:fld>
            <a:endParaRPr lang="en-US"/>
          </a:p>
        </p:txBody>
      </p:sp>
      <p:sp>
        <p:nvSpPr>
          <p:cNvPr id="4874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43" tIns="47572" rIns="95143" bIns="475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2AD6D-4121-4681-A033-3F36C106BA55}" type="slidenum">
              <a:rPr lang="en-US"/>
              <a:pPr/>
              <a:t>39</a:t>
            </a:fld>
            <a:endParaRPr lang="en-US"/>
          </a:p>
        </p:txBody>
      </p:sp>
      <p:sp>
        <p:nvSpPr>
          <p:cNvPr id="4894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94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43" tIns="47572" rIns="95143" bIns="4757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C3CA6663-A798-4A38-A9E2-081BF03931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95ED346A-663C-4D94-8E97-7692DDCBF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F9C57F27-2DAC-4425-94E9-F92956E65A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9F7CC210-4A83-4662-99E5-2453B7531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6F99502-C985-4BAA-9671-4A2F771757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30C5E03E-4FA3-4478-AF86-8D5CC6876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65781C17-B113-430A-B676-0A8368456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6CBDFE1D-13C2-447B-BC3D-6CBA2A1D9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9D68489C-35AF-4EEA-97B3-30C64472D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B5F58467-41D6-40C3-B673-C3F7FDDF7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8A4CA78-830D-459E-BE5C-CD41E451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5203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5204" name="Rectangle 20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35205" name="Rectangle 20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35206" name="Rectangle 20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r>
              <a:rPr lang="en-US"/>
              <a:t>#</a:t>
            </a:r>
            <a:fld id="{3549BC63-B1C6-4063-A28A-AE61271AEBB1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435207" name="Object 2055"/>
          <p:cNvGraphicFramePr>
            <a:graphicFrameLocks noChangeAspect="1"/>
          </p:cNvGraphicFramePr>
          <p:nvPr/>
        </p:nvGraphicFramePr>
        <p:xfrm>
          <a:off x="39688" y="0"/>
          <a:ext cx="474662" cy="495300"/>
        </p:xfrm>
        <a:graphic>
          <a:graphicData uri="http://schemas.openxmlformats.org/presentationml/2006/ole">
            <p:oleObj spid="_x0000_s435207" name="Photo Editor Photo" r:id="rId14" imgW="638264" imgH="666667" progId="MSPhotoEd.3">
              <p:embed/>
            </p:oleObj>
          </a:graphicData>
        </a:graphic>
      </p:graphicFrame>
      <p:sp>
        <p:nvSpPr>
          <p:cNvPr id="435208" name="Text Box 2056"/>
          <p:cNvSpPr txBox="1">
            <a:spLocks noChangeArrowheads="1"/>
          </p:cNvSpPr>
          <p:nvPr/>
        </p:nvSpPr>
        <p:spPr bwMode="auto">
          <a:xfrm>
            <a:off x="615950" y="0"/>
            <a:ext cx="863600" cy="27463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990000"/>
                </a:solidFill>
              </a:rPr>
              <a:t>CMU SCS</a:t>
            </a:r>
            <a:endParaRPr lang="en-US" sz="3200">
              <a:solidFill>
                <a:srgbClr val="99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Excel_97-2003_Worksheet6.xls"/><Relationship Id="rId4" Type="http://schemas.openxmlformats.org/officeDocument/2006/relationships/oleObject" Target="../embeddings/Microsoft_Office_Excel_97-2003_Worksheet5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Microsoft_Office_Excel_97-2003_Worksheet8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Microsoft_Office_Excel_97-2003_Worksheet12.xls"/><Relationship Id="rId4" Type="http://schemas.openxmlformats.org/officeDocument/2006/relationships/oleObject" Target="../embeddings/Microsoft_Office_Excel_97-2003_Worksheet11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Microsoft_Office_Excel_97-2003_Worksheet2.xls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057400"/>
          </a:xfrm>
        </p:spPr>
        <p:txBody>
          <a:bodyPr/>
          <a:lstStyle/>
          <a:p>
            <a:r>
              <a:rPr lang="en-US"/>
              <a:t>Carnegie Mellon Univ.</a:t>
            </a:r>
            <a:br>
              <a:rPr lang="en-US"/>
            </a:br>
            <a:r>
              <a:rPr lang="en-US"/>
              <a:t>Dept. of Computer Science</a:t>
            </a:r>
            <a:br>
              <a:rPr lang="en-US"/>
            </a:br>
            <a:r>
              <a:rPr lang="en-US"/>
              <a:t>15-415 - Database Applications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962400"/>
            <a:ext cx="8001000" cy="1600200"/>
          </a:xfrm>
        </p:spPr>
        <p:txBody>
          <a:bodyPr/>
          <a:lstStyle/>
          <a:p>
            <a:r>
              <a:rPr lang="en-US" dirty="0" smtClean="0"/>
              <a:t>Lecture#8 </a:t>
            </a:r>
            <a:r>
              <a:rPr lang="en-US" dirty="0"/>
              <a:t>(cont’d): </a:t>
            </a:r>
            <a:r>
              <a:rPr lang="en-US" i="1" dirty="0" smtClean="0"/>
              <a:t>SQL, Part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B9E2D20-8519-4934-9362-86F0E2BA394D}" type="slidenum">
              <a:rPr lang="en-US"/>
              <a:pPr/>
              <a:t>10</a:t>
            </a:fld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update etc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record the grade ‘A’ for ssn=123 and course 15-415</a:t>
            </a:r>
          </a:p>
          <a:p>
            <a:pPr lvl="1">
              <a:buFontTx/>
              <a:buNone/>
            </a:pPr>
            <a:endParaRPr lang="en-US" b="1"/>
          </a:p>
          <a:p>
            <a:pPr lvl="1">
              <a:buFontTx/>
              <a:buNone/>
            </a:pPr>
            <a:r>
              <a:rPr lang="en-US" b="1"/>
              <a:t>update </a:t>
            </a:r>
            <a:r>
              <a:rPr lang="en-US"/>
              <a:t>takes</a:t>
            </a:r>
            <a:endParaRPr lang="en-US" b="1"/>
          </a:p>
          <a:p>
            <a:pPr lvl="1">
              <a:buFontTx/>
              <a:buNone/>
            </a:pPr>
            <a:r>
              <a:rPr lang="en-US" b="1"/>
              <a:t>set </a:t>
            </a:r>
            <a:r>
              <a:rPr lang="en-US"/>
              <a:t>grade=“A”</a:t>
            </a:r>
            <a:endParaRPr lang="en-US" b="1"/>
          </a:p>
          <a:p>
            <a:pPr lvl="1">
              <a:buFontTx/>
              <a:buNone/>
            </a:pPr>
            <a:r>
              <a:rPr lang="en-US" b="1"/>
              <a:t>where </a:t>
            </a:r>
            <a:r>
              <a:rPr lang="en-US"/>
              <a:t>ssn=“123” and c-id=“15-415”</a:t>
            </a:r>
            <a:endParaRPr lang="en-US" b="1"/>
          </a:p>
          <a:p>
            <a:pPr lvl="1">
              <a:buFontTx/>
              <a:buNone/>
            </a:pPr>
            <a:endParaRPr lang="en-US" b="1"/>
          </a:p>
          <a:p>
            <a:pPr lvl="1">
              <a:buFontTx/>
              <a:buNone/>
            </a:pPr>
            <a:r>
              <a:rPr lang="en-US"/>
              <a:t>(will set to “A”  ALL such records)</a:t>
            </a:r>
            <a:endParaRPr 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32D0DFF-FD06-4365-86E0-FE4F08A3B0F0}" type="slidenum">
              <a:rPr lang="en-US"/>
              <a:pPr/>
              <a:t>11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view update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consider the db-takes view:</a:t>
            </a:r>
          </a:p>
          <a:p>
            <a:pPr lvl="1">
              <a:buFontTx/>
              <a:buNone/>
            </a:pPr>
            <a:r>
              <a:rPr lang="en-US" b="1"/>
              <a:t>create view</a:t>
            </a:r>
            <a:r>
              <a:rPr lang="en-US"/>
              <a:t> db-takes </a:t>
            </a:r>
            <a:r>
              <a:rPr lang="en-US" b="1"/>
              <a:t>as</a:t>
            </a:r>
            <a:endParaRPr lang="en-US"/>
          </a:p>
          <a:p>
            <a:pPr lvl="1">
              <a:buFontTx/>
              <a:buNone/>
            </a:pPr>
            <a:r>
              <a:rPr lang="en-US"/>
              <a:t>   (</a:t>
            </a:r>
            <a:r>
              <a:rPr lang="en-US" b="1"/>
              <a:t>select</a:t>
            </a:r>
            <a:r>
              <a:rPr lang="en-US"/>
              <a:t> * </a:t>
            </a:r>
            <a:r>
              <a:rPr lang="en-US" b="1"/>
              <a:t>from</a:t>
            </a:r>
            <a:r>
              <a:rPr lang="en-US"/>
              <a:t> takes </a:t>
            </a:r>
            <a:r>
              <a:rPr lang="en-US" b="1"/>
              <a:t>where</a:t>
            </a:r>
            <a:r>
              <a:rPr lang="en-US"/>
              <a:t> c-id=“15-415”)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view updates are tricky - typically, we can only update views that have no joins, nor aggregates</a:t>
            </a:r>
          </a:p>
          <a:p>
            <a:pPr lvl="1">
              <a:buFontTx/>
              <a:buNone/>
            </a:pPr>
            <a:r>
              <a:rPr lang="en-US"/>
              <a:t>even so, consider changing a c-id to 15-222...</a:t>
            </a:r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264842E-BFAE-4B3D-AC61-F73017605F78}" type="slidenum">
              <a:rPr lang="en-US"/>
              <a:pPr/>
              <a:t>12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joins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so far: ‘INNER’ joins, eg: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 b="1"/>
              <a:t>select</a:t>
            </a:r>
            <a:r>
              <a:rPr lang="en-US"/>
              <a:t> ssn, c-name</a:t>
            </a:r>
          </a:p>
          <a:p>
            <a:pPr lvl="1">
              <a:buFontTx/>
              <a:buNone/>
            </a:pPr>
            <a:r>
              <a:rPr lang="en-US" b="1"/>
              <a:t>from</a:t>
            </a:r>
            <a:r>
              <a:rPr lang="en-US"/>
              <a:t> takes, class</a:t>
            </a:r>
          </a:p>
          <a:p>
            <a:pPr lvl="1">
              <a:buFontTx/>
              <a:buNone/>
            </a:pPr>
            <a:r>
              <a:rPr lang="en-US" b="1"/>
              <a:t>where</a:t>
            </a:r>
            <a:r>
              <a:rPr lang="en-US"/>
              <a:t> takes.c-id = class.c-id</a:t>
            </a:r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A5AB736-A0F1-4591-BB58-B8F2A85A97E1}" type="slidenum">
              <a:rPr lang="en-US"/>
              <a:pPr/>
              <a:t>13</a:t>
            </a:fld>
            <a:endParaRPr lang="en-US"/>
          </a:p>
        </p:txBody>
      </p:sp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joins</a:t>
            </a:r>
          </a:p>
        </p:txBody>
      </p:sp>
      <p:sp>
        <p:nvSpPr>
          <p:cNvPr id="456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Equivalently: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 b="1"/>
              <a:t>select</a:t>
            </a:r>
            <a:r>
              <a:rPr lang="en-US"/>
              <a:t> ssn, c-name</a:t>
            </a:r>
          </a:p>
          <a:p>
            <a:pPr lvl="1">
              <a:buFontTx/>
              <a:buNone/>
            </a:pPr>
            <a:r>
              <a:rPr lang="en-US" b="1"/>
              <a:t>from</a:t>
            </a:r>
            <a:r>
              <a:rPr lang="en-US"/>
              <a:t> takes </a:t>
            </a:r>
            <a:r>
              <a:rPr lang="en-US" b="1"/>
              <a:t>join</a:t>
            </a:r>
            <a:r>
              <a:rPr lang="en-US"/>
              <a:t> class </a:t>
            </a:r>
            <a:r>
              <a:rPr lang="en-US" b="1"/>
              <a:t>on </a:t>
            </a:r>
            <a:r>
              <a:rPr lang="en-US"/>
              <a:t>takes.c-id = class.c-id</a:t>
            </a:r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E3A558C-7351-4654-9EDC-9937521B8233}" type="slidenum">
              <a:rPr lang="en-US"/>
              <a:pPr/>
              <a:t>14</a:t>
            </a:fld>
            <a:endParaRPr lang="en-US"/>
          </a:p>
        </p:txBody>
      </p:sp>
      <p:sp>
        <p:nvSpPr>
          <p:cNvPr id="459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7772400" cy="1104900"/>
          </a:xfrm>
          <a:noFill/>
          <a:ln/>
        </p:spPr>
        <p:txBody>
          <a:bodyPr lIns="92075" tIns="46038" rIns="92075" bIns="46038"/>
          <a:lstStyle/>
          <a:p>
            <a:r>
              <a:rPr lang="en-US" sz="4000"/>
              <a:t>Joins </a:t>
            </a:r>
            <a:endParaRPr lang="en-US" sz="3600"/>
          </a:p>
        </p:txBody>
      </p:sp>
      <p:sp>
        <p:nvSpPr>
          <p:cNvPr id="45978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800" b="1"/>
              <a:t>select</a:t>
            </a:r>
            <a:r>
              <a:rPr lang="en-US" sz="2800"/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/>
              <a:t>from</a:t>
            </a:r>
            <a:r>
              <a:rPr lang="en-US" sz="2800"/>
              <a:t>  </a:t>
            </a:r>
            <a:r>
              <a:rPr lang="en-US" sz="2800" i="1"/>
              <a:t>table_name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i="1"/>
              <a:t>   </a:t>
            </a:r>
            <a:r>
              <a:rPr lang="en-US" sz="2800"/>
              <a:t>[</a:t>
            </a:r>
            <a:r>
              <a:rPr lang="en-US" sz="2800" b="1"/>
              <a:t>inner</a:t>
            </a:r>
            <a:r>
              <a:rPr lang="en-US" sz="2800"/>
              <a:t> | {</a:t>
            </a:r>
            <a:r>
              <a:rPr lang="en-US" sz="2800" b="1"/>
              <a:t>left</a:t>
            </a:r>
            <a:r>
              <a:rPr lang="en-US" sz="2800"/>
              <a:t> | </a:t>
            </a:r>
            <a:r>
              <a:rPr lang="en-US" sz="2800" b="1"/>
              <a:t>right</a:t>
            </a:r>
            <a:r>
              <a:rPr lang="en-US" sz="2800"/>
              <a:t> | </a:t>
            </a:r>
            <a:r>
              <a:rPr lang="en-US" sz="2800" b="1"/>
              <a:t>full</a:t>
            </a:r>
            <a:r>
              <a:rPr lang="en-US" sz="2800"/>
              <a:t>} </a:t>
            </a:r>
            <a:r>
              <a:rPr lang="en-US" sz="2800" b="1"/>
              <a:t>outer</a:t>
            </a:r>
            <a:r>
              <a:rPr lang="en-US" sz="2800"/>
              <a:t> ] </a:t>
            </a:r>
            <a:r>
              <a:rPr lang="en-US" sz="2800" b="1"/>
              <a:t>join</a:t>
            </a:r>
            <a:endParaRPr lang="en-US" sz="2800" b="1" i="1"/>
          </a:p>
          <a:p>
            <a:pPr>
              <a:spcBef>
                <a:spcPct val="0"/>
              </a:spcBef>
              <a:buFontTx/>
              <a:buNone/>
            </a:pPr>
            <a:r>
              <a:rPr lang="en-US" sz="2800" i="1"/>
              <a:t>    table_name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/>
              <a:t>    </a:t>
            </a:r>
            <a:r>
              <a:rPr lang="en-US" sz="2800" b="1"/>
              <a:t>on</a:t>
            </a:r>
            <a:r>
              <a:rPr lang="en-US" sz="2800" i="1"/>
              <a:t> qualification_list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/>
              <a:t>where</a:t>
            </a:r>
            <a:r>
              <a:rPr lang="en-US" sz="2800"/>
              <a:t>…</a:t>
            </a:r>
          </a:p>
          <a:p>
            <a:pPr>
              <a:buFontTx/>
              <a:buNone/>
            </a:pP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FD3A64A-5C3A-4134-B5EF-521021D48359}" type="slidenum">
              <a:rPr lang="en-US"/>
              <a:pPr/>
              <a:t>15</a:t>
            </a:fld>
            <a:endParaRPr 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Reminder: our Mini-U db</a:t>
            </a:r>
          </a:p>
        </p:txBody>
      </p:sp>
      <p:graphicFrame>
        <p:nvGraphicFramePr>
          <p:cNvPr id="505856" name="Object 1024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505856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505857" name="Object 1025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505857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505858" name="Object 1026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505858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47580DC-7815-4335-BEEB-6FDA1146AA1C}" type="slidenum">
              <a:rPr lang="en-US"/>
              <a:pPr/>
              <a:t>16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Inner join</a:t>
            </a:r>
          </a:p>
        </p:txBody>
      </p:sp>
      <p:graphicFrame>
        <p:nvGraphicFramePr>
          <p:cNvPr id="506880" name="Object 102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506880" name="Worksheet" r:id="rId3" imgW="3057901" imgH="1514856" progId="Excel.Sheet.8">
              <p:embed/>
            </p:oleObj>
          </a:graphicData>
        </a:graphic>
      </p:graphicFrame>
      <p:graphicFrame>
        <p:nvGraphicFramePr>
          <p:cNvPr id="506881" name="Object 1025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p:oleObj spid="_x0000_s506881" name="Worksheet" r:id="rId4" imgW="2914849" imgH="1429207" progId="Excel.Sheet.8">
              <p:embed/>
            </p:oleObj>
          </a:graphicData>
        </a:graphic>
      </p:graphicFrame>
      <p:graphicFrame>
        <p:nvGraphicFramePr>
          <p:cNvPr id="506882" name="Object 1026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p:oleObj spid="_x0000_s506882" name="Worksheet" r:id="rId5" imgW="2105431" imgH="1238491" progId="Excel.Sheet.8">
              <p:embed/>
            </p:oleObj>
          </a:graphicData>
        </a:graphic>
      </p:graphicFrame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o.s.: gone!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E57352E-055A-49A0-82E0-CA51094D892C}" type="slidenum">
              <a:rPr lang="en-US"/>
              <a:pPr/>
              <a:t>17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Outer join</a:t>
            </a:r>
          </a:p>
        </p:txBody>
      </p:sp>
      <p:graphicFrame>
        <p:nvGraphicFramePr>
          <p:cNvPr id="507904" name="Object 102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507904" name="Worksheet" r:id="rId3" imgW="3057901" imgH="1514856" progId="Excel.Sheet.8">
              <p:embed/>
            </p:oleObj>
          </a:graphicData>
        </a:graphic>
      </p:graphicFrame>
      <p:graphicFrame>
        <p:nvGraphicFramePr>
          <p:cNvPr id="507905" name="Object 1025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p:oleObj spid="_x0000_s507905" name="Worksheet" r:id="rId4" imgW="2914849" imgH="1429207" progId="Excel.Sheet.8">
              <p:embed/>
            </p:oleObj>
          </a:graphicData>
        </a:graphic>
      </p:graphicFrame>
      <p:graphicFrame>
        <p:nvGraphicFramePr>
          <p:cNvPr id="507906" name="Object 1026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p:oleObj spid="_x0000_s507906" name="Worksheet" r:id="rId5" imgW="2105431" imgH="1429112" progId="Excel.Sheet.8">
              <p:embed/>
            </p:oleObj>
          </a:graphicData>
        </a:graphic>
      </p:graphicFrame>
      <p:sp>
        <p:nvSpPr>
          <p:cNvPr id="385031" name="Line 7"/>
          <p:cNvSpPr>
            <a:spLocks noChangeShapeType="1"/>
          </p:cNvSpPr>
          <p:nvPr/>
        </p:nvSpPr>
        <p:spPr bwMode="auto">
          <a:xfrm>
            <a:off x="4724400" y="54102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F734BBA-4F07-4891-8F41-60B2E73E1976}" type="slidenum">
              <a:rPr lang="en-US"/>
              <a:pPr/>
              <a:t>18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Outer join</a:t>
            </a:r>
          </a:p>
        </p:txBody>
      </p:sp>
      <p:graphicFrame>
        <p:nvGraphicFramePr>
          <p:cNvPr id="508928" name="Object 2048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p:oleObj spid="_x0000_s508928" name="Worksheet" r:id="rId3" imgW="2105431" imgH="1429112" progId="Excel.Sheet.8">
              <p:embed/>
            </p:oleObj>
          </a:graphicData>
        </a:graphic>
      </p:graphicFrame>
      <p:sp>
        <p:nvSpPr>
          <p:cNvPr id="386054" name="Line 6"/>
          <p:cNvSpPr>
            <a:spLocks noChangeShapeType="1"/>
          </p:cNvSpPr>
          <p:nvPr/>
        </p:nvSpPr>
        <p:spPr bwMode="auto">
          <a:xfrm>
            <a:off x="4724400" y="54102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60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select</a:t>
            </a:r>
            <a:r>
              <a:rPr lang="en-US"/>
              <a:t> ssn, c-name</a:t>
            </a:r>
          </a:p>
          <a:p>
            <a:pPr>
              <a:buFontTx/>
              <a:buNone/>
            </a:pPr>
            <a:r>
              <a:rPr lang="en-US" b="1"/>
              <a:t>from</a:t>
            </a:r>
            <a:r>
              <a:rPr lang="en-US"/>
              <a:t> takes </a:t>
            </a:r>
            <a:r>
              <a:rPr lang="en-US" b="1"/>
              <a:t>right</a:t>
            </a:r>
            <a:r>
              <a:rPr lang="en-US"/>
              <a:t> </a:t>
            </a:r>
            <a:r>
              <a:rPr lang="en-US" b="1"/>
              <a:t>outer join</a:t>
            </a:r>
            <a:r>
              <a:rPr lang="en-US"/>
              <a:t> class </a:t>
            </a:r>
            <a:r>
              <a:rPr lang="en-US" b="1"/>
              <a:t>on</a:t>
            </a:r>
            <a:r>
              <a:rPr lang="en-US"/>
              <a:t> takes.c-id=class.c-id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38C2F85-EA60-4D0B-9E4E-5B33899BE572}" type="slidenum">
              <a:rPr lang="en-US"/>
              <a:pPr/>
              <a:t>19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Outer join</a:t>
            </a:r>
          </a:p>
        </p:txBody>
      </p:sp>
      <p:sp>
        <p:nvSpPr>
          <p:cNvPr id="388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left outer join</a:t>
            </a:r>
          </a:p>
          <a:p>
            <a:r>
              <a:rPr lang="en-US" b="1"/>
              <a:t>right outer join</a:t>
            </a:r>
          </a:p>
          <a:p>
            <a:r>
              <a:rPr lang="en-US" b="1"/>
              <a:t>full outer join</a:t>
            </a:r>
          </a:p>
          <a:p>
            <a:r>
              <a:rPr lang="en-US" b="1"/>
              <a:t>natural join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BED5009-E3F1-49DB-BCCC-1F6034E58635}" type="slidenum">
              <a:rPr lang="en-US"/>
              <a:pPr/>
              <a:t>2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Overview - rel. model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Formal query languages</a:t>
            </a:r>
          </a:p>
          <a:p>
            <a:pPr lvl="1"/>
            <a:r>
              <a:rPr lang="en-US"/>
              <a:t>rel algebra and calculi</a:t>
            </a:r>
          </a:p>
          <a:p>
            <a:r>
              <a:rPr lang="en-US"/>
              <a:t>Commercial query languages</a:t>
            </a:r>
          </a:p>
          <a:p>
            <a:pPr lvl="1"/>
            <a:r>
              <a:rPr lang="en-US"/>
              <a:t>SQL</a:t>
            </a:r>
          </a:p>
          <a:p>
            <a:pPr lvl="1"/>
            <a:r>
              <a:rPr lang="en-US"/>
              <a:t>QBE, (QUEL)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756BD0C-C329-4528-ABF2-A13F3FB050AD}" type="slidenum">
              <a:rPr lang="en-US"/>
              <a:pPr/>
              <a:t>20</a:t>
            </a:fld>
            <a:endParaRPr lang="en-US"/>
          </a:p>
        </p:txBody>
      </p:sp>
      <p:sp>
        <p:nvSpPr>
          <p:cNvPr id="457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Null Values</a:t>
            </a:r>
          </a:p>
        </p:txBody>
      </p:sp>
      <p:sp>
        <p:nvSpPr>
          <p:cNvPr id="4577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848600" cy="3962400"/>
          </a:xfrm>
          <a:noFill/>
          <a:ln/>
        </p:spPr>
        <p:txBody>
          <a:bodyPr lIns="90488" tIns="44450" rIns="90488" bIns="44450"/>
          <a:lstStyle/>
          <a:p>
            <a:r>
              <a:rPr lang="en-US" b="1"/>
              <a:t>null</a:t>
            </a:r>
            <a:r>
              <a:rPr lang="en-US"/>
              <a:t> -&gt; unknown, or inapplicable, (or …)</a:t>
            </a:r>
          </a:p>
          <a:p>
            <a:r>
              <a:rPr lang="en-US"/>
              <a:t>Complications:</a:t>
            </a:r>
          </a:p>
          <a:p>
            <a:pPr lvl="1"/>
            <a:r>
              <a:rPr lang="en-US"/>
              <a:t>3-valued logic</a:t>
            </a: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/>
              <a:t>(true, false and </a:t>
            </a:r>
            <a:r>
              <a:rPr lang="en-US" i="1"/>
              <a:t>unknown</a:t>
            </a:r>
            <a:r>
              <a:rPr lang="en-US"/>
              <a:t>).</a:t>
            </a:r>
          </a:p>
          <a:p>
            <a:pPr lvl="1"/>
            <a:r>
              <a:rPr lang="en-US" b="1"/>
              <a:t>null</a:t>
            </a:r>
            <a:r>
              <a:rPr lang="en-US"/>
              <a:t> = </a:t>
            </a:r>
            <a:r>
              <a:rPr lang="en-US" b="1"/>
              <a:t>null</a:t>
            </a:r>
            <a:r>
              <a:rPr lang="en-US"/>
              <a:t> : false!!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DB5B7A0-19CD-4881-903D-78D32B4AAC6A}" type="slidenum">
              <a:rPr lang="en-US"/>
              <a:pPr/>
              <a:t>21</a:t>
            </a:fld>
            <a:endParaRPr lang="en-US"/>
          </a:p>
        </p:txBody>
      </p:sp>
      <p:sp>
        <p:nvSpPr>
          <p:cNvPr id="475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475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/>
              <a:t>insertion, deletion, update</a:t>
            </a:r>
          </a:p>
          <a:p>
            <a:r>
              <a:rPr lang="en-US"/>
              <a:t>other parts: </a:t>
            </a:r>
            <a:r>
              <a:rPr lang="en-US" b="1"/>
              <a:t>DDL</a:t>
            </a:r>
            <a:r>
              <a:rPr lang="en-US"/>
              <a:t>, authorization, triggers</a:t>
            </a:r>
          </a:p>
          <a:p>
            <a:r>
              <a:rPr lang="en-US"/>
              <a:t>embedded SQL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A8E6C4F-83D0-4B71-9DB3-319390808C58}" type="slidenum">
              <a:rPr lang="en-US"/>
              <a:pPr/>
              <a:t>22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create</a:t>
            </a:r>
            <a:r>
              <a:rPr lang="en-US"/>
              <a:t> </a:t>
            </a:r>
            <a:r>
              <a:rPr lang="en-US" b="1"/>
              <a:t>table</a:t>
            </a:r>
            <a:r>
              <a:rPr lang="en-US"/>
              <a:t> student</a:t>
            </a:r>
          </a:p>
          <a:p>
            <a:pPr>
              <a:buFontTx/>
              <a:buNone/>
            </a:pPr>
            <a:r>
              <a:rPr lang="en-US"/>
              <a:t>(ssn </a:t>
            </a:r>
            <a:r>
              <a:rPr lang="en-US" b="1"/>
              <a:t>char</a:t>
            </a:r>
            <a:r>
              <a:rPr lang="en-US"/>
              <a:t>(9) </a:t>
            </a:r>
            <a:r>
              <a:rPr lang="en-US" b="1"/>
              <a:t>not null</a:t>
            </a:r>
            <a:r>
              <a:rPr lang="en-US"/>
              <a:t>,</a:t>
            </a:r>
          </a:p>
          <a:p>
            <a:pPr>
              <a:buFontTx/>
              <a:buNone/>
            </a:pPr>
            <a:r>
              <a:rPr lang="en-US"/>
              <a:t>  name </a:t>
            </a:r>
            <a:r>
              <a:rPr lang="en-US" b="1"/>
              <a:t>char</a:t>
            </a:r>
            <a:r>
              <a:rPr lang="en-US"/>
              <a:t>(30),</a:t>
            </a:r>
          </a:p>
          <a:p>
            <a:pPr>
              <a:buFontTx/>
              <a:buNone/>
            </a:pPr>
            <a:r>
              <a:rPr lang="en-US"/>
              <a:t>  address </a:t>
            </a:r>
            <a:r>
              <a:rPr lang="en-US" b="1"/>
              <a:t>char</a:t>
            </a:r>
            <a:r>
              <a:rPr lang="en-US"/>
              <a:t>(50),</a:t>
            </a:r>
          </a:p>
          <a:p>
            <a:pPr>
              <a:buFontTx/>
              <a:buNone/>
            </a:pPr>
            <a:r>
              <a:rPr lang="en-US" b="1"/>
              <a:t>primary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(ssn) 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E6902D7-E447-4C95-A9B3-40DDECA7FCF6}" type="slidenum">
              <a:rPr lang="en-US"/>
              <a:pPr/>
              <a:t>23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create</a:t>
            </a:r>
            <a:r>
              <a:rPr lang="en-US"/>
              <a:t> </a:t>
            </a:r>
            <a:r>
              <a:rPr lang="en-US" b="1"/>
              <a:t>table </a:t>
            </a:r>
            <a:r>
              <a:rPr lang="en-US"/>
              <a:t>r( A1 D1, …, An Dn,</a:t>
            </a:r>
          </a:p>
          <a:p>
            <a:pPr>
              <a:buFontTx/>
              <a:buNone/>
            </a:pPr>
            <a:r>
              <a:rPr lang="en-US"/>
              <a:t>    integrity-constraint1,</a:t>
            </a:r>
          </a:p>
          <a:p>
            <a:pPr>
              <a:buFontTx/>
              <a:buNone/>
            </a:pPr>
            <a:r>
              <a:rPr lang="en-US"/>
              <a:t>    …</a:t>
            </a:r>
          </a:p>
          <a:p>
            <a:pPr>
              <a:buFontTx/>
              <a:buNone/>
            </a:pPr>
            <a:r>
              <a:rPr lang="en-US"/>
              <a:t>    integrity-constraint-n)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183592F-0AC8-4DAE-9BDB-2BB34BD1DCF7}" type="slidenum">
              <a:rPr lang="en-US"/>
              <a:pPr/>
              <a:t>24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Domains:</a:t>
            </a:r>
          </a:p>
          <a:p>
            <a:r>
              <a:rPr lang="en-US" b="1"/>
              <a:t>char</a:t>
            </a:r>
            <a:r>
              <a:rPr lang="en-US"/>
              <a:t>(n), </a:t>
            </a:r>
            <a:r>
              <a:rPr lang="en-US" b="1"/>
              <a:t>varchar</a:t>
            </a:r>
            <a:r>
              <a:rPr lang="en-US"/>
              <a:t>(n)</a:t>
            </a:r>
          </a:p>
          <a:p>
            <a:r>
              <a:rPr lang="en-US" b="1"/>
              <a:t>int</a:t>
            </a:r>
            <a:r>
              <a:rPr lang="en-US"/>
              <a:t>, </a:t>
            </a:r>
            <a:r>
              <a:rPr lang="en-US" b="1"/>
              <a:t>numeric</a:t>
            </a:r>
            <a:r>
              <a:rPr lang="en-US"/>
              <a:t>(p,d), </a:t>
            </a:r>
            <a:r>
              <a:rPr lang="en-US" b="1"/>
              <a:t>real</a:t>
            </a:r>
            <a:r>
              <a:rPr lang="en-US"/>
              <a:t>, </a:t>
            </a:r>
            <a:r>
              <a:rPr lang="en-US" b="1"/>
              <a:t>double precision</a:t>
            </a:r>
          </a:p>
          <a:p>
            <a:r>
              <a:rPr lang="en-US" b="1"/>
              <a:t>float, smallint</a:t>
            </a:r>
          </a:p>
          <a:p>
            <a:r>
              <a:rPr lang="en-US" b="1"/>
              <a:t>date</a:t>
            </a:r>
            <a:r>
              <a:rPr lang="en-US"/>
              <a:t>, </a:t>
            </a:r>
            <a:r>
              <a:rPr lang="en-US" b="1"/>
              <a:t>time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F141BB5-1BEF-4BD3-A223-E642B48E444A}" type="slidenum">
              <a:rPr lang="en-US"/>
              <a:pPr/>
              <a:t>25</a:t>
            </a:fld>
            <a:endParaRPr lang="en-US"/>
          </a:p>
        </p:txBody>
      </p:sp>
      <p:sp>
        <p:nvSpPr>
          <p:cNvPr id="396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6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delete a table: difference between</a:t>
            </a:r>
          </a:p>
          <a:p>
            <a:pPr>
              <a:buFontTx/>
              <a:buNone/>
            </a:pPr>
            <a:r>
              <a:rPr lang="en-US"/>
              <a:t>   </a:t>
            </a:r>
            <a:r>
              <a:rPr lang="en-US" b="1"/>
              <a:t>drop</a:t>
            </a:r>
            <a:r>
              <a:rPr lang="en-US"/>
              <a:t> </a:t>
            </a:r>
            <a:r>
              <a:rPr lang="en-US" b="1"/>
              <a:t>table</a:t>
            </a:r>
            <a:r>
              <a:rPr lang="en-US"/>
              <a:t> student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  </a:t>
            </a:r>
            <a:r>
              <a:rPr lang="en-US" b="1"/>
              <a:t>delete</a:t>
            </a:r>
            <a:r>
              <a:rPr lang="en-US"/>
              <a:t> </a:t>
            </a:r>
            <a:r>
              <a:rPr lang="en-US" b="1"/>
              <a:t>from</a:t>
            </a:r>
            <a:r>
              <a:rPr lang="en-US"/>
              <a:t> student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12BEE08-37DE-4D13-9919-BDF12A31EC0F}" type="slidenum">
              <a:rPr lang="en-US"/>
              <a:pPr/>
              <a:t>26</a:t>
            </a:fld>
            <a:endParaRPr lang="en-US"/>
          </a:p>
        </p:txBody>
      </p:sp>
      <p:sp>
        <p:nvSpPr>
          <p:cNvPr id="397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7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modify  a table: </a:t>
            </a:r>
          </a:p>
          <a:p>
            <a:pPr>
              <a:buFontTx/>
              <a:buNone/>
            </a:pPr>
            <a:r>
              <a:rPr lang="en-US" b="1"/>
              <a:t>alter</a:t>
            </a:r>
            <a:r>
              <a:rPr lang="en-US"/>
              <a:t> </a:t>
            </a:r>
            <a:r>
              <a:rPr lang="en-US" b="1"/>
              <a:t>table</a:t>
            </a:r>
            <a:r>
              <a:rPr lang="en-US"/>
              <a:t> student </a:t>
            </a:r>
            <a:r>
              <a:rPr lang="en-US" b="1"/>
              <a:t>drop</a:t>
            </a:r>
            <a:r>
              <a:rPr lang="en-US"/>
              <a:t> address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b="1"/>
              <a:t>alter</a:t>
            </a:r>
            <a:r>
              <a:rPr lang="en-US"/>
              <a:t> </a:t>
            </a:r>
            <a:r>
              <a:rPr lang="en-US" b="1"/>
              <a:t>table</a:t>
            </a:r>
            <a:r>
              <a:rPr lang="en-US"/>
              <a:t> student </a:t>
            </a:r>
            <a:r>
              <a:rPr lang="en-US" b="1"/>
              <a:t>add</a:t>
            </a:r>
            <a:r>
              <a:rPr lang="en-US"/>
              <a:t> major char(10)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30E49E1-DB11-4AB4-9455-233A02761854}" type="slidenum">
              <a:rPr lang="en-US"/>
              <a:pPr/>
              <a:t>27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integrity constraints:</a:t>
            </a:r>
          </a:p>
          <a:p>
            <a:r>
              <a:rPr lang="en-US" b="1"/>
              <a:t>primary key</a:t>
            </a:r>
          </a:p>
          <a:p>
            <a:r>
              <a:rPr lang="en-US" b="1"/>
              <a:t>foreign key</a:t>
            </a:r>
          </a:p>
          <a:p>
            <a:r>
              <a:rPr lang="en-US" b="1"/>
              <a:t>check</a:t>
            </a:r>
            <a:r>
              <a:rPr lang="en-US"/>
              <a:t>(P)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6D6B561-D3F4-45DE-AF69-DDE71B747ED3}" type="slidenum">
              <a:rPr lang="en-US"/>
              <a:pPr/>
              <a:t>28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 Language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create</a:t>
            </a:r>
            <a:r>
              <a:rPr lang="en-US"/>
              <a:t> </a:t>
            </a:r>
            <a:r>
              <a:rPr lang="en-US" b="1"/>
              <a:t>table</a:t>
            </a:r>
            <a:r>
              <a:rPr lang="en-US"/>
              <a:t> takes</a:t>
            </a:r>
          </a:p>
          <a:p>
            <a:pPr>
              <a:buFontTx/>
              <a:buNone/>
            </a:pPr>
            <a:r>
              <a:rPr lang="en-US"/>
              <a:t>(ssn </a:t>
            </a:r>
            <a:r>
              <a:rPr lang="en-US" b="1"/>
              <a:t>char</a:t>
            </a:r>
            <a:r>
              <a:rPr lang="en-US"/>
              <a:t>(9) </a:t>
            </a:r>
            <a:r>
              <a:rPr lang="en-US" b="1"/>
              <a:t>not null</a:t>
            </a:r>
            <a:r>
              <a:rPr lang="en-US"/>
              <a:t>,</a:t>
            </a:r>
          </a:p>
          <a:p>
            <a:pPr>
              <a:buFontTx/>
              <a:buNone/>
            </a:pPr>
            <a:r>
              <a:rPr lang="en-US"/>
              <a:t>  c-id </a:t>
            </a:r>
            <a:r>
              <a:rPr lang="en-US" b="1"/>
              <a:t>char</a:t>
            </a:r>
            <a:r>
              <a:rPr lang="en-US"/>
              <a:t>(5) </a:t>
            </a:r>
            <a:r>
              <a:rPr lang="en-US" b="1"/>
              <a:t>not null</a:t>
            </a:r>
            <a:r>
              <a:rPr lang="en-US"/>
              <a:t>,</a:t>
            </a:r>
          </a:p>
          <a:p>
            <a:pPr>
              <a:buFontTx/>
              <a:buNone/>
            </a:pPr>
            <a:r>
              <a:rPr lang="en-US"/>
              <a:t>  grade </a:t>
            </a:r>
            <a:r>
              <a:rPr lang="en-US" b="1"/>
              <a:t>char</a:t>
            </a:r>
            <a:r>
              <a:rPr lang="en-US"/>
              <a:t>(1),</a:t>
            </a:r>
          </a:p>
          <a:p>
            <a:pPr>
              <a:buFontTx/>
              <a:buNone/>
            </a:pPr>
            <a:r>
              <a:rPr lang="en-US" b="1"/>
              <a:t>primary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(ssn, c-id),</a:t>
            </a:r>
          </a:p>
          <a:p>
            <a:pPr>
              <a:buFontTx/>
              <a:buNone/>
            </a:pPr>
            <a:r>
              <a:rPr lang="en-US" b="1"/>
              <a:t>check</a:t>
            </a:r>
            <a:r>
              <a:rPr lang="en-US"/>
              <a:t>  grade </a:t>
            </a:r>
            <a:r>
              <a:rPr lang="en-US" b="1"/>
              <a:t>in</a:t>
            </a:r>
            <a:r>
              <a:rPr lang="en-US"/>
              <a:t> (“A”, “B”, “C”, “D”, “F”))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2FF937C-824E-43E2-A05E-60661EB6EABB}" type="slidenum">
              <a:rPr lang="en-US"/>
              <a:pPr/>
              <a:t>29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Referential Integrity constraints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‘foreign keys’ - eg: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/>
              <a:t>create table</a:t>
            </a:r>
            <a:r>
              <a:rPr lang="en-US"/>
              <a:t> takes(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ssn </a:t>
            </a:r>
            <a:r>
              <a:rPr lang="en-US" b="1"/>
              <a:t>char</a:t>
            </a:r>
            <a:r>
              <a:rPr lang="en-US"/>
              <a:t>(9) </a:t>
            </a:r>
            <a:r>
              <a:rPr lang="en-US" b="1"/>
              <a:t>not</a:t>
            </a:r>
            <a:r>
              <a:rPr lang="en-US"/>
              <a:t> </a:t>
            </a:r>
            <a:r>
              <a:rPr lang="en-US" b="1"/>
              <a:t>null</a:t>
            </a:r>
            <a:r>
              <a:rPr lang="en-US"/>
              <a:t>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c-id </a:t>
            </a:r>
            <a:r>
              <a:rPr lang="en-US" b="1"/>
              <a:t>char</a:t>
            </a:r>
            <a:r>
              <a:rPr lang="en-US"/>
              <a:t>(5) </a:t>
            </a:r>
            <a:r>
              <a:rPr lang="en-US" b="1"/>
              <a:t>not</a:t>
            </a:r>
            <a:r>
              <a:rPr lang="en-US"/>
              <a:t> </a:t>
            </a:r>
            <a:r>
              <a:rPr lang="en-US" b="1"/>
              <a:t>null</a:t>
            </a:r>
            <a:r>
              <a:rPr lang="en-US"/>
              <a:t>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grade </a:t>
            </a:r>
            <a:r>
              <a:rPr lang="en-US" b="1"/>
              <a:t>integer</a:t>
            </a:r>
            <a:r>
              <a:rPr lang="en-US"/>
              <a:t>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</a:t>
            </a:r>
            <a:r>
              <a:rPr lang="en-US" b="1"/>
              <a:t>primary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(ssn, c-id),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</a:t>
            </a:r>
            <a:r>
              <a:rPr lang="en-US" b="1"/>
              <a:t>foreign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ssn </a:t>
            </a:r>
            <a:r>
              <a:rPr lang="en-US" b="1"/>
              <a:t>references</a:t>
            </a:r>
            <a:r>
              <a:rPr lang="en-US"/>
              <a:t> student,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</a:t>
            </a:r>
            <a:r>
              <a:rPr lang="en-US" b="1"/>
              <a:t>foreign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c-id </a:t>
            </a:r>
            <a:r>
              <a:rPr lang="en-US" b="1"/>
              <a:t>references</a:t>
            </a:r>
            <a:r>
              <a:rPr lang="en-US"/>
              <a:t> class)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12C2B47-F55F-4097-976F-3A91170B48A5}" type="slidenum">
              <a:rPr lang="en-US"/>
              <a:pPr/>
              <a:t>3</a:t>
            </a:fld>
            <a:endParaRPr lang="en-US"/>
          </a:p>
        </p:txBody>
      </p:sp>
      <p:sp>
        <p:nvSpPr>
          <p:cNvPr id="320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3205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>
                <a:solidFill>
                  <a:srgbClr val="FF3300"/>
                </a:solidFill>
              </a:rPr>
              <a:t>insertion, deletion, update</a:t>
            </a:r>
            <a:endParaRPr lang="en-US"/>
          </a:p>
          <a:p>
            <a:r>
              <a:rPr lang="en-US"/>
              <a:t>other parts: DDL, authorization, triggers</a:t>
            </a:r>
          </a:p>
          <a:p>
            <a:r>
              <a:rPr lang="en-US"/>
              <a:t>embedded SQL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2F67770-16D1-47B7-BDF9-7FB51E611405}" type="slidenum">
              <a:rPr lang="en-US"/>
              <a:pPr/>
              <a:t>30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Referential Integrity constraints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    …</a:t>
            </a:r>
          </a:p>
          <a:p>
            <a:pPr lvl="1">
              <a:buFontTx/>
              <a:buNone/>
            </a:pPr>
            <a:r>
              <a:rPr lang="en-US" b="1"/>
              <a:t>foreign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ssn </a:t>
            </a:r>
            <a:r>
              <a:rPr lang="en-US" b="1"/>
              <a:t>references</a:t>
            </a:r>
            <a:r>
              <a:rPr lang="en-US"/>
              <a:t> student,</a:t>
            </a:r>
          </a:p>
          <a:p>
            <a:pPr lvl="1">
              <a:buFontTx/>
              <a:buNone/>
            </a:pPr>
            <a:r>
              <a:rPr lang="en-US"/>
              <a:t> </a:t>
            </a:r>
            <a:r>
              <a:rPr lang="en-US" b="1"/>
              <a:t>foreign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c-id </a:t>
            </a:r>
            <a:r>
              <a:rPr lang="en-US" b="1"/>
              <a:t>references</a:t>
            </a:r>
            <a:r>
              <a:rPr lang="en-US"/>
              <a:t> class)</a:t>
            </a:r>
          </a:p>
          <a:p>
            <a:pPr>
              <a:buFontTx/>
              <a:buNone/>
            </a:pPr>
            <a:r>
              <a:rPr lang="en-US"/>
              <a:t>Effect: </a:t>
            </a:r>
          </a:p>
          <a:p>
            <a:pPr lvl="1"/>
            <a:r>
              <a:rPr lang="en-US"/>
              <a:t>expects that ssn to exist in ‘student’ table</a:t>
            </a:r>
          </a:p>
          <a:p>
            <a:pPr lvl="1"/>
            <a:r>
              <a:rPr lang="en-US"/>
              <a:t>blocks ops that violate that - how??</a:t>
            </a:r>
          </a:p>
          <a:p>
            <a:pPr lvl="2"/>
            <a:r>
              <a:rPr lang="en-US"/>
              <a:t>insertion?</a:t>
            </a:r>
          </a:p>
          <a:p>
            <a:pPr lvl="2"/>
            <a:r>
              <a:rPr lang="en-US"/>
              <a:t>deletion/update?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6AFCF0D-2AB4-4940-BFFD-7ED66C27C304}" type="slidenum">
              <a:rPr lang="en-US"/>
              <a:pPr/>
              <a:t>31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Referential Integrity constraints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    …</a:t>
            </a:r>
          </a:p>
          <a:p>
            <a:pPr lvl="1">
              <a:buFontTx/>
              <a:buNone/>
            </a:pPr>
            <a:r>
              <a:rPr lang="en-US" b="1"/>
              <a:t>foreign</a:t>
            </a:r>
            <a:r>
              <a:rPr lang="en-US"/>
              <a:t> </a:t>
            </a:r>
            <a:r>
              <a:rPr lang="en-US" b="1"/>
              <a:t>key</a:t>
            </a:r>
            <a:r>
              <a:rPr lang="en-US"/>
              <a:t> ssn </a:t>
            </a:r>
            <a:r>
              <a:rPr lang="en-US" b="1"/>
              <a:t>references</a:t>
            </a:r>
            <a:r>
              <a:rPr lang="en-US"/>
              <a:t> student</a:t>
            </a:r>
          </a:p>
          <a:p>
            <a:pPr lvl="1">
              <a:buFontTx/>
              <a:buNone/>
            </a:pPr>
            <a:r>
              <a:rPr lang="en-US"/>
              <a:t>    </a:t>
            </a:r>
            <a:r>
              <a:rPr lang="en-US" b="1"/>
              <a:t>on delete cascade</a:t>
            </a:r>
            <a:endParaRPr lang="en-US"/>
          </a:p>
          <a:p>
            <a:pPr lvl="1">
              <a:buFontTx/>
              <a:buNone/>
            </a:pPr>
            <a:r>
              <a:rPr lang="en-US"/>
              <a:t>    </a:t>
            </a:r>
            <a:r>
              <a:rPr lang="en-US" b="1"/>
              <a:t>on update cascade</a:t>
            </a:r>
            <a:r>
              <a:rPr lang="en-US"/>
              <a:t>,</a:t>
            </a:r>
          </a:p>
          <a:p>
            <a:pPr lvl="1">
              <a:buFontTx/>
              <a:buNone/>
            </a:pPr>
            <a:r>
              <a:rPr lang="en-US"/>
              <a:t>...</a:t>
            </a:r>
          </a:p>
          <a:p>
            <a:r>
              <a:rPr lang="en-US"/>
              <a:t>-&gt; eliminate all student enrollments</a:t>
            </a:r>
          </a:p>
          <a:p>
            <a:r>
              <a:rPr lang="en-US"/>
              <a:t>other options (set to null, to default etc)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B73B78F-9EE1-4498-9C45-1D47DD9A3085}" type="slidenum">
              <a:rPr lang="en-US"/>
              <a:pPr/>
              <a:t>32</a:t>
            </a:fld>
            <a:endParaRPr lang="en-US"/>
          </a:p>
        </p:txBody>
      </p:sp>
      <p:sp>
        <p:nvSpPr>
          <p:cNvPr id="4956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495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/>
              <a:t>insertion, deletion, update</a:t>
            </a:r>
          </a:p>
          <a:p>
            <a:r>
              <a:rPr lang="en-US"/>
              <a:t>other parts: DDL, authorization, </a:t>
            </a:r>
            <a:r>
              <a:rPr lang="en-US" b="1"/>
              <a:t>triggers</a:t>
            </a:r>
          </a:p>
          <a:p>
            <a:r>
              <a:rPr lang="en-US"/>
              <a:t>embedded SQL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848AA03-48D3-44DA-A433-DA0B079709F1}" type="slidenum">
              <a:rPr lang="en-US"/>
              <a:pPr/>
              <a:t>33</a:t>
            </a:fld>
            <a:endParaRPr 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Weapons for IC: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assertions</a:t>
            </a:r>
          </a:p>
          <a:p>
            <a:pPr lvl="1"/>
            <a:r>
              <a:rPr lang="en-US" b="1"/>
              <a:t>create assertion</a:t>
            </a:r>
            <a:r>
              <a:rPr lang="en-US"/>
              <a:t> &lt;assertion-name&gt; </a:t>
            </a:r>
            <a:r>
              <a:rPr lang="en-US" b="1"/>
              <a:t>check</a:t>
            </a:r>
            <a:r>
              <a:rPr lang="en-US"/>
              <a:t> &lt;predicate&gt;</a:t>
            </a:r>
          </a:p>
          <a:p>
            <a:r>
              <a:rPr lang="en-US"/>
              <a:t>triggers (~ assertions with ‘teeth’)</a:t>
            </a:r>
          </a:p>
          <a:p>
            <a:pPr lvl="1"/>
            <a:r>
              <a:rPr lang="en-US"/>
              <a:t>on operation, if condition, then action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8853EC7-3B44-418E-A820-0B4FE3519D33}" type="slidenum">
              <a:rPr lang="en-US"/>
              <a:pPr/>
              <a:t>34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Triggers - example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define</a:t>
            </a:r>
            <a:r>
              <a:rPr lang="en-US"/>
              <a:t> </a:t>
            </a:r>
            <a:r>
              <a:rPr lang="en-US" b="1"/>
              <a:t>trigger</a:t>
            </a:r>
            <a:r>
              <a:rPr lang="en-US"/>
              <a:t> zerograde </a:t>
            </a:r>
            <a:r>
              <a:rPr lang="en-US" b="1"/>
              <a:t>on</a:t>
            </a:r>
            <a:r>
              <a:rPr lang="en-US"/>
              <a:t> </a:t>
            </a:r>
            <a:r>
              <a:rPr lang="en-US" b="1"/>
              <a:t>update</a:t>
            </a:r>
            <a:r>
              <a:rPr lang="en-US"/>
              <a:t> takes</a:t>
            </a:r>
          </a:p>
          <a:p>
            <a:pPr>
              <a:buFontTx/>
              <a:buNone/>
            </a:pPr>
            <a:r>
              <a:rPr lang="en-US"/>
              <a:t>(</a:t>
            </a:r>
            <a:r>
              <a:rPr lang="en-US" b="1"/>
              <a:t>if new</a:t>
            </a:r>
            <a:r>
              <a:rPr lang="en-US"/>
              <a:t> takes.grade &lt; 0</a:t>
            </a:r>
          </a:p>
          <a:p>
            <a:pPr>
              <a:buFontTx/>
              <a:buNone/>
            </a:pPr>
            <a:r>
              <a:rPr lang="en-US"/>
              <a:t>  </a:t>
            </a:r>
            <a:r>
              <a:rPr lang="en-US" b="1"/>
              <a:t>then</a:t>
            </a:r>
            <a:r>
              <a:rPr lang="en-US"/>
              <a:t> takes.grade = 0)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AE5F981-143E-4E04-B870-A78CEF4F7243}" type="slidenum">
              <a:rPr lang="en-US"/>
              <a:pPr/>
              <a:t>35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Triggers - discussion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more complicated: “managers have higher  salaries than their subordinates” - a trigger can  automatically boost mgrs salaries</a:t>
            </a:r>
          </a:p>
          <a:p>
            <a:r>
              <a:rPr lang="en-US"/>
              <a:t>triggers: tricky (infinite loops…)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C1CD64C-39BD-41C9-B957-E956EEFBE7AC}" type="slidenum">
              <a:rPr lang="en-US"/>
              <a:pPr/>
              <a:t>36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/>
              <a:t>insertion, deletion, update</a:t>
            </a:r>
          </a:p>
          <a:p>
            <a:r>
              <a:rPr lang="en-US"/>
              <a:t>other parts: DDL, </a:t>
            </a:r>
            <a:r>
              <a:rPr lang="en-US" b="1"/>
              <a:t>authorization</a:t>
            </a:r>
            <a:r>
              <a:rPr lang="en-US"/>
              <a:t>, triggers</a:t>
            </a:r>
          </a:p>
          <a:p>
            <a:r>
              <a:rPr lang="en-US"/>
              <a:t>embedded SQL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691B858-8336-42B3-A567-4F2FB581E1AA}" type="slidenum">
              <a:rPr lang="en-US"/>
              <a:pPr/>
              <a:t>37</a:t>
            </a:fld>
            <a:endParaRPr lang="en-US"/>
          </a:p>
        </p:txBody>
      </p:sp>
      <p:sp>
        <p:nvSpPr>
          <p:cNvPr id="490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Authorization</a:t>
            </a:r>
          </a:p>
        </p:txBody>
      </p:sp>
      <p:sp>
        <p:nvSpPr>
          <p:cNvPr id="4904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grant</a:t>
            </a:r>
            <a:r>
              <a:rPr lang="en-US"/>
              <a:t> &lt;priv.-list&gt; </a:t>
            </a:r>
            <a:r>
              <a:rPr lang="en-US" b="1"/>
              <a:t>on</a:t>
            </a:r>
            <a:r>
              <a:rPr lang="en-US"/>
              <a:t> &lt;table-name&gt; </a:t>
            </a:r>
            <a:r>
              <a:rPr lang="en-US" b="1"/>
              <a:t>to</a:t>
            </a:r>
            <a:r>
              <a:rPr lang="en-US"/>
              <a:t> &lt;user-list&gt;</a:t>
            </a:r>
          </a:p>
          <a:p>
            <a:r>
              <a:rPr lang="en-US"/>
              <a:t>privileges for tuples: read / insert / delete / update</a:t>
            </a:r>
          </a:p>
          <a:p>
            <a:r>
              <a:rPr lang="en-US"/>
              <a:t>privileges for tables: create, drop, index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FC87000-D087-481A-BF68-599CB8203BB0}" type="slidenum">
              <a:rPr lang="en-US"/>
              <a:pPr/>
              <a:t>38</a:t>
            </a:fld>
            <a:endParaRPr lang="en-US"/>
          </a:p>
        </p:txBody>
      </p:sp>
      <p:sp>
        <p:nvSpPr>
          <p:cNvPr id="4915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Authorization – cont’d</a:t>
            </a:r>
          </a:p>
        </p:txBody>
      </p:sp>
      <p:sp>
        <p:nvSpPr>
          <p:cNvPr id="4915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variations:</a:t>
            </a:r>
          </a:p>
          <a:p>
            <a:pPr lvl="1"/>
            <a:r>
              <a:rPr lang="en-US" b="1"/>
              <a:t>with grant option</a:t>
            </a:r>
          </a:p>
          <a:p>
            <a:pPr lvl="1"/>
            <a:r>
              <a:rPr lang="en-US" b="1"/>
              <a:t>revoke </a:t>
            </a:r>
            <a:r>
              <a:rPr lang="en-US"/>
              <a:t>&lt;priv.-list&gt;</a:t>
            </a:r>
            <a:r>
              <a:rPr lang="en-US" b="1"/>
              <a:t> on &lt;t-name&gt; from </a:t>
            </a:r>
            <a:r>
              <a:rPr lang="en-US"/>
              <a:t>&lt;user_ids&gt;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3B2FA47-5690-48EB-A052-C1A52B11C70B}" type="slidenum">
              <a:rPr lang="en-US"/>
              <a:pPr/>
              <a:t>39</a:t>
            </a:fld>
            <a:endParaRPr lang="en-US"/>
          </a:p>
        </p:txBody>
      </p:sp>
      <p:sp>
        <p:nvSpPr>
          <p:cNvPr id="4884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4884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/>
              <a:t>insertion, deletion, update</a:t>
            </a:r>
          </a:p>
          <a:p>
            <a:r>
              <a:rPr lang="en-US"/>
              <a:t>other parts: DDL, authorization, triggers</a:t>
            </a:r>
          </a:p>
          <a:p>
            <a:r>
              <a:rPr lang="en-US" b="1"/>
              <a:t>embedded SQL</a:t>
            </a:r>
            <a:r>
              <a:rPr lang="en-US"/>
              <a:t>; application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1BB55AB-797B-4684-A42B-9DEDDFA3EBA9}" type="slidenum">
              <a:rPr lang="en-US"/>
              <a:pPr/>
              <a:t>4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Reminder: our Mini-U db</a:t>
            </a:r>
          </a:p>
        </p:txBody>
      </p:sp>
      <p:graphicFrame>
        <p:nvGraphicFramePr>
          <p:cNvPr id="504832" name="Object 1024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504832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504833" name="Object 1025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504833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504834" name="Object 1026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504834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2B0C9BD-312D-4207-AA49-4F62DDBC10EB}" type="slidenum">
              <a:rPr lang="en-US"/>
              <a:pPr/>
              <a:t>40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from within a ‘host’ language (eg., ‘C’, ‘VB’)</a:t>
            </a:r>
          </a:p>
          <a:p>
            <a:pPr>
              <a:buFontTx/>
              <a:buNone/>
            </a:pPr>
            <a:r>
              <a:rPr lang="en-US"/>
              <a:t>  EXEC SQL &lt;emb. SQL stmnt&gt; END-EXEC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Q: why do we need embedded SQL??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D1E392A-8B15-46FA-B44E-FC0198FF9CEB}" type="slidenum">
              <a:rPr lang="en-US"/>
              <a:pPr/>
              <a:t>41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SQL returns sets; host language expects a tuple - impedance mismatch!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solution: ‘cursor’, ie., a ‘pointer’ over the set of tuples.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example: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E9B2B02-6436-4A15-8935-2E5739B1B433}" type="slidenum">
              <a:rPr lang="en-US"/>
              <a:pPr/>
              <a:t>42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main(){</a:t>
            </a:r>
          </a:p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EXEC SQL</a:t>
            </a:r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2800" b="1">
                <a:solidFill>
                  <a:srgbClr val="FF3300"/>
                </a:solidFill>
              </a:rPr>
              <a:t>declare</a:t>
            </a:r>
            <a:r>
              <a:rPr lang="en-US" sz="2800"/>
              <a:t> c </a:t>
            </a:r>
            <a:r>
              <a:rPr lang="en-US" sz="2800" b="1">
                <a:solidFill>
                  <a:srgbClr val="FF3300"/>
                </a:solidFill>
              </a:rPr>
              <a:t>cursor</a:t>
            </a:r>
            <a:r>
              <a:rPr lang="en-US" sz="2800" b="1"/>
              <a:t> </a:t>
            </a:r>
            <a:r>
              <a:rPr lang="en-US" sz="2800" b="1">
                <a:solidFill>
                  <a:srgbClr val="FF3300"/>
                </a:solidFill>
              </a:rPr>
              <a:t>for</a:t>
            </a:r>
            <a:endParaRPr lang="en-US" sz="2800" b="1"/>
          </a:p>
          <a:p>
            <a:pPr>
              <a:buFontTx/>
              <a:buNone/>
            </a:pPr>
            <a:r>
              <a:rPr lang="en-US" sz="2800" b="1"/>
              <a:t>   select * from </a:t>
            </a:r>
            <a:r>
              <a:rPr lang="en-US" sz="2800"/>
              <a:t>student</a:t>
            </a:r>
            <a:endParaRPr lang="en-US" sz="2800" b="1"/>
          </a:p>
          <a:p>
            <a:pPr>
              <a:buFontTx/>
              <a:buNone/>
            </a:pPr>
            <a:r>
              <a:rPr lang="en-US" sz="2800"/>
              <a:t>END-EXEC</a:t>
            </a:r>
          </a:p>
          <a:p>
            <a:pPr>
              <a:buFontTx/>
              <a:buNone/>
            </a:pPr>
            <a:r>
              <a:rPr lang="en-US" sz="2800"/>
              <a:t>…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DDF1079-B5AD-479A-95E6-A73552C11CC9}" type="slidenum">
              <a:rPr lang="en-US"/>
              <a:pPr/>
              <a:t>43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 - ctn’d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EXEC SQL   </a:t>
            </a:r>
            <a:r>
              <a:rPr lang="en-US" sz="2800" b="1">
                <a:solidFill>
                  <a:srgbClr val="FF3300"/>
                </a:solidFill>
              </a:rPr>
              <a:t>open</a:t>
            </a:r>
            <a:r>
              <a:rPr lang="en-US" sz="2800"/>
              <a:t> c END-EXEC</a:t>
            </a:r>
          </a:p>
          <a:p>
            <a:pPr>
              <a:buFontTx/>
              <a:buNone/>
            </a:pPr>
            <a:r>
              <a:rPr lang="en-US" sz="2800"/>
              <a:t>… </a:t>
            </a:r>
          </a:p>
          <a:p>
            <a:pPr>
              <a:buFontTx/>
              <a:buNone/>
            </a:pPr>
            <a:r>
              <a:rPr lang="en-US" sz="2800"/>
              <a:t>while( !sqlerror ){</a:t>
            </a:r>
          </a:p>
          <a:p>
            <a:pPr>
              <a:buFontTx/>
              <a:buNone/>
            </a:pPr>
            <a:r>
              <a:rPr lang="en-US" sz="2800"/>
              <a:t>    EXEC SQL </a:t>
            </a:r>
            <a:r>
              <a:rPr lang="en-US" sz="2800">
                <a:solidFill>
                  <a:srgbClr val="FF3300"/>
                </a:solidFill>
              </a:rPr>
              <a:t>fetch</a:t>
            </a:r>
            <a:r>
              <a:rPr lang="en-US" sz="2800"/>
              <a:t> c </a:t>
            </a:r>
            <a:r>
              <a:rPr lang="en-US" sz="2800">
                <a:solidFill>
                  <a:srgbClr val="FF3300"/>
                </a:solidFill>
              </a:rPr>
              <a:t>into</a:t>
            </a:r>
            <a:r>
              <a:rPr lang="en-US" sz="2800"/>
              <a:t> </a:t>
            </a:r>
            <a:r>
              <a:rPr lang="en-US" sz="2800">
                <a:solidFill>
                  <a:srgbClr val="FF3300"/>
                </a:solidFill>
              </a:rPr>
              <a:t>:</a:t>
            </a:r>
            <a:r>
              <a:rPr lang="en-US" sz="2800"/>
              <a:t>cssn, </a:t>
            </a:r>
            <a:r>
              <a:rPr lang="en-US" sz="2800">
                <a:solidFill>
                  <a:srgbClr val="FF3300"/>
                </a:solidFill>
              </a:rPr>
              <a:t>:</a:t>
            </a:r>
            <a:r>
              <a:rPr lang="en-US" sz="2800"/>
              <a:t>cname, </a:t>
            </a:r>
            <a:r>
              <a:rPr lang="en-US" sz="2800">
                <a:solidFill>
                  <a:srgbClr val="FF3300"/>
                </a:solidFill>
              </a:rPr>
              <a:t>:</a:t>
            </a:r>
            <a:r>
              <a:rPr lang="en-US" sz="2800"/>
              <a:t>cad</a:t>
            </a:r>
          </a:p>
          <a:p>
            <a:pPr>
              <a:buFontTx/>
              <a:buNone/>
            </a:pPr>
            <a:r>
              <a:rPr lang="en-US" sz="2800"/>
              <a:t>    END-EXEC</a:t>
            </a:r>
          </a:p>
          <a:p>
            <a:pPr>
              <a:buFontTx/>
              <a:buNone/>
            </a:pPr>
            <a:r>
              <a:rPr lang="en-US" sz="2800"/>
              <a:t>    fprintf( … , cssn, cname, cad);</a:t>
            </a:r>
          </a:p>
          <a:p>
            <a:pPr>
              <a:buFontTx/>
              <a:buNone/>
            </a:pPr>
            <a:r>
              <a:rPr lang="en-US" sz="2800"/>
              <a:t>}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EB7864B-9979-4C30-BD04-30CA80441794}" type="slidenum">
              <a:rPr lang="en-US"/>
              <a:pPr/>
              <a:t>44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SQL - ctn’d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EXEC SQL   </a:t>
            </a:r>
            <a:r>
              <a:rPr lang="en-US" sz="2800" b="1">
                <a:solidFill>
                  <a:srgbClr val="FF3300"/>
                </a:solidFill>
              </a:rPr>
              <a:t>close</a:t>
            </a:r>
            <a:r>
              <a:rPr lang="en-US" sz="2800"/>
              <a:t> c END-EXEC</a:t>
            </a:r>
          </a:p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} /* end main() */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930A3AE-015F-415B-9DCC-6E4D96A2DBB4}" type="slidenum">
              <a:rPr lang="en-US"/>
              <a:pPr/>
              <a:t>45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SQL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main(){ /* set all grades to user’s input */</a:t>
            </a:r>
          </a:p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char *sqlcmd=“ update takes set grade = ?”;</a:t>
            </a:r>
          </a:p>
          <a:p>
            <a:pPr>
              <a:buFontTx/>
              <a:buNone/>
            </a:pPr>
            <a:r>
              <a:rPr lang="en-US" sz="2800"/>
              <a:t>EXEC SQL   </a:t>
            </a:r>
            <a:r>
              <a:rPr lang="en-US" sz="2800" b="1">
                <a:solidFill>
                  <a:srgbClr val="FF3300"/>
                </a:solidFill>
              </a:rPr>
              <a:t>prepare </a:t>
            </a:r>
            <a:r>
              <a:rPr lang="en-US" sz="2800"/>
              <a:t>dynsql </a:t>
            </a:r>
            <a:r>
              <a:rPr lang="en-US" sz="2800" b="1"/>
              <a:t>from</a:t>
            </a:r>
            <a:r>
              <a:rPr lang="en-US" sz="2800"/>
              <a:t> :sqlcmd ;</a:t>
            </a:r>
          </a:p>
          <a:p>
            <a:pPr>
              <a:buFontTx/>
              <a:buNone/>
            </a:pPr>
            <a:r>
              <a:rPr lang="en-US" sz="2800"/>
              <a:t>char inputgrade[5]=“a”;</a:t>
            </a:r>
          </a:p>
          <a:p>
            <a:pPr>
              <a:buFontTx/>
              <a:buNone/>
            </a:pPr>
            <a:r>
              <a:rPr lang="en-US" sz="2800"/>
              <a:t>EXEC SQL </a:t>
            </a:r>
            <a:r>
              <a:rPr lang="en-US" sz="2800" b="1">
                <a:solidFill>
                  <a:srgbClr val="FF3300"/>
                </a:solidFill>
              </a:rPr>
              <a:t>execute</a:t>
            </a:r>
            <a:r>
              <a:rPr lang="en-US" sz="2800"/>
              <a:t> dynsql </a:t>
            </a:r>
            <a:r>
              <a:rPr lang="en-US" sz="2800" b="1">
                <a:solidFill>
                  <a:srgbClr val="FF3300"/>
                </a:solidFill>
              </a:rPr>
              <a:t>using</a:t>
            </a:r>
            <a:r>
              <a:rPr lang="en-US" sz="2800"/>
              <a:t> :inputgrade;</a:t>
            </a:r>
          </a:p>
          <a:p>
            <a:pPr>
              <a:buFontTx/>
              <a:buNone/>
            </a:pPr>
            <a:r>
              <a:rPr lang="en-US" sz="2800"/>
              <a:t>…</a:t>
            </a:r>
          </a:p>
          <a:p>
            <a:pPr>
              <a:buFontTx/>
              <a:buNone/>
            </a:pPr>
            <a:r>
              <a:rPr lang="en-US" sz="2800"/>
              <a:t>} /* end main() */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4C8AC5E-F765-4953-BA22-9BCC7BC2B376}" type="slidenum">
              <a:rPr lang="en-US"/>
              <a:pPr/>
              <a:t>46</a:t>
            </a:fld>
            <a:endParaRPr lang="en-US"/>
          </a:p>
        </p:txBody>
      </p:sp>
      <p:sp>
        <p:nvSpPr>
          <p:cNvPr id="492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detailed - SQL</a:t>
            </a:r>
          </a:p>
        </p:txBody>
      </p:sp>
      <p:sp>
        <p:nvSpPr>
          <p:cNvPr id="4925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DML</a:t>
            </a:r>
          </a:p>
          <a:p>
            <a:pPr lvl="1"/>
            <a:r>
              <a:rPr lang="en-US"/>
              <a:t>select, from, where, renaming, ordering,</a:t>
            </a:r>
          </a:p>
          <a:p>
            <a:pPr lvl="1"/>
            <a:r>
              <a:rPr lang="en-US"/>
              <a:t> aggregate functions, nested subqueries</a:t>
            </a:r>
          </a:p>
          <a:p>
            <a:pPr lvl="1"/>
            <a:r>
              <a:rPr lang="en-US"/>
              <a:t>insertion, deletion, update</a:t>
            </a:r>
          </a:p>
          <a:p>
            <a:r>
              <a:rPr lang="en-US"/>
              <a:t>other parts: DDL, authorization, triggers</a:t>
            </a:r>
          </a:p>
          <a:p>
            <a:r>
              <a:rPr lang="en-US"/>
              <a:t>embedded SQL; </a:t>
            </a:r>
            <a:r>
              <a:rPr lang="en-US" b="1"/>
              <a:t>application development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3674E0E-2DDC-4A87-9938-745CA594501A}" type="slidenum">
              <a:rPr lang="en-US"/>
              <a:pPr/>
              <a:t>47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concepts of SQL programs</a:t>
            </a:r>
          </a:p>
          <a:p>
            <a:pPr>
              <a:lnSpc>
                <a:spcPct val="90000"/>
              </a:lnSpc>
            </a:pPr>
            <a:r>
              <a:rPr lang="en-US"/>
              <a:t>walkthrough of </a:t>
            </a:r>
            <a:r>
              <a:rPr lang="en-US">
                <a:latin typeface="QuickType" pitchFamily="34" charset="0"/>
              </a:rPr>
              <a:t>Create.java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walkthrough of </a:t>
            </a:r>
            <a:r>
              <a:rPr lang="en-US">
                <a:latin typeface="QuickType" pitchFamily="34" charset="0"/>
              </a:rPr>
              <a:t>showAll.java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1FFB362-4926-4803-9A3F-B501BA64C459}" type="slidenum">
              <a:rPr lang="en-US"/>
              <a:pPr/>
              <a:t>48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Outline of an SQL application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establish connection with db server</a:t>
            </a:r>
          </a:p>
          <a:p>
            <a:r>
              <a:rPr lang="en-US"/>
              <a:t>authenticate (user/password)</a:t>
            </a:r>
          </a:p>
          <a:p>
            <a:r>
              <a:rPr lang="en-US"/>
              <a:t>execute SQL statement(s)</a:t>
            </a:r>
          </a:p>
          <a:p>
            <a:r>
              <a:rPr lang="en-US"/>
              <a:t>process results</a:t>
            </a:r>
          </a:p>
          <a:p>
            <a:r>
              <a:rPr lang="en-US"/>
              <a:t>close connection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D0A87B1-5B7A-4340-9B2A-C85948C3F414}" type="slidenum">
              <a:rPr lang="en-US"/>
              <a:pPr/>
              <a:t>49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Pictorially: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29718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andrew machine</a:t>
            </a:r>
          </a:p>
          <a:p>
            <a:pPr algn="ctr"/>
            <a:r>
              <a:rPr lang="en-US"/>
              <a:t>eg., sun4.andrew</a:t>
            </a:r>
          </a:p>
        </p:txBody>
      </p:sp>
      <p:sp>
        <p:nvSpPr>
          <p:cNvPr id="444420" name="Oval 4"/>
          <p:cNvSpPr>
            <a:spLocks noChangeArrowheads="1"/>
          </p:cNvSpPr>
          <p:nvPr/>
        </p:nvSpPr>
        <p:spPr bwMode="auto">
          <a:xfrm>
            <a:off x="1371600" y="4800600"/>
            <a:ext cx="1219200" cy="228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1371600" y="5257800"/>
            <a:ext cx="1219200" cy="228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22" name="Line 6"/>
          <p:cNvSpPr>
            <a:spLocks noChangeShapeType="1"/>
          </p:cNvSpPr>
          <p:nvPr/>
        </p:nvSpPr>
        <p:spPr bwMode="auto">
          <a:xfrm flipV="1">
            <a:off x="1371600" y="4953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23" name="Line 7"/>
          <p:cNvSpPr>
            <a:spLocks noChangeShapeType="1"/>
          </p:cNvSpPr>
          <p:nvPr/>
        </p:nvSpPr>
        <p:spPr bwMode="auto">
          <a:xfrm flipV="1">
            <a:off x="2590800" y="4953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24" name="Line 8"/>
          <p:cNvSpPr>
            <a:spLocks noChangeShapeType="1"/>
          </p:cNvSpPr>
          <p:nvPr/>
        </p:nvSpPr>
        <p:spPr bwMode="auto">
          <a:xfrm>
            <a:off x="20574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25" name="Text Box 9"/>
          <p:cNvSpPr txBox="1">
            <a:spLocks noChangeArrowheads="1"/>
          </p:cNvSpPr>
          <p:nvPr/>
        </p:nvSpPr>
        <p:spPr bwMode="auto">
          <a:xfrm>
            <a:off x="2743200" y="4953000"/>
            <a:ext cx="26670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Create.java</a:t>
            </a:r>
          </a:p>
          <a:p>
            <a:pPr algn="ctr"/>
            <a:r>
              <a:rPr lang="en-US"/>
              <a:t>Create.class</a:t>
            </a:r>
          </a:p>
        </p:txBody>
      </p:sp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4876800" y="19812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dbclass.intro.cs.cmu.edu</a:t>
            </a:r>
          </a:p>
        </p:txBody>
      </p:sp>
      <p:graphicFrame>
        <p:nvGraphicFramePr>
          <p:cNvPr id="509952" name="Object 1024"/>
          <p:cNvGraphicFramePr>
            <a:graphicFrameLocks noChangeAspect="1"/>
          </p:cNvGraphicFramePr>
          <p:nvPr/>
        </p:nvGraphicFramePr>
        <p:xfrm>
          <a:off x="1524000" y="2971800"/>
          <a:ext cx="1184275" cy="1295400"/>
        </p:xfrm>
        <a:graphic>
          <a:graphicData uri="http://schemas.openxmlformats.org/presentationml/2006/ole">
            <p:oleObj spid="_x0000_s509952" name="Clip" r:id="rId3" imgW="3170160" imgH="3468960" progId="MS_ClipArt_Gallery.2">
              <p:embed/>
            </p:oleObj>
          </a:graphicData>
        </a:graphic>
      </p:graphicFrame>
      <p:graphicFrame>
        <p:nvGraphicFramePr>
          <p:cNvPr id="509953" name="Object 1025"/>
          <p:cNvGraphicFramePr>
            <a:graphicFrameLocks noChangeAspect="1"/>
          </p:cNvGraphicFramePr>
          <p:nvPr/>
        </p:nvGraphicFramePr>
        <p:xfrm>
          <a:off x="6705600" y="2971800"/>
          <a:ext cx="1184275" cy="1295400"/>
        </p:xfrm>
        <a:graphic>
          <a:graphicData uri="http://schemas.openxmlformats.org/presentationml/2006/ole">
            <p:oleObj spid="_x0000_s509953" name="Clip" r:id="rId4" imgW="3170160" imgH="3468960" progId="MS_ClipArt_Gallery.2">
              <p:embed/>
            </p:oleObj>
          </a:graphicData>
        </a:graphic>
      </p:graphicFrame>
      <p:sp>
        <p:nvSpPr>
          <p:cNvPr id="444429" name="Freeform 13"/>
          <p:cNvSpPr>
            <a:spLocks/>
          </p:cNvSpPr>
          <p:nvPr/>
        </p:nvSpPr>
        <p:spPr bwMode="auto">
          <a:xfrm>
            <a:off x="2819400" y="3581400"/>
            <a:ext cx="36576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4" y="0"/>
              </a:cxn>
              <a:cxn ang="0">
                <a:pos x="912" y="144"/>
              </a:cxn>
              <a:cxn ang="0">
                <a:pos x="2304" y="144"/>
              </a:cxn>
            </a:cxnLst>
            <a:rect l="0" t="0" r="r" b="b"/>
            <a:pathLst>
              <a:path w="2304" h="144">
                <a:moveTo>
                  <a:pt x="0" y="0"/>
                </a:moveTo>
                <a:lnTo>
                  <a:pt x="1104" y="0"/>
                </a:lnTo>
                <a:lnTo>
                  <a:pt x="912" y="144"/>
                </a:lnTo>
                <a:lnTo>
                  <a:pt x="2304" y="1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4430" name="Text Box 14"/>
          <p:cNvSpPr txBox="1">
            <a:spLocks noChangeArrowheads="1"/>
          </p:cNvSpPr>
          <p:nvPr/>
        </p:nvSpPr>
        <p:spPr bwMode="auto">
          <a:xfrm>
            <a:off x="5715000" y="4343400"/>
            <a:ext cx="3124200" cy="13700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Windows NT box;</a:t>
            </a:r>
          </a:p>
          <a:p>
            <a:r>
              <a:rPr lang="en-US"/>
              <a:t>With, say, ORACLE Server</a:t>
            </a:r>
          </a:p>
        </p:txBody>
      </p:sp>
      <p:sp>
        <p:nvSpPr>
          <p:cNvPr id="444431" name="Text Box 15"/>
          <p:cNvSpPr txBox="1">
            <a:spLocks noChangeArrowheads="1"/>
          </p:cNvSpPr>
          <p:nvPr/>
        </p:nvSpPr>
        <p:spPr bwMode="auto">
          <a:xfrm>
            <a:off x="3429000" y="2971800"/>
            <a:ext cx="2057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JDBC/ODBC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5DA9FF9-DBF8-43E5-B577-2EF5117A5631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insertions etc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b="1"/>
              <a:t>insert into </a:t>
            </a:r>
            <a:r>
              <a:rPr lang="en-US"/>
              <a:t>student</a:t>
            </a:r>
            <a:endParaRPr lang="en-US" b="1"/>
          </a:p>
          <a:p>
            <a:pPr lvl="1">
              <a:buFontTx/>
              <a:buNone/>
            </a:pPr>
            <a:r>
              <a:rPr lang="en-US" b="1"/>
              <a:t>values </a:t>
            </a:r>
            <a:r>
              <a:rPr lang="en-US"/>
              <a:t>(“123”, “smith”, “main”)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 b="1"/>
              <a:t>insert into </a:t>
            </a:r>
            <a:r>
              <a:rPr lang="en-US"/>
              <a:t>student(ssn, name, address)</a:t>
            </a:r>
            <a:endParaRPr lang="en-US" b="1"/>
          </a:p>
          <a:p>
            <a:pPr lvl="1">
              <a:buFontTx/>
              <a:buNone/>
            </a:pPr>
            <a:r>
              <a:rPr lang="en-US" b="1"/>
              <a:t>values </a:t>
            </a:r>
            <a:r>
              <a:rPr lang="en-US"/>
              <a:t>(“123”, “smith”, “main”)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9501557-40F6-45B3-BB49-F71FAC74E7E8}" type="slidenum">
              <a:rPr lang="en-US"/>
              <a:pPr/>
              <a:t>50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Create.java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2286000"/>
          </a:xfrm>
        </p:spPr>
        <p:txBody>
          <a:bodyPr/>
          <a:lstStyle/>
          <a:p>
            <a:r>
              <a:rPr lang="en-US"/>
              <a:t>Purpose: to load the parent-child table</a:t>
            </a:r>
          </a:p>
        </p:txBody>
      </p:sp>
      <p:sp>
        <p:nvSpPr>
          <p:cNvPr id="445445" name="AutoShape 5"/>
          <p:cNvSpPr>
            <a:spLocks noChangeArrowheads="1"/>
          </p:cNvSpPr>
          <p:nvPr/>
        </p:nvSpPr>
        <p:spPr bwMode="auto">
          <a:xfrm>
            <a:off x="1219200" y="44196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5446" name="AutoShape 6"/>
          <p:cNvSpPr>
            <a:spLocks noChangeArrowheads="1"/>
          </p:cNvSpPr>
          <p:nvPr/>
        </p:nvSpPr>
        <p:spPr bwMode="auto">
          <a:xfrm>
            <a:off x="1219200" y="50292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5447" name="Text Box 7"/>
          <p:cNvSpPr txBox="1">
            <a:spLocks noChangeArrowheads="1"/>
          </p:cNvSpPr>
          <p:nvPr/>
        </p:nvSpPr>
        <p:spPr bwMode="auto">
          <a:xfrm>
            <a:off x="1981200" y="44196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interesting observation</a:t>
            </a:r>
          </a:p>
        </p:txBody>
      </p:sp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1981200" y="4953000"/>
            <a:ext cx="4648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very important point</a:t>
            </a:r>
          </a:p>
        </p:txBody>
      </p:sp>
      <p:sp>
        <p:nvSpPr>
          <p:cNvPr id="445449" name="Text Box 9"/>
          <p:cNvSpPr txBox="1">
            <a:spLocks noChangeArrowheads="1"/>
          </p:cNvSpPr>
          <p:nvPr/>
        </p:nvSpPr>
        <p:spPr bwMode="auto">
          <a:xfrm>
            <a:off x="1143000" y="3733800"/>
            <a:ext cx="1295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legend: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D06406B-8960-4B84-8FF3-39067F274321}" type="slidenum">
              <a:rPr lang="en-US"/>
              <a:pPr/>
              <a:t>51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Create.java</a:t>
            </a:r>
          </a:p>
        </p:txBody>
      </p:sp>
      <p:graphicFrame>
        <p:nvGraphicFramePr>
          <p:cNvPr id="510976" name="Object 1024"/>
          <p:cNvGraphicFramePr>
            <a:graphicFrameLocks noChangeAspect="1"/>
          </p:cNvGraphicFramePr>
          <p:nvPr/>
        </p:nvGraphicFramePr>
        <p:xfrm>
          <a:off x="388938" y="1730375"/>
          <a:ext cx="8435975" cy="3381375"/>
        </p:xfrm>
        <a:graphic>
          <a:graphicData uri="http://schemas.openxmlformats.org/presentationml/2006/ole">
            <p:oleObj spid="_x0000_s510976" name="Document" r:id="rId3" imgW="5370840" imgH="2157840" progId="Word.Document.8">
              <p:embed/>
            </p:oleObj>
          </a:graphicData>
        </a:graphic>
      </p:graphicFrame>
      <p:sp>
        <p:nvSpPr>
          <p:cNvPr id="446468" name="AutoShape 4"/>
          <p:cNvSpPr>
            <a:spLocks noChangeArrowheads="1"/>
          </p:cNvSpPr>
          <p:nvPr/>
        </p:nvSpPr>
        <p:spPr bwMode="auto">
          <a:xfrm>
            <a:off x="0" y="4419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6469" name="AutoShape 5"/>
          <p:cNvSpPr>
            <a:spLocks noChangeArrowheads="1"/>
          </p:cNvSpPr>
          <p:nvPr/>
        </p:nvSpPr>
        <p:spPr bwMode="auto">
          <a:xfrm>
            <a:off x="0" y="3352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832C513-3F80-4C46-A093-865DB886EAB0}" type="slidenum">
              <a:rPr lang="en-US"/>
              <a:pPr/>
              <a:t>52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Create.java</a:t>
            </a:r>
          </a:p>
        </p:txBody>
      </p:sp>
      <p:graphicFrame>
        <p:nvGraphicFramePr>
          <p:cNvPr id="512000" name="Object 1024"/>
          <p:cNvGraphicFramePr>
            <a:graphicFrameLocks noChangeAspect="1"/>
          </p:cNvGraphicFramePr>
          <p:nvPr/>
        </p:nvGraphicFramePr>
        <p:xfrm>
          <a:off x="909638" y="1674813"/>
          <a:ext cx="7013575" cy="4618037"/>
        </p:xfrm>
        <a:graphic>
          <a:graphicData uri="http://schemas.openxmlformats.org/presentationml/2006/ole">
            <p:oleObj spid="_x0000_s512000" name="Document" r:id="rId3" imgW="4636800" imgH="3165120" progId="Word.Document.8">
              <p:embed/>
            </p:oleObj>
          </a:graphicData>
        </a:graphic>
      </p:graphicFrame>
      <p:sp>
        <p:nvSpPr>
          <p:cNvPr id="447492" name="AutoShape 4"/>
          <p:cNvSpPr>
            <a:spLocks noChangeArrowheads="1"/>
          </p:cNvSpPr>
          <p:nvPr/>
        </p:nvSpPr>
        <p:spPr bwMode="auto">
          <a:xfrm>
            <a:off x="304800" y="4800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445E6E8-343A-4BBF-984B-32E54B5FA980}" type="slidenum">
              <a:rPr lang="en-US"/>
              <a:pPr/>
              <a:t>53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Create.java</a:t>
            </a:r>
          </a:p>
        </p:txBody>
      </p:sp>
      <p:graphicFrame>
        <p:nvGraphicFramePr>
          <p:cNvPr id="513024" name="Object 1024"/>
          <p:cNvGraphicFramePr>
            <a:graphicFrameLocks noChangeAspect="1"/>
          </p:cNvGraphicFramePr>
          <p:nvPr/>
        </p:nvGraphicFramePr>
        <p:xfrm>
          <a:off x="609600" y="2133600"/>
          <a:ext cx="8229600" cy="2022475"/>
        </p:xfrm>
        <a:graphic>
          <a:graphicData uri="http://schemas.openxmlformats.org/presentationml/2006/ole">
            <p:oleObj spid="_x0000_s513024" name="Document" r:id="rId3" imgW="5226120" imgH="1276920" progId="Word.Document.8">
              <p:embed/>
            </p:oleObj>
          </a:graphicData>
        </a:graphic>
      </p:graphicFrame>
      <p:sp>
        <p:nvSpPr>
          <p:cNvPr id="448516" name="AutoShape 4"/>
          <p:cNvSpPr>
            <a:spLocks noChangeArrowheads="1"/>
          </p:cNvSpPr>
          <p:nvPr/>
        </p:nvSpPr>
        <p:spPr bwMode="auto">
          <a:xfrm>
            <a:off x="228600" y="3352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E6355AC-DAA3-4D64-850C-A594CA9C7175}" type="slidenum">
              <a:rPr lang="en-US"/>
              <a:pPr/>
              <a:t>54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Create.java</a:t>
            </a:r>
          </a:p>
        </p:txBody>
      </p:sp>
      <p:sp>
        <p:nvSpPr>
          <p:cNvPr id="449539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7620000" cy="26479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rest of program: </a:t>
            </a:r>
          </a:p>
          <a:p>
            <a:pPr>
              <a:buFontTx/>
              <a:buChar char="•"/>
            </a:pPr>
            <a:r>
              <a:rPr lang="en-US"/>
              <a:t> read input file</a:t>
            </a:r>
          </a:p>
          <a:p>
            <a:pPr>
              <a:buFontTx/>
              <a:buChar char="•"/>
            </a:pPr>
            <a:r>
              <a:rPr lang="en-US"/>
              <a:t> insert one tuple at a time</a:t>
            </a:r>
          </a:p>
          <a:p>
            <a:pPr>
              <a:buFontTx/>
              <a:buChar char="•"/>
            </a:pPr>
            <a:r>
              <a:rPr lang="en-US"/>
              <a:t> close connection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730F6E6-40CB-44C6-8FDD-E7D390FA0A1C}" type="slidenum">
              <a:rPr lang="en-US"/>
              <a:pPr/>
              <a:t>55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Create.java</a:t>
            </a:r>
          </a:p>
        </p:txBody>
      </p:sp>
      <p:graphicFrame>
        <p:nvGraphicFramePr>
          <p:cNvPr id="514048" name="Object 1024"/>
          <p:cNvGraphicFramePr>
            <a:graphicFrameLocks noChangeAspect="1"/>
          </p:cNvGraphicFramePr>
          <p:nvPr/>
        </p:nvGraphicFramePr>
        <p:xfrm>
          <a:off x="-381000" y="1752600"/>
          <a:ext cx="9982200" cy="3962400"/>
        </p:xfrm>
        <a:graphic>
          <a:graphicData uri="http://schemas.openxmlformats.org/presentationml/2006/ole">
            <p:oleObj spid="_x0000_s514048" name="Document" r:id="rId3" imgW="4825975" imgH="2449441" progId="Word.Document.8">
              <p:embed/>
            </p:oleObj>
          </a:graphicData>
        </a:graphic>
      </p:graphicFrame>
      <p:sp>
        <p:nvSpPr>
          <p:cNvPr id="450564" name="AutoShape 4"/>
          <p:cNvSpPr>
            <a:spLocks noChangeArrowheads="1"/>
          </p:cNvSpPr>
          <p:nvPr/>
        </p:nvSpPr>
        <p:spPr bwMode="auto">
          <a:xfrm>
            <a:off x="228600" y="28956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B66E9B7-BA6A-42CB-82E0-8EAA3E5E6C3F}" type="slidenum">
              <a:rPr lang="en-US"/>
              <a:pPr/>
              <a:t>56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concepts of SQL programs</a:t>
            </a:r>
          </a:p>
          <a:p>
            <a:pPr>
              <a:lnSpc>
                <a:spcPct val="90000"/>
              </a:lnSpc>
            </a:pPr>
            <a:r>
              <a:rPr lang="en-US"/>
              <a:t>walkthrough of </a:t>
            </a:r>
            <a:r>
              <a:rPr lang="en-US">
                <a:latin typeface="QuickType" pitchFamily="34" charset="0"/>
              </a:rPr>
              <a:t>Create.java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walkthrough of </a:t>
            </a:r>
            <a:r>
              <a:rPr lang="en-US">
                <a:latin typeface="QuickType" pitchFamily="34" charset="0"/>
              </a:rPr>
              <a:t>showAll.java</a:t>
            </a:r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E1D3DF0-9A85-4364-AA6B-809EC17A9520}" type="slidenum">
              <a:rPr lang="en-US"/>
              <a:pPr/>
              <a:t>57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</a:t>
            </a:r>
            <a:r>
              <a:rPr lang="en-US">
                <a:latin typeface="QuickType" pitchFamily="34" charset="0"/>
              </a:rPr>
              <a:t>showAll.java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purpose: print all (parent, child) pairs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8111E89-91F3-4378-84B6-C33810A01D62}" type="slidenum">
              <a:rPr lang="en-US"/>
              <a:pPr/>
              <a:t>58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</a:t>
            </a:r>
            <a:r>
              <a:rPr lang="en-US">
                <a:latin typeface="QuickType" pitchFamily="34" charset="0"/>
              </a:rPr>
              <a:t>showAll.java</a:t>
            </a:r>
            <a:endParaRPr lang="en-US"/>
          </a:p>
        </p:txBody>
      </p:sp>
      <p:graphicFrame>
        <p:nvGraphicFramePr>
          <p:cNvPr id="515072" name="Object 1024"/>
          <p:cNvGraphicFramePr>
            <a:graphicFrameLocks noChangeAspect="1"/>
          </p:cNvGraphicFramePr>
          <p:nvPr/>
        </p:nvGraphicFramePr>
        <p:xfrm>
          <a:off x="1443038" y="3276600"/>
          <a:ext cx="7013575" cy="1557338"/>
        </p:xfrm>
        <a:graphic>
          <a:graphicData uri="http://schemas.openxmlformats.org/presentationml/2006/ole">
            <p:oleObj spid="_x0000_s515072" name="Document" r:id="rId3" imgW="2808720" imgH="628560" progId="Word.Document.8">
              <p:embed/>
            </p:oleObj>
          </a:graphicData>
        </a:graphic>
      </p:graphicFrame>
      <p:sp>
        <p:nvSpPr>
          <p:cNvPr id="453636" name="AutoShape 4"/>
          <p:cNvSpPr>
            <a:spLocks noChangeArrowheads="1"/>
          </p:cNvSpPr>
          <p:nvPr/>
        </p:nvSpPr>
        <p:spPr bwMode="auto">
          <a:xfrm>
            <a:off x="457200" y="36576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2A41F5D-1352-4956-8BCB-EE83CA50485E}" type="slidenum">
              <a:rPr lang="en-US"/>
              <a:pPr/>
              <a:t>59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Walk-through </a:t>
            </a:r>
            <a:r>
              <a:rPr lang="en-US">
                <a:latin typeface="QuickType" pitchFamily="34" charset="0"/>
              </a:rPr>
              <a:t>showAll.java</a:t>
            </a:r>
            <a:endParaRPr lang="en-US"/>
          </a:p>
        </p:txBody>
      </p:sp>
      <p:graphicFrame>
        <p:nvGraphicFramePr>
          <p:cNvPr id="516096" name="Object 1024"/>
          <p:cNvGraphicFramePr>
            <a:graphicFrameLocks noChangeAspect="1"/>
          </p:cNvGraphicFramePr>
          <p:nvPr/>
        </p:nvGraphicFramePr>
        <p:xfrm>
          <a:off x="1457325" y="2309813"/>
          <a:ext cx="7013575" cy="2381250"/>
        </p:xfrm>
        <a:graphic>
          <a:graphicData uri="http://schemas.openxmlformats.org/presentationml/2006/ole">
            <p:oleObj spid="_x0000_s516096" name="Document" r:id="rId3" imgW="3009960" imgH="1022400" progId="Word.Document.8">
              <p:embed/>
            </p:oleObj>
          </a:graphicData>
        </a:graphic>
      </p:graphicFrame>
      <p:sp>
        <p:nvSpPr>
          <p:cNvPr id="454660" name="AutoShape 4"/>
          <p:cNvSpPr>
            <a:spLocks noChangeArrowheads="1"/>
          </p:cNvSpPr>
          <p:nvPr/>
        </p:nvSpPr>
        <p:spPr bwMode="auto">
          <a:xfrm>
            <a:off x="152400" y="32766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rgbClr val="FF3300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6F04001-3911-4897-8E4C-543C0DBB491C}" type="slidenum">
              <a:rPr lang="en-US"/>
              <a:pPr/>
              <a:t>6</a:t>
            </a:fld>
            <a:endParaRPr lang="en-US"/>
          </a:p>
        </p:txBody>
      </p:sp>
      <p:sp>
        <p:nvSpPr>
          <p:cNvPr id="374786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insertions etc</a:t>
            </a:r>
          </a:p>
        </p:txBody>
      </p:sp>
      <p:sp>
        <p:nvSpPr>
          <p:cNvPr id="374787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bulk insertion: how to insert, say, a table of ‘foreign-student’s, in bulk?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2460727-6E3D-4D03-9E75-BA8D376DC174}" type="slidenum">
              <a:rPr lang="en-US"/>
              <a:pPr/>
              <a:t>60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Outline of an SQL application:</a:t>
            </a:r>
          </a:p>
          <a:p>
            <a:r>
              <a:rPr lang="en-US"/>
              <a:t>establish connection with db server</a:t>
            </a:r>
          </a:p>
          <a:p>
            <a:r>
              <a:rPr lang="en-US"/>
              <a:t>authenticate (user/password)</a:t>
            </a:r>
          </a:p>
          <a:p>
            <a:r>
              <a:rPr lang="en-US"/>
              <a:t>execute SQL statement(s)</a:t>
            </a:r>
          </a:p>
          <a:p>
            <a:r>
              <a:rPr lang="en-US"/>
              <a:t>process results</a:t>
            </a:r>
          </a:p>
          <a:p>
            <a:r>
              <a:rPr lang="en-US"/>
              <a:t>close connection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B8206F6-C431-4FEB-9CA5-E1A46253E681}" type="slidenum">
              <a:rPr lang="en-US"/>
              <a:pPr/>
              <a:t>7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insertions etc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bulk insertion:</a:t>
            </a:r>
            <a:endParaRPr lang="en-US" b="1"/>
          </a:p>
          <a:p>
            <a:pPr lvl="1">
              <a:buFontTx/>
              <a:buNone/>
            </a:pPr>
            <a:endParaRPr lang="en-US" b="1"/>
          </a:p>
          <a:p>
            <a:pPr lvl="1">
              <a:buFontTx/>
              <a:buNone/>
            </a:pPr>
            <a:r>
              <a:rPr lang="en-US" b="1"/>
              <a:t>insert into </a:t>
            </a:r>
            <a:r>
              <a:rPr lang="en-US"/>
              <a:t>student</a:t>
            </a:r>
          </a:p>
          <a:p>
            <a:pPr lvl="1">
              <a:buFontTx/>
              <a:buNone/>
            </a:pPr>
            <a:r>
              <a:rPr lang="en-US"/>
              <a:t>	</a:t>
            </a:r>
            <a:r>
              <a:rPr lang="en-US" b="1"/>
              <a:t>select</a:t>
            </a:r>
            <a:r>
              <a:rPr lang="en-US"/>
              <a:t> ssn, name, address</a:t>
            </a:r>
          </a:p>
          <a:p>
            <a:pPr lvl="1">
              <a:buFontTx/>
              <a:buNone/>
            </a:pPr>
            <a:r>
              <a:rPr lang="en-US"/>
              <a:t>   </a:t>
            </a:r>
            <a:r>
              <a:rPr lang="en-US" b="1"/>
              <a:t>from</a:t>
            </a:r>
            <a:r>
              <a:rPr lang="en-US"/>
              <a:t> foreign-student</a:t>
            </a:r>
            <a:endParaRPr 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BCFEB6F-6780-4D51-9BC3-0C4E1ADDB0A6}" type="slidenum">
              <a:rPr lang="en-US"/>
              <a:pPr/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deletion etc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delete the record of ‘smith’</a:t>
            </a:r>
            <a:endParaRPr lang="en-US" b="1"/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192DEE3-CD1F-439B-84D5-FC64FEBE7779}" type="slidenum">
              <a:rPr lang="en-US"/>
              <a:pPr/>
              <a:t>9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DML - deletion etc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delete the record of ‘smith’:</a:t>
            </a:r>
            <a:endParaRPr lang="en-US" b="1"/>
          </a:p>
          <a:p>
            <a:pPr lvl="1">
              <a:buFontTx/>
              <a:buNone/>
            </a:pPr>
            <a:endParaRPr lang="en-US" b="1"/>
          </a:p>
          <a:p>
            <a:pPr lvl="1">
              <a:buFontTx/>
              <a:buNone/>
            </a:pPr>
            <a:r>
              <a:rPr lang="en-US" b="1"/>
              <a:t>delete from </a:t>
            </a:r>
            <a:r>
              <a:rPr lang="en-US"/>
              <a:t>student</a:t>
            </a:r>
          </a:p>
          <a:p>
            <a:pPr lvl="1">
              <a:buFontTx/>
              <a:buNone/>
            </a:pPr>
            <a:r>
              <a:rPr lang="en-US"/>
              <a:t>	</a:t>
            </a:r>
            <a:r>
              <a:rPr lang="en-US" b="1"/>
              <a:t>where</a:t>
            </a:r>
            <a:r>
              <a:rPr lang="en-US"/>
              <a:t> name=‘smith’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(careful - it deletes ALL the ‘smith’s!)</a:t>
            </a:r>
            <a:endParaRPr 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15-template">
  <a:themeElements>
    <a:clrScheme name="415-template 11">
      <a:dk1>
        <a:srgbClr val="000066"/>
      </a:dk1>
      <a:lt1>
        <a:srgbClr val="FFFFFF"/>
      </a:lt1>
      <a:dk2>
        <a:srgbClr val="A50021"/>
      </a:dk2>
      <a:lt2>
        <a:srgbClr val="808080"/>
      </a:lt2>
      <a:accent1>
        <a:srgbClr val="FF3300"/>
      </a:accent1>
      <a:accent2>
        <a:srgbClr val="FF3300"/>
      </a:accent2>
      <a:accent3>
        <a:srgbClr val="FFFFFF"/>
      </a:accent3>
      <a:accent4>
        <a:srgbClr val="000056"/>
      </a:accent4>
      <a:accent5>
        <a:srgbClr val="FFADAA"/>
      </a:accent5>
      <a:accent6>
        <a:srgbClr val="E72D00"/>
      </a:accent6>
      <a:hlink>
        <a:srgbClr val="3366FF"/>
      </a:hlink>
      <a:folHlink>
        <a:srgbClr val="B2B2B2"/>
      </a:folHlink>
    </a:clrScheme>
    <a:fontScheme name="415-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415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15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8">
        <a:dk1>
          <a:srgbClr val="0066FF"/>
        </a:dk1>
        <a:lt1>
          <a:srgbClr val="FFFFFF"/>
        </a:lt1>
        <a:dk2>
          <a:srgbClr val="FF33CC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56DA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9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FFFF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FFFF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10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-template 11">
        <a:dk1>
          <a:srgbClr val="000066"/>
        </a:dk1>
        <a:lt1>
          <a:srgbClr val="FFFFFF"/>
        </a:lt1>
        <a:dk2>
          <a:srgbClr val="A50021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56"/>
        </a:accent4>
        <a:accent5>
          <a:srgbClr val="FFADAA"/>
        </a:accent5>
        <a:accent6>
          <a:srgbClr val="E72D00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Settings\christos\Application Data\Microsoft\Templates\415-template.pot</Template>
  <TotalTime>1551</TotalTime>
  <Words>1778</Words>
  <Application>Microsoft Office PowerPoint</Application>
  <PresentationFormat>On-screen Show (4:3)</PresentationFormat>
  <Paragraphs>524</Paragraphs>
  <Slides>60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Times New Roman</vt:lpstr>
      <vt:lpstr>QuickType</vt:lpstr>
      <vt:lpstr>415-template</vt:lpstr>
      <vt:lpstr>Microsoft Excel Worksheet</vt:lpstr>
      <vt:lpstr>Microsoft Photo Editor 3.0 Photo</vt:lpstr>
      <vt:lpstr>Microsoft Clip Gallery</vt:lpstr>
      <vt:lpstr>Microsoft Word Document</vt:lpstr>
      <vt:lpstr>Carnegie Mellon Univ. Dept. of Computer Science 15-415 - Database Applications</vt:lpstr>
      <vt:lpstr>General Overview - rel. model</vt:lpstr>
      <vt:lpstr>Overview - detailed - SQL</vt:lpstr>
      <vt:lpstr>Reminder: our Mini-U db</vt:lpstr>
      <vt:lpstr>DML - insertions etc</vt:lpstr>
      <vt:lpstr>DML - insertions etc</vt:lpstr>
      <vt:lpstr>DML - insertions etc</vt:lpstr>
      <vt:lpstr>DML - deletion etc</vt:lpstr>
      <vt:lpstr>DML - deletion etc</vt:lpstr>
      <vt:lpstr>DML - update etc</vt:lpstr>
      <vt:lpstr>DML - view update</vt:lpstr>
      <vt:lpstr>DML - joins</vt:lpstr>
      <vt:lpstr>DML - joins</vt:lpstr>
      <vt:lpstr>Joins </vt:lpstr>
      <vt:lpstr>Reminder: our Mini-U db</vt:lpstr>
      <vt:lpstr>Inner join</vt:lpstr>
      <vt:lpstr>Outer join</vt:lpstr>
      <vt:lpstr>Outer join</vt:lpstr>
      <vt:lpstr>Outer join</vt:lpstr>
      <vt:lpstr>Null Values</vt:lpstr>
      <vt:lpstr>Overview - detailed - SQL</vt:lpstr>
      <vt:lpstr>Data Definition Language</vt:lpstr>
      <vt:lpstr>Data Definition Language</vt:lpstr>
      <vt:lpstr>Data Definition Language</vt:lpstr>
      <vt:lpstr>Data Definition Language</vt:lpstr>
      <vt:lpstr>Data Definition Language</vt:lpstr>
      <vt:lpstr>Data Definition Language</vt:lpstr>
      <vt:lpstr>Data Definition Language</vt:lpstr>
      <vt:lpstr>Referential Integrity constraints</vt:lpstr>
      <vt:lpstr>Referential Integrity constraints</vt:lpstr>
      <vt:lpstr>Referential Integrity constraints</vt:lpstr>
      <vt:lpstr>Overview - detailed - SQL</vt:lpstr>
      <vt:lpstr>Weapons for IC:</vt:lpstr>
      <vt:lpstr>Triggers - example</vt:lpstr>
      <vt:lpstr>Triggers - discussion</vt:lpstr>
      <vt:lpstr>Overview - detailed - SQL</vt:lpstr>
      <vt:lpstr>Authorization</vt:lpstr>
      <vt:lpstr>Authorization – cont’d</vt:lpstr>
      <vt:lpstr>Overview - detailed - SQL</vt:lpstr>
      <vt:lpstr>Embedded SQL</vt:lpstr>
      <vt:lpstr>Embedded SQL</vt:lpstr>
      <vt:lpstr>Embedded SQL</vt:lpstr>
      <vt:lpstr>Embedded SQL - ctn’d</vt:lpstr>
      <vt:lpstr>Embedded SQL - ctn’d</vt:lpstr>
      <vt:lpstr>Dynamic SQL</vt:lpstr>
      <vt:lpstr>Overview - detailed - SQL</vt:lpstr>
      <vt:lpstr>Overview</vt:lpstr>
      <vt:lpstr>Outline of an SQL application</vt:lpstr>
      <vt:lpstr>Pictorially:</vt:lpstr>
      <vt:lpstr>Create.java</vt:lpstr>
      <vt:lpstr>Walk-through Create.java</vt:lpstr>
      <vt:lpstr>Walk-through Create.java</vt:lpstr>
      <vt:lpstr>Walk-through Create.java</vt:lpstr>
      <vt:lpstr>Walk-through Create.java</vt:lpstr>
      <vt:lpstr>Walk-through Create.java</vt:lpstr>
      <vt:lpstr>Overview</vt:lpstr>
      <vt:lpstr>Walk-through showAll.java</vt:lpstr>
      <vt:lpstr>Walk-through showAll.java</vt:lpstr>
      <vt:lpstr>Walk-through showAll.java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Christos Faloutsos</dc:creator>
  <cp:lastModifiedBy>gkesden</cp:lastModifiedBy>
  <cp:revision>168</cp:revision>
  <cp:lastPrinted>2006-09-05T08:00:44Z</cp:lastPrinted>
  <dcterms:created xsi:type="dcterms:W3CDTF">1996-09-30T18:28:10Z</dcterms:created>
  <dcterms:modified xsi:type="dcterms:W3CDTF">2011-09-22T17:18:36Z</dcterms:modified>
  <cp:category>course slides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christos@cs.cmu.edu</vt:lpwstr>
  </property>
  <property fmtid="{D5CDD505-2E9C-101B-9397-08002B2CF9AE}" pid="8" name="HomePage">
    <vt:lpwstr>www.cs.cmu.edu/~christos</vt:lpwstr>
  </property>
  <property fmtid="{D5CDD505-2E9C-101B-9397-08002B2CF9AE}" pid="9" name="Other">
    <vt:lpwstr>office: WeH 7127, ph# 268.1457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C:\myfiles-mso\415-00\meth-all</vt:lpwstr>
  </property>
</Properties>
</file>