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100"/>
  </p:notesMasterIdLst>
  <p:handoutMasterIdLst>
    <p:handoutMasterId r:id="rId101"/>
  </p:handoutMasterIdLst>
  <p:sldIdLst>
    <p:sldId id="256" r:id="rId2"/>
    <p:sldId id="257" r:id="rId3"/>
    <p:sldId id="268" r:id="rId4"/>
    <p:sldId id="258" r:id="rId5"/>
    <p:sldId id="260" r:id="rId6"/>
    <p:sldId id="259" r:id="rId7"/>
    <p:sldId id="266" r:id="rId8"/>
    <p:sldId id="304" r:id="rId9"/>
    <p:sldId id="305" r:id="rId10"/>
    <p:sldId id="306" r:id="rId11"/>
    <p:sldId id="270" r:id="rId12"/>
    <p:sldId id="291" r:id="rId13"/>
    <p:sldId id="267" r:id="rId14"/>
    <p:sldId id="289" r:id="rId15"/>
    <p:sldId id="285" r:id="rId16"/>
    <p:sldId id="290" r:id="rId17"/>
    <p:sldId id="313" r:id="rId18"/>
    <p:sldId id="271" r:id="rId19"/>
    <p:sldId id="292" r:id="rId20"/>
    <p:sldId id="286" r:id="rId21"/>
    <p:sldId id="302" r:id="rId22"/>
    <p:sldId id="295" r:id="rId23"/>
    <p:sldId id="272" r:id="rId24"/>
    <p:sldId id="273" r:id="rId25"/>
    <p:sldId id="298" r:id="rId26"/>
    <p:sldId id="274" r:id="rId27"/>
    <p:sldId id="300" r:id="rId28"/>
    <p:sldId id="296" r:id="rId29"/>
    <p:sldId id="299" r:id="rId30"/>
    <p:sldId id="287" r:id="rId31"/>
    <p:sldId id="297" r:id="rId32"/>
    <p:sldId id="301" r:id="rId33"/>
    <p:sldId id="303" r:id="rId34"/>
    <p:sldId id="275" r:id="rId35"/>
    <p:sldId id="308" r:id="rId36"/>
    <p:sldId id="276" r:id="rId37"/>
    <p:sldId id="309" r:id="rId38"/>
    <p:sldId id="310" r:id="rId39"/>
    <p:sldId id="359" r:id="rId40"/>
    <p:sldId id="278" r:id="rId41"/>
    <p:sldId id="312" r:id="rId42"/>
    <p:sldId id="279" r:id="rId43"/>
    <p:sldId id="281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40" r:id="rId68"/>
    <p:sldId id="341" r:id="rId69"/>
    <p:sldId id="342" r:id="rId70"/>
    <p:sldId id="343" r:id="rId71"/>
    <p:sldId id="344" r:id="rId72"/>
    <p:sldId id="345" r:id="rId73"/>
    <p:sldId id="346" r:id="rId74"/>
    <p:sldId id="347" r:id="rId75"/>
    <p:sldId id="348" r:id="rId76"/>
    <p:sldId id="349" r:id="rId77"/>
    <p:sldId id="350" r:id="rId78"/>
    <p:sldId id="351" r:id="rId79"/>
    <p:sldId id="352" r:id="rId80"/>
    <p:sldId id="353" r:id="rId81"/>
    <p:sldId id="354" r:id="rId82"/>
    <p:sldId id="355" r:id="rId83"/>
    <p:sldId id="356" r:id="rId84"/>
    <p:sldId id="357" r:id="rId85"/>
    <p:sldId id="358" r:id="rId86"/>
    <p:sldId id="360" r:id="rId87"/>
    <p:sldId id="372" r:id="rId88"/>
    <p:sldId id="361" r:id="rId89"/>
    <p:sldId id="363" r:id="rId90"/>
    <p:sldId id="364" r:id="rId91"/>
    <p:sldId id="365" r:id="rId92"/>
    <p:sldId id="366" r:id="rId93"/>
    <p:sldId id="374" r:id="rId94"/>
    <p:sldId id="367" r:id="rId95"/>
    <p:sldId id="368" r:id="rId96"/>
    <p:sldId id="369" r:id="rId97"/>
    <p:sldId id="370" r:id="rId98"/>
    <p:sldId id="373" r:id="rId9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66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32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66" y="-66"/>
      </p:cViewPr>
      <p:guideLst>
        <p:guide orient="horz" pos="3025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2.e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emf"/><Relationship Id="rId2" Type="http://schemas.openxmlformats.org/officeDocument/2006/relationships/image" Target="../media/image63.emf"/><Relationship Id="rId1" Type="http://schemas.openxmlformats.org/officeDocument/2006/relationships/image" Target="../media/image62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image" Target="../media/image6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5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5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3.wmf"/></Relationships>
</file>

<file path=ppt/drawings/_rels/vmlDrawing6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6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6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 b="0"/>
            </a:lvl1pPr>
          </a:lstStyle>
          <a:p>
            <a:r>
              <a:rPr lang="en-US"/>
              <a:t>CMU - 15-415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 b="0"/>
            </a:lvl1pPr>
          </a:lstStyle>
          <a:p>
            <a:fld id="{BB96E172-CAD0-4AD1-A7FC-3A2EF6D254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 b="0"/>
            </a:lvl1pPr>
          </a:lstStyle>
          <a:p>
            <a:r>
              <a:rPr lang="en-US"/>
              <a:t>CMU - 15-415</a:t>
            </a:r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 b="0"/>
            </a:lvl1pPr>
          </a:lstStyle>
          <a:p>
            <a:fld id="{661CDB00-7E96-4A21-8C5C-90CEC251AC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CMU - 15-415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BA1A7-B391-4EB6-824F-77995A8A31B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CMU - 15-415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6633B-E56B-4A82-806D-EF3BBE6DF820}" type="slidenum">
              <a:rPr lang="en-US"/>
              <a:pPr/>
              <a:t>2</a:t>
            </a:fld>
            <a:endParaRPr lang="en-US"/>
          </a:p>
        </p:txBody>
      </p:sp>
      <p:sp>
        <p:nvSpPr>
          <p:cNvPr id="194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CMU - 15-415</a:t>
            </a:r>
          </a:p>
        </p:txBody>
      </p:sp>
      <p:sp>
        <p:nvSpPr>
          <p:cNvPr id="665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2D3E0-863B-4ACE-A1ED-929CFEA48EED}" type="slidenum">
              <a:rPr lang="en-US"/>
              <a:pPr/>
              <a:t>47</a:t>
            </a:fld>
            <a:endParaRPr lang="en-US"/>
          </a:p>
        </p:txBody>
      </p:sp>
      <p:sp>
        <p:nvSpPr>
          <p:cNvPr id="6656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/>
              <a:t>solutions: {&lt;a,b,c&gt;| &lt;a,b,c&gt; in STUDENT}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CMU - 15-415</a:t>
            </a:r>
          </a:p>
        </p:txBody>
      </p:sp>
      <p:sp>
        <p:nvSpPr>
          <p:cNvPr id="1167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D120F-EEF9-4ACF-944C-36AB03DF0D63}" type="slidenum">
              <a:rPr lang="en-US"/>
              <a:pPr/>
              <a:t>95</a:t>
            </a:fld>
            <a:endParaRPr lang="en-US"/>
          </a:p>
        </p:txBody>
      </p:sp>
      <p:sp>
        <p:nvSpPr>
          <p:cNvPr id="11674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5363" cy="3603625"/>
          </a:xfrm>
          <a:ln w="12700" cap="flat">
            <a:solidFill>
              <a:schemeClr val="tx1"/>
            </a:solidFill>
          </a:ln>
        </p:spPr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</p:spPr>
        <p:txBody>
          <a:bodyPr lIns="96931" tIns="48466" rIns="96931" bIns="4846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CMU - 15-415</a:t>
            </a:r>
          </a:p>
        </p:txBody>
      </p:sp>
      <p:sp>
        <p:nvSpPr>
          <p:cNvPr id="1198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D9EECE-BEC9-4B09-9798-C2A515367093}" type="slidenum">
              <a:rPr lang="en-US"/>
              <a:pPr/>
              <a:t>97</a:t>
            </a:fld>
            <a:endParaRPr lang="en-US"/>
          </a:p>
        </p:txBody>
      </p:sp>
      <p:sp>
        <p:nvSpPr>
          <p:cNvPr id="11981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5363" cy="3603625"/>
          </a:xfrm>
          <a:ln w="12700" cap="flat">
            <a:solidFill>
              <a:schemeClr val="tx1"/>
            </a:solidFill>
          </a:ln>
        </p:spPr>
      </p:sp>
      <p:sp>
        <p:nvSpPr>
          <p:cNvPr id="1198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</p:spPr>
        <p:txBody>
          <a:bodyPr lIns="96931" tIns="48466" rIns="96931" bIns="4846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CMU - 15-415</a:t>
            </a:r>
          </a:p>
        </p:txBody>
      </p:sp>
      <p:sp>
        <p:nvSpPr>
          <p:cNvPr id="1218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D5CB4-FD70-4D49-9199-A20F33C0D317}" type="slidenum">
              <a:rPr lang="en-US"/>
              <a:pPr/>
              <a:t>98</a:t>
            </a:fld>
            <a:endParaRPr lang="en-US"/>
          </a:p>
        </p:txBody>
      </p:sp>
      <p:sp>
        <p:nvSpPr>
          <p:cNvPr id="12186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5363" cy="3603625"/>
          </a:xfrm>
          <a:ln w="12700" cap="flat">
            <a:solidFill>
              <a:schemeClr val="tx1"/>
            </a:solidFill>
          </a:ln>
        </p:spPr>
      </p:sp>
      <p:sp>
        <p:nvSpPr>
          <p:cNvPr id="1218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</p:spPr>
        <p:txBody>
          <a:bodyPr lIns="96931" tIns="48466" rIns="96931" bIns="48466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EFEB736D-F2BD-4C65-9AFD-90C72B8119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231AAFF1-B301-44AC-8D84-FC5935157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5727CD79-0BA7-43A0-A87F-787B7804B1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1773FF51-9F88-4E37-8BAC-0543C0DDD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9D3CBF3B-3796-4B03-82E5-48FB36D218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AB292A8B-91DE-45DB-ABCF-D6BB37C15F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36F7D8A6-9D66-4C24-BDD5-2360D45A3E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065339E6-1BDE-462C-A259-E536D7729D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4A230C59-E1BC-49DC-9C94-C6622C73C5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36282239-8F1E-4525-A5E5-F22B6F312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44608DD5-1D10-4606-A69F-CA5DE8BC35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0706912B-0289-46EA-A23E-C9ACC8CA9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r>
              <a:rPr lang="en-US"/>
              <a:t>#</a:t>
            </a:r>
            <a:fld id="{566184A6-764B-4916-A6FA-F3D9CA8BFE4C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688" y="0"/>
          <a:ext cx="474662" cy="495300"/>
        </p:xfrm>
        <a:graphic>
          <a:graphicData uri="http://schemas.openxmlformats.org/presentationml/2006/ole">
            <p:oleObj spid="_x0000_s1026" name="Photo Editor Photo" r:id="rId15" imgW="638264" imgH="666667" progId="MSPhotoEd.3">
              <p:embed/>
            </p:oleObj>
          </a:graphicData>
        </a:graphic>
      </p:graphicFrame>
      <p:sp>
        <p:nvSpPr>
          <p:cNvPr id="256008" name="Text Box 8"/>
          <p:cNvSpPr txBox="1">
            <a:spLocks noChangeArrowheads="1"/>
          </p:cNvSpPr>
          <p:nvPr/>
        </p:nvSpPr>
        <p:spPr bwMode="auto">
          <a:xfrm>
            <a:off x="615950" y="0"/>
            <a:ext cx="863600" cy="27463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990000"/>
                </a:solidFill>
              </a:rPr>
              <a:t>CMU SCS</a:t>
            </a:r>
            <a:endParaRPr lang="en-US" sz="3200">
              <a:solidFill>
                <a:srgbClr val="99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Microsoft_Office_Excel_97-2003_Worksheet3.xls"/><Relationship Id="rId4" Type="http://schemas.openxmlformats.org/officeDocument/2006/relationships/oleObject" Target="../embeddings/Microsoft_Office_Excel_97-2003_Worksheet2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Microsoft_Office_Excel_97-2003_Worksheet5.xls"/><Relationship Id="rId4" Type="http://schemas.openxmlformats.org/officeDocument/2006/relationships/oleObject" Target="../embeddings/Microsoft_Office_Excel_97-2003_Worksheet4.xls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Microsoft_Office_Excel_97-2003_Worksheet8.xls"/><Relationship Id="rId4" Type="http://schemas.openxmlformats.org/officeDocument/2006/relationships/oleObject" Target="../embeddings/Microsoft_Office_Excel_97-2003_Worksheet7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Microsoft_Office_Excel_97-2003_Worksheet11.xls"/><Relationship Id="rId4" Type="http://schemas.openxmlformats.org/officeDocument/2006/relationships/oleObject" Target="../embeddings/Microsoft_Office_Excel_97-2003_Worksheet10.xls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Microsoft_Office_Excel_97-2003_Worksheet14.xls"/><Relationship Id="rId4" Type="http://schemas.openxmlformats.org/officeDocument/2006/relationships/oleObject" Target="../embeddings/Microsoft_Office_Excel_97-2003_Worksheet13.xls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Excel_97-2003_Worksheet16.xls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7.xls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Microsoft_Office_Excel_97-2003_Worksheet19.xls"/><Relationship Id="rId4" Type="http://schemas.openxmlformats.org/officeDocument/2006/relationships/oleObject" Target="../embeddings/Microsoft_Office_Excel_97-2003_Worksheet18.xls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33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34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3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0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Microsoft_Office_Excel_97-2003_Worksheet22.xls"/><Relationship Id="rId4" Type="http://schemas.openxmlformats.org/officeDocument/2006/relationships/oleObject" Target="../embeddings/Microsoft_Office_Excel_97-2003_Worksheet21.xls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39.bin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45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5" Type="http://schemas.openxmlformats.org/officeDocument/2006/relationships/oleObject" Target="../embeddings/Microsoft_Office_Excel_97-2003_Worksheet25.xls"/><Relationship Id="rId4" Type="http://schemas.openxmlformats.org/officeDocument/2006/relationships/oleObject" Target="../embeddings/Microsoft_Office_Excel_97-2003_Worksheet24.xls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5" Type="http://schemas.openxmlformats.org/officeDocument/2006/relationships/oleObject" Target="../embeddings/Microsoft_Office_Excel_97-2003_Worksheet28.xls"/><Relationship Id="rId4" Type="http://schemas.openxmlformats.org/officeDocument/2006/relationships/oleObject" Target="../embeddings/Microsoft_Office_Excel_97-2003_Worksheet27.xls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5" Type="http://schemas.openxmlformats.org/officeDocument/2006/relationships/oleObject" Target="../embeddings/Microsoft_Office_Excel_97-2003_Worksheet30.xls"/><Relationship Id="rId4" Type="http://schemas.openxmlformats.org/officeDocument/2006/relationships/oleObject" Target="../embeddings/Microsoft_Office_Excel_97-2003_Worksheet29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Microsoft_Office_Excel_97-2003_Worksheet32.xls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5" Type="http://schemas.openxmlformats.org/officeDocument/2006/relationships/oleObject" Target="../embeddings/Microsoft_Office_Excel_97-2003_Worksheet35.xls"/><Relationship Id="rId4" Type="http://schemas.openxmlformats.org/officeDocument/2006/relationships/oleObject" Target="../embeddings/Microsoft_Office_Excel_97-2003_Worksheet34.xls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3.v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4.vml"/><Relationship Id="rId4" Type="http://schemas.openxmlformats.org/officeDocument/2006/relationships/oleObject" Target="../embeddings/Microsoft_Office_Excel_97-2003_Worksheet37.xls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5.v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6.vml"/><Relationship Id="rId4" Type="http://schemas.openxmlformats.org/officeDocument/2006/relationships/oleObject" Target="../embeddings/oleObject60.bin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7.v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8.xls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8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Microsoft_Office_Excel_97-2003_Worksheet40.xls"/><Relationship Id="rId4" Type="http://schemas.openxmlformats.org/officeDocument/2006/relationships/oleObject" Target="../embeddings/Microsoft_Office_Excel_97-2003_Worksheet39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9.v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0.vml"/><Relationship Id="rId4" Type="http://schemas.openxmlformats.org/officeDocument/2006/relationships/oleObject" Target="../embeddings/oleObject66.bin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1.v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2.v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3.v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hyperlink" Target="http://my-autographs.de/bacon.jpg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hyperlink" Target="http://my-autographs.de/bacon.jpg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hyperlink" Target="http://my-autographs.de/bacon.jpg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057400"/>
          </a:xfrm>
        </p:spPr>
        <p:txBody>
          <a:bodyPr/>
          <a:lstStyle/>
          <a:p>
            <a:r>
              <a:rPr lang="en-US" smtClean="0"/>
              <a:t>Carnegie Mellon Univ.</a:t>
            </a:r>
            <a:br>
              <a:rPr lang="en-US" smtClean="0"/>
            </a:br>
            <a:r>
              <a:rPr lang="en-US" smtClean="0"/>
              <a:t>Dept. of Computer Science</a:t>
            </a:r>
            <a:br>
              <a:rPr lang="en-US" smtClean="0"/>
            </a:br>
            <a:r>
              <a:rPr lang="en-US" smtClean="0"/>
              <a:t>15-415 - Database Applications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7086600" cy="1600200"/>
          </a:xfrm>
        </p:spPr>
        <p:txBody>
          <a:bodyPr/>
          <a:lstStyle/>
          <a:p>
            <a:r>
              <a:rPr lang="en-US" smtClean="0"/>
              <a:t>Lecture#6: </a:t>
            </a:r>
            <a:r>
              <a:rPr lang="en-US" i="1" dirty="0" smtClean="0"/>
              <a:t>Relational calculus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76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76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505EC883-D2AF-4CDD-A995-5197F3DC53C5}" type="slidenum">
              <a:rPr lang="en-US"/>
              <a:pPr/>
              <a:t>10</a:t>
            </a:fld>
            <a:endParaRPr lang="en-US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Specifically</a:t>
            </a:r>
          </a:p>
        </p:txBody>
      </p:sp>
      <p:sp>
        <p:nvSpPr>
          <p:cNvPr id="276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Reminders:</a:t>
            </a:r>
          </a:p>
          <a:p>
            <a:pPr lvl="1"/>
            <a:r>
              <a:rPr lang="en-US" smtClean="0"/>
              <a:t>DeMorgan</a:t>
            </a:r>
          </a:p>
          <a:p>
            <a:pPr lvl="1"/>
            <a:r>
              <a:rPr lang="en-US" smtClean="0"/>
              <a:t>implication:</a:t>
            </a:r>
          </a:p>
          <a:p>
            <a:pPr lvl="1"/>
            <a:r>
              <a:rPr lang="en-US" smtClean="0"/>
              <a:t>double negation: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371600" y="4241800"/>
          <a:ext cx="6934200" cy="436563"/>
        </p:xfrm>
        <a:graphic>
          <a:graphicData uri="http://schemas.openxmlformats.org/presentationml/2006/ole">
            <p:oleObj spid="_x0000_s27650" name="Equation" r:id="rId3" imgW="3111480" imgH="20304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581400" y="2590800"/>
          <a:ext cx="3532188" cy="434975"/>
        </p:xfrm>
        <a:graphic>
          <a:graphicData uri="http://schemas.openxmlformats.org/presentationml/2006/ole">
            <p:oleObj spid="_x0000_s27651" name="Equation" r:id="rId4" imgW="1854000" imgH="2286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946525" y="3200400"/>
          <a:ext cx="2952750" cy="434975"/>
        </p:xfrm>
        <a:graphic>
          <a:graphicData uri="http://schemas.openxmlformats.org/presentationml/2006/ole">
            <p:oleObj spid="_x0000_s27652" name="Equation" r:id="rId5" imgW="1549080" imgH="228600" progId="Equation.3">
              <p:embed/>
            </p:oleObj>
          </a:graphicData>
        </a:graphic>
      </p:graphicFrame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447800" y="4841875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‘every human is mortal : no human is immortal’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86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86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F39E661-CD27-4CF4-A117-E0509ABD2B78}" type="slidenum">
              <a:rPr lang="en-US"/>
              <a:pPr/>
              <a:t>11</a:t>
            </a:fld>
            <a:endParaRPr lang="en-US"/>
          </a:p>
        </p:txBody>
      </p:sp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smtClean="0"/>
              <a:t>Reminder: our Mini-U db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28674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28675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28676" name="Worksheet" r:id="rId5" imgW="2914849" imgH="14292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E2FC142-0D47-4153-86F4-247520900626}" type="slidenum">
              <a:rPr lang="en-US"/>
              <a:pPr/>
              <a:t>12</a:t>
            </a:fld>
            <a:endParaRPr lang="en-US"/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762000"/>
          </a:xfrm>
        </p:spPr>
        <p:txBody>
          <a:bodyPr/>
          <a:lstStyle/>
          <a:p>
            <a:r>
              <a:rPr lang="en-US" smtClean="0"/>
              <a:t>find all student records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359025" y="3200400"/>
          <a:ext cx="3435350" cy="588963"/>
        </p:xfrm>
        <a:graphic>
          <a:graphicData uri="http://schemas.openxmlformats.org/presentationml/2006/ole">
            <p:oleObj spid="_x0000_s29698" name="Equation" r:id="rId3" imgW="1333440" imgH="228600" progId="Equation.3">
              <p:embed/>
            </p:oleObj>
          </a:graphicData>
        </a:graphic>
      </p:graphicFrame>
      <p:sp>
        <p:nvSpPr>
          <p:cNvPr id="29704" name="Line 5"/>
          <p:cNvSpPr>
            <a:spLocks noChangeShapeType="1"/>
          </p:cNvSpPr>
          <p:nvPr/>
        </p:nvSpPr>
        <p:spPr bwMode="auto">
          <a:xfrm flipV="1">
            <a:off x="2133600" y="3657600"/>
            <a:ext cx="457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5" name="Text Box 6"/>
          <p:cNvSpPr txBox="1">
            <a:spLocks noChangeArrowheads="1"/>
          </p:cNvSpPr>
          <p:nvPr/>
        </p:nvSpPr>
        <p:spPr bwMode="auto">
          <a:xfrm>
            <a:off x="1371600" y="4724400"/>
            <a:ext cx="10668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output tuple</a:t>
            </a:r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 flipH="1" flipV="1">
            <a:off x="3048000" y="3733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3124200" y="50292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of type ‘STUDENT’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9A58CA1-1159-4EC1-AB99-3854B44542CB}" type="slidenum">
              <a:rPr lang="en-US"/>
              <a:pPr/>
              <a:t>13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762000"/>
          </a:xfrm>
        </p:spPr>
        <p:txBody>
          <a:bodyPr/>
          <a:lstStyle/>
          <a:p>
            <a:r>
              <a:rPr lang="en-US" smtClean="0"/>
              <a:t>(selection) find student record with ssn=123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5BD2328-0220-4A75-A7C2-334D19010671}" type="slidenum">
              <a:rPr lang="en-US"/>
              <a:pPr/>
              <a:t>14</a:t>
            </a:fld>
            <a:endParaRPr lang="en-US"/>
          </a:p>
        </p:txBody>
      </p:sp>
      <p:sp>
        <p:nvSpPr>
          <p:cNvPr id="317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17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762000"/>
          </a:xfrm>
        </p:spPr>
        <p:txBody>
          <a:bodyPr/>
          <a:lstStyle/>
          <a:p>
            <a:r>
              <a:rPr lang="en-US" smtClean="0"/>
              <a:t>(selection) find student record with ssn=123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557338" y="3235325"/>
          <a:ext cx="5038725" cy="519113"/>
        </p:xfrm>
        <a:graphic>
          <a:graphicData uri="http://schemas.openxmlformats.org/presentationml/2006/ole">
            <p:oleObj spid="_x0000_s31746" name="Equation" r:id="rId3" imgW="19555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2E3CEDB-28BD-44BC-87D9-C70783F69708}" type="slidenum">
              <a:rPr lang="en-US"/>
              <a:pPr/>
              <a:t>15</a:t>
            </a:fld>
            <a:endParaRPr lang="en-US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(projection) find </a:t>
            </a:r>
            <a:r>
              <a:rPr lang="en-US" b="1" smtClean="0"/>
              <a:t>name</a:t>
            </a:r>
            <a:r>
              <a:rPr lang="en-US" smtClean="0"/>
              <a:t> of student with ssn=123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557338" y="3235325"/>
          <a:ext cx="5038725" cy="519113"/>
        </p:xfrm>
        <a:graphic>
          <a:graphicData uri="http://schemas.openxmlformats.org/presentationml/2006/ole">
            <p:oleObj spid="_x0000_s32770" name="Equation" r:id="rId3" imgW="1955520" imgH="203040" progId="Equation.3">
              <p:embed/>
            </p:oleObj>
          </a:graphicData>
        </a:graphic>
      </p:graphicFrame>
      <p:sp>
        <p:nvSpPr>
          <p:cNvPr id="32776" name="Line 5"/>
          <p:cNvSpPr>
            <a:spLocks noChangeShapeType="1"/>
          </p:cNvSpPr>
          <p:nvPr/>
        </p:nvSpPr>
        <p:spPr bwMode="auto">
          <a:xfrm>
            <a:off x="1676400" y="3124200"/>
            <a:ext cx="4648200" cy="762000"/>
          </a:xfrm>
          <a:prstGeom prst="line">
            <a:avLst/>
          </a:prstGeom>
          <a:noFill/>
          <a:ln w="38100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7" name="Line 6"/>
          <p:cNvSpPr>
            <a:spLocks noChangeShapeType="1"/>
          </p:cNvSpPr>
          <p:nvPr/>
        </p:nvSpPr>
        <p:spPr bwMode="auto">
          <a:xfrm flipV="1">
            <a:off x="1828800" y="2971800"/>
            <a:ext cx="4495800" cy="9906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3C690E3-ECB5-43D0-9DA3-0E05C9BBB09D}" type="slidenum">
              <a:rPr lang="en-US"/>
              <a:pPr/>
              <a:t>16</a:t>
            </a:fld>
            <a:endParaRPr lang="en-US"/>
          </a:p>
        </p:txBody>
      </p:sp>
      <p:sp>
        <p:nvSpPr>
          <p:cNvPr id="337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37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(projection) find name of student with ssn=123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497013" y="3281363"/>
          <a:ext cx="5365750" cy="1108075"/>
        </p:xfrm>
        <a:graphic>
          <a:graphicData uri="http://schemas.openxmlformats.org/presentationml/2006/ole">
            <p:oleObj spid="_x0000_s33794" name="Equation" r:id="rId3" imgW="2082600" imgH="431640" progId="Equation.3">
              <p:embed/>
            </p:oleObj>
          </a:graphicData>
        </a:graphic>
      </p:graphicFrame>
      <p:sp>
        <p:nvSpPr>
          <p:cNvPr id="33800" name="Line 1030"/>
          <p:cNvSpPr>
            <a:spLocks noChangeShapeType="1"/>
          </p:cNvSpPr>
          <p:nvPr/>
        </p:nvSpPr>
        <p:spPr bwMode="auto">
          <a:xfrm flipV="1">
            <a:off x="2057400" y="4495800"/>
            <a:ext cx="381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1" name="Text Box 1031"/>
          <p:cNvSpPr txBox="1">
            <a:spLocks noChangeArrowheads="1"/>
          </p:cNvSpPr>
          <p:nvPr/>
        </p:nvSpPr>
        <p:spPr bwMode="auto">
          <a:xfrm>
            <a:off x="2362200" y="5181600"/>
            <a:ext cx="3429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‘t’ has only one column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48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48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42531F2-8793-4446-B95C-7D4CCADE7B87}" type="slidenum">
              <a:rPr lang="en-US"/>
              <a:pPr/>
              <a:t>17</a:t>
            </a:fld>
            <a:endParaRPr lang="en-US"/>
          </a:p>
        </p:txBody>
      </p:sp>
      <p:sp>
        <p:nvSpPr>
          <p:cNvPr id="348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‘Tracing’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887413" y="1681163"/>
          <a:ext cx="5365750" cy="1108075"/>
        </p:xfrm>
        <a:graphic>
          <a:graphicData uri="http://schemas.openxmlformats.org/presentationml/2006/ole">
            <p:oleObj spid="_x0000_s34818" name="Equation" r:id="rId3" imgW="2082600" imgH="43164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267200" y="4038600"/>
          <a:ext cx="4267200" cy="1430338"/>
        </p:xfrm>
        <a:graphic>
          <a:graphicData uri="http://schemas.openxmlformats.org/presentationml/2006/ole">
            <p:oleObj spid="_x0000_s34819" name="Worksheet" r:id="rId4" imgW="4572369" imgH="1533754" progId="Excel.Sheet.8">
              <p:embed/>
            </p:oleObj>
          </a:graphicData>
        </a:graphic>
      </p:graphicFrame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2971800" y="4800600"/>
            <a:ext cx="457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6" name="Line 11"/>
          <p:cNvSpPr>
            <a:spLocks noChangeShapeType="1"/>
          </p:cNvSpPr>
          <p:nvPr/>
        </p:nvSpPr>
        <p:spPr bwMode="auto">
          <a:xfrm>
            <a:off x="3429000" y="5029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7" name="Line 12"/>
          <p:cNvSpPr>
            <a:spLocks noChangeShapeType="1"/>
          </p:cNvSpPr>
          <p:nvPr/>
        </p:nvSpPr>
        <p:spPr bwMode="auto">
          <a:xfrm>
            <a:off x="3505200" y="51816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143000" y="3352800"/>
          <a:ext cx="1389063" cy="2143125"/>
        </p:xfrm>
        <a:graphic>
          <a:graphicData uri="http://schemas.openxmlformats.org/presentationml/2006/ole">
            <p:oleObj spid="_x0000_s34820" name="Worksheet" r:id="rId5" imgW="1486442" imgH="2295766" progId="Excel.Sheet.8">
              <p:embed/>
            </p:oleObj>
          </a:graphicData>
        </a:graphic>
      </p:graphicFrame>
      <p:sp>
        <p:nvSpPr>
          <p:cNvPr id="34828" name="Text Box 14"/>
          <p:cNvSpPr txBox="1">
            <a:spLocks noChangeArrowheads="1"/>
          </p:cNvSpPr>
          <p:nvPr/>
        </p:nvSpPr>
        <p:spPr bwMode="auto">
          <a:xfrm>
            <a:off x="136525" y="3546475"/>
            <a:ext cx="285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29" name="Line 15"/>
          <p:cNvSpPr>
            <a:spLocks noChangeShapeType="1"/>
          </p:cNvSpPr>
          <p:nvPr/>
        </p:nvSpPr>
        <p:spPr bwMode="auto">
          <a:xfrm>
            <a:off x="685800" y="3733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6"/>
          <p:cNvSpPr>
            <a:spLocks noChangeShapeType="1"/>
          </p:cNvSpPr>
          <p:nvPr/>
        </p:nvSpPr>
        <p:spPr bwMode="auto">
          <a:xfrm>
            <a:off x="685800" y="3886200"/>
            <a:ext cx="228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32D5D099-B7F6-44F7-9AC7-403D5F1314F3}" type="slidenum">
              <a:rPr lang="en-US"/>
              <a:pPr/>
              <a:t>18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cont’d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(union) get records of both PT and FT students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2D8B06D-0746-4779-A26F-8D4E1B12BFDA}" type="slidenum">
              <a:rPr lang="en-US"/>
              <a:pPr/>
              <a:t>19</a:t>
            </a:fld>
            <a:endParaRPr lang="en-US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cont’d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(union) get records of both PT and FT students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693863" y="3200400"/>
          <a:ext cx="4973637" cy="1273175"/>
        </p:xfrm>
        <a:graphic>
          <a:graphicData uri="http://schemas.openxmlformats.org/presentationml/2006/ole">
            <p:oleObj spid="_x0000_s36866" name="Equation" r:id="rId3" imgW="193032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5063D4E-27DD-44FA-8970-80E7134250C5}" type="slidenum">
              <a:rPr lang="en-US"/>
              <a:pPr/>
              <a:t>2</a:t>
            </a:fld>
            <a:endParaRPr lang="en-US"/>
          </a:p>
        </p:txBody>
      </p:sp>
      <p:sp>
        <p:nvSpPr>
          <p:cNvPr id="1843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Overview - rel. model</a:t>
            </a:r>
          </a:p>
        </p:txBody>
      </p:sp>
      <p:sp>
        <p:nvSpPr>
          <p:cNvPr id="1843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history</a:t>
            </a:r>
          </a:p>
          <a:p>
            <a:r>
              <a:rPr lang="en-US" smtClean="0"/>
              <a:t>concepts</a:t>
            </a:r>
          </a:p>
          <a:p>
            <a:r>
              <a:rPr lang="en-US" smtClean="0"/>
              <a:t>Formal query languages</a:t>
            </a:r>
          </a:p>
          <a:p>
            <a:pPr lvl="1"/>
            <a:r>
              <a:rPr lang="en-US" smtClean="0"/>
              <a:t>relational algebra</a:t>
            </a:r>
          </a:p>
          <a:p>
            <a:pPr lvl="1"/>
            <a:r>
              <a:rPr lang="en-US" b="1" smtClean="0"/>
              <a:t>rel. tuple calculus</a:t>
            </a:r>
          </a:p>
          <a:p>
            <a:pPr lvl="1"/>
            <a:r>
              <a:rPr lang="en-US" smtClean="0"/>
              <a:t>rel. domain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C4FF4F9-6791-4DAC-832D-58B4C04E9BBC}" type="slidenum">
              <a:rPr lang="en-US"/>
              <a:pPr/>
              <a:t>20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difference: find students that are not staff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27125" y="4918075"/>
            <a:ext cx="6111875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(assuming that STUDENT and STAFF  are union-compatible)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352300E-78CA-40BC-A385-1FAC0425EDF1}" type="slidenum">
              <a:rPr lang="en-US"/>
              <a:pPr/>
              <a:t>21</a:t>
            </a:fld>
            <a:endParaRPr lang="en-US"/>
          </a:p>
        </p:txBody>
      </p:sp>
      <p:sp>
        <p:nvSpPr>
          <p:cNvPr id="389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difference: find students that are not staff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282825" y="3200400"/>
          <a:ext cx="3795713" cy="1271588"/>
        </p:xfrm>
        <a:graphic>
          <a:graphicData uri="http://schemas.openxmlformats.org/presentationml/2006/ole">
            <p:oleObj spid="_x0000_s38914" name="Equation" r:id="rId3" imgW="147312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99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399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65C012D-FA95-4E64-BC1A-BFAE7E2D1ECB}" type="slidenum">
              <a:rPr lang="en-US"/>
              <a:pPr/>
              <a:t>22</a:t>
            </a:fld>
            <a:endParaRPr lang="en-US"/>
          </a:p>
        </p:txBody>
      </p:sp>
      <p:sp>
        <p:nvSpPr>
          <p:cNvPr id="399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Cartesian product</a:t>
            </a:r>
          </a:p>
        </p:txBody>
      </p:sp>
      <p:sp>
        <p:nvSpPr>
          <p:cNvPr id="399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371600"/>
          </a:xfrm>
        </p:spPr>
        <p:txBody>
          <a:bodyPr/>
          <a:lstStyle/>
          <a:p>
            <a:r>
              <a:rPr lang="en-US" smtClean="0"/>
              <a:t>eg., dog-breeding: MALE x FEMALE</a:t>
            </a:r>
          </a:p>
          <a:p>
            <a:r>
              <a:rPr lang="en-US" smtClean="0"/>
              <a:t>gives all possible couples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754063" y="3968750"/>
          <a:ext cx="1389062" cy="1428750"/>
        </p:xfrm>
        <a:graphic>
          <a:graphicData uri="http://schemas.openxmlformats.org/presentationml/2006/ole">
            <p:oleObj spid="_x0000_s39938" name="Worksheet" r:id="rId3" imgW="1486442" imgH="1534007" progId="Excel.Sheet.8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667000" y="3962400"/>
          <a:ext cx="1389063" cy="1428750"/>
        </p:xfrm>
        <a:graphic>
          <a:graphicData uri="http://schemas.openxmlformats.org/presentationml/2006/ole">
            <p:oleObj spid="_x0000_s39939" name="Worksheet" r:id="rId4" imgW="1486442" imgH="1534007" progId="Excel.Sheet.8">
              <p:embed/>
            </p:oleObj>
          </a:graphicData>
        </a:graphic>
      </p:graphicFrame>
      <p:sp>
        <p:nvSpPr>
          <p:cNvPr id="39946" name="Text Box 6"/>
          <p:cNvSpPr txBox="1">
            <a:spLocks noChangeArrowheads="1"/>
          </p:cNvSpPr>
          <p:nvPr/>
        </p:nvSpPr>
        <p:spPr bwMode="auto">
          <a:xfrm>
            <a:off x="2270125" y="4384675"/>
            <a:ext cx="336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39947" name="Text Box 7"/>
          <p:cNvSpPr txBox="1">
            <a:spLocks noChangeArrowheads="1"/>
          </p:cNvSpPr>
          <p:nvPr/>
        </p:nvSpPr>
        <p:spPr bwMode="auto">
          <a:xfrm>
            <a:off x="4556125" y="4308475"/>
            <a:ext cx="3571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</a:t>
            </a:r>
            <a:endParaRPr lang="en-US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5181600" y="3810000"/>
          <a:ext cx="2778125" cy="1905000"/>
        </p:xfrm>
        <a:graphic>
          <a:graphicData uri="http://schemas.openxmlformats.org/presentationml/2006/ole">
            <p:oleObj spid="_x0000_s39940" name="Worksheet" r:id="rId5" imgW="3343772" imgH="2295766" progId="Excel.Sheet.8">
              <p:embed/>
            </p:oleObj>
          </a:graphicData>
        </a:graphic>
      </p:graphicFrame>
      <p:sp>
        <p:nvSpPr>
          <p:cNvPr id="39948" name="Line 9"/>
          <p:cNvSpPr>
            <a:spLocks noChangeShapeType="1"/>
          </p:cNvSpPr>
          <p:nvPr/>
        </p:nvSpPr>
        <p:spPr bwMode="auto">
          <a:xfrm>
            <a:off x="2209800" y="4876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49" name="Line 10"/>
          <p:cNvSpPr>
            <a:spLocks noChangeShapeType="1"/>
          </p:cNvSpPr>
          <p:nvPr/>
        </p:nvSpPr>
        <p:spPr bwMode="auto">
          <a:xfrm>
            <a:off x="2209800" y="48768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0" name="Line 11"/>
          <p:cNvSpPr>
            <a:spLocks noChangeShapeType="1"/>
          </p:cNvSpPr>
          <p:nvPr/>
        </p:nvSpPr>
        <p:spPr bwMode="auto">
          <a:xfrm flipV="1">
            <a:off x="2209800" y="48768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1" name="Line 12"/>
          <p:cNvSpPr>
            <a:spLocks noChangeShapeType="1"/>
          </p:cNvSpPr>
          <p:nvPr/>
        </p:nvSpPr>
        <p:spPr bwMode="auto">
          <a:xfrm>
            <a:off x="22860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C9B8ED7-6E39-408A-A663-C5EB4078BED6}" type="slidenum">
              <a:rPr lang="en-US"/>
              <a:pPr/>
              <a:t>23</a:t>
            </a:fld>
            <a:endParaRPr lang="en-US"/>
          </a:p>
        </p:txBody>
      </p:sp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Cartesian product</a:t>
            </a:r>
          </a:p>
        </p:txBody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all the pairs of  (male, female)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155825" y="2922588"/>
          <a:ext cx="4089400" cy="2289175"/>
        </p:xfrm>
        <a:graphic>
          <a:graphicData uri="http://schemas.openxmlformats.org/presentationml/2006/ole">
            <p:oleObj spid="_x0000_s40962" name="Equation" r:id="rId3" imgW="158724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97C7411-C663-4D2C-A649-4070D0612BC1}" type="slidenum">
              <a:rPr lang="en-US"/>
              <a:pPr/>
              <a:t>24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‘Proof’ of equivalence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rel. algebra &lt;-&gt; rel. tuple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44B6CF6-9A44-4FD9-8041-3F29A6575A85}" type="slidenum">
              <a:rPr lang="en-US"/>
              <a:pPr/>
              <a:t>25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- detailed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rel. tuple calculus</a:t>
            </a:r>
          </a:p>
          <a:p>
            <a:pPr lvl="1"/>
            <a:r>
              <a:rPr lang="en-US" smtClean="0"/>
              <a:t>why?</a:t>
            </a:r>
          </a:p>
          <a:p>
            <a:pPr lvl="1"/>
            <a:r>
              <a:rPr lang="en-US" smtClean="0"/>
              <a:t>details</a:t>
            </a:r>
          </a:p>
          <a:p>
            <a:pPr lvl="1"/>
            <a:r>
              <a:rPr lang="en-US" smtClean="0"/>
              <a:t>examples</a:t>
            </a:r>
          </a:p>
          <a:p>
            <a:pPr lvl="1"/>
            <a:r>
              <a:rPr lang="en-US" smtClean="0"/>
              <a:t>equivalence with rel. algebra</a:t>
            </a:r>
          </a:p>
          <a:p>
            <a:pPr lvl="1"/>
            <a:r>
              <a:rPr lang="en-US" b="1" smtClean="0">
                <a:solidFill>
                  <a:srgbClr val="FF3300"/>
                </a:solidFill>
              </a:rPr>
              <a:t>more examples</a:t>
            </a:r>
            <a:r>
              <a:rPr lang="en-US" smtClean="0"/>
              <a:t>; ‘safety’ of expressions</a:t>
            </a:r>
          </a:p>
          <a:p>
            <a:r>
              <a:rPr lang="en-US" smtClean="0"/>
              <a:t>re. domain calculus + QBE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38E0E42-6006-496C-BCFD-444CBE4004B1}" type="slidenum">
              <a:rPr lang="en-US"/>
              <a:pPr/>
              <a:t>26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join: find names of  students taking 15-415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50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50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C23916C-F8CA-436A-86F0-BA60A9757401}" type="slidenum">
              <a:rPr lang="en-US"/>
              <a:pPr/>
              <a:t>27</a:t>
            </a:fld>
            <a:endParaRPr lang="en-US"/>
          </a:p>
        </p:txBody>
      </p:sp>
      <p:sp>
        <p:nvSpPr>
          <p:cNvPr id="450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smtClean="0"/>
              <a:t>Reminder: our Mini-U db</a:t>
            </a: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45058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45059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45060" name="Worksheet" r:id="rId5" imgW="2914849" imgH="1429207" progId="Excel.Sheet.8">
              <p:embed/>
            </p:oleObj>
          </a:graphicData>
        </a:graphic>
      </p:graphicFrame>
      <p:sp>
        <p:nvSpPr>
          <p:cNvPr id="45065" name="Line 6"/>
          <p:cNvSpPr>
            <a:spLocks noChangeShapeType="1"/>
          </p:cNvSpPr>
          <p:nvPr/>
        </p:nvSpPr>
        <p:spPr bwMode="auto">
          <a:xfrm>
            <a:off x="2133600" y="3886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6" name="Line 7"/>
          <p:cNvSpPr>
            <a:spLocks noChangeShapeType="1"/>
          </p:cNvSpPr>
          <p:nvPr/>
        </p:nvSpPr>
        <p:spPr bwMode="auto">
          <a:xfrm>
            <a:off x="4038600" y="5867400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7" name="Line 8"/>
          <p:cNvSpPr>
            <a:spLocks noChangeShapeType="1"/>
          </p:cNvSpPr>
          <p:nvPr/>
        </p:nvSpPr>
        <p:spPr bwMode="auto">
          <a:xfrm flipH="1" flipV="1">
            <a:off x="762000" y="2971800"/>
            <a:ext cx="2209800" cy="1600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4C53DD3-5C52-4E0B-B448-CF4819E28381}" type="slidenum">
              <a:rPr lang="en-US"/>
              <a:pPr/>
              <a:t>28</a:t>
            </a:fld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join: find names of  students taking 15-415</a:t>
            </a: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535113" y="2922588"/>
          <a:ext cx="5397500" cy="2290762"/>
        </p:xfrm>
        <a:graphic>
          <a:graphicData uri="http://schemas.openxmlformats.org/presentationml/2006/ole">
            <p:oleObj spid="_x0000_s46082" name="Equation" r:id="rId3" imgW="209520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7092BD2-5FC3-4BD3-87D1-3762AF2A5634}" type="slidenum">
              <a:rPr lang="en-US"/>
              <a:pPr/>
              <a:t>29</a:t>
            </a:fld>
            <a:endParaRPr lang="en-US"/>
          </a:p>
        </p:txBody>
      </p:sp>
      <p:sp>
        <p:nvSpPr>
          <p:cNvPr id="471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join: find names of  students taking 15-415</a:t>
            </a: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1535113" y="2895600"/>
          <a:ext cx="5397500" cy="2290763"/>
        </p:xfrm>
        <a:graphic>
          <a:graphicData uri="http://schemas.openxmlformats.org/presentationml/2006/ole">
            <p:oleObj spid="_x0000_s47106" name="Equation" r:id="rId3" imgW="2095200" imgH="888840" progId="Equation.3">
              <p:embed/>
            </p:oleObj>
          </a:graphicData>
        </a:graphic>
      </p:graphicFrame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1371600" y="3962400"/>
            <a:ext cx="45720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6308725" y="4079875"/>
            <a:ext cx="15208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projection</a:t>
            </a:r>
          </a:p>
        </p:txBody>
      </p:sp>
      <p:sp>
        <p:nvSpPr>
          <p:cNvPr id="47114" name="Oval 8"/>
          <p:cNvSpPr>
            <a:spLocks noChangeArrowheads="1"/>
          </p:cNvSpPr>
          <p:nvPr/>
        </p:nvSpPr>
        <p:spPr bwMode="auto">
          <a:xfrm>
            <a:off x="1600200" y="4648200"/>
            <a:ext cx="43434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6384925" y="4841875"/>
            <a:ext cx="13001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selection</a:t>
            </a:r>
            <a:endParaRPr lang="en-US"/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4114800" y="3200400"/>
            <a:ext cx="3276600" cy="914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7696200" y="3429000"/>
            <a:ext cx="762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join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9546ED9-BA49-4F80-B7AC-B086E7F823EF}" type="slidenum">
              <a:rPr lang="en-US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- detailed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rel. tuple calculus</a:t>
            </a:r>
          </a:p>
          <a:p>
            <a:pPr lvl="1"/>
            <a:r>
              <a:rPr lang="en-US" smtClean="0"/>
              <a:t>why?</a:t>
            </a:r>
          </a:p>
          <a:p>
            <a:pPr lvl="1"/>
            <a:r>
              <a:rPr lang="en-US" smtClean="0"/>
              <a:t>details</a:t>
            </a:r>
          </a:p>
          <a:p>
            <a:pPr lvl="1"/>
            <a:r>
              <a:rPr lang="en-US" smtClean="0"/>
              <a:t>examples</a:t>
            </a:r>
          </a:p>
          <a:p>
            <a:pPr lvl="1"/>
            <a:r>
              <a:rPr lang="en-US" smtClean="0"/>
              <a:t>equivalence with rel. algebra</a:t>
            </a:r>
          </a:p>
          <a:p>
            <a:pPr lvl="1"/>
            <a:r>
              <a:rPr lang="en-US" smtClean="0"/>
              <a:t>more examples; ‘safety’ of expressions</a:t>
            </a:r>
          </a:p>
          <a:p>
            <a:r>
              <a:rPr lang="en-US" smtClean="0"/>
              <a:t>re. domain calculus + QBE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99FD527-1541-446A-BAF1-3B160EFD9B1B}" type="slidenum">
              <a:rPr lang="en-US"/>
              <a:pPr/>
              <a:t>30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3-way join: find names of students taking a 2-unit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491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491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D2B3232-699B-4DDB-8283-7ADA2F2C1DD6}" type="slidenum">
              <a:rPr lang="en-US"/>
              <a:pPr/>
              <a:t>31</a:t>
            </a:fld>
            <a:endParaRPr lang="en-US"/>
          </a:p>
        </p:txBody>
      </p:sp>
      <p:sp>
        <p:nvSpPr>
          <p:cNvPr id="4916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smtClean="0"/>
              <a:t>Reminder: our Mini-U db</a:t>
            </a: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49154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49155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49156" name="Worksheet" r:id="rId5" imgW="2914849" imgH="1429207" progId="Excel.Sheet.8">
              <p:embed/>
            </p:oleObj>
          </a:graphicData>
        </a:graphic>
      </p:graphicFrame>
      <p:sp>
        <p:nvSpPr>
          <p:cNvPr id="49161" name="Line 1030"/>
          <p:cNvSpPr>
            <a:spLocks noChangeShapeType="1"/>
          </p:cNvSpPr>
          <p:nvPr/>
        </p:nvSpPr>
        <p:spPr bwMode="auto">
          <a:xfrm>
            <a:off x="2133600" y="3886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62" name="Line 1031"/>
          <p:cNvSpPr>
            <a:spLocks noChangeShapeType="1"/>
          </p:cNvSpPr>
          <p:nvPr/>
        </p:nvSpPr>
        <p:spPr bwMode="auto">
          <a:xfrm>
            <a:off x="7696200" y="3886200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63" name="Line 1032"/>
          <p:cNvSpPr>
            <a:spLocks noChangeShapeType="1"/>
          </p:cNvSpPr>
          <p:nvPr/>
        </p:nvSpPr>
        <p:spPr bwMode="auto">
          <a:xfrm flipH="1">
            <a:off x="4724400" y="3733800"/>
            <a:ext cx="11430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64" name="Line 1033"/>
          <p:cNvSpPr>
            <a:spLocks noChangeShapeType="1"/>
          </p:cNvSpPr>
          <p:nvPr/>
        </p:nvSpPr>
        <p:spPr bwMode="auto">
          <a:xfrm flipH="1" flipV="1">
            <a:off x="762000" y="2819400"/>
            <a:ext cx="2286000" cy="1981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3DBA457C-9F4C-4903-8836-7CD5B718D587}" type="slidenum">
              <a:rPr lang="en-US"/>
              <a:pPr/>
              <a:t>32</a:t>
            </a:fld>
            <a:endParaRPr lang="en-US"/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3-way join: find names of students taking a 2-unit course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1481138" y="3186113"/>
          <a:ext cx="5203825" cy="2709862"/>
        </p:xfrm>
        <a:graphic>
          <a:graphicData uri="http://schemas.openxmlformats.org/presentationml/2006/ole">
            <p:oleObj spid="_x0000_s50178" name="Equation" r:id="rId3" imgW="2145960" imgH="1117440" progId="Equation.3">
              <p:embed/>
            </p:oleObj>
          </a:graphicData>
        </a:graphic>
      </p:graphicFrame>
      <p:sp>
        <p:nvSpPr>
          <p:cNvPr id="50184" name="Line 5"/>
          <p:cNvSpPr>
            <a:spLocks noChangeShapeType="1"/>
          </p:cNvSpPr>
          <p:nvPr/>
        </p:nvSpPr>
        <p:spPr bwMode="auto">
          <a:xfrm>
            <a:off x="5791200" y="55626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5" name="Text Box 6"/>
          <p:cNvSpPr txBox="1">
            <a:spLocks noChangeArrowheads="1"/>
          </p:cNvSpPr>
          <p:nvPr/>
        </p:nvSpPr>
        <p:spPr bwMode="auto">
          <a:xfrm>
            <a:off x="6080125" y="5603875"/>
            <a:ext cx="13001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selection</a:t>
            </a:r>
            <a:endParaRPr lang="en-US"/>
          </a:p>
        </p:txBody>
      </p:sp>
      <p:sp>
        <p:nvSpPr>
          <p:cNvPr id="50186" name="Line 7"/>
          <p:cNvSpPr>
            <a:spLocks noChangeShapeType="1"/>
          </p:cNvSpPr>
          <p:nvPr/>
        </p:nvSpPr>
        <p:spPr bwMode="auto">
          <a:xfrm>
            <a:off x="6019800" y="5029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6248400" y="5029200"/>
            <a:ext cx="1752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projection</a:t>
            </a:r>
          </a:p>
        </p:txBody>
      </p:sp>
      <p:sp>
        <p:nvSpPr>
          <p:cNvPr id="50188" name="Line 9"/>
          <p:cNvSpPr>
            <a:spLocks noChangeShapeType="1"/>
          </p:cNvSpPr>
          <p:nvPr/>
        </p:nvSpPr>
        <p:spPr bwMode="auto">
          <a:xfrm>
            <a:off x="6781800" y="3733800"/>
            <a:ext cx="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9" name="Text Box 10"/>
          <p:cNvSpPr txBox="1">
            <a:spLocks noChangeArrowheads="1"/>
          </p:cNvSpPr>
          <p:nvPr/>
        </p:nvSpPr>
        <p:spPr bwMode="auto">
          <a:xfrm>
            <a:off x="7086600" y="3810000"/>
            <a:ext cx="1143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join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12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6213009-A33C-4774-BC2A-BDC984528D66}" type="slidenum">
              <a:rPr lang="en-US"/>
              <a:pPr/>
              <a:t>33</a:t>
            </a:fld>
            <a:endParaRPr lang="en-US"/>
          </a:p>
        </p:txBody>
      </p:sp>
      <p:sp>
        <p:nvSpPr>
          <p:cNvPr id="51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3-way join: find names of students taking a 2-unit course - in rel. algebra??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368300" y="4181475"/>
          <a:ext cx="8026400" cy="555625"/>
        </p:xfrm>
        <a:graphic>
          <a:graphicData uri="http://schemas.openxmlformats.org/presentationml/2006/ole">
            <p:oleObj spid="_x0000_s51202" name="Equation" r:id="rId3" imgW="2997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22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22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7548347-A696-43CC-AD01-E00CDFA3B299}" type="slidenum">
              <a:rPr lang="en-US"/>
              <a:pPr/>
              <a:t>34</a:t>
            </a:fld>
            <a:endParaRPr lang="en-US"/>
          </a:p>
        </p:txBody>
      </p:sp>
      <p:sp>
        <p:nvSpPr>
          <p:cNvPr id="522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more examples:</a:t>
            </a:r>
          </a:p>
        </p:txBody>
      </p:sp>
      <p:sp>
        <p:nvSpPr>
          <p:cNvPr id="522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self -joins: find Tom’s grandparent(s)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833438" y="3513138"/>
          <a:ext cx="2778125" cy="1785937"/>
        </p:xfrm>
        <a:graphic>
          <a:graphicData uri="http://schemas.openxmlformats.org/presentationml/2006/ole">
            <p:oleObj spid="_x0000_s52226" name="Worksheet" r:id="rId3" imgW="2962772" imgH="1914887" progId="Excel.Sheet.8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4343400" y="3505200"/>
          <a:ext cx="2778125" cy="1785938"/>
        </p:xfrm>
        <a:graphic>
          <a:graphicData uri="http://schemas.openxmlformats.org/presentationml/2006/ole">
            <p:oleObj spid="_x0000_s52227" name="Worksheet" r:id="rId4" imgW="2962772" imgH="1914887" progId="Excel.Sheet.8">
              <p:embed/>
            </p:oleObj>
          </a:graphicData>
        </a:graphic>
      </p:graphicFrame>
      <p:sp>
        <p:nvSpPr>
          <p:cNvPr id="52233" name="Line 6"/>
          <p:cNvSpPr>
            <a:spLocks noChangeShapeType="1"/>
          </p:cNvSpPr>
          <p:nvPr/>
        </p:nvSpPr>
        <p:spPr bwMode="auto">
          <a:xfrm flipH="1">
            <a:off x="3505200" y="44196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4" name="Oval 7"/>
          <p:cNvSpPr>
            <a:spLocks noChangeArrowheads="1"/>
          </p:cNvSpPr>
          <p:nvPr/>
        </p:nvSpPr>
        <p:spPr bwMode="auto">
          <a:xfrm>
            <a:off x="5715000" y="41910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5" name="Oval 8"/>
          <p:cNvSpPr>
            <a:spLocks noChangeArrowheads="1"/>
          </p:cNvSpPr>
          <p:nvPr/>
        </p:nvSpPr>
        <p:spPr bwMode="auto">
          <a:xfrm>
            <a:off x="5715000" y="48768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55070EC9-727F-4625-BF1E-FC4CDC525E98}" type="slidenum">
              <a:rPr lang="en-US"/>
              <a:pPr/>
              <a:t>35</a:t>
            </a:fld>
            <a:endParaRPr lang="en-US"/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more examples:</a:t>
            </a:r>
          </a:p>
        </p:txBody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self -joins: find Tom’s grandparent(s)</a:t>
            </a: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2205038" y="3463925"/>
          <a:ext cx="3756025" cy="2154238"/>
        </p:xfrm>
        <a:graphic>
          <a:graphicData uri="http://schemas.openxmlformats.org/presentationml/2006/ole">
            <p:oleObj spid="_x0000_s53250" name="Equation" r:id="rId3" imgW="15490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428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42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F23C281-1E27-486D-81AC-0EA74EEAF878}" type="slidenum">
              <a:rPr lang="en-US"/>
              <a:pPr/>
              <a:t>36</a:t>
            </a:fld>
            <a:endParaRPr lang="en-US"/>
          </a:p>
        </p:txBody>
      </p:sp>
      <p:sp>
        <p:nvSpPr>
          <p:cNvPr id="54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 examples: DIVISION</a:t>
            </a:r>
          </a:p>
        </p:txBody>
      </p:sp>
      <p:sp>
        <p:nvSpPr>
          <p:cNvPr id="54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suppliers that shipped all the ABOMB parts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771525" y="3117850"/>
          <a:ext cx="2916238" cy="2500313"/>
        </p:xfrm>
        <a:graphic>
          <a:graphicData uri="http://schemas.openxmlformats.org/presentationml/2006/ole">
            <p:oleObj spid="_x0000_s54274" name="Worksheet" r:id="rId3" imgW="3115172" imgH="2677007" progId="Excel.Sheet.8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4800600" y="3505200"/>
          <a:ext cx="1050925" cy="1706563"/>
        </p:xfrm>
        <a:graphic>
          <a:graphicData uri="http://schemas.openxmlformats.org/presentationml/2006/ole">
            <p:oleObj spid="_x0000_s54275" name="Worksheet" r:id="rId4" imgW="1038631" imgH="1676882" progId="Excel.Sheet.8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7002463" y="3514725"/>
          <a:ext cx="1081087" cy="1209675"/>
        </p:xfrm>
        <a:graphic>
          <a:graphicData uri="http://schemas.openxmlformats.org/presentationml/2006/ole">
            <p:oleObj spid="_x0000_s54276" name="Worksheet" r:id="rId5" imgW="1038631" imgH="1162532" progId="Excel.Sheet.8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4130675" y="4195763"/>
          <a:ext cx="366713" cy="366712"/>
        </p:xfrm>
        <a:graphic>
          <a:graphicData uri="http://schemas.openxmlformats.org/presentationml/2006/ole">
            <p:oleObj spid="_x0000_s54277" name="Equation" r:id="rId6" imgW="139680" imgH="139680" progId="Equation.3">
              <p:embed/>
            </p:oleObj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6416675" y="4078288"/>
          <a:ext cx="366713" cy="296862"/>
        </p:xfrm>
        <a:graphic>
          <a:graphicData uri="http://schemas.openxmlformats.org/presentationml/2006/ole">
            <p:oleObj spid="_x0000_s54278" name="Equation" r:id="rId7" imgW="139680" imgH="114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53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53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0ACFC5A-6102-4EDD-82FA-9318E72E4ACF}" type="slidenum">
              <a:rPr lang="en-US"/>
              <a:pPr/>
              <a:t>37</a:t>
            </a:fld>
            <a:endParaRPr lang="en-US"/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 examples: DIVISION</a:t>
            </a:r>
          </a:p>
        </p:txBody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suppliers that shipped all the ABOMB parts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2251075" y="3463925"/>
          <a:ext cx="3662363" cy="2154238"/>
        </p:xfrm>
        <a:graphic>
          <a:graphicData uri="http://schemas.openxmlformats.org/presentationml/2006/ole">
            <p:oleObj spid="_x0000_s55298" name="Equation" r:id="rId3" imgW="15112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63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63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3C794F7-ECA0-43E1-AE11-1AA7873C3793}" type="slidenum">
              <a:rPr lang="en-US"/>
              <a:pPr/>
              <a:t>38</a:t>
            </a:fld>
            <a:endParaRPr lang="en-US"/>
          </a:p>
        </p:txBody>
      </p:sp>
      <p:sp>
        <p:nvSpPr>
          <p:cNvPr id="56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pattern</a:t>
            </a:r>
          </a:p>
        </p:txBody>
      </p:sp>
      <p:sp>
        <p:nvSpPr>
          <p:cNvPr id="563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three equivalent versions:</a:t>
            </a:r>
          </a:p>
          <a:p>
            <a:pPr lvl="1"/>
            <a:r>
              <a:rPr lang="en-US" smtClean="0"/>
              <a:t>1) if it’s bad, he shipped it</a:t>
            </a:r>
          </a:p>
          <a:p>
            <a:pPr lvl="1">
              <a:buFontTx/>
              <a:buNone/>
            </a:pPr>
            <a:endParaRPr lang="en-US" smtClean="0"/>
          </a:p>
          <a:p>
            <a:pPr lvl="1"/>
            <a:r>
              <a:rPr lang="en-US" smtClean="0"/>
              <a:t>2)either it was good, or he shipped it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3) there is no bad shipment that he missed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2438400" y="3048000"/>
          <a:ext cx="5262563" cy="554038"/>
        </p:xfrm>
        <a:graphic>
          <a:graphicData uri="http://schemas.openxmlformats.org/presentationml/2006/ole">
            <p:oleObj spid="_x0000_s56322" name="Equation" r:id="rId3" imgW="2171520" imgH="228600" progId="Equation.3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2514600" y="4038600"/>
          <a:ext cx="5110163" cy="554038"/>
        </p:xfrm>
        <a:graphic>
          <a:graphicData uri="http://schemas.openxmlformats.org/presentationml/2006/ole">
            <p:oleObj spid="_x0000_s56323" name="Equation" r:id="rId4" imgW="2108160" imgH="228600" progId="Equation.3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2286000" y="5181600"/>
          <a:ext cx="5664200" cy="554038"/>
        </p:xfrm>
        <a:graphic>
          <a:graphicData uri="http://schemas.openxmlformats.org/presentationml/2006/ole">
            <p:oleObj spid="_x0000_s56324" name="Equation" r:id="rId5" imgW="2336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734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734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5081D9D-58B5-4413-9E07-38912E09263B}" type="slidenum">
              <a:rPr lang="en-US"/>
              <a:pPr/>
              <a:t>39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85800"/>
            <a:ext cx="7543800" cy="609600"/>
          </a:xfrm>
        </p:spPr>
        <p:txBody>
          <a:bodyPr/>
          <a:lstStyle/>
          <a:p>
            <a:r>
              <a:rPr lang="en-US" b="1" smtClean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a  b</a:t>
            </a:r>
            <a:r>
              <a:rPr lang="en-US" smtClean="0">
                <a:latin typeface="Book Antiqua" pitchFamily="-112" charset="0"/>
                <a:sym typeface="Symbol" pitchFamily="-112" charset="2"/>
              </a:rPr>
              <a:t> is the same as </a:t>
            </a:r>
            <a:r>
              <a:rPr lang="en-US" smtClean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a  b</a:t>
            </a:r>
            <a:endParaRPr lang="en-US" sz="5400" smtClean="0">
              <a:solidFill>
                <a:srgbClr val="CF0E30"/>
              </a:solidFill>
              <a:latin typeface="Book Antiqua" pitchFamily="-112" charset="0"/>
              <a:sym typeface="Symbol" pitchFamily="-112" charset="2"/>
            </a:endParaRP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 smtClean="0"/>
              <a:t>If a is true, b must be true for the implication to be true.  If a is true and b is false, the implication evaluates to false.</a:t>
            </a:r>
          </a:p>
          <a:p>
            <a:r>
              <a:rPr lang="en-US" sz="2800" smtClean="0"/>
              <a:t>If a is not true, we don’t care about b, the expression is always true.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228600" y="3625850"/>
            <a:ext cx="685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a</a:t>
            </a: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914400" y="3168650"/>
            <a:ext cx="3810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T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914400" y="4387850"/>
            <a:ext cx="5334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F</a:t>
            </a:r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1905000" y="2286000"/>
            <a:ext cx="2209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T          F</a:t>
            </a:r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1524000" y="2895600"/>
            <a:ext cx="2514600" cy="2438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Text Box 9"/>
          <p:cNvSpPr txBox="1">
            <a:spLocks noChangeArrowheads="1"/>
          </p:cNvSpPr>
          <p:nvPr/>
        </p:nvSpPr>
        <p:spPr bwMode="auto">
          <a:xfrm>
            <a:off x="2590800" y="1676400"/>
            <a:ext cx="609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b</a:t>
            </a:r>
          </a:p>
        </p:txBody>
      </p:sp>
      <p:sp>
        <p:nvSpPr>
          <p:cNvPr id="57357" name="Line 10"/>
          <p:cNvSpPr>
            <a:spLocks noChangeShapeType="1"/>
          </p:cNvSpPr>
          <p:nvPr/>
        </p:nvSpPr>
        <p:spPr bwMode="auto">
          <a:xfrm>
            <a:off x="1524000" y="41148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1"/>
          <p:cNvSpPr>
            <a:spLocks noChangeShapeType="1"/>
          </p:cNvSpPr>
          <p:nvPr/>
        </p:nvSpPr>
        <p:spPr bwMode="auto">
          <a:xfrm>
            <a:off x="2819400" y="2895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1828800" y="3200400"/>
            <a:ext cx="990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latin typeface="Book Antiqua" pitchFamily="-112" charset="0"/>
              </a:rPr>
              <a:t>T</a:t>
            </a:r>
            <a:endParaRPr lang="en-US" sz="3600" b="0">
              <a:solidFill>
                <a:schemeClr val="accent2"/>
              </a:solidFill>
              <a:latin typeface="Book Antiqua" pitchFamily="-112" charset="0"/>
            </a:endParaRPr>
          </a:p>
        </p:txBody>
      </p:sp>
      <p:sp>
        <p:nvSpPr>
          <p:cNvPr id="57360" name="Text Box 13"/>
          <p:cNvSpPr txBox="1">
            <a:spLocks noChangeArrowheads="1"/>
          </p:cNvSpPr>
          <p:nvPr/>
        </p:nvSpPr>
        <p:spPr bwMode="auto">
          <a:xfrm>
            <a:off x="1828800" y="4343400"/>
            <a:ext cx="990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latin typeface="Book Antiqua" pitchFamily="-112" charset="0"/>
              </a:rPr>
              <a:t>T</a:t>
            </a:r>
            <a:endParaRPr lang="en-US" sz="3600" b="0">
              <a:solidFill>
                <a:schemeClr val="accent2"/>
              </a:solidFill>
              <a:latin typeface="Book Antiqua" pitchFamily="-112" charset="0"/>
            </a:endParaRPr>
          </a:p>
        </p:txBody>
      </p:sp>
      <p:sp>
        <p:nvSpPr>
          <p:cNvPr id="57361" name="Text Box 14"/>
          <p:cNvSpPr txBox="1">
            <a:spLocks noChangeArrowheads="1"/>
          </p:cNvSpPr>
          <p:nvPr/>
        </p:nvSpPr>
        <p:spPr bwMode="auto">
          <a:xfrm>
            <a:off x="3048000" y="4343400"/>
            <a:ext cx="990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latin typeface="Book Antiqua" pitchFamily="-112" charset="0"/>
              </a:rPr>
              <a:t>T</a:t>
            </a:r>
            <a:endParaRPr lang="en-US" sz="3600" b="0">
              <a:solidFill>
                <a:schemeClr val="accent2"/>
              </a:solidFill>
              <a:latin typeface="Book Antiqua" pitchFamily="-112" charset="0"/>
            </a:endParaRPr>
          </a:p>
        </p:txBody>
      </p:sp>
      <p:sp>
        <p:nvSpPr>
          <p:cNvPr id="57362" name="Text Box 15"/>
          <p:cNvSpPr txBox="1">
            <a:spLocks noChangeArrowheads="1"/>
          </p:cNvSpPr>
          <p:nvPr/>
        </p:nvSpPr>
        <p:spPr bwMode="auto">
          <a:xfrm>
            <a:off x="3124200" y="3168650"/>
            <a:ext cx="9144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FF3300"/>
                </a:solidFill>
                <a:latin typeface="Book Antiqua" pitchFamily="-112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1286C79-A7BE-423D-AFEF-0C351C39FBBF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Q: weakness of rel. algebra?</a:t>
            </a:r>
          </a:p>
          <a:p>
            <a:r>
              <a:rPr lang="en-US" smtClean="0"/>
              <a:t>A: procedural</a:t>
            </a:r>
          </a:p>
          <a:p>
            <a:pPr lvl="1"/>
            <a:r>
              <a:rPr lang="en-US" smtClean="0"/>
              <a:t>describes the steps (ie., ‘</a:t>
            </a:r>
            <a:r>
              <a:rPr lang="en-US" smtClean="0">
                <a:solidFill>
                  <a:srgbClr val="FF3300"/>
                </a:solidFill>
              </a:rPr>
              <a:t>how</a:t>
            </a:r>
            <a:r>
              <a:rPr lang="en-US" smtClean="0"/>
              <a:t>’)</a:t>
            </a:r>
          </a:p>
          <a:p>
            <a:pPr lvl="1"/>
            <a:r>
              <a:rPr lang="en-US" smtClean="0"/>
              <a:t>(still useful, for query optimization)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7952197-EA82-4561-AD8C-1EE768C32177}" type="slidenum">
              <a:rPr lang="en-US"/>
              <a:pPr/>
              <a:t>40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division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(SSNs of) students that take all the courses that ssn=123 does (and maybe even more)</a:t>
            </a:r>
          </a:p>
          <a:p>
            <a:pPr lvl="1">
              <a:buFontTx/>
              <a:buNone/>
            </a:pPr>
            <a:r>
              <a:rPr lang="en-US" smtClean="0"/>
              <a:t>find students ‘s’ so that </a:t>
            </a:r>
          </a:p>
          <a:p>
            <a:pPr lvl="1">
              <a:buFontTx/>
              <a:buNone/>
            </a:pPr>
            <a:r>
              <a:rPr lang="en-US" smtClean="0"/>
              <a:t>if 123 takes a course =&gt; so does ‘s’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593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7F6F446-C5C8-4845-B4C4-24DC7369CAAE}" type="slidenum">
              <a:rPr lang="en-US"/>
              <a:pPr/>
              <a:t>41</a:t>
            </a:fld>
            <a:endParaRPr lang="en-US"/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division</a:t>
            </a:r>
          </a:p>
        </p:txBody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students that take all the courses that ssn=123 does (and maybe even more)</a:t>
            </a: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1436688" y="3186113"/>
          <a:ext cx="5294312" cy="2708275"/>
        </p:xfrm>
        <a:graphic>
          <a:graphicData uri="http://schemas.openxmlformats.org/presentationml/2006/ole">
            <p:oleObj spid="_x0000_s59394" name="Equation" r:id="rId3" imgW="2184120" imgH="1117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04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04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8366237C-20EE-4154-AFFF-1A65D794B0CF}" type="slidenum">
              <a:rPr lang="en-US"/>
              <a:pPr/>
              <a:t>42</a:t>
            </a:fld>
            <a:endParaRPr lang="en-US"/>
          </a:p>
        </p:txBody>
      </p:sp>
      <p:sp>
        <p:nvSpPr>
          <p:cNvPr id="604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Safety of expressions</a:t>
            </a:r>
          </a:p>
        </p:txBody>
      </p:sp>
      <p:sp>
        <p:nvSpPr>
          <p:cNvPr id="604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FORBIDDEN: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It has infinite output!!</a:t>
            </a:r>
          </a:p>
          <a:p>
            <a:r>
              <a:rPr lang="en-US" smtClean="0"/>
              <a:t>Instead, always use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4191000" y="2133600"/>
          <a:ext cx="3232150" cy="554038"/>
        </p:xfrm>
        <a:graphic>
          <a:graphicData uri="http://schemas.openxmlformats.org/presentationml/2006/ole">
            <p:oleObj spid="_x0000_s60418" name="Equation" r:id="rId3" imgW="1333440" imgH="228600" progId="Equation.3">
              <p:embed/>
            </p:oleObj>
          </a:graphicData>
        </a:graphic>
      </p:graphicFrame>
      <p:sp>
        <p:nvSpPr>
          <p:cNvPr id="60425" name="Line 5"/>
          <p:cNvSpPr>
            <a:spLocks noChangeShapeType="1"/>
          </p:cNvSpPr>
          <p:nvPr/>
        </p:nvSpPr>
        <p:spPr bwMode="auto">
          <a:xfrm>
            <a:off x="4343400" y="1905000"/>
            <a:ext cx="2590800" cy="990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426" name="Line 7"/>
          <p:cNvSpPr>
            <a:spLocks noChangeShapeType="1"/>
          </p:cNvSpPr>
          <p:nvPr/>
        </p:nvSpPr>
        <p:spPr bwMode="auto">
          <a:xfrm flipH="1">
            <a:off x="4572000" y="1905000"/>
            <a:ext cx="205740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276350" y="4800600"/>
          <a:ext cx="4586288" cy="554038"/>
        </p:xfrm>
        <a:graphic>
          <a:graphicData uri="http://schemas.openxmlformats.org/presentationml/2006/ole">
            <p:oleObj spid="_x0000_s60419" name="Equation" r:id="rId4" imgW="1892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84215076-BE82-43A1-BEC3-8C3088C8D9AA}" type="slidenum">
              <a:rPr lang="en-US"/>
              <a:pPr/>
              <a:t>43</a:t>
            </a:fld>
            <a:endParaRPr lang="en-US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- conclusions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rel. tuple calculus: DECLARATIVE</a:t>
            </a:r>
          </a:p>
          <a:p>
            <a:pPr lvl="1"/>
            <a:r>
              <a:rPr lang="en-US" smtClean="0"/>
              <a:t>dfn</a:t>
            </a:r>
          </a:p>
          <a:p>
            <a:pPr lvl="1"/>
            <a:r>
              <a:rPr lang="en-US" smtClean="0"/>
              <a:t>details</a:t>
            </a:r>
          </a:p>
          <a:p>
            <a:pPr lvl="1"/>
            <a:r>
              <a:rPr lang="en-US" smtClean="0"/>
              <a:t>equivalence to rel. algebra</a:t>
            </a:r>
          </a:p>
          <a:p>
            <a:r>
              <a:rPr lang="en-US" b="1" smtClean="0">
                <a:solidFill>
                  <a:srgbClr val="FF3300"/>
                </a:solidFill>
              </a:rPr>
              <a:t>rel. domain calculus + QBE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853DE7BE-2E19-4EFB-8DDC-638A09CA1C30}" type="slidenum">
              <a:rPr lang="en-US"/>
              <a:pPr/>
              <a:t>44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Overview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smtClean="0"/>
              <a:t>relational model</a:t>
            </a:r>
          </a:p>
          <a:p>
            <a:r>
              <a:rPr lang="en-US" smtClean="0"/>
              <a:t>Formal query languages</a:t>
            </a:r>
          </a:p>
          <a:p>
            <a:pPr lvl="1"/>
            <a:r>
              <a:rPr lang="en-US" smtClean="0"/>
              <a:t>relational algebra</a:t>
            </a:r>
          </a:p>
          <a:p>
            <a:pPr lvl="1"/>
            <a:r>
              <a:rPr lang="en-US" smtClean="0"/>
              <a:t>rel. tuple calculus</a:t>
            </a:r>
          </a:p>
          <a:p>
            <a:pPr lvl="1"/>
            <a:r>
              <a:rPr lang="en-US" b="1" smtClean="0">
                <a:solidFill>
                  <a:srgbClr val="FF3300"/>
                </a:solidFill>
              </a:rPr>
              <a:t>rel. domain calculus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B34B96A-E503-4372-9D40-BD44BC854C03}" type="slidenum">
              <a:rPr lang="en-US"/>
              <a:pPr/>
              <a:t>45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- detailed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rel. tuple calculus</a:t>
            </a:r>
          </a:p>
          <a:p>
            <a:pPr lvl="1"/>
            <a:r>
              <a:rPr lang="en-US" smtClean="0"/>
              <a:t>dfn</a:t>
            </a:r>
          </a:p>
          <a:p>
            <a:pPr lvl="1"/>
            <a:r>
              <a:rPr lang="en-US" smtClean="0"/>
              <a:t>details</a:t>
            </a:r>
          </a:p>
          <a:p>
            <a:pPr lvl="1"/>
            <a:r>
              <a:rPr lang="en-US" smtClean="0"/>
              <a:t>equivalence to rel. algebra</a:t>
            </a:r>
          </a:p>
          <a:p>
            <a:r>
              <a:rPr lang="en-US" b="1" smtClean="0">
                <a:solidFill>
                  <a:srgbClr val="FF3300"/>
                </a:solidFill>
              </a:rPr>
              <a:t>rel. domain calculus + QBE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AEA9FA8-8507-47EC-B9D0-01E51BDCA6C0}" type="slidenum">
              <a:rPr lang="en-US"/>
              <a:pPr/>
              <a:t>46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Rel. domain calculus (RDC)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Q: why?</a:t>
            </a:r>
          </a:p>
          <a:p>
            <a:r>
              <a:rPr lang="en-US" smtClean="0"/>
              <a:t>A: slightly easier than RTC, although equivalent - basis for QBE.</a:t>
            </a:r>
          </a:p>
          <a:p>
            <a:r>
              <a:rPr lang="en-US" smtClean="0"/>
              <a:t>idea: domain variables (w/ F.O.L.) - eg:</a:t>
            </a:r>
          </a:p>
          <a:p>
            <a:r>
              <a:rPr lang="en-US" smtClean="0"/>
              <a:t>‘find STUDENT record with ssn=123’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554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55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E076F46-3348-4BFC-BD6F-2605A2D5C1CF}" type="slidenum">
              <a:rPr lang="en-US"/>
              <a:pPr/>
              <a:t>47</a:t>
            </a:fld>
            <a:endParaRPr lang="en-US"/>
          </a:p>
        </p:txBody>
      </p:sp>
      <p:sp>
        <p:nvSpPr>
          <p:cNvPr id="655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Rel. Dom. Calculus</a:t>
            </a:r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>
            <p:ph type="body" idx="1"/>
          </p:nvPr>
        </p:nvGraphicFramePr>
        <p:xfrm>
          <a:off x="838200" y="3200400"/>
          <a:ext cx="7010400" cy="512763"/>
        </p:xfrm>
        <a:graphic>
          <a:graphicData uri="http://schemas.openxmlformats.org/presentationml/2006/ole">
            <p:oleObj spid="_x0000_s65538" name="Equation" r:id="rId4" imgW="3124080" imgH="228600" progId="Equation.3">
              <p:embed/>
            </p:oleObj>
          </a:graphicData>
        </a:graphic>
      </p:graphicFrame>
      <p:sp>
        <p:nvSpPr>
          <p:cNvPr id="65543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114800"/>
          </a:xfrm>
        </p:spPr>
        <p:txBody>
          <a:bodyPr/>
          <a:lstStyle/>
          <a:p>
            <a:r>
              <a:rPr lang="en-US" smtClean="0"/>
              <a:t>find STUDENT record with ssn=123’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75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D1D1D66-A3E0-4670-92B5-47460EDD4A39}" type="slidenum">
              <a:rPr lang="en-US"/>
              <a:pPr/>
              <a:t>48</a:t>
            </a:fld>
            <a:endParaRPr lang="en-US"/>
          </a:p>
        </p:txBody>
      </p:sp>
      <p:sp>
        <p:nvSpPr>
          <p:cNvPr id="675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Details</a:t>
            </a:r>
          </a:p>
        </p:txBody>
      </p:sp>
      <p:sp>
        <p:nvSpPr>
          <p:cNvPr id="675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Like R.T.C - symbols allowed: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quantifiers   </a:t>
            </a: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2470150" y="2565400"/>
          <a:ext cx="3652838" cy="1401763"/>
        </p:xfrm>
        <a:graphic>
          <a:graphicData uri="http://schemas.openxmlformats.org/presentationml/2006/ole">
            <p:oleObj spid="_x0000_s67586" name="Equation" r:id="rId3" imgW="1917360" imgH="73656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581400" y="4495800"/>
          <a:ext cx="871538" cy="434975"/>
        </p:xfrm>
        <a:graphic>
          <a:graphicData uri="http://schemas.openxmlformats.org/presentationml/2006/ole">
            <p:oleObj spid="_x0000_s67587" name="Equation" r:id="rId4" imgW="457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86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86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753567F-9F9B-44FC-9456-A908FD5E2EB1}" type="slidenum">
              <a:rPr lang="en-US"/>
              <a:pPr/>
              <a:t>49</a:t>
            </a:fld>
            <a:endParaRPr lang="en-US"/>
          </a:p>
        </p:txBody>
      </p:sp>
      <p:sp>
        <p:nvSpPr>
          <p:cNvPr id="686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Details</a:t>
            </a:r>
          </a:p>
        </p:txBody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but: domain (= column) variables, as opposed to tuple variables, eg:</a:t>
            </a:r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2362200" y="3657600"/>
          <a:ext cx="3121025" cy="407988"/>
        </p:xfrm>
        <a:graphic>
          <a:graphicData uri="http://schemas.openxmlformats.org/presentationml/2006/ole">
            <p:oleObj spid="_x0000_s68610" name="Equation" r:id="rId3" imgW="1638000" imgH="215640" progId="Equation.3">
              <p:embed/>
            </p:oleObj>
          </a:graphicData>
        </a:graphic>
      </p:graphicFrame>
      <p:sp>
        <p:nvSpPr>
          <p:cNvPr id="68616" name="Line 5"/>
          <p:cNvSpPr>
            <a:spLocks noChangeShapeType="1"/>
          </p:cNvSpPr>
          <p:nvPr/>
        </p:nvSpPr>
        <p:spPr bwMode="auto">
          <a:xfrm flipV="1">
            <a:off x="2362200" y="4191000"/>
            <a:ext cx="304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1828800" y="5257800"/>
            <a:ext cx="59213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ssn</a:t>
            </a:r>
          </a:p>
        </p:txBody>
      </p:sp>
      <p:sp>
        <p:nvSpPr>
          <p:cNvPr id="68618" name="Line 7"/>
          <p:cNvSpPr>
            <a:spLocks noChangeShapeType="1"/>
          </p:cNvSpPr>
          <p:nvPr/>
        </p:nvSpPr>
        <p:spPr bwMode="auto">
          <a:xfrm flipH="1" flipV="1">
            <a:off x="2971800" y="4191000"/>
            <a:ext cx="2286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2819400" y="5486400"/>
            <a:ext cx="990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 flipV="1">
            <a:off x="3429000" y="4191000"/>
            <a:ext cx="838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621" name="Text Box 10"/>
          <p:cNvSpPr txBox="1">
            <a:spLocks noChangeArrowheads="1"/>
          </p:cNvSpPr>
          <p:nvPr/>
        </p:nvSpPr>
        <p:spPr bwMode="auto">
          <a:xfrm>
            <a:off x="4114800" y="5410200"/>
            <a:ext cx="1295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1A27BB2-CFFB-4B14-916C-6CA2D065AFA9}" type="slidenum">
              <a:rPr lang="en-US"/>
              <a:pPr/>
              <a:t>5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Solution: rel. calculus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describes </a:t>
            </a:r>
            <a:r>
              <a:rPr lang="en-US" smtClean="0">
                <a:solidFill>
                  <a:srgbClr val="FF3300"/>
                </a:solidFill>
              </a:rPr>
              <a:t>what</a:t>
            </a:r>
            <a:r>
              <a:rPr lang="en-US" smtClean="0"/>
              <a:t> we want</a:t>
            </a:r>
          </a:p>
          <a:p>
            <a:pPr lvl="1"/>
            <a:r>
              <a:rPr lang="en-US" smtClean="0"/>
              <a:t>two equivalent flavors: ‘tuple’ and ‘domain’ calculus</a:t>
            </a:r>
          </a:p>
          <a:p>
            <a:pPr lvl="1"/>
            <a:r>
              <a:rPr lang="en-US" smtClean="0"/>
              <a:t>basis for SQL and QBE, resp.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96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96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C93A335-FB26-4BF0-B021-C955CCC9F74F}" type="slidenum">
              <a:rPr lang="en-US"/>
              <a:pPr/>
              <a:t>50</a:t>
            </a:fld>
            <a:endParaRPr lang="en-US"/>
          </a:p>
        </p:txBody>
      </p:sp>
      <p:sp>
        <p:nvSpPr>
          <p:cNvPr id="6964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smtClean="0"/>
              <a:t>Reminder: our Mini-U db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69634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69635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69636" name="Worksheet" r:id="rId5" imgW="2914849" imgH="14292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7082231-44C1-4EAB-AFAB-B82B2DB5AA04}" type="slidenum">
              <a:rPr lang="en-US"/>
              <a:pPr/>
              <a:t>51</a:t>
            </a:fld>
            <a:endParaRPr lang="en-US"/>
          </a:p>
        </p:txBody>
      </p:sp>
      <p:sp>
        <p:nvSpPr>
          <p:cNvPr id="706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706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762000"/>
          </a:xfrm>
        </p:spPr>
        <p:txBody>
          <a:bodyPr/>
          <a:lstStyle/>
          <a:p>
            <a:r>
              <a:rPr lang="en-US" smtClean="0"/>
              <a:t>find all student records</a:t>
            </a:r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5105400" y="5181600"/>
          <a:ext cx="3200400" cy="549275"/>
        </p:xfrm>
        <a:graphic>
          <a:graphicData uri="http://schemas.openxmlformats.org/presentationml/2006/ole">
            <p:oleObj spid="_x0000_s70658" name="Equation" r:id="rId3" imgW="1333440" imgH="228600" progId="Equation.3">
              <p:embed/>
            </p:oleObj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219200" y="3048000"/>
          <a:ext cx="6315075" cy="588963"/>
        </p:xfrm>
        <a:graphic>
          <a:graphicData uri="http://schemas.openxmlformats.org/presentationml/2006/ole">
            <p:oleObj spid="_x0000_s70659" name="Equation" r:id="rId4" imgW="2450880" imgH="228600" progId="Equation.3">
              <p:embed/>
            </p:oleObj>
          </a:graphicData>
        </a:graphic>
      </p:graphicFrame>
      <p:sp>
        <p:nvSpPr>
          <p:cNvPr id="70665" name="Text Box 6"/>
          <p:cNvSpPr txBox="1">
            <a:spLocks noChangeArrowheads="1"/>
          </p:cNvSpPr>
          <p:nvPr/>
        </p:nvSpPr>
        <p:spPr bwMode="auto">
          <a:xfrm>
            <a:off x="3733800" y="5257800"/>
            <a:ext cx="1066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RTC: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6C6E5CE-CB03-4B25-919F-D73098529415}" type="slidenum">
              <a:rPr lang="en-US"/>
              <a:pPr/>
              <a:t>52</a:t>
            </a:fld>
            <a:endParaRPr lang="en-US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762000"/>
          </a:xfrm>
        </p:spPr>
        <p:txBody>
          <a:bodyPr/>
          <a:lstStyle/>
          <a:p>
            <a:r>
              <a:rPr lang="en-US" smtClean="0"/>
              <a:t>(selection) find student record with ssn=123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27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27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475E1C2-5F04-45B2-B995-77245F98D7ED}" type="slidenum">
              <a:rPr lang="en-US"/>
              <a:pPr/>
              <a:t>53</a:t>
            </a:fld>
            <a:endParaRPr lang="en-US"/>
          </a:p>
        </p:txBody>
      </p:sp>
      <p:sp>
        <p:nvSpPr>
          <p:cNvPr id="727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727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762000"/>
          </a:xfrm>
        </p:spPr>
        <p:txBody>
          <a:bodyPr/>
          <a:lstStyle/>
          <a:p>
            <a:r>
              <a:rPr lang="en-US" smtClean="0"/>
              <a:t>(selection) find student record with ssn=123</a:t>
            </a: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3659188" y="5402263"/>
          <a:ext cx="4719637" cy="487362"/>
        </p:xfrm>
        <a:graphic>
          <a:graphicData uri="http://schemas.openxmlformats.org/presentationml/2006/ole">
            <p:oleObj spid="_x0000_s72706" name="Equation" r:id="rId3" imgW="1955520" imgH="203040" progId="Equation.3">
              <p:embed/>
            </p:oleObj>
          </a:graphicData>
        </a:graphic>
      </p:graphicFrame>
      <p:sp>
        <p:nvSpPr>
          <p:cNvPr id="72714" name="Text Box 5"/>
          <p:cNvSpPr txBox="1">
            <a:spLocks noChangeArrowheads="1"/>
          </p:cNvSpPr>
          <p:nvPr/>
        </p:nvSpPr>
        <p:spPr bwMode="auto">
          <a:xfrm>
            <a:off x="1828800" y="5410200"/>
            <a:ext cx="1371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RTC: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1219200" y="2895600"/>
          <a:ext cx="6680200" cy="552450"/>
        </p:xfrm>
        <a:graphic>
          <a:graphicData uri="http://schemas.openxmlformats.org/presentationml/2006/ole">
            <p:oleObj spid="_x0000_s72707" name="Equation" r:id="rId4" imgW="2768400" imgH="228600" progId="Equation.3">
              <p:embed/>
            </p:oleObj>
          </a:graphicData>
        </a:graphic>
      </p:graphicFrame>
      <p:sp>
        <p:nvSpPr>
          <p:cNvPr id="72715" name="Text Box 7"/>
          <p:cNvSpPr txBox="1">
            <a:spLocks noChangeArrowheads="1"/>
          </p:cNvSpPr>
          <p:nvPr/>
        </p:nvSpPr>
        <p:spPr bwMode="auto">
          <a:xfrm>
            <a:off x="838200" y="3733800"/>
            <a:ext cx="1066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or</a:t>
            </a:r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866775" y="4267200"/>
          <a:ext cx="7537450" cy="552450"/>
        </p:xfrm>
        <a:graphic>
          <a:graphicData uri="http://schemas.openxmlformats.org/presentationml/2006/ole">
            <p:oleObj spid="_x0000_s72708" name="Equation" r:id="rId5" imgW="3124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373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37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0215F93-17CD-4F57-8B1D-ED13CFD748EB}" type="slidenum">
              <a:rPr lang="en-US"/>
              <a:pPr/>
              <a:t>54</a:t>
            </a:fld>
            <a:endParaRPr lang="en-US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737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(projection) find name of student with ssn=123</a:t>
            </a:r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592138" y="3200400"/>
          <a:ext cx="6969125" cy="588963"/>
        </p:xfrm>
        <a:graphic>
          <a:graphicData uri="http://schemas.openxmlformats.org/presentationml/2006/ole">
            <p:oleObj spid="_x0000_s73730" name="Equation" r:id="rId3" imgW="2705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475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47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8EA5747-245C-4D76-95C6-BC8152C94788}" type="slidenum">
              <a:rPr lang="en-US"/>
              <a:pPr/>
              <a:t>55</a:t>
            </a:fld>
            <a:endParaRPr lang="en-US"/>
          </a:p>
        </p:txBody>
      </p:sp>
      <p:sp>
        <p:nvSpPr>
          <p:cNvPr id="747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747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(projection) find name of student with ssn=123</a:t>
            </a: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592138" y="3200400"/>
          <a:ext cx="6969125" cy="588963"/>
        </p:xfrm>
        <a:graphic>
          <a:graphicData uri="http://schemas.openxmlformats.org/presentationml/2006/ole">
            <p:oleObj spid="_x0000_s74754" name="Equation" r:id="rId3" imgW="2705040" imgH="228600" progId="Equation.3">
              <p:embed/>
            </p:oleObj>
          </a:graphicData>
        </a:graphic>
      </p:graphicFrame>
      <p:sp>
        <p:nvSpPr>
          <p:cNvPr id="74761" name="Text Box 5"/>
          <p:cNvSpPr txBox="1">
            <a:spLocks noChangeArrowheads="1"/>
          </p:cNvSpPr>
          <p:nvPr/>
        </p:nvSpPr>
        <p:spPr bwMode="auto">
          <a:xfrm>
            <a:off x="2209800" y="3962400"/>
            <a:ext cx="28829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need to ‘restrict’ “a”</a:t>
            </a:r>
          </a:p>
        </p:txBody>
      </p:sp>
      <p:sp>
        <p:nvSpPr>
          <p:cNvPr id="74762" name="Line 6"/>
          <p:cNvSpPr>
            <a:spLocks noChangeShapeType="1"/>
          </p:cNvSpPr>
          <p:nvPr/>
        </p:nvSpPr>
        <p:spPr bwMode="auto">
          <a:xfrm flipV="1">
            <a:off x="2133600" y="37338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2943225" y="4989513"/>
          <a:ext cx="4532313" cy="936625"/>
        </p:xfrm>
        <a:graphic>
          <a:graphicData uri="http://schemas.openxmlformats.org/presentationml/2006/ole">
            <p:oleObj spid="_x0000_s74755" name="Equation" r:id="rId4" imgW="2082600" imgH="431640" progId="Equation.3">
              <p:embed/>
            </p:oleObj>
          </a:graphicData>
        </a:graphic>
      </p:graphicFrame>
      <p:sp>
        <p:nvSpPr>
          <p:cNvPr id="74763" name="Text Box 8"/>
          <p:cNvSpPr txBox="1">
            <a:spLocks noChangeArrowheads="1"/>
          </p:cNvSpPr>
          <p:nvPr/>
        </p:nvSpPr>
        <p:spPr bwMode="auto">
          <a:xfrm>
            <a:off x="1371600" y="5029200"/>
            <a:ext cx="9302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RTC: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578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57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CAACF73-7F36-4E19-AFDB-55E1CB663CA8}" type="slidenum">
              <a:rPr lang="en-US"/>
              <a:pPr/>
              <a:t>56</a:t>
            </a:fld>
            <a:endParaRPr lang="en-US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cont’d</a:t>
            </a:r>
          </a:p>
        </p:txBody>
      </p:sp>
      <p:sp>
        <p:nvSpPr>
          <p:cNvPr id="757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(union) get records of both PT and FT students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440113" y="4724400"/>
          <a:ext cx="4646612" cy="1273175"/>
        </p:xfrm>
        <a:graphic>
          <a:graphicData uri="http://schemas.openxmlformats.org/presentationml/2006/ole">
            <p:oleObj spid="_x0000_s75778" name="Equation" r:id="rId3" imgW="1803240" imgH="495000" progId="Equation.3">
              <p:embed/>
            </p:oleObj>
          </a:graphicData>
        </a:graphic>
      </p:graphicFrame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1143000" y="4800600"/>
            <a:ext cx="2057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RTC: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68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68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19D411F-E972-4F81-9CDB-7068EF964EBC}" type="slidenum">
              <a:rPr lang="en-US"/>
              <a:pPr/>
              <a:t>57</a:t>
            </a:fld>
            <a:endParaRPr lang="en-US"/>
          </a:p>
        </p:txBody>
      </p:sp>
      <p:sp>
        <p:nvSpPr>
          <p:cNvPr id="768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cont’d</a:t>
            </a:r>
          </a:p>
        </p:txBody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(union) get records of both PT and FT students</a:t>
            </a:r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849313" y="3352800"/>
          <a:ext cx="7493000" cy="1273175"/>
        </p:xfrm>
        <a:graphic>
          <a:graphicData uri="http://schemas.openxmlformats.org/presentationml/2006/ole">
            <p:oleObj spid="_x0000_s76802" name="Equation" r:id="rId3" imgW="290808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78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78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CBB2F49-B73E-4AB4-AB12-6ACE311EF9C0}" type="slidenum">
              <a:rPr lang="en-US"/>
              <a:pPr/>
              <a:t>58</a:t>
            </a:fld>
            <a:endParaRPr lang="en-US"/>
          </a:p>
        </p:txBody>
      </p:sp>
      <p:sp>
        <p:nvSpPr>
          <p:cNvPr id="778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778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difference: find students that are not staff</a:t>
            </a:r>
          </a:p>
        </p:txBody>
      </p:sp>
      <p:sp>
        <p:nvSpPr>
          <p:cNvPr id="77832" name="Text Box 4"/>
          <p:cNvSpPr txBox="1">
            <a:spLocks noChangeArrowheads="1"/>
          </p:cNvSpPr>
          <p:nvPr/>
        </p:nvSpPr>
        <p:spPr bwMode="auto">
          <a:xfrm>
            <a:off x="3048000" y="4648200"/>
            <a:ext cx="10064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RTC:</a:t>
            </a: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4495800" y="4572000"/>
          <a:ext cx="3795713" cy="1271588"/>
        </p:xfrm>
        <a:graphic>
          <a:graphicData uri="http://schemas.openxmlformats.org/presentationml/2006/ole">
            <p:oleObj spid="_x0000_s77826" name="Equation" r:id="rId3" imgW="147312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88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88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8A80D078-D1C6-495A-8F79-4824B377C579}" type="slidenum">
              <a:rPr lang="en-US"/>
              <a:pPr/>
              <a:t>59</a:t>
            </a:fld>
            <a:endParaRPr lang="en-US"/>
          </a:p>
        </p:txBody>
      </p:sp>
      <p:sp>
        <p:nvSpPr>
          <p:cNvPr id="788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788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difference: find students that are not staff</a:t>
            </a: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860425" y="3200400"/>
          <a:ext cx="6642100" cy="1271588"/>
        </p:xfrm>
        <a:graphic>
          <a:graphicData uri="http://schemas.openxmlformats.org/presentationml/2006/ole">
            <p:oleObj spid="_x0000_s78850" name="Equation" r:id="rId3" imgW="257796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8F6ACA6-B569-4645-9FBB-B2951561CC1D}" type="slidenum">
              <a:rPr lang="en-US"/>
              <a:pPr/>
              <a:t>6</a:t>
            </a:fld>
            <a:endParaRPr lang="en-US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Rel. tuple calculus (RTC)</a:t>
            </a:r>
          </a:p>
        </p:txBody>
      </p:sp>
      <p:sp>
        <p:nvSpPr>
          <p:cNvPr id="235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762000"/>
          </a:xfrm>
        </p:spPr>
        <p:txBody>
          <a:bodyPr/>
          <a:lstStyle/>
          <a:p>
            <a:r>
              <a:rPr lang="en-US" smtClean="0"/>
              <a:t>first order logic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352800" y="3048000"/>
          <a:ext cx="1887538" cy="434975"/>
        </p:xfrm>
        <a:graphic>
          <a:graphicData uri="http://schemas.openxmlformats.org/presentationml/2006/ole">
            <p:oleObj spid="_x0000_s23554" name="Equation" r:id="rId3" imgW="990360" imgH="2286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971800" y="4800600"/>
          <a:ext cx="2541588" cy="434975"/>
        </p:xfrm>
        <a:graphic>
          <a:graphicData uri="http://schemas.openxmlformats.org/presentationml/2006/ole">
            <p:oleObj spid="_x0000_s23555" name="Equation" r:id="rId4" imgW="1333440" imgH="228600" progId="Equation.3">
              <p:embed/>
            </p:oleObj>
          </a:graphicData>
        </a:graphic>
      </p:graphicFrame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762000" y="37338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0"/>
              <a:t>‘Give me tuples ‘t’, satisfying predicate P - eg: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98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798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27537DE-AC7D-431A-B5BF-F0CCC71FD933}" type="slidenum">
              <a:rPr lang="en-US"/>
              <a:pPr/>
              <a:t>60</a:t>
            </a:fld>
            <a:endParaRPr lang="en-US"/>
          </a:p>
        </p:txBody>
      </p:sp>
      <p:sp>
        <p:nvSpPr>
          <p:cNvPr id="798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Cartesian product</a:t>
            </a:r>
          </a:p>
        </p:txBody>
      </p:sp>
      <p:sp>
        <p:nvSpPr>
          <p:cNvPr id="798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371600"/>
          </a:xfrm>
        </p:spPr>
        <p:txBody>
          <a:bodyPr/>
          <a:lstStyle/>
          <a:p>
            <a:r>
              <a:rPr lang="en-US" smtClean="0"/>
              <a:t>eg., dog-breeding: MALE x FEMALE</a:t>
            </a:r>
          </a:p>
          <a:p>
            <a:r>
              <a:rPr lang="en-US" smtClean="0"/>
              <a:t>gives all possible couples</a:t>
            </a: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754063" y="3968750"/>
          <a:ext cx="1389062" cy="1428750"/>
        </p:xfrm>
        <a:graphic>
          <a:graphicData uri="http://schemas.openxmlformats.org/presentationml/2006/ole">
            <p:oleObj spid="_x0000_s79874" name="Worksheet" r:id="rId3" imgW="1486442" imgH="1534007" progId="Excel.Sheet.8">
              <p:embed/>
            </p:oleObj>
          </a:graphicData>
        </a:graphic>
      </p:graphicFrame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2667000" y="3962400"/>
          <a:ext cx="1389063" cy="1428750"/>
        </p:xfrm>
        <a:graphic>
          <a:graphicData uri="http://schemas.openxmlformats.org/presentationml/2006/ole">
            <p:oleObj spid="_x0000_s79875" name="Worksheet" r:id="rId4" imgW="1486442" imgH="1534007" progId="Excel.Sheet.8">
              <p:embed/>
            </p:oleObj>
          </a:graphicData>
        </a:graphic>
      </p:graphicFrame>
      <p:sp>
        <p:nvSpPr>
          <p:cNvPr id="79882" name="Text Box 6"/>
          <p:cNvSpPr txBox="1">
            <a:spLocks noChangeArrowheads="1"/>
          </p:cNvSpPr>
          <p:nvPr/>
        </p:nvSpPr>
        <p:spPr bwMode="auto">
          <a:xfrm>
            <a:off x="2270125" y="4384675"/>
            <a:ext cx="336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79883" name="Text Box 7"/>
          <p:cNvSpPr txBox="1">
            <a:spLocks noChangeArrowheads="1"/>
          </p:cNvSpPr>
          <p:nvPr/>
        </p:nvSpPr>
        <p:spPr bwMode="auto">
          <a:xfrm>
            <a:off x="4556125" y="4308475"/>
            <a:ext cx="3571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</a:t>
            </a:r>
            <a:endParaRPr lang="en-US"/>
          </a:p>
        </p:txBody>
      </p:sp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5181600" y="3810000"/>
          <a:ext cx="2778125" cy="1905000"/>
        </p:xfrm>
        <a:graphic>
          <a:graphicData uri="http://schemas.openxmlformats.org/presentationml/2006/ole">
            <p:oleObj spid="_x0000_s79876" name="Worksheet" r:id="rId5" imgW="3343772" imgH="2295766" progId="Excel.Sheet.8">
              <p:embed/>
            </p:oleObj>
          </a:graphicData>
        </a:graphic>
      </p:graphicFrame>
      <p:sp>
        <p:nvSpPr>
          <p:cNvPr id="79884" name="Line 9"/>
          <p:cNvSpPr>
            <a:spLocks noChangeShapeType="1"/>
          </p:cNvSpPr>
          <p:nvPr/>
        </p:nvSpPr>
        <p:spPr bwMode="auto">
          <a:xfrm>
            <a:off x="2209800" y="4876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85" name="Line 10"/>
          <p:cNvSpPr>
            <a:spLocks noChangeShapeType="1"/>
          </p:cNvSpPr>
          <p:nvPr/>
        </p:nvSpPr>
        <p:spPr bwMode="auto">
          <a:xfrm>
            <a:off x="2209800" y="48768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86" name="Line 11"/>
          <p:cNvSpPr>
            <a:spLocks noChangeShapeType="1"/>
          </p:cNvSpPr>
          <p:nvPr/>
        </p:nvSpPr>
        <p:spPr bwMode="auto">
          <a:xfrm flipV="1">
            <a:off x="2209800" y="48768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87" name="Line 12"/>
          <p:cNvSpPr>
            <a:spLocks noChangeShapeType="1"/>
          </p:cNvSpPr>
          <p:nvPr/>
        </p:nvSpPr>
        <p:spPr bwMode="auto">
          <a:xfrm>
            <a:off x="22860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09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09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C04E8CB-9FDB-40F5-A53F-BAEAC7A40491}" type="slidenum">
              <a:rPr lang="en-US"/>
              <a:pPr/>
              <a:t>61</a:t>
            </a:fld>
            <a:endParaRPr lang="en-US"/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Cartesian product</a:t>
            </a:r>
          </a:p>
        </p:txBody>
      </p:sp>
      <p:sp>
        <p:nvSpPr>
          <p:cNvPr id="809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all the pairs of  (male, female) - RTC:</a:t>
            </a:r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2139950" y="2922588"/>
          <a:ext cx="4121150" cy="2289175"/>
        </p:xfrm>
        <a:graphic>
          <a:graphicData uri="http://schemas.openxmlformats.org/presentationml/2006/ole">
            <p:oleObj spid="_x0000_s80898" name="Equation" r:id="rId3" imgW="160020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19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19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B5697883-7077-4AFE-9919-EB0C501848F2}" type="slidenum">
              <a:rPr lang="en-US"/>
              <a:pPr/>
              <a:t>62</a:t>
            </a:fld>
            <a:endParaRPr lang="en-US"/>
          </a:p>
        </p:txBody>
      </p:sp>
      <p:sp>
        <p:nvSpPr>
          <p:cNvPr id="819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Cartesian product</a:t>
            </a:r>
          </a:p>
        </p:txBody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all the pairs of  (male, female) - RDC:</a:t>
            </a:r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1763713" y="3430588"/>
          <a:ext cx="4873625" cy="1271587"/>
        </p:xfrm>
        <a:graphic>
          <a:graphicData uri="http://schemas.openxmlformats.org/presentationml/2006/ole">
            <p:oleObj spid="_x0000_s81922" name="Equation" r:id="rId3" imgW="189216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467656B-172B-4549-8643-FBCED39F7265}" type="slidenum">
              <a:rPr lang="en-US"/>
              <a:pPr/>
              <a:t>63</a:t>
            </a:fld>
            <a:endParaRPr lang="en-US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‘Proof’ of equivalence</a:t>
            </a:r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rel. algebra &lt;-&gt; rel. domain calculus</a:t>
            </a:r>
          </a:p>
          <a:p>
            <a:pPr>
              <a:buFontTx/>
              <a:buNone/>
            </a:pPr>
            <a:r>
              <a:rPr lang="en-US" smtClean="0"/>
              <a:t>&lt;-&gt; rel. tuple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B26FAFC-A135-453D-8243-EBCC704D0FCE}" type="slidenum">
              <a:rPr lang="en-US"/>
              <a:pPr/>
              <a:t>64</a:t>
            </a:fld>
            <a:endParaRPr lang="en-US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- detailed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rel. domain calculus</a:t>
            </a:r>
          </a:p>
          <a:p>
            <a:pPr lvl="1"/>
            <a:r>
              <a:rPr lang="en-US" smtClean="0"/>
              <a:t>why?</a:t>
            </a:r>
          </a:p>
          <a:p>
            <a:pPr lvl="1"/>
            <a:r>
              <a:rPr lang="en-US" smtClean="0"/>
              <a:t>details</a:t>
            </a:r>
          </a:p>
          <a:p>
            <a:pPr lvl="1"/>
            <a:r>
              <a:rPr lang="en-US" smtClean="0"/>
              <a:t>examples</a:t>
            </a:r>
          </a:p>
          <a:p>
            <a:pPr lvl="1"/>
            <a:r>
              <a:rPr lang="en-US" smtClean="0"/>
              <a:t>equivalence with rel. algebra</a:t>
            </a:r>
          </a:p>
          <a:p>
            <a:pPr lvl="1"/>
            <a:r>
              <a:rPr lang="en-US" b="1" smtClean="0">
                <a:solidFill>
                  <a:srgbClr val="FF3300"/>
                </a:solidFill>
              </a:rPr>
              <a:t>more examples</a:t>
            </a:r>
            <a:r>
              <a:rPr lang="en-US" smtClean="0"/>
              <a:t>; ‘safety’ of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5B5C27D-CC4F-4BA1-8F2B-FBEF9997817E}" type="slidenum">
              <a:rPr lang="en-US"/>
              <a:pPr/>
              <a:t>65</a:t>
            </a:fld>
            <a:endParaRPr 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join: find names of  students taking 15-415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60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60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AFF9818-7BF0-48A9-B27B-47880F34AB31}" type="slidenum">
              <a:rPr lang="en-US"/>
              <a:pPr/>
              <a:t>66</a:t>
            </a:fld>
            <a:endParaRPr lang="en-US"/>
          </a:p>
        </p:txBody>
      </p:sp>
      <p:sp>
        <p:nvSpPr>
          <p:cNvPr id="860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smtClean="0"/>
              <a:t>Reminder: our Mini-U db</a:t>
            </a:r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86018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86019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86020" name="Worksheet" r:id="rId5" imgW="2914849" imgH="1429207" progId="Excel.Sheet.8">
              <p:embed/>
            </p:oleObj>
          </a:graphicData>
        </a:graphic>
      </p:graphicFrame>
      <p:sp>
        <p:nvSpPr>
          <p:cNvPr id="86025" name="Line 6"/>
          <p:cNvSpPr>
            <a:spLocks noChangeShapeType="1"/>
          </p:cNvSpPr>
          <p:nvPr/>
        </p:nvSpPr>
        <p:spPr bwMode="auto">
          <a:xfrm>
            <a:off x="2133600" y="388620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6026" name="Line 7"/>
          <p:cNvSpPr>
            <a:spLocks noChangeShapeType="1"/>
          </p:cNvSpPr>
          <p:nvPr/>
        </p:nvSpPr>
        <p:spPr bwMode="auto">
          <a:xfrm>
            <a:off x="4038600" y="5867400"/>
            <a:ext cx="99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6027" name="Line 8"/>
          <p:cNvSpPr>
            <a:spLocks noChangeShapeType="1"/>
          </p:cNvSpPr>
          <p:nvPr/>
        </p:nvSpPr>
        <p:spPr bwMode="auto">
          <a:xfrm flipH="1" flipV="1">
            <a:off x="762000" y="2971800"/>
            <a:ext cx="2209800" cy="1600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704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70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E5BC7BC-EC43-4413-A456-B7083AD75DAD}" type="slidenum">
              <a:rPr lang="en-US"/>
              <a:pPr/>
              <a:t>67</a:t>
            </a:fld>
            <a:endParaRPr lang="en-US"/>
          </a:p>
        </p:txBody>
      </p:sp>
      <p:sp>
        <p:nvSpPr>
          <p:cNvPr id="870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870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join: find names of  students taking 15-415 - in RTC</a:t>
            </a:r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1611313" y="3303588"/>
          <a:ext cx="5397500" cy="2289175"/>
        </p:xfrm>
        <a:graphic>
          <a:graphicData uri="http://schemas.openxmlformats.org/presentationml/2006/ole">
            <p:oleObj spid="_x0000_s87042" name="Equation" r:id="rId3" imgW="209520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80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80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860D0AE-35E1-4D20-8BA1-EDC9F34566E9}" type="slidenum">
              <a:rPr lang="en-US"/>
              <a:pPr/>
              <a:t>68</a:t>
            </a:fld>
            <a:endParaRPr lang="en-US"/>
          </a:p>
        </p:txBody>
      </p:sp>
      <p:sp>
        <p:nvSpPr>
          <p:cNvPr id="880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880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join: find names of  students taking 15-415 - in RDC</a:t>
            </a:r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1104900" y="3894138"/>
          <a:ext cx="6410325" cy="1108075"/>
        </p:xfrm>
        <a:graphic>
          <a:graphicData uri="http://schemas.openxmlformats.org/presentationml/2006/ole">
            <p:oleObj spid="_x0000_s88066" name="Equation" r:id="rId3" imgW="24890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90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890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88FCF8F-D0B5-43B2-8F2E-5402B5AA772D}" type="slidenum">
              <a:rPr lang="en-US"/>
              <a:pPr/>
              <a:t>69</a:t>
            </a:fld>
            <a:endParaRPr lang="en-US"/>
          </a:p>
        </p:txBody>
      </p:sp>
      <p:sp>
        <p:nvSpPr>
          <p:cNvPr id="890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Sneak preview of QBE:</a:t>
            </a: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871538" y="1909763"/>
          <a:ext cx="6411912" cy="1108075"/>
        </p:xfrm>
        <a:graphic>
          <a:graphicData uri="http://schemas.openxmlformats.org/presentationml/2006/ole">
            <p:oleObj spid="_x0000_s89090" name="Equation" r:id="rId3" imgW="2489040" imgH="431640" progId="Equation.3">
              <p:embed/>
            </p:oleObj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381000" y="4191000"/>
          <a:ext cx="4267200" cy="1430338"/>
        </p:xfrm>
        <a:graphic>
          <a:graphicData uri="http://schemas.openxmlformats.org/presentationml/2006/ole">
            <p:oleObj spid="_x0000_s89091" name="Worksheet" r:id="rId4" imgW="4572361" imgH="1534007" progId="Excel.Sheet.8">
              <p:embed/>
            </p:oleObj>
          </a:graphicData>
        </a:graphic>
      </p:graphicFrame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5486400" y="4191000"/>
          <a:ext cx="2916238" cy="1071563"/>
        </p:xfrm>
        <a:graphic>
          <a:graphicData uri="http://schemas.openxmlformats.org/presentationml/2006/ole">
            <p:oleObj spid="_x0000_s89092" name="Worksheet" r:id="rId5" imgW="2915101" imgH="10768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F1DCEF3-2952-4E04-9559-6C54B360AA46}" type="slidenum">
              <a:rPr lang="en-US"/>
              <a:pPr/>
              <a:t>7</a:t>
            </a:fld>
            <a:endParaRPr lang="en-US"/>
          </a:p>
        </p:txBody>
      </p:sp>
      <p:sp>
        <p:nvSpPr>
          <p:cNvPr id="245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Details</a:t>
            </a:r>
          </a:p>
        </p:txBody>
      </p:sp>
      <p:sp>
        <p:nvSpPr>
          <p:cNvPr id="245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symbols allowed: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quantifiers   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470150" y="2565400"/>
          <a:ext cx="3652838" cy="1401763"/>
        </p:xfrm>
        <a:graphic>
          <a:graphicData uri="http://schemas.openxmlformats.org/presentationml/2006/ole">
            <p:oleObj spid="_x0000_s24578" name="Equation" r:id="rId3" imgW="1917360" imgH="73656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581400" y="4495800"/>
          <a:ext cx="871538" cy="434975"/>
        </p:xfrm>
        <a:graphic>
          <a:graphicData uri="http://schemas.openxmlformats.org/presentationml/2006/ole">
            <p:oleObj spid="_x0000_s24579" name="Equation" r:id="rId4" imgW="457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01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01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E6DC4F6-BB12-4CFE-A1A7-8A49BFC5D8D2}" type="slidenum">
              <a:rPr lang="en-US"/>
              <a:pPr/>
              <a:t>70</a:t>
            </a:fld>
            <a:endParaRPr lang="en-US"/>
          </a:p>
        </p:txBody>
      </p:sp>
      <p:sp>
        <p:nvSpPr>
          <p:cNvPr id="901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Sneak preview of QBE:</a:t>
            </a:r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381000" y="4191000"/>
          <a:ext cx="4267200" cy="1430338"/>
        </p:xfrm>
        <a:graphic>
          <a:graphicData uri="http://schemas.openxmlformats.org/presentationml/2006/ole">
            <p:oleObj spid="_x0000_s90114" name="Worksheet" r:id="rId3" imgW="4572361" imgH="1534007" progId="Excel.Sheet.8">
              <p:embed/>
            </p:oleObj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5486400" y="4191000"/>
          <a:ext cx="2916238" cy="1071563"/>
        </p:xfrm>
        <a:graphic>
          <a:graphicData uri="http://schemas.openxmlformats.org/presentationml/2006/ole">
            <p:oleObj spid="_x0000_s90115" name="Worksheet" r:id="rId4" imgW="2915101" imgH="1076807" progId="Excel.Sheet.8">
              <p:embed/>
            </p:oleObj>
          </a:graphicData>
        </a:graphic>
      </p:graphicFrame>
      <p:sp>
        <p:nvSpPr>
          <p:cNvPr id="9012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very user friendly</a:t>
            </a:r>
          </a:p>
          <a:p>
            <a:r>
              <a:rPr lang="en-US" smtClean="0"/>
              <a:t>heavily based on RDC</a:t>
            </a:r>
          </a:p>
          <a:p>
            <a:r>
              <a:rPr lang="en-US" smtClean="0"/>
              <a:t>very similar to MS Access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114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11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BF7A8494-0D8B-4150-8883-F746402558E8}" type="slidenum">
              <a:rPr lang="en-US"/>
              <a:pPr/>
              <a:t>71</a:t>
            </a:fld>
            <a:endParaRPr lang="en-US"/>
          </a:p>
        </p:txBody>
      </p:sp>
      <p:sp>
        <p:nvSpPr>
          <p:cNvPr id="911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911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3-way join: find names of students taking a 2-unit course - in RTC:</a:t>
            </a:r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481138" y="3186113"/>
          <a:ext cx="5203825" cy="2709862"/>
        </p:xfrm>
        <a:graphic>
          <a:graphicData uri="http://schemas.openxmlformats.org/presentationml/2006/ole">
            <p:oleObj spid="_x0000_s91138" name="Equation" r:id="rId3" imgW="2145960" imgH="1117440" progId="Equation.3">
              <p:embed/>
            </p:oleObj>
          </a:graphicData>
        </a:graphic>
      </p:graphicFrame>
      <p:sp>
        <p:nvSpPr>
          <p:cNvPr id="91144" name="Line 5"/>
          <p:cNvSpPr>
            <a:spLocks noChangeShapeType="1"/>
          </p:cNvSpPr>
          <p:nvPr/>
        </p:nvSpPr>
        <p:spPr bwMode="auto">
          <a:xfrm>
            <a:off x="5791200" y="55626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145" name="Text Box 6"/>
          <p:cNvSpPr txBox="1">
            <a:spLocks noChangeArrowheads="1"/>
          </p:cNvSpPr>
          <p:nvPr/>
        </p:nvSpPr>
        <p:spPr bwMode="auto">
          <a:xfrm>
            <a:off x="6080125" y="5603875"/>
            <a:ext cx="13001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selection</a:t>
            </a:r>
            <a:endParaRPr lang="en-US"/>
          </a:p>
        </p:txBody>
      </p:sp>
      <p:sp>
        <p:nvSpPr>
          <p:cNvPr id="91146" name="Line 7"/>
          <p:cNvSpPr>
            <a:spLocks noChangeShapeType="1"/>
          </p:cNvSpPr>
          <p:nvPr/>
        </p:nvSpPr>
        <p:spPr bwMode="auto">
          <a:xfrm>
            <a:off x="6019800" y="5029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147" name="Text Box 8"/>
          <p:cNvSpPr txBox="1">
            <a:spLocks noChangeArrowheads="1"/>
          </p:cNvSpPr>
          <p:nvPr/>
        </p:nvSpPr>
        <p:spPr bwMode="auto">
          <a:xfrm>
            <a:off x="6248400" y="5029200"/>
            <a:ext cx="1752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projection</a:t>
            </a:r>
          </a:p>
        </p:txBody>
      </p:sp>
      <p:sp>
        <p:nvSpPr>
          <p:cNvPr id="91148" name="Line 9"/>
          <p:cNvSpPr>
            <a:spLocks noChangeShapeType="1"/>
          </p:cNvSpPr>
          <p:nvPr/>
        </p:nvSpPr>
        <p:spPr bwMode="auto">
          <a:xfrm>
            <a:off x="6781800" y="3733800"/>
            <a:ext cx="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149" name="Text Box 10"/>
          <p:cNvSpPr txBox="1">
            <a:spLocks noChangeArrowheads="1"/>
          </p:cNvSpPr>
          <p:nvPr/>
        </p:nvSpPr>
        <p:spPr bwMode="auto">
          <a:xfrm>
            <a:off x="7086600" y="3810000"/>
            <a:ext cx="1143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join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21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21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3A057A2-EE13-4DA7-99B3-58A9BCA39AC0}" type="slidenum">
              <a:rPr lang="en-US"/>
              <a:pPr/>
              <a:t>72</a:t>
            </a:fld>
            <a:endParaRPr lang="en-US"/>
          </a:p>
        </p:txBody>
      </p:sp>
      <p:sp>
        <p:nvSpPr>
          <p:cNvPr id="9216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smtClean="0"/>
              <a:t>Reminder: our Mini-U db</a:t>
            </a:r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92162" name="Worksheet" r:id="rId3" imgW="4572369" imgH="1533754" progId="Excel.Sheet.8">
              <p:embed/>
            </p:oleObj>
          </a:graphicData>
        </a:graphic>
      </p:graphicFrame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92163" name="Worksheet" r:id="rId4" imgW="3057901" imgH="1514856" progId="Excel.Sheet.8">
              <p:embed/>
            </p:oleObj>
          </a:graphicData>
        </a:graphic>
      </p:graphicFrame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92164" name="Worksheet" r:id="rId5" imgW="2914849" imgH="1429207" progId="Excel.Sheet.8">
              <p:embed/>
            </p:oleObj>
          </a:graphicData>
        </a:graphic>
      </p:graphicFrame>
      <p:sp>
        <p:nvSpPr>
          <p:cNvPr id="92169" name="Line 6"/>
          <p:cNvSpPr>
            <a:spLocks noChangeShapeType="1"/>
          </p:cNvSpPr>
          <p:nvPr/>
        </p:nvSpPr>
        <p:spPr bwMode="auto">
          <a:xfrm>
            <a:off x="2133600" y="388620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70" name="Line 7"/>
          <p:cNvSpPr>
            <a:spLocks noChangeShapeType="1"/>
          </p:cNvSpPr>
          <p:nvPr/>
        </p:nvSpPr>
        <p:spPr bwMode="auto">
          <a:xfrm>
            <a:off x="7696200" y="3886200"/>
            <a:ext cx="99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71" name="Line 8"/>
          <p:cNvSpPr>
            <a:spLocks noChangeShapeType="1"/>
          </p:cNvSpPr>
          <p:nvPr/>
        </p:nvSpPr>
        <p:spPr bwMode="auto">
          <a:xfrm flipH="1">
            <a:off x="4724400" y="3733800"/>
            <a:ext cx="11430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72" name="Line 9"/>
          <p:cNvSpPr>
            <a:spLocks noChangeShapeType="1"/>
          </p:cNvSpPr>
          <p:nvPr/>
        </p:nvSpPr>
        <p:spPr bwMode="auto">
          <a:xfrm flipH="1" flipV="1">
            <a:off x="762000" y="2819400"/>
            <a:ext cx="2286000" cy="1981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73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_x</a:t>
            </a:r>
          </a:p>
        </p:txBody>
      </p:sp>
      <p:sp>
        <p:nvSpPr>
          <p:cNvPr id="92174" name="Text Box 11"/>
          <p:cNvSpPr txBox="1">
            <a:spLocks noChangeArrowheads="1"/>
          </p:cNvSpPr>
          <p:nvPr/>
        </p:nvSpPr>
        <p:spPr bwMode="auto">
          <a:xfrm>
            <a:off x="2498725" y="1565275"/>
            <a:ext cx="4460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.P</a:t>
            </a:r>
          </a:p>
        </p:txBody>
      </p:sp>
      <p:sp>
        <p:nvSpPr>
          <p:cNvPr id="92175" name="Text Box 12"/>
          <p:cNvSpPr txBox="1">
            <a:spLocks noChangeArrowheads="1"/>
          </p:cNvSpPr>
          <p:nvPr/>
        </p:nvSpPr>
        <p:spPr bwMode="auto">
          <a:xfrm>
            <a:off x="2971800" y="5715000"/>
            <a:ext cx="762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_x</a:t>
            </a:r>
          </a:p>
        </p:txBody>
      </p:sp>
      <p:sp>
        <p:nvSpPr>
          <p:cNvPr id="92176" name="Text Box 13"/>
          <p:cNvSpPr txBox="1">
            <a:spLocks noChangeArrowheads="1"/>
          </p:cNvSpPr>
          <p:nvPr/>
        </p:nvSpPr>
        <p:spPr bwMode="auto">
          <a:xfrm>
            <a:off x="4038600" y="5715000"/>
            <a:ext cx="1295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_y</a:t>
            </a:r>
          </a:p>
        </p:txBody>
      </p:sp>
      <p:sp>
        <p:nvSpPr>
          <p:cNvPr id="92177" name="Text Box 14"/>
          <p:cNvSpPr txBox="1">
            <a:spLocks noChangeArrowheads="1"/>
          </p:cNvSpPr>
          <p:nvPr/>
        </p:nvSpPr>
        <p:spPr bwMode="auto">
          <a:xfrm>
            <a:off x="5410200" y="1600200"/>
            <a:ext cx="1066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_y</a:t>
            </a:r>
          </a:p>
        </p:txBody>
      </p:sp>
      <p:sp>
        <p:nvSpPr>
          <p:cNvPr id="92178" name="Text Box 15"/>
          <p:cNvSpPr txBox="1">
            <a:spLocks noChangeArrowheads="1"/>
          </p:cNvSpPr>
          <p:nvPr/>
        </p:nvSpPr>
        <p:spPr bwMode="auto">
          <a:xfrm>
            <a:off x="7848600" y="16002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31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31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A50BD2F-FDE9-4444-933F-31ABFA480A61}" type="slidenum">
              <a:rPr lang="en-US"/>
              <a:pPr/>
              <a:t>73</a:t>
            </a:fld>
            <a:endParaRPr lang="en-US"/>
          </a:p>
        </p:txBody>
      </p:sp>
      <p:sp>
        <p:nvSpPr>
          <p:cNvPr id="931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931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3-way join: find names of students taking a 2-unit course</a:t>
            </a:r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1703388" y="2971800"/>
          <a:ext cx="4773612" cy="2493963"/>
        </p:xfrm>
        <a:graphic>
          <a:graphicData uri="http://schemas.openxmlformats.org/presentationml/2006/ole">
            <p:oleObj spid="_x0000_s93186" name="Equation" r:id="rId3" imgW="1968480" imgH="1028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42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42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BD418B1-8BD5-4AC7-B725-208B116F8FBC}" type="slidenum">
              <a:rPr lang="en-US"/>
              <a:pPr/>
              <a:t>74</a:t>
            </a:fld>
            <a:endParaRPr lang="en-US"/>
          </a:p>
        </p:txBody>
      </p:sp>
      <p:sp>
        <p:nvSpPr>
          <p:cNvPr id="942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</a:p>
        </p:txBody>
      </p:sp>
      <p:sp>
        <p:nvSpPr>
          <p:cNvPr id="942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3-way join: find names of students taking a 2-unit course</a:t>
            </a:r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1697038" y="2971800"/>
          <a:ext cx="4773612" cy="3141663"/>
        </p:xfrm>
        <a:graphic>
          <a:graphicData uri="http://schemas.openxmlformats.org/presentationml/2006/ole">
            <p:oleObj spid="_x0000_s94210" name="Equation" r:id="rId3" imgW="1968480" imgH="1295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52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52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BF41F735-B718-498C-91D6-A9D08E7C3346}" type="slidenum">
              <a:rPr lang="en-US"/>
              <a:pPr/>
              <a:t>75</a:t>
            </a:fld>
            <a:endParaRPr lang="en-US"/>
          </a:p>
        </p:txBody>
      </p:sp>
      <p:sp>
        <p:nvSpPr>
          <p:cNvPr id="952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more examples:</a:t>
            </a:r>
          </a:p>
        </p:txBody>
      </p:sp>
      <p:sp>
        <p:nvSpPr>
          <p:cNvPr id="952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self -joins: find Tom’s grandparent(s)</a:t>
            </a:r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833438" y="3513138"/>
          <a:ext cx="2778125" cy="1785937"/>
        </p:xfrm>
        <a:graphic>
          <a:graphicData uri="http://schemas.openxmlformats.org/presentationml/2006/ole">
            <p:oleObj spid="_x0000_s95234" name="Worksheet" r:id="rId3" imgW="2962772" imgH="1914887" progId="Excel.Sheet.8">
              <p:embed/>
            </p:oleObj>
          </a:graphicData>
        </a:graphic>
      </p:graphicFrame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4343400" y="3505200"/>
          <a:ext cx="2778125" cy="1785938"/>
        </p:xfrm>
        <a:graphic>
          <a:graphicData uri="http://schemas.openxmlformats.org/presentationml/2006/ole">
            <p:oleObj spid="_x0000_s95235" name="Worksheet" r:id="rId4" imgW="2962772" imgH="1914887" progId="Excel.Sheet.8">
              <p:embed/>
            </p:oleObj>
          </a:graphicData>
        </a:graphic>
      </p:graphicFrame>
      <p:sp>
        <p:nvSpPr>
          <p:cNvPr id="95241" name="Line 6"/>
          <p:cNvSpPr>
            <a:spLocks noChangeShapeType="1"/>
          </p:cNvSpPr>
          <p:nvPr/>
        </p:nvSpPr>
        <p:spPr bwMode="auto">
          <a:xfrm flipH="1">
            <a:off x="3505200" y="44196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5242" name="Oval 7"/>
          <p:cNvSpPr>
            <a:spLocks noChangeArrowheads="1"/>
          </p:cNvSpPr>
          <p:nvPr/>
        </p:nvSpPr>
        <p:spPr bwMode="auto">
          <a:xfrm>
            <a:off x="5715000" y="41910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5243" name="Oval 8"/>
          <p:cNvSpPr>
            <a:spLocks noChangeArrowheads="1"/>
          </p:cNvSpPr>
          <p:nvPr/>
        </p:nvSpPr>
        <p:spPr bwMode="auto">
          <a:xfrm>
            <a:off x="5715000" y="48768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62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62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87017DC-31B5-4F56-B5BD-AD6BFED4AE84}" type="slidenum">
              <a:rPr lang="en-US"/>
              <a:pPr/>
              <a:t>76</a:t>
            </a:fld>
            <a:endParaRPr lang="en-US"/>
          </a:p>
        </p:txBody>
      </p:sp>
      <p:sp>
        <p:nvSpPr>
          <p:cNvPr id="962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more examples:</a:t>
            </a:r>
          </a:p>
        </p:txBody>
      </p:sp>
      <p:sp>
        <p:nvSpPr>
          <p:cNvPr id="962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self -joins: find Tom’s grandparent(s)</a:t>
            </a:r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1131888" y="3292475"/>
          <a:ext cx="3756025" cy="2154238"/>
        </p:xfrm>
        <a:graphic>
          <a:graphicData uri="http://schemas.openxmlformats.org/presentationml/2006/ole">
            <p:oleObj spid="_x0000_s96258" name="Equation" r:id="rId3" imgW="15490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72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72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B153A932-66C4-40D4-A5BF-14B3543CE378}" type="slidenum">
              <a:rPr lang="en-US"/>
              <a:pPr/>
              <a:t>77</a:t>
            </a:fld>
            <a:endParaRPr lang="en-US"/>
          </a:p>
        </p:txBody>
      </p:sp>
      <p:sp>
        <p:nvSpPr>
          <p:cNvPr id="972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more examples:</a:t>
            </a:r>
          </a:p>
        </p:txBody>
      </p:sp>
      <p:sp>
        <p:nvSpPr>
          <p:cNvPr id="972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self -joins: find Tom’s grandparent(s)</a:t>
            </a:r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1016000" y="3255963"/>
          <a:ext cx="2921000" cy="1674812"/>
        </p:xfrm>
        <a:graphic>
          <a:graphicData uri="http://schemas.openxmlformats.org/presentationml/2006/ole">
            <p:oleObj spid="_x0000_s97282" name="Equation" r:id="rId3" imgW="1549080" imgH="888840" progId="Equation.3">
              <p:embed/>
            </p:oleObj>
          </a:graphicData>
        </a:graphic>
      </p:graphicFrame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4495800" y="3124200"/>
          <a:ext cx="4359275" cy="1136650"/>
        </p:xfrm>
        <a:graphic>
          <a:graphicData uri="http://schemas.openxmlformats.org/presentationml/2006/ole">
            <p:oleObj spid="_x0000_s97283" name="Equation" r:id="rId4" imgW="189216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83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83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AC30E29-9236-4B90-898E-B93ACFF9F4B2}" type="slidenum">
              <a:rPr lang="en-US"/>
              <a:pPr/>
              <a:t>78</a:t>
            </a:fld>
            <a:endParaRPr lang="en-US"/>
          </a:p>
        </p:txBody>
      </p:sp>
      <p:sp>
        <p:nvSpPr>
          <p:cNvPr id="983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more examples:</a:t>
            </a:r>
          </a:p>
        </p:txBody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self -joins: find Tom’s grandparent(s)</a:t>
            </a:r>
          </a:p>
        </p:txBody>
      </p:sp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1752600" y="3505200"/>
          <a:ext cx="4587875" cy="1196975"/>
        </p:xfrm>
        <a:graphic>
          <a:graphicData uri="http://schemas.openxmlformats.org/presentationml/2006/ole">
            <p:oleObj spid="_x0000_s98306" name="Equation" r:id="rId3" imgW="189216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93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993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92A9932-B7F7-4F67-AC47-6BB7B82B8900}" type="slidenum">
              <a:rPr lang="en-US"/>
              <a:pPr/>
              <a:t>79</a:t>
            </a:fld>
            <a:endParaRPr lang="en-US"/>
          </a:p>
        </p:txBody>
      </p:sp>
      <p:sp>
        <p:nvSpPr>
          <p:cNvPr id="99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 examples: DIVISION</a:t>
            </a:r>
          </a:p>
        </p:txBody>
      </p:sp>
      <p:sp>
        <p:nvSpPr>
          <p:cNvPr id="99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suppliers that shipped all the ABOMB parts</a:t>
            </a:r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771525" y="3117850"/>
          <a:ext cx="2916238" cy="2500313"/>
        </p:xfrm>
        <a:graphic>
          <a:graphicData uri="http://schemas.openxmlformats.org/presentationml/2006/ole">
            <p:oleObj spid="_x0000_s99330" name="Worksheet" r:id="rId3" imgW="3115172" imgH="2677007" progId="Excel.Sheet.8">
              <p:embed/>
            </p:oleObj>
          </a:graphicData>
        </a:graphic>
      </p:graphicFrame>
      <p:graphicFrame>
        <p:nvGraphicFramePr>
          <p:cNvPr id="99331" name="Object 3"/>
          <p:cNvGraphicFramePr>
            <a:graphicFrameLocks noChangeAspect="1"/>
          </p:cNvGraphicFramePr>
          <p:nvPr/>
        </p:nvGraphicFramePr>
        <p:xfrm>
          <a:off x="4800600" y="3505200"/>
          <a:ext cx="1050925" cy="1706563"/>
        </p:xfrm>
        <a:graphic>
          <a:graphicData uri="http://schemas.openxmlformats.org/presentationml/2006/ole">
            <p:oleObj spid="_x0000_s99331" name="Worksheet" r:id="rId4" imgW="1038631" imgH="1676882" progId="Excel.Sheet.8">
              <p:embed/>
            </p:oleObj>
          </a:graphicData>
        </a:graphic>
      </p:graphicFrame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7002463" y="3514725"/>
          <a:ext cx="1081087" cy="1209675"/>
        </p:xfrm>
        <a:graphic>
          <a:graphicData uri="http://schemas.openxmlformats.org/presentationml/2006/ole">
            <p:oleObj spid="_x0000_s99332" name="Worksheet" r:id="rId5" imgW="1038631" imgH="1162532" progId="Excel.Sheet.8">
              <p:embed/>
            </p:oleObj>
          </a:graphicData>
        </a:graphic>
      </p:graphicFrame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4130675" y="4195763"/>
          <a:ext cx="366713" cy="366712"/>
        </p:xfrm>
        <a:graphic>
          <a:graphicData uri="http://schemas.openxmlformats.org/presentationml/2006/ole">
            <p:oleObj spid="_x0000_s99333" name="Equation" r:id="rId6" imgW="139680" imgH="139680" progId="Equation.3">
              <p:embed/>
            </p:oleObj>
          </a:graphicData>
        </a:graphic>
      </p:graphicFrame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6416675" y="4078288"/>
          <a:ext cx="366713" cy="296862"/>
        </p:xfrm>
        <a:graphic>
          <a:graphicData uri="http://schemas.openxmlformats.org/presentationml/2006/ole">
            <p:oleObj spid="_x0000_s99334" name="Equation" r:id="rId7" imgW="139680" imgH="114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8A3D229-75B4-4213-8969-99DB066571F0}" type="slidenum">
              <a:rPr lang="en-US"/>
              <a:pPr/>
              <a:t>8</a:t>
            </a:fld>
            <a:endParaRPr lang="en-US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Specifically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Atom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 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413125" y="2663825"/>
          <a:ext cx="1765300" cy="1204913"/>
        </p:xfrm>
        <a:graphic>
          <a:graphicData uri="http://schemas.openxmlformats.org/presentationml/2006/ole">
            <p:oleObj spid="_x0000_s25602" name="Equation" r:id="rId3" imgW="92700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035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03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3B599337-BC7A-4DA2-BC94-C1492CC97EDD}" type="slidenum">
              <a:rPr lang="en-US"/>
              <a:pPr/>
              <a:t>80</a:t>
            </a:fld>
            <a:endParaRPr lang="en-US"/>
          </a:p>
        </p:txBody>
      </p:sp>
      <p:sp>
        <p:nvSpPr>
          <p:cNvPr id="1003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 examples: DIVISION</a:t>
            </a:r>
          </a:p>
        </p:txBody>
      </p:sp>
      <p:sp>
        <p:nvSpPr>
          <p:cNvPr id="1003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suppliers that shipped all the ABOMB parts</a:t>
            </a:r>
          </a:p>
        </p:txBody>
      </p:sp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539750" y="3495675"/>
          <a:ext cx="3109913" cy="1830388"/>
        </p:xfrm>
        <a:graphic>
          <a:graphicData uri="http://schemas.openxmlformats.org/presentationml/2006/ole">
            <p:oleObj spid="_x0000_s100354" name="Equation" r:id="rId3" imgW="15112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13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13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43FFA14-9D6D-4E18-9ED7-8FCB1DB17DB8}" type="slidenum">
              <a:rPr lang="en-US"/>
              <a:pPr/>
              <a:t>81</a:t>
            </a:fld>
            <a:endParaRPr lang="en-US"/>
          </a:p>
        </p:txBody>
      </p:sp>
      <p:sp>
        <p:nvSpPr>
          <p:cNvPr id="1013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 examples: DIVISION</a:t>
            </a:r>
          </a:p>
        </p:txBody>
      </p:sp>
      <p:sp>
        <p:nvSpPr>
          <p:cNvPr id="1013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suppliers that shipped all the ABOMB parts</a:t>
            </a:r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4419600" y="3276600"/>
          <a:ext cx="4445000" cy="1016000"/>
        </p:xfrm>
        <a:graphic>
          <a:graphicData uri="http://schemas.openxmlformats.org/presentationml/2006/ole">
            <p:oleObj spid="_x0000_s101378" name="Equation" r:id="rId3" imgW="2158920" imgH="495000" progId="Equation.3">
              <p:embed/>
            </p:oleObj>
          </a:graphicData>
        </a:graphic>
      </p:graphicFrame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539750" y="3495675"/>
          <a:ext cx="3109913" cy="1830388"/>
        </p:xfrm>
        <a:graphic>
          <a:graphicData uri="http://schemas.openxmlformats.org/presentationml/2006/ole">
            <p:oleObj spid="_x0000_s101379" name="Equation" r:id="rId4" imgW="15112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24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24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81A985A8-1221-439C-B639-00A868B77880}" type="slidenum">
              <a:rPr lang="en-US"/>
              <a:pPr/>
              <a:t>82</a:t>
            </a:fld>
            <a:endParaRPr lang="en-US"/>
          </a:p>
        </p:txBody>
      </p:sp>
      <p:sp>
        <p:nvSpPr>
          <p:cNvPr id="1024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division</a:t>
            </a:r>
          </a:p>
        </p:txBody>
      </p:sp>
      <p:sp>
        <p:nvSpPr>
          <p:cNvPr id="1024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students that take all the courses that ssn=123 does (and maybe even more)</a:t>
            </a:r>
          </a:p>
        </p:txBody>
      </p:sp>
      <p:graphicFrame>
        <p:nvGraphicFramePr>
          <p:cNvPr id="102402" name="Object 2"/>
          <p:cNvGraphicFramePr>
            <a:graphicFrameLocks noChangeAspect="1"/>
          </p:cNvGraphicFramePr>
          <p:nvPr/>
        </p:nvGraphicFramePr>
        <p:xfrm>
          <a:off x="1436688" y="3186113"/>
          <a:ext cx="5294312" cy="2708275"/>
        </p:xfrm>
        <a:graphic>
          <a:graphicData uri="http://schemas.openxmlformats.org/presentationml/2006/ole">
            <p:oleObj spid="_x0000_s102402" name="Equation" r:id="rId3" imgW="2184120" imgH="1117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34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34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89A4ECF-6B08-465C-8341-6663795194B2}" type="slidenum">
              <a:rPr lang="en-US"/>
              <a:pPr/>
              <a:t>83</a:t>
            </a:fld>
            <a:endParaRPr lang="en-US"/>
          </a:p>
        </p:txBody>
      </p:sp>
      <p:sp>
        <p:nvSpPr>
          <p:cNvPr id="1034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division</a:t>
            </a:r>
          </a:p>
        </p:txBody>
      </p:sp>
      <p:sp>
        <p:nvSpPr>
          <p:cNvPr id="1034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students that take all the courses that ssn=123 does (and maybe even more)</a:t>
            </a:r>
          </a:p>
        </p:txBody>
      </p:sp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1130300" y="4017963"/>
          <a:ext cx="5910263" cy="1042987"/>
        </p:xfrm>
        <a:graphic>
          <a:graphicData uri="http://schemas.openxmlformats.org/presentationml/2006/ole">
            <p:oleObj spid="_x0000_s103426" name="Equation" r:id="rId3" imgW="24382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44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44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E63B976-1366-4BDA-9AEB-9E83AF764347}" type="slidenum">
              <a:rPr lang="en-US"/>
              <a:pPr/>
              <a:t>84</a:t>
            </a:fld>
            <a:endParaRPr lang="en-US"/>
          </a:p>
        </p:txBody>
      </p:sp>
      <p:sp>
        <p:nvSpPr>
          <p:cNvPr id="1044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Safety of expressions</a:t>
            </a:r>
          </a:p>
        </p:txBody>
      </p:sp>
      <p:sp>
        <p:nvSpPr>
          <p:cNvPr id="1044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similar to RTC</a:t>
            </a:r>
          </a:p>
          <a:p>
            <a:r>
              <a:rPr lang="en-US" smtClean="0"/>
              <a:t>FORBIDDEN: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1389063" y="3657600"/>
          <a:ext cx="5942012" cy="554038"/>
        </p:xfrm>
        <a:graphic>
          <a:graphicData uri="http://schemas.openxmlformats.org/presentationml/2006/ole">
            <p:oleObj spid="_x0000_s104450" name="Equation" r:id="rId3" imgW="2450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54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54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8D3C9FC-451F-47EB-AD08-422953713B94}" type="slidenum">
              <a:rPr lang="en-US"/>
              <a:pPr/>
              <a:t>85</a:t>
            </a:fld>
            <a:endParaRPr lang="en-US"/>
          </a:p>
        </p:txBody>
      </p:sp>
      <p:sp>
        <p:nvSpPr>
          <p:cNvPr id="1054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- detailed</a:t>
            </a:r>
          </a:p>
        </p:txBody>
      </p:sp>
      <p:sp>
        <p:nvSpPr>
          <p:cNvPr id="1054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rel. domain calculus + QBE</a:t>
            </a:r>
            <a:endParaRPr lang="en-US" b="1" smtClean="0">
              <a:solidFill>
                <a:srgbClr val="FF3300"/>
              </a:solidFill>
            </a:endParaRPr>
          </a:p>
          <a:p>
            <a:pPr lvl="1"/>
            <a:r>
              <a:rPr lang="en-US" smtClean="0"/>
              <a:t>dfn</a:t>
            </a:r>
          </a:p>
          <a:p>
            <a:pPr lvl="1"/>
            <a:r>
              <a:rPr lang="en-US" smtClean="0"/>
              <a:t>details</a:t>
            </a:r>
          </a:p>
          <a:p>
            <a:pPr lvl="1"/>
            <a:r>
              <a:rPr lang="en-US" smtClean="0"/>
              <a:t>equivalence to rel. algebra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64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65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CA105B4-03BD-436B-846C-582EAA5246D6}" type="slidenum">
              <a:rPr lang="en-US"/>
              <a:pPr/>
              <a:t>86</a:t>
            </a:fld>
            <a:endParaRPr lang="en-US"/>
          </a:p>
        </p:txBody>
      </p:sp>
      <p:sp>
        <p:nvSpPr>
          <p:cNvPr id="10650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smtClean="0"/>
              <a:t>Fun Drill:Your turn …</a:t>
            </a:r>
          </a:p>
        </p:txBody>
      </p:sp>
      <p:sp>
        <p:nvSpPr>
          <p:cNvPr id="1065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 marL="457200" indent="-457200"/>
            <a:r>
              <a:rPr lang="en-US" smtClean="0"/>
              <a:t>Schema:</a:t>
            </a:r>
          </a:p>
          <a:p>
            <a:pPr marL="914400" lvl="1" indent="-457200">
              <a:buFontTx/>
              <a:buNone/>
            </a:pPr>
            <a:r>
              <a:rPr lang="en-US" smtClean="0"/>
              <a:t>Movie(</a:t>
            </a:r>
            <a:r>
              <a:rPr lang="en-US" u="sng" smtClean="0"/>
              <a:t>title</a:t>
            </a:r>
            <a:r>
              <a:rPr lang="en-US" smtClean="0"/>
              <a:t>, year, studioName)</a:t>
            </a:r>
          </a:p>
          <a:p>
            <a:pPr marL="914400" lvl="1" indent="-457200">
              <a:buFontTx/>
              <a:buNone/>
            </a:pPr>
            <a:r>
              <a:rPr lang="en-US" smtClean="0"/>
              <a:t>ActsIn(</a:t>
            </a:r>
            <a:r>
              <a:rPr lang="en-US" u="sng" smtClean="0"/>
              <a:t>movieTitle</a:t>
            </a:r>
            <a:r>
              <a:rPr lang="en-US" smtClean="0"/>
              <a:t>, </a:t>
            </a:r>
            <a:r>
              <a:rPr lang="en-US" u="sng" smtClean="0"/>
              <a:t>starName</a:t>
            </a:r>
            <a:r>
              <a:rPr lang="en-US" smtClean="0"/>
              <a:t>)</a:t>
            </a:r>
          </a:p>
          <a:p>
            <a:pPr marL="914400" lvl="1" indent="-457200">
              <a:buFontTx/>
              <a:buNone/>
            </a:pPr>
            <a:r>
              <a:rPr lang="en-US" smtClean="0"/>
              <a:t>Star(</a:t>
            </a:r>
            <a:r>
              <a:rPr lang="en-US" u="sng" smtClean="0"/>
              <a:t>name</a:t>
            </a:r>
            <a:r>
              <a:rPr lang="en-US" smtClean="0"/>
              <a:t>, gender, birthdate, salary)</a:t>
            </a:r>
            <a:endParaRPr lang="en-US" sz="12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75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75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D93E20A-7BA6-44A8-A91C-556F0E56E9B1}" type="slidenum">
              <a:rPr lang="en-US"/>
              <a:pPr/>
              <a:t>87</a:t>
            </a:fld>
            <a:endParaRPr lang="en-US"/>
          </a:p>
        </p:txBody>
      </p:sp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smtClean="0"/>
              <a:t>Your turn …</a:t>
            </a:r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 marL="457200" indent="-457200"/>
            <a:r>
              <a:rPr lang="en-US" smtClean="0"/>
              <a:t>Queries to write in TRC:</a:t>
            </a:r>
          </a:p>
          <a:p>
            <a:pPr marL="914400" lvl="1" indent="-457200"/>
            <a:r>
              <a:rPr lang="en-US" smtClean="0"/>
              <a:t>Find all movies by Paramount studio</a:t>
            </a:r>
          </a:p>
          <a:p>
            <a:pPr marL="914400" lvl="1" indent="-457200"/>
            <a:r>
              <a:rPr lang="en-US" smtClean="0"/>
              <a:t>… movies starring Kevin Bacon</a:t>
            </a:r>
          </a:p>
          <a:p>
            <a:pPr marL="914400" lvl="1" indent="-457200"/>
            <a:r>
              <a:rPr lang="en-US" smtClean="0"/>
              <a:t>Find stars who have been in a film w/Kevin Bacon</a:t>
            </a:r>
          </a:p>
          <a:p>
            <a:pPr marL="914400" lvl="1" indent="-457200"/>
            <a:r>
              <a:rPr lang="en-US" smtClean="0"/>
              <a:t>Stars within six degrees of Kevin Bacon</a:t>
            </a:r>
            <a:r>
              <a:rPr lang="en-US" smtClean="0">
                <a:solidFill>
                  <a:srgbClr val="CC0000"/>
                </a:solidFill>
              </a:rPr>
              <a:t>*</a:t>
            </a:r>
          </a:p>
          <a:p>
            <a:pPr marL="914400" lvl="1" indent="-457200"/>
            <a:r>
              <a:rPr lang="en-US" smtClean="0"/>
              <a:t>Stars connected to K. Bacon via </a:t>
            </a:r>
            <a:r>
              <a:rPr lang="en-US" u="sng" smtClean="0"/>
              <a:t>any number</a:t>
            </a:r>
            <a:r>
              <a:rPr lang="en-US" smtClean="0"/>
              <a:t> of films</a:t>
            </a:r>
            <a:r>
              <a:rPr lang="en-US" smtClean="0">
                <a:solidFill>
                  <a:srgbClr val="CC0000"/>
                </a:solidFill>
              </a:rPr>
              <a:t>**</a:t>
            </a:r>
          </a:p>
        </p:txBody>
      </p:sp>
      <p:sp>
        <p:nvSpPr>
          <p:cNvPr id="107527" name="Text Box 4"/>
          <p:cNvSpPr txBox="1">
            <a:spLocks noChangeArrowheads="1"/>
          </p:cNvSpPr>
          <p:nvPr/>
        </p:nvSpPr>
        <p:spPr bwMode="auto">
          <a:xfrm>
            <a:off x="1268413" y="5562600"/>
            <a:ext cx="663733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-112" charset="0"/>
              </a:rPr>
              <a:t>* Try </a:t>
            </a:r>
            <a:r>
              <a:rPr lang="en-US" sz="2000" b="0" i="1">
                <a:solidFill>
                  <a:srgbClr val="CF0E30"/>
                </a:solidFill>
                <a:latin typeface="Book Antiqua" pitchFamily="-112" charset="0"/>
              </a:rPr>
              <a:t>two</a:t>
            </a:r>
            <a:r>
              <a:rPr lang="en-US" sz="2000" b="0">
                <a:solidFill>
                  <a:srgbClr val="CF0E30"/>
                </a:solidFill>
                <a:latin typeface="Book Antiqua" pitchFamily="-112" charset="0"/>
              </a:rPr>
              <a:t> degrees for starters          ** Good luck with this 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85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85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7472D23-3F08-49EF-9C30-0CD3779EDA38}" type="slidenum">
              <a:rPr lang="en-US"/>
              <a:pPr/>
              <a:t>88</a:t>
            </a:fld>
            <a:endParaRPr lang="en-US"/>
          </a:p>
        </p:txBody>
      </p:sp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-12700"/>
            <a:ext cx="7772400" cy="1143000"/>
          </a:xfrm>
        </p:spPr>
        <p:txBody>
          <a:bodyPr/>
          <a:lstStyle/>
          <a:p>
            <a:r>
              <a:rPr lang="en-US" smtClean="0"/>
              <a:t>Answers …</a:t>
            </a:r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noFill/>
        </p:spPr>
        <p:txBody>
          <a:bodyPr lIns="92075" tIns="46038" rIns="92075" bIns="46038"/>
          <a:lstStyle/>
          <a:p>
            <a:pPr marL="457200" indent="-457200"/>
            <a:r>
              <a:rPr lang="en-US" smtClean="0"/>
              <a:t>Find all movies by Paramount studio</a:t>
            </a:r>
          </a:p>
          <a:p>
            <a:pPr marL="457200" indent="-457200"/>
            <a:endParaRPr lang="en-US" smtClean="0"/>
          </a:p>
        </p:txBody>
      </p:sp>
      <p:sp>
        <p:nvSpPr>
          <p:cNvPr id="108551" name="Text Box 4"/>
          <p:cNvSpPr txBox="1">
            <a:spLocks noChangeArrowheads="1"/>
          </p:cNvSpPr>
          <p:nvPr/>
        </p:nvSpPr>
        <p:spPr bwMode="auto">
          <a:xfrm>
            <a:off x="914400" y="3381375"/>
            <a:ext cx="8077200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{M | M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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Movie 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</a:t>
            </a:r>
          </a:p>
          <a:p>
            <a:pPr>
              <a:spcBef>
                <a:spcPct val="0"/>
              </a:spcBef>
            </a:pPr>
            <a:r>
              <a:rPr lang="en-US" sz="36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         M.studioName = ‘Paramount’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95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095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463DB7D-E105-4181-8026-D39750C3AADD}" type="slidenum">
              <a:rPr lang="en-US"/>
              <a:pPr/>
              <a:t>89</a:t>
            </a:fld>
            <a:endParaRPr lang="en-US"/>
          </a:p>
        </p:txBody>
      </p:sp>
      <p:sp>
        <p:nvSpPr>
          <p:cNvPr id="109573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-12700"/>
            <a:ext cx="7772400" cy="1143000"/>
          </a:xfrm>
        </p:spPr>
        <p:txBody>
          <a:bodyPr/>
          <a:lstStyle/>
          <a:p>
            <a:r>
              <a:rPr lang="en-US" smtClean="0"/>
              <a:t>Answers …</a:t>
            </a:r>
          </a:p>
        </p:txBody>
      </p:sp>
      <p:sp>
        <p:nvSpPr>
          <p:cNvPr id="1095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noFill/>
        </p:spPr>
        <p:txBody>
          <a:bodyPr lIns="92075" tIns="46038" rIns="92075" bIns="46038"/>
          <a:lstStyle/>
          <a:p>
            <a:pPr marL="457200" indent="-457200"/>
            <a:r>
              <a:rPr lang="en-US" smtClean="0"/>
              <a:t>Movies starring Kevin Bacon</a:t>
            </a:r>
          </a:p>
          <a:p>
            <a:pPr marL="457200" indent="-457200"/>
            <a:endParaRPr lang="en-US" smtClean="0"/>
          </a:p>
        </p:txBody>
      </p:sp>
      <p:sp>
        <p:nvSpPr>
          <p:cNvPr id="109575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8382000" cy="1739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{M | M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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Movie 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</a:t>
            </a:r>
          </a:p>
          <a:p>
            <a:pPr>
              <a:spcBef>
                <a:spcPct val="0"/>
              </a:spcBef>
            </a:pPr>
            <a:r>
              <a:rPr lang="en-US" sz="36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AActsIn(A.movieTitle = M.title  		      A.starName = ‘Bacon’))</a:t>
            </a:r>
            <a:r>
              <a:rPr lang="en-US" sz="3600" b="0">
                <a:solidFill>
                  <a:srgbClr val="CF0E30"/>
                </a:solidFill>
                <a:latin typeface="Book Antiqua" pitchFamily="-112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597BCA0-9EFD-457F-A87B-BBA2948C0A0D}" type="slidenum">
              <a:rPr lang="en-US"/>
              <a:pPr/>
              <a:t>9</a:t>
            </a:fld>
            <a:endParaRPr lang="en-US"/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Specifically</a:t>
            </a:r>
          </a:p>
        </p:txBody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Formula:</a:t>
            </a:r>
          </a:p>
          <a:p>
            <a:pPr lvl="1"/>
            <a:r>
              <a:rPr lang="en-US" smtClean="0"/>
              <a:t>atom</a:t>
            </a:r>
          </a:p>
          <a:p>
            <a:pPr lvl="1"/>
            <a:r>
              <a:rPr lang="en-US" smtClean="0"/>
              <a:t>if  P1, P2 are formulas, so are</a:t>
            </a:r>
          </a:p>
          <a:p>
            <a:pPr lvl="1"/>
            <a:r>
              <a:rPr lang="en-US" smtClean="0"/>
              <a:t>if P(s) is a formula, so are 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5822950" y="3098800"/>
          <a:ext cx="2611438" cy="407988"/>
        </p:xfrm>
        <a:graphic>
          <a:graphicData uri="http://schemas.openxmlformats.org/presentationml/2006/ole">
            <p:oleObj spid="_x0000_s26626" name="Equation" r:id="rId3" imgW="1371600" imgH="21564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486400" y="3708400"/>
          <a:ext cx="1306513" cy="939800"/>
        </p:xfrm>
        <a:graphic>
          <a:graphicData uri="http://schemas.openxmlformats.org/presentationml/2006/ole">
            <p:oleObj spid="_x0000_s26627" name="Equation" r:id="rId4" imgW="68580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05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05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A9933BB-7035-47B5-A485-B16170329336}" type="slidenum">
              <a:rPr lang="en-US"/>
              <a:pPr/>
              <a:t>90</a:t>
            </a:fld>
            <a:endParaRPr lang="en-US"/>
          </a:p>
        </p:txBody>
      </p:sp>
      <p:sp>
        <p:nvSpPr>
          <p:cNvPr id="110597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-12700"/>
            <a:ext cx="7772400" cy="1143000"/>
          </a:xfrm>
        </p:spPr>
        <p:txBody>
          <a:bodyPr/>
          <a:lstStyle/>
          <a:p>
            <a:r>
              <a:rPr lang="en-US" smtClean="0"/>
              <a:t>Answers …</a:t>
            </a:r>
          </a:p>
        </p:txBody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648200"/>
          </a:xfrm>
          <a:noFill/>
        </p:spPr>
        <p:txBody>
          <a:bodyPr lIns="92075" tIns="46038" rIns="92075" bIns="46038"/>
          <a:lstStyle/>
          <a:p>
            <a:pPr marL="457200" indent="-457200"/>
            <a:r>
              <a:rPr lang="en-US" smtClean="0"/>
              <a:t>Stars who have been in a film w/Kevin Bacon</a:t>
            </a:r>
          </a:p>
          <a:p>
            <a:pPr marL="457200" indent="-457200"/>
            <a:endParaRPr lang="en-US" smtClean="0"/>
          </a:p>
        </p:txBody>
      </p:sp>
      <p:sp>
        <p:nvSpPr>
          <p:cNvPr id="110599" name="Text Box 4"/>
          <p:cNvSpPr txBox="1">
            <a:spLocks noChangeArrowheads="1"/>
          </p:cNvSpPr>
          <p:nvPr/>
        </p:nvSpPr>
        <p:spPr bwMode="auto">
          <a:xfrm>
            <a:off x="304800" y="2162175"/>
            <a:ext cx="83820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</a:rPr>
              <a:t>{S | S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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</a:rPr>
              <a:t>Star 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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       AActsIn(A.starName = S.name 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	  A2ActsIn(A2.movieTitle = A.movieTitle    		   	     A2.starName = ‘Bacon’))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43200" y="5638800"/>
            <a:ext cx="3276600" cy="914400"/>
            <a:chOff x="1728" y="3648"/>
            <a:chExt cx="2064" cy="576"/>
          </a:xfrm>
        </p:grpSpPr>
        <p:grpSp>
          <p:nvGrpSpPr>
            <p:cNvPr id="110615" name="Group 6"/>
            <p:cNvGrpSpPr>
              <a:grpSpLocks/>
            </p:cNvGrpSpPr>
            <p:nvPr/>
          </p:nvGrpSpPr>
          <p:grpSpPr bwMode="auto">
            <a:xfrm>
              <a:off x="2208" y="3888"/>
              <a:ext cx="1056" cy="336"/>
              <a:chOff x="864" y="3408"/>
              <a:chExt cx="1056" cy="336"/>
            </a:xfrm>
          </p:grpSpPr>
          <p:sp>
            <p:nvSpPr>
              <p:cNvPr id="110619" name="Rectangle 7"/>
              <p:cNvSpPr>
                <a:spLocks noChangeArrowheads="1"/>
              </p:cNvSpPr>
              <p:nvPr/>
            </p:nvSpPr>
            <p:spPr bwMode="auto">
              <a:xfrm>
                <a:off x="864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movie</a:t>
                </a:r>
              </a:p>
            </p:txBody>
          </p:sp>
          <p:sp>
            <p:nvSpPr>
              <p:cNvPr id="110620" name="Rectangle 8"/>
              <p:cNvSpPr>
                <a:spLocks noChangeArrowheads="1"/>
              </p:cNvSpPr>
              <p:nvPr/>
            </p:nvSpPr>
            <p:spPr bwMode="auto">
              <a:xfrm>
                <a:off x="1392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star</a:t>
                </a:r>
              </a:p>
            </p:txBody>
          </p:sp>
        </p:grpSp>
        <p:sp>
          <p:nvSpPr>
            <p:cNvPr id="110616" name="Text Box 9"/>
            <p:cNvSpPr txBox="1">
              <a:spLocks noChangeArrowheads="1"/>
            </p:cNvSpPr>
            <p:nvPr/>
          </p:nvSpPr>
          <p:spPr bwMode="auto">
            <a:xfrm>
              <a:off x="1728" y="3897"/>
              <a:ext cx="480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800" b="0">
                  <a:solidFill>
                    <a:schemeClr val="accent2"/>
                  </a:solidFill>
                  <a:latin typeface="Book Antiqua" pitchFamily="-112" charset="0"/>
                </a:rPr>
                <a:t>A2:</a:t>
              </a:r>
            </a:p>
          </p:txBody>
        </p:sp>
        <p:cxnSp>
          <p:nvCxnSpPr>
            <p:cNvPr id="110617" name="AutoShape 10"/>
            <p:cNvCxnSpPr>
              <a:cxnSpLocks noChangeShapeType="1"/>
              <a:stCxn id="110607" idx="2"/>
              <a:endCxn id="110619" idx="0"/>
            </p:cNvCxnSpPr>
            <p:nvPr/>
          </p:nvCxnSpPr>
          <p:spPr bwMode="auto">
            <a:xfrm rot="5400000">
              <a:off x="2352" y="3768"/>
              <a:ext cx="240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10618" name="AutoShape 11"/>
            <p:cNvCxnSpPr>
              <a:cxnSpLocks noChangeShapeType="1"/>
              <a:endCxn id="110620" idx="3"/>
            </p:cNvCxnSpPr>
            <p:nvPr/>
          </p:nvCxnSpPr>
          <p:spPr bwMode="auto">
            <a:xfrm rot="10800000" flipV="1">
              <a:off x="3264" y="3888"/>
              <a:ext cx="528" cy="168"/>
            </a:xfrm>
            <a:prstGeom prst="bentConnector3">
              <a:avLst>
                <a:gd name="adj1" fmla="val 50000"/>
              </a:avLst>
            </a:prstGeom>
            <a:noFill/>
            <a:ln w="317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987425" y="4114800"/>
            <a:ext cx="2136775" cy="533400"/>
            <a:chOff x="622" y="2688"/>
            <a:chExt cx="1346" cy="336"/>
          </a:xfrm>
        </p:grpSpPr>
        <p:sp>
          <p:nvSpPr>
            <p:cNvPr id="110611" name="Text Box 13"/>
            <p:cNvSpPr txBox="1">
              <a:spLocks noChangeArrowheads="1"/>
            </p:cNvSpPr>
            <p:nvPr/>
          </p:nvSpPr>
          <p:spPr bwMode="auto">
            <a:xfrm>
              <a:off x="622" y="2697"/>
              <a:ext cx="290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800" b="0">
                  <a:solidFill>
                    <a:schemeClr val="accent2"/>
                  </a:solidFill>
                  <a:latin typeface="Book Antiqua" pitchFamily="-112" charset="0"/>
                </a:rPr>
                <a:t>S:</a:t>
              </a:r>
            </a:p>
          </p:txBody>
        </p:sp>
        <p:grpSp>
          <p:nvGrpSpPr>
            <p:cNvPr id="110612" name="Group 14"/>
            <p:cNvGrpSpPr>
              <a:grpSpLocks/>
            </p:cNvGrpSpPr>
            <p:nvPr/>
          </p:nvGrpSpPr>
          <p:grpSpPr bwMode="auto">
            <a:xfrm>
              <a:off x="912" y="2688"/>
              <a:ext cx="1056" cy="336"/>
              <a:chOff x="864" y="3408"/>
              <a:chExt cx="1056" cy="336"/>
            </a:xfrm>
          </p:grpSpPr>
          <p:sp>
            <p:nvSpPr>
              <p:cNvPr id="110613" name="Rectangle 15"/>
              <p:cNvSpPr>
                <a:spLocks noChangeArrowheads="1"/>
              </p:cNvSpPr>
              <p:nvPr/>
            </p:nvSpPr>
            <p:spPr bwMode="auto">
              <a:xfrm>
                <a:off x="864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name</a:t>
                </a:r>
              </a:p>
            </p:txBody>
          </p:sp>
          <p:sp>
            <p:nvSpPr>
              <p:cNvPr id="110614" name="Rectangle 16"/>
              <p:cNvSpPr>
                <a:spLocks noChangeArrowheads="1"/>
              </p:cNvSpPr>
              <p:nvPr/>
            </p:nvSpPr>
            <p:spPr bwMode="auto">
              <a:xfrm>
                <a:off x="1392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…</a:t>
                </a:r>
              </a:p>
            </p:txBody>
          </p:sp>
        </p:grp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019800" y="5038725"/>
            <a:ext cx="2132013" cy="1666875"/>
            <a:chOff x="3792" y="3270"/>
            <a:chExt cx="1343" cy="1050"/>
          </a:xfrm>
        </p:grpSpPr>
        <p:pic>
          <p:nvPicPr>
            <p:cNvPr id="110609" name="Picture 18" descr="bacon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2" y="3270"/>
              <a:ext cx="732" cy="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0610" name="Text Box 19"/>
            <p:cNvSpPr txBox="1">
              <a:spLocks noChangeArrowheads="1"/>
            </p:cNvSpPr>
            <p:nvPr/>
          </p:nvSpPr>
          <p:spPr bwMode="auto">
            <a:xfrm>
              <a:off x="4502" y="3806"/>
              <a:ext cx="63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0">
                  <a:solidFill>
                    <a:schemeClr val="accent2"/>
                  </a:solidFill>
                  <a:latin typeface="Book Antiqua" pitchFamily="-112" charset="0"/>
                </a:rPr>
                <a:t>‘Bacon’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1866900" y="4648200"/>
            <a:ext cx="3314700" cy="990600"/>
            <a:chOff x="1176" y="3024"/>
            <a:chExt cx="2088" cy="624"/>
          </a:xfrm>
        </p:grpSpPr>
        <p:grpSp>
          <p:nvGrpSpPr>
            <p:cNvPr id="110604" name="Group 21"/>
            <p:cNvGrpSpPr>
              <a:grpSpLocks/>
            </p:cNvGrpSpPr>
            <p:nvPr/>
          </p:nvGrpSpPr>
          <p:grpSpPr bwMode="auto">
            <a:xfrm>
              <a:off x="2208" y="3312"/>
              <a:ext cx="1056" cy="336"/>
              <a:chOff x="864" y="3408"/>
              <a:chExt cx="1056" cy="336"/>
            </a:xfrm>
          </p:grpSpPr>
          <p:sp>
            <p:nvSpPr>
              <p:cNvPr id="110607" name="Rectangle 22"/>
              <p:cNvSpPr>
                <a:spLocks noChangeArrowheads="1"/>
              </p:cNvSpPr>
              <p:nvPr/>
            </p:nvSpPr>
            <p:spPr bwMode="auto">
              <a:xfrm>
                <a:off x="864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movie</a:t>
                </a:r>
              </a:p>
            </p:txBody>
          </p:sp>
          <p:sp>
            <p:nvSpPr>
              <p:cNvPr id="110608" name="Rectangle 23"/>
              <p:cNvSpPr>
                <a:spLocks noChangeArrowheads="1"/>
              </p:cNvSpPr>
              <p:nvPr/>
            </p:nvSpPr>
            <p:spPr bwMode="auto">
              <a:xfrm>
                <a:off x="1392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star</a:t>
                </a:r>
              </a:p>
            </p:txBody>
          </p:sp>
        </p:grpSp>
        <p:sp>
          <p:nvSpPr>
            <p:cNvPr id="110605" name="Text Box 24"/>
            <p:cNvSpPr txBox="1">
              <a:spLocks noChangeArrowheads="1"/>
            </p:cNvSpPr>
            <p:nvPr/>
          </p:nvSpPr>
          <p:spPr bwMode="auto">
            <a:xfrm>
              <a:off x="1862" y="3321"/>
              <a:ext cx="34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800" b="0">
                  <a:solidFill>
                    <a:schemeClr val="accent2"/>
                  </a:solidFill>
                  <a:latin typeface="Book Antiqua" pitchFamily="-112" charset="0"/>
                </a:rPr>
                <a:t>A:</a:t>
              </a:r>
            </a:p>
          </p:txBody>
        </p:sp>
        <p:cxnSp>
          <p:nvCxnSpPr>
            <p:cNvPr id="110606" name="AutoShape 25"/>
            <p:cNvCxnSpPr>
              <a:cxnSpLocks noChangeShapeType="1"/>
              <a:stCxn id="110608" idx="0"/>
              <a:endCxn id="110613" idx="2"/>
            </p:cNvCxnSpPr>
            <p:nvPr/>
          </p:nvCxnSpPr>
          <p:spPr bwMode="auto">
            <a:xfrm rot="5400000" flipH="1">
              <a:off x="1944" y="2256"/>
              <a:ext cx="288" cy="1824"/>
            </a:xfrm>
            <a:prstGeom prst="bentConnector3">
              <a:avLst>
                <a:gd name="adj1" fmla="val 50000"/>
              </a:avLst>
            </a:prstGeom>
            <a:noFill/>
            <a:ln w="317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16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16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5747062-4C10-4255-946E-51C3E9EF1ECB}" type="slidenum">
              <a:rPr lang="en-US"/>
              <a:pPr/>
              <a:t>91</a:t>
            </a:fld>
            <a:endParaRPr lang="en-US"/>
          </a:p>
        </p:txBody>
      </p:sp>
      <p:sp>
        <p:nvSpPr>
          <p:cNvPr id="111621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-12700"/>
            <a:ext cx="7772400" cy="1143000"/>
          </a:xfrm>
        </p:spPr>
        <p:txBody>
          <a:bodyPr/>
          <a:lstStyle/>
          <a:p>
            <a:r>
              <a:rPr lang="en-US" smtClean="0"/>
              <a:t>Answers …</a:t>
            </a:r>
          </a:p>
        </p:txBody>
      </p:sp>
      <p:sp>
        <p:nvSpPr>
          <p:cNvPr id="1116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noFill/>
        </p:spPr>
        <p:txBody>
          <a:bodyPr lIns="92075" tIns="46038" rIns="92075" bIns="46038"/>
          <a:lstStyle/>
          <a:p>
            <a:pPr marL="457200" indent="-457200"/>
            <a:r>
              <a:rPr lang="en-US" smtClean="0"/>
              <a:t>Stars within six degrees of Kevin Bacon</a:t>
            </a:r>
          </a:p>
          <a:p>
            <a:pPr marL="457200" indent="-457200"/>
            <a:endParaRPr lang="en-US" smtClean="0"/>
          </a:p>
        </p:txBody>
      </p:sp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304800" y="2590800"/>
            <a:ext cx="8382000" cy="2654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</a:rPr>
              <a:t>{S | S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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</a:rPr>
              <a:t>Star 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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   AActsIn(A.starName = S.name 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     A2ActsIn(A2.movieTitle = A.movieTitle 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       A3ActsIn(A3.starName = A2.starName 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         A4ActsIn(A4.movieTitle = A3.movieTitle 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CF0E30"/>
                </a:solidFill>
                <a:latin typeface="Book Antiqua" pitchFamily="-112" charset="0"/>
                <a:sym typeface="Symbol" pitchFamily="-112" charset="2"/>
              </a:rPr>
              <a:t>   		   	  A4.starName = ‘Bacon’))</a:t>
            </a:r>
            <a:r>
              <a:rPr lang="en-US" sz="2800" b="0">
                <a:solidFill>
                  <a:srgbClr val="CF0E30"/>
                </a:solidFill>
                <a:latin typeface="Book Antiqua" pitchFamily="-112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00400" y="1143000"/>
            <a:ext cx="914400" cy="609600"/>
            <a:chOff x="1968" y="720"/>
            <a:chExt cx="576" cy="384"/>
          </a:xfrm>
        </p:grpSpPr>
        <p:sp>
          <p:nvSpPr>
            <p:cNvPr id="111625" name="Line 6"/>
            <p:cNvSpPr>
              <a:spLocks noChangeShapeType="1"/>
            </p:cNvSpPr>
            <p:nvPr/>
          </p:nvSpPr>
          <p:spPr bwMode="auto">
            <a:xfrm>
              <a:off x="1968" y="1056"/>
              <a:ext cx="336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26" name="Rectangle 7"/>
            <p:cNvSpPr>
              <a:spLocks noChangeArrowheads="1"/>
            </p:cNvSpPr>
            <p:nvPr/>
          </p:nvSpPr>
          <p:spPr bwMode="auto">
            <a:xfrm>
              <a:off x="1968" y="720"/>
              <a:ext cx="57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457200" indent="-457200">
                <a:spcBef>
                  <a:spcPct val="20000"/>
                </a:spcBef>
              </a:pPr>
              <a:r>
                <a:rPr lang="en-US" sz="3200" b="0"/>
                <a:t>two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26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26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DF6C098-54C7-4595-9F73-0EA488670E75}" type="slidenum">
              <a:rPr lang="en-US"/>
              <a:pPr/>
              <a:t>92</a:t>
            </a:fld>
            <a:endParaRPr lang="en-US"/>
          </a:p>
        </p:txBody>
      </p:sp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smtClean="0"/>
              <a:t>Two degrees:</a:t>
            </a:r>
          </a:p>
        </p:txBody>
      </p:sp>
      <p:cxnSp>
        <p:nvCxnSpPr>
          <p:cNvPr id="112646" name="AutoShape 3"/>
          <p:cNvCxnSpPr>
            <a:cxnSpLocks noChangeShapeType="1"/>
            <a:stCxn id="112659" idx="0"/>
          </p:cNvCxnSpPr>
          <p:nvPr/>
        </p:nvCxnSpPr>
        <p:spPr bwMode="auto">
          <a:xfrm rot="-5400000">
            <a:off x="4572000" y="4229100"/>
            <a:ext cx="38100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2647" name="Text Box 4"/>
          <p:cNvSpPr txBox="1">
            <a:spLocks noChangeArrowheads="1"/>
          </p:cNvSpPr>
          <p:nvPr/>
        </p:nvSpPr>
        <p:spPr bwMode="auto">
          <a:xfrm>
            <a:off x="987425" y="1614488"/>
            <a:ext cx="4603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chemeClr val="accent2"/>
                </a:solidFill>
                <a:latin typeface="Book Antiqua" pitchFamily="-112" charset="0"/>
              </a:rPr>
              <a:t>S:</a:t>
            </a:r>
          </a:p>
        </p:txBody>
      </p:sp>
      <p:grpSp>
        <p:nvGrpSpPr>
          <p:cNvPr id="112648" name="Group 5"/>
          <p:cNvGrpSpPr>
            <a:grpSpLocks/>
          </p:cNvGrpSpPr>
          <p:nvPr/>
        </p:nvGrpSpPr>
        <p:grpSpPr bwMode="auto">
          <a:xfrm>
            <a:off x="1447800" y="1600200"/>
            <a:ext cx="1676400" cy="533400"/>
            <a:chOff x="864" y="3408"/>
            <a:chExt cx="1056" cy="336"/>
          </a:xfrm>
        </p:grpSpPr>
        <p:sp>
          <p:nvSpPr>
            <p:cNvPr id="112664" name="Rectangle 6"/>
            <p:cNvSpPr>
              <a:spLocks noChangeArrowheads="1"/>
            </p:cNvSpPr>
            <p:nvPr/>
          </p:nvSpPr>
          <p:spPr bwMode="auto">
            <a:xfrm>
              <a:off x="864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name</a:t>
              </a:r>
            </a:p>
          </p:txBody>
        </p:sp>
        <p:sp>
          <p:nvSpPr>
            <p:cNvPr id="112665" name="Rectangle 7"/>
            <p:cNvSpPr>
              <a:spLocks noChangeArrowheads="1"/>
            </p:cNvSpPr>
            <p:nvPr/>
          </p:nvSpPr>
          <p:spPr bwMode="auto">
            <a:xfrm>
              <a:off x="1392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…</a:t>
              </a:r>
            </a:p>
          </p:txBody>
        </p:sp>
      </p:grpSp>
      <p:grpSp>
        <p:nvGrpSpPr>
          <p:cNvPr id="112649" name="Group 8"/>
          <p:cNvGrpSpPr>
            <a:grpSpLocks/>
          </p:cNvGrpSpPr>
          <p:nvPr/>
        </p:nvGrpSpPr>
        <p:grpSpPr bwMode="auto">
          <a:xfrm>
            <a:off x="6019800" y="4886325"/>
            <a:ext cx="2132013" cy="1666875"/>
            <a:chOff x="3792" y="3270"/>
            <a:chExt cx="1343" cy="1050"/>
          </a:xfrm>
        </p:grpSpPr>
        <p:pic>
          <p:nvPicPr>
            <p:cNvPr id="112662" name="Picture 9" descr="bacon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2" y="3270"/>
              <a:ext cx="732" cy="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663" name="Text Box 10"/>
            <p:cNvSpPr txBox="1">
              <a:spLocks noChangeArrowheads="1"/>
            </p:cNvSpPr>
            <p:nvPr/>
          </p:nvSpPr>
          <p:spPr bwMode="auto">
            <a:xfrm>
              <a:off x="4502" y="3806"/>
              <a:ext cx="63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0">
                  <a:solidFill>
                    <a:schemeClr val="accent2"/>
                  </a:solidFill>
                  <a:latin typeface="Book Antiqua" pitchFamily="-112" charset="0"/>
                </a:rPr>
                <a:t>‘Bacon’</a:t>
              </a:r>
            </a:p>
          </p:txBody>
        </p:sp>
      </p:grpSp>
      <p:cxnSp>
        <p:nvCxnSpPr>
          <p:cNvPr id="112650" name="AutoShape 21"/>
          <p:cNvCxnSpPr>
            <a:cxnSpLocks noChangeShapeType="1"/>
            <a:endCxn id="112664" idx="2"/>
          </p:cNvCxnSpPr>
          <p:nvPr/>
        </p:nvCxnSpPr>
        <p:spPr bwMode="auto">
          <a:xfrm rot="5400000" flipH="1">
            <a:off x="3086100" y="914400"/>
            <a:ext cx="457200" cy="2895600"/>
          </a:xfrm>
          <a:prstGeom prst="bentConnector3">
            <a:avLst>
              <a:gd name="adj1" fmla="val 50000"/>
            </a:avLst>
          </a:prstGeom>
          <a:noFill/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grpSp>
        <p:nvGrpSpPr>
          <p:cNvPr id="112651" name="Group 22"/>
          <p:cNvGrpSpPr>
            <a:grpSpLocks/>
          </p:cNvGrpSpPr>
          <p:nvPr/>
        </p:nvGrpSpPr>
        <p:grpSpPr bwMode="auto">
          <a:xfrm>
            <a:off x="3505200" y="5334000"/>
            <a:ext cx="1676400" cy="533400"/>
            <a:chOff x="864" y="3408"/>
            <a:chExt cx="1056" cy="336"/>
          </a:xfrm>
        </p:grpSpPr>
        <p:sp>
          <p:nvSpPr>
            <p:cNvPr id="112660" name="Rectangle 23"/>
            <p:cNvSpPr>
              <a:spLocks noChangeArrowheads="1"/>
            </p:cNvSpPr>
            <p:nvPr/>
          </p:nvSpPr>
          <p:spPr bwMode="auto">
            <a:xfrm>
              <a:off x="864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movie</a:t>
              </a:r>
            </a:p>
          </p:txBody>
        </p:sp>
        <p:sp>
          <p:nvSpPr>
            <p:cNvPr id="112661" name="Rectangle 24"/>
            <p:cNvSpPr>
              <a:spLocks noChangeArrowheads="1"/>
            </p:cNvSpPr>
            <p:nvPr/>
          </p:nvSpPr>
          <p:spPr bwMode="auto">
            <a:xfrm>
              <a:off x="1392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star</a:t>
              </a:r>
            </a:p>
          </p:txBody>
        </p:sp>
      </p:grpSp>
      <p:sp>
        <p:nvSpPr>
          <p:cNvPr id="112652" name="Text Box 25"/>
          <p:cNvSpPr txBox="1">
            <a:spLocks noChangeArrowheads="1"/>
          </p:cNvSpPr>
          <p:nvPr/>
        </p:nvSpPr>
        <p:spPr bwMode="auto">
          <a:xfrm>
            <a:off x="2743200" y="5348288"/>
            <a:ext cx="7620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chemeClr val="accent2"/>
                </a:solidFill>
                <a:latin typeface="Book Antiqua" pitchFamily="-112" charset="0"/>
              </a:rPr>
              <a:t>A4:</a:t>
            </a:r>
          </a:p>
        </p:txBody>
      </p:sp>
      <p:cxnSp>
        <p:nvCxnSpPr>
          <p:cNvPr id="112653" name="AutoShape 26"/>
          <p:cNvCxnSpPr>
            <a:cxnSpLocks noChangeShapeType="1"/>
            <a:stCxn id="112658" idx="2"/>
            <a:endCxn id="112660" idx="0"/>
          </p:cNvCxnSpPr>
          <p:nvPr/>
        </p:nvCxnSpPr>
        <p:spPr bwMode="auto">
          <a:xfrm rot="5400000">
            <a:off x="3733800" y="5143500"/>
            <a:ext cx="38100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112654" name="Group 27"/>
          <p:cNvGrpSpPr>
            <a:grpSpLocks/>
          </p:cNvGrpSpPr>
          <p:nvPr/>
        </p:nvGrpSpPr>
        <p:grpSpPr bwMode="auto">
          <a:xfrm>
            <a:off x="3505200" y="4419600"/>
            <a:ext cx="1676400" cy="533400"/>
            <a:chOff x="864" y="3408"/>
            <a:chExt cx="1056" cy="336"/>
          </a:xfrm>
        </p:grpSpPr>
        <p:sp>
          <p:nvSpPr>
            <p:cNvPr id="112658" name="Rectangle 28"/>
            <p:cNvSpPr>
              <a:spLocks noChangeArrowheads="1"/>
            </p:cNvSpPr>
            <p:nvPr/>
          </p:nvSpPr>
          <p:spPr bwMode="auto">
            <a:xfrm>
              <a:off x="864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movie</a:t>
              </a:r>
            </a:p>
          </p:txBody>
        </p:sp>
        <p:sp>
          <p:nvSpPr>
            <p:cNvPr id="112659" name="Rectangle 29"/>
            <p:cNvSpPr>
              <a:spLocks noChangeArrowheads="1"/>
            </p:cNvSpPr>
            <p:nvPr/>
          </p:nvSpPr>
          <p:spPr bwMode="auto">
            <a:xfrm>
              <a:off x="1392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star</a:t>
              </a:r>
            </a:p>
          </p:txBody>
        </p:sp>
      </p:grpSp>
      <p:sp>
        <p:nvSpPr>
          <p:cNvPr id="112655" name="Text Box 30"/>
          <p:cNvSpPr txBox="1">
            <a:spLocks noChangeArrowheads="1"/>
          </p:cNvSpPr>
          <p:nvPr/>
        </p:nvSpPr>
        <p:spPr bwMode="auto">
          <a:xfrm>
            <a:off x="2743200" y="4433888"/>
            <a:ext cx="7270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chemeClr val="accent2"/>
                </a:solidFill>
                <a:latin typeface="Book Antiqua" pitchFamily="-112" charset="0"/>
              </a:rPr>
              <a:t>A3:</a:t>
            </a:r>
          </a:p>
        </p:txBody>
      </p:sp>
      <p:cxnSp>
        <p:nvCxnSpPr>
          <p:cNvPr id="112656" name="AutoShape 31"/>
          <p:cNvCxnSpPr>
            <a:cxnSpLocks noChangeShapeType="1"/>
            <a:endCxn id="112661" idx="3"/>
          </p:cNvCxnSpPr>
          <p:nvPr/>
        </p:nvCxnSpPr>
        <p:spPr bwMode="auto">
          <a:xfrm rot="10800000">
            <a:off x="5181600" y="5600700"/>
            <a:ext cx="838200" cy="119063"/>
          </a:xfrm>
          <a:prstGeom prst="bentConnector3">
            <a:avLst>
              <a:gd name="adj1" fmla="val 50000"/>
            </a:avLst>
          </a:prstGeom>
          <a:noFill/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12657" name="Line 32"/>
          <p:cNvSpPr>
            <a:spLocks noChangeShapeType="1"/>
          </p:cNvSpPr>
          <p:nvPr/>
        </p:nvSpPr>
        <p:spPr bwMode="auto">
          <a:xfrm flipV="1">
            <a:off x="4757738" y="2514600"/>
            <a:ext cx="0" cy="1905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36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36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963D7B9-224C-4D79-9272-9CC639913B01}" type="slidenum">
              <a:rPr lang="en-US"/>
              <a:pPr/>
              <a:t>93</a:t>
            </a:fld>
            <a:endParaRPr lang="en-US"/>
          </a:p>
        </p:txBody>
      </p:sp>
      <p:sp>
        <p:nvSpPr>
          <p:cNvPr id="11366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smtClean="0"/>
              <a:t>Two degrees:</a:t>
            </a:r>
          </a:p>
        </p:txBody>
      </p:sp>
      <p:cxnSp>
        <p:nvCxnSpPr>
          <p:cNvPr id="113670" name="AutoShape 3"/>
          <p:cNvCxnSpPr>
            <a:cxnSpLocks noChangeShapeType="1"/>
            <a:stCxn id="113683" idx="0"/>
            <a:endCxn id="113694" idx="2"/>
          </p:cNvCxnSpPr>
          <p:nvPr/>
        </p:nvCxnSpPr>
        <p:spPr bwMode="auto">
          <a:xfrm rot="-5400000">
            <a:off x="4572000" y="4229100"/>
            <a:ext cx="38100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3671" name="Text Box 4"/>
          <p:cNvSpPr txBox="1">
            <a:spLocks noChangeArrowheads="1"/>
          </p:cNvSpPr>
          <p:nvPr/>
        </p:nvSpPr>
        <p:spPr bwMode="auto">
          <a:xfrm>
            <a:off x="987425" y="1614488"/>
            <a:ext cx="4603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chemeClr val="accent2"/>
                </a:solidFill>
                <a:latin typeface="Book Antiqua" pitchFamily="-112" charset="0"/>
              </a:rPr>
              <a:t>S:</a:t>
            </a:r>
          </a:p>
        </p:txBody>
      </p:sp>
      <p:grpSp>
        <p:nvGrpSpPr>
          <p:cNvPr id="113672" name="Group 5"/>
          <p:cNvGrpSpPr>
            <a:grpSpLocks/>
          </p:cNvGrpSpPr>
          <p:nvPr/>
        </p:nvGrpSpPr>
        <p:grpSpPr bwMode="auto">
          <a:xfrm>
            <a:off x="1447800" y="1600200"/>
            <a:ext cx="1676400" cy="533400"/>
            <a:chOff x="864" y="3408"/>
            <a:chExt cx="1056" cy="336"/>
          </a:xfrm>
        </p:grpSpPr>
        <p:sp>
          <p:nvSpPr>
            <p:cNvPr id="113697" name="Rectangle 6"/>
            <p:cNvSpPr>
              <a:spLocks noChangeArrowheads="1"/>
            </p:cNvSpPr>
            <p:nvPr/>
          </p:nvSpPr>
          <p:spPr bwMode="auto">
            <a:xfrm>
              <a:off x="864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name</a:t>
              </a:r>
            </a:p>
          </p:txBody>
        </p:sp>
        <p:sp>
          <p:nvSpPr>
            <p:cNvPr id="113698" name="Rectangle 7"/>
            <p:cNvSpPr>
              <a:spLocks noChangeArrowheads="1"/>
            </p:cNvSpPr>
            <p:nvPr/>
          </p:nvSpPr>
          <p:spPr bwMode="auto">
            <a:xfrm>
              <a:off x="1392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…</a:t>
              </a:r>
            </a:p>
          </p:txBody>
        </p:sp>
      </p:grpSp>
      <p:grpSp>
        <p:nvGrpSpPr>
          <p:cNvPr id="113673" name="Group 8"/>
          <p:cNvGrpSpPr>
            <a:grpSpLocks/>
          </p:cNvGrpSpPr>
          <p:nvPr/>
        </p:nvGrpSpPr>
        <p:grpSpPr bwMode="auto">
          <a:xfrm>
            <a:off x="6019800" y="4886325"/>
            <a:ext cx="2132013" cy="1666875"/>
            <a:chOff x="3792" y="3270"/>
            <a:chExt cx="1343" cy="1050"/>
          </a:xfrm>
        </p:grpSpPr>
        <p:pic>
          <p:nvPicPr>
            <p:cNvPr id="113695" name="Picture 9" descr="bacon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2" y="3270"/>
              <a:ext cx="732" cy="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696" name="Text Box 10"/>
            <p:cNvSpPr txBox="1">
              <a:spLocks noChangeArrowheads="1"/>
            </p:cNvSpPr>
            <p:nvPr/>
          </p:nvSpPr>
          <p:spPr bwMode="auto">
            <a:xfrm>
              <a:off x="4502" y="3806"/>
              <a:ext cx="63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0">
                  <a:solidFill>
                    <a:schemeClr val="accent2"/>
                  </a:solidFill>
                  <a:latin typeface="Book Antiqua" pitchFamily="-112" charset="0"/>
                </a:rPr>
                <a:t>‘Bacon’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743200" y="2590800"/>
            <a:ext cx="2438400" cy="1447800"/>
            <a:chOff x="1728" y="1632"/>
            <a:chExt cx="1536" cy="912"/>
          </a:xfrm>
        </p:grpSpPr>
        <p:grpSp>
          <p:nvGrpSpPr>
            <p:cNvPr id="113686" name="Group 12"/>
            <p:cNvGrpSpPr>
              <a:grpSpLocks/>
            </p:cNvGrpSpPr>
            <p:nvPr/>
          </p:nvGrpSpPr>
          <p:grpSpPr bwMode="auto">
            <a:xfrm>
              <a:off x="2208" y="2208"/>
              <a:ext cx="1056" cy="336"/>
              <a:chOff x="864" y="3408"/>
              <a:chExt cx="1056" cy="336"/>
            </a:xfrm>
          </p:grpSpPr>
          <p:sp>
            <p:nvSpPr>
              <p:cNvPr id="113693" name="Rectangle 13"/>
              <p:cNvSpPr>
                <a:spLocks noChangeArrowheads="1"/>
              </p:cNvSpPr>
              <p:nvPr/>
            </p:nvSpPr>
            <p:spPr bwMode="auto">
              <a:xfrm>
                <a:off x="864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movie</a:t>
                </a:r>
              </a:p>
            </p:txBody>
          </p:sp>
          <p:sp>
            <p:nvSpPr>
              <p:cNvPr id="113694" name="Rectangle 14"/>
              <p:cNvSpPr>
                <a:spLocks noChangeArrowheads="1"/>
              </p:cNvSpPr>
              <p:nvPr/>
            </p:nvSpPr>
            <p:spPr bwMode="auto">
              <a:xfrm>
                <a:off x="1392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star</a:t>
                </a:r>
              </a:p>
            </p:txBody>
          </p:sp>
        </p:grpSp>
        <p:sp>
          <p:nvSpPr>
            <p:cNvPr id="113687" name="Text Box 15"/>
            <p:cNvSpPr txBox="1">
              <a:spLocks noChangeArrowheads="1"/>
            </p:cNvSpPr>
            <p:nvPr/>
          </p:nvSpPr>
          <p:spPr bwMode="auto">
            <a:xfrm>
              <a:off x="1728" y="2217"/>
              <a:ext cx="480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800" b="0">
                  <a:solidFill>
                    <a:schemeClr val="accent2"/>
                  </a:solidFill>
                  <a:latin typeface="Book Antiqua" pitchFamily="-112" charset="0"/>
                </a:rPr>
                <a:t>A2:</a:t>
              </a:r>
            </a:p>
          </p:txBody>
        </p:sp>
        <p:cxnSp>
          <p:nvCxnSpPr>
            <p:cNvPr id="113688" name="AutoShape 16"/>
            <p:cNvCxnSpPr>
              <a:cxnSpLocks noChangeShapeType="1"/>
              <a:stCxn id="113691" idx="2"/>
              <a:endCxn id="113693" idx="0"/>
            </p:cNvCxnSpPr>
            <p:nvPr/>
          </p:nvCxnSpPr>
          <p:spPr bwMode="auto">
            <a:xfrm rot="5400000">
              <a:off x="2352" y="2088"/>
              <a:ext cx="240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113689" name="Group 17"/>
            <p:cNvGrpSpPr>
              <a:grpSpLocks/>
            </p:cNvGrpSpPr>
            <p:nvPr/>
          </p:nvGrpSpPr>
          <p:grpSpPr bwMode="auto">
            <a:xfrm>
              <a:off x="2208" y="1632"/>
              <a:ext cx="1056" cy="336"/>
              <a:chOff x="864" y="3408"/>
              <a:chExt cx="1056" cy="336"/>
            </a:xfrm>
          </p:grpSpPr>
          <p:sp>
            <p:nvSpPr>
              <p:cNvPr id="113691" name="Rectangle 18"/>
              <p:cNvSpPr>
                <a:spLocks noChangeArrowheads="1"/>
              </p:cNvSpPr>
              <p:nvPr/>
            </p:nvSpPr>
            <p:spPr bwMode="auto">
              <a:xfrm>
                <a:off x="864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movie</a:t>
                </a:r>
              </a:p>
            </p:txBody>
          </p:sp>
          <p:sp>
            <p:nvSpPr>
              <p:cNvPr id="113692" name="Rectangle 19"/>
              <p:cNvSpPr>
                <a:spLocks noChangeArrowheads="1"/>
              </p:cNvSpPr>
              <p:nvPr/>
            </p:nvSpPr>
            <p:spPr bwMode="auto">
              <a:xfrm>
                <a:off x="1392" y="3408"/>
                <a:ext cx="528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2000" b="0">
                    <a:solidFill>
                      <a:schemeClr val="bg1"/>
                    </a:solidFill>
                    <a:cs typeface="Times New Roman" pitchFamily="-112" charset="0"/>
                  </a:rPr>
                  <a:t>star</a:t>
                </a:r>
              </a:p>
            </p:txBody>
          </p:sp>
        </p:grpSp>
        <p:sp>
          <p:nvSpPr>
            <p:cNvPr id="113690" name="Text Box 20"/>
            <p:cNvSpPr txBox="1">
              <a:spLocks noChangeArrowheads="1"/>
            </p:cNvSpPr>
            <p:nvPr/>
          </p:nvSpPr>
          <p:spPr bwMode="auto">
            <a:xfrm>
              <a:off x="1862" y="1641"/>
              <a:ext cx="34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800" b="0">
                  <a:solidFill>
                    <a:schemeClr val="accent2"/>
                  </a:solidFill>
                  <a:latin typeface="Book Antiqua" pitchFamily="-112" charset="0"/>
                </a:rPr>
                <a:t>A:</a:t>
              </a:r>
            </a:p>
          </p:txBody>
        </p:sp>
      </p:grpSp>
      <p:cxnSp>
        <p:nvCxnSpPr>
          <p:cNvPr id="113675" name="AutoShape 21"/>
          <p:cNvCxnSpPr>
            <a:cxnSpLocks noChangeShapeType="1"/>
            <a:stCxn id="113692" idx="0"/>
            <a:endCxn id="113697" idx="2"/>
          </p:cNvCxnSpPr>
          <p:nvPr/>
        </p:nvCxnSpPr>
        <p:spPr bwMode="auto">
          <a:xfrm rot="5400000" flipH="1">
            <a:off x="3086100" y="914400"/>
            <a:ext cx="457200" cy="2895600"/>
          </a:xfrm>
          <a:prstGeom prst="bentConnector3">
            <a:avLst>
              <a:gd name="adj1" fmla="val 50000"/>
            </a:avLst>
          </a:prstGeom>
          <a:noFill/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grpSp>
        <p:nvGrpSpPr>
          <p:cNvPr id="113676" name="Group 22"/>
          <p:cNvGrpSpPr>
            <a:grpSpLocks/>
          </p:cNvGrpSpPr>
          <p:nvPr/>
        </p:nvGrpSpPr>
        <p:grpSpPr bwMode="auto">
          <a:xfrm>
            <a:off x="3505200" y="5334000"/>
            <a:ext cx="1676400" cy="533400"/>
            <a:chOff x="864" y="3408"/>
            <a:chExt cx="1056" cy="336"/>
          </a:xfrm>
        </p:grpSpPr>
        <p:sp>
          <p:nvSpPr>
            <p:cNvPr id="113684" name="Rectangle 23"/>
            <p:cNvSpPr>
              <a:spLocks noChangeArrowheads="1"/>
            </p:cNvSpPr>
            <p:nvPr/>
          </p:nvSpPr>
          <p:spPr bwMode="auto">
            <a:xfrm>
              <a:off x="864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movie</a:t>
              </a:r>
            </a:p>
          </p:txBody>
        </p:sp>
        <p:sp>
          <p:nvSpPr>
            <p:cNvPr id="113685" name="Rectangle 24"/>
            <p:cNvSpPr>
              <a:spLocks noChangeArrowheads="1"/>
            </p:cNvSpPr>
            <p:nvPr/>
          </p:nvSpPr>
          <p:spPr bwMode="auto">
            <a:xfrm>
              <a:off x="1392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star</a:t>
              </a:r>
            </a:p>
          </p:txBody>
        </p:sp>
      </p:grpSp>
      <p:sp>
        <p:nvSpPr>
          <p:cNvPr id="113677" name="Text Box 25"/>
          <p:cNvSpPr txBox="1">
            <a:spLocks noChangeArrowheads="1"/>
          </p:cNvSpPr>
          <p:nvPr/>
        </p:nvSpPr>
        <p:spPr bwMode="auto">
          <a:xfrm>
            <a:off x="2743200" y="5348288"/>
            <a:ext cx="7620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chemeClr val="accent2"/>
                </a:solidFill>
                <a:latin typeface="Book Antiqua" pitchFamily="-112" charset="0"/>
              </a:rPr>
              <a:t>A4:</a:t>
            </a:r>
          </a:p>
        </p:txBody>
      </p:sp>
      <p:cxnSp>
        <p:nvCxnSpPr>
          <p:cNvPr id="113678" name="AutoShape 26"/>
          <p:cNvCxnSpPr>
            <a:cxnSpLocks noChangeShapeType="1"/>
            <a:stCxn id="113682" idx="2"/>
            <a:endCxn id="113684" idx="0"/>
          </p:cNvCxnSpPr>
          <p:nvPr/>
        </p:nvCxnSpPr>
        <p:spPr bwMode="auto">
          <a:xfrm rot="5400000">
            <a:off x="3733800" y="5143500"/>
            <a:ext cx="38100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113679" name="Group 27"/>
          <p:cNvGrpSpPr>
            <a:grpSpLocks/>
          </p:cNvGrpSpPr>
          <p:nvPr/>
        </p:nvGrpSpPr>
        <p:grpSpPr bwMode="auto">
          <a:xfrm>
            <a:off x="3505200" y="4419600"/>
            <a:ext cx="1676400" cy="533400"/>
            <a:chOff x="864" y="3408"/>
            <a:chExt cx="1056" cy="336"/>
          </a:xfrm>
        </p:grpSpPr>
        <p:sp>
          <p:nvSpPr>
            <p:cNvPr id="113682" name="Rectangle 28"/>
            <p:cNvSpPr>
              <a:spLocks noChangeArrowheads="1"/>
            </p:cNvSpPr>
            <p:nvPr/>
          </p:nvSpPr>
          <p:spPr bwMode="auto">
            <a:xfrm>
              <a:off x="864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movie</a:t>
              </a:r>
            </a:p>
          </p:txBody>
        </p:sp>
        <p:sp>
          <p:nvSpPr>
            <p:cNvPr id="113683" name="Rectangle 29"/>
            <p:cNvSpPr>
              <a:spLocks noChangeArrowheads="1"/>
            </p:cNvSpPr>
            <p:nvPr/>
          </p:nvSpPr>
          <p:spPr bwMode="auto">
            <a:xfrm>
              <a:off x="1392" y="3408"/>
              <a:ext cx="528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000" b="0">
                  <a:solidFill>
                    <a:schemeClr val="bg1"/>
                  </a:solidFill>
                  <a:cs typeface="Times New Roman" pitchFamily="-112" charset="0"/>
                </a:rPr>
                <a:t>star</a:t>
              </a:r>
            </a:p>
          </p:txBody>
        </p:sp>
      </p:grpSp>
      <p:sp>
        <p:nvSpPr>
          <p:cNvPr id="113680" name="Text Box 30"/>
          <p:cNvSpPr txBox="1">
            <a:spLocks noChangeArrowheads="1"/>
          </p:cNvSpPr>
          <p:nvPr/>
        </p:nvSpPr>
        <p:spPr bwMode="auto">
          <a:xfrm>
            <a:off x="2743200" y="4433888"/>
            <a:ext cx="7270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chemeClr val="accent2"/>
                </a:solidFill>
                <a:latin typeface="Book Antiqua" pitchFamily="-112" charset="0"/>
              </a:rPr>
              <a:t>A3:</a:t>
            </a:r>
          </a:p>
        </p:txBody>
      </p:sp>
      <p:cxnSp>
        <p:nvCxnSpPr>
          <p:cNvPr id="113681" name="AutoShape 31"/>
          <p:cNvCxnSpPr>
            <a:cxnSpLocks noChangeShapeType="1"/>
            <a:endCxn id="113685" idx="3"/>
          </p:cNvCxnSpPr>
          <p:nvPr/>
        </p:nvCxnSpPr>
        <p:spPr bwMode="auto">
          <a:xfrm rot="10800000">
            <a:off x="5181600" y="5600700"/>
            <a:ext cx="838200" cy="119063"/>
          </a:xfrm>
          <a:prstGeom prst="bentConnector3">
            <a:avLst>
              <a:gd name="adj1" fmla="val 50000"/>
            </a:avLst>
          </a:prstGeom>
          <a:noFill/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46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46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FB5BF9C-421B-48F9-AA6E-A0D82AE9DA35}" type="slidenum">
              <a:rPr lang="en-US"/>
              <a:pPr/>
              <a:t>94</a:t>
            </a:fld>
            <a:endParaRPr lang="en-US"/>
          </a:p>
        </p:txBody>
      </p:sp>
      <p:sp>
        <p:nvSpPr>
          <p:cNvPr id="114693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-12700"/>
            <a:ext cx="7772400" cy="1143000"/>
          </a:xfrm>
        </p:spPr>
        <p:txBody>
          <a:bodyPr/>
          <a:lstStyle/>
          <a:p>
            <a:r>
              <a:rPr lang="en-US" smtClean="0"/>
              <a:t>Answers …</a:t>
            </a:r>
          </a:p>
        </p:txBody>
      </p:sp>
      <p:sp>
        <p:nvSpPr>
          <p:cNvPr id="1146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noFill/>
        </p:spPr>
        <p:txBody>
          <a:bodyPr lIns="92075" tIns="46038" rIns="92075" bIns="46038"/>
          <a:lstStyle/>
          <a:p>
            <a:pPr marL="457200" indent="-457200"/>
            <a:r>
              <a:rPr lang="en-US" smtClean="0"/>
              <a:t>Stars connected to K. Bacon via </a:t>
            </a:r>
            <a:r>
              <a:rPr lang="en-US" u="sng" smtClean="0"/>
              <a:t>any number</a:t>
            </a:r>
            <a:r>
              <a:rPr lang="en-US" smtClean="0"/>
              <a:t> of films</a:t>
            </a:r>
          </a:p>
          <a:p>
            <a:pPr marL="457200" indent="-457200"/>
            <a:endParaRPr lang="en-US" smtClean="0"/>
          </a:p>
        </p:txBody>
      </p:sp>
      <p:sp>
        <p:nvSpPr>
          <p:cNvPr id="317444" name="Rectangle 4"/>
          <p:cNvSpPr>
            <a:spLocks noChangeArrowheads="1"/>
          </p:cNvSpPr>
          <p:nvPr/>
        </p:nvSpPr>
        <p:spPr bwMode="auto">
          <a:xfrm>
            <a:off x="838200" y="3048000"/>
            <a:ext cx="8077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0">
                <a:solidFill>
                  <a:schemeClr val="tx2"/>
                </a:solidFill>
                <a:sym typeface="Symbol" pitchFamily="-112" charset="2"/>
              </a:rPr>
              <a:t>Sorry</a:t>
            </a:r>
            <a:r>
              <a:rPr lang="en-US" sz="3600" b="0">
                <a:sym typeface="Symbol" pitchFamily="-112" charset="2"/>
              </a:rPr>
              <a:t> … that was a </a:t>
            </a:r>
            <a:r>
              <a:rPr lang="en-US" sz="3600" b="0">
                <a:solidFill>
                  <a:schemeClr val="tx2"/>
                </a:solidFill>
                <a:sym typeface="Symbol" pitchFamily="-112" charset="2"/>
              </a:rPr>
              <a:t>trick question</a:t>
            </a:r>
            <a:endParaRPr lang="en-US" sz="3600" b="0">
              <a:solidFill>
                <a:srgbClr val="CC0000"/>
              </a:solidFill>
              <a:sym typeface="Symbol" pitchFamily="-112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0" u="sng">
                <a:sym typeface="Symbol" pitchFamily="-112" charset="2"/>
              </a:rPr>
              <a:t>Not expressible</a:t>
            </a:r>
            <a:r>
              <a:rPr lang="en-US" sz="2800" b="0">
                <a:sym typeface="Symbol" pitchFamily="-112" charset="2"/>
              </a:rPr>
              <a:t> in relational calculus!!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b="0">
              <a:sym typeface="Symbol" pitchFamily="-112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0">
                <a:solidFill>
                  <a:schemeClr val="tx2"/>
                </a:solidFill>
                <a:sym typeface="Symbol" pitchFamily="-112" charset="2"/>
              </a:rPr>
              <a:t>What about in relational algebra?</a:t>
            </a:r>
            <a:endParaRPr lang="en-US" sz="3600" b="0">
              <a:solidFill>
                <a:schemeClr val="accent2"/>
              </a:solidFill>
              <a:sym typeface="Symbol" pitchFamily="-112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0"/>
              <a:t>We will be able to answer this question shortly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4" grpId="0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57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57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242A268-6341-4189-BBAC-58D3BEF3A5A3}" type="slidenum">
              <a:rPr lang="en-US"/>
              <a:pPr/>
              <a:t>95</a:t>
            </a:fld>
            <a:endParaRPr lang="en-US"/>
          </a:p>
        </p:txBody>
      </p:sp>
      <p:sp>
        <p:nvSpPr>
          <p:cNvPr id="11571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Expressive Power</a:t>
            </a:r>
          </a:p>
        </p:txBody>
      </p:sp>
      <p:sp>
        <p:nvSpPr>
          <p:cNvPr id="1157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2672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Expressive Power (Theorem due to Codd):</a:t>
            </a:r>
          </a:p>
          <a:p>
            <a:pPr lvl="1"/>
            <a:r>
              <a:rPr lang="en-US" smtClean="0"/>
              <a:t>Every query that can be expressed in relational algebra can be expressed as a safe query in DRC / TRC;       the converse is also true.</a:t>
            </a:r>
          </a:p>
          <a:p>
            <a:pPr lvl="1"/>
            <a:endParaRPr lang="en-US" smtClean="0"/>
          </a:p>
          <a:p>
            <a:r>
              <a:rPr lang="en-US" i="1" u="sng" smtClean="0">
                <a:solidFill>
                  <a:schemeClr val="tx2"/>
                </a:solidFill>
              </a:rPr>
              <a:t>Relational Completeness</a:t>
            </a:r>
            <a:r>
              <a:rPr lang="en-US" smtClean="0">
                <a:solidFill>
                  <a:schemeClr val="tx2"/>
                </a:solidFill>
              </a:rPr>
              <a:t>:</a:t>
            </a:r>
            <a:r>
              <a:rPr lang="en-US" smtClean="0">
                <a:solidFill>
                  <a:schemeClr val="accent2"/>
                </a:solidFill>
              </a:rPr>
              <a:t>  </a:t>
            </a:r>
          </a:p>
          <a:p>
            <a:pPr lvl="1">
              <a:buFontTx/>
              <a:buNone/>
            </a:pPr>
            <a:r>
              <a:rPr lang="en-US" smtClean="0"/>
              <a:t>Query language (e.g., SQL) can express every query that is expressible in relational algebra/calculus.  </a:t>
            </a:r>
          </a:p>
          <a:p>
            <a:pPr lvl="1">
              <a:buFontTx/>
              <a:buNone/>
            </a:pPr>
            <a:r>
              <a:rPr lang="en-US" smtClean="0"/>
              <a:t>(actually, SQL is more powerful, as we will see…)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77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77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48D4D9B-91BA-4A9D-9294-8EDDA281DDF6}" type="slidenum">
              <a:rPr lang="en-US"/>
              <a:pPr/>
              <a:t>96</a:t>
            </a:fld>
            <a:endParaRPr lang="en-US"/>
          </a:p>
        </p:txBody>
      </p:sp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mtClean="0"/>
              <a:t>Question: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Can we express previous query (‘any # steps’) in relational algebra?</a:t>
            </a:r>
          </a:p>
          <a:p>
            <a:endParaRPr lang="en-US" smtClean="0"/>
          </a:p>
          <a:p>
            <a:r>
              <a:rPr lang="en-US" smtClean="0"/>
              <a:t>A: If we could, then by Codd’s theorem we could also express it in relational calculus. However, we know the latter is not possible, so the answer is </a:t>
            </a:r>
            <a:r>
              <a:rPr lang="en-US" u="sng" smtClean="0">
                <a:solidFill>
                  <a:srgbClr val="CC0000"/>
                </a:solidFill>
              </a:rPr>
              <a:t>no</a:t>
            </a:r>
            <a:r>
              <a:rPr lang="en-US" smtClean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87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187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E850EC2E-3FCE-4E75-9A1F-E47C9B05E0F1}" type="slidenum">
              <a:rPr lang="en-US"/>
              <a:pPr/>
              <a:t>97</a:t>
            </a:fld>
            <a:endParaRPr lang="en-US"/>
          </a:p>
        </p:txBody>
      </p:sp>
      <p:sp>
        <p:nvSpPr>
          <p:cNvPr id="11878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Summary</a:t>
            </a:r>
          </a:p>
        </p:txBody>
      </p:sp>
      <p:sp>
        <p:nvSpPr>
          <p:cNvPr id="118790" name="Rectangle 3"/>
          <p:cNvSpPr>
            <a:spLocks noChangeArrowheads="1"/>
          </p:cNvSpPr>
          <p:nvPr>
            <p:ph type="body" idx="1"/>
          </p:nvPr>
        </p:nvSpPr>
        <p:spPr>
          <a:xfrm>
            <a:off x="76200" y="1524000"/>
            <a:ext cx="8991600" cy="5257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The relational model has rigorously defined query languages — simple and powerful.</a:t>
            </a:r>
          </a:p>
          <a:p>
            <a:r>
              <a:rPr lang="en-US" smtClean="0"/>
              <a:t>Relational algebra is more operational/procedural</a:t>
            </a:r>
          </a:p>
          <a:p>
            <a:pPr lvl="1"/>
            <a:r>
              <a:rPr lang="en-US" smtClean="0"/>
              <a:t>useful as internal representation for query evaluation plans</a:t>
            </a:r>
          </a:p>
          <a:p>
            <a:r>
              <a:rPr lang="en-US" smtClean="0"/>
              <a:t>Relational calculus is </a:t>
            </a:r>
            <a:r>
              <a:rPr lang="en-US" smtClean="0">
                <a:solidFill>
                  <a:schemeClr val="tx2"/>
                </a:solidFill>
              </a:rPr>
              <a:t>declarative</a:t>
            </a:r>
            <a:endParaRPr lang="en-US" smtClean="0"/>
          </a:p>
          <a:p>
            <a:pPr lvl="1"/>
            <a:r>
              <a:rPr lang="en-US" smtClean="0"/>
              <a:t>users define queries in terms of what they want, not in terms of how to compute it.</a:t>
            </a:r>
            <a:endParaRPr 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08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1208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B17FB9F-A17C-45B8-80C1-E8D1F536BDAE}" type="slidenum">
              <a:rPr lang="en-US"/>
              <a:pPr/>
              <a:t>98</a:t>
            </a:fld>
            <a:endParaRPr lang="en-US"/>
          </a:p>
        </p:txBody>
      </p:sp>
      <p:sp>
        <p:nvSpPr>
          <p:cNvPr id="12083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Summary - cnt’d</a:t>
            </a:r>
          </a:p>
        </p:txBody>
      </p:sp>
      <p:sp>
        <p:nvSpPr>
          <p:cNvPr id="1208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0"/>
            <a:ext cx="8991600" cy="5257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Several ways of expressing a given query</a:t>
            </a:r>
          </a:p>
          <a:p>
            <a:pPr lvl="1"/>
            <a:r>
              <a:rPr lang="en-US" smtClean="0"/>
              <a:t>a </a:t>
            </a:r>
            <a:r>
              <a:rPr lang="en-US" i="1" smtClean="0"/>
              <a:t>query</a:t>
            </a:r>
            <a:r>
              <a:rPr lang="en-US" smtClean="0"/>
              <a:t> </a:t>
            </a:r>
            <a:r>
              <a:rPr lang="en-US" i="1" smtClean="0"/>
              <a:t>optimizer</a:t>
            </a:r>
            <a:r>
              <a:rPr lang="en-US" smtClean="0"/>
              <a:t> should choose the most efficient version.</a:t>
            </a:r>
          </a:p>
          <a:p>
            <a:r>
              <a:rPr lang="en-US" smtClean="0"/>
              <a:t>Algebra and safe calculus have same </a:t>
            </a:r>
            <a:r>
              <a:rPr lang="en-US" i="1" smtClean="0">
                <a:solidFill>
                  <a:schemeClr val="tx2"/>
                </a:solidFill>
              </a:rPr>
              <a:t>expressive</a:t>
            </a:r>
            <a:r>
              <a:rPr lang="en-US" smtClean="0">
                <a:solidFill>
                  <a:schemeClr val="tx2"/>
                </a:solidFill>
              </a:rPr>
              <a:t> </a:t>
            </a:r>
            <a:r>
              <a:rPr lang="en-US" i="1" smtClean="0">
                <a:solidFill>
                  <a:schemeClr val="tx2"/>
                </a:solidFill>
              </a:rPr>
              <a:t>power</a:t>
            </a:r>
            <a:endParaRPr lang="en-US" smtClean="0"/>
          </a:p>
          <a:p>
            <a:pPr lvl="1"/>
            <a:r>
              <a:rPr lang="en-US" smtClean="0"/>
              <a:t>leads to the notion of </a:t>
            </a:r>
            <a:r>
              <a:rPr lang="en-US" i="1" smtClean="0">
                <a:solidFill>
                  <a:schemeClr val="tx2"/>
                </a:solidFill>
              </a:rPr>
              <a:t>relational completeness</a:t>
            </a:r>
            <a:r>
              <a:rPr lang="en-US" i="1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u-dragon">
  <a:themeElements>
    <a:clrScheme name="cmu-dragon 11">
      <a:dk1>
        <a:srgbClr val="000066"/>
      </a:dk1>
      <a:lt1>
        <a:srgbClr val="FFFFFF"/>
      </a:lt1>
      <a:dk2>
        <a:srgbClr val="A50021"/>
      </a:dk2>
      <a:lt2>
        <a:srgbClr val="808080"/>
      </a:lt2>
      <a:accent1>
        <a:srgbClr val="FF3300"/>
      </a:accent1>
      <a:accent2>
        <a:srgbClr val="FF3300"/>
      </a:accent2>
      <a:accent3>
        <a:srgbClr val="FFFFFF"/>
      </a:accent3>
      <a:accent4>
        <a:srgbClr val="000056"/>
      </a:accent4>
      <a:accent5>
        <a:srgbClr val="FFADAA"/>
      </a:accent5>
      <a:accent6>
        <a:srgbClr val="E72D00"/>
      </a:accent6>
      <a:hlink>
        <a:srgbClr val="3366FF"/>
      </a:hlink>
      <a:folHlink>
        <a:srgbClr val="B2B2B2"/>
      </a:folHlink>
    </a:clrScheme>
    <a:fontScheme name="cmu-drag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mu-drag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u-drag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8">
        <a:dk1>
          <a:srgbClr val="0066FF"/>
        </a:dk1>
        <a:lt1>
          <a:srgbClr val="FFFFFF"/>
        </a:lt1>
        <a:dk2>
          <a:srgbClr val="FF33CC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56DA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9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FFFF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FFFF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10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 11">
        <a:dk1>
          <a:srgbClr val="000066"/>
        </a:dk1>
        <a:lt1>
          <a:srgbClr val="FFFFFF"/>
        </a:lt1>
        <a:dk2>
          <a:srgbClr val="A50021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56"/>
        </a:accent4>
        <a:accent5>
          <a:srgbClr val="FFADAA"/>
        </a:accent5>
        <a:accent6>
          <a:srgbClr val="E72D00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Settings\christos\Application Data\Microsoft\Templates\cmu-dragon.pot</Template>
  <TotalTime>1069</TotalTime>
  <Words>2447</Words>
  <Application>Microsoft Office PowerPoint</Application>
  <PresentationFormat>On-screen Show (4:3)</PresentationFormat>
  <Paragraphs>700</Paragraphs>
  <Slides>98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98</vt:i4>
      </vt:variant>
    </vt:vector>
  </HeadingPairs>
  <TitlesOfParts>
    <vt:vector size="107" baseType="lpstr">
      <vt:lpstr>Times New Roman</vt:lpstr>
      <vt:lpstr>ＭＳ Ｐゴシック</vt:lpstr>
      <vt:lpstr>Arial</vt:lpstr>
      <vt:lpstr>Book Antiqua</vt:lpstr>
      <vt:lpstr>Symbol</vt:lpstr>
      <vt:lpstr>cmu-dragon</vt:lpstr>
      <vt:lpstr>Microsoft Photo Editor 3.0 Photo</vt:lpstr>
      <vt:lpstr>Microsoft Equation 3.0</vt:lpstr>
      <vt:lpstr>Microsoft Excel Worksheet</vt:lpstr>
      <vt:lpstr>Carnegie Mellon Univ. Dept. of Computer Science 15-415 - Database Applications</vt:lpstr>
      <vt:lpstr>General Overview - rel. model</vt:lpstr>
      <vt:lpstr>Overview - detailed</vt:lpstr>
      <vt:lpstr>Motivation</vt:lpstr>
      <vt:lpstr>Solution: rel. calculus</vt:lpstr>
      <vt:lpstr>Rel. tuple calculus (RTC)</vt:lpstr>
      <vt:lpstr>Details</vt:lpstr>
      <vt:lpstr>Specifically</vt:lpstr>
      <vt:lpstr>Specifically</vt:lpstr>
      <vt:lpstr>Specifically</vt:lpstr>
      <vt:lpstr>Reminder: our Mini-U db</vt:lpstr>
      <vt:lpstr>Examples</vt:lpstr>
      <vt:lpstr>Examples</vt:lpstr>
      <vt:lpstr>Examples</vt:lpstr>
      <vt:lpstr>Examples</vt:lpstr>
      <vt:lpstr>Examples</vt:lpstr>
      <vt:lpstr>‘Tracing’</vt:lpstr>
      <vt:lpstr>Examples cont’d</vt:lpstr>
      <vt:lpstr>Examples cont’d</vt:lpstr>
      <vt:lpstr>Examples</vt:lpstr>
      <vt:lpstr>Examples</vt:lpstr>
      <vt:lpstr>Cartesian product</vt:lpstr>
      <vt:lpstr>Cartesian product</vt:lpstr>
      <vt:lpstr>‘Proof’ of equivalence</vt:lpstr>
      <vt:lpstr>Overview - detailed</vt:lpstr>
      <vt:lpstr>More examples</vt:lpstr>
      <vt:lpstr>Reminder: our Mini-U db</vt:lpstr>
      <vt:lpstr>More examples</vt:lpstr>
      <vt:lpstr>More examples</vt:lpstr>
      <vt:lpstr>More examples</vt:lpstr>
      <vt:lpstr>Reminder: our Mini-U db</vt:lpstr>
      <vt:lpstr>More examples</vt:lpstr>
      <vt:lpstr>More examples</vt:lpstr>
      <vt:lpstr>Even more examples:</vt:lpstr>
      <vt:lpstr>Even more examples:</vt:lpstr>
      <vt:lpstr>Hard examples: DIVISION</vt:lpstr>
      <vt:lpstr>Hard examples: DIVISION</vt:lpstr>
      <vt:lpstr>General pattern</vt:lpstr>
      <vt:lpstr>a  b is the same as a  b</vt:lpstr>
      <vt:lpstr>More on division</vt:lpstr>
      <vt:lpstr>More on division</vt:lpstr>
      <vt:lpstr>Safety of expressions</vt:lpstr>
      <vt:lpstr>Overview - conclusions</vt:lpstr>
      <vt:lpstr>General Overview</vt:lpstr>
      <vt:lpstr>Overview - detailed</vt:lpstr>
      <vt:lpstr>Rel. domain calculus (RDC)</vt:lpstr>
      <vt:lpstr>Rel. Dom. Calculus</vt:lpstr>
      <vt:lpstr>Details</vt:lpstr>
      <vt:lpstr>Details</vt:lpstr>
      <vt:lpstr>Reminder: our Mini-U db</vt:lpstr>
      <vt:lpstr>Examples</vt:lpstr>
      <vt:lpstr>Examples</vt:lpstr>
      <vt:lpstr>Examples</vt:lpstr>
      <vt:lpstr>Examples</vt:lpstr>
      <vt:lpstr>Examples</vt:lpstr>
      <vt:lpstr>Examples cont’d</vt:lpstr>
      <vt:lpstr>Examples cont’d</vt:lpstr>
      <vt:lpstr>Examples</vt:lpstr>
      <vt:lpstr>Examples</vt:lpstr>
      <vt:lpstr>Cartesian product</vt:lpstr>
      <vt:lpstr>Cartesian product</vt:lpstr>
      <vt:lpstr>Cartesian product</vt:lpstr>
      <vt:lpstr>‘Proof’ of equivalence</vt:lpstr>
      <vt:lpstr>Overview - detailed</vt:lpstr>
      <vt:lpstr>More examples</vt:lpstr>
      <vt:lpstr>Reminder: our Mini-U db</vt:lpstr>
      <vt:lpstr>More examples</vt:lpstr>
      <vt:lpstr>More examples</vt:lpstr>
      <vt:lpstr>Sneak preview of QBE:</vt:lpstr>
      <vt:lpstr>Sneak preview of QBE:</vt:lpstr>
      <vt:lpstr>More examples</vt:lpstr>
      <vt:lpstr>Reminder: our Mini-U db</vt:lpstr>
      <vt:lpstr>More examples</vt:lpstr>
      <vt:lpstr>More examples</vt:lpstr>
      <vt:lpstr>Even more examples:</vt:lpstr>
      <vt:lpstr>Even more examples:</vt:lpstr>
      <vt:lpstr>Even more examples:</vt:lpstr>
      <vt:lpstr>Even more examples:</vt:lpstr>
      <vt:lpstr>Hard examples: DIVISION</vt:lpstr>
      <vt:lpstr>Hard examples: DIVISION</vt:lpstr>
      <vt:lpstr>Hard examples: DIVISION</vt:lpstr>
      <vt:lpstr>More on division</vt:lpstr>
      <vt:lpstr>More on division</vt:lpstr>
      <vt:lpstr>Safety of expressions</vt:lpstr>
      <vt:lpstr>Overview - detailed</vt:lpstr>
      <vt:lpstr>Fun Drill:Your turn …</vt:lpstr>
      <vt:lpstr>Your turn …</vt:lpstr>
      <vt:lpstr>Answers …</vt:lpstr>
      <vt:lpstr>Answers …</vt:lpstr>
      <vt:lpstr>Answers …</vt:lpstr>
      <vt:lpstr>Answers …</vt:lpstr>
      <vt:lpstr>Two degrees:</vt:lpstr>
      <vt:lpstr>Two degrees:</vt:lpstr>
      <vt:lpstr>Answers …</vt:lpstr>
      <vt:lpstr>Expressive Power</vt:lpstr>
      <vt:lpstr>Question:</vt:lpstr>
      <vt:lpstr>Summary</vt:lpstr>
      <vt:lpstr>Summary - cnt’d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calculus</dc:title>
  <dc:creator>Christos Faloutsos</dc:creator>
  <dc:description>from mac-ppt</dc:description>
  <cp:lastModifiedBy>gkesden</cp:lastModifiedBy>
  <cp:revision>119</cp:revision>
  <cp:lastPrinted>2009-09-01T06:57:37Z</cp:lastPrinted>
  <dcterms:created xsi:type="dcterms:W3CDTF">1996-09-30T18:28:10Z</dcterms:created>
  <dcterms:modified xsi:type="dcterms:W3CDTF">2011-09-15T17:09:07Z</dcterms:modified>
  <cp:category>course slides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christos@cs.cmu.edu</vt:lpwstr>
  </property>
  <property fmtid="{D5CDD505-2E9C-101B-9397-08002B2CF9AE}" pid="8" name="HomePage">
    <vt:lpwstr>www.cs.cmu.edu/~christos</vt:lpwstr>
  </property>
  <property fmtid="{D5CDD505-2E9C-101B-9397-08002B2CF9AE}" pid="9" name="Other">
    <vt:lpwstr>office: WeH 7127, ph# 268.1457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C:\myfiles-mso\415-00\meth-all</vt:lpwstr>
  </property>
</Properties>
</file>