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xls" ContentType="application/vnd.ms-exce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71"/>
  </p:notesMasterIdLst>
  <p:handoutMasterIdLst>
    <p:handoutMasterId r:id="rId72"/>
  </p:handoutMasterIdLst>
  <p:sldIdLst>
    <p:sldId id="256" r:id="rId2"/>
    <p:sldId id="257" r:id="rId3"/>
    <p:sldId id="292" r:id="rId4"/>
    <p:sldId id="286" r:id="rId5"/>
    <p:sldId id="287" r:id="rId6"/>
    <p:sldId id="288" r:id="rId7"/>
    <p:sldId id="289" r:id="rId8"/>
    <p:sldId id="290" r:id="rId9"/>
    <p:sldId id="293" r:id="rId10"/>
    <p:sldId id="294" r:id="rId11"/>
    <p:sldId id="295" r:id="rId12"/>
    <p:sldId id="285" r:id="rId13"/>
    <p:sldId id="297" r:id="rId14"/>
    <p:sldId id="298" r:id="rId15"/>
    <p:sldId id="348" r:id="rId16"/>
    <p:sldId id="347" r:id="rId17"/>
    <p:sldId id="350" r:id="rId18"/>
    <p:sldId id="300" r:id="rId19"/>
    <p:sldId id="301" r:id="rId20"/>
    <p:sldId id="302" r:id="rId21"/>
    <p:sldId id="305" r:id="rId22"/>
    <p:sldId id="303" r:id="rId23"/>
    <p:sldId id="306" r:id="rId24"/>
    <p:sldId id="308" r:id="rId25"/>
    <p:sldId id="307" r:id="rId26"/>
    <p:sldId id="309" r:id="rId27"/>
    <p:sldId id="310" r:id="rId28"/>
    <p:sldId id="349" r:id="rId29"/>
    <p:sldId id="311" r:id="rId30"/>
    <p:sldId id="312" r:id="rId31"/>
    <p:sldId id="313" r:id="rId32"/>
    <p:sldId id="314" r:id="rId33"/>
    <p:sldId id="316" r:id="rId34"/>
    <p:sldId id="304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29" r:id="rId48"/>
    <p:sldId id="330" r:id="rId49"/>
    <p:sldId id="296" r:id="rId50"/>
    <p:sldId id="332" r:id="rId51"/>
    <p:sldId id="333" r:id="rId52"/>
    <p:sldId id="346" r:id="rId53"/>
    <p:sldId id="352" r:id="rId54"/>
    <p:sldId id="353" r:id="rId55"/>
    <p:sldId id="354" r:id="rId56"/>
    <p:sldId id="355" r:id="rId57"/>
    <p:sldId id="334" r:id="rId58"/>
    <p:sldId id="331" r:id="rId59"/>
    <p:sldId id="351" r:id="rId60"/>
    <p:sldId id="336" r:id="rId61"/>
    <p:sldId id="337" r:id="rId62"/>
    <p:sldId id="338" r:id="rId63"/>
    <p:sldId id="339" r:id="rId64"/>
    <p:sldId id="340" r:id="rId65"/>
    <p:sldId id="345" r:id="rId66"/>
    <p:sldId id="341" r:id="rId67"/>
    <p:sldId id="343" r:id="rId68"/>
    <p:sldId id="342" r:id="rId69"/>
    <p:sldId id="344" r:id="rId7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FF00"/>
    <a:srgbClr val="FF00FF"/>
    <a:srgbClr val="996633"/>
    <a:srgbClr val="FF0000"/>
    <a:srgbClr val="000000"/>
    <a:srgbClr val="CC9900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5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7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7.e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2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0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2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image" Target="../media/image37.e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e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e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e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e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e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3.emf"/><Relationship Id="rId1" Type="http://schemas.openxmlformats.org/officeDocument/2006/relationships/image" Target="../media/image7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3.emf"/><Relationship Id="rId1" Type="http://schemas.openxmlformats.org/officeDocument/2006/relationships/image" Target="../media/image7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3.emf"/><Relationship Id="rId1" Type="http://schemas.openxmlformats.org/officeDocument/2006/relationships/image" Target="../media/image7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4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400" b="0"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400" b="0"/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400" b="0"/>
            </a:lvl1pPr>
          </a:lstStyle>
          <a:p>
            <a:fld id="{C0BC7E47-C353-42EA-948E-513EB1DD36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4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400" b="0"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2475"/>
            <a:ext cx="536575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400" b="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400" b="0"/>
            </a:lvl1pPr>
          </a:lstStyle>
          <a:p>
            <a:fld id="{77A7C8ED-A79D-4F9A-95F5-4EB8937C6A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0C3C4-EF12-4052-B6C1-A4A9FA3DA398}" type="slidenum">
              <a:rPr lang="en-US"/>
              <a:pPr/>
              <a:t>1</a:t>
            </a:fld>
            <a:endParaRPr lang="en-US"/>
          </a:p>
        </p:txBody>
      </p:sp>
      <p:sp>
        <p:nvSpPr>
          <p:cNvPr id="173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F87E68-6D6A-4ED1-A214-E2A55404E57C}" type="slidenum">
              <a:rPr lang="en-US"/>
              <a:pPr/>
              <a:t>10</a:t>
            </a:fld>
            <a:endParaRPr lang="en-US"/>
          </a:p>
        </p:txBody>
      </p:sp>
      <p:sp>
        <p:nvSpPr>
          <p:cNvPr id="200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F4B521-E99A-4DA3-AD6A-040F2CB46BC2}" type="slidenum">
              <a:rPr lang="en-US"/>
              <a:pPr/>
              <a:t>11</a:t>
            </a:fld>
            <a:endParaRPr lang="en-US"/>
          </a:p>
        </p:txBody>
      </p:sp>
      <p:sp>
        <p:nvSpPr>
          <p:cNvPr id="203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5B027-FEA4-44B8-BC6E-AF8ECA82CED5}" type="slidenum">
              <a:rPr lang="en-US"/>
              <a:pPr/>
              <a:t>12</a:t>
            </a:fld>
            <a:endParaRPr lang="en-US"/>
          </a:p>
        </p:txBody>
      </p:sp>
      <p:sp>
        <p:nvSpPr>
          <p:cNvPr id="206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F98EC0-7B08-4BC1-B498-67A2B53AA4D9}" type="slidenum">
              <a:rPr lang="en-US"/>
              <a:pPr/>
              <a:t>13</a:t>
            </a:fld>
            <a:endParaRPr lang="en-US"/>
          </a:p>
        </p:txBody>
      </p:sp>
      <p:sp>
        <p:nvSpPr>
          <p:cNvPr id="209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B039B6-4B54-4BCA-A1E7-0DABADDBA566}" type="slidenum">
              <a:rPr lang="en-US"/>
              <a:pPr/>
              <a:t>14</a:t>
            </a:fld>
            <a:endParaRPr lang="en-US"/>
          </a:p>
        </p:txBody>
      </p:sp>
      <p:sp>
        <p:nvSpPr>
          <p:cNvPr id="212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2395B-5D49-4E23-89C2-57C352427483}" type="slidenum">
              <a:rPr lang="en-US"/>
              <a:pPr/>
              <a:t>15</a:t>
            </a:fld>
            <a:endParaRPr lang="en-US"/>
          </a:p>
        </p:txBody>
      </p:sp>
      <p:sp>
        <p:nvSpPr>
          <p:cNvPr id="362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2562D-10EE-4995-AB44-B6316CB3A0E6}" type="slidenum">
              <a:rPr lang="en-US"/>
              <a:pPr/>
              <a:t>16</a:t>
            </a:fld>
            <a:endParaRPr lang="en-US"/>
          </a:p>
        </p:txBody>
      </p:sp>
      <p:sp>
        <p:nvSpPr>
          <p:cNvPr id="360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019795-A9C9-4EC7-A238-3BC5224F0AB6}" type="slidenum">
              <a:rPr lang="en-US"/>
              <a:pPr/>
              <a:t>17</a:t>
            </a:fld>
            <a:endParaRPr lang="en-US"/>
          </a:p>
        </p:txBody>
      </p:sp>
      <p:sp>
        <p:nvSpPr>
          <p:cNvPr id="366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09478-C168-48A1-AFC3-B66D24B24F47}" type="slidenum">
              <a:rPr lang="en-US"/>
              <a:pPr/>
              <a:t>18</a:t>
            </a:fld>
            <a:endParaRPr lang="en-US"/>
          </a:p>
        </p:txBody>
      </p:sp>
      <p:sp>
        <p:nvSpPr>
          <p:cNvPr id="216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9A28A2-6A9C-4763-BA3F-79FE2E7006F2}" type="slidenum">
              <a:rPr lang="en-US"/>
              <a:pPr/>
              <a:t>19</a:t>
            </a:fld>
            <a:endParaRPr lang="en-US"/>
          </a:p>
        </p:txBody>
      </p:sp>
      <p:sp>
        <p:nvSpPr>
          <p:cNvPr id="219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0E728-7F7D-4BA2-9809-F6A10AE7AD6D}" type="slidenum">
              <a:rPr lang="en-US"/>
              <a:pPr/>
              <a:t>2</a:t>
            </a:fld>
            <a:endParaRPr lang="en-US"/>
          </a:p>
        </p:txBody>
      </p:sp>
      <p:sp>
        <p:nvSpPr>
          <p:cNvPr id="176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82BF87-49C5-4536-B73C-7ACAC633B090}" type="slidenum">
              <a:rPr lang="en-US"/>
              <a:pPr/>
              <a:t>20</a:t>
            </a:fld>
            <a:endParaRPr lang="en-US"/>
          </a:p>
        </p:txBody>
      </p:sp>
      <p:sp>
        <p:nvSpPr>
          <p:cNvPr id="222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4030BD-4CAE-49D5-99F2-15399F82FE78}" type="slidenum">
              <a:rPr lang="en-US"/>
              <a:pPr/>
              <a:t>21</a:t>
            </a:fld>
            <a:endParaRPr lang="en-US"/>
          </a:p>
        </p:txBody>
      </p:sp>
      <p:sp>
        <p:nvSpPr>
          <p:cNvPr id="225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68394E-3FB2-43A5-A44D-BFC467C91187}" type="slidenum">
              <a:rPr lang="en-US"/>
              <a:pPr/>
              <a:t>22</a:t>
            </a:fld>
            <a:endParaRPr lang="en-US"/>
          </a:p>
        </p:txBody>
      </p:sp>
      <p:sp>
        <p:nvSpPr>
          <p:cNvPr id="228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070A9A-3319-4DAC-964A-084E872EB538}" type="slidenum">
              <a:rPr lang="en-US"/>
              <a:pPr/>
              <a:t>23</a:t>
            </a:fld>
            <a:endParaRPr lang="en-US"/>
          </a:p>
        </p:txBody>
      </p:sp>
      <p:sp>
        <p:nvSpPr>
          <p:cNvPr id="231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4A6A70-34E1-4B1D-89BF-1A92378AB3A0}" type="slidenum">
              <a:rPr lang="en-US"/>
              <a:pPr/>
              <a:t>24</a:t>
            </a:fld>
            <a:endParaRPr lang="en-US"/>
          </a:p>
        </p:txBody>
      </p:sp>
      <p:sp>
        <p:nvSpPr>
          <p:cNvPr id="234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FD3389-21EA-4BB1-A95C-3840E526B582}" type="slidenum">
              <a:rPr lang="en-US"/>
              <a:pPr/>
              <a:t>25</a:t>
            </a:fld>
            <a:endParaRPr lang="en-US"/>
          </a:p>
        </p:txBody>
      </p:sp>
      <p:sp>
        <p:nvSpPr>
          <p:cNvPr id="237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BA4D8-ECCC-4950-95AA-0DEE6DCE4184}" type="slidenum">
              <a:rPr lang="en-US"/>
              <a:pPr/>
              <a:t>26</a:t>
            </a:fld>
            <a:endParaRPr lang="en-US"/>
          </a:p>
        </p:txBody>
      </p:sp>
      <p:sp>
        <p:nvSpPr>
          <p:cNvPr id="240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6E4994-FF43-48A0-BDCB-FB4F8F3D891E}" type="slidenum">
              <a:rPr lang="en-US"/>
              <a:pPr/>
              <a:t>27</a:t>
            </a:fld>
            <a:endParaRPr lang="en-US"/>
          </a:p>
        </p:txBody>
      </p:sp>
      <p:sp>
        <p:nvSpPr>
          <p:cNvPr id="2437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144280-7A1D-4B56-A10F-961EE898FE48}" type="slidenum">
              <a:rPr lang="en-US"/>
              <a:pPr/>
              <a:t>28</a:t>
            </a:fld>
            <a:endParaRPr lang="en-US"/>
          </a:p>
        </p:txBody>
      </p:sp>
      <p:sp>
        <p:nvSpPr>
          <p:cNvPr id="364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F9B69-A5D7-411F-8519-C4BE67516FE4}" type="slidenum">
              <a:rPr lang="en-US"/>
              <a:pPr/>
              <a:t>29</a:t>
            </a:fld>
            <a:endParaRPr lang="en-US"/>
          </a:p>
        </p:txBody>
      </p:sp>
      <p:sp>
        <p:nvSpPr>
          <p:cNvPr id="246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E842CA-395B-4B8C-84AE-C2227AB6CA5D}" type="slidenum">
              <a:rPr lang="en-US"/>
              <a:pPr/>
              <a:t>3</a:t>
            </a:fld>
            <a:endParaRPr lang="en-US"/>
          </a:p>
        </p:txBody>
      </p:sp>
      <p:sp>
        <p:nvSpPr>
          <p:cNvPr id="179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B4BFA-5E13-41CE-832C-5225540A4538}" type="slidenum">
              <a:rPr lang="en-US"/>
              <a:pPr/>
              <a:t>30</a:t>
            </a:fld>
            <a:endParaRPr lang="en-US"/>
          </a:p>
        </p:txBody>
      </p:sp>
      <p:sp>
        <p:nvSpPr>
          <p:cNvPr id="2498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1C8072-B6B7-457D-AF8B-F3E5F9EBD9DA}" type="slidenum">
              <a:rPr lang="en-US"/>
              <a:pPr/>
              <a:t>31</a:t>
            </a:fld>
            <a:endParaRPr lang="en-US"/>
          </a:p>
        </p:txBody>
      </p:sp>
      <p:sp>
        <p:nvSpPr>
          <p:cNvPr id="2529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5BFF5B-F8CA-49C3-B97E-57D7FAC749D3}" type="slidenum">
              <a:rPr lang="en-US"/>
              <a:pPr/>
              <a:t>32</a:t>
            </a:fld>
            <a:endParaRPr lang="en-US"/>
          </a:p>
        </p:txBody>
      </p:sp>
      <p:sp>
        <p:nvSpPr>
          <p:cNvPr id="256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40D3B-0CDA-42BE-A0EA-F41462396125}" type="slidenum">
              <a:rPr lang="en-US"/>
              <a:pPr/>
              <a:t>33</a:t>
            </a:fld>
            <a:endParaRPr lang="en-US"/>
          </a:p>
        </p:txBody>
      </p:sp>
      <p:sp>
        <p:nvSpPr>
          <p:cNvPr id="259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766CC7-BFFC-45D3-8885-4F1CAAA9ADC5}" type="slidenum">
              <a:rPr lang="en-US"/>
              <a:pPr/>
              <a:t>34</a:t>
            </a:fld>
            <a:endParaRPr lang="en-US"/>
          </a:p>
        </p:txBody>
      </p:sp>
      <p:sp>
        <p:nvSpPr>
          <p:cNvPr id="262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424E1-2E5C-4CDE-ADD3-45F96980F423}" type="slidenum">
              <a:rPr lang="en-US"/>
              <a:pPr/>
              <a:t>35</a:t>
            </a:fld>
            <a:endParaRPr lang="en-US"/>
          </a:p>
        </p:txBody>
      </p:sp>
      <p:sp>
        <p:nvSpPr>
          <p:cNvPr id="265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E0A0EC-460A-472F-A342-186174130E59}" type="slidenum">
              <a:rPr lang="en-US"/>
              <a:pPr/>
              <a:t>36</a:t>
            </a:fld>
            <a:endParaRPr lang="en-US"/>
          </a:p>
        </p:txBody>
      </p:sp>
      <p:sp>
        <p:nvSpPr>
          <p:cNvPr id="268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FE4A76-6BD9-4413-87AC-90574F26BB72}" type="slidenum">
              <a:rPr lang="en-US"/>
              <a:pPr/>
              <a:t>37</a:t>
            </a:fld>
            <a:endParaRPr lang="en-US"/>
          </a:p>
        </p:txBody>
      </p:sp>
      <p:sp>
        <p:nvSpPr>
          <p:cNvPr id="271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E66F35-3668-4F49-9311-35ADABB25ADC}" type="slidenum">
              <a:rPr lang="en-US"/>
              <a:pPr/>
              <a:t>38</a:t>
            </a:fld>
            <a:endParaRPr lang="en-US"/>
          </a:p>
        </p:txBody>
      </p:sp>
      <p:sp>
        <p:nvSpPr>
          <p:cNvPr id="274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57299A-83A4-4876-8BAF-793F05F4CC5B}" type="slidenum">
              <a:rPr lang="en-US"/>
              <a:pPr/>
              <a:t>39</a:t>
            </a:fld>
            <a:endParaRPr lang="en-US"/>
          </a:p>
        </p:txBody>
      </p:sp>
      <p:sp>
        <p:nvSpPr>
          <p:cNvPr id="277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4CC8C5-B9D0-4D81-8366-F4131ED64206}" type="slidenum">
              <a:rPr lang="en-US"/>
              <a:pPr/>
              <a:t>4</a:t>
            </a:fld>
            <a:endParaRPr lang="en-US"/>
          </a:p>
        </p:txBody>
      </p:sp>
      <p:sp>
        <p:nvSpPr>
          <p:cNvPr id="182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7EA855-E10C-43C4-BF65-E2C3F761035A}" type="slidenum">
              <a:rPr lang="en-US"/>
              <a:pPr/>
              <a:t>40</a:t>
            </a:fld>
            <a:endParaRPr lang="en-US"/>
          </a:p>
        </p:txBody>
      </p:sp>
      <p:sp>
        <p:nvSpPr>
          <p:cNvPr id="280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4FFA83-59B0-4DC5-A83F-4BE148493EBB}" type="slidenum">
              <a:rPr lang="en-US"/>
              <a:pPr/>
              <a:t>41</a:t>
            </a:fld>
            <a:endParaRPr lang="en-US"/>
          </a:p>
        </p:txBody>
      </p:sp>
      <p:sp>
        <p:nvSpPr>
          <p:cNvPr id="283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A9986-2971-45D4-99DB-3A09BA34793A}" type="slidenum">
              <a:rPr lang="en-US"/>
              <a:pPr/>
              <a:t>42</a:t>
            </a:fld>
            <a:endParaRPr lang="en-US"/>
          </a:p>
        </p:txBody>
      </p:sp>
      <p:sp>
        <p:nvSpPr>
          <p:cNvPr id="286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7BFA2-D6B4-423C-918B-9E46D328C725}" type="slidenum">
              <a:rPr lang="en-US"/>
              <a:pPr/>
              <a:t>43</a:t>
            </a:fld>
            <a:endParaRPr lang="en-US"/>
          </a:p>
        </p:txBody>
      </p:sp>
      <p:sp>
        <p:nvSpPr>
          <p:cNvPr id="289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2F8E33-A7CE-4DEA-84B6-E58988C89EAD}" type="slidenum">
              <a:rPr lang="en-US"/>
              <a:pPr/>
              <a:t>44</a:t>
            </a:fld>
            <a:endParaRPr lang="en-US"/>
          </a:p>
        </p:txBody>
      </p:sp>
      <p:sp>
        <p:nvSpPr>
          <p:cNvPr id="292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90DB6-C67B-48B6-8BFE-B3C13F6B78C0}" type="slidenum">
              <a:rPr lang="en-US"/>
              <a:pPr/>
              <a:t>45</a:t>
            </a:fld>
            <a:endParaRPr lang="en-US"/>
          </a:p>
        </p:txBody>
      </p:sp>
      <p:sp>
        <p:nvSpPr>
          <p:cNvPr id="295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23B704-BA98-4344-BA15-885416FFA444}" type="slidenum">
              <a:rPr lang="en-US"/>
              <a:pPr/>
              <a:t>46</a:t>
            </a:fld>
            <a:endParaRPr lang="en-US"/>
          </a:p>
        </p:txBody>
      </p:sp>
      <p:sp>
        <p:nvSpPr>
          <p:cNvPr id="299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7E04F9-2CBF-44C7-A4E2-5D76A20B19CB}" type="slidenum">
              <a:rPr lang="en-US"/>
              <a:pPr/>
              <a:t>47</a:t>
            </a:fld>
            <a:endParaRPr lang="en-US"/>
          </a:p>
        </p:txBody>
      </p:sp>
      <p:sp>
        <p:nvSpPr>
          <p:cNvPr id="302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AE59C2-DE8F-4478-8E0D-C23FFFBBCEE4}" type="slidenum">
              <a:rPr lang="en-US"/>
              <a:pPr/>
              <a:t>48</a:t>
            </a:fld>
            <a:endParaRPr lang="en-US"/>
          </a:p>
        </p:txBody>
      </p:sp>
      <p:sp>
        <p:nvSpPr>
          <p:cNvPr id="305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6B434E-CC04-4372-8403-3FDF4E5D33BC}" type="slidenum">
              <a:rPr lang="en-US"/>
              <a:pPr/>
              <a:t>49</a:t>
            </a:fld>
            <a:endParaRPr lang="en-US"/>
          </a:p>
        </p:txBody>
      </p:sp>
      <p:sp>
        <p:nvSpPr>
          <p:cNvPr id="308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0C48C2-253B-403C-B917-BFFF985093DA}" type="slidenum">
              <a:rPr lang="en-US"/>
              <a:pPr/>
              <a:t>5</a:t>
            </a:fld>
            <a:endParaRPr lang="en-US"/>
          </a:p>
        </p:txBody>
      </p:sp>
      <p:sp>
        <p:nvSpPr>
          <p:cNvPr id="185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E1646-1AAB-4C0B-A710-BDEF4CA3C586}" type="slidenum">
              <a:rPr lang="en-US"/>
              <a:pPr/>
              <a:t>50</a:t>
            </a:fld>
            <a:endParaRPr lang="en-US"/>
          </a:p>
        </p:txBody>
      </p:sp>
      <p:sp>
        <p:nvSpPr>
          <p:cNvPr id="311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31CCB-5B4B-43AA-91EF-0DB654F39F74}" type="slidenum">
              <a:rPr lang="en-US"/>
              <a:pPr/>
              <a:t>51</a:t>
            </a:fld>
            <a:endParaRPr lang="en-US"/>
          </a:p>
        </p:txBody>
      </p:sp>
      <p:sp>
        <p:nvSpPr>
          <p:cNvPr id="314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64FCB-99E2-4C57-A58F-52FDBDF8A61C}" type="slidenum">
              <a:rPr lang="en-US"/>
              <a:pPr/>
              <a:t>52</a:t>
            </a:fld>
            <a:endParaRPr lang="en-US"/>
          </a:p>
        </p:txBody>
      </p:sp>
      <p:sp>
        <p:nvSpPr>
          <p:cNvPr id="317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2329B1-101B-493E-A74D-0BFF7B2097F7}" type="slidenum">
              <a:rPr lang="en-US"/>
              <a:pPr/>
              <a:t>53</a:t>
            </a:fld>
            <a:endParaRPr lang="en-US"/>
          </a:p>
        </p:txBody>
      </p:sp>
      <p:sp>
        <p:nvSpPr>
          <p:cNvPr id="3727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93F6F0-0431-4FEE-AA2D-0C53B6FB8943}" type="slidenum">
              <a:rPr lang="en-US"/>
              <a:pPr/>
              <a:t>54</a:t>
            </a:fld>
            <a:endParaRPr lang="en-US"/>
          </a:p>
        </p:txBody>
      </p:sp>
      <p:sp>
        <p:nvSpPr>
          <p:cNvPr id="374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69E48D-585D-4829-ABD4-4EF7F7ACFE00}" type="slidenum">
              <a:rPr lang="en-US"/>
              <a:pPr/>
              <a:t>55</a:t>
            </a:fld>
            <a:endParaRPr lang="en-US"/>
          </a:p>
        </p:txBody>
      </p:sp>
      <p:sp>
        <p:nvSpPr>
          <p:cNvPr id="3768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0482F-E609-40AB-AC69-BFA99FA3749F}" type="slidenum">
              <a:rPr lang="en-US"/>
              <a:pPr/>
              <a:t>56</a:t>
            </a:fld>
            <a:endParaRPr lang="en-US"/>
          </a:p>
        </p:txBody>
      </p:sp>
      <p:sp>
        <p:nvSpPr>
          <p:cNvPr id="3788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F0BF29-52CA-4EF7-81E1-1034DB832A30}" type="slidenum">
              <a:rPr lang="en-US"/>
              <a:pPr/>
              <a:t>57</a:t>
            </a:fld>
            <a:endParaRPr lang="en-US"/>
          </a:p>
        </p:txBody>
      </p:sp>
      <p:sp>
        <p:nvSpPr>
          <p:cNvPr id="320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E881C-7CBA-4E34-8ED0-9EB94B5C602E}" type="slidenum">
              <a:rPr lang="en-US"/>
              <a:pPr/>
              <a:t>58</a:t>
            </a:fld>
            <a:endParaRPr lang="en-US"/>
          </a:p>
        </p:txBody>
      </p:sp>
      <p:sp>
        <p:nvSpPr>
          <p:cNvPr id="323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C64C45-3091-4CDB-BEEF-4283C7ED8E9F}" type="slidenum">
              <a:rPr lang="en-US"/>
              <a:pPr/>
              <a:t>59</a:t>
            </a:fld>
            <a:endParaRPr lang="en-US"/>
          </a:p>
        </p:txBody>
      </p:sp>
      <p:sp>
        <p:nvSpPr>
          <p:cNvPr id="368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6CCF08-8503-4247-9496-6A38779F629D}" type="slidenum">
              <a:rPr lang="en-US"/>
              <a:pPr/>
              <a:t>6</a:t>
            </a:fld>
            <a:endParaRPr lang="en-US"/>
          </a:p>
        </p:txBody>
      </p:sp>
      <p:sp>
        <p:nvSpPr>
          <p:cNvPr id="188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8DBF79-EBFA-4F6A-96C6-FF7E6E7D903B}" type="slidenum">
              <a:rPr lang="en-US"/>
              <a:pPr/>
              <a:t>60</a:t>
            </a:fld>
            <a:endParaRPr lang="en-US"/>
          </a:p>
        </p:txBody>
      </p:sp>
      <p:sp>
        <p:nvSpPr>
          <p:cNvPr id="326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F3C54A-E6C1-4862-BB43-14F3F9E6F788}" type="slidenum">
              <a:rPr lang="en-US"/>
              <a:pPr/>
              <a:t>61</a:t>
            </a:fld>
            <a:endParaRPr lang="en-US"/>
          </a:p>
        </p:txBody>
      </p:sp>
      <p:sp>
        <p:nvSpPr>
          <p:cNvPr id="329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AC587A-4E1F-4136-B057-4383A596CD9A}" type="slidenum">
              <a:rPr lang="en-US"/>
              <a:pPr/>
              <a:t>62</a:t>
            </a:fld>
            <a:endParaRPr lang="en-US"/>
          </a:p>
        </p:txBody>
      </p:sp>
      <p:sp>
        <p:nvSpPr>
          <p:cNvPr id="332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601ACD-AE9D-4533-A56A-E2B69545736F}" type="slidenum">
              <a:rPr lang="en-US"/>
              <a:pPr/>
              <a:t>63</a:t>
            </a:fld>
            <a:endParaRPr lang="en-US"/>
          </a:p>
        </p:txBody>
      </p:sp>
      <p:sp>
        <p:nvSpPr>
          <p:cNvPr id="335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E280BF-A94C-4A8A-BF9F-D866B1FB559B}" type="slidenum">
              <a:rPr lang="en-US"/>
              <a:pPr/>
              <a:t>64</a:t>
            </a:fld>
            <a:endParaRPr lang="en-US"/>
          </a:p>
        </p:txBody>
      </p:sp>
      <p:sp>
        <p:nvSpPr>
          <p:cNvPr id="338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0FBD42-AD80-438C-9B08-3C237716285E}" type="slidenum">
              <a:rPr lang="en-US"/>
              <a:pPr/>
              <a:t>65</a:t>
            </a:fld>
            <a:endParaRPr lang="en-US"/>
          </a:p>
        </p:txBody>
      </p:sp>
      <p:sp>
        <p:nvSpPr>
          <p:cNvPr id="342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83923-83C9-4991-867C-23D82C2EBBA9}" type="slidenum">
              <a:rPr lang="en-US"/>
              <a:pPr/>
              <a:t>66</a:t>
            </a:fld>
            <a:endParaRPr lang="en-US"/>
          </a:p>
        </p:txBody>
      </p:sp>
      <p:sp>
        <p:nvSpPr>
          <p:cNvPr id="345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E6B697-3BBD-443C-85A3-B84C3DACF448}" type="slidenum">
              <a:rPr lang="en-US"/>
              <a:pPr/>
              <a:t>67</a:t>
            </a:fld>
            <a:endParaRPr lang="en-US"/>
          </a:p>
        </p:txBody>
      </p:sp>
      <p:sp>
        <p:nvSpPr>
          <p:cNvPr id="348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5B7F1F-AE95-4127-90E3-DAEFB7FE0219}" type="slidenum">
              <a:rPr lang="en-US"/>
              <a:pPr/>
              <a:t>68</a:t>
            </a:fld>
            <a:endParaRPr lang="en-US"/>
          </a:p>
        </p:txBody>
      </p:sp>
      <p:sp>
        <p:nvSpPr>
          <p:cNvPr id="351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CF869-ECB9-4C41-B2E2-CE897A4D6358}" type="slidenum">
              <a:rPr lang="en-US"/>
              <a:pPr/>
              <a:t>69</a:t>
            </a:fld>
            <a:endParaRPr lang="en-US"/>
          </a:p>
        </p:txBody>
      </p:sp>
      <p:sp>
        <p:nvSpPr>
          <p:cNvPr id="354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2B97F5-F40E-47D6-91A0-B8394C963E6E}" type="slidenum">
              <a:rPr lang="en-US"/>
              <a:pPr/>
              <a:t>7</a:t>
            </a:fld>
            <a:endParaRPr lang="en-US"/>
          </a:p>
        </p:txBody>
      </p:sp>
      <p:sp>
        <p:nvSpPr>
          <p:cNvPr id="191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D7DF07-4642-4EB6-B12C-E31B63019801}" type="slidenum">
              <a:rPr lang="en-US"/>
              <a:pPr/>
              <a:t>8</a:t>
            </a:fld>
            <a:endParaRPr lang="en-US"/>
          </a:p>
        </p:txBody>
      </p:sp>
      <p:sp>
        <p:nvSpPr>
          <p:cNvPr id="194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51B848-C40E-4103-B896-9325EF3927D2}" type="slidenum">
              <a:rPr lang="en-US"/>
              <a:pPr/>
              <a:t>9</a:t>
            </a:fld>
            <a:endParaRPr lang="en-US"/>
          </a:p>
        </p:txBody>
      </p:sp>
      <p:sp>
        <p:nvSpPr>
          <p:cNvPr id="197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6510E479-3C05-4ADC-A8E0-EA77EE864D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5D7320ED-F936-4CAA-911E-706FF2774D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2F0E9B75-B297-438B-B96A-8B418B2031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7238AAB7-E614-4D48-96D5-53B543FB5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ABEF5FC9-3D2E-41D0-A2B6-A60A303C9A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B1EDC3E9-BA50-4E5C-9131-956A9D0B0A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71880A91-F656-486A-8C35-61D19D1922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141574AD-6957-4535-9DFB-A2434012CC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A5E5C0D7-EA13-41F0-B93B-41C275125F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73FDEE46-6BC0-40B8-AA9B-97EF533ED2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48406AF4-6FD9-48A5-9CB0-B226D5F81B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171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r>
              <a:rPr lang="en-US"/>
              <a:t>#</a:t>
            </a:r>
            <a:fld id="{22EB3B3A-0FA1-42E3-97F3-91FD1F66997F}" type="slidenum">
              <a:rPr lang="en-US"/>
              <a:pPr/>
              <a:t>‹#›</a:t>
            </a:fld>
            <a:endParaRPr lang="en-US"/>
          </a:p>
        </p:txBody>
      </p:sp>
      <p:graphicFrame>
        <p:nvGraphicFramePr>
          <p:cNvPr id="171015" name="Object 7"/>
          <p:cNvGraphicFramePr>
            <a:graphicFrameLocks noChangeAspect="1"/>
          </p:cNvGraphicFramePr>
          <p:nvPr/>
        </p:nvGraphicFramePr>
        <p:xfrm>
          <a:off x="39688" y="0"/>
          <a:ext cx="474662" cy="495300"/>
        </p:xfrm>
        <a:graphic>
          <a:graphicData uri="http://schemas.openxmlformats.org/presentationml/2006/ole">
            <p:oleObj spid="_x0000_s171015" name="Photo Editor Photo" r:id="rId14" imgW="638264" imgH="666667" progId="MSPhotoEd.3">
              <p:embed/>
            </p:oleObj>
          </a:graphicData>
        </a:graphic>
      </p:graphicFrame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615950" y="0"/>
            <a:ext cx="863600" cy="274638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990000"/>
                </a:solidFill>
              </a:rPr>
              <a:t>CMU SCS</a:t>
            </a:r>
            <a:endParaRPr lang="en-US" sz="3200">
              <a:solidFill>
                <a:srgbClr val="99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Microsoft_Office_Excel_97-2003_Worksheet7.xls"/><Relationship Id="rId4" Type="http://schemas.openxmlformats.org/officeDocument/2006/relationships/oleObject" Target="../embeddings/Microsoft_Office_Excel_97-2003_Worksheet6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Microsoft_Office_Excel_97-2003_Worksheet8.xls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Microsoft_Office_Excel_97-2003_Worksheet9.xls"/><Relationship Id="rId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Microsoft_Office_Excel_97-2003_Worksheet10.xls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Microsoft_Office_Excel_97-2003_Worksheet12.xls"/><Relationship Id="rId4" Type="http://schemas.openxmlformats.org/officeDocument/2006/relationships/oleObject" Target="../embeddings/Microsoft_Office_Excel_97-2003_Worksheet11.xls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Microsoft_Office_Excel_97-2003_Worksheet14.xls"/><Relationship Id="rId4" Type="http://schemas.openxmlformats.org/officeDocument/2006/relationships/oleObject" Target="../embeddings/Microsoft_Office_Excel_97-2003_Worksheet13.xls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Microsoft_Office_Excel_97-2003_Worksheet17.xls"/><Relationship Id="rId5" Type="http://schemas.openxmlformats.org/officeDocument/2006/relationships/oleObject" Target="../embeddings/Microsoft_Office_Excel_97-2003_Worksheet16.xls"/><Relationship Id="rId4" Type="http://schemas.openxmlformats.org/officeDocument/2006/relationships/oleObject" Target="../embeddings/Microsoft_Office_Excel_97-2003_Worksheet15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Microsoft_Office_Excel_97-2003_Worksheet19.xls"/><Relationship Id="rId4" Type="http://schemas.openxmlformats.org/officeDocument/2006/relationships/oleObject" Target="../embeddings/Microsoft_Office_Excel_97-2003_Worksheet18.xls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Microsoft_Office_Excel_97-2003_Worksheet20.xls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Microsoft_Office_Excel_97-2003_Worksheet21.xls"/><Relationship Id="rId4" Type="http://schemas.openxmlformats.org/officeDocument/2006/relationships/oleObject" Target="../embeddings/oleObject1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Microsoft_Office_Excel_97-2003_Worksheet22.xls"/><Relationship Id="rId4" Type="http://schemas.openxmlformats.org/officeDocument/2006/relationships/oleObject" Target="../embeddings/oleObject1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Microsoft_Office_Excel_97-2003_Worksheet23.xls"/><Relationship Id="rId4" Type="http://schemas.openxmlformats.org/officeDocument/2006/relationships/oleObject" Target="../embeddings/oleObject19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Microsoft_Office_Excel_97-2003_Worksheet24.xls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26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Microsoft_Office_Excel_97-2003_Worksheet26.xls"/><Relationship Id="rId5" Type="http://schemas.openxmlformats.org/officeDocument/2006/relationships/oleObject" Target="../embeddings/Microsoft_Office_Excel_97-2003_Worksheet25.xls"/><Relationship Id="rId4" Type="http://schemas.openxmlformats.org/officeDocument/2006/relationships/oleObject" Target="../embeddings/oleObject27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30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49.xml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Microsoft_Office_Excel_97-2003_Worksheet29.xls"/><Relationship Id="rId5" Type="http://schemas.openxmlformats.org/officeDocument/2006/relationships/oleObject" Target="../embeddings/Microsoft_Office_Excel_97-2003_Worksheet28.xls"/><Relationship Id="rId4" Type="http://schemas.openxmlformats.org/officeDocument/2006/relationships/oleObject" Target="../embeddings/Microsoft_Office_Excel_97-2003_Worksheet27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Microsoft_Office_Excel_97-2003_Worksheet2.xls"/><Relationship Id="rId4" Type="http://schemas.openxmlformats.org/officeDocument/2006/relationships/oleObject" Target="../embeddings/Microsoft_Office_Excel_97-2003_Worksheet1.xls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33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52.xml"/><Relationship Id="rId7" Type="http://schemas.openxmlformats.org/officeDocument/2006/relationships/oleObject" Target="../embeddings/Microsoft_Office_Excel_97-2003_Worksheet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Microsoft_Office_Excel_97-2003_Worksheet31.xls"/><Relationship Id="rId5" Type="http://schemas.openxmlformats.org/officeDocument/2006/relationships/oleObject" Target="../embeddings/Microsoft_Office_Excel_97-2003_Worksheet30.xls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6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notesSlide" Target="../notesSlides/notesSlide53.xml"/><Relationship Id="rId7" Type="http://schemas.openxmlformats.org/officeDocument/2006/relationships/oleObject" Target="../embeddings/Microsoft_Office_Excel_97-2003_Worksheet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Microsoft_Office_Excel_97-2003_Worksheet34.xls"/><Relationship Id="rId5" Type="http://schemas.openxmlformats.org/officeDocument/2006/relationships/oleObject" Target="../embeddings/Microsoft_Office_Excel_97-2003_Worksheet33.xls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39.bin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54.xml"/><Relationship Id="rId7" Type="http://schemas.openxmlformats.org/officeDocument/2006/relationships/oleObject" Target="../embeddings/Microsoft_Office_Excel_97-2003_Worksheet3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Microsoft_Office_Excel_97-2003_Worksheet37.xls"/><Relationship Id="rId5" Type="http://schemas.openxmlformats.org/officeDocument/2006/relationships/oleObject" Target="../embeddings/Microsoft_Office_Excel_97-2003_Worksheet36.xls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2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55.xml"/><Relationship Id="rId7" Type="http://schemas.openxmlformats.org/officeDocument/2006/relationships/oleObject" Target="../embeddings/Microsoft_Office_Excel_97-2003_Worksheet4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Microsoft_Office_Excel_97-2003_Worksheet40.xls"/><Relationship Id="rId5" Type="http://schemas.openxmlformats.org/officeDocument/2006/relationships/oleObject" Target="../embeddings/Microsoft_Office_Excel_97-2003_Worksheet39.xls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5.bin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56.xml"/><Relationship Id="rId7" Type="http://schemas.openxmlformats.org/officeDocument/2006/relationships/oleObject" Target="../embeddings/Microsoft_Office_Excel_97-2003_Worksheet4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Microsoft_Office_Excel_97-2003_Worksheet43.xls"/><Relationship Id="rId5" Type="http://schemas.openxmlformats.org/officeDocument/2006/relationships/oleObject" Target="../embeddings/Microsoft_Office_Excel_97-2003_Worksheet42.xls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48.bin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Microsoft_Office_Excel_97-2003_Worksheet47.xls"/><Relationship Id="rId5" Type="http://schemas.openxmlformats.org/officeDocument/2006/relationships/oleObject" Target="../embeddings/Microsoft_Office_Excel_97-2003_Worksheet46.xls"/><Relationship Id="rId4" Type="http://schemas.openxmlformats.org/officeDocument/2006/relationships/oleObject" Target="../embeddings/Microsoft_Office_Excel_97-2003_Worksheet45.xls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49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Microsoft_Office_Excel_97-2003_Worksheet50.xls"/><Relationship Id="rId5" Type="http://schemas.openxmlformats.org/officeDocument/2006/relationships/oleObject" Target="../embeddings/Microsoft_Office_Excel_97-2003_Worksheet49.xls"/><Relationship Id="rId4" Type="http://schemas.openxmlformats.org/officeDocument/2006/relationships/oleObject" Target="../embeddings/Microsoft_Office_Excel_97-2003_Worksheet48.xls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oleObject50.bin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oleObject51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oleObject52.bin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Microsoft_Office_Excel_97-2003_Worksheet53.xls"/><Relationship Id="rId5" Type="http://schemas.openxmlformats.org/officeDocument/2006/relationships/oleObject" Target="../embeddings/Microsoft_Office_Excel_97-2003_Worksheet52.xls"/><Relationship Id="rId4" Type="http://schemas.openxmlformats.org/officeDocument/2006/relationships/oleObject" Target="../embeddings/Microsoft_Office_Excel_97-2003_Worksheet51.xls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oleObject53.bin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5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057400"/>
          </a:xfrm>
        </p:spPr>
        <p:txBody>
          <a:bodyPr/>
          <a:lstStyle/>
          <a:p>
            <a:r>
              <a:rPr lang="en-US"/>
              <a:t>Carnegie Mellon Univ.</a:t>
            </a:r>
            <a:br>
              <a:rPr lang="en-US"/>
            </a:br>
            <a:r>
              <a:rPr lang="en-US"/>
              <a:t>School of Computer Science</a:t>
            </a:r>
            <a:br>
              <a:rPr lang="en-US"/>
            </a:br>
            <a:r>
              <a:rPr lang="en-US"/>
              <a:t>15-415 - Database Applications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7086600" cy="762000"/>
          </a:xfrm>
        </p:spPr>
        <p:txBody>
          <a:bodyPr/>
          <a:lstStyle/>
          <a:p>
            <a:r>
              <a:rPr lang="en-US" smtClean="0"/>
              <a:t>Lecture </a:t>
            </a:r>
            <a:r>
              <a:rPr lang="en-US" dirty="0" smtClean="0"/>
              <a:t>#5: </a:t>
            </a:r>
            <a:r>
              <a:rPr lang="en-US" i="1" dirty="0"/>
              <a:t>Relational Algebra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5AF64F3-5428-4349-B1EF-678F97918FCD}" type="slidenum">
              <a:rPr lang="en-US"/>
              <a:pPr/>
              <a:t>10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 query languages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do we collect information?</a:t>
            </a:r>
          </a:p>
          <a:p>
            <a:r>
              <a:rPr lang="en-US"/>
              <a:t>Eg., find ssn’s of people in 415</a:t>
            </a:r>
          </a:p>
          <a:p>
            <a:r>
              <a:rPr lang="en-US"/>
              <a:t>(recall: everything is a set!)</a:t>
            </a:r>
          </a:p>
          <a:p>
            <a:r>
              <a:rPr lang="en-US"/>
              <a:t>One solution: Rel. algebra, ie., set operators </a:t>
            </a:r>
          </a:p>
          <a:p>
            <a:r>
              <a:rPr lang="en-US"/>
              <a:t>Q1: Which ones??</a:t>
            </a:r>
          </a:p>
          <a:p>
            <a:r>
              <a:rPr lang="en-US"/>
              <a:t>Q2: what is a minimal set of operators?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AA2CDF8-42B9-4051-9809-36FDE9F26EA4}" type="slidenum">
              <a:rPr lang="en-US"/>
              <a:pPr/>
              <a:t>11</a:t>
            </a:fld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set union          </a:t>
            </a:r>
            <a:r>
              <a:rPr lang="en-US" b="1"/>
              <a:t>U</a:t>
            </a:r>
            <a:r>
              <a:rPr lang="en-US"/>
              <a:t> </a:t>
            </a:r>
          </a:p>
          <a:p>
            <a:r>
              <a:rPr lang="en-US"/>
              <a:t>set difference  ‘-’    </a:t>
            </a:r>
          </a:p>
          <a:p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EAA39C49-25D3-4414-AB15-1E3279E005DD}" type="slidenum">
              <a:rPr lang="en-US"/>
              <a:pPr/>
              <a:t>12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</a:t>
            </a:r>
          </a:p>
        </p:txBody>
      </p:sp>
      <p:graphicFrame>
        <p:nvGraphicFramePr>
          <p:cNvPr id="97283" name="Object 3"/>
          <p:cNvGraphicFramePr>
            <a:graphicFrameLocks noChangeAspect="1"/>
          </p:cNvGraphicFramePr>
          <p:nvPr/>
        </p:nvGraphicFramePr>
        <p:xfrm>
          <a:off x="533400" y="4114800"/>
          <a:ext cx="3962400" cy="1320800"/>
        </p:xfrm>
        <a:graphic>
          <a:graphicData uri="http://schemas.openxmlformats.org/presentationml/2006/ole">
            <p:oleObj spid="_x0000_s97283" name="Worksheet" r:id="rId4" imgW="4572361" imgH="1534007" progId="Excel.Sheet.8">
              <p:embed/>
            </p:oleObj>
          </a:graphicData>
        </a:graphic>
      </p:graphicFrame>
      <p:graphicFrame>
        <p:nvGraphicFramePr>
          <p:cNvPr id="97286" name="Object 6"/>
          <p:cNvGraphicFramePr>
            <a:graphicFrameLocks noChangeAspect="1"/>
          </p:cNvGraphicFramePr>
          <p:nvPr/>
        </p:nvGraphicFramePr>
        <p:xfrm>
          <a:off x="4800600" y="4038600"/>
          <a:ext cx="3962400" cy="1328738"/>
        </p:xfrm>
        <a:graphic>
          <a:graphicData uri="http://schemas.openxmlformats.org/presentationml/2006/ole">
            <p:oleObj spid="_x0000_s97286" name="Worksheet" r:id="rId5" imgW="4572361" imgH="1534007" progId="Excel.Sheet.8">
              <p:embed/>
            </p:oleObj>
          </a:graphicData>
        </a:graphic>
      </p:graphicFrame>
      <p:sp>
        <p:nvSpPr>
          <p:cNvPr id="9729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1676400"/>
          </a:xfrm>
        </p:spPr>
        <p:txBody>
          <a:bodyPr/>
          <a:lstStyle/>
          <a:p>
            <a:r>
              <a:rPr lang="en-US"/>
              <a:t>Q: find all students (part or full time)</a:t>
            </a:r>
          </a:p>
          <a:p>
            <a:r>
              <a:rPr lang="en-US"/>
              <a:t>A: PT-STUDENT union FT-STUDENT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7B0E5F8-B633-4B2E-B3B5-BC7FE7875621}" type="slidenum">
              <a:rPr lang="en-US"/>
              <a:pPr/>
              <a:t>13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Observations:</a:t>
            </a:r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2514600"/>
          </a:xfrm>
        </p:spPr>
        <p:txBody>
          <a:bodyPr/>
          <a:lstStyle/>
          <a:p>
            <a:r>
              <a:rPr lang="en-US"/>
              <a:t>two tables are ‘union compatible’ if they have the same attributes (‘domains’)</a:t>
            </a:r>
          </a:p>
          <a:p>
            <a:r>
              <a:rPr lang="en-US"/>
              <a:t>Q: how about intersection </a:t>
            </a:r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auto">
          <a:xfrm flipV="1">
            <a:off x="5702300" y="3065463"/>
            <a:ext cx="477838" cy="5794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143FD8FA-83BA-4B35-B7C3-E7ABF9D85257}" type="slidenum">
              <a:rPr lang="en-US"/>
              <a:pPr/>
              <a:t>14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Observations: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1905000"/>
          </a:xfrm>
        </p:spPr>
        <p:txBody>
          <a:bodyPr/>
          <a:lstStyle/>
          <a:p>
            <a:r>
              <a:rPr lang="en-US"/>
              <a:t>A: redundant:</a:t>
            </a:r>
          </a:p>
          <a:p>
            <a:r>
              <a:rPr lang="en-US"/>
              <a:t>STUDENT intersection STAFF =</a:t>
            </a:r>
          </a:p>
          <a:p>
            <a:pPr>
              <a:buFontTx/>
              <a:buNone/>
            </a:pPr>
            <a:r>
              <a:rPr lang="en-US"/>
              <a:t>   </a:t>
            </a:r>
          </a:p>
        </p:txBody>
      </p:sp>
      <p:sp>
        <p:nvSpPr>
          <p:cNvPr id="118804" name="Oval 20"/>
          <p:cNvSpPr>
            <a:spLocks noChangeArrowheads="1"/>
          </p:cNvSpPr>
          <p:nvPr/>
        </p:nvSpPr>
        <p:spPr bwMode="auto">
          <a:xfrm>
            <a:off x="2590800" y="4343400"/>
            <a:ext cx="13716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8805" name="Oval 21"/>
          <p:cNvSpPr>
            <a:spLocks noChangeArrowheads="1"/>
          </p:cNvSpPr>
          <p:nvPr/>
        </p:nvSpPr>
        <p:spPr bwMode="auto">
          <a:xfrm>
            <a:off x="3429000" y="4419600"/>
            <a:ext cx="1219200" cy="838200"/>
          </a:xfrm>
          <a:prstGeom prst="ellips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8806" name="Text Box 22"/>
          <p:cNvSpPr txBox="1">
            <a:spLocks noChangeArrowheads="1"/>
          </p:cNvSpPr>
          <p:nvPr/>
        </p:nvSpPr>
        <p:spPr bwMode="auto">
          <a:xfrm>
            <a:off x="914400" y="4419600"/>
            <a:ext cx="1625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STUDENT</a:t>
            </a:r>
          </a:p>
        </p:txBody>
      </p:sp>
      <p:sp>
        <p:nvSpPr>
          <p:cNvPr id="118807" name="Text Box 23"/>
          <p:cNvSpPr txBox="1">
            <a:spLocks noChangeArrowheads="1"/>
          </p:cNvSpPr>
          <p:nvPr/>
        </p:nvSpPr>
        <p:spPr bwMode="auto">
          <a:xfrm>
            <a:off x="4860925" y="4308475"/>
            <a:ext cx="11493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STAFF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D7FAFC5-2B3D-48C9-9FA2-3F76E723AB95}" type="slidenum">
              <a:rPr lang="en-US"/>
              <a:pPr/>
              <a:t>15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Observations: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1905000"/>
          </a:xfrm>
        </p:spPr>
        <p:txBody>
          <a:bodyPr/>
          <a:lstStyle/>
          <a:p>
            <a:r>
              <a:rPr lang="en-US"/>
              <a:t>A: redundant:</a:t>
            </a:r>
          </a:p>
          <a:p>
            <a:r>
              <a:rPr lang="en-US"/>
              <a:t>STUDENT intersection STAFF =</a:t>
            </a:r>
          </a:p>
          <a:p>
            <a:pPr>
              <a:buFontTx/>
              <a:buNone/>
            </a:pPr>
            <a:r>
              <a:rPr lang="en-US"/>
              <a:t>   </a:t>
            </a:r>
          </a:p>
        </p:txBody>
      </p:sp>
      <p:sp>
        <p:nvSpPr>
          <p:cNvPr id="361476" name="Oval 4"/>
          <p:cNvSpPr>
            <a:spLocks noChangeArrowheads="1"/>
          </p:cNvSpPr>
          <p:nvPr/>
        </p:nvSpPr>
        <p:spPr bwMode="auto">
          <a:xfrm>
            <a:off x="2590800" y="4343400"/>
            <a:ext cx="13716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1477" name="Oval 5"/>
          <p:cNvSpPr>
            <a:spLocks noChangeArrowheads="1"/>
          </p:cNvSpPr>
          <p:nvPr/>
        </p:nvSpPr>
        <p:spPr bwMode="auto">
          <a:xfrm>
            <a:off x="3429000" y="4419600"/>
            <a:ext cx="1219200" cy="838200"/>
          </a:xfrm>
          <a:prstGeom prst="ellips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1478" name="Text Box 6"/>
          <p:cNvSpPr txBox="1">
            <a:spLocks noChangeArrowheads="1"/>
          </p:cNvSpPr>
          <p:nvPr/>
        </p:nvSpPr>
        <p:spPr bwMode="auto">
          <a:xfrm>
            <a:off x="914400" y="4419600"/>
            <a:ext cx="1625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STUDENT</a:t>
            </a:r>
          </a:p>
        </p:txBody>
      </p:sp>
      <p:sp>
        <p:nvSpPr>
          <p:cNvPr id="361479" name="Text Box 7"/>
          <p:cNvSpPr txBox="1">
            <a:spLocks noChangeArrowheads="1"/>
          </p:cNvSpPr>
          <p:nvPr/>
        </p:nvSpPr>
        <p:spPr bwMode="auto">
          <a:xfrm>
            <a:off x="4860925" y="4308475"/>
            <a:ext cx="11493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STAFF</a:t>
            </a:r>
            <a:endParaRPr lang="en-US"/>
          </a:p>
        </p:txBody>
      </p:sp>
      <p:sp>
        <p:nvSpPr>
          <p:cNvPr id="361480" name="Freeform 8"/>
          <p:cNvSpPr>
            <a:spLocks/>
          </p:cNvSpPr>
          <p:nvPr/>
        </p:nvSpPr>
        <p:spPr bwMode="auto">
          <a:xfrm>
            <a:off x="3414713" y="4494213"/>
            <a:ext cx="539750" cy="717550"/>
          </a:xfrm>
          <a:custGeom>
            <a:avLst/>
            <a:gdLst/>
            <a:ahLst/>
            <a:cxnLst>
              <a:cxn ang="0">
                <a:pos x="188" y="0"/>
              </a:cxn>
              <a:cxn ang="0">
                <a:pos x="91" y="42"/>
              </a:cxn>
              <a:cxn ang="0">
                <a:pos x="70" y="56"/>
              </a:cxn>
              <a:cxn ang="0">
                <a:pos x="56" y="77"/>
              </a:cxn>
              <a:cxn ang="0">
                <a:pos x="35" y="91"/>
              </a:cxn>
              <a:cxn ang="0">
                <a:pos x="28" y="111"/>
              </a:cxn>
              <a:cxn ang="0">
                <a:pos x="14" y="132"/>
              </a:cxn>
              <a:cxn ang="0">
                <a:pos x="0" y="174"/>
              </a:cxn>
              <a:cxn ang="0">
                <a:pos x="77" y="382"/>
              </a:cxn>
              <a:cxn ang="0">
                <a:pos x="278" y="452"/>
              </a:cxn>
              <a:cxn ang="0">
                <a:pos x="313" y="424"/>
              </a:cxn>
              <a:cxn ang="0">
                <a:pos x="326" y="334"/>
              </a:cxn>
              <a:cxn ang="0">
                <a:pos x="313" y="167"/>
              </a:cxn>
              <a:cxn ang="0">
                <a:pos x="202" y="28"/>
              </a:cxn>
              <a:cxn ang="0">
                <a:pos x="188" y="0"/>
              </a:cxn>
            </a:cxnLst>
            <a:rect l="0" t="0" r="r" b="b"/>
            <a:pathLst>
              <a:path w="340" h="452">
                <a:moveTo>
                  <a:pt x="188" y="0"/>
                </a:moveTo>
                <a:cubicBezTo>
                  <a:pt x="143" y="9"/>
                  <a:pt x="131" y="15"/>
                  <a:pt x="91" y="42"/>
                </a:cubicBezTo>
                <a:cubicBezTo>
                  <a:pt x="84" y="47"/>
                  <a:pt x="70" y="56"/>
                  <a:pt x="70" y="56"/>
                </a:cubicBezTo>
                <a:cubicBezTo>
                  <a:pt x="65" y="63"/>
                  <a:pt x="62" y="71"/>
                  <a:pt x="56" y="77"/>
                </a:cubicBezTo>
                <a:cubicBezTo>
                  <a:pt x="50" y="83"/>
                  <a:pt x="40" y="85"/>
                  <a:pt x="35" y="91"/>
                </a:cubicBezTo>
                <a:cubicBezTo>
                  <a:pt x="31" y="96"/>
                  <a:pt x="31" y="105"/>
                  <a:pt x="28" y="111"/>
                </a:cubicBezTo>
                <a:cubicBezTo>
                  <a:pt x="24" y="118"/>
                  <a:pt x="17" y="124"/>
                  <a:pt x="14" y="132"/>
                </a:cubicBezTo>
                <a:cubicBezTo>
                  <a:pt x="8" y="145"/>
                  <a:pt x="0" y="174"/>
                  <a:pt x="0" y="174"/>
                </a:cubicBezTo>
                <a:cubicBezTo>
                  <a:pt x="6" y="266"/>
                  <a:pt x="0" y="330"/>
                  <a:pt x="77" y="382"/>
                </a:cubicBezTo>
                <a:cubicBezTo>
                  <a:pt x="118" y="443"/>
                  <a:pt x="215" y="448"/>
                  <a:pt x="278" y="452"/>
                </a:cubicBezTo>
                <a:cubicBezTo>
                  <a:pt x="296" y="446"/>
                  <a:pt x="307" y="447"/>
                  <a:pt x="313" y="424"/>
                </a:cubicBezTo>
                <a:cubicBezTo>
                  <a:pt x="320" y="395"/>
                  <a:pt x="326" y="334"/>
                  <a:pt x="326" y="334"/>
                </a:cubicBezTo>
                <a:cubicBezTo>
                  <a:pt x="324" y="278"/>
                  <a:pt x="340" y="216"/>
                  <a:pt x="313" y="167"/>
                </a:cubicBezTo>
                <a:cubicBezTo>
                  <a:pt x="277" y="103"/>
                  <a:pt x="262" y="68"/>
                  <a:pt x="202" y="28"/>
                </a:cubicBezTo>
                <a:cubicBezTo>
                  <a:pt x="191" y="20"/>
                  <a:pt x="181" y="12"/>
                  <a:pt x="188" y="0"/>
                </a:cubicBezTo>
                <a:close/>
              </a:path>
            </a:pathLst>
          </a:custGeom>
          <a:solidFill>
            <a:srgbClr val="000000">
              <a:alpha val="10001"/>
            </a:srgbClr>
          </a:solidFill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5B861703-490E-465F-8F1A-12CB2544FD47}" type="slidenum">
              <a:rPr lang="en-US"/>
              <a:pPr/>
              <a:t>16</a:t>
            </a:fld>
            <a:endParaRPr 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Observations: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1905000"/>
          </a:xfrm>
        </p:spPr>
        <p:txBody>
          <a:bodyPr/>
          <a:lstStyle/>
          <a:p>
            <a:r>
              <a:rPr lang="en-US"/>
              <a:t>A: redundant:</a:t>
            </a:r>
          </a:p>
          <a:p>
            <a:r>
              <a:rPr lang="en-US"/>
              <a:t>STUDENT intersection STAFF =</a:t>
            </a:r>
          </a:p>
          <a:p>
            <a:pPr>
              <a:buFontTx/>
              <a:buNone/>
            </a:pPr>
            <a:r>
              <a:rPr lang="en-US"/>
              <a:t>   STUDENT - (STUDENT - STAFF)</a:t>
            </a:r>
          </a:p>
        </p:txBody>
      </p:sp>
      <p:sp>
        <p:nvSpPr>
          <p:cNvPr id="359428" name="Oval 4"/>
          <p:cNvSpPr>
            <a:spLocks noChangeArrowheads="1"/>
          </p:cNvSpPr>
          <p:nvPr/>
        </p:nvSpPr>
        <p:spPr bwMode="auto">
          <a:xfrm>
            <a:off x="2590800" y="4343400"/>
            <a:ext cx="13716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29" name="Oval 5"/>
          <p:cNvSpPr>
            <a:spLocks noChangeArrowheads="1"/>
          </p:cNvSpPr>
          <p:nvPr/>
        </p:nvSpPr>
        <p:spPr bwMode="auto">
          <a:xfrm>
            <a:off x="3429000" y="4419600"/>
            <a:ext cx="1219200" cy="838200"/>
          </a:xfrm>
          <a:prstGeom prst="ellips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914400" y="4419600"/>
            <a:ext cx="1625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STUDENT</a:t>
            </a:r>
          </a:p>
        </p:txBody>
      </p:sp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4860925" y="4308475"/>
            <a:ext cx="11493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STAFF</a:t>
            </a:r>
            <a:endParaRPr lang="en-US"/>
          </a:p>
        </p:txBody>
      </p:sp>
      <p:sp>
        <p:nvSpPr>
          <p:cNvPr id="359432" name="Line 8"/>
          <p:cNvSpPr>
            <a:spLocks noChangeShapeType="1"/>
          </p:cNvSpPr>
          <p:nvPr/>
        </p:nvSpPr>
        <p:spPr bwMode="auto">
          <a:xfrm>
            <a:off x="3429000" y="3810000"/>
            <a:ext cx="3429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3" name="Line 9"/>
          <p:cNvSpPr>
            <a:spLocks noChangeShapeType="1"/>
          </p:cNvSpPr>
          <p:nvPr/>
        </p:nvSpPr>
        <p:spPr bwMode="auto">
          <a:xfrm flipH="1">
            <a:off x="2590800" y="4419600"/>
            <a:ext cx="5334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4" name="Line 10"/>
          <p:cNvSpPr>
            <a:spLocks noChangeShapeType="1"/>
          </p:cNvSpPr>
          <p:nvPr/>
        </p:nvSpPr>
        <p:spPr bwMode="auto">
          <a:xfrm flipH="1">
            <a:off x="2667000" y="4419600"/>
            <a:ext cx="838200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5" name="Line 11"/>
          <p:cNvSpPr>
            <a:spLocks noChangeShapeType="1"/>
          </p:cNvSpPr>
          <p:nvPr/>
        </p:nvSpPr>
        <p:spPr bwMode="auto">
          <a:xfrm flipH="1">
            <a:off x="2971800" y="5029200"/>
            <a:ext cx="533400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6" name="Line 12"/>
          <p:cNvSpPr>
            <a:spLocks noChangeShapeType="1"/>
          </p:cNvSpPr>
          <p:nvPr/>
        </p:nvSpPr>
        <p:spPr bwMode="auto">
          <a:xfrm flipH="1">
            <a:off x="3276600" y="5181600"/>
            <a:ext cx="45720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7" name="Line 13"/>
          <p:cNvSpPr>
            <a:spLocks noChangeShapeType="1"/>
          </p:cNvSpPr>
          <p:nvPr/>
        </p:nvSpPr>
        <p:spPr bwMode="auto">
          <a:xfrm>
            <a:off x="2590800" y="4953000"/>
            <a:ext cx="685800" cy="68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8" name="Line 14"/>
          <p:cNvSpPr>
            <a:spLocks noChangeShapeType="1"/>
          </p:cNvSpPr>
          <p:nvPr/>
        </p:nvSpPr>
        <p:spPr bwMode="auto">
          <a:xfrm>
            <a:off x="2743200" y="4572000"/>
            <a:ext cx="990600" cy="990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9" name="Line 15"/>
          <p:cNvSpPr>
            <a:spLocks noChangeShapeType="1"/>
          </p:cNvSpPr>
          <p:nvPr/>
        </p:nvSpPr>
        <p:spPr bwMode="auto">
          <a:xfrm>
            <a:off x="3200400" y="4343400"/>
            <a:ext cx="304800" cy="228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13756357-2DAA-4DDB-8782-C8AA64DE138F}" type="slidenum">
              <a:rPr lang="en-US"/>
              <a:pPr/>
              <a:t>17</a:t>
            </a:fld>
            <a:endParaRPr lang="en-US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Observations: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1905000"/>
          </a:xfrm>
        </p:spPr>
        <p:txBody>
          <a:bodyPr/>
          <a:lstStyle/>
          <a:p>
            <a:r>
              <a:rPr lang="en-US"/>
              <a:t>A: redundant:</a:t>
            </a:r>
          </a:p>
          <a:p>
            <a:r>
              <a:rPr lang="en-US"/>
              <a:t>STUDENT intersection STAFF =</a:t>
            </a:r>
          </a:p>
          <a:p>
            <a:pPr>
              <a:buFontTx/>
              <a:buNone/>
            </a:pPr>
            <a:r>
              <a:rPr lang="en-US"/>
              <a:t>   STUDENT - (STUDENT - STAFF)</a:t>
            </a:r>
          </a:p>
        </p:txBody>
      </p:sp>
      <p:sp>
        <p:nvSpPr>
          <p:cNvPr id="365584" name="Text Box 16"/>
          <p:cNvSpPr txBox="1">
            <a:spLocks noChangeArrowheads="1"/>
          </p:cNvSpPr>
          <p:nvPr/>
        </p:nvSpPr>
        <p:spPr bwMode="auto">
          <a:xfrm>
            <a:off x="2422525" y="4286250"/>
            <a:ext cx="4575175" cy="131127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Double negation: </a:t>
            </a:r>
          </a:p>
          <a:p>
            <a:r>
              <a:rPr lang="en-US" sz="3200">
                <a:solidFill>
                  <a:schemeClr val="tx2"/>
                </a:solidFill>
              </a:rPr>
              <a:t>We’ll see it again, later…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672D699-7EE0-409A-B803-9B99B236850C}" type="slidenum">
              <a:rPr lang="en-US"/>
              <a:pPr/>
              <a:t>18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set union </a:t>
            </a:r>
          </a:p>
          <a:p>
            <a:r>
              <a:rPr lang="en-US"/>
              <a:t>set difference  ‘-’    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3489325" y="3775075"/>
            <a:ext cx="4048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EC52785D-2FD3-4B30-9975-F37D76A7A340}" type="slidenum">
              <a:rPr lang="en-US"/>
              <a:pPr/>
              <a:t>19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operators?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eg, find all students on ‘Main street’</a:t>
            </a:r>
          </a:p>
          <a:p>
            <a:r>
              <a:rPr lang="en-US"/>
              <a:t>A: ‘selection’</a:t>
            </a:r>
          </a:p>
        </p:txBody>
      </p:sp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1504950" y="3352800"/>
          <a:ext cx="5146675" cy="695325"/>
        </p:xfrm>
        <a:graphic>
          <a:graphicData uri="http://schemas.openxmlformats.org/presentationml/2006/ole">
            <p:oleObj spid="_x0000_s121860" name="Equation" r:id="rId4" imgW="1955520" imgH="266400" progId="Equation.3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1752600" y="4267200"/>
          <a:ext cx="4267200" cy="1430338"/>
        </p:xfrm>
        <a:graphic>
          <a:graphicData uri="http://schemas.openxmlformats.org/presentationml/2006/ole">
            <p:oleObj spid="_x0000_s121861" name="Worksheet" r:id="rId5" imgW="4572369" imgH="1533754" progId="Excel.Sheet.8">
              <p:embed/>
            </p:oleObj>
          </a:graphicData>
        </a:graphic>
      </p:graphicFrame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1752600" y="4953000"/>
            <a:ext cx="4267200" cy="381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B95FF16-145E-44D8-A5BD-4D0B14BDB30B}" type="slidenum">
              <a:rPr lang="en-US"/>
              <a:pPr/>
              <a:t>2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history</a:t>
            </a:r>
          </a:p>
          <a:p>
            <a:r>
              <a:rPr lang="en-US"/>
              <a:t>concepts</a:t>
            </a:r>
          </a:p>
          <a:p>
            <a:r>
              <a:rPr lang="en-US"/>
              <a:t>Formal query languages</a:t>
            </a:r>
          </a:p>
          <a:p>
            <a:pPr lvl="1"/>
            <a:r>
              <a:rPr lang="en-US"/>
              <a:t>relational algebra</a:t>
            </a:r>
          </a:p>
          <a:p>
            <a:pPr lvl="1"/>
            <a:r>
              <a:rPr lang="en-US"/>
              <a:t>rel. tuple calculus</a:t>
            </a:r>
          </a:p>
          <a:p>
            <a:pPr lvl="1"/>
            <a:r>
              <a:rPr lang="en-US"/>
              <a:t>rel. domain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CF7DF08-B920-45F6-96A7-0BFA6F36AFA4}" type="slidenum">
              <a:rPr lang="en-US"/>
              <a:pPr/>
              <a:t>20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operators?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Notice: selection (and rest of operators) expect tables, and produce tables (-&gt; can be cascaded!!)</a:t>
            </a:r>
          </a:p>
          <a:p>
            <a:r>
              <a:rPr lang="en-US"/>
              <a:t>For selection, in general:</a:t>
            </a:r>
          </a:p>
        </p:txBody>
      </p:sp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1905000" y="4267200"/>
          <a:ext cx="4410075" cy="628650"/>
        </p:xfrm>
        <a:graphic>
          <a:graphicData uri="http://schemas.openxmlformats.org/presentationml/2006/ole">
            <p:oleObj spid="_x0000_s123908" name="Equation" r:id="rId4" imgW="16761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1CF138A-D773-4AC2-BB1E-8D8B2C0B43B8}" type="slidenum">
              <a:rPr lang="en-US"/>
              <a:pPr/>
              <a:t>21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- examples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543800" cy="914400"/>
          </a:xfrm>
        </p:spPr>
        <p:txBody>
          <a:bodyPr/>
          <a:lstStyle/>
          <a:p>
            <a:r>
              <a:rPr lang="en-US"/>
              <a:t>Find all ‘Smiths’ on ‘Forbes Ave’</a:t>
            </a:r>
          </a:p>
        </p:txBody>
      </p:sp>
      <p:graphicFrame>
        <p:nvGraphicFramePr>
          <p:cNvPr id="126980" name="Object 4"/>
          <p:cNvGraphicFramePr>
            <a:graphicFrameLocks noChangeAspect="1"/>
          </p:cNvGraphicFramePr>
          <p:nvPr/>
        </p:nvGraphicFramePr>
        <p:xfrm>
          <a:off x="838200" y="3048000"/>
          <a:ext cx="6548438" cy="695325"/>
        </p:xfrm>
        <a:graphic>
          <a:graphicData uri="http://schemas.openxmlformats.org/presentationml/2006/ole">
            <p:oleObj spid="_x0000_s126980" name="Equation" r:id="rId4" imgW="2489040" imgH="266400" progId="Equation.3">
              <p:embed/>
            </p:oleObj>
          </a:graphicData>
        </a:graphic>
      </p:graphicFrame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1143000" y="4267200"/>
            <a:ext cx="68580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‘condition’ can be any boolean combination of ‘=‘, ‘&gt;’, ‘&gt;=‘,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BA66C2F-58FD-45D2-AFCF-E0EEBD1EDA39}" type="slidenum">
              <a:rPr lang="en-US"/>
              <a:pPr/>
              <a:t>22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selection</a:t>
            </a:r>
          </a:p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set union </a:t>
            </a:r>
          </a:p>
          <a:p>
            <a:r>
              <a:rPr lang="en-US"/>
              <a:t>set difference                   R - S    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124933" name="Object 5"/>
          <p:cNvGraphicFramePr>
            <a:graphicFrameLocks noChangeAspect="1"/>
          </p:cNvGraphicFramePr>
          <p:nvPr/>
        </p:nvGraphicFramePr>
        <p:xfrm>
          <a:off x="4549775" y="2057400"/>
          <a:ext cx="2471738" cy="628650"/>
        </p:xfrm>
        <a:graphic>
          <a:graphicData uri="http://schemas.openxmlformats.org/presentationml/2006/ole">
            <p:oleObj spid="_x0000_s124933" name="Equation" r:id="rId4" imgW="939600" imgH="241200" progId="Equation.3">
              <p:embed/>
            </p:oleObj>
          </a:graphicData>
        </a:graphic>
      </p:graphicFrame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5165725" y="3676650"/>
            <a:ext cx="1104900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0"/>
              <a:t>R </a:t>
            </a:r>
            <a:r>
              <a:rPr lang="en-US" b="0"/>
              <a:t>U</a:t>
            </a:r>
            <a:r>
              <a:rPr lang="en-US" sz="3200" b="0"/>
              <a:t> S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FEFC81C9-09B5-4AFF-B4F9-950E51B08C5D}" type="slidenum">
              <a:rPr lang="en-US"/>
              <a:pPr/>
              <a:t>23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selection picks rows - how about columns?</a:t>
            </a:r>
          </a:p>
          <a:p>
            <a:r>
              <a:rPr lang="en-US"/>
              <a:t>A: ‘projection’ - eg.:</a:t>
            </a:r>
          </a:p>
          <a:p>
            <a:pPr>
              <a:buFontTx/>
              <a:buNone/>
            </a:pPr>
            <a:r>
              <a:rPr lang="en-US"/>
              <a:t> </a:t>
            </a:r>
          </a:p>
          <a:p>
            <a:pPr>
              <a:buFontTx/>
              <a:buNone/>
            </a:pPr>
            <a:r>
              <a:rPr lang="en-US"/>
              <a:t>finds all the ‘ssn’ - </a:t>
            </a:r>
            <a:r>
              <a:rPr lang="en-US">
                <a:solidFill>
                  <a:srgbClr val="FF3300"/>
                </a:solidFill>
              </a:rPr>
              <a:t>removing duplicates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128006" name="Object 6"/>
          <p:cNvGraphicFramePr>
            <a:graphicFrameLocks noChangeAspect="1"/>
          </p:cNvGraphicFramePr>
          <p:nvPr/>
        </p:nvGraphicFramePr>
        <p:xfrm>
          <a:off x="4800600" y="2590800"/>
          <a:ext cx="3208338" cy="627063"/>
        </p:xfrm>
        <a:graphic>
          <a:graphicData uri="http://schemas.openxmlformats.org/presentationml/2006/ole">
            <p:oleObj spid="_x0000_s128006" name="Equation" r:id="rId4" imgW="1218960" imgH="241200" progId="Equation.3">
              <p:embed/>
            </p:oleObj>
          </a:graphicData>
        </a:graphic>
      </p:graphicFrame>
      <p:graphicFrame>
        <p:nvGraphicFramePr>
          <p:cNvPr id="128007" name="Object 7"/>
          <p:cNvGraphicFramePr>
            <a:graphicFrameLocks noChangeAspect="1"/>
          </p:cNvGraphicFramePr>
          <p:nvPr/>
        </p:nvGraphicFramePr>
        <p:xfrm>
          <a:off x="1905000" y="4343400"/>
          <a:ext cx="4267200" cy="1430338"/>
        </p:xfrm>
        <a:graphic>
          <a:graphicData uri="http://schemas.openxmlformats.org/presentationml/2006/ole">
            <p:oleObj spid="_x0000_s128007" name="Worksheet" r:id="rId5" imgW="4572000" imgH="1533600" progId="Excel.Sheet.8">
              <p:embed/>
            </p:oleObj>
          </a:graphicData>
        </a:graphic>
      </p:graphicFrame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1905000" y="4724400"/>
            <a:ext cx="1371600" cy="1143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4CA3E67-2100-4E62-AB99-ED56B85E01C3}" type="slidenum">
              <a:rPr lang="en-US"/>
              <a:pPr/>
              <a:t>24</a:t>
            </a:fld>
            <a:endParaRPr lang="en-US"/>
          </a:p>
        </p:txBody>
      </p:sp>
      <p:sp>
        <p:nvSpPr>
          <p:cNvPr id="130057" name="Rectangle 9"/>
          <p:cNvSpPr>
            <a:spLocks noChangeArrowheads="1"/>
          </p:cNvSpPr>
          <p:nvPr/>
        </p:nvSpPr>
        <p:spPr bwMode="auto">
          <a:xfrm>
            <a:off x="1981200" y="5105400"/>
            <a:ext cx="4114800" cy="3048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 Cascading: ‘find ssn of students on ‘forbes ave’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2286000" y="3124200"/>
          <a:ext cx="5915025" cy="692150"/>
        </p:xfrm>
        <a:graphic>
          <a:graphicData uri="http://schemas.openxmlformats.org/presentationml/2006/ole">
            <p:oleObj spid="_x0000_s130052" name="Equation" r:id="rId4" imgW="2247840" imgH="266400" progId="Equation.3">
              <p:embed/>
            </p:oleObj>
          </a:graphicData>
        </a:graphic>
      </p:graphicFrame>
      <p:graphicFrame>
        <p:nvGraphicFramePr>
          <p:cNvPr id="130053" name="Object 5"/>
          <p:cNvGraphicFramePr>
            <a:graphicFrameLocks noChangeAspect="1"/>
          </p:cNvGraphicFramePr>
          <p:nvPr/>
        </p:nvGraphicFramePr>
        <p:xfrm>
          <a:off x="1905000" y="4343400"/>
          <a:ext cx="4267200" cy="1430338"/>
        </p:xfrm>
        <a:graphic>
          <a:graphicData uri="http://schemas.openxmlformats.org/presentationml/2006/ole">
            <p:oleObj spid="_x0000_s130053" name="Worksheet" r:id="rId5" imgW="4572000" imgH="1533600" progId="Excel.Sheet.8">
              <p:embed/>
            </p:oleObj>
          </a:graphicData>
        </a:graphic>
      </p:graphicFrame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1905000" y="4724400"/>
            <a:ext cx="1371600" cy="1143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00ACEBE6-CDF1-43CC-961C-73E8A07C1CEE}" type="slidenum">
              <a:rPr lang="en-US"/>
              <a:pPr/>
              <a:t>25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selection</a:t>
            </a:r>
          </a:p>
          <a:p>
            <a:r>
              <a:rPr lang="en-US"/>
              <a:t>projection</a:t>
            </a:r>
          </a:p>
          <a:p>
            <a:r>
              <a:rPr lang="en-US"/>
              <a:t>.</a:t>
            </a:r>
          </a:p>
          <a:p>
            <a:r>
              <a:rPr lang="en-US"/>
              <a:t>set union </a:t>
            </a:r>
          </a:p>
          <a:p>
            <a:r>
              <a:rPr lang="en-US"/>
              <a:t>set difference                </a:t>
            </a:r>
            <a:r>
              <a:rPr lang="en-US">
                <a:solidFill>
                  <a:srgbClr val="000000"/>
                </a:solidFill>
              </a:rPr>
              <a:t>R -  S</a:t>
            </a: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129029" name="Object 5"/>
          <p:cNvGraphicFramePr>
            <a:graphicFrameLocks noChangeAspect="1"/>
          </p:cNvGraphicFramePr>
          <p:nvPr/>
        </p:nvGraphicFramePr>
        <p:xfrm>
          <a:off x="4724400" y="2057400"/>
          <a:ext cx="2471738" cy="628650"/>
        </p:xfrm>
        <a:graphic>
          <a:graphicData uri="http://schemas.openxmlformats.org/presentationml/2006/ole">
            <p:oleObj spid="_x0000_s129029" name="Equation" r:id="rId4" imgW="939600" imgH="241200" progId="Equation.3">
              <p:embed/>
            </p:oleObj>
          </a:graphicData>
        </a:graphic>
      </p:graphicFrame>
      <p:graphicFrame>
        <p:nvGraphicFramePr>
          <p:cNvPr id="129030" name="Object 6"/>
          <p:cNvGraphicFramePr>
            <a:graphicFrameLocks noChangeAspect="1"/>
          </p:cNvGraphicFramePr>
          <p:nvPr/>
        </p:nvGraphicFramePr>
        <p:xfrm>
          <a:off x="4724400" y="2667000"/>
          <a:ext cx="1804988" cy="627063"/>
        </p:xfrm>
        <a:graphic>
          <a:graphicData uri="http://schemas.openxmlformats.org/presentationml/2006/ole">
            <p:oleObj spid="_x0000_s129030" name="Equation" r:id="rId5" imgW="685800" imgH="241200" progId="Equation.3">
              <p:embed/>
            </p:oleObj>
          </a:graphicData>
        </a:graphic>
      </p:graphicFrame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4876800" y="3733800"/>
            <a:ext cx="1104900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0">
                <a:solidFill>
                  <a:srgbClr val="000000"/>
                </a:solidFill>
              </a:rPr>
              <a:t>R </a:t>
            </a:r>
            <a:r>
              <a:rPr lang="en-US" b="0">
                <a:solidFill>
                  <a:srgbClr val="000000"/>
                </a:solidFill>
              </a:rPr>
              <a:t>U</a:t>
            </a:r>
            <a:r>
              <a:rPr lang="en-US" sz="3200" b="0">
                <a:solidFill>
                  <a:srgbClr val="000000"/>
                </a:solidFill>
              </a:rPr>
              <a:t> S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E833BEBB-48A6-4A83-8435-998686DE9919}" type="slidenum">
              <a:rPr lang="en-US"/>
              <a:pPr/>
              <a:t>26</a:t>
            </a:fld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 Are we done yet?</a:t>
            </a:r>
          </a:p>
          <a:p>
            <a:pPr>
              <a:buFontTx/>
              <a:buNone/>
            </a:pPr>
            <a:r>
              <a:rPr lang="en-US"/>
              <a:t>Q: Give a query we can </a:t>
            </a:r>
            <a:r>
              <a:rPr lang="en-US" b="1">
                <a:solidFill>
                  <a:schemeClr val="tx2"/>
                </a:solidFill>
              </a:rPr>
              <a:t>not</a:t>
            </a:r>
            <a:r>
              <a:rPr lang="en-US"/>
              <a:t> answer yet!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ED41118-40DC-4B44-A950-6279769F3C80}" type="slidenum">
              <a:rPr lang="en-US"/>
              <a:pPr/>
              <a:t>27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 A: any query across </a:t>
            </a:r>
            <a:r>
              <a:rPr lang="en-US" b="1">
                <a:solidFill>
                  <a:schemeClr val="tx2"/>
                </a:solidFill>
              </a:rPr>
              <a:t>two</a:t>
            </a:r>
            <a:r>
              <a:rPr lang="en-US"/>
              <a:t> or more tables,</a:t>
            </a:r>
          </a:p>
          <a:p>
            <a:pPr lvl="1">
              <a:buFontTx/>
              <a:buNone/>
            </a:pPr>
            <a:r>
              <a:rPr lang="en-US"/>
              <a:t>eg., ‘find names of students in 15-415’</a:t>
            </a:r>
          </a:p>
          <a:p>
            <a:pPr>
              <a:buFontTx/>
              <a:buNone/>
            </a:pPr>
            <a:r>
              <a:rPr lang="en-US"/>
              <a:t>Q: what extra operator do we need??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132100" name="Object 4"/>
          <p:cNvGraphicFramePr>
            <a:graphicFrameLocks noChangeAspect="1"/>
          </p:cNvGraphicFramePr>
          <p:nvPr/>
        </p:nvGraphicFramePr>
        <p:xfrm>
          <a:off x="457200" y="4495800"/>
          <a:ext cx="4267200" cy="1430338"/>
        </p:xfrm>
        <a:graphic>
          <a:graphicData uri="http://schemas.openxmlformats.org/presentationml/2006/ole">
            <p:oleObj spid="_x0000_s132100" name="Worksheet" r:id="rId4" imgW="4572369" imgH="1533754" progId="Excel.Sheet.8">
              <p:embed/>
            </p:oleObj>
          </a:graphicData>
        </a:graphic>
      </p:graphicFrame>
      <p:graphicFrame>
        <p:nvGraphicFramePr>
          <p:cNvPr id="132101" name="Object 5"/>
          <p:cNvGraphicFramePr>
            <a:graphicFrameLocks noChangeAspect="1"/>
          </p:cNvGraphicFramePr>
          <p:nvPr/>
        </p:nvGraphicFramePr>
        <p:xfrm>
          <a:off x="5105400" y="4343400"/>
          <a:ext cx="2919413" cy="1385888"/>
        </p:xfrm>
        <a:graphic>
          <a:graphicData uri="http://schemas.openxmlformats.org/presentationml/2006/ole">
            <p:oleObj spid="_x0000_s132101" name="Worksheet" r:id="rId5" imgW="2914849" imgH="142920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43A60FD-F6DD-4ABF-A82C-BB0038EB74BC}" type="slidenum">
              <a:rPr lang="en-US"/>
              <a:pPr/>
              <a:t>28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 A: any query across </a:t>
            </a:r>
            <a:r>
              <a:rPr lang="en-US" b="1">
                <a:solidFill>
                  <a:schemeClr val="tx2"/>
                </a:solidFill>
              </a:rPr>
              <a:t>two</a:t>
            </a:r>
            <a:r>
              <a:rPr lang="en-US"/>
              <a:t> or more tables,</a:t>
            </a:r>
          </a:p>
          <a:p>
            <a:pPr lvl="1">
              <a:buFontTx/>
              <a:buNone/>
            </a:pPr>
            <a:r>
              <a:rPr lang="en-US"/>
              <a:t>eg., ‘find names of students in 15-415’</a:t>
            </a:r>
          </a:p>
          <a:p>
            <a:pPr>
              <a:buFontTx/>
              <a:buNone/>
            </a:pPr>
            <a:r>
              <a:rPr lang="en-US"/>
              <a:t>Q: what extra operator do we need??</a:t>
            </a:r>
          </a:p>
          <a:p>
            <a:pPr>
              <a:buFontTx/>
              <a:buNone/>
            </a:pPr>
            <a:r>
              <a:rPr lang="en-US"/>
              <a:t>A: surprisingly, cartesian product is enough!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363524" name="Object 4"/>
          <p:cNvGraphicFramePr>
            <a:graphicFrameLocks noChangeAspect="1"/>
          </p:cNvGraphicFramePr>
          <p:nvPr/>
        </p:nvGraphicFramePr>
        <p:xfrm>
          <a:off x="457200" y="4495800"/>
          <a:ext cx="4267200" cy="1430338"/>
        </p:xfrm>
        <a:graphic>
          <a:graphicData uri="http://schemas.openxmlformats.org/presentationml/2006/ole">
            <p:oleObj spid="_x0000_s363524" name="Worksheet" r:id="rId4" imgW="4572369" imgH="1533754" progId="Excel.Sheet.8">
              <p:embed/>
            </p:oleObj>
          </a:graphicData>
        </a:graphic>
      </p:graphicFrame>
      <p:graphicFrame>
        <p:nvGraphicFramePr>
          <p:cNvPr id="363525" name="Object 5"/>
          <p:cNvGraphicFramePr>
            <a:graphicFrameLocks noChangeAspect="1"/>
          </p:cNvGraphicFramePr>
          <p:nvPr/>
        </p:nvGraphicFramePr>
        <p:xfrm>
          <a:off x="5105400" y="4343400"/>
          <a:ext cx="2919413" cy="1385888"/>
        </p:xfrm>
        <a:graphic>
          <a:graphicData uri="http://schemas.openxmlformats.org/presentationml/2006/ole">
            <p:oleObj spid="_x0000_s363525" name="Worksheet" r:id="rId5" imgW="2914849" imgH="142920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84C1F2A-97D3-4E7C-9074-022DEB9C406F}" type="slidenum">
              <a:rPr lang="en-US"/>
              <a:pPr/>
              <a:t>29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Cartesian product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1371600"/>
          </a:xfrm>
        </p:spPr>
        <p:txBody>
          <a:bodyPr/>
          <a:lstStyle/>
          <a:p>
            <a:r>
              <a:rPr lang="en-US"/>
              <a:t>eg., dog-breeding: MALE x FEMALE</a:t>
            </a:r>
          </a:p>
          <a:p>
            <a:r>
              <a:rPr lang="en-US"/>
              <a:t>gives all possible couples</a:t>
            </a:r>
          </a:p>
        </p:txBody>
      </p:sp>
      <p:graphicFrame>
        <p:nvGraphicFramePr>
          <p:cNvPr id="133125" name="Object 5"/>
          <p:cNvGraphicFramePr>
            <a:graphicFrameLocks noChangeAspect="1"/>
          </p:cNvGraphicFramePr>
          <p:nvPr/>
        </p:nvGraphicFramePr>
        <p:xfrm>
          <a:off x="754063" y="3968750"/>
          <a:ext cx="1389062" cy="1428750"/>
        </p:xfrm>
        <a:graphic>
          <a:graphicData uri="http://schemas.openxmlformats.org/presentationml/2006/ole">
            <p:oleObj spid="_x0000_s133125" name="Worksheet" r:id="rId4" imgW="1486442" imgH="1534007" progId="Excel.Sheet.8">
              <p:embed/>
            </p:oleObj>
          </a:graphicData>
        </a:graphic>
      </p:graphicFrame>
      <p:graphicFrame>
        <p:nvGraphicFramePr>
          <p:cNvPr id="133128" name="Object 8"/>
          <p:cNvGraphicFramePr>
            <a:graphicFrameLocks noChangeAspect="1"/>
          </p:cNvGraphicFramePr>
          <p:nvPr/>
        </p:nvGraphicFramePr>
        <p:xfrm>
          <a:off x="2667000" y="3962400"/>
          <a:ext cx="1389063" cy="1428750"/>
        </p:xfrm>
        <a:graphic>
          <a:graphicData uri="http://schemas.openxmlformats.org/presentationml/2006/ole">
            <p:oleObj spid="_x0000_s133128" name="Worksheet" r:id="rId5" imgW="1486442" imgH="1534007" progId="Excel.Sheet.8">
              <p:embed/>
            </p:oleObj>
          </a:graphicData>
        </a:graphic>
      </p:graphicFrame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2270125" y="4384675"/>
            <a:ext cx="336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  <a:endParaRPr lang="en-US"/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4556125" y="4308475"/>
            <a:ext cx="3571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</a:t>
            </a:r>
            <a:endParaRPr lang="en-US"/>
          </a:p>
        </p:txBody>
      </p:sp>
      <p:graphicFrame>
        <p:nvGraphicFramePr>
          <p:cNvPr id="133131" name="Object 11"/>
          <p:cNvGraphicFramePr>
            <a:graphicFrameLocks noChangeAspect="1"/>
          </p:cNvGraphicFramePr>
          <p:nvPr/>
        </p:nvGraphicFramePr>
        <p:xfrm>
          <a:off x="5181600" y="3810000"/>
          <a:ext cx="2778125" cy="1905000"/>
        </p:xfrm>
        <a:graphic>
          <a:graphicData uri="http://schemas.openxmlformats.org/presentationml/2006/ole">
            <p:oleObj spid="_x0000_s133131" name="Worksheet" r:id="rId6" imgW="3343772" imgH="2295766" progId="Excel.Sheet.8">
              <p:embed/>
            </p:oleObj>
          </a:graphicData>
        </a:graphic>
      </p:graphicFrame>
      <p:sp>
        <p:nvSpPr>
          <p:cNvPr id="133132" name="Line 12"/>
          <p:cNvSpPr>
            <a:spLocks noChangeShapeType="1"/>
          </p:cNvSpPr>
          <p:nvPr/>
        </p:nvSpPr>
        <p:spPr bwMode="auto">
          <a:xfrm>
            <a:off x="2209800" y="4876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33" name="Line 13"/>
          <p:cNvSpPr>
            <a:spLocks noChangeShapeType="1"/>
          </p:cNvSpPr>
          <p:nvPr/>
        </p:nvSpPr>
        <p:spPr bwMode="auto">
          <a:xfrm>
            <a:off x="2209800" y="48768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34" name="Line 14"/>
          <p:cNvSpPr>
            <a:spLocks noChangeShapeType="1"/>
          </p:cNvSpPr>
          <p:nvPr/>
        </p:nvSpPr>
        <p:spPr bwMode="auto">
          <a:xfrm flipV="1">
            <a:off x="2209800" y="48768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35" name="Line 15"/>
          <p:cNvSpPr>
            <a:spLocks noChangeShapeType="1"/>
          </p:cNvSpPr>
          <p:nvPr/>
        </p:nvSpPr>
        <p:spPr bwMode="auto">
          <a:xfrm>
            <a:off x="22098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FA094CA-2EE4-41E4-B584-28494D946312}" type="slidenum">
              <a:rPr lang="en-US"/>
              <a:pPr/>
              <a:t>3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before: records, pointers, sets etc</a:t>
            </a:r>
          </a:p>
          <a:p>
            <a:r>
              <a:rPr lang="en-US"/>
              <a:t>introduced by E.F. Codd in 1970</a:t>
            </a:r>
          </a:p>
          <a:p>
            <a:r>
              <a:rPr lang="en-US"/>
              <a:t>revolutionary!</a:t>
            </a:r>
          </a:p>
          <a:p>
            <a:r>
              <a:rPr lang="en-US"/>
              <a:t>first systems: 1977-8 (System R; Ingres) </a:t>
            </a:r>
          </a:p>
          <a:p>
            <a:r>
              <a:rPr lang="en-US"/>
              <a:t>Turing award in 1981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49888A41-FDA7-4D95-A6EF-D03136F16D87}" type="slidenum">
              <a:rPr lang="en-US"/>
              <a:pPr/>
              <a:t>30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 what?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8077200" cy="1371600"/>
          </a:xfrm>
        </p:spPr>
        <p:txBody>
          <a:bodyPr/>
          <a:lstStyle/>
          <a:p>
            <a:r>
              <a:rPr lang="en-US"/>
              <a:t>Eg., how do we find names of students taking 415?</a:t>
            </a:r>
          </a:p>
        </p:txBody>
      </p:sp>
      <p:graphicFrame>
        <p:nvGraphicFramePr>
          <p:cNvPr id="134153" name="Object 9"/>
          <p:cNvGraphicFramePr>
            <a:graphicFrameLocks noChangeAspect="1"/>
          </p:cNvGraphicFramePr>
          <p:nvPr/>
        </p:nvGraphicFramePr>
        <p:xfrm>
          <a:off x="304800" y="3733800"/>
          <a:ext cx="4267200" cy="1430338"/>
        </p:xfrm>
        <a:graphic>
          <a:graphicData uri="http://schemas.openxmlformats.org/presentationml/2006/ole">
            <p:oleObj spid="_x0000_s134153" name="Worksheet" r:id="rId4" imgW="4572369" imgH="1533754" progId="Excel.Sheet.8">
              <p:embed/>
            </p:oleObj>
          </a:graphicData>
        </a:graphic>
      </p:graphicFrame>
      <p:graphicFrame>
        <p:nvGraphicFramePr>
          <p:cNvPr id="134154" name="Object 10"/>
          <p:cNvGraphicFramePr>
            <a:graphicFrameLocks noChangeAspect="1"/>
          </p:cNvGraphicFramePr>
          <p:nvPr/>
        </p:nvGraphicFramePr>
        <p:xfrm>
          <a:off x="5037138" y="3729038"/>
          <a:ext cx="2857500" cy="1065212"/>
        </p:xfrm>
        <a:graphic>
          <a:graphicData uri="http://schemas.openxmlformats.org/presentationml/2006/ole">
            <p:oleObj spid="_x0000_s134154" name="Worksheet" r:id="rId5" imgW="2915107" imgH="107655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E4F7B3C-C1E9-448D-944D-8C9EFFC154E5}" type="slidenum">
              <a:rPr lang="en-US"/>
              <a:pPr/>
              <a:t>31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Cartesian product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1219200" cy="609600"/>
          </a:xfrm>
        </p:spPr>
        <p:txBody>
          <a:bodyPr/>
          <a:lstStyle/>
          <a:p>
            <a:r>
              <a:rPr lang="en-US"/>
              <a:t>A:</a:t>
            </a:r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/>
        </p:nvGraphicFramePr>
        <p:xfrm>
          <a:off x="1219200" y="3048000"/>
          <a:ext cx="6786563" cy="2143125"/>
        </p:xfrm>
        <a:graphic>
          <a:graphicData uri="http://schemas.openxmlformats.org/presentationml/2006/ole">
            <p:oleObj spid="_x0000_s135172" name="Worksheet" r:id="rId4" imgW="7248754" imgH="2295754" progId="Excel.Sheet.8">
              <p:embed/>
            </p:oleObj>
          </a:graphicData>
        </a:graphic>
      </p:graphicFrame>
      <p:graphicFrame>
        <p:nvGraphicFramePr>
          <p:cNvPr id="135174" name="Object 6"/>
          <p:cNvGraphicFramePr>
            <a:graphicFrameLocks noChangeAspect="1"/>
          </p:cNvGraphicFramePr>
          <p:nvPr/>
        </p:nvGraphicFramePr>
        <p:xfrm>
          <a:off x="1552575" y="2209800"/>
          <a:ext cx="7216775" cy="539750"/>
        </p:xfrm>
        <a:graphic>
          <a:graphicData uri="http://schemas.openxmlformats.org/presentationml/2006/ole">
            <p:oleObj spid="_x0000_s135174" name="Equation" r:id="rId5" imgW="3200400" imgH="241200" progId="Equation.3">
              <p:embed/>
            </p:oleObj>
          </a:graphicData>
        </a:graphic>
      </p:graphicFrame>
      <p:sp>
        <p:nvSpPr>
          <p:cNvPr id="135175" name="Line 7"/>
          <p:cNvSpPr>
            <a:spLocks noChangeShapeType="1"/>
          </p:cNvSpPr>
          <p:nvPr/>
        </p:nvSpPr>
        <p:spPr bwMode="auto">
          <a:xfrm>
            <a:off x="1066800" y="4267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5176" name="Line 8"/>
          <p:cNvSpPr>
            <a:spLocks noChangeShapeType="1"/>
          </p:cNvSpPr>
          <p:nvPr/>
        </p:nvSpPr>
        <p:spPr bwMode="auto">
          <a:xfrm>
            <a:off x="990600" y="4648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CB14B07-42E2-40CA-A914-39DB53B83FC8}" type="slidenum">
              <a:rPr lang="en-US"/>
              <a:pPr/>
              <a:t>32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Cartesian product</a:t>
            </a:r>
          </a:p>
        </p:txBody>
      </p:sp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904875" y="2071688"/>
          <a:ext cx="7502525" cy="511175"/>
        </p:xfrm>
        <a:graphic>
          <a:graphicData uri="http://schemas.openxmlformats.org/presentationml/2006/ole">
            <p:oleObj spid="_x0000_s136197" name="Equation" r:id="rId4" imgW="3327120" imgH="228600" progId="Equation.3">
              <p:embed/>
            </p:oleObj>
          </a:graphicData>
        </a:graphic>
      </p:graphicFrame>
      <p:sp>
        <p:nvSpPr>
          <p:cNvPr id="136198" name="Line 6"/>
          <p:cNvSpPr>
            <a:spLocks noChangeShapeType="1"/>
          </p:cNvSpPr>
          <p:nvPr/>
        </p:nvSpPr>
        <p:spPr bwMode="auto">
          <a:xfrm>
            <a:off x="1066800" y="4267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6199" name="Line 7"/>
          <p:cNvSpPr>
            <a:spLocks noChangeShapeType="1"/>
          </p:cNvSpPr>
          <p:nvPr/>
        </p:nvSpPr>
        <p:spPr bwMode="auto">
          <a:xfrm>
            <a:off x="990600" y="4648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6202" name="Line 10"/>
          <p:cNvSpPr>
            <a:spLocks noChangeShapeType="1"/>
          </p:cNvSpPr>
          <p:nvPr/>
        </p:nvSpPr>
        <p:spPr bwMode="auto">
          <a:xfrm>
            <a:off x="990600" y="5029200"/>
            <a:ext cx="7239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6203" name="Object 11"/>
          <p:cNvGraphicFramePr>
            <a:graphicFrameLocks noChangeAspect="1"/>
          </p:cNvGraphicFramePr>
          <p:nvPr/>
        </p:nvGraphicFramePr>
        <p:xfrm>
          <a:off x="1219200" y="3048000"/>
          <a:ext cx="6786563" cy="2143125"/>
        </p:xfrm>
        <a:graphic>
          <a:graphicData uri="http://schemas.openxmlformats.org/presentationml/2006/ole">
            <p:oleObj spid="_x0000_s136203" name="Worksheet" r:id="rId5" imgW="7248754" imgH="229575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69F6EA1-DDD4-4AAB-9A0B-D0D598AA8B2E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138244" name="Object 4"/>
          <p:cNvGraphicFramePr>
            <a:graphicFrameLocks noChangeAspect="1"/>
          </p:cNvGraphicFramePr>
          <p:nvPr/>
        </p:nvGraphicFramePr>
        <p:xfrm>
          <a:off x="976313" y="1570038"/>
          <a:ext cx="7359650" cy="1516062"/>
        </p:xfrm>
        <a:graphic>
          <a:graphicData uri="http://schemas.openxmlformats.org/presentationml/2006/ole">
            <p:oleObj spid="_x0000_s138244" name="Equation" r:id="rId4" imgW="3263760" imgH="672840" progId="Equation.3">
              <p:embed/>
            </p:oleObj>
          </a:graphicData>
        </a:graphic>
      </p:graphicFrame>
      <p:sp>
        <p:nvSpPr>
          <p:cNvPr id="138245" name="Line 5"/>
          <p:cNvSpPr>
            <a:spLocks noChangeShapeType="1"/>
          </p:cNvSpPr>
          <p:nvPr/>
        </p:nvSpPr>
        <p:spPr bwMode="auto">
          <a:xfrm>
            <a:off x="1066800" y="4267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8246" name="Line 6"/>
          <p:cNvSpPr>
            <a:spLocks noChangeShapeType="1"/>
          </p:cNvSpPr>
          <p:nvPr/>
        </p:nvSpPr>
        <p:spPr bwMode="auto">
          <a:xfrm>
            <a:off x="990600" y="4648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8248" name="Line 8"/>
          <p:cNvSpPr>
            <a:spLocks noChangeShapeType="1"/>
          </p:cNvSpPr>
          <p:nvPr/>
        </p:nvSpPr>
        <p:spPr bwMode="auto">
          <a:xfrm>
            <a:off x="990600" y="50292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2057400" y="3429000"/>
            <a:ext cx="1066800" cy="18288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8250" name="Object 10"/>
          <p:cNvGraphicFramePr>
            <a:graphicFrameLocks noChangeAspect="1"/>
          </p:cNvGraphicFramePr>
          <p:nvPr/>
        </p:nvGraphicFramePr>
        <p:xfrm>
          <a:off x="1219200" y="3048000"/>
          <a:ext cx="6786563" cy="2143125"/>
        </p:xfrm>
        <a:graphic>
          <a:graphicData uri="http://schemas.openxmlformats.org/presentationml/2006/ole">
            <p:oleObj spid="_x0000_s138250" name="Worksheet" r:id="rId5" imgW="7248754" imgH="229575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01F678D-9090-4F43-9F07-8195958EE1D1}" type="slidenum">
              <a:rPr lang="en-US"/>
              <a:pPr/>
              <a:t>34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selection</a:t>
            </a:r>
          </a:p>
          <a:p>
            <a:r>
              <a:rPr lang="en-US"/>
              <a:t>projection</a:t>
            </a:r>
          </a:p>
          <a:p>
            <a:r>
              <a:rPr lang="en-US"/>
              <a:t>cartesian product         </a:t>
            </a:r>
            <a:r>
              <a:rPr lang="en-US">
                <a:solidFill>
                  <a:srgbClr val="000000"/>
                </a:solidFill>
              </a:rPr>
              <a:t>MALE x FEMALE</a:t>
            </a:r>
            <a:endParaRPr lang="en-US"/>
          </a:p>
          <a:p>
            <a:r>
              <a:rPr lang="en-US"/>
              <a:t>set union </a:t>
            </a:r>
          </a:p>
          <a:p>
            <a:r>
              <a:rPr lang="en-US"/>
              <a:t>set difference                </a:t>
            </a:r>
            <a:r>
              <a:rPr lang="en-US">
                <a:solidFill>
                  <a:srgbClr val="000000"/>
                </a:solidFill>
              </a:rPr>
              <a:t>R -  S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</a:t>
            </a:r>
            <a:br>
              <a:rPr lang="en-US"/>
            </a:br>
            <a:r>
              <a:rPr lang="en-US"/>
              <a:t>Relational operators</a:t>
            </a:r>
          </a:p>
        </p:txBody>
      </p:sp>
      <p:graphicFrame>
        <p:nvGraphicFramePr>
          <p:cNvPr id="125957" name="Object 5"/>
          <p:cNvGraphicFramePr>
            <a:graphicFrameLocks noChangeAspect="1"/>
          </p:cNvGraphicFramePr>
          <p:nvPr/>
        </p:nvGraphicFramePr>
        <p:xfrm>
          <a:off x="4724400" y="2057400"/>
          <a:ext cx="2471738" cy="628650"/>
        </p:xfrm>
        <a:graphic>
          <a:graphicData uri="http://schemas.openxmlformats.org/presentationml/2006/ole">
            <p:oleObj spid="_x0000_s125957" name="Equation" r:id="rId4" imgW="939600" imgH="241200" progId="Equation.3">
              <p:embed/>
            </p:oleObj>
          </a:graphicData>
        </a:graphic>
      </p:graphicFrame>
      <p:graphicFrame>
        <p:nvGraphicFramePr>
          <p:cNvPr id="125958" name="Object 6"/>
          <p:cNvGraphicFramePr>
            <a:graphicFrameLocks noChangeAspect="1"/>
          </p:cNvGraphicFramePr>
          <p:nvPr/>
        </p:nvGraphicFramePr>
        <p:xfrm>
          <a:off x="4724400" y="2667000"/>
          <a:ext cx="1804988" cy="627063"/>
        </p:xfrm>
        <a:graphic>
          <a:graphicData uri="http://schemas.openxmlformats.org/presentationml/2006/ole">
            <p:oleObj spid="_x0000_s125958" name="Equation" r:id="rId5" imgW="685800" imgH="241200" progId="Equation.3">
              <p:embed/>
            </p:oleObj>
          </a:graphicData>
        </a:graphic>
      </p:graphicFrame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457200" y="1981200"/>
            <a:ext cx="8153400" cy="31242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381000" y="1905000"/>
            <a:ext cx="8305800" cy="32766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5962" name="Text Box 10"/>
          <p:cNvSpPr txBox="1">
            <a:spLocks noChangeArrowheads="1"/>
          </p:cNvSpPr>
          <p:nvPr/>
        </p:nvSpPr>
        <p:spPr bwMode="auto">
          <a:xfrm>
            <a:off x="4876800" y="3733800"/>
            <a:ext cx="1104900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0">
                <a:solidFill>
                  <a:srgbClr val="000000"/>
                </a:solidFill>
              </a:rPr>
              <a:t>R </a:t>
            </a:r>
            <a:r>
              <a:rPr lang="en-US" b="0">
                <a:solidFill>
                  <a:srgbClr val="000000"/>
                </a:solidFill>
              </a:rPr>
              <a:t>U</a:t>
            </a:r>
            <a:r>
              <a:rPr lang="en-US" sz="3200" b="0">
                <a:solidFill>
                  <a:srgbClr val="000000"/>
                </a:solidFill>
              </a:rPr>
              <a:t> S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35F1826-1117-4C2F-9DDD-0FC3064BBDD6}" type="slidenum">
              <a:rPr lang="en-US"/>
              <a:pPr/>
              <a:t>35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Surprisingly, they are enough, to help us answer almost any query we want!!</a:t>
            </a:r>
          </a:p>
          <a:p>
            <a:r>
              <a:rPr lang="en-US"/>
              <a:t>derived/convenience operators:</a:t>
            </a:r>
          </a:p>
          <a:p>
            <a:pPr lvl="1"/>
            <a:r>
              <a:rPr lang="en-US"/>
              <a:t>set intersection</a:t>
            </a:r>
          </a:p>
          <a:p>
            <a:pPr lvl="1"/>
            <a:r>
              <a:rPr lang="en-US"/>
              <a:t> </a:t>
            </a:r>
            <a:r>
              <a:rPr lang="en-US" b="1">
                <a:solidFill>
                  <a:schemeClr val="tx2"/>
                </a:solidFill>
              </a:rPr>
              <a:t>join</a:t>
            </a:r>
            <a:r>
              <a:rPr lang="en-US">
                <a:solidFill>
                  <a:srgbClr val="FF3300"/>
                </a:solidFill>
              </a:rPr>
              <a:t> </a:t>
            </a:r>
            <a:r>
              <a:rPr lang="en-US"/>
              <a:t>(theta join, equi-join, natural join)</a:t>
            </a:r>
          </a:p>
          <a:p>
            <a:pPr lvl="1"/>
            <a:r>
              <a:rPr lang="en-US"/>
              <a:t>‘rename’ operator</a:t>
            </a:r>
          </a:p>
          <a:p>
            <a:pPr lvl="1"/>
            <a:r>
              <a:rPr lang="en-US"/>
              <a:t>division </a:t>
            </a:r>
          </a:p>
        </p:txBody>
      </p:sp>
      <p:graphicFrame>
        <p:nvGraphicFramePr>
          <p:cNvPr id="139269" name="Object 5"/>
          <p:cNvGraphicFramePr>
            <a:graphicFrameLocks noChangeAspect="1"/>
          </p:cNvGraphicFramePr>
          <p:nvPr/>
        </p:nvGraphicFramePr>
        <p:xfrm>
          <a:off x="4267200" y="4572000"/>
          <a:ext cx="1782763" cy="611188"/>
        </p:xfrm>
        <a:graphic>
          <a:graphicData uri="http://schemas.openxmlformats.org/presentationml/2006/ole">
            <p:oleObj spid="_x0000_s139269" name="Equation" r:id="rId4" imgW="698400" imgH="241200" progId="Equation.3">
              <p:embed/>
            </p:oleObj>
          </a:graphicData>
        </a:graphic>
      </p:graphicFrame>
      <p:graphicFrame>
        <p:nvGraphicFramePr>
          <p:cNvPr id="139270" name="Object 6"/>
          <p:cNvGraphicFramePr>
            <a:graphicFrameLocks noChangeAspect="1"/>
          </p:cNvGraphicFramePr>
          <p:nvPr/>
        </p:nvGraphicFramePr>
        <p:xfrm>
          <a:off x="3048000" y="5181600"/>
          <a:ext cx="1036638" cy="446088"/>
        </p:xfrm>
        <a:graphic>
          <a:graphicData uri="http://schemas.openxmlformats.org/presentationml/2006/ole">
            <p:oleObj spid="_x0000_s139270" name="Equation" r:id="rId5" imgW="444240" imgH="190440" progId="Equation.3">
              <p:embed/>
            </p:oleObj>
          </a:graphicData>
        </a:graphic>
      </p:graphicFrame>
      <p:sp>
        <p:nvSpPr>
          <p:cNvPr id="139273" name="AutoShape 9"/>
          <p:cNvSpPr>
            <a:spLocks noChangeArrowheads="1"/>
          </p:cNvSpPr>
          <p:nvPr/>
        </p:nvSpPr>
        <p:spPr bwMode="auto">
          <a:xfrm rot="-5400000">
            <a:off x="7353300" y="4229100"/>
            <a:ext cx="304800" cy="381000"/>
          </a:xfrm>
          <a:prstGeom prst="flowChartCollate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20EB4FD-9C07-40A5-A7FA-D9132C6CC7C4}" type="slidenum">
              <a:rPr lang="en-US"/>
              <a:pPr/>
              <a:t>36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Equijoin: </a:t>
            </a:r>
          </a:p>
        </p:txBody>
      </p:sp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2855913" y="1935163"/>
          <a:ext cx="2463800" cy="928687"/>
        </p:xfrm>
        <a:graphic>
          <a:graphicData uri="http://schemas.openxmlformats.org/presentationml/2006/ole">
            <p:oleObj spid="_x0000_s140292" name="Equation" r:id="rId4" imgW="939600" imgH="355320" progId="Equation.3">
              <p:embed/>
            </p:oleObj>
          </a:graphicData>
        </a:graphic>
      </p:graphicFrame>
      <p:graphicFrame>
        <p:nvGraphicFramePr>
          <p:cNvPr id="140293" name="Object 5"/>
          <p:cNvGraphicFramePr>
            <a:graphicFrameLocks noChangeAspect="1"/>
          </p:cNvGraphicFramePr>
          <p:nvPr/>
        </p:nvGraphicFramePr>
        <p:xfrm>
          <a:off x="5638800" y="1905000"/>
          <a:ext cx="3028950" cy="628650"/>
        </p:xfrm>
        <a:graphic>
          <a:graphicData uri="http://schemas.openxmlformats.org/presentationml/2006/ole">
            <p:oleObj spid="_x0000_s140293" name="Equation" r:id="rId5" imgW="1155600" imgH="241200" progId="Equation.3">
              <p:embed/>
            </p:oleObj>
          </a:graphicData>
        </a:graphic>
      </p:graphicFrame>
      <p:sp>
        <p:nvSpPr>
          <p:cNvPr id="140294" name="AutoShape 6"/>
          <p:cNvSpPr>
            <a:spLocks noChangeArrowheads="1"/>
          </p:cNvSpPr>
          <p:nvPr/>
        </p:nvSpPr>
        <p:spPr bwMode="auto">
          <a:xfrm rot="-5400000">
            <a:off x="3467100" y="19431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D8E986E-E93B-43E9-8BA7-195F755EE1A3}" type="slidenum">
              <a:rPr lang="en-US"/>
              <a:pPr/>
              <a:t>37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Cartesian product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1219200" cy="609600"/>
          </a:xfrm>
        </p:spPr>
        <p:txBody>
          <a:bodyPr/>
          <a:lstStyle/>
          <a:p>
            <a:r>
              <a:rPr lang="en-US"/>
              <a:t>A:</a:t>
            </a:r>
          </a:p>
        </p:txBody>
      </p:sp>
      <p:graphicFrame>
        <p:nvGraphicFramePr>
          <p:cNvPr id="141317" name="Object 5"/>
          <p:cNvGraphicFramePr>
            <a:graphicFrameLocks noChangeAspect="1"/>
          </p:cNvGraphicFramePr>
          <p:nvPr/>
        </p:nvGraphicFramePr>
        <p:xfrm>
          <a:off x="1552575" y="2057400"/>
          <a:ext cx="7216775" cy="539750"/>
        </p:xfrm>
        <a:graphic>
          <a:graphicData uri="http://schemas.openxmlformats.org/presentationml/2006/ole">
            <p:oleObj spid="_x0000_s141317" name="Equation" r:id="rId4" imgW="3200400" imgH="241200" progId="Equation.3">
              <p:embed/>
            </p:oleObj>
          </a:graphicData>
        </a:graphic>
      </p:graphicFrame>
      <p:sp>
        <p:nvSpPr>
          <p:cNvPr id="141318" name="Line 6"/>
          <p:cNvSpPr>
            <a:spLocks noChangeShapeType="1"/>
          </p:cNvSpPr>
          <p:nvPr/>
        </p:nvSpPr>
        <p:spPr bwMode="auto">
          <a:xfrm>
            <a:off x="1066800" y="4267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>
            <a:off x="990600" y="4648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1320" name="Object 8"/>
          <p:cNvGraphicFramePr>
            <a:graphicFrameLocks noChangeAspect="1"/>
          </p:cNvGraphicFramePr>
          <p:nvPr/>
        </p:nvGraphicFramePr>
        <p:xfrm>
          <a:off x="1219200" y="3048000"/>
          <a:ext cx="6786563" cy="2143125"/>
        </p:xfrm>
        <a:graphic>
          <a:graphicData uri="http://schemas.openxmlformats.org/presentationml/2006/ole">
            <p:oleObj spid="_x0000_s141320" name="Worksheet" r:id="rId5" imgW="7248754" imgH="229575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480419C-75FC-4F7D-8E4B-1FF95D333BBF}" type="slidenum">
              <a:rPr lang="en-US"/>
              <a:pPr/>
              <a:t>38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Equijoin: </a:t>
            </a:r>
          </a:p>
          <a:p>
            <a:r>
              <a:rPr lang="en-US"/>
              <a:t>theta-joins:</a:t>
            </a:r>
          </a:p>
          <a:p>
            <a:pPr>
              <a:buFontTx/>
              <a:buNone/>
            </a:pPr>
            <a:r>
              <a:rPr lang="en-US"/>
              <a:t>   generalization of equi-join - any condition</a:t>
            </a:r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/>
        </p:nvGraphicFramePr>
        <p:xfrm>
          <a:off x="2895600" y="1905000"/>
          <a:ext cx="2463800" cy="928688"/>
        </p:xfrm>
        <a:graphic>
          <a:graphicData uri="http://schemas.openxmlformats.org/presentationml/2006/ole">
            <p:oleObj spid="_x0000_s142340" name="Equation" r:id="rId4" imgW="939600" imgH="355320" progId="Equation.3">
              <p:embed/>
            </p:oleObj>
          </a:graphicData>
        </a:graphic>
      </p:graphicFrame>
      <p:graphicFrame>
        <p:nvGraphicFramePr>
          <p:cNvPr id="142341" name="Object 5"/>
          <p:cNvGraphicFramePr>
            <a:graphicFrameLocks noChangeAspect="1"/>
          </p:cNvGraphicFramePr>
          <p:nvPr/>
        </p:nvGraphicFramePr>
        <p:xfrm>
          <a:off x="5638800" y="1905000"/>
          <a:ext cx="3028950" cy="628650"/>
        </p:xfrm>
        <a:graphic>
          <a:graphicData uri="http://schemas.openxmlformats.org/presentationml/2006/ole">
            <p:oleObj spid="_x0000_s142341" name="Equation" r:id="rId5" imgW="1155600" imgH="241200" progId="Equation.3">
              <p:embed/>
            </p:oleObj>
          </a:graphicData>
        </a:graphic>
      </p:graphicFrame>
      <p:graphicFrame>
        <p:nvGraphicFramePr>
          <p:cNvPr id="142342" name="Object 6"/>
          <p:cNvGraphicFramePr>
            <a:graphicFrameLocks noChangeAspect="1"/>
          </p:cNvGraphicFramePr>
          <p:nvPr/>
        </p:nvGraphicFramePr>
        <p:xfrm>
          <a:off x="3735388" y="2663825"/>
          <a:ext cx="1697037" cy="628650"/>
        </p:xfrm>
        <a:graphic>
          <a:graphicData uri="http://schemas.openxmlformats.org/presentationml/2006/ole">
            <p:oleObj spid="_x0000_s142342" name="Equation" r:id="rId6" imgW="647640" imgH="241200" progId="Equation.3">
              <p:embed/>
            </p:oleObj>
          </a:graphicData>
        </a:graphic>
      </p:graphicFrame>
      <p:graphicFrame>
        <p:nvGraphicFramePr>
          <p:cNvPr id="142343" name="Object 7"/>
          <p:cNvGraphicFramePr>
            <a:graphicFrameLocks noChangeAspect="1"/>
          </p:cNvGraphicFramePr>
          <p:nvPr/>
        </p:nvGraphicFramePr>
        <p:xfrm>
          <a:off x="8153400" y="3200400"/>
          <a:ext cx="366713" cy="500063"/>
        </p:xfrm>
        <a:graphic>
          <a:graphicData uri="http://schemas.openxmlformats.org/presentationml/2006/ole">
            <p:oleObj spid="_x0000_s142343" name="Equation" r:id="rId7" imgW="139680" imgH="190440" progId="Equation.3">
              <p:embed/>
            </p:oleObj>
          </a:graphicData>
        </a:graphic>
      </p:graphicFrame>
      <p:sp>
        <p:nvSpPr>
          <p:cNvPr id="142345" name="AutoShape 9"/>
          <p:cNvSpPr>
            <a:spLocks noChangeArrowheads="1"/>
          </p:cNvSpPr>
          <p:nvPr/>
        </p:nvSpPr>
        <p:spPr bwMode="auto">
          <a:xfrm rot="-5400000">
            <a:off x="3467100" y="19431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2346" name="AutoShape 10"/>
          <p:cNvSpPr>
            <a:spLocks noChangeArrowheads="1"/>
          </p:cNvSpPr>
          <p:nvPr/>
        </p:nvSpPr>
        <p:spPr bwMode="auto">
          <a:xfrm rot="-5400000">
            <a:off x="4305300" y="27051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472B5B74-9991-474C-9519-63172D6DC04B}" type="slidenum">
              <a:rPr lang="en-US"/>
              <a:pPr/>
              <a:t>39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 b="1">
                <a:solidFill>
                  <a:schemeClr val="tx2"/>
                </a:solidFill>
              </a:rPr>
              <a:t>very</a:t>
            </a:r>
            <a:r>
              <a:rPr lang="en-US"/>
              <a:t> popular: natural join: </a:t>
            </a:r>
            <a:r>
              <a:rPr lang="en-US">
                <a:solidFill>
                  <a:srgbClr val="000000"/>
                </a:solidFill>
              </a:rPr>
              <a:t>R</a:t>
            </a:r>
            <a:r>
              <a:rPr lang="en-US"/>
              <a:t>      </a:t>
            </a:r>
            <a:r>
              <a:rPr lang="en-US">
                <a:solidFill>
                  <a:srgbClr val="000000"/>
                </a:solidFill>
              </a:rPr>
              <a:t>S</a:t>
            </a:r>
            <a:endParaRPr lang="en-US"/>
          </a:p>
          <a:p>
            <a:r>
              <a:rPr lang="en-US"/>
              <a:t> like equi-join, but it drops duplicate columns:</a:t>
            </a:r>
          </a:p>
          <a:p>
            <a:pPr>
              <a:buFontTx/>
              <a:buNone/>
            </a:pPr>
            <a:r>
              <a:rPr lang="en-US"/>
              <a:t>    STUDENT (ssn, name, address)</a:t>
            </a:r>
          </a:p>
          <a:p>
            <a:pPr>
              <a:buFontTx/>
              <a:buNone/>
            </a:pPr>
            <a:r>
              <a:rPr lang="en-US"/>
              <a:t>    TAKES (ssn, cid, grade)</a:t>
            </a:r>
          </a:p>
        </p:txBody>
      </p:sp>
      <p:sp>
        <p:nvSpPr>
          <p:cNvPr id="143371" name="AutoShape 11"/>
          <p:cNvSpPr>
            <a:spLocks noChangeArrowheads="1"/>
          </p:cNvSpPr>
          <p:nvPr/>
        </p:nvSpPr>
        <p:spPr bwMode="auto">
          <a:xfrm rot="-5400000">
            <a:off x="6096000" y="2133600"/>
            <a:ext cx="228600" cy="3810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4CD6EC48-E54F-43E7-B555-0094D0F2BB59}" type="slidenum">
              <a:rPr lang="en-US"/>
              <a:pPr/>
              <a:t>4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Concepts - reminder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Database: a set of relations (= tables)</a:t>
            </a:r>
          </a:p>
          <a:p>
            <a:r>
              <a:rPr lang="en-US"/>
              <a:t>rows: tuples</a:t>
            </a:r>
          </a:p>
          <a:p>
            <a:r>
              <a:rPr lang="en-US"/>
              <a:t>columns: attributes (or keys)</a:t>
            </a:r>
          </a:p>
          <a:p>
            <a:r>
              <a:rPr lang="en-US"/>
              <a:t>superkey, candidate key, primary 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B22324E-CDB5-4352-8C5E-A7AD9497727F}" type="slidenum">
              <a:rPr lang="en-US"/>
              <a:pPr/>
              <a:t>40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685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FF3300"/>
                </a:solidFill>
              </a:rPr>
              <a:t>nat. join</a:t>
            </a:r>
            <a:r>
              <a:rPr lang="en-US"/>
              <a:t> has 5 attributes</a:t>
            </a:r>
          </a:p>
          <a:p>
            <a:endParaRPr lang="en-US"/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5181600" y="2057400"/>
          <a:ext cx="3505200" cy="401638"/>
        </p:xfrm>
        <a:graphic>
          <a:graphicData uri="http://schemas.openxmlformats.org/presentationml/2006/ole">
            <p:oleObj spid="_x0000_s144388" name="Equation" r:id="rId4" imgW="1663560" imgH="190440" progId="Equation.3">
              <p:embed/>
            </p:oleObj>
          </a:graphicData>
        </a:graphic>
      </p:graphicFrame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2819400" y="5638800"/>
          <a:ext cx="5726113" cy="504825"/>
        </p:xfrm>
        <a:graphic>
          <a:graphicData uri="http://schemas.openxmlformats.org/presentationml/2006/ole">
            <p:oleObj spid="_x0000_s144390" name="Equation" r:id="rId5" imgW="2717640" imgH="241200" progId="Equation.3">
              <p:embed/>
            </p:oleObj>
          </a:graphicData>
        </a:graphic>
      </p:graphicFrame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914400" y="4114800"/>
            <a:ext cx="6705600" cy="6858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4393" name="Line 9"/>
          <p:cNvSpPr>
            <a:spLocks noChangeShapeType="1"/>
          </p:cNvSpPr>
          <p:nvPr/>
        </p:nvSpPr>
        <p:spPr bwMode="auto">
          <a:xfrm>
            <a:off x="1905000" y="2667000"/>
            <a:ext cx="5867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914400" y="5486400"/>
            <a:ext cx="678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4395" name="Rectangle 11"/>
          <p:cNvSpPr>
            <a:spLocks noChangeArrowheads="1"/>
          </p:cNvSpPr>
          <p:nvPr/>
        </p:nvSpPr>
        <p:spPr bwMode="auto">
          <a:xfrm>
            <a:off x="990600" y="5638800"/>
            <a:ext cx="159543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equi-join: 6</a:t>
            </a:r>
          </a:p>
        </p:txBody>
      </p:sp>
      <p:sp>
        <p:nvSpPr>
          <p:cNvPr id="144396" name="AutoShape 12"/>
          <p:cNvSpPr>
            <a:spLocks noChangeArrowheads="1"/>
          </p:cNvSpPr>
          <p:nvPr/>
        </p:nvSpPr>
        <p:spPr bwMode="auto">
          <a:xfrm rot="-5400000">
            <a:off x="7010400" y="2057400"/>
            <a:ext cx="304800" cy="4572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4397" name="AutoShape 13"/>
          <p:cNvSpPr>
            <a:spLocks noChangeArrowheads="1"/>
          </p:cNvSpPr>
          <p:nvPr/>
        </p:nvSpPr>
        <p:spPr bwMode="auto">
          <a:xfrm rot="-5400000">
            <a:off x="4762500" y="5676900"/>
            <a:ext cx="228600" cy="4572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44398" name="Object 14"/>
          <p:cNvGraphicFramePr>
            <a:graphicFrameLocks noChangeAspect="1"/>
          </p:cNvGraphicFramePr>
          <p:nvPr/>
        </p:nvGraphicFramePr>
        <p:xfrm>
          <a:off x="914400" y="3048000"/>
          <a:ext cx="6786563" cy="2143125"/>
        </p:xfrm>
        <a:graphic>
          <a:graphicData uri="http://schemas.openxmlformats.org/presentationml/2006/ole">
            <p:oleObj spid="_x0000_s144398" name="Worksheet" r:id="rId6" imgW="7248754" imgH="229575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984D2E4-97F7-4F18-A879-010B15453955}" type="slidenum">
              <a:rPr lang="en-US"/>
              <a:pPr/>
              <a:t>41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Natural Joins - nit-picking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no attributes in common between R, S:</a:t>
            </a:r>
          </a:p>
          <a:p>
            <a:pPr lvl="1">
              <a:buFontTx/>
              <a:buNone/>
            </a:pPr>
            <a:r>
              <a:rPr lang="en-US"/>
              <a:t>nat. join -&gt; cartesian 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F43659A9-5278-4C63-AED3-F4EADCE1DD06}" type="slidenum">
              <a:rPr lang="en-US"/>
              <a:pPr/>
              <a:t>42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rel. algebra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fundamental operators</a:t>
            </a:r>
          </a:p>
          <a:p>
            <a:r>
              <a:rPr lang="en-US"/>
              <a:t>derived operators</a:t>
            </a:r>
          </a:p>
          <a:p>
            <a:pPr lvl="1"/>
            <a:r>
              <a:rPr lang="en-US"/>
              <a:t>joins etc</a:t>
            </a:r>
          </a:p>
          <a:p>
            <a:pPr lvl="1"/>
            <a:r>
              <a:rPr lang="en-US" b="1"/>
              <a:t>rename</a:t>
            </a:r>
            <a:endParaRPr lang="en-US"/>
          </a:p>
          <a:p>
            <a:pPr lvl="1"/>
            <a:r>
              <a:rPr lang="en-US"/>
              <a:t>division</a:t>
            </a:r>
          </a:p>
          <a:p>
            <a:r>
              <a:rPr lang="en-US"/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6AA4576-7EFA-406F-B4AF-8889B31AEA01}" type="slidenum">
              <a:rPr lang="en-US"/>
              <a:pPr/>
              <a:t>43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Rename op.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Q: why?</a:t>
            </a:r>
          </a:p>
          <a:p>
            <a:r>
              <a:rPr lang="en-US"/>
              <a:t>A: shorthand; self-joins; …</a:t>
            </a:r>
          </a:p>
          <a:p>
            <a:r>
              <a:rPr lang="en-US"/>
              <a:t>for example, find the grand-parents of ‘Tom’, given PC (parent-id, child-id)</a:t>
            </a:r>
          </a:p>
        </p:txBody>
      </p:sp>
      <p:graphicFrame>
        <p:nvGraphicFramePr>
          <p:cNvPr id="147460" name="Object 4"/>
          <p:cNvGraphicFramePr>
            <a:graphicFrameLocks noChangeAspect="1"/>
          </p:cNvGraphicFramePr>
          <p:nvPr/>
        </p:nvGraphicFramePr>
        <p:xfrm>
          <a:off x="3167063" y="2070100"/>
          <a:ext cx="3005137" cy="566738"/>
        </p:xfrm>
        <a:graphic>
          <a:graphicData uri="http://schemas.openxmlformats.org/presentationml/2006/ole">
            <p:oleObj spid="_x0000_s147460" name="Equation" r:id="rId4" imgW="12697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0810E52-F293-4D46-A0B1-F3CE243CA850}" type="slidenum">
              <a:rPr lang="en-US"/>
              <a:pPr/>
              <a:t>44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Rename op.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PC (parent-id, child-id)</a:t>
            </a:r>
          </a:p>
        </p:txBody>
      </p:sp>
      <p:graphicFrame>
        <p:nvGraphicFramePr>
          <p:cNvPr id="148484" name="Object 4"/>
          <p:cNvGraphicFramePr>
            <a:graphicFrameLocks noChangeAspect="1"/>
          </p:cNvGraphicFramePr>
          <p:nvPr/>
        </p:nvGraphicFramePr>
        <p:xfrm>
          <a:off x="5562600" y="2057400"/>
          <a:ext cx="1954213" cy="450850"/>
        </p:xfrm>
        <a:graphic>
          <a:graphicData uri="http://schemas.openxmlformats.org/presentationml/2006/ole">
            <p:oleObj spid="_x0000_s148484" name="Equation" r:id="rId4" imgW="825480" imgH="190440" progId="Equation.3">
              <p:embed/>
            </p:oleObj>
          </a:graphicData>
        </a:graphic>
      </p:graphicFrame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833438" y="3513138"/>
          <a:ext cx="2778125" cy="1785937"/>
        </p:xfrm>
        <a:graphic>
          <a:graphicData uri="http://schemas.openxmlformats.org/presentationml/2006/ole">
            <p:oleObj spid="_x0000_s148485" name="Worksheet" r:id="rId5" imgW="2962772" imgH="1914887" progId="Excel.Sheet.8">
              <p:embed/>
            </p:oleObj>
          </a:graphicData>
        </a:graphic>
      </p:graphicFrame>
      <p:graphicFrame>
        <p:nvGraphicFramePr>
          <p:cNvPr id="148486" name="Object 6"/>
          <p:cNvGraphicFramePr>
            <a:graphicFrameLocks noChangeAspect="1"/>
          </p:cNvGraphicFramePr>
          <p:nvPr/>
        </p:nvGraphicFramePr>
        <p:xfrm>
          <a:off x="4343400" y="3505200"/>
          <a:ext cx="2778125" cy="1785938"/>
        </p:xfrm>
        <a:graphic>
          <a:graphicData uri="http://schemas.openxmlformats.org/presentationml/2006/ole">
            <p:oleObj spid="_x0000_s148486" name="Worksheet" r:id="rId6" imgW="2962772" imgH="1914887" progId="Excel.Sheet.8">
              <p:embed/>
            </p:oleObj>
          </a:graphicData>
        </a:graphic>
      </p:graphicFrame>
      <p:sp>
        <p:nvSpPr>
          <p:cNvPr id="148487" name="Line 7"/>
          <p:cNvSpPr>
            <a:spLocks noChangeShapeType="1"/>
          </p:cNvSpPr>
          <p:nvPr/>
        </p:nvSpPr>
        <p:spPr bwMode="auto">
          <a:xfrm flipH="1">
            <a:off x="3505200" y="44196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8488" name="Oval 8"/>
          <p:cNvSpPr>
            <a:spLocks noChangeArrowheads="1"/>
          </p:cNvSpPr>
          <p:nvPr/>
        </p:nvSpPr>
        <p:spPr bwMode="auto">
          <a:xfrm>
            <a:off x="5715000" y="41910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8490" name="Oval 10"/>
          <p:cNvSpPr>
            <a:spLocks noChangeArrowheads="1"/>
          </p:cNvSpPr>
          <p:nvPr/>
        </p:nvSpPr>
        <p:spPr bwMode="auto">
          <a:xfrm>
            <a:off x="5715000" y="48768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8491" name="AutoShape 11"/>
          <p:cNvSpPr>
            <a:spLocks noChangeArrowheads="1"/>
          </p:cNvSpPr>
          <p:nvPr/>
        </p:nvSpPr>
        <p:spPr bwMode="auto">
          <a:xfrm rot="-5400000">
            <a:off x="6362700" y="20193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FD68E06-0E2E-4BF5-A5A1-5C901AB05C6F}" type="slidenum">
              <a:rPr lang="en-US"/>
              <a:pPr/>
              <a:t>45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Rename op.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first, WRONG attempt: 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(why? how many columns?)</a:t>
            </a:r>
          </a:p>
          <a:p>
            <a:r>
              <a:rPr lang="en-US"/>
              <a:t>Second WRONG attempt: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149508" name="Object 4"/>
          <p:cNvGraphicFramePr>
            <a:graphicFrameLocks noChangeAspect="1"/>
          </p:cNvGraphicFramePr>
          <p:nvPr/>
        </p:nvGraphicFramePr>
        <p:xfrm>
          <a:off x="1676400" y="2743200"/>
          <a:ext cx="1954213" cy="450850"/>
        </p:xfrm>
        <a:graphic>
          <a:graphicData uri="http://schemas.openxmlformats.org/presentationml/2006/ole">
            <p:oleObj spid="_x0000_s149508" name="Equation" r:id="rId4" imgW="825480" imgH="190440" progId="Equation.3">
              <p:embed/>
            </p:oleObj>
          </a:graphicData>
        </a:graphic>
      </p:graphicFrame>
      <p:graphicFrame>
        <p:nvGraphicFramePr>
          <p:cNvPr id="149514" name="Object 10"/>
          <p:cNvGraphicFramePr>
            <a:graphicFrameLocks noChangeAspect="1"/>
          </p:cNvGraphicFramePr>
          <p:nvPr/>
        </p:nvGraphicFramePr>
        <p:xfrm>
          <a:off x="1066800" y="4495800"/>
          <a:ext cx="3757613" cy="628650"/>
        </p:xfrm>
        <a:graphic>
          <a:graphicData uri="http://schemas.openxmlformats.org/presentationml/2006/ole">
            <p:oleObj spid="_x0000_s149514" name="Equation" r:id="rId5" imgW="1587240" imgH="266400" progId="Equation.3">
              <p:embed/>
            </p:oleObj>
          </a:graphicData>
        </a:graphic>
      </p:graphicFrame>
      <p:sp>
        <p:nvSpPr>
          <p:cNvPr id="149517" name="AutoShape 13"/>
          <p:cNvSpPr>
            <a:spLocks noChangeArrowheads="1"/>
          </p:cNvSpPr>
          <p:nvPr/>
        </p:nvSpPr>
        <p:spPr bwMode="auto">
          <a:xfrm rot="-5400000">
            <a:off x="2476500" y="27051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9518" name="AutoShape 14"/>
          <p:cNvSpPr>
            <a:spLocks noChangeArrowheads="1"/>
          </p:cNvSpPr>
          <p:nvPr/>
        </p:nvSpPr>
        <p:spPr bwMode="auto">
          <a:xfrm rot="-5400000">
            <a:off x="1866900" y="45339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9520" name="AutoShape 16"/>
          <p:cNvSpPr>
            <a:spLocks noChangeArrowheads="1"/>
          </p:cNvSpPr>
          <p:nvPr/>
        </p:nvSpPr>
        <p:spPr bwMode="auto">
          <a:xfrm>
            <a:off x="4953000" y="4419600"/>
            <a:ext cx="914400" cy="762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tx2"/>
          </a:solidFill>
          <a:ln w="28575">
            <a:solidFill>
              <a:schemeClr val="tx2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1" name="AutoShape 17"/>
          <p:cNvSpPr>
            <a:spLocks noChangeArrowheads="1"/>
          </p:cNvSpPr>
          <p:nvPr/>
        </p:nvSpPr>
        <p:spPr bwMode="auto">
          <a:xfrm>
            <a:off x="4953000" y="2514600"/>
            <a:ext cx="914400" cy="762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tx2"/>
          </a:solidFill>
          <a:ln w="28575">
            <a:solidFill>
              <a:schemeClr val="tx2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1D2002F0-C2C6-4C10-A6D9-72DE1B850FE7}" type="slidenum">
              <a:rPr lang="en-US"/>
              <a:pPr/>
              <a:t>46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Rename op.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clearly need two different names for the same table - hence, the ‘rename’ op. 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150536" name="Object 8"/>
          <p:cNvGraphicFramePr>
            <a:graphicFrameLocks noChangeAspect="1"/>
          </p:cNvGraphicFramePr>
          <p:nvPr/>
        </p:nvGraphicFramePr>
        <p:xfrm>
          <a:off x="1676400" y="4038600"/>
          <a:ext cx="4870450" cy="628650"/>
        </p:xfrm>
        <a:graphic>
          <a:graphicData uri="http://schemas.openxmlformats.org/presentationml/2006/ole">
            <p:oleObj spid="_x0000_s150536" name="Equation" r:id="rId4" imgW="2057400" imgH="266400" progId="Equation.3">
              <p:embed/>
            </p:oleObj>
          </a:graphicData>
        </a:graphic>
      </p:graphicFrame>
      <p:sp>
        <p:nvSpPr>
          <p:cNvPr id="150537" name="AutoShape 9"/>
          <p:cNvSpPr>
            <a:spLocks noChangeArrowheads="1"/>
          </p:cNvSpPr>
          <p:nvPr/>
        </p:nvSpPr>
        <p:spPr bwMode="auto">
          <a:xfrm rot="-5400000">
            <a:off x="3467100" y="40767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7EDBDBA-007E-4211-AF04-F30175850571}" type="slidenum">
              <a:rPr lang="en-US"/>
              <a:pPr/>
              <a:t>47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rel. algebra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fundamental operators</a:t>
            </a:r>
          </a:p>
          <a:p>
            <a:r>
              <a:rPr lang="en-US"/>
              <a:t>derived operators</a:t>
            </a:r>
          </a:p>
          <a:p>
            <a:pPr lvl="1"/>
            <a:r>
              <a:rPr lang="en-US"/>
              <a:t>joins etc</a:t>
            </a:r>
          </a:p>
          <a:p>
            <a:pPr lvl="1"/>
            <a:r>
              <a:rPr lang="en-US"/>
              <a:t>rename</a:t>
            </a:r>
          </a:p>
          <a:p>
            <a:pPr lvl="1"/>
            <a:r>
              <a:rPr lang="en-US" b="1"/>
              <a:t>division</a:t>
            </a:r>
            <a:endParaRPr lang="en-US"/>
          </a:p>
          <a:p>
            <a:r>
              <a:rPr lang="en-US"/>
              <a:t>examples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017841D-BD15-4FB5-BCA9-CCA2F6B2DE1E}" type="slidenum">
              <a:rPr lang="en-US"/>
              <a:pPr/>
              <a:t>48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2286000"/>
          </a:xfrm>
        </p:spPr>
        <p:txBody>
          <a:bodyPr/>
          <a:lstStyle/>
          <a:p>
            <a:r>
              <a:rPr lang="en-US"/>
              <a:t>Rarely used, but powerful.</a:t>
            </a:r>
          </a:p>
          <a:p>
            <a:r>
              <a:rPr lang="en-US"/>
              <a:t>Example: find suspicious suppliers, ie., suppliers that supplied </a:t>
            </a:r>
            <a:r>
              <a:rPr lang="en-US">
                <a:solidFill>
                  <a:srgbClr val="FF3300"/>
                </a:solidFill>
              </a:rPr>
              <a:t>all</a:t>
            </a:r>
            <a:r>
              <a:rPr lang="en-US"/>
              <a:t> the parts in A_BOMB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F979064-5A51-41BE-8E4E-A98288042A06}" type="slidenum">
              <a:rPr lang="en-US"/>
              <a:pPr/>
              <a:t>49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Division</a:t>
            </a:r>
          </a:p>
        </p:txBody>
      </p:sp>
      <p:grpSp>
        <p:nvGrpSpPr>
          <p:cNvPr id="115721" name="Group 9"/>
          <p:cNvGrpSpPr>
            <a:grpSpLocks/>
          </p:cNvGrpSpPr>
          <p:nvPr/>
        </p:nvGrpSpPr>
        <p:grpSpPr bwMode="auto">
          <a:xfrm>
            <a:off x="695325" y="2203450"/>
            <a:ext cx="7312025" cy="2500313"/>
            <a:chOff x="438" y="1388"/>
            <a:chExt cx="4606" cy="1575"/>
          </a:xfrm>
        </p:grpSpPr>
        <p:graphicFrame>
          <p:nvGraphicFramePr>
            <p:cNvPr id="115715" name="Object 3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115715" name="Worksheet" r:id="rId4" imgW="3115172" imgH="2677007" progId="Excel.Sheet.8">
                <p:embed/>
              </p:oleObj>
            </a:graphicData>
          </a:graphic>
        </p:graphicFrame>
        <p:graphicFrame>
          <p:nvGraphicFramePr>
            <p:cNvPr id="115716" name="Object 4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115716" name="Worksheet" r:id="rId5" imgW="1038631" imgH="1676882" progId="Excel.Sheet.8">
                <p:embed/>
              </p:oleObj>
            </a:graphicData>
          </a:graphic>
        </p:graphicFrame>
        <p:graphicFrame>
          <p:nvGraphicFramePr>
            <p:cNvPr id="115718" name="Object 6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115718" name="Worksheet" r:id="rId6" imgW="1038631" imgH="1162532" progId="Excel.Sheet.8">
                <p:embed/>
              </p:oleObj>
            </a:graphicData>
          </a:graphic>
        </p:graphicFrame>
        <p:graphicFrame>
          <p:nvGraphicFramePr>
            <p:cNvPr id="115719" name="Object 7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115719" name="Equation" r:id="rId7" imgW="139680" imgH="139680" progId="Equation.3">
                <p:embed/>
              </p:oleObj>
            </a:graphicData>
          </a:graphic>
        </p:graphicFrame>
        <p:graphicFrame>
          <p:nvGraphicFramePr>
            <p:cNvPr id="115720" name="Object 8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115720" name="Equation" r:id="rId8" imgW="139680" imgH="114120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26FA068-F7AF-44F5-BB7E-C6C7DAAAEBE7}" type="slidenum">
              <a:rPr lang="en-US"/>
              <a:pPr/>
              <a:t>5</a:t>
            </a:fld>
            <a:endParaRPr lang="en-US"/>
          </a:p>
        </p:txBody>
      </p:sp>
      <p:sp>
        <p:nvSpPr>
          <p:cNvPr id="1003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003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5943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Database:</a:t>
            </a:r>
          </a:p>
        </p:txBody>
      </p:sp>
      <p:graphicFrame>
        <p:nvGraphicFramePr>
          <p:cNvPr id="100356" name="Object 1028"/>
          <p:cNvGraphicFramePr>
            <a:graphicFrameLocks noChangeAspect="1"/>
          </p:cNvGraphicFramePr>
          <p:nvPr/>
        </p:nvGraphicFramePr>
        <p:xfrm>
          <a:off x="381000" y="3276600"/>
          <a:ext cx="4564063" cy="1528763"/>
        </p:xfrm>
        <a:graphic>
          <a:graphicData uri="http://schemas.openxmlformats.org/presentationml/2006/ole">
            <p:oleObj spid="_x0000_s100356" name="Worksheet" r:id="rId4" imgW="4572361" imgH="1534007" progId="Excel.Sheet.8">
              <p:embed/>
            </p:oleObj>
          </a:graphicData>
        </a:graphic>
      </p:graphicFrame>
      <p:graphicFrame>
        <p:nvGraphicFramePr>
          <p:cNvPr id="100357" name="Object 1029"/>
          <p:cNvGraphicFramePr>
            <a:graphicFrameLocks noChangeAspect="1"/>
          </p:cNvGraphicFramePr>
          <p:nvPr/>
        </p:nvGraphicFramePr>
        <p:xfrm>
          <a:off x="5334000" y="3352800"/>
          <a:ext cx="2919413" cy="1385888"/>
        </p:xfrm>
        <a:graphic>
          <a:graphicData uri="http://schemas.openxmlformats.org/presentationml/2006/ole">
            <p:oleObj spid="_x0000_s100357" name="Worksheet" r:id="rId5" imgW="2915101" imgH="1238491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88BA7CC-49E5-47CD-9389-4D6AE562A001}" type="slidenum">
              <a:rPr lang="en-US"/>
              <a:pPr/>
              <a:t>50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Observations: ~reverse of cartesian product</a:t>
            </a:r>
          </a:p>
          <a:p>
            <a:r>
              <a:rPr lang="en-US"/>
              <a:t>It can be derived from the 5 fundamental operators (!!)</a:t>
            </a:r>
          </a:p>
          <a:p>
            <a:r>
              <a:rPr lang="en-US"/>
              <a:t>How?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5CB8AD9-3C3A-4E13-BC0F-B6C76A10B404}" type="slidenum">
              <a:rPr lang="en-US"/>
              <a:pPr/>
              <a:t>51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Observation: find ‘good’ suppliers, and subtract! (</a:t>
            </a:r>
            <a:r>
              <a:rPr lang="en-US" b="1"/>
              <a:t>double negation</a:t>
            </a:r>
            <a:r>
              <a:rPr lang="en-US"/>
              <a:t>)</a:t>
            </a:r>
          </a:p>
        </p:txBody>
      </p:sp>
      <p:graphicFrame>
        <p:nvGraphicFramePr>
          <p:cNvPr id="379904" name="Object 0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379904" name="Equation" r:id="rId4" imgW="25905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713D2CD-E11B-4EC8-A7EE-078E4C540CA6}" type="slidenum">
              <a:rPr lang="en-US"/>
              <a:pPr/>
              <a:t>52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Observation: find ‘good’ suppliers, and subtract! (</a:t>
            </a:r>
            <a:r>
              <a:rPr lang="en-US" b="1"/>
              <a:t>double negation</a:t>
            </a:r>
            <a:r>
              <a:rPr lang="en-US"/>
              <a:t>)</a:t>
            </a:r>
          </a:p>
        </p:txBody>
      </p:sp>
      <p:graphicFrame>
        <p:nvGraphicFramePr>
          <p:cNvPr id="172036" name="Object 4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172036" name="Equation" r:id="rId4" imgW="2590560" imgH="241200" progId="Equation.3">
              <p:embed/>
            </p:oleObj>
          </a:graphicData>
        </a:graphic>
      </p:graphicFrame>
      <p:grpSp>
        <p:nvGrpSpPr>
          <p:cNvPr id="172037" name="Group 5"/>
          <p:cNvGrpSpPr>
            <a:grpSpLocks/>
          </p:cNvGrpSpPr>
          <p:nvPr/>
        </p:nvGrpSpPr>
        <p:grpSpPr bwMode="auto">
          <a:xfrm>
            <a:off x="3581400" y="1524000"/>
            <a:ext cx="5264150" cy="1274763"/>
            <a:chOff x="438" y="1388"/>
            <a:chExt cx="4606" cy="1575"/>
          </a:xfrm>
        </p:grpSpPr>
        <p:graphicFrame>
          <p:nvGraphicFramePr>
            <p:cNvPr id="172038" name="Object 6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172038" name="Worksheet" r:id="rId5" imgW="3115172" imgH="2677007" progId="Excel.Sheet.8">
                <p:embed/>
              </p:oleObj>
            </a:graphicData>
          </a:graphic>
        </p:graphicFrame>
        <p:graphicFrame>
          <p:nvGraphicFramePr>
            <p:cNvPr id="172039" name="Object 7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172039" name="Worksheet" r:id="rId6" imgW="1038631" imgH="1676882" progId="Excel.Sheet.8">
                <p:embed/>
              </p:oleObj>
            </a:graphicData>
          </a:graphic>
        </p:graphicFrame>
        <p:graphicFrame>
          <p:nvGraphicFramePr>
            <p:cNvPr id="172040" name="Object 8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172040" name="Worksheet" r:id="rId7" imgW="1038631" imgH="1162532" progId="Excel.Sheet.8">
                <p:embed/>
              </p:oleObj>
            </a:graphicData>
          </a:graphic>
        </p:graphicFrame>
        <p:graphicFrame>
          <p:nvGraphicFramePr>
            <p:cNvPr id="172041" name="Object 9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172041" name="Equation" r:id="rId8" imgW="139680" imgH="139680" progId="Equation.3">
                <p:embed/>
              </p:oleObj>
            </a:graphicData>
          </a:graphic>
        </p:graphicFrame>
        <p:graphicFrame>
          <p:nvGraphicFramePr>
            <p:cNvPr id="172042" name="Object 10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172042" name="Equation" r:id="rId9" imgW="139680" imgH="11412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6CC6DCE-6188-46D5-8765-223DEBA6BEA4}" type="slidenum">
              <a:rPr lang="en-US"/>
              <a:pPr/>
              <a:t>53</a:t>
            </a:fld>
            <a:endParaRPr lang="en-US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371716" name="Object 4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371716" name="Equation" r:id="rId4" imgW="2590560" imgH="241200" progId="Equation.3">
              <p:embed/>
            </p:oleObj>
          </a:graphicData>
        </a:graphic>
      </p:graphicFrame>
      <p:grpSp>
        <p:nvGrpSpPr>
          <p:cNvPr id="371717" name="Group 5"/>
          <p:cNvGrpSpPr>
            <a:grpSpLocks/>
          </p:cNvGrpSpPr>
          <p:nvPr/>
        </p:nvGrpSpPr>
        <p:grpSpPr bwMode="auto">
          <a:xfrm>
            <a:off x="3581400" y="1524000"/>
            <a:ext cx="5264150" cy="1274763"/>
            <a:chOff x="438" y="1388"/>
            <a:chExt cx="4606" cy="1575"/>
          </a:xfrm>
        </p:grpSpPr>
        <p:graphicFrame>
          <p:nvGraphicFramePr>
            <p:cNvPr id="371718" name="Object 6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371718" name="Worksheet" r:id="rId5" imgW="3115172" imgH="2677007" progId="Excel.Sheet.8">
                <p:embed/>
              </p:oleObj>
            </a:graphicData>
          </a:graphic>
        </p:graphicFrame>
        <p:graphicFrame>
          <p:nvGraphicFramePr>
            <p:cNvPr id="371719" name="Object 7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371719" name="Worksheet" r:id="rId6" imgW="1038631" imgH="1676882" progId="Excel.Sheet.8">
                <p:embed/>
              </p:oleObj>
            </a:graphicData>
          </a:graphic>
        </p:graphicFrame>
        <p:graphicFrame>
          <p:nvGraphicFramePr>
            <p:cNvPr id="371720" name="Object 8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371720" name="Worksheet" r:id="rId7" imgW="1038631" imgH="1162532" progId="Excel.Sheet.8">
                <p:embed/>
              </p:oleObj>
            </a:graphicData>
          </a:graphic>
        </p:graphicFrame>
        <p:graphicFrame>
          <p:nvGraphicFramePr>
            <p:cNvPr id="371721" name="Object 9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371721" name="Equation" r:id="rId8" imgW="139680" imgH="139680" progId="Equation.3">
                <p:embed/>
              </p:oleObj>
            </a:graphicData>
          </a:graphic>
        </p:graphicFrame>
        <p:graphicFrame>
          <p:nvGraphicFramePr>
            <p:cNvPr id="371722" name="Object 10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371722" name="Equation" r:id="rId9" imgW="139680" imgH="114120" progId="Equation.3">
                <p:embed/>
              </p:oleObj>
            </a:graphicData>
          </a:graphic>
        </p:graphicFrame>
      </p:grpSp>
      <p:sp>
        <p:nvSpPr>
          <p:cNvPr id="371723" name="Line 11"/>
          <p:cNvSpPr>
            <a:spLocks noChangeShapeType="1"/>
          </p:cNvSpPr>
          <p:nvPr/>
        </p:nvSpPr>
        <p:spPr bwMode="auto">
          <a:xfrm>
            <a:off x="5029200" y="38100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4" name="Text Box 12"/>
          <p:cNvSpPr txBox="1">
            <a:spLocks noChangeArrowheads="1"/>
          </p:cNvSpPr>
          <p:nvPr/>
        </p:nvSpPr>
        <p:spPr bwMode="auto">
          <a:xfrm>
            <a:off x="4724400" y="3886200"/>
            <a:ext cx="174942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tx2"/>
                </a:solidFill>
              </a:rPr>
              <a:t>All suppliers</a:t>
            </a:r>
          </a:p>
        </p:txBody>
      </p:sp>
      <p:sp>
        <p:nvSpPr>
          <p:cNvPr id="371725" name="Line 13"/>
          <p:cNvSpPr>
            <a:spLocks noChangeShapeType="1"/>
          </p:cNvSpPr>
          <p:nvPr/>
        </p:nvSpPr>
        <p:spPr bwMode="auto">
          <a:xfrm>
            <a:off x="6477000" y="3810000"/>
            <a:ext cx="533400" cy="0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6" name="Text Box 14"/>
          <p:cNvSpPr txBox="1">
            <a:spLocks noChangeArrowheads="1"/>
          </p:cNvSpPr>
          <p:nvPr/>
        </p:nvSpPr>
        <p:spPr bwMode="auto">
          <a:xfrm>
            <a:off x="5943600" y="4572000"/>
            <a:ext cx="189547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All bad parts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DA7ABBB-CAFF-411E-9471-1A084E4A1B04}" type="slidenum">
              <a:rPr lang="en-US"/>
              <a:pPr/>
              <a:t>54</a:t>
            </a:fld>
            <a:endParaRPr lang="en-US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373764" name="Object 4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373764" name="Equation" r:id="rId4" imgW="2590560" imgH="241200" progId="Equation.3">
              <p:embed/>
            </p:oleObj>
          </a:graphicData>
        </a:graphic>
      </p:graphicFrame>
      <p:grpSp>
        <p:nvGrpSpPr>
          <p:cNvPr id="373765" name="Group 5"/>
          <p:cNvGrpSpPr>
            <a:grpSpLocks/>
          </p:cNvGrpSpPr>
          <p:nvPr/>
        </p:nvGrpSpPr>
        <p:grpSpPr bwMode="auto">
          <a:xfrm>
            <a:off x="3581400" y="1524000"/>
            <a:ext cx="5264150" cy="1274763"/>
            <a:chOff x="438" y="1388"/>
            <a:chExt cx="4606" cy="1575"/>
          </a:xfrm>
        </p:grpSpPr>
        <p:graphicFrame>
          <p:nvGraphicFramePr>
            <p:cNvPr id="373766" name="Object 6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373766" name="Worksheet" r:id="rId5" imgW="3115172" imgH="2677007" progId="Excel.Sheet.8">
                <p:embed/>
              </p:oleObj>
            </a:graphicData>
          </a:graphic>
        </p:graphicFrame>
        <p:graphicFrame>
          <p:nvGraphicFramePr>
            <p:cNvPr id="373767" name="Object 7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373767" name="Worksheet" r:id="rId6" imgW="1038631" imgH="1676882" progId="Excel.Sheet.8">
                <p:embed/>
              </p:oleObj>
            </a:graphicData>
          </a:graphic>
        </p:graphicFrame>
        <p:graphicFrame>
          <p:nvGraphicFramePr>
            <p:cNvPr id="373768" name="Object 8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373768" name="Worksheet" r:id="rId7" imgW="1038631" imgH="1162532" progId="Excel.Sheet.8">
                <p:embed/>
              </p:oleObj>
            </a:graphicData>
          </a:graphic>
        </p:graphicFrame>
        <p:graphicFrame>
          <p:nvGraphicFramePr>
            <p:cNvPr id="373769" name="Object 9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373769" name="Equation" r:id="rId8" imgW="139680" imgH="139680" progId="Equation.3">
                <p:embed/>
              </p:oleObj>
            </a:graphicData>
          </a:graphic>
        </p:graphicFrame>
        <p:graphicFrame>
          <p:nvGraphicFramePr>
            <p:cNvPr id="373770" name="Object 10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373770" name="Equation" r:id="rId9" imgW="139680" imgH="114120" progId="Equation.3">
                <p:embed/>
              </p:oleObj>
            </a:graphicData>
          </a:graphic>
        </p:graphicFrame>
      </p:grpSp>
      <p:sp>
        <p:nvSpPr>
          <p:cNvPr id="373771" name="Line 11"/>
          <p:cNvSpPr>
            <a:spLocks noChangeShapeType="1"/>
          </p:cNvSpPr>
          <p:nvPr/>
        </p:nvSpPr>
        <p:spPr bwMode="auto">
          <a:xfrm>
            <a:off x="5029200" y="38100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3773" name="Line 13"/>
          <p:cNvSpPr>
            <a:spLocks noChangeShapeType="1"/>
          </p:cNvSpPr>
          <p:nvPr/>
        </p:nvSpPr>
        <p:spPr bwMode="auto">
          <a:xfrm>
            <a:off x="6477000" y="3810000"/>
            <a:ext cx="533400" cy="0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3775" name="Line 15"/>
          <p:cNvSpPr>
            <a:spLocks noChangeShapeType="1"/>
          </p:cNvSpPr>
          <p:nvPr/>
        </p:nvSpPr>
        <p:spPr bwMode="auto">
          <a:xfrm>
            <a:off x="5029200" y="4114800"/>
            <a:ext cx="19812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3776" name="Text Box 16"/>
          <p:cNvSpPr txBox="1">
            <a:spLocks noChangeArrowheads="1"/>
          </p:cNvSpPr>
          <p:nvPr/>
        </p:nvSpPr>
        <p:spPr bwMode="auto">
          <a:xfrm>
            <a:off x="4648200" y="4156075"/>
            <a:ext cx="2905125" cy="1004888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FF"/>
                </a:solidFill>
              </a:rPr>
              <a:t>all possible</a:t>
            </a:r>
          </a:p>
          <a:p>
            <a:pPr algn="ctr"/>
            <a:r>
              <a:rPr lang="en-US">
                <a:solidFill>
                  <a:srgbClr val="FF00FF"/>
                </a:solidFill>
              </a:rPr>
              <a:t>suspicious shipments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C00BE23-002A-4D73-9451-74769E226670}" type="slidenum">
              <a:rPr lang="en-US"/>
              <a:pPr/>
              <a:t>55</a:t>
            </a:fld>
            <a:endParaRPr 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375812" name="Object 4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375812" name="Equation" r:id="rId4" imgW="2590560" imgH="241200" progId="Equation.3">
              <p:embed/>
            </p:oleObj>
          </a:graphicData>
        </a:graphic>
      </p:graphicFrame>
      <p:grpSp>
        <p:nvGrpSpPr>
          <p:cNvPr id="375813" name="Group 5"/>
          <p:cNvGrpSpPr>
            <a:grpSpLocks/>
          </p:cNvGrpSpPr>
          <p:nvPr/>
        </p:nvGrpSpPr>
        <p:grpSpPr bwMode="auto">
          <a:xfrm>
            <a:off x="3581400" y="1524000"/>
            <a:ext cx="5264150" cy="1274763"/>
            <a:chOff x="438" y="1388"/>
            <a:chExt cx="4606" cy="1575"/>
          </a:xfrm>
        </p:grpSpPr>
        <p:graphicFrame>
          <p:nvGraphicFramePr>
            <p:cNvPr id="375814" name="Object 6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375814" name="Worksheet" r:id="rId5" imgW="3115172" imgH="2677007" progId="Excel.Sheet.8">
                <p:embed/>
              </p:oleObj>
            </a:graphicData>
          </a:graphic>
        </p:graphicFrame>
        <p:graphicFrame>
          <p:nvGraphicFramePr>
            <p:cNvPr id="375815" name="Object 7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375815" name="Worksheet" r:id="rId6" imgW="1038631" imgH="1676882" progId="Excel.Sheet.8">
                <p:embed/>
              </p:oleObj>
            </a:graphicData>
          </a:graphic>
        </p:graphicFrame>
        <p:graphicFrame>
          <p:nvGraphicFramePr>
            <p:cNvPr id="375816" name="Object 8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375816" name="Worksheet" r:id="rId7" imgW="1038631" imgH="1162532" progId="Excel.Sheet.8">
                <p:embed/>
              </p:oleObj>
            </a:graphicData>
          </a:graphic>
        </p:graphicFrame>
        <p:graphicFrame>
          <p:nvGraphicFramePr>
            <p:cNvPr id="375817" name="Object 9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375817" name="Equation" r:id="rId8" imgW="139680" imgH="139680" progId="Equation.3">
                <p:embed/>
              </p:oleObj>
            </a:graphicData>
          </a:graphic>
        </p:graphicFrame>
        <p:graphicFrame>
          <p:nvGraphicFramePr>
            <p:cNvPr id="375818" name="Object 10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375818" name="Equation" r:id="rId9" imgW="139680" imgH="114120" progId="Equation.3">
                <p:embed/>
              </p:oleObj>
            </a:graphicData>
          </a:graphic>
        </p:graphicFrame>
      </p:grpSp>
      <p:sp>
        <p:nvSpPr>
          <p:cNvPr id="375819" name="Line 11"/>
          <p:cNvSpPr>
            <a:spLocks noChangeShapeType="1"/>
          </p:cNvSpPr>
          <p:nvPr/>
        </p:nvSpPr>
        <p:spPr bwMode="auto">
          <a:xfrm>
            <a:off x="5029200" y="38100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0" name="Line 12"/>
          <p:cNvSpPr>
            <a:spLocks noChangeShapeType="1"/>
          </p:cNvSpPr>
          <p:nvPr/>
        </p:nvSpPr>
        <p:spPr bwMode="auto">
          <a:xfrm>
            <a:off x="6477000" y="3810000"/>
            <a:ext cx="533400" cy="0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2" name="Text Box 14"/>
          <p:cNvSpPr txBox="1">
            <a:spLocks noChangeArrowheads="1"/>
          </p:cNvSpPr>
          <p:nvPr/>
        </p:nvSpPr>
        <p:spPr bwMode="auto">
          <a:xfrm>
            <a:off x="4648200" y="4619625"/>
            <a:ext cx="2905125" cy="155257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33CC"/>
                </a:solidFill>
              </a:rPr>
              <a:t>all possible</a:t>
            </a:r>
          </a:p>
          <a:p>
            <a:pPr algn="ctr"/>
            <a:r>
              <a:rPr lang="en-US">
                <a:solidFill>
                  <a:srgbClr val="0033CC"/>
                </a:solidFill>
              </a:rPr>
              <a:t>suspicious shipments</a:t>
            </a:r>
          </a:p>
          <a:p>
            <a:pPr algn="ctr"/>
            <a:r>
              <a:rPr lang="en-US">
                <a:solidFill>
                  <a:srgbClr val="0033CC"/>
                </a:solidFill>
              </a:rPr>
              <a:t>that </a:t>
            </a:r>
            <a:r>
              <a:rPr lang="en-US" u="sng">
                <a:solidFill>
                  <a:srgbClr val="0033CC"/>
                </a:solidFill>
              </a:rPr>
              <a:t>didn’t</a:t>
            </a:r>
            <a:r>
              <a:rPr lang="en-US">
                <a:solidFill>
                  <a:srgbClr val="0033CC"/>
                </a:solidFill>
              </a:rPr>
              <a:t> happen</a:t>
            </a:r>
          </a:p>
        </p:txBody>
      </p:sp>
      <p:sp>
        <p:nvSpPr>
          <p:cNvPr id="375823" name="Line 15"/>
          <p:cNvSpPr>
            <a:spLocks noChangeShapeType="1"/>
          </p:cNvSpPr>
          <p:nvPr/>
        </p:nvSpPr>
        <p:spPr bwMode="auto">
          <a:xfrm>
            <a:off x="5029200" y="4495800"/>
            <a:ext cx="25146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4" name="Line 16"/>
          <p:cNvSpPr>
            <a:spLocks noChangeShapeType="1"/>
          </p:cNvSpPr>
          <p:nvPr/>
        </p:nvSpPr>
        <p:spPr bwMode="auto">
          <a:xfrm>
            <a:off x="5029200" y="4114800"/>
            <a:ext cx="19812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223338A-A94A-4634-9620-1D8D61FE07BB}" type="slidenum">
              <a:rPr lang="en-US"/>
              <a:pPr/>
              <a:t>56</a:t>
            </a:fld>
            <a:endParaRPr 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377860" name="Object 4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377860" name="Equation" r:id="rId4" imgW="2590560" imgH="241200" progId="Equation.3">
              <p:embed/>
            </p:oleObj>
          </a:graphicData>
        </a:graphic>
      </p:graphicFrame>
      <p:grpSp>
        <p:nvGrpSpPr>
          <p:cNvPr id="377861" name="Group 5"/>
          <p:cNvGrpSpPr>
            <a:grpSpLocks/>
          </p:cNvGrpSpPr>
          <p:nvPr/>
        </p:nvGrpSpPr>
        <p:grpSpPr bwMode="auto">
          <a:xfrm>
            <a:off x="3581400" y="1524000"/>
            <a:ext cx="5264150" cy="1274763"/>
            <a:chOff x="438" y="1388"/>
            <a:chExt cx="4606" cy="1575"/>
          </a:xfrm>
        </p:grpSpPr>
        <p:graphicFrame>
          <p:nvGraphicFramePr>
            <p:cNvPr id="377862" name="Object 6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377862" name="Worksheet" r:id="rId5" imgW="3115172" imgH="2677007" progId="Excel.Sheet.8">
                <p:embed/>
              </p:oleObj>
            </a:graphicData>
          </a:graphic>
        </p:graphicFrame>
        <p:graphicFrame>
          <p:nvGraphicFramePr>
            <p:cNvPr id="377863" name="Object 7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377863" name="Worksheet" r:id="rId6" imgW="1038631" imgH="1676882" progId="Excel.Sheet.8">
                <p:embed/>
              </p:oleObj>
            </a:graphicData>
          </a:graphic>
        </p:graphicFrame>
        <p:graphicFrame>
          <p:nvGraphicFramePr>
            <p:cNvPr id="377864" name="Object 8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377864" name="Worksheet" r:id="rId7" imgW="1038631" imgH="1162532" progId="Excel.Sheet.8">
                <p:embed/>
              </p:oleObj>
            </a:graphicData>
          </a:graphic>
        </p:graphicFrame>
        <p:graphicFrame>
          <p:nvGraphicFramePr>
            <p:cNvPr id="377865" name="Object 9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377865" name="Equation" r:id="rId8" imgW="139680" imgH="139680" progId="Equation.3">
                <p:embed/>
              </p:oleObj>
            </a:graphicData>
          </a:graphic>
        </p:graphicFrame>
        <p:graphicFrame>
          <p:nvGraphicFramePr>
            <p:cNvPr id="377866" name="Object 10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377866" name="Equation" r:id="rId9" imgW="139680" imgH="114120" progId="Equation.3">
                <p:embed/>
              </p:oleObj>
            </a:graphicData>
          </a:graphic>
        </p:graphicFrame>
      </p:grpSp>
      <p:sp>
        <p:nvSpPr>
          <p:cNvPr id="377867" name="Line 11"/>
          <p:cNvSpPr>
            <a:spLocks noChangeShapeType="1"/>
          </p:cNvSpPr>
          <p:nvPr/>
        </p:nvSpPr>
        <p:spPr bwMode="auto">
          <a:xfrm>
            <a:off x="5029200" y="38100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68" name="Line 12"/>
          <p:cNvSpPr>
            <a:spLocks noChangeShapeType="1"/>
          </p:cNvSpPr>
          <p:nvPr/>
        </p:nvSpPr>
        <p:spPr bwMode="auto">
          <a:xfrm>
            <a:off x="6477000" y="3810000"/>
            <a:ext cx="533400" cy="0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70" name="Line 14"/>
          <p:cNvSpPr>
            <a:spLocks noChangeShapeType="1"/>
          </p:cNvSpPr>
          <p:nvPr/>
        </p:nvSpPr>
        <p:spPr bwMode="auto">
          <a:xfrm>
            <a:off x="5029200" y="4495800"/>
            <a:ext cx="25146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71" name="Line 15"/>
          <p:cNvSpPr>
            <a:spLocks noChangeShapeType="1"/>
          </p:cNvSpPr>
          <p:nvPr/>
        </p:nvSpPr>
        <p:spPr bwMode="auto">
          <a:xfrm>
            <a:off x="5029200" y="4114800"/>
            <a:ext cx="19812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72" name="Line 16"/>
          <p:cNvSpPr>
            <a:spLocks noChangeShapeType="1"/>
          </p:cNvSpPr>
          <p:nvPr/>
        </p:nvSpPr>
        <p:spPr bwMode="auto">
          <a:xfrm>
            <a:off x="3962400" y="4724400"/>
            <a:ext cx="3581400" cy="0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73" name="Text Box 17"/>
          <p:cNvSpPr txBox="1">
            <a:spLocks noChangeArrowheads="1"/>
          </p:cNvSpPr>
          <p:nvPr/>
        </p:nvSpPr>
        <p:spPr bwMode="auto">
          <a:xfrm>
            <a:off x="3619500" y="4800600"/>
            <a:ext cx="4394200" cy="155257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C9900"/>
                </a:solidFill>
              </a:rPr>
              <a:t>all suppliers who missed</a:t>
            </a:r>
          </a:p>
          <a:p>
            <a:pPr algn="ctr"/>
            <a:r>
              <a:rPr lang="en-US">
                <a:solidFill>
                  <a:srgbClr val="CC9900"/>
                </a:solidFill>
              </a:rPr>
              <a:t>at least one suspicious shipment,</a:t>
            </a:r>
          </a:p>
          <a:p>
            <a:pPr algn="ctr"/>
            <a:r>
              <a:rPr lang="en-US">
                <a:solidFill>
                  <a:srgbClr val="CC9900"/>
                </a:solidFill>
              </a:rPr>
              <a:t>i.e.: ‘</a:t>
            </a:r>
            <a:r>
              <a:rPr lang="en-US" u="sng">
                <a:solidFill>
                  <a:srgbClr val="CC9900"/>
                </a:solidFill>
              </a:rPr>
              <a:t>good</a:t>
            </a:r>
            <a:r>
              <a:rPr lang="en-US">
                <a:solidFill>
                  <a:srgbClr val="CC9900"/>
                </a:solidFill>
              </a:rPr>
              <a:t>’ suppliers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BC1726F-B329-4054-B699-3EEE63081E73}" type="slidenum">
              <a:rPr lang="en-US"/>
              <a:pPr/>
              <a:t>57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rel. algebra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fundamental operators</a:t>
            </a:r>
          </a:p>
          <a:p>
            <a:r>
              <a:rPr lang="en-US"/>
              <a:t>derived operators</a:t>
            </a:r>
          </a:p>
          <a:p>
            <a:pPr lvl="1"/>
            <a:r>
              <a:rPr lang="en-US"/>
              <a:t>joins etc</a:t>
            </a:r>
          </a:p>
          <a:p>
            <a:pPr lvl="1"/>
            <a:r>
              <a:rPr lang="en-US"/>
              <a:t>rename</a:t>
            </a:r>
          </a:p>
          <a:p>
            <a:pPr lvl="1"/>
            <a:r>
              <a:rPr lang="en-US"/>
              <a:t>division</a:t>
            </a:r>
          </a:p>
          <a:p>
            <a:r>
              <a:rPr lang="en-US" b="1"/>
              <a:t>examples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0CEF52F-A30C-4A9D-8BDC-E81C513EE0D5}" type="slidenum">
              <a:rPr lang="en-US"/>
              <a:pPr/>
              <a:t>58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Sample schema</a:t>
            </a:r>
          </a:p>
        </p:txBody>
      </p:sp>
      <p:graphicFrame>
        <p:nvGraphicFramePr>
          <p:cNvPr id="153603" name="Object 3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153603" name="Worksheet" r:id="rId4" imgW="4572369" imgH="1533754" progId="Excel.Sheet.8">
              <p:embed/>
            </p:oleObj>
          </a:graphicData>
        </a:graphic>
      </p:graphicFrame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153604" name="Worksheet" r:id="rId5" imgW="3057901" imgH="1514856" progId="Excel.Sheet.8">
              <p:embed/>
            </p:oleObj>
          </a:graphicData>
        </a:graphic>
      </p:graphicFrame>
      <p:graphicFrame>
        <p:nvGraphicFramePr>
          <p:cNvPr id="153605" name="Object 5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153605" name="Worksheet" r:id="rId6" imgW="2914849" imgH="1429207" progId="Excel.Sheet.8">
              <p:embed/>
            </p:oleObj>
          </a:graphicData>
        </a:graphic>
      </p:graphicFrame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533400" y="1600200"/>
            <a:ext cx="49879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b="0"/>
              <a:t>find names of students that take 15-415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0CE2BEAC-D2C8-4F57-A7C7-0EDF27DA661C}" type="slidenum">
              <a:rPr lang="en-US"/>
              <a:pPr/>
              <a:t>59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names of students that take 15-415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0440AEE7-1DD2-4860-B48F-7F1D2AC47E7D}" type="slidenum">
              <a:rPr lang="en-US"/>
              <a:pPr/>
              <a:t>6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cont’d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5943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Database:</a:t>
            </a:r>
          </a:p>
        </p:txBody>
      </p:sp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533400" y="3581400"/>
          <a:ext cx="4564063" cy="1528763"/>
        </p:xfrm>
        <a:graphic>
          <a:graphicData uri="http://schemas.openxmlformats.org/presentationml/2006/ole">
            <p:oleObj spid="_x0000_s101380" name="Worksheet" r:id="rId4" imgW="4572361" imgH="1534007" progId="Excel.Sheet.8">
              <p:embed/>
            </p:oleObj>
          </a:graphicData>
        </a:graphic>
      </p:graphicFrame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5410200" y="3810000"/>
            <a:ext cx="3733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rel. schema (attr+domains)</a:t>
            </a:r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533400" y="3962400"/>
            <a:ext cx="45720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5546725" y="4308475"/>
            <a:ext cx="844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tuple</a:t>
            </a:r>
          </a:p>
        </p:txBody>
      </p:sp>
      <p:sp>
        <p:nvSpPr>
          <p:cNvPr id="101386" name="Line 10"/>
          <p:cNvSpPr>
            <a:spLocks noChangeShapeType="1"/>
          </p:cNvSpPr>
          <p:nvPr/>
        </p:nvSpPr>
        <p:spPr bwMode="auto">
          <a:xfrm flipH="1">
            <a:off x="5181600" y="4572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auto">
          <a:xfrm>
            <a:off x="4191000" y="1676400"/>
            <a:ext cx="3200400" cy="1004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 k-th attribute </a:t>
            </a:r>
          </a:p>
          <a:p>
            <a:r>
              <a:rPr lang="en-US">
                <a:solidFill>
                  <a:srgbClr val="669900"/>
                </a:solidFill>
              </a:rPr>
              <a:t>(Dk domain)</a:t>
            </a:r>
            <a:endParaRPr lang="en-US"/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>
            <a:off x="4114800" y="2743200"/>
            <a:ext cx="0" cy="6096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7C730ED-FB1D-4F5F-B1C7-E9CAC9F90B45}" type="slidenum">
              <a:rPr lang="en-US"/>
              <a:pPr/>
              <a:t>60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names of students that take 15-415</a:t>
            </a:r>
          </a:p>
        </p:txBody>
      </p:sp>
      <p:graphicFrame>
        <p:nvGraphicFramePr>
          <p:cNvPr id="158724" name="Object 4"/>
          <p:cNvGraphicFramePr>
            <a:graphicFrameLocks noChangeAspect="1"/>
          </p:cNvGraphicFramePr>
          <p:nvPr/>
        </p:nvGraphicFramePr>
        <p:xfrm>
          <a:off x="990600" y="3505200"/>
          <a:ext cx="7518400" cy="630238"/>
        </p:xfrm>
        <a:graphic>
          <a:graphicData uri="http://schemas.openxmlformats.org/presentationml/2006/ole">
            <p:oleObj spid="_x0000_s158724" name="Equation" r:id="rId4" imgW="2857320" imgH="241200" progId="Equation.3">
              <p:embed/>
            </p:oleObj>
          </a:graphicData>
        </a:graphic>
      </p:graphicFrame>
      <p:sp>
        <p:nvSpPr>
          <p:cNvPr id="158725" name="Line 5"/>
          <p:cNvSpPr>
            <a:spLocks noChangeShapeType="1"/>
          </p:cNvSpPr>
          <p:nvPr/>
        </p:nvSpPr>
        <p:spPr bwMode="auto">
          <a:xfrm>
            <a:off x="4038600" y="43434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8726" name="Line 6"/>
          <p:cNvSpPr>
            <a:spLocks noChangeShapeType="1"/>
          </p:cNvSpPr>
          <p:nvPr/>
        </p:nvSpPr>
        <p:spPr bwMode="auto">
          <a:xfrm>
            <a:off x="2133600" y="4648200"/>
            <a:ext cx="6248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>
            <a:off x="990600" y="5029200"/>
            <a:ext cx="7543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8728" name="AutoShape 8"/>
          <p:cNvSpPr>
            <a:spLocks noChangeArrowheads="1"/>
          </p:cNvSpPr>
          <p:nvPr/>
        </p:nvSpPr>
        <p:spPr bwMode="auto">
          <a:xfrm rot="-5400000">
            <a:off x="6210300" y="35433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81E8284-B67F-4CED-BA2A-D70BA2878C8C}" type="slidenum">
              <a:rPr lang="en-US"/>
              <a:pPr/>
              <a:t>61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Sample schema</a:t>
            </a:r>
          </a:p>
        </p:txBody>
      </p:sp>
      <p:graphicFrame>
        <p:nvGraphicFramePr>
          <p:cNvPr id="159747" name="Object 3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159747" name="Worksheet" r:id="rId4" imgW="4572369" imgH="1533754" progId="Excel.Sheet.8">
              <p:embed/>
            </p:oleObj>
          </a:graphicData>
        </a:graphic>
      </p:graphicFrame>
      <p:graphicFrame>
        <p:nvGraphicFramePr>
          <p:cNvPr id="159748" name="Object 4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159748" name="Worksheet" r:id="rId5" imgW="3057901" imgH="1514856" progId="Excel.Sheet.8">
              <p:embed/>
            </p:oleObj>
          </a:graphicData>
        </a:graphic>
      </p:graphicFrame>
      <p:graphicFrame>
        <p:nvGraphicFramePr>
          <p:cNvPr id="159749" name="Object 5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159749" name="Worksheet" r:id="rId6" imgW="2914849" imgH="1429207" progId="Excel.Sheet.8">
              <p:embed/>
            </p:oleObj>
          </a:graphicData>
        </a:graphic>
      </p:graphicFrame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762000" y="1524000"/>
            <a:ext cx="441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b="0"/>
              <a:t>find course names of  ‘smith’</a:t>
            </a:r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0B7E0B7-59E3-43B9-A2AC-2E163B98D6F1}" type="slidenum">
              <a:rPr lang="en-US"/>
              <a:pPr/>
              <a:t>62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course names of  ‘smith’ </a:t>
            </a:r>
          </a:p>
          <a:p>
            <a:endParaRPr lang="en-US"/>
          </a:p>
        </p:txBody>
      </p:sp>
      <p:graphicFrame>
        <p:nvGraphicFramePr>
          <p:cNvPr id="161796" name="Object 4"/>
          <p:cNvGraphicFramePr>
            <a:graphicFrameLocks noChangeAspect="1"/>
          </p:cNvGraphicFramePr>
          <p:nvPr/>
        </p:nvGraphicFramePr>
        <p:xfrm>
          <a:off x="1371600" y="3246438"/>
          <a:ext cx="6751638" cy="2338387"/>
        </p:xfrm>
        <a:graphic>
          <a:graphicData uri="http://schemas.openxmlformats.org/presentationml/2006/ole">
            <p:oleObj spid="_x0000_s161796" name="Equation" r:id="rId4" imgW="2565360" imgH="888840" progId="Equation.3">
              <p:embed/>
            </p:oleObj>
          </a:graphicData>
        </a:graphic>
      </p:graphicFrame>
      <p:sp>
        <p:nvSpPr>
          <p:cNvPr id="161797" name="Line 5"/>
          <p:cNvSpPr>
            <a:spLocks noChangeShapeType="1"/>
          </p:cNvSpPr>
          <p:nvPr/>
        </p:nvSpPr>
        <p:spPr bwMode="auto">
          <a:xfrm>
            <a:off x="1828800" y="5029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1798" name="Line 6"/>
          <p:cNvSpPr>
            <a:spLocks noChangeShapeType="1"/>
          </p:cNvSpPr>
          <p:nvPr/>
        </p:nvSpPr>
        <p:spPr bwMode="auto">
          <a:xfrm>
            <a:off x="1828800" y="5334000"/>
            <a:ext cx="6096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1799" name="AutoShape 7"/>
          <p:cNvSpPr>
            <a:spLocks noChangeArrowheads="1"/>
          </p:cNvSpPr>
          <p:nvPr/>
        </p:nvSpPr>
        <p:spPr bwMode="auto">
          <a:xfrm rot="-5400000">
            <a:off x="4000500" y="43053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1800" name="AutoShape 8"/>
          <p:cNvSpPr>
            <a:spLocks noChangeArrowheads="1"/>
          </p:cNvSpPr>
          <p:nvPr/>
        </p:nvSpPr>
        <p:spPr bwMode="auto">
          <a:xfrm rot="-5400000">
            <a:off x="6134100" y="43053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57006A4-6CFA-434A-813D-EF8C06700C7B}" type="slidenum">
              <a:rPr lang="en-US"/>
              <a:pPr/>
              <a:t>63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ssn of ‘overworked’ students, ie.,  that take 412, 413, 415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D397937-F3A1-4232-A53B-8943A1843F93}" type="slidenum">
              <a:rPr lang="en-US"/>
              <a:pPr/>
              <a:t>64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1371600"/>
          </a:xfrm>
        </p:spPr>
        <p:txBody>
          <a:bodyPr/>
          <a:lstStyle/>
          <a:p>
            <a:r>
              <a:rPr lang="en-US"/>
              <a:t>find ssn of ‘overworked’ students, ie.,  that take 412, 413, 415: almost correct answer:</a:t>
            </a:r>
          </a:p>
          <a:p>
            <a:endParaRPr lang="en-US"/>
          </a:p>
        </p:txBody>
      </p:sp>
      <p:graphicFrame>
        <p:nvGraphicFramePr>
          <p:cNvPr id="163844" name="Object 4"/>
          <p:cNvGraphicFramePr>
            <a:graphicFrameLocks noChangeAspect="1"/>
          </p:cNvGraphicFramePr>
          <p:nvPr/>
        </p:nvGraphicFramePr>
        <p:xfrm>
          <a:off x="2209800" y="3657600"/>
          <a:ext cx="3910013" cy="2074863"/>
        </p:xfrm>
        <a:graphic>
          <a:graphicData uri="http://schemas.openxmlformats.org/presentationml/2006/ole">
            <p:oleObj spid="_x0000_s163844" name="Equation" r:id="rId4" imgW="1485720" imgH="787320" progId="Equation.3">
              <p:embed/>
            </p:oleObj>
          </a:graphicData>
        </a:graphic>
      </p:graphicFrame>
      <p:sp>
        <p:nvSpPr>
          <p:cNvPr id="163853" name="AutoShape 13"/>
          <p:cNvSpPr>
            <a:spLocks noChangeArrowheads="1"/>
          </p:cNvSpPr>
          <p:nvPr/>
        </p:nvSpPr>
        <p:spPr bwMode="auto">
          <a:xfrm>
            <a:off x="6324600" y="3886200"/>
            <a:ext cx="1752600" cy="16764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tx2"/>
          </a:solidFill>
          <a:ln w="28575">
            <a:solidFill>
              <a:schemeClr val="tx2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F0153074-F93E-460E-B937-8A13F5A1AA69}" type="slidenum">
              <a:rPr lang="en-US"/>
              <a:pPr/>
              <a:t>65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ssn of ‘overworked’ students, ie.,  that take 412, 413, 415 - Correct answer:</a:t>
            </a:r>
          </a:p>
          <a:p>
            <a:endParaRPr lang="en-US"/>
          </a:p>
        </p:txBody>
      </p:sp>
      <p:graphicFrame>
        <p:nvGraphicFramePr>
          <p:cNvPr id="168964" name="Object 4"/>
          <p:cNvGraphicFramePr>
            <a:graphicFrameLocks noChangeAspect="1"/>
          </p:cNvGraphicFramePr>
          <p:nvPr/>
        </p:nvGraphicFramePr>
        <p:xfrm>
          <a:off x="1454150" y="3276600"/>
          <a:ext cx="4811713" cy="2074863"/>
        </p:xfrm>
        <a:graphic>
          <a:graphicData uri="http://schemas.openxmlformats.org/presentationml/2006/ole">
            <p:oleObj spid="_x0000_s168964" name="Equation" r:id="rId4" imgW="1828800" imgH="787320" progId="Equation.3">
              <p:embed/>
            </p:oleObj>
          </a:graphicData>
        </a:graphic>
      </p:graphicFrame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2514600" y="4343400"/>
            <a:ext cx="1447800" cy="366713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0" i="1">
                <a:solidFill>
                  <a:srgbClr val="000000"/>
                </a:solidFill>
              </a:rPr>
              <a:t>c-name</a:t>
            </a:r>
            <a:r>
              <a:rPr lang="en-US" sz="1800" b="0">
                <a:solidFill>
                  <a:srgbClr val="000000"/>
                </a:solidFill>
              </a:rPr>
              <a:t>=413</a:t>
            </a:r>
            <a:endParaRPr lang="en-US" sz="2800"/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>
            <a:off x="2514600" y="5029200"/>
            <a:ext cx="1447800" cy="366713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0" i="1">
                <a:solidFill>
                  <a:srgbClr val="000000"/>
                </a:solidFill>
              </a:rPr>
              <a:t>c-name</a:t>
            </a:r>
            <a:r>
              <a:rPr lang="en-US" sz="1800" b="0">
                <a:solidFill>
                  <a:srgbClr val="000000"/>
                </a:solidFill>
              </a:rPr>
              <a:t>=415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07A36C7-0D71-471E-8FF0-EF40D46508BE}" type="slidenum">
              <a:rPr lang="en-US"/>
              <a:pPr/>
              <a:t>66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ssn of students that work at least as hard as ssn=123, ie., they take all the courses of ssn=123, and maybe more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40FF351D-DF79-4119-99AF-4B99588D43E9}" type="slidenum">
              <a:rPr lang="en-US"/>
              <a:pPr/>
              <a:t>67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Sample schema</a:t>
            </a:r>
          </a:p>
        </p:txBody>
      </p:sp>
      <p:graphicFrame>
        <p:nvGraphicFramePr>
          <p:cNvPr id="166915" name="Object 3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166915" name="Worksheet" r:id="rId4" imgW="4572369" imgH="1533754" progId="Excel.Sheet.8">
              <p:embed/>
            </p:oleObj>
          </a:graphicData>
        </a:graphic>
      </p:graphicFrame>
      <p:graphicFrame>
        <p:nvGraphicFramePr>
          <p:cNvPr id="166916" name="Object 4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166916" name="Worksheet" r:id="rId5" imgW="3057901" imgH="1514856" progId="Excel.Sheet.8">
              <p:embed/>
            </p:oleObj>
          </a:graphicData>
        </a:graphic>
      </p:graphicFrame>
      <p:graphicFrame>
        <p:nvGraphicFramePr>
          <p:cNvPr id="166917" name="Object 5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166917" name="Worksheet" r:id="rId6" imgW="2914849" imgH="142920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F358EDC-FA51-472B-AB8B-F03B6065E1F1}" type="slidenum">
              <a:rPr lang="en-US"/>
              <a:pPr/>
              <a:t>68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ssn of students that work at least as hard as ssn=123 (ie., they take all the courses of ssn=123, and maybe more</a:t>
            </a:r>
          </a:p>
          <a:p>
            <a:endParaRPr lang="en-US"/>
          </a:p>
        </p:txBody>
      </p:sp>
      <p:graphicFrame>
        <p:nvGraphicFramePr>
          <p:cNvPr id="165892" name="Object 4"/>
          <p:cNvGraphicFramePr>
            <a:graphicFrameLocks noChangeAspect="1"/>
          </p:cNvGraphicFramePr>
          <p:nvPr/>
        </p:nvGraphicFramePr>
        <p:xfrm>
          <a:off x="454025" y="3992563"/>
          <a:ext cx="6851650" cy="631825"/>
        </p:xfrm>
        <a:graphic>
          <a:graphicData uri="http://schemas.openxmlformats.org/presentationml/2006/ole">
            <p:oleObj spid="_x0000_s165892" name="Equation" r:id="rId4" imgW="26031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BF1B26C-7C79-4AC3-9303-ABF339665D2B}" type="slidenum">
              <a:rPr lang="en-US"/>
              <a:pPr/>
              <a:t>69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Relational model: only tables (‘relations’)</a:t>
            </a:r>
          </a:p>
          <a:p>
            <a:r>
              <a:rPr lang="en-US"/>
              <a:t>relational algebra: powerful, minimal: 5 operators can handle almost any query!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203F1A2E-833F-48B9-90FF-D16F5B1EFB07}" type="slidenum">
              <a:rPr lang="en-US"/>
              <a:pPr/>
              <a:t>7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cont’d</a:t>
            </a:r>
          </a:p>
        </p:txBody>
      </p:sp>
      <p:graphicFrame>
        <p:nvGraphicFramePr>
          <p:cNvPr id="102404" name="Object 4"/>
          <p:cNvGraphicFramePr>
            <a:graphicFrameLocks noChangeAspect="1"/>
          </p:cNvGraphicFramePr>
          <p:nvPr/>
        </p:nvGraphicFramePr>
        <p:xfrm>
          <a:off x="533400" y="3581400"/>
          <a:ext cx="4564063" cy="1528763"/>
        </p:xfrm>
        <a:graphic>
          <a:graphicData uri="http://schemas.openxmlformats.org/presentationml/2006/ole">
            <p:oleObj spid="_x0000_s102404" name="Worksheet" r:id="rId4" imgW="4572361" imgH="1534007" progId="Excel.Sheet.8">
              <p:embed/>
            </p:oleObj>
          </a:graphicData>
        </a:graphic>
      </p:graphicFrame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5410200" y="3810000"/>
            <a:ext cx="3733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rel. schema (attr+domains)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533400" y="3962400"/>
            <a:ext cx="45720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13" name="Line 13"/>
          <p:cNvSpPr>
            <a:spLocks noChangeShapeType="1"/>
          </p:cNvSpPr>
          <p:nvPr/>
        </p:nvSpPr>
        <p:spPr bwMode="auto">
          <a:xfrm>
            <a:off x="5562600" y="4495800"/>
            <a:ext cx="0" cy="6096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14" name="Text Box 14"/>
          <p:cNvSpPr txBox="1">
            <a:spLocks noChangeArrowheads="1"/>
          </p:cNvSpPr>
          <p:nvPr/>
        </p:nvSpPr>
        <p:spPr bwMode="auto">
          <a:xfrm>
            <a:off x="6080125" y="4613275"/>
            <a:ext cx="12509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instance</a:t>
            </a:r>
            <a:endParaRPr lang="en-US"/>
          </a:p>
        </p:txBody>
      </p:sp>
      <p:sp>
        <p:nvSpPr>
          <p:cNvPr id="102415" name="Rectangle 15"/>
          <p:cNvSpPr>
            <a:spLocks noChangeArrowheads="1"/>
          </p:cNvSpPr>
          <p:nvPr/>
        </p:nvSpPr>
        <p:spPr bwMode="auto">
          <a:xfrm>
            <a:off x="533400" y="4343400"/>
            <a:ext cx="4572000" cy="838200"/>
          </a:xfrm>
          <a:prstGeom prst="rect">
            <a:avLst/>
          </a:prstGeom>
          <a:noFill/>
          <a:ln w="38100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4787486-F9E8-47E5-9C69-B54CF981FF0C}" type="slidenum">
              <a:rPr lang="en-US"/>
              <a:pPr/>
              <a:t>8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cont’d</a:t>
            </a:r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533400" y="3581400"/>
          <a:ext cx="4564063" cy="1528763"/>
        </p:xfrm>
        <a:graphic>
          <a:graphicData uri="http://schemas.openxmlformats.org/presentationml/2006/ole">
            <p:oleObj spid="_x0000_s103427" name="Worksheet" r:id="rId4" imgW="4572361" imgH="1534007" progId="Excel.Sheet.8">
              <p:embed/>
            </p:oleObj>
          </a:graphicData>
        </a:graphic>
      </p:graphicFrame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5410200" y="3810000"/>
            <a:ext cx="3733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rel. schema (attr+domains)</a:t>
            </a: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533400" y="3962400"/>
            <a:ext cx="45720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5562600" y="4495800"/>
            <a:ext cx="0" cy="6096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6080125" y="4613275"/>
            <a:ext cx="12509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instance</a:t>
            </a:r>
            <a:endParaRPr lang="en-US"/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533400" y="4343400"/>
            <a:ext cx="4572000" cy="838200"/>
          </a:xfrm>
          <a:prstGeom prst="rect">
            <a:avLst/>
          </a:prstGeom>
          <a:noFill/>
          <a:ln w="38100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914400" y="1828800"/>
            <a:ext cx="7772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 Di: the domain of the i-th attribute (eg., char(10)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2087197-423D-4DD4-B689-92D76809CD40}" type="slidenum">
              <a:rPr lang="en-US"/>
              <a:pPr/>
              <a:t>9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history</a:t>
            </a:r>
          </a:p>
          <a:p>
            <a:r>
              <a:rPr lang="en-US"/>
              <a:t>concepts</a:t>
            </a:r>
          </a:p>
          <a:p>
            <a:r>
              <a:rPr lang="en-US" b="1"/>
              <a:t>Formal query languages</a:t>
            </a:r>
            <a:endParaRPr lang="en-US"/>
          </a:p>
          <a:p>
            <a:pPr lvl="1"/>
            <a:r>
              <a:rPr lang="en-US"/>
              <a:t>relational algebra</a:t>
            </a:r>
          </a:p>
          <a:p>
            <a:pPr lvl="1"/>
            <a:r>
              <a:rPr lang="en-US"/>
              <a:t>rel. tuple calculus</a:t>
            </a:r>
          </a:p>
          <a:p>
            <a:pPr lvl="1"/>
            <a:r>
              <a:rPr lang="en-US"/>
              <a:t>rel. domain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u-dragon4.pot">
  <a:themeElements>
    <a:clrScheme name="cmu-dragon4.pot 11">
      <a:dk1>
        <a:srgbClr val="000066"/>
      </a:dk1>
      <a:lt1>
        <a:srgbClr val="FFFFFF"/>
      </a:lt1>
      <a:dk2>
        <a:srgbClr val="A50021"/>
      </a:dk2>
      <a:lt2>
        <a:srgbClr val="808080"/>
      </a:lt2>
      <a:accent1>
        <a:srgbClr val="FF3300"/>
      </a:accent1>
      <a:accent2>
        <a:srgbClr val="FF3300"/>
      </a:accent2>
      <a:accent3>
        <a:srgbClr val="FFFFFF"/>
      </a:accent3>
      <a:accent4>
        <a:srgbClr val="000056"/>
      </a:accent4>
      <a:accent5>
        <a:srgbClr val="FFADAA"/>
      </a:accent5>
      <a:accent6>
        <a:srgbClr val="E72D00"/>
      </a:accent6>
      <a:hlink>
        <a:srgbClr val="3366FF"/>
      </a:hlink>
      <a:folHlink>
        <a:srgbClr val="B2B2B2"/>
      </a:folHlink>
    </a:clrScheme>
    <a:fontScheme name="cmu-dragon4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mu-dragon4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u-dragon4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8">
        <a:dk1>
          <a:srgbClr val="0066FF"/>
        </a:dk1>
        <a:lt1>
          <a:srgbClr val="FFFFFF"/>
        </a:lt1>
        <a:dk2>
          <a:srgbClr val="FF33CC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56DA"/>
        </a:accent4>
        <a:accent5>
          <a:srgbClr val="FFADAA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9">
        <a:dk1>
          <a:srgbClr val="0000CC"/>
        </a:dk1>
        <a:lt1>
          <a:srgbClr val="FFFFFF"/>
        </a:lt1>
        <a:dk2>
          <a:srgbClr val="CC0000"/>
        </a:dk2>
        <a:lt2>
          <a:srgbClr val="808080"/>
        </a:lt2>
        <a:accent1>
          <a:srgbClr val="FFFFFF"/>
        </a:accent1>
        <a:accent2>
          <a:srgbClr val="FF3300"/>
        </a:accent2>
        <a:accent3>
          <a:srgbClr val="FFFFFF"/>
        </a:accent3>
        <a:accent4>
          <a:srgbClr val="0000AE"/>
        </a:accent4>
        <a:accent5>
          <a:srgbClr val="FFFFFF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10">
        <a:dk1>
          <a:srgbClr val="0000CC"/>
        </a:dk1>
        <a:lt1>
          <a:srgbClr val="FFFFFF"/>
        </a:lt1>
        <a:dk2>
          <a:srgbClr val="CC0000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00AE"/>
        </a:accent4>
        <a:accent5>
          <a:srgbClr val="FFADAA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11">
        <a:dk1>
          <a:srgbClr val="000066"/>
        </a:dk1>
        <a:lt1>
          <a:srgbClr val="FFFFFF"/>
        </a:lt1>
        <a:dk2>
          <a:srgbClr val="A50021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0056"/>
        </a:accent4>
        <a:accent5>
          <a:srgbClr val="FFADAA"/>
        </a:accent5>
        <a:accent6>
          <a:srgbClr val="E72D00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Office\Templates\cmu-dragon4.pot</Template>
  <TotalTime>881</TotalTime>
  <Words>1954</Words>
  <Application>Microsoft Office PowerPoint</Application>
  <PresentationFormat>On-screen Show (4:3)</PresentationFormat>
  <Paragraphs>697</Paragraphs>
  <Slides>69</Slides>
  <Notes>69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69</vt:i4>
      </vt:variant>
    </vt:vector>
  </HeadingPairs>
  <TitlesOfParts>
    <vt:vector size="74" baseType="lpstr">
      <vt:lpstr>Times New Roman</vt:lpstr>
      <vt:lpstr>cmu-dragon4.pot</vt:lpstr>
      <vt:lpstr>Microsoft Excel Worksheet</vt:lpstr>
      <vt:lpstr>Microsoft Equation 3.0</vt:lpstr>
      <vt:lpstr>Microsoft Photo Editor 3.0 Photo</vt:lpstr>
      <vt:lpstr>Carnegie Mellon Univ. School of Computer Science 15-415 - Database Applications</vt:lpstr>
      <vt:lpstr>Overview</vt:lpstr>
      <vt:lpstr>History</vt:lpstr>
      <vt:lpstr>Concepts - reminder</vt:lpstr>
      <vt:lpstr>Example</vt:lpstr>
      <vt:lpstr>Example: cont’d</vt:lpstr>
      <vt:lpstr>Example: cont’d</vt:lpstr>
      <vt:lpstr>Example: cont’d</vt:lpstr>
      <vt:lpstr>Overview</vt:lpstr>
      <vt:lpstr>Formal query languages</vt:lpstr>
      <vt:lpstr>Relational operators</vt:lpstr>
      <vt:lpstr>Example:</vt:lpstr>
      <vt:lpstr>Observations:</vt:lpstr>
      <vt:lpstr>Observations:</vt:lpstr>
      <vt:lpstr>Observations:</vt:lpstr>
      <vt:lpstr>Observations:</vt:lpstr>
      <vt:lpstr>Observations:</vt:lpstr>
      <vt:lpstr>Relational operators</vt:lpstr>
      <vt:lpstr>Other operators?</vt:lpstr>
      <vt:lpstr>Other operators?</vt:lpstr>
      <vt:lpstr>Selection - examples</vt:lpstr>
      <vt:lpstr>Relational operators</vt:lpstr>
      <vt:lpstr>Relational operators</vt:lpstr>
      <vt:lpstr>Relational operators</vt:lpstr>
      <vt:lpstr>Relational operators</vt:lpstr>
      <vt:lpstr>Relational operators</vt:lpstr>
      <vt:lpstr>Relational operators</vt:lpstr>
      <vt:lpstr>Relational operators</vt:lpstr>
      <vt:lpstr>Cartesian product</vt:lpstr>
      <vt:lpstr>so what?</vt:lpstr>
      <vt:lpstr>Cartesian product</vt:lpstr>
      <vt:lpstr>Cartesian product</vt:lpstr>
      <vt:lpstr>Slide 33</vt:lpstr>
      <vt:lpstr>FUNDAMENTAL Relational operators</vt:lpstr>
      <vt:lpstr>Relational ops</vt:lpstr>
      <vt:lpstr>Joins</vt:lpstr>
      <vt:lpstr>Cartesian product</vt:lpstr>
      <vt:lpstr>Joins</vt:lpstr>
      <vt:lpstr>Joins</vt:lpstr>
      <vt:lpstr>Joins</vt:lpstr>
      <vt:lpstr>Natural Joins - nit-picking</vt:lpstr>
      <vt:lpstr>Overview - rel. algebra</vt:lpstr>
      <vt:lpstr>Rename op.</vt:lpstr>
      <vt:lpstr>Rename op.</vt:lpstr>
      <vt:lpstr>Rename op.</vt:lpstr>
      <vt:lpstr>Rename op.</vt:lpstr>
      <vt:lpstr>Overview - rel. algebra</vt:lpstr>
      <vt:lpstr>Division</vt:lpstr>
      <vt:lpstr>Division</vt:lpstr>
      <vt:lpstr>Division</vt:lpstr>
      <vt:lpstr>Division</vt:lpstr>
      <vt:lpstr>Division</vt:lpstr>
      <vt:lpstr>Division</vt:lpstr>
      <vt:lpstr>Division</vt:lpstr>
      <vt:lpstr>Division</vt:lpstr>
      <vt:lpstr>Division</vt:lpstr>
      <vt:lpstr>Overview - rel. algebra</vt:lpstr>
      <vt:lpstr>Sample schema</vt:lpstr>
      <vt:lpstr>Examples</vt:lpstr>
      <vt:lpstr>Examples</vt:lpstr>
      <vt:lpstr>Sample schema</vt:lpstr>
      <vt:lpstr>Examples</vt:lpstr>
      <vt:lpstr>Examples</vt:lpstr>
      <vt:lpstr>Examples</vt:lpstr>
      <vt:lpstr>Examples</vt:lpstr>
      <vt:lpstr>Examples</vt:lpstr>
      <vt:lpstr>Sample schema</vt:lpstr>
      <vt:lpstr>Examples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Algebra</dc:title>
  <dc:creator>Christos Faloutsos</dc:creator>
  <cp:lastModifiedBy>gkesden</cp:lastModifiedBy>
  <cp:revision>101</cp:revision>
  <cp:lastPrinted>2006-09-05T07:15:15Z</cp:lastPrinted>
  <dcterms:created xsi:type="dcterms:W3CDTF">1996-09-30T18:28:10Z</dcterms:created>
  <dcterms:modified xsi:type="dcterms:W3CDTF">2011-09-15T17:07:39Z</dcterms:modified>
  <cp:category>course slides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christos@cs.cmu.edu</vt:lpwstr>
  </property>
  <property fmtid="{D5CDD505-2E9C-101B-9397-08002B2CF9AE}" pid="8" name="HomePage">
    <vt:lpwstr>www.cs.cmu.edu/~christos</vt:lpwstr>
  </property>
  <property fmtid="{D5CDD505-2E9C-101B-9397-08002B2CF9AE}" pid="9" name="Other">
    <vt:lpwstr>office: WeH 7127, ph# 268.1457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C:\myfiles-mso\415-00\meth-all</vt:lpwstr>
  </property>
</Properties>
</file>