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notesSlides/notesSlide68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xls" ContentType="application/vnd.ms-exce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0" r:id="rId1"/>
  </p:sldMasterIdLst>
  <p:notesMasterIdLst>
    <p:notesMasterId r:id="rId71"/>
  </p:notesMasterIdLst>
  <p:handoutMasterIdLst>
    <p:handoutMasterId r:id="rId72"/>
  </p:handoutMasterIdLst>
  <p:sldIdLst>
    <p:sldId id="256" r:id="rId2"/>
    <p:sldId id="257" r:id="rId3"/>
    <p:sldId id="292" r:id="rId4"/>
    <p:sldId id="286" r:id="rId5"/>
    <p:sldId id="287" r:id="rId6"/>
    <p:sldId id="288" r:id="rId7"/>
    <p:sldId id="289" r:id="rId8"/>
    <p:sldId id="290" r:id="rId9"/>
    <p:sldId id="293" r:id="rId10"/>
    <p:sldId id="294" r:id="rId11"/>
    <p:sldId id="295" r:id="rId12"/>
    <p:sldId id="285" r:id="rId13"/>
    <p:sldId id="297" r:id="rId14"/>
    <p:sldId id="298" r:id="rId15"/>
    <p:sldId id="348" r:id="rId16"/>
    <p:sldId id="347" r:id="rId17"/>
    <p:sldId id="350" r:id="rId18"/>
    <p:sldId id="300" r:id="rId19"/>
    <p:sldId id="301" r:id="rId20"/>
    <p:sldId id="302" r:id="rId21"/>
    <p:sldId id="305" r:id="rId22"/>
    <p:sldId id="303" r:id="rId23"/>
    <p:sldId id="306" r:id="rId24"/>
    <p:sldId id="308" r:id="rId25"/>
    <p:sldId id="307" r:id="rId26"/>
    <p:sldId id="309" r:id="rId27"/>
    <p:sldId id="310" r:id="rId28"/>
    <p:sldId id="349" r:id="rId29"/>
    <p:sldId id="311" r:id="rId30"/>
    <p:sldId id="312" r:id="rId31"/>
    <p:sldId id="313" r:id="rId32"/>
    <p:sldId id="314" r:id="rId33"/>
    <p:sldId id="316" r:id="rId34"/>
    <p:sldId id="304" r:id="rId35"/>
    <p:sldId id="317" r:id="rId36"/>
    <p:sldId id="318" r:id="rId37"/>
    <p:sldId id="319" r:id="rId38"/>
    <p:sldId id="320" r:id="rId39"/>
    <p:sldId id="321" r:id="rId40"/>
    <p:sldId id="322" r:id="rId41"/>
    <p:sldId id="323" r:id="rId42"/>
    <p:sldId id="324" r:id="rId43"/>
    <p:sldId id="325" r:id="rId44"/>
    <p:sldId id="326" r:id="rId45"/>
    <p:sldId id="327" r:id="rId46"/>
    <p:sldId id="328" r:id="rId47"/>
    <p:sldId id="329" r:id="rId48"/>
    <p:sldId id="330" r:id="rId49"/>
    <p:sldId id="296" r:id="rId50"/>
    <p:sldId id="332" r:id="rId51"/>
    <p:sldId id="333" r:id="rId52"/>
    <p:sldId id="346" r:id="rId53"/>
    <p:sldId id="352" r:id="rId54"/>
    <p:sldId id="353" r:id="rId55"/>
    <p:sldId id="354" r:id="rId56"/>
    <p:sldId id="355" r:id="rId57"/>
    <p:sldId id="334" r:id="rId58"/>
    <p:sldId id="331" r:id="rId59"/>
    <p:sldId id="351" r:id="rId60"/>
    <p:sldId id="336" r:id="rId61"/>
    <p:sldId id="337" r:id="rId62"/>
    <p:sldId id="338" r:id="rId63"/>
    <p:sldId id="339" r:id="rId64"/>
    <p:sldId id="340" r:id="rId65"/>
    <p:sldId id="345" r:id="rId66"/>
    <p:sldId id="341" r:id="rId67"/>
    <p:sldId id="343" r:id="rId68"/>
    <p:sldId id="342" r:id="rId69"/>
    <p:sldId id="344" r:id="rId7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00FF00"/>
    <a:srgbClr val="FF00FF"/>
    <a:srgbClr val="996633"/>
    <a:srgbClr val="FF0000"/>
    <a:srgbClr val="000000"/>
    <a:srgbClr val="CC9900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2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5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3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0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7.e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7.e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7.e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e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23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0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21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image" Target="../media/image33.wmf"/></Relationships>
</file>

<file path=ppt/drawings/_rels/vmlDrawing2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image" Target="../media/image38.emf"/><Relationship Id="rId1" Type="http://schemas.openxmlformats.org/officeDocument/2006/relationships/image" Target="../media/image37.e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image" Target="../media/image42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e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image" Target="../media/image42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e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image" Target="../media/image42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e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image" Target="../media/image42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emf"/></Relationships>
</file>

<file path=ppt/drawings/_rels/vmlDrawing3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image" Target="../media/image42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e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43.emf"/><Relationship Id="rId1" Type="http://schemas.openxmlformats.org/officeDocument/2006/relationships/image" Target="../media/image7.e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43.emf"/><Relationship Id="rId1" Type="http://schemas.openxmlformats.org/officeDocument/2006/relationships/image" Target="../media/image7.e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4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43.emf"/><Relationship Id="rId1" Type="http://schemas.openxmlformats.org/officeDocument/2006/relationships/image" Target="../media/image7.e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t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defRPr sz="1400" b="0"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400" b="0"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b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defRPr sz="1400" b="0"/>
            </a:lvl1pPr>
          </a:lstStyle>
          <a:p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400" b="0"/>
            </a:lvl1pPr>
          </a:lstStyle>
          <a:p>
            <a:fld id="{E1981CC5-7FA2-47EB-B245-259865E34FB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t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defRPr sz="1400" b="0"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400" b="0"/>
            </a:lvl1pPr>
          </a:lstStyle>
          <a:p>
            <a:r>
              <a:rPr lang="en-US"/>
              <a:t>CMU SCS 15-415</a:t>
            </a:r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2475"/>
            <a:ext cx="5365750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b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defRPr sz="1400" b="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400" b="0"/>
            </a:lvl1pPr>
          </a:lstStyle>
          <a:p>
            <a:fld id="{8E5A9979-0B19-4E66-95CF-B5D3E70DEDE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87E3AD-651B-4422-A21F-317D3E307B83}" type="slidenum">
              <a:rPr lang="en-US"/>
              <a:pPr/>
              <a:t>1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C730F2-3C22-4BCF-928E-BB1AC0D951B0}" type="slidenum">
              <a:rPr lang="en-US"/>
              <a:pPr/>
              <a:t>10</a:t>
            </a:fld>
            <a:endParaRPr lang="en-US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F71D9C-21DC-4668-B5F6-00C969152272}" type="slidenum">
              <a:rPr lang="en-US"/>
              <a:pPr/>
              <a:t>11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1C4F17-D99C-4A83-97DA-659F2324127F}" type="slidenum">
              <a:rPr lang="en-US"/>
              <a:pPr/>
              <a:t>12</a:t>
            </a:fld>
            <a:endParaRPr lang="en-US"/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5CB4E9-27D6-4822-973F-711188518E6E}" type="slidenum">
              <a:rPr lang="en-US"/>
              <a:pPr/>
              <a:t>13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A04E44-2141-400E-B685-3B10C090ACB6}" type="slidenum">
              <a:rPr lang="en-US"/>
              <a:pPr/>
              <a:t>14</a:t>
            </a:fld>
            <a:endParaRPr lang="en-US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BD5F1B-C05E-4492-8303-70E359C67CFA}" type="slidenum">
              <a:rPr lang="en-US"/>
              <a:pPr/>
              <a:t>15</a:t>
            </a:fld>
            <a:endParaRPr lang="en-US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CA75EF-F932-4198-BFDB-BF6C7AFB9641}" type="slidenum">
              <a:rPr lang="en-US"/>
              <a:pPr/>
              <a:t>16</a:t>
            </a:fld>
            <a:endParaRPr lang="en-US"/>
          </a:p>
        </p:txBody>
      </p:sp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C1EE9D-632F-4A40-907A-1A9D5CA1FAA9}" type="slidenum">
              <a:rPr lang="en-US"/>
              <a:pPr/>
              <a:t>17</a:t>
            </a:fld>
            <a:endParaRPr lang="en-US"/>
          </a:p>
        </p:txBody>
      </p:sp>
      <p:sp>
        <p:nvSpPr>
          <p:cNvPr id="366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508021-752A-420A-AB65-8D827E2A9E9E}" type="slidenum">
              <a:rPr lang="en-US"/>
              <a:pPr/>
              <a:t>18</a:t>
            </a:fld>
            <a:endParaRPr lang="en-US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0ADC14-1A1E-4153-8DC5-BB311C663075}" type="slidenum">
              <a:rPr lang="en-US"/>
              <a:pPr/>
              <a:t>19</a:t>
            </a:fld>
            <a:endParaRPr lang="en-US"/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1A771C-2D66-475D-8AE3-D6A4BE089AE4}" type="slidenum">
              <a:rPr lang="en-US"/>
              <a:pPr/>
              <a:t>2</a:t>
            </a:fld>
            <a:endParaRPr lang="en-US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E6EB3B-8839-4228-9EDB-000225AEB480}" type="slidenum">
              <a:rPr lang="en-US"/>
              <a:pPr/>
              <a:t>20</a:t>
            </a:fld>
            <a:endParaRPr 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3BC497-9081-4702-A972-AE51C3979F93}" type="slidenum">
              <a:rPr lang="en-US"/>
              <a:pPr/>
              <a:t>21</a:t>
            </a:fld>
            <a:endParaRPr lang="en-US"/>
          </a:p>
        </p:txBody>
      </p:sp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EB37CF-E977-49D8-8397-20C3EC6EC6C8}" type="slidenum">
              <a:rPr lang="en-US"/>
              <a:pPr/>
              <a:t>22</a:t>
            </a:fld>
            <a:endParaRPr lang="en-US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EA9366-3265-4427-81E6-8AF4B4E3E297}" type="slidenum">
              <a:rPr lang="en-US"/>
              <a:pPr/>
              <a:t>23</a:t>
            </a:fld>
            <a:endParaRPr lang="en-US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5D7820-C527-4F76-99A1-B5D0A7DA3790}" type="slidenum">
              <a:rPr lang="en-US"/>
              <a:pPr/>
              <a:t>24</a:t>
            </a:fld>
            <a:endParaRPr 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01A5B1-7803-49D7-BDAB-C92178CBFDDA}" type="slidenum">
              <a:rPr lang="en-US"/>
              <a:pPr/>
              <a:t>25</a:t>
            </a:fld>
            <a:endParaRPr lang="en-US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FEDE45-76F1-448C-8D7D-29378495E862}" type="slidenum">
              <a:rPr lang="en-US"/>
              <a:pPr/>
              <a:t>26</a:t>
            </a:fld>
            <a:endParaRPr lang="en-US"/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EAB267-AA25-460C-9744-7B1958C4662F}" type="slidenum">
              <a:rPr lang="en-US"/>
              <a:pPr/>
              <a:t>27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B0CEEE-ADF2-4380-9C63-7783885759FB}" type="slidenum">
              <a:rPr lang="en-US"/>
              <a:pPr/>
              <a:t>28</a:t>
            </a:fld>
            <a:endParaRPr lang="en-US"/>
          </a:p>
        </p:txBody>
      </p:sp>
      <p:sp>
        <p:nvSpPr>
          <p:cNvPr id="364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B95206-F9DE-4604-A3DB-19E1CF57D621}" type="slidenum">
              <a:rPr lang="en-US"/>
              <a:pPr/>
              <a:t>29</a:t>
            </a:fld>
            <a:endParaRPr lang="en-US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20498F-780B-4E5C-8534-1481C4AABB89}" type="slidenum">
              <a:rPr lang="en-US"/>
              <a:pPr/>
              <a:t>3</a:t>
            </a:fld>
            <a:endParaRPr lang="en-US"/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A10D0F-BA0A-4655-BF86-642027088509}" type="slidenum">
              <a:rPr lang="en-US"/>
              <a:pPr/>
              <a:t>30</a:t>
            </a:fld>
            <a:endParaRPr lang="en-US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02F12D-5CE2-45C9-BA75-A5653D4479BB}" type="slidenum">
              <a:rPr lang="en-US"/>
              <a:pPr/>
              <a:t>31</a:t>
            </a:fld>
            <a:endParaRPr lang="en-US"/>
          </a:p>
        </p:txBody>
      </p:sp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3AD15B-9647-41FA-881B-1DCF1099468A}" type="slidenum">
              <a:rPr lang="en-US"/>
              <a:pPr/>
              <a:t>32</a:t>
            </a:fld>
            <a:endParaRPr lang="en-US"/>
          </a:p>
        </p:txBody>
      </p:sp>
      <p:sp>
        <p:nvSpPr>
          <p:cNvPr id="25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153E24-8B44-43E7-81B6-3522D4C627B9}" type="slidenum">
              <a:rPr lang="en-US"/>
              <a:pPr/>
              <a:t>33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648954-2F83-4609-882C-E394B9785C4A}" type="slidenum">
              <a:rPr lang="en-US"/>
              <a:pPr/>
              <a:t>34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14C055-F517-4736-9851-A6BA6EA37F80}" type="slidenum">
              <a:rPr lang="en-US"/>
              <a:pPr/>
              <a:t>35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B7BDDF-68A6-42F7-A656-14F0930D4673}" type="slidenum">
              <a:rPr lang="en-US"/>
              <a:pPr/>
              <a:t>36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F459F0-3C8A-4696-87E8-C3D997354CCC}" type="slidenum">
              <a:rPr lang="en-US"/>
              <a:pPr/>
              <a:t>37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43F22C-53B6-4F37-A378-FC7E51F58A13}" type="slidenum">
              <a:rPr lang="en-US"/>
              <a:pPr/>
              <a:t>38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3D3344-1ABE-46A8-AED0-2191B93AE868}" type="slidenum">
              <a:rPr lang="en-US"/>
              <a:pPr/>
              <a:t>39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32FF7C-9244-4939-A6B1-20BB70793659}" type="slidenum">
              <a:rPr lang="en-US"/>
              <a:pPr/>
              <a:t>4</a:t>
            </a:fld>
            <a:endParaRPr lang="en-US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022722-3D66-4CFF-8858-C1FBDB4C9BA4}" type="slidenum">
              <a:rPr lang="en-US"/>
              <a:pPr/>
              <a:t>40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48989E-9297-401D-873D-485D040BD9E5}" type="slidenum">
              <a:rPr lang="en-US"/>
              <a:pPr/>
              <a:t>41</a:t>
            </a:fld>
            <a:endParaRPr lang="en-US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9D1BD4-ACC2-4F03-9EFE-8C1871973935}" type="slidenum">
              <a:rPr lang="en-US"/>
              <a:pPr/>
              <a:t>42</a:t>
            </a:fld>
            <a:endParaRPr lang="en-US"/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0AC2D1-DB67-4FC7-9598-DE69AA7101CD}" type="slidenum">
              <a:rPr lang="en-US"/>
              <a:pPr/>
              <a:t>43</a:t>
            </a:fld>
            <a:endParaRPr lang="en-US"/>
          </a:p>
        </p:txBody>
      </p:sp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2F159B-3C23-460C-AE46-D20F251255B9}" type="slidenum">
              <a:rPr lang="en-US"/>
              <a:pPr/>
              <a:t>44</a:t>
            </a:fld>
            <a:endParaRPr lang="en-US"/>
          </a:p>
        </p:txBody>
      </p:sp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70C4E8-2D7F-4EBA-9B5A-386FCB7D4D26}" type="slidenum">
              <a:rPr lang="en-US"/>
              <a:pPr/>
              <a:t>45</a:t>
            </a:fld>
            <a:endParaRPr lang="en-US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C61B0B-B9E5-40E0-95E9-444ED84DACC7}" type="slidenum">
              <a:rPr lang="en-US"/>
              <a:pPr/>
              <a:t>46</a:t>
            </a:fld>
            <a:endParaRPr lang="en-US"/>
          </a:p>
        </p:txBody>
      </p:sp>
      <p:sp>
        <p:nvSpPr>
          <p:cNvPr id="29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698E9E-D438-4912-8FD6-21085F252873}" type="slidenum">
              <a:rPr lang="en-US"/>
              <a:pPr/>
              <a:t>47</a:t>
            </a:fld>
            <a:endParaRPr lang="en-US"/>
          </a:p>
        </p:txBody>
      </p:sp>
      <p:sp>
        <p:nvSpPr>
          <p:cNvPr id="30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396B13-8D41-4B5A-AD37-FC229E4C8963}" type="slidenum">
              <a:rPr lang="en-US"/>
              <a:pPr/>
              <a:t>48</a:t>
            </a:fld>
            <a:endParaRPr lang="en-US"/>
          </a:p>
        </p:txBody>
      </p:sp>
      <p:sp>
        <p:nvSpPr>
          <p:cNvPr id="30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88A6F0-564A-41F2-A5C0-36959C8976A8}" type="slidenum">
              <a:rPr lang="en-US"/>
              <a:pPr/>
              <a:t>49</a:t>
            </a:fld>
            <a:endParaRPr lang="en-US"/>
          </a:p>
        </p:txBody>
      </p:sp>
      <p:sp>
        <p:nvSpPr>
          <p:cNvPr id="308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900DE0-B60D-4B6D-A5B8-E4E4ADF5F034}" type="slidenum">
              <a:rPr lang="en-US"/>
              <a:pPr/>
              <a:t>5</a:t>
            </a:fld>
            <a:endParaRPr lang="en-US"/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00D713-7206-4830-9C51-F6A906EE4036}" type="slidenum">
              <a:rPr lang="en-US"/>
              <a:pPr/>
              <a:t>50</a:t>
            </a:fld>
            <a:endParaRPr lang="en-US"/>
          </a:p>
        </p:txBody>
      </p:sp>
      <p:sp>
        <p:nvSpPr>
          <p:cNvPr id="31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459CEE-FCB7-47B6-891E-F7AA0E521B26}" type="slidenum">
              <a:rPr lang="en-US"/>
              <a:pPr/>
              <a:t>51</a:t>
            </a:fld>
            <a:endParaRPr lang="en-US"/>
          </a:p>
        </p:txBody>
      </p:sp>
      <p:sp>
        <p:nvSpPr>
          <p:cNvPr id="31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C40471-A2EF-449F-A967-C74B11A04AA2}" type="slidenum">
              <a:rPr lang="en-US"/>
              <a:pPr/>
              <a:t>52</a:t>
            </a:fld>
            <a:endParaRPr lang="en-US"/>
          </a:p>
        </p:txBody>
      </p:sp>
      <p:sp>
        <p:nvSpPr>
          <p:cNvPr id="31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5D5143-E3BC-44DD-91DC-A1E519BC5D3A}" type="slidenum">
              <a:rPr lang="en-US"/>
              <a:pPr/>
              <a:t>53</a:t>
            </a:fld>
            <a:endParaRPr lang="en-US"/>
          </a:p>
        </p:txBody>
      </p:sp>
      <p:sp>
        <p:nvSpPr>
          <p:cNvPr id="372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3B06E5-FA50-4C05-97AF-BE1CB44A52BE}" type="slidenum">
              <a:rPr lang="en-US"/>
              <a:pPr/>
              <a:t>54</a:t>
            </a:fld>
            <a:endParaRPr lang="en-US"/>
          </a:p>
        </p:txBody>
      </p:sp>
      <p:sp>
        <p:nvSpPr>
          <p:cNvPr id="374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AAFD55-6B42-438E-AC7C-1862C2AF58B7}" type="slidenum">
              <a:rPr lang="en-US"/>
              <a:pPr/>
              <a:t>55</a:t>
            </a:fld>
            <a:endParaRPr lang="en-US"/>
          </a:p>
        </p:txBody>
      </p:sp>
      <p:sp>
        <p:nvSpPr>
          <p:cNvPr id="376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B7AA4C-8D58-4D57-B0DA-F81F771814DF}" type="slidenum">
              <a:rPr lang="en-US"/>
              <a:pPr/>
              <a:t>56</a:t>
            </a:fld>
            <a:endParaRPr lang="en-US"/>
          </a:p>
        </p:txBody>
      </p:sp>
      <p:sp>
        <p:nvSpPr>
          <p:cNvPr id="378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AFAE22-2A4F-409F-B696-99C4BB555D49}" type="slidenum">
              <a:rPr lang="en-US"/>
              <a:pPr/>
              <a:t>57</a:t>
            </a:fld>
            <a:endParaRPr lang="en-US"/>
          </a:p>
        </p:txBody>
      </p:sp>
      <p:sp>
        <p:nvSpPr>
          <p:cNvPr id="32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01ACB5-5EE6-40FC-A3DD-69E2C3B445B1}" type="slidenum">
              <a:rPr lang="en-US"/>
              <a:pPr/>
              <a:t>58</a:t>
            </a:fld>
            <a:endParaRPr lang="en-US"/>
          </a:p>
        </p:txBody>
      </p:sp>
      <p:sp>
        <p:nvSpPr>
          <p:cNvPr id="323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F4F064-3419-4519-B16C-EB16C18680B8}" type="slidenum">
              <a:rPr lang="en-US"/>
              <a:pPr/>
              <a:t>59</a:t>
            </a:fld>
            <a:endParaRPr lang="en-US"/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E4F9A1-CA40-456B-B7F9-E1C353005FA3}" type="slidenum">
              <a:rPr lang="en-US"/>
              <a:pPr/>
              <a:t>6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160BD6-1B33-4DAD-B365-E976B46DD6EA}" type="slidenum">
              <a:rPr lang="en-US"/>
              <a:pPr/>
              <a:t>60</a:t>
            </a:fld>
            <a:endParaRPr lang="en-US"/>
          </a:p>
        </p:txBody>
      </p:sp>
      <p:sp>
        <p:nvSpPr>
          <p:cNvPr id="32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64C779-D3FB-46DA-A0B2-CBC70C1D2C17}" type="slidenum">
              <a:rPr lang="en-US"/>
              <a:pPr/>
              <a:t>61</a:t>
            </a:fld>
            <a:endParaRPr lang="en-US"/>
          </a:p>
        </p:txBody>
      </p:sp>
      <p:sp>
        <p:nvSpPr>
          <p:cNvPr id="329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F4A354-544F-409D-8FFC-25C6391B06C6}" type="slidenum">
              <a:rPr lang="en-US"/>
              <a:pPr/>
              <a:t>62</a:t>
            </a:fld>
            <a:endParaRPr lang="en-US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8BDB2A-A573-446C-BAF5-FFFC06CE3C44}" type="slidenum">
              <a:rPr lang="en-US"/>
              <a:pPr/>
              <a:t>63</a:t>
            </a:fld>
            <a:endParaRPr lang="en-US"/>
          </a:p>
        </p:txBody>
      </p:sp>
      <p:sp>
        <p:nvSpPr>
          <p:cNvPr id="335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85498F-3E58-4243-8C7B-2AEDD8A0174D}" type="slidenum">
              <a:rPr lang="en-US"/>
              <a:pPr/>
              <a:t>64</a:t>
            </a:fld>
            <a:endParaRPr lang="en-US"/>
          </a:p>
        </p:txBody>
      </p:sp>
      <p:sp>
        <p:nvSpPr>
          <p:cNvPr id="338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B5958-4C0F-4E43-8A5B-21B08876AE89}" type="slidenum">
              <a:rPr lang="en-US"/>
              <a:pPr/>
              <a:t>65</a:t>
            </a:fld>
            <a:endParaRPr lang="en-US"/>
          </a:p>
        </p:txBody>
      </p:sp>
      <p:sp>
        <p:nvSpPr>
          <p:cNvPr id="342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06BAA7-7163-4D86-8413-C96B02E68CBF}" type="slidenum">
              <a:rPr lang="en-US"/>
              <a:pPr/>
              <a:t>66</a:t>
            </a:fld>
            <a:endParaRPr lang="en-US"/>
          </a:p>
        </p:txBody>
      </p:sp>
      <p:sp>
        <p:nvSpPr>
          <p:cNvPr id="345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F6DE59-2571-42A5-970C-72CC3590CC40}" type="slidenum">
              <a:rPr lang="en-US"/>
              <a:pPr/>
              <a:t>67</a:t>
            </a:fld>
            <a:endParaRPr lang="en-US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84BC8B-09A1-4550-B3ED-651511CAE9C2}" type="slidenum">
              <a:rPr lang="en-US"/>
              <a:pPr/>
              <a:t>68</a:t>
            </a:fld>
            <a:endParaRPr lang="en-US"/>
          </a:p>
        </p:txBody>
      </p:sp>
      <p:sp>
        <p:nvSpPr>
          <p:cNvPr id="35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9B5313-662E-4C61-BF6B-71F1ACFB0F4D}" type="slidenum">
              <a:rPr lang="en-US"/>
              <a:pPr/>
              <a:t>69</a:t>
            </a:fld>
            <a:endParaRPr lang="en-US"/>
          </a:p>
        </p:txBody>
      </p:sp>
      <p:sp>
        <p:nvSpPr>
          <p:cNvPr id="354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B57FCF-C5BA-4A32-83BB-F6BF41BB8DE4}" type="slidenum">
              <a:rPr lang="en-US"/>
              <a:pPr/>
              <a:t>7</a:t>
            </a:fld>
            <a:endParaRPr lang="en-US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FE5E9B-4041-45DE-BCCA-DABA8FF80602}" type="slidenum">
              <a:rPr lang="en-US"/>
              <a:pPr/>
              <a:t>8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CMU SCS 15-415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FD0A63-2A89-4A48-9CBD-9C686FB05A88}" type="slidenum">
              <a:rPr lang="en-US"/>
              <a:pPr/>
              <a:t>9</a:t>
            </a:fld>
            <a:endParaRPr lang="en-US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E2E75AE3-B754-4B23-93EF-4029046840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563120B6-5D68-4D89-9224-2EC0412BE7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16D1E2CF-625B-4E7F-83F3-AE416C2870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15D2FB81-3693-4E58-BE3B-78A10859BA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BA483DCF-037F-4A9E-8D06-2EBFAF4827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317FEFCD-58D1-4E14-A98F-3FC4F5B3E1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6DB74D95-3E66-4BFC-B080-E470D0CB2F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D5CD7A7A-1A92-444C-AC8D-6616321685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4C7255A3-C464-479B-8DC9-FF1EFEAF0E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A13CB2AF-7D8B-46CD-B6DC-5D11F7E8E0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CMU SCS 15-415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#</a:t>
            </a:r>
            <a:fld id="{47A4B1F4-AC73-4D47-A59C-824CA3E89C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1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/>
            </a:lvl1pPr>
          </a:lstStyle>
          <a:p>
            <a:r>
              <a:rPr lang="en-US"/>
              <a:t>Faloutsos</a:t>
            </a:r>
          </a:p>
        </p:txBody>
      </p:sp>
      <p:sp>
        <p:nvSpPr>
          <p:cNvPr id="171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/>
            </a:lvl1pPr>
          </a:lstStyle>
          <a:p>
            <a:r>
              <a:rPr lang="en-US"/>
              <a:t>CMU SCS 15-415 </a:t>
            </a:r>
          </a:p>
        </p:txBody>
      </p:sp>
      <p:sp>
        <p:nvSpPr>
          <p:cNvPr id="171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/>
            </a:lvl1pPr>
          </a:lstStyle>
          <a:p>
            <a:r>
              <a:rPr lang="en-US"/>
              <a:t>#</a:t>
            </a:r>
            <a:fld id="{27968050-553C-455E-9207-B6EB25D7CFC5}" type="slidenum">
              <a:rPr lang="en-US"/>
              <a:pPr/>
              <a:t>‹#›</a:t>
            </a:fld>
            <a:endParaRPr lang="en-US"/>
          </a:p>
        </p:txBody>
      </p:sp>
      <p:graphicFrame>
        <p:nvGraphicFramePr>
          <p:cNvPr id="171015" name="Object 7"/>
          <p:cNvGraphicFramePr>
            <a:graphicFrameLocks noChangeAspect="1"/>
          </p:cNvGraphicFramePr>
          <p:nvPr/>
        </p:nvGraphicFramePr>
        <p:xfrm>
          <a:off x="39688" y="0"/>
          <a:ext cx="474662" cy="495300"/>
        </p:xfrm>
        <a:graphic>
          <a:graphicData uri="http://schemas.openxmlformats.org/presentationml/2006/ole">
            <p:oleObj spid="_x0000_s171015" name="Photo Editor Photo" r:id="rId14" imgW="638264" imgH="666667" progId="">
              <p:embed/>
            </p:oleObj>
          </a:graphicData>
        </a:graphic>
      </p:graphicFrame>
      <p:sp>
        <p:nvSpPr>
          <p:cNvPr id="171016" name="Text Box 8"/>
          <p:cNvSpPr txBox="1">
            <a:spLocks noChangeArrowheads="1"/>
          </p:cNvSpPr>
          <p:nvPr/>
        </p:nvSpPr>
        <p:spPr bwMode="auto">
          <a:xfrm>
            <a:off x="615950" y="0"/>
            <a:ext cx="863600" cy="274638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200">
                <a:solidFill>
                  <a:srgbClr val="990000"/>
                </a:solidFill>
              </a:rPr>
              <a:t>CMU SCS</a:t>
            </a:r>
            <a:endParaRPr lang="en-US" sz="3200">
              <a:solidFill>
                <a:srgbClr val="99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Microsoft_Office_Excel_97-2003_Worksheet7.xls"/><Relationship Id="rId4" Type="http://schemas.openxmlformats.org/officeDocument/2006/relationships/oleObject" Target="../embeddings/Microsoft_Office_Excel_97-2003_Worksheet6.xls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Microsoft_Office_Excel_97-2003_Worksheet8.xls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3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4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Microsoft_Office_Excel_97-2003_Worksheet9.xls"/><Relationship Id="rId4" Type="http://schemas.openxmlformats.org/officeDocument/2006/relationships/oleObject" Target="../embeddings/oleObject6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Microsoft_Office_Excel_97-2003_Worksheet10.xls"/><Relationship Id="rId4" Type="http://schemas.openxmlformats.org/officeDocument/2006/relationships/oleObject" Target="../embeddings/oleObject7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Microsoft_Office_Excel_97-2003_Worksheet12.xls"/><Relationship Id="rId4" Type="http://schemas.openxmlformats.org/officeDocument/2006/relationships/oleObject" Target="../embeddings/Microsoft_Office_Excel_97-2003_Worksheet11.xls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Microsoft_Office_Excel_97-2003_Worksheet14.xls"/><Relationship Id="rId4" Type="http://schemas.openxmlformats.org/officeDocument/2006/relationships/oleObject" Target="../embeddings/Microsoft_Office_Excel_97-2003_Worksheet13.xls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Microsoft_Office_Excel_97-2003_Worksheet17.xls"/><Relationship Id="rId5" Type="http://schemas.openxmlformats.org/officeDocument/2006/relationships/oleObject" Target="../embeddings/Microsoft_Office_Excel_97-2003_Worksheet16.xls"/><Relationship Id="rId4" Type="http://schemas.openxmlformats.org/officeDocument/2006/relationships/oleObject" Target="../embeddings/Microsoft_Office_Excel_97-2003_Worksheet15.xls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Microsoft_Office_Excel_97-2003_Worksheet19.xls"/><Relationship Id="rId4" Type="http://schemas.openxmlformats.org/officeDocument/2006/relationships/oleObject" Target="../embeddings/Microsoft_Office_Excel_97-2003_Worksheet18.xls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Microsoft_Office_Excel_97-2003_Worksheet20.xls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Microsoft_Office_Excel_97-2003_Worksheet21.xls"/><Relationship Id="rId4" Type="http://schemas.openxmlformats.org/officeDocument/2006/relationships/oleObject" Target="../embeddings/oleObject11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Microsoft_Office_Excel_97-2003_Worksheet22.xls"/><Relationship Id="rId4" Type="http://schemas.openxmlformats.org/officeDocument/2006/relationships/oleObject" Target="../embeddings/oleObject12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Microsoft_Office_Excel_97-2003_Worksheet23.xls"/><Relationship Id="rId4" Type="http://schemas.openxmlformats.org/officeDocument/2006/relationships/oleObject" Target="../embeddings/oleObject19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Microsoft_Office_Excel_97-2003_Worksheet24.xls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oleObject26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Microsoft_Office_Excel_97-2003_Worksheet26.xls"/><Relationship Id="rId5" Type="http://schemas.openxmlformats.org/officeDocument/2006/relationships/oleObject" Target="../embeddings/Microsoft_Office_Excel_97-2003_Worksheet25.xls"/><Relationship Id="rId4" Type="http://schemas.openxmlformats.org/officeDocument/2006/relationships/oleObject" Target="../embeddings/oleObject27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4" Type="http://schemas.openxmlformats.org/officeDocument/2006/relationships/oleObject" Target="../embeddings/oleObject30.bin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notesSlide" Target="../notesSlides/notesSlide49.xml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Microsoft_Office_Excel_97-2003_Worksheet29.xls"/><Relationship Id="rId5" Type="http://schemas.openxmlformats.org/officeDocument/2006/relationships/oleObject" Target="../embeddings/Microsoft_Office_Excel_97-2003_Worksheet28.xls"/><Relationship Id="rId4" Type="http://schemas.openxmlformats.org/officeDocument/2006/relationships/oleObject" Target="../embeddings/Microsoft_Office_Excel_97-2003_Worksheet27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Microsoft_Office_Excel_97-2003_Worksheet2.xls"/><Relationship Id="rId4" Type="http://schemas.openxmlformats.org/officeDocument/2006/relationships/oleObject" Target="../embeddings/Microsoft_Office_Excel_97-2003_Worksheet1.xls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4" Type="http://schemas.openxmlformats.org/officeDocument/2006/relationships/oleObject" Target="../embeddings/oleObject33.bin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notesSlide" Target="../notesSlides/notesSlide52.xml"/><Relationship Id="rId7" Type="http://schemas.openxmlformats.org/officeDocument/2006/relationships/oleObject" Target="../embeddings/Microsoft_Office_Excel_97-2003_Worksheet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Microsoft_Office_Excel_97-2003_Worksheet31.xls"/><Relationship Id="rId5" Type="http://schemas.openxmlformats.org/officeDocument/2006/relationships/oleObject" Target="../embeddings/Microsoft_Office_Excel_97-2003_Worksheet30.xls"/><Relationship Id="rId4" Type="http://schemas.openxmlformats.org/officeDocument/2006/relationships/oleObject" Target="../embeddings/oleObject34.bin"/><Relationship Id="rId9" Type="http://schemas.openxmlformats.org/officeDocument/2006/relationships/oleObject" Target="../embeddings/oleObject36.bin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notesSlide" Target="../notesSlides/notesSlide53.xml"/><Relationship Id="rId7" Type="http://schemas.openxmlformats.org/officeDocument/2006/relationships/oleObject" Target="../embeddings/Microsoft_Office_Excel_97-2003_Worksheet3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6" Type="http://schemas.openxmlformats.org/officeDocument/2006/relationships/oleObject" Target="../embeddings/Microsoft_Office_Excel_97-2003_Worksheet34.xls"/><Relationship Id="rId5" Type="http://schemas.openxmlformats.org/officeDocument/2006/relationships/oleObject" Target="../embeddings/Microsoft_Office_Excel_97-2003_Worksheet33.xls"/><Relationship Id="rId4" Type="http://schemas.openxmlformats.org/officeDocument/2006/relationships/oleObject" Target="../embeddings/oleObject37.bin"/><Relationship Id="rId9" Type="http://schemas.openxmlformats.org/officeDocument/2006/relationships/oleObject" Target="../embeddings/oleObject39.bin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notesSlide" Target="../notesSlides/notesSlide54.xml"/><Relationship Id="rId7" Type="http://schemas.openxmlformats.org/officeDocument/2006/relationships/oleObject" Target="../embeddings/Microsoft_Office_Excel_97-2003_Worksheet38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Microsoft_Office_Excel_97-2003_Worksheet37.xls"/><Relationship Id="rId5" Type="http://schemas.openxmlformats.org/officeDocument/2006/relationships/oleObject" Target="../embeddings/Microsoft_Office_Excel_97-2003_Worksheet36.xls"/><Relationship Id="rId4" Type="http://schemas.openxmlformats.org/officeDocument/2006/relationships/oleObject" Target="../embeddings/oleObject40.bin"/><Relationship Id="rId9" Type="http://schemas.openxmlformats.org/officeDocument/2006/relationships/oleObject" Target="../embeddings/oleObject42.bin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notesSlide" Target="../notesSlides/notesSlide55.xml"/><Relationship Id="rId7" Type="http://schemas.openxmlformats.org/officeDocument/2006/relationships/oleObject" Target="../embeddings/Microsoft_Office_Excel_97-2003_Worksheet4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Microsoft_Office_Excel_97-2003_Worksheet40.xls"/><Relationship Id="rId5" Type="http://schemas.openxmlformats.org/officeDocument/2006/relationships/oleObject" Target="../embeddings/Microsoft_Office_Excel_97-2003_Worksheet39.xls"/><Relationship Id="rId4" Type="http://schemas.openxmlformats.org/officeDocument/2006/relationships/oleObject" Target="../embeddings/oleObject43.bin"/><Relationship Id="rId9" Type="http://schemas.openxmlformats.org/officeDocument/2006/relationships/oleObject" Target="../embeddings/oleObject45.bin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3" Type="http://schemas.openxmlformats.org/officeDocument/2006/relationships/notesSlide" Target="../notesSlides/notesSlide56.xml"/><Relationship Id="rId7" Type="http://schemas.openxmlformats.org/officeDocument/2006/relationships/oleObject" Target="../embeddings/Microsoft_Office_Excel_97-2003_Worksheet4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Microsoft_Office_Excel_97-2003_Worksheet43.xls"/><Relationship Id="rId5" Type="http://schemas.openxmlformats.org/officeDocument/2006/relationships/oleObject" Target="../embeddings/Microsoft_Office_Excel_97-2003_Worksheet42.xls"/><Relationship Id="rId4" Type="http://schemas.openxmlformats.org/officeDocument/2006/relationships/oleObject" Target="../embeddings/oleObject46.bin"/><Relationship Id="rId9" Type="http://schemas.openxmlformats.org/officeDocument/2006/relationships/oleObject" Target="../embeddings/oleObject48.bin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Microsoft_Office_Excel_97-2003_Worksheet47.xls"/><Relationship Id="rId5" Type="http://schemas.openxmlformats.org/officeDocument/2006/relationships/oleObject" Target="../embeddings/Microsoft_Office_Excel_97-2003_Worksheet46.xls"/><Relationship Id="rId4" Type="http://schemas.openxmlformats.org/officeDocument/2006/relationships/oleObject" Target="../embeddings/Microsoft_Office_Excel_97-2003_Worksheet45.xls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Excel_97-2003_Worksheet3.xls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4" Type="http://schemas.openxmlformats.org/officeDocument/2006/relationships/oleObject" Target="../embeddings/oleObject49.bin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6" Type="http://schemas.openxmlformats.org/officeDocument/2006/relationships/oleObject" Target="../embeddings/Microsoft_Office_Excel_97-2003_Worksheet50.xls"/><Relationship Id="rId5" Type="http://schemas.openxmlformats.org/officeDocument/2006/relationships/oleObject" Target="../embeddings/Microsoft_Office_Excel_97-2003_Worksheet49.xls"/><Relationship Id="rId4" Type="http://schemas.openxmlformats.org/officeDocument/2006/relationships/oleObject" Target="../embeddings/Microsoft_Office_Excel_97-2003_Worksheet48.xls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4" Type="http://schemas.openxmlformats.org/officeDocument/2006/relationships/oleObject" Target="../embeddings/oleObject50.bin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2.vml"/><Relationship Id="rId4" Type="http://schemas.openxmlformats.org/officeDocument/2006/relationships/oleObject" Target="../embeddings/oleObject51.bin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3.vml"/><Relationship Id="rId4" Type="http://schemas.openxmlformats.org/officeDocument/2006/relationships/oleObject" Target="../embeddings/oleObject52.bin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4.vml"/><Relationship Id="rId6" Type="http://schemas.openxmlformats.org/officeDocument/2006/relationships/oleObject" Target="../embeddings/Microsoft_Office_Excel_97-2003_Worksheet53.xls"/><Relationship Id="rId5" Type="http://schemas.openxmlformats.org/officeDocument/2006/relationships/oleObject" Target="../embeddings/Microsoft_Office_Excel_97-2003_Worksheet52.xls"/><Relationship Id="rId4" Type="http://schemas.openxmlformats.org/officeDocument/2006/relationships/oleObject" Target="../embeddings/Microsoft_Office_Excel_97-2003_Worksheet51.xls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5.vml"/><Relationship Id="rId4" Type="http://schemas.openxmlformats.org/officeDocument/2006/relationships/oleObject" Target="../embeddings/oleObject53.bin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97-2003_Worksheet4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Excel_97-2003_Worksheet5.xls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8077200" cy="2057400"/>
          </a:xfrm>
        </p:spPr>
        <p:txBody>
          <a:bodyPr/>
          <a:lstStyle/>
          <a:p>
            <a:r>
              <a:rPr lang="en-US"/>
              <a:t>Carnegie Mellon Univ.</a:t>
            </a:r>
            <a:br>
              <a:rPr lang="en-US"/>
            </a:br>
            <a:r>
              <a:rPr lang="en-US"/>
              <a:t>School of Computer Science</a:t>
            </a:r>
            <a:br>
              <a:rPr lang="en-US"/>
            </a:br>
            <a:r>
              <a:rPr lang="en-US"/>
              <a:t>15-415 - Database Applications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962400"/>
            <a:ext cx="7086600" cy="762000"/>
          </a:xfrm>
        </p:spPr>
        <p:txBody>
          <a:bodyPr/>
          <a:lstStyle/>
          <a:p>
            <a:r>
              <a:rPr lang="en-US" dirty="0" smtClean="0"/>
              <a:t>Lecture #5: </a:t>
            </a:r>
            <a:r>
              <a:rPr lang="en-US" i="1" dirty="0"/>
              <a:t>Relational Algebra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BBF296C3-FD47-45AF-937B-6D0C9BC9EF1D}" type="slidenum">
              <a:rPr lang="en-US"/>
              <a:pPr/>
              <a:t>10</a:t>
            </a:fld>
            <a:endParaRPr 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Formal query languages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How do we collect information?</a:t>
            </a:r>
          </a:p>
          <a:p>
            <a:r>
              <a:rPr lang="en-US"/>
              <a:t>Eg., find ssn’s of people in 415</a:t>
            </a:r>
          </a:p>
          <a:p>
            <a:r>
              <a:rPr lang="en-US"/>
              <a:t>(recall: everything is a set!)</a:t>
            </a:r>
          </a:p>
          <a:p>
            <a:r>
              <a:rPr lang="en-US"/>
              <a:t>One solution: Rel. algebra, ie., set operators </a:t>
            </a:r>
          </a:p>
          <a:p>
            <a:r>
              <a:rPr lang="en-US"/>
              <a:t>Q1: Which ones??</a:t>
            </a:r>
          </a:p>
          <a:p>
            <a:r>
              <a:rPr lang="en-US"/>
              <a:t>Q2: what is a minimal set of operators?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A68569C3-07D6-4EFD-BDE1-A00789330658}" type="slidenum">
              <a:rPr lang="en-US"/>
              <a:pPr/>
              <a:t>11</a:t>
            </a:fld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.</a:t>
            </a:r>
          </a:p>
          <a:p>
            <a:r>
              <a:rPr lang="en-US"/>
              <a:t>.</a:t>
            </a:r>
          </a:p>
          <a:p>
            <a:r>
              <a:rPr lang="en-US"/>
              <a:t>.</a:t>
            </a:r>
          </a:p>
          <a:p>
            <a:r>
              <a:rPr lang="en-US"/>
              <a:t>set union          </a:t>
            </a:r>
            <a:r>
              <a:rPr lang="en-US" b="1"/>
              <a:t>U</a:t>
            </a:r>
            <a:r>
              <a:rPr lang="en-US"/>
              <a:t> </a:t>
            </a:r>
          </a:p>
          <a:p>
            <a:r>
              <a:rPr lang="en-US"/>
              <a:t>set difference  ‘-’    </a:t>
            </a:r>
          </a:p>
          <a:p>
            <a:endParaRPr 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operators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98C5138C-86B8-4EDC-BA53-AFC8475F21EE}" type="slidenum">
              <a:rPr lang="en-US"/>
              <a:pPr/>
              <a:t>12</a:t>
            </a:fld>
            <a:endParaRPr lang="en-US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</a:t>
            </a:r>
          </a:p>
        </p:txBody>
      </p:sp>
      <p:graphicFrame>
        <p:nvGraphicFramePr>
          <p:cNvPr id="97283" name="Object 3"/>
          <p:cNvGraphicFramePr>
            <a:graphicFrameLocks noChangeAspect="1"/>
          </p:cNvGraphicFramePr>
          <p:nvPr/>
        </p:nvGraphicFramePr>
        <p:xfrm>
          <a:off x="533400" y="4114800"/>
          <a:ext cx="3962400" cy="1320800"/>
        </p:xfrm>
        <a:graphic>
          <a:graphicData uri="http://schemas.openxmlformats.org/presentationml/2006/ole">
            <p:oleObj spid="_x0000_s97283" name="Worksheet" r:id="rId4" imgW="4557600" imgH="1526400" progId="Excel.Sheet.8">
              <p:embed/>
            </p:oleObj>
          </a:graphicData>
        </a:graphic>
      </p:graphicFrame>
      <p:graphicFrame>
        <p:nvGraphicFramePr>
          <p:cNvPr id="97286" name="Object 6"/>
          <p:cNvGraphicFramePr>
            <a:graphicFrameLocks noChangeAspect="1"/>
          </p:cNvGraphicFramePr>
          <p:nvPr/>
        </p:nvGraphicFramePr>
        <p:xfrm>
          <a:off x="4800600" y="4038600"/>
          <a:ext cx="3962400" cy="1328738"/>
        </p:xfrm>
        <a:graphic>
          <a:graphicData uri="http://schemas.openxmlformats.org/presentationml/2006/ole">
            <p:oleObj spid="_x0000_s97286" name="Worksheet" r:id="rId5" imgW="4557600" imgH="1526400" progId="Excel.Sheet.8">
              <p:embed/>
            </p:oleObj>
          </a:graphicData>
        </a:graphic>
      </p:graphicFrame>
      <p:sp>
        <p:nvSpPr>
          <p:cNvPr id="9729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1676400"/>
          </a:xfrm>
        </p:spPr>
        <p:txBody>
          <a:bodyPr/>
          <a:lstStyle/>
          <a:p>
            <a:r>
              <a:rPr lang="en-US"/>
              <a:t>Q: find all students (part or full time)</a:t>
            </a:r>
          </a:p>
          <a:p>
            <a:r>
              <a:rPr lang="en-US"/>
              <a:t>A: PT-STUDENT union FT-STUDENT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5EA40906-7E05-4D7E-8189-199BA12EEF34}" type="slidenum">
              <a:rPr lang="en-US"/>
              <a:pPr/>
              <a:t>13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Observations:</a:t>
            </a:r>
          </a:p>
        </p:txBody>
      </p:sp>
      <p:sp>
        <p:nvSpPr>
          <p:cNvPr id="1177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2514600"/>
          </a:xfrm>
        </p:spPr>
        <p:txBody>
          <a:bodyPr/>
          <a:lstStyle/>
          <a:p>
            <a:r>
              <a:rPr lang="en-US"/>
              <a:t>two tables are ‘union compatible’ if they have the same attributes (‘domains’)</a:t>
            </a:r>
          </a:p>
          <a:p>
            <a:r>
              <a:rPr lang="en-US"/>
              <a:t>Q: how about intersection </a:t>
            </a:r>
          </a:p>
        </p:txBody>
      </p:sp>
      <p:sp>
        <p:nvSpPr>
          <p:cNvPr id="117768" name="Text Box 8"/>
          <p:cNvSpPr txBox="1">
            <a:spLocks noChangeArrowheads="1"/>
          </p:cNvSpPr>
          <p:nvPr/>
        </p:nvSpPr>
        <p:spPr bwMode="auto">
          <a:xfrm flipV="1">
            <a:off x="5702300" y="3065463"/>
            <a:ext cx="477838" cy="5794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FF73CEA2-3F39-4369-8E9F-7B9D260FAB6C}" type="slidenum">
              <a:rPr lang="en-US"/>
              <a:pPr/>
              <a:t>14</a:t>
            </a:fld>
            <a:endParaRPr 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Observations: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1905000"/>
          </a:xfrm>
        </p:spPr>
        <p:txBody>
          <a:bodyPr/>
          <a:lstStyle/>
          <a:p>
            <a:r>
              <a:rPr lang="en-US"/>
              <a:t>A: redundant:</a:t>
            </a:r>
          </a:p>
          <a:p>
            <a:r>
              <a:rPr lang="en-US"/>
              <a:t>STUDENT intersection STAFF =</a:t>
            </a:r>
          </a:p>
          <a:p>
            <a:pPr>
              <a:buFontTx/>
              <a:buNone/>
            </a:pPr>
            <a:r>
              <a:rPr lang="en-US"/>
              <a:t>   </a:t>
            </a:r>
          </a:p>
        </p:txBody>
      </p:sp>
      <p:sp>
        <p:nvSpPr>
          <p:cNvPr id="118804" name="Oval 20"/>
          <p:cNvSpPr>
            <a:spLocks noChangeArrowheads="1"/>
          </p:cNvSpPr>
          <p:nvPr/>
        </p:nvSpPr>
        <p:spPr bwMode="auto">
          <a:xfrm>
            <a:off x="2590800" y="4343400"/>
            <a:ext cx="1371600" cy="1371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8805" name="Oval 21"/>
          <p:cNvSpPr>
            <a:spLocks noChangeArrowheads="1"/>
          </p:cNvSpPr>
          <p:nvPr/>
        </p:nvSpPr>
        <p:spPr bwMode="auto">
          <a:xfrm>
            <a:off x="3429000" y="4419600"/>
            <a:ext cx="1219200" cy="838200"/>
          </a:xfrm>
          <a:prstGeom prst="ellipse">
            <a:avLst/>
          </a:prstGeom>
          <a:noFill/>
          <a:ln w="38100">
            <a:solidFill>
              <a:srgbClr val="6699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8806" name="Text Box 22"/>
          <p:cNvSpPr txBox="1">
            <a:spLocks noChangeArrowheads="1"/>
          </p:cNvSpPr>
          <p:nvPr/>
        </p:nvSpPr>
        <p:spPr bwMode="auto">
          <a:xfrm>
            <a:off x="914400" y="4419600"/>
            <a:ext cx="1625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STUDENT</a:t>
            </a:r>
          </a:p>
        </p:txBody>
      </p:sp>
      <p:sp>
        <p:nvSpPr>
          <p:cNvPr id="118807" name="Text Box 23"/>
          <p:cNvSpPr txBox="1">
            <a:spLocks noChangeArrowheads="1"/>
          </p:cNvSpPr>
          <p:nvPr/>
        </p:nvSpPr>
        <p:spPr bwMode="auto">
          <a:xfrm>
            <a:off x="4860925" y="4308475"/>
            <a:ext cx="11493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669900"/>
                </a:solidFill>
              </a:rPr>
              <a:t>STAFF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9B81E209-A895-4D5D-90BC-63E00C0D9B22}" type="slidenum">
              <a:rPr lang="en-US"/>
              <a:pPr/>
              <a:t>15</a:t>
            </a:fld>
            <a:endParaRPr lang="en-US"/>
          </a:p>
        </p:txBody>
      </p:sp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Observations: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1905000"/>
          </a:xfrm>
        </p:spPr>
        <p:txBody>
          <a:bodyPr/>
          <a:lstStyle/>
          <a:p>
            <a:r>
              <a:rPr lang="en-US"/>
              <a:t>A: redundant:</a:t>
            </a:r>
          </a:p>
          <a:p>
            <a:r>
              <a:rPr lang="en-US"/>
              <a:t>STUDENT intersection STAFF =</a:t>
            </a:r>
          </a:p>
          <a:p>
            <a:pPr>
              <a:buFontTx/>
              <a:buNone/>
            </a:pPr>
            <a:r>
              <a:rPr lang="en-US"/>
              <a:t>   </a:t>
            </a:r>
          </a:p>
        </p:txBody>
      </p:sp>
      <p:sp>
        <p:nvSpPr>
          <p:cNvPr id="361476" name="Oval 4"/>
          <p:cNvSpPr>
            <a:spLocks noChangeArrowheads="1"/>
          </p:cNvSpPr>
          <p:nvPr/>
        </p:nvSpPr>
        <p:spPr bwMode="auto">
          <a:xfrm>
            <a:off x="2590800" y="4343400"/>
            <a:ext cx="1371600" cy="1371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1477" name="Oval 5"/>
          <p:cNvSpPr>
            <a:spLocks noChangeArrowheads="1"/>
          </p:cNvSpPr>
          <p:nvPr/>
        </p:nvSpPr>
        <p:spPr bwMode="auto">
          <a:xfrm>
            <a:off x="3429000" y="4419600"/>
            <a:ext cx="1219200" cy="838200"/>
          </a:xfrm>
          <a:prstGeom prst="ellipse">
            <a:avLst/>
          </a:prstGeom>
          <a:noFill/>
          <a:ln w="38100">
            <a:solidFill>
              <a:srgbClr val="6699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1478" name="Text Box 6"/>
          <p:cNvSpPr txBox="1">
            <a:spLocks noChangeArrowheads="1"/>
          </p:cNvSpPr>
          <p:nvPr/>
        </p:nvSpPr>
        <p:spPr bwMode="auto">
          <a:xfrm>
            <a:off x="914400" y="4419600"/>
            <a:ext cx="1625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STUDENT</a:t>
            </a:r>
          </a:p>
        </p:txBody>
      </p:sp>
      <p:sp>
        <p:nvSpPr>
          <p:cNvPr id="361479" name="Text Box 7"/>
          <p:cNvSpPr txBox="1">
            <a:spLocks noChangeArrowheads="1"/>
          </p:cNvSpPr>
          <p:nvPr/>
        </p:nvSpPr>
        <p:spPr bwMode="auto">
          <a:xfrm>
            <a:off x="4860925" y="4308475"/>
            <a:ext cx="11493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669900"/>
                </a:solidFill>
              </a:rPr>
              <a:t>STAFF</a:t>
            </a:r>
            <a:endParaRPr lang="en-US"/>
          </a:p>
        </p:txBody>
      </p:sp>
      <p:sp>
        <p:nvSpPr>
          <p:cNvPr id="361480" name="Freeform 8"/>
          <p:cNvSpPr>
            <a:spLocks/>
          </p:cNvSpPr>
          <p:nvPr/>
        </p:nvSpPr>
        <p:spPr bwMode="auto">
          <a:xfrm>
            <a:off x="3414713" y="4494213"/>
            <a:ext cx="539750" cy="717550"/>
          </a:xfrm>
          <a:custGeom>
            <a:avLst/>
            <a:gdLst/>
            <a:ahLst/>
            <a:cxnLst>
              <a:cxn ang="0">
                <a:pos x="188" y="0"/>
              </a:cxn>
              <a:cxn ang="0">
                <a:pos x="91" y="42"/>
              </a:cxn>
              <a:cxn ang="0">
                <a:pos x="70" y="56"/>
              </a:cxn>
              <a:cxn ang="0">
                <a:pos x="56" y="77"/>
              </a:cxn>
              <a:cxn ang="0">
                <a:pos x="35" y="91"/>
              </a:cxn>
              <a:cxn ang="0">
                <a:pos x="28" y="111"/>
              </a:cxn>
              <a:cxn ang="0">
                <a:pos x="14" y="132"/>
              </a:cxn>
              <a:cxn ang="0">
                <a:pos x="0" y="174"/>
              </a:cxn>
              <a:cxn ang="0">
                <a:pos x="77" y="382"/>
              </a:cxn>
              <a:cxn ang="0">
                <a:pos x="278" y="452"/>
              </a:cxn>
              <a:cxn ang="0">
                <a:pos x="313" y="424"/>
              </a:cxn>
              <a:cxn ang="0">
                <a:pos x="326" y="334"/>
              </a:cxn>
              <a:cxn ang="0">
                <a:pos x="313" y="167"/>
              </a:cxn>
              <a:cxn ang="0">
                <a:pos x="202" y="28"/>
              </a:cxn>
              <a:cxn ang="0">
                <a:pos x="188" y="0"/>
              </a:cxn>
            </a:cxnLst>
            <a:rect l="0" t="0" r="r" b="b"/>
            <a:pathLst>
              <a:path w="340" h="452">
                <a:moveTo>
                  <a:pt x="188" y="0"/>
                </a:moveTo>
                <a:cubicBezTo>
                  <a:pt x="143" y="9"/>
                  <a:pt x="131" y="15"/>
                  <a:pt x="91" y="42"/>
                </a:cubicBezTo>
                <a:cubicBezTo>
                  <a:pt x="84" y="47"/>
                  <a:pt x="70" y="56"/>
                  <a:pt x="70" y="56"/>
                </a:cubicBezTo>
                <a:cubicBezTo>
                  <a:pt x="65" y="63"/>
                  <a:pt x="62" y="71"/>
                  <a:pt x="56" y="77"/>
                </a:cubicBezTo>
                <a:cubicBezTo>
                  <a:pt x="50" y="83"/>
                  <a:pt x="40" y="85"/>
                  <a:pt x="35" y="91"/>
                </a:cubicBezTo>
                <a:cubicBezTo>
                  <a:pt x="31" y="96"/>
                  <a:pt x="31" y="105"/>
                  <a:pt x="28" y="111"/>
                </a:cubicBezTo>
                <a:cubicBezTo>
                  <a:pt x="24" y="118"/>
                  <a:pt x="17" y="124"/>
                  <a:pt x="14" y="132"/>
                </a:cubicBezTo>
                <a:cubicBezTo>
                  <a:pt x="8" y="145"/>
                  <a:pt x="0" y="174"/>
                  <a:pt x="0" y="174"/>
                </a:cubicBezTo>
                <a:cubicBezTo>
                  <a:pt x="6" y="266"/>
                  <a:pt x="0" y="330"/>
                  <a:pt x="77" y="382"/>
                </a:cubicBezTo>
                <a:cubicBezTo>
                  <a:pt x="118" y="443"/>
                  <a:pt x="215" y="448"/>
                  <a:pt x="278" y="452"/>
                </a:cubicBezTo>
                <a:cubicBezTo>
                  <a:pt x="296" y="446"/>
                  <a:pt x="307" y="447"/>
                  <a:pt x="313" y="424"/>
                </a:cubicBezTo>
                <a:cubicBezTo>
                  <a:pt x="320" y="395"/>
                  <a:pt x="326" y="334"/>
                  <a:pt x="326" y="334"/>
                </a:cubicBezTo>
                <a:cubicBezTo>
                  <a:pt x="324" y="278"/>
                  <a:pt x="340" y="216"/>
                  <a:pt x="313" y="167"/>
                </a:cubicBezTo>
                <a:cubicBezTo>
                  <a:pt x="277" y="103"/>
                  <a:pt x="262" y="68"/>
                  <a:pt x="202" y="28"/>
                </a:cubicBezTo>
                <a:cubicBezTo>
                  <a:pt x="191" y="20"/>
                  <a:pt x="181" y="12"/>
                  <a:pt x="188" y="0"/>
                </a:cubicBezTo>
                <a:close/>
              </a:path>
            </a:pathLst>
          </a:custGeom>
          <a:solidFill>
            <a:srgbClr val="000000">
              <a:alpha val="10001"/>
            </a:srgbClr>
          </a:solidFill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F83D7378-D43E-41F1-BE1D-B32BC293A95A}" type="slidenum">
              <a:rPr lang="en-US"/>
              <a:pPr/>
              <a:t>16</a:t>
            </a:fld>
            <a:endParaRPr lang="en-US"/>
          </a:p>
        </p:txBody>
      </p:sp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Observations: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1905000"/>
          </a:xfrm>
        </p:spPr>
        <p:txBody>
          <a:bodyPr/>
          <a:lstStyle/>
          <a:p>
            <a:r>
              <a:rPr lang="en-US"/>
              <a:t>A: redundant:</a:t>
            </a:r>
          </a:p>
          <a:p>
            <a:r>
              <a:rPr lang="en-US"/>
              <a:t>STUDENT intersection STAFF =</a:t>
            </a:r>
          </a:p>
          <a:p>
            <a:pPr>
              <a:buFontTx/>
              <a:buNone/>
            </a:pPr>
            <a:r>
              <a:rPr lang="en-US"/>
              <a:t>   STUDENT - (STUDENT - STAFF)</a:t>
            </a:r>
          </a:p>
        </p:txBody>
      </p:sp>
      <p:sp>
        <p:nvSpPr>
          <p:cNvPr id="359428" name="Oval 4"/>
          <p:cNvSpPr>
            <a:spLocks noChangeArrowheads="1"/>
          </p:cNvSpPr>
          <p:nvPr/>
        </p:nvSpPr>
        <p:spPr bwMode="auto">
          <a:xfrm>
            <a:off x="2590800" y="4343400"/>
            <a:ext cx="1371600" cy="1371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9429" name="Oval 5"/>
          <p:cNvSpPr>
            <a:spLocks noChangeArrowheads="1"/>
          </p:cNvSpPr>
          <p:nvPr/>
        </p:nvSpPr>
        <p:spPr bwMode="auto">
          <a:xfrm>
            <a:off x="3429000" y="4419600"/>
            <a:ext cx="1219200" cy="838200"/>
          </a:xfrm>
          <a:prstGeom prst="ellipse">
            <a:avLst/>
          </a:prstGeom>
          <a:noFill/>
          <a:ln w="38100">
            <a:solidFill>
              <a:srgbClr val="6699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9430" name="Text Box 6"/>
          <p:cNvSpPr txBox="1">
            <a:spLocks noChangeArrowheads="1"/>
          </p:cNvSpPr>
          <p:nvPr/>
        </p:nvSpPr>
        <p:spPr bwMode="auto">
          <a:xfrm>
            <a:off x="914400" y="4419600"/>
            <a:ext cx="1625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STUDENT</a:t>
            </a:r>
          </a:p>
        </p:txBody>
      </p:sp>
      <p:sp>
        <p:nvSpPr>
          <p:cNvPr id="359431" name="Text Box 7"/>
          <p:cNvSpPr txBox="1">
            <a:spLocks noChangeArrowheads="1"/>
          </p:cNvSpPr>
          <p:nvPr/>
        </p:nvSpPr>
        <p:spPr bwMode="auto">
          <a:xfrm>
            <a:off x="4860925" y="4308475"/>
            <a:ext cx="11493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669900"/>
                </a:solidFill>
              </a:rPr>
              <a:t>STAFF</a:t>
            </a:r>
            <a:endParaRPr lang="en-US"/>
          </a:p>
        </p:txBody>
      </p:sp>
      <p:sp>
        <p:nvSpPr>
          <p:cNvPr id="359432" name="Line 8"/>
          <p:cNvSpPr>
            <a:spLocks noChangeShapeType="1"/>
          </p:cNvSpPr>
          <p:nvPr/>
        </p:nvSpPr>
        <p:spPr bwMode="auto">
          <a:xfrm>
            <a:off x="3429000" y="3810000"/>
            <a:ext cx="3429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9433" name="Line 9"/>
          <p:cNvSpPr>
            <a:spLocks noChangeShapeType="1"/>
          </p:cNvSpPr>
          <p:nvPr/>
        </p:nvSpPr>
        <p:spPr bwMode="auto">
          <a:xfrm flipH="1">
            <a:off x="2590800" y="4419600"/>
            <a:ext cx="533400" cy="457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9434" name="Line 10"/>
          <p:cNvSpPr>
            <a:spLocks noChangeShapeType="1"/>
          </p:cNvSpPr>
          <p:nvPr/>
        </p:nvSpPr>
        <p:spPr bwMode="auto">
          <a:xfrm flipH="1">
            <a:off x="2667000" y="4419600"/>
            <a:ext cx="838200" cy="914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9435" name="Line 11"/>
          <p:cNvSpPr>
            <a:spLocks noChangeShapeType="1"/>
          </p:cNvSpPr>
          <p:nvPr/>
        </p:nvSpPr>
        <p:spPr bwMode="auto">
          <a:xfrm flipH="1">
            <a:off x="2971800" y="5029200"/>
            <a:ext cx="533400" cy="609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9436" name="Line 12"/>
          <p:cNvSpPr>
            <a:spLocks noChangeShapeType="1"/>
          </p:cNvSpPr>
          <p:nvPr/>
        </p:nvSpPr>
        <p:spPr bwMode="auto">
          <a:xfrm flipH="1">
            <a:off x="3276600" y="5181600"/>
            <a:ext cx="457200" cy="533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9437" name="Line 13"/>
          <p:cNvSpPr>
            <a:spLocks noChangeShapeType="1"/>
          </p:cNvSpPr>
          <p:nvPr/>
        </p:nvSpPr>
        <p:spPr bwMode="auto">
          <a:xfrm>
            <a:off x="2590800" y="4953000"/>
            <a:ext cx="685800" cy="685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9438" name="Line 14"/>
          <p:cNvSpPr>
            <a:spLocks noChangeShapeType="1"/>
          </p:cNvSpPr>
          <p:nvPr/>
        </p:nvSpPr>
        <p:spPr bwMode="auto">
          <a:xfrm>
            <a:off x="2743200" y="4572000"/>
            <a:ext cx="990600" cy="990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9439" name="Line 15"/>
          <p:cNvSpPr>
            <a:spLocks noChangeShapeType="1"/>
          </p:cNvSpPr>
          <p:nvPr/>
        </p:nvSpPr>
        <p:spPr bwMode="auto">
          <a:xfrm>
            <a:off x="3200400" y="4343400"/>
            <a:ext cx="304800" cy="228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7047BE66-1EFD-4763-87F3-9DBA44E54694}" type="slidenum">
              <a:rPr lang="en-US"/>
              <a:pPr/>
              <a:t>17</a:t>
            </a:fld>
            <a:endParaRPr lang="en-US"/>
          </a:p>
        </p:txBody>
      </p:sp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Observations: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1905000"/>
          </a:xfrm>
        </p:spPr>
        <p:txBody>
          <a:bodyPr/>
          <a:lstStyle/>
          <a:p>
            <a:r>
              <a:rPr lang="en-US"/>
              <a:t>A: redundant:</a:t>
            </a:r>
          </a:p>
          <a:p>
            <a:r>
              <a:rPr lang="en-US"/>
              <a:t>STUDENT intersection STAFF =</a:t>
            </a:r>
          </a:p>
          <a:p>
            <a:pPr>
              <a:buFontTx/>
              <a:buNone/>
            </a:pPr>
            <a:r>
              <a:rPr lang="en-US"/>
              <a:t>   STUDENT - (STUDENT - STAFF)</a:t>
            </a:r>
          </a:p>
        </p:txBody>
      </p:sp>
      <p:sp>
        <p:nvSpPr>
          <p:cNvPr id="365584" name="Text Box 16"/>
          <p:cNvSpPr txBox="1">
            <a:spLocks noChangeArrowheads="1"/>
          </p:cNvSpPr>
          <p:nvPr/>
        </p:nvSpPr>
        <p:spPr bwMode="auto">
          <a:xfrm>
            <a:off x="2422525" y="4286250"/>
            <a:ext cx="4575175" cy="1311275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2"/>
                </a:solidFill>
              </a:rPr>
              <a:t>Double negation: </a:t>
            </a:r>
          </a:p>
          <a:p>
            <a:r>
              <a:rPr lang="en-US" sz="3200">
                <a:solidFill>
                  <a:schemeClr val="tx2"/>
                </a:solidFill>
              </a:rPr>
              <a:t>We’ll see it again, later…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BAAD29BC-DD02-43AD-B5D3-C8980D94A47E}" type="slidenum">
              <a:rPr lang="en-US"/>
              <a:pPr/>
              <a:t>18</a:t>
            </a:fld>
            <a:endParaRPr lang="en-US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.</a:t>
            </a:r>
          </a:p>
          <a:p>
            <a:r>
              <a:rPr lang="en-US"/>
              <a:t>.</a:t>
            </a:r>
          </a:p>
          <a:p>
            <a:r>
              <a:rPr lang="en-US"/>
              <a:t>.</a:t>
            </a:r>
          </a:p>
          <a:p>
            <a:r>
              <a:rPr lang="en-US"/>
              <a:t>set union </a:t>
            </a:r>
          </a:p>
          <a:p>
            <a:r>
              <a:rPr lang="en-US"/>
              <a:t>set difference  ‘-’    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operators</a:t>
            </a:r>
          </a:p>
        </p:txBody>
      </p:sp>
      <p:sp>
        <p:nvSpPr>
          <p:cNvPr id="120837" name="Text Box 5"/>
          <p:cNvSpPr txBox="1">
            <a:spLocks noChangeArrowheads="1"/>
          </p:cNvSpPr>
          <p:nvPr/>
        </p:nvSpPr>
        <p:spPr bwMode="auto">
          <a:xfrm>
            <a:off x="3489325" y="3775075"/>
            <a:ext cx="404813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65C8ADA4-49A8-45A7-91C3-C7727C4B8D85}" type="slidenum">
              <a:rPr lang="en-US"/>
              <a:pPr/>
              <a:t>19</a:t>
            </a:fld>
            <a:endParaRPr 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operators?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eg, find all students on ‘Main street’</a:t>
            </a:r>
          </a:p>
          <a:p>
            <a:r>
              <a:rPr lang="en-US"/>
              <a:t>A: ‘selection’</a:t>
            </a:r>
          </a:p>
        </p:txBody>
      </p:sp>
      <p:graphicFrame>
        <p:nvGraphicFramePr>
          <p:cNvPr id="121860" name="Object 4"/>
          <p:cNvGraphicFramePr>
            <a:graphicFrameLocks noChangeAspect="1"/>
          </p:cNvGraphicFramePr>
          <p:nvPr/>
        </p:nvGraphicFramePr>
        <p:xfrm>
          <a:off x="1504950" y="3352800"/>
          <a:ext cx="5146675" cy="695325"/>
        </p:xfrm>
        <a:graphic>
          <a:graphicData uri="http://schemas.openxmlformats.org/presentationml/2006/ole">
            <p:oleObj spid="_x0000_s121860" name="Equation" r:id="rId4" imgW="1955520" imgH="266400" progId="Equation.3">
              <p:embed/>
            </p:oleObj>
          </a:graphicData>
        </a:graphic>
      </p:graphicFrame>
      <p:graphicFrame>
        <p:nvGraphicFramePr>
          <p:cNvPr id="121861" name="Object 5"/>
          <p:cNvGraphicFramePr>
            <a:graphicFrameLocks noChangeAspect="1"/>
          </p:cNvGraphicFramePr>
          <p:nvPr/>
        </p:nvGraphicFramePr>
        <p:xfrm>
          <a:off x="1752600" y="4267200"/>
          <a:ext cx="4267200" cy="1430338"/>
        </p:xfrm>
        <a:graphic>
          <a:graphicData uri="http://schemas.openxmlformats.org/presentationml/2006/ole">
            <p:oleObj spid="_x0000_s121861" name="Worksheet" r:id="rId5" imgW="5568840" imgH="1811160" progId="Excel.Sheet.8">
              <p:embed/>
            </p:oleObj>
          </a:graphicData>
        </a:graphic>
      </p:graphicFrame>
      <p:sp>
        <p:nvSpPr>
          <p:cNvPr id="121862" name="Rectangle 6"/>
          <p:cNvSpPr>
            <a:spLocks noChangeArrowheads="1"/>
          </p:cNvSpPr>
          <p:nvPr/>
        </p:nvSpPr>
        <p:spPr bwMode="auto">
          <a:xfrm>
            <a:off x="1752600" y="4953000"/>
            <a:ext cx="4267200" cy="3810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76800C95-6065-463F-B428-866F1A5A43C2}" type="slidenum">
              <a:rPr lang="en-US"/>
              <a:pPr/>
              <a:t>2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history</a:t>
            </a:r>
          </a:p>
          <a:p>
            <a:r>
              <a:rPr lang="en-US"/>
              <a:t>concepts</a:t>
            </a:r>
          </a:p>
          <a:p>
            <a:r>
              <a:rPr lang="en-US"/>
              <a:t>Formal query languages</a:t>
            </a:r>
          </a:p>
          <a:p>
            <a:pPr lvl="1"/>
            <a:r>
              <a:rPr lang="en-US"/>
              <a:t>relational algebra</a:t>
            </a:r>
          </a:p>
          <a:p>
            <a:pPr lvl="1"/>
            <a:r>
              <a:rPr lang="en-US"/>
              <a:t>rel. tuple calculus</a:t>
            </a:r>
          </a:p>
          <a:p>
            <a:pPr lvl="1"/>
            <a:r>
              <a:rPr lang="en-US"/>
              <a:t>rel. domain calculus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A831CB9C-7AFC-42A8-8477-D4CE3A6B5816}" type="slidenum">
              <a:rPr lang="en-US"/>
              <a:pPr/>
              <a:t>20</a:t>
            </a:fld>
            <a:endParaRPr 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operators?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Notice: selection (and rest of operators) expect tables, and produce tables (-&gt; can be cascaded!!)</a:t>
            </a:r>
          </a:p>
          <a:p>
            <a:r>
              <a:rPr lang="en-US"/>
              <a:t>For selection, in general:</a:t>
            </a:r>
          </a:p>
        </p:txBody>
      </p:sp>
      <p:graphicFrame>
        <p:nvGraphicFramePr>
          <p:cNvPr id="123908" name="Object 4"/>
          <p:cNvGraphicFramePr>
            <a:graphicFrameLocks noChangeAspect="1"/>
          </p:cNvGraphicFramePr>
          <p:nvPr/>
        </p:nvGraphicFramePr>
        <p:xfrm>
          <a:off x="1905000" y="4267200"/>
          <a:ext cx="4410075" cy="628650"/>
        </p:xfrm>
        <a:graphic>
          <a:graphicData uri="http://schemas.openxmlformats.org/presentationml/2006/ole">
            <p:oleObj spid="_x0000_s123908" name="Equation" r:id="rId4" imgW="16761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A121D44C-7826-4A6B-A554-49C61FEC9ABD}" type="slidenum">
              <a:rPr lang="en-US"/>
              <a:pPr/>
              <a:t>21</a:t>
            </a:fld>
            <a:endParaRPr 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Selection - examples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543800" cy="914400"/>
          </a:xfrm>
        </p:spPr>
        <p:txBody>
          <a:bodyPr/>
          <a:lstStyle/>
          <a:p>
            <a:r>
              <a:rPr lang="en-US"/>
              <a:t>Find all ‘Smiths’ on ‘Forbes Ave’</a:t>
            </a:r>
          </a:p>
        </p:txBody>
      </p:sp>
      <p:graphicFrame>
        <p:nvGraphicFramePr>
          <p:cNvPr id="126980" name="Object 4"/>
          <p:cNvGraphicFramePr>
            <a:graphicFrameLocks noChangeAspect="1"/>
          </p:cNvGraphicFramePr>
          <p:nvPr/>
        </p:nvGraphicFramePr>
        <p:xfrm>
          <a:off x="838200" y="3048000"/>
          <a:ext cx="6548438" cy="695325"/>
        </p:xfrm>
        <a:graphic>
          <a:graphicData uri="http://schemas.openxmlformats.org/presentationml/2006/ole">
            <p:oleObj spid="_x0000_s126980" name="Equation" r:id="rId4" imgW="2489040" imgH="266400" progId="Equation.3">
              <p:embed/>
            </p:oleObj>
          </a:graphicData>
        </a:graphic>
      </p:graphicFrame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1143000" y="4267200"/>
            <a:ext cx="6858000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‘condition’ can be any boolean combination of ‘=‘, ‘&gt;’, ‘&gt;=‘,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CB2E8855-135E-45B0-A115-A190887D22B8}" type="slidenum">
              <a:rPr lang="en-US"/>
              <a:pPr/>
              <a:t>22</a:t>
            </a:fld>
            <a:endParaRPr 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selection</a:t>
            </a:r>
          </a:p>
          <a:p>
            <a:r>
              <a:rPr lang="en-US"/>
              <a:t>.</a:t>
            </a:r>
          </a:p>
          <a:p>
            <a:r>
              <a:rPr lang="en-US"/>
              <a:t>.</a:t>
            </a:r>
          </a:p>
          <a:p>
            <a:r>
              <a:rPr lang="en-US"/>
              <a:t>set union </a:t>
            </a:r>
          </a:p>
          <a:p>
            <a:r>
              <a:rPr lang="en-US"/>
              <a:t>set difference                   R - S    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operators</a:t>
            </a:r>
          </a:p>
        </p:txBody>
      </p:sp>
      <p:graphicFrame>
        <p:nvGraphicFramePr>
          <p:cNvPr id="124933" name="Object 5"/>
          <p:cNvGraphicFramePr>
            <a:graphicFrameLocks noChangeAspect="1"/>
          </p:cNvGraphicFramePr>
          <p:nvPr/>
        </p:nvGraphicFramePr>
        <p:xfrm>
          <a:off x="4549775" y="2057400"/>
          <a:ext cx="2471738" cy="628650"/>
        </p:xfrm>
        <a:graphic>
          <a:graphicData uri="http://schemas.openxmlformats.org/presentationml/2006/ole">
            <p:oleObj spid="_x0000_s124933" name="Equation" r:id="rId4" imgW="939600" imgH="241200" progId="Equation.3">
              <p:embed/>
            </p:oleObj>
          </a:graphicData>
        </a:graphic>
      </p:graphicFrame>
      <p:sp>
        <p:nvSpPr>
          <p:cNvPr id="124934" name="Text Box 6"/>
          <p:cNvSpPr txBox="1">
            <a:spLocks noChangeArrowheads="1"/>
          </p:cNvSpPr>
          <p:nvPr/>
        </p:nvSpPr>
        <p:spPr bwMode="auto">
          <a:xfrm>
            <a:off x="5165725" y="3676650"/>
            <a:ext cx="1104900" cy="5794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0"/>
              <a:t>R </a:t>
            </a:r>
            <a:r>
              <a:rPr lang="en-US" b="0"/>
              <a:t>U</a:t>
            </a:r>
            <a:r>
              <a:rPr lang="en-US" sz="3200" b="0"/>
              <a:t> S</a:t>
            </a: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6380330D-287E-40D2-8867-5CDB05DA07FD}" type="slidenum">
              <a:rPr lang="en-US"/>
              <a:pPr/>
              <a:t>23</a:t>
            </a:fld>
            <a:endParaRPr lang="en-US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selection picks rows - how about columns?</a:t>
            </a:r>
          </a:p>
          <a:p>
            <a:r>
              <a:rPr lang="en-US"/>
              <a:t>A: ‘projection’ - eg.:</a:t>
            </a:r>
          </a:p>
          <a:p>
            <a:pPr>
              <a:buFontTx/>
              <a:buNone/>
            </a:pPr>
            <a:r>
              <a:rPr lang="en-US"/>
              <a:t> </a:t>
            </a:r>
          </a:p>
          <a:p>
            <a:pPr>
              <a:buFontTx/>
              <a:buNone/>
            </a:pPr>
            <a:r>
              <a:rPr lang="en-US"/>
              <a:t>finds all the ‘ssn’ - </a:t>
            </a:r>
            <a:r>
              <a:rPr lang="en-US">
                <a:solidFill>
                  <a:srgbClr val="FF3300"/>
                </a:solidFill>
              </a:rPr>
              <a:t>removing duplicates</a:t>
            </a:r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operators</a:t>
            </a:r>
          </a:p>
        </p:txBody>
      </p:sp>
      <p:graphicFrame>
        <p:nvGraphicFramePr>
          <p:cNvPr id="128006" name="Object 6"/>
          <p:cNvGraphicFramePr>
            <a:graphicFrameLocks noChangeAspect="1"/>
          </p:cNvGraphicFramePr>
          <p:nvPr/>
        </p:nvGraphicFramePr>
        <p:xfrm>
          <a:off x="4800600" y="2590800"/>
          <a:ext cx="3208338" cy="627063"/>
        </p:xfrm>
        <a:graphic>
          <a:graphicData uri="http://schemas.openxmlformats.org/presentationml/2006/ole">
            <p:oleObj spid="_x0000_s128006" name="Equation" r:id="rId4" imgW="1218960" imgH="241200" progId="Equation.3">
              <p:embed/>
            </p:oleObj>
          </a:graphicData>
        </a:graphic>
      </p:graphicFrame>
      <p:graphicFrame>
        <p:nvGraphicFramePr>
          <p:cNvPr id="128007" name="Object 7"/>
          <p:cNvGraphicFramePr>
            <a:graphicFrameLocks noChangeAspect="1"/>
          </p:cNvGraphicFramePr>
          <p:nvPr/>
        </p:nvGraphicFramePr>
        <p:xfrm>
          <a:off x="1905000" y="4343400"/>
          <a:ext cx="4267200" cy="1430338"/>
        </p:xfrm>
        <a:graphic>
          <a:graphicData uri="http://schemas.openxmlformats.org/presentationml/2006/ole">
            <p:oleObj spid="_x0000_s128007" name="Worksheet" r:id="rId5" imgW="4572000" imgH="1533600" progId="Excel.Sheet.8">
              <p:embed/>
            </p:oleObj>
          </a:graphicData>
        </a:graphic>
      </p:graphicFrame>
      <p:sp>
        <p:nvSpPr>
          <p:cNvPr id="128008" name="Rectangle 8"/>
          <p:cNvSpPr>
            <a:spLocks noChangeArrowheads="1"/>
          </p:cNvSpPr>
          <p:nvPr/>
        </p:nvSpPr>
        <p:spPr bwMode="auto">
          <a:xfrm>
            <a:off x="1905000" y="4724400"/>
            <a:ext cx="1371600" cy="11430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D9E38BA6-896E-43AF-9360-B1D526944B3B}" type="slidenum">
              <a:rPr lang="en-US"/>
              <a:pPr/>
              <a:t>24</a:t>
            </a:fld>
            <a:endParaRPr lang="en-US"/>
          </a:p>
        </p:txBody>
      </p:sp>
      <p:sp>
        <p:nvSpPr>
          <p:cNvPr id="130057" name="Rectangle 9"/>
          <p:cNvSpPr>
            <a:spLocks noChangeArrowheads="1"/>
          </p:cNvSpPr>
          <p:nvPr/>
        </p:nvSpPr>
        <p:spPr bwMode="auto">
          <a:xfrm>
            <a:off x="1981200" y="5105400"/>
            <a:ext cx="4114800" cy="304800"/>
          </a:xfrm>
          <a:prstGeom prst="rect">
            <a:avLst/>
          </a:prstGeom>
          <a:solidFill>
            <a:schemeClr val="folHlink">
              <a:alpha val="50000"/>
            </a:schemeClr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buFontTx/>
              <a:buNone/>
            </a:pPr>
            <a:r>
              <a:rPr lang="en-US"/>
              <a:t> Cascading: ‘find ssn of students on ‘forbes ave’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operators</a:t>
            </a:r>
          </a:p>
        </p:txBody>
      </p:sp>
      <p:graphicFrame>
        <p:nvGraphicFramePr>
          <p:cNvPr id="130052" name="Object 4"/>
          <p:cNvGraphicFramePr>
            <a:graphicFrameLocks noChangeAspect="1"/>
          </p:cNvGraphicFramePr>
          <p:nvPr/>
        </p:nvGraphicFramePr>
        <p:xfrm>
          <a:off x="2286000" y="3124200"/>
          <a:ext cx="5915025" cy="692150"/>
        </p:xfrm>
        <a:graphic>
          <a:graphicData uri="http://schemas.openxmlformats.org/presentationml/2006/ole">
            <p:oleObj spid="_x0000_s130052" name="Equation" r:id="rId4" imgW="2247840" imgH="266400" progId="Equation.3">
              <p:embed/>
            </p:oleObj>
          </a:graphicData>
        </a:graphic>
      </p:graphicFrame>
      <p:graphicFrame>
        <p:nvGraphicFramePr>
          <p:cNvPr id="130053" name="Object 5"/>
          <p:cNvGraphicFramePr>
            <a:graphicFrameLocks noChangeAspect="1"/>
          </p:cNvGraphicFramePr>
          <p:nvPr/>
        </p:nvGraphicFramePr>
        <p:xfrm>
          <a:off x="1905000" y="4343400"/>
          <a:ext cx="4267200" cy="1430338"/>
        </p:xfrm>
        <a:graphic>
          <a:graphicData uri="http://schemas.openxmlformats.org/presentationml/2006/ole">
            <p:oleObj spid="_x0000_s130053" name="Worksheet" r:id="rId5" imgW="4572000" imgH="1533600" progId="Excel.Sheet.8">
              <p:embed/>
            </p:oleObj>
          </a:graphicData>
        </a:graphic>
      </p:graphicFrame>
      <p:sp>
        <p:nvSpPr>
          <p:cNvPr id="130054" name="Rectangle 6"/>
          <p:cNvSpPr>
            <a:spLocks noChangeArrowheads="1"/>
          </p:cNvSpPr>
          <p:nvPr/>
        </p:nvSpPr>
        <p:spPr bwMode="auto">
          <a:xfrm>
            <a:off x="1905000" y="4724400"/>
            <a:ext cx="1371600" cy="11430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73FAD3D8-9E1A-43BA-A606-FC225181A25A}" type="slidenum">
              <a:rPr lang="en-US"/>
              <a:pPr/>
              <a:t>25</a:t>
            </a:fld>
            <a:endParaRPr 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selection</a:t>
            </a:r>
          </a:p>
          <a:p>
            <a:r>
              <a:rPr lang="en-US"/>
              <a:t>projection</a:t>
            </a:r>
          </a:p>
          <a:p>
            <a:r>
              <a:rPr lang="en-US"/>
              <a:t>.</a:t>
            </a:r>
          </a:p>
          <a:p>
            <a:r>
              <a:rPr lang="en-US"/>
              <a:t>set union </a:t>
            </a:r>
          </a:p>
          <a:p>
            <a:r>
              <a:rPr lang="en-US"/>
              <a:t>set difference                </a:t>
            </a:r>
            <a:r>
              <a:rPr lang="en-US">
                <a:solidFill>
                  <a:srgbClr val="000000"/>
                </a:solidFill>
              </a:rPr>
              <a:t>R -  S</a:t>
            </a:r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operators</a:t>
            </a:r>
          </a:p>
        </p:txBody>
      </p:sp>
      <p:graphicFrame>
        <p:nvGraphicFramePr>
          <p:cNvPr id="129029" name="Object 5"/>
          <p:cNvGraphicFramePr>
            <a:graphicFrameLocks noChangeAspect="1"/>
          </p:cNvGraphicFramePr>
          <p:nvPr/>
        </p:nvGraphicFramePr>
        <p:xfrm>
          <a:off x="4724400" y="2057400"/>
          <a:ext cx="2471738" cy="628650"/>
        </p:xfrm>
        <a:graphic>
          <a:graphicData uri="http://schemas.openxmlformats.org/presentationml/2006/ole">
            <p:oleObj spid="_x0000_s129029" name="Equation" r:id="rId4" imgW="939600" imgH="241200" progId="Equation.3">
              <p:embed/>
            </p:oleObj>
          </a:graphicData>
        </a:graphic>
      </p:graphicFrame>
      <p:graphicFrame>
        <p:nvGraphicFramePr>
          <p:cNvPr id="129030" name="Object 6"/>
          <p:cNvGraphicFramePr>
            <a:graphicFrameLocks noChangeAspect="1"/>
          </p:cNvGraphicFramePr>
          <p:nvPr/>
        </p:nvGraphicFramePr>
        <p:xfrm>
          <a:off x="4724400" y="2667000"/>
          <a:ext cx="1804988" cy="627063"/>
        </p:xfrm>
        <a:graphic>
          <a:graphicData uri="http://schemas.openxmlformats.org/presentationml/2006/ole">
            <p:oleObj spid="_x0000_s129030" name="Equation" r:id="rId5" imgW="685800" imgH="241200" progId="Equation.3">
              <p:embed/>
            </p:oleObj>
          </a:graphicData>
        </a:graphic>
      </p:graphicFrame>
      <p:sp>
        <p:nvSpPr>
          <p:cNvPr id="129031" name="Text Box 7"/>
          <p:cNvSpPr txBox="1">
            <a:spLocks noChangeArrowheads="1"/>
          </p:cNvSpPr>
          <p:nvPr/>
        </p:nvSpPr>
        <p:spPr bwMode="auto">
          <a:xfrm>
            <a:off x="4876800" y="3733800"/>
            <a:ext cx="1104900" cy="5794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0">
                <a:solidFill>
                  <a:srgbClr val="000000"/>
                </a:solidFill>
              </a:rPr>
              <a:t>R </a:t>
            </a:r>
            <a:r>
              <a:rPr lang="en-US" b="0">
                <a:solidFill>
                  <a:srgbClr val="000000"/>
                </a:solidFill>
              </a:rPr>
              <a:t>U</a:t>
            </a:r>
            <a:r>
              <a:rPr lang="en-US" sz="3200" b="0">
                <a:solidFill>
                  <a:srgbClr val="000000"/>
                </a:solidFill>
              </a:rPr>
              <a:t> S</a:t>
            </a: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1D3EECB2-AEA3-484E-BC61-D1D11D1208AA}" type="slidenum">
              <a:rPr lang="en-US"/>
              <a:pPr/>
              <a:t>26</a:t>
            </a:fld>
            <a:endParaRPr lang="en-US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buFontTx/>
              <a:buNone/>
            </a:pPr>
            <a:r>
              <a:rPr lang="en-US"/>
              <a:t> Are we done yet?</a:t>
            </a:r>
          </a:p>
          <a:p>
            <a:pPr>
              <a:buFontTx/>
              <a:buNone/>
            </a:pPr>
            <a:r>
              <a:rPr lang="en-US"/>
              <a:t>Q: Give a query we can </a:t>
            </a:r>
            <a:r>
              <a:rPr lang="en-US" b="1">
                <a:solidFill>
                  <a:schemeClr val="tx2"/>
                </a:solidFill>
              </a:rPr>
              <a:t>not</a:t>
            </a:r>
            <a:r>
              <a:rPr lang="en-US"/>
              <a:t> answer yet!</a:t>
            </a:r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operators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30387B4B-A524-4896-A026-BC990DBA476D}" type="slidenum">
              <a:rPr lang="en-US"/>
              <a:pPr/>
              <a:t>27</a:t>
            </a:fld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buFontTx/>
              <a:buNone/>
            </a:pPr>
            <a:r>
              <a:rPr lang="en-US"/>
              <a:t> A: any query across </a:t>
            </a:r>
            <a:r>
              <a:rPr lang="en-US" b="1">
                <a:solidFill>
                  <a:schemeClr val="tx2"/>
                </a:solidFill>
              </a:rPr>
              <a:t>two</a:t>
            </a:r>
            <a:r>
              <a:rPr lang="en-US"/>
              <a:t> or more tables,</a:t>
            </a:r>
          </a:p>
          <a:p>
            <a:pPr lvl="1">
              <a:buFontTx/>
              <a:buNone/>
            </a:pPr>
            <a:r>
              <a:rPr lang="en-US"/>
              <a:t>eg., ‘find names of students in 15-415’</a:t>
            </a:r>
          </a:p>
          <a:p>
            <a:pPr>
              <a:buFontTx/>
              <a:buNone/>
            </a:pPr>
            <a:r>
              <a:rPr lang="en-US"/>
              <a:t>Q: what extra operator do we need??</a:t>
            </a:r>
          </a:p>
          <a:p>
            <a:pPr>
              <a:buFontTx/>
              <a:buNone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operators</a:t>
            </a:r>
          </a:p>
        </p:txBody>
      </p:sp>
      <p:graphicFrame>
        <p:nvGraphicFramePr>
          <p:cNvPr id="132100" name="Object 4"/>
          <p:cNvGraphicFramePr>
            <a:graphicFrameLocks noChangeAspect="1"/>
          </p:cNvGraphicFramePr>
          <p:nvPr/>
        </p:nvGraphicFramePr>
        <p:xfrm>
          <a:off x="457200" y="4495800"/>
          <a:ext cx="4267200" cy="1430338"/>
        </p:xfrm>
        <a:graphic>
          <a:graphicData uri="http://schemas.openxmlformats.org/presentationml/2006/ole">
            <p:oleObj spid="_x0000_s132100" name="Worksheet" r:id="rId4" imgW="5568840" imgH="1811160" progId="Excel.Sheet.8">
              <p:embed/>
            </p:oleObj>
          </a:graphicData>
        </a:graphic>
      </p:graphicFrame>
      <p:graphicFrame>
        <p:nvGraphicFramePr>
          <p:cNvPr id="132101" name="Object 5"/>
          <p:cNvGraphicFramePr>
            <a:graphicFrameLocks noChangeAspect="1"/>
          </p:cNvGraphicFramePr>
          <p:nvPr/>
        </p:nvGraphicFramePr>
        <p:xfrm>
          <a:off x="5105400" y="4343400"/>
          <a:ext cx="2919413" cy="1385888"/>
        </p:xfrm>
        <a:graphic>
          <a:graphicData uri="http://schemas.openxmlformats.org/presentationml/2006/ole">
            <p:oleObj spid="_x0000_s132101" name="Worksheet" r:id="rId5" imgW="3549960" imgH="168768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98A13653-E87A-4412-A537-246A3822AF91}" type="slidenum">
              <a:rPr lang="en-US"/>
              <a:pPr/>
              <a:t>28</a:t>
            </a:fld>
            <a:endParaRPr lang="en-US"/>
          </a:p>
        </p:txBody>
      </p:sp>
      <p:sp>
        <p:nvSpPr>
          <p:cNvPr id="36352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buFontTx/>
              <a:buNone/>
            </a:pPr>
            <a:r>
              <a:rPr lang="en-US"/>
              <a:t> A: any query across </a:t>
            </a:r>
            <a:r>
              <a:rPr lang="en-US" b="1">
                <a:solidFill>
                  <a:schemeClr val="tx2"/>
                </a:solidFill>
              </a:rPr>
              <a:t>two</a:t>
            </a:r>
            <a:r>
              <a:rPr lang="en-US"/>
              <a:t> or more tables,</a:t>
            </a:r>
          </a:p>
          <a:p>
            <a:pPr lvl="1">
              <a:buFontTx/>
              <a:buNone/>
            </a:pPr>
            <a:r>
              <a:rPr lang="en-US"/>
              <a:t>eg., ‘find names of students in 15-415’</a:t>
            </a:r>
          </a:p>
          <a:p>
            <a:pPr>
              <a:buFontTx/>
              <a:buNone/>
            </a:pPr>
            <a:r>
              <a:rPr lang="en-US"/>
              <a:t>Q: what extra operator do we need??</a:t>
            </a:r>
          </a:p>
          <a:p>
            <a:pPr>
              <a:buFontTx/>
              <a:buNone/>
            </a:pPr>
            <a:r>
              <a:rPr lang="en-US"/>
              <a:t>A: surprisingly, cartesian product is enough!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operators</a:t>
            </a:r>
          </a:p>
        </p:txBody>
      </p:sp>
      <p:graphicFrame>
        <p:nvGraphicFramePr>
          <p:cNvPr id="363524" name="Object 4"/>
          <p:cNvGraphicFramePr>
            <a:graphicFrameLocks noChangeAspect="1"/>
          </p:cNvGraphicFramePr>
          <p:nvPr/>
        </p:nvGraphicFramePr>
        <p:xfrm>
          <a:off x="457200" y="4495800"/>
          <a:ext cx="4267200" cy="1430338"/>
        </p:xfrm>
        <a:graphic>
          <a:graphicData uri="http://schemas.openxmlformats.org/presentationml/2006/ole">
            <p:oleObj spid="_x0000_s363524" name="Worksheet" r:id="rId4" imgW="5568840" imgH="1811160" progId="Excel.Sheet.8">
              <p:embed/>
            </p:oleObj>
          </a:graphicData>
        </a:graphic>
      </p:graphicFrame>
      <p:graphicFrame>
        <p:nvGraphicFramePr>
          <p:cNvPr id="363525" name="Object 5"/>
          <p:cNvGraphicFramePr>
            <a:graphicFrameLocks noChangeAspect="1"/>
          </p:cNvGraphicFramePr>
          <p:nvPr/>
        </p:nvGraphicFramePr>
        <p:xfrm>
          <a:off x="5105400" y="4343400"/>
          <a:ext cx="2919413" cy="1385888"/>
        </p:xfrm>
        <a:graphic>
          <a:graphicData uri="http://schemas.openxmlformats.org/presentationml/2006/ole">
            <p:oleObj spid="_x0000_s363525" name="Worksheet" r:id="rId5" imgW="3549960" imgH="168768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EFCAE9C4-90B1-4BAA-A5E7-988F80E55A8B}" type="slidenum">
              <a:rPr lang="en-US"/>
              <a:pPr/>
              <a:t>29</a:t>
            </a:fld>
            <a:endParaRPr 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Cartesian product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1371600"/>
          </a:xfrm>
        </p:spPr>
        <p:txBody>
          <a:bodyPr/>
          <a:lstStyle/>
          <a:p>
            <a:r>
              <a:rPr lang="en-US"/>
              <a:t>eg., dog-breeding: MALE x FEMALE</a:t>
            </a:r>
          </a:p>
          <a:p>
            <a:r>
              <a:rPr lang="en-US"/>
              <a:t>gives all possible couples</a:t>
            </a:r>
          </a:p>
        </p:txBody>
      </p:sp>
      <p:graphicFrame>
        <p:nvGraphicFramePr>
          <p:cNvPr id="133125" name="Object 5"/>
          <p:cNvGraphicFramePr>
            <a:graphicFrameLocks noChangeAspect="1"/>
          </p:cNvGraphicFramePr>
          <p:nvPr/>
        </p:nvGraphicFramePr>
        <p:xfrm>
          <a:off x="754063" y="3968750"/>
          <a:ext cx="1389062" cy="1428750"/>
        </p:xfrm>
        <a:graphic>
          <a:graphicData uri="http://schemas.openxmlformats.org/presentationml/2006/ole">
            <p:oleObj spid="_x0000_s133125" name="Worksheet" r:id="rId4" imgW="1481400" imgH="1526400" progId="Excel.Sheet.8">
              <p:embed/>
            </p:oleObj>
          </a:graphicData>
        </a:graphic>
      </p:graphicFrame>
      <p:graphicFrame>
        <p:nvGraphicFramePr>
          <p:cNvPr id="133128" name="Object 8"/>
          <p:cNvGraphicFramePr>
            <a:graphicFrameLocks noChangeAspect="1"/>
          </p:cNvGraphicFramePr>
          <p:nvPr/>
        </p:nvGraphicFramePr>
        <p:xfrm>
          <a:off x="2667000" y="3962400"/>
          <a:ext cx="1389063" cy="1428750"/>
        </p:xfrm>
        <a:graphic>
          <a:graphicData uri="http://schemas.openxmlformats.org/presentationml/2006/ole">
            <p:oleObj spid="_x0000_s133128" name="Worksheet" r:id="rId5" imgW="1481400" imgH="1526400" progId="Excel.Sheet.8">
              <p:embed/>
            </p:oleObj>
          </a:graphicData>
        </a:graphic>
      </p:graphicFrame>
      <p:sp>
        <p:nvSpPr>
          <p:cNvPr id="133129" name="Text Box 9"/>
          <p:cNvSpPr txBox="1">
            <a:spLocks noChangeArrowheads="1"/>
          </p:cNvSpPr>
          <p:nvPr/>
        </p:nvSpPr>
        <p:spPr bwMode="auto">
          <a:xfrm>
            <a:off x="2270125" y="4384675"/>
            <a:ext cx="3365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  <a:endParaRPr lang="en-US"/>
          </a:p>
        </p:txBody>
      </p:sp>
      <p:sp>
        <p:nvSpPr>
          <p:cNvPr id="133130" name="Text Box 10"/>
          <p:cNvSpPr txBox="1">
            <a:spLocks noChangeArrowheads="1"/>
          </p:cNvSpPr>
          <p:nvPr/>
        </p:nvSpPr>
        <p:spPr bwMode="auto">
          <a:xfrm>
            <a:off x="4556125" y="4308475"/>
            <a:ext cx="357188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=</a:t>
            </a:r>
            <a:endParaRPr lang="en-US"/>
          </a:p>
        </p:txBody>
      </p:sp>
      <p:graphicFrame>
        <p:nvGraphicFramePr>
          <p:cNvPr id="133131" name="Object 11"/>
          <p:cNvGraphicFramePr>
            <a:graphicFrameLocks noChangeAspect="1"/>
          </p:cNvGraphicFramePr>
          <p:nvPr/>
        </p:nvGraphicFramePr>
        <p:xfrm>
          <a:off x="5181600" y="3810000"/>
          <a:ext cx="2778125" cy="1905000"/>
        </p:xfrm>
        <a:graphic>
          <a:graphicData uri="http://schemas.openxmlformats.org/presentationml/2006/ole">
            <p:oleObj spid="_x0000_s133131" name="Worksheet" r:id="rId6" imgW="3332880" imgH="2284560" progId="Excel.Sheet.8">
              <p:embed/>
            </p:oleObj>
          </a:graphicData>
        </a:graphic>
      </p:graphicFrame>
      <p:sp>
        <p:nvSpPr>
          <p:cNvPr id="133132" name="Line 12"/>
          <p:cNvSpPr>
            <a:spLocks noChangeShapeType="1"/>
          </p:cNvSpPr>
          <p:nvPr/>
        </p:nvSpPr>
        <p:spPr bwMode="auto">
          <a:xfrm>
            <a:off x="2209800" y="4876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33" name="Line 13"/>
          <p:cNvSpPr>
            <a:spLocks noChangeShapeType="1"/>
          </p:cNvSpPr>
          <p:nvPr/>
        </p:nvSpPr>
        <p:spPr bwMode="auto">
          <a:xfrm>
            <a:off x="2209800" y="4876800"/>
            <a:ext cx="381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34" name="Line 14"/>
          <p:cNvSpPr>
            <a:spLocks noChangeShapeType="1"/>
          </p:cNvSpPr>
          <p:nvPr/>
        </p:nvSpPr>
        <p:spPr bwMode="auto">
          <a:xfrm flipV="1">
            <a:off x="2209800" y="4876800"/>
            <a:ext cx="381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35" name="Line 15"/>
          <p:cNvSpPr>
            <a:spLocks noChangeShapeType="1"/>
          </p:cNvSpPr>
          <p:nvPr/>
        </p:nvSpPr>
        <p:spPr bwMode="auto">
          <a:xfrm>
            <a:off x="2209800" y="5257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DB9355E1-F287-46AB-AA04-8FBCAC295772}" type="slidenum">
              <a:rPr lang="en-US"/>
              <a:pPr/>
              <a:t>3</a:t>
            </a:fld>
            <a:endParaRPr lang="en-US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History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before: records, pointers, sets etc</a:t>
            </a:r>
          </a:p>
          <a:p>
            <a:r>
              <a:rPr lang="en-US"/>
              <a:t>introduced by E.F. Codd in 1970</a:t>
            </a:r>
          </a:p>
          <a:p>
            <a:r>
              <a:rPr lang="en-US"/>
              <a:t>revolutionary!</a:t>
            </a:r>
          </a:p>
          <a:p>
            <a:r>
              <a:rPr lang="en-US"/>
              <a:t>first systems: 1977-8 (System R; Ingres) </a:t>
            </a:r>
          </a:p>
          <a:p>
            <a:r>
              <a:rPr lang="en-US"/>
              <a:t>Turing award in 1981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9F14B9EA-4512-49EC-831C-941D608B10F6}" type="slidenum">
              <a:rPr lang="en-US"/>
              <a:pPr/>
              <a:t>30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 what?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8077200" cy="1371600"/>
          </a:xfrm>
        </p:spPr>
        <p:txBody>
          <a:bodyPr/>
          <a:lstStyle/>
          <a:p>
            <a:r>
              <a:rPr lang="en-US"/>
              <a:t>Eg., how do we find names of students taking 415?</a:t>
            </a:r>
          </a:p>
        </p:txBody>
      </p:sp>
      <p:graphicFrame>
        <p:nvGraphicFramePr>
          <p:cNvPr id="134153" name="Object 9"/>
          <p:cNvGraphicFramePr>
            <a:graphicFrameLocks noChangeAspect="1"/>
          </p:cNvGraphicFramePr>
          <p:nvPr/>
        </p:nvGraphicFramePr>
        <p:xfrm>
          <a:off x="304800" y="3733800"/>
          <a:ext cx="4267200" cy="1430338"/>
        </p:xfrm>
        <a:graphic>
          <a:graphicData uri="http://schemas.openxmlformats.org/presentationml/2006/ole">
            <p:oleObj spid="_x0000_s134153" name="Worksheet" r:id="rId4" imgW="5568840" imgH="1811160" progId="Excel.Sheet.8">
              <p:embed/>
            </p:oleObj>
          </a:graphicData>
        </a:graphic>
      </p:graphicFrame>
      <p:graphicFrame>
        <p:nvGraphicFramePr>
          <p:cNvPr id="134154" name="Object 10"/>
          <p:cNvGraphicFramePr>
            <a:graphicFrameLocks noChangeAspect="1"/>
          </p:cNvGraphicFramePr>
          <p:nvPr/>
        </p:nvGraphicFramePr>
        <p:xfrm>
          <a:off x="5037138" y="3729038"/>
          <a:ext cx="2857500" cy="1065212"/>
        </p:xfrm>
        <a:graphic>
          <a:graphicData uri="http://schemas.openxmlformats.org/presentationml/2006/ole">
            <p:oleObj spid="_x0000_s134154" name="Worksheet" r:id="rId5" imgW="3442680" imgH="127116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C810BE47-282A-40C8-8928-4B1F38574481}" type="slidenum">
              <a:rPr lang="en-US"/>
              <a:pPr/>
              <a:t>31</a:t>
            </a:fld>
            <a:endParaRPr 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Cartesian product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1219200" cy="609600"/>
          </a:xfrm>
        </p:spPr>
        <p:txBody>
          <a:bodyPr/>
          <a:lstStyle/>
          <a:p>
            <a:r>
              <a:rPr lang="en-US"/>
              <a:t>A:</a:t>
            </a:r>
          </a:p>
        </p:txBody>
      </p:sp>
      <p:graphicFrame>
        <p:nvGraphicFramePr>
          <p:cNvPr id="135172" name="Object 4"/>
          <p:cNvGraphicFramePr>
            <a:graphicFrameLocks noChangeAspect="1"/>
          </p:cNvGraphicFramePr>
          <p:nvPr/>
        </p:nvGraphicFramePr>
        <p:xfrm>
          <a:off x="1219200" y="3048000"/>
          <a:ext cx="6786563" cy="2143125"/>
        </p:xfrm>
        <a:graphic>
          <a:graphicData uri="http://schemas.openxmlformats.org/presentationml/2006/ole">
            <p:oleObj spid="_x0000_s135172" name="Worksheet" r:id="rId4" imgW="8561160" imgH="2711160" progId="Excel.Sheet.8">
              <p:embed/>
            </p:oleObj>
          </a:graphicData>
        </a:graphic>
      </p:graphicFrame>
      <p:graphicFrame>
        <p:nvGraphicFramePr>
          <p:cNvPr id="135174" name="Object 6"/>
          <p:cNvGraphicFramePr>
            <a:graphicFrameLocks noChangeAspect="1"/>
          </p:cNvGraphicFramePr>
          <p:nvPr/>
        </p:nvGraphicFramePr>
        <p:xfrm>
          <a:off x="1552575" y="2209800"/>
          <a:ext cx="7216775" cy="539750"/>
        </p:xfrm>
        <a:graphic>
          <a:graphicData uri="http://schemas.openxmlformats.org/presentationml/2006/ole">
            <p:oleObj spid="_x0000_s135174" name="Equation" r:id="rId5" imgW="3200400" imgH="241200" progId="Equation.3">
              <p:embed/>
            </p:oleObj>
          </a:graphicData>
        </a:graphic>
      </p:graphicFrame>
      <p:sp>
        <p:nvSpPr>
          <p:cNvPr id="135175" name="Line 7"/>
          <p:cNvSpPr>
            <a:spLocks noChangeShapeType="1"/>
          </p:cNvSpPr>
          <p:nvPr/>
        </p:nvSpPr>
        <p:spPr bwMode="auto">
          <a:xfrm>
            <a:off x="1066800" y="4267200"/>
            <a:ext cx="701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5176" name="Line 8"/>
          <p:cNvSpPr>
            <a:spLocks noChangeShapeType="1"/>
          </p:cNvSpPr>
          <p:nvPr/>
        </p:nvSpPr>
        <p:spPr bwMode="auto">
          <a:xfrm>
            <a:off x="990600" y="4648200"/>
            <a:ext cx="701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2CA62A24-8753-4585-8DC1-CA8D0AB54B54}" type="slidenum">
              <a:rPr lang="en-US"/>
              <a:pPr/>
              <a:t>32</a:t>
            </a:fld>
            <a:endParaRPr 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Cartesian product</a:t>
            </a:r>
          </a:p>
        </p:txBody>
      </p:sp>
      <p:graphicFrame>
        <p:nvGraphicFramePr>
          <p:cNvPr id="136197" name="Object 5"/>
          <p:cNvGraphicFramePr>
            <a:graphicFrameLocks noChangeAspect="1"/>
          </p:cNvGraphicFramePr>
          <p:nvPr/>
        </p:nvGraphicFramePr>
        <p:xfrm>
          <a:off x="904875" y="2071688"/>
          <a:ext cx="7502525" cy="511175"/>
        </p:xfrm>
        <a:graphic>
          <a:graphicData uri="http://schemas.openxmlformats.org/presentationml/2006/ole">
            <p:oleObj spid="_x0000_s136197" name="Equation" r:id="rId4" imgW="3327120" imgH="228600" progId="Equation.3">
              <p:embed/>
            </p:oleObj>
          </a:graphicData>
        </a:graphic>
      </p:graphicFrame>
      <p:sp>
        <p:nvSpPr>
          <p:cNvPr id="136198" name="Line 6"/>
          <p:cNvSpPr>
            <a:spLocks noChangeShapeType="1"/>
          </p:cNvSpPr>
          <p:nvPr/>
        </p:nvSpPr>
        <p:spPr bwMode="auto">
          <a:xfrm>
            <a:off x="1066800" y="4267200"/>
            <a:ext cx="701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6199" name="Line 7"/>
          <p:cNvSpPr>
            <a:spLocks noChangeShapeType="1"/>
          </p:cNvSpPr>
          <p:nvPr/>
        </p:nvSpPr>
        <p:spPr bwMode="auto">
          <a:xfrm>
            <a:off x="990600" y="4648200"/>
            <a:ext cx="701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6202" name="Line 10"/>
          <p:cNvSpPr>
            <a:spLocks noChangeShapeType="1"/>
          </p:cNvSpPr>
          <p:nvPr/>
        </p:nvSpPr>
        <p:spPr bwMode="auto">
          <a:xfrm>
            <a:off x="990600" y="5029200"/>
            <a:ext cx="7239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6203" name="Object 11"/>
          <p:cNvGraphicFramePr>
            <a:graphicFrameLocks noChangeAspect="1"/>
          </p:cNvGraphicFramePr>
          <p:nvPr/>
        </p:nvGraphicFramePr>
        <p:xfrm>
          <a:off x="1219200" y="3048000"/>
          <a:ext cx="6786563" cy="2143125"/>
        </p:xfrm>
        <a:graphic>
          <a:graphicData uri="http://schemas.openxmlformats.org/presentationml/2006/ole">
            <p:oleObj spid="_x0000_s136203" name="Worksheet" r:id="rId5" imgW="8561160" imgH="271116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8D0687C4-ABDB-4923-9AD8-91586D2C11DB}" type="slidenum">
              <a:rPr lang="en-US"/>
              <a:pPr/>
              <a:t>33</a:t>
            </a:fld>
            <a:endParaRPr lang="en-US"/>
          </a:p>
        </p:txBody>
      </p:sp>
      <p:graphicFrame>
        <p:nvGraphicFramePr>
          <p:cNvPr id="138244" name="Object 4"/>
          <p:cNvGraphicFramePr>
            <a:graphicFrameLocks noChangeAspect="1"/>
          </p:cNvGraphicFramePr>
          <p:nvPr/>
        </p:nvGraphicFramePr>
        <p:xfrm>
          <a:off x="976313" y="1570038"/>
          <a:ext cx="7359650" cy="1516062"/>
        </p:xfrm>
        <a:graphic>
          <a:graphicData uri="http://schemas.openxmlformats.org/presentationml/2006/ole">
            <p:oleObj spid="_x0000_s138244" name="Equation" r:id="rId4" imgW="3263760" imgH="672840" progId="Equation.3">
              <p:embed/>
            </p:oleObj>
          </a:graphicData>
        </a:graphic>
      </p:graphicFrame>
      <p:sp>
        <p:nvSpPr>
          <p:cNvPr id="138245" name="Line 5"/>
          <p:cNvSpPr>
            <a:spLocks noChangeShapeType="1"/>
          </p:cNvSpPr>
          <p:nvPr/>
        </p:nvSpPr>
        <p:spPr bwMode="auto">
          <a:xfrm>
            <a:off x="1066800" y="4267200"/>
            <a:ext cx="701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8246" name="Line 6"/>
          <p:cNvSpPr>
            <a:spLocks noChangeShapeType="1"/>
          </p:cNvSpPr>
          <p:nvPr/>
        </p:nvSpPr>
        <p:spPr bwMode="auto">
          <a:xfrm>
            <a:off x="990600" y="4648200"/>
            <a:ext cx="701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8248" name="Line 8"/>
          <p:cNvSpPr>
            <a:spLocks noChangeShapeType="1"/>
          </p:cNvSpPr>
          <p:nvPr/>
        </p:nvSpPr>
        <p:spPr bwMode="auto">
          <a:xfrm>
            <a:off x="990600" y="5029200"/>
            <a:ext cx="7239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8249" name="Rectangle 9"/>
          <p:cNvSpPr>
            <a:spLocks noChangeArrowheads="1"/>
          </p:cNvSpPr>
          <p:nvPr/>
        </p:nvSpPr>
        <p:spPr bwMode="auto">
          <a:xfrm>
            <a:off x="2057400" y="3429000"/>
            <a:ext cx="1066800" cy="18288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8250" name="Object 10"/>
          <p:cNvGraphicFramePr>
            <a:graphicFrameLocks noChangeAspect="1"/>
          </p:cNvGraphicFramePr>
          <p:nvPr/>
        </p:nvGraphicFramePr>
        <p:xfrm>
          <a:off x="1219200" y="3048000"/>
          <a:ext cx="6786563" cy="2143125"/>
        </p:xfrm>
        <a:graphic>
          <a:graphicData uri="http://schemas.openxmlformats.org/presentationml/2006/ole">
            <p:oleObj spid="_x0000_s138250" name="Worksheet" r:id="rId5" imgW="8561160" imgH="271116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882105CB-CC9E-4706-9C5E-C38C1DED636C}" type="slidenum">
              <a:rPr lang="en-US"/>
              <a:pPr/>
              <a:t>34</a:t>
            </a:fld>
            <a:endParaRPr lang="en-US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selection</a:t>
            </a:r>
          </a:p>
          <a:p>
            <a:r>
              <a:rPr lang="en-US"/>
              <a:t>projection</a:t>
            </a:r>
          </a:p>
          <a:p>
            <a:r>
              <a:rPr lang="en-US"/>
              <a:t>cartesian product         </a:t>
            </a:r>
            <a:r>
              <a:rPr lang="en-US">
                <a:solidFill>
                  <a:srgbClr val="000000"/>
                </a:solidFill>
              </a:rPr>
              <a:t>MALE x FEMALE</a:t>
            </a:r>
            <a:endParaRPr lang="en-US"/>
          </a:p>
          <a:p>
            <a:r>
              <a:rPr lang="en-US"/>
              <a:t>set union </a:t>
            </a:r>
          </a:p>
          <a:p>
            <a:r>
              <a:rPr lang="en-US"/>
              <a:t>set difference                </a:t>
            </a:r>
            <a:r>
              <a:rPr lang="en-US">
                <a:solidFill>
                  <a:srgbClr val="000000"/>
                </a:solidFill>
              </a:rPr>
              <a:t>R -  S</a:t>
            </a:r>
            <a:endParaRPr 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FUNDAMENTAL</a:t>
            </a:r>
            <a:br>
              <a:rPr lang="en-US"/>
            </a:br>
            <a:r>
              <a:rPr lang="en-US"/>
              <a:t>Relational operators</a:t>
            </a:r>
          </a:p>
        </p:txBody>
      </p:sp>
      <p:graphicFrame>
        <p:nvGraphicFramePr>
          <p:cNvPr id="125957" name="Object 5"/>
          <p:cNvGraphicFramePr>
            <a:graphicFrameLocks noChangeAspect="1"/>
          </p:cNvGraphicFramePr>
          <p:nvPr/>
        </p:nvGraphicFramePr>
        <p:xfrm>
          <a:off x="4724400" y="2057400"/>
          <a:ext cx="2471738" cy="628650"/>
        </p:xfrm>
        <a:graphic>
          <a:graphicData uri="http://schemas.openxmlformats.org/presentationml/2006/ole">
            <p:oleObj spid="_x0000_s125957" name="Equation" r:id="rId4" imgW="939600" imgH="241200" progId="Equation.3">
              <p:embed/>
            </p:oleObj>
          </a:graphicData>
        </a:graphic>
      </p:graphicFrame>
      <p:graphicFrame>
        <p:nvGraphicFramePr>
          <p:cNvPr id="125958" name="Object 6"/>
          <p:cNvGraphicFramePr>
            <a:graphicFrameLocks noChangeAspect="1"/>
          </p:cNvGraphicFramePr>
          <p:nvPr/>
        </p:nvGraphicFramePr>
        <p:xfrm>
          <a:off x="4724400" y="2667000"/>
          <a:ext cx="1804988" cy="627063"/>
        </p:xfrm>
        <a:graphic>
          <a:graphicData uri="http://schemas.openxmlformats.org/presentationml/2006/ole">
            <p:oleObj spid="_x0000_s125958" name="Equation" r:id="rId5" imgW="685800" imgH="241200" progId="Equation.3">
              <p:embed/>
            </p:oleObj>
          </a:graphicData>
        </a:graphic>
      </p:graphicFrame>
      <p:sp>
        <p:nvSpPr>
          <p:cNvPr id="125960" name="Rectangle 8"/>
          <p:cNvSpPr>
            <a:spLocks noChangeArrowheads="1"/>
          </p:cNvSpPr>
          <p:nvPr/>
        </p:nvSpPr>
        <p:spPr bwMode="auto">
          <a:xfrm>
            <a:off x="457200" y="1981200"/>
            <a:ext cx="8153400" cy="31242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5961" name="Rectangle 9"/>
          <p:cNvSpPr>
            <a:spLocks noChangeArrowheads="1"/>
          </p:cNvSpPr>
          <p:nvPr/>
        </p:nvSpPr>
        <p:spPr bwMode="auto">
          <a:xfrm>
            <a:off x="381000" y="1905000"/>
            <a:ext cx="8305800" cy="32766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5962" name="Text Box 10"/>
          <p:cNvSpPr txBox="1">
            <a:spLocks noChangeArrowheads="1"/>
          </p:cNvSpPr>
          <p:nvPr/>
        </p:nvSpPr>
        <p:spPr bwMode="auto">
          <a:xfrm>
            <a:off x="4876800" y="3733800"/>
            <a:ext cx="1104900" cy="5794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0">
                <a:solidFill>
                  <a:srgbClr val="000000"/>
                </a:solidFill>
              </a:rPr>
              <a:t>R </a:t>
            </a:r>
            <a:r>
              <a:rPr lang="en-US" b="0">
                <a:solidFill>
                  <a:srgbClr val="000000"/>
                </a:solidFill>
              </a:rPr>
              <a:t>U</a:t>
            </a:r>
            <a:r>
              <a:rPr lang="en-US" sz="3200" b="0">
                <a:solidFill>
                  <a:srgbClr val="000000"/>
                </a:solidFill>
              </a:rPr>
              <a:t> S</a:t>
            </a: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A95275B1-EFB2-4ADB-92DC-B184A3C3E75A}" type="slidenum">
              <a:rPr lang="en-US"/>
              <a:pPr/>
              <a:t>35</a:t>
            </a:fld>
            <a:endParaRPr lang="en-US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ops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Surprisingly, they are enough, to help us answer almost any query we want!!</a:t>
            </a:r>
          </a:p>
          <a:p>
            <a:r>
              <a:rPr lang="en-US"/>
              <a:t>derived/convenience operators:</a:t>
            </a:r>
          </a:p>
          <a:p>
            <a:pPr lvl="1"/>
            <a:r>
              <a:rPr lang="en-US"/>
              <a:t>set intersection</a:t>
            </a:r>
          </a:p>
          <a:p>
            <a:pPr lvl="1"/>
            <a:r>
              <a:rPr lang="en-US"/>
              <a:t> </a:t>
            </a:r>
            <a:r>
              <a:rPr lang="en-US" b="1">
                <a:solidFill>
                  <a:schemeClr val="tx2"/>
                </a:solidFill>
              </a:rPr>
              <a:t>join</a:t>
            </a:r>
            <a:r>
              <a:rPr lang="en-US">
                <a:solidFill>
                  <a:srgbClr val="FF3300"/>
                </a:solidFill>
              </a:rPr>
              <a:t> </a:t>
            </a:r>
            <a:r>
              <a:rPr lang="en-US"/>
              <a:t>(theta join, equi-join, natural join)</a:t>
            </a:r>
          </a:p>
          <a:p>
            <a:pPr lvl="1"/>
            <a:r>
              <a:rPr lang="en-US"/>
              <a:t>‘rename’ operator</a:t>
            </a:r>
          </a:p>
          <a:p>
            <a:pPr lvl="1"/>
            <a:r>
              <a:rPr lang="en-US"/>
              <a:t>division </a:t>
            </a:r>
          </a:p>
        </p:txBody>
      </p:sp>
      <p:graphicFrame>
        <p:nvGraphicFramePr>
          <p:cNvPr id="139269" name="Object 5"/>
          <p:cNvGraphicFramePr>
            <a:graphicFrameLocks noChangeAspect="1"/>
          </p:cNvGraphicFramePr>
          <p:nvPr/>
        </p:nvGraphicFramePr>
        <p:xfrm>
          <a:off x="4267200" y="4572000"/>
          <a:ext cx="1782763" cy="611188"/>
        </p:xfrm>
        <a:graphic>
          <a:graphicData uri="http://schemas.openxmlformats.org/presentationml/2006/ole">
            <p:oleObj spid="_x0000_s139269" name="Equation" r:id="rId4" imgW="698400" imgH="241200" progId="Equation.3">
              <p:embed/>
            </p:oleObj>
          </a:graphicData>
        </a:graphic>
      </p:graphicFrame>
      <p:graphicFrame>
        <p:nvGraphicFramePr>
          <p:cNvPr id="139270" name="Object 6"/>
          <p:cNvGraphicFramePr>
            <a:graphicFrameLocks noChangeAspect="1"/>
          </p:cNvGraphicFramePr>
          <p:nvPr/>
        </p:nvGraphicFramePr>
        <p:xfrm>
          <a:off x="3048000" y="5181600"/>
          <a:ext cx="1036638" cy="446088"/>
        </p:xfrm>
        <a:graphic>
          <a:graphicData uri="http://schemas.openxmlformats.org/presentationml/2006/ole">
            <p:oleObj spid="_x0000_s139270" name="Equation" r:id="rId5" imgW="444240" imgH="190440" progId="Equation.3">
              <p:embed/>
            </p:oleObj>
          </a:graphicData>
        </a:graphic>
      </p:graphicFrame>
      <p:sp>
        <p:nvSpPr>
          <p:cNvPr id="139273" name="AutoShape 9"/>
          <p:cNvSpPr>
            <a:spLocks noChangeArrowheads="1"/>
          </p:cNvSpPr>
          <p:nvPr/>
        </p:nvSpPr>
        <p:spPr bwMode="auto">
          <a:xfrm rot="-5400000">
            <a:off x="7353300" y="4229100"/>
            <a:ext cx="304800" cy="381000"/>
          </a:xfrm>
          <a:prstGeom prst="flowChartCollate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6B6A74F2-F1E0-4E36-8092-15CA66216309}" type="slidenum">
              <a:rPr lang="en-US"/>
              <a:pPr/>
              <a:t>36</a:t>
            </a:fld>
            <a:endParaRPr lang="en-US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Joins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Equijoin: </a:t>
            </a:r>
          </a:p>
        </p:txBody>
      </p:sp>
      <p:graphicFrame>
        <p:nvGraphicFramePr>
          <p:cNvPr id="140292" name="Object 4"/>
          <p:cNvGraphicFramePr>
            <a:graphicFrameLocks noChangeAspect="1"/>
          </p:cNvGraphicFramePr>
          <p:nvPr/>
        </p:nvGraphicFramePr>
        <p:xfrm>
          <a:off x="2855913" y="1935163"/>
          <a:ext cx="2463800" cy="928687"/>
        </p:xfrm>
        <a:graphic>
          <a:graphicData uri="http://schemas.openxmlformats.org/presentationml/2006/ole">
            <p:oleObj spid="_x0000_s140292" name="Equation" r:id="rId4" imgW="939600" imgH="355320" progId="Equation.3">
              <p:embed/>
            </p:oleObj>
          </a:graphicData>
        </a:graphic>
      </p:graphicFrame>
      <p:graphicFrame>
        <p:nvGraphicFramePr>
          <p:cNvPr id="140293" name="Object 5"/>
          <p:cNvGraphicFramePr>
            <a:graphicFrameLocks noChangeAspect="1"/>
          </p:cNvGraphicFramePr>
          <p:nvPr/>
        </p:nvGraphicFramePr>
        <p:xfrm>
          <a:off x="5638800" y="1905000"/>
          <a:ext cx="3028950" cy="628650"/>
        </p:xfrm>
        <a:graphic>
          <a:graphicData uri="http://schemas.openxmlformats.org/presentationml/2006/ole">
            <p:oleObj spid="_x0000_s140293" name="Equation" r:id="rId5" imgW="1155600" imgH="241200" progId="Equation.3">
              <p:embed/>
            </p:oleObj>
          </a:graphicData>
        </a:graphic>
      </p:graphicFrame>
      <p:sp>
        <p:nvSpPr>
          <p:cNvPr id="140294" name="AutoShape 6"/>
          <p:cNvSpPr>
            <a:spLocks noChangeArrowheads="1"/>
          </p:cNvSpPr>
          <p:nvPr/>
        </p:nvSpPr>
        <p:spPr bwMode="auto">
          <a:xfrm rot="-5400000">
            <a:off x="3467100" y="1943100"/>
            <a:ext cx="304800" cy="533400"/>
          </a:xfrm>
          <a:prstGeom prst="flowChartCollate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9A7A76B7-1827-4D28-B471-926F8B6902BD}" type="slidenum">
              <a:rPr lang="en-US"/>
              <a:pPr/>
              <a:t>37</a:t>
            </a:fld>
            <a:endParaRPr lang="en-US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Cartesian product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1219200" cy="609600"/>
          </a:xfrm>
        </p:spPr>
        <p:txBody>
          <a:bodyPr/>
          <a:lstStyle/>
          <a:p>
            <a:r>
              <a:rPr lang="en-US"/>
              <a:t>A:</a:t>
            </a:r>
          </a:p>
        </p:txBody>
      </p:sp>
      <p:graphicFrame>
        <p:nvGraphicFramePr>
          <p:cNvPr id="141317" name="Object 5"/>
          <p:cNvGraphicFramePr>
            <a:graphicFrameLocks noChangeAspect="1"/>
          </p:cNvGraphicFramePr>
          <p:nvPr/>
        </p:nvGraphicFramePr>
        <p:xfrm>
          <a:off x="1552575" y="2057400"/>
          <a:ext cx="7216775" cy="539750"/>
        </p:xfrm>
        <a:graphic>
          <a:graphicData uri="http://schemas.openxmlformats.org/presentationml/2006/ole">
            <p:oleObj spid="_x0000_s141317" name="Equation" r:id="rId4" imgW="3200400" imgH="241200" progId="Equation.3">
              <p:embed/>
            </p:oleObj>
          </a:graphicData>
        </a:graphic>
      </p:graphicFrame>
      <p:sp>
        <p:nvSpPr>
          <p:cNvPr id="141318" name="Line 6"/>
          <p:cNvSpPr>
            <a:spLocks noChangeShapeType="1"/>
          </p:cNvSpPr>
          <p:nvPr/>
        </p:nvSpPr>
        <p:spPr bwMode="auto">
          <a:xfrm>
            <a:off x="1066800" y="4267200"/>
            <a:ext cx="701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1319" name="Line 7"/>
          <p:cNvSpPr>
            <a:spLocks noChangeShapeType="1"/>
          </p:cNvSpPr>
          <p:nvPr/>
        </p:nvSpPr>
        <p:spPr bwMode="auto">
          <a:xfrm>
            <a:off x="990600" y="4648200"/>
            <a:ext cx="701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1320" name="Object 8"/>
          <p:cNvGraphicFramePr>
            <a:graphicFrameLocks noChangeAspect="1"/>
          </p:cNvGraphicFramePr>
          <p:nvPr/>
        </p:nvGraphicFramePr>
        <p:xfrm>
          <a:off x="1219200" y="3048000"/>
          <a:ext cx="6786563" cy="2143125"/>
        </p:xfrm>
        <a:graphic>
          <a:graphicData uri="http://schemas.openxmlformats.org/presentationml/2006/ole">
            <p:oleObj spid="_x0000_s141320" name="Worksheet" r:id="rId5" imgW="8561160" imgH="271116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79468C30-AA6F-4121-8500-28A4A862E70E}" type="slidenum">
              <a:rPr lang="en-US"/>
              <a:pPr/>
              <a:t>38</a:t>
            </a:fld>
            <a:endParaRPr lang="en-US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Joins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Equijoin: </a:t>
            </a:r>
          </a:p>
          <a:p>
            <a:r>
              <a:rPr lang="en-US"/>
              <a:t>theta-joins:</a:t>
            </a:r>
          </a:p>
          <a:p>
            <a:pPr>
              <a:buFontTx/>
              <a:buNone/>
            </a:pPr>
            <a:r>
              <a:rPr lang="en-US"/>
              <a:t>   generalization of equi-join - any condition</a:t>
            </a:r>
          </a:p>
        </p:txBody>
      </p:sp>
      <p:graphicFrame>
        <p:nvGraphicFramePr>
          <p:cNvPr id="142340" name="Object 4"/>
          <p:cNvGraphicFramePr>
            <a:graphicFrameLocks noChangeAspect="1"/>
          </p:cNvGraphicFramePr>
          <p:nvPr/>
        </p:nvGraphicFramePr>
        <p:xfrm>
          <a:off x="2895600" y="1905000"/>
          <a:ext cx="2463800" cy="928688"/>
        </p:xfrm>
        <a:graphic>
          <a:graphicData uri="http://schemas.openxmlformats.org/presentationml/2006/ole">
            <p:oleObj spid="_x0000_s142340" name="Equation" r:id="rId4" imgW="939600" imgH="355320" progId="Equation.3">
              <p:embed/>
            </p:oleObj>
          </a:graphicData>
        </a:graphic>
      </p:graphicFrame>
      <p:graphicFrame>
        <p:nvGraphicFramePr>
          <p:cNvPr id="142341" name="Object 5"/>
          <p:cNvGraphicFramePr>
            <a:graphicFrameLocks noChangeAspect="1"/>
          </p:cNvGraphicFramePr>
          <p:nvPr/>
        </p:nvGraphicFramePr>
        <p:xfrm>
          <a:off x="5638800" y="1905000"/>
          <a:ext cx="3028950" cy="628650"/>
        </p:xfrm>
        <a:graphic>
          <a:graphicData uri="http://schemas.openxmlformats.org/presentationml/2006/ole">
            <p:oleObj spid="_x0000_s142341" name="Equation" r:id="rId5" imgW="1155600" imgH="241200" progId="Equation.3">
              <p:embed/>
            </p:oleObj>
          </a:graphicData>
        </a:graphic>
      </p:graphicFrame>
      <p:graphicFrame>
        <p:nvGraphicFramePr>
          <p:cNvPr id="142342" name="Object 6"/>
          <p:cNvGraphicFramePr>
            <a:graphicFrameLocks noChangeAspect="1"/>
          </p:cNvGraphicFramePr>
          <p:nvPr/>
        </p:nvGraphicFramePr>
        <p:xfrm>
          <a:off x="3735388" y="2663825"/>
          <a:ext cx="1697037" cy="628650"/>
        </p:xfrm>
        <a:graphic>
          <a:graphicData uri="http://schemas.openxmlformats.org/presentationml/2006/ole">
            <p:oleObj spid="_x0000_s142342" name="Equation" r:id="rId6" imgW="647640" imgH="241200" progId="Equation.3">
              <p:embed/>
            </p:oleObj>
          </a:graphicData>
        </a:graphic>
      </p:graphicFrame>
      <p:graphicFrame>
        <p:nvGraphicFramePr>
          <p:cNvPr id="142343" name="Object 7"/>
          <p:cNvGraphicFramePr>
            <a:graphicFrameLocks noChangeAspect="1"/>
          </p:cNvGraphicFramePr>
          <p:nvPr/>
        </p:nvGraphicFramePr>
        <p:xfrm>
          <a:off x="8153400" y="3200400"/>
          <a:ext cx="366713" cy="500063"/>
        </p:xfrm>
        <a:graphic>
          <a:graphicData uri="http://schemas.openxmlformats.org/presentationml/2006/ole">
            <p:oleObj spid="_x0000_s142343" name="Equation" r:id="rId7" imgW="139680" imgH="190440" progId="Equation.3">
              <p:embed/>
            </p:oleObj>
          </a:graphicData>
        </a:graphic>
      </p:graphicFrame>
      <p:sp>
        <p:nvSpPr>
          <p:cNvPr id="142345" name="AutoShape 9"/>
          <p:cNvSpPr>
            <a:spLocks noChangeArrowheads="1"/>
          </p:cNvSpPr>
          <p:nvPr/>
        </p:nvSpPr>
        <p:spPr bwMode="auto">
          <a:xfrm rot="-5400000">
            <a:off x="3467100" y="1943100"/>
            <a:ext cx="304800" cy="533400"/>
          </a:xfrm>
          <a:prstGeom prst="flowChartCollate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2346" name="AutoShape 10"/>
          <p:cNvSpPr>
            <a:spLocks noChangeArrowheads="1"/>
          </p:cNvSpPr>
          <p:nvPr/>
        </p:nvSpPr>
        <p:spPr bwMode="auto">
          <a:xfrm rot="-5400000">
            <a:off x="4305300" y="2705100"/>
            <a:ext cx="304800" cy="533400"/>
          </a:xfrm>
          <a:prstGeom prst="flowChartCollate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46EE0C39-63E2-460A-8D46-EBC07B105476}" type="slidenum">
              <a:rPr lang="en-US"/>
              <a:pPr/>
              <a:t>39</a:t>
            </a:fld>
            <a:endParaRPr lang="en-US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Joins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</a:t>
            </a:r>
            <a:r>
              <a:rPr lang="en-US" b="1">
                <a:solidFill>
                  <a:schemeClr val="tx2"/>
                </a:solidFill>
              </a:rPr>
              <a:t>very</a:t>
            </a:r>
            <a:r>
              <a:rPr lang="en-US"/>
              <a:t> popular: natural join: </a:t>
            </a:r>
            <a:r>
              <a:rPr lang="en-US">
                <a:solidFill>
                  <a:srgbClr val="000000"/>
                </a:solidFill>
              </a:rPr>
              <a:t>R</a:t>
            </a:r>
            <a:r>
              <a:rPr lang="en-US"/>
              <a:t>      </a:t>
            </a:r>
            <a:r>
              <a:rPr lang="en-US">
                <a:solidFill>
                  <a:srgbClr val="000000"/>
                </a:solidFill>
              </a:rPr>
              <a:t>S</a:t>
            </a:r>
            <a:endParaRPr lang="en-US"/>
          </a:p>
          <a:p>
            <a:r>
              <a:rPr lang="en-US"/>
              <a:t> like equi-join, but it drops duplicate columns:</a:t>
            </a:r>
          </a:p>
          <a:p>
            <a:pPr>
              <a:buFontTx/>
              <a:buNone/>
            </a:pPr>
            <a:r>
              <a:rPr lang="en-US"/>
              <a:t>    STUDENT (ssn, name, address)</a:t>
            </a:r>
          </a:p>
          <a:p>
            <a:pPr>
              <a:buFontTx/>
              <a:buNone/>
            </a:pPr>
            <a:r>
              <a:rPr lang="en-US"/>
              <a:t>    TAKES (ssn, cid, grade)</a:t>
            </a:r>
          </a:p>
        </p:txBody>
      </p:sp>
      <p:sp>
        <p:nvSpPr>
          <p:cNvPr id="143371" name="AutoShape 11"/>
          <p:cNvSpPr>
            <a:spLocks noChangeArrowheads="1"/>
          </p:cNvSpPr>
          <p:nvPr/>
        </p:nvSpPr>
        <p:spPr bwMode="auto">
          <a:xfrm rot="-5400000">
            <a:off x="6096000" y="2133600"/>
            <a:ext cx="228600" cy="381000"/>
          </a:xfrm>
          <a:prstGeom prst="flowChartCollate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3D2D2F30-ADF4-4CED-87A5-F9DAE71E36FA}" type="slidenum">
              <a:rPr lang="en-US"/>
              <a:pPr/>
              <a:t>4</a:t>
            </a:fld>
            <a:endParaRPr 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Concepts - reminder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Database: a set of relations (= tables)</a:t>
            </a:r>
          </a:p>
          <a:p>
            <a:r>
              <a:rPr lang="en-US"/>
              <a:t>rows: tuples</a:t>
            </a:r>
          </a:p>
          <a:p>
            <a:r>
              <a:rPr lang="en-US"/>
              <a:t>columns: attributes (or keys)</a:t>
            </a:r>
          </a:p>
          <a:p>
            <a:r>
              <a:rPr lang="en-US"/>
              <a:t>superkey, candidate key, primary key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9A60FD35-180E-4FCC-8A6C-943D363F1464}" type="slidenum">
              <a:rPr lang="en-US"/>
              <a:pPr/>
              <a:t>40</a:t>
            </a:fld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Joins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685800"/>
          </a:xfrm>
        </p:spPr>
        <p:txBody>
          <a:bodyPr/>
          <a:lstStyle/>
          <a:p>
            <a:r>
              <a:rPr lang="en-US"/>
              <a:t> </a:t>
            </a:r>
            <a:r>
              <a:rPr lang="en-US">
                <a:solidFill>
                  <a:srgbClr val="FF3300"/>
                </a:solidFill>
              </a:rPr>
              <a:t>nat. join</a:t>
            </a:r>
            <a:r>
              <a:rPr lang="en-US"/>
              <a:t> has 5 attributes</a:t>
            </a:r>
          </a:p>
          <a:p>
            <a:endParaRPr lang="en-US"/>
          </a:p>
        </p:txBody>
      </p:sp>
      <p:graphicFrame>
        <p:nvGraphicFramePr>
          <p:cNvPr id="144388" name="Object 4"/>
          <p:cNvGraphicFramePr>
            <a:graphicFrameLocks noChangeAspect="1"/>
          </p:cNvGraphicFramePr>
          <p:nvPr/>
        </p:nvGraphicFramePr>
        <p:xfrm>
          <a:off x="5181600" y="2057400"/>
          <a:ext cx="3505200" cy="401638"/>
        </p:xfrm>
        <a:graphic>
          <a:graphicData uri="http://schemas.openxmlformats.org/presentationml/2006/ole">
            <p:oleObj spid="_x0000_s144388" name="Equation" r:id="rId4" imgW="1663560" imgH="190440" progId="Equation.3">
              <p:embed/>
            </p:oleObj>
          </a:graphicData>
        </a:graphic>
      </p:graphicFrame>
      <p:graphicFrame>
        <p:nvGraphicFramePr>
          <p:cNvPr id="144390" name="Object 6"/>
          <p:cNvGraphicFramePr>
            <a:graphicFrameLocks noChangeAspect="1"/>
          </p:cNvGraphicFramePr>
          <p:nvPr/>
        </p:nvGraphicFramePr>
        <p:xfrm>
          <a:off x="2819400" y="5638800"/>
          <a:ext cx="5726113" cy="504825"/>
        </p:xfrm>
        <a:graphic>
          <a:graphicData uri="http://schemas.openxmlformats.org/presentationml/2006/ole">
            <p:oleObj spid="_x0000_s144390" name="Equation" r:id="rId5" imgW="2717640" imgH="241200" progId="Equation.3">
              <p:embed/>
            </p:oleObj>
          </a:graphicData>
        </a:graphic>
      </p:graphicFrame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914400" y="4114800"/>
            <a:ext cx="6705600" cy="685800"/>
          </a:xfrm>
          <a:prstGeom prst="rect">
            <a:avLst/>
          </a:prstGeom>
          <a:solidFill>
            <a:schemeClr val="folHlink">
              <a:alpha val="50000"/>
            </a:schemeClr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4393" name="Line 9"/>
          <p:cNvSpPr>
            <a:spLocks noChangeShapeType="1"/>
          </p:cNvSpPr>
          <p:nvPr/>
        </p:nvSpPr>
        <p:spPr bwMode="auto">
          <a:xfrm>
            <a:off x="1905000" y="2667000"/>
            <a:ext cx="58674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4394" name="Line 10"/>
          <p:cNvSpPr>
            <a:spLocks noChangeShapeType="1"/>
          </p:cNvSpPr>
          <p:nvPr/>
        </p:nvSpPr>
        <p:spPr bwMode="auto">
          <a:xfrm>
            <a:off x="914400" y="5486400"/>
            <a:ext cx="678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4395" name="Rectangle 11"/>
          <p:cNvSpPr>
            <a:spLocks noChangeArrowheads="1"/>
          </p:cNvSpPr>
          <p:nvPr/>
        </p:nvSpPr>
        <p:spPr bwMode="auto">
          <a:xfrm>
            <a:off x="990600" y="5638800"/>
            <a:ext cx="1595438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equi-join: 6</a:t>
            </a:r>
          </a:p>
        </p:txBody>
      </p:sp>
      <p:sp>
        <p:nvSpPr>
          <p:cNvPr id="144396" name="AutoShape 12"/>
          <p:cNvSpPr>
            <a:spLocks noChangeArrowheads="1"/>
          </p:cNvSpPr>
          <p:nvPr/>
        </p:nvSpPr>
        <p:spPr bwMode="auto">
          <a:xfrm rot="-5400000">
            <a:off x="7010400" y="2057400"/>
            <a:ext cx="304800" cy="457200"/>
          </a:xfrm>
          <a:prstGeom prst="flowChartCollate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4397" name="AutoShape 13"/>
          <p:cNvSpPr>
            <a:spLocks noChangeArrowheads="1"/>
          </p:cNvSpPr>
          <p:nvPr/>
        </p:nvSpPr>
        <p:spPr bwMode="auto">
          <a:xfrm rot="-5400000">
            <a:off x="4762500" y="5676900"/>
            <a:ext cx="228600" cy="457200"/>
          </a:xfrm>
          <a:prstGeom prst="flowChartCollate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144398" name="Object 14"/>
          <p:cNvGraphicFramePr>
            <a:graphicFrameLocks noChangeAspect="1"/>
          </p:cNvGraphicFramePr>
          <p:nvPr/>
        </p:nvGraphicFramePr>
        <p:xfrm>
          <a:off x="914400" y="3048000"/>
          <a:ext cx="6786563" cy="2143125"/>
        </p:xfrm>
        <a:graphic>
          <a:graphicData uri="http://schemas.openxmlformats.org/presentationml/2006/ole">
            <p:oleObj spid="_x0000_s144398" name="Worksheet" r:id="rId6" imgW="8561160" imgH="271116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82FD3C18-D6ED-4679-8C49-6A203E807414}" type="slidenum">
              <a:rPr lang="en-US"/>
              <a:pPr/>
              <a:t>41</a:t>
            </a:fld>
            <a:endParaRPr lang="en-US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Natural Joins - nit-picking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no attributes in common between R, S:</a:t>
            </a:r>
          </a:p>
          <a:p>
            <a:pPr lvl="1">
              <a:buFontTx/>
              <a:buNone/>
            </a:pPr>
            <a:r>
              <a:rPr lang="en-US"/>
              <a:t>nat. join -&gt; cartesian product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83F572A0-1AB8-4B66-B690-9AB47E3C60BA}" type="slidenum">
              <a:rPr lang="en-US"/>
              <a:pPr/>
              <a:t>42</a:t>
            </a:fld>
            <a:endParaRPr lang="en-US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- rel. algebra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fundamental operators</a:t>
            </a:r>
          </a:p>
          <a:p>
            <a:r>
              <a:rPr lang="en-US"/>
              <a:t>derived operators</a:t>
            </a:r>
          </a:p>
          <a:p>
            <a:pPr lvl="1"/>
            <a:r>
              <a:rPr lang="en-US"/>
              <a:t>joins etc</a:t>
            </a:r>
          </a:p>
          <a:p>
            <a:pPr lvl="1"/>
            <a:r>
              <a:rPr lang="en-US" b="1"/>
              <a:t>rename</a:t>
            </a:r>
            <a:endParaRPr lang="en-US"/>
          </a:p>
          <a:p>
            <a:pPr lvl="1"/>
            <a:r>
              <a:rPr lang="en-US"/>
              <a:t>division</a:t>
            </a:r>
          </a:p>
          <a:p>
            <a:r>
              <a:rPr lang="en-US"/>
              <a:t>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A257DB55-9CA9-4320-9E2D-C6C24F3F093C}" type="slidenum">
              <a:rPr lang="en-US"/>
              <a:pPr/>
              <a:t>43</a:t>
            </a:fld>
            <a:endParaRPr 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Rename op.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Q: why?</a:t>
            </a:r>
          </a:p>
          <a:p>
            <a:r>
              <a:rPr lang="en-US"/>
              <a:t>A: shorthand; self-joins; …</a:t>
            </a:r>
          </a:p>
          <a:p>
            <a:r>
              <a:rPr lang="en-US"/>
              <a:t>for example, find the grand-parents of ‘Tom’, given PC (parent-id, child-id)</a:t>
            </a:r>
          </a:p>
        </p:txBody>
      </p:sp>
      <p:graphicFrame>
        <p:nvGraphicFramePr>
          <p:cNvPr id="147460" name="Object 4"/>
          <p:cNvGraphicFramePr>
            <a:graphicFrameLocks noChangeAspect="1"/>
          </p:cNvGraphicFramePr>
          <p:nvPr/>
        </p:nvGraphicFramePr>
        <p:xfrm>
          <a:off x="3167063" y="2070100"/>
          <a:ext cx="3005137" cy="566738"/>
        </p:xfrm>
        <a:graphic>
          <a:graphicData uri="http://schemas.openxmlformats.org/presentationml/2006/ole">
            <p:oleObj spid="_x0000_s147460" name="Equation" r:id="rId4" imgW="126972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60229D7A-8703-4DA6-8B87-10787947F075}" type="slidenum">
              <a:rPr lang="en-US"/>
              <a:pPr/>
              <a:t>44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Rename op.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PC (parent-id, child-id)</a:t>
            </a:r>
          </a:p>
        </p:txBody>
      </p:sp>
      <p:graphicFrame>
        <p:nvGraphicFramePr>
          <p:cNvPr id="148484" name="Object 4"/>
          <p:cNvGraphicFramePr>
            <a:graphicFrameLocks noChangeAspect="1"/>
          </p:cNvGraphicFramePr>
          <p:nvPr/>
        </p:nvGraphicFramePr>
        <p:xfrm>
          <a:off x="5562600" y="2057400"/>
          <a:ext cx="1954213" cy="450850"/>
        </p:xfrm>
        <a:graphic>
          <a:graphicData uri="http://schemas.openxmlformats.org/presentationml/2006/ole">
            <p:oleObj spid="_x0000_s148484" name="Equation" r:id="rId4" imgW="825480" imgH="190440" progId="Equation.3">
              <p:embed/>
            </p:oleObj>
          </a:graphicData>
        </a:graphic>
      </p:graphicFrame>
      <p:graphicFrame>
        <p:nvGraphicFramePr>
          <p:cNvPr id="148485" name="Object 5"/>
          <p:cNvGraphicFramePr>
            <a:graphicFrameLocks noChangeAspect="1"/>
          </p:cNvGraphicFramePr>
          <p:nvPr/>
        </p:nvGraphicFramePr>
        <p:xfrm>
          <a:off x="833438" y="3513138"/>
          <a:ext cx="2778125" cy="1785937"/>
        </p:xfrm>
        <a:graphic>
          <a:graphicData uri="http://schemas.openxmlformats.org/presentationml/2006/ole">
            <p:oleObj spid="_x0000_s148485" name="Worksheet" r:id="rId5" imgW="2953080" imgH="1905480" progId="Excel.Sheet.8">
              <p:embed/>
            </p:oleObj>
          </a:graphicData>
        </a:graphic>
      </p:graphicFrame>
      <p:graphicFrame>
        <p:nvGraphicFramePr>
          <p:cNvPr id="148486" name="Object 6"/>
          <p:cNvGraphicFramePr>
            <a:graphicFrameLocks noChangeAspect="1"/>
          </p:cNvGraphicFramePr>
          <p:nvPr/>
        </p:nvGraphicFramePr>
        <p:xfrm>
          <a:off x="4343400" y="3505200"/>
          <a:ext cx="2778125" cy="1785938"/>
        </p:xfrm>
        <a:graphic>
          <a:graphicData uri="http://schemas.openxmlformats.org/presentationml/2006/ole">
            <p:oleObj spid="_x0000_s148486" name="Worksheet" r:id="rId6" imgW="2953080" imgH="1905480" progId="Excel.Sheet.8">
              <p:embed/>
            </p:oleObj>
          </a:graphicData>
        </a:graphic>
      </p:graphicFrame>
      <p:sp>
        <p:nvSpPr>
          <p:cNvPr id="148487" name="Line 7"/>
          <p:cNvSpPr>
            <a:spLocks noChangeShapeType="1"/>
          </p:cNvSpPr>
          <p:nvPr/>
        </p:nvSpPr>
        <p:spPr bwMode="auto">
          <a:xfrm flipH="1">
            <a:off x="3505200" y="4419600"/>
            <a:ext cx="685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8488" name="Oval 8"/>
          <p:cNvSpPr>
            <a:spLocks noChangeArrowheads="1"/>
          </p:cNvSpPr>
          <p:nvPr/>
        </p:nvSpPr>
        <p:spPr bwMode="auto">
          <a:xfrm>
            <a:off x="5715000" y="4191000"/>
            <a:ext cx="685800" cy="4572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8490" name="Oval 10"/>
          <p:cNvSpPr>
            <a:spLocks noChangeArrowheads="1"/>
          </p:cNvSpPr>
          <p:nvPr/>
        </p:nvSpPr>
        <p:spPr bwMode="auto">
          <a:xfrm>
            <a:off x="5715000" y="4876800"/>
            <a:ext cx="685800" cy="4572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8491" name="AutoShape 11"/>
          <p:cNvSpPr>
            <a:spLocks noChangeArrowheads="1"/>
          </p:cNvSpPr>
          <p:nvPr/>
        </p:nvSpPr>
        <p:spPr bwMode="auto">
          <a:xfrm rot="-5400000">
            <a:off x="6362700" y="2019300"/>
            <a:ext cx="304800" cy="533400"/>
          </a:xfrm>
          <a:prstGeom prst="flowChartCollate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960D987A-F786-48F9-A56C-3131B30A0007}" type="slidenum">
              <a:rPr lang="en-US"/>
              <a:pPr/>
              <a:t>45</a:t>
            </a:fld>
            <a:endParaRPr 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Rename op.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first, WRONG attempt: </a:t>
            </a:r>
          </a:p>
          <a:p>
            <a:pPr>
              <a:buFontTx/>
              <a:buNone/>
            </a:pPr>
            <a:endParaRPr lang="en-US"/>
          </a:p>
          <a:p>
            <a:r>
              <a:rPr lang="en-US"/>
              <a:t>(why? how many columns?)</a:t>
            </a:r>
          </a:p>
          <a:p>
            <a:r>
              <a:rPr lang="en-US"/>
              <a:t>Second WRONG attempt:</a:t>
            </a:r>
          </a:p>
          <a:p>
            <a:pPr>
              <a:buFontTx/>
              <a:buNone/>
            </a:pPr>
            <a:endParaRPr lang="en-US"/>
          </a:p>
        </p:txBody>
      </p:sp>
      <p:graphicFrame>
        <p:nvGraphicFramePr>
          <p:cNvPr id="149508" name="Object 4"/>
          <p:cNvGraphicFramePr>
            <a:graphicFrameLocks noChangeAspect="1"/>
          </p:cNvGraphicFramePr>
          <p:nvPr/>
        </p:nvGraphicFramePr>
        <p:xfrm>
          <a:off x="1676400" y="2743200"/>
          <a:ext cx="1954213" cy="450850"/>
        </p:xfrm>
        <a:graphic>
          <a:graphicData uri="http://schemas.openxmlformats.org/presentationml/2006/ole">
            <p:oleObj spid="_x0000_s149508" name="Equation" r:id="rId4" imgW="825480" imgH="190440" progId="Equation.3">
              <p:embed/>
            </p:oleObj>
          </a:graphicData>
        </a:graphic>
      </p:graphicFrame>
      <p:graphicFrame>
        <p:nvGraphicFramePr>
          <p:cNvPr id="149514" name="Object 10"/>
          <p:cNvGraphicFramePr>
            <a:graphicFrameLocks noChangeAspect="1"/>
          </p:cNvGraphicFramePr>
          <p:nvPr/>
        </p:nvGraphicFramePr>
        <p:xfrm>
          <a:off x="1066800" y="4495800"/>
          <a:ext cx="3757613" cy="628650"/>
        </p:xfrm>
        <a:graphic>
          <a:graphicData uri="http://schemas.openxmlformats.org/presentationml/2006/ole">
            <p:oleObj spid="_x0000_s149514" name="Equation" r:id="rId5" imgW="1587240" imgH="266400" progId="Equation.3">
              <p:embed/>
            </p:oleObj>
          </a:graphicData>
        </a:graphic>
      </p:graphicFrame>
      <p:sp>
        <p:nvSpPr>
          <p:cNvPr id="149517" name="AutoShape 13"/>
          <p:cNvSpPr>
            <a:spLocks noChangeArrowheads="1"/>
          </p:cNvSpPr>
          <p:nvPr/>
        </p:nvSpPr>
        <p:spPr bwMode="auto">
          <a:xfrm rot="-5400000">
            <a:off x="2476500" y="2705100"/>
            <a:ext cx="304800" cy="533400"/>
          </a:xfrm>
          <a:prstGeom prst="flowChartCollate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9518" name="AutoShape 14"/>
          <p:cNvSpPr>
            <a:spLocks noChangeArrowheads="1"/>
          </p:cNvSpPr>
          <p:nvPr/>
        </p:nvSpPr>
        <p:spPr bwMode="auto">
          <a:xfrm rot="-5400000">
            <a:off x="1866900" y="4533900"/>
            <a:ext cx="304800" cy="533400"/>
          </a:xfrm>
          <a:prstGeom prst="flowChartCollate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9520" name="AutoShape 16"/>
          <p:cNvSpPr>
            <a:spLocks noChangeArrowheads="1"/>
          </p:cNvSpPr>
          <p:nvPr/>
        </p:nvSpPr>
        <p:spPr bwMode="auto">
          <a:xfrm>
            <a:off x="4953000" y="4419600"/>
            <a:ext cx="914400" cy="762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chemeClr val="tx2"/>
          </a:solidFill>
          <a:ln w="28575">
            <a:solidFill>
              <a:schemeClr val="tx2"/>
            </a:solidFill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21" name="AutoShape 17"/>
          <p:cNvSpPr>
            <a:spLocks noChangeArrowheads="1"/>
          </p:cNvSpPr>
          <p:nvPr/>
        </p:nvSpPr>
        <p:spPr bwMode="auto">
          <a:xfrm>
            <a:off x="4953000" y="2514600"/>
            <a:ext cx="914400" cy="762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chemeClr val="tx2"/>
          </a:solidFill>
          <a:ln w="28575">
            <a:solidFill>
              <a:schemeClr val="tx2"/>
            </a:solidFill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7E9041AB-720C-4A65-902D-8C85D0588180}" type="slidenum">
              <a:rPr lang="en-US"/>
              <a:pPr/>
              <a:t>46</a:t>
            </a:fld>
            <a:endParaRPr lang="en-US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Rename op.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 clearly need two different names for the same table - hence, the ‘rename’ op. </a:t>
            </a:r>
          </a:p>
          <a:p>
            <a:pPr>
              <a:buFontTx/>
              <a:buNone/>
            </a:pPr>
            <a:endParaRPr lang="en-US"/>
          </a:p>
        </p:txBody>
      </p:sp>
      <p:graphicFrame>
        <p:nvGraphicFramePr>
          <p:cNvPr id="150536" name="Object 8"/>
          <p:cNvGraphicFramePr>
            <a:graphicFrameLocks noChangeAspect="1"/>
          </p:cNvGraphicFramePr>
          <p:nvPr/>
        </p:nvGraphicFramePr>
        <p:xfrm>
          <a:off x="1676400" y="4038600"/>
          <a:ext cx="4870450" cy="628650"/>
        </p:xfrm>
        <a:graphic>
          <a:graphicData uri="http://schemas.openxmlformats.org/presentationml/2006/ole">
            <p:oleObj spid="_x0000_s150536" name="Equation" r:id="rId4" imgW="2057400" imgH="266400" progId="Equation.3">
              <p:embed/>
            </p:oleObj>
          </a:graphicData>
        </a:graphic>
      </p:graphicFrame>
      <p:sp>
        <p:nvSpPr>
          <p:cNvPr id="150537" name="AutoShape 9"/>
          <p:cNvSpPr>
            <a:spLocks noChangeArrowheads="1"/>
          </p:cNvSpPr>
          <p:nvPr/>
        </p:nvSpPr>
        <p:spPr bwMode="auto">
          <a:xfrm rot="-5400000">
            <a:off x="3467100" y="4076700"/>
            <a:ext cx="304800" cy="533400"/>
          </a:xfrm>
          <a:prstGeom prst="flowChartCollate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B890A06D-0C15-4DA9-8428-2794863372E8}" type="slidenum">
              <a:rPr lang="en-US"/>
              <a:pPr/>
              <a:t>47</a:t>
            </a:fld>
            <a:endParaRPr lang="en-US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- rel. algebra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fundamental operators</a:t>
            </a:r>
          </a:p>
          <a:p>
            <a:r>
              <a:rPr lang="en-US"/>
              <a:t>derived operators</a:t>
            </a:r>
          </a:p>
          <a:p>
            <a:pPr lvl="1"/>
            <a:r>
              <a:rPr lang="en-US"/>
              <a:t>joins etc</a:t>
            </a:r>
          </a:p>
          <a:p>
            <a:pPr lvl="1"/>
            <a:r>
              <a:rPr lang="en-US"/>
              <a:t>rename</a:t>
            </a:r>
          </a:p>
          <a:p>
            <a:pPr lvl="1"/>
            <a:r>
              <a:rPr lang="en-US" b="1"/>
              <a:t>division</a:t>
            </a:r>
            <a:endParaRPr lang="en-US"/>
          </a:p>
          <a:p>
            <a:r>
              <a:rPr lang="en-US"/>
              <a:t>examples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C17A25FA-0CD1-4DF4-B0AD-5FA430FEA683}" type="slidenum">
              <a:rPr lang="en-US"/>
              <a:pPr/>
              <a:t>48</a:t>
            </a:fld>
            <a:endParaRPr lang="en-US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Division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2286000"/>
          </a:xfrm>
        </p:spPr>
        <p:txBody>
          <a:bodyPr/>
          <a:lstStyle/>
          <a:p>
            <a:r>
              <a:rPr lang="en-US"/>
              <a:t>Rarely used, but powerful.</a:t>
            </a:r>
          </a:p>
          <a:p>
            <a:r>
              <a:rPr lang="en-US"/>
              <a:t>Example: find suspicious suppliers, ie., suppliers that supplied </a:t>
            </a:r>
            <a:r>
              <a:rPr lang="en-US">
                <a:solidFill>
                  <a:srgbClr val="FF3300"/>
                </a:solidFill>
              </a:rPr>
              <a:t>all</a:t>
            </a:r>
            <a:r>
              <a:rPr lang="en-US"/>
              <a:t> the parts in A_BOMB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3B511587-9DD0-47F5-9396-2440D865A2F0}" type="slidenum">
              <a:rPr lang="en-US"/>
              <a:pPr/>
              <a:t>49</a:t>
            </a:fld>
            <a:endParaRPr 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Division</a:t>
            </a:r>
          </a:p>
        </p:txBody>
      </p:sp>
      <p:grpSp>
        <p:nvGrpSpPr>
          <p:cNvPr id="115721" name="Group 9"/>
          <p:cNvGrpSpPr>
            <a:grpSpLocks/>
          </p:cNvGrpSpPr>
          <p:nvPr/>
        </p:nvGrpSpPr>
        <p:grpSpPr bwMode="auto">
          <a:xfrm>
            <a:off x="695325" y="2203450"/>
            <a:ext cx="7312025" cy="2500313"/>
            <a:chOff x="438" y="1388"/>
            <a:chExt cx="4606" cy="1575"/>
          </a:xfrm>
        </p:grpSpPr>
        <p:graphicFrame>
          <p:nvGraphicFramePr>
            <p:cNvPr id="115715" name="Object 3"/>
            <p:cNvGraphicFramePr>
              <a:graphicFrameLocks noChangeAspect="1"/>
            </p:cNvGraphicFramePr>
            <p:nvPr/>
          </p:nvGraphicFramePr>
          <p:xfrm>
            <a:off x="438" y="1388"/>
            <a:ext cx="1837" cy="1575"/>
          </p:xfrm>
          <a:graphic>
            <a:graphicData uri="http://schemas.openxmlformats.org/presentationml/2006/ole">
              <p:oleObj spid="_x0000_s115715" name="Worksheet" r:id="rId4" imgW="3105000" imgH="2664000" progId="Excel.Sheet.8">
                <p:embed/>
              </p:oleObj>
            </a:graphicData>
          </a:graphic>
        </p:graphicFrame>
        <p:graphicFrame>
          <p:nvGraphicFramePr>
            <p:cNvPr id="115716" name="Object 4"/>
            <p:cNvGraphicFramePr>
              <a:graphicFrameLocks noChangeAspect="1"/>
            </p:cNvGraphicFramePr>
            <p:nvPr/>
          </p:nvGraphicFramePr>
          <p:xfrm>
            <a:off x="2976" y="1632"/>
            <a:ext cx="662" cy="1075"/>
          </p:xfrm>
          <a:graphic>
            <a:graphicData uri="http://schemas.openxmlformats.org/presentationml/2006/ole">
              <p:oleObj spid="_x0000_s115716" name="Worksheet" r:id="rId5" imgW="1035000" imgH="1668600" progId="Excel.Sheet.8">
                <p:embed/>
              </p:oleObj>
            </a:graphicData>
          </a:graphic>
        </p:graphicFrame>
        <p:graphicFrame>
          <p:nvGraphicFramePr>
            <p:cNvPr id="115718" name="Object 6"/>
            <p:cNvGraphicFramePr>
              <a:graphicFrameLocks noChangeAspect="1"/>
            </p:cNvGraphicFramePr>
            <p:nvPr/>
          </p:nvGraphicFramePr>
          <p:xfrm>
            <a:off x="4363" y="1638"/>
            <a:ext cx="681" cy="762"/>
          </p:xfrm>
          <a:graphic>
            <a:graphicData uri="http://schemas.openxmlformats.org/presentationml/2006/ole">
              <p:oleObj spid="_x0000_s115718" name="Worksheet" r:id="rId6" imgW="1035000" imgH="1156680" progId="Excel.Sheet.8">
                <p:embed/>
              </p:oleObj>
            </a:graphicData>
          </a:graphic>
        </p:graphicFrame>
        <p:graphicFrame>
          <p:nvGraphicFramePr>
            <p:cNvPr id="115719" name="Object 7"/>
            <p:cNvGraphicFramePr>
              <a:graphicFrameLocks noChangeAspect="1"/>
            </p:cNvGraphicFramePr>
            <p:nvPr/>
          </p:nvGraphicFramePr>
          <p:xfrm>
            <a:off x="2554" y="2067"/>
            <a:ext cx="231" cy="231"/>
          </p:xfrm>
          <a:graphic>
            <a:graphicData uri="http://schemas.openxmlformats.org/presentationml/2006/ole">
              <p:oleObj spid="_x0000_s115719" name="Equation" r:id="rId7" imgW="139680" imgH="139680" progId="Equation.3">
                <p:embed/>
              </p:oleObj>
            </a:graphicData>
          </a:graphic>
        </p:graphicFrame>
        <p:graphicFrame>
          <p:nvGraphicFramePr>
            <p:cNvPr id="115720" name="Object 8"/>
            <p:cNvGraphicFramePr>
              <a:graphicFrameLocks noChangeAspect="1"/>
            </p:cNvGraphicFramePr>
            <p:nvPr/>
          </p:nvGraphicFramePr>
          <p:xfrm>
            <a:off x="3994" y="1993"/>
            <a:ext cx="231" cy="187"/>
          </p:xfrm>
          <a:graphic>
            <a:graphicData uri="http://schemas.openxmlformats.org/presentationml/2006/ole">
              <p:oleObj spid="_x0000_s115720" name="Equation" r:id="rId8" imgW="139680" imgH="114120" progId="Equation.3">
                <p:embed/>
              </p:oleObj>
            </a:graphicData>
          </a:graphic>
        </p:graphicFrame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33322082-F986-4712-AE61-00CF51BBEFBA}" type="slidenum">
              <a:rPr lang="en-US"/>
              <a:pPr/>
              <a:t>5</a:t>
            </a:fld>
            <a:endParaRPr lang="en-US"/>
          </a:p>
        </p:txBody>
      </p:sp>
      <p:sp>
        <p:nvSpPr>
          <p:cNvPr id="1003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0035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5943600" cy="6096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Database:</a:t>
            </a:r>
          </a:p>
        </p:txBody>
      </p:sp>
      <p:graphicFrame>
        <p:nvGraphicFramePr>
          <p:cNvPr id="100356" name="Object 1028"/>
          <p:cNvGraphicFramePr>
            <a:graphicFrameLocks noChangeAspect="1"/>
          </p:cNvGraphicFramePr>
          <p:nvPr/>
        </p:nvGraphicFramePr>
        <p:xfrm>
          <a:off x="381000" y="3276600"/>
          <a:ext cx="4564063" cy="1528763"/>
        </p:xfrm>
        <a:graphic>
          <a:graphicData uri="http://schemas.openxmlformats.org/presentationml/2006/ole">
            <p:oleObj spid="_x0000_s100356" name="Worksheet" r:id="rId4" imgW="4557600" imgH="1526400" progId="Excel.Sheet.8">
              <p:embed/>
            </p:oleObj>
          </a:graphicData>
        </a:graphic>
      </p:graphicFrame>
      <p:graphicFrame>
        <p:nvGraphicFramePr>
          <p:cNvPr id="100357" name="Object 1029"/>
          <p:cNvGraphicFramePr>
            <a:graphicFrameLocks noChangeAspect="1"/>
          </p:cNvGraphicFramePr>
          <p:nvPr/>
        </p:nvGraphicFramePr>
        <p:xfrm>
          <a:off x="5334000" y="3352800"/>
          <a:ext cx="2919413" cy="1385888"/>
        </p:xfrm>
        <a:graphic>
          <a:graphicData uri="http://schemas.openxmlformats.org/presentationml/2006/ole">
            <p:oleObj spid="_x0000_s100357" name="Worksheet" r:id="rId5" imgW="2905560" imgH="123228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114AACA7-21BE-4EBC-B502-3873DD429E02}" type="slidenum">
              <a:rPr lang="en-US"/>
              <a:pPr/>
              <a:t>50</a:t>
            </a:fld>
            <a:endParaRPr lang="en-US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Division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Observations: ~reverse of cartesian product</a:t>
            </a:r>
          </a:p>
          <a:p>
            <a:r>
              <a:rPr lang="en-US"/>
              <a:t>It can be derived from the 5 fundamental operators (!!)</a:t>
            </a:r>
          </a:p>
          <a:p>
            <a:r>
              <a:rPr lang="en-US"/>
              <a:t>How?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CC5174DD-3268-4DBC-B294-39D350AC2E81}" type="slidenum">
              <a:rPr lang="en-US"/>
              <a:pPr/>
              <a:t>51</a:t>
            </a:fld>
            <a:endParaRPr lang="en-US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Division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Answer: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Observation: find ‘good’ suppliers, and subtract! (</a:t>
            </a:r>
            <a:r>
              <a:rPr lang="en-US" b="1"/>
              <a:t>double negation</a:t>
            </a:r>
            <a:r>
              <a:rPr lang="en-US"/>
              <a:t>)</a:t>
            </a:r>
          </a:p>
        </p:txBody>
      </p:sp>
      <p:graphicFrame>
        <p:nvGraphicFramePr>
          <p:cNvPr id="379904" name="Object 0"/>
          <p:cNvGraphicFramePr>
            <a:graphicFrameLocks noChangeAspect="1"/>
          </p:cNvGraphicFramePr>
          <p:nvPr/>
        </p:nvGraphicFramePr>
        <p:xfrm>
          <a:off x="866775" y="3005138"/>
          <a:ext cx="6796088" cy="628650"/>
        </p:xfrm>
        <a:graphic>
          <a:graphicData uri="http://schemas.openxmlformats.org/presentationml/2006/ole">
            <p:oleObj spid="_x0000_s379904" name="Equation" r:id="rId4" imgW="25905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10204248-3EEB-49FF-AA9E-67B25EDAD845}" type="slidenum">
              <a:rPr lang="en-US"/>
              <a:pPr/>
              <a:t>52</a:t>
            </a:fld>
            <a:endParaRPr lang="en-US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Division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Answer: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Observation: find ‘good’ suppliers, and subtract! (</a:t>
            </a:r>
            <a:r>
              <a:rPr lang="en-US" b="1"/>
              <a:t>double negation</a:t>
            </a:r>
            <a:r>
              <a:rPr lang="en-US"/>
              <a:t>)</a:t>
            </a:r>
          </a:p>
        </p:txBody>
      </p:sp>
      <p:graphicFrame>
        <p:nvGraphicFramePr>
          <p:cNvPr id="172036" name="Object 4"/>
          <p:cNvGraphicFramePr>
            <a:graphicFrameLocks noChangeAspect="1"/>
          </p:cNvGraphicFramePr>
          <p:nvPr/>
        </p:nvGraphicFramePr>
        <p:xfrm>
          <a:off x="866775" y="3005138"/>
          <a:ext cx="6796088" cy="628650"/>
        </p:xfrm>
        <a:graphic>
          <a:graphicData uri="http://schemas.openxmlformats.org/presentationml/2006/ole">
            <p:oleObj spid="_x0000_s172036" name="Equation" r:id="rId4" imgW="2590560" imgH="241200" progId="Equation.3">
              <p:embed/>
            </p:oleObj>
          </a:graphicData>
        </a:graphic>
      </p:graphicFrame>
      <p:grpSp>
        <p:nvGrpSpPr>
          <p:cNvPr id="172037" name="Group 5"/>
          <p:cNvGrpSpPr>
            <a:grpSpLocks/>
          </p:cNvGrpSpPr>
          <p:nvPr/>
        </p:nvGrpSpPr>
        <p:grpSpPr bwMode="auto">
          <a:xfrm>
            <a:off x="3581400" y="1524000"/>
            <a:ext cx="5264150" cy="1274763"/>
            <a:chOff x="438" y="1388"/>
            <a:chExt cx="4606" cy="1575"/>
          </a:xfrm>
        </p:grpSpPr>
        <p:graphicFrame>
          <p:nvGraphicFramePr>
            <p:cNvPr id="172038" name="Object 6"/>
            <p:cNvGraphicFramePr>
              <a:graphicFrameLocks noChangeAspect="1"/>
            </p:cNvGraphicFramePr>
            <p:nvPr/>
          </p:nvGraphicFramePr>
          <p:xfrm>
            <a:off x="438" y="1388"/>
            <a:ext cx="1837" cy="1575"/>
          </p:xfrm>
          <a:graphic>
            <a:graphicData uri="http://schemas.openxmlformats.org/presentationml/2006/ole">
              <p:oleObj spid="_x0000_s172038" name="Worksheet" r:id="rId5" imgW="3105000" imgH="2664000" progId="Excel.Sheet.8">
                <p:embed/>
              </p:oleObj>
            </a:graphicData>
          </a:graphic>
        </p:graphicFrame>
        <p:graphicFrame>
          <p:nvGraphicFramePr>
            <p:cNvPr id="172039" name="Object 7"/>
            <p:cNvGraphicFramePr>
              <a:graphicFrameLocks noChangeAspect="1"/>
            </p:cNvGraphicFramePr>
            <p:nvPr/>
          </p:nvGraphicFramePr>
          <p:xfrm>
            <a:off x="2976" y="1632"/>
            <a:ext cx="662" cy="1075"/>
          </p:xfrm>
          <a:graphic>
            <a:graphicData uri="http://schemas.openxmlformats.org/presentationml/2006/ole">
              <p:oleObj spid="_x0000_s172039" name="Worksheet" r:id="rId6" imgW="1035000" imgH="1668600" progId="Excel.Sheet.8">
                <p:embed/>
              </p:oleObj>
            </a:graphicData>
          </a:graphic>
        </p:graphicFrame>
        <p:graphicFrame>
          <p:nvGraphicFramePr>
            <p:cNvPr id="172040" name="Object 8"/>
            <p:cNvGraphicFramePr>
              <a:graphicFrameLocks noChangeAspect="1"/>
            </p:cNvGraphicFramePr>
            <p:nvPr/>
          </p:nvGraphicFramePr>
          <p:xfrm>
            <a:off x="4363" y="1638"/>
            <a:ext cx="681" cy="762"/>
          </p:xfrm>
          <a:graphic>
            <a:graphicData uri="http://schemas.openxmlformats.org/presentationml/2006/ole">
              <p:oleObj spid="_x0000_s172040" name="Worksheet" r:id="rId7" imgW="1035000" imgH="1156680" progId="Excel.Sheet.8">
                <p:embed/>
              </p:oleObj>
            </a:graphicData>
          </a:graphic>
        </p:graphicFrame>
        <p:graphicFrame>
          <p:nvGraphicFramePr>
            <p:cNvPr id="172041" name="Object 9"/>
            <p:cNvGraphicFramePr>
              <a:graphicFrameLocks noChangeAspect="1"/>
            </p:cNvGraphicFramePr>
            <p:nvPr/>
          </p:nvGraphicFramePr>
          <p:xfrm>
            <a:off x="2554" y="2067"/>
            <a:ext cx="231" cy="231"/>
          </p:xfrm>
          <a:graphic>
            <a:graphicData uri="http://schemas.openxmlformats.org/presentationml/2006/ole">
              <p:oleObj spid="_x0000_s172041" name="Equation" r:id="rId8" imgW="139680" imgH="139680" progId="Equation.3">
                <p:embed/>
              </p:oleObj>
            </a:graphicData>
          </a:graphic>
        </p:graphicFrame>
        <p:graphicFrame>
          <p:nvGraphicFramePr>
            <p:cNvPr id="172042" name="Object 10"/>
            <p:cNvGraphicFramePr>
              <a:graphicFrameLocks noChangeAspect="1"/>
            </p:cNvGraphicFramePr>
            <p:nvPr/>
          </p:nvGraphicFramePr>
          <p:xfrm>
            <a:off x="3994" y="1993"/>
            <a:ext cx="231" cy="187"/>
          </p:xfrm>
          <a:graphic>
            <a:graphicData uri="http://schemas.openxmlformats.org/presentationml/2006/ole">
              <p:oleObj spid="_x0000_s172042" name="Equation" r:id="rId9" imgW="139680" imgH="11412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5AE769F1-3E32-41B6-887E-2AF2C5B189F8}" type="slidenum">
              <a:rPr lang="en-US"/>
              <a:pPr/>
              <a:t>53</a:t>
            </a:fld>
            <a:endParaRPr lang="en-US"/>
          </a:p>
        </p:txBody>
      </p:sp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Division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Answer: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graphicFrame>
        <p:nvGraphicFramePr>
          <p:cNvPr id="371716" name="Object 4"/>
          <p:cNvGraphicFramePr>
            <a:graphicFrameLocks noChangeAspect="1"/>
          </p:cNvGraphicFramePr>
          <p:nvPr/>
        </p:nvGraphicFramePr>
        <p:xfrm>
          <a:off x="866775" y="3005138"/>
          <a:ext cx="6796088" cy="628650"/>
        </p:xfrm>
        <a:graphic>
          <a:graphicData uri="http://schemas.openxmlformats.org/presentationml/2006/ole">
            <p:oleObj spid="_x0000_s371716" name="Equation" r:id="rId4" imgW="2590560" imgH="241200" progId="Equation.3">
              <p:embed/>
            </p:oleObj>
          </a:graphicData>
        </a:graphic>
      </p:graphicFrame>
      <p:grpSp>
        <p:nvGrpSpPr>
          <p:cNvPr id="371717" name="Group 5"/>
          <p:cNvGrpSpPr>
            <a:grpSpLocks/>
          </p:cNvGrpSpPr>
          <p:nvPr/>
        </p:nvGrpSpPr>
        <p:grpSpPr bwMode="auto">
          <a:xfrm>
            <a:off x="3581400" y="1524000"/>
            <a:ext cx="5264150" cy="1274763"/>
            <a:chOff x="438" y="1388"/>
            <a:chExt cx="4606" cy="1575"/>
          </a:xfrm>
        </p:grpSpPr>
        <p:graphicFrame>
          <p:nvGraphicFramePr>
            <p:cNvPr id="371718" name="Object 6"/>
            <p:cNvGraphicFramePr>
              <a:graphicFrameLocks noChangeAspect="1"/>
            </p:cNvGraphicFramePr>
            <p:nvPr/>
          </p:nvGraphicFramePr>
          <p:xfrm>
            <a:off x="438" y="1388"/>
            <a:ext cx="1837" cy="1575"/>
          </p:xfrm>
          <a:graphic>
            <a:graphicData uri="http://schemas.openxmlformats.org/presentationml/2006/ole">
              <p:oleObj spid="_x0000_s371718" name="Worksheet" r:id="rId5" imgW="3105000" imgH="2664000" progId="Excel.Sheet.8">
                <p:embed/>
              </p:oleObj>
            </a:graphicData>
          </a:graphic>
        </p:graphicFrame>
        <p:graphicFrame>
          <p:nvGraphicFramePr>
            <p:cNvPr id="371719" name="Object 7"/>
            <p:cNvGraphicFramePr>
              <a:graphicFrameLocks noChangeAspect="1"/>
            </p:cNvGraphicFramePr>
            <p:nvPr/>
          </p:nvGraphicFramePr>
          <p:xfrm>
            <a:off x="2976" y="1632"/>
            <a:ext cx="662" cy="1075"/>
          </p:xfrm>
          <a:graphic>
            <a:graphicData uri="http://schemas.openxmlformats.org/presentationml/2006/ole">
              <p:oleObj spid="_x0000_s371719" name="Worksheet" r:id="rId6" imgW="1035000" imgH="1668600" progId="Excel.Sheet.8">
                <p:embed/>
              </p:oleObj>
            </a:graphicData>
          </a:graphic>
        </p:graphicFrame>
        <p:graphicFrame>
          <p:nvGraphicFramePr>
            <p:cNvPr id="371720" name="Object 8"/>
            <p:cNvGraphicFramePr>
              <a:graphicFrameLocks noChangeAspect="1"/>
            </p:cNvGraphicFramePr>
            <p:nvPr/>
          </p:nvGraphicFramePr>
          <p:xfrm>
            <a:off x="4363" y="1638"/>
            <a:ext cx="681" cy="762"/>
          </p:xfrm>
          <a:graphic>
            <a:graphicData uri="http://schemas.openxmlformats.org/presentationml/2006/ole">
              <p:oleObj spid="_x0000_s371720" name="Worksheet" r:id="rId7" imgW="1035000" imgH="1156680" progId="Excel.Sheet.8">
                <p:embed/>
              </p:oleObj>
            </a:graphicData>
          </a:graphic>
        </p:graphicFrame>
        <p:graphicFrame>
          <p:nvGraphicFramePr>
            <p:cNvPr id="371721" name="Object 9"/>
            <p:cNvGraphicFramePr>
              <a:graphicFrameLocks noChangeAspect="1"/>
            </p:cNvGraphicFramePr>
            <p:nvPr/>
          </p:nvGraphicFramePr>
          <p:xfrm>
            <a:off x="2554" y="2067"/>
            <a:ext cx="231" cy="231"/>
          </p:xfrm>
          <a:graphic>
            <a:graphicData uri="http://schemas.openxmlformats.org/presentationml/2006/ole">
              <p:oleObj spid="_x0000_s371721" name="Equation" r:id="rId8" imgW="139680" imgH="139680" progId="Equation.3">
                <p:embed/>
              </p:oleObj>
            </a:graphicData>
          </a:graphic>
        </p:graphicFrame>
        <p:graphicFrame>
          <p:nvGraphicFramePr>
            <p:cNvPr id="371722" name="Object 10"/>
            <p:cNvGraphicFramePr>
              <a:graphicFrameLocks noChangeAspect="1"/>
            </p:cNvGraphicFramePr>
            <p:nvPr/>
          </p:nvGraphicFramePr>
          <p:xfrm>
            <a:off x="3994" y="1993"/>
            <a:ext cx="231" cy="187"/>
          </p:xfrm>
          <a:graphic>
            <a:graphicData uri="http://schemas.openxmlformats.org/presentationml/2006/ole">
              <p:oleObj spid="_x0000_s371722" name="Equation" r:id="rId9" imgW="139680" imgH="114120" progId="Equation.3">
                <p:embed/>
              </p:oleObj>
            </a:graphicData>
          </a:graphic>
        </p:graphicFrame>
      </p:grpSp>
      <p:sp>
        <p:nvSpPr>
          <p:cNvPr id="371723" name="Line 11"/>
          <p:cNvSpPr>
            <a:spLocks noChangeShapeType="1"/>
          </p:cNvSpPr>
          <p:nvPr/>
        </p:nvSpPr>
        <p:spPr bwMode="auto">
          <a:xfrm>
            <a:off x="5029200" y="3810000"/>
            <a:ext cx="1143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24" name="Text Box 12"/>
          <p:cNvSpPr txBox="1">
            <a:spLocks noChangeArrowheads="1"/>
          </p:cNvSpPr>
          <p:nvPr/>
        </p:nvSpPr>
        <p:spPr bwMode="auto">
          <a:xfrm>
            <a:off x="4724400" y="3886200"/>
            <a:ext cx="1749425" cy="45720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tx2"/>
                </a:solidFill>
              </a:rPr>
              <a:t>All suppliers</a:t>
            </a:r>
          </a:p>
        </p:txBody>
      </p:sp>
      <p:sp>
        <p:nvSpPr>
          <p:cNvPr id="371725" name="Line 13"/>
          <p:cNvSpPr>
            <a:spLocks noChangeShapeType="1"/>
          </p:cNvSpPr>
          <p:nvPr/>
        </p:nvSpPr>
        <p:spPr bwMode="auto">
          <a:xfrm>
            <a:off x="6477000" y="3810000"/>
            <a:ext cx="533400" cy="0"/>
          </a:xfrm>
          <a:prstGeom prst="line">
            <a:avLst/>
          </a:prstGeom>
          <a:noFill/>
          <a:ln w="28575">
            <a:solidFill>
              <a:srgbClr val="6699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26" name="Text Box 14"/>
          <p:cNvSpPr txBox="1">
            <a:spLocks noChangeArrowheads="1"/>
          </p:cNvSpPr>
          <p:nvPr/>
        </p:nvSpPr>
        <p:spPr bwMode="auto">
          <a:xfrm>
            <a:off x="5943600" y="4572000"/>
            <a:ext cx="1895475" cy="45720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669900"/>
                </a:solidFill>
              </a:rPr>
              <a:t>All bad parts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81FBAC97-BE56-403D-8C5B-27A12036ACE4}" type="slidenum">
              <a:rPr lang="en-US"/>
              <a:pPr/>
              <a:t>54</a:t>
            </a:fld>
            <a:endParaRPr lang="en-US"/>
          </a:p>
        </p:txBody>
      </p:sp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Division</a:t>
            </a:r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Answer: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graphicFrame>
        <p:nvGraphicFramePr>
          <p:cNvPr id="373764" name="Object 4"/>
          <p:cNvGraphicFramePr>
            <a:graphicFrameLocks noChangeAspect="1"/>
          </p:cNvGraphicFramePr>
          <p:nvPr/>
        </p:nvGraphicFramePr>
        <p:xfrm>
          <a:off x="866775" y="3005138"/>
          <a:ext cx="6796088" cy="628650"/>
        </p:xfrm>
        <a:graphic>
          <a:graphicData uri="http://schemas.openxmlformats.org/presentationml/2006/ole">
            <p:oleObj spid="_x0000_s373764" name="Equation" r:id="rId4" imgW="2590560" imgH="241200" progId="Equation.3">
              <p:embed/>
            </p:oleObj>
          </a:graphicData>
        </a:graphic>
      </p:graphicFrame>
      <p:grpSp>
        <p:nvGrpSpPr>
          <p:cNvPr id="373765" name="Group 5"/>
          <p:cNvGrpSpPr>
            <a:grpSpLocks/>
          </p:cNvGrpSpPr>
          <p:nvPr/>
        </p:nvGrpSpPr>
        <p:grpSpPr bwMode="auto">
          <a:xfrm>
            <a:off x="3581400" y="1524000"/>
            <a:ext cx="5264150" cy="1274763"/>
            <a:chOff x="438" y="1388"/>
            <a:chExt cx="4606" cy="1575"/>
          </a:xfrm>
        </p:grpSpPr>
        <p:graphicFrame>
          <p:nvGraphicFramePr>
            <p:cNvPr id="373766" name="Object 6"/>
            <p:cNvGraphicFramePr>
              <a:graphicFrameLocks noChangeAspect="1"/>
            </p:cNvGraphicFramePr>
            <p:nvPr/>
          </p:nvGraphicFramePr>
          <p:xfrm>
            <a:off x="438" y="1388"/>
            <a:ext cx="1837" cy="1575"/>
          </p:xfrm>
          <a:graphic>
            <a:graphicData uri="http://schemas.openxmlformats.org/presentationml/2006/ole">
              <p:oleObj spid="_x0000_s373766" name="Worksheet" r:id="rId5" imgW="3105000" imgH="2664000" progId="Excel.Sheet.8">
                <p:embed/>
              </p:oleObj>
            </a:graphicData>
          </a:graphic>
        </p:graphicFrame>
        <p:graphicFrame>
          <p:nvGraphicFramePr>
            <p:cNvPr id="373767" name="Object 7"/>
            <p:cNvGraphicFramePr>
              <a:graphicFrameLocks noChangeAspect="1"/>
            </p:cNvGraphicFramePr>
            <p:nvPr/>
          </p:nvGraphicFramePr>
          <p:xfrm>
            <a:off x="2976" y="1632"/>
            <a:ext cx="662" cy="1075"/>
          </p:xfrm>
          <a:graphic>
            <a:graphicData uri="http://schemas.openxmlformats.org/presentationml/2006/ole">
              <p:oleObj spid="_x0000_s373767" name="Worksheet" r:id="rId6" imgW="1035000" imgH="1668600" progId="Excel.Sheet.8">
                <p:embed/>
              </p:oleObj>
            </a:graphicData>
          </a:graphic>
        </p:graphicFrame>
        <p:graphicFrame>
          <p:nvGraphicFramePr>
            <p:cNvPr id="373768" name="Object 8"/>
            <p:cNvGraphicFramePr>
              <a:graphicFrameLocks noChangeAspect="1"/>
            </p:cNvGraphicFramePr>
            <p:nvPr/>
          </p:nvGraphicFramePr>
          <p:xfrm>
            <a:off x="4363" y="1638"/>
            <a:ext cx="681" cy="762"/>
          </p:xfrm>
          <a:graphic>
            <a:graphicData uri="http://schemas.openxmlformats.org/presentationml/2006/ole">
              <p:oleObj spid="_x0000_s373768" name="Worksheet" r:id="rId7" imgW="1035000" imgH="1156680" progId="Excel.Sheet.8">
                <p:embed/>
              </p:oleObj>
            </a:graphicData>
          </a:graphic>
        </p:graphicFrame>
        <p:graphicFrame>
          <p:nvGraphicFramePr>
            <p:cNvPr id="373769" name="Object 9"/>
            <p:cNvGraphicFramePr>
              <a:graphicFrameLocks noChangeAspect="1"/>
            </p:cNvGraphicFramePr>
            <p:nvPr/>
          </p:nvGraphicFramePr>
          <p:xfrm>
            <a:off x="2554" y="2067"/>
            <a:ext cx="231" cy="231"/>
          </p:xfrm>
          <a:graphic>
            <a:graphicData uri="http://schemas.openxmlformats.org/presentationml/2006/ole">
              <p:oleObj spid="_x0000_s373769" name="Equation" r:id="rId8" imgW="139680" imgH="139680" progId="Equation.3">
                <p:embed/>
              </p:oleObj>
            </a:graphicData>
          </a:graphic>
        </p:graphicFrame>
        <p:graphicFrame>
          <p:nvGraphicFramePr>
            <p:cNvPr id="373770" name="Object 10"/>
            <p:cNvGraphicFramePr>
              <a:graphicFrameLocks noChangeAspect="1"/>
            </p:cNvGraphicFramePr>
            <p:nvPr/>
          </p:nvGraphicFramePr>
          <p:xfrm>
            <a:off x="3994" y="1993"/>
            <a:ext cx="231" cy="187"/>
          </p:xfrm>
          <a:graphic>
            <a:graphicData uri="http://schemas.openxmlformats.org/presentationml/2006/ole">
              <p:oleObj spid="_x0000_s373770" name="Equation" r:id="rId9" imgW="139680" imgH="114120" progId="Equation.3">
                <p:embed/>
              </p:oleObj>
            </a:graphicData>
          </a:graphic>
        </p:graphicFrame>
      </p:grpSp>
      <p:sp>
        <p:nvSpPr>
          <p:cNvPr id="373771" name="Line 11"/>
          <p:cNvSpPr>
            <a:spLocks noChangeShapeType="1"/>
          </p:cNvSpPr>
          <p:nvPr/>
        </p:nvSpPr>
        <p:spPr bwMode="auto">
          <a:xfrm>
            <a:off x="5029200" y="3810000"/>
            <a:ext cx="1143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3773" name="Line 13"/>
          <p:cNvSpPr>
            <a:spLocks noChangeShapeType="1"/>
          </p:cNvSpPr>
          <p:nvPr/>
        </p:nvSpPr>
        <p:spPr bwMode="auto">
          <a:xfrm>
            <a:off x="6477000" y="3810000"/>
            <a:ext cx="533400" cy="0"/>
          </a:xfrm>
          <a:prstGeom prst="line">
            <a:avLst/>
          </a:prstGeom>
          <a:noFill/>
          <a:ln w="28575">
            <a:solidFill>
              <a:srgbClr val="6699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3775" name="Line 15"/>
          <p:cNvSpPr>
            <a:spLocks noChangeShapeType="1"/>
          </p:cNvSpPr>
          <p:nvPr/>
        </p:nvSpPr>
        <p:spPr bwMode="auto">
          <a:xfrm>
            <a:off x="5029200" y="4114800"/>
            <a:ext cx="19812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3776" name="Text Box 16"/>
          <p:cNvSpPr txBox="1">
            <a:spLocks noChangeArrowheads="1"/>
          </p:cNvSpPr>
          <p:nvPr/>
        </p:nvSpPr>
        <p:spPr bwMode="auto">
          <a:xfrm>
            <a:off x="4648200" y="4156075"/>
            <a:ext cx="2905125" cy="1004888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FF"/>
                </a:solidFill>
              </a:rPr>
              <a:t>all possible</a:t>
            </a:r>
          </a:p>
          <a:p>
            <a:pPr algn="ctr"/>
            <a:r>
              <a:rPr lang="en-US">
                <a:solidFill>
                  <a:srgbClr val="FF00FF"/>
                </a:solidFill>
              </a:rPr>
              <a:t>suspicious shipments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DF6845FA-5436-4F18-AF76-6082A88F375F}" type="slidenum">
              <a:rPr lang="en-US"/>
              <a:pPr/>
              <a:t>55</a:t>
            </a:fld>
            <a:endParaRPr lang="en-US"/>
          </a:p>
        </p:txBody>
      </p:sp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Division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Answer: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graphicFrame>
        <p:nvGraphicFramePr>
          <p:cNvPr id="375812" name="Object 4"/>
          <p:cNvGraphicFramePr>
            <a:graphicFrameLocks noChangeAspect="1"/>
          </p:cNvGraphicFramePr>
          <p:nvPr/>
        </p:nvGraphicFramePr>
        <p:xfrm>
          <a:off x="866775" y="3005138"/>
          <a:ext cx="6796088" cy="628650"/>
        </p:xfrm>
        <a:graphic>
          <a:graphicData uri="http://schemas.openxmlformats.org/presentationml/2006/ole">
            <p:oleObj spid="_x0000_s375812" name="Equation" r:id="rId4" imgW="2590560" imgH="241200" progId="Equation.3">
              <p:embed/>
            </p:oleObj>
          </a:graphicData>
        </a:graphic>
      </p:graphicFrame>
      <p:grpSp>
        <p:nvGrpSpPr>
          <p:cNvPr id="375813" name="Group 5"/>
          <p:cNvGrpSpPr>
            <a:grpSpLocks/>
          </p:cNvGrpSpPr>
          <p:nvPr/>
        </p:nvGrpSpPr>
        <p:grpSpPr bwMode="auto">
          <a:xfrm>
            <a:off x="3581400" y="1524000"/>
            <a:ext cx="5264150" cy="1274763"/>
            <a:chOff x="438" y="1388"/>
            <a:chExt cx="4606" cy="1575"/>
          </a:xfrm>
        </p:grpSpPr>
        <p:graphicFrame>
          <p:nvGraphicFramePr>
            <p:cNvPr id="375814" name="Object 6"/>
            <p:cNvGraphicFramePr>
              <a:graphicFrameLocks noChangeAspect="1"/>
            </p:cNvGraphicFramePr>
            <p:nvPr/>
          </p:nvGraphicFramePr>
          <p:xfrm>
            <a:off x="438" y="1388"/>
            <a:ext cx="1837" cy="1575"/>
          </p:xfrm>
          <a:graphic>
            <a:graphicData uri="http://schemas.openxmlformats.org/presentationml/2006/ole">
              <p:oleObj spid="_x0000_s375814" name="Worksheet" r:id="rId5" imgW="3105000" imgH="2664000" progId="Excel.Sheet.8">
                <p:embed/>
              </p:oleObj>
            </a:graphicData>
          </a:graphic>
        </p:graphicFrame>
        <p:graphicFrame>
          <p:nvGraphicFramePr>
            <p:cNvPr id="375815" name="Object 7"/>
            <p:cNvGraphicFramePr>
              <a:graphicFrameLocks noChangeAspect="1"/>
            </p:cNvGraphicFramePr>
            <p:nvPr/>
          </p:nvGraphicFramePr>
          <p:xfrm>
            <a:off x="2976" y="1632"/>
            <a:ext cx="662" cy="1075"/>
          </p:xfrm>
          <a:graphic>
            <a:graphicData uri="http://schemas.openxmlformats.org/presentationml/2006/ole">
              <p:oleObj spid="_x0000_s375815" name="Worksheet" r:id="rId6" imgW="1035000" imgH="1668600" progId="Excel.Sheet.8">
                <p:embed/>
              </p:oleObj>
            </a:graphicData>
          </a:graphic>
        </p:graphicFrame>
        <p:graphicFrame>
          <p:nvGraphicFramePr>
            <p:cNvPr id="375816" name="Object 8"/>
            <p:cNvGraphicFramePr>
              <a:graphicFrameLocks noChangeAspect="1"/>
            </p:cNvGraphicFramePr>
            <p:nvPr/>
          </p:nvGraphicFramePr>
          <p:xfrm>
            <a:off x="4363" y="1638"/>
            <a:ext cx="681" cy="762"/>
          </p:xfrm>
          <a:graphic>
            <a:graphicData uri="http://schemas.openxmlformats.org/presentationml/2006/ole">
              <p:oleObj spid="_x0000_s375816" name="Worksheet" r:id="rId7" imgW="1035000" imgH="1156680" progId="Excel.Sheet.8">
                <p:embed/>
              </p:oleObj>
            </a:graphicData>
          </a:graphic>
        </p:graphicFrame>
        <p:graphicFrame>
          <p:nvGraphicFramePr>
            <p:cNvPr id="375817" name="Object 9"/>
            <p:cNvGraphicFramePr>
              <a:graphicFrameLocks noChangeAspect="1"/>
            </p:cNvGraphicFramePr>
            <p:nvPr/>
          </p:nvGraphicFramePr>
          <p:xfrm>
            <a:off x="2554" y="2067"/>
            <a:ext cx="231" cy="231"/>
          </p:xfrm>
          <a:graphic>
            <a:graphicData uri="http://schemas.openxmlformats.org/presentationml/2006/ole">
              <p:oleObj spid="_x0000_s375817" name="Equation" r:id="rId8" imgW="139680" imgH="139680" progId="Equation.3">
                <p:embed/>
              </p:oleObj>
            </a:graphicData>
          </a:graphic>
        </p:graphicFrame>
        <p:graphicFrame>
          <p:nvGraphicFramePr>
            <p:cNvPr id="375818" name="Object 10"/>
            <p:cNvGraphicFramePr>
              <a:graphicFrameLocks noChangeAspect="1"/>
            </p:cNvGraphicFramePr>
            <p:nvPr/>
          </p:nvGraphicFramePr>
          <p:xfrm>
            <a:off x="3994" y="1993"/>
            <a:ext cx="231" cy="187"/>
          </p:xfrm>
          <a:graphic>
            <a:graphicData uri="http://schemas.openxmlformats.org/presentationml/2006/ole">
              <p:oleObj spid="_x0000_s375818" name="Equation" r:id="rId9" imgW="139680" imgH="114120" progId="Equation.3">
                <p:embed/>
              </p:oleObj>
            </a:graphicData>
          </a:graphic>
        </p:graphicFrame>
      </p:grpSp>
      <p:sp>
        <p:nvSpPr>
          <p:cNvPr id="375819" name="Line 11"/>
          <p:cNvSpPr>
            <a:spLocks noChangeShapeType="1"/>
          </p:cNvSpPr>
          <p:nvPr/>
        </p:nvSpPr>
        <p:spPr bwMode="auto">
          <a:xfrm>
            <a:off x="5029200" y="3810000"/>
            <a:ext cx="1143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20" name="Line 12"/>
          <p:cNvSpPr>
            <a:spLocks noChangeShapeType="1"/>
          </p:cNvSpPr>
          <p:nvPr/>
        </p:nvSpPr>
        <p:spPr bwMode="auto">
          <a:xfrm>
            <a:off x="6477000" y="3810000"/>
            <a:ext cx="533400" cy="0"/>
          </a:xfrm>
          <a:prstGeom prst="line">
            <a:avLst/>
          </a:prstGeom>
          <a:noFill/>
          <a:ln w="28575">
            <a:solidFill>
              <a:srgbClr val="6699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22" name="Text Box 14"/>
          <p:cNvSpPr txBox="1">
            <a:spLocks noChangeArrowheads="1"/>
          </p:cNvSpPr>
          <p:nvPr/>
        </p:nvSpPr>
        <p:spPr bwMode="auto">
          <a:xfrm>
            <a:off x="4648200" y="4619625"/>
            <a:ext cx="2905125" cy="1552575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33CC"/>
                </a:solidFill>
              </a:rPr>
              <a:t>all possible</a:t>
            </a:r>
          </a:p>
          <a:p>
            <a:pPr algn="ctr"/>
            <a:r>
              <a:rPr lang="en-US">
                <a:solidFill>
                  <a:srgbClr val="0033CC"/>
                </a:solidFill>
              </a:rPr>
              <a:t>suspicious shipments</a:t>
            </a:r>
          </a:p>
          <a:p>
            <a:pPr algn="ctr"/>
            <a:r>
              <a:rPr lang="en-US">
                <a:solidFill>
                  <a:srgbClr val="0033CC"/>
                </a:solidFill>
              </a:rPr>
              <a:t>that </a:t>
            </a:r>
            <a:r>
              <a:rPr lang="en-US" u="sng">
                <a:solidFill>
                  <a:srgbClr val="0033CC"/>
                </a:solidFill>
              </a:rPr>
              <a:t>didn’t</a:t>
            </a:r>
            <a:r>
              <a:rPr lang="en-US">
                <a:solidFill>
                  <a:srgbClr val="0033CC"/>
                </a:solidFill>
              </a:rPr>
              <a:t> happen</a:t>
            </a:r>
          </a:p>
        </p:txBody>
      </p:sp>
      <p:sp>
        <p:nvSpPr>
          <p:cNvPr id="375823" name="Line 15"/>
          <p:cNvSpPr>
            <a:spLocks noChangeShapeType="1"/>
          </p:cNvSpPr>
          <p:nvPr/>
        </p:nvSpPr>
        <p:spPr bwMode="auto">
          <a:xfrm>
            <a:off x="5029200" y="4495800"/>
            <a:ext cx="2514600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24" name="Line 16"/>
          <p:cNvSpPr>
            <a:spLocks noChangeShapeType="1"/>
          </p:cNvSpPr>
          <p:nvPr/>
        </p:nvSpPr>
        <p:spPr bwMode="auto">
          <a:xfrm>
            <a:off x="5029200" y="4114800"/>
            <a:ext cx="19812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61E5E760-E5C0-40CE-B729-77A967AEB284}" type="slidenum">
              <a:rPr lang="en-US"/>
              <a:pPr/>
              <a:t>56</a:t>
            </a:fld>
            <a:endParaRPr lang="en-US"/>
          </a:p>
        </p:txBody>
      </p:sp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Division</a:t>
            </a:r>
          </a:p>
        </p:txBody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Answer: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graphicFrame>
        <p:nvGraphicFramePr>
          <p:cNvPr id="377860" name="Object 4"/>
          <p:cNvGraphicFramePr>
            <a:graphicFrameLocks noChangeAspect="1"/>
          </p:cNvGraphicFramePr>
          <p:nvPr/>
        </p:nvGraphicFramePr>
        <p:xfrm>
          <a:off x="866775" y="3005138"/>
          <a:ext cx="6796088" cy="628650"/>
        </p:xfrm>
        <a:graphic>
          <a:graphicData uri="http://schemas.openxmlformats.org/presentationml/2006/ole">
            <p:oleObj spid="_x0000_s377860" name="Equation" r:id="rId4" imgW="2590560" imgH="241200" progId="Equation.3">
              <p:embed/>
            </p:oleObj>
          </a:graphicData>
        </a:graphic>
      </p:graphicFrame>
      <p:grpSp>
        <p:nvGrpSpPr>
          <p:cNvPr id="377861" name="Group 5"/>
          <p:cNvGrpSpPr>
            <a:grpSpLocks/>
          </p:cNvGrpSpPr>
          <p:nvPr/>
        </p:nvGrpSpPr>
        <p:grpSpPr bwMode="auto">
          <a:xfrm>
            <a:off x="3581400" y="1524000"/>
            <a:ext cx="5264150" cy="1274763"/>
            <a:chOff x="438" y="1388"/>
            <a:chExt cx="4606" cy="1575"/>
          </a:xfrm>
        </p:grpSpPr>
        <p:graphicFrame>
          <p:nvGraphicFramePr>
            <p:cNvPr id="377862" name="Object 6"/>
            <p:cNvGraphicFramePr>
              <a:graphicFrameLocks noChangeAspect="1"/>
            </p:cNvGraphicFramePr>
            <p:nvPr/>
          </p:nvGraphicFramePr>
          <p:xfrm>
            <a:off x="438" y="1388"/>
            <a:ext cx="1837" cy="1575"/>
          </p:xfrm>
          <a:graphic>
            <a:graphicData uri="http://schemas.openxmlformats.org/presentationml/2006/ole">
              <p:oleObj spid="_x0000_s377862" name="Worksheet" r:id="rId5" imgW="3105000" imgH="2664000" progId="Excel.Sheet.8">
                <p:embed/>
              </p:oleObj>
            </a:graphicData>
          </a:graphic>
        </p:graphicFrame>
        <p:graphicFrame>
          <p:nvGraphicFramePr>
            <p:cNvPr id="377863" name="Object 7"/>
            <p:cNvGraphicFramePr>
              <a:graphicFrameLocks noChangeAspect="1"/>
            </p:cNvGraphicFramePr>
            <p:nvPr/>
          </p:nvGraphicFramePr>
          <p:xfrm>
            <a:off x="2976" y="1632"/>
            <a:ext cx="662" cy="1075"/>
          </p:xfrm>
          <a:graphic>
            <a:graphicData uri="http://schemas.openxmlformats.org/presentationml/2006/ole">
              <p:oleObj spid="_x0000_s377863" name="Worksheet" r:id="rId6" imgW="1035000" imgH="1668600" progId="Excel.Sheet.8">
                <p:embed/>
              </p:oleObj>
            </a:graphicData>
          </a:graphic>
        </p:graphicFrame>
        <p:graphicFrame>
          <p:nvGraphicFramePr>
            <p:cNvPr id="377864" name="Object 8"/>
            <p:cNvGraphicFramePr>
              <a:graphicFrameLocks noChangeAspect="1"/>
            </p:cNvGraphicFramePr>
            <p:nvPr/>
          </p:nvGraphicFramePr>
          <p:xfrm>
            <a:off x="4363" y="1638"/>
            <a:ext cx="681" cy="762"/>
          </p:xfrm>
          <a:graphic>
            <a:graphicData uri="http://schemas.openxmlformats.org/presentationml/2006/ole">
              <p:oleObj spid="_x0000_s377864" name="Worksheet" r:id="rId7" imgW="1035000" imgH="1156680" progId="Excel.Sheet.8">
                <p:embed/>
              </p:oleObj>
            </a:graphicData>
          </a:graphic>
        </p:graphicFrame>
        <p:graphicFrame>
          <p:nvGraphicFramePr>
            <p:cNvPr id="377865" name="Object 9"/>
            <p:cNvGraphicFramePr>
              <a:graphicFrameLocks noChangeAspect="1"/>
            </p:cNvGraphicFramePr>
            <p:nvPr/>
          </p:nvGraphicFramePr>
          <p:xfrm>
            <a:off x="2554" y="2067"/>
            <a:ext cx="231" cy="231"/>
          </p:xfrm>
          <a:graphic>
            <a:graphicData uri="http://schemas.openxmlformats.org/presentationml/2006/ole">
              <p:oleObj spid="_x0000_s377865" name="Equation" r:id="rId8" imgW="139680" imgH="139680" progId="Equation.3">
                <p:embed/>
              </p:oleObj>
            </a:graphicData>
          </a:graphic>
        </p:graphicFrame>
        <p:graphicFrame>
          <p:nvGraphicFramePr>
            <p:cNvPr id="377866" name="Object 10"/>
            <p:cNvGraphicFramePr>
              <a:graphicFrameLocks noChangeAspect="1"/>
            </p:cNvGraphicFramePr>
            <p:nvPr/>
          </p:nvGraphicFramePr>
          <p:xfrm>
            <a:off x="3994" y="1993"/>
            <a:ext cx="231" cy="187"/>
          </p:xfrm>
          <a:graphic>
            <a:graphicData uri="http://schemas.openxmlformats.org/presentationml/2006/ole">
              <p:oleObj spid="_x0000_s377866" name="Equation" r:id="rId9" imgW="139680" imgH="114120" progId="Equation.3">
                <p:embed/>
              </p:oleObj>
            </a:graphicData>
          </a:graphic>
        </p:graphicFrame>
      </p:grpSp>
      <p:sp>
        <p:nvSpPr>
          <p:cNvPr id="377867" name="Line 11"/>
          <p:cNvSpPr>
            <a:spLocks noChangeShapeType="1"/>
          </p:cNvSpPr>
          <p:nvPr/>
        </p:nvSpPr>
        <p:spPr bwMode="auto">
          <a:xfrm>
            <a:off x="5029200" y="3810000"/>
            <a:ext cx="1143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7868" name="Line 12"/>
          <p:cNvSpPr>
            <a:spLocks noChangeShapeType="1"/>
          </p:cNvSpPr>
          <p:nvPr/>
        </p:nvSpPr>
        <p:spPr bwMode="auto">
          <a:xfrm>
            <a:off x="6477000" y="3810000"/>
            <a:ext cx="533400" cy="0"/>
          </a:xfrm>
          <a:prstGeom prst="line">
            <a:avLst/>
          </a:prstGeom>
          <a:noFill/>
          <a:ln w="28575">
            <a:solidFill>
              <a:srgbClr val="6699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7870" name="Line 14"/>
          <p:cNvSpPr>
            <a:spLocks noChangeShapeType="1"/>
          </p:cNvSpPr>
          <p:nvPr/>
        </p:nvSpPr>
        <p:spPr bwMode="auto">
          <a:xfrm>
            <a:off x="5029200" y="4495800"/>
            <a:ext cx="2514600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7871" name="Line 15"/>
          <p:cNvSpPr>
            <a:spLocks noChangeShapeType="1"/>
          </p:cNvSpPr>
          <p:nvPr/>
        </p:nvSpPr>
        <p:spPr bwMode="auto">
          <a:xfrm>
            <a:off x="5029200" y="4114800"/>
            <a:ext cx="19812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7872" name="Line 16"/>
          <p:cNvSpPr>
            <a:spLocks noChangeShapeType="1"/>
          </p:cNvSpPr>
          <p:nvPr/>
        </p:nvSpPr>
        <p:spPr bwMode="auto">
          <a:xfrm>
            <a:off x="3962400" y="4724400"/>
            <a:ext cx="3581400" cy="0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7873" name="Text Box 17"/>
          <p:cNvSpPr txBox="1">
            <a:spLocks noChangeArrowheads="1"/>
          </p:cNvSpPr>
          <p:nvPr/>
        </p:nvSpPr>
        <p:spPr bwMode="auto">
          <a:xfrm>
            <a:off x="3619500" y="4800600"/>
            <a:ext cx="4394200" cy="1552575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CC9900"/>
                </a:solidFill>
              </a:rPr>
              <a:t>all suppliers who missed</a:t>
            </a:r>
          </a:p>
          <a:p>
            <a:pPr algn="ctr"/>
            <a:r>
              <a:rPr lang="en-US">
                <a:solidFill>
                  <a:srgbClr val="CC9900"/>
                </a:solidFill>
              </a:rPr>
              <a:t>at least one suspicious shipment,</a:t>
            </a:r>
          </a:p>
          <a:p>
            <a:pPr algn="ctr"/>
            <a:r>
              <a:rPr lang="en-US">
                <a:solidFill>
                  <a:srgbClr val="CC9900"/>
                </a:solidFill>
              </a:rPr>
              <a:t>i.e.: ‘</a:t>
            </a:r>
            <a:r>
              <a:rPr lang="en-US" u="sng">
                <a:solidFill>
                  <a:srgbClr val="CC9900"/>
                </a:solidFill>
              </a:rPr>
              <a:t>good</a:t>
            </a:r>
            <a:r>
              <a:rPr lang="en-US">
                <a:solidFill>
                  <a:srgbClr val="CC9900"/>
                </a:solidFill>
              </a:rPr>
              <a:t>’ suppliers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025C37EA-A35F-4226-9EE4-FC012EEA96D1}" type="slidenum">
              <a:rPr lang="en-US"/>
              <a:pPr/>
              <a:t>57</a:t>
            </a:fld>
            <a:endParaRPr lang="en-US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- rel. algebra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fundamental operators</a:t>
            </a:r>
          </a:p>
          <a:p>
            <a:r>
              <a:rPr lang="en-US"/>
              <a:t>derived operators</a:t>
            </a:r>
          </a:p>
          <a:p>
            <a:pPr lvl="1"/>
            <a:r>
              <a:rPr lang="en-US"/>
              <a:t>joins etc</a:t>
            </a:r>
          </a:p>
          <a:p>
            <a:pPr lvl="1"/>
            <a:r>
              <a:rPr lang="en-US"/>
              <a:t>rename</a:t>
            </a:r>
          </a:p>
          <a:p>
            <a:pPr lvl="1"/>
            <a:r>
              <a:rPr lang="en-US"/>
              <a:t>division</a:t>
            </a:r>
          </a:p>
          <a:p>
            <a:r>
              <a:rPr lang="en-US" b="1"/>
              <a:t>examples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FA6E6F7C-5534-4786-823A-3F04DC8EADC1}" type="slidenum">
              <a:rPr lang="en-US"/>
              <a:pPr/>
              <a:t>58</a:t>
            </a:fld>
            <a:endParaRPr lang="en-US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Sample schema</a:t>
            </a:r>
          </a:p>
        </p:txBody>
      </p:sp>
      <p:graphicFrame>
        <p:nvGraphicFramePr>
          <p:cNvPr id="153603" name="Object 3"/>
          <p:cNvGraphicFramePr>
            <a:graphicFrameLocks noChangeAspect="1"/>
          </p:cNvGraphicFramePr>
          <p:nvPr/>
        </p:nvGraphicFramePr>
        <p:xfrm>
          <a:off x="685800" y="2209800"/>
          <a:ext cx="4267200" cy="1430338"/>
        </p:xfrm>
        <a:graphic>
          <a:graphicData uri="http://schemas.openxmlformats.org/presentationml/2006/ole">
            <p:oleObj spid="_x0000_s153603" name="Worksheet" r:id="rId4" imgW="5568840" imgH="1811160" progId="Excel.Sheet.8">
              <p:embed/>
            </p:oleObj>
          </a:graphicData>
        </a:graphic>
      </p:graphicFrame>
      <p:graphicFrame>
        <p:nvGraphicFramePr>
          <p:cNvPr id="153604" name="Object 4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p:oleObj spid="_x0000_s153604" name="Worksheet" r:id="rId5" imgW="3724200" imgH="1788840" progId="Excel.Sheet.8">
              <p:embed/>
            </p:oleObj>
          </a:graphicData>
        </a:graphic>
      </p:graphicFrame>
      <p:graphicFrame>
        <p:nvGraphicFramePr>
          <p:cNvPr id="153605" name="Object 5"/>
          <p:cNvGraphicFramePr>
            <a:graphicFrameLocks noChangeAspect="1"/>
          </p:cNvGraphicFramePr>
          <p:nvPr/>
        </p:nvGraphicFramePr>
        <p:xfrm>
          <a:off x="2971800" y="4267200"/>
          <a:ext cx="2919413" cy="1385888"/>
        </p:xfrm>
        <a:graphic>
          <a:graphicData uri="http://schemas.openxmlformats.org/presentationml/2006/ole">
            <p:oleObj spid="_x0000_s153605" name="Worksheet" r:id="rId6" imgW="3549960" imgH="1687680" progId="Excel.Sheet.8">
              <p:embed/>
            </p:oleObj>
          </a:graphicData>
        </a:graphic>
      </p:graphicFrame>
      <p:sp>
        <p:nvSpPr>
          <p:cNvPr id="153607" name="Rectangle 7"/>
          <p:cNvSpPr>
            <a:spLocks noChangeArrowheads="1"/>
          </p:cNvSpPr>
          <p:nvPr/>
        </p:nvSpPr>
        <p:spPr bwMode="auto">
          <a:xfrm>
            <a:off x="533400" y="1600200"/>
            <a:ext cx="498792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b="0"/>
              <a:t>find names of students that take 15-415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210173EC-BE04-457C-B9E6-8FC763A7CB59}" type="slidenum">
              <a:rPr lang="en-US"/>
              <a:pPr/>
              <a:t>59</a:t>
            </a:fld>
            <a:endParaRPr lang="en-US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find names of students that take 15-415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BD1C13B8-CC6F-4AE0-9192-2B89A9BFE143}" type="slidenum">
              <a:rPr lang="en-US"/>
              <a:pPr/>
              <a:t>6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cont’d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5943600" cy="6096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Database:</a:t>
            </a:r>
          </a:p>
        </p:txBody>
      </p:sp>
      <p:graphicFrame>
        <p:nvGraphicFramePr>
          <p:cNvPr id="101380" name="Object 4"/>
          <p:cNvGraphicFramePr>
            <a:graphicFrameLocks noChangeAspect="1"/>
          </p:cNvGraphicFramePr>
          <p:nvPr/>
        </p:nvGraphicFramePr>
        <p:xfrm>
          <a:off x="533400" y="3581400"/>
          <a:ext cx="4564063" cy="1528763"/>
        </p:xfrm>
        <a:graphic>
          <a:graphicData uri="http://schemas.openxmlformats.org/presentationml/2006/ole">
            <p:oleObj spid="_x0000_s101380" name="Worksheet" r:id="rId4" imgW="4557600" imgH="1526400" progId="Excel.Sheet.8">
              <p:embed/>
            </p:oleObj>
          </a:graphicData>
        </a:graphic>
      </p:graphicFrame>
      <p:sp>
        <p:nvSpPr>
          <p:cNvPr id="101383" name="Text Box 7"/>
          <p:cNvSpPr txBox="1">
            <a:spLocks noChangeArrowheads="1"/>
          </p:cNvSpPr>
          <p:nvPr/>
        </p:nvSpPr>
        <p:spPr bwMode="auto">
          <a:xfrm>
            <a:off x="5410200" y="3810000"/>
            <a:ext cx="3733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rel. schema (attr+domains)</a:t>
            </a:r>
          </a:p>
        </p:txBody>
      </p:sp>
      <p:sp>
        <p:nvSpPr>
          <p:cNvPr id="101384" name="Rectangle 8"/>
          <p:cNvSpPr>
            <a:spLocks noChangeArrowheads="1"/>
          </p:cNvSpPr>
          <p:nvPr/>
        </p:nvSpPr>
        <p:spPr bwMode="auto">
          <a:xfrm>
            <a:off x="533400" y="3962400"/>
            <a:ext cx="45720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1385" name="Text Box 9"/>
          <p:cNvSpPr txBox="1">
            <a:spLocks noChangeArrowheads="1"/>
          </p:cNvSpPr>
          <p:nvPr/>
        </p:nvSpPr>
        <p:spPr bwMode="auto">
          <a:xfrm>
            <a:off x="5546725" y="4308475"/>
            <a:ext cx="8445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tuple</a:t>
            </a:r>
          </a:p>
        </p:txBody>
      </p:sp>
      <p:sp>
        <p:nvSpPr>
          <p:cNvPr id="101386" name="Line 10"/>
          <p:cNvSpPr>
            <a:spLocks noChangeShapeType="1"/>
          </p:cNvSpPr>
          <p:nvPr/>
        </p:nvSpPr>
        <p:spPr bwMode="auto">
          <a:xfrm flipH="1">
            <a:off x="5181600" y="4572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1387" name="Text Box 11"/>
          <p:cNvSpPr txBox="1">
            <a:spLocks noChangeArrowheads="1"/>
          </p:cNvSpPr>
          <p:nvPr/>
        </p:nvSpPr>
        <p:spPr bwMode="auto">
          <a:xfrm>
            <a:off x="4191000" y="1676400"/>
            <a:ext cx="3200400" cy="10048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669900"/>
                </a:solidFill>
              </a:rPr>
              <a:t> k-th attribute </a:t>
            </a:r>
          </a:p>
          <a:p>
            <a:r>
              <a:rPr lang="en-US">
                <a:solidFill>
                  <a:srgbClr val="669900"/>
                </a:solidFill>
              </a:rPr>
              <a:t>(Dk domain)</a:t>
            </a:r>
            <a:endParaRPr lang="en-US"/>
          </a:p>
        </p:txBody>
      </p:sp>
      <p:sp>
        <p:nvSpPr>
          <p:cNvPr id="101388" name="Line 12"/>
          <p:cNvSpPr>
            <a:spLocks noChangeShapeType="1"/>
          </p:cNvSpPr>
          <p:nvPr/>
        </p:nvSpPr>
        <p:spPr bwMode="auto">
          <a:xfrm>
            <a:off x="4114800" y="2743200"/>
            <a:ext cx="0" cy="609600"/>
          </a:xfrm>
          <a:prstGeom prst="line">
            <a:avLst/>
          </a:prstGeom>
          <a:noFill/>
          <a:ln w="38100">
            <a:solidFill>
              <a:srgbClr val="6699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0FCB08CF-3DED-43B3-88DC-641BE29E6CB9}" type="slidenum">
              <a:rPr lang="en-US"/>
              <a:pPr/>
              <a:t>60</a:t>
            </a:fld>
            <a:endParaRPr 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find names of students that take 15-415</a:t>
            </a:r>
          </a:p>
        </p:txBody>
      </p:sp>
      <p:graphicFrame>
        <p:nvGraphicFramePr>
          <p:cNvPr id="158724" name="Object 4"/>
          <p:cNvGraphicFramePr>
            <a:graphicFrameLocks noChangeAspect="1"/>
          </p:cNvGraphicFramePr>
          <p:nvPr/>
        </p:nvGraphicFramePr>
        <p:xfrm>
          <a:off x="990600" y="3505200"/>
          <a:ext cx="7518400" cy="630238"/>
        </p:xfrm>
        <a:graphic>
          <a:graphicData uri="http://schemas.openxmlformats.org/presentationml/2006/ole">
            <p:oleObj spid="_x0000_s158724" name="Equation" r:id="rId4" imgW="2857320" imgH="241200" progId="Equation.3">
              <p:embed/>
            </p:oleObj>
          </a:graphicData>
        </a:graphic>
      </p:graphicFrame>
      <p:sp>
        <p:nvSpPr>
          <p:cNvPr id="158725" name="Line 5"/>
          <p:cNvSpPr>
            <a:spLocks noChangeShapeType="1"/>
          </p:cNvSpPr>
          <p:nvPr/>
        </p:nvSpPr>
        <p:spPr bwMode="auto">
          <a:xfrm>
            <a:off x="4038600" y="4343400"/>
            <a:ext cx="411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8726" name="Line 6"/>
          <p:cNvSpPr>
            <a:spLocks noChangeShapeType="1"/>
          </p:cNvSpPr>
          <p:nvPr/>
        </p:nvSpPr>
        <p:spPr bwMode="auto">
          <a:xfrm>
            <a:off x="2133600" y="4648200"/>
            <a:ext cx="62484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8727" name="Line 7"/>
          <p:cNvSpPr>
            <a:spLocks noChangeShapeType="1"/>
          </p:cNvSpPr>
          <p:nvPr/>
        </p:nvSpPr>
        <p:spPr bwMode="auto">
          <a:xfrm>
            <a:off x="990600" y="5029200"/>
            <a:ext cx="7543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8728" name="AutoShape 8"/>
          <p:cNvSpPr>
            <a:spLocks noChangeArrowheads="1"/>
          </p:cNvSpPr>
          <p:nvPr/>
        </p:nvSpPr>
        <p:spPr bwMode="auto">
          <a:xfrm rot="-5400000">
            <a:off x="6210300" y="3543300"/>
            <a:ext cx="304800" cy="533400"/>
          </a:xfrm>
          <a:prstGeom prst="flowChartCollate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7DC054C9-00C0-44DA-8A6C-D1AAA832DF25}" type="slidenum">
              <a:rPr lang="en-US"/>
              <a:pPr/>
              <a:t>61</a:t>
            </a:fld>
            <a:endParaRPr lang="en-US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Sample schema</a:t>
            </a:r>
          </a:p>
        </p:txBody>
      </p:sp>
      <p:graphicFrame>
        <p:nvGraphicFramePr>
          <p:cNvPr id="159747" name="Object 3"/>
          <p:cNvGraphicFramePr>
            <a:graphicFrameLocks noChangeAspect="1"/>
          </p:cNvGraphicFramePr>
          <p:nvPr/>
        </p:nvGraphicFramePr>
        <p:xfrm>
          <a:off x="685800" y="2209800"/>
          <a:ext cx="4267200" cy="1430338"/>
        </p:xfrm>
        <a:graphic>
          <a:graphicData uri="http://schemas.openxmlformats.org/presentationml/2006/ole">
            <p:oleObj spid="_x0000_s159747" name="Worksheet" r:id="rId4" imgW="5568840" imgH="1811160" progId="Excel.Sheet.8">
              <p:embed/>
            </p:oleObj>
          </a:graphicData>
        </a:graphic>
      </p:graphicFrame>
      <p:graphicFrame>
        <p:nvGraphicFramePr>
          <p:cNvPr id="159748" name="Object 4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p:oleObj spid="_x0000_s159748" name="Worksheet" r:id="rId5" imgW="3724200" imgH="1788840" progId="Excel.Sheet.8">
              <p:embed/>
            </p:oleObj>
          </a:graphicData>
        </a:graphic>
      </p:graphicFrame>
      <p:graphicFrame>
        <p:nvGraphicFramePr>
          <p:cNvPr id="159749" name="Object 5"/>
          <p:cNvGraphicFramePr>
            <a:graphicFrameLocks noChangeAspect="1"/>
          </p:cNvGraphicFramePr>
          <p:nvPr/>
        </p:nvGraphicFramePr>
        <p:xfrm>
          <a:off x="2971800" y="4267200"/>
          <a:ext cx="2919413" cy="1385888"/>
        </p:xfrm>
        <a:graphic>
          <a:graphicData uri="http://schemas.openxmlformats.org/presentationml/2006/ole">
            <p:oleObj spid="_x0000_s159749" name="Worksheet" r:id="rId6" imgW="3549960" imgH="1687680" progId="Excel.Sheet.8">
              <p:embed/>
            </p:oleObj>
          </a:graphicData>
        </a:graphic>
      </p:graphicFrame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762000" y="1524000"/>
            <a:ext cx="44196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b="0"/>
              <a:t>find course names of  ‘smith’</a:t>
            </a:r>
            <a:endParaRPr 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2EA5ACB6-F54B-438B-B14E-FED3FE9D05DC}" type="slidenum">
              <a:rPr lang="en-US"/>
              <a:pPr/>
              <a:t>62</a:t>
            </a:fld>
            <a:endParaRPr lang="en-US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find course names of  ‘smith’ </a:t>
            </a:r>
          </a:p>
          <a:p>
            <a:endParaRPr lang="en-US"/>
          </a:p>
        </p:txBody>
      </p:sp>
      <p:graphicFrame>
        <p:nvGraphicFramePr>
          <p:cNvPr id="161796" name="Object 4"/>
          <p:cNvGraphicFramePr>
            <a:graphicFrameLocks noChangeAspect="1"/>
          </p:cNvGraphicFramePr>
          <p:nvPr/>
        </p:nvGraphicFramePr>
        <p:xfrm>
          <a:off x="1371600" y="3246438"/>
          <a:ext cx="6751638" cy="2338387"/>
        </p:xfrm>
        <a:graphic>
          <a:graphicData uri="http://schemas.openxmlformats.org/presentationml/2006/ole">
            <p:oleObj spid="_x0000_s161796" name="Equation" r:id="rId4" imgW="2565360" imgH="888840" progId="Equation.3">
              <p:embed/>
            </p:oleObj>
          </a:graphicData>
        </a:graphic>
      </p:graphicFrame>
      <p:sp>
        <p:nvSpPr>
          <p:cNvPr id="161797" name="Line 5"/>
          <p:cNvSpPr>
            <a:spLocks noChangeShapeType="1"/>
          </p:cNvSpPr>
          <p:nvPr/>
        </p:nvSpPr>
        <p:spPr bwMode="auto">
          <a:xfrm>
            <a:off x="1828800" y="50292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1798" name="Line 6"/>
          <p:cNvSpPr>
            <a:spLocks noChangeShapeType="1"/>
          </p:cNvSpPr>
          <p:nvPr/>
        </p:nvSpPr>
        <p:spPr bwMode="auto">
          <a:xfrm>
            <a:off x="1828800" y="5334000"/>
            <a:ext cx="6096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1799" name="AutoShape 7"/>
          <p:cNvSpPr>
            <a:spLocks noChangeArrowheads="1"/>
          </p:cNvSpPr>
          <p:nvPr/>
        </p:nvSpPr>
        <p:spPr bwMode="auto">
          <a:xfrm rot="-5400000">
            <a:off x="4000500" y="4305300"/>
            <a:ext cx="304800" cy="533400"/>
          </a:xfrm>
          <a:prstGeom prst="flowChartCollate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1800" name="AutoShape 8"/>
          <p:cNvSpPr>
            <a:spLocks noChangeArrowheads="1"/>
          </p:cNvSpPr>
          <p:nvPr/>
        </p:nvSpPr>
        <p:spPr bwMode="auto">
          <a:xfrm rot="-5400000">
            <a:off x="6134100" y="4305300"/>
            <a:ext cx="304800" cy="533400"/>
          </a:xfrm>
          <a:prstGeom prst="flowChartCollate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1B22E25D-13D6-4734-9AFB-368A90570F4F}" type="slidenum">
              <a:rPr lang="en-US"/>
              <a:pPr/>
              <a:t>63</a:t>
            </a:fld>
            <a:endParaRPr lang="en-US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find ssn of ‘overworked’ students, ie.,  that take 412, 413, 415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6FFC3106-AA57-4831-B7C1-2EAA543A3902}" type="slidenum">
              <a:rPr lang="en-US"/>
              <a:pPr/>
              <a:t>64</a:t>
            </a:fld>
            <a:endParaRPr lang="en-US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1371600"/>
          </a:xfrm>
        </p:spPr>
        <p:txBody>
          <a:bodyPr/>
          <a:lstStyle/>
          <a:p>
            <a:r>
              <a:rPr lang="en-US"/>
              <a:t>find ssn of ‘overworked’ students, ie.,  that take 412, 413, 415: almost correct answer:</a:t>
            </a:r>
          </a:p>
          <a:p>
            <a:endParaRPr lang="en-US"/>
          </a:p>
        </p:txBody>
      </p:sp>
      <p:graphicFrame>
        <p:nvGraphicFramePr>
          <p:cNvPr id="163844" name="Object 4"/>
          <p:cNvGraphicFramePr>
            <a:graphicFrameLocks noChangeAspect="1"/>
          </p:cNvGraphicFramePr>
          <p:nvPr/>
        </p:nvGraphicFramePr>
        <p:xfrm>
          <a:off x="2209800" y="3657600"/>
          <a:ext cx="3910013" cy="2074863"/>
        </p:xfrm>
        <a:graphic>
          <a:graphicData uri="http://schemas.openxmlformats.org/presentationml/2006/ole">
            <p:oleObj spid="_x0000_s163844" name="Equation" r:id="rId4" imgW="1485720" imgH="787320" progId="Equation.3">
              <p:embed/>
            </p:oleObj>
          </a:graphicData>
        </a:graphic>
      </p:graphicFrame>
      <p:sp>
        <p:nvSpPr>
          <p:cNvPr id="163853" name="AutoShape 13"/>
          <p:cNvSpPr>
            <a:spLocks noChangeArrowheads="1"/>
          </p:cNvSpPr>
          <p:nvPr/>
        </p:nvSpPr>
        <p:spPr bwMode="auto">
          <a:xfrm>
            <a:off x="6324600" y="3886200"/>
            <a:ext cx="1752600" cy="16764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chemeClr val="tx2"/>
          </a:solidFill>
          <a:ln w="28575">
            <a:solidFill>
              <a:schemeClr val="tx2"/>
            </a:solidFill>
            <a:miter lim="800000"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50B723ED-79BF-4430-99A0-E315CE8443EA}" type="slidenum">
              <a:rPr lang="en-US"/>
              <a:pPr/>
              <a:t>65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find ssn of ‘overworked’ students, ie.,  that take 412, 413, 415 - Correct answer:</a:t>
            </a:r>
          </a:p>
          <a:p>
            <a:endParaRPr lang="en-US"/>
          </a:p>
        </p:txBody>
      </p:sp>
      <p:graphicFrame>
        <p:nvGraphicFramePr>
          <p:cNvPr id="168964" name="Object 4"/>
          <p:cNvGraphicFramePr>
            <a:graphicFrameLocks noChangeAspect="1"/>
          </p:cNvGraphicFramePr>
          <p:nvPr/>
        </p:nvGraphicFramePr>
        <p:xfrm>
          <a:off x="1454150" y="3276600"/>
          <a:ext cx="4811713" cy="2074863"/>
        </p:xfrm>
        <a:graphic>
          <a:graphicData uri="http://schemas.openxmlformats.org/presentationml/2006/ole">
            <p:oleObj spid="_x0000_s168964" name="Equation" r:id="rId4" imgW="1828800" imgH="787320" progId="Equation.3">
              <p:embed/>
            </p:oleObj>
          </a:graphicData>
        </a:graphic>
      </p:graphicFrame>
      <p:sp>
        <p:nvSpPr>
          <p:cNvPr id="168971" name="Text Box 11"/>
          <p:cNvSpPr txBox="1">
            <a:spLocks noChangeArrowheads="1"/>
          </p:cNvSpPr>
          <p:nvPr/>
        </p:nvSpPr>
        <p:spPr bwMode="auto">
          <a:xfrm>
            <a:off x="2514600" y="4343400"/>
            <a:ext cx="1447800" cy="366713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0" i="1">
                <a:solidFill>
                  <a:srgbClr val="000000"/>
                </a:solidFill>
              </a:rPr>
              <a:t>c-name</a:t>
            </a:r>
            <a:r>
              <a:rPr lang="en-US" sz="1800" b="0">
                <a:solidFill>
                  <a:srgbClr val="000000"/>
                </a:solidFill>
              </a:rPr>
              <a:t>=413</a:t>
            </a:r>
            <a:endParaRPr lang="en-US" sz="2800"/>
          </a:p>
        </p:txBody>
      </p:sp>
      <p:sp>
        <p:nvSpPr>
          <p:cNvPr id="168972" name="Text Box 12"/>
          <p:cNvSpPr txBox="1">
            <a:spLocks noChangeArrowheads="1"/>
          </p:cNvSpPr>
          <p:nvPr/>
        </p:nvSpPr>
        <p:spPr bwMode="auto">
          <a:xfrm>
            <a:off x="2514600" y="5029200"/>
            <a:ext cx="1447800" cy="366713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0" i="1">
                <a:solidFill>
                  <a:srgbClr val="000000"/>
                </a:solidFill>
              </a:rPr>
              <a:t>c-name</a:t>
            </a:r>
            <a:r>
              <a:rPr lang="en-US" sz="1800" b="0">
                <a:solidFill>
                  <a:srgbClr val="000000"/>
                </a:solidFill>
              </a:rPr>
              <a:t>=415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09905C95-53E8-4125-8445-618A0A9FACD4}" type="slidenum">
              <a:rPr lang="en-US"/>
              <a:pPr/>
              <a:t>66</a:t>
            </a:fld>
            <a:endParaRPr 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find ssn of students that work at least as hard as ssn=123, ie., they take all the courses of ssn=123, and maybe more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A2124FF2-E32E-43EB-970D-7CA1BA311EFA}" type="slidenum">
              <a:rPr lang="en-US"/>
              <a:pPr/>
              <a:t>67</a:t>
            </a:fld>
            <a:endParaRPr lang="en-US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Sample schema</a:t>
            </a:r>
          </a:p>
        </p:txBody>
      </p:sp>
      <p:graphicFrame>
        <p:nvGraphicFramePr>
          <p:cNvPr id="166915" name="Object 3"/>
          <p:cNvGraphicFramePr>
            <a:graphicFrameLocks noChangeAspect="1"/>
          </p:cNvGraphicFramePr>
          <p:nvPr/>
        </p:nvGraphicFramePr>
        <p:xfrm>
          <a:off x="685800" y="2209800"/>
          <a:ext cx="4267200" cy="1430338"/>
        </p:xfrm>
        <a:graphic>
          <a:graphicData uri="http://schemas.openxmlformats.org/presentationml/2006/ole">
            <p:oleObj spid="_x0000_s166915" name="Worksheet" r:id="rId4" imgW="5568840" imgH="1811160" progId="Excel.Sheet.8">
              <p:embed/>
            </p:oleObj>
          </a:graphicData>
        </a:graphic>
      </p:graphicFrame>
      <p:graphicFrame>
        <p:nvGraphicFramePr>
          <p:cNvPr id="166916" name="Object 4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p:oleObj spid="_x0000_s166916" name="Worksheet" r:id="rId5" imgW="3724200" imgH="1788840" progId="Excel.Sheet.8">
              <p:embed/>
            </p:oleObj>
          </a:graphicData>
        </a:graphic>
      </p:graphicFrame>
      <p:graphicFrame>
        <p:nvGraphicFramePr>
          <p:cNvPr id="166917" name="Object 5"/>
          <p:cNvGraphicFramePr>
            <a:graphicFrameLocks noChangeAspect="1"/>
          </p:cNvGraphicFramePr>
          <p:nvPr/>
        </p:nvGraphicFramePr>
        <p:xfrm>
          <a:off x="2971800" y="4267200"/>
          <a:ext cx="2919413" cy="1385888"/>
        </p:xfrm>
        <a:graphic>
          <a:graphicData uri="http://schemas.openxmlformats.org/presentationml/2006/ole">
            <p:oleObj spid="_x0000_s166917" name="Worksheet" r:id="rId6" imgW="3549960" imgH="168768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869516F3-9E9F-4D53-9FAE-3AE96494B306}" type="slidenum">
              <a:rPr lang="en-US"/>
              <a:pPr/>
              <a:t>68</a:t>
            </a:fld>
            <a:endParaRPr lang="en-US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find ssn of students that work at least as hard as ssn=123 (ie., they take all the courses of ssn=123, and maybe more</a:t>
            </a:r>
          </a:p>
          <a:p>
            <a:endParaRPr lang="en-US"/>
          </a:p>
        </p:txBody>
      </p:sp>
      <p:graphicFrame>
        <p:nvGraphicFramePr>
          <p:cNvPr id="165892" name="Object 4"/>
          <p:cNvGraphicFramePr>
            <a:graphicFrameLocks noChangeAspect="1"/>
          </p:cNvGraphicFramePr>
          <p:nvPr/>
        </p:nvGraphicFramePr>
        <p:xfrm>
          <a:off x="454025" y="3992563"/>
          <a:ext cx="6851650" cy="631825"/>
        </p:xfrm>
        <a:graphic>
          <a:graphicData uri="http://schemas.openxmlformats.org/presentationml/2006/ole">
            <p:oleObj spid="_x0000_s165892" name="Equation" r:id="rId4" imgW="260316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467266CE-3071-4E96-9791-313E5D497072}" type="slidenum">
              <a:rPr lang="en-US"/>
              <a:pPr/>
              <a:t>69</a:t>
            </a:fld>
            <a:endParaRPr lang="en-US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Relational model: only tables (‘relations’)</a:t>
            </a:r>
          </a:p>
          <a:p>
            <a:r>
              <a:rPr lang="en-US"/>
              <a:t>relational algebra: powerful, minimal: 5 operators can handle almost any query!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96732901-5BF1-47A7-8827-29FDA8BB0C10}" type="slidenum">
              <a:rPr lang="en-US"/>
              <a:pPr/>
              <a:t>7</a:t>
            </a:fld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cont’d</a:t>
            </a:r>
          </a:p>
        </p:txBody>
      </p:sp>
      <p:graphicFrame>
        <p:nvGraphicFramePr>
          <p:cNvPr id="102404" name="Object 4"/>
          <p:cNvGraphicFramePr>
            <a:graphicFrameLocks noChangeAspect="1"/>
          </p:cNvGraphicFramePr>
          <p:nvPr/>
        </p:nvGraphicFramePr>
        <p:xfrm>
          <a:off x="533400" y="3581400"/>
          <a:ext cx="4564063" cy="1528763"/>
        </p:xfrm>
        <a:graphic>
          <a:graphicData uri="http://schemas.openxmlformats.org/presentationml/2006/ole">
            <p:oleObj spid="_x0000_s102404" name="Worksheet" r:id="rId4" imgW="4557600" imgH="1526400" progId="Excel.Sheet.8">
              <p:embed/>
            </p:oleObj>
          </a:graphicData>
        </a:graphic>
      </p:graphicFrame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5410200" y="3810000"/>
            <a:ext cx="3733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rel. schema (attr+domains)</a:t>
            </a:r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533400" y="3962400"/>
            <a:ext cx="45720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13" name="Line 13"/>
          <p:cNvSpPr>
            <a:spLocks noChangeShapeType="1"/>
          </p:cNvSpPr>
          <p:nvPr/>
        </p:nvSpPr>
        <p:spPr bwMode="auto">
          <a:xfrm>
            <a:off x="5562600" y="4495800"/>
            <a:ext cx="0" cy="609600"/>
          </a:xfrm>
          <a:prstGeom prst="line">
            <a:avLst/>
          </a:prstGeom>
          <a:noFill/>
          <a:ln w="38100">
            <a:solidFill>
              <a:srgbClr val="6699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14" name="Text Box 14"/>
          <p:cNvSpPr txBox="1">
            <a:spLocks noChangeArrowheads="1"/>
          </p:cNvSpPr>
          <p:nvPr/>
        </p:nvSpPr>
        <p:spPr bwMode="auto">
          <a:xfrm>
            <a:off x="6080125" y="4613275"/>
            <a:ext cx="12509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669900"/>
                </a:solidFill>
              </a:rPr>
              <a:t>instance</a:t>
            </a:r>
            <a:endParaRPr lang="en-US"/>
          </a:p>
        </p:txBody>
      </p:sp>
      <p:sp>
        <p:nvSpPr>
          <p:cNvPr id="102415" name="Rectangle 15"/>
          <p:cNvSpPr>
            <a:spLocks noChangeArrowheads="1"/>
          </p:cNvSpPr>
          <p:nvPr/>
        </p:nvSpPr>
        <p:spPr bwMode="auto">
          <a:xfrm>
            <a:off x="533400" y="4343400"/>
            <a:ext cx="4572000" cy="838200"/>
          </a:xfrm>
          <a:prstGeom prst="rect">
            <a:avLst/>
          </a:prstGeom>
          <a:noFill/>
          <a:ln w="38100">
            <a:solidFill>
              <a:srgbClr val="6699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84F50792-A7F2-4D9C-A5F3-085DC57FA474}" type="slidenum">
              <a:rPr lang="en-US"/>
              <a:pPr/>
              <a:t>8</a:t>
            </a:fld>
            <a:endParaRPr 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cont’d</a:t>
            </a:r>
          </a:p>
        </p:txBody>
      </p:sp>
      <p:graphicFrame>
        <p:nvGraphicFramePr>
          <p:cNvPr id="103427" name="Object 3"/>
          <p:cNvGraphicFramePr>
            <a:graphicFrameLocks noChangeAspect="1"/>
          </p:cNvGraphicFramePr>
          <p:nvPr/>
        </p:nvGraphicFramePr>
        <p:xfrm>
          <a:off x="533400" y="3581400"/>
          <a:ext cx="4564063" cy="1528763"/>
        </p:xfrm>
        <a:graphic>
          <a:graphicData uri="http://schemas.openxmlformats.org/presentationml/2006/ole">
            <p:oleObj spid="_x0000_s103427" name="Worksheet" r:id="rId4" imgW="4557600" imgH="1526400" progId="Excel.Sheet.8">
              <p:embed/>
            </p:oleObj>
          </a:graphicData>
        </a:graphic>
      </p:graphicFrame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5410200" y="3810000"/>
            <a:ext cx="37338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rel. schema (attr+domains)</a:t>
            </a:r>
          </a:p>
        </p:txBody>
      </p:sp>
      <p:sp>
        <p:nvSpPr>
          <p:cNvPr id="103429" name="Rectangle 5"/>
          <p:cNvSpPr>
            <a:spLocks noChangeArrowheads="1"/>
          </p:cNvSpPr>
          <p:nvPr/>
        </p:nvSpPr>
        <p:spPr bwMode="auto">
          <a:xfrm>
            <a:off x="533400" y="3962400"/>
            <a:ext cx="45720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430" name="Line 6"/>
          <p:cNvSpPr>
            <a:spLocks noChangeShapeType="1"/>
          </p:cNvSpPr>
          <p:nvPr/>
        </p:nvSpPr>
        <p:spPr bwMode="auto">
          <a:xfrm>
            <a:off x="5562600" y="4495800"/>
            <a:ext cx="0" cy="609600"/>
          </a:xfrm>
          <a:prstGeom prst="line">
            <a:avLst/>
          </a:prstGeom>
          <a:noFill/>
          <a:ln w="38100">
            <a:solidFill>
              <a:srgbClr val="6699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431" name="Text Box 7"/>
          <p:cNvSpPr txBox="1">
            <a:spLocks noChangeArrowheads="1"/>
          </p:cNvSpPr>
          <p:nvPr/>
        </p:nvSpPr>
        <p:spPr bwMode="auto">
          <a:xfrm>
            <a:off x="6080125" y="4613275"/>
            <a:ext cx="12509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669900"/>
                </a:solidFill>
              </a:rPr>
              <a:t>instance</a:t>
            </a:r>
            <a:endParaRPr lang="en-US"/>
          </a:p>
        </p:txBody>
      </p:sp>
      <p:sp>
        <p:nvSpPr>
          <p:cNvPr id="103432" name="Rectangle 8"/>
          <p:cNvSpPr>
            <a:spLocks noChangeArrowheads="1"/>
          </p:cNvSpPr>
          <p:nvPr/>
        </p:nvSpPr>
        <p:spPr bwMode="auto">
          <a:xfrm>
            <a:off x="533400" y="4343400"/>
            <a:ext cx="4572000" cy="838200"/>
          </a:xfrm>
          <a:prstGeom prst="rect">
            <a:avLst/>
          </a:prstGeom>
          <a:noFill/>
          <a:ln w="38100">
            <a:solidFill>
              <a:srgbClr val="6699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433" name="Text Box 9"/>
          <p:cNvSpPr txBox="1">
            <a:spLocks noChangeArrowheads="1"/>
          </p:cNvSpPr>
          <p:nvPr/>
        </p:nvSpPr>
        <p:spPr bwMode="auto">
          <a:xfrm>
            <a:off x="914400" y="1828800"/>
            <a:ext cx="77724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/>
              <a:t> Di: the domain of the i-th attribute (eg., char(10)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Faloutsos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SCS 15-415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#</a:t>
            </a:r>
            <a:fld id="{1B663339-65E7-462B-849C-96A84C1B551C}" type="slidenum">
              <a:rPr lang="en-US"/>
              <a:pPr/>
              <a:t>9</a:t>
            </a:fld>
            <a:endParaRPr lang="en-US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history</a:t>
            </a:r>
          </a:p>
          <a:p>
            <a:r>
              <a:rPr lang="en-US"/>
              <a:t>concepts</a:t>
            </a:r>
          </a:p>
          <a:p>
            <a:r>
              <a:rPr lang="en-US" b="1"/>
              <a:t>Formal query languages</a:t>
            </a:r>
            <a:endParaRPr lang="en-US"/>
          </a:p>
          <a:p>
            <a:pPr lvl="1"/>
            <a:r>
              <a:rPr lang="en-US"/>
              <a:t>relational algebra</a:t>
            </a:r>
          </a:p>
          <a:p>
            <a:pPr lvl="1"/>
            <a:r>
              <a:rPr lang="en-US"/>
              <a:t>rel. tuple calculus</a:t>
            </a:r>
          </a:p>
          <a:p>
            <a:pPr lvl="1"/>
            <a:r>
              <a:rPr lang="en-US"/>
              <a:t>rel. domain calculus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mu-dragon4.pot">
  <a:themeElements>
    <a:clrScheme name="cmu-dragon4.pot 11">
      <a:dk1>
        <a:srgbClr val="000066"/>
      </a:dk1>
      <a:lt1>
        <a:srgbClr val="FFFFFF"/>
      </a:lt1>
      <a:dk2>
        <a:srgbClr val="A50021"/>
      </a:dk2>
      <a:lt2>
        <a:srgbClr val="808080"/>
      </a:lt2>
      <a:accent1>
        <a:srgbClr val="FF3300"/>
      </a:accent1>
      <a:accent2>
        <a:srgbClr val="FF3300"/>
      </a:accent2>
      <a:accent3>
        <a:srgbClr val="FFFFFF"/>
      </a:accent3>
      <a:accent4>
        <a:srgbClr val="000056"/>
      </a:accent4>
      <a:accent5>
        <a:srgbClr val="FFADAA"/>
      </a:accent5>
      <a:accent6>
        <a:srgbClr val="E72D00"/>
      </a:accent6>
      <a:hlink>
        <a:srgbClr val="3366FF"/>
      </a:hlink>
      <a:folHlink>
        <a:srgbClr val="B2B2B2"/>
      </a:folHlink>
    </a:clrScheme>
    <a:fontScheme name="cmu-dragon4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mu-dragon4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-dragon4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mu-dragon4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-dragon4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-dragon4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-dragon4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-dragon4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-dragon4.pot 8">
        <a:dk1>
          <a:srgbClr val="0066FF"/>
        </a:dk1>
        <a:lt1>
          <a:srgbClr val="FFFFFF"/>
        </a:lt1>
        <a:dk2>
          <a:srgbClr val="FF33CC"/>
        </a:dk2>
        <a:lt2>
          <a:srgbClr val="808080"/>
        </a:lt2>
        <a:accent1>
          <a:srgbClr val="FF3300"/>
        </a:accent1>
        <a:accent2>
          <a:srgbClr val="FF3300"/>
        </a:accent2>
        <a:accent3>
          <a:srgbClr val="FFFFFF"/>
        </a:accent3>
        <a:accent4>
          <a:srgbClr val="0056DA"/>
        </a:accent4>
        <a:accent5>
          <a:srgbClr val="FFADAA"/>
        </a:accent5>
        <a:accent6>
          <a:srgbClr val="E72D00"/>
        </a:accent6>
        <a:hlink>
          <a:srgbClr val="00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-dragon4.pot 9">
        <a:dk1>
          <a:srgbClr val="0000CC"/>
        </a:dk1>
        <a:lt1>
          <a:srgbClr val="FFFFFF"/>
        </a:lt1>
        <a:dk2>
          <a:srgbClr val="CC0000"/>
        </a:dk2>
        <a:lt2>
          <a:srgbClr val="808080"/>
        </a:lt2>
        <a:accent1>
          <a:srgbClr val="FFFFFF"/>
        </a:accent1>
        <a:accent2>
          <a:srgbClr val="FF3300"/>
        </a:accent2>
        <a:accent3>
          <a:srgbClr val="FFFFFF"/>
        </a:accent3>
        <a:accent4>
          <a:srgbClr val="0000AE"/>
        </a:accent4>
        <a:accent5>
          <a:srgbClr val="FFFFFF"/>
        </a:accent5>
        <a:accent6>
          <a:srgbClr val="E72D00"/>
        </a:accent6>
        <a:hlink>
          <a:srgbClr val="00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-dragon4.pot 10">
        <a:dk1>
          <a:srgbClr val="0000CC"/>
        </a:dk1>
        <a:lt1>
          <a:srgbClr val="FFFFFF"/>
        </a:lt1>
        <a:dk2>
          <a:srgbClr val="CC0000"/>
        </a:dk2>
        <a:lt2>
          <a:srgbClr val="808080"/>
        </a:lt2>
        <a:accent1>
          <a:srgbClr val="FF3300"/>
        </a:accent1>
        <a:accent2>
          <a:srgbClr val="FF3300"/>
        </a:accent2>
        <a:accent3>
          <a:srgbClr val="FFFFFF"/>
        </a:accent3>
        <a:accent4>
          <a:srgbClr val="0000AE"/>
        </a:accent4>
        <a:accent5>
          <a:srgbClr val="FFADAA"/>
        </a:accent5>
        <a:accent6>
          <a:srgbClr val="E72D00"/>
        </a:accent6>
        <a:hlink>
          <a:srgbClr val="00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-dragon4.pot 11">
        <a:dk1>
          <a:srgbClr val="000066"/>
        </a:dk1>
        <a:lt1>
          <a:srgbClr val="FFFFFF"/>
        </a:lt1>
        <a:dk2>
          <a:srgbClr val="A50021"/>
        </a:dk2>
        <a:lt2>
          <a:srgbClr val="808080"/>
        </a:lt2>
        <a:accent1>
          <a:srgbClr val="FF3300"/>
        </a:accent1>
        <a:accent2>
          <a:srgbClr val="FF3300"/>
        </a:accent2>
        <a:accent3>
          <a:srgbClr val="FFFFFF"/>
        </a:accent3>
        <a:accent4>
          <a:srgbClr val="000056"/>
        </a:accent4>
        <a:accent5>
          <a:srgbClr val="FFADAA"/>
        </a:accent5>
        <a:accent6>
          <a:srgbClr val="E72D00"/>
        </a:accent6>
        <a:hlink>
          <a:srgbClr val="3366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Office\Templates\cmu-dragon4.pot</Template>
  <TotalTime>892</TotalTime>
  <Words>1954</Words>
  <Application>Microsoft Office PowerPoint</Application>
  <PresentationFormat>On-screen Show (4:3)</PresentationFormat>
  <Paragraphs>697</Paragraphs>
  <Slides>69</Slides>
  <Notes>69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69</vt:i4>
      </vt:variant>
    </vt:vector>
  </HeadingPairs>
  <TitlesOfParts>
    <vt:vector size="73" baseType="lpstr">
      <vt:lpstr>cmu-dragon4.pot</vt:lpstr>
      <vt:lpstr>Photo Editor Photo</vt:lpstr>
      <vt:lpstr>Worksheet</vt:lpstr>
      <vt:lpstr>Equation</vt:lpstr>
      <vt:lpstr>Carnegie Mellon Univ. School of Computer Science 15-415 - Database Applications</vt:lpstr>
      <vt:lpstr>Overview</vt:lpstr>
      <vt:lpstr>History</vt:lpstr>
      <vt:lpstr>Concepts - reminder</vt:lpstr>
      <vt:lpstr>Example</vt:lpstr>
      <vt:lpstr>Example: cont’d</vt:lpstr>
      <vt:lpstr>Example: cont’d</vt:lpstr>
      <vt:lpstr>Example: cont’d</vt:lpstr>
      <vt:lpstr>Overview</vt:lpstr>
      <vt:lpstr>Formal query languages</vt:lpstr>
      <vt:lpstr>Relational operators</vt:lpstr>
      <vt:lpstr>Example:</vt:lpstr>
      <vt:lpstr>Observations:</vt:lpstr>
      <vt:lpstr>Observations:</vt:lpstr>
      <vt:lpstr>Observations:</vt:lpstr>
      <vt:lpstr>Observations:</vt:lpstr>
      <vt:lpstr>Observations:</vt:lpstr>
      <vt:lpstr>Relational operators</vt:lpstr>
      <vt:lpstr>Other operators?</vt:lpstr>
      <vt:lpstr>Other operators?</vt:lpstr>
      <vt:lpstr>Selection - examples</vt:lpstr>
      <vt:lpstr>Relational operators</vt:lpstr>
      <vt:lpstr>Relational operators</vt:lpstr>
      <vt:lpstr>Relational operators</vt:lpstr>
      <vt:lpstr>Relational operators</vt:lpstr>
      <vt:lpstr>Relational operators</vt:lpstr>
      <vt:lpstr>Relational operators</vt:lpstr>
      <vt:lpstr>Relational operators</vt:lpstr>
      <vt:lpstr>Cartesian product</vt:lpstr>
      <vt:lpstr>so what?</vt:lpstr>
      <vt:lpstr>Cartesian product</vt:lpstr>
      <vt:lpstr>Cartesian product</vt:lpstr>
      <vt:lpstr>Slide 33</vt:lpstr>
      <vt:lpstr>FUNDAMENTAL Relational operators</vt:lpstr>
      <vt:lpstr>Relational ops</vt:lpstr>
      <vt:lpstr>Joins</vt:lpstr>
      <vt:lpstr>Cartesian product</vt:lpstr>
      <vt:lpstr>Joins</vt:lpstr>
      <vt:lpstr>Joins</vt:lpstr>
      <vt:lpstr>Joins</vt:lpstr>
      <vt:lpstr>Natural Joins - nit-picking</vt:lpstr>
      <vt:lpstr>Overview - rel. algebra</vt:lpstr>
      <vt:lpstr>Rename op.</vt:lpstr>
      <vt:lpstr>Rename op.</vt:lpstr>
      <vt:lpstr>Rename op.</vt:lpstr>
      <vt:lpstr>Rename op.</vt:lpstr>
      <vt:lpstr>Overview - rel. algebra</vt:lpstr>
      <vt:lpstr>Division</vt:lpstr>
      <vt:lpstr>Division</vt:lpstr>
      <vt:lpstr>Division</vt:lpstr>
      <vt:lpstr>Division</vt:lpstr>
      <vt:lpstr>Division</vt:lpstr>
      <vt:lpstr>Division</vt:lpstr>
      <vt:lpstr>Division</vt:lpstr>
      <vt:lpstr>Division</vt:lpstr>
      <vt:lpstr>Division</vt:lpstr>
      <vt:lpstr>Overview - rel. algebra</vt:lpstr>
      <vt:lpstr>Sample schema</vt:lpstr>
      <vt:lpstr>Examples</vt:lpstr>
      <vt:lpstr>Examples</vt:lpstr>
      <vt:lpstr>Sample schema</vt:lpstr>
      <vt:lpstr>Examples</vt:lpstr>
      <vt:lpstr>Examples</vt:lpstr>
      <vt:lpstr>Examples</vt:lpstr>
      <vt:lpstr>Examples</vt:lpstr>
      <vt:lpstr>Examples</vt:lpstr>
      <vt:lpstr>Sample schema</vt:lpstr>
      <vt:lpstr>Examples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Relational Algebra</dc:title>
  <dc:creator>Christos Faloutsos</dc:creator>
  <cp:lastModifiedBy>gkesden</cp:lastModifiedBy>
  <cp:revision>101</cp:revision>
  <cp:lastPrinted>2006-09-05T07:15:15Z</cp:lastPrinted>
  <dcterms:created xsi:type="dcterms:W3CDTF">1996-09-30T18:28:10Z</dcterms:created>
  <dcterms:modified xsi:type="dcterms:W3CDTF">2011-09-13T17:26:28Z</dcterms:modified>
  <cp:category>course slides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christos@cs.cmu.edu</vt:lpwstr>
  </property>
  <property fmtid="{D5CDD505-2E9C-101B-9397-08002B2CF9AE}" pid="8" name="HomePage">
    <vt:lpwstr>www.cs.cmu.edu/~christos</vt:lpwstr>
  </property>
  <property fmtid="{D5CDD505-2E9C-101B-9397-08002B2CF9AE}" pid="9" name="Other">
    <vt:lpwstr>office: WeH 7127, ph# 268.1457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C:\myfiles-mso\415-00\meth-all</vt:lpwstr>
  </property>
</Properties>
</file>