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Default Extension="jpeg" ContentType="image/jpeg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1" r:id="rId1"/>
  </p:sldMasterIdLst>
  <p:notesMasterIdLst>
    <p:notesMasterId r:id="rId98"/>
  </p:notesMasterIdLst>
  <p:handoutMasterIdLst>
    <p:handoutMasterId r:id="rId99"/>
  </p:handoutMasterIdLst>
  <p:sldIdLst>
    <p:sldId id="356" r:id="rId2"/>
    <p:sldId id="321" r:id="rId3"/>
    <p:sldId id="357" r:id="rId4"/>
    <p:sldId id="358" r:id="rId5"/>
    <p:sldId id="313" r:id="rId6"/>
    <p:sldId id="350" r:id="rId7"/>
    <p:sldId id="359" r:id="rId8"/>
    <p:sldId id="352" r:id="rId9"/>
    <p:sldId id="351" r:id="rId10"/>
    <p:sldId id="371" r:id="rId11"/>
    <p:sldId id="312" r:id="rId12"/>
    <p:sldId id="404" r:id="rId13"/>
    <p:sldId id="405" r:id="rId14"/>
    <p:sldId id="344" r:id="rId15"/>
    <p:sldId id="311" r:id="rId16"/>
    <p:sldId id="338" r:id="rId17"/>
    <p:sldId id="354" r:id="rId18"/>
    <p:sldId id="345" r:id="rId19"/>
    <p:sldId id="332" r:id="rId20"/>
    <p:sldId id="333" r:id="rId21"/>
    <p:sldId id="334" r:id="rId22"/>
    <p:sldId id="341" r:id="rId23"/>
    <p:sldId id="407" r:id="rId24"/>
    <p:sldId id="342" r:id="rId25"/>
    <p:sldId id="314" r:id="rId26"/>
    <p:sldId id="383" r:id="rId27"/>
    <p:sldId id="346" r:id="rId28"/>
    <p:sldId id="355" r:id="rId29"/>
    <p:sldId id="335" r:id="rId30"/>
    <p:sldId id="408" r:id="rId31"/>
    <p:sldId id="400" r:id="rId32"/>
    <p:sldId id="315" r:id="rId33"/>
    <p:sldId id="317" r:id="rId34"/>
    <p:sldId id="318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401" r:id="rId44"/>
    <p:sldId id="316" r:id="rId45"/>
    <p:sldId id="409" r:id="rId46"/>
    <p:sldId id="385" r:id="rId47"/>
    <p:sldId id="386" r:id="rId48"/>
    <p:sldId id="396" r:id="rId49"/>
    <p:sldId id="397" r:id="rId50"/>
    <p:sldId id="398" r:id="rId51"/>
    <p:sldId id="399" r:id="rId52"/>
    <p:sldId id="402" r:id="rId53"/>
    <p:sldId id="403" r:id="rId54"/>
    <p:sldId id="410" r:id="rId55"/>
    <p:sldId id="411" r:id="rId56"/>
    <p:sldId id="412" r:id="rId57"/>
    <p:sldId id="413" r:id="rId58"/>
    <p:sldId id="414" r:id="rId59"/>
    <p:sldId id="415" r:id="rId60"/>
    <p:sldId id="416" r:id="rId61"/>
    <p:sldId id="417" r:id="rId62"/>
    <p:sldId id="418" r:id="rId63"/>
    <p:sldId id="419" r:id="rId64"/>
    <p:sldId id="420" r:id="rId65"/>
    <p:sldId id="421" r:id="rId66"/>
    <p:sldId id="422" r:id="rId67"/>
    <p:sldId id="423" r:id="rId68"/>
    <p:sldId id="424" r:id="rId69"/>
    <p:sldId id="425" r:id="rId70"/>
    <p:sldId id="426" r:id="rId71"/>
    <p:sldId id="427" r:id="rId72"/>
    <p:sldId id="428" r:id="rId73"/>
    <p:sldId id="429" r:id="rId74"/>
    <p:sldId id="430" r:id="rId75"/>
    <p:sldId id="431" r:id="rId76"/>
    <p:sldId id="432" r:id="rId77"/>
    <p:sldId id="433" r:id="rId78"/>
    <p:sldId id="434" r:id="rId79"/>
    <p:sldId id="435" r:id="rId80"/>
    <p:sldId id="436" r:id="rId81"/>
    <p:sldId id="437" r:id="rId82"/>
    <p:sldId id="438" r:id="rId83"/>
    <p:sldId id="439" r:id="rId84"/>
    <p:sldId id="440" r:id="rId85"/>
    <p:sldId id="441" r:id="rId86"/>
    <p:sldId id="442" r:id="rId87"/>
    <p:sldId id="443" r:id="rId88"/>
    <p:sldId id="444" r:id="rId89"/>
    <p:sldId id="445" r:id="rId90"/>
    <p:sldId id="446" r:id="rId91"/>
    <p:sldId id="447" r:id="rId92"/>
    <p:sldId id="448" r:id="rId93"/>
    <p:sldId id="449" r:id="rId94"/>
    <p:sldId id="450" r:id="rId95"/>
    <p:sldId id="451" r:id="rId96"/>
    <p:sldId id="452" r:id="rId9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3600" kern="1200">
        <a:solidFill>
          <a:srgbClr val="CF0E30"/>
        </a:solidFill>
        <a:latin typeface="Book Antiqu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63300"/>
    <a:srgbClr val="009900"/>
    <a:srgbClr val="FEEEAA"/>
    <a:srgbClr val="FF0000"/>
    <a:srgbClr val="3365FB"/>
    <a:srgbClr val="FDFD2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230" y="-78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2238" y="60325"/>
            <a:ext cx="31670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t" anchorCtr="0" compatLnSpc="1">
            <a:prstTxWarp prst="textNoShape">
              <a:avLst/>
            </a:prstTxWarp>
          </a:bodyPr>
          <a:lstStyle>
            <a:lvl1pPr defTabSz="966788">
              <a:defRPr sz="1100" i="1">
                <a:solidFill>
                  <a:schemeClr val="tx1"/>
                </a:solidFill>
              </a:defRPr>
            </a:lvl1pPr>
          </a:lstStyle>
          <a:p>
            <a:r>
              <a:rPr lang="en-US"/>
              <a:t>15-415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9075" y="6032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100" i="1">
                <a:solidFill>
                  <a:schemeClr val="tx1"/>
                </a:solidFill>
              </a:defRPr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22238" y="9029700"/>
            <a:ext cx="31670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b" anchorCtr="0" compatLnSpc="1">
            <a:prstTxWarp prst="textNoShape">
              <a:avLst/>
            </a:prstTxWarp>
          </a:bodyPr>
          <a:lstStyle>
            <a:lvl1pPr defTabSz="966788">
              <a:defRPr sz="1100" i="1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9075" y="902970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100" i="1">
                <a:solidFill>
                  <a:schemeClr val="tx1"/>
                </a:solidFill>
              </a:defRPr>
            </a:lvl1pPr>
          </a:lstStyle>
          <a:p>
            <a:fld id="{57D039E8-EB49-47AF-A325-580024EA54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706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t" anchorCtr="0" compatLnSpc="1">
            <a:prstTxWarp prst="textNoShape">
              <a:avLst/>
            </a:prstTxWarp>
          </a:bodyPr>
          <a:lstStyle>
            <a:lvl1pPr defTabSz="966788">
              <a:defRPr sz="11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r>
              <a:rPr lang="en-US"/>
              <a:t>15-415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8138" y="0"/>
            <a:ext cx="31670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1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706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b" anchorCtr="0" compatLnSpc="1">
            <a:prstTxWarp prst="textNoShape">
              <a:avLst/>
            </a:prstTxWarp>
          </a:bodyPr>
          <a:lstStyle>
            <a:lvl1pPr defTabSz="966788">
              <a:defRPr sz="11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8138" y="9121775"/>
            <a:ext cx="31670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4" tIns="0" rIns="19774" bIns="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1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2F090020-5BF4-482F-A947-D8922792F2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16" tIns="47784" rIns="97216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6313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30" charset="0"/>
        <a:ea typeface="ＭＳ Ｐゴシック" pitchFamily="-112" charset="-128"/>
        <a:cs typeface="ＭＳ Ｐゴシック" pitchFamily="-112" charset="-128"/>
      </a:defRPr>
    </a:lvl1pPr>
    <a:lvl2pPr marL="46196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30" charset="0"/>
        <a:ea typeface="ＭＳ Ｐゴシック" pitchFamily="30" charset="-128"/>
        <a:cs typeface="+mn-cs"/>
      </a:defRPr>
    </a:lvl2pPr>
    <a:lvl3pPr marL="9223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30" charset="0"/>
        <a:ea typeface="ＭＳ Ｐゴシック" pitchFamily="30" charset="-128"/>
        <a:cs typeface="+mn-cs"/>
      </a:defRPr>
    </a:lvl3pPr>
    <a:lvl4pPr marL="138430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30" charset="0"/>
        <a:ea typeface="ＭＳ Ｐゴシック" pitchFamily="30" charset="-128"/>
        <a:cs typeface="+mn-cs"/>
      </a:defRPr>
    </a:lvl4pPr>
    <a:lvl5pPr marL="184626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30" charset="0"/>
        <a:ea typeface="ＭＳ Ｐゴシック" pitchFamily="3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2CA656-BF78-4EF2-ACB8-D1270AB743E5}" type="slidenum">
              <a:rPr lang="en-US"/>
              <a:pPr/>
              <a:t>1</a:t>
            </a:fld>
            <a:endParaRPr lang="en-US"/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820" tIns="0" rIns="19820" bIns="0" anchor="b"/>
          <a:lstStyle/>
          <a:p>
            <a:pPr algn="r" defTabSz="950913"/>
            <a:r>
              <a:rPr lang="en-US" sz="1000" i="1">
                <a:solidFill>
                  <a:schemeClr val="tx1"/>
                </a:solidFill>
                <a:latin typeface="Times New Roman" charset="0"/>
              </a:rPr>
              <a:t>1</a:t>
            </a: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ln cap="flat"/>
        </p:spPr>
      </p:sp>
      <p:sp>
        <p:nvSpPr>
          <p:cNvPr id="1741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4145" tIns="46246" rIns="94145" bIns="46246"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270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8B5F0-5A25-4BE7-A20C-BFD695CF03CE}" type="slidenum">
              <a:rPr lang="en-US"/>
              <a:pPr/>
              <a:t>19</a:t>
            </a:fld>
            <a:endParaRPr lang="en-US"/>
          </a:p>
        </p:txBody>
      </p:sp>
      <p:sp>
        <p:nvSpPr>
          <p:cNvPr id="7270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475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2E07E-E29F-4665-A646-AE8465B11438}" type="slidenum">
              <a:rPr lang="en-US"/>
              <a:pPr/>
              <a:t>20</a:t>
            </a:fld>
            <a:endParaRPr lang="en-US"/>
          </a:p>
        </p:txBody>
      </p:sp>
      <p:sp>
        <p:nvSpPr>
          <p:cNvPr id="747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680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57FCE-A36F-4DC5-8F15-E9A8559A749F}" type="slidenum">
              <a:rPr lang="en-US"/>
              <a:pPr/>
              <a:t>21</a:t>
            </a:fld>
            <a:endParaRPr lang="en-US"/>
          </a:p>
        </p:txBody>
      </p:sp>
      <p:sp>
        <p:nvSpPr>
          <p:cNvPr id="768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885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DF597-FE17-4310-858F-5D67FA4AE4F8}" type="slidenum">
              <a:rPr lang="en-US"/>
              <a:pPr/>
              <a:t>22</a:t>
            </a:fld>
            <a:endParaRPr lang="en-US"/>
          </a:p>
        </p:txBody>
      </p:sp>
      <p:sp>
        <p:nvSpPr>
          <p:cNvPr id="788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090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CF8E7-4BF8-441E-9A31-D97D4285B155}" type="slidenum">
              <a:rPr lang="en-US"/>
              <a:pPr/>
              <a:t>23</a:t>
            </a:fld>
            <a:endParaRPr lang="en-US"/>
          </a:p>
        </p:txBody>
      </p:sp>
      <p:sp>
        <p:nvSpPr>
          <p:cNvPr id="809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294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58E1E3-FD50-40DA-856C-37B43F83E055}" type="slidenum">
              <a:rPr lang="en-US"/>
              <a:pPr/>
              <a:t>24</a:t>
            </a:fld>
            <a:endParaRPr lang="en-US"/>
          </a:p>
        </p:txBody>
      </p:sp>
      <p:sp>
        <p:nvSpPr>
          <p:cNvPr id="829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499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1C2AE-AC3C-49D3-83AA-4184D65A81AF}" type="slidenum">
              <a:rPr lang="en-US"/>
              <a:pPr/>
              <a:t>25</a:t>
            </a:fld>
            <a:endParaRPr lang="en-US"/>
          </a:p>
        </p:txBody>
      </p:sp>
      <p:sp>
        <p:nvSpPr>
          <p:cNvPr id="84997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704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D19ED-C089-4909-98FA-E0A2D6903FF1}" type="slidenum">
              <a:rPr lang="en-US"/>
              <a:pPr/>
              <a:t>26</a:t>
            </a:fld>
            <a:endParaRPr lang="en-US"/>
          </a:p>
        </p:txBody>
      </p:sp>
      <p:sp>
        <p:nvSpPr>
          <p:cNvPr id="87045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909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E7BA13-0805-4123-93A3-4469DCB0561D}" type="slidenum">
              <a:rPr lang="en-US"/>
              <a:pPr/>
              <a:t>27</a:t>
            </a:fld>
            <a:endParaRPr lang="en-US"/>
          </a:p>
        </p:txBody>
      </p:sp>
      <p:sp>
        <p:nvSpPr>
          <p:cNvPr id="89093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216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D164F-C387-45F3-AD38-5DCA228FAB94}" type="slidenum">
              <a:rPr lang="en-US"/>
              <a:pPr/>
              <a:t>29</a:t>
            </a:fld>
            <a:endParaRPr lang="en-US"/>
          </a:p>
        </p:txBody>
      </p:sp>
      <p:sp>
        <p:nvSpPr>
          <p:cNvPr id="9216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8AA5B-FE13-42E1-AEC5-91E97E37D030}" type="slidenum">
              <a:rPr lang="en-US"/>
              <a:pPr/>
              <a:t>2</a:t>
            </a:fld>
            <a:endParaRPr lang="en-US"/>
          </a:p>
        </p:txBody>
      </p:sp>
      <p:sp>
        <p:nvSpPr>
          <p:cNvPr id="194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421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6F42B-8949-4BC3-A289-594E1D0A534D}" type="slidenum">
              <a:rPr lang="en-US"/>
              <a:pPr/>
              <a:t>30</a:t>
            </a:fld>
            <a:endParaRPr lang="en-US"/>
          </a:p>
        </p:txBody>
      </p:sp>
      <p:sp>
        <p:nvSpPr>
          <p:cNvPr id="9421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728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E650C-5AE9-41BA-8838-168CC07DB377}" type="slidenum">
              <a:rPr lang="en-US"/>
              <a:pPr/>
              <a:t>32</a:t>
            </a:fld>
            <a:endParaRPr lang="en-US"/>
          </a:p>
        </p:txBody>
      </p:sp>
      <p:sp>
        <p:nvSpPr>
          <p:cNvPr id="97285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933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4F2AC-91BC-4228-A40B-B06C6781B807}" type="slidenum">
              <a:rPr lang="en-US"/>
              <a:pPr/>
              <a:t>33</a:t>
            </a:fld>
            <a:endParaRPr lang="en-US"/>
          </a:p>
        </p:txBody>
      </p:sp>
      <p:sp>
        <p:nvSpPr>
          <p:cNvPr id="99333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138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2A7062-325F-4B00-BFD0-37E94989D9A0}" type="slidenum">
              <a:rPr lang="en-US"/>
              <a:pPr/>
              <a:t>34</a:t>
            </a:fld>
            <a:endParaRPr lang="en-US"/>
          </a:p>
        </p:txBody>
      </p:sp>
      <p:sp>
        <p:nvSpPr>
          <p:cNvPr id="101381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264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A1A6C-D92B-4BB3-A6C7-CC0851514323}" type="slidenum">
              <a:rPr lang="en-US"/>
              <a:pPr/>
              <a:t>44</a:t>
            </a:fld>
            <a:endParaRPr lang="en-US"/>
          </a:p>
        </p:txBody>
      </p:sp>
      <p:sp>
        <p:nvSpPr>
          <p:cNvPr id="112645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26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571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21E3FA-ECEA-4F4A-A083-8E33D08BF419}" type="slidenum">
              <a:rPr lang="en-US"/>
              <a:pPr/>
              <a:t>46</a:t>
            </a:fld>
            <a:endParaRPr lang="en-US"/>
          </a:p>
        </p:txBody>
      </p:sp>
      <p:sp>
        <p:nvSpPr>
          <p:cNvPr id="115717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57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776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CBD24-3D75-4C68-ACFB-477D7B97CB9F}" type="slidenum">
              <a:rPr lang="en-US"/>
              <a:pPr/>
              <a:t>47</a:t>
            </a:fld>
            <a:endParaRPr lang="en-US"/>
          </a:p>
        </p:txBody>
      </p:sp>
      <p:sp>
        <p:nvSpPr>
          <p:cNvPr id="117765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2867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1E2B6-54D3-4444-A2CC-E58B1BED721E}" type="slidenum">
              <a:rPr lang="en-US"/>
              <a:pPr/>
              <a:t>54</a:t>
            </a:fld>
            <a:endParaRPr lang="en-US"/>
          </a:p>
        </p:txBody>
      </p:sp>
      <p:sp>
        <p:nvSpPr>
          <p:cNvPr id="286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072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90A7C7-B8A8-4ABA-9BF2-52ABCD88DC2B}" type="slidenum">
              <a:rPr lang="en-US"/>
              <a:pPr/>
              <a:t>55</a:t>
            </a:fld>
            <a:endParaRPr lang="en-US"/>
          </a:p>
        </p:txBody>
      </p:sp>
      <p:sp>
        <p:nvSpPr>
          <p:cNvPr id="307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538187-859C-4379-B4B9-E82CA67719E8}" type="slidenum">
              <a:rPr lang="en-US"/>
              <a:pPr/>
              <a:t>56</a:t>
            </a:fld>
            <a:endParaRPr lang="en-US"/>
          </a:p>
        </p:txBody>
      </p:sp>
      <p:sp>
        <p:nvSpPr>
          <p:cNvPr id="327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120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E35C79-1DD2-45FA-B4DD-309347B89E7D}" type="slidenum">
              <a:rPr lang="en-US"/>
              <a:pPr/>
              <a:t>5</a:t>
            </a:fld>
            <a:endParaRPr lang="en-US"/>
          </a:p>
        </p:txBody>
      </p:sp>
      <p:sp>
        <p:nvSpPr>
          <p:cNvPr id="51205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BFF4F1-8700-49B8-9F9F-62E4E74724CE}" type="slidenum">
              <a:rPr lang="en-US"/>
              <a:pPr/>
              <a:t>57</a:t>
            </a:fld>
            <a:endParaRPr lang="en-US"/>
          </a:p>
        </p:txBody>
      </p:sp>
      <p:sp>
        <p:nvSpPr>
          <p:cNvPr id="3482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FB8CE3-8A16-4B8F-9A08-36C8FE9823C1}" type="slidenum">
              <a:rPr lang="en-US"/>
              <a:pPr/>
              <a:t>58</a:t>
            </a:fld>
            <a:endParaRPr lang="en-US"/>
          </a:p>
        </p:txBody>
      </p:sp>
      <p:sp>
        <p:nvSpPr>
          <p:cNvPr id="3686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80077-36FE-4F15-9D8D-E4BED1A12881}" type="slidenum">
              <a:rPr lang="en-US"/>
              <a:pPr/>
              <a:t>59</a:t>
            </a:fld>
            <a:endParaRPr lang="en-US"/>
          </a:p>
        </p:txBody>
      </p:sp>
      <p:sp>
        <p:nvSpPr>
          <p:cNvPr id="3891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120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73042C-EC0C-42E6-BCB6-9982AB9B3854}" type="slidenum">
              <a:rPr lang="en-US"/>
              <a:pPr/>
              <a:t>60</a:t>
            </a:fld>
            <a:endParaRPr lang="en-US"/>
          </a:p>
        </p:txBody>
      </p:sp>
      <p:sp>
        <p:nvSpPr>
          <p:cNvPr id="51205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35F8F-AFEF-431E-8F0C-4535F290CE48}" type="slidenum">
              <a:rPr lang="en-US"/>
              <a:pPr/>
              <a:t>61</a:t>
            </a:fld>
            <a:endParaRPr lang="en-US"/>
          </a:p>
        </p:txBody>
      </p:sp>
      <p:sp>
        <p:nvSpPr>
          <p:cNvPr id="532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530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529AF-72BC-4F8B-A0AB-7571BB7425CB}" type="slidenum">
              <a:rPr lang="en-US"/>
              <a:pPr/>
              <a:t>62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  <p:sp>
        <p:nvSpPr>
          <p:cNvPr id="55302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734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3AA341-E3D2-4F98-BBB9-323D32369101}" type="slidenum">
              <a:rPr lang="en-US"/>
              <a:pPr/>
              <a:t>63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  <p:sp>
        <p:nvSpPr>
          <p:cNvPr id="57350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4CB916-2F1C-4F90-AA9D-404701EB8F7C}" type="slidenum">
              <a:rPr lang="en-US"/>
              <a:pPr/>
              <a:t>64</a:t>
            </a:fld>
            <a:endParaRPr lang="en-US"/>
          </a:p>
        </p:txBody>
      </p:sp>
      <p:sp>
        <p:nvSpPr>
          <p:cNvPr id="593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144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164FB-3D0D-4F0D-AB32-1C1CAB371694}" type="slidenum">
              <a:rPr lang="en-US"/>
              <a:pPr/>
              <a:t>65</a:t>
            </a:fld>
            <a:endParaRPr lang="en-US"/>
          </a:p>
        </p:txBody>
      </p:sp>
      <p:sp>
        <p:nvSpPr>
          <p:cNvPr id="614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349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3DB24-C60E-46EE-8F2D-FE1B7604AF79}" type="slidenum">
              <a:rPr lang="en-US"/>
              <a:pPr/>
              <a:t>66</a:t>
            </a:fld>
            <a:endParaRPr lang="en-US"/>
          </a:p>
        </p:txBody>
      </p:sp>
      <p:sp>
        <p:nvSpPr>
          <p:cNvPr id="6349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837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28469-ACD0-446D-953A-5293FC4C91F7}" type="slidenum">
              <a:rPr lang="en-US"/>
              <a:pPr/>
              <a:t>11</a:t>
            </a:fld>
            <a:endParaRPr lang="en-US"/>
          </a:p>
        </p:txBody>
      </p:sp>
      <p:sp>
        <p:nvSpPr>
          <p:cNvPr id="58373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554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26F2E-F2A8-43DD-AD66-7A355BB64B54}" type="slidenum">
              <a:rPr lang="en-US"/>
              <a:pPr/>
              <a:t>67</a:t>
            </a:fld>
            <a:endParaRPr lang="en-US"/>
          </a:p>
        </p:txBody>
      </p:sp>
      <p:sp>
        <p:nvSpPr>
          <p:cNvPr id="6554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36E89-6DE3-45A1-9514-91FD0243BF18}" type="slidenum">
              <a:rPr lang="en-US"/>
              <a:pPr/>
              <a:t>68</a:t>
            </a:fld>
            <a:endParaRPr lang="en-US"/>
          </a:p>
        </p:txBody>
      </p:sp>
      <p:sp>
        <p:nvSpPr>
          <p:cNvPr id="675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963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F3242-A107-4358-A00A-7F1571CADDE4}" type="slidenum">
              <a:rPr lang="en-US"/>
              <a:pPr/>
              <a:t>69</a:t>
            </a:fld>
            <a:endParaRPr lang="en-US"/>
          </a:p>
        </p:txBody>
      </p:sp>
      <p:sp>
        <p:nvSpPr>
          <p:cNvPr id="696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168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BA3DA-5232-4D92-8B22-786C24AB644B}" type="slidenum">
              <a:rPr lang="en-US"/>
              <a:pPr/>
              <a:t>70</a:t>
            </a:fld>
            <a:endParaRPr lang="en-US"/>
          </a:p>
        </p:txBody>
      </p:sp>
      <p:sp>
        <p:nvSpPr>
          <p:cNvPr id="71685" name="Rectangle 102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68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373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684F2-2498-439A-9262-894025C30E09}" type="slidenum">
              <a:rPr lang="en-US"/>
              <a:pPr/>
              <a:t>71</a:t>
            </a:fld>
            <a:endParaRPr lang="en-US"/>
          </a:p>
        </p:txBody>
      </p:sp>
      <p:sp>
        <p:nvSpPr>
          <p:cNvPr id="7373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578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9305C-BFE2-4860-86D3-7936E75845A5}" type="slidenum">
              <a:rPr lang="en-US"/>
              <a:pPr/>
              <a:t>72</a:t>
            </a:fld>
            <a:endParaRPr lang="en-US"/>
          </a:p>
        </p:txBody>
      </p:sp>
      <p:sp>
        <p:nvSpPr>
          <p:cNvPr id="757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782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1E267-48CE-4DA8-8A5A-125FD8A86251}" type="slidenum">
              <a:rPr lang="en-US"/>
              <a:pPr/>
              <a:t>73</a:t>
            </a:fld>
            <a:endParaRPr lang="en-US"/>
          </a:p>
        </p:txBody>
      </p:sp>
      <p:sp>
        <p:nvSpPr>
          <p:cNvPr id="7782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987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55491-63BC-427B-8CBA-94A14B339B00}" type="slidenum">
              <a:rPr lang="en-US"/>
              <a:pPr/>
              <a:t>74</a:t>
            </a:fld>
            <a:endParaRPr lang="en-US"/>
          </a:p>
        </p:txBody>
      </p:sp>
      <p:sp>
        <p:nvSpPr>
          <p:cNvPr id="798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192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268B87-1F7C-4A05-A584-3FDA01DB37EF}" type="slidenum">
              <a:rPr lang="en-US"/>
              <a:pPr/>
              <a:t>75</a:t>
            </a:fld>
            <a:endParaRPr lang="en-US"/>
          </a:p>
        </p:txBody>
      </p:sp>
      <p:sp>
        <p:nvSpPr>
          <p:cNvPr id="819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397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F63BBB-8614-476A-AE4C-40EC35EA10C5}" type="slidenum">
              <a:rPr lang="en-US"/>
              <a:pPr/>
              <a:t>76</a:t>
            </a:fld>
            <a:endParaRPr lang="en-US"/>
          </a:p>
        </p:txBody>
      </p:sp>
      <p:sp>
        <p:nvSpPr>
          <p:cNvPr id="839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246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D5072B-E028-429F-8928-1420B8038A73}" type="slidenum">
              <a:rPr lang="en-US"/>
              <a:pPr/>
              <a:t>14</a:t>
            </a:fld>
            <a:endParaRPr lang="en-US"/>
          </a:p>
        </p:txBody>
      </p:sp>
      <p:sp>
        <p:nvSpPr>
          <p:cNvPr id="62469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602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B807E-B5AD-4F7C-9648-B717D5E36E7F}" type="slidenum">
              <a:rPr lang="en-US"/>
              <a:pPr/>
              <a:t>77</a:t>
            </a:fld>
            <a:endParaRPr lang="en-US"/>
          </a:p>
        </p:txBody>
      </p:sp>
      <p:sp>
        <p:nvSpPr>
          <p:cNvPr id="8602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806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91DFF5-965C-4DCB-B2BB-8A52C4244A12}" type="slidenum">
              <a:rPr lang="en-US"/>
              <a:pPr/>
              <a:t>78</a:t>
            </a:fld>
            <a:endParaRPr lang="en-US"/>
          </a:p>
        </p:txBody>
      </p:sp>
      <p:sp>
        <p:nvSpPr>
          <p:cNvPr id="88069" name="Rectangle 2"/>
          <p:cNvSpPr>
            <a:spLocks noChangeArrowheads="1"/>
          </p:cNvSpPr>
          <p:nvPr>
            <p:ph type="sldImg"/>
          </p:nvPr>
        </p:nvSpPr>
        <p:spPr>
          <a:ln cap="flat"/>
        </p:spPr>
      </p:sp>
      <p:sp>
        <p:nvSpPr>
          <p:cNvPr id="88070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011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E1D05-9FF6-4F9E-9E0A-197D3E8BE060}" type="slidenum">
              <a:rPr lang="en-US"/>
              <a:pPr/>
              <a:t>79</a:t>
            </a:fld>
            <a:endParaRPr lang="en-US"/>
          </a:p>
        </p:txBody>
      </p:sp>
      <p:sp>
        <p:nvSpPr>
          <p:cNvPr id="90117" name="Rectangle 2"/>
          <p:cNvSpPr>
            <a:spLocks noChangeArrowheads="1"/>
          </p:cNvSpPr>
          <p:nvPr>
            <p:ph type="sldImg"/>
          </p:nvPr>
        </p:nvSpPr>
        <p:spPr>
          <a:ln cap="flat"/>
        </p:spPr>
      </p:sp>
      <p:sp>
        <p:nvSpPr>
          <p:cNvPr id="90118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626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B3F0F-9110-4C6F-BAD6-C79424124503}" type="slidenum">
              <a:rPr lang="en-US"/>
              <a:pPr/>
              <a:t>82</a:t>
            </a:fld>
            <a:endParaRPr lang="en-US"/>
          </a:p>
        </p:txBody>
      </p:sp>
      <p:sp>
        <p:nvSpPr>
          <p:cNvPr id="96261" name="Rectangle 2"/>
          <p:cNvSpPr>
            <a:spLocks noChangeArrowheads="1"/>
          </p:cNvSpPr>
          <p:nvPr>
            <p:ph type="sldImg"/>
          </p:nvPr>
        </p:nvSpPr>
        <p:spPr>
          <a:ln cap="flat"/>
        </p:spPr>
      </p:sp>
      <p:sp>
        <p:nvSpPr>
          <p:cNvPr id="96262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830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FDD58-6049-4A54-9460-67D61B9FB03E}" type="slidenum">
              <a:rPr lang="en-US"/>
              <a:pPr/>
              <a:t>83</a:t>
            </a:fld>
            <a:endParaRPr lang="en-US"/>
          </a:p>
        </p:txBody>
      </p:sp>
      <p:sp>
        <p:nvSpPr>
          <p:cNvPr id="98309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83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240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19208E-765F-4DDB-9F67-9E1CB9022D7C}" type="slidenum">
              <a:rPr lang="en-US"/>
              <a:pPr/>
              <a:t>86</a:t>
            </a:fld>
            <a:endParaRPr lang="en-US"/>
          </a:p>
        </p:txBody>
      </p:sp>
      <p:sp>
        <p:nvSpPr>
          <p:cNvPr id="1024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445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A17F0-2D54-42AB-B0FF-EDFF77146CED}" type="slidenum">
              <a:rPr lang="en-US"/>
              <a:pPr/>
              <a:t>87</a:t>
            </a:fld>
            <a:endParaRPr lang="en-US"/>
          </a:p>
        </p:txBody>
      </p:sp>
      <p:sp>
        <p:nvSpPr>
          <p:cNvPr id="104453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44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650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E7A6A-3D22-4C2B-AEC8-2FAF9C147F9C}" type="slidenum">
              <a:rPr lang="en-US"/>
              <a:pPr/>
              <a:t>88</a:t>
            </a:fld>
            <a:endParaRPr lang="en-US"/>
          </a:p>
        </p:txBody>
      </p:sp>
      <p:sp>
        <p:nvSpPr>
          <p:cNvPr id="1065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854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5D339-B0AA-4420-AC60-04ECC6AF4B64}" type="slidenum">
              <a:rPr lang="en-US"/>
              <a:pPr/>
              <a:t>89</a:t>
            </a:fld>
            <a:endParaRPr lang="en-US"/>
          </a:p>
        </p:txBody>
      </p:sp>
      <p:sp>
        <p:nvSpPr>
          <p:cNvPr id="1085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059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7C2A7C-7C68-44C7-824C-ABCF053E67B1}" type="slidenum">
              <a:rPr lang="en-US"/>
              <a:pPr/>
              <a:t>90</a:t>
            </a:fld>
            <a:endParaRPr lang="en-US"/>
          </a:p>
        </p:txBody>
      </p:sp>
      <p:sp>
        <p:nvSpPr>
          <p:cNvPr id="1105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451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6EA73-FBED-420A-99B4-CDE52C10BBB5}" type="slidenum">
              <a:rPr lang="en-US"/>
              <a:pPr/>
              <a:t>15</a:t>
            </a:fld>
            <a:endParaRPr lang="en-US"/>
          </a:p>
        </p:txBody>
      </p:sp>
      <p:sp>
        <p:nvSpPr>
          <p:cNvPr id="64517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264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E282A-9BD0-4DF2-8D95-C86EB4F5BB48}" type="slidenum">
              <a:rPr lang="en-US"/>
              <a:pPr/>
              <a:t>91</a:t>
            </a:fld>
            <a:endParaRPr lang="en-US"/>
          </a:p>
        </p:txBody>
      </p:sp>
      <p:sp>
        <p:nvSpPr>
          <p:cNvPr id="1126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469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28535-A384-4013-901E-9FAB68ECE4F9}" type="slidenum">
              <a:rPr lang="en-US"/>
              <a:pPr/>
              <a:t>92</a:t>
            </a:fld>
            <a:endParaRPr lang="en-US"/>
          </a:p>
        </p:txBody>
      </p:sp>
      <p:sp>
        <p:nvSpPr>
          <p:cNvPr id="11469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674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A9D1F-8E62-42EF-ABB0-D3D4E593AE9A}" type="slidenum">
              <a:rPr lang="en-US"/>
              <a:pPr/>
              <a:t>93</a:t>
            </a:fld>
            <a:endParaRPr lang="en-US"/>
          </a:p>
        </p:txBody>
      </p:sp>
      <p:sp>
        <p:nvSpPr>
          <p:cNvPr id="11674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878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F883B-8656-451B-BB1B-3E2D9C41C011}" type="slidenum">
              <a:rPr lang="en-US"/>
              <a:pPr/>
              <a:t>94</a:t>
            </a:fld>
            <a:endParaRPr lang="en-US"/>
          </a:p>
        </p:txBody>
      </p:sp>
      <p:sp>
        <p:nvSpPr>
          <p:cNvPr id="1187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2083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E6753-456A-408A-8972-F8C25B9178E2}" type="slidenum">
              <a:rPr lang="en-US"/>
              <a:pPr/>
              <a:t>95</a:t>
            </a:fld>
            <a:endParaRPr lang="en-US"/>
          </a:p>
        </p:txBody>
      </p:sp>
      <p:sp>
        <p:nvSpPr>
          <p:cNvPr id="120837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08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2288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D82066-0834-4862-B967-7CC8809C6640}" type="slidenum">
              <a:rPr lang="en-US"/>
              <a:pPr/>
              <a:t>96</a:t>
            </a:fld>
            <a:endParaRPr lang="en-US"/>
          </a:p>
        </p:txBody>
      </p:sp>
      <p:sp>
        <p:nvSpPr>
          <p:cNvPr id="122885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8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656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DA1D93-FC0D-4088-B3A2-48CABD4F9461}" type="slidenum">
              <a:rPr lang="en-US"/>
              <a:pPr/>
              <a:t>16</a:t>
            </a:fld>
            <a:endParaRPr lang="en-US"/>
          </a:p>
        </p:txBody>
      </p:sp>
      <p:sp>
        <p:nvSpPr>
          <p:cNvPr id="66565" name="Rectangle 2"/>
          <p:cNvSpPr>
            <a:spLocks noChangeArrowheads="1"/>
          </p:cNvSpPr>
          <p:nvPr>
            <p:ph type="sldImg"/>
          </p:nvPr>
        </p:nvSpPr>
        <p:spPr>
          <a:ln cap="flat"/>
        </p:spPr>
      </p:sp>
      <p:sp>
        <p:nvSpPr>
          <p:cNvPr id="66566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861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D7FEF9-7442-432E-97D4-22545FF7FE3C}" type="slidenum">
              <a:rPr lang="en-US"/>
              <a:pPr/>
              <a:t>17</a:t>
            </a:fld>
            <a:endParaRPr lang="en-US"/>
          </a:p>
        </p:txBody>
      </p:sp>
      <p:sp>
        <p:nvSpPr>
          <p:cNvPr id="68613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569" rIns="95569"/>
          <a:lstStyle/>
          <a:p>
            <a:pPr defTabSz="914400"/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15-415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066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B77FCE-271F-4515-882D-5CAF451D29AF}" type="slidenum">
              <a:rPr lang="en-US"/>
              <a:pPr/>
              <a:t>18</a:t>
            </a:fld>
            <a:endParaRPr lang="en-US"/>
          </a:p>
        </p:txBody>
      </p:sp>
      <p:sp>
        <p:nvSpPr>
          <p:cNvPr id="706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Book Antiqua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35416-0916-4F26-9EB7-33FD47FF38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7FB57-882F-40AA-ABA0-A87E7020E3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5760B-DB0E-42FB-B55F-36B20C9E3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C6FD4-C842-47A3-98FB-56CB5AFBCF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38452-36AF-4B84-A44F-2C9EE6BF6E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2EC1A-0A89-412A-9899-440877A6C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08250-9494-434A-870E-F980990ED9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CF8AD-84A2-4854-9B51-EC083CE399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E9389-FEFA-4814-AD74-2716835D18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5A9A08-0D40-4E10-948B-DEEF6A0D8C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DB876-157E-4B6E-AEE5-57D00F336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38370-3075-4235-9D50-1DC9FE79CA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r>
              <a:rPr lang="en-US"/>
              <a:t>SCS 15-415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7A01FA14-C0DD-48FF-99B0-9E3BD80B012A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688" y="0"/>
          <a:ext cx="474662" cy="495300"/>
        </p:xfrm>
        <a:graphic>
          <a:graphicData uri="http://schemas.openxmlformats.org/presentationml/2006/ole">
            <p:oleObj spid="_x0000_s1026" name="Photo Editor Photo" r:id="rId15" imgW="638264" imgH="666667" progId="MSPhotoEd.3">
              <p:embed/>
            </p:oleObj>
          </a:graphicData>
        </a:graphic>
      </p:graphicFrame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615950" y="0"/>
            <a:ext cx="863600" cy="27463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 b="1">
                <a:solidFill>
                  <a:srgbClr val="990000"/>
                </a:solidFill>
                <a:latin typeface="Times New Roman" charset="0"/>
              </a:rPr>
              <a:t>CMU SCS</a:t>
            </a:r>
            <a:endParaRPr lang="en-US" sz="3200" b="1">
              <a:solidFill>
                <a:srgbClr val="990000"/>
              </a:solidFill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3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0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0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0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0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4000" smtClean="0">
                <a:ea typeface="ＭＳ Ｐゴシック" charset="-128"/>
              </a:rPr>
              <a:t>Carnegie Mellon Univ.</a:t>
            </a:r>
            <a:br>
              <a:rPr lang="en-US" sz="4000" smtClean="0">
                <a:ea typeface="ＭＳ Ｐゴシック" charset="-128"/>
              </a:rPr>
            </a:br>
            <a:r>
              <a:rPr lang="en-US" sz="4000" smtClean="0">
                <a:ea typeface="ＭＳ Ｐゴシック" charset="-128"/>
              </a:rPr>
              <a:t>Dept. of Computer Science</a:t>
            </a:r>
            <a:br>
              <a:rPr lang="en-US" sz="4000" smtClean="0">
                <a:ea typeface="ＭＳ Ｐゴシック" charset="-128"/>
              </a:rPr>
            </a:br>
            <a:r>
              <a:rPr lang="en-US" sz="4000" smtClean="0">
                <a:ea typeface="ＭＳ Ｐゴシック" charset="-128"/>
              </a:rPr>
              <a:t>15-415 - Database Applications</a:t>
            </a:r>
            <a:endParaRPr lang="en-US" smtClean="0">
              <a:ea typeface="ＭＳ Ｐゴシック" charset="-128"/>
            </a:endParaRPr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  <a:noFill/>
        </p:spPr>
        <p:txBody>
          <a:bodyPr lIns="90488" tIns="44450" rIns="90488" bIns="44450"/>
          <a:lstStyle/>
          <a:p>
            <a:pPr marL="342900" indent="-342900"/>
            <a:r>
              <a:rPr lang="en-US" sz="3600" dirty="0" smtClean="0">
                <a:ea typeface="ＭＳ Ｐゴシック" charset="-128"/>
              </a:rPr>
              <a:t>Concurrency Control, II</a:t>
            </a:r>
            <a:endParaRPr lang="en-US" sz="3600" dirty="0" smtClean="0">
              <a:ea typeface="ＭＳ Ｐゴシック" charset="-128"/>
            </a:endParaRPr>
          </a:p>
          <a:p>
            <a:pPr marL="342900" indent="-342900"/>
            <a:r>
              <a:rPr lang="en-US" sz="3600" dirty="0" smtClean="0">
                <a:ea typeface="ＭＳ Ｐゴシック" charset="-128"/>
              </a:rPr>
              <a:t> (R&amp;G </a:t>
            </a:r>
            <a:r>
              <a:rPr lang="en-US" sz="3600" dirty="0" err="1" smtClean="0">
                <a:ea typeface="ＭＳ Ｐゴシック" charset="-128"/>
              </a:rPr>
              <a:t>ch</a:t>
            </a:r>
            <a:r>
              <a:rPr lang="en-US" sz="3600" dirty="0" smtClean="0">
                <a:ea typeface="ＭＳ Ｐゴシック" charset="-128"/>
              </a:rPr>
              <a:t>. 17)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2C2E-AB46-41DC-8AFB-ED4FAB1BF67D}" type="slidenum">
              <a:rPr lang="en-US"/>
              <a:pPr/>
              <a:t>10</a:t>
            </a:fld>
            <a:endParaRPr lang="en-US"/>
          </a:p>
        </p:txBody>
      </p:sp>
      <p:sp>
        <p:nvSpPr>
          <p:cNvPr id="5632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Outline</a:t>
            </a:r>
          </a:p>
        </p:txBody>
      </p:sp>
      <p:sp>
        <p:nvSpPr>
          <p:cNvPr id="5632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Serializability - concepts and algorithms</a:t>
            </a:r>
          </a:p>
          <a:p>
            <a:r>
              <a:rPr lang="en-US" smtClean="0">
                <a:ea typeface="ＭＳ Ｐゴシック" charset="-128"/>
              </a:rPr>
              <a:t>One solution: Locking</a:t>
            </a:r>
          </a:p>
          <a:p>
            <a:pPr lvl="1"/>
            <a:r>
              <a:rPr lang="en-US" smtClean="0">
                <a:ea typeface="ＭＳ Ｐゴシック" charset="-128"/>
              </a:rPr>
              <a:t>2PL</a:t>
            </a:r>
          </a:p>
          <a:p>
            <a:pPr lvl="1"/>
            <a:r>
              <a:rPr lang="en-US" smtClean="0">
                <a:ea typeface="ＭＳ Ｐゴシック" charset="-128"/>
              </a:rPr>
              <a:t>variations</a:t>
            </a:r>
          </a:p>
          <a:p>
            <a:r>
              <a:rPr lang="en-US" smtClean="0">
                <a:ea typeface="ＭＳ Ｐゴシック" charset="-128"/>
              </a:rPr>
              <a:t>Deadlocks</a:t>
            </a:r>
          </a:p>
        </p:txBody>
      </p:sp>
      <p:sp>
        <p:nvSpPr>
          <p:cNvPr id="56327" name="AutoShape 1028"/>
          <p:cNvSpPr>
            <a:spLocks noChangeArrowheads="1"/>
          </p:cNvSpPr>
          <p:nvPr/>
        </p:nvSpPr>
        <p:spPr bwMode="auto">
          <a:xfrm>
            <a:off x="304800" y="26670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D5AF-901B-49F5-A3AF-D8B154062DAF}" type="slidenum">
              <a:rPr lang="en-US"/>
              <a:pPr/>
              <a:t>11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Two-Phase Locking (2PL)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8001000" cy="31242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Locking Protocol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mtClean="0">
                <a:ea typeface="ＭＳ Ｐゴシック" charset="-128"/>
              </a:rPr>
              <a:t>‘S’ (shared) and ‘X’ (eXclusive) locks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mtClean="0">
                <a:solidFill>
                  <a:schemeClr val="accent2"/>
                </a:solidFill>
                <a:ea typeface="ＭＳ Ｐゴシック" charset="-128"/>
              </a:rPr>
              <a:t>A transaction can not request additional locks once it releases any locks.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mtClean="0">
                <a:ea typeface="ＭＳ Ｐゴシック" charset="-128"/>
              </a:rPr>
              <a:t>Thus, there is a “growing phase” followed by a “shrinking phase”.</a:t>
            </a:r>
          </a:p>
        </p:txBody>
      </p:sp>
      <p:graphicFrame>
        <p:nvGraphicFramePr>
          <p:cNvPr id="14359" name="Group 23"/>
          <p:cNvGraphicFramePr>
            <a:graphicFrameLocks noGrp="1"/>
          </p:cNvGraphicFramePr>
          <p:nvPr/>
        </p:nvGraphicFramePr>
        <p:xfrm>
          <a:off x="6934200" y="1204913"/>
          <a:ext cx="1371600" cy="1843406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  <a:sym typeface="Symbol" charset="2"/>
                        </a:rPr>
                        <a:t>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69" name="Text Box 22"/>
          <p:cNvSpPr txBox="1">
            <a:spLocks noChangeArrowheads="1"/>
          </p:cNvSpPr>
          <p:nvPr/>
        </p:nvSpPr>
        <p:spPr bwMode="auto">
          <a:xfrm>
            <a:off x="4800600" y="1784350"/>
            <a:ext cx="2065338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/>
              <a:t>Lock</a:t>
            </a:r>
          </a:p>
          <a:p>
            <a:r>
              <a:rPr lang="en-US" sz="2400"/>
              <a:t>Compatibility</a:t>
            </a:r>
          </a:p>
          <a:p>
            <a:r>
              <a:rPr lang="en-US" sz="2400"/>
              <a:t>Matrix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E8C-FBC5-4CD6-B5D4-27D4B169857D}" type="slidenum">
              <a:rPr lang="en-US"/>
              <a:pPr/>
              <a:t>12</a:t>
            </a:fld>
            <a:endParaRPr lang="en-US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2PL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charset="-128"/>
              </a:rPr>
              <a:t>THEOREM: if </a:t>
            </a:r>
            <a:r>
              <a:rPr lang="en-US" b="1" smtClean="0">
                <a:ea typeface="ＭＳ Ｐゴシック" charset="-128"/>
              </a:rPr>
              <a:t>all</a:t>
            </a:r>
            <a:r>
              <a:rPr lang="en-US" smtClean="0">
                <a:ea typeface="ＭＳ Ｐゴシック" charset="-128"/>
              </a:rPr>
              <a:t> transactions obey 2PL -&gt; all schedules are serializable</a:t>
            </a:r>
          </a:p>
          <a:p>
            <a:pPr>
              <a:buFontTx/>
              <a:buNone/>
            </a:pPr>
            <a:endParaRPr lang="en-US" smtClean="0">
              <a:ea typeface="ＭＳ Ｐゴシック" charset="-128"/>
            </a:endParaRPr>
          </a:p>
          <a:p>
            <a:pPr>
              <a:buFontTx/>
              <a:buNone/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304800" y="2209800"/>
            <a:ext cx="8534400" cy="16764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57C0-0D35-444F-AB7F-68851BA4FAF1}" type="slidenum">
              <a:rPr lang="en-US"/>
              <a:pPr/>
              <a:t>13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2PL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charset="-128"/>
              </a:rPr>
              <a:t>THEOREM: if </a:t>
            </a:r>
            <a:r>
              <a:rPr lang="en-US" b="1" smtClean="0">
                <a:ea typeface="ＭＳ Ｐゴシック" charset="-128"/>
              </a:rPr>
              <a:t>all</a:t>
            </a:r>
            <a:r>
              <a:rPr lang="en-US" smtClean="0">
                <a:ea typeface="ＭＳ Ｐゴシック" charset="-128"/>
              </a:rPr>
              <a:t> transactions obey 2PL -&gt; all schedules are serializable</a:t>
            </a:r>
          </a:p>
          <a:p>
            <a:pPr>
              <a:buFontTx/>
              <a:buNone/>
            </a:pPr>
            <a:endParaRPr lang="en-US" smtClean="0">
              <a:ea typeface="ＭＳ Ｐゴシック" charset="-128"/>
            </a:endParaRPr>
          </a:p>
          <a:p>
            <a:pPr>
              <a:buFontTx/>
              <a:buNone/>
            </a:pPr>
            <a:endParaRPr lang="en-US" smtClean="0">
              <a:ea typeface="ＭＳ Ｐゴシック" charset="-128"/>
            </a:endParaRPr>
          </a:p>
          <a:p>
            <a:pPr>
              <a:buFontTx/>
              <a:buNone/>
            </a:pPr>
            <a:endParaRPr lang="en-US" smtClean="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charset="-128"/>
              </a:rPr>
              <a:t>(if even one violates 2PL, non-serializability  is possible -example?)</a:t>
            </a:r>
          </a:p>
        </p:txBody>
      </p:sp>
      <p:sp>
        <p:nvSpPr>
          <p:cNvPr id="60423" name="Line 4"/>
          <p:cNvSpPr>
            <a:spLocks noChangeShapeType="1"/>
          </p:cNvSpPr>
          <p:nvPr/>
        </p:nvSpPr>
        <p:spPr bwMode="auto">
          <a:xfrm flipH="1">
            <a:off x="1219200" y="2514600"/>
            <a:ext cx="213360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7C1B-ADD4-42D4-AD9A-68B7E632B4C7}" type="slidenum">
              <a:rPr lang="en-US"/>
              <a:pPr/>
              <a:t>14</a:t>
            </a:fld>
            <a:endParaRPr lang="en-US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Two-Phase Locking (2PL), cont.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8001000" cy="2209800"/>
          </a:xfrm>
          <a:noFill/>
        </p:spPr>
        <p:txBody>
          <a:bodyPr lIns="90488" tIns="44450" rIns="90488" bIns="44450"/>
          <a:lstStyle/>
          <a:p>
            <a:pPr>
              <a:buSzPct val="75000"/>
            </a:pPr>
            <a:r>
              <a:rPr lang="en-US" smtClean="0">
                <a:ea typeface="ＭＳ Ｐゴシック" charset="-128"/>
              </a:rPr>
              <a:t>2PL on its own is sufficient to guarantee conflict serializability (i.e., schedules whose precedence graph is acyclic), but, it is subject to </a:t>
            </a:r>
            <a:r>
              <a:rPr lang="en-US" b="1" smtClean="0">
                <a:ea typeface="ＭＳ Ｐゴシック" charset="-128"/>
              </a:rPr>
              <a:t>Cascading Aborts</a:t>
            </a:r>
            <a:r>
              <a:rPr lang="en-US" smtClean="0">
                <a:ea typeface="ＭＳ Ｐゴシック" charset="-128"/>
              </a:rPr>
              <a:t>.</a:t>
            </a:r>
          </a:p>
          <a:p>
            <a:pPr lvl="1">
              <a:buSzPct val="75000"/>
              <a:buFontTx/>
              <a:buNone/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61447" name="Line 23"/>
          <p:cNvSpPr>
            <a:spLocks noChangeShapeType="1"/>
          </p:cNvSpPr>
          <p:nvPr/>
        </p:nvSpPr>
        <p:spPr bwMode="auto">
          <a:xfrm>
            <a:off x="2743200" y="3810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48" name="Text Box 24"/>
          <p:cNvSpPr txBox="1">
            <a:spLocks noChangeArrowheads="1"/>
          </p:cNvSpPr>
          <p:nvPr/>
        </p:nvSpPr>
        <p:spPr bwMode="auto">
          <a:xfrm>
            <a:off x="4495800" y="3810000"/>
            <a:ext cx="7889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61449" name="Line 25"/>
          <p:cNvSpPr>
            <a:spLocks noChangeShapeType="1"/>
          </p:cNvSpPr>
          <p:nvPr/>
        </p:nvSpPr>
        <p:spPr bwMode="auto">
          <a:xfrm flipH="1" flipV="1">
            <a:off x="2743200" y="1371600"/>
            <a:ext cx="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0" name="Text Box 26"/>
          <p:cNvSpPr txBox="1">
            <a:spLocks noChangeArrowheads="1"/>
          </p:cNvSpPr>
          <p:nvPr/>
        </p:nvSpPr>
        <p:spPr bwMode="auto">
          <a:xfrm>
            <a:off x="858838" y="2438400"/>
            <a:ext cx="18081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# locks held</a:t>
            </a:r>
          </a:p>
        </p:txBody>
      </p:sp>
      <p:sp>
        <p:nvSpPr>
          <p:cNvPr id="61451" name="Freeform 28"/>
          <p:cNvSpPr>
            <a:spLocks/>
          </p:cNvSpPr>
          <p:nvPr/>
        </p:nvSpPr>
        <p:spPr bwMode="auto">
          <a:xfrm>
            <a:off x="2768600" y="1930400"/>
            <a:ext cx="4394200" cy="1865313"/>
          </a:xfrm>
          <a:custGeom>
            <a:avLst/>
            <a:gdLst>
              <a:gd name="T0" fmla="*/ 0 w 3082"/>
              <a:gd name="T1" fmla="*/ 2147483647 h 1175"/>
              <a:gd name="T2" fmla="*/ 252067680 w 3082"/>
              <a:gd name="T3" fmla="*/ 2147483647 h 1175"/>
              <a:gd name="T4" fmla="*/ 473642577 w 3082"/>
              <a:gd name="T5" fmla="*/ 2147483647 h 1175"/>
              <a:gd name="T6" fmla="*/ 807021492 w 3082"/>
              <a:gd name="T7" fmla="*/ 2147483647 h 1175"/>
              <a:gd name="T8" fmla="*/ 1122105022 w 3082"/>
              <a:gd name="T9" fmla="*/ 2147483647 h 1175"/>
              <a:gd name="T10" fmla="*/ 1313188563 w 3082"/>
              <a:gd name="T11" fmla="*/ 2096770562 h 1175"/>
              <a:gd name="T12" fmla="*/ 1376204413 w 3082"/>
              <a:gd name="T13" fmla="*/ 2001004599 h 1175"/>
              <a:gd name="T14" fmla="*/ 1455483937 w 3082"/>
              <a:gd name="T15" fmla="*/ 1940520833 h 1175"/>
              <a:gd name="T16" fmla="*/ 1691287944 w 3082"/>
              <a:gd name="T17" fmla="*/ 1685985777 h 1175"/>
              <a:gd name="T18" fmla="*/ 1849846991 w 3082"/>
              <a:gd name="T19" fmla="*/ 1547376352 h 1175"/>
              <a:gd name="T20" fmla="*/ 1912864267 w 3082"/>
              <a:gd name="T21" fmla="*/ 1451610389 h 1175"/>
              <a:gd name="T22" fmla="*/ 1992142365 w 3082"/>
              <a:gd name="T23" fmla="*/ 1391126623 h 1175"/>
              <a:gd name="T24" fmla="*/ 2147483647 w 3082"/>
              <a:gd name="T25" fmla="*/ 1176914078 h 1175"/>
              <a:gd name="T26" fmla="*/ 2147483647 w 3082"/>
              <a:gd name="T27" fmla="*/ 861893669 h 1175"/>
              <a:gd name="T28" fmla="*/ 2147483647 w 3082"/>
              <a:gd name="T29" fmla="*/ 410786373 h 1175"/>
              <a:gd name="T30" fmla="*/ 2147483647 w 3082"/>
              <a:gd name="T31" fmla="*/ 136088474 h 1175"/>
              <a:gd name="T32" fmla="*/ 2147483647 w 3082"/>
              <a:gd name="T33" fmla="*/ 0 h 1175"/>
              <a:gd name="T34" fmla="*/ 2147483647 w 3082"/>
              <a:gd name="T35" fmla="*/ 234375388 h 1175"/>
              <a:gd name="T36" fmla="*/ 2147483647 w 3082"/>
              <a:gd name="T37" fmla="*/ 352821970 h 1175"/>
              <a:gd name="T38" fmla="*/ 2147483647 w 3082"/>
              <a:gd name="T39" fmla="*/ 645160173 h 1175"/>
              <a:gd name="T40" fmla="*/ 2147483647 w 3082"/>
              <a:gd name="T41" fmla="*/ 841732413 h 1175"/>
              <a:gd name="T42" fmla="*/ 2147483647 w 3082"/>
              <a:gd name="T43" fmla="*/ 1234876894 h 1175"/>
              <a:gd name="T44" fmla="*/ 2147483647 w 3082"/>
              <a:gd name="T45" fmla="*/ 1391126623 h 1175"/>
              <a:gd name="T46" fmla="*/ 2147483647 w 3082"/>
              <a:gd name="T47" fmla="*/ 1822074251 h 1175"/>
              <a:gd name="T48" fmla="*/ 2147483647 w 3082"/>
              <a:gd name="T49" fmla="*/ 1902719273 h 1175"/>
              <a:gd name="T50" fmla="*/ 2147483647 w 3082"/>
              <a:gd name="T51" fmla="*/ 2147483647 h 1175"/>
              <a:gd name="T52" fmla="*/ 2147483647 w 3082"/>
              <a:gd name="T53" fmla="*/ 2147483647 h 1175"/>
              <a:gd name="T54" fmla="*/ 2147483647 w 3082"/>
              <a:gd name="T55" fmla="*/ 2147483647 h 1175"/>
              <a:gd name="T56" fmla="*/ 2147483647 w 3082"/>
              <a:gd name="T57" fmla="*/ 2147483647 h 1175"/>
              <a:gd name="T58" fmla="*/ 2147483647 w 3082"/>
              <a:gd name="T59" fmla="*/ 2147483647 h 1175"/>
              <a:gd name="T60" fmla="*/ 2147483647 w 3082"/>
              <a:gd name="T61" fmla="*/ 2147483647 h 117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82"/>
              <a:gd name="T94" fmla="*/ 0 h 1175"/>
              <a:gd name="T95" fmla="*/ 3082 w 3082"/>
              <a:gd name="T96" fmla="*/ 1175 h 117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82" h="1175">
                <a:moveTo>
                  <a:pt x="0" y="1167"/>
                </a:moveTo>
                <a:cubicBezTo>
                  <a:pt x="46" y="1151"/>
                  <a:pt x="82" y="1119"/>
                  <a:pt x="124" y="1097"/>
                </a:cubicBezTo>
                <a:cubicBezTo>
                  <a:pt x="159" y="1079"/>
                  <a:pt x="198" y="1070"/>
                  <a:pt x="233" y="1050"/>
                </a:cubicBezTo>
                <a:cubicBezTo>
                  <a:pt x="287" y="1019"/>
                  <a:pt x="336" y="986"/>
                  <a:pt x="397" y="973"/>
                </a:cubicBezTo>
                <a:cubicBezTo>
                  <a:pt x="444" y="940"/>
                  <a:pt x="497" y="912"/>
                  <a:pt x="552" y="895"/>
                </a:cubicBezTo>
                <a:cubicBezTo>
                  <a:pt x="563" y="888"/>
                  <a:pt x="628" y="849"/>
                  <a:pt x="646" y="832"/>
                </a:cubicBezTo>
                <a:cubicBezTo>
                  <a:pt x="658" y="821"/>
                  <a:pt x="665" y="805"/>
                  <a:pt x="677" y="794"/>
                </a:cubicBezTo>
                <a:cubicBezTo>
                  <a:pt x="688" y="784"/>
                  <a:pt x="704" y="779"/>
                  <a:pt x="716" y="770"/>
                </a:cubicBezTo>
                <a:cubicBezTo>
                  <a:pt x="756" y="739"/>
                  <a:pt x="794" y="702"/>
                  <a:pt x="832" y="669"/>
                </a:cubicBezTo>
                <a:cubicBezTo>
                  <a:pt x="856" y="648"/>
                  <a:pt x="886" y="635"/>
                  <a:pt x="910" y="614"/>
                </a:cubicBezTo>
                <a:cubicBezTo>
                  <a:pt x="922" y="603"/>
                  <a:pt x="929" y="587"/>
                  <a:pt x="941" y="576"/>
                </a:cubicBezTo>
                <a:cubicBezTo>
                  <a:pt x="952" y="566"/>
                  <a:pt x="968" y="561"/>
                  <a:pt x="980" y="552"/>
                </a:cubicBezTo>
                <a:cubicBezTo>
                  <a:pt x="1018" y="522"/>
                  <a:pt x="1047" y="492"/>
                  <a:pt x="1089" y="467"/>
                </a:cubicBezTo>
                <a:cubicBezTo>
                  <a:pt x="1125" y="421"/>
                  <a:pt x="1170" y="389"/>
                  <a:pt x="1206" y="342"/>
                </a:cubicBezTo>
                <a:cubicBezTo>
                  <a:pt x="1256" y="277"/>
                  <a:pt x="1294" y="219"/>
                  <a:pt x="1354" y="163"/>
                </a:cubicBezTo>
                <a:cubicBezTo>
                  <a:pt x="1394" y="126"/>
                  <a:pt x="1461" y="86"/>
                  <a:pt x="1502" y="54"/>
                </a:cubicBezTo>
                <a:cubicBezTo>
                  <a:pt x="1543" y="22"/>
                  <a:pt x="1605" y="28"/>
                  <a:pt x="1650" y="0"/>
                </a:cubicBezTo>
                <a:cubicBezTo>
                  <a:pt x="1766" y="21"/>
                  <a:pt x="1881" y="55"/>
                  <a:pt x="1992" y="93"/>
                </a:cubicBezTo>
                <a:cubicBezTo>
                  <a:pt x="2048" y="112"/>
                  <a:pt x="2109" y="113"/>
                  <a:pt x="2163" y="140"/>
                </a:cubicBezTo>
                <a:cubicBezTo>
                  <a:pt x="2232" y="175"/>
                  <a:pt x="2307" y="218"/>
                  <a:pt x="2374" y="256"/>
                </a:cubicBezTo>
                <a:cubicBezTo>
                  <a:pt x="2407" y="275"/>
                  <a:pt x="2434" y="312"/>
                  <a:pt x="2467" y="334"/>
                </a:cubicBezTo>
                <a:cubicBezTo>
                  <a:pt x="2509" y="390"/>
                  <a:pt x="2570" y="431"/>
                  <a:pt x="2607" y="490"/>
                </a:cubicBezTo>
                <a:cubicBezTo>
                  <a:pt x="2647" y="553"/>
                  <a:pt x="2608" y="523"/>
                  <a:pt x="2654" y="552"/>
                </a:cubicBezTo>
                <a:cubicBezTo>
                  <a:pt x="2672" y="608"/>
                  <a:pt x="2686" y="666"/>
                  <a:pt x="2701" y="723"/>
                </a:cubicBezTo>
                <a:cubicBezTo>
                  <a:pt x="2704" y="734"/>
                  <a:pt x="2703" y="745"/>
                  <a:pt x="2708" y="755"/>
                </a:cubicBezTo>
                <a:cubicBezTo>
                  <a:pt x="2738" y="811"/>
                  <a:pt x="2780" y="846"/>
                  <a:pt x="2817" y="895"/>
                </a:cubicBezTo>
                <a:cubicBezTo>
                  <a:pt x="2847" y="934"/>
                  <a:pt x="2861" y="961"/>
                  <a:pt x="2903" y="988"/>
                </a:cubicBezTo>
                <a:cubicBezTo>
                  <a:pt x="2921" y="1040"/>
                  <a:pt x="2895" y="979"/>
                  <a:pt x="2942" y="1035"/>
                </a:cubicBezTo>
                <a:cubicBezTo>
                  <a:pt x="3001" y="1105"/>
                  <a:pt x="2904" y="1028"/>
                  <a:pt x="2989" y="1089"/>
                </a:cubicBezTo>
                <a:cubicBezTo>
                  <a:pt x="3027" y="1150"/>
                  <a:pt x="2978" y="1079"/>
                  <a:pt x="3027" y="1128"/>
                </a:cubicBezTo>
                <a:cubicBezTo>
                  <a:pt x="3050" y="1151"/>
                  <a:pt x="3051" y="1160"/>
                  <a:pt x="3082" y="1175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2" name="Line 29"/>
          <p:cNvSpPr>
            <a:spLocks noChangeShapeType="1"/>
          </p:cNvSpPr>
          <p:nvPr/>
        </p:nvSpPr>
        <p:spPr bwMode="auto">
          <a:xfrm>
            <a:off x="5105400" y="1524000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3" name="Text Box 30"/>
          <p:cNvSpPr txBox="1">
            <a:spLocks noChangeArrowheads="1"/>
          </p:cNvSpPr>
          <p:nvPr/>
        </p:nvSpPr>
        <p:spPr bwMode="auto">
          <a:xfrm>
            <a:off x="5791200" y="1600200"/>
            <a:ext cx="19764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release phase</a:t>
            </a:r>
          </a:p>
        </p:txBody>
      </p:sp>
      <p:sp>
        <p:nvSpPr>
          <p:cNvPr id="61454" name="Text Box 31"/>
          <p:cNvSpPr txBox="1">
            <a:spLocks noChangeArrowheads="1"/>
          </p:cNvSpPr>
          <p:nvPr/>
        </p:nvSpPr>
        <p:spPr bwMode="auto">
          <a:xfrm>
            <a:off x="3048000" y="16002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acquisition phase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1C20-4B26-427A-A096-4CED5CEDB4B3}" type="slidenum">
              <a:rPr lang="en-US"/>
              <a:pPr/>
              <a:t>15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2PL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0488" tIns="44450" rIns="90488" bIns="44450"/>
          <a:lstStyle/>
          <a:p>
            <a:pPr marL="533400" indent="-533400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Problem:  Cascading Aborts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Example: rollback of T1 requires rollback of T2!</a:t>
            </a:r>
          </a:p>
          <a:p>
            <a:pPr marL="533400" indent="-533400">
              <a:lnSpc>
                <a:spcPct val="90000"/>
              </a:lnSpc>
            </a:pPr>
            <a:endParaRPr lang="en-US" sz="2800" smtClean="0">
              <a:ea typeface="ＭＳ Ｐゴシック" charset="-128"/>
            </a:endParaRPr>
          </a:p>
          <a:p>
            <a:pPr marL="533400" indent="-533400">
              <a:lnSpc>
                <a:spcPct val="90000"/>
              </a:lnSpc>
            </a:pPr>
            <a:endParaRPr lang="en-US" sz="2800" smtClean="0">
              <a:ea typeface="ＭＳ Ｐゴシック" charset="-128"/>
            </a:endParaRPr>
          </a:p>
          <a:p>
            <a:pPr marL="533400" indent="-533400">
              <a:lnSpc>
                <a:spcPct val="90000"/>
              </a:lnSpc>
            </a:pPr>
            <a:endParaRPr lang="en-US" sz="2800" smtClean="0">
              <a:ea typeface="ＭＳ Ｐゴシック" charset="-128"/>
            </a:endParaRPr>
          </a:p>
          <a:p>
            <a:pPr marL="533400" indent="-533400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Solution: Strict 2PL, i.e,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keep all locks, until ‘commit’</a:t>
            </a:r>
          </a:p>
        </p:txBody>
      </p:sp>
      <p:sp>
        <p:nvSpPr>
          <p:cNvPr id="63495" name="Rectangle 25"/>
          <p:cNvSpPr>
            <a:spLocks noChangeArrowheads="1"/>
          </p:cNvSpPr>
          <p:nvPr/>
        </p:nvSpPr>
        <p:spPr bwMode="auto">
          <a:xfrm>
            <a:off x="654050" y="2673350"/>
            <a:ext cx="8032750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T1: 	R(A), W(A),   	                     R(B), W(B), Abort</a:t>
            </a:r>
          </a:p>
          <a:p>
            <a:r>
              <a:rPr lang="en-US" sz="2400">
                <a:solidFill>
                  <a:schemeClr val="tx1"/>
                </a:solidFill>
              </a:rPr>
              <a:t>T2:			R(A), W(A)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A04-070C-4C3A-9235-F7F62FACA4E4}" type="slidenum">
              <a:rPr lang="en-US"/>
              <a:pPr/>
              <a:t>16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 Strict 2PL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1447800"/>
          </a:xfrm>
          <a:noFill/>
        </p:spPr>
        <p:txBody>
          <a:bodyPr lIns="90488" tIns="44450" rIns="90488" bIns="44450"/>
          <a:lstStyle/>
          <a:p>
            <a:pPr marL="533400" indent="-533400"/>
            <a:r>
              <a:rPr lang="en-US" sz="2800" smtClean="0">
                <a:ea typeface="ＭＳ Ｐゴシック" charset="-128"/>
              </a:rPr>
              <a:t>Allows only conflict serializable schedules, but it is actually stronger than needed for that purpose.</a:t>
            </a:r>
          </a:p>
        </p:txBody>
      </p:sp>
      <p:sp>
        <p:nvSpPr>
          <p:cNvPr id="65543" name="Line 4"/>
          <p:cNvSpPr>
            <a:spLocks noChangeShapeType="1"/>
          </p:cNvSpPr>
          <p:nvPr/>
        </p:nvSpPr>
        <p:spPr bwMode="auto">
          <a:xfrm flipH="1" flipV="1">
            <a:off x="2743200" y="1219200"/>
            <a:ext cx="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858838" y="2286000"/>
            <a:ext cx="18081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# locks held</a:t>
            </a:r>
          </a:p>
        </p:txBody>
      </p:sp>
      <p:sp>
        <p:nvSpPr>
          <p:cNvPr id="65545" name="Freeform 6"/>
          <p:cNvSpPr>
            <a:spLocks/>
          </p:cNvSpPr>
          <p:nvPr/>
        </p:nvSpPr>
        <p:spPr bwMode="auto">
          <a:xfrm>
            <a:off x="2768600" y="1752600"/>
            <a:ext cx="4394200" cy="1890713"/>
          </a:xfrm>
          <a:custGeom>
            <a:avLst/>
            <a:gdLst>
              <a:gd name="T0" fmla="*/ 0 w 3082"/>
              <a:gd name="T1" fmla="*/ 2147483647 h 1175"/>
              <a:gd name="T2" fmla="*/ 252067680 w 3082"/>
              <a:gd name="T3" fmla="*/ 2147483647 h 1175"/>
              <a:gd name="T4" fmla="*/ 473642577 w 3082"/>
              <a:gd name="T5" fmla="*/ 2147483647 h 1175"/>
              <a:gd name="T6" fmla="*/ 807021492 w 3082"/>
              <a:gd name="T7" fmla="*/ 2147483647 h 1175"/>
              <a:gd name="T8" fmla="*/ 1122105022 w 3082"/>
              <a:gd name="T9" fmla="*/ 2147483647 h 1175"/>
              <a:gd name="T10" fmla="*/ 1313188563 w 3082"/>
              <a:gd name="T11" fmla="*/ 2147483647 h 1175"/>
              <a:gd name="T12" fmla="*/ 1376204413 w 3082"/>
              <a:gd name="T13" fmla="*/ 2055871206 h 1175"/>
              <a:gd name="T14" fmla="*/ 1455483937 w 3082"/>
              <a:gd name="T15" fmla="*/ 1993728699 h 1175"/>
              <a:gd name="T16" fmla="*/ 1691287944 w 3082"/>
              <a:gd name="T17" fmla="*/ 1732214931 h 1175"/>
              <a:gd name="T18" fmla="*/ 1849846991 w 3082"/>
              <a:gd name="T19" fmla="*/ 1589804819 h 1175"/>
              <a:gd name="T20" fmla="*/ 1912864267 w 3082"/>
              <a:gd name="T21" fmla="*/ 1491413724 h 1175"/>
              <a:gd name="T22" fmla="*/ 1992142365 w 3082"/>
              <a:gd name="T23" fmla="*/ 1429271217 h 1175"/>
              <a:gd name="T24" fmla="*/ 2147483647 w 3082"/>
              <a:gd name="T25" fmla="*/ 1209184178 h 1175"/>
              <a:gd name="T26" fmla="*/ 2147483647 w 3082"/>
              <a:gd name="T27" fmla="*/ 885526295 h 1175"/>
              <a:gd name="T28" fmla="*/ 2147483647 w 3082"/>
              <a:gd name="T29" fmla="*/ 422048979 h 1175"/>
              <a:gd name="T30" fmla="*/ 2147483647 w 3082"/>
              <a:gd name="T31" fmla="*/ 139819433 h 1175"/>
              <a:gd name="T32" fmla="*/ 2147483647 w 3082"/>
              <a:gd name="T33" fmla="*/ 0 h 1175"/>
              <a:gd name="T34" fmla="*/ 2147483647 w 3082"/>
              <a:gd name="T35" fmla="*/ 240801208 h 1175"/>
              <a:gd name="T36" fmla="*/ 2147483647 w 3082"/>
              <a:gd name="T37" fmla="*/ 362495542 h 1175"/>
              <a:gd name="T38" fmla="*/ 2147483647 w 3082"/>
              <a:gd name="T39" fmla="*/ 662850186 h 1175"/>
              <a:gd name="T40" fmla="*/ 2147483647 w 3082"/>
              <a:gd name="T41" fmla="*/ 864812126 h 1175"/>
              <a:gd name="T42" fmla="*/ 2147483647 w 3082"/>
              <a:gd name="T43" fmla="*/ 1268737615 h 1175"/>
              <a:gd name="T44" fmla="*/ 2147483647 w 3082"/>
              <a:gd name="T45" fmla="*/ 1429271217 h 1175"/>
              <a:gd name="T46" fmla="*/ 2147483647 w 3082"/>
              <a:gd name="T47" fmla="*/ 1872034365 h 1175"/>
              <a:gd name="T48" fmla="*/ 2147483647 w 3082"/>
              <a:gd name="T49" fmla="*/ 1954891040 h 1175"/>
              <a:gd name="T50" fmla="*/ 2147483647 w 3082"/>
              <a:gd name="T51" fmla="*/ 2147483647 h 1175"/>
              <a:gd name="T52" fmla="*/ 2147483647 w 3082"/>
              <a:gd name="T53" fmla="*/ 2147483647 h 1175"/>
              <a:gd name="T54" fmla="*/ 2147483647 w 3082"/>
              <a:gd name="T55" fmla="*/ 2147483647 h 1175"/>
              <a:gd name="T56" fmla="*/ 2147483647 w 3082"/>
              <a:gd name="T57" fmla="*/ 2147483647 h 1175"/>
              <a:gd name="T58" fmla="*/ 2147483647 w 3082"/>
              <a:gd name="T59" fmla="*/ 2147483647 h 1175"/>
              <a:gd name="T60" fmla="*/ 2147483647 w 3082"/>
              <a:gd name="T61" fmla="*/ 2147483647 h 117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82"/>
              <a:gd name="T94" fmla="*/ 0 h 1175"/>
              <a:gd name="T95" fmla="*/ 3082 w 3082"/>
              <a:gd name="T96" fmla="*/ 1175 h 117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82" h="1175">
                <a:moveTo>
                  <a:pt x="0" y="1167"/>
                </a:moveTo>
                <a:cubicBezTo>
                  <a:pt x="46" y="1151"/>
                  <a:pt x="82" y="1119"/>
                  <a:pt x="124" y="1097"/>
                </a:cubicBezTo>
                <a:cubicBezTo>
                  <a:pt x="159" y="1079"/>
                  <a:pt x="198" y="1070"/>
                  <a:pt x="233" y="1050"/>
                </a:cubicBezTo>
                <a:cubicBezTo>
                  <a:pt x="287" y="1019"/>
                  <a:pt x="336" y="986"/>
                  <a:pt x="397" y="973"/>
                </a:cubicBezTo>
                <a:cubicBezTo>
                  <a:pt x="444" y="940"/>
                  <a:pt x="497" y="912"/>
                  <a:pt x="552" y="895"/>
                </a:cubicBezTo>
                <a:cubicBezTo>
                  <a:pt x="563" y="888"/>
                  <a:pt x="628" y="849"/>
                  <a:pt x="646" y="832"/>
                </a:cubicBezTo>
                <a:cubicBezTo>
                  <a:pt x="658" y="821"/>
                  <a:pt x="665" y="805"/>
                  <a:pt x="677" y="794"/>
                </a:cubicBezTo>
                <a:cubicBezTo>
                  <a:pt x="688" y="784"/>
                  <a:pt x="704" y="779"/>
                  <a:pt x="716" y="770"/>
                </a:cubicBezTo>
                <a:cubicBezTo>
                  <a:pt x="756" y="739"/>
                  <a:pt x="794" y="702"/>
                  <a:pt x="832" y="669"/>
                </a:cubicBezTo>
                <a:cubicBezTo>
                  <a:pt x="856" y="648"/>
                  <a:pt x="886" y="635"/>
                  <a:pt x="910" y="614"/>
                </a:cubicBezTo>
                <a:cubicBezTo>
                  <a:pt x="922" y="603"/>
                  <a:pt x="929" y="587"/>
                  <a:pt x="941" y="576"/>
                </a:cubicBezTo>
                <a:cubicBezTo>
                  <a:pt x="952" y="566"/>
                  <a:pt x="968" y="561"/>
                  <a:pt x="980" y="552"/>
                </a:cubicBezTo>
                <a:cubicBezTo>
                  <a:pt x="1018" y="522"/>
                  <a:pt x="1047" y="492"/>
                  <a:pt x="1089" y="467"/>
                </a:cubicBezTo>
                <a:cubicBezTo>
                  <a:pt x="1125" y="421"/>
                  <a:pt x="1170" y="389"/>
                  <a:pt x="1206" y="342"/>
                </a:cubicBezTo>
                <a:cubicBezTo>
                  <a:pt x="1256" y="277"/>
                  <a:pt x="1294" y="219"/>
                  <a:pt x="1354" y="163"/>
                </a:cubicBezTo>
                <a:cubicBezTo>
                  <a:pt x="1394" y="126"/>
                  <a:pt x="1461" y="86"/>
                  <a:pt x="1502" y="54"/>
                </a:cubicBezTo>
                <a:cubicBezTo>
                  <a:pt x="1543" y="22"/>
                  <a:pt x="1605" y="28"/>
                  <a:pt x="1650" y="0"/>
                </a:cubicBezTo>
                <a:cubicBezTo>
                  <a:pt x="1766" y="21"/>
                  <a:pt x="1881" y="55"/>
                  <a:pt x="1992" y="93"/>
                </a:cubicBezTo>
                <a:cubicBezTo>
                  <a:pt x="2048" y="112"/>
                  <a:pt x="2109" y="113"/>
                  <a:pt x="2163" y="140"/>
                </a:cubicBezTo>
                <a:cubicBezTo>
                  <a:pt x="2232" y="175"/>
                  <a:pt x="2307" y="218"/>
                  <a:pt x="2374" y="256"/>
                </a:cubicBezTo>
                <a:cubicBezTo>
                  <a:pt x="2407" y="275"/>
                  <a:pt x="2434" y="312"/>
                  <a:pt x="2467" y="334"/>
                </a:cubicBezTo>
                <a:cubicBezTo>
                  <a:pt x="2509" y="390"/>
                  <a:pt x="2570" y="431"/>
                  <a:pt x="2607" y="490"/>
                </a:cubicBezTo>
                <a:cubicBezTo>
                  <a:pt x="2647" y="553"/>
                  <a:pt x="2608" y="523"/>
                  <a:pt x="2654" y="552"/>
                </a:cubicBezTo>
                <a:cubicBezTo>
                  <a:pt x="2672" y="608"/>
                  <a:pt x="2686" y="666"/>
                  <a:pt x="2701" y="723"/>
                </a:cubicBezTo>
                <a:cubicBezTo>
                  <a:pt x="2704" y="734"/>
                  <a:pt x="2703" y="745"/>
                  <a:pt x="2708" y="755"/>
                </a:cubicBezTo>
                <a:cubicBezTo>
                  <a:pt x="2738" y="811"/>
                  <a:pt x="2780" y="846"/>
                  <a:pt x="2817" y="895"/>
                </a:cubicBezTo>
                <a:cubicBezTo>
                  <a:pt x="2847" y="934"/>
                  <a:pt x="2861" y="961"/>
                  <a:pt x="2903" y="988"/>
                </a:cubicBezTo>
                <a:cubicBezTo>
                  <a:pt x="2921" y="1040"/>
                  <a:pt x="2895" y="979"/>
                  <a:pt x="2942" y="1035"/>
                </a:cubicBezTo>
                <a:cubicBezTo>
                  <a:pt x="3001" y="1105"/>
                  <a:pt x="2904" y="1028"/>
                  <a:pt x="2989" y="1089"/>
                </a:cubicBezTo>
                <a:cubicBezTo>
                  <a:pt x="3027" y="1150"/>
                  <a:pt x="2978" y="1079"/>
                  <a:pt x="3027" y="1128"/>
                </a:cubicBezTo>
                <a:cubicBezTo>
                  <a:pt x="3050" y="1151"/>
                  <a:pt x="3051" y="1160"/>
                  <a:pt x="3082" y="1175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5546" name="Text Box 7"/>
          <p:cNvSpPr txBox="1">
            <a:spLocks noChangeArrowheads="1"/>
          </p:cNvSpPr>
          <p:nvPr/>
        </p:nvSpPr>
        <p:spPr bwMode="auto">
          <a:xfrm>
            <a:off x="3048000" y="14478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acquisition phase</a:t>
            </a:r>
          </a:p>
        </p:txBody>
      </p:sp>
      <p:sp>
        <p:nvSpPr>
          <p:cNvPr id="65547" name="Rectangle 8"/>
          <p:cNvSpPr>
            <a:spLocks noChangeArrowheads="1"/>
          </p:cNvSpPr>
          <p:nvPr/>
        </p:nvSpPr>
        <p:spPr bwMode="auto">
          <a:xfrm>
            <a:off x="5105400" y="1371600"/>
            <a:ext cx="2209800" cy="2286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9"/>
          <p:cNvSpPr>
            <a:spLocks noChangeShapeType="1"/>
          </p:cNvSpPr>
          <p:nvPr/>
        </p:nvSpPr>
        <p:spPr bwMode="auto">
          <a:xfrm>
            <a:off x="2743200" y="36576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5549" name="Text Box 10"/>
          <p:cNvSpPr txBox="1">
            <a:spLocks noChangeArrowheads="1"/>
          </p:cNvSpPr>
          <p:nvPr/>
        </p:nvSpPr>
        <p:spPr bwMode="auto">
          <a:xfrm>
            <a:off x="4495800" y="3657600"/>
            <a:ext cx="7889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65550" name="Line 11"/>
          <p:cNvSpPr>
            <a:spLocks noChangeShapeType="1"/>
          </p:cNvSpPr>
          <p:nvPr/>
        </p:nvSpPr>
        <p:spPr bwMode="auto">
          <a:xfrm>
            <a:off x="5105400" y="1752600"/>
            <a:ext cx="0" cy="1905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5551" name="Text Box 12"/>
          <p:cNvSpPr txBox="1">
            <a:spLocks noChangeArrowheads="1"/>
          </p:cNvSpPr>
          <p:nvPr/>
        </p:nvSpPr>
        <p:spPr bwMode="auto">
          <a:xfrm>
            <a:off x="5257800" y="2438400"/>
            <a:ext cx="25146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release all locks at end of xact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charRg st="10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charRg st="10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charRg st="10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8ED2D-22A8-49E8-9791-E31B9C6802DB}" type="slidenum">
              <a:rPr lang="en-US"/>
              <a:pPr/>
              <a:t>17</a:t>
            </a:fld>
            <a:endParaRPr lang="en-US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 Strict 2PL (continued)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1676400"/>
          </a:xfrm>
          <a:noFill/>
        </p:spPr>
        <p:txBody>
          <a:bodyPr lIns="90488" tIns="44450" rIns="90488" bIns="44450"/>
          <a:lstStyle/>
          <a:p>
            <a:pPr marL="533400" indent="-533400"/>
            <a:r>
              <a:rPr lang="en-US" sz="2800" smtClean="0">
                <a:ea typeface="ＭＳ Ｐゴシック" charset="-128"/>
              </a:rPr>
              <a:t>In effect, “shrinking phase” is delayed until</a:t>
            </a:r>
          </a:p>
          <a:p>
            <a:pPr marL="914400" lvl="1" indent="-457200"/>
            <a:r>
              <a:rPr lang="en-US" sz="2400" smtClean="0">
                <a:ea typeface="ＭＳ Ｐゴシック" charset="-128"/>
              </a:rPr>
              <a:t>Transaction commits (commit log record on disk), or</a:t>
            </a:r>
          </a:p>
          <a:p>
            <a:pPr marL="914400" lvl="1" indent="-457200"/>
            <a:r>
              <a:rPr lang="en-US" sz="2400" smtClean="0">
                <a:ea typeface="ＭＳ Ｐゴシック" charset="-128"/>
              </a:rPr>
              <a:t>Aborts (then locks can be released after rollback).</a:t>
            </a:r>
          </a:p>
        </p:txBody>
      </p:sp>
      <p:sp>
        <p:nvSpPr>
          <p:cNvPr id="67591" name="Line 4"/>
          <p:cNvSpPr>
            <a:spLocks noChangeShapeType="1"/>
          </p:cNvSpPr>
          <p:nvPr/>
        </p:nvSpPr>
        <p:spPr bwMode="auto">
          <a:xfrm flipH="1" flipV="1">
            <a:off x="2743200" y="1219200"/>
            <a:ext cx="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858838" y="2286000"/>
            <a:ext cx="18081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# locks held</a:t>
            </a:r>
          </a:p>
        </p:txBody>
      </p:sp>
      <p:sp>
        <p:nvSpPr>
          <p:cNvPr id="67593" name="Freeform 6"/>
          <p:cNvSpPr>
            <a:spLocks/>
          </p:cNvSpPr>
          <p:nvPr/>
        </p:nvSpPr>
        <p:spPr bwMode="auto">
          <a:xfrm>
            <a:off x="2768600" y="1752600"/>
            <a:ext cx="4394200" cy="1890713"/>
          </a:xfrm>
          <a:custGeom>
            <a:avLst/>
            <a:gdLst>
              <a:gd name="T0" fmla="*/ 0 w 3082"/>
              <a:gd name="T1" fmla="*/ 2147483647 h 1175"/>
              <a:gd name="T2" fmla="*/ 252067680 w 3082"/>
              <a:gd name="T3" fmla="*/ 2147483647 h 1175"/>
              <a:gd name="T4" fmla="*/ 473642577 w 3082"/>
              <a:gd name="T5" fmla="*/ 2147483647 h 1175"/>
              <a:gd name="T6" fmla="*/ 807021492 w 3082"/>
              <a:gd name="T7" fmla="*/ 2147483647 h 1175"/>
              <a:gd name="T8" fmla="*/ 1122105022 w 3082"/>
              <a:gd name="T9" fmla="*/ 2147483647 h 1175"/>
              <a:gd name="T10" fmla="*/ 1313188563 w 3082"/>
              <a:gd name="T11" fmla="*/ 2147483647 h 1175"/>
              <a:gd name="T12" fmla="*/ 1376204413 w 3082"/>
              <a:gd name="T13" fmla="*/ 2055871206 h 1175"/>
              <a:gd name="T14" fmla="*/ 1455483937 w 3082"/>
              <a:gd name="T15" fmla="*/ 1993728699 h 1175"/>
              <a:gd name="T16" fmla="*/ 1691287944 w 3082"/>
              <a:gd name="T17" fmla="*/ 1732214931 h 1175"/>
              <a:gd name="T18" fmla="*/ 1849846991 w 3082"/>
              <a:gd name="T19" fmla="*/ 1589804819 h 1175"/>
              <a:gd name="T20" fmla="*/ 1912864267 w 3082"/>
              <a:gd name="T21" fmla="*/ 1491413724 h 1175"/>
              <a:gd name="T22" fmla="*/ 1992142365 w 3082"/>
              <a:gd name="T23" fmla="*/ 1429271217 h 1175"/>
              <a:gd name="T24" fmla="*/ 2147483647 w 3082"/>
              <a:gd name="T25" fmla="*/ 1209184178 h 1175"/>
              <a:gd name="T26" fmla="*/ 2147483647 w 3082"/>
              <a:gd name="T27" fmla="*/ 885526295 h 1175"/>
              <a:gd name="T28" fmla="*/ 2147483647 w 3082"/>
              <a:gd name="T29" fmla="*/ 422048979 h 1175"/>
              <a:gd name="T30" fmla="*/ 2147483647 w 3082"/>
              <a:gd name="T31" fmla="*/ 139819433 h 1175"/>
              <a:gd name="T32" fmla="*/ 2147483647 w 3082"/>
              <a:gd name="T33" fmla="*/ 0 h 1175"/>
              <a:gd name="T34" fmla="*/ 2147483647 w 3082"/>
              <a:gd name="T35" fmla="*/ 240801208 h 1175"/>
              <a:gd name="T36" fmla="*/ 2147483647 w 3082"/>
              <a:gd name="T37" fmla="*/ 362495542 h 1175"/>
              <a:gd name="T38" fmla="*/ 2147483647 w 3082"/>
              <a:gd name="T39" fmla="*/ 662850186 h 1175"/>
              <a:gd name="T40" fmla="*/ 2147483647 w 3082"/>
              <a:gd name="T41" fmla="*/ 864812126 h 1175"/>
              <a:gd name="T42" fmla="*/ 2147483647 w 3082"/>
              <a:gd name="T43" fmla="*/ 1268737615 h 1175"/>
              <a:gd name="T44" fmla="*/ 2147483647 w 3082"/>
              <a:gd name="T45" fmla="*/ 1429271217 h 1175"/>
              <a:gd name="T46" fmla="*/ 2147483647 w 3082"/>
              <a:gd name="T47" fmla="*/ 1872034365 h 1175"/>
              <a:gd name="T48" fmla="*/ 2147483647 w 3082"/>
              <a:gd name="T49" fmla="*/ 1954891040 h 1175"/>
              <a:gd name="T50" fmla="*/ 2147483647 w 3082"/>
              <a:gd name="T51" fmla="*/ 2147483647 h 1175"/>
              <a:gd name="T52" fmla="*/ 2147483647 w 3082"/>
              <a:gd name="T53" fmla="*/ 2147483647 h 1175"/>
              <a:gd name="T54" fmla="*/ 2147483647 w 3082"/>
              <a:gd name="T55" fmla="*/ 2147483647 h 1175"/>
              <a:gd name="T56" fmla="*/ 2147483647 w 3082"/>
              <a:gd name="T57" fmla="*/ 2147483647 h 1175"/>
              <a:gd name="T58" fmla="*/ 2147483647 w 3082"/>
              <a:gd name="T59" fmla="*/ 2147483647 h 1175"/>
              <a:gd name="T60" fmla="*/ 2147483647 w 3082"/>
              <a:gd name="T61" fmla="*/ 2147483647 h 117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82"/>
              <a:gd name="T94" fmla="*/ 0 h 1175"/>
              <a:gd name="T95" fmla="*/ 3082 w 3082"/>
              <a:gd name="T96" fmla="*/ 1175 h 117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82" h="1175">
                <a:moveTo>
                  <a:pt x="0" y="1167"/>
                </a:moveTo>
                <a:cubicBezTo>
                  <a:pt x="46" y="1151"/>
                  <a:pt x="82" y="1119"/>
                  <a:pt x="124" y="1097"/>
                </a:cubicBezTo>
                <a:cubicBezTo>
                  <a:pt x="159" y="1079"/>
                  <a:pt x="198" y="1070"/>
                  <a:pt x="233" y="1050"/>
                </a:cubicBezTo>
                <a:cubicBezTo>
                  <a:pt x="287" y="1019"/>
                  <a:pt x="336" y="986"/>
                  <a:pt x="397" y="973"/>
                </a:cubicBezTo>
                <a:cubicBezTo>
                  <a:pt x="444" y="940"/>
                  <a:pt x="497" y="912"/>
                  <a:pt x="552" y="895"/>
                </a:cubicBezTo>
                <a:cubicBezTo>
                  <a:pt x="563" y="888"/>
                  <a:pt x="628" y="849"/>
                  <a:pt x="646" y="832"/>
                </a:cubicBezTo>
                <a:cubicBezTo>
                  <a:pt x="658" y="821"/>
                  <a:pt x="665" y="805"/>
                  <a:pt x="677" y="794"/>
                </a:cubicBezTo>
                <a:cubicBezTo>
                  <a:pt x="688" y="784"/>
                  <a:pt x="704" y="779"/>
                  <a:pt x="716" y="770"/>
                </a:cubicBezTo>
                <a:cubicBezTo>
                  <a:pt x="756" y="739"/>
                  <a:pt x="794" y="702"/>
                  <a:pt x="832" y="669"/>
                </a:cubicBezTo>
                <a:cubicBezTo>
                  <a:pt x="856" y="648"/>
                  <a:pt x="886" y="635"/>
                  <a:pt x="910" y="614"/>
                </a:cubicBezTo>
                <a:cubicBezTo>
                  <a:pt x="922" y="603"/>
                  <a:pt x="929" y="587"/>
                  <a:pt x="941" y="576"/>
                </a:cubicBezTo>
                <a:cubicBezTo>
                  <a:pt x="952" y="566"/>
                  <a:pt x="968" y="561"/>
                  <a:pt x="980" y="552"/>
                </a:cubicBezTo>
                <a:cubicBezTo>
                  <a:pt x="1018" y="522"/>
                  <a:pt x="1047" y="492"/>
                  <a:pt x="1089" y="467"/>
                </a:cubicBezTo>
                <a:cubicBezTo>
                  <a:pt x="1125" y="421"/>
                  <a:pt x="1170" y="389"/>
                  <a:pt x="1206" y="342"/>
                </a:cubicBezTo>
                <a:cubicBezTo>
                  <a:pt x="1256" y="277"/>
                  <a:pt x="1294" y="219"/>
                  <a:pt x="1354" y="163"/>
                </a:cubicBezTo>
                <a:cubicBezTo>
                  <a:pt x="1394" y="126"/>
                  <a:pt x="1461" y="86"/>
                  <a:pt x="1502" y="54"/>
                </a:cubicBezTo>
                <a:cubicBezTo>
                  <a:pt x="1543" y="22"/>
                  <a:pt x="1605" y="28"/>
                  <a:pt x="1650" y="0"/>
                </a:cubicBezTo>
                <a:cubicBezTo>
                  <a:pt x="1766" y="21"/>
                  <a:pt x="1881" y="55"/>
                  <a:pt x="1992" y="93"/>
                </a:cubicBezTo>
                <a:cubicBezTo>
                  <a:pt x="2048" y="112"/>
                  <a:pt x="2109" y="113"/>
                  <a:pt x="2163" y="140"/>
                </a:cubicBezTo>
                <a:cubicBezTo>
                  <a:pt x="2232" y="175"/>
                  <a:pt x="2307" y="218"/>
                  <a:pt x="2374" y="256"/>
                </a:cubicBezTo>
                <a:cubicBezTo>
                  <a:pt x="2407" y="275"/>
                  <a:pt x="2434" y="312"/>
                  <a:pt x="2467" y="334"/>
                </a:cubicBezTo>
                <a:cubicBezTo>
                  <a:pt x="2509" y="390"/>
                  <a:pt x="2570" y="431"/>
                  <a:pt x="2607" y="490"/>
                </a:cubicBezTo>
                <a:cubicBezTo>
                  <a:pt x="2647" y="553"/>
                  <a:pt x="2608" y="523"/>
                  <a:pt x="2654" y="552"/>
                </a:cubicBezTo>
                <a:cubicBezTo>
                  <a:pt x="2672" y="608"/>
                  <a:pt x="2686" y="666"/>
                  <a:pt x="2701" y="723"/>
                </a:cubicBezTo>
                <a:cubicBezTo>
                  <a:pt x="2704" y="734"/>
                  <a:pt x="2703" y="745"/>
                  <a:pt x="2708" y="755"/>
                </a:cubicBezTo>
                <a:cubicBezTo>
                  <a:pt x="2738" y="811"/>
                  <a:pt x="2780" y="846"/>
                  <a:pt x="2817" y="895"/>
                </a:cubicBezTo>
                <a:cubicBezTo>
                  <a:pt x="2847" y="934"/>
                  <a:pt x="2861" y="961"/>
                  <a:pt x="2903" y="988"/>
                </a:cubicBezTo>
                <a:cubicBezTo>
                  <a:pt x="2921" y="1040"/>
                  <a:pt x="2895" y="979"/>
                  <a:pt x="2942" y="1035"/>
                </a:cubicBezTo>
                <a:cubicBezTo>
                  <a:pt x="3001" y="1105"/>
                  <a:pt x="2904" y="1028"/>
                  <a:pt x="2989" y="1089"/>
                </a:cubicBezTo>
                <a:cubicBezTo>
                  <a:pt x="3027" y="1150"/>
                  <a:pt x="2978" y="1079"/>
                  <a:pt x="3027" y="1128"/>
                </a:cubicBezTo>
                <a:cubicBezTo>
                  <a:pt x="3050" y="1151"/>
                  <a:pt x="3051" y="1160"/>
                  <a:pt x="3082" y="1175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594" name="Text Box 7"/>
          <p:cNvSpPr txBox="1">
            <a:spLocks noChangeArrowheads="1"/>
          </p:cNvSpPr>
          <p:nvPr/>
        </p:nvSpPr>
        <p:spPr bwMode="auto">
          <a:xfrm>
            <a:off x="3048000" y="14478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acquisition phase</a:t>
            </a:r>
          </a:p>
        </p:txBody>
      </p:sp>
      <p:sp>
        <p:nvSpPr>
          <p:cNvPr id="67595" name="Rectangle 8"/>
          <p:cNvSpPr>
            <a:spLocks noChangeArrowheads="1"/>
          </p:cNvSpPr>
          <p:nvPr/>
        </p:nvSpPr>
        <p:spPr bwMode="auto">
          <a:xfrm>
            <a:off x="5105400" y="1371600"/>
            <a:ext cx="2209800" cy="2286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9"/>
          <p:cNvSpPr>
            <a:spLocks noChangeShapeType="1"/>
          </p:cNvSpPr>
          <p:nvPr/>
        </p:nvSpPr>
        <p:spPr bwMode="auto">
          <a:xfrm>
            <a:off x="2743200" y="36576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597" name="Text Box 10"/>
          <p:cNvSpPr txBox="1">
            <a:spLocks noChangeArrowheads="1"/>
          </p:cNvSpPr>
          <p:nvPr/>
        </p:nvSpPr>
        <p:spPr bwMode="auto">
          <a:xfrm>
            <a:off x="4495800" y="3657600"/>
            <a:ext cx="7889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67598" name="Line 11"/>
          <p:cNvSpPr>
            <a:spLocks noChangeShapeType="1"/>
          </p:cNvSpPr>
          <p:nvPr/>
        </p:nvSpPr>
        <p:spPr bwMode="auto">
          <a:xfrm>
            <a:off x="5105400" y="1752600"/>
            <a:ext cx="0" cy="1905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599" name="Text Box 12"/>
          <p:cNvSpPr txBox="1">
            <a:spLocks noChangeArrowheads="1"/>
          </p:cNvSpPr>
          <p:nvPr/>
        </p:nvSpPr>
        <p:spPr bwMode="auto">
          <a:xfrm>
            <a:off x="5257800" y="2438400"/>
            <a:ext cx="25146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release all locks at end of xact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B0F8-A408-4234-BFB5-FCC8C4BCC956}" type="slidenum">
              <a:rPr lang="en-US"/>
              <a:pPr/>
              <a:t>18</a:t>
            </a:fld>
            <a:endParaRPr lang="en-US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Next ...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A few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98060-6180-4994-BCD2-3D313B34CE57}" type="slidenum">
              <a:rPr lang="en-US"/>
              <a:pPr/>
              <a:t>19</a:t>
            </a:fld>
            <a:endParaRPr lang="en-US"/>
          </a:p>
        </p:txBody>
      </p:sp>
      <p:sp>
        <p:nvSpPr>
          <p:cNvPr id="71685" name="Rectangle 75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2169" name="Group 73"/>
          <p:cNvGraphicFramePr>
            <a:graphicFrameLocks noGrp="1"/>
          </p:cNvGraphicFramePr>
          <p:nvPr>
            <p:ph type="tbl" idx="1"/>
          </p:nvPr>
        </p:nvGraphicFramePr>
        <p:xfrm>
          <a:off x="1295400" y="644525"/>
          <a:ext cx="6324600" cy="5852160"/>
        </p:xfrm>
        <a:graphic>
          <a:graphicData uri="http://schemas.openxmlformats.org/drawingml/2006/table">
            <a:tbl>
              <a:tblPr/>
              <a:tblGrid>
                <a:gridCol w="3584575"/>
                <a:gridCol w="2740025"/>
              </a:tblGrid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A: = A-50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PRINT(A+B)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B := B +50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40" name="Text Box 74"/>
          <p:cNvSpPr txBox="1">
            <a:spLocks noChangeArrowheads="1"/>
          </p:cNvSpPr>
          <p:nvPr/>
        </p:nvSpPr>
        <p:spPr bwMode="auto">
          <a:xfrm>
            <a:off x="1304925" y="0"/>
            <a:ext cx="79152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Non-2PL</a:t>
            </a:r>
            <a:r>
              <a:rPr lang="en-US">
                <a:solidFill>
                  <a:schemeClr val="accent1"/>
                </a:solidFill>
              </a:rPr>
              <a:t>, A= 1000, B=2000, Output =?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5BDA-B47F-45E1-9A00-7EDE3955C575}" type="slidenum">
              <a:rPr lang="en-US"/>
              <a:pPr/>
              <a:t>2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Review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DBMSs support </a:t>
            </a:r>
            <a:r>
              <a:rPr lang="en-US" smtClean="0">
                <a:solidFill>
                  <a:schemeClr val="accent2"/>
                </a:solidFill>
                <a:ea typeface="ＭＳ Ｐゴシック" charset="-128"/>
              </a:rPr>
              <a:t>ACID Transaction semantics</a:t>
            </a:r>
            <a:r>
              <a:rPr lang="en-US" smtClean="0">
                <a:ea typeface="ＭＳ Ｐゴシック" charset="-128"/>
              </a:rPr>
              <a:t>.</a:t>
            </a:r>
          </a:p>
          <a:p>
            <a:r>
              <a:rPr lang="en-US" smtClean="0">
                <a:ea typeface="ＭＳ Ｐゴシック" charset="-128"/>
              </a:rPr>
              <a:t>Concurrency control and Crash Recovery are key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80F7-F249-4BBB-8032-8D00EB8DED8E}" type="slidenum">
              <a:rPr lang="en-US"/>
              <a:pPr/>
              <a:t>20</a:t>
            </a:fld>
            <a:endParaRPr lang="en-US"/>
          </a:p>
        </p:txBody>
      </p:sp>
      <p:sp>
        <p:nvSpPr>
          <p:cNvPr id="73733" name="Rectangle 66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85" name="Group 65"/>
          <p:cNvGraphicFramePr>
            <a:graphicFrameLocks noGrp="1"/>
          </p:cNvGraphicFramePr>
          <p:nvPr>
            <p:ph type="tbl" idx="1"/>
          </p:nvPr>
        </p:nvGraphicFramePr>
        <p:xfrm>
          <a:off x="1066800" y="685800"/>
          <a:ext cx="7772400" cy="5948363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A: = A-50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Unlock(A)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B := B +50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Unlock(A)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PRINT(A+B)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788" name="Text Box 56"/>
          <p:cNvSpPr txBox="1">
            <a:spLocks noChangeArrowheads="1"/>
          </p:cNvSpPr>
          <p:nvPr/>
        </p:nvSpPr>
        <p:spPr bwMode="auto">
          <a:xfrm>
            <a:off x="1514475" y="0"/>
            <a:ext cx="686752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2PL</a:t>
            </a:r>
            <a:r>
              <a:rPr lang="en-US">
                <a:solidFill>
                  <a:schemeClr val="accent1"/>
                </a:solidFill>
              </a:rPr>
              <a:t>, A= 1000, B=2000, Output =?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0D3-6DF3-4561-B794-FD20FE6543EA}" type="slidenum">
              <a:rPr lang="en-US"/>
              <a:pPr/>
              <a:t>21</a:t>
            </a:fld>
            <a:endParaRPr lang="en-US"/>
          </a:p>
        </p:txBody>
      </p:sp>
      <p:sp>
        <p:nvSpPr>
          <p:cNvPr id="75781" name="Rectangle 1093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4212" name="Group 1092"/>
          <p:cNvGraphicFramePr>
            <a:graphicFrameLocks noGrp="1"/>
          </p:cNvGraphicFramePr>
          <p:nvPr>
            <p:ph type="tbl" idx="1"/>
          </p:nvPr>
        </p:nvGraphicFramePr>
        <p:xfrm>
          <a:off x="1066800" y="490538"/>
          <a:ext cx="7772400" cy="5948363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A: = A-50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B := B +50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Unlock(A)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Unlock(B)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PRINT(A+B)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Unlock(B)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36" name="Text Box 1080"/>
          <p:cNvSpPr txBox="1">
            <a:spLocks noChangeArrowheads="1"/>
          </p:cNvSpPr>
          <p:nvPr/>
        </p:nvSpPr>
        <p:spPr bwMode="auto">
          <a:xfrm>
            <a:off x="1547813" y="-50800"/>
            <a:ext cx="7215187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Strict 2PL</a:t>
            </a:r>
            <a:r>
              <a:rPr lang="en-US" sz="3200">
                <a:solidFill>
                  <a:schemeClr val="accent1"/>
                </a:solidFill>
              </a:rPr>
              <a:t>, A= 1000, B=2000, Output =?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3AD6-9FDD-4205-A243-7578C8F448B2}" type="slidenum">
              <a:rPr lang="en-US"/>
              <a:pPr/>
              <a:t>22</a:t>
            </a:fld>
            <a:endParaRPr lang="en-US"/>
          </a:p>
        </p:txBody>
      </p:sp>
      <p:sp>
        <p:nvSpPr>
          <p:cNvPr id="77829" name="Rectangle 14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78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Venn Diagram for Schedules</a:t>
            </a:r>
          </a:p>
        </p:txBody>
      </p:sp>
      <p:sp>
        <p:nvSpPr>
          <p:cNvPr id="77831" name="AutoShape 4"/>
          <p:cNvSpPr>
            <a:spLocks noChangeArrowheads="1"/>
          </p:cNvSpPr>
          <p:nvPr/>
        </p:nvSpPr>
        <p:spPr bwMode="auto">
          <a:xfrm>
            <a:off x="533400" y="1295400"/>
            <a:ext cx="7924800" cy="5181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2" name="Text Box 5"/>
          <p:cNvSpPr txBox="1">
            <a:spLocks noChangeArrowheads="1"/>
          </p:cNvSpPr>
          <p:nvPr/>
        </p:nvSpPr>
        <p:spPr bwMode="auto">
          <a:xfrm>
            <a:off x="804863" y="1447800"/>
            <a:ext cx="216693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All Schedules</a:t>
            </a:r>
          </a:p>
        </p:txBody>
      </p:sp>
      <p:sp>
        <p:nvSpPr>
          <p:cNvPr id="77833" name="AutoShape 6"/>
          <p:cNvSpPr>
            <a:spLocks noChangeArrowheads="1"/>
          </p:cNvSpPr>
          <p:nvPr/>
        </p:nvSpPr>
        <p:spPr bwMode="auto">
          <a:xfrm>
            <a:off x="914400" y="3429000"/>
            <a:ext cx="7162800" cy="2057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Text Box 7"/>
          <p:cNvSpPr txBox="1">
            <a:spLocks noChangeArrowheads="1"/>
          </p:cNvSpPr>
          <p:nvPr/>
        </p:nvSpPr>
        <p:spPr bwMode="auto">
          <a:xfrm>
            <a:off x="990600" y="3581400"/>
            <a:ext cx="243840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Avoid Cascading Abort</a:t>
            </a:r>
          </a:p>
        </p:txBody>
      </p:sp>
      <p:sp>
        <p:nvSpPr>
          <p:cNvPr id="77835" name="AutoShape 8"/>
          <p:cNvSpPr>
            <a:spLocks noChangeArrowheads="1"/>
          </p:cNvSpPr>
          <p:nvPr/>
        </p:nvSpPr>
        <p:spPr bwMode="auto">
          <a:xfrm>
            <a:off x="4495800" y="3962400"/>
            <a:ext cx="17526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Text Box 9"/>
          <p:cNvSpPr txBox="1">
            <a:spLocks noChangeArrowheads="1"/>
          </p:cNvSpPr>
          <p:nvPr/>
        </p:nvSpPr>
        <p:spPr bwMode="auto">
          <a:xfrm>
            <a:off x="4854575" y="4114800"/>
            <a:ext cx="10128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Serial</a:t>
            </a:r>
          </a:p>
        </p:txBody>
      </p:sp>
      <p:sp>
        <p:nvSpPr>
          <p:cNvPr id="77837" name="AutoShape 10"/>
          <p:cNvSpPr>
            <a:spLocks noChangeArrowheads="1"/>
          </p:cNvSpPr>
          <p:nvPr/>
        </p:nvSpPr>
        <p:spPr bwMode="auto">
          <a:xfrm>
            <a:off x="3810000" y="2438400"/>
            <a:ext cx="33528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AutoShape 11"/>
          <p:cNvSpPr>
            <a:spLocks noChangeArrowheads="1"/>
          </p:cNvSpPr>
          <p:nvPr/>
        </p:nvSpPr>
        <p:spPr bwMode="auto">
          <a:xfrm>
            <a:off x="3276600" y="1600200"/>
            <a:ext cx="4343400" cy="457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Text Box 12"/>
          <p:cNvSpPr txBox="1">
            <a:spLocks noChangeArrowheads="1"/>
          </p:cNvSpPr>
          <p:nvPr/>
        </p:nvSpPr>
        <p:spPr bwMode="auto">
          <a:xfrm>
            <a:off x="3606800" y="1752600"/>
            <a:ext cx="2717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View Serializable</a:t>
            </a:r>
          </a:p>
        </p:txBody>
      </p:sp>
      <p:sp>
        <p:nvSpPr>
          <p:cNvPr id="77840" name="Text Box 13"/>
          <p:cNvSpPr txBox="1">
            <a:spLocks noChangeArrowheads="1"/>
          </p:cNvSpPr>
          <p:nvPr/>
        </p:nvSpPr>
        <p:spPr bwMode="auto">
          <a:xfrm>
            <a:off x="3886200" y="2605088"/>
            <a:ext cx="31115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Conflict </a:t>
            </a:r>
            <a:r>
              <a:rPr lang="en-US" sz="2800" dirty="0" err="1">
                <a:solidFill>
                  <a:schemeClr val="tx1"/>
                </a:solidFill>
                <a:latin typeface="Times New Roman" charset="0"/>
                <a:cs typeface="Times New Roman" charset="0"/>
              </a:rPr>
              <a:t>Serializable</a:t>
            </a:r>
            <a:endParaRPr lang="en-US" sz="2800" dirty="0">
              <a:solidFill>
                <a:schemeClr val="tx1"/>
              </a:solidFill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3493-762F-45FA-A18A-DFA87490B778}" type="slidenum">
              <a:rPr lang="en-US"/>
              <a:pPr/>
              <a:t>23</a:t>
            </a:fld>
            <a:endParaRPr lang="en-US"/>
          </a:p>
        </p:txBody>
      </p:sp>
      <p:sp>
        <p:nvSpPr>
          <p:cNvPr id="79877" name="Rectangle 14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smtClean="0">
                <a:solidFill>
                  <a:srgbClr val="FF0000"/>
                </a:solidFill>
                <a:ea typeface="ＭＳ Ｐゴシック" charset="-128"/>
              </a:rPr>
              <a:t>Q: Which schedules does Strict 2PL allow?</a:t>
            </a:r>
          </a:p>
        </p:txBody>
      </p:sp>
      <p:sp>
        <p:nvSpPr>
          <p:cNvPr id="79879" name="AutoShape 3"/>
          <p:cNvSpPr>
            <a:spLocks noChangeArrowheads="1"/>
          </p:cNvSpPr>
          <p:nvPr/>
        </p:nvSpPr>
        <p:spPr bwMode="auto">
          <a:xfrm>
            <a:off x="533400" y="1295400"/>
            <a:ext cx="7924800" cy="5181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0" name="Text Box 4"/>
          <p:cNvSpPr txBox="1">
            <a:spLocks noChangeArrowheads="1"/>
          </p:cNvSpPr>
          <p:nvPr/>
        </p:nvSpPr>
        <p:spPr bwMode="auto">
          <a:xfrm>
            <a:off x="804863" y="1447800"/>
            <a:ext cx="216693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All Schedules</a:t>
            </a:r>
          </a:p>
        </p:txBody>
      </p:sp>
      <p:sp>
        <p:nvSpPr>
          <p:cNvPr id="79881" name="AutoShape 5"/>
          <p:cNvSpPr>
            <a:spLocks noChangeArrowheads="1"/>
          </p:cNvSpPr>
          <p:nvPr/>
        </p:nvSpPr>
        <p:spPr bwMode="auto">
          <a:xfrm>
            <a:off x="914400" y="3429000"/>
            <a:ext cx="7162800" cy="2057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2" name="Text Box 6"/>
          <p:cNvSpPr txBox="1">
            <a:spLocks noChangeArrowheads="1"/>
          </p:cNvSpPr>
          <p:nvPr/>
        </p:nvSpPr>
        <p:spPr bwMode="auto">
          <a:xfrm>
            <a:off x="990600" y="3581400"/>
            <a:ext cx="243840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Avoid Cascading Abort</a:t>
            </a:r>
          </a:p>
        </p:txBody>
      </p:sp>
      <p:sp>
        <p:nvSpPr>
          <p:cNvPr id="79883" name="AutoShape 7"/>
          <p:cNvSpPr>
            <a:spLocks noChangeArrowheads="1"/>
          </p:cNvSpPr>
          <p:nvPr/>
        </p:nvSpPr>
        <p:spPr bwMode="auto">
          <a:xfrm>
            <a:off x="4495800" y="3962400"/>
            <a:ext cx="17526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Text Box 8"/>
          <p:cNvSpPr txBox="1">
            <a:spLocks noChangeArrowheads="1"/>
          </p:cNvSpPr>
          <p:nvPr/>
        </p:nvSpPr>
        <p:spPr bwMode="auto">
          <a:xfrm>
            <a:off x="4854575" y="4114800"/>
            <a:ext cx="10128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Serial</a:t>
            </a:r>
          </a:p>
        </p:txBody>
      </p:sp>
      <p:sp>
        <p:nvSpPr>
          <p:cNvPr id="79885" name="AutoShape 9"/>
          <p:cNvSpPr>
            <a:spLocks noChangeArrowheads="1"/>
          </p:cNvSpPr>
          <p:nvPr/>
        </p:nvSpPr>
        <p:spPr bwMode="auto">
          <a:xfrm>
            <a:off x="3810000" y="2438400"/>
            <a:ext cx="33528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6" name="AutoShape 10"/>
          <p:cNvSpPr>
            <a:spLocks noChangeArrowheads="1"/>
          </p:cNvSpPr>
          <p:nvPr/>
        </p:nvSpPr>
        <p:spPr bwMode="auto">
          <a:xfrm>
            <a:off x="3276600" y="1600200"/>
            <a:ext cx="4343400" cy="457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Text Box 11"/>
          <p:cNvSpPr txBox="1">
            <a:spLocks noChangeArrowheads="1"/>
          </p:cNvSpPr>
          <p:nvPr/>
        </p:nvSpPr>
        <p:spPr bwMode="auto">
          <a:xfrm>
            <a:off x="3606800" y="1752600"/>
            <a:ext cx="2717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View Serializable</a:t>
            </a:r>
          </a:p>
        </p:txBody>
      </p:sp>
      <p:sp>
        <p:nvSpPr>
          <p:cNvPr id="79888" name="Text Box 12"/>
          <p:cNvSpPr txBox="1">
            <a:spLocks noChangeArrowheads="1"/>
          </p:cNvSpPr>
          <p:nvPr/>
        </p:nvSpPr>
        <p:spPr bwMode="auto">
          <a:xfrm>
            <a:off x="3886200" y="2605088"/>
            <a:ext cx="31115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Conflict Serializable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ounded Rectangle 17"/>
          <p:cNvSpPr>
            <a:spLocks noChangeArrowheads="1"/>
          </p:cNvSpPr>
          <p:nvPr/>
        </p:nvSpPr>
        <p:spPr bwMode="auto">
          <a:xfrm>
            <a:off x="4114800" y="3657600"/>
            <a:ext cx="25908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19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A768-D332-4CB2-9BCB-A2B097DF1326}" type="slidenum">
              <a:rPr lang="en-US"/>
              <a:pPr/>
              <a:t>24</a:t>
            </a:fld>
            <a:endParaRPr lang="en-US"/>
          </a:p>
        </p:txBody>
      </p:sp>
      <p:sp>
        <p:nvSpPr>
          <p:cNvPr id="81926" name="Rectangle 14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smtClean="0">
                <a:solidFill>
                  <a:srgbClr val="FF0000"/>
                </a:solidFill>
                <a:ea typeface="ＭＳ Ｐゴシック" charset="-128"/>
              </a:rPr>
              <a:t>Q: Which schedules does Strict 2PL allow?</a:t>
            </a:r>
          </a:p>
        </p:txBody>
      </p:sp>
      <p:sp>
        <p:nvSpPr>
          <p:cNvPr id="81928" name="AutoShape 3"/>
          <p:cNvSpPr>
            <a:spLocks noChangeArrowheads="1"/>
          </p:cNvSpPr>
          <p:nvPr/>
        </p:nvSpPr>
        <p:spPr bwMode="auto">
          <a:xfrm>
            <a:off x="533400" y="1295400"/>
            <a:ext cx="7924800" cy="5181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Text Box 4"/>
          <p:cNvSpPr txBox="1">
            <a:spLocks noChangeArrowheads="1"/>
          </p:cNvSpPr>
          <p:nvPr/>
        </p:nvSpPr>
        <p:spPr bwMode="auto">
          <a:xfrm>
            <a:off x="804863" y="1447800"/>
            <a:ext cx="216693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All Schedules</a:t>
            </a:r>
          </a:p>
        </p:txBody>
      </p:sp>
      <p:sp>
        <p:nvSpPr>
          <p:cNvPr id="81930" name="AutoShape 5"/>
          <p:cNvSpPr>
            <a:spLocks noChangeArrowheads="1"/>
          </p:cNvSpPr>
          <p:nvPr/>
        </p:nvSpPr>
        <p:spPr bwMode="auto">
          <a:xfrm>
            <a:off x="914400" y="3429000"/>
            <a:ext cx="7162800" cy="2057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Text Box 6"/>
          <p:cNvSpPr txBox="1">
            <a:spLocks noChangeArrowheads="1"/>
          </p:cNvSpPr>
          <p:nvPr/>
        </p:nvSpPr>
        <p:spPr bwMode="auto">
          <a:xfrm>
            <a:off x="990600" y="3581400"/>
            <a:ext cx="243840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Avoid Cascading Abort</a:t>
            </a:r>
          </a:p>
        </p:txBody>
      </p:sp>
      <p:sp>
        <p:nvSpPr>
          <p:cNvPr id="81932" name="AutoShape 7"/>
          <p:cNvSpPr>
            <a:spLocks noChangeArrowheads="1"/>
          </p:cNvSpPr>
          <p:nvPr/>
        </p:nvSpPr>
        <p:spPr bwMode="auto">
          <a:xfrm>
            <a:off x="4495800" y="3962400"/>
            <a:ext cx="17526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Text Box 8"/>
          <p:cNvSpPr txBox="1">
            <a:spLocks noChangeArrowheads="1"/>
          </p:cNvSpPr>
          <p:nvPr/>
        </p:nvSpPr>
        <p:spPr bwMode="auto">
          <a:xfrm>
            <a:off x="4854575" y="4114800"/>
            <a:ext cx="10128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Serial</a:t>
            </a:r>
          </a:p>
        </p:txBody>
      </p:sp>
      <p:sp>
        <p:nvSpPr>
          <p:cNvPr id="81934" name="AutoShape 9"/>
          <p:cNvSpPr>
            <a:spLocks noChangeArrowheads="1"/>
          </p:cNvSpPr>
          <p:nvPr/>
        </p:nvSpPr>
        <p:spPr bwMode="auto">
          <a:xfrm>
            <a:off x="3810000" y="2438400"/>
            <a:ext cx="33528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5" name="AutoShape 10"/>
          <p:cNvSpPr>
            <a:spLocks noChangeArrowheads="1"/>
          </p:cNvSpPr>
          <p:nvPr/>
        </p:nvSpPr>
        <p:spPr bwMode="auto">
          <a:xfrm>
            <a:off x="3276600" y="1600200"/>
            <a:ext cx="4343400" cy="457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Text Box 11"/>
          <p:cNvSpPr txBox="1">
            <a:spLocks noChangeArrowheads="1"/>
          </p:cNvSpPr>
          <p:nvPr/>
        </p:nvSpPr>
        <p:spPr bwMode="auto">
          <a:xfrm>
            <a:off x="3606800" y="1752600"/>
            <a:ext cx="2717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View Serializable</a:t>
            </a:r>
          </a:p>
        </p:txBody>
      </p:sp>
      <p:sp>
        <p:nvSpPr>
          <p:cNvPr id="81937" name="Text Box 12"/>
          <p:cNvSpPr txBox="1">
            <a:spLocks noChangeArrowheads="1"/>
          </p:cNvSpPr>
          <p:nvPr/>
        </p:nvSpPr>
        <p:spPr bwMode="auto">
          <a:xfrm>
            <a:off x="3886200" y="2605088"/>
            <a:ext cx="31115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Conflict Serializable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442-FDC4-4866-9270-CD2DBEB47228}" type="slidenum">
              <a:rPr lang="en-US"/>
              <a:pPr/>
              <a:t>25</a:t>
            </a:fld>
            <a:endParaRPr lang="en-US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Lock Management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Lock and unlock requests handled by the Lock Manager (LM).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LM contains an entry for each currently held lock.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accent2"/>
                </a:solidFill>
                <a:ea typeface="ＭＳ Ｐゴシック" charset="-128"/>
              </a:rPr>
              <a:t>Q: structure of a lock table entry?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F3DC6-8EB1-41F3-BF3C-78F66FE80563}" type="slidenum">
              <a:rPr lang="en-US"/>
              <a:pPr/>
              <a:t>26</a:t>
            </a:fld>
            <a:endParaRPr 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Lock Management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Lock and unlock requests handled by the Lock Manager (LM).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LM contains an entry for each currently held lock.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accent2"/>
                </a:solidFill>
                <a:ea typeface="ＭＳ Ｐゴシック" charset="-128"/>
              </a:rPr>
              <a:t>Lock table entry: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smtClean="0">
                <a:solidFill>
                  <a:schemeClr val="accent2"/>
                </a:solidFill>
                <a:ea typeface="ＭＳ Ｐゴシック" charset="-128"/>
              </a:rPr>
              <a:t>Ptr. to list of transactions currently holding the lock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smtClean="0">
                <a:solidFill>
                  <a:schemeClr val="accent2"/>
                </a:solidFill>
                <a:ea typeface="ＭＳ Ｐゴシック" charset="-128"/>
              </a:rPr>
              <a:t>Type of lock held (shared or exclusive)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smtClean="0">
                <a:solidFill>
                  <a:schemeClr val="accent2"/>
                </a:solidFill>
                <a:ea typeface="ＭＳ Ｐゴシック" charset="-128"/>
              </a:rPr>
              <a:t>Pointer to queue of lock requests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999C8-5E53-4B02-A045-5C7FFE7C5DBC}" type="slidenum">
              <a:rPr lang="en-US"/>
              <a:pPr/>
              <a:t>27</a:t>
            </a:fld>
            <a:endParaRPr lang="en-US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Lock Management, cont.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6962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SzPct val="75000"/>
            </a:pPr>
            <a:r>
              <a:rPr lang="en-US" sz="2800" smtClean="0">
                <a:ea typeface="ＭＳ Ｐゴシック" charset="-128"/>
              </a:rPr>
              <a:t>When lock request arrives see if any other xact holds a conflicting lock.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smtClean="0">
                <a:ea typeface="ＭＳ Ｐゴシック" charset="-128"/>
              </a:rPr>
              <a:t>If not, create an entry and grant the lock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sz="2400" smtClean="0">
                <a:ea typeface="ＭＳ Ｐゴシック" charset="-128"/>
              </a:rPr>
              <a:t>Else, put the requestor on the wait queue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ea typeface="ＭＳ Ｐゴシック" charset="-128"/>
              </a:rPr>
              <a:t>Lock upgrade</a:t>
            </a:r>
            <a:r>
              <a:rPr lang="en-US" sz="2800" smtClean="0">
                <a:ea typeface="ＭＳ Ｐゴシック" charset="-128"/>
              </a:rPr>
              <a:t>: transaction that holds a shared lock can be upgraded to hold an exclusive lock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0822-6B85-4BF8-BD37-0CF955B1C642}" type="slidenum">
              <a:rPr lang="en-US"/>
              <a:pPr/>
              <a:t>28</a:t>
            </a:fld>
            <a:endParaRPr lang="en-US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 smtClean="0">
                <a:ea typeface="ＭＳ Ｐゴシック" charset="-128"/>
              </a:rPr>
              <a:t>Lock Management, cont.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Two-phase locking is simple enough, right?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We’re not done. There’s an important wrinkle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FCC1-6744-4383-B196-41285803D12E}" type="slidenum">
              <a:rPr lang="en-US"/>
              <a:pPr/>
              <a:t>29</a:t>
            </a:fld>
            <a:endParaRPr lang="en-US"/>
          </a:p>
        </p:txBody>
      </p:sp>
      <p:sp>
        <p:nvSpPr>
          <p:cNvPr id="91141" name="Rectangle 62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Text Box 56"/>
          <p:cNvSpPr txBox="1">
            <a:spLocks noChangeArrowheads="1"/>
          </p:cNvSpPr>
          <p:nvPr/>
        </p:nvSpPr>
        <p:spPr bwMode="auto">
          <a:xfrm>
            <a:off x="1066800" y="250825"/>
            <a:ext cx="43815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Example: Output = ?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447800"/>
          <a:ext cx="4038600" cy="414528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Lock_S(A)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A: = A-50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A876-4B5D-48FB-8E97-48176339F466}" type="slidenum">
              <a:rPr lang="en-US"/>
              <a:pPr/>
              <a:t>3</a:t>
            </a:fld>
            <a:endParaRPr lang="en-US"/>
          </a:p>
        </p:txBody>
      </p:sp>
      <p:sp>
        <p:nvSpPr>
          <p:cNvPr id="2048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Review</a:t>
            </a:r>
          </a:p>
        </p:txBody>
      </p:sp>
      <p:sp>
        <p:nvSpPr>
          <p:cNvPr id="2048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For Isolation property, serial execution of transactions is safe but slow</a:t>
            </a:r>
          </a:p>
          <a:p>
            <a:pPr lvl="1"/>
            <a:r>
              <a:rPr lang="en-US" smtClean="0">
                <a:ea typeface="ＭＳ Ｐゴシック" charset="-128"/>
              </a:rPr>
              <a:t>Try to find schedules equivalent to serial execution</a:t>
            </a:r>
          </a:p>
          <a:p>
            <a:r>
              <a:rPr lang="en-US" smtClean="0">
                <a:ea typeface="ＭＳ Ｐゴシック" charset="-128"/>
              </a:rPr>
              <a:t>One solution for “conflict serializable” schedules is Two Phase Locking (2PL)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750E-58CA-4C4F-BDED-019B9680749C}" type="slidenum">
              <a:rPr lang="en-US"/>
              <a:pPr/>
              <a:t>30</a:t>
            </a:fld>
            <a:endParaRPr lang="en-US"/>
          </a:p>
        </p:txBody>
      </p:sp>
      <p:sp>
        <p:nvSpPr>
          <p:cNvPr id="93189" name="Rectangle 62"/>
          <p:cNvSpPr>
            <a:spLocks noChangeArrowheads="1"/>
          </p:cNvSpPr>
          <p:nvPr/>
        </p:nvSpPr>
        <p:spPr bwMode="auto">
          <a:xfrm>
            <a:off x="457200" y="6248400"/>
            <a:ext cx="86868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Text Box 56"/>
          <p:cNvSpPr txBox="1">
            <a:spLocks noChangeArrowheads="1"/>
          </p:cNvSpPr>
          <p:nvPr/>
        </p:nvSpPr>
        <p:spPr bwMode="auto">
          <a:xfrm>
            <a:off x="1066800" y="250825"/>
            <a:ext cx="43815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Example: Output = ?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447800"/>
          <a:ext cx="4038600" cy="414528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Lock_S(A)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Read(A)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A: = A-50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Write(A)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Lock_X(B)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220" name="Text Box 58"/>
          <p:cNvSpPr txBox="1">
            <a:spLocks noChangeArrowheads="1"/>
          </p:cNvSpPr>
          <p:nvPr/>
        </p:nvSpPr>
        <p:spPr bwMode="auto">
          <a:xfrm>
            <a:off x="5562600" y="914400"/>
            <a:ext cx="1555750" cy="519113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/>
              <a:t>lock mgr:</a:t>
            </a:r>
          </a:p>
        </p:txBody>
      </p:sp>
      <p:sp>
        <p:nvSpPr>
          <p:cNvPr id="93221" name="Text Box 59"/>
          <p:cNvSpPr txBox="1">
            <a:spLocks noChangeArrowheads="1"/>
          </p:cNvSpPr>
          <p:nvPr/>
        </p:nvSpPr>
        <p:spPr bwMode="auto">
          <a:xfrm>
            <a:off x="5791200" y="1371600"/>
            <a:ext cx="8096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grant</a:t>
            </a:r>
            <a:endParaRPr lang="en-US"/>
          </a:p>
        </p:txBody>
      </p:sp>
      <p:sp>
        <p:nvSpPr>
          <p:cNvPr id="93222" name="Text Box 60"/>
          <p:cNvSpPr txBox="1">
            <a:spLocks noChangeArrowheads="1"/>
          </p:cNvSpPr>
          <p:nvPr/>
        </p:nvSpPr>
        <p:spPr bwMode="auto">
          <a:xfrm>
            <a:off x="5791200" y="1981200"/>
            <a:ext cx="8096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grant</a:t>
            </a:r>
            <a:endParaRPr lang="en-US"/>
          </a:p>
        </p:txBody>
      </p:sp>
      <p:sp>
        <p:nvSpPr>
          <p:cNvPr id="93223" name="Text Box 61"/>
          <p:cNvSpPr txBox="1">
            <a:spLocks noChangeArrowheads="1"/>
          </p:cNvSpPr>
          <p:nvPr/>
        </p:nvSpPr>
        <p:spPr bwMode="auto">
          <a:xfrm>
            <a:off x="5791200" y="3124200"/>
            <a:ext cx="7080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wait</a:t>
            </a:r>
            <a:endParaRPr lang="en-US"/>
          </a:p>
        </p:txBody>
      </p:sp>
      <p:sp>
        <p:nvSpPr>
          <p:cNvPr id="93224" name="Text Box 62"/>
          <p:cNvSpPr txBox="1">
            <a:spLocks noChangeArrowheads="1"/>
          </p:cNvSpPr>
          <p:nvPr/>
        </p:nvSpPr>
        <p:spPr bwMode="auto">
          <a:xfrm>
            <a:off x="5791200" y="5257800"/>
            <a:ext cx="7080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wait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B869-04FF-4593-9506-60836656C7C6}" type="slidenum">
              <a:rPr lang="en-US"/>
              <a:pPr/>
              <a:t>31</a:t>
            </a:fld>
            <a:endParaRPr lang="en-US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Outline</a:t>
            </a:r>
          </a:p>
        </p:txBody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Serializability - concepts and algorithms</a:t>
            </a:r>
          </a:p>
          <a:p>
            <a:r>
              <a:rPr lang="en-US" smtClean="0">
                <a:ea typeface="ＭＳ Ｐゴシック" charset="-128"/>
              </a:rPr>
              <a:t>One solution: Locking</a:t>
            </a:r>
          </a:p>
          <a:p>
            <a:pPr lvl="1"/>
            <a:r>
              <a:rPr lang="en-US" smtClean="0">
                <a:ea typeface="ＭＳ Ｐゴシック" charset="-128"/>
              </a:rPr>
              <a:t>2PL</a:t>
            </a:r>
          </a:p>
          <a:p>
            <a:pPr lvl="1"/>
            <a:r>
              <a:rPr lang="en-US" smtClean="0">
                <a:ea typeface="ＭＳ Ｐゴシック" charset="-128"/>
              </a:rPr>
              <a:t>variations</a:t>
            </a:r>
          </a:p>
          <a:p>
            <a:r>
              <a:rPr lang="en-US" smtClean="0">
                <a:ea typeface="ＭＳ Ｐゴシック" charset="-128"/>
              </a:rPr>
              <a:t>Deadlocks</a:t>
            </a:r>
          </a:p>
          <a:p>
            <a:pPr lvl="1"/>
            <a:r>
              <a:rPr lang="en-US" smtClean="0">
                <a:ea typeface="ＭＳ Ｐゴシック" charset="-128"/>
              </a:rPr>
              <a:t>detection</a:t>
            </a:r>
          </a:p>
          <a:p>
            <a:pPr lvl="1"/>
            <a:r>
              <a:rPr lang="en-US" smtClean="0">
                <a:ea typeface="ＭＳ Ｐゴシック" charset="-128"/>
              </a:rPr>
              <a:t>prevention</a:t>
            </a:r>
          </a:p>
        </p:txBody>
      </p:sp>
      <p:sp>
        <p:nvSpPr>
          <p:cNvPr id="95239" name="AutoShape 4"/>
          <p:cNvSpPr>
            <a:spLocks noChangeArrowheads="1"/>
          </p:cNvSpPr>
          <p:nvPr/>
        </p:nvSpPr>
        <p:spPr bwMode="auto">
          <a:xfrm>
            <a:off x="304800" y="42672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62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C345-2DC1-4B2B-AB2F-32844D5636D2}" type="slidenum">
              <a:rPr lang="en-US"/>
              <a:pPr/>
              <a:t>32</a:t>
            </a:fld>
            <a:endParaRPr lang="en-US"/>
          </a:p>
        </p:txBody>
      </p:sp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Deadlocks</a:t>
            </a:r>
          </a:p>
        </p:txBody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b="1" smtClean="0">
                <a:ea typeface="ＭＳ Ｐゴシック" charset="-128"/>
              </a:rPr>
              <a:t>Deadlock</a:t>
            </a:r>
            <a:r>
              <a:rPr lang="en-US" smtClean="0">
                <a:ea typeface="ＭＳ Ｐゴシック" charset="-128"/>
              </a:rPr>
              <a:t>: Cycle of transactions waiting for locks to be released by each other.</a:t>
            </a:r>
          </a:p>
          <a:p>
            <a:r>
              <a:rPr lang="en-US" smtClean="0">
                <a:ea typeface="ＭＳ Ｐゴシック" charset="-128"/>
              </a:rPr>
              <a:t>Two ways of dealing with deadlocks:</a:t>
            </a:r>
          </a:p>
          <a:p>
            <a:pPr lvl="1">
              <a:buSzPct val="75000"/>
            </a:pPr>
            <a:r>
              <a:rPr lang="en-US" sz="3200" smtClean="0">
                <a:ea typeface="ＭＳ Ｐゴシック" charset="-128"/>
              </a:rPr>
              <a:t>Deadlock </a:t>
            </a:r>
            <a:r>
              <a:rPr lang="en-US" sz="3200" smtClean="0">
                <a:solidFill>
                  <a:schemeClr val="tx2"/>
                </a:solidFill>
                <a:ea typeface="ＭＳ Ｐゴシック" charset="-128"/>
              </a:rPr>
              <a:t>prevention</a:t>
            </a:r>
            <a:endParaRPr lang="en-US" sz="3200" smtClean="0">
              <a:solidFill>
                <a:schemeClr val="accent1"/>
              </a:solidFill>
              <a:ea typeface="ＭＳ Ｐゴシック" charset="-128"/>
            </a:endParaRPr>
          </a:p>
          <a:p>
            <a:pPr lvl="1">
              <a:buSzPct val="75000"/>
            </a:pPr>
            <a:r>
              <a:rPr lang="en-US" sz="3200" smtClean="0">
                <a:ea typeface="ＭＳ Ｐゴシック" charset="-128"/>
              </a:rPr>
              <a:t>Deadlock </a:t>
            </a:r>
            <a:r>
              <a:rPr lang="en-US" sz="3200" smtClean="0">
                <a:solidFill>
                  <a:schemeClr val="tx2"/>
                </a:solidFill>
                <a:ea typeface="ＭＳ Ｐゴシック" charset="-128"/>
              </a:rPr>
              <a:t>detection</a:t>
            </a:r>
            <a:endParaRPr lang="en-US" smtClean="0">
              <a:ea typeface="ＭＳ Ｐゴシック" charset="-128"/>
            </a:endParaRPr>
          </a:p>
          <a:p>
            <a:pPr>
              <a:buSzPct val="75000"/>
            </a:pPr>
            <a:r>
              <a:rPr lang="en-US" smtClean="0">
                <a:ea typeface="ＭＳ Ｐゴシック" charset="-128"/>
              </a:rPr>
              <a:t>Many systems just punt and use Timeouts</a:t>
            </a:r>
          </a:p>
          <a:p>
            <a:pPr lvl="1">
              <a:buSzPct val="75000"/>
            </a:pPr>
            <a:r>
              <a:rPr lang="en-US" smtClean="0">
                <a:ea typeface="ＭＳ Ｐゴシック" charset="-128"/>
              </a:rPr>
              <a:t>What are the dangers with this approach?</a:t>
            </a:r>
          </a:p>
          <a:p>
            <a:pPr>
              <a:buFontTx/>
              <a:buChar char="–"/>
            </a:pPr>
            <a:endParaRPr lang="en-US" sz="2800" smtClean="0">
              <a:ea typeface="ＭＳ Ｐゴシック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366-9441-4951-BA24-99A4FEA30780}" type="slidenum">
              <a:rPr lang="en-US"/>
              <a:pPr/>
              <a:t>33</a:t>
            </a:fld>
            <a:endParaRPr lang="en-US"/>
          </a:p>
        </p:txBody>
      </p:sp>
      <p:sp>
        <p:nvSpPr>
          <p:cNvPr id="9830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Deadlock Detection</a:t>
            </a:r>
            <a:endParaRPr lang="en-US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983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Create a </a:t>
            </a:r>
            <a:r>
              <a:rPr lang="en-US" smtClean="0">
                <a:solidFill>
                  <a:schemeClr val="tx2"/>
                </a:solidFill>
                <a:ea typeface="ＭＳ Ｐゴシック" charset="-128"/>
              </a:rPr>
              <a:t>waits-for graph</a:t>
            </a:r>
            <a:r>
              <a:rPr lang="en-US" smtClean="0">
                <a:ea typeface="ＭＳ Ｐゴシック" charset="-128"/>
              </a:rPr>
              <a:t>:</a:t>
            </a:r>
          </a:p>
          <a:p>
            <a:pPr lvl="1">
              <a:buSzPct val="75000"/>
            </a:pPr>
            <a:r>
              <a:rPr lang="en-US" smtClean="0">
                <a:ea typeface="ＭＳ Ｐゴシック" charset="-128"/>
              </a:rPr>
              <a:t>Nodes are transactions</a:t>
            </a:r>
          </a:p>
          <a:p>
            <a:pPr lvl="1">
              <a:buSzPct val="75000"/>
            </a:pPr>
            <a:r>
              <a:rPr lang="en-US" smtClean="0">
                <a:ea typeface="ＭＳ Ｐゴシック" charset="-128"/>
              </a:rPr>
              <a:t>Edge from Ti to Tj if Ti is waiting for Tj to release a lock</a:t>
            </a:r>
          </a:p>
          <a:p>
            <a:r>
              <a:rPr lang="en-US" smtClean="0">
                <a:ea typeface="ＭＳ Ｐゴシック" charset="-128"/>
              </a:rPr>
              <a:t>Periodically check for cycles in waits-for graph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03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554B-7B02-4E7B-AE45-AD10172F630A}" type="slidenum">
              <a:rPr lang="en-US"/>
              <a:pPr/>
              <a:t>34</a:t>
            </a:fld>
            <a:endParaRPr lang="en-US"/>
          </a:p>
        </p:txBody>
      </p:sp>
      <p:sp>
        <p:nvSpPr>
          <p:cNvPr id="10035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Deadlock Detection (Continued)</a:t>
            </a:r>
          </a:p>
        </p:txBody>
      </p:sp>
      <p:sp>
        <p:nvSpPr>
          <p:cNvPr id="1003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839200" cy="2286000"/>
          </a:xfrm>
          <a:noFill/>
        </p:spPr>
        <p:txBody>
          <a:bodyPr lIns="90488" tIns="44450" rIns="90488" bIns="44450"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800" smtClean="0">
                <a:ea typeface="ＭＳ Ｐゴシック" charset="-128"/>
              </a:rPr>
              <a:t>Example: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800" smtClean="0">
              <a:ea typeface="ＭＳ Ｐゴシック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smtClean="0">
                <a:ea typeface="ＭＳ Ｐゴシック" charset="-128"/>
              </a:rPr>
              <a:t>T1:  S(A), S(D),	       S(B)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smtClean="0">
                <a:ea typeface="ＭＳ Ｐゴシック" charset="-128"/>
              </a:rPr>
              <a:t>T2:	   	     X(B)   		           X(C)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smtClean="0">
                <a:ea typeface="ＭＳ Ｐゴシック" charset="-128"/>
              </a:rPr>
              <a:t>T3:				    S(D), S(C), 		    </a:t>
            </a:r>
            <a:r>
              <a:rPr lang="en-US" sz="2800" smtClean="0">
                <a:solidFill>
                  <a:schemeClr val="accent2"/>
                </a:solidFill>
                <a:ea typeface="ＭＳ Ｐゴシック" charset="-128"/>
              </a:rPr>
              <a:t>X(A)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smtClean="0">
                <a:ea typeface="ＭＳ Ｐゴシック" charset="-128"/>
              </a:rPr>
              <a:t>T4:						          X(B)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800" smtClean="0">
              <a:ea typeface="ＭＳ Ｐゴシック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800" smtClean="0">
              <a:ea typeface="ＭＳ Ｐゴシック" charset="-128"/>
            </a:endParaRPr>
          </a:p>
        </p:txBody>
      </p:sp>
      <p:sp>
        <p:nvSpPr>
          <p:cNvPr id="100359" name="Oval 15"/>
          <p:cNvSpPr>
            <a:spLocks noChangeArrowheads="1"/>
          </p:cNvSpPr>
          <p:nvPr/>
        </p:nvSpPr>
        <p:spPr bwMode="auto">
          <a:xfrm>
            <a:off x="3517900" y="4343400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Oval 16"/>
          <p:cNvSpPr>
            <a:spLocks noChangeArrowheads="1"/>
          </p:cNvSpPr>
          <p:nvPr/>
        </p:nvSpPr>
        <p:spPr bwMode="auto">
          <a:xfrm>
            <a:off x="5651500" y="4343400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1" name="Oval 17"/>
          <p:cNvSpPr>
            <a:spLocks noChangeArrowheads="1"/>
          </p:cNvSpPr>
          <p:nvPr/>
        </p:nvSpPr>
        <p:spPr bwMode="auto">
          <a:xfrm>
            <a:off x="3505200" y="5715000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Oval 18"/>
          <p:cNvSpPr>
            <a:spLocks noChangeArrowheads="1"/>
          </p:cNvSpPr>
          <p:nvPr/>
        </p:nvSpPr>
        <p:spPr bwMode="auto">
          <a:xfrm>
            <a:off x="5562600" y="5715000"/>
            <a:ext cx="673100" cy="67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Rectangle 19"/>
          <p:cNvSpPr>
            <a:spLocks noChangeArrowheads="1"/>
          </p:cNvSpPr>
          <p:nvPr/>
        </p:nvSpPr>
        <p:spPr bwMode="auto">
          <a:xfrm>
            <a:off x="3594100" y="4495800"/>
            <a:ext cx="5207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100364" name="Rectangle 20"/>
          <p:cNvSpPr>
            <a:spLocks noChangeArrowheads="1"/>
          </p:cNvSpPr>
          <p:nvPr/>
        </p:nvSpPr>
        <p:spPr bwMode="auto">
          <a:xfrm>
            <a:off x="5727700" y="4495800"/>
            <a:ext cx="5207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100365" name="Rectangle 21"/>
          <p:cNvSpPr>
            <a:spLocks noChangeArrowheads="1"/>
          </p:cNvSpPr>
          <p:nvPr/>
        </p:nvSpPr>
        <p:spPr bwMode="auto">
          <a:xfrm>
            <a:off x="3594100" y="5867400"/>
            <a:ext cx="5207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100366" name="Rectangle 22"/>
          <p:cNvSpPr>
            <a:spLocks noChangeArrowheads="1"/>
          </p:cNvSpPr>
          <p:nvPr/>
        </p:nvSpPr>
        <p:spPr bwMode="auto">
          <a:xfrm>
            <a:off x="5651500" y="5867400"/>
            <a:ext cx="5207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T3</a:t>
            </a:r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4203700" y="46482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5956300" y="5029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 flipH="1" flipV="1">
            <a:off x="4127500" y="4953000"/>
            <a:ext cx="1524000" cy="914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V="1">
            <a:off x="4127500" y="4800600"/>
            <a:ext cx="16002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7" grpId="0" animBg="1"/>
      <p:bldP spid="26648" grpId="0" animBg="1"/>
      <p:bldP spid="26649" grpId="0" animBg="1"/>
      <p:bldP spid="2665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F237-ECD4-49C0-AA4B-C6F5FCC39A03}" type="slidenum">
              <a:rPr lang="en-US"/>
              <a:pPr/>
              <a:t>35</a:t>
            </a:fld>
            <a:endParaRPr lang="en-US"/>
          </a:p>
        </p:txBody>
      </p:sp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Another example</a:t>
            </a:r>
          </a:p>
        </p:txBody>
      </p:sp>
      <p:grpSp>
        <p:nvGrpSpPr>
          <p:cNvPr id="102406" name="Group 3"/>
          <p:cNvGrpSpPr>
            <a:grpSpLocks/>
          </p:cNvGrpSpPr>
          <p:nvPr/>
        </p:nvGrpSpPr>
        <p:grpSpPr bwMode="auto">
          <a:xfrm>
            <a:off x="685800" y="2667000"/>
            <a:ext cx="2955925" cy="1714500"/>
            <a:chOff x="1344" y="2064"/>
            <a:chExt cx="1862" cy="1080"/>
          </a:xfrm>
        </p:grpSpPr>
        <p:sp>
          <p:nvSpPr>
            <p:cNvPr id="102408" name="Oval 4"/>
            <p:cNvSpPr>
              <a:spLocks noChangeArrowheads="1"/>
            </p:cNvSpPr>
            <p:nvPr/>
          </p:nvSpPr>
          <p:spPr bwMode="auto">
            <a:xfrm>
              <a:off x="1344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T1</a:t>
              </a:r>
            </a:p>
          </p:txBody>
        </p:sp>
        <p:sp>
          <p:nvSpPr>
            <p:cNvPr id="102409" name="Oval 5"/>
            <p:cNvSpPr>
              <a:spLocks noChangeArrowheads="1"/>
            </p:cNvSpPr>
            <p:nvPr/>
          </p:nvSpPr>
          <p:spPr bwMode="auto">
            <a:xfrm>
              <a:off x="2688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T2</a:t>
              </a:r>
            </a:p>
          </p:txBody>
        </p:sp>
        <p:cxnSp>
          <p:nvCxnSpPr>
            <p:cNvPr id="102410" name="AutoShape 6"/>
            <p:cNvCxnSpPr>
              <a:cxnSpLocks noChangeShapeType="1"/>
              <a:stCxn id="102408" idx="7"/>
              <a:endCxn id="102409" idx="1"/>
            </p:cNvCxnSpPr>
            <p:nvPr/>
          </p:nvCxnSpPr>
          <p:spPr bwMode="auto">
            <a:xfrm rot="5400000" flipV="1">
              <a:off x="2244" y="1603"/>
              <a:ext cx="1" cy="1020"/>
            </a:xfrm>
            <a:prstGeom prst="curvedConnector3">
              <a:avLst>
                <a:gd name="adj1" fmla="val -1920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2411" name="Oval 7"/>
            <p:cNvSpPr>
              <a:spLocks noChangeArrowheads="1"/>
            </p:cNvSpPr>
            <p:nvPr/>
          </p:nvSpPr>
          <p:spPr bwMode="auto">
            <a:xfrm>
              <a:off x="1536" y="2736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T3</a:t>
              </a:r>
            </a:p>
          </p:txBody>
        </p:sp>
        <p:sp>
          <p:nvSpPr>
            <p:cNvPr id="102412" name="Oval 8"/>
            <p:cNvSpPr>
              <a:spLocks noChangeArrowheads="1"/>
            </p:cNvSpPr>
            <p:nvPr/>
          </p:nvSpPr>
          <p:spPr bwMode="auto">
            <a:xfrm>
              <a:off x="2736" y="2688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T4</a:t>
              </a:r>
            </a:p>
          </p:txBody>
        </p:sp>
        <p:cxnSp>
          <p:nvCxnSpPr>
            <p:cNvPr id="102413" name="AutoShape 9"/>
            <p:cNvCxnSpPr>
              <a:cxnSpLocks noChangeShapeType="1"/>
              <a:stCxn id="102408" idx="3"/>
              <a:endCxn id="102411" idx="2"/>
            </p:cNvCxnSpPr>
            <p:nvPr/>
          </p:nvCxnSpPr>
          <p:spPr bwMode="auto">
            <a:xfrm rot="16200000" flipH="1">
              <a:off x="1210" y="2625"/>
              <a:ext cx="516" cy="113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2414" name="AutoShape 10"/>
            <p:cNvCxnSpPr>
              <a:cxnSpLocks noChangeShapeType="1"/>
              <a:stCxn id="102411" idx="6"/>
              <a:endCxn id="102409" idx="3"/>
            </p:cNvCxnSpPr>
            <p:nvPr/>
          </p:nvCxnSpPr>
          <p:spPr bwMode="auto">
            <a:xfrm flipV="1">
              <a:off x="2006" y="2424"/>
              <a:ext cx="749" cy="516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2415" name="AutoShape 11"/>
            <p:cNvCxnSpPr>
              <a:cxnSpLocks noChangeShapeType="1"/>
              <a:stCxn id="102409" idx="6"/>
              <a:endCxn id="102412" idx="6"/>
            </p:cNvCxnSpPr>
            <p:nvPr/>
          </p:nvCxnSpPr>
          <p:spPr bwMode="auto">
            <a:xfrm>
              <a:off x="3158" y="2268"/>
              <a:ext cx="48" cy="624"/>
            </a:xfrm>
            <a:prstGeom prst="curvedConnector3">
              <a:avLst>
                <a:gd name="adj1" fmla="val 37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02407" name="Text Box 12"/>
          <p:cNvSpPr txBox="1">
            <a:spLocks noChangeArrowheads="1"/>
          </p:cNvSpPr>
          <p:nvPr/>
        </p:nvSpPr>
        <p:spPr bwMode="auto">
          <a:xfrm>
            <a:off x="4495800" y="2133600"/>
            <a:ext cx="4114800" cy="13700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is there a deadlock?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if yes, which xacts are involved?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34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7E86-5E94-4C5F-A2D5-24A1FCA8E54C}" type="slidenum">
              <a:rPr lang="en-US"/>
              <a:pPr/>
              <a:t>36</a:t>
            </a:fld>
            <a:endParaRPr lang="en-US"/>
          </a:p>
        </p:txBody>
      </p:sp>
      <p:sp>
        <p:nvSpPr>
          <p:cNvPr id="1034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Another example</a:t>
            </a:r>
          </a:p>
        </p:txBody>
      </p:sp>
      <p:grpSp>
        <p:nvGrpSpPr>
          <p:cNvPr id="103430" name="Group 3"/>
          <p:cNvGrpSpPr>
            <a:grpSpLocks/>
          </p:cNvGrpSpPr>
          <p:nvPr/>
        </p:nvGrpSpPr>
        <p:grpSpPr bwMode="auto">
          <a:xfrm>
            <a:off x="685800" y="2667000"/>
            <a:ext cx="2955925" cy="1714500"/>
            <a:chOff x="1344" y="2064"/>
            <a:chExt cx="1862" cy="1080"/>
          </a:xfrm>
        </p:grpSpPr>
        <p:sp>
          <p:nvSpPr>
            <p:cNvPr id="103433" name="Oval 4"/>
            <p:cNvSpPr>
              <a:spLocks noChangeArrowheads="1"/>
            </p:cNvSpPr>
            <p:nvPr/>
          </p:nvSpPr>
          <p:spPr bwMode="auto">
            <a:xfrm>
              <a:off x="1344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T1</a:t>
              </a:r>
            </a:p>
          </p:txBody>
        </p:sp>
        <p:sp>
          <p:nvSpPr>
            <p:cNvPr id="103434" name="Oval 5"/>
            <p:cNvSpPr>
              <a:spLocks noChangeArrowheads="1"/>
            </p:cNvSpPr>
            <p:nvPr/>
          </p:nvSpPr>
          <p:spPr bwMode="auto">
            <a:xfrm>
              <a:off x="2688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T2</a:t>
              </a:r>
            </a:p>
          </p:txBody>
        </p:sp>
        <p:cxnSp>
          <p:nvCxnSpPr>
            <p:cNvPr id="103435" name="AutoShape 6"/>
            <p:cNvCxnSpPr>
              <a:cxnSpLocks noChangeShapeType="1"/>
              <a:stCxn id="103433" idx="7"/>
              <a:endCxn id="103434" idx="1"/>
            </p:cNvCxnSpPr>
            <p:nvPr/>
          </p:nvCxnSpPr>
          <p:spPr bwMode="auto">
            <a:xfrm rot="5400000" flipV="1">
              <a:off x="2244" y="1603"/>
              <a:ext cx="1" cy="1020"/>
            </a:xfrm>
            <a:prstGeom prst="curvedConnector3">
              <a:avLst>
                <a:gd name="adj1" fmla="val -1920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3436" name="Oval 7"/>
            <p:cNvSpPr>
              <a:spLocks noChangeArrowheads="1"/>
            </p:cNvSpPr>
            <p:nvPr/>
          </p:nvSpPr>
          <p:spPr bwMode="auto">
            <a:xfrm>
              <a:off x="1536" y="2736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T3</a:t>
              </a:r>
            </a:p>
          </p:txBody>
        </p:sp>
        <p:sp>
          <p:nvSpPr>
            <p:cNvPr id="103437" name="Oval 8"/>
            <p:cNvSpPr>
              <a:spLocks noChangeArrowheads="1"/>
            </p:cNvSpPr>
            <p:nvPr/>
          </p:nvSpPr>
          <p:spPr bwMode="auto">
            <a:xfrm>
              <a:off x="2736" y="2688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T4</a:t>
              </a:r>
            </a:p>
          </p:txBody>
        </p:sp>
        <p:cxnSp>
          <p:nvCxnSpPr>
            <p:cNvPr id="103438" name="AutoShape 9"/>
            <p:cNvCxnSpPr>
              <a:cxnSpLocks noChangeShapeType="1"/>
              <a:stCxn id="103433" idx="3"/>
              <a:endCxn id="103436" idx="2"/>
            </p:cNvCxnSpPr>
            <p:nvPr/>
          </p:nvCxnSpPr>
          <p:spPr bwMode="auto">
            <a:xfrm rot="16200000" flipH="1">
              <a:off x="1210" y="2625"/>
              <a:ext cx="516" cy="113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3439" name="AutoShape 10"/>
            <p:cNvCxnSpPr>
              <a:cxnSpLocks noChangeShapeType="1"/>
              <a:stCxn id="103436" idx="6"/>
              <a:endCxn id="103434" idx="3"/>
            </p:cNvCxnSpPr>
            <p:nvPr/>
          </p:nvCxnSpPr>
          <p:spPr bwMode="auto">
            <a:xfrm flipV="1">
              <a:off x="2006" y="2424"/>
              <a:ext cx="749" cy="516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3440" name="AutoShape 11"/>
            <p:cNvCxnSpPr>
              <a:cxnSpLocks noChangeShapeType="1"/>
              <a:stCxn id="103434" idx="6"/>
              <a:endCxn id="103437" idx="6"/>
            </p:cNvCxnSpPr>
            <p:nvPr/>
          </p:nvCxnSpPr>
          <p:spPr bwMode="auto">
            <a:xfrm>
              <a:off x="3158" y="2268"/>
              <a:ext cx="48" cy="624"/>
            </a:xfrm>
            <a:prstGeom prst="curvedConnector3">
              <a:avLst>
                <a:gd name="adj1" fmla="val 37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03431" name="Text Box 12"/>
          <p:cNvSpPr txBox="1">
            <a:spLocks noChangeArrowheads="1"/>
          </p:cNvSpPr>
          <p:nvPr/>
        </p:nvSpPr>
        <p:spPr bwMode="auto">
          <a:xfrm>
            <a:off x="4495800" y="2133600"/>
            <a:ext cx="4114800" cy="13700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now, is there a deadlock?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if yes, which xacts are involved?</a:t>
            </a:r>
          </a:p>
        </p:txBody>
      </p:sp>
      <p:cxnSp>
        <p:nvCxnSpPr>
          <p:cNvPr id="103432" name="AutoShape 13"/>
          <p:cNvCxnSpPr>
            <a:cxnSpLocks noChangeShapeType="1"/>
            <a:stCxn id="103437" idx="4"/>
            <a:endCxn id="103436" idx="4"/>
          </p:cNvCxnSpPr>
          <p:nvPr/>
        </p:nvCxnSpPr>
        <p:spPr bwMode="auto">
          <a:xfrm rot="5400000">
            <a:off x="2268538" y="3409950"/>
            <a:ext cx="76200" cy="1905000"/>
          </a:xfrm>
          <a:prstGeom prst="curvedConnector3">
            <a:avLst>
              <a:gd name="adj1" fmla="val 375000"/>
            </a:avLst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44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7EFD-D726-41C4-9680-73262B1F69F0}" type="slidenum">
              <a:rPr lang="en-US"/>
              <a:pPr/>
              <a:t>37</a:t>
            </a:fld>
            <a:endParaRPr lang="en-US"/>
          </a:p>
        </p:txBody>
      </p:sp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Deadlock detection</a:t>
            </a:r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how often should we run the algo?</a:t>
            </a:r>
          </a:p>
          <a:p>
            <a:r>
              <a:rPr lang="en-US" smtClean="0">
                <a:ea typeface="ＭＳ Ｐゴシック" charset="-128"/>
              </a:rPr>
              <a:t>how many transactions are typically involved?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54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102A-42C8-415E-87A1-AB5553807782}" type="slidenum">
              <a:rPr lang="en-US"/>
              <a:pPr/>
              <a:t>38</a:t>
            </a:fld>
            <a:endParaRPr lang="en-US"/>
          </a:p>
        </p:txBody>
      </p:sp>
      <p:sp>
        <p:nvSpPr>
          <p:cNvPr id="1054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Deadlock handling</a:t>
            </a:r>
          </a:p>
        </p:txBody>
      </p:sp>
      <p:grpSp>
        <p:nvGrpSpPr>
          <p:cNvPr id="105478" name="Group 3"/>
          <p:cNvGrpSpPr>
            <a:grpSpLocks/>
          </p:cNvGrpSpPr>
          <p:nvPr/>
        </p:nvGrpSpPr>
        <p:grpSpPr bwMode="auto">
          <a:xfrm>
            <a:off x="685800" y="2667000"/>
            <a:ext cx="2955925" cy="1714500"/>
            <a:chOff x="1344" y="2064"/>
            <a:chExt cx="1862" cy="1080"/>
          </a:xfrm>
        </p:grpSpPr>
        <p:sp>
          <p:nvSpPr>
            <p:cNvPr id="105481" name="Oval 4"/>
            <p:cNvSpPr>
              <a:spLocks noChangeArrowheads="1"/>
            </p:cNvSpPr>
            <p:nvPr/>
          </p:nvSpPr>
          <p:spPr bwMode="auto">
            <a:xfrm>
              <a:off x="1344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T1</a:t>
              </a:r>
            </a:p>
          </p:txBody>
        </p:sp>
        <p:sp>
          <p:nvSpPr>
            <p:cNvPr id="105482" name="Oval 5"/>
            <p:cNvSpPr>
              <a:spLocks noChangeArrowheads="1"/>
            </p:cNvSpPr>
            <p:nvPr/>
          </p:nvSpPr>
          <p:spPr bwMode="auto">
            <a:xfrm>
              <a:off x="2688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T2</a:t>
              </a:r>
            </a:p>
          </p:txBody>
        </p:sp>
        <p:cxnSp>
          <p:nvCxnSpPr>
            <p:cNvPr id="105483" name="AutoShape 6"/>
            <p:cNvCxnSpPr>
              <a:cxnSpLocks noChangeShapeType="1"/>
              <a:stCxn id="105481" idx="7"/>
              <a:endCxn id="105482" idx="1"/>
            </p:cNvCxnSpPr>
            <p:nvPr/>
          </p:nvCxnSpPr>
          <p:spPr bwMode="auto">
            <a:xfrm rot="5400000" flipV="1">
              <a:off x="2244" y="1603"/>
              <a:ext cx="1" cy="1020"/>
            </a:xfrm>
            <a:prstGeom prst="curvedConnector3">
              <a:avLst>
                <a:gd name="adj1" fmla="val -1920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5484" name="Oval 7"/>
            <p:cNvSpPr>
              <a:spLocks noChangeArrowheads="1"/>
            </p:cNvSpPr>
            <p:nvPr/>
          </p:nvSpPr>
          <p:spPr bwMode="auto">
            <a:xfrm>
              <a:off x="1536" y="2736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T3</a:t>
              </a:r>
            </a:p>
          </p:txBody>
        </p:sp>
        <p:sp>
          <p:nvSpPr>
            <p:cNvPr id="105485" name="Oval 8"/>
            <p:cNvSpPr>
              <a:spLocks noChangeArrowheads="1"/>
            </p:cNvSpPr>
            <p:nvPr/>
          </p:nvSpPr>
          <p:spPr bwMode="auto">
            <a:xfrm>
              <a:off x="2736" y="2688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T4</a:t>
              </a:r>
            </a:p>
          </p:txBody>
        </p:sp>
        <p:cxnSp>
          <p:nvCxnSpPr>
            <p:cNvPr id="105486" name="AutoShape 9"/>
            <p:cNvCxnSpPr>
              <a:cxnSpLocks noChangeShapeType="1"/>
              <a:stCxn id="105481" idx="3"/>
              <a:endCxn id="105484" idx="2"/>
            </p:cNvCxnSpPr>
            <p:nvPr/>
          </p:nvCxnSpPr>
          <p:spPr bwMode="auto">
            <a:xfrm rot="16200000" flipH="1">
              <a:off x="1210" y="2625"/>
              <a:ext cx="516" cy="113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5487" name="AutoShape 10"/>
            <p:cNvCxnSpPr>
              <a:cxnSpLocks noChangeShapeType="1"/>
              <a:stCxn id="105484" idx="6"/>
              <a:endCxn id="105482" idx="3"/>
            </p:cNvCxnSpPr>
            <p:nvPr/>
          </p:nvCxnSpPr>
          <p:spPr bwMode="auto">
            <a:xfrm flipV="1">
              <a:off x="2006" y="2424"/>
              <a:ext cx="749" cy="516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5488" name="AutoShape 11"/>
            <p:cNvCxnSpPr>
              <a:cxnSpLocks noChangeShapeType="1"/>
              <a:stCxn id="105482" idx="6"/>
              <a:endCxn id="105485" idx="6"/>
            </p:cNvCxnSpPr>
            <p:nvPr/>
          </p:nvCxnSpPr>
          <p:spPr bwMode="auto">
            <a:xfrm>
              <a:off x="3158" y="2268"/>
              <a:ext cx="48" cy="624"/>
            </a:xfrm>
            <a:prstGeom prst="curvedConnector3">
              <a:avLst>
                <a:gd name="adj1" fmla="val 37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05479" name="Text Box 12"/>
          <p:cNvSpPr txBox="1">
            <a:spLocks noChangeArrowheads="1"/>
          </p:cNvSpPr>
          <p:nvPr/>
        </p:nvSpPr>
        <p:spPr bwMode="auto">
          <a:xfrm>
            <a:off x="4495800" y="2133600"/>
            <a:ext cx="4114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Q: what to do?</a:t>
            </a:r>
          </a:p>
        </p:txBody>
      </p:sp>
      <p:cxnSp>
        <p:nvCxnSpPr>
          <p:cNvPr id="105480" name="AutoShape 13"/>
          <p:cNvCxnSpPr>
            <a:cxnSpLocks noChangeShapeType="1"/>
            <a:stCxn id="105485" idx="4"/>
            <a:endCxn id="105484" idx="4"/>
          </p:cNvCxnSpPr>
          <p:nvPr/>
        </p:nvCxnSpPr>
        <p:spPr bwMode="auto">
          <a:xfrm rot="5400000">
            <a:off x="2268538" y="3409950"/>
            <a:ext cx="76200" cy="1905000"/>
          </a:xfrm>
          <a:prstGeom prst="curvedConnector3">
            <a:avLst>
              <a:gd name="adj1" fmla="val 375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64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FD9B-88D9-4668-A483-E155B0CCF81A}" type="slidenum">
              <a:rPr lang="en-US"/>
              <a:pPr/>
              <a:t>39</a:t>
            </a:fld>
            <a:endParaRPr lang="en-US"/>
          </a:p>
        </p:txBody>
      </p:sp>
      <p:sp>
        <p:nvSpPr>
          <p:cNvPr id="1065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Deadlock handling</a:t>
            </a:r>
          </a:p>
        </p:txBody>
      </p:sp>
      <p:grpSp>
        <p:nvGrpSpPr>
          <p:cNvPr id="106502" name="Group 3"/>
          <p:cNvGrpSpPr>
            <a:grpSpLocks/>
          </p:cNvGrpSpPr>
          <p:nvPr/>
        </p:nvGrpSpPr>
        <p:grpSpPr bwMode="auto">
          <a:xfrm>
            <a:off x="685800" y="2667000"/>
            <a:ext cx="2955925" cy="1714500"/>
            <a:chOff x="1344" y="2064"/>
            <a:chExt cx="1862" cy="1080"/>
          </a:xfrm>
        </p:grpSpPr>
        <p:sp>
          <p:nvSpPr>
            <p:cNvPr id="106505" name="Oval 4"/>
            <p:cNvSpPr>
              <a:spLocks noChangeArrowheads="1"/>
            </p:cNvSpPr>
            <p:nvPr/>
          </p:nvSpPr>
          <p:spPr bwMode="auto">
            <a:xfrm>
              <a:off x="1344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T1</a:t>
              </a:r>
            </a:p>
          </p:txBody>
        </p:sp>
        <p:sp>
          <p:nvSpPr>
            <p:cNvPr id="106506" name="Oval 5"/>
            <p:cNvSpPr>
              <a:spLocks noChangeArrowheads="1"/>
            </p:cNvSpPr>
            <p:nvPr/>
          </p:nvSpPr>
          <p:spPr bwMode="auto">
            <a:xfrm>
              <a:off x="2688" y="2064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T2</a:t>
              </a:r>
            </a:p>
          </p:txBody>
        </p:sp>
        <p:cxnSp>
          <p:nvCxnSpPr>
            <p:cNvPr id="106507" name="AutoShape 6"/>
            <p:cNvCxnSpPr>
              <a:cxnSpLocks noChangeShapeType="1"/>
              <a:stCxn id="106505" idx="7"/>
              <a:endCxn id="106506" idx="1"/>
            </p:cNvCxnSpPr>
            <p:nvPr/>
          </p:nvCxnSpPr>
          <p:spPr bwMode="auto">
            <a:xfrm rot="5400000" flipV="1">
              <a:off x="2244" y="1603"/>
              <a:ext cx="1" cy="1020"/>
            </a:xfrm>
            <a:prstGeom prst="curvedConnector3">
              <a:avLst>
                <a:gd name="adj1" fmla="val -1920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6508" name="Oval 7"/>
            <p:cNvSpPr>
              <a:spLocks noChangeArrowheads="1"/>
            </p:cNvSpPr>
            <p:nvPr/>
          </p:nvSpPr>
          <p:spPr bwMode="auto">
            <a:xfrm>
              <a:off x="1536" y="2736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T3</a:t>
              </a:r>
            </a:p>
          </p:txBody>
        </p:sp>
        <p:sp>
          <p:nvSpPr>
            <p:cNvPr id="106509" name="Oval 8"/>
            <p:cNvSpPr>
              <a:spLocks noChangeArrowheads="1"/>
            </p:cNvSpPr>
            <p:nvPr/>
          </p:nvSpPr>
          <p:spPr bwMode="auto">
            <a:xfrm>
              <a:off x="2736" y="2688"/>
              <a:ext cx="45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  <a:latin typeface="Times New Roman" charset="0"/>
                </a:rPr>
                <a:t>T4</a:t>
              </a:r>
            </a:p>
          </p:txBody>
        </p:sp>
        <p:cxnSp>
          <p:nvCxnSpPr>
            <p:cNvPr id="106510" name="AutoShape 9"/>
            <p:cNvCxnSpPr>
              <a:cxnSpLocks noChangeShapeType="1"/>
              <a:stCxn id="106505" idx="3"/>
              <a:endCxn id="106508" idx="2"/>
            </p:cNvCxnSpPr>
            <p:nvPr/>
          </p:nvCxnSpPr>
          <p:spPr bwMode="auto">
            <a:xfrm rot="16200000" flipH="1">
              <a:off x="1210" y="2625"/>
              <a:ext cx="516" cy="113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6511" name="AutoShape 10"/>
            <p:cNvCxnSpPr>
              <a:cxnSpLocks noChangeShapeType="1"/>
              <a:stCxn id="106508" idx="6"/>
              <a:endCxn id="106506" idx="3"/>
            </p:cNvCxnSpPr>
            <p:nvPr/>
          </p:nvCxnSpPr>
          <p:spPr bwMode="auto">
            <a:xfrm flipV="1">
              <a:off x="2006" y="2424"/>
              <a:ext cx="749" cy="516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6512" name="AutoShape 11"/>
            <p:cNvCxnSpPr>
              <a:cxnSpLocks noChangeShapeType="1"/>
              <a:stCxn id="106506" idx="6"/>
              <a:endCxn id="106509" idx="6"/>
            </p:cNvCxnSpPr>
            <p:nvPr/>
          </p:nvCxnSpPr>
          <p:spPr bwMode="auto">
            <a:xfrm>
              <a:off x="3158" y="2268"/>
              <a:ext cx="48" cy="624"/>
            </a:xfrm>
            <a:prstGeom prst="curvedConnector3">
              <a:avLst>
                <a:gd name="adj1" fmla="val 37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06503" name="Text Box 12"/>
          <p:cNvSpPr txBox="1">
            <a:spLocks noChangeArrowheads="1"/>
          </p:cNvSpPr>
          <p:nvPr/>
        </p:nvSpPr>
        <p:spPr bwMode="auto">
          <a:xfrm>
            <a:off x="4038600" y="2133600"/>
            <a:ext cx="4876800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Q0: what to do?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A: select a ‘victim’ &amp; ‘rollback’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Q1: which/how to choose?</a:t>
            </a:r>
          </a:p>
        </p:txBody>
      </p:sp>
      <p:cxnSp>
        <p:nvCxnSpPr>
          <p:cNvPr id="106504" name="AutoShape 13"/>
          <p:cNvCxnSpPr>
            <a:cxnSpLocks noChangeShapeType="1"/>
            <a:stCxn id="106509" idx="4"/>
            <a:endCxn id="106508" idx="4"/>
          </p:cNvCxnSpPr>
          <p:nvPr/>
        </p:nvCxnSpPr>
        <p:spPr bwMode="auto">
          <a:xfrm rot="5400000">
            <a:off x="2268538" y="3409950"/>
            <a:ext cx="76200" cy="1905000"/>
          </a:xfrm>
          <a:prstGeom prst="curvedConnector3">
            <a:avLst>
              <a:gd name="adj1" fmla="val 375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BA43-3B7E-4C41-BBA9-513F966CCBEE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Outline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Serializability - concepts and algorithms</a:t>
            </a:r>
          </a:p>
          <a:p>
            <a:r>
              <a:rPr lang="en-US" smtClean="0">
                <a:ea typeface="ＭＳ Ｐゴシック" charset="-128"/>
              </a:rPr>
              <a:t>One solution: Locking</a:t>
            </a:r>
          </a:p>
          <a:p>
            <a:pPr lvl="1"/>
            <a:r>
              <a:rPr lang="en-US" smtClean="0">
                <a:ea typeface="ＭＳ Ｐゴシック" charset="-128"/>
              </a:rPr>
              <a:t>2PL</a:t>
            </a:r>
          </a:p>
          <a:p>
            <a:pPr lvl="1"/>
            <a:r>
              <a:rPr lang="en-US" smtClean="0">
                <a:ea typeface="ＭＳ Ｐゴシック" charset="-128"/>
              </a:rPr>
              <a:t>variations</a:t>
            </a:r>
          </a:p>
          <a:p>
            <a:r>
              <a:rPr lang="en-US" smtClean="0">
                <a:ea typeface="ＭＳ Ｐゴシック" charset="-128"/>
              </a:rPr>
              <a:t>Deadlocks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75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F092-6A5F-42AC-92F1-6C0A9A0974AF}" type="slidenum">
              <a:rPr lang="en-US"/>
              <a:pPr/>
              <a:t>40</a:t>
            </a:fld>
            <a:endParaRPr lang="en-US"/>
          </a:p>
        </p:txBody>
      </p:sp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Deadlock handling</a:t>
            </a:r>
          </a:p>
        </p:txBody>
      </p:sp>
      <p:sp>
        <p:nvSpPr>
          <p:cNvPr id="107526" name="Text Box 3"/>
          <p:cNvSpPr txBox="1">
            <a:spLocks noChangeArrowheads="1"/>
          </p:cNvSpPr>
          <p:nvPr/>
        </p:nvSpPr>
        <p:spPr bwMode="auto">
          <a:xfrm>
            <a:off x="3352800" y="2057400"/>
            <a:ext cx="5486400" cy="3195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Q1: which/how to choose?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A1.1: by age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A1.2: by progress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A1.3: by # items locked already...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A1.4: by # xacts to rollback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Q2: How far to rollback?</a:t>
            </a:r>
          </a:p>
        </p:txBody>
      </p:sp>
      <p:grpSp>
        <p:nvGrpSpPr>
          <p:cNvPr id="107527" name="Group 4"/>
          <p:cNvGrpSpPr>
            <a:grpSpLocks/>
          </p:cNvGrpSpPr>
          <p:nvPr/>
        </p:nvGrpSpPr>
        <p:grpSpPr bwMode="auto">
          <a:xfrm>
            <a:off x="228600" y="2514600"/>
            <a:ext cx="2955925" cy="1733550"/>
            <a:chOff x="432" y="1680"/>
            <a:chExt cx="1862" cy="1092"/>
          </a:xfrm>
        </p:grpSpPr>
        <p:grpSp>
          <p:nvGrpSpPr>
            <p:cNvPr id="107528" name="Group 5"/>
            <p:cNvGrpSpPr>
              <a:grpSpLocks/>
            </p:cNvGrpSpPr>
            <p:nvPr/>
          </p:nvGrpSpPr>
          <p:grpSpPr bwMode="auto">
            <a:xfrm>
              <a:off x="432" y="1680"/>
              <a:ext cx="1862" cy="1080"/>
              <a:chOff x="1344" y="2064"/>
              <a:chExt cx="1862" cy="1080"/>
            </a:xfrm>
          </p:grpSpPr>
          <p:sp>
            <p:nvSpPr>
              <p:cNvPr id="107530" name="Oval 6"/>
              <p:cNvSpPr>
                <a:spLocks noChangeArrowheads="1"/>
              </p:cNvSpPr>
              <p:nvPr/>
            </p:nvSpPr>
            <p:spPr bwMode="auto">
              <a:xfrm>
                <a:off x="1344" y="2064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T1</a:t>
                </a:r>
              </a:p>
            </p:txBody>
          </p:sp>
          <p:sp>
            <p:nvSpPr>
              <p:cNvPr id="107531" name="Oval 7"/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T2</a:t>
                </a:r>
              </a:p>
            </p:txBody>
          </p:sp>
          <p:cxnSp>
            <p:nvCxnSpPr>
              <p:cNvPr id="107532" name="AutoShape 8"/>
              <p:cNvCxnSpPr>
                <a:cxnSpLocks noChangeShapeType="1"/>
                <a:stCxn id="107530" idx="7"/>
                <a:endCxn id="107531" idx="1"/>
              </p:cNvCxnSpPr>
              <p:nvPr/>
            </p:nvCxnSpPr>
            <p:spPr bwMode="auto">
              <a:xfrm rot="5400000" flipV="1">
                <a:off x="2244" y="1603"/>
                <a:ext cx="1" cy="1020"/>
              </a:xfrm>
              <a:prstGeom prst="curvedConnector3">
                <a:avLst>
                  <a:gd name="adj1" fmla="val -19200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7533" name="Oval 9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T3</a:t>
                </a:r>
              </a:p>
            </p:txBody>
          </p:sp>
          <p:sp>
            <p:nvSpPr>
              <p:cNvPr id="107534" name="Oval 10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T4</a:t>
                </a:r>
              </a:p>
            </p:txBody>
          </p:sp>
          <p:cxnSp>
            <p:nvCxnSpPr>
              <p:cNvPr id="107535" name="AutoShape 11"/>
              <p:cNvCxnSpPr>
                <a:cxnSpLocks noChangeShapeType="1"/>
                <a:stCxn id="107530" idx="3"/>
                <a:endCxn id="107533" idx="2"/>
              </p:cNvCxnSpPr>
              <p:nvPr/>
            </p:nvCxnSpPr>
            <p:spPr bwMode="auto">
              <a:xfrm rot="16200000" flipH="1">
                <a:off x="1210" y="2625"/>
                <a:ext cx="516" cy="113"/>
              </a:xfrm>
              <a:prstGeom prst="curvedConnector2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7536" name="AutoShape 12"/>
              <p:cNvCxnSpPr>
                <a:cxnSpLocks noChangeShapeType="1"/>
                <a:stCxn id="107533" idx="6"/>
                <a:endCxn id="107531" idx="3"/>
              </p:cNvCxnSpPr>
              <p:nvPr/>
            </p:nvCxnSpPr>
            <p:spPr bwMode="auto">
              <a:xfrm flipV="1">
                <a:off x="2006" y="2424"/>
                <a:ext cx="749" cy="516"/>
              </a:xfrm>
              <a:prstGeom prst="curvedConnector2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7537" name="AutoShape 13"/>
              <p:cNvCxnSpPr>
                <a:cxnSpLocks noChangeShapeType="1"/>
                <a:stCxn id="107531" idx="6"/>
                <a:endCxn id="107534" idx="6"/>
              </p:cNvCxnSpPr>
              <p:nvPr/>
            </p:nvCxnSpPr>
            <p:spPr bwMode="auto">
              <a:xfrm>
                <a:off x="3158" y="2268"/>
                <a:ext cx="48" cy="624"/>
              </a:xfrm>
              <a:prstGeom prst="curvedConnector3">
                <a:avLst>
                  <a:gd name="adj1" fmla="val 375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107529" name="AutoShape 14"/>
            <p:cNvCxnSpPr>
              <a:cxnSpLocks noChangeShapeType="1"/>
              <a:stCxn id="107534" idx="4"/>
              <a:endCxn id="107533" idx="4"/>
            </p:cNvCxnSpPr>
            <p:nvPr/>
          </p:nvCxnSpPr>
          <p:spPr bwMode="auto">
            <a:xfrm rot="5400000">
              <a:off x="1429" y="2148"/>
              <a:ext cx="48" cy="1200"/>
            </a:xfrm>
            <a:prstGeom prst="curvedConnector3">
              <a:avLst>
                <a:gd name="adj1" fmla="val 37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85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BCB0-E02A-4EDF-B4E8-26C0505645DA}" type="slidenum">
              <a:rPr lang="en-US"/>
              <a:pPr/>
              <a:t>41</a:t>
            </a:fld>
            <a:endParaRPr lang="en-US"/>
          </a:p>
        </p:txBody>
      </p:sp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Deadlock handling</a:t>
            </a:r>
          </a:p>
        </p:txBody>
      </p:sp>
      <p:sp>
        <p:nvSpPr>
          <p:cNvPr id="108550" name="Text Box 3"/>
          <p:cNvSpPr txBox="1">
            <a:spLocks noChangeArrowheads="1"/>
          </p:cNvSpPr>
          <p:nvPr/>
        </p:nvSpPr>
        <p:spPr bwMode="auto">
          <a:xfrm>
            <a:off x="3810000" y="2057400"/>
            <a:ext cx="5029200" cy="2100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Q2: How far to rollback?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A2.1: completely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A2.2: minimally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Q3: Starvation??</a:t>
            </a:r>
          </a:p>
        </p:txBody>
      </p:sp>
      <p:grpSp>
        <p:nvGrpSpPr>
          <p:cNvPr id="108551" name="Group 4"/>
          <p:cNvGrpSpPr>
            <a:grpSpLocks/>
          </p:cNvGrpSpPr>
          <p:nvPr/>
        </p:nvGrpSpPr>
        <p:grpSpPr bwMode="auto">
          <a:xfrm>
            <a:off x="228600" y="2514600"/>
            <a:ext cx="2955925" cy="1733550"/>
            <a:chOff x="432" y="1680"/>
            <a:chExt cx="1862" cy="1092"/>
          </a:xfrm>
        </p:grpSpPr>
        <p:grpSp>
          <p:nvGrpSpPr>
            <p:cNvPr id="108552" name="Group 5"/>
            <p:cNvGrpSpPr>
              <a:grpSpLocks/>
            </p:cNvGrpSpPr>
            <p:nvPr/>
          </p:nvGrpSpPr>
          <p:grpSpPr bwMode="auto">
            <a:xfrm>
              <a:off x="432" y="1680"/>
              <a:ext cx="1862" cy="1080"/>
              <a:chOff x="1344" y="2064"/>
              <a:chExt cx="1862" cy="1080"/>
            </a:xfrm>
          </p:grpSpPr>
          <p:sp>
            <p:nvSpPr>
              <p:cNvPr id="108554" name="Oval 6"/>
              <p:cNvSpPr>
                <a:spLocks noChangeArrowheads="1"/>
              </p:cNvSpPr>
              <p:nvPr/>
            </p:nvSpPr>
            <p:spPr bwMode="auto">
              <a:xfrm>
                <a:off x="1344" y="2064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T1</a:t>
                </a:r>
              </a:p>
            </p:txBody>
          </p:sp>
          <p:sp>
            <p:nvSpPr>
              <p:cNvPr id="108555" name="Oval 7"/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T2</a:t>
                </a:r>
              </a:p>
            </p:txBody>
          </p:sp>
          <p:cxnSp>
            <p:nvCxnSpPr>
              <p:cNvPr id="108556" name="AutoShape 8"/>
              <p:cNvCxnSpPr>
                <a:cxnSpLocks noChangeShapeType="1"/>
                <a:stCxn id="108554" idx="7"/>
                <a:endCxn id="108555" idx="1"/>
              </p:cNvCxnSpPr>
              <p:nvPr/>
            </p:nvCxnSpPr>
            <p:spPr bwMode="auto">
              <a:xfrm rot="5400000" flipV="1">
                <a:off x="2244" y="1603"/>
                <a:ext cx="1" cy="1020"/>
              </a:xfrm>
              <a:prstGeom prst="curvedConnector3">
                <a:avLst>
                  <a:gd name="adj1" fmla="val -19200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8557" name="Oval 9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T3</a:t>
                </a:r>
              </a:p>
            </p:txBody>
          </p:sp>
          <p:sp>
            <p:nvSpPr>
              <p:cNvPr id="108558" name="Oval 10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T4</a:t>
                </a:r>
              </a:p>
            </p:txBody>
          </p:sp>
          <p:cxnSp>
            <p:nvCxnSpPr>
              <p:cNvPr id="108559" name="AutoShape 11"/>
              <p:cNvCxnSpPr>
                <a:cxnSpLocks noChangeShapeType="1"/>
                <a:stCxn id="108554" idx="3"/>
                <a:endCxn id="108557" idx="2"/>
              </p:cNvCxnSpPr>
              <p:nvPr/>
            </p:nvCxnSpPr>
            <p:spPr bwMode="auto">
              <a:xfrm rot="16200000" flipH="1">
                <a:off x="1210" y="2625"/>
                <a:ext cx="516" cy="113"/>
              </a:xfrm>
              <a:prstGeom prst="curvedConnector2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8560" name="AutoShape 12"/>
              <p:cNvCxnSpPr>
                <a:cxnSpLocks noChangeShapeType="1"/>
                <a:stCxn id="108557" idx="6"/>
                <a:endCxn id="108555" idx="3"/>
              </p:cNvCxnSpPr>
              <p:nvPr/>
            </p:nvCxnSpPr>
            <p:spPr bwMode="auto">
              <a:xfrm flipV="1">
                <a:off x="2006" y="2424"/>
                <a:ext cx="749" cy="516"/>
              </a:xfrm>
              <a:prstGeom prst="curvedConnector2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8561" name="AutoShape 13"/>
              <p:cNvCxnSpPr>
                <a:cxnSpLocks noChangeShapeType="1"/>
                <a:stCxn id="108555" idx="6"/>
                <a:endCxn id="108558" idx="6"/>
              </p:cNvCxnSpPr>
              <p:nvPr/>
            </p:nvCxnSpPr>
            <p:spPr bwMode="auto">
              <a:xfrm>
                <a:off x="3158" y="2268"/>
                <a:ext cx="48" cy="624"/>
              </a:xfrm>
              <a:prstGeom prst="curvedConnector3">
                <a:avLst>
                  <a:gd name="adj1" fmla="val 375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108553" name="AutoShape 14"/>
            <p:cNvCxnSpPr>
              <a:cxnSpLocks noChangeShapeType="1"/>
              <a:stCxn id="108558" idx="4"/>
              <a:endCxn id="108557" idx="4"/>
            </p:cNvCxnSpPr>
            <p:nvPr/>
          </p:nvCxnSpPr>
          <p:spPr bwMode="auto">
            <a:xfrm rot="5400000">
              <a:off x="1429" y="2148"/>
              <a:ext cx="48" cy="1200"/>
            </a:xfrm>
            <a:prstGeom prst="curvedConnector3">
              <a:avLst>
                <a:gd name="adj1" fmla="val 37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95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FD02-0BBE-478B-B1A0-69FC3BDF439A}" type="slidenum">
              <a:rPr lang="en-US"/>
              <a:pPr/>
              <a:t>42</a:t>
            </a:fld>
            <a:endParaRPr lang="en-US"/>
          </a:p>
        </p:txBody>
      </p:sp>
      <p:sp>
        <p:nvSpPr>
          <p:cNvPr id="1095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Deadlock handling</a:t>
            </a:r>
          </a:p>
        </p:txBody>
      </p:sp>
      <p:sp>
        <p:nvSpPr>
          <p:cNvPr id="109574" name="Text Box 3"/>
          <p:cNvSpPr txBox="1">
            <a:spLocks noChangeArrowheads="1"/>
          </p:cNvSpPr>
          <p:nvPr/>
        </p:nvSpPr>
        <p:spPr bwMode="auto">
          <a:xfrm>
            <a:off x="3810000" y="2057400"/>
            <a:ext cx="5029200" cy="13700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Q3: Starvation??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 A3.1: include #rollbacks in victim selection criterion.</a:t>
            </a:r>
          </a:p>
        </p:txBody>
      </p:sp>
      <p:grpSp>
        <p:nvGrpSpPr>
          <p:cNvPr id="109575" name="Group 4"/>
          <p:cNvGrpSpPr>
            <a:grpSpLocks/>
          </p:cNvGrpSpPr>
          <p:nvPr/>
        </p:nvGrpSpPr>
        <p:grpSpPr bwMode="auto">
          <a:xfrm>
            <a:off x="228600" y="2514600"/>
            <a:ext cx="2955925" cy="1733550"/>
            <a:chOff x="432" y="1680"/>
            <a:chExt cx="1862" cy="1092"/>
          </a:xfrm>
        </p:grpSpPr>
        <p:grpSp>
          <p:nvGrpSpPr>
            <p:cNvPr id="109576" name="Group 5"/>
            <p:cNvGrpSpPr>
              <a:grpSpLocks/>
            </p:cNvGrpSpPr>
            <p:nvPr/>
          </p:nvGrpSpPr>
          <p:grpSpPr bwMode="auto">
            <a:xfrm>
              <a:off x="432" y="1680"/>
              <a:ext cx="1862" cy="1080"/>
              <a:chOff x="1344" y="2064"/>
              <a:chExt cx="1862" cy="1080"/>
            </a:xfrm>
          </p:grpSpPr>
          <p:sp>
            <p:nvSpPr>
              <p:cNvPr id="109578" name="Oval 6"/>
              <p:cNvSpPr>
                <a:spLocks noChangeArrowheads="1"/>
              </p:cNvSpPr>
              <p:nvPr/>
            </p:nvSpPr>
            <p:spPr bwMode="auto">
              <a:xfrm>
                <a:off x="1344" y="2064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T1</a:t>
                </a:r>
              </a:p>
            </p:txBody>
          </p:sp>
          <p:sp>
            <p:nvSpPr>
              <p:cNvPr id="109579" name="Oval 7"/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T2</a:t>
                </a:r>
              </a:p>
            </p:txBody>
          </p:sp>
          <p:cxnSp>
            <p:nvCxnSpPr>
              <p:cNvPr id="109580" name="AutoShape 8"/>
              <p:cNvCxnSpPr>
                <a:cxnSpLocks noChangeShapeType="1"/>
                <a:stCxn id="109578" idx="7"/>
                <a:endCxn id="109579" idx="1"/>
              </p:cNvCxnSpPr>
              <p:nvPr/>
            </p:nvCxnSpPr>
            <p:spPr bwMode="auto">
              <a:xfrm rot="5400000" flipV="1">
                <a:off x="2244" y="1603"/>
                <a:ext cx="1" cy="1020"/>
              </a:xfrm>
              <a:prstGeom prst="curvedConnector3">
                <a:avLst>
                  <a:gd name="adj1" fmla="val -19200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9581" name="Oval 9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T3</a:t>
                </a:r>
              </a:p>
            </p:txBody>
          </p:sp>
          <p:sp>
            <p:nvSpPr>
              <p:cNvPr id="109582" name="Oval 10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458" cy="408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tx1"/>
                    </a:solidFill>
                    <a:latin typeface="Times New Roman" charset="0"/>
                  </a:rPr>
                  <a:t>T4</a:t>
                </a:r>
              </a:p>
            </p:txBody>
          </p:sp>
          <p:cxnSp>
            <p:nvCxnSpPr>
              <p:cNvPr id="109583" name="AutoShape 11"/>
              <p:cNvCxnSpPr>
                <a:cxnSpLocks noChangeShapeType="1"/>
                <a:stCxn id="109578" idx="3"/>
                <a:endCxn id="109581" idx="2"/>
              </p:cNvCxnSpPr>
              <p:nvPr/>
            </p:nvCxnSpPr>
            <p:spPr bwMode="auto">
              <a:xfrm rot="16200000" flipH="1">
                <a:off x="1210" y="2625"/>
                <a:ext cx="516" cy="113"/>
              </a:xfrm>
              <a:prstGeom prst="curvedConnector2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9584" name="AutoShape 12"/>
              <p:cNvCxnSpPr>
                <a:cxnSpLocks noChangeShapeType="1"/>
                <a:stCxn id="109581" idx="6"/>
                <a:endCxn id="109579" idx="3"/>
              </p:cNvCxnSpPr>
              <p:nvPr/>
            </p:nvCxnSpPr>
            <p:spPr bwMode="auto">
              <a:xfrm flipV="1">
                <a:off x="2006" y="2424"/>
                <a:ext cx="749" cy="516"/>
              </a:xfrm>
              <a:prstGeom prst="curvedConnector2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9585" name="AutoShape 13"/>
              <p:cNvCxnSpPr>
                <a:cxnSpLocks noChangeShapeType="1"/>
                <a:stCxn id="109579" idx="6"/>
                <a:endCxn id="109582" idx="6"/>
              </p:cNvCxnSpPr>
              <p:nvPr/>
            </p:nvCxnSpPr>
            <p:spPr bwMode="auto">
              <a:xfrm>
                <a:off x="3158" y="2268"/>
                <a:ext cx="48" cy="624"/>
              </a:xfrm>
              <a:prstGeom prst="curvedConnector3">
                <a:avLst>
                  <a:gd name="adj1" fmla="val 375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109577" name="AutoShape 14"/>
            <p:cNvCxnSpPr>
              <a:cxnSpLocks noChangeShapeType="1"/>
              <a:stCxn id="109582" idx="4"/>
              <a:endCxn id="109581" idx="4"/>
            </p:cNvCxnSpPr>
            <p:nvPr/>
          </p:nvCxnSpPr>
          <p:spPr bwMode="auto">
            <a:xfrm rot="5400000">
              <a:off x="1429" y="2148"/>
              <a:ext cx="48" cy="1200"/>
            </a:xfrm>
            <a:prstGeom prst="curvedConnector3">
              <a:avLst>
                <a:gd name="adj1" fmla="val 37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05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5C96-E7FF-467C-8AAA-16F9DD72DDA0}" type="slidenum">
              <a:rPr lang="en-US"/>
              <a:pPr/>
              <a:t>43</a:t>
            </a:fld>
            <a:endParaRPr lang="en-US"/>
          </a:p>
        </p:txBody>
      </p:sp>
      <p:sp>
        <p:nvSpPr>
          <p:cNvPr id="1105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Outline</a:t>
            </a:r>
          </a:p>
        </p:txBody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Serializability - concepts and algorithms</a:t>
            </a:r>
          </a:p>
          <a:p>
            <a:r>
              <a:rPr lang="en-US" smtClean="0">
                <a:ea typeface="ＭＳ Ｐゴシック" charset="-128"/>
              </a:rPr>
              <a:t>One solution: Locking</a:t>
            </a:r>
          </a:p>
          <a:p>
            <a:pPr lvl="1"/>
            <a:r>
              <a:rPr lang="en-US" smtClean="0">
                <a:ea typeface="ＭＳ Ｐゴシック" charset="-128"/>
              </a:rPr>
              <a:t>2PL</a:t>
            </a:r>
          </a:p>
          <a:p>
            <a:pPr lvl="1"/>
            <a:r>
              <a:rPr lang="en-US" smtClean="0">
                <a:ea typeface="ＭＳ Ｐゴシック" charset="-128"/>
              </a:rPr>
              <a:t>variations</a:t>
            </a:r>
          </a:p>
          <a:p>
            <a:r>
              <a:rPr lang="en-US" smtClean="0">
                <a:ea typeface="ＭＳ Ｐゴシック" charset="-128"/>
              </a:rPr>
              <a:t>Deadlocks</a:t>
            </a:r>
          </a:p>
          <a:p>
            <a:pPr lvl="1"/>
            <a:r>
              <a:rPr lang="en-US" smtClean="0">
                <a:ea typeface="ＭＳ Ｐゴシック" charset="-128"/>
              </a:rPr>
              <a:t>detection</a:t>
            </a:r>
          </a:p>
          <a:p>
            <a:pPr lvl="1"/>
            <a:r>
              <a:rPr lang="en-US" smtClean="0">
                <a:ea typeface="ＭＳ Ｐゴシック" charset="-128"/>
              </a:rPr>
              <a:t>prevention</a:t>
            </a:r>
          </a:p>
        </p:txBody>
      </p:sp>
      <p:sp>
        <p:nvSpPr>
          <p:cNvPr id="110599" name="AutoShape 4"/>
          <p:cNvSpPr>
            <a:spLocks noChangeArrowheads="1"/>
          </p:cNvSpPr>
          <p:nvPr/>
        </p:nvSpPr>
        <p:spPr bwMode="auto">
          <a:xfrm>
            <a:off x="304800" y="53340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solidFill>
            <a:schemeClr val="tx1"/>
          </a:solidFill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16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8279-BDE9-432B-ADE5-FC2C9FB02332}" type="slidenum">
              <a:rPr lang="en-US"/>
              <a:pPr/>
              <a:t>44</a:t>
            </a:fld>
            <a:endParaRPr lang="en-US"/>
          </a:p>
        </p:txBody>
      </p:sp>
      <p:sp>
        <p:nvSpPr>
          <p:cNvPr id="11162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Deadlock Prevention</a:t>
            </a:r>
            <a:endParaRPr lang="en-US" smtClean="0">
              <a:solidFill>
                <a:schemeClr val="accent1"/>
              </a:solidFill>
              <a:ea typeface="ＭＳ Ｐゴシック" charset="-128"/>
            </a:endParaRPr>
          </a:p>
        </p:txBody>
      </p:sp>
      <p:sp>
        <p:nvSpPr>
          <p:cNvPr id="1116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  <a:noFill/>
        </p:spPr>
        <p:txBody>
          <a:bodyPr lIns="90488" tIns="44450" rIns="90488" bIns="44450"/>
          <a:lstStyle/>
          <a:p>
            <a:r>
              <a:rPr lang="en-US" sz="2800" smtClean="0">
                <a:ea typeface="ＭＳ Ｐゴシック" charset="-128"/>
              </a:rPr>
              <a:t>Assign priorities based on timestamps (older -&gt; higher priority)</a:t>
            </a:r>
          </a:p>
          <a:p>
            <a:r>
              <a:rPr lang="en-US" sz="2800" smtClean="0">
                <a:ea typeface="ＭＳ Ｐゴシック" charset="-128"/>
              </a:rPr>
              <a:t>We only allow ‘old-wait-for-young’</a:t>
            </a:r>
          </a:p>
          <a:p>
            <a:r>
              <a:rPr lang="en-US" sz="2800" smtClean="0">
                <a:ea typeface="ＭＳ Ｐゴシック" charset="-128"/>
              </a:rPr>
              <a:t>(or only allow ‘young-wait-for-old’)</a:t>
            </a:r>
          </a:p>
          <a:p>
            <a:r>
              <a:rPr lang="en-US" sz="2800" smtClean="0">
                <a:ea typeface="ＭＳ Ｐゴシック" charset="-128"/>
              </a:rPr>
              <a:t>and rollback violators. Specifically:</a:t>
            </a:r>
          </a:p>
          <a:p>
            <a:r>
              <a:rPr lang="en-US" sz="2800" smtClean="0">
                <a:ea typeface="ＭＳ Ｐゴシック" charset="-128"/>
              </a:rPr>
              <a:t>Say Ti wants a lock that Tj holds - two policies:</a:t>
            </a:r>
          </a:p>
          <a:p>
            <a:pPr lvl="1">
              <a:buSzPct val="75000"/>
              <a:buFontTx/>
              <a:buNone/>
            </a:pPr>
            <a:r>
              <a:rPr lang="en-US" sz="2400" b="1" smtClean="0">
                <a:ea typeface="ＭＳ Ｐゴシック" charset="-128"/>
              </a:rPr>
              <a:t>Wait-Die</a:t>
            </a:r>
            <a:r>
              <a:rPr lang="en-US" sz="2400" smtClean="0">
                <a:ea typeface="ＭＳ Ｐゴシック" charset="-128"/>
              </a:rPr>
              <a:t>: If Ti has higher priority, Ti waits for Tj;         otherwise Ti aborts (ie., old wait for young)</a:t>
            </a:r>
          </a:p>
          <a:p>
            <a:pPr lvl="1">
              <a:buSzPct val="75000"/>
              <a:buFontTx/>
              <a:buNone/>
            </a:pPr>
            <a:r>
              <a:rPr lang="en-US" sz="2400" b="1" smtClean="0">
                <a:ea typeface="ＭＳ Ｐゴシック" charset="-128"/>
              </a:rPr>
              <a:t>Wound-wait</a:t>
            </a:r>
            <a:r>
              <a:rPr lang="en-US" sz="2400" smtClean="0">
                <a:ea typeface="ＭＳ Ｐゴシック" charset="-128"/>
              </a:rPr>
              <a:t>: If Ti has higher priority, Tj aborts;             otherwise Ti waits (ie., young wait for old)</a:t>
            </a:r>
            <a:endParaRPr lang="en-US" sz="2400" smtClean="0">
              <a:solidFill>
                <a:srgbClr val="FF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Deadlock prevention</a:t>
            </a:r>
          </a:p>
        </p:txBody>
      </p:sp>
      <p:sp>
        <p:nvSpPr>
          <p:cNvPr id="1136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36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4A63-E55D-483F-9056-FB5BF959E477}" type="slidenum">
              <a:rPr lang="en-US"/>
              <a:pPr/>
              <a:t>45</a:t>
            </a:fld>
            <a:endParaRPr lang="en-US"/>
          </a:p>
        </p:txBody>
      </p:sp>
      <p:sp>
        <p:nvSpPr>
          <p:cNvPr id="113670" name="Rectangle 10"/>
          <p:cNvSpPr>
            <a:spLocks noChangeArrowheads="1"/>
          </p:cNvSpPr>
          <p:nvPr/>
        </p:nvSpPr>
        <p:spPr bwMode="auto">
          <a:xfrm>
            <a:off x="838200" y="2895600"/>
            <a:ext cx="457200" cy="137160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1" name="Rectangle 12"/>
          <p:cNvSpPr>
            <a:spLocks noChangeArrowheads="1"/>
          </p:cNvSpPr>
          <p:nvPr/>
        </p:nvSpPr>
        <p:spPr bwMode="auto">
          <a:xfrm>
            <a:off x="2286000" y="3581400"/>
            <a:ext cx="457200" cy="685800"/>
          </a:xfrm>
          <a:prstGeom prst="rect">
            <a:avLst/>
          </a:prstGeom>
          <a:solidFill>
            <a:srgbClr val="000066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2" name="Rectangle 13"/>
          <p:cNvSpPr>
            <a:spLocks noChangeArrowheads="1"/>
          </p:cNvSpPr>
          <p:nvPr/>
        </p:nvSpPr>
        <p:spPr bwMode="auto">
          <a:xfrm>
            <a:off x="2286000" y="4724400"/>
            <a:ext cx="457200" cy="1371600"/>
          </a:xfrm>
          <a:prstGeom prst="rect">
            <a:avLst/>
          </a:prstGeom>
          <a:solidFill>
            <a:srgbClr val="000066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3" name="Rectangle 18"/>
          <p:cNvSpPr>
            <a:spLocks noChangeArrowheads="1"/>
          </p:cNvSpPr>
          <p:nvPr/>
        </p:nvSpPr>
        <p:spPr bwMode="auto">
          <a:xfrm>
            <a:off x="838200" y="5410200"/>
            <a:ext cx="457200" cy="685800"/>
          </a:xfrm>
          <a:prstGeom prst="rect">
            <a:avLst/>
          </a:prstGeom>
          <a:solidFill>
            <a:srgbClr val="000066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4" name="Rectangle 19"/>
          <p:cNvSpPr>
            <a:spLocks noChangeArrowheads="1"/>
          </p:cNvSpPr>
          <p:nvPr/>
        </p:nvSpPr>
        <p:spPr bwMode="auto">
          <a:xfrm>
            <a:off x="5791200" y="2895600"/>
            <a:ext cx="457200" cy="1371600"/>
          </a:xfrm>
          <a:prstGeom prst="rect">
            <a:avLst/>
          </a:prstGeom>
          <a:solidFill>
            <a:srgbClr val="000066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5" name="Rectangle 20"/>
          <p:cNvSpPr>
            <a:spLocks noChangeArrowheads="1"/>
          </p:cNvSpPr>
          <p:nvPr/>
        </p:nvSpPr>
        <p:spPr bwMode="auto">
          <a:xfrm>
            <a:off x="7239000" y="3581400"/>
            <a:ext cx="457200" cy="685800"/>
          </a:xfrm>
          <a:prstGeom prst="rect">
            <a:avLst/>
          </a:prstGeom>
          <a:solidFill>
            <a:srgbClr val="000066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6" name="Rectangle 21"/>
          <p:cNvSpPr>
            <a:spLocks noChangeArrowheads="1"/>
          </p:cNvSpPr>
          <p:nvPr/>
        </p:nvSpPr>
        <p:spPr bwMode="auto">
          <a:xfrm>
            <a:off x="7239000" y="4724400"/>
            <a:ext cx="457200" cy="1371600"/>
          </a:xfrm>
          <a:prstGeom prst="rect">
            <a:avLst/>
          </a:prstGeom>
          <a:solidFill>
            <a:srgbClr val="000066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7" name="Rectangle 22"/>
          <p:cNvSpPr>
            <a:spLocks noChangeArrowheads="1"/>
          </p:cNvSpPr>
          <p:nvPr/>
        </p:nvSpPr>
        <p:spPr bwMode="auto">
          <a:xfrm>
            <a:off x="5791200" y="5410200"/>
            <a:ext cx="457200" cy="685800"/>
          </a:xfrm>
          <a:prstGeom prst="rect">
            <a:avLst/>
          </a:prstGeom>
          <a:solidFill>
            <a:srgbClr val="000066"/>
          </a:solidFill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8" name="TextBox 23"/>
          <p:cNvSpPr txBox="1">
            <a:spLocks noChangeArrowheads="1"/>
          </p:cNvSpPr>
          <p:nvPr/>
        </p:nvSpPr>
        <p:spPr bwMode="auto">
          <a:xfrm>
            <a:off x="838200" y="1600200"/>
            <a:ext cx="1985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Wait-Die</a:t>
            </a:r>
          </a:p>
        </p:txBody>
      </p:sp>
      <p:sp>
        <p:nvSpPr>
          <p:cNvPr id="113679" name="TextBox 24"/>
          <p:cNvSpPr txBox="1">
            <a:spLocks noChangeArrowheads="1"/>
          </p:cNvSpPr>
          <p:nvPr/>
        </p:nvSpPr>
        <p:spPr bwMode="auto">
          <a:xfrm>
            <a:off x="5791200" y="1600200"/>
            <a:ext cx="2774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Wound-Wait</a:t>
            </a:r>
          </a:p>
        </p:txBody>
      </p:sp>
      <p:sp>
        <p:nvSpPr>
          <p:cNvPr id="113680" name="TextBox 25"/>
          <p:cNvSpPr txBox="1">
            <a:spLocks noChangeArrowheads="1"/>
          </p:cNvSpPr>
          <p:nvPr/>
        </p:nvSpPr>
        <p:spPr bwMode="auto">
          <a:xfrm>
            <a:off x="228600" y="2209800"/>
            <a:ext cx="153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Ti wants</a:t>
            </a:r>
          </a:p>
        </p:txBody>
      </p:sp>
      <p:sp>
        <p:nvSpPr>
          <p:cNvPr id="113681" name="TextBox 26"/>
          <p:cNvSpPr txBox="1">
            <a:spLocks noChangeArrowheads="1"/>
          </p:cNvSpPr>
          <p:nvPr/>
        </p:nvSpPr>
        <p:spPr bwMode="auto">
          <a:xfrm>
            <a:off x="2120900" y="2219325"/>
            <a:ext cx="1119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</a:rPr>
              <a:t>Tj has</a:t>
            </a:r>
          </a:p>
        </p:txBody>
      </p:sp>
      <p:sp>
        <p:nvSpPr>
          <p:cNvPr id="113682" name="TextBox 27"/>
          <p:cNvSpPr txBox="1">
            <a:spLocks noChangeArrowheads="1"/>
          </p:cNvSpPr>
          <p:nvPr/>
        </p:nvSpPr>
        <p:spPr bwMode="auto">
          <a:xfrm>
            <a:off x="5294313" y="2209800"/>
            <a:ext cx="153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</a:rPr>
              <a:t>Ti wants</a:t>
            </a:r>
          </a:p>
        </p:txBody>
      </p:sp>
      <p:sp>
        <p:nvSpPr>
          <p:cNvPr id="113683" name="TextBox 28"/>
          <p:cNvSpPr txBox="1">
            <a:spLocks noChangeArrowheads="1"/>
          </p:cNvSpPr>
          <p:nvPr/>
        </p:nvSpPr>
        <p:spPr bwMode="auto">
          <a:xfrm>
            <a:off x="7186613" y="2219325"/>
            <a:ext cx="1119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</a:rPr>
              <a:t>Tj has</a:t>
            </a:r>
          </a:p>
        </p:txBody>
      </p:sp>
      <p:cxnSp>
        <p:nvCxnSpPr>
          <p:cNvPr id="113684" name="Curved Connector 30"/>
          <p:cNvCxnSpPr>
            <a:cxnSpLocks noChangeShapeType="1"/>
            <a:stCxn id="113670" idx="3"/>
            <a:endCxn id="113671" idx="1"/>
          </p:cNvCxnSpPr>
          <p:nvPr/>
        </p:nvCxnSpPr>
        <p:spPr bwMode="auto">
          <a:xfrm>
            <a:off x="1295400" y="3581400"/>
            <a:ext cx="990600" cy="3429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381000" y="4343400"/>
            <a:ext cx="2590800" cy="1588"/>
          </a:xfrm>
          <a:prstGeom prst="line">
            <a:avLst/>
          </a:prstGeom>
          <a:noFill/>
          <a:ln w="25400">
            <a:solidFill>
              <a:srgbClr val="000056"/>
            </a:solidFill>
            <a:round/>
            <a:headEnd type="none" w="sm" len="sm"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>
            <a:off x="533400" y="6172200"/>
            <a:ext cx="2590800" cy="1588"/>
          </a:xfrm>
          <a:prstGeom prst="line">
            <a:avLst/>
          </a:prstGeom>
          <a:noFill/>
          <a:ln w="25400">
            <a:solidFill>
              <a:srgbClr val="000056"/>
            </a:solidFill>
            <a:round/>
            <a:headEnd type="none" w="sm" len="sm"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>
            <a:off x="5486400" y="4343400"/>
            <a:ext cx="2590800" cy="1588"/>
          </a:xfrm>
          <a:prstGeom prst="line">
            <a:avLst/>
          </a:prstGeom>
          <a:noFill/>
          <a:ln w="25400">
            <a:solidFill>
              <a:srgbClr val="000056"/>
            </a:solidFill>
            <a:round/>
            <a:headEnd type="none" w="sm" len="sm"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>
            <a:off x="5486400" y="6172200"/>
            <a:ext cx="2590800" cy="1588"/>
          </a:xfrm>
          <a:prstGeom prst="line">
            <a:avLst/>
          </a:prstGeom>
          <a:noFill/>
          <a:ln w="25400">
            <a:solidFill>
              <a:srgbClr val="000056"/>
            </a:solidFill>
            <a:round/>
            <a:headEnd type="none" w="sm" len="sm"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37" name="Multiply 36"/>
          <p:cNvSpPr/>
          <p:nvPr/>
        </p:nvSpPr>
        <p:spPr bwMode="auto">
          <a:xfrm>
            <a:off x="533400" y="5410200"/>
            <a:ext cx="1066800" cy="762000"/>
          </a:xfrm>
          <a:prstGeom prst="mathMultiply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Multiply 37"/>
          <p:cNvSpPr/>
          <p:nvPr/>
        </p:nvSpPr>
        <p:spPr bwMode="auto">
          <a:xfrm>
            <a:off x="6934200" y="3505200"/>
            <a:ext cx="1066800" cy="762000"/>
          </a:xfrm>
          <a:prstGeom prst="mathMultiply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3691" name="Curved Connector 39"/>
          <p:cNvCxnSpPr>
            <a:cxnSpLocks noChangeShapeType="1"/>
            <a:stCxn id="113677" idx="3"/>
            <a:endCxn id="113676" idx="1"/>
          </p:cNvCxnSpPr>
          <p:nvPr/>
        </p:nvCxnSpPr>
        <p:spPr bwMode="auto">
          <a:xfrm flipV="1">
            <a:off x="6248400" y="5410200"/>
            <a:ext cx="990600" cy="3429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46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6DD6B-3204-4C37-9DE2-10BCA382E6C4}" type="slidenum">
              <a:rPr lang="en-US"/>
              <a:pPr/>
              <a:t>46</a:t>
            </a:fld>
            <a:endParaRPr lang="en-US"/>
          </a:p>
        </p:txBody>
      </p:sp>
      <p:sp>
        <p:nvSpPr>
          <p:cNvPr id="1146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Deadlock Prevention</a:t>
            </a:r>
            <a:endParaRPr lang="en-US" smtClean="0">
              <a:solidFill>
                <a:schemeClr val="accent1"/>
              </a:solidFill>
              <a:ea typeface="ＭＳ Ｐゴシック" charset="-128"/>
            </a:endParaRPr>
          </a:p>
        </p:txBody>
      </p:sp>
      <p:sp>
        <p:nvSpPr>
          <p:cNvPr id="1146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00600"/>
          </a:xfrm>
          <a:noFill/>
        </p:spPr>
        <p:txBody>
          <a:bodyPr lIns="90488" tIns="44450" rIns="90488" bIns="44450"/>
          <a:lstStyle/>
          <a:p>
            <a:r>
              <a:rPr lang="en-US" sz="2800" smtClean="0">
                <a:ea typeface="ＭＳ Ｐゴシック" charset="-128"/>
              </a:rPr>
              <a:t>Q: Why do these schemes guarantee no deadlocks?</a:t>
            </a:r>
          </a:p>
          <a:p>
            <a:r>
              <a:rPr lang="en-US" sz="2800" smtClean="0">
                <a:ea typeface="ＭＳ Ｐゴシック" charset="-128"/>
              </a:rPr>
              <a:t>A:</a:t>
            </a:r>
          </a:p>
          <a:p>
            <a:r>
              <a:rPr lang="en-US" sz="2800" smtClean="0">
                <a:ea typeface="ＭＳ Ｐゴシック" charset="-128"/>
              </a:rPr>
              <a:t>Q: When a transaction restarts, what is its (new) priority?</a:t>
            </a:r>
            <a:endParaRPr lang="en-US" sz="2800" smtClean="0">
              <a:solidFill>
                <a:schemeClr val="accent2"/>
              </a:solidFill>
              <a:ea typeface="ＭＳ Ｐゴシック" charset="-128"/>
            </a:endParaRPr>
          </a:p>
          <a:p>
            <a:r>
              <a:rPr lang="en-US" sz="2800" smtClean="0">
                <a:ea typeface="ＭＳ Ｐゴシック" charset="-128"/>
              </a:rPr>
              <a:t>A:</a:t>
            </a:r>
          </a:p>
          <a:p>
            <a:endParaRPr lang="en-US" sz="2800" smtClean="0">
              <a:solidFill>
                <a:srgbClr val="FF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67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F6DB-7FDF-4D5C-8951-B96565B82F68}" type="slidenum">
              <a:rPr lang="en-US"/>
              <a:pPr/>
              <a:t>47</a:t>
            </a:fld>
            <a:endParaRPr lang="en-US"/>
          </a:p>
        </p:txBody>
      </p:sp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>
                <a:ea typeface="ＭＳ Ｐゴシック" charset="-128"/>
              </a:rPr>
              <a:t>Deadlock Prevention</a:t>
            </a:r>
            <a:endParaRPr lang="en-US" smtClean="0">
              <a:solidFill>
                <a:schemeClr val="accent1"/>
              </a:solidFill>
              <a:ea typeface="ＭＳ Ｐゴシック" charset="-128"/>
            </a:endParaRP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00600"/>
          </a:xfrm>
          <a:noFill/>
        </p:spPr>
        <p:txBody>
          <a:bodyPr lIns="90488" tIns="44450" rIns="90488" bIns="44450"/>
          <a:lstStyle/>
          <a:p>
            <a:r>
              <a:rPr lang="en-US" sz="2800" smtClean="0">
                <a:ea typeface="ＭＳ Ｐゴシック" charset="-128"/>
              </a:rPr>
              <a:t>Q: Why do these schemes guarantee no deadlocks?</a:t>
            </a:r>
          </a:p>
          <a:p>
            <a:r>
              <a:rPr lang="en-US" sz="2800" smtClean="0">
                <a:ea typeface="ＭＳ Ｐゴシック" charset="-128"/>
              </a:rPr>
              <a:t>A: only one ‘type’ of direction allowed.</a:t>
            </a:r>
          </a:p>
          <a:p>
            <a:r>
              <a:rPr lang="en-US" sz="2800" smtClean="0">
                <a:ea typeface="ＭＳ Ｐゴシック" charset="-128"/>
              </a:rPr>
              <a:t>Q: When a transaction restarts, what is its (new) priority?</a:t>
            </a:r>
            <a:endParaRPr lang="en-US" sz="2800" smtClean="0">
              <a:solidFill>
                <a:schemeClr val="accent2"/>
              </a:solidFill>
              <a:ea typeface="ＭＳ Ｐゴシック" charset="-128"/>
            </a:endParaRPr>
          </a:p>
          <a:p>
            <a:r>
              <a:rPr lang="en-US" sz="2800" smtClean="0">
                <a:ea typeface="ＭＳ Ｐゴシック" charset="-128"/>
              </a:rPr>
              <a:t>A: its original timestamp.  -- Why?</a:t>
            </a:r>
            <a:endParaRPr lang="en-US" sz="2800" smtClean="0">
              <a:solidFill>
                <a:srgbClr val="FF0000"/>
              </a:solidFill>
              <a:ea typeface="ＭＳ Ｐゴシック" charset="-128"/>
            </a:endParaRPr>
          </a:p>
          <a:p>
            <a:endParaRPr lang="en-US" sz="2800" smtClean="0">
              <a:solidFill>
                <a:srgbClr val="FF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87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828A-B792-44EB-AB3E-65D4360635A2}" type="slidenum">
              <a:rPr lang="en-US"/>
              <a:pPr/>
              <a:t>48</a:t>
            </a:fld>
            <a:endParaRPr lang="en-US"/>
          </a:p>
        </p:txBody>
      </p:sp>
      <p:sp>
        <p:nvSpPr>
          <p:cNvPr id="1187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SQL statement</a:t>
            </a:r>
          </a:p>
        </p:txBody>
      </p:sp>
      <p:sp>
        <p:nvSpPr>
          <p:cNvPr id="1187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usually, conc. control is transparent to the user, but</a:t>
            </a:r>
          </a:p>
          <a:p>
            <a:r>
              <a:rPr lang="en-US" smtClean="0">
                <a:ea typeface="ＭＳ Ｐゴシック" charset="-128"/>
              </a:rPr>
              <a:t>LOCK &lt;table-name&gt; [EXCLUSIVE|SHARED]</a:t>
            </a:r>
          </a:p>
          <a:p>
            <a:pPr>
              <a:buFontTx/>
              <a:buNone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98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68F5-CF30-42ED-A095-EE9511D3F347}" type="slidenum">
              <a:rPr lang="en-US"/>
              <a:pPr/>
              <a:t>49</a:t>
            </a:fld>
            <a:endParaRPr lang="en-US"/>
          </a:p>
        </p:txBody>
      </p:sp>
      <p:sp>
        <p:nvSpPr>
          <p:cNvPr id="1198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Concurrency control - conclusions</a:t>
            </a:r>
          </a:p>
        </p:txBody>
      </p:sp>
      <p:sp>
        <p:nvSpPr>
          <p:cNvPr id="1198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(conflict) serializability &lt;-&gt; correctness</a:t>
            </a:r>
          </a:p>
          <a:p>
            <a:r>
              <a:rPr lang="en-US" smtClean="0">
                <a:ea typeface="ＭＳ Ｐゴシック" charset="-128"/>
              </a:rPr>
              <a:t>automatically correct interleavings:</a:t>
            </a:r>
          </a:p>
          <a:p>
            <a:pPr lvl="1"/>
            <a:r>
              <a:rPr lang="en-US" smtClean="0">
                <a:ea typeface="ＭＳ Ｐゴシック" charset="-128"/>
              </a:rPr>
              <a:t>locks + protocol (2PL, 2PLC, ...)</a:t>
            </a:r>
          </a:p>
          <a:p>
            <a:pPr lvl="1"/>
            <a:r>
              <a:rPr lang="en-US" smtClean="0">
                <a:ea typeface="ＭＳ Ｐゴシック" charset="-128"/>
              </a:rPr>
              <a:t>deadlock detection + handling</a:t>
            </a:r>
          </a:p>
          <a:p>
            <a:pPr lvl="2"/>
            <a:r>
              <a:rPr lang="en-US" smtClean="0">
                <a:ea typeface="ＭＳ Ｐゴシック" charset="-128"/>
              </a:rPr>
              <a:t>(or deadlock prevention)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ACA7-A207-46F5-9839-F51E3445431D}" type="slidenum">
              <a:rPr lang="en-US"/>
              <a:pPr/>
              <a:t>5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dirty="0" smtClean="0">
                <a:ea typeface="ＭＳ Ｐゴシック" charset="-128"/>
              </a:rPr>
              <a:t>View </a:t>
            </a:r>
            <a:r>
              <a:rPr lang="en-US" dirty="0" err="1" smtClean="0">
                <a:ea typeface="ＭＳ Ｐゴシック" charset="-128"/>
              </a:rPr>
              <a:t>Serializability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5067300"/>
          </a:xfrm>
          <a:noFill/>
        </p:spPr>
        <p:txBody>
          <a:bodyPr lIns="90488" tIns="44450" rIns="90488" bIns="44450"/>
          <a:lstStyle/>
          <a:p>
            <a:pPr marL="533400" indent="-533400"/>
            <a:r>
              <a:rPr lang="en-US" smtClean="0">
                <a:ea typeface="ＭＳ Ｐゴシック" charset="-128"/>
              </a:rPr>
              <a:t>Alternative (weaker) notion of serializability.</a:t>
            </a:r>
          </a:p>
          <a:p>
            <a:pPr marL="533400" indent="-533400"/>
            <a:r>
              <a:rPr lang="en-US" smtClean="0">
                <a:ea typeface="ＭＳ Ｐゴシック" charset="-128"/>
              </a:rPr>
              <a:t>Schedules S1 and S2 are </a:t>
            </a:r>
            <a:r>
              <a:rPr lang="en-US" smtClean="0">
                <a:solidFill>
                  <a:schemeClr val="accent2"/>
                </a:solidFill>
                <a:ea typeface="ＭＳ Ｐゴシック" charset="-128"/>
              </a:rPr>
              <a:t>view equivalent</a:t>
            </a:r>
            <a:r>
              <a:rPr lang="en-US" smtClean="0">
                <a:ea typeface="ＭＳ Ｐゴシック" charset="-128"/>
              </a:rPr>
              <a:t> if:</a:t>
            </a:r>
          </a:p>
          <a:p>
            <a:pPr marL="914400" lvl="1" indent="-457200">
              <a:buClr>
                <a:schemeClr val="accent2"/>
              </a:buClr>
              <a:buSzPct val="90000"/>
              <a:buFontTx/>
              <a:buAutoNum type="arabicPeriod"/>
            </a:pPr>
            <a:r>
              <a:rPr lang="en-US" sz="2400" smtClean="0">
                <a:ea typeface="ＭＳ Ｐゴシック" charset="-128"/>
              </a:rPr>
              <a:t>If Ti reads initial value of A in S1, then Ti also reads initial value of A in S2</a:t>
            </a:r>
          </a:p>
          <a:p>
            <a:pPr marL="914400" lvl="1" indent="-457200">
              <a:buClr>
                <a:schemeClr val="accent2"/>
              </a:buClr>
              <a:buSzPct val="90000"/>
              <a:buFontTx/>
              <a:buAutoNum type="arabicPeriod"/>
            </a:pPr>
            <a:r>
              <a:rPr lang="en-US" sz="2400" smtClean="0">
                <a:ea typeface="ＭＳ Ｐゴシック" charset="-128"/>
              </a:rPr>
              <a:t>If Ti reads value of A written by Tj in S1, then Ti also reads value of A written by Tj in S2</a:t>
            </a:r>
          </a:p>
          <a:p>
            <a:pPr marL="914400" lvl="1" indent="-457200">
              <a:buClr>
                <a:schemeClr val="accent2"/>
              </a:buClr>
              <a:buSzPct val="90000"/>
              <a:buFontTx/>
              <a:buAutoNum type="arabicPeriod"/>
            </a:pPr>
            <a:r>
              <a:rPr lang="en-US" sz="2400" smtClean="0">
                <a:ea typeface="ＭＳ Ｐゴシック" charset="-128"/>
              </a:rPr>
              <a:t>If Ti writes final value of A in S1, then Ti also writes final value of A in S2</a:t>
            </a:r>
            <a:endParaRPr lang="en-US" smtClean="0">
              <a:ea typeface="ＭＳ Ｐゴシック" charset="-128"/>
            </a:endParaRPr>
          </a:p>
        </p:txBody>
      </p:sp>
      <p:sp>
        <p:nvSpPr>
          <p:cNvPr id="50183" name="Rectangle 11"/>
          <p:cNvSpPr>
            <a:spLocks noChangeArrowheads="1"/>
          </p:cNvSpPr>
          <p:nvPr/>
        </p:nvSpPr>
        <p:spPr bwMode="auto">
          <a:xfrm>
            <a:off x="228600" y="4800600"/>
            <a:ext cx="38862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T1: R(A)	  W(A)</a:t>
            </a:r>
          </a:p>
          <a:p>
            <a:r>
              <a:rPr lang="en-US" sz="2400">
                <a:solidFill>
                  <a:schemeClr val="tx1"/>
                </a:solidFill>
              </a:rPr>
              <a:t>T2:	   W(A)</a:t>
            </a:r>
          </a:p>
          <a:p>
            <a:r>
              <a:rPr lang="en-US" sz="2400">
                <a:solidFill>
                  <a:schemeClr val="tx1"/>
                </a:solidFill>
              </a:rPr>
              <a:t>T3:		             W(A)</a:t>
            </a:r>
          </a:p>
        </p:txBody>
      </p:sp>
      <p:sp>
        <p:nvSpPr>
          <p:cNvPr id="50184" name="Rectangle 12"/>
          <p:cNvSpPr>
            <a:spLocks noChangeArrowheads="1"/>
          </p:cNvSpPr>
          <p:nvPr/>
        </p:nvSpPr>
        <p:spPr bwMode="auto">
          <a:xfrm>
            <a:off x="4953000" y="4800600"/>
            <a:ext cx="39624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T1: R(A),W(A)</a:t>
            </a:r>
          </a:p>
          <a:p>
            <a:r>
              <a:rPr lang="en-US" sz="2400">
                <a:solidFill>
                  <a:schemeClr val="tx1"/>
                </a:solidFill>
              </a:rPr>
              <a:t>T2:	              W(A)</a:t>
            </a:r>
          </a:p>
          <a:p>
            <a:r>
              <a:rPr lang="en-US" sz="2400">
                <a:solidFill>
                  <a:schemeClr val="tx1"/>
                </a:solidFill>
              </a:rPr>
              <a:t>T3:		             W(A)</a:t>
            </a:r>
          </a:p>
        </p:txBody>
      </p:sp>
      <p:grpSp>
        <p:nvGrpSpPr>
          <p:cNvPr id="50185" name="Group 13"/>
          <p:cNvGrpSpPr>
            <a:grpSpLocks/>
          </p:cNvGrpSpPr>
          <p:nvPr/>
        </p:nvGrpSpPr>
        <p:grpSpPr bwMode="auto">
          <a:xfrm>
            <a:off x="4267200" y="5489575"/>
            <a:ext cx="533400" cy="203200"/>
            <a:chOff x="2592" y="3012"/>
            <a:chExt cx="336" cy="128"/>
          </a:xfrm>
        </p:grpSpPr>
        <p:sp>
          <p:nvSpPr>
            <p:cNvPr id="50188" name="Line 14"/>
            <p:cNvSpPr>
              <a:spLocks noChangeShapeType="1"/>
            </p:cNvSpPr>
            <p:nvPr/>
          </p:nvSpPr>
          <p:spPr bwMode="auto">
            <a:xfrm>
              <a:off x="2592" y="3012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9" name="Line 15"/>
            <p:cNvSpPr>
              <a:spLocks noChangeShapeType="1"/>
            </p:cNvSpPr>
            <p:nvPr/>
          </p:nvSpPr>
          <p:spPr bwMode="auto">
            <a:xfrm>
              <a:off x="2592" y="3076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Line 16"/>
            <p:cNvSpPr>
              <a:spLocks noChangeShapeType="1"/>
            </p:cNvSpPr>
            <p:nvPr/>
          </p:nvSpPr>
          <p:spPr bwMode="auto">
            <a:xfrm>
              <a:off x="2592" y="314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6" name="Text Box 17"/>
          <p:cNvSpPr txBox="1">
            <a:spLocks noChangeArrowheads="1"/>
          </p:cNvSpPr>
          <p:nvPr/>
        </p:nvSpPr>
        <p:spPr bwMode="auto">
          <a:xfrm>
            <a:off x="4159250" y="5083175"/>
            <a:ext cx="793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latin typeface="Tahoma" charset="0"/>
              </a:rPr>
              <a:t>view</a:t>
            </a:r>
          </a:p>
        </p:txBody>
      </p:sp>
      <p:sp>
        <p:nvSpPr>
          <p:cNvPr id="50187" name="AutoShape 18"/>
          <p:cNvSpPr>
            <a:spLocks/>
          </p:cNvSpPr>
          <p:nvPr/>
        </p:nvSpPr>
        <p:spPr bwMode="auto">
          <a:xfrm flipH="1">
            <a:off x="152400" y="609600"/>
            <a:ext cx="457200" cy="5943600"/>
          </a:xfrm>
          <a:prstGeom prst="rightBracket">
            <a:avLst>
              <a:gd name="adj" fmla="val 108333"/>
            </a:avLst>
          </a:prstGeom>
          <a:noFill/>
          <a:ln w="762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08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940-5390-4338-AD10-9C522E723ADF}" type="slidenum">
              <a:rPr lang="en-US"/>
              <a:pPr/>
              <a:t>50</a:t>
            </a:fld>
            <a:endParaRPr lang="en-US"/>
          </a:p>
        </p:txBody>
      </p:sp>
      <p:sp>
        <p:nvSpPr>
          <p:cNvPr id="1208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Quiz:</a:t>
            </a:r>
          </a:p>
        </p:txBody>
      </p:sp>
      <p:sp>
        <p:nvSpPr>
          <p:cNvPr id="1208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is there a serial schedule (= interleaving) that is not serializable?</a:t>
            </a:r>
          </a:p>
          <a:p>
            <a:r>
              <a:rPr lang="en-US" smtClean="0">
                <a:ea typeface="ＭＳ Ｐゴシック" charset="-128"/>
              </a:rPr>
              <a:t>is there a serializable schedule that is not serial?</a:t>
            </a:r>
          </a:p>
          <a:p>
            <a:r>
              <a:rPr lang="en-US" smtClean="0">
                <a:ea typeface="ＭＳ Ｐゴシック" charset="-128"/>
              </a:rPr>
              <a:t>can 2PL produce a non-serializable schedule? (assume no deadlocks)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18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E90A-2B2D-4263-A174-3671AC1A02B2}" type="slidenum">
              <a:rPr lang="en-US"/>
              <a:pPr/>
              <a:t>51</a:t>
            </a:fld>
            <a:endParaRPr lang="en-US"/>
          </a:p>
        </p:txBody>
      </p:sp>
      <p:sp>
        <p:nvSpPr>
          <p:cNvPr id="1218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Quiz - cont’d</a:t>
            </a:r>
          </a:p>
        </p:txBody>
      </p:sp>
      <p:sp>
        <p:nvSpPr>
          <p:cNvPr id="1218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is there a serializable schedule that can not be produced by 2PL?</a:t>
            </a:r>
          </a:p>
          <a:p>
            <a:r>
              <a:rPr lang="en-US" smtClean="0">
                <a:ea typeface="ＭＳ Ｐゴシック" charset="-128"/>
              </a:rPr>
              <a:t>a xact obeys 2PL - can it be involved in a non-serializable schedule?</a:t>
            </a:r>
          </a:p>
          <a:p>
            <a:r>
              <a:rPr lang="en-US" smtClean="0">
                <a:ea typeface="ＭＳ Ｐゴシック" charset="-128"/>
              </a:rPr>
              <a:t>all xacts obey 2PL - can they end up in a deadlock?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28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D850-49EB-4E71-9103-43B94BD5197F}" type="slidenum">
              <a:rPr lang="en-US"/>
              <a:pPr/>
              <a:t>52</a:t>
            </a:fld>
            <a:endParaRPr lang="en-US"/>
          </a:p>
        </p:txBody>
      </p:sp>
      <p:sp>
        <p:nvSpPr>
          <p:cNvPr id="1228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Quiz - hints:</a:t>
            </a:r>
          </a:p>
        </p:txBody>
      </p:sp>
      <p:sp>
        <p:nvSpPr>
          <p:cNvPr id="122886" name="Oval 4"/>
          <p:cNvSpPr>
            <a:spLocks noChangeArrowheads="1"/>
          </p:cNvSpPr>
          <p:nvPr/>
        </p:nvSpPr>
        <p:spPr bwMode="auto">
          <a:xfrm>
            <a:off x="1066800" y="1828800"/>
            <a:ext cx="6553200" cy="3276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887" name="Oval 5"/>
          <p:cNvSpPr>
            <a:spLocks noChangeArrowheads="1"/>
          </p:cNvSpPr>
          <p:nvPr/>
        </p:nvSpPr>
        <p:spPr bwMode="auto">
          <a:xfrm>
            <a:off x="3048000" y="2209800"/>
            <a:ext cx="4419600" cy="25146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888" name="Text Box 6"/>
          <p:cNvSpPr txBox="1">
            <a:spLocks noChangeArrowheads="1"/>
          </p:cNvSpPr>
          <p:nvPr/>
        </p:nvSpPr>
        <p:spPr bwMode="auto">
          <a:xfrm>
            <a:off x="3276600" y="3048000"/>
            <a:ext cx="16764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Times New Roman" charset="0"/>
              </a:rPr>
              <a:t>2PL schedules</a:t>
            </a:r>
            <a:endParaRPr lang="en-US" sz="2400" b="1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22889" name="Oval 7"/>
          <p:cNvSpPr>
            <a:spLocks noChangeArrowheads="1"/>
          </p:cNvSpPr>
          <p:nvPr/>
        </p:nvSpPr>
        <p:spPr bwMode="auto">
          <a:xfrm>
            <a:off x="4876800" y="2971800"/>
            <a:ext cx="2514600" cy="9906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890" name="Text Box 8"/>
          <p:cNvSpPr txBox="1">
            <a:spLocks noChangeArrowheads="1"/>
          </p:cNvSpPr>
          <p:nvPr/>
        </p:nvSpPr>
        <p:spPr bwMode="auto">
          <a:xfrm>
            <a:off x="1219200" y="3048000"/>
            <a:ext cx="17526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serializable schedules</a:t>
            </a:r>
          </a:p>
        </p:txBody>
      </p:sp>
      <p:sp>
        <p:nvSpPr>
          <p:cNvPr id="122891" name="Text Box 9"/>
          <p:cNvSpPr txBox="1">
            <a:spLocks noChangeArrowheads="1"/>
          </p:cNvSpPr>
          <p:nvPr/>
        </p:nvSpPr>
        <p:spPr bwMode="auto">
          <a:xfrm>
            <a:off x="5334000" y="3200400"/>
            <a:ext cx="1676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9900"/>
                </a:solidFill>
                <a:latin typeface="Times New Roman" charset="0"/>
              </a:rPr>
              <a:t>serial sch’s</a:t>
            </a:r>
            <a:endParaRPr lang="en-US" sz="2400" b="1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22892" name="Text Box 10"/>
          <p:cNvSpPr txBox="1">
            <a:spLocks noChangeArrowheads="1"/>
          </p:cNvSpPr>
          <p:nvPr/>
        </p:nvSpPr>
        <p:spPr bwMode="auto">
          <a:xfrm>
            <a:off x="6705600" y="1676400"/>
            <a:ext cx="1828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Times New Roman" charset="0"/>
              </a:rPr>
              <a:t>Q: 2PLC??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43B7-C46B-40A7-A3C7-EC9A061A7477}" type="slidenum">
              <a:rPr lang="en-US"/>
              <a:pPr/>
              <a:t>53</a:t>
            </a:fld>
            <a:endParaRPr lang="en-US"/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Quiz - hints:</a:t>
            </a:r>
          </a:p>
        </p:txBody>
      </p:sp>
      <p:sp>
        <p:nvSpPr>
          <p:cNvPr id="123910" name="Oval 5"/>
          <p:cNvSpPr>
            <a:spLocks noChangeArrowheads="1"/>
          </p:cNvSpPr>
          <p:nvPr/>
        </p:nvSpPr>
        <p:spPr bwMode="auto">
          <a:xfrm>
            <a:off x="1066800" y="1828800"/>
            <a:ext cx="6553200" cy="3276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911" name="Oval 6"/>
          <p:cNvSpPr>
            <a:spLocks noChangeArrowheads="1"/>
          </p:cNvSpPr>
          <p:nvPr/>
        </p:nvSpPr>
        <p:spPr bwMode="auto">
          <a:xfrm>
            <a:off x="3048000" y="2209800"/>
            <a:ext cx="4419600" cy="25146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912" name="Text Box 7"/>
          <p:cNvSpPr txBox="1">
            <a:spLocks noChangeArrowheads="1"/>
          </p:cNvSpPr>
          <p:nvPr/>
        </p:nvSpPr>
        <p:spPr bwMode="auto">
          <a:xfrm>
            <a:off x="3810000" y="2362200"/>
            <a:ext cx="2743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Times New Roman" charset="0"/>
              </a:rPr>
              <a:t>2PL schedules</a:t>
            </a:r>
            <a:endParaRPr lang="en-US" sz="2400" b="1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23913" name="Oval 8"/>
          <p:cNvSpPr>
            <a:spLocks noChangeArrowheads="1"/>
          </p:cNvSpPr>
          <p:nvPr/>
        </p:nvSpPr>
        <p:spPr bwMode="auto">
          <a:xfrm>
            <a:off x="4876800" y="2971800"/>
            <a:ext cx="2514600" cy="9906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914" name="Text Box 9"/>
          <p:cNvSpPr txBox="1">
            <a:spLocks noChangeArrowheads="1"/>
          </p:cNvSpPr>
          <p:nvPr/>
        </p:nvSpPr>
        <p:spPr bwMode="auto">
          <a:xfrm>
            <a:off x="1219200" y="3048000"/>
            <a:ext cx="17526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  <a:latin typeface="Times New Roman" charset="0"/>
              </a:rPr>
              <a:t>serializable schedules</a:t>
            </a:r>
          </a:p>
        </p:txBody>
      </p:sp>
      <p:sp>
        <p:nvSpPr>
          <p:cNvPr id="123915" name="Text Box 10"/>
          <p:cNvSpPr txBox="1">
            <a:spLocks noChangeArrowheads="1"/>
          </p:cNvSpPr>
          <p:nvPr/>
        </p:nvSpPr>
        <p:spPr bwMode="auto">
          <a:xfrm>
            <a:off x="5334000" y="3200400"/>
            <a:ext cx="1676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9900"/>
                </a:solidFill>
                <a:latin typeface="Times New Roman" charset="0"/>
              </a:rPr>
              <a:t>serial sch’s</a:t>
            </a:r>
            <a:endParaRPr lang="en-US" sz="2400" b="1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23916" name="Text Box 11"/>
          <p:cNvSpPr txBox="1">
            <a:spLocks noChangeArrowheads="1"/>
          </p:cNvSpPr>
          <p:nvPr/>
        </p:nvSpPr>
        <p:spPr bwMode="auto">
          <a:xfrm>
            <a:off x="3810000" y="3200400"/>
            <a:ext cx="1219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Times New Roman" charset="0"/>
              </a:rPr>
              <a:t>2PLC</a:t>
            </a:r>
            <a:endParaRPr lang="en-US" sz="2400" b="1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23917" name="Oval 12"/>
          <p:cNvSpPr>
            <a:spLocks noChangeArrowheads="1"/>
          </p:cNvSpPr>
          <p:nvPr/>
        </p:nvSpPr>
        <p:spPr bwMode="auto">
          <a:xfrm>
            <a:off x="3657600" y="2819400"/>
            <a:ext cx="3810000" cy="12954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5F73CF3-4519-47AB-8F87-04C7D7A9B1F8}" type="slidenum">
              <a:rPr lang="en-US"/>
              <a:pPr/>
              <a:t>54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Lock granularity?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mtClean="0"/>
              <a:t>lock granularity</a:t>
            </a:r>
          </a:p>
          <a:p>
            <a:pPr lvl="1">
              <a:buFontTx/>
              <a:buChar char="-"/>
            </a:pPr>
            <a:r>
              <a:rPr lang="en-US" smtClean="0">
                <a:ea typeface="ＭＳ Ｐゴシック" charset="-128"/>
              </a:rPr>
              <a:t>field? record? page? table?</a:t>
            </a:r>
          </a:p>
          <a:p>
            <a:pPr>
              <a:buFontTx/>
              <a:buChar char="-"/>
            </a:pPr>
            <a:r>
              <a:rPr lang="en-US" smtClean="0"/>
              <a:t>Pros and cons?</a:t>
            </a:r>
          </a:p>
          <a:p>
            <a:pPr>
              <a:buFontTx/>
              <a:buChar char="-"/>
            </a:pPr>
            <a:r>
              <a:rPr lang="en-US" smtClean="0"/>
              <a:t>(Ideally, each transaction should obtain a few locks)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82DE97C-A848-4B1F-8407-3037BA6BA308}" type="slidenum">
              <a:rPr lang="en-US"/>
              <a:pPr/>
              <a:t>55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granularity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1524000" cy="1295400"/>
          </a:xfrm>
        </p:spPr>
        <p:txBody>
          <a:bodyPr/>
          <a:lstStyle/>
          <a:p>
            <a:r>
              <a:rPr lang="en-US" smtClean="0"/>
              <a:t>Eg: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19200" y="1905000"/>
            <a:ext cx="7162800" cy="3619500"/>
            <a:chOff x="768" y="1200"/>
            <a:chExt cx="4512" cy="2280"/>
          </a:xfrm>
        </p:grpSpPr>
        <p:sp>
          <p:nvSpPr>
            <p:cNvPr id="29704" name="Oval 4"/>
            <p:cNvSpPr>
              <a:spLocks noChangeArrowheads="1"/>
            </p:cNvSpPr>
            <p:nvPr/>
          </p:nvSpPr>
          <p:spPr bwMode="auto">
            <a:xfrm>
              <a:off x="1009" y="3072"/>
              <a:ext cx="863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attr1</a:t>
              </a:r>
            </a:p>
          </p:txBody>
        </p:sp>
        <p:sp>
          <p:nvSpPr>
            <p:cNvPr id="29705" name="Oval 5"/>
            <p:cNvSpPr>
              <a:spLocks noChangeArrowheads="1"/>
            </p:cNvSpPr>
            <p:nvPr/>
          </p:nvSpPr>
          <p:spPr bwMode="auto">
            <a:xfrm>
              <a:off x="3122" y="3024"/>
              <a:ext cx="1293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attr1</a:t>
              </a:r>
            </a:p>
          </p:txBody>
        </p:sp>
        <p:sp>
          <p:nvSpPr>
            <p:cNvPr id="29706" name="Oval 6"/>
            <p:cNvSpPr>
              <a:spLocks noChangeArrowheads="1"/>
            </p:cNvSpPr>
            <p:nvPr/>
          </p:nvSpPr>
          <p:spPr bwMode="auto">
            <a:xfrm>
              <a:off x="2016" y="3024"/>
              <a:ext cx="743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attr2</a:t>
              </a:r>
            </a:p>
          </p:txBody>
        </p:sp>
        <p:sp>
          <p:nvSpPr>
            <p:cNvPr id="29707" name="Oval 7"/>
            <p:cNvSpPr>
              <a:spLocks noChangeArrowheads="1"/>
            </p:cNvSpPr>
            <p:nvPr/>
          </p:nvSpPr>
          <p:spPr bwMode="auto">
            <a:xfrm>
              <a:off x="3888" y="2448"/>
              <a:ext cx="1392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record-n</a:t>
              </a:r>
            </a:p>
          </p:txBody>
        </p:sp>
        <p:sp>
          <p:nvSpPr>
            <p:cNvPr id="29708" name="Oval 8"/>
            <p:cNvSpPr>
              <a:spLocks noChangeArrowheads="1"/>
            </p:cNvSpPr>
            <p:nvPr/>
          </p:nvSpPr>
          <p:spPr bwMode="auto">
            <a:xfrm>
              <a:off x="2208" y="2448"/>
              <a:ext cx="1246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record2</a:t>
              </a:r>
            </a:p>
          </p:txBody>
        </p:sp>
        <p:sp>
          <p:nvSpPr>
            <p:cNvPr id="29709" name="Oval 9"/>
            <p:cNvSpPr>
              <a:spLocks noChangeArrowheads="1"/>
            </p:cNvSpPr>
            <p:nvPr/>
          </p:nvSpPr>
          <p:spPr bwMode="auto">
            <a:xfrm>
              <a:off x="768" y="2448"/>
              <a:ext cx="1296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record1</a:t>
              </a:r>
            </a:p>
          </p:txBody>
        </p:sp>
        <p:sp>
          <p:nvSpPr>
            <p:cNvPr id="29710" name="Oval 10"/>
            <p:cNvSpPr>
              <a:spLocks noChangeArrowheads="1"/>
            </p:cNvSpPr>
            <p:nvPr/>
          </p:nvSpPr>
          <p:spPr bwMode="auto">
            <a:xfrm>
              <a:off x="4080" y="1920"/>
              <a:ext cx="1199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Table2</a:t>
              </a:r>
            </a:p>
          </p:txBody>
        </p:sp>
        <p:sp>
          <p:nvSpPr>
            <p:cNvPr id="29711" name="Oval 11"/>
            <p:cNvSpPr>
              <a:spLocks noChangeArrowheads="1"/>
            </p:cNvSpPr>
            <p:nvPr/>
          </p:nvSpPr>
          <p:spPr bwMode="auto">
            <a:xfrm>
              <a:off x="1536" y="1832"/>
              <a:ext cx="107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Table1</a:t>
              </a:r>
            </a:p>
          </p:txBody>
        </p:sp>
        <p:sp>
          <p:nvSpPr>
            <p:cNvPr id="29712" name="Oval 12"/>
            <p:cNvSpPr>
              <a:spLocks noChangeArrowheads="1"/>
            </p:cNvSpPr>
            <p:nvPr/>
          </p:nvSpPr>
          <p:spPr bwMode="auto">
            <a:xfrm>
              <a:off x="2641" y="1200"/>
              <a:ext cx="623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DB</a:t>
              </a:r>
            </a:p>
          </p:txBody>
        </p:sp>
        <p:cxnSp>
          <p:nvCxnSpPr>
            <p:cNvPr id="29713" name="AutoShape 13"/>
            <p:cNvCxnSpPr>
              <a:cxnSpLocks noChangeShapeType="1"/>
              <a:stCxn id="29712" idx="3"/>
              <a:endCxn id="29711" idx="0"/>
            </p:cNvCxnSpPr>
            <p:nvPr/>
          </p:nvCxnSpPr>
          <p:spPr bwMode="auto">
            <a:xfrm flipH="1">
              <a:off x="2075" y="1560"/>
              <a:ext cx="657" cy="26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4" name="AutoShape 14"/>
            <p:cNvCxnSpPr>
              <a:cxnSpLocks noChangeShapeType="1"/>
              <a:stCxn id="29712" idx="5"/>
              <a:endCxn id="29710" idx="0"/>
            </p:cNvCxnSpPr>
            <p:nvPr/>
          </p:nvCxnSpPr>
          <p:spPr bwMode="auto">
            <a:xfrm>
              <a:off x="3173" y="1560"/>
              <a:ext cx="1507" cy="34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5" name="AutoShape 15"/>
            <p:cNvCxnSpPr>
              <a:cxnSpLocks noChangeShapeType="1"/>
              <a:stCxn id="29711" idx="3"/>
              <a:endCxn id="29709" idx="0"/>
            </p:cNvCxnSpPr>
            <p:nvPr/>
          </p:nvCxnSpPr>
          <p:spPr bwMode="auto">
            <a:xfrm flipH="1">
              <a:off x="1416" y="2192"/>
              <a:ext cx="278" cy="2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6" name="AutoShape 16"/>
            <p:cNvCxnSpPr>
              <a:cxnSpLocks noChangeShapeType="1"/>
              <a:stCxn id="29711" idx="5"/>
              <a:endCxn id="29708" idx="0"/>
            </p:cNvCxnSpPr>
            <p:nvPr/>
          </p:nvCxnSpPr>
          <p:spPr bwMode="auto">
            <a:xfrm>
              <a:off x="2456" y="2192"/>
              <a:ext cx="375" cy="2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7" name="AutoShape 17"/>
            <p:cNvCxnSpPr>
              <a:cxnSpLocks noChangeShapeType="1"/>
              <a:stCxn id="29711" idx="6"/>
              <a:endCxn id="29707" idx="1"/>
            </p:cNvCxnSpPr>
            <p:nvPr/>
          </p:nvCxnSpPr>
          <p:spPr bwMode="auto">
            <a:xfrm>
              <a:off x="2626" y="2036"/>
              <a:ext cx="1466" cy="46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8" name="AutoShape 18"/>
            <p:cNvCxnSpPr>
              <a:cxnSpLocks noChangeShapeType="1"/>
              <a:stCxn id="29709" idx="4"/>
              <a:endCxn id="29704" idx="0"/>
            </p:cNvCxnSpPr>
            <p:nvPr/>
          </p:nvCxnSpPr>
          <p:spPr bwMode="auto">
            <a:xfrm>
              <a:off x="1416" y="2868"/>
              <a:ext cx="25" cy="19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19" name="AutoShape 19"/>
            <p:cNvCxnSpPr>
              <a:cxnSpLocks noChangeShapeType="1"/>
              <a:stCxn id="29709" idx="4"/>
              <a:endCxn id="29706" idx="1"/>
            </p:cNvCxnSpPr>
            <p:nvPr/>
          </p:nvCxnSpPr>
          <p:spPr bwMode="auto">
            <a:xfrm>
              <a:off x="1416" y="2868"/>
              <a:ext cx="709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20" name="AutoShape 20"/>
            <p:cNvCxnSpPr>
              <a:cxnSpLocks noChangeShapeType="1"/>
              <a:stCxn id="29708" idx="5"/>
              <a:endCxn id="29705" idx="1"/>
            </p:cNvCxnSpPr>
            <p:nvPr/>
          </p:nvCxnSpPr>
          <p:spPr bwMode="auto">
            <a:xfrm>
              <a:off x="3272" y="2808"/>
              <a:ext cx="39" cy="26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114DAFE-5794-4006-8E9D-065934CFB223}" type="slidenum">
              <a:rPr lang="en-US"/>
              <a:pPr/>
              <a:t>56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would you do?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T1: read Smith’s salary,</a:t>
            </a:r>
          </a:p>
          <a:p>
            <a:r>
              <a:rPr lang="en-US" smtClean="0"/>
              <a:t>while T2: give 10% raise to everybody</a:t>
            </a:r>
          </a:p>
          <a:p>
            <a:r>
              <a:rPr lang="en-US" smtClean="0"/>
              <a:t>what locks should they obtain?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058988" y="3959225"/>
            <a:ext cx="6551612" cy="2063750"/>
            <a:chOff x="1345" y="2115"/>
            <a:chExt cx="3935" cy="1586"/>
          </a:xfrm>
        </p:grpSpPr>
        <p:sp>
          <p:nvSpPr>
            <p:cNvPr id="31752" name="Oval 8"/>
            <p:cNvSpPr>
              <a:spLocks noChangeAspect="1" noChangeArrowheads="1"/>
            </p:cNvSpPr>
            <p:nvPr/>
          </p:nvSpPr>
          <p:spPr bwMode="auto">
            <a:xfrm>
              <a:off x="4067" y="3203"/>
              <a:ext cx="1213" cy="49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record-n</a:t>
              </a:r>
            </a:p>
          </p:txBody>
        </p:sp>
        <p:sp>
          <p:nvSpPr>
            <p:cNvPr id="31753" name="Oval 9"/>
            <p:cNvSpPr>
              <a:spLocks noChangeAspect="1" noChangeArrowheads="1"/>
            </p:cNvSpPr>
            <p:nvPr/>
          </p:nvSpPr>
          <p:spPr bwMode="auto">
            <a:xfrm>
              <a:off x="2600" y="3203"/>
              <a:ext cx="1087" cy="49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record2</a:t>
              </a:r>
            </a:p>
          </p:txBody>
        </p:sp>
        <p:sp>
          <p:nvSpPr>
            <p:cNvPr id="31754" name="Oval 10"/>
            <p:cNvSpPr>
              <a:spLocks noChangeAspect="1" noChangeArrowheads="1"/>
            </p:cNvSpPr>
            <p:nvPr/>
          </p:nvSpPr>
          <p:spPr bwMode="auto">
            <a:xfrm>
              <a:off x="1345" y="3204"/>
              <a:ext cx="1129" cy="49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record1</a:t>
              </a:r>
            </a:p>
          </p:txBody>
        </p:sp>
        <p:sp>
          <p:nvSpPr>
            <p:cNvPr id="31755" name="Oval 11"/>
            <p:cNvSpPr>
              <a:spLocks noChangeAspect="1" noChangeArrowheads="1"/>
            </p:cNvSpPr>
            <p:nvPr/>
          </p:nvSpPr>
          <p:spPr bwMode="auto">
            <a:xfrm>
              <a:off x="4234" y="2743"/>
              <a:ext cx="1044" cy="49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Table2</a:t>
              </a:r>
            </a:p>
          </p:txBody>
        </p:sp>
        <p:sp>
          <p:nvSpPr>
            <p:cNvPr id="31756" name="Oval 12"/>
            <p:cNvSpPr>
              <a:spLocks noChangeAspect="1" noChangeArrowheads="1"/>
            </p:cNvSpPr>
            <p:nvPr/>
          </p:nvSpPr>
          <p:spPr bwMode="auto">
            <a:xfrm>
              <a:off x="2014" y="2665"/>
              <a:ext cx="940" cy="49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Table1</a:t>
              </a:r>
            </a:p>
          </p:txBody>
        </p:sp>
        <p:sp>
          <p:nvSpPr>
            <p:cNvPr id="31757" name="Oval 13"/>
            <p:cNvSpPr>
              <a:spLocks noChangeAspect="1" noChangeArrowheads="1"/>
            </p:cNvSpPr>
            <p:nvPr/>
          </p:nvSpPr>
          <p:spPr bwMode="auto">
            <a:xfrm>
              <a:off x="2979" y="2115"/>
              <a:ext cx="542" cy="49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DB</a:t>
              </a:r>
            </a:p>
          </p:txBody>
        </p:sp>
        <p:cxnSp>
          <p:nvCxnSpPr>
            <p:cNvPr id="31758" name="AutoShape 14"/>
            <p:cNvCxnSpPr>
              <a:cxnSpLocks noChangeAspect="1" noChangeShapeType="1"/>
              <a:stCxn id="31757" idx="3"/>
              <a:endCxn id="31756" idx="0"/>
            </p:cNvCxnSpPr>
            <p:nvPr/>
          </p:nvCxnSpPr>
          <p:spPr bwMode="auto">
            <a:xfrm flipH="1">
              <a:off x="2484" y="2501"/>
              <a:ext cx="573" cy="22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759" name="AutoShape 15"/>
            <p:cNvCxnSpPr>
              <a:cxnSpLocks noChangeAspect="1" noChangeShapeType="1"/>
              <a:stCxn id="31757" idx="5"/>
              <a:endCxn id="31755" idx="0"/>
            </p:cNvCxnSpPr>
            <p:nvPr/>
          </p:nvCxnSpPr>
          <p:spPr bwMode="auto">
            <a:xfrm>
              <a:off x="3442" y="2501"/>
              <a:ext cx="1315" cy="3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760" name="AutoShape 16"/>
            <p:cNvCxnSpPr>
              <a:cxnSpLocks noChangeAspect="1" noChangeShapeType="1"/>
              <a:stCxn id="31756" idx="3"/>
              <a:endCxn id="31754" idx="0"/>
            </p:cNvCxnSpPr>
            <p:nvPr/>
          </p:nvCxnSpPr>
          <p:spPr bwMode="auto">
            <a:xfrm flipH="1">
              <a:off x="1909" y="3053"/>
              <a:ext cx="243" cy="21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761" name="AutoShape 17"/>
            <p:cNvCxnSpPr>
              <a:cxnSpLocks noChangeAspect="1" noChangeShapeType="1"/>
              <a:stCxn id="31756" idx="5"/>
              <a:endCxn id="31753" idx="0"/>
            </p:cNvCxnSpPr>
            <p:nvPr/>
          </p:nvCxnSpPr>
          <p:spPr bwMode="auto">
            <a:xfrm>
              <a:off x="2817" y="3053"/>
              <a:ext cx="327" cy="21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762" name="AutoShape 18"/>
            <p:cNvCxnSpPr>
              <a:cxnSpLocks noChangeAspect="1" noChangeShapeType="1"/>
              <a:stCxn id="31756" idx="6"/>
              <a:endCxn id="31752" idx="1"/>
            </p:cNvCxnSpPr>
            <p:nvPr/>
          </p:nvCxnSpPr>
          <p:spPr bwMode="auto">
            <a:xfrm>
              <a:off x="2965" y="2917"/>
              <a:ext cx="1279" cy="40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7A07375-67B5-42D0-8F51-DFCD9D7F6C66}" type="slidenum">
              <a:rPr lang="en-US"/>
              <a:pPr/>
              <a:t>57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types of locks?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X/S locks for leaf level +</a:t>
            </a:r>
          </a:p>
          <a:p>
            <a:r>
              <a:rPr lang="en-US" smtClean="0"/>
              <a:t>‘</a:t>
            </a:r>
            <a:r>
              <a:rPr lang="en-US" b="1" smtClean="0"/>
              <a:t>intent</a:t>
            </a:r>
            <a:r>
              <a:rPr lang="en-US" smtClean="0"/>
              <a:t>’ locks, for higher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E7929B7-B179-4279-B3AE-35F02413DA8F}" type="slidenum">
              <a:rPr lang="en-US"/>
              <a:pPr/>
              <a:t>58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types of locks?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X/S locks for leaf level +</a:t>
            </a:r>
          </a:p>
          <a:p>
            <a:r>
              <a:rPr lang="en-US" smtClean="0"/>
              <a:t>‘intent’ locks, for higher levels</a:t>
            </a:r>
          </a:p>
          <a:p>
            <a:r>
              <a:rPr lang="en-US" smtClean="0"/>
              <a:t>IS: intent to obtain S-lock underneath</a:t>
            </a:r>
          </a:p>
          <a:p>
            <a:r>
              <a:rPr lang="en-US" smtClean="0"/>
              <a:t>IX: intent .... X-lock ...</a:t>
            </a:r>
          </a:p>
          <a:p>
            <a:r>
              <a:rPr lang="en-US" smtClean="0"/>
              <a:t>S: shared lock for this level</a:t>
            </a:r>
          </a:p>
          <a:p>
            <a:r>
              <a:rPr lang="en-US" smtClean="0"/>
              <a:t>X: ex- lock for this level</a:t>
            </a:r>
          </a:p>
          <a:p>
            <a:r>
              <a:rPr lang="en-US" smtClean="0"/>
              <a:t>SIX: shared lock here; + 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CA60BD4-DC70-4AFF-80AF-FEF62CFFA952}" type="slidenum">
              <a:rPr lang="en-US"/>
              <a:pPr/>
              <a:t>59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Protocol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mtClean="0"/>
              <a:t>each xact obtains appropriate lock at highest level</a:t>
            </a:r>
          </a:p>
          <a:p>
            <a:pPr>
              <a:buFontTx/>
              <a:buChar char="-"/>
            </a:pPr>
            <a:r>
              <a:rPr lang="en-US" smtClean="0"/>
              <a:t>proceeds to desirable lower levels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3738-007B-4820-AB47-33CE3484CD62}" type="slidenum">
              <a:rPr lang="en-US"/>
              <a:pPr/>
              <a:t>6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2"/>
              </a:buClr>
              <a:buSzPct val="90000"/>
            </a:pPr>
            <a:r>
              <a:rPr lang="en-US" smtClean="0">
                <a:ea typeface="ＭＳ Ｐゴシック" charset="-128"/>
              </a:rPr>
              <a:t>View Serializability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75000"/>
            </a:pPr>
            <a:r>
              <a:rPr lang="en-US" smtClean="0">
                <a:ea typeface="ＭＳ Ｐゴシック" charset="-128"/>
              </a:rPr>
              <a:t>Basically, allows all conflict serializable schedules + “blind writes”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228600" y="3657600"/>
            <a:ext cx="38862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T1: R(A)	  W(A)</a:t>
            </a:r>
          </a:p>
          <a:p>
            <a:r>
              <a:rPr lang="en-US" sz="2400">
                <a:solidFill>
                  <a:schemeClr val="tx1"/>
                </a:solidFill>
              </a:rPr>
              <a:t>T2:	   W(A)</a:t>
            </a:r>
          </a:p>
          <a:p>
            <a:r>
              <a:rPr lang="en-US" sz="2400">
                <a:solidFill>
                  <a:schemeClr val="tx1"/>
                </a:solidFill>
              </a:rPr>
              <a:t>T3:		             W(A)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4953000" y="3657600"/>
            <a:ext cx="39624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T1: R(A),W(A)</a:t>
            </a:r>
          </a:p>
          <a:p>
            <a:r>
              <a:rPr lang="en-US" sz="2400">
                <a:solidFill>
                  <a:schemeClr val="tx1"/>
                </a:solidFill>
              </a:rPr>
              <a:t>T2:	              W(A)</a:t>
            </a:r>
          </a:p>
          <a:p>
            <a:r>
              <a:rPr lang="en-US" sz="2400">
                <a:solidFill>
                  <a:schemeClr val="tx1"/>
                </a:solidFill>
              </a:rPr>
              <a:t>T3:		             W(A)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4346575"/>
            <a:ext cx="533400" cy="203200"/>
            <a:chOff x="2592" y="3012"/>
            <a:chExt cx="336" cy="128"/>
          </a:xfrm>
        </p:grpSpPr>
        <p:sp>
          <p:nvSpPr>
            <p:cNvPr id="52235" name="Line 7"/>
            <p:cNvSpPr>
              <a:spLocks noChangeShapeType="1"/>
            </p:cNvSpPr>
            <p:nvPr/>
          </p:nvSpPr>
          <p:spPr bwMode="auto">
            <a:xfrm>
              <a:off x="2592" y="3012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6" name="Line 8"/>
            <p:cNvSpPr>
              <a:spLocks noChangeShapeType="1"/>
            </p:cNvSpPr>
            <p:nvPr/>
          </p:nvSpPr>
          <p:spPr bwMode="auto">
            <a:xfrm>
              <a:off x="2592" y="3076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7" name="Line 9"/>
            <p:cNvSpPr>
              <a:spLocks noChangeShapeType="1"/>
            </p:cNvSpPr>
            <p:nvPr/>
          </p:nvSpPr>
          <p:spPr bwMode="auto">
            <a:xfrm>
              <a:off x="2592" y="314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4159250" y="3940175"/>
            <a:ext cx="793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latin typeface="Tahoma" charset="0"/>
              </a:rPr>
              <a:t>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nimBg="1" autoUpdateAnimBg="0"/>
      <p:bldP spid="177157" grpId="0" animBg="1" autoUpdateAnimBg="0"/>
      <p:bldP spid="177162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B3DFC9DF-9A50-4DEF-B116-2EF0D5D79328}" type="slidenum">
              <a:rPr lang="en-US"/>
              <a:pPr/>
              <a:t>60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Multiple Granularity Lock Protocol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7696200" cy="3352800"/>
          </a:xfrm>
          <a:noFill/>
        </p:spPr>
        <p:txBody>
          <a:bodyPr lIns="92075" tIns="46038" rIns="92075" bIns="46038"/>
          <a:lstStyle/>
          <a:p>
            <a:r>
              <a:rPr lang="en-US" sz="2800" smtClean="0"/>
              <a:t>Each Xact: lock root.</a:t>
            </a:r>
          </a:p>
          <a:p>
            <a:r>
              <a:rPr lang="en-US" sz="2800" smtClean="0"/>
              <a:t>To get S or IS lock on a node, must hold  </a:t>
            </a:r>
            <a:r>
              <a:rPr lang="en-US" sz="2800" b="1" smtClean="0"/>
              <a:t>at least</a:t>
            </a:r>
            <a:r>
              <a:rPr lang="en-US" sz="2800" smtClean="0"/>
              <a:t> IS on parent node.</a:t>
            </a:r>
          </a:p>
          <a:p>
            <a:pPr lvl="1"/>
            <a:r>
              <a:rPr lang="en-US" sz="2400" smtClean="0">
                <a:ea typeface="ＭＳ Ｐゴシック" charset="-128"/>
              </a:rPr>
              <a:t>What if Xact holds SIX on parent? S on parent?</a:t>
            </a:r>
          </a:p>
          <a:p>
            <a:r>
              <a:rPr lang="en-US" sz="2800" smtClean="0"/>
              <a:t>To get X or IX or SIX on a node, must hold </a:t>
            </a:r>
            <a:r>
              <a:rPr lang="en-US" sz="2800" b="1" smtClean="0"/>
              <a:t>at least</a:t>
            </a:r>
            <a:r>
              <a:rPr lang="en-US" sz="2800" smtClean="0"/>
              <a:t> IX on parent node.</a:t>
            </a:r>
          </a:p>
          <a:p>
            <a:r>
              <a:rPr lang="en-US" sz="2800" smtClean="0"/>
              <a:t>Must release locks in bottom-up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68BC19A-9390-47AE-9150-7493A5F1A3E9}" type="slidenum">
              <a:rPr lang="en-US"/>
              <a:pPr/>
              <a:t>61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granularity protocol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3657600" y="2590800"/>
            <a:ext cx="433388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505200" y="3505200"/>
            <a:ext cx="722313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SIX</a:t>
            </a:r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191000" y="4343400"/>
            <a:ext cx="55245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IX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3046413" y="4343400"/>
            <a:ext cx="382587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52234" name="Text Box 9"/>
          <p:cNvSpPr txBox="1">
            <a:spLocks noChangeArrowheads="1"/>
          </p:cNvSpPr>
          <p:nvPr/>
        </p:nvSpPr>
        <p:spPr bwMode="auto">
          <a:xfrm>
            <a:off x="3581400" y="5153025"/>
            <a:ext cx="50165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</a:t>
            </a:r>
          </a:p>
        </p:txBody>
      </p:sp>
      <p:cxnSp>
        <p:nvCxnSpPr>
          <p:cNvPr id="52235" name="AutoShape 10"/>
          <p:cNvCxnSpPr>
            <a:cxnSpLocks noChangeShapeType="1"/>
            <a:stCxn id="52230" idx="2"/>
            <a:endCxn id="52231" idx="0"/>
          </p:cNvCxnSpPr>
          <p:nvPr/>
        </p:nvCxnSpPr>
        <p:spPr bwMode="auto">
          <a:xfrm flipH="1">
            <a:off x="3867150" y="3090863"/>
            <a:ext cx="7938" cy="400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</p:cxnSp>
      <p:cxnSp>
        <p:nvCxnSpPr>
          <p:cNvPr id="52236" name="AutoShape 11"/>
          <p:cNvCxnSpPr>
            <a:cxnSpLocks noChangeShapeType="1"/>
            <a:stCxn id="52231" idx="2"/>
            <a:endCxn id="52233" idx="0"/>
          </p:cNvCxnSpPr>
          <p:nvPr/>
        </p:nvCxnSpPr>
        <p:spPr bwMode="auto">
          <a:xfrm rot="5400000">
            <a:off x="3390900" y="3852863"/>
            <a:ext cx="323850" cy="6286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</p:cxnSp>
      <p:cxnSp>
        <p:nvCxnSpPr>
          <p:cNvPr id="52237" name="AutoShape 12"/>
          <p:cNvCxnSpPr>
            <a:cxnSpLocks noChangeShapeType="1"/>
            <a:stCxn id="52231" idx="2"/>
            <a:endCxn id="52232" idx="0"/>
          </p:cNvCxnSpPr>
          <p:nvPr/>
        </p:nvCxnSpPr>
        <p:spPr bwMode="auto">
          <a:xfrm rot="16200000" flipH="1">
            <a:off x="4005263" y="3867150"/>
            <a:ext cx="323850" cy="6000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</p:cxnSp>
      <p:cxnSp>
        <p:nvCxnSpPr>
          <p:cNvPr id="52238" name="AutoShape 13"/>
          <p:cNvCxnSpPr>
            <a:cxnSpLocks noChangeShapeType="1"/>
            <a:stCxn id="52233" idx="2"/>
            <a:endCxn id="52234" idx="0"/>
          </p:cNvCxnSpPr>
          <p:nvPr/>
        </p:nvCxnSpPr>
        <p:spPr bwMode="auto">
          <a:xfrm rot="16200000" flipH="1">
            <a:off x="3387725" y="4694238"/>
            <a:ext cx="295275" cy="59372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</p:cxnSp>
      <p:cxnSp>
        <p:nvCxnSpPr>
          <p:cNvPr id="52239" name="AutoShape 14"/>
          <p:cNvCxnSpPr>
            <a:cxnSpLocks noChangeShapeType="1"/>
            <a:stCxn id="52232" idx="2"/>
            <a:endCxn id="52234" idx="0"/>
          </p:cNvCxnSpPr>
          <p:nvPr/>
        </p:nvCxnSpPr>
        <p:spPr bwMode="auto">
          <a:xfrm rot="5400000">
            <a:off x="4002087" y="4673601"/>
            <a:ext cx="295275" cy="6350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</p:spPr>
      </p:cxnSp>
      <p:sp>
        <p:nvSpPr>
          <p:cNvPr id="52240" name="Line 15"/>
          <p:cNvSpPr>
            <a:spLocks noChangeShapeType="1"/>
          </p:cNvSpPr>
          <p:nvPr/>
        </p:nvSpPr>
        <p:spPr bwMode="auto">
          <a:xfrm flipV="1">
            <a:off x="6096000" y="2590800"/>
            <a:ext cx="0" cy="304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Text Box 16"/>
          <p:cNvSpPr txBox="1">
            <a:spLocks noChangeArrowheads="1"/>
          </p:cNvSpPr>
          <p:nvPr/>
        </p:nvSpPr>
        <p:spPr bwMode="auto">
          <a:xfrm>
            <a:off x="6689725" y="2479675"/>
            <a:ext cx="2390775" cy="100488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>
            <a:spAutoFit/>
          </a:bodyPr>
          <a:lstStyle/>
          <a:p>
            <a:r>
              <a:rPr lang="en-US"/>
              <a:t>stronger </a:t>
            </a:r>
          </a:p>
          <a:p>
            <a:r>
              <a:rPr lang="en-US"/>
              <a:t>(more privileges)</a:t>
            </a:r>
          </a:p>
        </p:txBody>
      </p:sp>
      <p:sp>
        <p:nvSpPr>
          <p:cNvPr id="52242" name="Text Box 17"/>
          <p:cNvSpPr txBox="1">
            <a:spLocks noChangeArrowheads="1"/>
          </p:cNvSpPr>
          <p:nvPr/>
        </p:nvSpPr>
        <p:spPr bwMode="auto">
          <a:xfrm>
            <a:off x="6842125" y="5222875"/>
            <a:ext cx="1131888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weaker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5AA1EA6B-5116-40AE-9AB4-C2D1544E9146}" type="slidenum">
              <a:rPr lang="en-US"/>
              <a:pPr/>
              <a:t>62</a:t>
            </a:fld>
            <a:endParaRPr lang="en-US"/>
          </a:p>
        </p:txBody>
      </p:sp>
      <p:sp>
        <p:nvSpPr>
          <p:cNvPr id="54277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Examples – 2 level hierarchy</a:t>
            </a:r>
          </a:p>
        </p:txBody>
      </p:sp>
      <p:sp>
        <p:nvSpPr>
          <p:cNvPr id="5427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7772400" cy="50292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T1 scans R, and updates a few tuples:</a:t>
            </a:r>
          </a:p>
        </p:txBody>
      </p:sp>
      <p:sp>
        <p:nvSpPr>
          <p:cNvPr id="54279" name="Rectangle 135"/>
          <p:cNvSpPr>
            <a:spLocks noChangeArrowheads="1"/>
          </p:cNvSpPr>
          <p:nvPr/>
        </p:nvSpPr>
        <p:spPr bwMode="auto">
          <a:xfrm>
            <a:off x="7585075" y="1828800"/>
            <a:ext cx="110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b="0">
                <a:solidFill>
                  <a:schemeClr val="accent1"/>
                </a:solidFill>
                <a:latin typeface="Book Antiqua" charset="0"/>
              </a:rPr>
              <a:t>Tuples</a:t>
            </a:r>
          </a:p>
        </p:txBody>
      </p:sp>
      <p:sp>
        <p:nvSpPr>
          <p:cNvPr id="54280" name="Rectangle 136"/>
          <p:cNvSpPr>
            <a:spLocks noChangeArrowheads="1"/>
          </p:cNvSpPr>
          <p:nvPr/>
        </p:nvSpPr>
        <p:spPr bwMode="auto">
          <a:xfrm>
            <a:off x="7620000" y="1143000"/>
            <a:ext cx="105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b="0">
                <a:solidFill>
                  <a:schemeClr val="accent1"/>
                </a:solidFill>
                <a:latin typeface="Book Antiqua" charset="0"/>
              </a:rPr>
              <a:t>Tables</a:t>
            </a:r>
          </a:p>
        </p:txBody>
      </p:sp>
      <p:sp>
        <p:nvSpPr>
          <p:cNvPr id="54281" name="Line 139"/>
          <p:cNvSpPr>
            <a:spLocks noChangeShapeType="1"/>
          </p:cNvSpPr>
          <p:nvPr/>
        </p:nvSpPr>
        <p:spPr bwMode="auto">
          <a:xfrm>
            <a:off x="8143875" y="1511300"/>
            <a:ext cx="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140"/>
          <p:cNvSpPr>
            <a:spLocks noChangeArrowheads="1"/>
          </p:cNvSpPr>
          <p:nvPr/>
        </p:nvSpPr>
        <p:spPr bwMode="auto">
          <a:xfrm>
            <a:off x="7467600" y="1219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endParaRPr lang="en-US" b="0">
              <a:solidFill>
                <a:schemeClr val="accent1"/>
              </a:solidFill>
              <a:latin typeface="Book Antiqua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A076197-987E-4030-B4CD-B7A4CBF23A43}" type="slidenum">
              <a:rPr lang="en-US"/>
              <a:pPr/>
              <a:t>63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Examples – 2 level hierarchy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7772400" cy="50292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T1 scans R, and updates a few tuples:</a:t>
            </a:r>
          </a:p>
          <a:p>
            <a:r>
              <a:rPr lang="en-US" smtClean="0"/>
              <a:t>T1 gets an SIX lock on R, then get X lock on tuples that are updated.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7467600" y="609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endParaRPr lang="en-US" b="0">
              <a:solidFill>
                <a:schemeClr val="accent1"/>
              </a:solidFill>
              <a:latin typeface="Book Antiqua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45EEA18-DADB-4606-9B44-80502B193563}" type="slidenum">
              <a:rPr lang="en-US"/>
              <a:pPr/>
              <a:t>64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– 2 level hierarchy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T2: find avg salary of ‘Sales’ employees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20F289E-C1F0-449B-AD88-0C1321A70BAA}" type="slidenum">
              <a:rPr lang="en-US"/>
              <a:pPr/>
              <a:t>65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– 2 level hierarchy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T2: find avg salary of ‘Sales’ employees</a:t>
            </a:r>
          </a:p>
          <a:p>
            <a:r>
              <a:rPr lang="en-US" smtClean="0"/>
              <a:t>T2 gets an IS lock on R, and repeatedly gets an S lock on tuples of R.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828425C5-62DC-46D8-8692-26520AB513D3}" type="slidenum">
              <a:rPr lang="en-US"/>
              <a:pPr/>
              <a:t>66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– 2 level hierarchy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T3: sum of salaries of everybody in ‘R’: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F7DBCA4-6863-4069-850E-95E87D181029}" type="slidenum">
              <a:rPr lang="en-US"/>
              <a:pPr/>
              <a:t>67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– 2 level hierarchy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T3: sum of salaries of everybody in ‘R’:</a:t>
            </a:r>
          </a:p>
          <a:p>
            <a:r>
              <a:rPr lang="en-US" smtClean="0"/>
              <a:t>T3 gets an S lock on R. </a:t>
            </a:r>
          </a:p>
          <a:p>
            <a:r>
              <a:rPr lang="en-US" smtClean="0"/>
              <a:t>OR, T3 could behave like T2; can                                      use </a:t>
            </a:r>
            <a:r>
              <a:rPr lang="en-US" smtClean="0">
                <a:solidFill>
                  <a:schemeClr val="accent2"/>
                </a:solidFill>
              </a:rPr>
              <a:t>lock escalation</a:t>
            </a:r>
            <a:r>
              <a:rPr lang="en-US" smtClean="0"/>
              <a:t> to decide which.</a:t>
            </a:r>
          </a:p>
          <a:p>
            <a:pPr lvl="1"/>
            <a:r>
              <a:rPr lang="en-US" smtClean="0">
                <a:ea typeface="ＭＳ Ｐゴシック" charset="-128"/>
              </a:rPr>
              <a:t>Lock escalation dynamically asks for </a:t>
            </a:r>
          </a:p>
          <a:p>
            <a:pPr lvl="1">
              <a:buFontTx/>
              <a:buNone/>
            </a:pPr>
            <a:r>
              <a:rPr lang="en-US" smtClean="0">
                <a:ea typeface="ＭＳ Ｐゴシック" charset="-128"/>
              </a:rPr>
              <a:t>	coarser-grained locks when too many</a:t>
            </a:r>
          </a:p>
          <a:p>
            <a:pPr lvl="1">
              <a:buFontTx/>
              <a:buNone/>
            </a:pPr>
            <a:r>
              <a:rPr lang="en-US" smtClean="0">
                <a:ea typeface="ＭＳ Ｐゴシック" charset="-128"/>
              </a:rPr>
              <a:t>	low level locks acquired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333F359-0CAD-4413-8D52-20A400FBDF67}" type="slidenum">
              <a:rPr lang="en-US"/>
              <a:pPr/>
              <a:t>68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granularity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Very useful in practice</a:t>
            </a:r>
          </a:p>
          <a:p>
            <a:r>
              <a:rPr lang="en-US" smtClean="0"/>
              <a:t>each xact needs only a few locks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FEB9824-0736-490A-976E-9265C23CC5C5}" type="slidenum">
              <a:rPr lang="en-US"/>
              <a:pPr/>
              <a:t>69</a:t>
            </a:fld>
            <a:endParaRPr lang="en-US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sz="1400" smtClean="0">
              <a:ea typeface="ＭＳ Ｐゴシック" charset="-128"/>
            </a:endParaRPr>
          </a:p>
          <a:p>
            <a:r>
              <a:rPr lang="en-US" smtClean="0"/>
              <a:t>...</a:t>
            </a:r>
          </a:p>
          <a:p>
            <a:r>
              <a:rPr lang="en-US" smtClean="0"/>
              <a:t>Locking granularity</a:t>
            </a:r>
          </a:p>
          <a:p>
            <a:r>
              <a:rPr lang="en-US" smtClean="0"/>
              <a:t>Tree locking protocols</a:t>
            </a:r>
          </a:p>
          <a:p>
            <a:r>
              <a:rPr lang="en-US" smtClean="0"/>
              <a:t>Phantoms &amp; predicate locking</a:t>
            </a:r>
          </a:p>
        </p:txBody>
      </p:sp>
      <p:sp>
        <p:nvSpPr>
          <p:cNvPr id="68615" name="AutoShape 4"/>
          <p:cNvSpPr>
            <a:spLocks noChangeArrowheads="1"/>
          </p:cNvSpPr>
          <p:nvPr/>
        </p:nvSpPr>
        <p:spPr bwMode="auto">
          <a:xfrm>
            <a:off x="76200" y="3429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FEEA-C463-40DE-899D-322ED7B07CBF}" type="slidenum">
              <a:rPr lang="en-US"/>
              <a:pPr/>
              <a:t>7</a:t>
            </a:fld>
            <a:endParaRPr lang="en-US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2"/>
              </a:buClr>
              <a:buSzPct val="90000"/>
            </a:pPr>
            <a:r>
              <a:rPr lang="en-US" smtClean="0">
                <a:ea typeface="ＭＳ Ｐゴシック" charset="-128"/>
              </a:rPr>
              <a:t>View Serializability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75000"/>
            </a:pPr>
            <a:r>
              <a:rPr lang="en-US" smtClean="0">
                <a:ea typeface="ＭＳ Ｐゴシック" charset="-128"/>
              </a:rPr>
              <a:t>Basically, allows all conflict serializable schedules + “blind writes”</a:t>
            </a:r>
          </a:p>
        </p:txBody>
      </p:sp>
      <p:sp>
        <p:nvSpPr>
          <p:cNvPr id="53255" name="Rectangle 4"/>
          <p:cNvSpPr>
            <a:spLocks noChangeArrowheads="1"/>
          </p:cNvSpPr>
          <p:nvPr/>
        </p:nvSpPr>
        <p:spPr bwMode="auto">
          <a:xfrm>
            <a:off x="228600" y="3657600"/>
            <a:ext cx="38862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T1: R(A)	  W(A)</a:t>
            </a:r>
          </a:p>
          <a:p>
            <a:r>
              <a:rPr lang="en-US" sz="2400">
                <a:solidFill>
                  <a:schemeClr val="tx1"/>
                </a:solidFill>
              </a:rPr>
              <a:t>T2:	   </a:t>
            </a:r>
            <a:r>
              <a:rPr lang="en-US" sz="2400">
                <a:solidFill>
                  <a:srgbClr val="009900"/>
                </a:solidFill>
              </a:rPr>
              <a:t>W(A)</a:t>
            </a:r>
            <a:endParaRPr lang="en-US" sz="2400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T3:		             </a:t>
            </a:r>
            <a:r>
              <a:rPr lang="en-US" sz="2400">
                <a:solidFill>
                  <a:srgbClr val="663300"/>
                </a:solidFill>
              </a:rPr>
              <a:t>W(A)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3256" name="Rectangle 5"/>
          <p:cNvSpPr>
            <a:spLocks noChangeArrowheads="1"/>
          </p:cNvSpPr>
          <p:nvPr/>
        </p:nvSpPr>
        <p:spPr bwMode="auto">
          <a:xfrm>
            <a:off x="4953000" y="3657600"/>
            <a:ext cx="39624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T1: R(A),W(A)</a:t>
            </a:r>
          </a:p>
          <a:p>
            <a:r>
              <a:rPr lang="en-US" sz="2400">
                <a:solidFill>
                  <a:schemeClr val="tx1"/>
                </a:solidFill>
              </a:rPr>
              <a:t>T2:	              </a:t>
            </a:r>
            <a:r>
              <a:rPr lang="en-US" sz="2400">
                <a:solidFill>
                  <a:srgbClr val="009900"/>
                </a:solidFill>
              </a:rPr>
              <a:t>W(A)</a:t>
            </a:r>
            <a:endParaRPr lang="en-US" sz="2400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T3:		             </a:t>
            </a:r>
            <a:r>
              <a:rPr lang="en-US" sz="2400">
                <a:solidFill>
                  <a:srgbClr val="663300"/>
                </a:solidFill>
              </a:rPr>
              <a:t>W(A)</a:t>
            </a:r>
            <a:endParaRPr lang="en-US" sz="2400">
              <a:solidFill>
                <a:schemeClr val="tx1"/>
              </a:solidFill>
            </a:endParaRPr>
          </a:p>
        </p:txBody>
      </p:sp>
      <p:grpSp>
        <p:nvGrpSpPr>
          <p:cNvPr id="53257" name="Group 6"/>
          <p:cNvGrpSpPr>
            <a:grpSpLocks/>
          </p:cNvGrpSpPr>
          <p:nvPr/>
        </p:nvGrpSpPr>
        <p:grpSpPr bwMode="auto">
          <a:xfrm>
            <a:off x="4267200" y="4346575"/>
            <a:ext cx="533400" cy="203200"/>
            <a:chOff x="2592" y="3012"/>
            <a:chExt cx="336" cy="128"/>
          </a:xfrm>
        </p:grpSpPr>
        <p:sp>
          <p:nvSpPr>
            <p:cNvPr id="53262" name="Line 7"/>
            <p:cNvSpPr>
              <a:spLocks noChangeShapeType="1"/>
            </p:cNvSpPr>
            <p:nvPr/>
          </p:nvSpPr>
          <p:spPr bwMode="auto">
            <a:xfrm>
              <a:off x="2592" y="3012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3" name="Line 8"/>
            <p:cNvSpPr>
              <a:spLocks noChangeShapeType="1"/>
            </p:cNvSpPr>
            <p:nvPr/>
          </p:nvSpPr>
          <p:spPr bwMode="auto">
            <a:xfrm>
              <a:off x="2592" y="3076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4" name="Line 9"/>
            <p:cNvSpPr>
              <a:spLocks noChangeShapeType="1"/>
            </p:cNvSpPr>
            <p:nvPr/>
          </p:nvSpPr>
          <p:spPr bwMode="auto">
            <a:xfrm>
              <a:off x="2592" y="314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4159250" y="3940175"/>
            <a:ext cx="793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latin typeface="Tahoma" charset="0"/>
              </a:rPr>
              <a:t>view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228600" y="5105400"/>
            <a:ext cx="3613150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A:    5       </a:t>
            </a:r>
            <a:r>
              <a:rPr lang="en-US" sz="2400">
                <a:solidFill>
                  <a:srgbClr val="009900"/>
                </a:solidFill>
              </a:rPr>
              <a:t>10</a:t>
            </a:r>
            <a:r>
              <a:rPr lang="en-US" sz="2400">
                <a:solidFill>
                  <a:schemeClr val="tx1"/>
                </a:solidFill>
              </a:rPr>
              <a:t>        8         </a:t>
            </a:r>
            <a:r>
              <a:rPr lang="en-US" sz="2400">
                <a:solidFill>
                  <a:srgbClr val="663300"/>
                </a:solidFill>
              </a:rPr>
              <a:t>25</a:t>
            </a:r>
            <a:r>
              <a:rPr lang="en-US" sz="2400">
                <a:solidFill>
                  <a:schemeClr val="tx1"/>
                </a:solidFill>
              </a:rPr>
              <a:t>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5029200" y="5105400"/>
            <a:ext cx="3613150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A:    5       8        </a:t>
            </a:r>
            <a:r>
              <a:rPr lang="en-US" sz="2400">
                <a:solidFill>
                  <a:srgbClr val="009900"/>
                </a:solidFill>
              </a:rPr>
              <a:t>10</a:t>
            </a:r>
            <a:r>
              <a:rPr lang="en-US" sz="2400">
                <a:solidFill>
                  <a:schemeClr val="tx1"/>
                </a:solidFill>
              </a:rPr>
              <a:t>         </a:t>
            </a:r>
            <a:r>
              <a:rPr lang="en-US" sz="2400">
                <a:solidFill>
                  <a:srgbClr val="663300"/>
                </a:solidFill>
              </a:rPr>
              <a:t>25</a:t>
            </a:r>
            <a:r>
              <a:rPr lang="en-US" sz="2400">
                <a:solidFill>
                  <a:schemeClr val="tx1"/>
                </a:solidFill>
              </a:rPr>
              <a:t>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3261" name="AutoShape 13"/>
          <p:cNvSpPr>
            <a:spLocks/>
          </p:cNvSpPr>
          <p:nvPr/>
        </p:nvSpPr>
        <p:spPr bwMode="auto">
          <a:xfrm>
            <a:off x="8534400" y="609600"/>
            <a:ext cx="457200" cy="5943600"/>
          </a:xfrm>
          <a:prstGeom prst="rightBracket">
            <a:avLst>
              <a:gd name="adj" fmla="val 108333"/>
            </a:avLst>
          </a:prstGeom>
          <a:noFill/>
          <a:ln w="762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7563F66-6BB8-4A97-83A9-4407EB118947}" type="slidenum">
              <a:rPr lang="en-US"/>
              <a:pPr/>
              <a:t>70</a:t>
            </a:fld>
            <a:endParaRPr lang="en-US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Locking in B+ Trees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46482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What about locking indexes?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8821CF8-2CE1-46CB-B7A1-A50EAA9C3EFD}" type="slidenum">
              <a:rPr lang="en-US"/>
              <a:pPr/>
              <a:t>71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B+tree</a:t>
            </a:r>
          </a:p>
        </p:txBody>
      </p:sp>
      <p:sp>
        <p:nvSpPr>
          <p:cNvPr id="72710" name="Rectangle 2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T1 wants to insert in H</a:t>
            </a:r>
          </a:p>
          <a:p>
            <a:r>
              <a:rPr lang="en-US" smtClean="0"/>
              <a:t>T2 wants to insert in I</a:t>
            </a:r>
          </a:p>
          <a:p>
            <a:r>
              <a:rPr lang="en-US" smtClean="0"/>
              <a:t>why not plain 2PL?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105400" y="1905000"/>
            <a:ext cx="3917950" cy="3543300"/>
            <a:chOff x="3216" y="1200"/>
            <a:chExt cx="2468" cy="2232"/>
          </a:xfrm>
        </p:grpSpPr>
        <p:sp>
          <p:nvSpPr>
            <p:cNvPr id="72714" name="Oval 4"/>
            <p:cNvSpPr>
              <a:spLocks noChangeArrowheads="1"/>
            </p:cNvSpPr>
            <p:nvPr/>
          </p:nvSpPr>
          <p:spPr bwMode="auto">
            <a:xfrm>
              <a:off x="3216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2715" name="Oval 5"/>
            <p:cNvSpPr>
              <a:spLocks noChangeArrowheads="1"/>
            </p:cNvSpPr>
            <p:nvPr/>
          </p:nvSpPr>
          <p:spPr bwMode="auto">
            <a:xfrm>
              <a:off x="4560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2716" name="Oval 6"/>
            <p:cNvSpPr>
              <a:spLocks noChangeArrowheads="1"/>
            </p:cNvSpPr>
            <p:nvPr/>
          </p:nvSpPr>
          <p:spPr bwMode="auto">
            <a:xfrm>
              <a:off x="3792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2717" name="Oval 7"/>
            <p:cNvSpPr>
              <a:spLocks noChangeArrowheads="1"/>
            </p:cNvSpPr>
            <p:nvPr/>
          </p:nvSpPr>
          <p:spPr bwMode="auto">
            <a:xfrm>
              <a:off x="4752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2718" name="Oval 8"/>
            <p:cNvSpPr>
              <a:spLocks noChangeArrowheads="1"/>
            </p:cNvSpPr>
            <p:nvPr/>
          </p:nvSpPr>
          <p:spPr bwMode="auto">
            <a:xfrm>
              <a:off x="3984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2719" name="Oval 9"/>
            <p:cNvSpPr>
              <a:spLocks noChangeArrowheads="1"/>
            </p:cNvSpPr>
            <p:nvPr/>
          </p:nvSpPr>
          <p:spPr bwMode="auto">
            <a:xfrm>
              <a:off x="3360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2720" name="Oval 10"/>
            <p:cNvSpPr>
              <a:spLocks noChangeArrowheads="1"/>
            </p:cNvSpPr>
            <p:nvPr/>
          </p:nvSpPr>
          <p:spPr bwMode="auto">
            <a:xfrm>
              <a:off x="436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2721" name="Oval 11"/>
            <p:cNvSpPr>
              <a:spLocks noChangeArrowheads="1"/>
            </p:cNvSpPr>
            <p:nvPr/>
          </p:nvSpPr>
          <p:spPr bwMode="auto">
            <a:xfrm>
              <a:off x="364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2722" name="Oval 12"/>
            <p:cNvSpPr>
              <a:spLocks noChangeArrowheads="1"/>
            </p:cNvSpPr>
            <p:nvPr/>
          </p:nvSpPr>
          <p:spPr bwMode="auto">
            <a:xfrm>
              <a:off x="4080" y="1200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cxnSp>
          <p:nvCxnSpPr>
            <p:cNvPr id="72723" name="AutoShape 13"/>
            <p:cNvCxnSpPr>
              <a:cxnSpLocks noChangeShapeType="1"/>
              <a:stCxn id="72722" idx="3"/>
              <a:endCxn id="72721" idx="0"/>
            </p:cNvCxnSpPr>
            <p:nvPr/>
          </p:nvCxnSpPr>
          <p:spPr bwMode="auto">
            <a:xfrm flipH="1">
              <a:off x="3852" y="1560"/>
              <a:ext cx="288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24" name="AutoShape 14"/>
            <p:cNvCxnSpPr>
              <a:cxnSpLocks noChangeShapeType="1"/>
              <a:stCxn id="72722" idx="5"/>
              <a:endCxn id="72720" idx="0"/>
            </p:cNvCxnSpPr>
            <p:nvPr/>
          </p:nvCxnSpPr>
          <p:spPr bwMode="auto">
            <a:xfrm>
              <a:off x="4428" y="1560"/>
              <a:ext cx="14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25" name="AutoShape 15"/>
            <p:cNvCxnSpPr>
              <a:cxnSpLocks noChangeShapeType="1"/>
              <a:stCxn id="72721" idx="3"/>
              <a:endCxn id="72719" idx="0"/>
            </p:cNvCxnSpPr>
            <p:nvPr/>
          </p:nvCxnSpPr>
          <p:spPr bwMode="auto">
            <a:xfrm flipH="1">
              <a:off x="3564" y="2232"/>
              <a:ext cx="144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26" name="AutoShape 16"/>
            <p:cNvCxnSpPr>
              <a:cxnSpLocks noChangeShapeType="1"/>
              <a:stCxn id="72721" idx="5"/>
              <a:endCxn id="72718" idx="0"/>
            </p:cNvCxnSpPr>
            <p:nvPr/>
          </p:nvCxnSpPr>
          <p:spPr bwMode="auto">
            <a:xfrm>
              <a:off x="3996" y="2232"/>
              <a:ext cx="192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27" name="AutoShape 17"/>
            <p:cNvCxnSpPr>
              <a:cxnSpLocks noChangeShapeType="1"/>
              <a:stCxn id="72721" idx="6"/>
              <a:endCxn id="72717" idx="1"/>
            </p:cNvCxnSpPr>
            <p:nvPr/>
          </p:nvCxnSpPr>
          <p:spPr bwMode="auto">
            <a:xfrm>
              <a:off x="4068" y="2076"/>
              <a:ext cx="744" cy="4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28" name="AutoShape 18"/>
            <p:cNvCxnSpPr>
              <a:cxnSpLocks noChangeShapeType="1"/>
              <a:stCxn id="72719" idx="4"/>
              <a:endCxn id="72714" idx="0"/>
            </p:cNvCxnSpPr>
            <p:nvPr/>
          </p:nvCxnSpPr>
          <p:spPr bwMode="auto">
            <a:xfrm flipH="1">
              <a:off x="3420" y="2868"/>
              <a:ext cx="144" cy="1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29" name="AutoShape 19"/>
            <p:cNvCxnSpPr>
              <a:cxnSpLocks noChangeShapeType="1"/>
              <a:stCxn id="72719" idx="4"/>
              <a:endCxn id="72716" idx="1"/>
            </p:cNvCxnSpPr>
            <p:nvPr/>
          </p:nvCxnSpPr>
          <p:spPr bwMode="auto">
            <a:xfrm>
              <a:off x="3564" y="2868"/>
              <a:ext cx="288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30" name="AutoShape 20"/>
            <p:cNvCxnSpPr>
              <a:cxnSpLocks noChangeShapeType="1"/>
              <a:stCxn id="72718" idx="5"/>
              <a:endCxn id="72715" idx="1"/>
            </p:cNvCxnSpPr>
            <p:nvPr/>
          </p:nvCxnSpPr>
          <p:spPr bwMode="auto">
            <a:xfrm>
              <a:off x="4332" y="2808"/>
              <a:ext cx="288" cy="26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31" name="AutoShape 25"/>
            <p:cNvCxnSpPr>
              <a:cxnSpLocks noChangeShapeType="1"/>
              <a:endCxn id="72710" idx="3"/>
            </p:cNvCxnSpPr>
            <p:nvPr/>
          </p:nvCxnSpPr>
          <p:spPr bwMode="auto">
            <a:xfrm>
              <a:off x="4704" y="2244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32" name="AutoShape 26"/>
            <p:cNvCxnSpPr>
              <a:cxnSpLocks noChangeShapeType="1"/>
            </p:cNvCxnSpPr>
            <p:nvPr/>
          </p:nvCxnSpPr>
          <p:spPr bwMode="auto">
            <a:xfrm>
              <a:off x="4992" y="2868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733" name="Text Box 27"/>
            <p:cNvSpPr txBox="1">
              <a:spLocks noChangeArrowheads="1"/>
            </p:cNvSpPr>
            <p:nvPr/>
          </p:nvSpPr>
          <p:spPr bwMode="auto">
            <a:xfrm>
              <a:off x="5318" y="3098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  <p:sp>
          <p:nvSpPr>
            <p:cNvPr id="72734" name="Text Box 28"/>
            <p:cNvSpPr txBox="1">
              <a:spLocks noChangeArrowheads="1"/>
            </p:cNvSpPr>
            <p:nvPr/>
          </p:nvSpPr>
          <p:spPr bwMode="auto">
            <a:xfrm>
              <a:off x="5376" y="2592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</p:grpSp>
      <p:sp>
        <p:nvSpPr>
          <p:cNvPr id="72712" name="Text Box 31"/>
          <p:cNvSpPr txBox="1">
            <a:spLocks noChangeArrowheads="1"/>
          </p:cNvSpPr>
          <p:nvPr/>
        </p:nvSpPr>
        <p:spPr bwMode="auto">
          <a:xfrm>
            <a:off x="7885113" y="1641475"/>
            <a:ext cx="72548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72713" name="Line 33"/>
          <p:cNvSpPr>
            <a:spLocks noChangeShapeType="1"/>
          </p:cNvSpPr>
          <p:nvPr/>
        </p:nvSpPr>
        <p:spPr bwMode="auto">
          <a:xfrm flipH="1">
            <a:off x="7086600" y="1905000"/>
            <a:ext cx="762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58B5C12E-A2AA-4425-8B56-605D400FDCE5}" type="slidenum">
              <a:rPr lang="en-US"/>
              <a:pPr/>
              <a:t>72</a:t>
            </a:fld>
            <a:endParaRPr lang="en-US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B+tree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r>
              <a:rPr lang="en-US" smtClean="0"/>
              <a:t>T1 wants to insert in H</a:t>
            </a:r>
          </a:p>
          <a:p>
            <a:r>
              <a:rPr lang="en-US" smtClean="0"/>
              <a:t>T2 wants to insert in I</a:t>
            </a:r>
          </a:p>
          <a:p>
            <a:r>
              <a:rPr lang="en-US" smtClean="0"/>
              <a:t>why not plain 2PL?</a:t>
            </a:r>
          </a:p>
          <a:p>
            <a:r>
              <a:rPr lang="en-US" smtClean="0"/>
              <a:t>Because: X/S locks for too long!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05400" y="1905000"/>
            <a:ext cx="3917950" cy="3543300"/>
            <a:chOff x="3216" y="1200"/>
            <a:chExt cx="2468" cy="2232"/>
          </a:xfrm>
        </p:grpSpPr>
        <p:sp>
          <p:nvSpPr>
            <p:cNvPr id="74766" name="Oval 5"/>
            <p:cNvSpPr>
              <a:spLocks noChangeArrowheads="1"/>
            </p:cNvSpPr>
            <p:nvPr/>
          </p:nvSpPr>
          <p:spPr bwMode="auto">
            <a:xfrm>
              <a:off x="3216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4767" name="Oval 6"/>
            <p:cNvSpPr>
              <a:spLocks noChangeArrowheads="1"/>
            </p:cNvSpPr>
            <p:nvPr/>
          </p:nvSpPr>
          <p:spPr bwMode="auto">
            <a:xfrm>
              <a:off x="4560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4768" name="Oval 7"/>
            <p:cNvSpPr>
              <a:spLocks noChangeArrowheads="1"/>
            </p:cNvSpPr>
            <p:nvPr/>
          </p:nvSpPr>
          <p:spPr bwMode="auto">
            <a:xfrm>
              <a:off x="3792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4769" name="Oval 8"/>
            <p:cNvSpPr>
              <a:spLocks noChangeArrowheads="1"/>
            </p:cNvSpPr>
            <p:nvPr/>
          </p:nvSpPr>
          <p:spPr bwMode="auto">
            <a:xfrm>
              <a:off x="4752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4770" name="Oval 9"/>
            <p:cNvSpPr>
              <a:spLocks noChangeArrowheads="1"/>
            </p:cNvSpPr>
            <p:nvPr/>
          </p:nvSpPr>
          <p:spPr bwMode="auto">
            <a:xfrm>
              <a:off x="3984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4771" name="Oval 10"/>
            <p:cNvSpPr>
              <a:spLocks noChangeArrowheads="1"/>
            </p:cNvSpPr>
            <p:nvPr/>
          </p:nvSpPr>
          <p:spPr bwMode="auto">
            <a:xfrm>
              <a:off x="3360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4772" name="Oval 11"/>
            <p:cNvSpPr>
              <a:spLocks noChangeArrowheads="1"/>
            </p:cNvSpPr>
            <p:nvPr/>
          </p:nvSpPr>
          <p:spPr bwMode="auto">
            <a:xfrm>
              <a:off x="436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4773" name="Oval 12"/>
            <p:cNvSpPr>
              <a:spLocks noChangeArrowheads="1"/>
            </p:cNvSpPr>
            <p:nvPr/>
          </p:nvSpPr>
          <p:spPr bwMode="auto">
            <a:xfrm>
              <a:off x="364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4774" name="Oval 13"/>
            <p:cNvSpPr>
              <a:spLocks noChangeArrowheads="1"/>
            </p:cNvSpPr>
            <p:nvPr/>
          </p:nvSpPr>
          <p:spPr bwMode="auto">
            <a:xfrm>
              <a:off x="4080" y="1200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cxnSp>
          <p:nvCxnSpPr>
            <p:cNvPr id="74775" name="AutoShape 14"/>
            <p:cNvCxnSpPr>
              <a:cxnSpLocks noChangeShapeType="1"/>
              <a:stCxn id="74774" idx="3"/>
              <a:endCxn id="74773" idx="0"/>
            </p:cNvCxnSpPr>
            <p:nvPr/>
          </p:nvCxnSpPr>
          <p:spPr bwMode="auto">
            <a:xfrm flipH="1">
              <a:off x="3852" y="1560"/>
              <a:ext cx="288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76" name="AutoShape 15"/>
            <p:cNvCxnSpPr>
              <a:cxnSpLocks noChangeShapeType="1"/>
              <a:stCxn id="74774" idx="5"/>
              <a:endCxn id="74772" idx="0"/>
            </p:cNvCxnSpPr>
            <p:nvPr/>
          </p:nvCxnSpPr>
          <p:spPr bwMode="auto">
            <a:xfrm>
              <a:off x="4428" y="1560"/>
              <a:ext cx="14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77" name="AutoShape 16"/>
            <p:cNvCxnSpPr>
              <a:cxnSpLocks noChangeShapeType="1"/>
              <a:stCxn id="74773" idx="3"/>
              <a:endCxn id="74771" idx="0"/>
            </p:cNvCxnSpPr>
            <p:nvPr/>
          </p:nvCxnSpPr>
          <p:spPr bwMode="auto">
            <a:xfrm flipH="1">
              <a:off x="3564" y="2232"/>
              <a:ext cx="144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78" name="AutoShape 17"/>
            <p:cNvCxnSpPr>
              <a:cxnSpLocks noChangeShapeType="1"/>
              <a:stCxn id="74773" idx="5"/>
              <a:endCxn id="74770" idx="0"/>
            </p:cNvCxnSpPr>
            <p:nvPr/>
          </p:nvCxnSpPr>
          <p:spPr bwMode="auto">
            <a:xfrm>
              <a:off x="3996" y="2232"/>
              <a:ext cx="192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79" name="AutoShape 18"/>
            <p:cNvCxnSpPr>
              <a:cxnSpLocks noChangeShapeType="1"/>
              <a:stCxn id="74773" idx="6"/>
              <a:endCxn id="74769" idx="1"/>
            </p:cNvCxnSpPr>
            <p:nvPr/>
          </p:nvCxnSpPr>
          <p:spPr bwMode="auto">
            <a:xfrm>
              <a:off x="4068" y="2076"/>
              <a:ext cx="744" cy="4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80" name="AutoShape 19"/>
            <p:cNvCxnSpPr>
              <a:cxnSpLocks noChangeShapeType="1"/>
              <a:stCxn id="74771" idx="4"/>
              <a:endCxn id="74766" idx="0"/>
            </p:cNvCxnSpPr>
            <p:nvPr/>
          </p:nvCxnSpPr>
          <p:spPr bwMode="auto">
            <a:xfrm flipH="1">
              <a:off x="3420" y="2868"/>
              <a:ext cx="144" cy="1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81" name="AutoShape 20"/>
            <p:cNvCxnSpPr>
              <a:cxnSpLocks noChangeShapeType="1"/>
              <a:stCxn id="74771" idx="4"/>
              <a:endCxn id="74768" idx="1"/>
            </p:cNvCxnSpPr>
            <p:nvPr/>
          </p:nvCxnSpPr>
          <p:spPr bwMode="auto">
            <a:xfrm>
              <a:off x="3564" y="2868"/>
              <a:ext cx="288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82" name="AutoShape 21"/>
            <p:cNvCxnSpPr>
              <a:cxnSpLocks noChangeShapeType="1"/>
              <a:stCxn id="74770" idx="5"/>
              <a:endCxn id="74767" idx="1"/>
            </p:cNvCxnSpPr>
            <p:nvPr/>
          </p:nvCxnSpPr>
          <p:spPr bwMode="auto">
            <a:xfrm>
              <a:off x="4332" y="2808"/>
              <a:ext cx="288" cy="26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83" name="AutoShape 22"/>
            <p:cNvCxnSpPr>
              <a:cxnSpLocks noChangeShapeType="1"/>
              <a:endCxn id="74758" idx="3"/>
            </p:cNvCxnSpPr>
            <p:nvPr/>
          </p:nvCxnSpPr>
          <p:spPr bwMode="auto">
            <a:xfrm>
              <a:off x="4704" y="2244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4784" name="AutoShape 23"/>
            <p:cNvCxnSpPr>
              <a:cxnSpLocks noChangeShapeType="1"/>
            </p:cNvCxnSpPr>
            <p:nvPr/>
          </p:nvCxnSpPr>
          <p:spPr bwMode="auto">
            <a:xfrm>
              <a:off x="4992" y="2868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4785" name="Text Box 24"/>
            <p:cNvSpPr txBox="1">
              <a:spLocks noChangeArrowheads="1"/>
            </p:cNvSpPr>
            <p:nvPr/>
          </p:nvSpPr>
          <p:spPr bwMode="auto">
            <a:xfrm>
              <a:off x="5318" y="3098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  <p:sp>
          <p:nvSpPr>
            <p:cNvPr id="74786" name="Text Box 25"/>
            <p:cNvSpPr txBox="1">
              <a:spLocks noChangeArrowheads="1"/>
            </p:cNvSpPr>
            <p:nvPr/>
          </p:nvSpPr>
          <p:spPr bwMode="auto">
            <a:xfrm>
              <a:off x="5376" y="2592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</p:grpSp>
      <p:sp>
        <p:nvSpPr>
          <p:cNvPr id="74760" name="Text Box 26"/>
          <p:cNvSpPr txBox="1">
            <a:spLocks noChangeArrowheads="1"/>
          </p:cNvSpPr>
          <p:nvPr/>
        </p:nvSpPr>
        <p:spPr bwMode="auto">
          <a:xfrm>
            <a:off x="7885113" y="1641475"/>
            <a:ext cx="72548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74761" name="Line 27"/>
          <p:cNvSpPr>
            <a:spLocks noChangeShapeType="1"/>
          </p:cNvSpPr>
          <p:nvPr/>
        </p:nvSpPr>
        <p:spPr bwMode="auto">
          <a:xfrm flipH="1">
            <a:off x="7086600" y="1905000"/>
            <a:ext cx="762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WordArt 29"/>
          <p:cNvSpPr>
            <a:spLocks noChangeArrowheads="1" noChangeShapeType="1" noTextEdit="1"/>
          </p:cNvSpPr>
          <p:nvPr/>
        </p:nvSpPr>
        <p:spPr bwMode="auto">
          <a:xfrm>
            <a:off x="6019800" y="472440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  <p:sp>
        <p:nvSpPr>
          <p:cNvPr id="74763" name="WordArt 30"/>
          <p:cNvSpPr>
            <a:spLocks noChangeArrowheads="1" noChangeShapeType="1" noTextEdit="1"/>
          </p:cNvSpPr>
          <p:nvPr/>
        </p:nvSpPr>
        <p:spPr bwMode="auto">
          <a:xfrm>
            <a:off x="5410200" y="381000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  <p:sp>
        <p:nvSpPr>
          <p:cNvPr id="74764" name="WordArt 31"/>
          <p:cNvSpPr>
            <a:spLocks noChangeArrowheads="1" noChangeShapeType="1" noTextEdit="1"/>
          </p:cNvSpPr>
          <p:nvPr/>
        </p:nvSpPr>
        <p:spPr bwMode="auto">
          <a:xfrm>
            <a:off x="5791200" y="289560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  <p:sp>
        <p:nvSpPr>
          <p:cNvPr id="74765" name="WordArt 32"/>
          <p:cNvSpPr>
            <a:spLocks noChangeArrowheads="1" noChangeShapeType="1" noTextEdit="1"/>
          </p:cNvSpPr>
          <p:nvPr/>
        </p:nvSpPr>
        <p:spPr bwMode="auto">
          <a:xfrm>
            <a:off x="6553200" y="177165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1975A8DC-E403-4E74-A872-3E356296AF5B}" type="slidenum">
              <a:rPr lang="en-US"/>
              <a:pPr/>
              <a:t>73</a:t>
            </a:fld>
            <a:endParaRPr lang="en-US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main ideas: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‘crabbing’: get lock for parent; get lock for child; release lock for parent (if ‘safe’)</a:t>
            </a:r>
          </a:p>
          <a:p>
            <a:r>
              <a:rPr lang="en-US" smtClean="0"/>
              <a:t>‘safe’ nodes == nodes that won’t split or merge, ie:</a:t>
            </a:r>
          </a:p>
          <a:p>
            <a:pPr lvl="1"/>
            <a:r>
              <a:rPr lang="en-US" smtClean="0">
                <a:ea typeface="ＭＳ Ｐゴシック" charset="-128"/>
              </a:rPr>
              <a:t>not full (on insertion)</a:t>
            </a:r>
          </a:p>
          <a:p>
            <a:pPr lvl="1"/>
            <a:r>
              <a:rPr lang="en-US" smtClean="0">
                <a:ea typeface="ＭＳ Ｐゴシック" charset="-128"/>
              </a:rPr>
              <a:t>more than half-full (on deletion)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656A396-1AC0-4E3E-A78B-1075DBADD275}" type="slidenum">
              <a:rPr lang="en-US"/>
              <a:pPr/>
              <a:t>74</a:t>
            </a:fld>
            <a:endParaRPr 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B+tree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r>
              <a:rPr lang="en-US" smtClean="0"/>
              <a:t>T1 wants to insert in H</a:t>
            </a:r>
          </a:p>
          <a:p>
            <a:r>
              <a:rPr lang="en-US" smtClean="0"/>
              <a:t>crabbing: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05400" y="1905000"/>
            <a:ext cx="3917950" cy="3543300"/>
            <a:chOff x="3216" y="1200"/>
            <a:chExt cx="2468" cy="2232"/>
          </a:xfrm>
        </p:grpSpPr>
        <p:sp>
          <p:nvSpPr>
            <p:cNvPr id="78859" name="Oval 5"/>
            <p:cNvSpPr>
              <a:spLocks noChangeArrowheads="1"/>
            </p:cNvSpPr>
            <p:nvPr/>
          </p:nvSpPr>
          <p:spPr bwMode="auto">
            <a:xfrm>
              <a:off x="3216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8860" name="Oval 6"/>
            <p:cNvSpPr>
              <a:spLocks noChangeArrowheads="1"/>
            </p:cNvSpPr>
            <p:nvPr/>
          </p:nvSpPr>
          <p:spPr bwMode="auto">
            <a:xfrm>
              <a:off x="4560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78861" name="Oval 7"/>
            <p:cNvSpPr>
              <a:spLocks noChangeArrowheads="1"/>
            </p:cNvSpPr>
            <p:nvPr/>
          </p:nvSpPr>
          <p:spPr bwMode="auto">
            <a:xfrm>
              <a:off x="3792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78862" name="Oval 8"/>
            <p:cNvSpPr>
              <a:spLocks noChangeArrowheads="1"/>
            </p:cNvSpPr>
            <p:nvPr/>
          </p:nvSpPr>
          <p:spPr bwMode="auto">
            <a:xfrm>
              <a:off x="4752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8863" name="Oval 9"/>
            <p:cNvSpPr>
              <a:spLocks noChangeArrowheads="1"/>
            </p:cNvSpPr>
            <p:nvPr/>
          </p:nvSpPr>
          <p:spPr bwMode="auto">
            <a:xfrm>
              <a:off x="3984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8864" name="Oval 10"/>
            <p:cNvSpPr>
              <a:spLocks noChangeArrowheads="1"/>
            </p:cNvSpPr>
            <p:nvPr/>
          </p:nvSpPr>
          <p:spPr bwMode="auto">
            <a:xfrm>
              <a:off x="3360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8865" name="Oval 11"/>
            <p:cNvSpPr>
              <a:spLocks noChangeArrowheads="1"/>
            </p:cNvSpPr>
            <p:nvPr/>
          </p:nvSpPr>
          <p:spPr bwMode="auto">
            <a:xfrm>
              <a:off x="436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8866" name="Oval 12"/>
            <p:cNvSpPr>
              <a:spLocks noChangeArrowheads="1"/>
            </p:cNvSpPr>
            <p:nvPr/>
          </p:nvSpPr>
          <p:spPr bwMode="auto">
            <a:xfrm>
              <a:off x="364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8867" name="Oval 13"/>
            <p:cNvSpPr>
              <a:spLocks noChangeArrowheads="1"/>
            </p:cNvSpPr>
            <p:nvPr/>
          </p:nvSpPr>
          <p:spPr bwMode="auto">
            <a:xfrm>
              <a:off x="4080" y="1200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cxnSp>
          <p:nvCxnSpPr>
            <p:cNvPr id="78868" name="AutoShape 14"/>
            <p:cNvCxnSpPr>
              <a:cxnSpLocks noChangeShapeType="1"/>
              <a:stCxn id="78867" idx="3"/>
              <a:endCxn id="78866" idx="0"/>
            </p:cNvCxnSpPr>
            <p:nvPr/>
          </p:nvCxnSpPr>
          <p:spPr bwMode="auto">
            <a:xfrm flipH="1">
              <a:off x="3852" y="1560"/>
              <a:ext cx="288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69" name="AutoShape 15"/>
            <p:cNvCxnSpPr>
              <a:cxnSpLocks noChangeShapeType="1"/>
              <a:stCxn id="78867" idx="5"/>
              <a:endCxn id="78865" idx="0"/>
            </p:cNvCxnSpPr>
            <p:nvPr/>
          </p:nvCxnSpPr>
          <p:spPr bwMode="auto">
            <a:xfrm>
              <a:off x="4428" y="1560"/>
              <a:ext cx="14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0" name="AutoShape 16"/>
            <p:cNvCxnSpPr>
              <a:cxnSpLocks noChangeShapeType="1"/>
              <a:stCxn id="78866" idx="3"/>
              <a:endCxn id="78864" idx="0"/>
            </p:cNvCxnSpPr>
            <p:nvPr/>
          </p:nvCxnSpPr>
          <p:spPr bwMode="auto">
            <a:xfrm flipH="1">
              <a:off x="3564" y="2232"/>
              <a:ext cx="144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1" name="AutoShape 17"/>
            <p:cNvCxnSpPr>
              <a:cxnSpLocks noChangeShapeType="1"/>
              <a:stCxn id="78866" idx="5"/>
              <a:endCxn id="78863" idx="0"/>
            </p:cNvCxnSpPr>
            <p:nvPr/>
          </p:nvCxnSpPr>
          <p:spPr bwMode="auto">
            <a:xfrm>
              <a:off x="3996" y="2232"/>
              <a:ext cx="192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2" name="AutoShape 18"/>
            <p:cNvCxnSpPr>
              <a:cxnSpLocks noChangeShapeType="1"/>
              <a:stCxn id="78866" idx="6"/>
              <a:endCxn id="78862" idx="1"/>
            </p:cNvCxnSpPr>
            <p:nvPr/>
          </p:nvCxnSpPr>
          <p:spPr bwMode="auto">
            <a:xfrm>
              <a:off x="4068" y="2076"/>
              <a:ext cx="744" cy="4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3" name="AutoShape 19"/>
            <p:cNvCxnSpPr>
              <a:cxnSpLocks noChangeShapeType="1"/>
              <a:stCxn id="78864" idx="4"/>
              <a:endCxn id="78859" idx="0"/>
            </p:cNvCxnSpPr>
            <p:nvPr/>
          </p:nvCxnSpPr>
          <p:spPr bwMode="auto">
            <a:xfrm flipH="1">
              <a:off x="3420" y="2868"/>
              <a:ext cx="144" cy="1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4" name="AutoShape 20"/>
            <p:cNvCxnSpPr>
              <a:cxnSpLocks noChangeShapeType="1"/>
              <a:stCxn id="78864" idx="4"/>
              <a:endCxn id="78861" idx="1"/>
            </p:cNvCxnSpPr>
            <p:nvPr/>
          </p:nvCxnSpPr>
          <p:spPr bwMode="auto">
            <a:xfrm>
              <a:off x="3564" y="2868"/>
              <a:ext cx="288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5" name="AutoShape 21"/>
            <p:cNvCxnSpPr>
              <a:cxnSpLocks noChangeShapeType="1"/>
              <a:stCxn id="78863" idx="5"/>
              <a:endCxn id="78860" idx="1"/>
            </p:cNvCxnSpPr>
            <p:nvPr/>
          </p:nvCxnSpPr>
          <p:spPr bwMode="auto">
            <a:xfrm>
              <a:off x="4332" y="2808"/>
              <a:ext cx="288" cy="26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6" name="AutoShape 22"/>
            <p:cNvCxnSpPr>
              <a:cxnSpLocks noChangeShapeType="1"/>
              <a:endCxn id="78854" idx="3"/>
            </p:cNvCxnSpPr>
            <p:nvPr/>
          </p:nvCxnSpPr>
          <p:spPr bwMode="auto">
            <a:xfrm>
              <a:off x="4704" y="2244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77" name="AutoShape 23"/>
            <p:cNvCxnSpPr>
              <a:cxnSpLocks noChangeShapeType="1"/>
            </p:cNvCxnSpPr>
            <p:nvPr/>
          </p:nvCxnSpPr>
          <p:spPr bwMode="auto">
            <a:xfrm>
              <a:off x="4992" y="2868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8878" name="Text Box 24"/>
            <p:cNvSpPr txBox="1">
              <a:spLocks noChangeArrowheads="1"/>
            </p:cNvSpPr>
            <p:nvPr/>
          </p:nvSpPr>
          <p:spPr bwMode="auto">
            <a:xfrm>
              <a:off x="5318" y="3098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  <p:sp>
          <p:nvSpPr>
            <p:cNvPr id="78879" name="Text Box 25"/>
            <p:cNvSpPr txBox="1">
              <a:spLocks noChangeArrowheads="1"/>
            </p:cNvSpPr>
            <p:nvPr/>
          </p:nvSpPr>
          <p:spPr bwMode="auto">
            <a:xfrm>
              <a:off x="5376" y="2592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</p:grpSp>
      <p:sp>
        <p:nvSpPr>
          <p:cNvPr id="78856" name="Text Box 26"/>
          <p:cNvSpPr txBox="1">
            <a:spLocks noChangeArrowheads="1"/>
          </p:cNvSpPr>
          <p:nvPr/>
        </p:nvSpPr>
        <p:spPr bwMode="auto">
          <a:xfrm>
            <a:off x="7885113" y="1641475"/>
            <a:ext cx="72548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78857" name="Line 27"/>
          <p:cNvSpPr>
            <a:spLocks noChangeShapeType="1"/>
          </p:cNvSpPr>
          <p:nvPr/>
        </p:nvSpPr>
        <p:spPr bwMode="auto">
          <a:xfrm flipH="1">
            <a:off x="7086600" y="1905000"/>
            <a:ext cx="762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WordArt 31"/>
          <p:cNvSpPr>
            <a:spLocks noChangeArrowheads="1" noChangeShapeType="1" noTextEdit="1"/>
          </p:cNvSpPr>
          <p:nvPr/>
        </p:nvSpPr>
        <p:spPr bwMode="auto">
          <a:xfrm>
            <a:off x="6553200" y="177165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B0BFD0B-A68B-4948-94C7-373209CE3489}" type="slidenum">
              <a:rPr lang="en-US"/>
              <a:pPr/>
              <a:t>75</a:t>
            </a:fld>
            <a:endParaRPr lang="en-US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B+tree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r>
              <a:rPr lang="en-US" smtClean="0"/>
              <a:t>T1 wants to insert in H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05400" y="1905000"/>
            <a:ext cx="3917950" cy="3543300"/>
            <a:chOff x="3216" y="1200"/>
            <a:chExt cx="2468" cy="2232"/>
          </a:xfrm>
        </p:grpSpPr>
        <p:sp>
          <p:nvSpPr>
            <p:cNvPr id="80908" name="Oval 5"/>
            <p:cNvSpPr>
              <a:spLocks noChangeArrowheads="1"/>
            </p:cNvSpPr>
            <p:nvPr/>
          </p:nvSpPr>
          <p:spPr bwMode="auto">
            <a:xfrm>
              <a:off x="3216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80909" name="Oval 6"/>
            <p:cNvSpPr>
              <a:spLocks noChangeArrowheads="1"/>
            </p:cNvSpPr>
            <p:nvPr/>
          </p:nvSpPr>
          <p:spPr bwMode="auto">
            <a:xfrm>
              <a:off x="4560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80910" name="Oval 7"/>
            <p:cNvSpPr>
              <a:spLocks noChangeArrowheads="1"/>
            </p:cNvSpPr>
            <p:nvPr/>
          </p:nvSpPr>
          <p:spPr bwMode="auto">
            <a:xfrm>
              <a:off x="3792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80911" name="Oval 8"/>
            <p:cNvSpPr>
              <a:spLocks noChangeArrowheads="1"/>
            </p:cNvSpPr>
            <p:nvPr/>
          </p:nvSpPr>
          <p:spPr bwMode="auto">
            <a:xfrm>
              <a:off x="4752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80912" name="Oval 9"/>
            <p:cNvSpPr>
              <a:spLocks noChangeArrowheads="1"/>
            </p:cNvSpPr>
            <p:nvPr/>
          </p:nvSpPr>
          <p:spPr bwMode="auto">
            <a:xfrm>
              <a:off x="3984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80913" name="Oval 10"/>
            <p:cNvSpPr>
              <a:spLocks noChangeArrowheads="1"/>
            </p:cNvSpPr>
            <p:nvPr/>
          </p:nvSpPr>
          <p:spPr bwMode="auto">
            <a:xfrm>
              <a:off x="3360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80914" name="Oval 11"/>
            <p:cNvSpPr>
              <a:spLocks noChangeArrowheads="1"/>
            </p:cNvSpPr>
            <p:nvPr/>
          </p:nvSpPr>
          <p:spPr bwMode="auto">
            <a:xfrm>
              <a:off x="436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80915" name="Oval 12"/>
            <p:cNvSpPr>
              <a:spLocks noChangeArrowheads="1"/>
            </p:cNvSpPr>
            <p:nvPr/>
          </p:nvSpPr>
          <p:spPr bwMode="auto">
            <a:xfrm>
              <a:off x="364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80916" name="Oval 13"/>
            <p:cNvSpPr>
              <a:spLocks noChangeArrowheads="1"/>
            </p:cNvSpPr>
            <p:nvPr/>
          </p:nvSpPr>
          <p:spPr bwMode="auto">
            <a:xfrm>
              <a:off x="4080" y="1200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cxnSp>
          <p:nvCxnSpPr>
            <p:cNvPr id="80917" name="AutoShape 14"/>
            <p:cNvCxnSpPr>
              <a:cxnSpLocks noChangeShapeType="1"/>
              <a:stCxn id="80916" idx="3"/>
              <a:endCxn id="80915" idx="0"/>
            </p:cNvCxnSpPr>
            <p:nvPr/>
          </p:nvCxnSpPr>
          <p:spPr bwMode="auto">
            <a:xfrm flipH="1">
              <a:off x="3852" y="1560"/>
              <a:ext cx="288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18" name="AutoShape 15"/>
            <p:cNvCxnSpPr>
              <a:cxnSpLocks noChangeShapeType="1"/>
              <a:stCxn id="80916" idx="5"/>
              <a:endCxn id="80914" idx="0"/>
            </p:cNvCxnSpPr>
            <p:nvPr/>
          </p:nvCxnSpPr>
          <p:spPr bwMode="auto">
            <a:xfrm>
              <a:off x="4428" y="1560"/>
              <a:ext cx="14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19" name="AutoShape 16"/>
            <p:cNvCxnSpPr>
              <a:cxnSpLocks noChangeShapeType="1"/>
              <a:stCxn id="80915" idx="3"/>
              <a:endCxn id="80913" idx="0"/>
            </p:cNvCxnSpPr>
            <p:nvPr/>
          </p:nvCxnSpPr>
          <p:spPr bwMode="auto">
            <a:xfrm flipH="1">
              <a:off x="3564" y="2232"/>
              <a:ext cx="144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20" name="AutoShape 17"/>
            <p:cNvCxnSpPr>
              <a:cxnSpLocks noChangeShapeType="1"/>
              <a:stCxn id="80915" idx="5"/>
              <a:endCxn id="80912" idx="0"/>
            </p:cNvCxnSpPr>
            <p:nvPr/>
          </p:nvCxnSpPr>
          <p:spPr bwMode="auto">
            <a:xfrm>
              <a:off x="3996" y="2232"/>
              <a:ext cx="192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21" name="AutoShape 18"/>
            <p:cNvCxnSpPr>
              <a:cxnSpLocks noChangeShapeType="1"/>
              <a:stCxn id="80915" idx="6"/>
              <a:endCxn id="80911" idx="1"/>
            </p:cNvCxnSpPr>
            <p:nvPr/>
          </p:nvCxnSpPr>
          <p:spPr bwMode="auto">
            <a:xfrm>
              <a:off x="4068" y="2076"/>
              <a:ext cx="744" cy="4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22" name="AutoShape 19"/>
            <p:cNvCxnSpPr>
              <a:cxnSpLocks noChangeShapeType="1"/>
              <a:stCxn id="80913" idx="4"/>
              <a:endCxn id="80908" idx="0"/>
            </p:cNvCxnSpPr>
            <p:nvPr/>
          </p:nvCxnSpPr>
          <p:spPr bwMode="auto">
            <a:xfrm flipH="1">
              <a:off x="3420" y="2868"/>
              <a:ext cx="144" cy="1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23" name="AutoShape 20"/>
            <p:cNvCxnSpPr>
              <a:cxnSpLocks noChangeShapeType="1"/>
              <a:stCxn id="80913" idx="4"/>
              <a:endCxn id="80910" idx="1"/>
            </p:cNvCxnSpPr>
            <p:nvPr/>
          </p:nvCxnSpPr>
          <p:spPr bwMode="auto">
            <a:xfrm>
              <a:off x="3564" y="2868"/>
              <a:ext cx="288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24" name="AutoShape 21"/>
            <p:cNvCxnSpPr>
              <a:cxnSpLocks noChangeShapeType="1"/>
              <a:stCxn id="80912" idx="5"/>
              <a:endCxn id="80909" idx="1"/>
            </p:cNvCxnSpPr>
            <p:nvPr/>
          </p:nvCxnSpPr>
          <p:spPr bwMode="auto">
            <a:xfrm>
              <a:off x="4332" y="2808"/>
              <a:ext cx="288" cy="26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25" name="AutoShape 22"/>
            <p:cNvCxnSpPr>
              <a:cxnSpLocks noChangeShapeType="1"/>
              <a:endCxn id="80902" idx="3"/>
            </p:cNvCxnSpPr>
            <p:nvPr/>
          </p:nvCxnSpPr>
          <p:spPr bwMode="auto">
            <a:xfrm>
              <a:off x="4704" y="2244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0926" name="AutoShape 23"/>
            <p:cNvCxnSpPr>
              <a:cxnSpLocks noChangeShapeType="1"/>
            </p:cNvCxnSpPr>
            <p:nvPr/>
          </p:nvCxnSpPr>
          <p:spPr bwMode="auto">
            <a:xfrm>
              <a:off x="4992" y="2868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0927" name="Text Box 24"/>
            <p:cNvSpPr txBox="1">
              <a:spLocks noChangeArrowheads="1"/>
            </p:cNvSpPr>
            <p:nvPr/>
          </p:nvSpPr>
          <p:spPr bwMode="auto">
            <a:xfrm>
              <a:off x="5318" y="3098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  <p:sp>
          <p:nvSpPr>
            <p:cNvPr id="80928" name="Text Box 25"/>
            <p:cNvSpPr txBox="1">
              <a:spLocks noChangeArrowheads="1"/>
            </p:cNvSpPr>
            <p:nvPr/>
          </p:nvSpPr>
          <p:spPr bwMode="auto">
            <a:xfrm>
              <a:off x="5376" y="2592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</p:grpSp>
      <p:sp>
        <p:nvSpPr>
          <p:cNvPr id="80904" name="Text Box 26"/>
          <p:cNvSpPr txBox="1">
            <a:spLocks noChangeArrowheads="1"/>
          </p:cNvSpPr>
          <p:nvPr/>
        </p:nvSpPr>
        <p:spPr bwMode="auto">
          <a:xfrm>
            <a:off x="7885113" y="1641475"/>
            <a:ext cx="72548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H="1">
            <a:off x="7086600" y="1905000"/>
            <a:ext cx="762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WordArt 28"/>
          <p:cNvSpPr>
            <a:spLocks noChangeArrowheads="1" noChangeShapeType="1" noTextEdit="1"/>
          </p:cNvSpPr>
          <p:nvPr/>
        </p:nvSpPr>
        <p:spPr bwMode="auto">
          <a:xfrm>
            <a:off x="6553200" y="177165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  <p:sp>
        <p:nvSpPr>
          <p:cNvPr id="80907" name="WordArt 29"/>
          <p:cNvSpPr>
            <a:spLocks noChangeArrowheads="1" noChangeShapeType="1" noTextEdit="1"/>
          </p:cNvSpPr>
          <p:nvPr/>
        </p:nvSpPr>
        <p:spPr bwMode="auto">
          <a:xfrm>
            <a:off x="5867400" y="283845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B1D54F0C-5DC8-4BB2-9008-0CADC4D8982C}" type="slidenum">
              <a:rPr lang="en-US"/>
              <a:pPr/>
              <a:t>76</a:t>
            </a:fld>
            <a:endParaRPr lang="en-US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B+tree</a:t>
            </a:r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r>
              <a:rPr lang="en-US" smtClean="0"/>
              <a:t>T1 wants to insert in H</a:t>
            </a:r>
          </a:p>
          <a:p>
            <a:r>
              <a:rPr lang="en-US" smtClean="0"/>
              <a:t>(if ‘B’ is ‘safe’)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05400" y="1905000"/>
            <a:ext cx="3917950" cy="3543300"/>
            <a:chOff x="3216" y="1200"/>
            <a:chExt cx="2468" cy="2232"/>
          </a:xfrm>
        </p:grpSpPr>
        <p:sp>
          <p:nvSpPr>
            <p:cNvPr id="82955" name="Oval 5"/>
            <p:cNvSpPr>
              <a:spLocks noChangeArrowheads="1"/>
            </p:cNvSpPr>
            <p:nvPr/>
          </p:nvSpPr>
          <p:spPr bwMode="auto">
            <a:xfrm>
              <a:off x="3216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82956" name="Oval 6"/>
            <p:cNvSpPr>
              <a:spLocks noChangeArrowheads="1"/>
            </p:cNvSpPr>
            <p:nvPr/>
          </p:nvSpPr>
          <p:spPr bwMode="auto">
            <a:xfrm>
              <a:off x="4560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82957" name="Oval 7"/>
            <p:cNvSpPr>
              <a:spLocks noChangeArrowheads="1"/>
            </p:cNvSpPr>
            <p:nvPr/>
          </p:nvSpPr>
          <p:spPr bwMode="auto">
            <a:xfrm>
              <a:off x="3792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82958" name="Oval 8"/>
            <p:cNvSpPr>
              <a:spLocks noChangeArrowheads="1"/>
            </p:cNvSpPr>
            <p:nvPr/>
          </p:nvSpPr>
          <p:spPr bwMode="auto">
            <a:xfrm>
              <a:off x="4752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82959" name="Oval 9"/>
            <p:cNvSpPr>
              <a:spLocks noChangeArrowheads="1"/>
            </p:cNvSpPr>
            <p:nvPr/>
          </p:nvSpPr>
          <p:spPr bwMode="auto">
            <a:xfrm>
              <a:off x="3984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82960" name="Oval 10"/>
            <p:cNvSpPr>
              <a:spLocks noChangeArrowheads="1"/>
            </p:cNvSpPr>
            <p:nvPr/>
          </p:nvSpPr>
          <p:spPr bwMode="auto">
            <a:xfrm>
              <a:off x="3360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82961" name="Oval 11"/>
            <p:cNvSpPr>
              <a:spLocks noChangeArrowheads="1"/>
            </p:cNvSpPr>
            <p:nvPr/>
          </p:nvSpPr>
          <p:spPr bwMode="auto">
            <a:xfrm>
              <a:off x="436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82962" name="Oval 12"/>
            <p:cNvSpPr>
              <a:spLocks noChangeArrowheads="1"/>
            </p:cNvSpPr>
            <p:nvPr/>
          </p:nvSpPr>
          <p:spPr bwMode="auto">
            <a:xfrm>
              <a:off x="364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82963" name="Oval 13"/>
            <p:cNvSpPr>
              <a:spLocks noChangeArrowheads="1"/>
            </p:cNvSpPr>
            <p:nvPr/>
          </p:nvSpPr>
          <p:spPr bwMode="auto">
            <a:xfrm>
              <a:off x="4080" y="1200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cxnSp>
          <p:nvCxnSpPr>
            <p:cNvPr id="82964" name="AutoShape 14"/>
            <p:cNvCxnSpPr>
              <a:cxnSpLocks noChangeShapeType="1"/>
              <a:stCxn id="82963" idx="3"/>
              <a:endCxn id="82962" idx="0"/>
            </p:cNvCxnSpPr>
            <p:nvPr/>
          </p:nvCxnSpPr>
          <p:spPr bwMode="auto">
            <a:xfrm flipH="1">
              <a:off x="3852" y="1560"/>
              <a:ext cx="288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65" name="AutoShape 15"/>
            <p:cNvCxnSpPr>
              <a:cxnSpLocks noChangeShapeType="1"/>
              <a:stCxn id="82963" idx="5"/>
              <a:endCxn id="82961" idx="0"/>
            </p:cNvCxnSpPr>
            <p:nvPr/>
          </p:nvCxnSpPr>
          <p:spPr bwMode="auto">
            <a:xfrm>
              <a:off x="4428" y="1560"/>
              <a:ext cx="14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66" name="AutoShape 16"/>
            <p:cNvCxnSpPr>
              <a:cxnSpLocks noChangeShapeType="1"/>
              <a:stCxn id="82962" idx="3"/>
              <a:endCxn id="82960" idx="0"/>
            </p:cNvCxnSpPr>
            <p:nvPr/>
          </p:nvCxnSpPr>
          <p:spPr bwMode="auto">
            <a:xfrm flipH="1">
              <a:off x="3564" y="2232"/>
              <a:ext cx="144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67" name="AutoShape 17"/>
            <p:cNvCxnSpPr>
              <a:cxnSpLocks noChangeShapeType="1"/>
              <a:stCxn id="82962" idx="5"/>
              <a:endCxn id="82959" idx="0"/>
            </p:cNvCxnSpPr>
            <p:nvPr/>
          </p:nvCxnSpPr>
          <p:spPr bwMode="auto">
            <a:xfrm>
              <a:off x="3996" y="2232"/>
              <a:ext cx="192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68" name="AutoShape 18"/>
            <p:cNvCxnSpPr>
              <a:cxnSpLocks noChangeShapeType="1"/>
              <a:stCxn id="82962" idx="6"/>
              <a:endCxn id="82958" idx="1"/>
            </p:cNvCxnSpPr>
            <p:nvPr/>
          </p:nvCxnSpPr>
          <p:spPr bwMode="auto">
            <a:xfrm>
              <a:off x="4068" y="2076"/>
              <a:ext cx="744" cy="4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69" name="AutoShape 19"/>
            <p:cNvCxnSpPr>
              <a:cxnSpLocks noChangeShapeType="1"/>
              <a:stCxn id="82960" idx="4"/>
              <a:endCxn id="82955" idx="0"/>
            </p:cNvCxnSpPr>
            <p:nvPr/>
          </p:nvCxnSpPr>
          <p:spPr bwMode="auto">
            <a:xfrm flipH="1">
              <a:off x="3420" y="2868"/>
              <a:ext cx="144" cy="1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70" name="AutoShape 20"/>
            <p:cNvCxnSpPr>
              <a:cxnSpLocks noChangeShapeType="1"/>
              <a:stCxn id="82960" idx="4"/>
              <a:endCxn id="82957" idx="1"/>
            </p:cNvCxnSpPr>
            <p:nvPr/>
          </p:nvCxnSpPr>
          <p:spPr bwMode="auto">
            <a:xfrm>
              <a:off x="3564" y="2868"/>
              <a:ext cx="288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71" name="AutoShape 21"/>
            <p:cNvCxnSpPr>
              <a:cxnSpLocks noChangeShapeType="1"/>
              <a:stCxn id="82959" idx="5"/>
              <a:endCxn id="82956" idx="1"/>
            </p:cNvCxnSpPr>
            <p:nvPr/>
          </p:nvCxnSpPr>
          <p:spPr bwMode="auto">
            <a:xfrm>
              <a:off x="4332" y="2808"/>
              <a:ext cx="288" cy="26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72" name="AutoShape 22"/>
            <p:cNvCxnSpPr>
              <a:cxnSpLocks noChangeShapeType="1"/>
              <a:endCxn id="82950" idx="3"/>
            </p:cNvCxnSpPr>
            <p:nvPr/>
          </p:nvCxnSpPr>
          <p:spPr bwMode="auto">
            <a:xfrm>
              <a:off x="4704" y="2244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973" name="AutoShape 23"/>
            <p:cNvCxnSpPr>
              <a:cxnSpLocks noChangeShapeType="1"/>
            </p:cNvCxnSpPr>
            <p:nvPr/>
          </p:nvCxnSpPr>
          <p:spPr bwMode="auto">
            <a:xfrm>
              <a:off x="4992" y="2868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974" name="Text Box 24"/>
            <p:cNvSpPr txBox="1">
              <a:spLocks noChangeArrowheads="1"/>
            </p:cNvSpPr>
            <p:nvPr/>
          </p:nvSpPr>
          <p:spPr bwMode="auto">
            <a:xfrm>
              <a:off x="5318" y="3098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  <p:sp>
          <p:nvSpPr>
            <p:cNvPr id="82975" name="Text Box 25"/>
            <p:cNvSpPr txBox="1">
              <a:spLocks noChangeArrowheads="1"/>
            </p:cNvSpPr>
            <p:nvPr/>
          </p:nvSpPr>
          <p:spPr bwMode="auto">
            <a:xfrm>
              <a:off x="5376" y="2592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</p:grpSp>
      <p:sp>
        <p:nvSpPr>
          <p:cNvPr id="82952" name="Text Box 26"/>
          <p:cNvSpPr txBox="1">
            <a:spLocks noChangeArrowheads="1"/>
          </p:cNvSpPr>
          <p:nvPr/>
        </p:nvSpPr>
        <p:spPr bwMode="auto">
          <a:xfrm>
            <a:off x="7885113" y="1641475"/>
            <a:ext cx="72548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82953" name="Line 27"/>
          <p:cNvSpPr>
            <a:spLocks noChangeShapeType="1"/>
          </p:cNvSpPr>
          <p:nvPr/>
        </p:nvSpPr>
        <p:spPr bwMode="auto">
          <a:xfrm flipH="1">
            <a:off x="7086600" y="1905000"/>
            <a:ext cx="762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WordArt 29"/>
          <p:cNvSpPr>
            <a:spLocks noChangeArrowheads="1" noChangeShapeType="1" noTextEdit="1"/>
          </p:cNvSpPr>
          <p:nvPr/>
        </p:nvSpPr>
        <p:spPr bwMode="auto">
          <a:xfrm>
            <a:off x="5867400" y="283845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3708ECE4-8A63-455E-AC7D-FAEEBD598CC4}" type="slidenum">
              <a:rPr lang="en-US"/>
              <a:pPr/>
              <a:t>77</a:t>
            </a:fld>
            <a:endParaRPr 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B+tree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r>
              <a:rPr lang="en-US" smtClean="0"/>
              <a:t>T1 wants to insert in H</a:t>
            </a:r>
          </a:p>
          <a:p>
            <a:r>
              <a:rPr lang="en-US" smtClean="0"/>
              <a:t>continue ‘crabbing’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05400" y="1905000"/>
            <a:ext cx="3917950" cy="3543300"/>
            <a:chOff x="3216" y="1200"/>
            <a:chExt cx="2468" cy="2232"/>
          </a:xfrm>
        </p:grpSpPr>
        <p:sp>
          <p:nvSpPr>
            <p:cNvPr id="85004" name="Oval 5"/>
            <p:cNvSpPr>
              <a:spLocks noChangeArrowheads="1"/>
            </p:cNvSpPr>
            <p:nvPr/>
          </p:nvSpPr>
          <p:spPr bwMode="auto">
            <a:xfrm>
              <a:off x="3216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85005" name="Oval 6"/>
            <p:cNvSpPr>
              <a:spLocks noChangeArrowheads="1"/>
            </p:cNvSpPr>
            <p:nvPr/>
          </p:nvSpPr>
          <p:spPr bwMode="auto">
            <a:xfrm>
              <a:off x="4560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85006" name="Oval 7"/>
            <p:cNvSpPr>
              <a:spLocks noChangeArrowheads="1"/>
            </p:cNvSpPr>
            <p:nvPr/>
          </p:nvSpPr>
          <p:spPr bwMode="auto">
            <a:xfrm>
              <a:off x="3792" y="3024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85007" name="Oval 8"/>
            <p:cNvSpPr>
              <a:spLocks noChangeArrowheads="1"/>
            </p:cNvSpPr>
            <p:nvPr/>
          </p:nvSpPr>
          <p:spPr bwMode="auto">
            <a:xfrm>
              <a:off x="4752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85008" name="Oval 9"/>
            <p:cNvSpPr>
              <a:spLocks noChangeArrowheads="1"/>
            </p:cNvSpPr>
            <p:nvPr/>
          </p:nvSpPr>
          <p:spPr bwMode="auto">
            <a:xfrm>
              <a:off x="3984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85009" name="Oval 10"/>
            <p:cNvSpPr>
              <a:spLocks noChangeArrowheads="1"/>
            </p:cNvSpPr>
            <p:nvPr/>
          </p:nvSpPr>
          <p:spPr bwMode="auto">
            <a:xfrm>
              <a:off x="3360" y="2448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85010" name="Oval 11"/>
            <p:cNvSpPr>
              <a:spLocks noChangeArrowheads="1"/>
            </p:cNvSpPr>
            <p:nvPr/>
          </p:nvSpPr>
          <p:spPr bwMode="auto">
            <a:xfrm>
              <a:off x="436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85011" name="Oval 12"/>
            <p:cNvSpPr>
              <a:spLocks noChangeArrowheads="1"/>
            </p:cNvSpPr>
            <p:nvPr/>
          </p:nvSpPr>
          <p:spPr bwMode="auto">
            <a:xfrm>
              <a:off x="3648" y="1872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85012" name="Oval 13"/>
            <p:cNvSpPr>
              <a:spLocks noChangeArrowheads="1"/>
            </p:cNvSpPr>
            <p:nvPr/>
          </p:nvSpPr>
          <p:spPr bwMode="auto">
            <a:xfrm>
              <a:off x="4080" y="1200"/>
              <a:ext cx="408" cy="40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cxnSp>
          <p:nvCxnSpPr>
            <p:cNvPr id="85013" name="AutoShape 14"/>
            <p:cNvCxnSpPr>
              <a:cxnSpLocks noChangeShapeType="1"/>
              <a:stCxn id="85012" idx="3"/>
              <a:endCxn id="85011" idx="0"/>
            </p:cNvCxnSpPr>
            <p:nvPr/>
          </p:nvCxnSpPr>
          <p:spPr bwMode="auto">
            <a:xfrm flipH="1">
              <a:off x="3852" y="1560"/>
              <a:ext cx="288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14" name="AutoShape 15"/>
            <p:cNvCxnSpPr>
              <a:cxnSpLocks noChangeShapeType="1"/>
              <a:stCxn id="85012" idx="5"/>
              <a:endCxn id="85010" idx="0"/>
            </p:cNvCxnSpPr>
            <p:nvPr/>
          </p:nvCxnSpPr>
          <p:spPr bwMode="auto">
            <a:xfrm>
              <a:off x="4428" y="1560"/>
              <a:ext cx="14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15" name="AutoShape 16"/>
            <p:cNvCxnSpPr>
              <a:cxnSpLocks noChangeShapeType="1"/>
              <a:stCxn id="85011" idx="3"/>
              <a:endCxn id="85009" idx="0"/>
            </p:cNvCxnSpPr>
            <p:nvPr/>
          </p:nvCxnSpPr>
          <p:spPr bwMode="auto">
            <a:xfrm flipH="1">
              <a:off x="3564" y="2232"/>
              <a:ext cx="144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16" name="AutoShape 17"/>
            <p:cNvCxnSpPr>
              <a:cxnSpLocks noChangeShapeType="1"/>
              <a:stCxn id="85011" idx="5"/>
              <a:endCxn id="85008" idx="0"/>
            </p:cNvCxnSpPr>
            <p:nvPr/>
          </p:nvCxnSpPr>
          <p:spPr bwMode="auto">
            <a:xfrm>
              <a:off x="3996" y="2232"/>
              <a:ext cx="192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17" name="AutoShape 18"/>
            <p:cNvCxnSpPr>
              <a:cxnSpLocks noChangeShapeType="1"/>
              <a:stCxn id="85011" idx="6"/>
              <a:endCxn id="85007" idx="1"/>
            </p:cNvCxnSpPr>
            <p:nvPr/>
          </p:nvCxnSpPr>
          <p:spPr bwMode="auto">
            <a:xfrm>
              <a:off x="4068" y="2076"/>
              <a:ext cx="744" cy="42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18" name="AutoShape 19"/>
            <p:cNvCxnSpPr>
              <a:cxnSpLocks noChangeShapeType="1"/>
              <a:stCxn id="85009" idx="4"/>
              <a:endCxn id="85004" idx="0"/>
            </p:cNvCxnSpPr>
            <p:nvPr/>
          </p:nvCxnSpPr>
          <p:spPr bwMode="auto">
            <a:xfrm flipH="1">
              <a:off x="3420" y="2868"/>
              <a:ext cx="144" cy="14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19" name="AutoShape 20"/>
            <p:cNvCxnSpPr>
              <a:cxnSpLocks noChangeShapeType="1"/>
              <a:stCxn id="85009" idx="4"/>
              <a:endCxn id="85006" idx="1"/>
            </p:cNvCxnSpPr>
            <p:nvPr/>
          </p:nvCxnSpPr>
          <p:spPr bwMode="auto">
            <a:xfrm>
              <a:off x="3564" y="2868"/>
              <a:ext cx="288" cy="2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20" name="AutoShape 21"/>
            <p:cNvCxnSpPr>
              <a:cxnSpLocks noChangeShapeType="1"/>
              <a:stCxn id="85008" idx="5"/>
              <a:endCxn id="85005" idx="1"/>
            </p:cNvCxnSpPr>
            <p:nvPr/>
          </p:nvCxnSpPr>
          <p:spPr bwMode="auto">
            <a:xfrm>
              <a:off x="4332" y="2808"/>
              <a:ext cx="288" cy="26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21" name="AutoShape 22"/>
            <p:cNvCxnSpPr>
              <a:cxnSpLocks noChangeShapeType="1"/>
              <a:endCxn id="84998" idx="3"/>
            </p:cNvCxnSpPr>
            <p:nvPr/>
          </p:nvCxnSpPr>
          <p:spPr bwMode="auto">
            <a:xfrm>
              <a:off x="4704" y="2244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5022" name="AutoShape 23"/>
            <p:cNvCxnSpPr>
              <a:cxnSpLocks noChangeShapeType="1"/>
            </p:cNvCxnSpPr>
            <p:nvPr/>
          </p:nvCxnSpPr>
          <p:spPr bwMode="auto">
            <a:xfrm>
              <a:off x="4992" y="2868"/>
              <a:ext cx="624" cy="3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5023" name="Text Box 24"/>
            <p:cNvSpPr txBox="1">
              <a:spLocks noChangeArrowheads="1"/>
            </p:cNvSpPr>
            <p:nvPr/>
          </p:nvSpPr>
          <p:spPr bwMode="auto">
            <a:xfrm>
              <a:off x="5318" y="3098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  <p:sp>
          <p:nvSpPr>
            <p:cNvPr id="85024" name="Text Box 25"/>
            <p:cNvSpPr txBox="1">
              <a:spLocks noChangeArrowheads="1"/>
            </p:cNvSpPr>
            <p:nvPr/>
          </p:nvSpPr>
          <p:spPr bwMode="auto">
            <a:xfrm>
              <a:off x="5376" y="2592"/>
              <a:ext cx="308" cy="288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....</a:t>
              </a:r>
            </a:p>
          </p:txBody>
        </p:sp>
      </p:grpSp>
      <p:sp>
        <p:nvSpPr>
          <p:cNvPr id="85000" name="Text Box 26"/>
          <p:cNvSpPr txBox="1">
            <a:spLocks noChangeArrowheads="1"/>
          </p:cNvSpPr>
          <p:nvPr/>
        </p:nvSpPr>
        <p:spPr bwMode="auto">
          <a:xfrm>
            <a:off x="7885113" y="1641475"/>
            <a:ext cx="72548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85001" name="Line 27"/>
          <p:cNvSpPr>
            <a:spLocks noChangeShapeType="1"/>
          </p:cNvSpPr>
          <p:nvPr/>
        </p:nvSpPr>
        <p:spPr bwMode="auto">
          <a:xfrm flipH="1">
            <a:off x="7086600" y="1905000"/>
            <a:ext cx="762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WordArt 28"/>
          <p:cNvSpPr>
            <a:spLocks noChangeArrowheads="1" noChangeShapeType="1" noTextEdit="1"/>
          </p:cNvSpPr>
          <p:nvPr/>
        </p:nvSpPr>
        <p:spPr bwMode="auto">
          <a:xfrm>
            <a:off x="5867400" y="283845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  <p:sp>
        <p:nvSpPr>
          <p:cNvPr id="85003" name="WordArt 29"/>
          <p:cNvSpPr>
            <a:spLocks noChangeArrowheads="1" noChangeShapeType="1" noTextEdit="1"/>
          </p:cNvSpPr>
          <p:nvPr/>
        </p:nvSpPr>
        <p:spPr bwMode="auto">
          <a:xfrm>
            <a:off x="5410200" y="3810000"/>
            <a:ext cx="561975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C399CF34-E62F-4B83-8987-2B7ED437A636}" type="slidenum">
              <a:rPr lang="en-US"/>
              <a:pPr/>
              <a:t>78</a:t>
            </a:fld>
            <a:endParaRPr lang="en-US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 Simple Tree Locking Algorithm: “crabbing”</a:t>
            </a:r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95500"/>
            <a:ext cx="8305800" cy="40767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solidFill>
                  <a:schemeClr val="accent2"/>
                </a:solidFill>
              </a:rPr>
              <a:t>Search:  </a:t>
            </a:r>
            <a:r>
              <a:rPr lang="en-US" smtClean="0"/>
              <a:t>Start at root and go down; repeatedly,</a:t>
            </a:r>
          </a:p>
          <a:p>
            <a:pPr lvl="1"/>
            <a:r>
              <a:rPr lang="en-US" smtClean="0">
                <a:ea typeface="ＭＳ Ｐゴシック" charset="-128"/>
              </a:rPr>
              <a:t>S lock child</a:t>
            </a:r>
          </a:p>
          <a:p>
            <a:pPr lvl="1"/>
            <a:r>
              <a:rPr lang="en-US" smtClean="0">
                <a:ea typeface="ＭＳ Ｐゴシック" charset="-128"/>
              </a:rPr>
              <a:t>then unlock parent</a:t>
            </a:r>
          </a:p>
          <a:p>
            <a:r>
              <a:rPr lang="en-US" smtClean="0">
                <a:solidFill>
                  <a:schemeClr val="accent2"/>
                </a:solidFill>
              </a:rPr>
              <a:t>Insert/Delete:</a:t>
            </a:r>
            <a:r>
              <a:rPr lang="en-US" smtClean="0"/>
              <a:t> Start at root and go down, obtaining X locks as needed.  Once child is locked, check if it is </a:t>
            </a:r>
            <a:r>
              <a:rPr lang="en-US" u="sng" smtClean="0">
                <a:solidFill>
                  <a:schemeClr val="accent2"/>
                </a:solidFill>
              </a:rPr>
              <a:t>safe</a:t>
            </a:r>
            <a:r>
              <a:rPr lang="en-US" smtClean="0"/>
              <a:t>:</a:t>
            </a:r>
          </a:p>
          <a:p>
            <a:pPr lvl="1"/>
            <a:r>
              <a:rPr lang="en-US" smtClean="0">
                <a:ea typeface="ＭＳ Ｐゴシック" charset="-128"/>
              </a:rPr>
              <a:t>If child is safe, release all locks on ancestors.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90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44CF969-A869-4B96-9EE6-29B5F781D1F4}" type="slidenum">
              <a:rPr lang="en-US"/>
              <a:pPr/>
              <a:t>79</a:t>
            </a:fld>
            <a:endParaRPr lang="en-US"/>
          </a:p>
        </p:txBody>
      </p:sp>
      <p:sp>
        <p:nvSpPr>
          <p:cNvPr id="121858" name="Freeform 2"/>
          <p:cNvSpPr>
            <a:spLocks/>
          </p:cNvSpPr>
          <p:nvPr/>
        </p:nvSpPr>
        <p:spPr bwMode="auto">
          <a:xfrm>
            <a:off x="0" y="1295400"/>
            <a:ext cx="2290763" cy="5562600"/>
          </a:xfrm>
          <a:custGeom>
            <a:avLst/>
            <a:gdLst/>
            <a:ahLst/>
            <a:cxnLst>
              <a:cxn ang="0">
                <a:pos x="1012" y="42"/>
              </a:cxn>
              <a:cxn ang="0">
                <a:pos x="1170" y="133"/>
              </a:cxn>
              <a:cxn ang="0">
                <a:pos x="1249" y="201"/>
              </a:cxn>
              <a:cxn ang="0">
                <a:pos x="1329" y="280"/>
              </a:cxn>
              <a:cxn ang="0">
                <a:pos x="1408" y="337"/>
              </a:cxn>
              <a:cxn ang="0">
                <a:pos x="1442" y="416"/>
              </a:cxn>
              <a:cxn ang="0">
                <a:pos x="1442" y="484"/>
              </a:cxn>
              <a:cxn ang="0">
                <a:pos x="1408" y="552"/>
              </a:cxn>
              <a:cxn ang="0">
                <a:pos x="1363" y="620"/>
              </a:cxn>
              <a:cxn ang="0">
                <a:pos x="1340" y="688"/>
              </a:cxn>
              <a:cxn ang="0">
                <a:pos x="1283" y="778"/>
              </a:cxn>
              <a:cxn ang="0">
                <a:pos x="1227" y="869"/>
              </a:cxn>
              <a:cxn ang="0">
                <a:pos x="1170" y="948"/>
              </a:cxn>
              <a:cxn ang="0">
                <a:pos x="1102" y="1061"/>
              </a:cxn>
              <a:cxn ang="0">
                <a:pos x="1034" y="1174"/>
              </a:cxn>
              <a:cxn ang="0">
                <a:pos x="955" y="1287"/>
              </a:cxn>
              <a:cxn ang="0">
                <a:pos x="910" y="1355"/>
              </a:cxn>
              <a:cxn ang="0">
                <a:pos x="864" y="1435"/>
              </a:cxn>
              <a:cxn ang="0">
                <a:pos x="808" y="1514"/>
              </a:cxn>
              <a:cxn ang="0">
                <a:pos x="728" y="1627"/>
              </a:cxn>
              <a:cxn ang="0">
                <a:pos x="672" y="1718"/>
              </a:cxn>
              <a:cxn ang="0">
                <a:pos x="604" y="1819"/>
              </a:cxn>
              <a:cxn ang="0">
                <a:pos x="559" y="1899"/>
              </a:cxn>
              <a:cxn ang="0">
                <a:pos x="513" y="1967"/>
              </a:cxn>
              <a:cxn ang="0">
                <a:pos x="479" y="2034"/>
              </a:cxn>
              <a:cxn ang="0">
                <a:pos x="445" y="2102"/>
              </a:cxn>
              <a:cxn ang="0">
                <a:pos x="411" y="2170"/>
              </a:cxn>
              <a:cxn ang="0">
                <a:pos x="389" y="2238"/>
              </a:cxn>
              <a:cxn ang="0">
                <a:pos x="355" y="2329"/>
              </a:cxn>
              <a:cxn ang="0">
                <a:pos x="310" y="2408"/>
              </a:cxn>
              <a:cxn ang="0">
                <a:pos x="287" y="2487"/>
              </a:cxn>
              <a:cxn ang="0">
                <a:pos x="253" y="2566"/>
              </a:cxn>
              <a:cxn ang="0">
                <a:pos x="242" y="2634"/>
              </a:cxn>
              <a:cxn ang="0">
                <a:pos x="219" y="2702"/>
              </a:cxn>
              <a:cxn ang="0">
                <a:pos x="196" y="2770"/>
              </a:cxn>
              <a:cxn ang="0">
                <a:pos x="185" y="2838"/>
              </a:cxn>
              <a:cxn ang="0">
                <a:pos x="162" y="2906"/>
              </a:cxn>
              <a:cxn ang="0">
                <a:pos x="151" y="2974"/>
              </a:cxn>
              <a:cxn ang="0">
                <a:pos x="117" y="3042"/>
              </a:cxn>
              <a:cxn ang="0">
                <a:pos x="94" y="3110"/>
              </a:cxn>
              <a:cxn ang="0">
                <a:pos x="83" y="3178"/>
              </a:cxn>
              <a:cxn ang="0">
                <a:pos x="60" y="3246"/>
              </a:cxn>
              <a:cxn ang="0">
                <a:pos x="49" y="3313"/>
              </a:cxn>
              <a:cxn ang="0">
                <a:pos x="38" y="3381"/>
              </a:cxn>
              <a:cxn ang="0">
                <a:pos x="15" y="3461"/>
              </a:cxn>
              <a:cxn ang="0">
                <a:pos x="4" y="3503"/>
              </a:cxn>
              <a:cxn ang="0">
                <a:pos x="0" y="1152"/>
              </a:cxn>
            </a:cxnLst>
            <a:rect l="0" t="0" r="r" b="b"/>
            <a:pathLst>
              <a:path w="1443" h="3504">
                <a:moveTo>
                  <a:pt x="960" y="0"/>
                </a:moveTo>
                <a:lnTo>
                  <a:pt x="1012" y="42"/>
                </a:lnTo>
                <a:lnTo>
                  <a:pt x="1057" y="88"/>
                </a:lnTo>
                <a:lnTo>
                  <a:pt x="1170" y="133"/>
                </a:lnTo>
                <a:lnTo>
                  <a:pt x="1204" y="156"/>
                </a:lnTo>
                <a:lnTo>
                  <a:pt x="1249" y="201"/>
                </a:lnTo>
                <a:lnTo>
                  <a:pt x="1283" y="235"/>
                </a:lnTo>
                <a:lnTo>
                  <a:pt x="1329" y="280"/>
                </a:lnTo>
                <a:lnTo>
                  <a:pt x="1363" y="303"/>
                </a:lnTo>
                <a:lnTo>
                  <a:pt x="1408" y="337"/>
                </a:lnTo>
                <a:lnTo>
                  <a:pt x="1431" y="382"/>
                </a:lnTo>
                <a:lnTo>
                  <a:pt x="1442" y="416"/>
                </a:lnTo>
                <a:lnTo>
                  <a:pt x="1442" y="450"/>
                </a:lnTo>
                <a:lnTo>
                  <a:pt x="1442" y="484"/>
                </a:lnTo>
                <a:lnTo>
                  <a:pt x="1419" y="518"/>
                </a:lnTo>
                <a:lnTo>
                  <a:pt x="1408" y="552"/>
                </a:lnTo>
                <a:lnTo>
                  <a:pt x="1385" y="586"/>
                </a:lnTo>
                <a:lnTo>
                  <a:pt x="1363" y="620"/>
                </a:lnTo>
                <a:lnTo>
                  <a:pt x="1351" y="654"/>
                </a:lnTo>
                <a:lnTo>
                  <a:pt x="1340" y="688"/>
                </a:lnTo>
                <a:lnTo>
                  <a:pt x="1317" y="733"/>
                </a:lnTo>
                <a:lnTo>
                  <a:pt x="1283" y="778"/>
                </a:lnTo>
                <a:lnTo>
                  <a:pt x="1249" y="835"/>
                </a:lnTo>
                <a:lnTo>
                  <a:pt x="1227" y="869"/>
                </a:lnTo>
                <a:lnTo>
                  <a:pt x="1193" y="914"/>
                </a:lnTo>
                <a:lnTo>
                  <a:pt x="1170" y="948"/>
                </a:lnTo>
                <a:lnTo>
                  <a:pt x="1136" y="993"/>
                </a:lnTo>
                <a:lnTo>
                  <a:pt x="1102" y="1061"/>
                </a:lnTo>
                <a:lnTo>
                  <a:pt x="1068" y="1118"/>
                </a:lnTo>
                <a:lnTo>
                  <a:pt x="1034" y="1174"/>
                </a:lnTo>
                <a:lnTo>
                  <a:pt x="989" y="1231"/>
                </a:lnTo>
                <a:lnTo>
                  <a:pt x="955" y="1287"/>
                </a:lnTo>
                <a:lnTo>
                  <a:pt x="932" y="1321"/>
                </a:lnTo>
                <a:lnTo>
                  <a:pt x="910" y="1355"/>
                </a:lnTo>
                <a:lnTo>
                  <a:pt x="876" y="1401"/>
                </a:lnTo>
                <a:lnTo>
                  <a:pt x="864" y="1435"/>
                </a:lnTo>
                <a:lnTo>
                  <a:pt x="842" y="1469"/>
                </a:lnTo>
                <a:lnTo>
                  <a:pt x="808" y="1514"/>
                </a:lnTo>
                <a:lnTo>
                  <a:pt x="774" y="1559"/>
                </a:lnTo>
                <a:lnTo>
                  <a:pt x="728" y="1627"/>
                </a:lnTo>
                <a:lnTo>
                  <a:pt x="695" y="1672"/>
                </a:lnTo>
                <a:lnTo>
                  <a:pt x="672" y="1718"/>
                </a:lnTo>
                <a:lnTo>
                  <a:pt x="638" y="1763"/>
                </a:lnTo>
                <a:lnTo>
                  <a:pt x="604" y="1819"/>
                </a:lnTo>
                <a:lnTo>
                  <a:pt x="570" y="1865"/>
                </a:lnTo>
                <a:lnTo>
                  <a:pt x="559" y="1899"/>
                </a:lnTo>
                <a:lnTo>
                  <a:pt x="536" y="1933"/>
                </a:lnTo>
                <a:lnTo>
                  <a:pt x="513" y="1967"/>
                </a:lnTo>
                <a:lnTo>
                  <a:pt x="491" y="2000"/>
                </a:lnTo>
                <a:lnTo>
                  <a:pt x="479" y="2034"/>
                </a:lnTo>
                <a:lnTo>
                  <a:pt x="468" y="2068"/>
                </a:lnTo>
                <a:lnTo>
                  <a:pt x="445" y="2102"/>
                </a:lnTo>
                <a:lnTo>
                  <a:pt x="434" y="2136"/>
                </a:lnTo>
                <a:lnTo>
                  <a:pt x="411" y="2170"/>
                </a:lnTo>
                <a:lnTo>
                  <a:pt x="400" y="2204"/>
                </a:lnTo>
                <a:lnTo>
                  <a:pt x="389" y="2238"/>
                </a:lnTo>
                <a:lnTo>
                  <a:pt x="366" y="2295"/>
                </a:lnTo>
                <a:lnTo>
                  <a:pt x="355" y="2329"/>
                </a:lnTo>
                <a:lnTo>
                  <a:pt x="332" y="2374"/>
                </a:lnTo>
                <a:lnTo>
                  <a:pt x="310" y="2408"/>
                </a:lnTo>
                <a:lnTo>
                  <a:pt x="298" y="2442"/>
                </a:lnTo>
                <a:lnTo>
                  <a:pt x="287" y="2487"/>
                </a:lnTo>
                <a:lnTo>
                  <a:pt x="276" y="2521"/>
                </a:lnTo>
                <a:lnTo>
                  <a:pt x="253" y="2566"/>
                </a:lnTo>
                <a:lnTo>
                  <a:pt x="253" y="2600"/>
                </a:lnTo>
                <a:lnTo>
                  <a:pt x="242" y="2634"/>
                </a:lnTo>
                <a:lnTo>
                  <a:pt x="230" y="2668"/>
                </a:lnTo>
                <a:lnTo>
                  <a:pt x="219" y="2702"/>
                </a:lnTo>
                <a:lnTo>
                  <a:pt x="208" y="2736"/>
                </a:lnTo>
                <a:lnTo>
                  <a:pt x="196" y="2770"/>
                </a:lnTo>
                <a:lnTo>
                  <a:pt x="196" y="2804"/>
                </a:lnTo>
                <a:lnTo>
                  <a:pt x="185" y="2838"/>
                </a:lnTo>
                <a:lnTo>
                  <a:pt x="174" y="2872"/>
                </a:lnTo>
                <a:lnTo>
                  <a:pt x="162" y="2906"/>
                </a:lnTo>
                <a:lnTo>
                  <a:pt x="162" y="2940"/>
                </a:lnTo>
                <a:lnTo>
                  <a:pt x="151" y="2974"/>
                </a:lnTo>
                <a:lnTo>
                  <a:pt x="140" y="3008"/>
                </a:lnTo>
                <a:lnTo>
                  <a:pt x="117" y="3042"/>
                </a:lnTo>
                <a:lnTo>
                  <a:pt x="106" y="3076"/>
                </a:lnTo>
                <a:lnTo>
                  <a:pt x="94" y="3110"/>
                </a:lnTo>
                <a:lnTo>
                  <a:pt x="83" y="3144"/>
                </a:lnTo>
                <a:lnTo>
                  <a:pt x="83" y="3178"/>
                </a:lnTo>
                <a:lnTo>
                  <a:pt x="72" y="3212"/>
                </a:lnTo>
                <a:lnTo>
                  <a:pt x="60" y="3246"/>
                </a:lnTo>
                <a:lnTo>
                  <a:pt x="60" y="3280"/>
                </a:lnTo>
                <a:lnTo>
                  <a:pt x="49" y="3313"/>
                </a:lnTo>
                <a:lnTo>
                  <a:pt x="49" y="3347"/>
                </a:lnTo>
                <a:lnTo>
                  <a:pt x="38" y="3381"/>
                </a:lnTo>
                <a:lnTo>
                  <a:pt x="26" y="3427"/>
                </a:lnTo>
                <a:lnTo>
                  <a:pt x="15" y="3461"/>
                </a:lnTo>
                <a:lnTo>
                  <a:pt x="15" y="3503"/>
                </a:lnTo>
                <a:lnTo>
                  <a:pt x="4" y="3503"/>
                </a:lnTo>
                <a:lnTo>
                  <a:pt x="0" y="3503"/>
                </a:lnTo>
                <a:lnTo>
                  <a:pt x="0" y="1152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2438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Example</a:t>
            </a:r>
          </a:p>
        </p:txBody>
      </p:sp>
      <p:sp>
        <p:nvSpPr>
          <p:cNvPr id="89095" name="Rectangle 4"/>
          <p:cNvSpPr>
            <a:spLocks noChangeArrowheads="1"/>
          </p:cNvSpPr>
          <p:nvPr/>
        </p:nvSpPr>
        <p:spPr bwMode="auto">
          <a:xfrm>
            <a:off x="3873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Line 5"/>
          <p:cNvSpPr>
            <a:spLocks noChangeShapeType="1"/>
          </p:cNvSpPr>
          <p:nvPr/>
        </p:nvSpPr>
        <p:spPr bwMode="auto">
          <a:xfrm flipV="1">
            <a:off x="762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Line 6"/>
          <p:cNvSpPr>
            <a:spLocks noChangeShapeType="1"/>
          </p:cNvSpPr>
          <p:nvPr/>
        </p:nvSpPr>
        <p:spPr bwMode="auto">
          <a:xfrm>
            <a:off x="381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Line 7"/>
          <p:cNvSpPr>
            <a:spLocks noChangeShapeType="1"/>
          </p:cNvSpPr>
          <p:nvPr/>
        </p:nvSpPr>
        <p:spPr bwMode="auto">
          <a:xfrm flipV="1">
            <a:off x="18288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9" name="Line 8"/>
          <p:cNvSpPr>
            <a:spLocks noChangeShapeType="1"/>
          </p:cNvSpPr>
          <p:nvPr/>
        </p:nvSpPr>
        <p:spPr bwMode="auto">
          <a:xfrm>
            <a:off x="21336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0" name="Line 9"/>
          <p:cNvSpPr>
            <a:spLocks noChangeShapeType="1"/>
          </p:cNvSpPr>
          <p:nvPr/>
        </p:nvSpPr>
        <p:spPr bwMode="auto">
          <a:xfrm flipV="1">
            <a:off x="35052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Line 10"/>
          <p:cNvSpPr>
            <a:spLocks noChangeShapeType="1"/>
          </p:cNvSpPr>
          <p:nvPr/>
        </p:nvSpPr>
        <p:spPr bwMode="auto">
          <a:xfrm>
            <a:off x="3810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Line 11"/>
          <p:cNvSpPr>
            <a:spLocks noChangeShapeType="1"/>
          </p:cNvSpPr>
          <p:nvPr/>
        </p:nvSpPr>
        <p:spPr bwMode="auto">
          <a:xfrm flipV="1">
            <a:off x="5334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Line 12"/>
          <p:cNvSpPr>
            <a:spLocks noChangeShapeType="1"/>
          </p:cNvSpPr>
          <p:nvPr/>
        </p:nvSpPr>
        <p:spPr bwMode="auto">
          <a:xfrm>
            <a:off x="56388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4" name="Line 13"/>
          <p:cNvSpPr>
            <a:spLocks noChangeShapeType="1"/>
          </p:cNvSpPr>
          <p:nvPr/>
        </p:nvSpPr>
        <p:spPr bwMode="auto">
          <a:xfrm flipV="1">
            <a:off x="69342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5" name="Line 14"/>
          <p:cNvSpPr>
            <a:spLocks noChangeShapeType="1"/>
          </p:cNvSpPr>
          <p:nvPr/>
        </p:nvSpPr>
        <p:spPr bwMode="auto">
          <a:xfrm>
            <a:off x="7239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6" name="Line 15"/>
          <p:cNvSpPr>
            <a:spLocks noChangeShapeType="1"/>
          </p:cNvSpPr>
          <p:nvPr/>
        </p:nvSpPr>
        <p:spPr bwMode="auto">
          <a:xfrm>
            <a:off x="12192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7" name="Rectangle 16"/>
          <p:cNvSpPr>
            <a:spLocks noChangeArrowheads="1"/>
          </p:cNvSpPr>
          <p:nvPr/>
        </p:nvSpPr>
        <p:spPr bwMode="auto">
          <a:xfrm>
            <a:off x="5264150" y="38925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8" name="Line 17"/>
          <p:cNvSpPr>
            <a:spLocks noChangeShapeType="1"/>
          </p:cNvSpPr>
          <p:nvPr/>
        </p:nvSpPr>
        <p:spPr bwMode="auto">
          <a:xfrm>
            <a:off x="54102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9" name="Line 18"/>
          <p:cNvSpPr>
            <a:spLocks noChangeShapeType="1"/>
          </p:cNvSpPr>
          <p:nvPr/>
        </p:nvSpPr>
        <p:spPr bwMode="auto">
          <a:xfrm>
            <a:off x="70104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0" name="Line 19"/>
          <p:cNvSpPr>
            <a:spLocks noChangeShapeType="1"/>
          </p:cNvSpPr>
          <p:nvPr/>
        </p:nvSpPr>
        <p:spPr bwMode="auto">
          <a:xfrm>
            <a:off x="60960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1" name="Line 20"/>
          <p:cNvSpPr>
            <a:spLocks noChangeShapeType="1"/>
          </p:cNvSpPr>
          <p:nvPr/>
        </p:nvSpPr>
        <p:spPr bwMode="auto">
          <a:xfrm>
            <a:off x="63246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2" name="Rectangle 21"/>
          <p:cNvSpPr>
            <a:spLocks noChangeArrowheads="1"/>
          </p:cNvSpPr>
          <p:nvPr/>
        </p:nvSpPr>
        <p:spPr bwMode="auto">
          <a:xfrm>
            <a:off x="1911350" y="38925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3" name="Line 22"/>
          <p:cNvSpPr>
            <a:spLocks noChangeShapeType="1"/>
          </p:cNvSpPr>
          <p:nvPr/>
        </p:nvSpPr>
        <p:spPr bwMode="auto">
          <a:xfrm>
            <a:off x="20574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4" name="Line 23"/>
          <p:cNvSpPr>
            <a:spLocks noChangeShapeType="1"/>
          </p:cNvSpPr>
          <p:nvPr/>
        </p:nvSpPr>
        <p:spPr bwMode="auto">
          <a:xfrm>
            <a:off x="36576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5" name="Line 24"/>
          <p:cNvSpPr>
            <a:spLocks noChangeShapeType="1"/>
          </p:cNvSpPr>
          <p:nvPr/>
        </p:nvSpPr>
        <p:spPr bwMode="auto">
          <a:xfrm>
            <a:off x="27432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6" name="Line 25"/>
          <p:cNvSpPr>
            <a:spLocks noChangeShapeType="1"/>
          </p:cNvSpPr>
          <p:nvPr/>
        </p:nvSpPr>
        <p:spPr bwMode="auto">
          <a:xfrm>
            <a:off x="29718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7" name="Rectangle 26"/>
          <p:cNvSpPr>
            <a:spLocks noChangeArrowheads="1"/>
          </p:cNvSpPr>
          <p:nvPr/>
        </p:nvSpPr>
        <p:spPr bwMode="auto">
          <a:xfrm>
            <a:off x="3511550" y="3111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8" name="Line 27"/>
          <p:cNvSpPr>
            <a:spLocks noChangeShapeType="1"/>
          </p:cNvSpPr>
          <p:nvPr/>
        </p:nvSpPr>
        <p:spPr bwMode="auto">
          <a:xfrm>
            <a:off x="36576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9" name="Line 28"/>
          <p:cNvSpPr>
            <a:spLocks noChangeShapeType="1"/>
          </p:cNvSpPr>
          <p:nvPr/>
        </p:nvSpPr>
        <p:spPr bwMode="auto">
          <a:xfrm>
            <a:off x="52578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0" name="Line 29"/>
          <p:cNvSpPr>
            <a:spLocks noChangeShapeType="1"/>
          </p:cNvSpPr>
          <p:nvPr/>
        </p:nvSpPr>
        <p:spPr bwMode="auto">
          <a:xfrm>
            <a:off x="43434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1" name="Line 30"/>
          <p:cNvSpPr>
            <a:spLocks noChangeShapeType="1"/>
          </p:cNvSpPr>
          <p:nvPr/>
        </p:nvSpPr>
        <p:spPr bwMode="auto">
          <a:xfrm>
            <a:off x="45720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2" name="Rectangle 31"/>
          <p:cNvSpPr>
            <a:spLocks noChangeArrowheads="1"/>
          </p:cNvSpPr>
          <p:nvPr/>
        </p:nvSpPr>
        <p:spPr bwMode="auto">
          <a:xfrm>
            <a:off x="4349750" y="19875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3" name="Line 32"/>
          <p:cNvSpPr>
            <a:spLocks noChangeShapeType="1"/>
          </p:cNvSpPr>
          <p:nvPr/>
        </p:nvSpPr>
        <p:spPr bwMode="auto">
          <a:xfrm>
            <a:off x="44958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4" name="Line 33"/>
          <p:cNvSpPr>
            <a:spLocks noChangeShapeType="1"/>
          </p:cNvSpPr>
          <p:nvPr/>
        </p:nvSpPr>
        <p:spPr bwMode="auto">
          <a:xfrm>
            <a:off x="60960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5" name="Line 34"/>
          <p:cNvSpPr>
            <a:spLocks noChangeShapeType="1"/>
          </p:cNvSpPr>
          <p:nvPr/>
        </p:nvSpPr>
        <p:spPr bwMode="auto">
          <a:xfrm>
            <a:off x="51816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6" name="Line 35"/>
          <p:cNvSpPr>
            <a:spLocks noChangeShapeType="1"/>
          </p:cNvSpPr>
          <p:nvPr/>
        </p:nvSpPr>
        <p:spPr bwMode="auto">
          <a:xfrm>
            <a:off x="54102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7" name="Line 36"/>
          <p:cNvSpPr>
            <a:spLocks noChangeShapeType="1"/>
          </p:cNvSpPr>
          <p:nvPr/>
        </p:nvSpPr>
        <p:spPr bwMode="auto">
          <a:xfrm>
            <a:off x="2819400" y="228600"/>
            <a:ext cx="685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28" name="Rectangle 37"/>
          <p:cNvSpPr>
            <a:spLocks noChangeArrowheads="1"/>
          </p:cNvSpPr>
          <p:nvPr/>
        </p:nvSpPr>
        <p:spPr bwMode="auto">
          <a:xfrm>
            <a:off x="1660525" y="60325"/>
            <a:ext cx="105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b="0">
                <a:latin typeface="Book Antiqua" charset="0"/>
              </a:rPr>
              <a:t>ROOT</a:t>
            </a:r>
          </a:p>
        </p:txBody>
      </p:sp>
      <p:sp>
        <p:nvSpPr>
          <p:cNvPr id="89129" name="Line 38"/>
          <p:cNvSpPr>
            <a:spLocks noChangeShapeType="1"/>
          </p:cNvSpPr>
          <p:nvPr/>
        </p:nvSpPr>
        <p:spPr bwMode="auto">
          <a:xfrm flipH="1">
            <a:off x="1371600" y="838200"/>
            <a:ext cx="22098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0" name="Line 39"/>
          <p:cNvSpPr>
            <a:spLocks noChangeShapeType="1"/>
          </p:cNvSpPr>
          <p:nvPr/>
        </p:nvSpPr>
        <p:spPr bwMode="auto">
          <a:xfrm>
            <a:off x="4495800" y="838200"/>
            <a:ext cx="4572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1" name="Line 40"/>
          <p:cNvSpPr>
            <a:spLocks noChangeShapeType="1"/>
          </p:cNvSpPr>
          <p:nvPr/>
        </p:nvSpPr>
        <p:spPr bwMode="auto">
          <a:xfrm flipH="1">
            <a:off x="3352800" y="2590800"/>
            <a:ext cx="10668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2" name="Line 41"/>
          <p:cNvSpPr>
            <a:spLocks noChangeShapeType="1"/>
          </p:cNvSpPr>
          <p:nvPr/>
        </p:nvSpPr>
        <p:spPr bwMode="auto">
          <a:xfrm>
            <a:off x="5334000" y="2590800"/>
            <a:ext cx="11430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3" name="Line 42"/>
          <p:cNvSpPr>
            <a:spLocks noChangeShapeType="1"/>
          </p:cNvSpPr>
          <p:nvPr/>
        </p:nvSpPr>
        <p:spPr bwMode="auto">
          <a:xfrm flipH="1">
            <a:off x="4343400" y="4495800"/>
            <a:ext cx="99060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4" name="Line 43"/>
          <p:cNvSpPr>
            <a:spLocks noChangeShapeType="1"/>
          </p:cNvSpPr>
          <p:nvPr/>
        </p:nvSpPr>
        <p:spPr bwMode="auto">
          <a:xfrm>
            <a:off x="6172200" y="4495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5" name="Line 44"/>
          <p:cNvSpPr>
            <a:spLocks noChangeShapeType="1"/>
          </p:cNvSpPr>
          <p:nvPr/>
        </p:nvSpPr>
        <p:spPr bwMode="auto">
          <a:xfrm>
            <a:off x="7086600" y="4419600"/>
            <a:ext cx="12192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6" name="Line 45"/>
          <p:cNvSpPr>
            <a:spLocks noChangeShapeType="1"/>
          </p:cNvSpPr>
          <p:nvPr/>
        </p:nvSpPr>
        <p:spPr bwMode="auto">
          <a:xfrm flipH="1">
            <a:off x="762000" y="4419600"/>
            <a:ext cx="12192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7" name="Line 46"/>
          <p:cNvSpPr>
            <a:spLocks noChangeShapeType="1"/>
          </p:cNvSpPr>
          <p:nvPr/>
        </p:nvSpPr>
        <p:spPr bwMode="auto">
          <a:xfrm flipH="1">
            <a:off x="2590800" y="4495800"/>
            <a:ext cx="2286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38" name="Rectangle 47"/>
          <p:cNvSpPr>
            <a:spLocks noChangeArrowheads="1"/>
          </p:cNvSpPr>
          <p:nvPr/>
        </p:nvSpPr>
        <p:spPr bwMode="auto">
          <a:xfrm>
            <a:off x="5546725" y="379413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A</a:t>
            </a:r>
          </a:p>
        </p:txBody>
      </p:sp>
      <p:sp>
        <p:nvSpPr>
          <p:cNvPr id="89139" name="Rectangle 48"/>
          <p:cNvSpPr>
            <a:spLocks noChangeArrowheads="1"/>
          </p:cNvSpPr>
          <p:nvPr/>
        </p:nvSpPr>
        <p:spPr bwMode="auto">
          <a:xfrm>
            <a:off x="6308725" y="2055813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B</a:t>
            </a:r>
          </a:p>
        </p:txBody>
      </p:sp>
      <p:sp>
        <p:nvSpPr>
          <p:cNvPr id="89140" name="Rectangle 49"/>
          <p:cNvSpPr>
            <a:spLocks noChangeArrowheads="1"/>
          </p:cNvSpPr>
          <p:nvPr/>
        </p:nvSpPr>
        <p:spPr bwMode="auto">
          <a:xfrm>
            <a:off x="7223125" y="3960813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C</a:t>
            </a:r>
          </a:p>
        </p:txBody>
      </p:sp>
      <p:sp>
        <p:nvSpPr>
          <p:cNvPr id="89141" name="Rectangle 50"/>
          <p:cNvSpPr>
            <a:spLocks noChangeArrowheads="1"/>
          </p:cNvSpPr>
          <p:nvPr/>
        </p:nvSpPr>
        <p:spPr bwMode="auto">
          <a:xfrm>
            <a:off x="6461125" y="5180013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D</a:t>
            </a:r>
          </a:p>
        </p:txBody>
      </p:sp>
      <p:sp>
        <p:nvSpPr>
          <p:cNvPr id="89142" name="Rectangle 51"/>
          <p:cNvSpPr>
            <a:spLocks noChangeArrowheads="1"/>
          </p:cNvSpPr>
          <p:nvPr/>
        </p:nvSpPr>
        <p:spPr bwMode="auto">
          <a:xfrm>
            <a:off x="8442325" y="5180013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E</a:t>
            </a:r>
          </a:p>
        </p:txBody>
      </p:sp>
      <p:sp>
        <p:nvSpPr>
          <p:cNvPr id="89143" name="Rectangle 52"/>
          <p:cNvSpPr>
            <a:spLocks noChangeArrowheads="1"/>
          </p:cNvSpPr>
          <p:nvPr/>
        </p:nvSpPr>
        <p:spPr bwMode="auto">
          <a:xfrm>
            <a:off x="3870325" y="3960813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F</a:t>
            </a:r>
          </a:p>
        </p:txBody>
      </p:sp>
      <p:sp>
        <p:nvSpPr>
          <p:cNvPr id="89144" name="Rectangle 53"/>
          <p:cNvSpPr>
            <a:spLocks noChangeArrowheads="1"/>
          </p:cNvSpPr>
          <p:nvPr/>
        </p:nvSpPr>
        <p:spPr bwMode="auto">
          <a:xfrm>
            <a:off x="1279525" y="5180013"/>
            <a:ext cx="53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G</a:t>
            </a:r>
          </a:p>
        </p:txBody>
      </p:sp>
      <p:sp>
        <p:nvSpPr>
          <p:cNvPr id="89145" name="Rectangle 54"/>
          <p:cNvSpPr>
            <a:spLocks noChangeArrowheads="1"/>
          </p:cNvSpPr>
          <p:nvPr/>
        </p:nvSpPr>
        <p:spPr bwMode="auto">
          <a:xfrm>
            <a:off x="3032125" y="5103813"/>
            <a:ext cx="53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H</a:t>
            </a:r>
          </a:p>
        </p:txBody>
      </p:sp>
      <p:sp>
        <p:nvSpPr>
          <p:cNvPr id="89146" name="Rectangle 55"/>
          <p:cNvSpPr>
            <a:spLocks noChangeArrowheads="1"/>
          </p:cNvSpPr>
          <p:nvPr/>
        </p:nvSpPr>
        <p:spPr bwMode="auto">
          <a:xfrm>
            <a:off x="5013325" y="5180013"/>
            <a:ext cx="36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I</a:t>
            </a:r>
          </a:p>
        </p:txBody>
      </p:sp>
      <p:sp>
        <p:nvSpPr>
          <p:cNvPr id="89147" name="Rectangle 56"/>
          <p:cNvSpPr>
            <a:spLocks noChangeArrowheads="1"/>
          </p:cNvSpPr>
          <p:nvPr/>
        </p:nvSpPr>
        <p:spPr bwMode="auto">
          <a:xfrm>
            <a:off x="3794125" y="441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20</a:t>
            </a:r>
          </a:p>
        </p:txBody>
      </p:sp>
      <p:sp>
        <p:nvSpPr>
          <p:cNvPr id="89148" name="Rectangle 57"/>
          <p:cNvSpPr>
            <a:spLocks noChangeArrowheads="1"/>
          </p:cNvSpPr>
          <p:nvPr/>
        </p:nvSpPr>
        <p:spPr bwMode="auto">
          <a:xfrm>
            <a:off x="4632325" y="2117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35</a:t>
            </a:r>
          </a:p>
        </p:txBody>
      </p:sp>
      <p:sp>
        <p:nvSpPr>
          <p:cNvPr id="89149" name="Rectangle 58"/>
          <p:cNvSpPr>
            <a:spLocks noChangeArrowheads="1"/>
          </p:cNvSpPr>
          <p:nvPr/>
        </p:nvSpPr>
        <p:spPr bwMode="auto">
          <a:xfrm>
            <a:off x="5175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20*</a:t>
            </a:r>
          </a:p>
        </p:txBody>
      </p:sp>
      <p:sp>
        <p:nvSpPr>
          <p:cNvPr id="89150" name="Rectangle 59"/>
          <p:cNvSpPr>
            <a:spLocks noChangeArrowheads="1"/>
          </p:cNvSpPr>
          <p:nvPr/>
        </p:nvSpPr>
        <p:spPr bwMode="auto">
          <a:xfrm>
            <a:off x="5470525" y="4022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38</a:t>
            </a:r>
          </a:p>
        </p:txBody>
      </p:sp>
      <p:sp>
        <p:nvSpPr>
          <p:cNvPr id="89151" name="Rectangle 60"/>
          <p:cNvSpPr>
            <a:spLocks noChangeArrowheads="1"/>
          </p:cNvSpPr>
          <p:nvPr/>
        </p:nvSpPr>
        <p:spPr bwMode="auto">
          <a:xfrm>
            <a:off x="6384925" y="4022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44</a:t>
            </a:r>
          </a:p>
        </p:txBody>
      </p:sp>
      <p:sp>
        <p:nvSpPr>
          <p:cNvPr id="89152" name="Rectangle 61"/>
          <p:cNvSpPr>
            <a:spLocks noChangeArrowheads="1"/>
          </p:cNvSpPr>
          <p:nvPr/>
        </p:nvSpPr>
        <p:spPr bwMode="auto">
          <a:xfrm>
            <a:off x="12795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22*</a:t>
            </a:r>
          </a:p>
        </p:txBody>
      </p:sp>
      <p:sp>
        <p:nvSpPr>
          <p:cNvPr id="89153" name="Rectangle 62"/>
          <p:cNvSpPr>
            <a:spLocks noChangeArrowheads="1"/>
          </p:cNvSpPr>
          <p:nvPr/>
        </p:nvSpPr>
        <p:spPr bwMode="auto">
          <a:xfrm>
            <a:off x="21399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54" name="Line 63"/>
          <p:cNvSpPr>
            <a:spLocks noChangeShapeType="1"/>
          </p:cNvSpPr>
          <p:nvPr/>
        </p:nvSpPr>
        <p:spPr bwMode="auto">
          <a:xfrm>
            <a:off x="29718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55" name="Rectangle 64"/>
          <p:cNvSpPr>
            <a:spLocks noChangeArrowheads="1"/>
          </p:cNvSpPr>
          <p:nvPr/>
        </p:nvSpPr>
        <p:spPr bwMode="auto">
          <a:xfrm>
            <a:off x="22701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23*</a:t>
            </a:r>
          </a:p>
        </p:txBody>
      </p:sp>
      <p:sp>
        <p:nvSpPr>
          <p:cNvPr id="89156" name="Rectangle 65"/>
          <p:cNvSpPr>
            <a:spLocks noChangeArrowheads="1"/>
          </p:cNvSpPr>
          <p:nvPr/>
        </p:nvSpPr>
        <p:spPr bwMode="auto">
          <a:xfrm>
            <a:off x="30321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24*</a:t>
            </a:r>
          </a:p>
        </p:txBody>
      </p:sp>
      <p:sp>
        <p:nvSpPr>
          <p:cNvPr id="89157" name="Rectangle 66"/>
          <p:cNvSpPr>
            <a:spLocks noChangeArrowheads="1"/>
          </p:cNvSpPr>
          <p:nvPr/>
        </p:nvSpPr>
        <p:spPr bwMode="auto">
          <a:xfrm>
            <a:off x="38925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58" name="Line 67"/>
          <p:cNvSpPr>
            <a:spLocks noChangeShapeType="1"/>
          </p:cNvSpPr>
          <p:nvPr/>
        </p:nvSpPr>
        <p:spPr bwMode="auto">
          <a:xfrm>
            <a:off x="47244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59" name="Rectangle 68"/>
          <p:cNvSpPr>
            <a:spLocks noChangeArrowheads="1"/>
          </p:cNvSpPr>
          <p:nvPr/>
        </p:nvSpPr>
        <p:spPr bwMode="auto">
          <a:xfrm>
            <a:off x="40227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35*</a:t>
            </a:r>
          </a:p>
        </p:txBody>
      </p:sp>
      <p:sp>
        <p:nvSpPr>
          <p:cNvPr id="89160" name="Rectangle 69"/>
          <p:cNvSpPr>
            <a:spLocks noChangeArrowheads="1"/>
          </p:cNvSpPr>
          <p:nvPr/>
        </p:nvSpPr>
        <p:spPr bwMode="auto">
          <a:xfrm>
            <a:off x="47847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36*</a:t>
            </a:r>
          </a:p>
        </p:txBody>
      </p:sp>
      <p:sp>
        <p:nvSpPr>
          <p:cNvPr id="89161" name="Rectangle 70"/>
          <p:cNvSpPr>
            <a:spLocks noChangeArrowheads="1"/>
          </p:cNvSpPr>
          <p:nvPr/>
        </p:nvSpPr>
        <p:spPr bwMode="auto">
          <a:xfrm>
            <a:off x="56451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62" name="Line 71"/>
          <p:cNvSpPr>
            <a:spLocks noChangeShapeType="1"/>
          </p:cNvSpPr>
          <p:nvPr/>
        </p:nvSpPr>
        <p:spPr bwMode="auto">
          <a:xfrm>
            <a:off x="64770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63" name="Rectangle 72"/>
          <p:cNvSpPr>
            <a:spLocks noChangeArrowheads="1"/>
          </p:cNvSpPr>
          <p:nvPr/>
        </p:nvSpPr>
        <p:spPr bwMode="auto">
          <a:xfrm>
            <a:off x="57753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38*</a:t>
            </a:r>
          </a:p>
        </p:txBody>
      </p:sp>
      <p:sp>
        <p:nvSpPr>
          <p:cNvPr id="89164" name="Rectangle 73"/>
          <p:cNvSpPr>
            <a:spLocks noChangeArrowheads="1"/>
          </p:cNvSpPr>
          <p:nvPr/>
        </p:nvSpPr>
        <p:spPr bwMode="auto">
          <a:xfrm>
            <a:off x="65373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41*</a:t>
            </a:r>
          </a:p>
        </p:txBody>
      </p:sp>
      <p:sp>
        <p:nvSpPr>
          <p:cNvPr id="89165" name="Rectangle 74"/>
          <p:cNvSpPr>
            <a:spLocks noChangeArrowheads="1"/>
          </p:cNvSpPr>
          <p:nvPr/>
        </p:nvSpPr>
        <p:spPr bwMode="auto">
          <a:xfrm>
            <a:off x="7400925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66" name="Line 75"/>
          <p:cNvSpPr>
            <a:spLocks noChangeShapeType="1"/>
          </p:cNvSpPr>
          <p:nvPr/>
        </p:nvSpPr>
        <p:spPr bwMode="auto">
          <a:xfrm>
            <a:off x="8232775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67" name="Rectangle 76"/>
          <p:cNvSpPr>
            <a:spLocks noChangeArrowheads="1"/>
          </p:cNvSpPr>
          <p:nvPr/>
        </p:nvSpPr>
        <p:spPr bwMode="auto">
          <a:xfrm>
            <a:off x="7531100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44*</a:t>
            </a:r>
          </a:p>
        </p:txBody>
      </p:sp>
      <p:sp>
        <p:nvSpPr>
          <p:cNvPr id="89168" name="Rectangle 77"/>
          <p:cNvSpPr>
            <a:spLocks noChangeArrowheads="1"/>
          </p:cNvSpPr>
          <p:nvPr/>
        </p:nvSpPr>
        <p:spPr bwMode="auto">
          <a:xfrm>
            <a:off x="6988175" y="130175"/>
            <a:ext cx="2051050" cy="1930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Do: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1)  Search 38*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2)  Delete 38*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3)  Insert 45*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4)  Insert 25*</a:t>
            </a:r>
          </a:p>
        </p:txBody>
      </p:sp>
      <p:sp>
        <p:nvSpPr>
          <p:cNvPr id="89169" name="Rectangle 78"/>
          <p:cNvSpPr>
            <a:spLocks noChangeArrowheads="1"/>
          </p:cNvSpPr>
          <p:nvPr/>
        </p:nvSpPr>
        <p:spPr bwMode="auto">
          <a:xfrm>
            <a:off x="2117725" y="4022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4126-FDA0-4767-B22C-D72A330FC72B}" type="slidenum">
              <a:rPr lang="en-US"/>
              <a:pPr/>
              <a:t>8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Notes on Serializability Definitions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View Serializability allows (slightly) more schedules than Conflict Serializability does.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Problem is that it is difficult to enforce efficiently.</a:t>
            </a: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Neither definition allows all schedules that you would consider “serializable”.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This is because they don’t understand the meanings of the operations or the data (recall example #4’)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better?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Yes [Bayer and Schkolnik]:</a:t>
            </a:r>
          </a:p>
          <a:p>
            <a:r>
              <a:rPr lang="en-US" smtClean="0"/>
              <a:t>Idea: hope that the leaf is ‘safe’, and use S-locks &amp; crabbing to reach it, and verify</a:t>
            </a:r>
          </a:p>
          <a:p>
            <a:r>
              <a:rPr lang="en-US" smtClean="0"/>
              <a:t>(if false, do previous algo)</a:t>
            </a:r>
          </a:p>
        </p:txBody>
      </p:sp>
      <p:sp>
        <p:nvSpPr>
          <p:cNvPr id="931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31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31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718B631-A690-47EB-8E87-38F3439997A3}" type="slidenum">
              <a:rPr lang="en-US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better?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Yes [Bayer and Schkolnik]:</a:t>
            </a:r>
          </a:p>
        </p:txBody>
      </p:sp>
      <p:sp>
        <p:nvSpPr>
          <p:cNvPr id="942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42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42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F4273DC-A25A-4206-B073-7B81AB5FA867}" type="slidenum">
              <a:rPr lang="en-US"/>
              <a:pPr/>
              <a:t>81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5534025"/>
            <a:ext cx="9144000" cy="1323975"/>
          </a:xfrm>
          <a:prstGeom prst="rect">
            <a:avLst/>
          </a:prstGeom>
          <a:solidFill>
            <a:srgbClr val="FEF3C2"/>
          </a:solidFill>
          <a:ln w="9525">
            <a:solidFill>
              <a:srgbClr val="F9F9F9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66"/>
                </a:solidFill>
              </a:rPr>
              <a:t>Rudolf Bayer, Mario Schkolnick: </a:t>
            </a:r>
            <a:r>
              <a:rPr lang="en-US" sz="3200" i="1">
                <a:solidFill>
                  <a:srgbClr val="000066"/>
                </a:solidFill>
              </a:rPr>
              <a:t>Concurrency </a:t>
            </a:r>
          </a:p>
          <a:p>
            <a:r>
              <a:rPr lang="en-US" sz="3200" i="1">
                <a:solidFill>
                  <a:srgbClr val="000066"/>
                </a:solidFill>
              </a:rPr>
              <a:t>of Operations on B-Tree</a:t>
            </a:r>
            <a:r>
              <a:rPr lang="en-US" sz="3200">
                <a:solidFill>
                  <a:srgbClr val="000066"/>
                </a:solidFill>
              </a:rPr>
              <a:t>s. Acta Inf. 9: 1-21 (1977)</a:t>
            </a:r>
          </a:p>
        </p:txBody>
      </p:sp>
      <p:pic>
        <p:nvPicPr>
          <p:cNvPr id="94216" name="Picture 7" descr="2001-Rudolf_Bay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276600"/>
            <a:ext cx="1587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7" name="Picture 8" descr="schkolnick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276600"/>
            <a:ext cx="1233488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52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41C19352-E223-4AE8-8552-2677E72E9901}" type="slidenum">
              <a:rPr lang="en-US"/>
              <a:pPr/>
              <a:t>82</a:t>
            </a:fld>
            <a:endParaRPr lang="en-US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 Better Tree Locking Algorithm (From Bayer-Schkolnick paper)</a:t>
            </a:r>
          </a:p>
        </p:txBody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001000" cy="4076700"/>
          </a:xfrm>
          <a:noFill/>
        </p:spPr>
        <p:txBody>
          <a:bodyPr lIns="92075" tIns="46038" rIns="92075" bIns="46038"/>
          <a:lstStyle/>
          <a:p>
            <a:r>
              <a:rPr lang="en-US" sz="2800" smtClean="0">
                <a:solidFill>
                  <a:schemeClr val="accent2"/>
                </a:solidFill>
              </a:rPr>
              <a:t>Search:</a:t>
            </a:r>
            <a:r>
              <a:rPr lang="en-US" sz="2800" smtClean="0"/>
              <a:t>  As before.</a:t>
            </a:r>
          </a:p>
          <a:p>
            <a:r>
              <a:rPr lang="en-US" sz="2800" smtClean="0">
                <a:solidFill>
                  <a:schemeClr val="accent2"/>
                </a:solidFill>
              </a:rPr>
              <a:t>Insert/Delete:</a:t>
            </a:r>
            <a:r>
              <a:rPr lang="en-US" sz="2800" smtClean="0"/>
              <a:t>  </a:t>
            </a:r>
          </a:p>
          <a:p>
            <a:pPr lvl="1"/>
            <a:r>
              <a:rPr lang="en-US" smtClean="0">
                <a:ea typeface="ＭＳ Ｐゴシック" charset="-128"/>
              </a:rPr>
              <a:t>Set locks as if for search, get to leaf, and set X lock on leaf.</a:t>
            </a:r>
          </a:p>
          <a:p>
            <a:pPr lvl="1"/>
            <a:r>
              <a:rPr lang="en-US" smtClean="0">
                <a:ea typeface="ＭＳ Ｐゴシック" charset="-128"/>
              </a:rPr>
              <a:t>If leaf is not </a:t>
            </a:r>
            <a:r>
              <a:rPr lang="en-US" smtClean="0">
                <a:solidFill>
                  <a:schemeClr val="accent2"/>
                </a:solidFill>
                <a:ea typeface="ＭＳ Ｐゴシック" charset="-128"/>
              </a:rPr>
              <a:t>safe</a:t>
            </a:r>
            <a:r>
              <a:rPr lang="en-US" smtClean="0">
                <a:ea typeface="ＭＳ Ｐゴシック" charset="-128"/>
              </a:rPr>
              <a:t>, release all locks, and restart Xact using previous Insert/Delete protocol.</a:t>
            </a:r>
          </a:p>
          <a:p>
            <a:r>
              <a:rPr lang="en-US" sz="2800" smtClean="0"/>
              <a:t>Gambles that only leaf node will be modified; if not, S locks set on the first pass to leaf are wasteful.  In practice, better than previous alg.</a:t>
            </a:r>
          </a:p>
        </p:txBody>
      </p:sp>
      <p:sp>
        <p:nvSpPr>
          <p:cNvPr id="95239" name="WordArt 4"/>
          <p:cNvSpPr>
            <a:spLocks noChangeArrowheads="1" noChangeShapeType="1" noTextEdit="1"/>
          </p:cNvSpPr>
          <p:nvPr/>
        </p:nvSpPr>
        <p:spPr bwMode="auto">
          <a:xfrm>
            <a:off x="6705600" y="228600"/>
            <a:ext cx="18383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 type="none" w="sm" len="sm"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advanced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72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72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3AC0ED99-6E22-4896-9A8A-0B3E4FC474C4}" type="slidenum">
              <a:rPr lang="en-US"/>
              <a:pPr/>
              <a:t>83</a:t>
            </a:fld>
            <a:endParaRPr lang="en-US"/>
          </a:p>
        </p:txBody>
      </p:sp>
      <p:sp>
        <p:nvSpPr>
          <p:cNvPr id="210946" name="Freeform 2"/>
          <p:cNvSpPr>
            <a:spLocks/>
          </p:cNvSpPr>
          <p:nvPr/>
        </p:nvSpPr>
        <p:spPr bwMode="auto">
          <a:xfrm>
            <a:off x="0" y="1295400"/>
            <a:ext cx="2290763" cy="5562600"/>
          </a:xfrm>
          <a:custGeom>
            <a:avLst/>
            <a:gdLst/>
            <a:ahLst/>
            <a:cxnLst>
              <a:cxn ang="0">
                <a:pos x="1012" y="42"/>
              </a:cxn>
              <a:cxn ang="0">
                <a:pos x="1170" y="133"/>
              </a:cxn>
              <a:cxn ang="0">
                <a:pos x="1249" y="201"/>
              </a:cxn>
              <a:cxn ang="0">
                <a:pos x="1329" y="280"/>
              </a:cxn>
              <a:cxn ang="0">
                <a:pos x="1408" y="337"/>
              </a:cxn>
              <a:cxn ang="0">
                <a:pos x="1442" y="416"/>
              </a:cxn>
              <a:cxn ang="0">
                <a:pos x="1442" y="484"/>
              </a:cxn>
              <a:cxn ang="0">
                <a:pos x="1408" y="552"/>
              </a:cxn>
              <a:cxn ang="0">
                <a:pos x="1363" y="620"/>
              </a:cxn>
              <a:cxn ang="0">
                <a:pos x="1340" y="688"/>
              </a:cxn>
              <a:cxn ang="0">
                <a:pos x="1283" y="778"/>
              </a:cxn>
              <a:cxn ang="0">
                <a:pos x="1227" y="869"/>
              </a:cxn>
              <a:cxn ang="0">
                <a:pos x="1170" y="948"/>
              </a:cxn>
              <a:cxn ang="0">
                <a:pos x="1102" y="1061"/>
              </a:cxn>
              <a:cxn ang="0">
                <a:pos x="1034" y="1174"/>
              </a:cxn>
              <a:cxn ang="0">
                <a:pos x="955" y="1287"/>
              </a:cxn>
              <a:cxn ang="0">
                <a:pos x="910" y="1355"/>
              </a:cxn>
              <a:cxn ang="0">
                <a:pos x="864" y="1435"/>
              </a:cxn>
              <a:cxn ang="0">
                <a:pos x="808" y="1514"/>
              </a:cxn>
              <a:cxn ang="0">
                <a:pos x="728" y="1627"/>
              </a:cxn>
              <a:cxn ang="0">
                <a:pos x="672" y="1718"/>
              </a:cxn>
              <a:cxn ang="0">
                <a:pos x="604" y="1819"/>
              </a:cxn>
              <a:cxn ang="0">
                <a:pos x="559" y="1899"/>
              </a:cxn>
              <a:cxn ang="0">
                <a:pos x="513" y="1967"/>
              </a:cxn>
              <a:cxn ang="0">
                <a:pos x="479" y="2034"/>
              </a:cxn>
              <a:cxn ang="0">
                <a:pos x="445" y="2102"/>
              </a:cxn>
              <a:cxn ang="0">
                <a:pos x="411" y="2170"/>
              </a:cxn>
              <a:cxn ang="0">
                <a:pos x="389" y="2238"/>
              </a:cxn>
              <a:cxn ang="0">
                <a:pos x="355" y="2329"/>
              </a:cxn>
              <a:cxn ang="0">
                <a:pos x="310" y="2408"/>
              </a:cxn>
              <a:cxn ang="0">
                <a:pos x="287" y="2487"/>
              </a:cxn>
              <a:cxn ang="0">
                <a:pos x="253" y="2566"/>
              </a:cxn>
              <a:cxn ang="0">
                <a:pos x="242" y="2634"/>
              </a:cxn>
              <a:cxn ang="0">
                <a:pos x="219" y="2702"/>
              </a:cxn>
              <a:cxn ang="0">
                <a:pos x="196" y="2770"/>
              </a:cxn>
              <a:cxn ang="0">
                <a:pos x="185" y="2838"/>
              </a:cxn>
              <a:cxn ang="0">
                <a:pos x="162" y="2906"/>
              </a:cxn>
              <a:cxn ang="0">
                <a:pos x="151" y="2974"/>
              </a:cxn>
              <a:cxn ang="0">
                <a:pos x="117" y="3042"/>
              </a:cxn>
              <a:cxn ang="0">
                <a:pos x="94" y="3110"/>
              </a:cxn>
              <a:cxn ang="0">
                <a:pos x="83" y="3178"/>
              </a:cxn>
              <a:cxn ang="0">
                <a:pos x="60" y="3246"/>
              </a:cxn>
              <a:cxn ang="0">
                <a:pos x="49" y="3313"/>
              </a:cxn>
              <a:cxn ang="0">
                <a:pos x="38" y="3381"/>
              </a:cxn>
              <a:cxn ang="0">
                <a:pos x="15" y="3461"/>
              </a:cxn>
              <a:cxn ang="0">
                <a:pos x="4" y="3503"/>
              </a:cxn>
              <a:cxn ang="0">
                <a:pos x="0" y="1152"/>
              </a:cxn>
            </a:cxnLst>
            <a:rect l="0" t="0" r="r" b="b"/>
            <a:pathLst>
              <a:path w="1443" h="3504">
                <a:moveTo>
                  <a:pt x="960" y="0"/>
                </a:moveTo>
                <a:lnTo>
                  <a:pt x="1012" y="42"/>
                </a:lnTo>
                <a:lnTo>
                  <a:pt x="1057" y="88"/>
                </a:lnTo>
                <a:lnTo>
                  <a:pt x="1170" y="133"/>
                </a:lnTo>
                <a:lnTo>
                  <a:pt x="1204" y="156"/>
                </a:lnTo>
                <a:lnTo>
                  <a:pt x="1249" y="201"/>
                </a:lnTo>
                <a:lnTo>
                  <a:pt x="1283" y="235"/>
                </a:lnTo>
                <a:lnTo>
                  <a:pt x="1329" y="280"/>
                </a:lnTo>
                <a:lnTo>
                  <a:pt x="1363" y="303"/>
                </a:lnTo>
                <a:lnTo>
                  <a:pt x="1408" y="337"/>
                </a:lnTo>
                <a:lnTo>
                  <a:pt x="1431" y="382"/>
                </a:lnTo>
                <a:lnTo>
                  <a:pt x="1442" y="416"/>
                </a:lnTo>
                <a:lnTo>
                  <a:pt x="1442" y="450"/>
                </a:lnTo>
                <a:lnTo>
                  <a:pt x="1442" y="484"/>
                </a:lnTo>
                <a:lnTo>
                  <a:pt x="1419" y="518"/>
                </a:lnTo>
                <a:lnTo>
                  <a:pt x="1408" y="552"/>
                </a:lnTo>
                <a:lnTo>
                  <a:pt x="1385" y="586"/>
                </a:lnTo>
                <a:lnTo>
                  <a:pt x="1363" y="620"/>
                </a:lnTo>
                <a:lnTo>
                  <a:pt x="1351" y="654"/>
                </a:lnTo>
                <a:lnTo>
                  <a:pt x="1340" y="688"/>
                </a:lnTo>
                <a:lnTo>
                  <a:pt x="1317" y="733"/>
                </a:lnTo>
                <a:lnTo>
                  <a:pt x="1283" y="778"/>
                </a:lnTo>
                <a:lnTo>
                  <a:pt x="1249" y="835"/>
                </a:lnTo>
                <a:lnTo>
                  <a:pt x="1227" y="869"/>
                </a:lnTo>
                <a:lnTo>
                  <a:pt x="1193" y="914"/>
                </a:lnTo>
                <a:lnTo>
                  <a:pt x="1170" y="948"/>
                </a:lnTo>
                <a:lnTo>
                  <a:pt x="1136" y="993"/>
                </a:lnTo>
                <a:lnTo>
                  <a:pt x="1102" y="1061"/>
                </a:lnTo>
                <a:lnTo>
                  <a:pt x="1068" y="1118"/>
                </a:lnTo>
                <a:lnTo>
                  <a:pt x="1034" y="1174"/>
                </a:lnTo>
                <a:lnTo>
                  <a:pt x="989" y="1231"/>
                </a:lnTo>
                <a:lnTo>
                  <a:pt x="955" y="1287"/>
                </a:lnTo>
                <a:lnTo>
                  <a:pt x="932" y="1321"/>
                </a:lnTo>
                <a:lnTo>
                  <a:pt x="910" y="1355"/>
                </a:lnTo>
                <a:lnTo>
                  <a:pt x="876" y="1401"/>
                </a:lnTo>
                <a:lnTo>
                  <a:pt x="864" y="1435"/>
                </a:lnTo>
                <a:lnTo>
                  <a:pt x="842" y="1469"/>
                </a:lnTo>
                <a:lnTo>
                  <a:pt x="808" y="1514"/>
                </a:lnTo>
                <a:lnTo>
                  <a:pt x="774" y="1559"/>
                </a:lnTo>
                <a:lnTo>
                  <a:pt x="728" y="1627"/>
                </a:lnTo>
                <a:lnTo>
                  <a:pt x="695" y="1672"/>
                </a:lnTo>
                <a:lnTo>
                  <a:pt x="672" y="1718"/>
                </a:lnTo>
                <a:lnTo>
                  <a:pt x="638" y="1763"/>
                </a:lnTo>
                <a:lnTo>
                  <a:pt x="604" y="1819"/>
                </a:lnTo>
                <a:lnTo>
                  <a:pt x="570" y="1865"/>
                </a:lnTo>
                <a:lnTo>
                  <a:pt x="559" y="1899"/>
                </a:lnTo>
                <a:lnTo>
                  <a:pt x="536" y="1933"/>
                </a:lnTo>
                <a:lnTo>
                  <a:pt x="513" y="1967"/>
                </a:lnTo>
                <a:lnTo>
                  <a:pt x="491" y="2000"/>
                </a:lnTo>
                <a:lnTo>
                  <a:pt x="479" y="2034"/>
                </a:lnTo>
                <a:lnTo>
                  <a:pt x="468" y="2068"/>
                </a:lnTo>
                <a:lnTo>
                  <a:pt x="445" y="2102"/>
                </a:lnTo>
                <a:lnTo>
                  <a:pt x="434" y="2136"/>
                </a:lnTo>
                <a:lnTo>
                  <a:pt x="411" y="2170"/>
                </a:lnTo>
                <a:lnTo>
                  <a:pt x="400" y="2204"/>
                </a:lnTo>
                <a:lnTo>
                  <a:pt x="389" y="2238"/>
                </a:lnTo>
                <a:lnTo>
                  <a:pt x="366" y="2295"/>
                </a:lnTo>
                <a:lnTo>
                  <a:pt x="355" y="2329"/>
                </a:lnTo>
                <a:lnTo>
                  <a:pt x="332" y="2374"/>
                </a:lnTo>
                <a:lnTo>
                  <a:pt x="310" y="2408"/>
                </a:lnTo>
                <a:lnTo>
                  <a:pt x="298" y="2442"/>
                </a:lnTo>
                <a:lnTo>
                  <a:pt x="287" y="2487"/>
                </a:lnTo>
                <a:lnTo>
                  <a:pt x="276" y="2521"/>
                </a:lnTo>
                <a:lnTo>
                  <a:pt x="253" y="2566"/>
                </a:lnTo>
                <a:lnTo>
                  <a:pt x="253" y="2600"/>
                </a:lnTo>
                <a:lnTo>
                  <a:pt x="242" y="2634"/>
                </a:lnTo>
                <a:lnTo>
                  <a:pt x="230" y="2668"/>
                </a:lnTo>
                <a:lnTo>
                  <a:pt x="219" y="2702"/>
                </a:lnTo>
                <a:lnTo>
                  <a:pt x="208" y="2736"/>
                </a:lnTo>
                <a:lnTo>
                  <a:pt x="196" y="2770"/>
                </a:lnTo>
                <a:lnTo>
                  <a:pt x="196" y="2804"/>
                </a:lnTo>
                <a:lnTo>
                  <a:pt x="185" y="2838"/>
                </a:lnTo>
                <a:lnTo>
                  <a:pt x="174" y="2872"/>
                </a:lnTo>
                <a:lnTo>
                  <a:pt x="162" y="2906"/>
                </a:lnTo>
                <a:lnTo>
                  <a:pt x="162" y="2940"/>
                </a:lnTo>
                <a:lnTo>
                  <a:pt x="151" y="2974"/>
                </a:lnTo>
                <a:lnTo>
                  <a:pt x="140" y="3008"/>
                </a:lnTo>
                <a:lnTo>
                  <a:pt x="117" y="3042"/>
                </a:lnTo>
                <a:lnTo>
                  <a:pt x="106" y="3076"/>
                </a:lnTo>
                <a:lnTo>
                  <a:pt x="94" y="3110"/>
                </a:lnTo>
                <a:lnTo>
                  <a:pt x="83" y="3144"/>
                </a:lnTo>
                <a:lnTo>
                  <a:pt x="83" y="3178"/>
                </a:lnTo>
                <a:lnTo>
                  <a:pt x="72" y="3212"/>
                </a:lnTo>
                <a:lnTo>
                  <a:pt x="60" y="3246"/>
                </a:lnTo>
                <a:lnTo>
                  <a:pt x="60" y="3280"/>
                </a:lnTo>
                <a:lnTo>
                  <a:pt x="49" y="3313"/>
                </a:lnTo>
                <a:lnTo>
                  <a:pt x="49" y="3347"/>
                </a:lnTo>
                <a:lnTo>
                  <a:pt x="38" y="3381"/>
                </a:lnTo>
                <a:lnTo>
                  <a:pt x="26" y="3427"/>
                </a:lnTo>
                <a:lnTo>
                  <a:pt x="15" y="3461"/>
                </a:lnTo>
                <a:lnTo>
                  <a:pt x="15" y="3503"/>
                </a:lnTo>
                <a:lnTo>
                  <a:pt x="4" y="3503"/>
                </a:lnTo>
                <a:lnTo>
                  <a:pt x="0" y="3503"/>
                </a:lnTo>
                <a:lnTo>
                  <a:pt x="0" y="1152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28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2438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Example</a:t>
            </a:r>
          </a:p>
        </p:txBody>
      </p:sp>
      <p:sp>
        <p:nvSpPr>
          <p:cNvPr id="97287" name="Rectangle 4"/>
          <p:cNvSpPr>
            <a:spLocks noChangeArrowheads="1"/>
          </p:cNvSpPr>
          <p:nvPr/>
        </p:nvSpPr>
        <p:spPr bwMode="auto">
          <a:xfrm>
            <a:off x="3873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8" name="Line 5"/>
          <p:cNvSpPr>
            <a:spLocks noChangeShapeType="1"/>
          </p:cNvSpPr>
          <p:nvPr/>
        </p:nvSpPr>
        <p:spPr bwMode="auto">
          <a:xfrm flipV="1">
            <a:off x="762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Line 6"/>
          <p:cNvSpPr>
            <a:spLocks noChangeShapeType="1"/>
          </p:cNvSpPr>
          <p:nvPr/>
        </p:nvSpPr>
        <p:spPr bwMode="auto">
          <a:xfrm>
            <a:off x="381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0" name="Line 7"/>
          <p:cNvSpPr>
            <a:spLocks noChangeShapeType="1"/>
          </p:cNvSpPr>
          <p:nvPr/>
        </p:nvSpPr>
        <p:spPr bwMode="auto">
          <a:xfrm flipV="1">
            <a:off x="18288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1" name="Line 8"/>
          <p:cNvSpPr>
            <a:spLocks noChangeShapeType="1"/>
          </p:cNvSpPr>
          <p:nvPr/>
        </p:nvSpPr>
        <p:spPr bwMode="auto">
          <a:xfrm>
            <a:off x="21336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2" name="Line 9"/>
          <p:cNvSpPr>
            <a:spLocks noChangeShapeType="1"/>
          </p:cNvSpPr>
          <p:nvPr/>
        </p:nvSpPr>
        <p:spPr bwMode="auto">
          <a:xfrm flipV="1">
            <a:off x="35052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3" name="Line 10"/>
          <p:cNvSpPr>
            <a:spLocks noChangeShapeType="1"/>
          </p:cNvSpPr>
          <p:nvPr/>
        </p:nvSpPr>
        <p:spPr bwMode="auto">
          <a:xfrm>
            <a:off x="3810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4" name="Line 11"/>
          <p:cNvSpPr>
            <a:spLocks noChangeShapeType="1"/>
          </p:cNvSpPr>
          <p:nvPr/>
        </p:nvSpPr>
        <p:spPr bwMode="auto">
          <a:xfrm flipV="1">
            <a:off x="5334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5" name="Line 12"/>
          <p:cNvSpPr>
            <a:spLocks noChangeShapeType="1"/>
          </p:cNvSpPr>
          <p:nvPr/>
        </p:nvSpPr>
        <p:spPr bwMode="auto">
          <a:xfrm>
            <a:off x="56388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6" name="Line 13"/>
          <p:cNvSpPr>
            <a:spLocks noChangeShapeType="1"/>
          </p:cNvSpPr>
          <p:nvPr/>
        </p:nvSpPr>
        <p:spPr bwMode="auto">
          <a:xfrm flipV="1">
            <a:off x="69342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7" name="Line 14"/>
          <p:cNvSpPr>
            <a:spLocks noChangeShapeType="1"/>
          </p:cNvSpPr>
          <p:nvPr/>
        </p:nvSpPr>
        <p:spPr bwMode="auto">
          <a:xfrm>
            <a:off x="7239000" y="5486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8" name="Line 15"/>
          <p:cNvSpPr>
            <a:spLocks noChangeShapeType="1"/>
          </p:cNvSpPr>
          <p:nvPr/>
        </p:nvSpPr>
        <p:spPr bwMode="auto">
          <a:xfrm>
            <a:off x="12192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9" name="Rectangle 16"/>
          <p:cNvSpPr>
            <a:spLocks noChangeArrowheads="1"/>
          </p:cNvSpPr>
          <p:nvPr/>
        </p:nvSpPr>
        <p:spPr bwMode="auto">
          <a:xfrm>
            <a:off x="5264150" y="38925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0" name="Line 17"/>
          <p:cNvSpPr>
            <a:spLocks noChangeShapeType="1"/>
          </p:cNvSpPr>
          <p:nvPr/>
        </p:nvSpPr>
        <p:spPr bwMode="auto">
          <a:xfrm>
            <a:off x="54102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1" name="Line 18"/>
          <p:cNvSpPr>
            <a:spLocks noChangeShapeType="1"/>
          </p:cNvSpPr>
          <p:nvPr/>
        </p:nvSpPr>
        <p:spPr bwMode="auto">
          <a:xfrm>
            <a:off x="70104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2" name="Line 19"/>
          <p:cNvSpPr>
            <a:spLocks noChangeShapeType="1"/>
          </p:cNvSpPr>
          <p:nvPr/>
        </p:nvSpPr>
        <p:spPr bwMode="auto">
          <a:xfrm>
            <a:off x="60960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3" name="Line 20"/>
          <p:cNvSpPr>
            <a:spLocks noChangeShapeType="1"/>
          </p:cNvSpPr>
          <p:nvPr/>
        </p:nvSpPr>
        <p:spPr bwMode="auto">
          <a:xfrm>
            <a:off x="63246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4" name="Rectangle 21"/>
          <p:cNvSpPr>
            <a:spLocks noChangeArrowheads="1"/>
          </p:cNvSpPr>
          <p:nvPr/>
        </p:nvSpPr>
        <p:spPr bwMode="auto">
          <a:xfrm>
            <a:off x="1911350" y="38925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5" name="Line 22"/>
          <p:cNvSpPr>
            <a:spLocks noChangeShapeType="1"/>
          </p:cNvSpPr>
          <p:nvPr/>
        </p:nvSpPr>
        <p:spPr bwMode="auto">
          <a:xfrm>
            <a:off x="20574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6" name="Line 23"/>
          <p:cNvSpPr>
            <a:spLocks noChangeShapeType="1"/>
          </p:cNvSpPr>
          <p:nvPr/>
        </p:nvSpPr>
        <p:spPr bwMode="auto">
          <a:xfrm>
            <a:off x="36576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7" name="Line 24"/>
          <p:cNvSpPr>
            <a:spLocks noChangeShapeType="1"/>
          </p:cNvSpPr>
          <p:nvPr/>
        </p:nvSpPr>
        <p:spPr bwMode="auto">
          <a:xfrm>
            <a:off x="27432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8" name="Line 25"/>
          <p:cNvSpPr>
            <a:spLocks noChangeShapeType="1"/>
          </p:cNvSpPr>
          <p:nvPr/>
        </p:nvSpPr>
        <p:spPr bwMode="auto">
          <a:xfrm>
            <a:off x="2971800" y="3886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9" name="Rectangle 26"/>
          <p:cNvSpPr>
            <a:spLocks noChangeArrowheads="1"/>
          </p:cNvSpPr>
          <p:nvPr/>
        </p:nvSpPr>
        <p:spPr bwMode="auto">
          <a:xfrm>
            <a:off x="3511550" y="3111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0" name="Line 27"/>
          <p:cNvSpPr>
            <a:spLocks noChangeShapeType="1"/>
          </p:cNvSpPr>
          <p:nvPr/>
        </p:nvSpPr>
        <p:spPr bwMode="auto">
          <a:xfrm>
            <a:off x="36576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1" name="Line 28"/>
          <p:cNvSpPr>
            <a:spLocks noChangeShapeType="1"/>
          </p:cNvSpPr>
          <p:nvPr/>
        </p:nvSpPr>
        <p:spPr bwMode="auto">
          <a:xfrm>
            <a:off x="52578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2" name="Line 29"/>
          <p:cNvSpPr>
            <a:spLocks noChangeShapeType="1"/>
          </p:cNvSpPr>
          <p:nvPr/>
        </p:nvSpPr>
        <p:spPr bwMode="auto">
          <a:xfrm>
            <a:off x="43434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3" name="Line 30"/>
          <p:cNvSpPr>
            <a:spLocks noChangeShapeType="1"/>
          </p:cNvSpPr>
          <p:nvPr/>
        </p:nvSpPr>
        <p:spPr bwMode="auto">
          <a:xfrm>
            <a:off x="4572000" y="3048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4" name="Rectangle 31"/>
          <p:cNvSpPr>
            <a:spLocks noChangeArrowheads="1"/>
          </p:cNvSpPr>
          <p:nvPr/>
        </p:nvSpPr>
        <p:spPr bwMode="auto">
          <a:xfrm>
            <a:off x="4349750" y="1987550"/>
            <a:ext cx="1892300" cy="673100"/>
          </a:xfrm>
          <a:prstGeom prst="rect">
            <a:avLst/>
          </a:prstGeom>
          <a:solidFill>
            <a:srgbClr val="3365FB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5" name="Line 32"/>
          <p:cNvSpPr>
            <a:spLocks noChangeShapeType="1"/>
          </p:cNvSpPr>
          <p:nvPr/>
        </p:nvSpPr>
        <p:spPr bwMode="auto">
          <a:xfrm>
            <a:off x="44958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6" name="Line 33"/>
          <p:cNvSpPr>
            <a:spLocks noChangeShapeType="1"/>
          </p:cNvSpPr>
          <p:nvPr/>
        </p:nvSpPr>
        <p:spPr bwMode="auto">
          <a:xfrm>
            <a:off x="60960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7" name="Line 34"/>
          <p:cNvSpPr>
            <a:spLocks noChangeShapeType="1"/>
          </p:cNvSpPr>
          <p:nvPr/>
        </p:nvSpPr>
        <p:spPr bwMode="auto">
          <a:xfrm>
            <a:off x="51816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8" name="Line 35"/>
          <p:cNvSpPr>
            <a:spLocks noChangeShapeType="1"/>
          </p:cNvSpPr>
          <p:nvPr/>
        </p:nvSpPr>
        <p:spPr bwMode="auto">
          <a:xfrm>
            <a:off x="5410200" y="1981200"/>
            <a:ext cx="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9" name="Line 36"/>
          <p:cNvSpPr>
            <a:spLocks noChangeShapeType="1"/>
          </p:cNvSpPr>
          <p:nvPr/>
        </p:nvSpPr>
        <p:spPr bwMode="auto">
          <a:xfrm>
            <a:off x="2819400" y="228600"/>
            <a:ext cx="685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0" name="Rectangle 37"/>
          <p:cNvSpPr>
            <a:spLocks noChangeArrowheads="1"/>
          </p:cNvSpPr>
          <p:nvPr/>
        </p:nvSpPr>
        <p:spPr bwMode="auto">
          <a:xfrm>
            <a:off x="1660525" y="60325"/>
            <a:ext cx="105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b="0">
                <a:latin typeface="Book Antiqua" charset="0"/>
              </a:rPr>
              <a:t>ROOT</a:t>
            </a:r>
          </a:p>
        </p:txBody>
      </p:sp>
      <p:sp>
        <p:nvSpPr>
          <p:cNvPr id="97321" name="Line 38"/>
          <p:cNvSpPr>
            <a:spLocks noChangeShapeType="1"/>
          </p:cNvSpPr>
          <p:nvPr/>
        </p:nvSpPr>
        <p:spPr bwMode="auto">
          <a:xfrm flipH="1">
            <a:off x="1371600" y="838200"/>
            <a:ext cx="22098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2" name="Line 39"/>
          <p:cNvSpPr>
            <a:spLocks noChangeShapeType="1"/>
          </p:cNvSpPr>
          <p:nvPr/>
        </p:nvSpPr>
        <p:spPr bwMode="auto">
          <a:xfrm>
            <a:off x="4495800" y="838200"/>
            <a:ext cx="4572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3" name="Line 40"/>
          <p:cNvSpPr>
            <a:spLocks noChangeShapeType="1"/>
          </p:cNvSpPr>
          <p:nvPr/>
        </p:nvSpPr>
        <p:spPr bwMode="auto">
          <a:xfrm flipH="1">
            <a:off x="3352800" y="2590800"/>
            <a:ext cx="10668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4" name="Line 41"/>
          <p:cNvSpPr>
            <a:spLocks noChangeShapeType="1"/>
          </p:cNvSpPr>
          <p:nvPr/>
        </p:nvSpPr>
        <p:spPr bwMode="auto">
          <a:xfrm>
            <a:off x="5334000" y="2590800"/>
            <a:ext cx="11430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5" name="Line 42"/>
          <p:cNvSpPr>
            <a:spLocks noChangeShapeType="1"/>
          </p:cNvSpPr>
          <p:nvPr/>
        </p:nvSpPr>
        <p:spPr bwMode="auto">
          <a:xfrm flipH="1">
            <a:off x="4343400" y="4495800"/>
            <a:ext cx="99060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6" name="Line 43"/>
          <p:cNvSpPr>
            <a:spLocks noChangeShapeType="1"/>
          </p:cNvSpPr>
          <p:nvPr/>
        </p:nvSpPr>
        <p:spPr bwMode="auto">
          <a:xfrm>
            <a:off x="6172200" y="4495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7" name="Line 44"/>
          <p:cNvSpPr>
            <a:spLocks noChangeShapeType="1"/>
          </p:cNvSpPr>
          <p:nvPr/>
        </p:nvSpPr>
        <p:spPr bwMode="auto">
          <a:xfrm>
            <a:off x="7086600" y="4419600"/>
            <a:ext cx="12192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8" name="Line 45"/>
          <p:cNvSpPr>
            <a:spLocks noChangeShapeType="1"/>
          </p:cNvSpPr>
          <p:nvPr/>
        </p:nvSpPr>
        <p:spPr bwMode="auto">
          <a:xfrm flipH="1">
            <a:off x="762000" y="4419600"/>
            <a:ext cx="12192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29" name="Line 46"/>
          <p:cNvSpPr>
            <a:spLocks noChangeShapeType="1"/>
          </p:cNvSpPr>
          <p:nvPr/>
        </p:nvSpPr>
        <p:spPr bwMode="auto">
          <a:xfrm flipH="1">
            <a:off x="2590800" y="4495800"/>
            <a:ext cx="2286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30" name="Rectangle 47"/>
          <p:cNvSpPr>
            <a:spLocks noChangeArrowheads="1"/>
          </p:cNvSpPr>
          <p:nvPr/>
        </p:nvSpPr>
        <p:spPr bwMode="auto">
          <a:xfrm>
            <a:off x="5546725" y="379413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A</a:t>
            </a:r>
          </a:p>
        </p:txBody>
      </p:sp>
      <p:sp>
        <p:nvSpPr>
          <p:cNvPr id="97331" name="Rectangle 48"/>
          <p:cNvSpPr>
            <a:spLocks noChangeArrowheads="1"/>
          </p:cNvSpPr>
          <p:nvPr/>
        </p:nvSpPr>
        <p:spPr bwMode="auto">
          <a:xfrm>
            <a:off x="6308725" y="2055813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B</a:t>
            </a:r>
          </a:p>
        </p:txBody>
      </p:sp>
      <p:sp>
        <p:nvSpPr>
          <p:cNvPr id="97332" name="Rectangle 49"/>
          <p:cNvSpPr>
            <a:spLocks noChangeArrowheads="1"/>
          </p:cNvSpPr>
          <p:nvPr/>
        </p:nvSpPr>
        <p:spPr bwMode="auto">
          <a:xfrm>
            <a:off x="7223125" y="3960813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C</a:t>
            </a:r>
          </a:p>
        </p:txBody>
      </p:sp>
      <p:sp>
        <p:nvSpPr>
          <p:cNvPr id="97333" name="Rectangle 50"/>
          <p:cNvSpPr>
            <a:spLocks noChangeArrowheads="1"/>
          </p:cNvSpPr>
          <p:nvPr/>
        </p:nvSpPr>
        <p:spPr bwMode="auto">
          <a:xfrm>
            <a:off x="6461125" y="5180013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D</a:t>
            </a:r>
          </a:p>
        </p:txBody>
      </p:sp>
      <p:sp>
        <p:nvSpPr>
          <p:cNvPr id="97334" name="Rectangle 51"/>
          <p:cNvSpPr>
            <a:spLocks noChangeArrowheads="1"/>
          </p:cNvSpPr>
          <p:nvPr/>
        </p:nvSpPr>
        <p:spPr bwMode="auto">
          <a:xfrm>
            <a:off x="8442325" y="5180013"/>
            <a:ext cx="48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E</a:t>
            </a:r>
          </a:p>
        </p:txBody>
      </p:sp>
      <p:sp>
        <p:nvSpPr>
          <p:cNvPr id="97335" name="Rectangle 52"/>
          <p:cNvSpPr>
            <a:spLocks noChangeArrowheads="1"/>
          </p:cNvSpPr>
          <p:nvPr/>
        </p:nvSpPr>
        <p:spPr bwMode="auto">
          <a:xfrm>
            <a:off x="3870325" y="3960813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solidFill>
                  <a:srgbClr val="3365FB"/>
                </a:solidFill>
                <a:latin typeface="Book Antiqua" charset="0"/>
              </a:rPr>
              <a:t>F</a:t>
            </a:r>
          </a:p>
        </p:txBody>
      </p:sp>
      <p:sp>
        <p:nvSpPr>
          <p:cNvPr id="97336" name="Rectangle 53"/>
          <p:cNvSpPr>
            <a:spLocks noChangeArrowheads="1"/>
          </p:cNvSpPr>
          <p:nvPr/>
        </p:nvSpPr>
        <p:spPr bwMode="auto">
          <a:xfrm>
            <a:off x="1279525" y="5180013"/>
            <a:ext cx="53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G</a:t>
            </a:r>
          </a:p>
        </p:txBody>
      </p:sp>
      <p:sp>
        <p:nvSpPr>
          <p:cNvPr id="97337" name="Rectangle 54"/>
          <p:cNvSpPr>
            <a:spLocks noChangeArrowheads="1"/>
          </p:cNvSpPr>
          <p:nvPr/>
        </p:nvSpPr>
        <p:spPr bwMode="auto">
          <a:xfrm>
            <a:off x="3032125" y="5103813"/>
            <a:ext cx="53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H</a:t>
            </a:r>
          </a:p>
        </p:txBody>
      </p:sp>
      <p:sp>
        <p:nvSpPr>
          <p:cNvPr id="97338" name="Rectangle 55"/>
          <p:cNvSpPr>
            <a:spLocks noChangeArrowheads="1"/>
          </p:cNvSpPr>
          <p:nvPr/>
        </p:nvSpPr>
        <p:spPr bwMode="auto">
          <a:xfrm>
            <a:off x="5013325" y="5180013"/>
            <a:ext cx="36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>
                <a:latin typeface="Book Antiqua" charset="0"/>
              </a:rPr>
              <a:t>I</a:t>
            </a:r>
          </a:p>
        </p:txBody>
      </p:sp>
      <p:sp>
        <p:nvSpPr>
          <p:cNvPr id="97339" name="Rectangle 56"/>
          <p:cNvSpPr>
            <a:spLocks noChangeArrowheads="1"/>
          </p:cNvSpPr>
          <p:nvPr/>
        </p:nvSpPr>
        <p:spPr bwMode="auto">
          <a:xfrm>
            <a:off x="3794125" y="441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20</a:t>
            </a:r>
          </a:p>
        </p:txBody>
      </p:sp>
      <p:sp>
        <p:nvSpPr>
          <p:cNvPr id="97340" name="Rectangle 57"/>
          <p:cNvSpPr>
            <a:spLocks noChangeArrowheads="1"/>
          </p:cNvSpPr>
          <p:nvPr/>
        </p:nvSpPr>
        <p:spPr bwMode="auto">
          <a:xfrm>
            <a:off x="4632325" y="2117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35</a:t>
            </a:r>
          </a:p>
        </p:txBody>
      </p:sp>
      <p:sp>
        <p:nvSpPr>
          <p:cNvPr id="97341" name="Rectangle 58"/>
          <p:cNvSpPr>
            <a:spLocks noChangeArrowheads="1"/>
          </p:cNvSpPr>
          <p:nvPr/>
        </p:nvSpPr>
        <p:spPr bwMode="auto">
          <a:xfrm>
            <a:off x="5175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20*</a:t>
            </a:r>
          </a:p>
        </p:txBody>
      </p:sp>
      <p:sp>
        <p:nvSpPr>
          <p:cNvPr id="97342" name="Rectangle 59"/>
          <p:cNvSpPr>
            <a:spLocks noChangeArrowheads="1"/>
          </p:cNvSpPr>
          <p:nvPr/>
        </p:nvSpPr>
        <p:spPr bwMode="auto">
          <a:xfrm>
            <a:off x="5470525" y="4022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38</a:t>
            </a:r>
          </a:p>
        </p:txBody>
      </p:sp>
      <p:sp>
        <p:nvSpPr>
          <p:cNvPr id="97343" name="Rectangle 60"/>
          <p:cNvSpPr>
            <a:spLocks noChangeArrowheads="1"/>
          </p:cNvSpPr>
          <p:nvPr/>
        </p:nvSpPr>
        <p:spPr bwMode="auto">
          <a:xfrm>
            <a:off x="6384925" y="4022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44</a:t>
            </a:r>
          </a:p>
        </p:txBody>
      </p:sp>
      <p:sp>
        <p:nvSpPr>
          <p:cNvPr id="97344" name="Rectangle 61"/>
          <p:cNvSpPr>
            <a:spLocks noChangeArrowheads="1"/>
          </p:cNvSpPr>
          <p:nvPr/>
        </p:nvSpPr>
        <p:spPr bwMode="auto">
          <a:xfrm>
            <a:off x="12795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22*</a:t>
            </a:r>
          </a:p>
        </p:txBody>
      </p:sp>
      <p:sp>
        <p:nvSpPr>
          <p:cNvPr id="97345" name="Rectangle 62"/>
          <p:cNvSpPr>
            <a:spLocks noChangeArrowheads="1"/>
          </p:cNvSpPr>
          <p:nvPr/>
        </p:nvSpPr>
        <p:spPr bwMode="auto">
          <a:xfrm>
            <a:off x="21399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46" name="Line 63"/>
          <p:cNvSpPr>
            <a:spLocks noChangeShapeType="1"/>
          </p:cNvSpPr>
          <p:nvPr/>
        </p:nvSpPr>
        <p:spPr bwMode="auto">
          <a:xfrm>
            <a:off x="29718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47" name="Rectangle 64"/>
          <p:cNvSpPr>
            <a:spLocks noChangeArrowheads="1"/>
          </p:cNvSpPr>
          <p:nvPr/>
        </p:nvSpPr>
        <p:spPr bwMode="auto">
          <a:xfrm>
            <a:off x="22701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23*</a:t>
            </a:r>
          </a:p>
        </p:txBody>
      </p:sp>
      <p:sp>
        <p:nvSpPr>
          <p:cNvPr id="97348" name="Rectangle 65"/>
          <p:cNvSpPr>
            <a:spLocks noChangeArrowheads="1"/>
          </p:cNvSpPr>
          <p:nvPr/>
        </p:nvSpPr>
        <p:spPr bwMode="auto">
          <a:xfrm>
            <a:off x="30321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24*</a:t>
            </a:r>
          </a:p>
        </p:txBody>
      </p:sp>
      <p:sp>
        <p:nvSpPr>
          <p:cNvPr id="97349" name="Rectangle 66"/>
          <p:cNvSpPr>
            <a:spLocks noChangeArrowheads="1"/>
          </p:cNvSpPr>
          <p:nvPr/>
        </p:nvSpPr>
        <p:spPr bwMode="auto">
          <a:xfrm>
            <a:off x="38925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50" name="Line 67"/>
          <p:cNvSpPr>
            <a:spLocks noChangeShapeType="1"/>
          </p:cNvSpPr>
          <p:nvPr/>
        </p:nvSpPr>
        <p:spPr bwMode="auto">
          <a:xfrm>
            <a:off x="47244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51" name="Rectangle 68"/>
          <p:cNvSpPr>
            <a:spLocks noChangeArrowheads="1"/>
          </p:cNvSpPr>
          <p:nvPr/>
        </p:nvSpPr>
        <p:spPr bwMode="auto">
          <a:xfrm>
            <a:off x="40227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35*</a:t>
            </a:r>
          </a:p>
        </p:txBody>
      </p:sp>
      <p:sp>
        <p:nvSpPr>
          <p:cNvPr id="97352" name="Rectangle 69"/>
          <p:cNvSpPr>
            <a:spLocks noChangeArrowheads="1"/>
          </p:cNvSpPr>
          <p:nvPr/>
        </p:nvSpPr>
        <p:spPr bwMode="auto">
          <a:xfrm>
            <a:off x="47847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36*</a:t>
            </a:r>
          </a:p>
        </p:txBody>
      </p:sp>
      <p:sp>
        <p:nvSpPr>
          <p:cNvPr id="97353" name="Rectangle 70"/>
          <p:cNvSpPr>
            <a:spLocks noChangeArrowheads="1"/>
          </p:cNvSpPr>
          <p:nvPr/>
        </p:nvSpPr>
        <p:spPr bwMode="auto">
          <a:xfrm>
            <a:off x="5645150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54" name="Line 71"/>
          <p:cNvSpPr>
            <a:spLocks noChangeShapeType="1"/>
          </p:cNvSpPr>
          <p:nvPr/>
        </p:nvSpPr>
        <p:spPr bwMode="auto">
          <a:xfrm>
            <a:off x="6477000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55" name="Rectangle 72"/>
          <p:cNvSpPr>
            <a:spLocks noChangeArrowheads="1"/>
          </p:cNvSpPr>
          <p:nvPr/>
        </p:nvSpPr>
        <p:spPr bwMode="auto">
          <a:xfrm>
            <a:off x="57753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38*</a:t>
            </a:r>
          </a:p>
        </p:txBody>
      </p:sp>
      <p:sp>
        <p:nvSpPr>
          <p:cNvPr id="97356" name="Rectangle 73"/>
          <p:cNvSpPr>
            <a:spLocks noChangeArrowheads="1"/>
          </p:cNvSpPr>
          <p:nvPr/>
        </p:nvSpPr>
        <p:spPr bwMode="auto">
          <a:xfrm>
            <a:off x="6537325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41*</a:t>
            </a:r>
          </a:p>
        </p:txBody>
      </p:sp>
      <p:sp>
        <p:nvSpPr>
          <p:cNvPr id="97357" name="Rectangle 74"/>
          <p:cNvSpPr>
            <a:spLocks noChangeArrowheads="1"/>
          </p:cNvSpPr>
          <p:nvPr/>
        </p:nvSpPr>
        <p:spPr bwMode="auto">
          <a:xfrm>
            <a:off x="7400925" y="5721350"/>
            <a:ext cx="15875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58" name="Line 75"/>
          <p:cNvSpPr>
            <a:spLocks noChangeShapeType="1"/>
          </p:cNvSpPr>
          <p:nvPr/>
        </p:nvSpPr>
        <p:spPr bwMode="auto">
          <a:xfrm>
            <a:off x="8232775" y="5715000"/>
            <a:ext cx="0" cy="685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59" name="Rectangle 76"/>
          <p:cNvSpPr>
            <a:spLocks noChangeArrowheads="1"/>
          </p:cNvSpPr>
          <p:nvPr/>
        </p:nvSpPr>
        <p:spPr bwMode="auto">
          <a:xfrm>
            <a:off x="7531100" y="585152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44*</a:t>
            </a:r>
          </a:p>
        </p:txBody>
      </p:sp>
      <p:sp>
        <p:nvSpPr>
          <p:cNvPr id="97360" name="Rectangle 78"/>
          <p:cNvSpPr>
            <a:spLocks noChangeArrowheads="1"/>
          </p:cNvSpPr>
          <p:nvPr/>
        </p:nvSpPr>
        <p:spPr bwMode="auto">
          <a:xfrm>
            <a:off x="2117725" y="4022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bg1"/>
                </a:solidFill>
                <a:latin typeface="Book Antiqua" charset="0"/>
              </a:rPr>
              <a:t>23</a:t>
            </a:r>
          </a:p>
        </p:txBody>
      </p:sp>
      <p:sp>
        <p:nvSpPr>
          <p:cNvPr id="97361" name="Rectangle 79"/>
          <p:cNvSpPr>
            <a:spLocks noChangeArrowheads="1"/>
          </p:cNvSpPr>
          <p:nvPr/>
        </p:nvSpPr>
        <p:spPr bwMode="auto">
          <a:xfrm>
            <a:off x="6988175" y="130175"/>
            <a:ext cx="2033588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Do: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1)  Delete 38*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3365FB"/>
                </a:solidFill>
                <a:latin typeface="Book Antiqua" charset="0"/>
              </a:rPr>
              <a:t>2)  Insert 25*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Answers: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114800"/>
          </a:xfrm>
        </p:spPr>
        <p:txBody>
          <a:bodyPr/>
          <a:lstStyle/>
          <a:p>
            <a:pPr marL="742950" indent="-742950">
              <a:spcBef>
                <a:spcPct val="0"/>
              </a:spcBef>
              <a:buFont typeface="Times New Roman" charset="0"/>
              <a:buAutoNum type="arabicPeriod"/>
            </a:pPr>
            <a:r>
              <a:rPr lang="en-US" sz="3600" smtClean="0">
                <a:solidFill>
                  <a:srgbClr val="000066"/>
                </a:solidFill>
                <a:latin typeface="Book Antiqua" charset="0"/>
              </a:rPr>
              <a:t>Delete 38*</a:t>
            </a:r>
          </a:p>
          <a:p>
            <a:pPr lvl="1">
              <a:spcBef>
                <a:spcPct val="0"/>
              </a:spcBef>
            </a:pPr>
            <a:r>
              <a:rPr lang="en-US" smtClean="0">
                <a:solidFill>
                  <a:srgbClr val="000066"/>
                </a:solidFill>
                <a:latin typeface="Book Antiqua" charset="0"/>
                <a:ea typeface="ＭＳ Ｐゴシック" charset="-128"/>
              </a:rPr>
              <a:t>S A, S B, U A, S C, U B, X D, U C</a:t>
            </a:r>
            <a:endParaRPr lang="en-US" sz="3600" smtClean="0">
              <a:solidFill>
                <a:srgbClr val="000066"/>
              </a:solidFill>
              <a:latin typeface="Book Antiqua" charset="0"/>
              <a:ea typeface="ＭＳ Ｐゴシック" charset="-128"/>
            </a:endParaRPr>
          </a:p>
          <a:p>
            <a:pPr marL="742950" indent="-742950">
              <a:spcBef>
                <a:spcPct val="0"/>
              </a:spcBef>
              <a:buFont typeface="Times New Roman" charset="0"/>
              <a:buAutoNum type="arabicPeriod"/>
            </a:pPr>
            <a:r>
              <a:rPr lang="en-US" sz="3600" smtClean="0">
                <a:solidFill>
                  <a:srgbClr val="000066"/>
                </a:solidFill>
                <a:latin typeface="Book Antiqua" charset="0"/>
              </a:rPr>
              <a:t>Insert 25*</a:t>
            </a:r>
          </a:p>
          <a:p>
            <a:pPr lvl="1">
              <a:spcBef>
                <a:spcPct val="0"/>
              </a:spcBef>
            </a:pPr>
            <a:r>
              <a:rPr lang="en-US" smtClean="0">
                <a:solidFill>
                  <a:srgbClr val="000066"/>
                </a:solidFill>
                <a:latin typeface="Book Antiqua" charset="0"/>
                <a:ea typeface="ＭＳ Ｐゴシック" charset="-128"/>
              </a:rPr>
              <a:t>S A,  S B, U A,  S  F,  U B,  X H; U H;</a:t>
            </a:r>
          </a:p>
          <a:p>
            <a:pPr lvl="1">
              <a:spcBef>
                <a:spcPct val="0"/>
              </a:spcBef>
            </a:pPr>
            <a:r>
              <a:rPr lang="en-US" b="1" smtClean="0">
                <a:solidFill>
                  <a:srgbClr val="000066"/>
                </a:solidFill>
                <a:latin typeface="Book Antiqua" charset="0"/>
                <a:ea typeface="ＭＳ Ｐゴシック" charset="-128"/>
              </a:rPr>
              <a:t>X A</a:t>
            </a:r>
            <a:r>
              <a:rPr lang="en-US" smtClean="0">
                <a:solidFill>
                  <a:srgbClr val="000066"/>
                </a:solidFill>
                <a:latin typeface="Book Antiqua" charset="0"/>
                <a:ea typeface="ＭＳ Ｐゴシック" charset="-128"/>
              </a:rPr>
              <a:t>, X B, U A,  X F,  U B,  X H</a:t>
            </a:r>
          </a:p>
          <a:p>
            <a:pPr lvl="1">
              <a:spcBef>
                <a:spcPct val="0"/>
              </a:spcBef>
              <a:buFont typeface="Times New Roman" charset="0"/>
              <a:buAutoNum type="arabicPeriod"/>
            </a:pPr>
            <a:endParaRPr lang="en-US" smtClean="0">
              <a:solidFill>
                <a:srgbClr val="000066"/>
              </a:solidFill>
              <a:latin typeface="Book Antiqua" charset="0"/>
              <a:ea typeface="ＭＳ Ｐゴシック" charset="-128"/>
            </a:endParaRPr>
          </a:p>
        </p:txBody>
      </p:sp>
      <p:sp>
        <p:nvSpPr>
          <p:cNvPr id="9933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933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993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EB9FC555-B541-469D-9F1D-FB179E8522F9}" type="slidenum">
              <a:rPr lang="en-US"/>
              <a:pPr/>
              <a:t>84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Notice: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Textbook has a third variation, that uses lock-upgrades (and may lead to deadlocks)</a:t>
            </a:r>
          </a:p>
        </p:txBody>
      </p:sp>
      <p:sp>
        <p:nvSpPr>
          <p:cNvPr id="1003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035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03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6D234F9B-393A-4715-9BD2-C6640855D607}" type="slidenum">
              <a:rPr lang="en-US"/>
              <a:pPr/>
              <a:t>85</a:t>
            </a:fld>
            <a:endParaRPr 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07F04673-9D55-41A8-9FBB-4727F3827D59}" type="slidenum">
              <a:rPr lang="en-US"/>
              <a:pPr/>
              <a:t>86</a:t>
            </a:fld>
            <a:endParaRPr lang="en-US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sz="1400" smtClean="0">
              <a:ea typeface="ＭＳ Ｐゴシック" charset="-128"/>
            </a:endParaRPr>
          </a:p>
          <a:p>
            <a:r>
              <a:rPr lang="en-US" smtClean="0"/>
              <a:t>Locking granularity</a:t>
            </a:r>
          </a:p>
          <a:p>
            <a:r>
              <a:rPr lang="en-US" smtClean="0"/>
              <a:t>Tree locking protocols</a:t>
            </a:r>
          </a:p>
          <a:p>
            <a:r>
              <a:rPr lang="en-US" smtClean="0"/>
              <a:t>Phantoms &amp; predicate locking</a:t>
            </a:r>
          </a:p>
        </p:txBody>
      </p:sp>
      <p:sp>
        <p:nvSpPr>
          <p:cNvPr id="101383" name="AutoShape 4"/>
          <p:cNvSpPr>
            <a:spLocks noChangeArrowheads="1"/>
          </p:cNvSpPr>
          <p:nvPr/>
        </p:nvSpPr>
        <p:spPr bwMode="auto">
          <a:xfrm>
            <a:off x="228600" y="35052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34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34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BD3B087B-85C0-4E69-BE1C-1CED3342E276}" type="slidenum">
              <a:rPr lang="en-US"/>
              <a:pPr/>
              <a:t>87</a:t>
            </a:fld>
            <a:endParaRPr lang="en-US"/>
          </a:p>
        </p:txBody>
      </p:sp>
      <p:sp>
        <p:nvSpPr>
          <p:cNvPr id="10342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Dynamic Databases – The “Phantom” Problem</a:t>
            </a:r>
          </a:p>
        </p:txBody>
      </p:sp>
      <p:sp>
        <p:nvSpPr>
          <p:cNvPr id="1034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14500"/>
            <a:ext cx="8686800" cy="40767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so far: only reads and updates – no insertions/deletions</a:t>
            </a:r>
          </a:p>
          <a:p>
            <a:r>
              <a:rPr lang="en-US" smtClean="0"/>
              <a:t>with insertions/deletions, new problems: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54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54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404C661-9F20-41BC-83B7-CA888AD46344}" type="slidenum">
              <a:rPr lang="en-US"/>
              <a:pPr/>
              <a:t>88</a:t>
            </a:fld>
            <a:endParaRPr lang="en-US"/>
          </a:p>
        </p:txBody>
      </p:sp>
      <p:sp>
        <p:nvSpPr>
          <p:cNvPr id="1054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phantom problem</a:t>
            </a:r>
          </a:p>
        </p:txBody>
      </p:sp>
      <p:sp>
        <p:nvSpPr>
          <p:cNvPr id="105478" name="Text Box 3"/>
          <p:cNvSpPr txBox="1">
            <a:spLocks noChangeArrowheads="1"/>
          </p:cNvSpPr>
          <p:nvPr/>
        </p:nvSpPr>
        <p:spPr bwMode="auto">
          <a:xfrm>
            <a:off x="2933700" y="2209800"/>
            <a:ext cx="539750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T1</a:t>
            </a:r>
          </a:p>
        </p:txBody>
      </p:sp>
      <p:sp>
        <p:nvSpPr>
          <p:cNvPr id="105479" name="Text Box 4"/>
          <p:cNvSpPr txBox="1">
            <a:spLocks noChangeArrowheads="1"/>
          </p:cNvSpPr>
          <p:nvPr/>
        </p:nvSpPr>
        <p:spPr bwMode="auto">
          <a:xfrm>
            <a:off x="2324100" y="3200400"/>
            <a:ext cx="2476500" cy="100488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select max(age) ...</a:t>
            </a:r>
          </a:p>
          <a:p>
            <a:r>
              <a:rPr lang="en-US"/>
              <a:t>where rating=1</a:t>
            </a:r>
          </a:p>
        </p:txBody>
      </p:sp>
      <p:sp>
        <p:nvSpPr>
          <p:cNvPr id="105480" name="Text Box 5"/>
          <p:cNvSpPr txBox="1">
            <a:spLocks noChangeArrowheads="1"/>
          </p:cNvSpPr>
          <p:nvPr/>
        </p:nvSpPr>
        <p:spPr bwMode="auto">
          <a:xfrm>
            <a:off x="5470525" y="2209800"/>
            <a:ext cx="539750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T2</a:t>
            </a:r>
          </a:p>
        </p:txBody>
      </p:sp>
      <p:sp>
        <p:nvSpPr>
          <p:cNvPr id="105481" name="Text Box 6"/>
          <p:cNvSpPr txBox="1">
            <a:spLocks noChangeArrowheads="1"/>
          </p:cNvSpPr>
          <p:nvPr/>
        </p:nvSpPr>
        <p:spPr bwMode="auto">
          <a:xfrm>
            <a:off x="4937125" y="4038600"/>
            <a:ext cx="3424238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insert ... age=96 rating=1</a:t>
            </a:r>
          </a:p>
        </p:txBody>
      </p:sp>
      <p:sp>
        <p:nvSpPr>
          <p:cNvPr id="105482" name="Text Box 7"/>
          <p:cNvSpPr txBox="1">
            <a:spLocks noChangeArrowheads="1"/>
          </p:cNvSpPr>
          <p:nvPr/>
        </p:nvSpPr>
        <p:spPr bwMode="auto">
          <a:xfrm>
            <a:off x="2301875" y="4759325"/>
            <a:ext cx="2476500" cy="100488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select max(age) ...</a:t>
            </a:r>
          </a:p>
          <a:p>
            <a:r>
              <a:rPr lang="en-US"/>
              <a:t>where rating=1</a:t>
            </a:r>
          </a:p>
        </p:txBody>
      </p:sp>
      <p:sp>
        <p:nvSpPr>
          <p:cNvPr id="105483" name="Line 8"/>
          <p:cNvSpPr>
            <a:spLocks noChangeShapeType="1"/>
          </p:cNvSpPr>
          <p:nvPr/>
        </p:nvSpPr>
        <p:spPr bwMode="auto">
          <a:xfrm>
            <a:off x="914400" y="2397125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4" name="Text Box 9"/>
          <p:cNvSpPr txBox="1">
            <a:spLocks noChangeArrowheads="1"/>
          </p:cNvSpPr>
          <p:nvPr/>
        </p:nvSpPr>
        <p:spPr bwMode="auto">
          <a:xfrm>
            <a:off x="152400" y="2971800"/>
            <a:ext cx="7588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05485" name="Line 10"/>
          <p:cNvSpPr>
            <a:spLocks noChangeShapeType="1"/>
          </p:cNvSpPr>
          <p:nvPr/>
        </p:nvSpPr>
        <p:spPr bwMode="auto">
          <a:xfrm>
            <a:off x="2514600" y="2701925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6" name="Line 11"/>
          <p:cNvSpPr>
            <a:spLocks noChangeShapeType="1"/>
          </p:cNvSpPr>
          <p:nvPr/>
        </p:nvSpPr>
        <p:spPr bwMode="auto">
          <a:xfrm flipV="1">
            <a:off x="4876800" y="2320925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7" name="Text Box 12"/>
          <p:cNvSpPr txBox="1">
            <a:spLocks noChangeArrowheads="1"/>
          </p:cNvSpPr>
          <p:nvPr/>
        </p:nvSpPr>
        <p:spPr bwMode="auto">
          <a:xfrm>
            <a:off x="1431925" y="3048000"/>
            <a:ext cx="488950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71</a:t>
            </a:r>
          </a:p>
        </p:txBody>
      </p:sp>
      <p:sp>
        <p:nvSpPr>
          <p:cNvPr id="105488" name="Text Box 13"/>
          <p:cNvSpPr txBox="1">
            <a:spLocks noChangeArrowheads="1"/>
          </p:cNvSpPr>
          <p:nvPr/>
        </p:nvSpPr>
        <p:spPr bwMode="auto">
          <a:xfrm>
            <a:off x="1447800" y="4648200"/>
            <a:ext cx="488950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96</a:t>
            </a:r>
          </a:p>
        </p:txBody>
      </p:sp>
      <p:sp>
        <p:nvSpPr>
          <p:cNvPr id="105489" name="Line 16"/>
          <p:cNvSpPr>
            <a:spLocks noChangeShapeType="1"/>
          </p:cNvSpPr>
          <p:nvPr/>
        </p:nvSpPr>
        <p:spPr bwMode="auto">
          <a:xfrm flipH="1" flipV="1">
            <a:off x="1905000" y="4953000"/>
            <a:ext cx="3810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90" name="Line 17"/>
          <p:cNvSpPr>
            <a:spLocks noChangeShapeType="1"/>
          </p:cNvSpPr>
          <p:nvPr/>
        </p:nvSpPr>
        <p:spPr bwMode="auto">
          <a:xfrm flipH="1" flipV="1">
            <a:off x="1905000" y="3352800"/>
            <a:ext cx="3810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75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75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D9D836E4-8F6A-405A-8A7E-42E5D5E191AF}" type="slidenum">
              <a:rPr lang="en-US"/>
              <a:pPr/>
              <a:t>89</a:t>
            </a:fld>
            <a:endParaRPr lang="en-US"/>
          </a:p>
        </p:txBody>
      </p:sp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Why?</a:t>
            </a:r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because T1 locked only *existing* records – not ones under way!</a:t>
            </a:r>
          </a:p>
          <a:p>
            <a:r>
              <a:rPr lang="en-US" smtClean="0"/>
              <a:t>Solution?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3526-82F2-4CC5-8FE9-B250FADCB3D2}" type="slidenum">
              <a:rPr lang="en-US"/>
              <a:pPr/>
              <a:t>9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Notes on Serializability Definitions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In practice, </a:t>
            </a:r>
            <a:r>
              <a:rPr lang="en-US" b="1" smtClean="0">
                <a:ea typeface="ＭＳ Ｐゴシック" charset="-128"/>
              </a:rPr>
              <a:t>Conflict Serializability</a:t>
            </a:r>
            <a:r>
              <a:rPr lang="en-US" smtClean="0">
                <a:ea typeface="ＭＳ Ｐゴシック" charset="-128"/>
              </a:rPr>
              <a:t> is what gets used, because it can be enforced efficiently.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To allow more concurrency, some special cases do get handled separately, such as for travel reservations,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95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095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FD940D8-6780-4145-BE18-A6BE42181863}" type="slidenum">
              <a:rPr lang="en-US"/>
              <a:pPr/>
              <a:t>90</a:t>
            </a:fld>
            <a:endParaRPr lang="en-US"/>
          </a:p>
        </p:txBody>
      </p:sp>
      <p:sp>
        <p:nvSpPr>
          <p:cNvPr id="1095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</a:t>
            </a:r>
          </a:p>
        </p:txBody>
      </p:sp>
      <p:sp>
        <p:nvSpPr>
          <p:cNvPr id="1095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theoretical solution: </a:t>
            </a:r>
          </a:p>
          <a:p>
            <a:r>
              <a:rPr lang="en-US" smtClean="0"/>
              <a:t>‘predicate locking’: e.g., lock all records (current or incoming) with rating=1</a:t>
            </a:r>
          </a:p>
          <a:p>
            <a:pPr lvl="1"/>
            <a:r>
              <a:rPr lang="en-US" smtClean="0">
                <a:ea typeface="ＭＳ Ｐゴシック" charset="-128"/>
              </a:rPr>
              <a:t>VERY EXPENSIVE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16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16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9A0BDCDD-8AE2-450A-8348-C00DC98339FE}" type="slidenum">
              <a:rPr lang="en-US"/>
              <a:pPr/>
              <a:t>91</a:t>
            </a:fld>
            <a:endParaRPr lang="en-US"/>
          </a:p>
        </p:txBody>
      </p:sp>
      <p:sp>
        <p:nvSpPr>
          <p:cNvPr id="1116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</a:t>
            </a:r>
          </a:p>
        </p:txBody>
      </p:sp>
      <p:sp>
        <p:nvSpPr>
          <p:cNvPr id="1116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practical solution:</a:t>
            </a:r>
          </a:p>
          <a:p>
            <a:r>
              <a:rPr lang="en-US" smtClean="0"/>
              <a:t>index locking: if an index (on ‘rating’) exists, lock the appropriate entries (rating=1 in our case)</a:t>
            </a:r>
          </a:p>
          <a:p>
            <a:r>
              <a:rPr lang="en-US" smtClean="0"/>
              <a:t>otherwise, lock whole table (and thus block insertions/deletions)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36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36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F1D15406-5E66-41E9-98F1-8E90045DC796}" type="slidenum">
              <a:rPr lang="en-US"/>
              <a:pPr/>
              <a:t>92</a:t>
            </a:fld>
            <a:endParaRPr lang="en-US"/>
          </a:p>
        </p:txBody>
      </p:sp>
      <p:sp>
        <p:nvSpPr>
          <p:cNvPr id="1136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 Support in SQL-92</a:t>
            </a:r>
          </a:p>
        </p:txBody>
      </p:sp>
      <p:sp>
        <p:nvSpPr>
          <p:cNvPr id="1136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>
                <a:solidFill>
                  <a:srgbClr val="FF0000"/>
                </a:solidFill>
              </a:rPr>
              <a:t>SERIALIZABLE</a:t>
            </a:r>
            <a:r>
              <a:rPr lang="en-US" smtClean="0"/>
              <a:t> – No phantoms, all reads repeatable, no “dirty” (uncommited) reads.</a:t>
            </a:r>
          </a:p>
          <a:p>
            <a:pPr>
              <a:lnSpc>
                <a:spcPct val="90000"/>
              </a:lnSpc>
            </a:pPr>
            <a:r>
              <a:rPr lang="en-US" smtClean="0"/>
              <a:t>REPEATABLE READS – phantoms may happen.</a:t>
            </a:r>
          </a:p>
          <a:p>
            <a:pPr>
              <a:lnSpc>
                <a:spcPct val="90000"/>
              </a:lnSpc>
            </a:pPr>
            <a:r>
              <a:rPr lang="en-US" smtClean="0"/>
              <a:t>READ COMMITTED – phantoms and unrepeatable reads may happen</a:t>
            </a:r>
          </a:p>
          <a:p>
            <a:pPr>
              <a:lnSpc>
                <a:spcPct val="90000"/>
              </a:lnSpc>
            </a:pPr>
            <a:r>
              <a:rPr lang="en-US" smtClean="0"/>
              <a:t>READ UNCOMMITTED – all of them may happen.</a:t>
            </a:r>
          </a:p>
        </p:txBody>
      </p:sp>
      <p:sp>
        <p:nvSpPr>
          <p:cNvPr id="113671" name="Text Box 4"/>
          <p:cNvSpPr txBox="1">
            <a:spLocks noChangeArrowheads="1"/>
          </p:cNvSpPr>
          <p:nvPr/>
        </p:nvSpPr>
        <p:spPr bwMode="auto">
          <a:xfrm rot="-1707699">
            <a:off x="228600" y="1676400"/>
            <a:ext cx="20288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recommended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57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57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2CA260D7-DBF1-4177-99BA-3CA2DEFDBE02}" type="slidenum">
              <a:rPr lang="en-US"/>
              <a:pPr/>
              <a:t>93</a:t>
            </a:fld>
            <a:endParaRPr lang="en-US"/>
          </a:p>
        </p:txBody>
      </p:sp>
      <p:sp>
        <p:nvSpPr>
          <p:cNvPr id="1157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 Support in SQL-92</a:t>
            </a:r>
          </a:p>
        </p:txBody>
      </p:sp>
      <p:sp>
        <p:nvSpPr>
          <p:cNvPr id="1157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SERIALIZABLE : obtains all locks first; plus index locks, plus strict 2PL</a:t>
            </a:r>
          </a:p>
          <a:p>
            <a:pPr>
              <a:lnSpc>
                <a:spcPct val="90000"/>
              </a:lnSpc>
            </a:pPr>
            <a:r>
              <a:rPr lang="en-US" smtClean="0"/>
              <a:t>REPEATABLE READS – as above, but no index locks</a:t>
            </a:r>
          </a:p>
          <a:p>
            <a:pPr>
              <a:lnSpc>
                <a:spcPct val="90000"/>
              </a:lnSpc>
            </a:pPr>
            <a:r>
              <a:rPr lang="en-US" smtClean="0"/>
              <a:t>READ COMMITTED – as above, but S-locks are released immediately</a:t>
            </a:r>
          </a:p>
          <a:p>
            <a:pPr>
              <a:lnSpc>
                <a:spcPct val="90000"/>
              </a:lnSpc>
            </a:pPr>
            <a:r>
              <a:rPr lang="en-US" smtClean="0"/>
              <a:t>READ UNCOMMITTED – as above, but allowing ‘dirty reads’ (no S-locks)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77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77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A4CD001A-49AC-40F8-925A-6CC3FCAE21E5}" type="slidenum">
              <a:rPr lang="en-US"/>
              <a:pPr/>
              <a:t>94</a:t>
            </a:fld>
            <a:endParaRPr lang="en-US"/>
          </a:p>
        </p:txBody>
      </p:sp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 Support in SQL-92</a:t>
            </a:r>
          </a:p>
        </p:txBody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SET TRANSACTION ISOLATION LEVEL SERIALIZABLE READ ONLY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Defaults:</a:t>
            </a:r>
          </a:p>
          <a:p>
            <a:pPr>
              <a:buFontTx/>
              <a:buNone/>
            </a:pPr>
            <a:r>
              <a:rPr lang="en-US" smtClean="0"/>
              <a:t>	SERIALIZABLE </a:t>
            </a:r>
          </a:p>
          <a:p>
            <a:pPr>
              <a:buFontTx/>
              <a:buNone/>
            </a:pPr>
            <a:r>
              <a:rPr lang="en-US" smtClean="0"/>
              <a:t>	READ WRITE</a:t>
            </a:r>
          </a:p>
        </p:txBody>
      </p:sp>
      <p:sp>
        <p:nvSpPr>
          <p:cNvPr id="117767" name="Text Box 4"/>
          <p:cNvSpPr txBox="1">
            <a:spLocks noChangeArrowheads="1"/>
          </p:cNvSpPr>
          <p:nvPr/>
        </p:nvSpPr>
        <p:spPr bwMode="auto">
          <a:xfrm>
            <a:off x="5668963" y="4267200"/>
            <a:ext cx="195103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isolation level</a:t>
            </a:r>
          </a:p>
        </p:txBody>
      </p:sp>
      <p:sp>
        <p:nvSpPr>
          <p:cNvPr id="117768" name="Text Box 5"/>
          <p:cNvSpPr txBox="1">
            <a:spLocks noChangeArrowheads="1"/>
          </p:cNvSpPr>
          <p:nvPr/>
        </p:nvSpPr>
        <p:spPr bwMode="auto">
          <a:xfrm>
            <a:off x="5668963" y="4800600"/>
            <a:ext cx="176688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access mode</a:t>
            </a:r>
          </a:p>
        </p:txBody>
      </p:sp>
      <p:sp>
        <p:nvSpPr>
          <p:cNvPr id="117769" name="Line 6"/>
          <p:cNvSpPr>
            <a:spLocks noChangeShapeType="1"/>
          </p:cNvSpPr>
          <p:nvPr/>
        </p:nvSpPr>
        <p:spPr bwMode="auto">
          <a:xfrm flipH="1">
            <a:off x="4572000" y="44958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Line 7"/>
          <p:cNvSpPr>
            <a:spLocks noChangeShapeType="1"/>
          </p:cNvSpPr>
          <p:nvPr/>
        </p:nvSpPr>
        <p:spPr bwMode="auto">
          <a:xfrm flipH="1">
            <a:off x="4572000" y="5105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98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198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5E2339D8-C4F6-4D26-8C34-768CC3D6AA90}" type="slidenum">
              <a:rPr lang="en-US"/>
              <a:pPr/>
              <a:t>95</a:t>
            </a:fld>
            <a:endParaRPr lang="en-US"/>
          </a:p>
        </p:txBody>
      </p:sp>
      <p:sp>
        <p:nvSpPr>
          <p:cNvPr id="1198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620000" cy="47244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Multiple granularity locking: leads to few locks, at appropriate levels</a:t>
            </a:r>
          </a:p>
          <a:p>
            <a:r>
              <a:rPr lang="en-US" smtClean="0"/>
              <a:t>Tree-structured indexes:</a:t>
            </a:r>
          </a:p>
          <a:p>
            <a:pPr lvl="1"/>
            <a:r>
              <a:rPr lang="en-US" smtClean="0">
                <a:ea typeface="ＭＳ Ｐゴシック" charset="-128"/>
              </a:rPr>
              <a:t>‘crabbing’ and ‘safe nodes’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198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18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SCS 15-415</a:t>
            </a:r>
          </a:p>
        </p:txBody>
      </p:sp>
      <p:sp>
        <p:nvSpPr>
          <p:cNvPr id="1218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#</a:t>
            </a:r>
            <a:fld id="{77A12358-BFE1-45FC-8BD4-7B60AEA6399D}" type="slidenum">
              <a:rPr lang="en-US"/>
              <a:pPr/>
              <a:t>96</a:t>
            </a:fld>
            <a:endParaRPr lang="en-US"/>
          </a:p>
        </p:txBody>
      </p:sp>
      <p:sp>
        <p:nvSpPr>
          <p:cNvPr id="1218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20000" cy="4572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mtClean="0"/>
              <a:t>“phantom problem”, if insertions/deletions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(Predicate locking prevents phantoms)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Index locking, or table locking</a:t>
            </a:r>
            <a:endParaRPr lang="en-US" sz="2400" smtClean="0">
              <a:ea typeface="ＭＳ Ｐゴシック" charset="-128"/>
            </a:endParaRPr>
          </a:p>
        </p:txBody>
      </p:sp>
      <p:sp>
        <p:nvSpPr>
          <p:cNvPr id="1218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15F05">
  <a:themeElements>
    <a:clrScheme name="415F05.pot 11">
      <a:dk1>
        <a:srgbClr val="000066"/>
      </a:dk1>
      <a:lt1>
        <a:srgbClr val="FFFFFF"/>
      </a:lt1>
      <a:dk2>
        <a:srgbClr val="A50021"/>
      </a:dk2>
      <a:lt2>
        <a:srgbClr val="808080"/>
      </a:lt2>
      <a:accent1>
        <a:srgbClr val="FF3300"/>
      </a:accent1>
      <a:accent2>
        <a:srgbClr val="FF3300"/>
      </a:accent2>
      <a:accent3>
        <a:srgbClr val="FFFFFF"/>
      </a:accent3>
      <a:accent4>
        <a:srgbClr val="000056"/>
      </a:accent4>
      <a:accent5>
        <a:srgbClr val="FFADAA"/>
      </a:accent5>
      <a:accent6>
        <a:srgbClr val="E72D00"/>
      </a:accent6>
      <a:hlink>
        <a:srgbClr val="3366FF"/>
      </a:hlink>
      <a:folHlink>
        <a:srgbClr val="B2B2B2"/>
      </a:folHlink>
    </a:clrScheme>
    <a:fontScheme name="415F05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CF0E30"/>
            </a:solidFill>
            <a:effectLst/>
            <a:latin typeface="Book Antiqua" pitchFamily="3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CF0E30"/>
            </a:solidFill>
            <a:effectLst/>
            <a:latin typeface="Book Antiqua" pitchFamily="30" charset="0"/>
          </a:defRPr>
        </a:defPPr>
      </a:lstStyle>
    </a:lnDef>
  </a:objectDefaults>
  <a:extraClrSchemeLst>
    <a:extraClrScheme>
      <a:clrScheme name="415F05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15F05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8">
        <a:dk1>
          <a:srgbClr val="0066FF"/>
        </a:dk1>
        <a:lt1>
          <a:srgbClr val="FFFFFF"/>
        </a:lt1>
        <a:dk2>
          <a:srgbClr val="FF33CC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56DA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9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FFFF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FFFF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10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15F05.pot 11">
        <a:dk1>
          <a:srgbClr val="000066"/>
        </a:dk1>
        <a:lt1>
          <a:srgbClr val="FFFFFF"/>
        </a:lt1>
        <a:dk2>
          <a:srgbClr val="A50021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56"/>
        </a:accent4>
        <a:accent5>
          <a:srgbClr val="FFADAA"/>
        </a:accent5>
        <a:accent6>
          <a:srgbClr val="E72D00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D:\new-cygwin-home\christos\courses\dbms.F06\415F06-foils\415F05.pot</Template>
  <TotalTime>0</TotalTime>
  <Pages>23</Pages>
  <Words>3722</Words>
  <Application>Microsoft Office PowerPoint</Application>
  <PresentationFormat>On-screen Show (4:3)</PresentationFormat>
  <Paragraphs>1204</Paragraphs>
  <Slides>96</Slides>
  <Notes>65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5" baseType="lpstr">
      <vt:lpstr>Book Antiqua</vt:lpstr>
      <vt:lpstr>ＭＳ Ｐゴシック</vt:lpstr>
      <vt:lpstr>Arial</vt:lpstr>
      <vt:lpstr>Times New Roman</vt:lpstr>
      <vt:lpstr>Arial Black</vt:lpstr>
      <vt:lpstr>Tahoma</vt:lpstr>
      <vt:lpstr>Symbol</vt:lpstr>
      <vt:lpstr>415F05</vt:lpstr>
      <vt:lpstr>Microsoft Photo Editor 3.0 Photo</vt:lpstr>
      <vt:lpstr>Carnegie Mellon Univ. Dept. of Computer Science 15-415 - Database Applications</vt:lpstr>
      <vt:lpstr>Review</vt:lpstr>
      <vt:lpstr>Review</vt:lpstr>
      <vt:lpstr>Outline</vt:lpstr>
      <vt:lpstr>View Serializability</vt:lpstr>
      <vt:lpstr>View Serializability</vt:lpstr>
      <vt:lpstr>View Serializability</vt:lpstr>
      <vt:lpstr>Notes on Serializability Definitions</vt:lpstr>
      <vt:lpstr>Notes on Serializability Definitions</vt:lpstr>
      <vt:lpstr>Outline</vt:lpstr>
      <vt:lpstr>Two-Phase Locking (2PL)</vt:lpstr>
      <vt:lpstr>2PL</vt:lpstr>
      <vt:lpstr>2PL</vt:lpstr>
      <vt:lpstr>Two-Phase Locking (2PL), cont.</vt:lpstr>
      <vt:lpstr>2PL</vt:lpstr>
      <vt:lpstr> Strict 2PL</vt:lpstr>
      <vt:lpstr> Strict 2PL (continued)</vt:lpstr>
      <vt:lpstr>Next ...</vt:lpstr>
      <vt:lpstr>Slide 19</vt:lpstr>
      <vt:lpstr>Slide 20</vt:lpstr>
      <vt:lpstr>Slide 21</vt:lpstr>
      <vt:lpstr>Venn Diagram for Schedules</vt:lpstr>
      <vt:lpstr>Q: Which schedules does Strict 2PL allow?</vt:lpstr>
      <vt:lpstr>Q: Which schedules does Strict 2PL allow?</vt:lpstr>
      <vt:lpstr>Lock Management</vt:lpstr>
      <vt:lpstr>Lock Management</vt:lpstr>
      <vt:lpstr>Lock Management, cont.</vt:lpstr>
      <vt:lpstr>Lock Management, cont.</vt:lpstr>
      <vt:lpstr>Slide 29</vt:lpstr>
      <vt:lpstr>Slide 30</vt:lpstr>
      <vt:lpstr>Outline</vt:lpstr>
      <vt:lpstr>Deadlocks</vt:lpstr>
      <vt:lpstr>Deadlock Detection</vt:lpstr>
      <vt:lpstr>Deadlock Detection (Continued)</vt:lpstr>
      <vt:lpstr>Another example</vt:lpstr>
      <vt:lpstr>Another example</vt:lpstr>
      <vt:lpstr>Deadlock detection</vt:lpstr>
      <vt:lpstr>Deadlock handling</vt:lpstr>
      <vt:lpstr>Deadlock handling</vt:lpstr>
      <vt:lpstr>Deadlock handling</vt:lpstr>
      <vt:lpstr>Deadlock handling</vt:lpstr>
      <vt:lpstr>Deadlock handling</vt:lpstr>
      <vt:lpstr>Outline</vt:lpstr>
      <vt:lpstr>Deadlock Prevention</vt:lpstr>
      <vt:lpstr>Deadlock prevention</vt:lpstr>
      <vt:lpstr>Deadlock Prevention</vt:lpstr>
      <vt:lpstr>Deadlock Prevention</vt:lpstr>
      <vt:lpstr>SQL statement</vt:lpstr>
      <vt:lpstr>Concurrency control - conclusions</vt:lpstr>
      <vt:lpstr>Quiz:</vt:lpstr>
      <vt:lpstr>Quiz - cont’d</vt:lpstr>
      <vt:lpstr>Quiz - hints:</vt:lpstr>
      <vt:lpstr>Quiz - hints:</vt:lpstr>
      <vt:lpstr>Lock granularity?</vt:lpstr>
      <vt:lpstr>Multiple granularity</vt:lpstr>
      <vt:lpstr>What would you do?</vt:lpstr>
      <vt:lpstr>What types of locks?</vt:lpstr>
      <vt:lpstr>What types of locks?</vt:lpstr>
      <vt:lpstr>Protocol</vt:lpstr>
      <vt:lpstr>Multiple Granularity Lock Protocol</vt:lpstr>
      <vt:lpstr>Multiple granularity protocol</vt:lpstr>
      <vt:lpstr>Examples – 2 level hierarchy</vt:lpstr>
      <vt:lpstr>Examples – 2 level hierarchy</vt:lpstr>
      <vt:lpstr>Examples – 2 level hierarchy</vt:lpstr>
      <vt:lpstr>Examples – 2 level hierarchy</vt:lpstr>
      <vt:lpstr>Examples – 2 level hierarchy</vt:lpstr>
      <vt:lpstr>Examples – 2 level hierarchy</vt:lpstr>
      <vt:lpstr>Multiple granularity</vt:lpstr>
      <vt:lpstr>Outline</vt:lpstr>
      <vt:lpstr>Locking in B+ Trees</vt:lpstr>
      <vt:lpstr>Example B+tree</vt:lpstr>
      <vt:lpstr>Example B+tree</vt:lpstr>
      <vt:lpstr>Two main ideas:</vt:lpstr>
      <vt:lpstr>Example B+tree</vt:lpstr>
      <vt:lpstr>Example B+tree</vt:lpstr>
      <vt:lpstr>Example B+tree</vt:lpstr>
      <vt:lpstr>Example B+tree</vt:lpstr>
      <vt:lpstr>A Simple Tree Locking Algorithm: “crabbing”</vt:lpstr>
      <vt:lpstr>Example</vt:lpstr>
      <vt:lpstr>Can we do better?</vt:lpstr>
      <vt:lpstr>Can we do better?</vt:lpstr>
      <vt:lpstr>A Better Tree Locking Algorithm (From Bayer-Schkolnick paper)</vt:lpstr>
      <vt:lpstr>Example</vt:lpstr>
      <vt:lpstr>Answers:</vt:lpstr>
      <vt:lpstr>Notice:</vt:lpstr>
      <vt:lpstr>Outline</vt:lpstr>
      <vt:lpstr>Dynamic Databases – The “Phantom” Problem</vt:lpstr>
      <vt:lpstr>The phantom problem</vt:lpstr>
      <vt:lpstr>Why?</vt:lpstr>
      <vt:lpstr>Solution</vt:lpstr>
      <vt:lpstr>Solution</vt:lpstr>
      <vt:lpstr>Transaction Support in SQL-92</vt:lpstr>
      <vt:lpstr>Transaction Support in SQL-92</vt:lpstr>
      <vt:lpstr>Transaction Support in SQL-92</vt:lpstr>
      <vt:lpstr>Summary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Locking</dc:title>
  <dc:creator>gkesden</dc:creator>
  <cp:lastModifiedBy>gkesden</cp:lastModifiedBy>
  <cp:revision>212</cp:revision>
  <cp:lastPrinted>2006-11-09T08:51:42Z</cp:lastPrinted>
  <dcterms:created xsi:type="dcterms:W3CDTF">2009-11-04T08:40:24Z</dcterms:created>
  <dcterms:modified xsi:type="dcterms:W3CDTF">2011-10-20T17:04:22Z</dcterms:modified>
  <cp:category>R&amp;G, ch 17</cp:category>
</cp:coreProperties>
</file>