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135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27272"/>
              <a:buChar char="●"/>
              <a:defRPr sz="1100"/>
            </a:lvl1pPr>
            <a:lvl2pPr lvl="1">
              <a:spcBef>
                <a:spcPts val="0"/>
              </a:spcBef>
              <a:buSzPct val="127272"/>
              <a:buChar char="○"/>
              <a:defRPr sz="1100"/>
            </a:lvl2pPr>
            <a:lvl3pPr lvl="2">
              <a:spcBef>
                <a:spcPts val="0"/>
              </a:spcBef>
              <a:buSzPct val="127272"/>
              <a:buChar char="■"/>
              <a:defRPr sz="1100"/>
            </a:lvl3pPr>
            <a:lvl4pPr lvl="3">
              <a:spcBef>
                <a:spcPts val="0"/>
              </a:spcBef>
              <a:buSzPct val="127272"/>
              <a:buChar char="●"/>
              <a:defRPr sz="1100"/>
            </a:lvl4pPr>
            <a:lvl5pPr lvl="4">
              <a:spcBef>
                <a:spcPts val="0"/>
              </a:spcBef>
              <a:buSzPct val="127272"/>
              <a:buChar char="○"/>
              <a:defRPr sz="1100"/>
            </a:lvl5pPr>
            <a:lvl6pPr lvl="5">
              <a:spcBef>
                <a:spcPts val="0"/>
              </a:spcBef>
              <a:buSzPct val="127272"/>
              <a:buChar char="■"/>
              <a:defRPr sz="1100"/>
            </a:lvl6pPr>
            <a:lvl7pPr lvl="6">
              <a:spcBef>
                <a:spcPts val="0"/>
              </a:spcBef>
              <a:buSzPct val="127272"/>
              <a:buChar char="●"/>
              <a:defRPr sz="1100"/>
            </a:lvl7pPr>
            <a:lvl8pPr lvl="7">
              <a:spcBef>
                <a:spcPts val="0"/>
              </a:spcBef>
              <a:buSzPct val="127272"/>
              <a:buChar char="○"/>
              <a:defRPr sz="1100"/>
            </a:lvl8pPr>
            <a:lvl9pPr lvl="8">
              <a:spcBef>
                <a:spcPts val="0"/>
              </a:spcBef>
              <a:buSzPct val="127272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2840054"/>
            <a:ext cx="7772400" cy="784738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326525" y="825025"/>
            <a:ext cx="8229600" cy="3725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6" cy="3725681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26" cy="3725681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26525" y="444025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buChar char="●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buChar char="○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buChar char="■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buChar char="●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buChar char="○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buChar char="■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buChar char="●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buChar char="○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buChar char="■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4779450"/>
            <a:ext cx="9144000" cy="364200"/>
          </a:xfrm>
          <a:prstGeom prst="rect">
            <a:avLst/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8" name="Shape 8" descr="docker-top.pn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824250" y="4731050"/>
            <a:ext cx="1298400" cy="4886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jbarratt/dockertalk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google/lmctf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hyperlink" Target="https://github.com/dotcloud/docker/tree/master/pkg/libcontaine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irin.wordpress.com/2011/05/13/ideas-for-a-cgroups-ui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lickr.com/photos/lwr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1295400" y="2642025"/>
            <a:ext cx="7687800" cy="1159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Docker Overview</a:t>
            </a:r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0" y="4728300"/>
            <a:ext cx="4877100" cy="516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en" sz="1800"/>
              <a:t>Rohit Jnagal, Docker Meetup, Bangalore</a:t>
            </a:r>
          </a:p>
        </p:txBody>
      </p:sp>
      <p:pic>
        <p:nvPicPr>
          <p:cNvPr id="30" name="Shape 30" descr="dockerfish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2775" y="156550"/>
            <a:ext cx="5151575" cy="280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Shape 31" descr="meetup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06250" y="4806225"/>
            <a:ext cx="851477" cy="33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-22622"/>
            <a:ext cx="8229600" cy="857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Docker Grounds up: Filesystem</a:t>
            </a:r>
          </a:p>
        </p:txBody>
      </p:sp>
      <p:pic>
        <p:nvPicPr>
          <p:cNvPr id="98" name="Shape 98" descr="docker-storage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2700" y="734275"/>
            <a:ext cx="6681225" cy="379962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Shape 99"/>
          <p:cNvSpPr txBox="1"/>
          <p:nvPr/>
        </p:nvSpPr>
        <p:spPr>
          <a:xfrm>
            <a:off x="7451100" y="4466725"/>
            <a:ext cx="2531100" cy="144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-69850" rtl="0"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/>
              <a:t>From: Jérôme Petazzoni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-22622"/>
            <a:ext cx="8229600" cy="857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Docker Grounds up: Processes &amp; Networking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290050" y="696125"/>
            <a:ext cx="8653200" cy="396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We have resources, isolation, and file system management.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Docker daemon handles starting/stopping processes with: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	Attach logic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	Logs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	TTY management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	Docker run options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	Events and container state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Network Management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	NAT, Bridge, Veth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	Expose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	Links</a:t>
            </a:r>
          </a:p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-22622"/>
            <a:ext cx="8229600" cy="857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Docker Grounds up: Images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290050" y="696125"/>
            <a:ext cx="8653200" cy="396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Create and share images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Push, pull, commit images.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Registry (public, private) and index.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Dockerfiles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Orchestration: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Linking Containers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Multi-host linking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Dynamic discovery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2" name="Shape 112"/>
          <p:cNvSpPr txBox="1"/>
          <p:nvPr/>
        </p:nvSpPr>
        <p:spPr>
          <a:xfrm>
            <a:off x="7253050" y="4459625"/>
            <a:ext cx="2171100" cy="200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image: jbarratt</a:t>
            </a:r>
          </a:p>
        </p:txBody>
      </p:sp>
      <p:pic>
        <p:nvPicPr>
          <p:cNvPr id="113" name="Shape 113" descr="docker-terms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35150" y="831950"/>
            <a:ext cx="4703201" cy="353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57200" y="-22622"/>
            <a:ext cx="8229600" cy="857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Docker Codewalk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299725" y="705775"/>
            <a:ext cx="8662800" cy="396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github.com/dotcloud/docker/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r>
              <a:rPr lang="en"/>
              <a:t>api : docker client and server api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daemon : Managing containers and images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engine: commands/jobs processing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graph: store for versioned filesystem images and their relationship.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registry: handling registry and repository.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links: Linking containers.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>
                <a:highlight>
                  <a:srgbClr val="B6D7A8"/>
                </a:highlight>
              </a:rPr>
              <a:t>integration-cli</a:t>
            </a:r>
            <a:r>
              <a:rPr lang="en"/>
              <a:t>: Integration tests.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highlight>
                  <a:srgbClr val="B6D7A8"/>
                </a:highlight>
              </a:rPr>
              <a:t>docs</a:t>
            </a:r>
            <a:r>
              <a:rPr lang="en"/>
              <a:t>: documentation.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highlight>
                  <a:srgbClr val="B6D7A8"/>
                </a:highlight>
              </a:rPr>
              <a:t>pkg</a:t>
            </a:r>
            <a:r>
              <a:rPr lang="en"/>
              <a:t>: collection of standalone utility packages that are not docker specific.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B6D7A8"/>
                </a:solidFill>
                <a:highlight>
                  <a:srgbClr val="B6D7A8"/>
                </a:highlight>
              </a:rPr>
              <a:t>sdd  </a:t>
            </a:r>
            <a:r>
              <a:rPr lang="en"/>
              <a:t>-&gt; Great place to start contributing.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algn="r" rtl="0">
              <a:spcBef>
                <a:spcPts val="0"/>
              </a:spcBef>
              <a:buNone/>
            </a:pPr>
            <a:r>
              <a:rPr lang="en"/>
              <a:t>Time for actual walkthrough...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57200" y="-22622"/>
            <a:ext cx="8229600" cy="857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Docker Codewalk : docker/daemon</a:t>
            </a:r>
          </a:p>
        </p:txBody>
      </p:sp>
      <p:sp>
        <p:nvSpPr>
          <p:cNvPr id="125" name="Shape 125"/>
          <p:cNvSpPr/>
          <p:nvPr/>
        </p:nvSpPr>
        <p:spPr>
          <a:xfrm>
            <a:off x="1428950" y="2481375"/>
            <a:ext cx="1595400" cy="647700"/>
          </a:xfrm>
          <a:prstGeom prst="rect">
            <a:avLst/>
          </a:prstGeom>
          <a:solidFill>
            <a:srgbClr val="4A86E8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Exec Driver</a:t>
            </a:r>
          </a:p>
        </p:txBody>
      </p:sp>
      <p:sp>
        <p:nvSpPr>
          <p:cNvPr id="126" name="Shape 126"/>
          <p:cNvSpPr/>
          <p:nvPr/>
        </p:nvSpPr>
        <p:spPr>
          <a:xfrm>
            <a:off x="5906550" y="2481375"/>
            <a:ext cx="1595400" cy="647700"/>
          </a:xfrm>
          <a:prstGeom prst="rect">
            <a:avLst/>
          </a:prstGeom>
          <a:solidFill>
            <a:srgbClr val="6AA84F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Graph Driver</a:t>
            </a:r>
          </a:p>
        </p:txBody>
      </p:sp>
      <p:sp>
        <p:nvSpPr>
          <p:cNvPr id="127" name="Shape 127"/>
          <p:cNvSpPr/>
          <p:nvPr/>
        </p:nvSpPr>
        <p:spPr>
          <a:xfrm>
            <a:off x="3667750" y="2481375"/>
            <a:ext cx="1595400" cy="647700"/>
          </a:xfrm>
          <a:prstGeom prst="rect">
            <a:avLst/>
          </a:prstGeom>
          <a:solidFill>
            <a:srgbClr val="F1C232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Network Driver</a:t>
            </a:r>
          </a:p>
        </p:txBody>
      </p:sp>
      <p:sp>
        <p:nvSpPr>
          <p:cNvPr id="128" name="Shape 128"/>
          <p:cNvSpPr/>
          <p:nvPr/>
        </p:nvSpPr>
        <p:spPr>
          <a:xfrm>
            <a:off x="3667750" y="1334225"/>
            <a:ext cx="1595400" cy="647700"/>
          </a:xfrm>
          <a:prstGeom prst="rect">
            <a:avLst/>
          </a:prstGeom>
          <a:solidFill>
            <a:srgbClr val="E06666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Docker Daemon</a:t>
            </a:r>
          </a:p>
        </p:txBody>
      </p:sp>
      <p:sp>
        <p:nvSpPr>
          <p:cNvPr id="129" name="Shape 129"/>
          <p:cNvSpPr/>
          <p:nvPr/>
        </p:nvSpPr>
        <p:spPr>
          <a:xfrm>
            <a:off x="666950" y="3624375"/>
            <a:ext cx="1121700" cy="647700"/>
          </a:xfrm>
          <a:prstGeom prst="rect">
            <a:avLst/>
          </a:prstGeom>
          <a:solidFill>
            <a:srgbClr val="4A86E8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LXC</a:t>
            </a:r>
          </a:p>
        </p:txBody>
      </p:sp>
      <p:sp>
        <p:nvSpPr>
          <p:cNvPr id="130" name="Shape 130"/>
          <p:cNvSpPr/>
          <p:nvPr/>
        </p:nvSpPr>
        <p:spPr>
          <a:xfrm>
            <a:off x="2114750" y="3624375"/>
            <a:ext cx="1121700" cy="647700"/>
          </a:xfrm>
          <a:prstGeom prst="rect">
            <a:avLst/>
          </a:prstGeom>
          <a:solidFill>
            <a:srgbClr val="4A86E8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Native</a:t>
            </a:r>
          </a:p>
        </p:txBody>
      </p:sp>
      <p:sp>
        <p:nvSpPr>
          <p:cNvPr id="131" name="Shape 131"/>
          <p:cNvSpPr/>
          <p:nvPr/>
        </p:nvSpPr>
        <p:spPr>
          <a:xfrm>
            <a:off x="4839750" y="3548175"/>
            <a:ext cx="980400" cy="647700"/>
          </a:xfrm>
          <a:prstGeom prst="rect">
            <a:avLst/>
          </a:prstGeom>
          <a:solidFill>
            <a:srgbClr val="6AA84F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AUFS</a:t>
            </a:r>
          </a:p>
        </p:txBody>
      </p:sp>
      <p:sp>
        <p:nvSpPr>
          <p:cNvPr id="132" name="Shape 132"/>
          <p:cNvSpPr/>
          <p:nvPr/>
        </p:nvSpPr>
        <p:spPr>
          <a:xfrm>
            <a:off x="6135150" y="3548175"/>
            <a:ext cx="980400" cy="647700"/>
          </a:xfrm>
          <a:prstGeom prst="rect">
            <a:avLst/>
          </a:prstGeom>
          <a:solidFill>
            <a:srgbClr val="6AA84F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BTRFS</a:t>
            </a:r>
          </a:p>
        </p:txBody>
      </p:sp>
      <p:sp>
        <p:nvSpPr>
          <p:cNvPr id="133" name="Shape 133"/>
          <p:cNvSpPr/>
          <p:nvPr/>
        </p:nvSpPr>
        <p:spPr>
          <a:xfrm>
            <a:off x="7506750" y="3548175"/>
            <a:ext cx="1301100" cy="647700"/>
          </a:xfrm>
          <a:prstGeom prst="rect">
            <a:avLst/>
          </a:prstGeom>
          <a:solidFill>
            <a:srgbClr val="6AA84F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DevMapper</a:t>
            </a:r>
          </a:p>
        </p:txBody>
      </p:sp>
      <p:cxnSp>
        <p:nvCxnSpPr>
          <p:cNvPr id="134" name="Shape 134"/>
          <p:cNvCxnSpPr>
            <a:stCxn id="128" idx="2"/>
            <a:endCxn id="127" idx="0"/>
          </p:cNvCxnSpPr>
          <p:nvPr/>
        </p:nvCxnSpPr>
        <p:spPr>
          <a:xfrm>
            <a:off x="4465450" y="1981925"/>
            <a:ext cx="0" cy="499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5" name="Shape 135"/>
          <p:cNvCxnSpPr>
            <a:endCxn id="125" idx="0"/>
          </p:cNvCxnSpPr>
          <p:nvPr/>
        </p:nvCxnSpPr>
        <p:spPr>
          <a:xfrm flipH="1">
            <a:off x="2226650" y="1981875"/>
            <a:ext cx="2238900" cy="499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6" name="Shape 136"/>
          <p:cNvCxnSpPr>
            <a:stCxn id="128" idx="2"/>
            <a:endCxn id="126" idx="0"/>
          </p:cNvCxnSpPr>
          <p:nvPr/>
        </p:nvCxnSpPr>
        <p:spPr>
          <a:xfrm>
            <a:off x="4465450" y="1981925"/>
            <a:ext cx="2238900" cy="4995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7" name="Shape 137"/>
          <p:cNvCxnSpPr>
            <a:stCxn id="125" idx="2"/>
            <a:endCxn id="129" idx="0"/>
          </p:cNvCxnSpPr>
          <p:nvPr/>
        </p:nvCxnSpPr>
        <p:spPr>
          <a:xfrm flipH="1">
            <a:off x="1227950" y="3129075"/>
            <a:ext cx="998700" cy="4953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8" name="Shape 138"/>
          <p:cNvCxnSpPr>
            <a:endCxn id="130" idx="0"/>
          </p:cNvCxnSpPr>
          <p:nvPr/>
        </p:nvCxnSpPr>
        <p:spPr>
          <a:xfrm>
            <a:off x="2262500" y="3142275"/>
            <a:ext cx="413100" cy="4821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9" name="Shape 139"/>
          <p:cNvCxnSpPr>
            <a:stCxn id="126" idx="2"/>
            <a:endCxn id="131" idx="0"/>
          </p:cNvCxnSpPr>
          <p:nvPr/>
        </p:nvCxnSpPr>
        <p:spPr>
          <a:xfrm flipH="1">
            <a:off x="5329950" y="3129075"/>
            <a:ext cx="1374300" cy="4191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40" name="Shape 140"/>
          <p:cNvCxnSpPr>
            <a:stCxn id="126" idx="2"/>
            <a:endCxn id="132" idx="0"/>
          </p:cNvCxnSpPr>
          <p:nvPr/>
        </p:nvCxnSpPr>
        <p:spPr>
          <a:xfrm flipH="1">
            <a:off x="6625350" y="3129075"/>
            <a:ext cx="78900" cy="4191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41" name="Shape 141"/>
          <p:cNvCxnSpPr>
            <a:stCxn id="126" idx="2"/>
            <a:endCxn id="133" idx="0"/>
          </p:cNvCxnSpPr>
          <p:nvPr/>
        </p:nvCxnSpPr>
        <p:spPr>
          <a:xfrm>
            <a:off x="6704250" y="3129075"/>
            <a:ext cx="1453200" cy="4191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457200" y="-22622"/>
            <a:ext cx="8229600" cy="857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Docker Codewalk : pkg</a:t>
            </a:r>
          </a:p>
        </p:txBody>
      </p:sp>
      <p:sp>
        <p:nvSpPr>
          <p:cNvPr id="147" name="Shape 147"/>
          <p:cNvSpPr txBox="1"/>
          <p:nvPr/>
        </p:nvSpPr>
        <p:spPr>
          <a:xfrm>
            <a:off x="299725" y="705775"/>
            <a:ext cx="8662800" cy="396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github.com/dotcloud/docker/pkg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r>
              <a:rPr lang="en"/>
              <a:t>libcontainer: cgroup and namespaces. Uses lot of other utility packages.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	   nsinit binary.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apparmor, selinux, label : applying security profiles.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mount, signals : system utilities.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iptables, networkfs, netlink : network utilities.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term: terminal handling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systemd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Let’s look through some of these.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/>
        </p:nvSpPr>
        <p:spPr>
          <a:xfrm>
            <a:off x="56350" y="496025"/>
            <a:ext cx="1967400" cy="1158900"/>
          </a:xfrm>
          <a:prstGeom prst="rect">
            <a:avLst/>
          </a:prstGeom>
          <a:solidFill>
            <a:srgbClr val="E06666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Thanks!</a:t>
            </a:r>
          </a:p>
        </p:txBody>
      </p:sp>
      <p:sp>
        <p:nvSpPr>
          <p:cNvPr id="153" name="Shape 153"/>
          <p:cNvSpPr/>
          <p:nvPr/>
        </p:nvSpPr>
        <p:spPr>
          <a:xfrm>
            <a:off x="5617800" y="1812875"/>
            <a:ext cx="3425700" cy="2634900"/>
          </a:xfrm>
          <a:prstGeom prst="rect">
            <a:avLst/>
          </a:prstGeom>
          <a:solidFill>
            <a:srgbClr val="6AA84F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Rohit Jnagal</a:t>
            </a:r>
          </a:p>
          <a:p>
            <a:pPr marL="0" lvl="0" indent="0" rtl="0">
              <a:spcBef>
                <a:spcPts val="0"/>
              </a:spcBef>
              <a:buNone/>
            </a:pPr>
            <a:endParaRPr sz="18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jnagal@google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@jnagal</a:t>
            </a:r>
          </a:p>
          <a:p>
            <a:pPr lvl="0" algn="ctr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252750" y="574500"/>
            <a:ext cx="5554800" cy="3725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/>
              <a:t>jnagal@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Containerizing everything @ Google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Containers at scale.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Resource Isolation.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 u="sng">
                <a:solidFill>
                  <a:schemeClr val="hlink"/>
                </a:solidFill>
                <a:hlinkClick r:id="rId3"/>
              </a:rPr>
              <a:t>lmctfy</a:t>
            </a:r>
          </a:p>
          <a:p>
            <a:pPr lvl="0">
              <a:spcBef>
                <a:spcPts val="0"/>
              </a:spcBef>
              <a:buNone/>
            </a:pPr>
            <a:r>
              <a:rPr lang="en" sz="2400" u="sng">
                <a:solidFill>
                  <a:schemeClr val="hlink"/>
                </a:solidFill>
                <a:hlinkClick r:id="rId4"/>
              </a:rPr>
              <a:t>libcontainer</a:t>
            </a:r>
          </a:p>
        </p:txBody>
      </p:sp>
      <p:pic>
        <p:nvPicPr>
          <p:cNvPr id="37" name="Shape 37" descr="lmctfied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98248" y="732000"/>
            <a:ext cx="3406079" cy="3725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53578"/>
            <a:ext cx="8229600" cy="857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Docker : What &amp; Why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326525" y="825025"/>
            <a:ext cx="8229600" cy="3725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Machine or Application containers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Build Once, Configure Once.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Deploy 	Everything*</a:t>
            </a:r>
          </a:p>
          <a:p>
            <a:pPr marL="914400" lvl="0" indent="457200" rtl="0">
              <a:spcBef>
                <a:spcPts val="0"/>
              </a:spcBef>
              <a:buNone/>
            </a:pPr>
            <a:r>
              <a:rPr lang="en"/>
              <a:t>Everywhere*</a:t>
            </a:r>
          </a:p>
          <a:p>
            <a:pPr marL="914400" lvl="0" indent="457200" rtl="0">
              <a:spcBef>
                <a:spcPts val="0"/>
              </a:spcBef>
              <a:buNone/>
            </a:pPr>
            <a:r>
              <a:rPr lang="en"/>
              <a:t>Reliably &amp; Consistently</a:t>
            </a:r>
          </a:p>
          <a:p>
            <a:pPr marL="914400" lvl="0" indent="457200" rtl="0">
              <a:spcBef>
                <a:spcPts val="0"/>
              </a:spcBef>
              <a:buNone/>
            </a:pPr>
            <a:r>
              <a:rPr lang="en"/>
              <a:t>Efficiently</a:t>
            </a:r>
          </a:p>
          <a:p>
            <a:pPr marL="914400" lvl="0" indent="457200" rtl="0">
              <a:spcBef>
                <a:spcPts val="0"/>
              </a:spcBef>
              <a:buNone/>
            </a:pPr>
            <a:r>
              <a:rPr lang="en"/>
              <a:t>Cheaply</a:t>
            </a:r>
          </a:p>
          <a:p>
            <a:pPr marL="914400" lvl="0" indent="45720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      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Docker Features</a:t>
            </a:r>
          </a:p>
        </p:txBody>
      </p:sp>
      <p:sp>
        <p:nvSpPr>
          <p:cNvPr id="49" name="Shape 49"/>
          <p:cNvSpPr/>
          <p:nvPr/>
        </p:nvSpPr>
        <p:spPr>
          <a:xfrm>
            <a:off x="1580350" y="2782025"/>
            <a:ext cx="1595400" cy="647700"/>
          </a:xfrm>
          <a:prstGeom prst="rect">
            <a:avLst/>
          </a:prstGeom>
          <a:solidFill>
            <a:srgbClr val="999999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Change Management</a:t>
            </a:r>
          </a:p>
        </p:txBody>
      </p:sp>
      <p:sp>
        <p:nvSpPr>
          <p:cNvPr id="50" name="Shape 50"/>
          <p:cNvSpPr/>
          <p:nvPr/>
        </p:nvSpPr>
        <p:spPr>
          <a:xfrm>
            <a:off x="2647150" y="1334225"/>
            <a:ext cx="1595400" cy="647700"/>
          </a:xfrm>
          <a:prstGeom prst="rect">
            <a:avLst/>
          </a:prstGeom>
          <a:solidFill>
            <a:srgbClr val="4A86E8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Resource Isolation</a:t>
            </a:r>
          </a:p>
        </p:txBody>
      </p:sp>
      <p:sp>
        <p:nvSpPr>
          <p:cNvPr id="51" name="Shape 51"/>
          <p:cNvSpPr/>
          <p:nvPr/>
        </p:nvSpPr>
        <p:spPr>
          <a:xfrm>
            <a:off x="4856950" y="1334225"/>
            <a:ext cx="1595400" cy="647700"/>
          </a:xfrm>
          <a:prstGeom prst="rect">
            <a:avLst/>
          </a:prstGeom>
          <a:solidFill>
            <a:srgbClr val="6AA84F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File system Isolation</a:t>
            </a:r>
          </a:p>
        </p:txBody>
      </p:sp>
      <p:sp>
        <p:nvSpPr>
          <p:cNvPr id="52" name="Shape 52"/>
          <p:cNvSpPr/>
          <p:nvPr/>
        </p:nvSpPr>
        <p:spPr>
          <a:xfrm>
            <a:off x="7066750" y="1334225"/>
            <a:ext cx="1595400" cy="647700"/>
          </a:xfrm>
          <a:prstGeom prst="rect">
            <a:avLst/>
          </a:prstGeom>
          <a:solidFill>
            <a:srgbClr val="F1C232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Network Isolation</a:t>
            </a:r>
          </a:p>
        </p:txBody>
      </p:sp>
      <p:sp>
        <p:nvSpPr>
          <p:cNvPr id="53" name="Shape 53"/>
          <p:cNvSpPr/>
          <p:nvPr/>
        </p:nvSpPr>
        <p:spPr>
          <a:xfrm>
            <a:off x="513550" y="1334225"/>
            <a:ext cx="1595400" cy="647700"/>
          </a:xfrm>
          <a:prstGeom prst="rect">
            <a:avLst/>
          </a:prstGeom>
          <a:solidFill>
            <a:srgbClr val="E06666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Image Management</a:t>
            </a:r>
          </a:p>
        </p:txBody>
      </p:sp>
      <p:sp>
        <p:nvSpPr>
          <p:cNvPr id="54" name="Shape 54"/>
          <p:cNvSpPr/>
          <p:nvPr/>
        </p:nvSpPr>
        <p:spPr>
          <a:xfrm>
            <a:off x="3866350" y="2782025"/>
            <a:ext cx="1595400" cy="647700"/>
          </a:xfrm>
          <a:prstGeom prst="rect">
            <a:avLst/>
          </a:prstGeom>
          <a:solidFill>
            <a:srgbClr val="674EA7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Sharing</a:t>
            </a:r>
          </a:p>
        </p:txBody>
      </p:sp>
      <p:sp>
        <p:nvSpPr>
          <p:cNvPr id="55" name="Shape 55"/>
          <p:cNvSpPr/>
          <p:nvPr/>
        </p:nvSpPr>
        <p:spPr>
          <a:xfrm>
            <a:off x="5999950" y="2782025"/>
            <a:ext cx="1595400" cy="647700"/>
          </a:xfrm>
          <a:prstGeom prst="rect">
            <a:avLst/>
          </a:prstGeom>
          <a:solidFill>
            <a:srgbClr val="A64D79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Process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Management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Docker Components</a:t>
            </a:r>
          </a:p>
        </p:txBody>
      </p:sp>
      <p:pic>
        <p:nvPicPr>
          <p:cNvPr id="61" name="Shape 61" descr="docker-filesystems-multilaye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00" y="1295400"/>
            <a:ext cx="4272200" cy="3204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62" descr="docker-execdriver-diagram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70125" y="1373950"/>
            <a:ext cx="3962650" cy="2971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-22622"/>
            <a:ext cx="8229600" cy="857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Docker Grounds up: Resource Isolation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26525" y="825025"/>
            <a:ext cx="5658000" cy="3725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Cgroups : Isolation and accounting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cpu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memory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block i/o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devices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network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numa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/>
              <a:t>freezer</a:t>
            </a:r>
          </a:p>
        </p:txBody>
      </p:sp>
      <p:pic>
        <p:nvPicPr>
          <p:cNvPr id="69" name="Shape 69" descr="cgroup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5600" y="1219200"/>
            <a:ext cx="6096000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Shape 70"/>
          <p:cNvSpPr txBox="1"/>
          <p:nvPr/>
        </p:nvSpPr>
        <p:spPr>
          <a:xfrm>
            <a:off x="7657250" y="4438875"/>
            <a:ext cx="1477500" cy="174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100"/>
              <a:t>image credit: </a:t>
            </a:r>
            <a:r>
              <a:rPr lang="en" sz="1100" u="sng">
                <a:solidFill>
                  <a:schemeClr val="hlink"/>
                </a:solidFill>
                <a:hlinkClick r:id="rId4"/>
              </a:rPr>
              <a:t>mairin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-22622"/>
            <a:ext cx="8229600" cy="857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Docker Grounds up: Namespaces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26525" y="825025"/>
            <a:ext cx="4043400" cy="3725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Process trees.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Mounts.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Network.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User accounts.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Hostnames.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/>
              <a:t>Inter-process communication.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3944650" y="1040725"/>
            <a:ext cx="4998300" cy="357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pid_t pid = clone(..., flags, ...)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indent="45720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CLONE_NEWUTS		hostname, domainname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CLONE_NEWIPC		IPC objects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CLONE_NEWPID		Process IDs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CLONE_NEWNET		Network configuration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CLONE_NEWNS		File system mounts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CLONE_NEWUSER		User and Group IDs</a:t>
            </a:r>
          </a:p>
          <a:p>
            <a:pPr lvl="0" indent="45720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setns(int fd, int nstype)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	CLONE_NEWIPC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	CLONE_NEWNET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	CLONE_NEWUTS</a:t>
            </a:r>
          </a:p>
          <a:p>
            <a:pPr marL="0" lvl="0" indent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Also: unshare(flags)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-22622"/>
            <a:ext cx="8229600" cy="857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Docker Grounds up: Add Security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26525" y="825025"/>
            <a:ext cx="5019900" cy="3725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Linux Capabilities</a:t>
            </a:r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Drops most capabilities.</a:t>
            </a:r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Enable what a task needs.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GRSEC and PAX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/>
              <a:t>SELinux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/>
              <a:t>AppArmor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84" name="Shape 84" descr="container-locked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33550" y="1009925"/>
            <a:ext cx="3632801" cy="35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6961125" y="4524725"/>
            <a:ext cx="1923900" cy="144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100"/>
              <a:t>image credit: </a:t>
            </a:r>
            <a:r>
              <a:rPr lang="en" sz="1100" u="sng">
                <a:solidFill>
                  <a:schemeClr val="hlink"/>
                </a:solidFill>
                <a:hlinkClick r:id="rId4"/>
              </a:rPr>
              <a:t>Leo Reynolds</a:t>
            </a:r>
            <a:r>
              <a:rPr lang="en" sz="110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-22622"/>
            <a:ext cx="8229600" cy="8574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Docker Grounds up: Filesystem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26525" y="825025"/>
            <a:ext cx="8616600" cy="3725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File-system Isolation: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Building a rootfs dir and chroot into it.</a:t>
            </a:r>
          </a:p>
          <a:p>
            <a:pPr marL="0" lvl="0" indent="457200" rtl="0">
              <a:spcBef>
                <a:spcPts val="0"/>
              </a:spcBef>
              <a:buNone/>
            </a:pPr>
            <a:r>
              <a:rPr lang="en"/>
              <a:t>With mount namespace, use pivot-root.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Features: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/>
              <a:t>	Layering, CoW, Caching, Diffing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Solutions: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UnionFS, Snapshotting FS, CoW block devices</a:t>
            </a:r>
          </a:p>
        </p:txBody>
      </p:sp>
      <p:pic>
        <p:nvPicPr>
          <p:cNvPr id="92" name="Shape 92" descr="docker-filesystems-multilaye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24725" y="1372900"/>
            <a:ext cx="2848074" cy="213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Microsoft Office PowerPoint</Application>
  <PresentationFormat>On-screen Show (16:9)</PresentationFormat>
  <Paragraphs>163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Courier New</vt:lpstr>
      <vt:lpstr>Verdana</vt:lpstr>
      <vt:lpstr>Simple Light</vt:lpstr>
      <vt:lpstr>Docker Overview</vt:lpstr>
      <vt:lpstr>PowerPoint Presentation</vt:lpstr>
      <vt:lpstr>Docker : What &amp; Why</vt:lpstr>
      <vt:lpstr>Docker Features</vt:lpstr>
      <vt:lpstr>Docker Components</vt:lpstr>
      <vt:lpstr>Docker Grounds up: Resource Isolation</vt:lpstr>
      <vt:lpstr>Docker Grounds up: Namespaces</vt:lpstr>
      <vt:lpstr>Docker Grounds up: Add Security</vt:lpstr>
      <vt:lpstr>Docker Grounds up: Filesystem</vt:lpstr>
      <vt:lpstr>Docker Grounds up: Filesystem</vt:lpstr>
      <vt:lpstr>Docker Grounds up: Processes &amp; Networking</vt:lpstr>
      <vt:lpstr>Docker Grounds up: Images</vt:lpstr>
      <vt:lpstr>Docker Codewalk</vt:lpstr>
      <vt:lpstr>Docker Codewalk : docker/daemon</vt:lpstr>
      <vt:lpstr>Docker Codewalk : pkg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Docker Overview</dc:title>
  <cp:lastModifiedBy>Gregory Kesden</cp:lastModifiedBy>
  <cp:revision>1</cp:revision>
  <dcterms:modified xsi:type="dcterms:W3CDTF">2017-11-15T19:33:55Z</dcterms:modified>
</cp:coreProperties>
</file>