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95" r:id="rId3"/>
    <p:sldId id="263" r:id="rId4"/>
    <p:sldId id="257" r:id="rId5"/>
    <p:sldId id="258" r:id="rId6"/>
    <p:sldId id="260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5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9" r:id="rId26"/>
    <p:sldId id="283" r:id="rId27"/>
    <p:sldId id="282" r:id="rId28"/>
    <p:sldId id="284" r:id="rId29"/>
    <p:sldId id="285" r:id="rId30"/>
    <p:sldId id="290" r:id="rId31"/>
    <p:sldId id="287" r:id="rId32"/>
    <p:sldId id="286" r:id="rId33"/>
    <p:sldId id="294" r:id="rId34"/>
    <p:sldId id="292" r:id="rId35"/>
    <p:sldId id="293" r:id="rId36"/>
    <p:sldId id="291" r:id="rId37"/>
    <p:sldId id="296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5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86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9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91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87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37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64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4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0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8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4820-1374-461A-8114-53C8C0412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14-848:</a:t>
            </a:r>
            <a:br>
              <a:rPr lang="en-US" sz="4400" dirty="0"/>
            </a:br>
            <a:r>
              <a:rPr lang="en-US" sz="4400" dirty="0"/>
              <a:t>Cloud Infrastructure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D7589-00E6-474B-A2BC-74651F24B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5"/>
            <a:ext cx="8637072" cy="529808"/>
          </a:xfrm>
        </p:spPr>
        <p:txBody>
          <a:bodyPr>
            <a:noAutofit/>
          </a:bodyPr>
          <a:lstStyle/>
          <a:p>
            <a:r>
              <a:rPr lang="en-US" sz="2000" dirty="0"/>
              <a:t>AWS Overview  * Lecture 21 </a:t>
            </a:r>
            <a:r>
              <a:rPr lang="en-US" sz="2000"/>
              <a:t>* FALL 2019 </a:t>
            </a:r>
            <a:r>
              <a:rPr lang="en-US" sz="2000" dirty="0"/>
              <a:t>* Kesden</a:t>
            </a:r>
          </a:p>
        </p:txBody>
      </p:sp>
    </p:spTree>
    <p:extLst>
      <p:ext uri="{BB962C8B-B14F-4D97-AF65-F5344CB8AC3E}">
        <p14:creationId xmlns:p14="http://schemas.microsoft.com/office/powerpoint/2010/main" val="822289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FF6A-1A70-4A45-AC5B-B7BBB8DE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Storage Service (S3)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A5A1C-93C0-4DBF-9F31-61BBB9598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file system, but simpler</a:t>
            </a:r>
          </a:p>
          <a:p>
            <a:pPr lvl="1"/>
            <a:r>
              <a:rPr lang="en-US" dirty="0"/>
              <a:t>Flat name space, no hierarchy</a:t>
            </a:r>
          </a:p>
          <a:p>
            <a:pPr lvl="1"/>
            <a:r>
              <a:rPr lang="en-US" dirty="0"/>
              <a:t>Just bucket-based key-value storage</a:t>
            </a:r>
          </a:p>
          <a:p>
            <a:r>
              <a:rPr lang="en-US" dirty="0"/>
              <a:t>“Eleven 9s Availability (99.999999999%)</a:t>
            </a:r>
          </a:p>
          <a:p>
            <a:r>
              <a:rPr lang="en-US" dirty="0"/>
              <a:t>Stand-alone service</a:t>
            </a:r>
          </a:p>
          <a:p>
            <a:pPr lvl="1"/>
            <a:r>
              <a:rPr lang="en-US" dirty="0"/>
              <a:t>Can be used within or outside of the AWS ecosystem.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5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D666-1419-43D8-A563-EF3A60BD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Block Storage (EBS)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E5E5-EF69-45B5-A3C5-AA94D848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General-purpose file system</a:t>
            </a:r>
          </a:p>
          <a:p>
            <a:pPr lvl="1"/>
            <a:r>
              <a:rPr lang="en-US" dirty="0"/>
              <a:t>Everything you’d expect from a general-purpose file system</a:t>
            </a:r>
          </a:p>
          <a:p>
            <a:r>
              <a:rPr lang="en-US" dirty="0"/>
              <a:t>Available from within EC2 (and derived services)</a:t>
            </a:r>
          </a:p>
          <a:p>
            <a:pPr lvl="1"/>
            <a:r>
              <a:rPr lang="en-US" dirty="0"/>
              <a:t>Basically provides an external file system to EC2 instances</a:t>
            </a:r>
          </a:p>
          <a:p>
            <a:r>
              <a:rPr lang="en-US" dirty="0"/>
              <a:t>Can choose backing store</a:t>
            </a:r>
          </a:p>
          <a:p>
            <a:pPr lvl="1"/>
            <a:r>
              <a:rPr lang="en-US" dirty="0"/>
              <a:t>SSDs</a:t>
            </a:r>
          </a:p>
          <a:p>
            <a:pPr lvl="1"/>
            <a:r>
              <a:rPr lang="en-US" dirty="0"/>
              <a:t>Striped SSDs (better performance)</a:t>
            </a:r>
          </a:p>
          <a:p>
            <a:pPr lvl="1"/>
            <a:r>
              <a:rPr lang="en-US" dirty="0"/>
              <a:t>Disk (cheapest)</a:t>
            </a:r>
          </a:p>
        </p:txBody>
      </p:sp>
    </p:spTree>
    <p:extLst>
      <p:ext uri="{BB962C8B-B14F-4D97-AF65-F5344CB8AC3E}">
        <p14:creationId xmlns:p14="http://schemas.microsoft.com/office/powerpoint/2010/main" val="863034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0CD9B-291A-4A3C-A6C0-707DF823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Glacier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B3F6-D05E-4AFE-8EFA-1FD7342A5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Designed for archival storage</a:t>
            </a:r>
          </a:p>
          <a:p>
            <a:pPr lvl="1"/>
            <a:r>
              <a:rPr lang="en-US" dirty="0"/>
              <a:t>Very high, but configurable latency</a:t>
            </a:r>
          </a:p>
          <a:p>
            <a:pPr lvl="1"/>
            <a:r>
              <a:rPr lang="en-US" dirty="0"/>
              <a:t>A few minutes, a few hours, or half a day (or so)</a:t>
            </a:r>
          </a:p>
          <a:p>
            <a:r>
              <a:rPr lang="en-US" dirty="0"/>
              <a:t>“Active archive”</a:t>
            </a:r>
          </a:p>
          <a:p>
            <a:pPr lvl="1"/>
            <a:r>
              <a:rPr lang="en-US" dirty="0"/>
              <a:t>Can query data in place, just not quickly. </a:t>
            </a:r>
          </a:p>
          <a:p>
            <a:r>
              <a:rPr lang="en-US" dirty="0"/>
              <a:t>Stores </a:t>
            </a:r>
            <a:r>
              <a:rPr lang="en-US" i="1" dirty="0"/>
              <a:t>archives</a:t>
            </a:r>
            <a:r>
              <a:rPr lang="en-US" dirty="0"/>
              <a:t> in </a:t>
            </a:r>
            <a:r>
              <a:rPr lang="en-US" i="1" dirty="0"/>
              <a:t>vaults</a:t>
            </a:r>
            <a:endParaRPr lang="en-US" dirty="0"/>
          </a:p>
          <a:p>
            <a:pPr lvl="1"/>
            <a:r>
              <a:rPr lang="en-US" dirty="0"/>
              <a:t>Archive: Intended to be a .zip or .tar file, but can be anything</a:t>
            </a:r>
          </a:p>
          <a:p>
            <a:pPr lvl="1"/>
            <a:r>
              <a:rPr lang="en-US" i="1" dirty="0"/>
              <a:t>Vault</a:t>
            </a:r>
            <a:r>
              <a:rPr lang="en-US" dirty="0"/>
              <a:t>: Names container. Unit for organization, protections, policies, etc. </a:t>
            </a:r>
          </a:p>
          <a:p>
            <a:r>
              <a:rPr lang="en-US" i="1" dirty="0"/>
              <a:t>“Eleven 9s availability” (99.999999999)</a:t>
            </a:r>
            <a:endParaRPr lang="en-US" dirty="0"/>
          </a:p>
          <a:p>
            <a:pPr lvl="1"/>
            <a:r>
              <a:rPr lang="en-US" dirty="0"/>
              <a:t>Automatically replicated to 3+ availability zones</a:t>
            </a:r>
          </a:p>
        </p:txBody>
      </p:sp>
    </p:spTree>
    <p:extLst>
      <p:ext uri="{BB962C8B-B14F-4D97-AF65-F5344CB8AC3E}">
        <p14:creationId xmlns:p14="http://schemas.microsoft.com/office/powerpoint/2010/main" val="416428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E0CE-EAE4-44F7-A454-D66CE322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Storage Gateway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B58FC-425D-4A16-941E-CB49EF0E0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a dedicated machine or VM as a local gateway to AWS storage</a:t>
            </a:r>
          </a:p>
          <a:p>
            <a:pPr lvl="1"/>
            <a:r>
              <a:rPr lang="en-US" dirty="0"/>
              <a:t>Provides a standard interface, e.g. NFS</a:t>
            </a:r>
          </a:p>
          <a:p>
            <a:pPr lvl="1"/>
            <a:r>
              <a:rPr lang="en-US" dirty="0"/>
              <a:t>Acts as a cache</a:t>
            </a:r>
          </a:p>
          <a:p>
            <a:pPr lvl="1"/>
            <a:r>
              <a:rPr lang="en-US" dirty="0"/>
              <a:t>Manages bandwidth for transfer, e.g. compression at gateway</a:t>
            </a:r>
          </a:p>
          <a:p>
            <a:r>
              <a:rPr lang="en-US" dirty="0"/>
              <a:t>Storage is modeled as 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Volumes, e.g. like NFS</a:t>
            </a:r>
          </a:p>
          <a:p>
            <a:pPr lvl="1"/>
            <a:r>
              <a:rPr lang="en-US" dirty="0"/>
              <a:t>Virtual tapes, e.g. for backups.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04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b="1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dirty="0"/>
              <a:t>Identity, Directory,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920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b="1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dirty="0"/>
              <a:t>Identity, Directory,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4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7832-A59D-471A-836B-A9DB5528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AUrora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C6B28-EC14-456E-B2E6-8852DD999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87156"/>
            <a:ext cx="9603275" cy="3450613"/>
          </a:xfrm>
        </p:spPr>
        <p:txBody>
          <a:bodyPr/>
          <a:lstStyle/>
          <a:p>
            <a:r>
              <a:rPr lang="en-US" dirty="0"/>
              <a:t>Amazon’s Database Engine</a:t>
            </a:r>
          </a:p>
          <a:p>
            <a:r>
              <a:rPr lang="en-US" dirty="0"/>
              <a:t>Think of it as Amazon’s version of MySQL</a:t>
            </a:r>
          </a:p>
          <a:p>
            <a:pPr lvl="1"/>
            <a:r>
              <a:rPr lang="en-US" dirty="0"/>
              <a:t>Oracle and Amazon might each object to that comparison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MySQL compatible, for easy migration of apps</a:t>
            </a:r>
          </a:p>
          <a:p>
            <a:r>
              <a:rPr lang="en-US" dirty="0">
                <a:sym typeface="Wingdings" panose="05000000000000000000" pitchFamily="2" charset="2"/>
              </a:rPr>
              <a:t>Essentially, it is Amazon’s database engine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 produces some nice benchmarks and reportedly optimizes some things that have been sore spots for MySQL.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CC9D-96CB-47BF-999F-14C1B0AA8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Service (RDS)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C771-7DC3-43A8-8241-B39623DF5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for scalable deployment of databases in the cloud</a:t>
            </a:r>
          </a:p>
          <a:p>
            <a:pPr lvl="1"/>
            <a:r>
              <a:rPr lang="en-US" dirty="0"/>
              <a:t>Not a database engine</a:t>
            </a:r>
          </a:p>
          <a:p>
            <a:pPr lvl="1"/>
            <a:r>
              <a:rPr lang="en-US" dirty="0"/>
              <a:t>Works with popular database engines, e.g. MySQL, Aurora, Oracle, </a:t>
            </a:r>
            <a:r>
              <a:rPr lang="en-US" dirty="0" err="1"/>
              <a:t>PostgresSQL</a:t>
            </a:r>
            <a:endParaRPr lang="en-US" dirty="0"/>
          </a:p>
          <a:p>
            <a:r>
              <a:rPr lang="en-US" dirty="0"/>
              <a:t>Manages deployment and scaling</a:t>
            </a:r>
          </a:p>
          <a:p>
            <a:pPr lvl="1"/>
            <a:r>
              <a:rPr lang="en-US" dirty="0"/>
              <a:t>E.g. deployment of read-only replicas</a:t>
            </a:r>
          </a:p>
          <a:p>
            <a:pPr lvl="1"/>
            <a:r>
              <a:rPr lang="en-US" dirty="0"/>
              <a:t>Easy to control access, directly and with Amazon’s VPN service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48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B0C9-38FE-4E16-8D13-9098A58E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DynamoDB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B2BC8-1F88-432E-BC62-3BECF06E7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talked about this briefly earlier</a:t>
            </a:r>
          </a:p>
          <a:p>
            <a:r>
              <a:rPr lang="en-US" dirty="0"/>
              <a:t>Amazon’s NoSQL database</a:t>
            </a:r>
          </a:p>
          <a:p>
            <a:r>
              <a:rPr lang="en-US" dirty="0"/>
              <a:t>Automatic partitioning and scaling</a:t>
            </a:r>
          </a:p>
          <a:p>
            <a:r>
              <a:rPr lang="en-US" dirty="0"/>
              <a:t>Fine-grained access control</a:t>
            </a:r>
          </a:p>
          <a:p>
            <a:r>
              <a:rPr lang="en-US" dirty="0"/>
              <a:t>Event driven programming with </a:t>
            </a:r>
            <a:r>
              <a:rPr lang="en-US" i="1" dirty="0"/>
              <a:t>Lambda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7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C9AF1-933E-4949-8E11-5A6316E93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</a:t>
            </a:r>
            <a:r>
              <a:rPr lang="en-US" dirty="0" err="1"/>
              <a:t>Elasticache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006A-BE4F-46F5-B0F2-2A3D2827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talked about this extensively earlier</a:t>
            </a:r>
          </a:p>
          <a:p>
            <a:r>
              <a:rPr lang="en-US" dirty="0"/>
              <a:t>In-Memory cache service</a:t>
            </a:r>
          </a:p>
          <a:p>
            <a:r>
              <a:rPr lang="en-US" dirty="0"/>
              <a:t>Uses Redis or Memcached</a:t>
            </a:r>
          </a:p>
        </p:txBody>
      </p:sp>
    </p:spTree>
    <p:extLst>
      <p:ext uri="{BB962C8B-B14F-4D97-AF65-F5344CB8AC3E}">
        <p14:creationId xmlns:p14="http://schemas.microsoft.com/office/powerpoint/2010/main" val="32465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62016-7BCE-4983-B02D-4223018A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Pieces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76A90-70B1-4CE8-8B81-3FF15AED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looked at building a Cloud from the bottom up</a:t>
            </a:r>
          </a:p>
          <a:p>
            <a:r>
              <a:rPr lang="en-US" dirty="0"/>
              <a:t>Today we look at what a fully fleshed out cloud looks like</a:t>
            </a:r>
          </a:p>
          <a:p>
            <a:pPr lvl="1"/>
            <a:r>
              <a:rPr lang="en-US" dirty="0"/>
              <a:t>We use Amazon AWS as an example</a:t>
            </a:r>
          </a:p>
          <a:p>
            <a:r>
              <a:rPr lang="en-US" dirty="0"/>
              <a:t>Beginning next class we look at some special topics</a:t>
            </a:r>
          </a:p>
          <a:p>
            <a:pPr lvl="1"/>
            <a:r>
              <a:rPr lang="en-US" dirty="0"/>
              <a:t>Things that are important to Cloud Infrastructure</a:t>
            </a:r>
          </a:p>
          <a:p>
            <a:pPr lvl="1"/>
            <a:r>
              <a:rPr lang="en-US" dirty="0"/>
              <a:t>But didn’t fit neatly at one level or another</a:t>
            </a:r>
          </a:p>
        </p:txBody>
      </p:sp>
    </p:spTree>
    <p:extLst>
      <p:ext uri="{BB962C8B-B14F-4D97-AF65-F5344CB8AC3E}">
        <p14:creationId xmlns:p14="http://schemas.microsoft.com/office/powerpoint/2010/main" val="279865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b="1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dirty="0"/>
              <a:t>Identity, Directory,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44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AA62A-440E-4279-95DC-4C557A6D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Private Cloud (VPC)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679F-3848-4701-92C4-9B022EC6F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Exactly what one would expect</a:t>
            </a:r>
          </a:p>
          <a:p>
            <a:r>
              <a:rPr lang="en-US" dirty="0"/>
              <a:t>Configure networks</a:t>
            </a:r>
          </a:p>
          <a:p>
            <a:pPr lvl="1"/>
            <a:r>
              <a:rPr lang="en-US" dirty="0"/>
              <a:t>Public, internet facing</a:t>
            </a:r>
          </a:p>
          <a:p>
            <a:pPr lvl="1"/>
            <a:r>
              <a:rPr lang="en-US" dirty="0"/>
              <a:t>Private, access controlled</a:t>
            </a:r>
          </a:p>
          <a:p>
            <a:pPr lvl="1"/>
            <a:r>
              <a:rPr lang="en-US" dirty="0"/>
              <a:t>VPN connections, e.g. to company site or data center</a:t>
            </a:r>
          </a:p>
        </p:txBody>
      </p:sp>
    </p:spTree>
    <p:extLst>
      <p:ext uri="{BB962C8B-B14F-4D97-AF65-F5344CB8AC3E}">
        <p14:creationId xmlns:p14="http://schemas.microsoft.com/office/powerpoint/2010/main" val="170027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3C1F-1721-4C89-AEB6-6E93C0EB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54D30-AF11-4A0C-9605-998C6DBA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Amazon’s Content Delivery Network (CDN) service</a:t>
            </a:r>
          </a:p>
          <a:p>
            <a:r>
              <a:rPr lang="en-US" dirty="0"/>
              <a:t>Deploy content across 144 points of presence (POPs) across globe</a:t>
            </a:r>
          </a:p>
          <a:p>
            <a:r>
              <a:rPr lang="en-US" dirty="0"/>
              <a:t>Route requests to nearest deployment</a:t>
            </a:r>
          </a:p>
          <a:p>
            <a:r>
              <a:rPr lang="en-US" dirty="0"/>
              <a:t>Works with AWS and on-AWS servers</a:t>
            </a:r>
          </a:p>
          <a:p>
            <a:r>
              <a:rPr lang="en-US" dirty="0"/>
              <a:t>Works with many types of content</a:t>
            </a:r>
          </a:p>
          <a:p>
            <a:r>
              <a:rPr lang="en-US" dirty="0"/>
              <a:t>Lambdas (event-triggered code) can execute in response to queries</a:t>
            </a:r>
          </a:p>
        </p:txBody>
      </p:sp>
    </p:spTree>
    <p:extLst>
      <p:ext uri="{BB962C8B-B14F-4D97-AF65-F5344CB8AC3E}">
        <p14:creationId xmlns:p14="http://schemas.microsoft.com/office/powerpoint/2010/main" val="2477143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20A7-BF14-47D7-A32C-85EB35E5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 53 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43332-48E0-4EEC-BF3E-E54C3EFE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Amazon’s DNS Service</a:t>
            </a:r>
          </a:p>
          <a:p>
            <a:r>
              <a:rPr lang="en-US" dirty="0"/>
              <a:t>Does Everything DNS should</a:t>
            </a:r>
          </a:p>
          <a:p>
            <a:r>
              <a:rPr lang="en-US" dirty="0"/>
              <a:t>And more</a:t>
            </a:r>
          </a:p>
          <a:p>
            <a:pPr lvl="1"/>
            <a:r>
              <a:rPr lang="en-US" dirty="0"/>
              <a:t>Geo-routing</a:t>
            </a:r>
          </a:p>
          <a:p>
            <a:pPr lvl="1"/>
            <a:r>
              <a:rPr lang="en-US" dirty="0"/>
              <a:t>Load balancing routing</a:t>
            </a:r>
          </a:p>
          <a:p>
            <a:pPr lvl="1"/>
            <a:r>
              <a:rPr lang="en-US" dirty="0"/>
              <a:t>Fail-over routing</a:t>
            </a:r>
          </a:p>
          <a:p>
            <a:pPr lvl="1"/>
            <a:r>
              <a:rPr lang="en-US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2770499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051A-5E67-48D5-90F1-1516679D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Load Balancing (EBS)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17E1-000B-43B0-A16D-E367269C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Distribute traffic across EC2 instances</a:t>
            </a:r>
          </a:p>
          <a:p>
            <a:r>
              <a:rPr lang="en-US" dirty="0"/>
              <a:t>Classic load balancer</a:t>
            </a:r>
          </a:p>
          <a:p>
            <a:pPr lvl="1"/>
            <a:r>
              <a:rPr lang="en-US" dirty="0"/>
              <a:t>Bases decisions mostly upon TCP header</a:t>
            </a:r>
          </a:p>
          <a:p>
            <a:pPr lvl="1"/>
            <a:r>
              <a:rPr lang="en-US" dirty="0"/>
              <a:t>Can also look at very few parts of HTTP(S) header, e.g. X-Forwarded</a:t>
            </a:r>
          </a:p>
          <a:p>
            <a:pPr lvl="1"/>
            <a:r>
              <a:rPr lang="en-US" dirty="0"/>
              <a:t>Can handle HTTP-based sticky sessions</a:t>
            </a:r>
          </a:p>
          <a:p>
            <a:r>
              <a:rPr lang="en-US" dirty="0"/>
              <a:t>Network load balancer</a:t>
            </a:r>
          </a:p>
          <a:p>
            <a:pPr lvl="1"/>
            <a:r>
              <a:rPr lang="en-US" dirty="0"/>
              <a:t>What the classic load balancer can do</a:t>
            </a:r>
          </a:p>
          <a:p>
            <a:pPr lvl="1"/>
            <a:r>
              <a:rPr lang="en-US" dirty="0"/>
              <a:t>Plus look at the IP header</a:t>
            </a:r>
          </a:p>
          <a:p>
            <a:r>
              <a:rPr lang="en-US" dirty="0"/>
              <a:t>Application load balancer</a:t>
            </a:r>
          </a:p>
          <a:p>
            <a:pPr lvl="1"/>
            <a:r>
              <a:rPr lang="en-US" dirty="0"/>
              <a:t>What the network layer can do</a:t>
            </a:r>
          </a:p>
          <a:p>
            <a:pPr lvl="1"/>
            <a:r>
              <a:rPr lang="en-US" dirty="0"/>
              <a:t>Plus look much more deeply into HTTP(S) headers, work with TLS,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52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FB7F-B7E1-47B2-952D-CF5D3D22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 Firewall (WAF)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1EB53-EB5D-4CB1-8046-E0270996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Rules-based protection from common attacks</a:t>
            </a:r>
          </a:p>
          <a:p>
            <a:pPr lvl="1"/>
            <a:r>
              <a:rPr lang="en-US" dirty="0"/>
              <a:t>E.g. SQL injection</a:t>
            </a:r>
          </a:p>
          <a:p>
            <a:pPr lvl="1"/>
            <a:r>
              <a:rPr lang="en-US" dirty="0"/>
              <a:t>X-site scripting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74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b="1" dirty="0"/>
              <a:t>Developer Tools</a:t>
            </a:r>
          </a:p>
          <a:p>
            <a:r>
              <a:rPr lang="en-US" dirty="0"/>
              <a:t>Identity, Directory,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64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1077-6BE0-42A6-96F7-A4213310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Developer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5686E-A6E4-4D75-9A45-6CFC863A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1425"/>
            <a:ext cx="9603275" cy="425648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AWS </a:t>
            </a:r>
            <a:r>
              <a:rPr lang="en-US" dirty="0" err="1"/>
              <a:t>CodeCommit</a:t>
            </a:r>
            <a:endParaRPr lang="en-US" dirty="0"/>
          </a:p>
          <a:p>
            <a:pPr lvl="1"/>
            <a:r>
              <a:rPr lang="en-US" dirty="0"/>
              <a:t>Hosts private GIT repositories</a:t>
            </a:r>
          </a:p>
          <a:p>
            <a:r>
              <a:rPr lang="en-US" dirty="0"/>
              <a:t>AWS </a:t>
            </a:r>
            <a:r>
              <a:rPr lang="en-US" dirty="0" err="1"/>
              <a:t>CodeBuild</a:t>
            </a:r>
            <a:endParaRPr lang="en-US" dirty="0"/>
          </a:p>
          <a:p>
            <a:pPr lvl="1"/>
            <a:r>
              <a:rPr lang="en-US" dirty="0"/>
              <a:t>Hosts build environment</a:t>
            </a:r>
          </a:p>
          <a:p>
            <a:pPr lvl="1"/>
            <a:r>
              <a:rPr lang="en-US" dirty="0"/>
              <a:t>Compiles, builds, runs tests, etc. </a:t>
            </a:r>
          </a:p>
          <a:p>
            <a:r>
              <a:rPr lang="en-US" dirty="0"/>
              <a:t>AWS </a:t>
            </a:r>
            <a:r>
              <a:rPr lang="en-US" dirty="0" err="1"/>
              <a:t>CodeDeploy</a:t>
            </a:r>
            <a:endParaRPr lang="en-US" dirty="0"/>
          </a:p>
          <a:p>
            <a:pPr lvl="1"/>
            <a:r>
              <a:rPr lang="en-US" dirty="0"/>
              <a:t>Manages deployment, production vs test, dependencies,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AWS </a:t>
            </a:r>
            <a:r>
              <a:rPr lang="en-US" dirty="0" err="1"/>
              <a:t>CodePipeline</a:t>
            </a:r>
            <a:endParaRPr lang="en-US" dirty="0"/>
          </a:p>
          <a:p>
            <a:pPr lvl="1"/>
            <a:r>
              <a:rPr lang="en-US" dirty="0"/>
              <a:t>Continuous integration</a:t>
            </a:r>
          </a:p>
          <a:p>
            <a:pPr lvl="1"/>
            <a:r>
              <a:rPr lang="en-US" dirty="0"/>
              <a:t>Build-test-deploy according to defined pipeline</a:t>
            </a:r>
          </a:p>
          <a:p>
            <a:r>
              <a:rPr lang="en-US" dirty="0"/>
              <a:t>AWS X-Ray</a:t>
            </a:r>
          </a:p>
          <a:p>
            <a:pPr lvl="1"/>
            <a:r>
              <a:rPr lang="en-US" dirty="0"/>
              <a:t>Trace requests through AWS services for debugging and optimization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66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b="1" dirty="0"/>
              <a:t>Management</a:t>
            </a:r>
          </a:p>
          <a:p>
            <a:r>
              <a:rPr lang="en-US" dirty="0"/>
              <a:t>Domain-Specific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3513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043A-B7E7-453A-B20D-F0DD2948D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F0716-DACA-4A52-AFAB-CCE5E3E0F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Amazon CloudWatch</a:t>
            </a:r>
          </a:p>
          <a:p>
            <a:pPr lvl="1"/>
            <a:r>
              <a:rPr lang="en-US" dirty="0"/>
              <a:t>Monitor AWS instances, e.g. provide metrics based upon activity and logs</a:t>
            </a:r>
          </a:p>
          <a:p>
            <a:r>
              <a:rPr lang="en-US" dirty="0"/>
              <a:t>Amazon EC2 Systems Manager</a:t>
            </a:r>
          </a:p>
          <a:p>
            <a:pPr lvl="1"/>
            <a:r>
              <a:rPr lang="en-US" dirty="0"/>
              <a:t>Manage instances, apply patches, update software, inventory software, etc. </a:t>
            </a:r>
          </a:p>
          <a:p>
            <a:r>
              <a:rPr lang="en-US" dirty="0"/>
              <a:t>AWS CloudFormation</a:t>
            </a:r>
          </a:p>
          <a:p>
            <a:pPr lvl="1"/>
            <a:r>
              <a:rPr lang="en-US" dirty="0"/>
              <a:t>Given a template, sorts out dependencies, and allocates necessary resources.</a:t>
            </a:r>
          </a:p>
          <a:p>
            <a:pPr lvl="1"/>
            <a:r>
              <a:rPr lang="en-US" dirty="0"/>
              <a:t>Basically creates instances of packages</a:t>
            </a:r>
          </a:p>
          <a:p>
            <a:r>
              <a:rPr lang="en-US" dirty="0"/>
              <a:t>AWS CloudTrail</a:t>
            </a:r>
          </a:p>
          <a:p>
            <a:pPr lvl="1"/>
            <a:r>
              <a:rPr lang="en-US" dirty="0"/>
              <a:t>Logs API calls as they travel through system and provides logs for analysis</a:t>
            </a:r>
          </a:p>
        </p:txBody>
      </p:sp>
    </p:spTree>
    <p:extLst>
      <p:ext uri="{BB962C8B-B14F-4D97-AF65-F5344CB8AC3E}">
        <p14:creationId xmlns:p14="http://schemas.microsoft.com/office/powerpoint/2010/main" val="288786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dirty="0"/>
              <a:t>Identity, Directory,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52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b="1" dirty="0"/>
              <a:t>Identity, Directory, Etc.</a:t>
            </a:r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</p:txBody>
      </p:sp>
    </p:spTree>
    <p:extLst>
      <p:ext uri="{BB962C8B-B14F-4D97-AF65-F5344CB8AC3E}">
        <p14:creationId xmlns:p14="http://schemas.microsoft.com/office/powerpoint/2010/main" val="686216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E0C6-E213-4052-A484-5DF12AB39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Identity, Directory,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CDA52-D50B-4C1B-AA32-13F4BF111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993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Cloud Directory</a:t>
            </a:r>
          </a:p>
          <a:p>
            <a:pPr lvl="1"/>
            <a:r>
              <a:rPr lang="en-US" dirty="0"/>
              <a:t>Like a multi-hierarchy LDAP. </a:t>
            </a:r>
          </a:p>
          <a:p>
            <a:pPr lvl="1"/>
            <a:r>
              <a:rPr lang="en-US" dirty="0"/>
              <a:t>Basically a way to organize bits of information into trees</a:t>
            </a:r>
          </a:p>
          <a:p>
            <a:r>
              <a:rPr lang="en-US" dirty="0"/>
              <a:t>Active Directory</a:t>
            </a:r>
          </a:p>
          <a:p>
            <a:pPr lvl="1"/>
            <a:r>
              <a:rPr lang="en-US" dirty="0"/>
              <a:t>Microsoft AD within AWS</a:t>
            </a:r>
          </a:p>
          <a:p>
            <a:r>
              <a:rPr lang="en-US" dirty="0"/>
              <a:t>Identity and Access Management (IAM) + Organizations</a:t>
            </a:r>
          </a:p>
          <a:p>
            <a:pPr lvl="1"/>
            <a:r>
              <a:rPr lang="en-US" dirty="0"/>
              <a:t>Manage users, groups, roles, and permissions</a:t>
            </a:r>
          </a:p>
          <a:p>
            <a:r>
              <a:rPr lang="en-US" dirty="0"/>
              <a:t>Certificate Manager</a:t>
            </a:r>
          </a:p>
          <a:p>
            <a:pPr lvl="1"/>
            <a:r>
              <a:rPr lang="en-US" dirty="0"/>
              <a:t>Create and destroy SSL certs</a:t>
            </a:r>
          </a:p>
          <a:p>
            <a:r>
              <a:rPr lang="en-US" dirty="0"/>
              <a:t>Hardware Security Module (HSM)</a:t>
            </a:r>
          </a:p>
          <a:p>
            <a:pPr lvl="1"/>
            <a:r>
              <a:rPr lang="en-US" dirty="0"/>
              <a:t>Single tenant appliances within VPN to manage keys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86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6BAA-2628-40EF-857C-6C1F72158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Management, </a:t>
            </a:r>
            <a:r>
              <a:rPr lang="en-US" sz="1600" i="1" dirty="0" err="1"/>
              <a:t>cont</a:t>
            </a:r>
            <a:endParaRPr lang="en-US" sz="1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87077-4E01-41E7-9D7A-AABF09D3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08576"/>
            <a:ext cx="9603275" cy="426362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Config</a:t>
            </a:r>
          </a:p>
          <a:p>
            <a:pPr lvl="1"/>
            <a:r>
              <a:rPr lang="en-US" dirty="0"/>
              <a:t>Provides an audit tool for collecting information about resources and configurations</a:t>
            </a:r>
          </a:p>
          <a:p>
            <a:r>
              <a:rPr lang="en-US" dirty="0" err="1"/>
              <a:t>OpsWorks</a:t>
            </a:r>
            <a:endParaRPr lang="en-US" dirty="0"/>
          </a:p>
          <a:p>
            <a:pPr lvl="1"/>
            <a:r>
              <a:rPr lang="en-US" dirty="0"/>
              <a:t>Chef based configuration, deployment, and management of servers</a:t>
            </a:r>
          </a:p>
          <a:p>
            <a:r>
              <a:rPr lang="en-US" dirty="0" err="1"/>
              <a:t>ServiceCatalog</a:t>
            </a:r>
            <a:endParaRPr lang="en-US" dirty="0"/>
          </a:p>
          <a:p>
            <a:pPr lvl="1"/>
            <a:r>
              <a:rPr lang="en-US" dirty="0"/>
              <a:t>Organizes and provides a set of services for use by an organization.</a:t>
            </a:r>
          </a:p>
          <a:p>
            <a:pPr lvl="1"/>
            <a:r>
              <a:rPr lang="en-US" dirty="0"/>
              <a:t>Basically, lets an organization provide access-controlled use of its services to its constituents</a:t>
            </a:r>
          </a:p>
          <a:p>
            <a:r>
              <a:rPr lang="en-US" dirty="0"/>
              <a:t>AWS Service Heath Dashboard and Personal Health Dashboard</a:t>
            </a:r>
          </a:p>
          <a:p>
            <a:pPr lvl="1"/>
            <a:r>
              <a:rPr lang="en-US" dirty="0"/>
              <a:t>Information about AWS outages and problems</a:t>
            </a:r>
          </a:p>
          <a:p>
            <a:pPr lvl="1"/>
            <a:r>
              <a:rPr lang="en-US" dirty="0"/>
              <a:t>Information about impact upon organization’s deployments, in particular</a:t>
            </a:r>
          </a:p>
          <a:p>
            <a:r>
              <a:rPr lang="en-US" dirty="0"/>
              <a:t>Managed Services</a:t>
            </a:r>
          </a:p>
          <a:p>
            <a:pPr lvl="1"/>
            <a:r>
              <a:rPr lang="en-US" dirty="0"/>
              <a:t>Amazon and 3</a:t>
            </a:r>
            <a:r>
              <a:rPr lang="en-US" baseline="30000" dirty="0"/>
              <a:t>rd</a:t>
            </a:r>
            <a:r>
              <a:rPr lang="en-US" dirty="0"/>
              <a:t> party “Partners” provides the people that move your deployment to AWS and manage it</a:t>
            </a:r>
          </a:p>
        </p:txBody>
      </p:sp>
    </p:spTree>
    <p:extLst>
      <p:ext uri="{BB962C8B-B14F-4D97-AF65-F5344CB8AC3E}">
        <p14:creationId xmlns:p14="http://schemas.microsoft.com/office/powerpoint/2010/main" val="214248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dirty="0"/>
              <a:t>Identity, Directory, Etc.</a:t>
            </a:r>
          </a:p>
          <a:p>
            <a:r>
              <a:rPr lang="en-US" dirty="0"/>
              <a:t>Management</a:t>
            </a:r>
          </a:p>
          <a:p>
            <a:r>
              <a:rPr lang="en-US" b="1" dirty="0"/>
              <a:t>Domain-Specific</a:t>
            </a:r>
          </a:p>
        </p:txBody>
      </p:sp>
    </p:spTree>
    <p:extLst>
      <p:ext uri="{BB962C8B-B14F-4D97-AF65-F5344CB8AC3E}">
        <p14:creationId xmlns:p14="http://schemas.microsoft.com/office/powerpoint/2010/main" val="34775600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A5CA7-B12D-49C2-A8C7-66E683D6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4F9D-5FB5-47C2-A682-970D47FFA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Gaming</a:t>
            </a:r>
          </a:p>
          <a:p>
            <a:pPr lvl="1"/>
            <a:r>
              <a:rPr lang="en-US" dirty="0" err="1"/>
              <a:t>GameLift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Manages game servers. </a:t>
            </a:r>
          </a:p>
          <a:p>
            <a:pPr lvl="2"/>
            <a:r>
              <a:rPr lang="en-US" dirty="0"/>
              <a:t>Matching players to instances</a:t>
            </a:r>
          </a:p>
          <a:p>
            <a:pPr lvl="2"/>
            <a:r>
              <a:rPr lang="en-US" dirty="0"/>
              <a:t>Scales game servers for low latency</a:t>
            </a:r>
          </a:p>
          <a:p>
            <a:pPr lvl="2"/>
            <a:r>
              <a:rPr lang="en-US" dirty="0"/>
              <a:t>Protection from DDOS</a:t>
            </a:r>
          </a:p>
          <a:p>
            <a:pPr lvl="1"/>
            <a:r>
              <a:rPr lang="en-US" dirty="0"/>
              <a:t>Lumberyard</a:t>
            </a:r>
          </a:p>
          <a:p>
            <a:pPr lvl="2"/>
            <a:r>
              <a:rPr lang="en-US" dirty="0"/>
              <a:t>Amazon’s Game Engine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17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5A4B-49D9-4672-A722-1568433F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28497-F296-4C91-B85A-504CA81C6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App Analytics</a:t>
            </a:r>
          </a:p>
          <a:p>
            <a:pPr>
              <a:spcBef>
                <a:spcPts val="0"/>
              </a:spcBef>
            </a:pPr>
            <a:r>
              <a:rPr lang="en-US" dirty="0"/>
              <a:t>App Content Delivery</a:t>
            </a:r>
          </a:p>
          <a:p>
            <a:pPr>
              <a:spcBef>
                <a:spcPts val="0"/>
              </a:spcBef>
            </a:pPr>
            <a:r>
              <a:rPr lang="en-US" dirty="0"/>
              <a:t>Cloud Logic</a:t>
            </a:r>
          </a:p>
          <a:p>
            <a:pPr>
              <a:spcBef>
                <a:spcPts val="0"/>
              </a:spcBef>
            </a:pPr>
            <a:r>
              <a:rPr lang="en-US" dirty="0"/>
              <a:t>NoSQL Database</a:t>
            </a:r>
          </a:p>
          <a:p>
            <a:pPr>
              <a:spcBef>
                <a:spcPts val="0"/>
              </a:spcBef>
            </a:pPr>
            <a:r>
              <a:rPr lang="en-US" dirty="0"/>
              <a:t>Push Notifications</a:t>
            </a:r>
          </a:p>
          <a:p>
            <a:pPr>
              <a:spcBef>
                <a:spcPts val="0"/>
              </a:spcBef>
            </a:pPr>
            <a:r>
              <a:rPr lang="en-US" dirty="0"/>
              <a:t>User Data Storage</a:t>
            </a:r>
          </a:p>
          <a:p>
            <a:pPr>
              <a:spcBef>
                <a:spcPts val="0"/>
              </a:spcBef>
            </a:pPr>
            <a:r>
              <a:rPr lang="en-US" dirty="0"/>
              <a:t>User Sign-in</a:t>
            </a:r>
          </a:p>
          <a:p>
            <a:pPr>
              <a:spcBef>
                <a:spcPts val="0"/>
              </a:spcBef>
            </a:pPr>
            <a:r>
              <a:rPr lang="en-US" dirty="0"/>
              <a:t>Connectors</a:t>
            </a:r>
          </a:p>
          <a:p>
            <a:pPr>
              <a:spcBef>
                <a:spcPts val="0"/>
              </a:spcBef>
            </a:pPr>
            <a:r>
              <a:rPr lang="en-US" dirty="0"/>
              <a:t>Conversational Bots</a:t>
            </a:r>
          </a:p>
          <a:p>
            <a:pPr>
              <a:spcBef>
                <a:spcPts val="0"/>
              </a:spcBef>
            </a:pPr>
            <a:r>
              <a:rPr lang="en-US" dirty="0"/>
              <a:t>User Engagement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098B5-4203-4316-B51A-0CEA35AD0A13}"/>
              </a:ext>
            </a:extLst>
          </p:cNvPr>
          <p:cNvSpPr/>
          <p:nvPr/>
        </p:nvSpPr>
        <p:spPr>
          <a:xfrm>
            <a:off x="3228975" y="5610522"/>
            <a:ext cx="8836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https://docs.aws.amazon.com/aws-technical-content/latest/aws-overview/aws-overview.pdf</a:t>
            </a:r>
          </a:p>
        </p:txBody>
      </p:sp>
    </p:spTree>
    <p:extLst>
      <p:ext uri="{BB962C8B-B14F-4D97-AF65-F5344CB8AC3E}">
        <p14:creationId xmlns:p14="http://schemas.microsoft.com/office/powerpoint/2010/main" val="1765087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9742-67A7-491A-9803-126CF710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Specific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0C75C-202D-4FEA-B61C-BFBD89CDB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1426"/>
            <a:ext cx="9603275" cy="4277912"/>
          </a:xfrm>
        </p:spPr>
        <p:txBody>
          <a:bodyPr>
            <a:normAutofit/>
          </a:bodyPr>
          <a:lstStyle/>
          <a:p>
            <a:r>
              <a:rPr lang="en-US" dirty="0"/>
              <a:t>Analytics and AI</a:t>
            </a:r>
          </a:p>
          <a:p>
            <a:pPr lvl="1"/>
            <a:r>
              <a:rPr lang="en-US" dirty="0"/>
              <a:t>Toolkits to access, search, stream, and analyze data</a:t>
            </a:r>
          </a:p>
          <a:p>
            <a:r>
              <a:rPr lang="en-US" dirty="0"/>
              <a:t>Integrating Applications</a:t>
            </a:r>
          </a:p>
          <a:p>
            <a:pPr lvl="1"/>
            <a:r>
              <a:rPr lang="en-US" dirty="0"/>
              <a:t>Many features</a:t>
            </a:r>
          </a:p>
          <a:p>
            <a:pPr lvl="1"/>
            <a:r>
              <a:rPr lang="en-US" dirty="0"/>
              <a:t>Notable ones might include notification, messaging, and queueing services</a:t>
            </a:r>
          </a:p>
          <a:p>
            <a:r>
              <a:rPr lang="en-US" dirty="0"/>
              <a:t>IoT</a:t>
            </a:r>
          </a:p>
          <a:p>
            <a:pPr lvl="1"/>
            <a:r>
              <a:rPr lang="en-US" dirty="0"/>
              <a:t>Framework to more readily use Amazon services as back-end for IOT devices</a:t>
            </a:r>
          </a:p>
          <a:p>
            <a:pPr lvl="1"/>
            <a:r>
              <a:rPr lang="en-US" dirty="0"/>
              <a:t>Integrate local processing with cloud interaction, e.g. via local and cloud lambdas (event-triggered actions)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F417-43F2-4BBD-8AF4-2CDA52F7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it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1020-5F25-48C4-8760-BBA1EF73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cloud providers provide a phenomenal number of services</a:t>
            </a:r>
          </a:p>
          <a:p>
            <a:r>
              <a:rPr lang="en-US" dirty="0"/>
              <a:t>They are based upon the things we’ve talked about in class</a:t>
            </a:r>
          </a:p>
          <a:p>
            <a:r>
              <a:rPr lang="en-US" dirty="0"/>
              <a:t>But, they extend higher into the application space</a:t>
            </a:r>
          </a:p>
          <a:p>
            <a:pPr lvl="1"/>
            <a:r>
              <a:rPr lang="en-US" dirty="0"/>
              <a:t>And may be rich enough to be domain specific</a:t>
            </a:r>
          </a:p>
          <a:p>
            <a:r>
              <a:rPr lang="en-US" dirty="0"/>
              <a:t>They also involve a lot of management tools, visualization tools, and coordination tools that we haven’t covered </a:t>
            </a:r>
          </a:p>
          <a:p>
            <a:pPr lvl="1"/>
            <a:r>
              <a:rPr lang="en-US" dirty="0"/>
              <a:t>We’ll touch on some of these in </a:t>
            </a:r>
            <a:r>
              <a:rPr lang="en-US"/>
              <a:t>future lectures</a:t>
            </a:r>
          </a:p>
        </p:txBody>
      </p:sp>
    </p:spTree>
    <p:extLst>
      <p:ext uri="{BB962C8B-B14F-4D97-AF65-F5344CB8AC3E}">
        <p14:creationId xmlns:p14="http://schemas.microsoft.com/office/powerpoint/2010/main" val="334847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6040-6524-46A0-9E32-FB1F19B6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723" y="804519"/>
            <a:ext cx="9603275" cy="1049235"/>
          </a:xfrm>
        </p:spPr>
        <p:txBody>
          <a:bodyPr/>
          <a:lstStyle/>
          <a:p>
            <a:r>
              <a:rPr lang="en-US" dirty="0"/>
              <a:t>EC2: Elastic Compute Cloud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CC9D-9ABA-46B6-ACCC-C546B360F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You’re likely very familiar with this one by now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Provides a nice friendly way to organize, configure, deploy, and pull back virtual machine instances</a:t>
            </a:r>
          </a:p>
          <a:p>
            <a:r>
              <a:rPr lang="en-US" dirty="0">
                <a:sym typeface="Wingdings" panose="05000000000000000000" pitchFamily="2" charset="2"/>
              </a:rPr>
              <a:t>Provides the ability to choose from global locations to be near users as well as to manage risk and legal jurisdictions</a:t>
            </a:r>
          </a:p>
        </p:txBody>
      </p:sp>
    </p:spTree>
    <p:extLst>
      <p:ext uri="{BB962C8B-B14F-4D97-AF65-F5344CB8AC3E}">
        <p14:creationId xmlns:p14="http://schemas.microsoft.com/office/powerpoint/2010/main" val="418229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B2D37-B636-42EB-9F0C-37124ABC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ECS: EC2 Container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4EE80-B675-4C6B-9955-37DD60507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you’d expect…</a:t>
            </a:r>
          </a:p>
          <a:p>
            <a:pPr lvl="1"/>
            <a:r>
              <a:rPr lang="en-US" dirty="0"/>
              <a:t>Lets you manage the deployment of containers across an EC2 cluster</a:t>
            </a:r>
          </a:p>
          <a:p>
            <a:r>
              <a:rPr lang="en-US" dirty="0"/>
              <a:t>ECR: ECS Container Registry</a:t>
            </a:r>
          </a:p>
          <a:p>
            <a:pPr lvl="1"/>
            <a:r>
              <a:rPr lang="en-US" dirty="0"/>
              <a:t>Fully managed Docker container registry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0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D3B8-E461-46BC-ABE3-467011F3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Models:</a:t>
            </a:r>
            <a:br>
              <a:rPr lang="en-US" dirty="0"/>
            </a:br>
            <a:r>
              <a:rPr lang="en-US" dirty="0"/>
              <a:t>Batch, Lambda, and Spot Instances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6F97-D2D3-4A48-B8B1-F025D1A64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9312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AWS Batch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Makes it easy to allocate and manage instances to do batch (not real time) data processing. </a:t>
            </a:r>
          </a:p>
          <a:p>
            <a:pPr lvl="1"/>
            <a:r>
              <a:rPr lang="en-US" dirty="0"/>
              <a:t>Manages the cluster</a:t>
            </a:r>
          </a:p>
          <a:p>
            <a:pPr lvl="1"/>
            <a:r>
              <a:rPr lang="en-US" dirty="0"/>
              <a:t>Bids for </a:t>
            </a:r>
            <a:r>
              <a:rPr lang="en-US" i="1" dirty="0"/>
              <a:t>Spot Instances or allocates EC2 instances</a:t>
            </a:r>
            <a:endParaRPr lang="en-US" dirty="0"/>
          </a:p>
          <a:p>
            <a:r>
              <a:rPr lang="en-US" i="1" dirty="0"/>
              <a:t>AWS Lambda</a:t>
            </a:r>
            <a:r>
              <a:rPr lang="en-US" dirty="0"/>
              <a:t> </a:t>
            </a:r>
          </a:p>
          <a:p>
            <a:pPr lvl="1"/>
            <a:r>
              <a:rPr lang="en-US" i="1" dirty="0"/>
              <a:t>Code run in response to trigger</a:t>
            </a:r>
          </a:p>
          <a:p>
            <a:pPr lvl="1"/>
            <a:r>
              <a:rPr lang="en-US" i="1" dirty="0"/>
              <a:t>Pay-as-you-go, not per instance, etc. </a:t>
            </a:r>
          </a:p>
          <a:p>
            <a:r>
              <a:rPr lang="en-US" i="1" dirty="0"/>
              <a:t>Spot Instances</a:t>
            </a:r>
            <a:r>
              <a:rPr lang="en-US" dirty="0"/>
              <a:t> provide “excess” EC2 capacity at a discount</a:t>
            </a:r>
          </a:p>
          <a:p>
            <a:pPr lvl="1"/>
            <a:r>
              <a:rPr lang="en-US" dirty="0"/>
              <a:t>Very cheap, but can get suspended at any time</a:t>
            </a:r>
          </a:p>
          <a:p>
            <a:pPr lvl="1"/>
            <a:r>
              <a:rPr lang="en-US" dirty="0"/>
              <a:t>More for computing than providing services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4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2EFB5-5CCA-4EEC-A873-5E07ABFD7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Common Deployment:</a:t>
            </a:r>
            <a:br>
              <a:rPr lang="en-US" dirty="0"/>
            </a:br>
            <a:r>
              <a:rPr lang="en-US" dirty="0" err="1"/>
              <a:t>Lightsail</a:t>
            </a:r>
            <a:r>
              <a:rPr lang="en-US" dirty="0"/>
              <a:t> and Beanstalk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356D0-E0A9-4CB3-A420-BB3E426C8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07381"/>
            <a:ext cx="9603275" cy="4243388"/>
          </a:xfrm>
        </p:spPr>
        <p:txBody>
          <a:bodyPr>
            <a:normAutofit/>
          </a:bodyPr>
          <a:lstStyle/>
          <a:p>
            <a:r>
              <a:rPr lang="en-US" i="1" dirty="0" err="1">
                <a:sym typeface="Wingdings" panose="05000000000000000000" pitchFamily="2" charset="2"/>
              </a:rPr>
              <a:t>Lightsail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Essentially offers a simplified interface for EC2 packaged with storage and optionally database services and a simplified pricing model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Designed to offer a simple interface again for those with straight-forward needs, after years of adding options gave EC2 a lot of knobs</a:t>
            </a:r>
          </a:p>
          <a:p>
            <a:r>
              <a:rPr lang="en-US" i="1" dirty="0"/>
              <a:t>Beanstalk</a:t>
            </a:r>
          </a:p>
          <a:p>
            <a:pPr lvl="1"/>
            <a:r>
              <a:rPr lang="en-US" dirty="0"/>
              <a:t>Provides a deployment front-end for AWS, enabling one to integrate application deployment directly with AWS.</a:t>
            </a:r>
          </a:p>
        </p:txBody>
      </p:sp>
    </p:spTree>
    <p:extLst>
      <p:ext uri="{BB962C8B-B14F-4D97-AF65-F5344CB8AC3E}">
        <p14:creationId xmlns:p14="http://schemas.microsoft.com/office/powerpoint/2010/main" val="33102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A038-D060-4999-B27A-61DB015A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Autoscaling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032D4-3F82-4376-A19D-6F860F310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policies to automatically scale AWS instances in response to demand</a:t>
            </a:r>
          </a:p>
          <a:p>
            <a:pPr lvl="1"/>
            <a:r>
              <a:rPr lang="en-US" dirty="0"/>
              <a:t>Amazon EC2 instances</a:t>
            </a:r>
          </a:p>
          <a:p>
            <a:pPr lvl="1"/>
            <a:r>
              <a:rPr lang="en-US" dirty="0"/>
              <a:t>Spot instances,</a:t>
            </a:r>
          </a:p>
          <a:p>
            <a:pPr lvl="1"/>
            <a:r>
              <a:rPr lang="en-US" dirty="0"/>
              <a:t>Amazon ECS containers</a:t>
            </a:r>
          </a:p>
          <a:p>
            <a:pPr lvl="1"/>
            <a:r>
              <a:rPr lang="en-US" dirty="0"/>
              <a:t>Amazon DynamoDB tables and indexes (more soon)</a:t>
            </a:r>
          </a:p>
          <a:p>
            <a:pPr lvl="1"/>
            <a:r>
              <a:rPr lang="en-US" dirty="0"/>
              <a:t>Amazon Aurora Replicas (more soon)</a:t>
            </a:r>
          </a:p>
        </p:txBody>
      </p:sp>
    </p:spTree>
    <p:extLst>
      <p:ext uri="{BB962C8B-B14F-4D97-AF65-F5344CB8AC3E}">
        <p14:creationId xmlns:p14="http://schemas.microsoft.com/office/powerpoint/2010/main" val="103697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B758-C1D6-41C2-881C-0CAA0F27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B5B76-6A44-46E4-A2CE-606EB80BB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Computing and Cluster Management</a:t>
            </a:r>
          </a:p>
          <a:p>
            <a:r>
              <a:rPr lang="en-US" b="1" dirty="0"/>
              <a:t>Storage</a:t>
            </a:r>
          </a:p>
          <a:p>
            <a:r>
              <a:rPr lang="en-US" dirty="0"/>
              <a:t>Database Services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Developer Tools</a:t>
            </a:r>
          </a:p>
          <a:p>
            <a:r>
              <a:rPr lang="en-US" dirty="0"/>
              <a:t>Identity, Directory,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Management</a:t>
            </a:r>
          </a:p>
          <a:p>
            <a:r>
              <a:rPr lang="en-US" dirty="0"/>
              <a:t>Domain-Specific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273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472</TotalTime>
  <Words>1623</Words>
  <Application>Microsoft Office PowerPoint</Application>
  <PresentationFormat>Widescreen</PresentationFormat>
  <Paragraphs>306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Gill Sans MT</vt:lpstr>
      <vt:lpstr>Gallery</vt:lpstr>
      <vt:lpstr>14-848: Cloud Infrastructure</vt:lpstr>
      <vt:lpstr>Putting the Pieces Together</vt:lpstr>
      <vt:lpstr>AWS Services</vt:lpstr>
      <vt:lpstr>EC2: Elastic Compute Cloud </vt:lpstr>
      <vt:lpstr>ECS: EC2 Container Service</vt:lpstr>
      <vt:lpstr>Usage Models: Batch, Lambda, and Spot Instances</vt:lpstr>
      <vt:lpstr>Simplifying Common Deployment: Lightsail and Beanstalk</vt:lpstr>
      <vt:lpstr>AWS Autoscaling</vt:lpstr>
      <vt:lpstr>AWS Services</vt:lpstr>
      <vt:lpstr>Simple Storage Service (S3)</vt:lpstr>
      <vt:lpstr>Elastic Block Storage (EBS)</vt:lpstr>
      <vt:lpstr>Glacier</vt:lpstr>
      <vt:lpstr>AWS Storage Gateway</vt:lpstr>
      <vt:lpstr>AWS Services</vt:lpstr>
      <vt:lpstr>AWS Services</vt:lpstr>
      <vt:lpstr>AUrora</vt:lpstr>
      <vt:lpstr>Relational Database Service (RDS)</vt:lpstr>
      <vt:lpstr>DynamoDB</vt:lpstr>
      <vt:lpstr>Amazon Elasticache</vt:lpstr>
      <vt:lpstr>AWS Services</vt:lpstr>
      <vt:lpstr>Virtual Private Cloud (VPC)</vt:lpstr>
      <vt:lpstr>CloudFront</vt:lpstr>
      <vt:lpstr>Route 53 DNS</vt:lpstr>
      <vt:lpstr>Elastic Load Balancing (EBS)</vt:lpstr>
      <vt:lpstr>Web Application Firewall (WAF)</vt:lpstr>
      <vt:lpstr>AWS Services</vt:lpstr>
      <vt:lpstr>AWS Developer Tools</vt:lpstr>
      <vt:lpstr>AWS Services</vt:lpstr>
      <vt:lpstr>Management</vt:lpstr>
      <vt:lpstr>AWS Services</vt:lpstr>
      <vt:lpstr>Identity, Directory, Etc.</vt:lpstr>
      <vt:lpstr>Management, cont</vt:lpstr>
      <vt:lpstr>AWS Services</vt:lpstr>
      <vt:lpstr>Gaming</vt:lpstr>
      <vt:lpstr>Mobile</vt:lpstr>
      <vt:lpstr>Domain Specific</vt:lpstr>
      <vt:lpstr>Wrapping it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14-736: Distributed Systems</dc:title>
  <dc:creator>Gregory Kesden</dc:creator>
  <cp:lastModifiedBy>Gregory Kesden</cp:lastModifiedBy>
  <cp:revision>50</cp:revision>
  <dcterms:created xsi:type="dcterms:W3CDTF">2018-04-02T00:20:16Z</dcterms:created>
  <dcterms:modified xsi:type="dcterms:W3CDTF">2019-11-21T10:31:23Z</dcterms:modified>
</cp:coreProperties>
</file>