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ora.com/In-distributed-systems-what-is-a-simple-explanation-of-the-Paxos-algorith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E252-C2B6-41CF-B330-1890B6B8E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AB8E5-0547-44CD-91D4-B0CADEC95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14-736 (Distributed Systems)</a:t>
            </a:r>
          </a:p>
          <a:p>
            <a:pPr algn="l"/>
            <a:r>
              <a:rPr lang="en-US" sz="1200" dirty="0"/>
              <a:t>This lecture based heavily upon 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https://www.quora.com/In-distributed-systems-what-is-a-simple-explanation-of-the-Paxos-algorithm</a:t>
            </a:r>
            <a:endParaRPr lang="en-US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/>
              <a:t>Lamport</a:t>
            </a:r>
            <a:r>
              <a:rPr lang="en-US" sz="1200" dirty="0"/>
              <a:t>, Leslie, “</a:t>
            </a:r>
            <a:r>
              <a:rPr lang="en-US" sz="1200" dirty="0" err="1"/>
              <a:t>Paxos</a:t>
            </a:r>
            <a:r>
              <a:rPr lang="en-US" sz="1200" dirty="0"/>
              <a:t> Made Simple”, 01 Nov 2001. </a:t>
            </a:r>
          </a:p>
        </p:txBody>
      </p:sp>
    </p:spTree>
    <p:extLst>
      <p:ext uri="{BB962C8B-B14F-4D97-AF65-F5344CB8AC3E}">
        <p14:creationId xmlns:p14="http://schemas.microsoft.com/office/powerpoint/2010/main" val="366299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8351-7EF9-4C7C-B603-2A553467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A1F9-6AAA-48AF-AB34-DF7DC83A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 </a:t>
            </a:r>
            <a:r>
              <a:rPr lang="en-US" dirty="0"/>
              <a:t>sends an </a:t>
            </a:r>
            <a:r>
              <a:rPr lang="en-US" b="1" dirty="0"/>
              <a:t>accept request</a:t>
            </a:r>
            <a:r>
              <a:rPr lang="en-US" dirty="0"/>
              <a:t> to A, B and C. </a:t>
            </a:r>
          </a:p>
          <a:p>
            <a:pPr lvl="1"/>
            <a:r>
              <a:rPr lang="en-US" dirty="0"/>
              <a:t>The accept request states: "</a:t>
            </a:r>
            <a:r>
              <a:rPr lang="en-US" b="1" dirty="0"/>
              <a:t>Do you accept foo?" </a:t>
            </a:r>
          </a:p>
          <a:p>
            <a:pPr lvl="1"/>
            <a:r>
              <a:rPr lang="en-US" dirty="0"/>
              <a:t>If the accompanying sequence number is not below the what the node had previously promised or request the node has previously accepted, it will accept the new value and sequence number.</a:t>
            </a:r>
          </a:p>
          <a:p>
            <a:r>
              <a:rPr lang="en-US" dirty="0"/>
              <a:t>If node A receives accepts from a majority of nodes, </a:t>
            </a:r>
            <a:r>
              <a:rPr lang="en-US" b="1" dirty="0"/>
              <a:t>the value is decided. </a:t>
            </a:r>
            <a:r>
              <a:rPr lang="en-US" dirty="0"/>
              <a:t>This round of </a:t>
            </a:r>
            <a:r>
              <a:rPr lang="en-US" dirty="0" err="1"/>
              <a:t>Paxos</a:t>
            </a:r>
            <a:r>
              <a:rPr lang="en-US" dirty="0"/>
              <a:t> will </a:t>
            </a:r>
            <a:r>
              <a:rPr lang="en-US" b="1" dirty="0"/>
              <a:t>never</a:t>
            </a:r>
            <a:r>
              <a:rPr lang="en-US" dirty="0"/>
              <a:t> agree to another value</a:t>
            </a:r>
          </a:p>
        </p:txBody>
      </p:sp>
    </p:spTree>
    <p:extLst>
      <p:ext uri="{BB962C8B-B14F-4D97-AF65-F5344CB8AC3E}">
        <p14:creationId xmlns:p14="http://schemas.microsoft.com/office/powerpoint/2010/main" val="412619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E866-FC8D-4FE4-B942-168EAE6F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Decided/Accepted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01A23-C620-4BDB-BAE5-511151A1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third phase is not strictly necessary, but is a crucial optimization in any productionized </a:t>
            </a:r>
            <a:r>
              <a:rPr lang="en-US" dirty="0" err="1"/>
              <a:t>Paxos</a:t>
            </a:r>
            <a:r>
              <a:rPr lang="en-US" dirty="0"/>
              <a:t> implementation. </a:t>
            </a:r>
          </a:p>
          <a:p>
            <a:r>
              <a:rPr lang="en-US" dirty="0"/>
              <a:t>After </a:t>
            </a:r>
            <a:r>
              <a:rPr lang="en-US" b="1" dirty="0"/>
              <a:t>A </a:t>
            </a:r>
            <a:r>
              <a:rPr lang="en-US" dirty="0"/>
              <a:t>receives a majority of accepts, it sends </a:t>
            </a:r>
            <a:r>
              <a:rPr lang="en-US" b="1" dirty="0"/>
              <a:t>decided</a:t>
            </a:r>
            <a:r>
              <a:rPr lang="en-US" dirty="0"/>
              <a:t> messages to </a:t>
            </a:r>
            <a:r>
              <a:rPr lang="en-US" b="1" dirty="0"/>
              <a:t>A, B and C.</a:t>
            </a:r>
            <a:r>
              <a:rPr lang="en-US" dirty="0"/>
              <a:t> </a:t>
            </a:r>
          </a:p>
          <a:p>
            <a:r>
              <a:rPr lang="en-US" dirty="0"/>
              <a:t>These messages let all the peers know that a value has been chosen, and accelerate the end of the decision process. </a:t>
            </a:r>
          </a:p>
          <a:p>
            <a:r>
              <a:rPr lang="en-US" dirty="0"/>
              <a:t>Without this message, the other peers would have to attempt to propose a value to learn of the agreement. </a:t>
            </a:r>
          </a:p>
          <a:p>
            <a:pPr lvl="1"/>
            <a:r>
              <a:rPr lang="en-US" dirty="0"/>
              <a:t>In the prepare phase, they'd learn of the previously agreed upon value. Once that agreement was driven to conclusion, the node would recognize the agreement.</a:t>
            </a:r>
          </a:p>
        </p:txBody>
      </p:sp>
    </p:spTree>
    <p:extLst>
      <p:ext uri="{BB962C8B-B14F-4D97-AF65-F5344CB8AC3E}">
        <p14:creationId xmlns:p14="http://schemas.microsoft.com/office/powerpoint/2010/main" val="170195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6815-5464-4526-ACC6-EA5C7003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Message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02A01-407F-4907-B864-0595AED61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75"/>
          <a:stretch/>
        </p:blipFill>
        <p:spPr>
          <a:xfrm>
            <a:off x="1295402" y="2496802"/>
            <a:ext cx="9601196" cy="3658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417009-866F-447C-B5FF-6785769A8844}"/>
              </a:ext>
            </a:extLst>
          </p:cNvPr>
          <p:cNvSpPr/>
          <p:nvPr/>
        </p:nvSpPr>
        <p:spPr>
          <a:xfrm>
            <a:off x="5600393" y="5785758"/>
            <a:ext cx="536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https://en.wikipedia.org/wiki/Paxos_(computer_science)</a:t>
            </a:r>
          </a:p>
        </p:txBody>
      </p:sp>
    </p:spTree>
    <p:extLst>
      <p:ext uri="{BB962C8B-B14F-4D97-AF65-F5344CB8AC3E}">
        <p14:creationId xmlns:p14="http://schemas.microsoft.com/office/powerpoint/2010/main" val="357285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C6DF-7169-4A83-AAA6-BAE2A0DE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Flow: Failure of Acceptor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8BD6B-9F76-43AF-AD52-4A9BB6DE5753}"/>
              </a:ext>
            </a:extLst>
          </p:cNvPr>
          <p:cNvSpPr/>
          <p:nvPr/>
        </p:nvSpPr>
        <p:spPr>
          <a:xfrm>
            <a:off x="6245243" y="5875868"/>
            <a:ext cx="536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https://en.wikipedia.org/wiki/Paxos_(computer_science)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7F50-97E8-497E-A23C-094795C06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545" t="-12510" r="17727" b="7426"/>
          <a:stretch/>
        </p:blipFill>
        <p:spPr>
          <a:xfrm>
            <a:off x="493221" y="1973132"/>
            <a:ext cx="10828713" cy="39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1EC8-C703-40A6-A4DF-5A9FC1B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 Flow:</a:t>
            </a:r>
            <a:br>
              <a:rPr lang="en-US" dirty="0"/>
            </a:br>
            <a:r>
              <a:rPr lang="en-US" dirty="0"/>
              <a:t>Failure of Redundant Learner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27E75-413D-44D5-9F98-8584069A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445607"/>
            <a:ext cx="10191748" cy="3430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4DAF8-780B-44B5-94F4-6E909ECB01F3}"/>
              </a:ext>
            </a:extLst>
          </p:cNvPr>
          <p:cNvSpPr/>
          <p:nvPr/>
        </p:nvSpPr>
        <p:spPr>
          <a:xfrm>
            <a:off x="6245243" y="5875868"/>
            <a:ext cx="536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https://en.wikipedia.org/wiki/Paxos_(computer_science)</a:t>
            </a:r>
          </a:p>
        </p:txBody>
      </p:sp>
    </p:spTree>
    <p:extLst>
      <p:ext uri="{BB962C8B-B14F-4D97-AF65-F5344CB8AC3E}">
        <p14:creationId xmlns:p14="http://schemas.microsoft.com/office/powerpoint/2010/main" val="359018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C783-99C6-4A7D-A569-0A5F1186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 Flow:</a:t>
            </a:r>
            <a:br>
              <a:rPr lang="en-US" dirty="0"/>
            </a:br>
            <a:r>
              <a:rPr lang="en-US" dirty="0"/>
              <a:t>Failure of Proposer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4C037-7035-4EF8-8F03-5A410D8EE78D}"/>
              </a:ext>
            </a:extLst>
          </p:cNvPr>
          <p:cNvSpPr/>
          <p:nvPr/>
        </p:nvSpPr>
        <p:spPr>
          <a:xfrm>
            <a:off x="6245243" y="5875868"/>
            <a:ext cx="536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https://en.wikipedia.org/wiki/Paxos_(computer_science)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6479E-31ED-4492-8FE4-3920FD7B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21" y="2376738"/>
            <a:ext cx="7290175" cy="34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9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347C-5537-48A3-950D-A37E4388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0AEA8B-946B-4431-B8DE-D55A1043D05F}"/>
              </a:ext>
            </a:extLst>
          </p:cNvPr>
          <p:cNvSpPr/>
          <p:nvPr/>
        </p:nvSpPr>
        <p:spPr>
          <a:xfrm>
            <a:off x="6245243" y="5875868"/>
            <a:ext cx="536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https://en.wikipedia.org/wiki/Paxos_(computer_science)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AFD800-32D4-49D0-82AF-630F259A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If leader is stable, no need for Prepare phase</a:t>
            </a:r>
          </a:p>
          <a:p>
            <a:r>
              <a:rPr lang="en-US" dirty="0"/>
              <a:t>Include round number included in proposal. </a:t>
            </a:r>
          </a:p>
          <a:p>
            <a:pPr lvl="1"/>
            <a:r>
              <a:rPr lang="en-US" dirty="0"/>
              <a:t>Incremented with each proposal from same leader.</a:t>
            </a:r>
          </a:p>
        </p:txBody>
      </p:sp>
    </p:spTree>
    <p:extLst>
      <p:ext uri="{BB962C8B-B14F-4D97-AF65-F5344CB8AC3E}">
        <p14:creationId xmlns:p14="http://schemas.microsoft.com/office/powerpoint/2010/main" val="198160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7D8E-C415-4747-99B4-21481071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09439-C71F-42DE-ACFE-A3031656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process can propose values. A consensus algorithm ensures </a:t>
            </a:r>
          </a:p>
          <a:p>
            <a:pPr lvl="1"/>
            <a:r>
              <a:rPr lang="en-US" dirty="0"/>
              <a:t>That a single proposal is chosen</a:t>
            </a:r>
          </a:p>
          <a:p>
            <a:pPr lvl="1"/>
            <a:r>
              <a:rPr lang="en-US" dirty="0"/>
              <a:t>The processes can learn the proposed value</a:t>
            </a:r>
          </a:p>
          <a:p>
            <a:pPr lvl="1"/>
            <a:r>
              <a:rPr lang="en-US" dirty="0"/>
              <a:t>No value is chosen if there are no proposals.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969A-C5F9-4BA7-8094-4FAB4EDE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Safety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8FD47-4F7C-4895-A951-707ECC07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 value that has been proposed may be chosen</a:t>
            </a:r>
          </a:p>
          <a:p>
            <a:r>
              <a:rPr lang="en-US" dirty="0"/>
              <a:t>Only a single value is chosen, and</a:t>
            </a:r>
          </a:p>
          <a:p>
            <a:r>
              <a:rPr lang="en-US" dirty="0"/>
              <a:t>A process never learns that a value has been chosen unless it has been</a:t>
            </a:r>
          </a:p>
        </p:txBody>
      </p:sp>
    </p:spTree>
    <p:extLst>
      <p:ext uri="{BB962C8B-B14F-4D97-AF65-F5344CB8AC3E}">
        <p14:creationId xmlns:p14="http://schemas.microsoft.com/office/powerpoint/2010/main" val="20127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1808-8210-4FA6-A379-CE0E6900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Goal, Simply 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8294-F7A7-40D7-A022-4AD80A6F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the </a:t>
            </a:r>
            <a:r>
              <a:rPr lang="en-US" dirty="0" err="1"/>
              <a:t>Paxos</a:t>
            </a:r>
            <a:r>
              <a:rPr lang="en-US" dirty="0"/>
              <a:t> algorithm is for some number of peers to reach agreement on a value. </a:t>
            </a:r>
          </a:p>
          <a:p>
            <a:r>
              <a:rPr lang="en-US" dirty="0"/>
              <a:t> </a:t>
            </a:r>
            <a:r>
              <a:rPr lang="en-US" dirty="0" err="1"/>
              <a:t>Paxos</a:t>
            </a:r>
            <a:r>
              <a:rPr lang="en-US" dirty="0"/>
              <a:t> guarantees that if one peer believes some value has been agreed upon by a majority, the majority will </a:t>
            </a:r>
            <a:r>
              <a:rPr lang="en-US" b="1" i="1" dirty="0"/>
              <a:t>never</a:t>
            </a:r>
            <a:r>
              <a:rPr lang="en-US" dirty="0"/>
              <a:t> agree on a different value. </a:t>
            </a:r>
          </a:p>
        </p:txBody>
      </p:sp>
    </p:spTree>
    <p:extLst>
      <p:ext uri="{BB962C8B-B14F-4D97-AF65-F5344CB8AC3E}">
        <p14:creationId xmlns:p14="http://schemas.microsoft.com/office/powerpoint/2010/main" val="162514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4083-3B3B-4543-824E-F14CFB74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Liveness, By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0DD8E-C542-487C-98F8-9B65E89A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proposed value is eventually chosen</a:t>
            </a:r>
          </a:p>
          <a:p>
            <a:r>
              <a:rPr lang="en-US" dirty="0"/>
              <a:t>Once a value is chosen, the processes eventually learn it</a:t>
            </a:r>
          </a:p>
        </p:txBody>
      </p:sp>
    </p:spTree>
    <p:extLst>
      <p:ext uri="{BB962C8B-B14F-4D97-AF65-F5344CB8AC3E}">
        <p14:creationId xmlns:p14="http://schemas.microsoft.com/office/powerpoint/2010/main" val="99066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26D4-9749-477C-A5FC-82CACFB9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CAC-90A3-4275-8BED-1B7ADF09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Agents operate at arbitrary speed</a:t>
            </a:r>
          </a:p>
          <a:p>
            <a:r>
              <a:rPr lang="en-US" dirty="0"/>
              <a:t>Agents may fail by stopping and then be restarted</a:t>
            </a:r>
          </a:p>
          <a:p>
            <a:pPr lvl="1"/>
            <a:r>
              <a:rPr lang="en-US" dirty="0"/>
              <a:t>Unless some information can be remembered across restart, consensus isn’t possible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6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932A-0F03-4FFA-82D7-D00D2020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B34D-3086-4C70-92E4-5154866A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protocol is designed so that any agreement </a:t>
            </a:r>
            <a:r>
              <a:rPr lang="en-US" i="1" dirty="0"/>
              <a:t>must</a:t>
            </a:r>
            <a:r>
              <a:rPr lang="en-US" dirty="0"/>
              <a:t> go through a majority of nodes. </a:t>
            </a:r>
          </a:p>
          <a:p>
            <a:r>
              <a:rPr lang="en-US" dirty="0"/>
              <a:t>Any future attempts at agreement, if successful must also go through at least one of those nodes. </a:t>
            </a:r>
          </a:p>
          <a:p>
            <a:r>
              <a:rPr lang="en-US" dirty="0"/>
              <a:t>Thus: </a:t>
            </a:r>
            <a:r>
              <a:rPr lang="en-US" b="1" dirty="0"/>
              <a:t>Any node that proposes after a decision has been reached must communicate with a node in the majority. The protocol guarantees that it will learn the previously agreed upon value from that majority.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94CC-FB42-4624-8C9F-8EFE731F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6454-F88C-47DE-B3C3-DB711DD2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</a:t>
            </a:r>
          </a:p>
          <a:p>
            <a:r>
              <a:rPr lang="en-US" dirty="0"/>
              <a:t>Accept</a:t>
            </a:r>
          </a:p>
          <a:p>
            <a:r>
              <a:rPr lang="en-US" dirty="0"/>
              <a:t>Decided</a:t>
            </a:r>
          </a:p>
        </p:txBody>
      </p:sp>
    </p:spTree>
    <p:extLst>
      <p:ext uri="{BB962C8B-B14F-4D97-AF65-F5344CB8AC3E}">
        <p14:creationId xmlns:p14="http://schemas.microsoft.com/office/powerpoint/2010/main" val="15940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E676-B1FF-4A73-8164-33B07CC5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Prepare Phase:</a:t>
            </a:r>
            <a:br>
              <a:rPr lang="en-US" dirty="0"/>
            </a:br>
            <a:r>
              <a:rPr lang="en-US" dirty="0"/>
              <a:t>Prepare and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6077-0195-4619-9B3B-859D2C8E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have the prepare phase. </a:t>
            </a:r>
            <a:r>
              <a:rPr lang="en-US" b="1" dirty="0"/>
              <a:t>A</a:t>
            </a:r>
            <a:r>
              <a:rPr lang="en-US" dirty="0"/>
              <a:t> sends a </a:t>
            </a:r>
            <a:r>
              <a:rPr lang="en-US" b="1" dirty="0"/>
              <a:t>prepare request</a:t>
            </a:r>
            <a:r>
              <a:rPr lang="en-US" dirty="0"/>
              <a:t> to A, B and C. </a:t>
            </a:r>
          </a:p>
          <a:p>
            <a:pPr lvl="1"/>
            <a:r>
              <a:rPr lang="en-US" dirty="0" err="1"/>
              <a:t>Paxos</a:t>
            </a:r>
            <a:r>
              <a:rPr lang="en-US" dirty="0"/>
              <a:t> relies on sequence numbers to achieve its guarantees. </a:t>
            </a:r>
          </a:p>
          <a:p>
            <a:pPr lvl="1"/>
            <a:r>
              <a:rPr lang="en-US" dirty="0"/>
              <a:t>The prepare request asks a node to promise: "I will never accept any proposal with a sequence number less than that in the prepare request." </a:t>
            </a:r>
          </a:p>
          <a:p>
            <a:pPr lvl="1"/>
            <a:r>
              <a:rPr lang="en-US" b="1" dirty="0"/>
              <a:t>The nodes reply with any value they have previously agreed to (if any).</a:t>
            </a:r>
          </a:p>
          <a:p>
            <a:pPr lvl="1"/>
            <a:r>
              <a:rPr lang="en-US" b="1" dirty="0"/>
              <a:t>Node A must propose the value it receives with the highest sequence number.</a:t>
            </a:r>
            <a:r>
              <a:rPr lang="en-US" dirty="0"/>
              <a:t> This action provides the guarantee the previously agreed upon values will be preserved.</a:t>
            </a:r>
          </a:p>
        </p:txBody>
      </p:sp>
    </p:spTree>
    <p:extLst>
      <p:ext uri="{BB962C8B-B14F-4D97-AF65-F5344CB8AC3E}">
        <p14:creationId xmlns:p14="http://schemas.microsoft.com/office/powerpoint/2010/main" val="1689502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8768</TotalTime>
  <Words>349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Paxos</vt:lpstr>
      <vt:lpstr>Consensus </vt:lpstr>
      <vt:lpstr>Consensus Safety Requirements</vt:lpstr>
      <vt:lpstr>Goal, Simply Put</vt:lpstr>
      <vt:lpstr>Liveness, By Intuition</vt:lpstr>
      <vt:lpstr>Communication</vt:lpstr>
      <vt:lpstr>Mechanism</vt:lpstr>
      <vt:lpstr>Three Phases</vt:lpstr>
      <vt:lpstr>Prepare Phase: Prepare and Promise</vt:lpstr>
      <vt:lpstr>Accept Phase</vt:lpstr>
      <vt:lpstr>Decided/Accepted Phase</vt:lpstr>
      <vt:lpstr>Paxos Message Flow</vt:lpstr>
      <vt:lpstr>Message Flow: Failure of Acceptor</vt:lpstr>
      <vt:lpstr>Message Flow: Failure of Redundant Learner</vt:lpstr>
      <vt:lpstr>Message Flow: Failure of Proposer</vt:lpstr>
      <vt:lpstr>Multi-Paxos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Paxos</dc:title>
  <dc:creator>Gregory Kesden</dc:creator>
  <cp:lastModifiedBy>Gregory Kesden</cp:lastModifiedBy>
  <cp:revision>11</cp:revision>
  <dcterms:created xsi:type="dcterms:W3CDTF">2017-11-08T04:29:32Z</dcterms:created>
  <dcterms:modified xsi:type="dcterms:W3CDTF">2018-02-19T19:19:48Z</dcterms:modified>
</cp:coreProperties>
</file>