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0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9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9C51A-CA47-4D6D-B180-07377463C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14-736:</a:t>
            </a:r>
            <a:br>
              <a:rPr lang="en-US" dirty="0"/>
            </a:br>
            <a:r>
              <a:rPr lang="en-US" dirty="0"/>
              <a:t>Distributed </a:t>
            </a:r>
            <a:r>
              <a:rPr lang="en-US" dirty="0" err="1"/>
              <a:t>SYstems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1B0FC-5ED5-45A1-BF74-709F6F325E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4 * February 5, 2018 * Spring 2018 (Kesden)</a:t>
            </a:r>
          </a:p>
        </p:txBody>
      </p:sp>
    </p:spTree>
    <p:extLst>
      <p:ext uri="{BB962C8B-B14F-4D97-AF65-F5344CB8AC3E}">
        <p14:creationId xmlns:p14="http://schemas.microsoft.com/office/powerpoint/2010/main" val="431555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4B80-AC34-4BBC-8703-4EFA1E736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techniques: </a:t>
            </a:r>
            <a:br>
              <a:rPr lang="en-US" dirty="0"/>
            </a:br>
            <a:r>
              <a:rPr lang="en-US" dirty="0"/>
              <a:t>avoid concurrency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0E23E-0FBD-4B7F-9C01-F952815AC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Raise kernel interrupt level (for kernel code)</a:t>
            </a:r>
          </a:p>
          <a:p>
            <a:pPr lvl="1"/>
            <a:r>
              <a:rPr lang="en-US" dirty="0"/>
              <a:t>Very costly</a:t>
            </a:r>
          </a:p>
          <a:p>
            <a:r>
              <a:rPr lang="en-US" dirty="0"/>
              <a:t>Block processes or threads in schedule</a:t>
            </a:r>
          </a:p>
          <a:p>
            <a:pPr lvl="1"/>
            <a:r>
              <a:rPr lang="en-US" dirty="0"/>
              <a:t>Great for threads, user-space things</a:t>
            </a:r>
          </a:p>
          <a:p>
            <a:pPr lvl="1"/>
            <a:r>
              <a:rPr lang="en-US" dirty="0"/>
              <a:t>Still takes lower level concurrency control to protect queues,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83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7393-0E83-41D0-9FBF-85163B771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9153F-EE84-44A3-A812-A18E0C6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of one user at a time among many</a:t>
            </a:r>
          </a:p>
          <a:p>
            <a:r>
              <a:rPr lang="en-US" dirty="0"/>
              <a:t>A single user of critical section excludes other by mutual agreement</a:t>
            </a:r>
          </a:p>
          <a:p>
            <a:pPr lvl="1"/>
            <a:r>
              <a:rPr lang="en-US" dirty="0"/>
              <a:t>What is the mutual agreement? Use of synchronization primitive in code</a:t>
            </a:r>
          </a:p>
          <a:p>
            <a:r>
              <a:rPr lang="en-US" dirty="0"/>
              <a:t>Spin locks, </a:t>
            </a:r>
            <a:r>
              <a:rPr lang="en-US" dirty="0" err="1"/>
              <a:t>futexes</a:t>
            </a:r>
            <a:r>
              <a:rPr lang="en-US" dirty="0"/>
              <a:t> classically wrapped in primitives</a:t>
            </a:r>
          </a:p>
          <a:p>
            <a:pPr lvl="1"/>
            <a:r>
              <a:rPr lang="en-US" dirty="0" err="1"/>
              <a:t>mutex_acquire</a:t>
            </a:r>
            <a:r>
              <a:rPr lang="en-US" dirty="0"/>
              <a:t>()/</a:t>
            </a:r>
            <a:r>
              <a:rPr lang="en-US" dirty="0" err="1"/>
              <a:t>mutex_lock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mutex_release</a:t>
            </a:r>
            <a:r>
              <a:rPr lang="en-US" dirty="0"/>
              <a:t>()/ </a:t>
            </a:r>
            <a:r>
              <a:rPr lang="en-US" dirty="0" err="1"/>
              <a:t>mutex_unlock</a:t>
            </a:r>
            <a:r>
              <a:rPr lang="en-US" dirty="0"/>
              <a:t>()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3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2E219-9285-483C-A262-3B7B023B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Disciplines:</a:t>
            </a:r>
            <a:br>
              <a:rPr lang="en-US" dirty="0"/>
            </a:br>
            <a:r>
              <a:rPr lang="en-US" dirty="0"/>
              <a:t>At Most 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074E5-0722-4CB7-B913-394172709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Mutual exclusion isn’t the only policy. </a:t>
            </a:r>
          </a:p>
          <a:p>
            <a:pPr lvl="1"/>
            <a:r>
              <a:rPr lang="en-US" dirty="0"/>
              <a:t>At-Most-N is common</a:t>
            </a:r>
          </a:p>
          <a:p>
            <a:pPr lvl="1"/>
            <a:r>
              <a:rPr lang="en-US" dirty="0"/>
              <a:t>N buffers available,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Enter “Semaphores”</a:t>
            </a:r>
          </a:p>
          <a:p>
            <a:pPr lvl="1"/>
            <a:r>
              <a:rPr lang="en-US" dirty="0"/>
              <a:t>P operation:  Wait for resource to be available </a:t>
            </a:r>
          </a:p>
          <a:p>
            <a:pPr lvl="2"/>
            <a:r>
              <a:rPr lang="en-US" dirty="0"/>
              <a:t>and decrement internal count when caller gets it</a:t>
            </a:r>
          </a:p>
          <a:p>
            <a:pPr lvl="1"/>
            <a:r>
              <a:rPr lang="en-US" dirty="0"/>
              <a:t>V operation: Make resource available</a:t>
            </a:r>
          </a:p>
          <a:p>
            <a:pPr lvl="2"/>
            <a:r>
              <a:rPr lang="en-US" dirty="0"/>
              <a:t>and increment internal count of resources</a:t>
            </a:r>
          </a:p>
          <a:p>
            <a:pPr lvl="2"/>
            <a:r>
              <a:rPr lang="en-US" dirty="0"/>
              <a:t>also “wake up” anyone waiting</a:t>
            </a:r>
          </a:p>
          <a:p>
            <a:pPr lvl="1"/>
            <a:r>
              <a:rPr lang="en-US" dirty="0"/>
              <a:t>No “Peek” (can’t be useful)</a:t>
            </a:r>
          </a:p>
          <a:p>
            <a:r>
              <a:rPr lang="en-US" dirty="0"/>
              <a:t>Not necessarily FCFC, unless guaranteed</a:t>
            </a:r>
          </a:p>
          <a:p>
            <a:pPr lvl="1"/>
            <a:r>
              <a:rPr lang="en-US" dirty="0"/>
              <a:t>Internal queuing may use a spin lock</a:t>
            </a:r>
          </a:p>
        </p:txBody>
      </p:sp>
    </p:spTree>
    <p:extLst>
      <p:ext uri="{BB962C8B-B14F-4D97-AF65-F5344CB8AC3E}">
        <p14:creationId xmlns:p14="http://schemas.microsoft.com/office/powerpoint/2010/main" val="2820060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D6267-0165-4CED-AA46-1028B388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Sempaphore</a:t>
            </a:r>
            <a:r>
              <a:rPr lang="en-US" dirty="0"/>
              <a:t>  Implementation:</a:t>
            </a:r>
            <a:br>
              <a:rPr lang="en-US" dirty="0"/>
            </a:br>
            <a:r>
              <a:rPr lang="en-US" dirty="0"/>
              <a:t>With Mutexes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C1B06-C22F-418B-9DFE-F1F752690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3862293" cy="4132026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 P (</a:t>
            </a:r>
            <a:r>
              <a:rPr lang="en-US" dirty="0" err="1"/>
              <a:t>csem</a:t>
            </a:r>
            <a:r>
              <a:rPr lang="en-US" dirty="0"/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while (1) 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</a:t>
            </a:r>
            <a:r>
              <a:rPr lang="en-US" dirty="0" err="1"/>
              <a:t>acquire_mutex</a:t>
            </a:r>
            <a:r>
              <a:rPr lang="en-US" dirty="0"/>
              <a:t> (</a:t>
            </a:r>
            <a:r>
              <a:rPr lang="en-US" dirty="0" err="1"/>
              <a:t>csem.mutex</a:t>
            </a:r>
            <a:r>
              <a:rPr lang="en-US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if (</a:t>
            </a:r>
            <a:r>
              <a:rPr lang="en-US" dirty="0" err="1"/>
              <a:t>csem.value</a:t>
            </a:r>
            <a:r>
              <a:rPr lang="en-US" dirty="0"/>
              <a:t> &lt;= 0)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</a:t>
            </a:r>
            <a:r>
              <a:rPr lang="en-US" dirty="0" err="1"/>
              <a:t>release_mutex</a:t>
            </a:r>
            <a:r>
              <a:rPr lang="en-US" dirty="0"/>
              <a:t> (</a:t>
            </a:r>
            <a:r>
              <a:rPr lang="en-US" dirty="0" err="1"/>
              <a:t>csem.mutex</a:t>
            </a:r>
            <a:r>
              <a:rPr lang="en-US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continue;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}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else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</a:t>
            </a:r>
            <a:r>
              <a:rPr lang="en-US" dirty="0" err="1"/>
              <a:t>csem.value</a:t>
            </a:r>
            <a:r>
              <a:rPr lang="en-US" dirty="0"/>
              <a:t> = </a:t>
            </a:r>
            <a:r>
              <a:rPr lang="en-US" dirty="0" err="1"/>
              <a:t>csem.value</a:t>
            </a:r>
            <a:r>
              <a:rPr lang="en-US" dirty="0"/>
              <a:t> –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</a:t>
            </a:r>
            <a:r>
              <a:rPr lang="en-US" dirty="0" err="1"/>
              <a:t>release_mutex</a:t>
            </a:r>
            <a:r>
              <a:rPr lang="en-US" dirty="0"/>
              <a:t> (</a:t>
            </a:r>
            <a:r>
              <a:rPr lang="en-US" dirty="0" err="1"/>
              <a:t>csem.mutex</a:t>
            </a:r>
            <a:r>
              <a:rPr lang="en-US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break;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7CD5C2-1C48-4609-8AD0-B85847F72976}"/>
              </a:ext>
            </a:extLst>
          </p:cNvPr>
          <p:cNvSpPr/>
          <p:nvPr/>
        </p:nvSpPr>
        <p:spPr>
          <a:xfrm>
            <a:off x="6346701" y="2041638"/>
            <a:ext cx="4393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V (</a:t>
            </a:r>
            <a:r>
              <a:rPr lang="en-US" dirty="0" err="1"/>
              <a:t>csem</a:t>
            </a:r>
            <a:r>
              <a:rPr lang="en-US" dirty="0"/>
              <a:t>) 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    </a:t>
            </a:r>
            <a:r>
              <a:rPr lang="en-US" dirty="0" err="1"/>
              <a:t>acquire_mutex</a:t>
            </a:r>
            <a:r>
              <a:rPr lang="en-US" dirty="0"/>
              <a:t> (</a:t>
            </a:r>
            <a:r>
              <a:rPr lang="en-US" dirty="0" err="1"/>
              <a:t>csem.mutex</a:t>
            </a:r>
            <a:r>
              <a:rPr lang="en-US" dirty="0"/>
              <a:t>);</a:t>
            </a:r>
          </a:p>
          <a:p>
            <a:r>
              <a:rPr lang="en-US" dirty="0"/>
              <a:t>        </a:t>
            </a:r>
            <a:r>
              <a:rPr lang="en-US" dirty="0" err="1"/>
              <a:t>csem.value</a:t>
            </a:r>
            <a:r>
              <a:rPr lang="en-US" dirty="0"/>
              <a:t> = </a:t>
            </a:r>
            <a:r>
              <a:rPr lang="en-US" dirty="0" err="1"/>
              <a:t>csem.value</a:t>
            </a:r>
            <a:r>
              <a:rPr lang="en-US" dirty="0"/>
              <a:t> + 1;</a:t>
            </a:r>
          </a:p>
          <a:p>
            <a:r>
              <a:rPr lang="en-US" dirty="0"/>
              <a:t>        </a:t>
            </a:r>
            <a:r>
              <a:rPr lang="en-US" dirty="0" err="1"/>
              <a:t>release_mutex</a:t>
            </a:r>
            <a:r>
              <a:rPr lang="en-US" dirty="0"/>
              <a:t> (</a:t>
            </a:r>
            <a:r>
              <a:rPr lang="en-US" dirty="0" err="1"/>
              <a:t>csem.mutex</a:t>
            </a:r>
            <a:r>
              <a:rPr lang="en-US" dirty="0"/>
              <a:t>);</a:t>
            </a:r>
          </a:p>
          <a:p>
            <a:r>
              <a:rPr lang="en-US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48995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39CA-ED9A-4C54-900F-C80B00649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SemAPhore</a:t>
            </a:r>
            <a:r>
              <a:rPr lang="en-US" dirty="0"/>
              <a:t> Implementation:</a:t>
            </a:r>
            <a:br>
              <a:rPr lang="en-US" dirty="0"/>
            </a:br>
            <a:r>
              <a:rPr lang="en-US" dirty="0"/>
              <a:t>Help From OS/Thread Scheduler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711C0-3F41-4691-B1C6-0D6C78DDD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Deschedule</a:t>
            </a:r>
            <a:r>
              <a:rPr lang="en-US" dirty="0"/>
              <a:t> (move to blocked queue) blocked thread or process</a:t>
            </a:r>
          </a:p>
          <a:p>
            <a:pPr lvl="1"/>
            <a:r>
              <a:rPr lang="en-US" dirty="0"/>
              <a:t>Then there is no spinning</a:t>
            </a:r>
          </a:p>
          <a:p>
            <a:r>
              <a:rPr lang="en-US" dirty="0"/>
              <a:t>Reschedule (move to ready queue) when resource available</a:t>
            </a:r>
          </a:p>
          <a:p>
            <a:pPr lvl="1"/>
            <a:r>
              <a:rPr lang="en-US" dirty="0"/>
              <a:t>Will need to recheck availability, of course</a:t>
            </a:r>
          </a:p>
          <a:p>
            <a:r>
              <a:rPr lang="en-US" dirty="0"/>
              <a:t>Much more efficient</a:t>
            </a:r>
          </a:p>
          <a:p>
            <a:r>
              <a:rPr lang="en-US" dirty="0"/>
              <a:t>But, doesn’t eliminate lower level blocking</a:t>
            </a:r>
          </a:p>
          <a:p>
            <a:pPr lvl="1"/>
            <a:r>
              <a:rPr lang="en-US" dirty="0"/>
              <a:t>Just moves it to the queue</a:t>
            </a:r>
          </a:p>
          <a:p>
            <a:pPr lvl="1"/>
            <a:r>
              <a:rPr lang="en-US" dirty="0"/>
              <a:t>Queue operations are fast, so lower contention, so less blocking</a:t>
            </a:r>
          </a:p>
        </p:txBody>
      </p:sp>
    </p:spTree>
    <p:extLst>
      <p:ext uri="{BB962C8B-B14F-4D97-AF65-F5344CB8AC3E}">
        <p14:creationId xmlns:p14="http://schemas.microsoft.com/office/powerpoint/2010/main" val="165042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48ED9-E067-49F7-8540-AD9FA63B2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Primitives so far:</a:t>
            </a:r>
            <a:br>
              <a:rPr lang="en-US" dirty="0"/>
            </a:br>
            <a:r>
              <a:rPr lang="en-US" dirty="0"/>
              <a:t>Mutexes, </a:t>
            </a:r>
            <a:r>
              <a:rPr lang="en-US" dirty="0" err="1"/>
              <a:t>sempahores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64704-70F2-443B-A911-61A79DAC4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368767"/>
          </a:xfrm>
        </p:spPr>
        <p:txBody>
          <a:bodyPr>
            <a:normAutofit/>
          </a:bodyPr>
          <a:lstStyle/>
          <a:p>
            <a:r>
              <a:rPr lang="en-US" dirty="0"/>
              <a:t>Mutexes/</a:t>
            </a:r>
            <a:r>
              <a:rPr lang="en-US" dirty="0" err="1"/>
              <a:t>Futexes</a:t>
            </a:r>
            <a:endParaRPr lang="en-US" dirty="0"/>
          </a:p>
          <a:p>
            <a:pPr lvl="1"/>
            <a:r>
              <a:rPr lang="en-US" dirty="0"/>
              <a:t>Enforce mutual exclusion</a:t>
            </a:r>
          </a:p>
          <a:p>
            <a:pPr lvl="1"/>
            <a:r>
              <a:rPr lang="en-US" dirty="0"/>
              <a:t>Can be used to develop more complex policies based upon mutually exclusive access to state variables</a:t>
            </a:r>
          </a:p>
          <a:p>
            <a:pPr lvl="2"/>
            <a:r>
              <a:rPr lang="en-US" dirty="0"/>
              <a:t>Consider semaphore implementation</a:t>
            </a:r>
          </a:p>
          <a:p>
            <a:pPr lvl="1"/>
            <a:r>
              <a:rPr lang="en-US" dirty="0"/>
              <a:t>Conceptually “lock and unlock” one or more associated resources. </a:t>
            </a:r>
          </a:p>
          <a:p>
            <a:r>
              <a:rPr lang="en-US" dirty="0"/>
              <a:t>Semaphores </a:t>
            </a:r>
          </a:p>
          <a:p>
            <a:pPr lvl="1"/>
            <a:r>
              <a:rPr lang="en-US" dirty="0"/>
              <a:t>At-Most-N policies</a:t>
            </a:r>
          </a:p>
          <a:p>
            <a:pPr lvl="2"/>
            <a:r>
              <a:rPr lang="en-US" dirty="0"/>
              <a:t>At-Most-1 is a special case usage, “Binary Semaphore”, and is like a mutex.</a:t>
            </a:r>
          </a:p>
          <a:p>
            <a:pPr lvl="1"/>
            <a:r>
              <a:rPr lang="en-US" dirty="0"/>
              <a:t>Conceptually, manages a pool of resources. </a:t>
            </a:r>
          </a:p>
        </p:txBody>
      </p:sp>
    </p:spTree>
    <p:extLst>
      <p:ext uri="{BB962C8B-B14F-4D97-AF65-F5344CB8AC3E}">
        <p14:creationId xmlns:p14="http://schemas.microsoft.com/office/powerpoint/2010/main" val="4022978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47CD2-3209-49E1-A649-F7ACB6F86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CF6FF-514D-4FBF-AF4B-1BB45D338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032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Used to block while waiting for an event</a:t>
            </a:r>
          </a:p>
          <a:p>
            <a:pPr lvl="1"/>
            <a:r>
              <a:rPr lang="en-US" dirty="0"/>
              <a:t>Don’t count resources like semaphores</a:t>
            </a:r>
          </a:p>
          <a:p>
            <a:pPr lvl="1"/>
            <a:r>
              <a:rPr lang="en-US" dirty="0"/>
              <a:t>Don’t lock like mutexes</a:t>
            </a:r>
          </a:p>
          <a:p>
            <a:pPr lvl="1"/>
            <a:r>
              <a:rPr lang="en-US" dirty="0"/>
              <a:t>No predicate</a:t>
            </a:r>
          </a:p>
          <a:p>
            <a:pPr lvl="1"/>
            <a:r>
              <a:rPr lang="en-US" dirty="0"/>
              <a:t>Wait for event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Wait – always waits. No predicate</a:t>
            </a:r>
          </a:p>
          <a:p>
            <a:pPr lvl="1"/>
            <a:r>
              <a:rPr lang="en-US" dirty="0"/>
              <a:t>Signal – Wake up a waiter</a:t>
            </a:r>
          </a:p>
          <a:p>
            <a:pPr lvl="1"/>
            <a:r>
              <a:rPr lang="en-US" dirty="0"/>
              <a:t>Broadcast – Wake up all waiters.</a:t>
            </a:r>
          </a:p>
          <a:p>
            <a:r>
              <a:rPr lang="en-US" dirty="0"/>
              <a:t>Uses:</a:t>
            </a:r>
          </a:p>
          <a:p>
            <a:pPr lvl="1"/>
            <a:r>
              <a:rPr lang="en-US" dirty="0"/>
              <a:t>Other synchronization primitives</a:t>
            </a:r>
          </a:p>
          <a:p>
            <a:pPr lvl="1"/>
            <a:r>
              <a:rPr lang="en-US" dirty="0"/>
              <a:t>Waiting for things like buffers or pages of memory</a:t>
            </a:r>
          </a:p>
        </p:txBody>
      </p:sp>
    </p:spTree>
    <p:extLst>
      <p:ext uri="{BB962C8B-B14F-4D97-AF65-F5344CB8AC3E}">
        <p14:creationId xmlns:p14="http://schemas.microsoft.com/office/powerpoint/2010/main" val="2772995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B5599-7646-4FA8-9BED-D6CEB591D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variables:</a:t>
            </a:r>
            <a:br>
              <a:rPr lang="en-US" dirty="0"/>
            </a:br>
            <a:r>
              <a:rPr lang="en-US" dirty="0"/>
              <a:t>Adding a predicate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B929D-11F0-4102-8E53-8E597B3F9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4" y="1964111"/>
            <a:ext cx="5568653" cy="4023733"/>
          </a:xfrm>
        </p:spPr>
        <p:txBody>
          <a:bodyPr/>
          <a:lstStyle/>
          <a:p>
            <a:r>
              <a:rPr lang="en-US" dirty="0"/>
              <a:t>A wait that always waits is known as a sleep. </a:t>
            </a:r>
          </a:p>
          <a:p>
            <a:pPr lvl="1"/>
            <a:r>
              <a:rPr lang="en-US" dirty="0"/>
              <a:t>Not very useful for concurrency control</a:t>
            </a:r>
          </a:p>
          <a:p>
            <a:pPr lvl="1"/>
            <a:r>
              <a:rPr lang="en-US" dirty="0"/>
              <a:t>CV waits work with mutexes to enable a predicate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C1D36B-2B41-4B2D-9B40-B62CAA7A97BB}"/>
              </a:ext>
            </a:extLst>
          </p:cNvPr>
          <p:cNvSpPr/>
          <p:nvPr/>
        </p:nvSpPr>
        <p:spPr>
          <a:xfrm>
            <a:off x="5304502" y="1959917"/>
            <a:ext cx="108007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void wait (condition *cv, mutex *mx) 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</a:t>
            </a:r>
            <a:r>
              <a:rPr lang="en-US" dirty="0" err="1"/>
              <a:t>mutex_acquire</a:t>
            </a:r>
            <a:r>
              <a:rPr lang="en-US" dirty="0"/>
              <a:t>(&amp;c-&gt;</a:t>
            </a:r>
            <a:r>
              <a:rPr lang="en-US" dirty="0" err="1"/>
              <a:t>listLock</a:t>
            </a:r>
            <a:r>
              <a:rPr lang="en-US" dirty="0"/>
              <a:t>);  /* protect the queue */</a:t>
            </a:r>
          </a:p>
          <a:p>
            <a:r>
              <a:rPr lang="en-US" dirty="0"/>
              <a:t>    enqueue (&amp;c-&gt;next, &amp;c-&gt;</a:t>
            </a:r>
            <a:r>
              <a:rPr lang="en-US" dirty="0" err="1"/>
              <a:t>prev</a:t>
            </a:r>
            <a:r>
              <a:rPr lang="en-US" dirty="0"/>
              <a:t>, </a:t>
            </a:r>
            <a:r>
              <a:rPr lang="en-US" dirty="0" err="1"/>
              <a:t>thr_self</a:t>
            </a:r>
            <a:r>
              <a:rPr lang="en-US" dirty="0"/>
              <a:t>()); /* enqueue */</a:t>
            </a:r>
          </a:p>
          <a:p>
            <a:r>
              <a:rPr lang="en-US" dirty="0"/>
              <a:t>    </a:t>
            </a:r>
            <a:r>
              <a:rPr lang="en-US" dirty="0" err="1"/>
              <a:t>mutex_release</a:t>
            </a:r>
            <a:r>
              <a:rPr lang="en-US" dirty="0"/>
              <a:t> (&amp;c-&gt;</a:t>
            </a:r>
            <a:r>
              <a:rPr lang="en-US" dirty="0" err="1"/>
              <a:t>listLock</a:t>
            </a:r>
            <a:r>
              <a:rPr lang="en-US" dirty="0"/>
              <a:t>); /* we're done with the list */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  /* The suspend and </a:t>
            </a:r>
            <a:r>
              <a:rPr lang="en-US" dirty="0" err="1"/>
              <a:t>release_mutex</a:t>
            </a:r>
            <a:r>
              <a:rPr lang="en-US" dirty="0"/>
              <a:t>() operation should be atomic */</a:t>
            </a:r>
          </a:p>
          <a:p>
            <a:r>
              <a:rPr lang="en-US" dirty="0"/>
              <a:t>    </a:t>
            </a:r>
            <a:r>
              <a:rPr lang="en-US" dirty="0" err="1"/>
              <a:t>release_mutex</a:t>
            </a:r>
            <a:r>
              <a:rPr lang="en-US" dirty="0"/>
              <a:t> (mx));</a:t>
            </a:r>
          </a:p>
          <a:p>
            <a:r>
              <a:rPr lang="en-US" dirty="0"/>
              <a:t>    </a:t>
            </a:r>
            <a:r>
              <a:rPr lang="en-US" dirty="0" err="1"/>
              <a:t>thr_suspend</a:t>
            </a:r>
            <a:r>
              <a:rPr lang="en-US" dirty="0"/>
              <a:t> (self);  /* Sleep 'til someone wakes us */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  </a:t>
            </a:r>
            <a:r>
              <a:rPr lang="en-US" dirty="0" err="1"/>
              <a:t>mutex_acquire</a:t>
            </a:r>
            <a:r>
              <a:rPr lang="en-US" dirty="0"/>
              <a:t> (mx); /* Woke up -- our turn, get resource lock */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  return;</a:t>
            </a:r>
          </a:p>
          <a:p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391373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79EA-7DEC-47E0-B28D-68DCD3EF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Variables:</a:t>
            </a:r>
            <a:br>
              <a:rPr lang="en-US" dirty="0"/>
            </a:br>
            <a:r>
              <a:rPr lang="en-US" dirty="0"/>
              <a:t>Signal Implementation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2F00F1-EF08-49D7-98DD-6D6BBED637D9}"/>
              </a:ext>
            </a:extLst>
          </p:cNvPr>
          <p:cNvSpPr/>
          <p:nvPr/>
        </p:nvSpPr>
        <p:spPr>
          <a:xfrm>
            <a:off x="1345721" y="2076923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void signal (condition *c)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</a:t>
            </a:r>
            <a:r>
              <a:rPr lang="en-US" dirty="0" err="1"/>
              <a:t>thread_id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mutex_acquire</a:t>
            </a:r>
            <a:r>
              <a:rPr lang="en-US" dirty="0"/>
              <a:t> (c-&gt;</a:t>
            </a:r>
            <a:r>
              <a:rPr lang="en-US" dirty="0" err="1"/>
              <a:t>listlock</a:t>
            </a:r>
            <a:r>
              <a:rPr lang="en-US" dirty="0"/>
              <a:t>); /* protect the queue */</a:t>
            </a:r>
          </a:p>
          <a:p>
            <a:r>
              <a:rPr lang="en-US" dirty="0"/>
              <a:t>    </a:t>
            </a:r>
            <a:r>
              <a:rPr lang="en-US" dirty="0" err="1"/>
              <a:t>tid</a:t>
            </a:r>
            <a:r>
              <a:rPr lang="en-US" dirty="0"/>
              <a:t> = dequeue(&amp;c-&gt;next, &amp;c-&gt;</a:t>
            </a:r>
            <a:r>
              <a:rPr lang="en-US" dirty="0" err="1"/>
              <a:t>prev</a:t>
            </a:r>
            <a:r>
              <a:rPr lang="en-US" dirty="0"/>
              <a:t>);</a:t>
            </a:r>
          </a:p>
          <a:p>
            <a:r>
              <a:rPr lang="en-US" dirty="0"/>
              <a:t>    </a:t>
            </a:r>
            <a:r>
              <a:rPr lang="en-US" dirty="0" err="1"/>
              <a:t>mutex_release</a:t>
            </a:r>
            <a:r>
              <a:rPr lang="en-US" dirty="0"/>
              <a:t> (</a:t>
            </a:r>
            <a:r>
              <a:rPr lang="en-US" dirty="0" err="1"/>
              <a:t>listLock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  if (</a:t>
            </a:r>
            <a:r>
              <a:rPr lang="en-US" dirty="0" err="1"/>
              <a:t>tid</a:t>
            </a:r>
            <a:r>
              <a:rPr lang="en-US" dirty="0"/>
              <a:t>&gt;0)</a:t>
            </a:r>
          </a:p>
          <a:p>
            <a:r>
              <a:rPr lang="en-US" dirty="0"/>
              <a:t>      </a:t>
            </a:r>
            <a:r>
              <a:rPr lang="en-US" dirty="0" err="1"/>
              <a:t>thr_continue</a:t>
            </a:r>
            <a:r>
              <a:rPr lang="en-US" dirty="0"/>
              <a:t> (</a:t>
            </a:r>
            <a:r>
              <a:rPr lang="en-US" dirty="0" err="1"/>
              <a:t>tid</a:t>
            </a:r>
            <a:r>
              <a:rPr lang="en-US" dirty="0"/>
              <a:t>);</a:t>
            </a:r>
          </a:p>
          <a:p>
            <a:endParaRPr lang="en-US" dirty="0"/>
          </a:p>
          <a:p>
            <a:r>
              <a:rPr lang="en-US" dirty="0"/>
              <a:t>    return;</a:t>
            </a:r>
          </a:p>
          <a:p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558733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6B558-1D1F-4501-8AF6-E4B7B1CFA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variables:</a:t>
            </a:r>
            <a:br>
              <a:rPr lang="en-US" dirty="0"/>
            </a:br>
            <a:r>
              <a:rPr lang="en-US" dirty="0"/>
              <a:t>Example lock from CVs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9E43D0-42F2-43BB-B3B6-5CABB057834B}"/>
              </a:ext>
            </a:extLst>
          </p:cNvPr>
          <p:cNvSpPr/>
          <p:nvPr/>
        </p:nvSpPr>
        <p:spPr>
          <a:xfrm>
            <a:off x="1345721" y="225615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spin_lock</a:t>
            </a:r>
            <a:r>
              <a:rPr lang="en-US" dirty="0"/>
              <a:t> s;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GetLock</a:t>
            </a:r>
            <a:r>
              <a:rPr lang="en-US" dirty="0"/>
              <a:t> (condition cv, mutex mx)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</a:t>
            </a:r>
            <a:r>
              <a:rPr lang="en-US" dirty="0" err="1"/>
              <a:t>mutex_acquire</a:t>
            </a:r>
            <a:r>
              <a:rPr lang="en-US" dirty="0"/>
              <a:t> (mx);</a:t>
            </a:r>
          </a:p>
          <a:p>
            <a:r>
              <a:rPr lang="en-US" dirty="0"/>
              <a:t>    while (LOCKED)</a:t>
            </a:r>
          </a:p>
          <a:p>
            <a:r>
              <a:rPr lang="en-US" dirty="0"/>
              <a:t>      wait (c, mx);</a:t>
            </a:r>
          </a:p>
          <a:p>
            <a:r>
              <a:rPr lang="en-US" dirty="0"/>
              <a:t>    </a:t>
            </a:r>
          </a:p>
          <a:p>
            <a:r>
              <a:rPr lang="en-US" dirty="0"/>
              <a:t>    lock=LOCKED;</a:t>
            </a:r>
          </a:p>
          <a:p>
            <a:r>
              <a:rPr lang="en-US" dirty="0"/>
              <a:t>    </a:t>
            </a:r>
            <a:r>
              <a:rPr lang="en-US" dirty="0" err="1"/>
              <a:t>mutex_release</a:t>
            </a:r>
            <a:r>
              <a:rPr lang="en-US" dirty="0"/>
              <a:t> (mx);</a:t>
            </a:r>
          </a:p>
          <a:p>
            <a:r>
              <a:rPr lang="en-US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ACD187-AEB6-4FA3-9908-B989B5D5B905}"/>
              </a:ext>
            </a:extLst>
          </p:cNvPr>
          <p:cNvSpPr/>
          <p:nvPr/>
        </p:nvSpPr>
        <p:spPr>
          <a:xfrm>
            <a:off x="5756694" y="2810152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ReleaseLock</a:t>
            </a:r>
            <a:r>
              <a:rPr lang="en-US" dirty="0"/>
              <a:t> (condition cv, mutex mx)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</a:t>
            </a:r>
            <a:r>
              <a:rPr lang="en-US" dirty="0" err="1"/>
              <a:t>mutex_acquire</a:t>
            </a:r>
            <a:r>
              <a:rPr lang="en-US" dirty="0"/>
              <a:t> (mx); /* Prevent lost wake-up */</a:t>
            </a:r>
          </a:p>
          <a:p>
            <a:r>
              <a:rPr lang="en-US" dirty="0"/>
              <a:t>      lock = UNLOCKED;</a:t>
            </a:r>
          </a:p>
          <a:p>
            <a:r>
              <a:rPr lang="en-US" dirty="0"/>
              <a:t>      signal (cv);</a:t>
            </a:r>
          </a:p>
          <a:p>
            <a:r>
              <a:rPr lang="en-US" dirty="0"/>
              <a:t>    </a:t>
            </a:r>
            <a:r>
              <a:rPr lang="en-US" dirty="0" err="1"/>
              <a:t>mutex_release</a:t>
            </a:r>
            <a:r>
              <a:rPr lang="en-US" dirty="0"/>
              <a:t> (mx);</a:t>
            </a:r>
          </a:p>
          <a:p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347592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E5C18-FA19-4C57-8C3A-11325DB6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Distributed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DC530-3EA1-4407-8148-F13F6A8F7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 is a review of what you may have learned in a prior systems class</a:t>
            </a:r>
          </a:p>
          <a:p>
            <a:r>
              <a:rPr lang="en-US" dirty="0"/>
              <a:t>It has nothing to do with distributed systems</a:t>
            </a:r>
          </a:p>
          <a:p>
            <a:r>
              <a:rPr lang="en-US" dirty="0"/>
              <a:t>I’m wedging it in here, because it is good for you to know</a:t>
            </a:r>
          </a:p>
          <a:p>
            <a:r>
              <a:rPr lang="en-US" dirty="0"/>
              <a:t>It is also important to know how distributed techniques compare</a:t>
            </a:r>
          </a:p>
          <a:p>
            <a:pPr lvl="1"/>
            <a:r>
              <a:rPr lang="en-US" dirty="0"/>
              <a:t>Distributed synchronization is our next topic</a:t>
            </a:r>
          </a:p>
        </p:txBody>
      </p:sp>
    </p:spTree>
    <p:extLst>
      <p:ext uri="{BB962C8B-B14F-4D97-AF65-F5344CB8AC3E}">
        <p14:creationId xmlns:p14="http://schemas.microsoft.com/office/powerpoint/2010/main" val="1079927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91721-F300-4A16-91B2-2B4EC35EE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 from Condition Variables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D7783B-AC55-488B-9592-C00F1F9AE010}"/>
              </a:ext>
            </a:extLst>
          </p:cNvPr>
          <p:cNvSpPr/>
          <p:nvPr/>
        </p:nvSpPr>
        <p:spPr>
          <a:xfrm>
            <a:off x="1345721" y="207692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void </a:t>
            </a:r>
            <a:r>
              <a:rPr lang="en-US" dirty="0" err="1"/>
              <a:t>semP</a:t>
            </a:r>
            <a:r>
              <a:rPr lang="en-US" dirty="0"/>
              <a:t> (</a:t>
            </a:r>
            <a:r>
              <a:rPr lang="en-US" dirty="0" err="1"/>
              <a:t>sem</a:t>
            </a:r>
            <a:r>
              <a:rPr lang="en-US" dirty="0"/>
              <a:t> *s)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</a:t>
            </a:r>
            <a:r>
              <a:rPr lang="en-US" dirty="0" err="1"/>
              <a:t>mutex_acquire</a:t>
            </a:r>
            <a:r>
              <a:rPr lang="en-US" dirty="0"/>
              <a:t> (s-&gt;mutex);</a:t>
            </a:r>
          </a:p>
          <a:p>
            <a:r>
              <a:rPr lang="en-US" dirty="0"/>
              <a:t>  while (s-&gt;count &lt; 1)</a:t>
            </a:r>
          </a:p>
          <a:p>
            <a:r>
              <a:rPr lang="en-US" dirty="0"/>
              <a:t>      </a:t>
            </a:r>
            <a:r>
              <a:rPr lang="en-US" dirty="0" err="1"/>
              <a:t>cond_wait</a:t>
            </a:r>
            <a:r>
              <a:rPr lang="en-US" dirty="0"/>
              <a:t>(s-&gt;cv, s-&gt;mutex);</a:t>
            </a:r>
          </a:p>
          <a:p>
            <a:r>
              <a:rPr lang="en-US" dirty="0"/>
              <a:t>  s-&gt;count--;</a:t>
            </a:r>
          </a:p>
          <a:p>
            <a:r>
              <a:rPr lang="en-US" dirty="0"/>
              <a:t>  </a:t>
            </a:r>
            <a:r>
              <a:rPr lang="en-US" dirty="0" err="1"/>
              <a:t>mutex_release</a:t>
            </a:r>
            <a:r>
              <a:rPr lang="en-US" dirty="0"/>
              <a:t> (s-&gt;mutex);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void </a:t>
            </a:r>
            <a:r>
              <a:rPr lang="en-US" dirty="0" err="1"/>
              <a:t>semV</a:t>
            </a:r>
            <a:r>
              <a:rPr lang="en-US" dirty="0"/>
              <a:t>(</a:t>
            </a:r>
            <a:r>
              <a:rPr lang="en-US" dirty="0" err="1"/>
              <a:t>sem</a:t>
            </a:r>
            <a:r>
              <a:rPr lang="en-US" dirty="0"/>
              <a:t> *s) {</a:t>
            </a:r>
          </a:p>
          <a:p>
            <a:r>
              <a:rPr lang="en-US" dirty="0"/>
              <a:t>	</a:t>
            </a:r>
            <a:r>
              <a:rPr lang="en-US" dirty="0" err="1"/>
              <a:t>mutex_acquire</a:t>
            </a:r>
            <a:r>
              <a:rPr lang="en-US" dirty="0"/>
              <a:t> (s-&gt;mutex); /* Prevent lost wake-up */</a:t>
            </a:r>
          </a:p>
          <a:p>
            <a:r>
              <a:rPr lang="en-US" dirty="0"/>
              <a:t>    	</a:t>
            </a:r>
            <a:r>
              <a:rPr lang="en-US" dirty="0" err="1"/>
              <a:t>cond_signal</a:t>
            </a:r>
            <a:r>
              <a:rPr lang="en-US" dirty="0"/>
              <a:t>(s-&gt;cv);</a:t>
            </a:r>
          </a:p>
          <a:p>
            <a:r>
              <a:rPr lang="en-US" dirty="0"/>
              <a:t>	</a:t>
            </a:r>
            <a:r>
              <a:rPr lang="en-US" dirty="0" err="1"/>
              <a:t>mutex_release</a:t>
            </a:r>
            <a:r>
              <a:rPr lang="en-US" dirty="0"/>
              <a:t> (s-&gt;mutex);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86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753F-8FA8-41BE-A8F3-B9C8376DD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D9559-D8C9-40DE-844C-224017FBE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330" y="2015732"/>
            <a:ext cx="9603275" cy="3450613"/>
          </a:xfrm>
        </p:spPr>
        <p:txBody>
          <a:bodyPr/>
          <a:lstStyle/>
          <a:p>
            <a:r>
              <a:rPr lang="en-US" dirty="0"/>
              <a:t>Very common use is in implementation of “Monitors”</a:t>
            </a:r>
          </a:p>
          <a:p>
            <a:pPr lvl="1"/>
            <a:r>
              <a:rPr lang="en-US" dirty="0"/>
              <a:t>A high-level protected box for critical</a:t>
            </a:r>
          </a:p>
          <a:p>
            <a:pPr lvl="1"/>
            <a:r>
              <a:rPr lang="en-US" dirty="0"/>
              <a:t>Only one of associated methods can run at a time</a:t>
            </a:r>
          </a:p>
          <a:p>
            <a:pPr lvl="1"/>
            <a:r>
              <a:rPr lang="en-US" dirty="0"/>
              <a:t>Scheduling has to account for blocking within methods, etc. </a:t>
            </a:r>
          </a:p>
          <a:p>
            <a:pPr lvl="1"/>
            <a:r>
              <a:rPr lang="en-US" dirty="0"/>
              <a:t>15-605 for details</a:t>
            </a:r>
          </a:p>
          <a:p>
            <a:r>
              <a:rPr lang="en-US" dirty="0"/>
              <a:t>Common example of a Monitor paradigm</a:t>
            </a:r>
          </a:p>
          <a:p>
            <a:pPr lvl="1"/>
            <a:r>
              <a:rPr lang="en-US" dirty="0"/>
              <a:t>Java synchronized methods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77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6A26-C801-4204-A8CD-CC833B43B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B44B1-E72B-483E-8937-2816AA544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Mutexes – Mutual Exclusion</a:t>
            </a:r>
          </a:p>
          <a:p>
            <a:r>
              <a:rPr lang="en-US" dirty="0"/>
              <a:t>Semaphores – Pools of equivalent resources</a:t>
            </a:r>
          </a:p>
          <a:p>
            <a:r>
              <a:rPr lang="en-US" dirty="0"/>
              <a:t>Condition Variables -- Events</a:t>
            </a:r>
          </a:p>
        </p:txBody>
      </p:sp>
    </p:spTree>
    <p:extLst>
      <p:ext uri="{BB962C8B-B14F-4D97-AF65-F5344CB8AC3E}">
        <p14:creationId xmlns:p14="http://schemas.microsoft.com/office/powerpoint/2010/main" val="3218683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1C5E6-6E84-4B6A-AAF5-40BACFA52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6CC54-2654-412F-A522-59171F6F9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memory with atomic instructions</a:t>
            </a:r>
          </a:p>
          <a:p>
            <a:r>
              <a:rPr lang="en-US" dirty="0"/>
              <a:t>Global scheduler managing concurrency for efficiency</a:t>
            </a:r>
          </a:p>
          <a:p>
            <a:pPr lvl="1"/>
            <a:r>
              <a:rPr lang="en-US" dirty="0"/>
              <a:t>Parallelism and interleaving</a:t>
            </a:r>
          </a:p>
          <a:p>
            <a:r>
              <a:rPr lang="en-US" dirty="0"/>
              <a:t>Do we have these in distributed systems? </a:t>
            </a:r>
          </a:p>
          <a:p>
            <a:pPr lvl="1"/>
            <a:r>
              <a:rPr lang="en-US"/>
              <a:t>Can we get them?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11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B7320-CFFC-4A6E-B2F7-FDBEDBDA4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39037-90F4-41F4-B65A-A87795EC8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09023"/>
          </a:xfrm>
        </p:spPr>
        <p:txBody>
          <a:bodyPr>
            <a:normAutofit/>
          </a:bodyPr>
          <a:lstStyle/>
          <a:p>
            <a:r>
              <a:rPr lang="en-US" dirty="0"/>
              <a:t>It doesn’t matter how it arises:</a:t>
            </a:r>
          </a:p>
          <a:p>
            <a:pPr lvl="1"/>
            <a:r>
              <a:rPr lang="en-US" dirty="0"/>
              <a:t>True parallelism (multi-core, multi-processor)</a:t>
            </a:r>
          </a:p>
          <a:p>
            <a:pPr lvl="1"/>
            <a:r>
              <a:rPr lang="en-US" dirty="0"/>
              <a:t>Scheduler interleaving</a:t>
            </a:r>
          </a:p>
          <a:p>
            <a:pPr lvl="1"/>
            <a:r>
              <a:rPr lang="en-US" dirty="0"/>
              <a:t>Processes, Threads</a:t>
            </a:r>
          </a:p>
          <a:p>
            <a:r>
              <a:rPr lang="en-US" dirty="0"/>
              <a:t>Sharing is dangerous!</a:t>
            </a:r>
          </a:p>
          <a:p>
            <a:pPr lvl="1"/>
            <a:r>
              <a:rPr lang="en-US" dirty="0"/>
              <a:t>Classing “Missed update” problem</a:t>
            </a:r>
          </a:p>
          <a:p>
            <a:pPr lvl="1"/>
            <a:r>
              <a:rPr lang="en-US" dirty="0"/>
              <a:t>Read-Update-Write, Read-Update-Write Interleaving</a:t>
            </a:r>
          </a:p>
          <a:p>
            <a:r>
              <a:rPr lang="en-US" dirty="0"/>
              <a:t>Vocabulary:</a:t>
            </a:r>
          </a:p>
          <a:p>
            <a:pPr lvl="1"/>
            <a:r>
              <a:rPr lang="en-US" dirty="0"/>
              <a:t>Critical resource – shared resource that can’t naturally be safely shared (without help)</a:t>
            </a:r>
          </a:p>
          <a:p>
            <a:pPr lvl="1"/>
            <a:r>
              <a:rPr lang="en-US" dirty="0"/>
              <a:t>Critical section – code that manipulates the critical resource while being shared</a:t>
            </a:r>
          </a:p>
        </p:txBody>
      </p:sp>
    </p:spTree>
    <p:extLst>
      <p:ext uri="{BB962C8B-B14F-4D97-AF65-F5344CB8AC3E}">
        <p14:creationId xmlns:p14="http://schemas.microsoft.com/office/powerpoint/2010/main" val="210998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4B65C-3F85-4E49-BBDF-E4244E07A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213/513/600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ED80BD-19B4-45D1-9616-0916F512A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522" y="367768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B02BC4F-D6C4-475A-B559-7DC7A8317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486" y="321105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" name="Text Box 379">
            <a:extLst>
              <a:ext uri="{FF2B5EF4-FFF2-40B4-BE49-F238E27FC236}">
                <a16:creationId xmlns:a16="http://schemas.microsoft.com/office/drawing/2014/main" id="{3740B421-C375-4547-937A-B0126F1BE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069" y="2349958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AutoShape 381">
            <a:extLst>
              <a:ext uri="{FF2B5EF4-FFF2-40B4-BE49-F238E27FC236}">
                <a16:creationId xmlns:a16="http://schemas.microsoft.com/office/drawing/2014/main" id="{EA43F412-5BBF-41C8-BD40-1E2370937791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652919" y="2664833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>
              <a:latin typeface="+mn-lt"/>
            </a:endParaRPr>
          </a:p>
        </p:txBody>
      </p:sp>
      <p:sp>
        <p:nvSpPr>
          <p:cNvPr id="8" name="Text Box 382">
            <a:extLst>
              <a:ext uri="{FF2B5EF4-FFF2-40B4-BE49-F238E27FC236}">
                <a16:creationId xmlns:a16="http://schemas.microsoft.com/office/drawing/2014/main" id="{78361FA8-57FE-46E5-922B-E33CCC35F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9484" y="2735738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9" name="Text Box 383">
            <a:extLst>
              <a:ext uri="{FF2B5EF4-FFF2-40B4-BE49-F238E27FC236}">
                <a16:creationId xmlns:a16="http://schemas.microsoft.com/office/drawing/2014/main" id="{220E7E30-058F-493F-AD12-1F93CDC4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9484" y="4968119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10" name="Line 385">
            <a:extLst>
              <a:ext uri="{FF2B5EF4-FFF2-40B4-BE49-F238E27FC236}">
                <a16:creationId xmlns:a16="http://schemas.microsoft.com/office/drawing/2014/main" id="{4103B354-CC90-4C58-A4D0-C6CFC6BC47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2752" y="3518974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Line 386">
            <a:extLst>
              <a:ext uri="{FF2B5EF4-FFF2-40B4-BE49-F238E27FC236}">
                <a16:creationId xmlns:a16="http://schemas.microsoft.com/office/drawing/2014/main" id="{15A6CAFF-5899-4D62-B623-2F858F1F9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2752" y="4619629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Text Box 387">
            <a:extLst>
              <a:ext uri="{FF2B5EF4-FFF2-40B4-BE49-F238E27FC236}">
                <a16:creationId xmlns:a16="http://schemas.microsoft.com/office/drawing/2014/main" id="{7F38CB17-6184-4617-A74E-3F500481A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9484" y="3672719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13" name="Text Box 392">
            <a:extLst>
              <a:ext uri="{FF2B5EF4-FFF2-40B4-BE49-F238E27FC236}">
                <a16:creationId xmlns:a16="http://schemas.microsoft.com/office/drawing/2014/main" id="{B1743857-604C-4582-BEC7-649179525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262" y="1916958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14" name="AutoShape 381">
            <a:extLst>
              <a:ext uri="{FF2B5EF4-FFF2-40B4-BE49-F238E27FC236}">
                <a16:creationId xmlns:a16="http://schemas.microsoft.com/office/drawing/2014/main" id="{0FDEFE42-81BC-4BE4-8E65-6EF38504D6DF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599534" y="3556286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>
              <a:latin typeface="+mn-lt"/>
            </a:endParaRPr>
          </a:p>
        </p:txBody>
      </p:sp>
      <p:sp>
        <p:nvSpPr>
          <p:cNvPr id="15" name="AutoShape 381">
            <a:extLst>
              <a:ext uri="{FF2B5EF4-FFF2-40B4-BE49-F238E27FC236}">
                <a16:creationId xmlns:a16="http://schemas.microsoft.com/office/drawing/2014/main" id="{0A4BC8FF-3F95-40C4-8012-AB26EFFDB9CA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9652919" y="4949242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955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6B61C-5648-4BA8-BE40-CA03EDFF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/>
              <a:t>Example from 213/513/600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8571C-D66A-4570-8ED6-9573B9ED1B3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24759" y="2009756"/>
            <a:ext cx="83073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E2DFC0-C623-4516-B2F3-AE27AB90F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32660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A228D4-7988-4FAA-9D0C-656AEF024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35374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4A7CC3-7E4F-4E14-8A58-856D8CCC1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379941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FCFD28-5004-4641-BCBC-8E83F5929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40708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E749B9-4D94-41B5-9309-BC45F7D65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43328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D205AF-AABD-4974-AB8C-2A667919D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46042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FDC9F5-7A02-4DEC-979C-9FEE9CF06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486621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D16E47-2C14-4F3B-B0CF-390439481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51376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A1F30-1DD1-4F1F-90A0-61A7DEA59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53996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0B2AC1-0F8C-49A3-B2D4-6F4787FCB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53" y="567107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93BA2D-DFBF-4579-89E6-7F9BEA37F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32660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BBCCC5-2D58-45D3-9F10-BF4878EA4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35374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32EE2E-C89B-409E-99C4-4835C4944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379941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616434-EBDC-45E7-BA14-8DD68259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40708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9668B7-0070-4566-B513-735AAD1C6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43328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3D7FEA6-3FC0-4163-8B45-27D3FEA38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46042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2EB4B7-A936-47F8-98FC-A3BE570B0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486621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F8B660-1B36-40E4-9C2F-D3E3DB186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51376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4DCE40F-A286-468C-A5AF-CED553FE5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53996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E2EEF3-76BD-4A72-9399-CCD0BB30F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8" y="567107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64E8AC0-055F-47D9-87B8-D9CF82F5A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32660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74DD589-937C-4C5D-9D08-B424A6E09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35374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83F964D-D9C1-408C-B370-03F069CFF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379941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CD829C-C533-49D2-BB7A-74FF81139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40708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63C7E2A-2E54-47FE-A778-15C1297FC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43328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4F646B4-7D8F-4447-A0EE-F8453F3A2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46042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70DD5B9-BD68-4256-8A0C-0311E4F51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486621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C2E9776-5319-4FED-9F43-313FEC0AE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51376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531AA56-CA3A-4EF6-9F2B-E7F0528C0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53996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08AE063-DBA4-46A2-AD1C-525D47015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78" y="567107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BEAF302-7225-414B-B547-7F82CE63F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32660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3A53C0-00A7-47CA-A960-51720A130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35374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1D3070-E63E-4F40-BCE5-D9D3AF9DB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379941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83329B2-510F-4953-A15C-242EE2097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40708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24214E1-19DF-4E09-B02A-76CC76618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43328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D5A7559-EF6A-4D78-8390-D416DA110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46042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A6357F-D832-49C7-BD75-E2C1C91B9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486621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C3C98DD-3312-4D5B-87D3-EA5CAE1F3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51376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EB289E9-6320-424B-B03B-143E84FB7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53996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2BE8320-C399-4094-8524-BB9C800A0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53" y="567107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45" name="Text Box 44">
            <a:extLst>
              <a:ext uri="{FF2B5EF4-FFF2-40B4-BE49-F238E27FC236}">
                <a16:creationId xmlns:a16="http://schemas.microsoft.com/office/drawing/2014/main" id="{5CA611D6-FF7F-4786-828E-27B158A07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90" y="2818336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46" name="Text Box 45">
            <a:extLst>
              <a:ext uri="{FF2B5EF4-FFF2-40B4-BE49-F238E27FC236}">
                <a16:creationId xmlns:a16="http://schemas.microsoft.com/office/drawing/2014/main" id="{17A1C7D3-63D5-424F-8E1C-38D1256D4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28" y="2834211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7" name="Text Box 46">
            <a:extLst>
              <a:ext uri="{FF2B5EF4-FFF2-40B4-BE49-F238E27FC236}">
                <a16:creationId xmlns:a16="http://schemas.microsoft.com/office/drawing/2014/main" id="{C6448620-635B-425C-9EAD-040C2F905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0753" y="2834211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8" name="Text Box 47">
            <a:extLst>
              <a:ext uri="{FF2B5EF4-FFF2-40B4-BE49-F238E27FC236}">
                <a16:creationId xmlns:a16="http://schemas.microsoft.com/office/drawing/2014/main" id="{E252A21B-BC9C-4E2F-92CF-E787329EE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9823" y="2834211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9" name="Text Box 48">
            <a:extLst>
              <a:ext uri="{FF2B5EF4-FFF2-40B4-BE49-F238E27FC236}">
                <a16:creationId xmlns:a16="http://schemas.microsoft.com/office/drawing/2014/main" id="{67241208-FA9B-496B-8725-EB406058B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3218" y="5591816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4274E81-674A-40B8-BB89-65F39D94C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32660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0CC682-1572-4A8A-B393-3BD89EFB2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35374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5A289-768F-423A-8DE9-B63F20236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379941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E91D8AD-DE0F-4660-BFE9-27C9ABE1D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407087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44FEAFD-5DED-4743-A35C-2340B483B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43328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6103ADB-7D02-438F-AD7B-BAFA7369F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46042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FE953A6-5F37-4B1F-A8F2-ED371ADFE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486621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9B563D0-6D87-4612-BA9F-D8AA0C129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513767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D78C651-AE54-4534-BA71-296B403C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539961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69C6750-D40D-4903-AF1B-8AD57720F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328" y="567107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60" name="Text Box 59">
            <a:extLst>
              <a:ext uri="{FF2B5EF4-FFF2-40B4-BE49-F238E27FC236}">
                <a16:creationId xmlns:a16="http://schemas.microsoft.com/office/drawing/2014/main" id="{11045C19-12DA-4707-917E-E34F5C986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5973" y="2834211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7AB37FB-867D-4A23-8172-E8F05D784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6427" y="3543605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2" name="TextBox 60">
            <a:extLst>
              <a:ext uri="{FF2B5EF4-FFF2-40B4-BE49-F238E27FC236}">
                <a16:creationId xmlns:a16="http://schemas.microsoft.com/office/drawing/2014/main" id="{C0D7EF2E-FEB4-4E35-80CD-B9DC563B9FF3}"/>
              </a:ext>
            </a:extLst>
          </p:cNvPr>
          <p:cNvSpPr txBox="1"/>
          <p:nvPr/>
        </p:nvSpPr>
        <p:spPr>
          <a:xfrm>
            <a:off x="10391790" y="3315005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60A943B-6374-4F7A-9AAF-EF3306389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6427" y="4181542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4" name="TextBox 62">
            <a:extLst>
              <a:ext uri="{FF2B5EF4-FFF2-40B4-BE49-F238E27FC236}">
                <a16:creationId xmlns:a16="http://schemas.microsoft.com/office/drawing/2014/main" id="{F354871B-5617-4E06-9F28-B31445834A7C}"/>
              </a:ext>
            </a:extLst>
          </p:cNvPr>
          <p:cNvSpPr txBox="1"/>
          <p:nvPr/>
        </p:nvSpPr>
        <p:spPr>
          <a:xfrm>
            <a:off x="10391790" y="4000805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BBDE84C-5073-4CF6-AF0B-8CA0ED0D03B7}"/>
              </a:ext>
            </a:extLst>
          </p:cNvPr>
          <p:cNvSpPr/>
          <p:nvPr/>
        </p:nvSpPr>
        <p:spPr>
          <a:xfrm>
            <a:off x="215614" y="3093405"/>
            <a:ext cx="388011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</a:p>
        </p:txBody>
      </p:sp>
    </p:spTree>
    <p:extLst>
      <p:ext uri="{BB962C8B-B14F-4D97-AF65-F5344CB8AC3E}">
        <p14:creationId xmlns:p14="http://schemas.microsoft.com/office/powerpoint/2010/main" val="144886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FE1A-A89B-4AED-A272-21E21414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213/513/600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525BCA-CE9C-4B50-9044-7306F5FC824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451579" y="2059752"/>
            <a:ext cx="78962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701F19-E019-4E21-8148-6C64BC70A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32962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C8AB5B-FC4A-4D58-B020-58B76CD92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35677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215ED7-AE21-42E8-A673-8A4A82CC3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382969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9F0707-4971-4FAE-9236-48B1FFF6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41011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F64065-284E-49BB-9C9B-3F6F90BA6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43630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846D5A-0DDA-4BD9-9EEC-F3290A1D3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46345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27F03B-8C3C-439C-8B70-D5F3220C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48964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04B2BB-322B-4056-8D31-7A1FDC6F0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516795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6C7F62-4A8C-4524-83B5-F5A7880FF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54298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E32B82-0E2F-47C8-998C-00E99CBA9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675" y="57013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098E32-EAAB-4104-81E0-8601781D3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32962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23F3C8-FF82-4AC2-B5EF-0270991C1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35677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111044-7B5B-4EAE-A167-5A6F7931A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382969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CC35AB-1AD8-4BD7-8EEC-7BAD0C51B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41011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5B403F9-F00A-4CBF-A2F1-1E81E0195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43630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1A77315-3861-4D02-8166-97AD4966F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46345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3E742A-49D3-4F77-9A38-ADA341D81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48964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E71E16B-A765-45F3-AB5A-3E5C4095D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516795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0EEC2A-351E-44E4-B703-A6C78CEED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54298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850E338-33A4-4F2B-9A9A-68A057212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950" y="57013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F70AEF-3608-433E-A72F-86DF4229D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32962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BBD42A-5E37-4DB1-BE8B-58B9A9D23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35677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092CF63-2E86-4EE9-B796-A35777110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382969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030CDD-02ED-4FF3-B655-35EBAEE20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41011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0804B28-D6A3-4B8F-A23D-E61418D2E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43630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C6912C4-A2CA-45F4-A0D2-A52D822D5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46345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E4544E5-F630-47BF-AF19-DC4B27C18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48964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46CACE-AABB-4696-B436-BD878C203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516795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C7E20A1-F8E8-4A4D-B174-58A338DDF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54298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11E0C73-A7EB-40BB-861C-463BAEC54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400" y="57013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D53AAC3-6D16-4E78-A6FB-B1C13FCBC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32962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11D29C6-0869-4F7B-A8EA-3C5BC4DE0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35677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5DC1D5-EA9B-4665-BA50-F5C817955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382969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752486B-6D48-46B7-A28F-7DF1C4089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41011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A3E5915-296C-45DE-8DDC-E1E58DB49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43630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D35549A-6525-40F2-966E-4A01C0995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46345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02770C1-5363-4363-B89E-7C72C3E26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48964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7256435-69D7-4735-BF94-5EA20B634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516795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2452A5-F122-47F4-9F2A-635DAF691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54298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806C92F-B8C2-4060-ACB7-BDA68141A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525" y="57013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45" name="Text Box 44">
            <a:extLst>
              <a:ext uri="{FF2B5EF4-FFF2-40B4-BE49-F238E27FC236}">
                <a16:creationId xmlns:a16="http://schemas.microsoft.com/office/drawing/2014/main" id="{ACFE5595-670C-40B3-8B4B-C54CE2086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817" y="2920609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46" name="Text Box 45">
            <a:extLst>
              <a:ext uri="{FF2B5EF4-FFF2-40B4-BE49-F238E27FC236}">
                <a16:creationId xmlns:a16="http://schemas.microsoft.com/office/drawing/2014/main" id="{FE730D34-015C-4E0B-B063-F0E113AD6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1454" y="2936484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7" name="Text Box 46">
            <a:extLst>
              <a:ext uri="{FF2B5EF4-FFF2-40B4-BE49-F238E27FC236}">
                <a16:creationId xmlns:a16="http://schemas.microsoft.com/office/drawing/2014/main" id="{0B240140-3606-483A-8166-ED6029004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1029" y="2936484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8" name="Text Box 47">
            <a:extLst>
              <a:ext uri="{FF2B5EF4-FFF2-40B4-BE49-F238E27FC236}">
                <a16:creationId xmlns:a16="http://schemas.microsoft.com/office/drawing/2014/main" id="{9A128D23-540B-4938-9F0C-4369C52FA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850" y="2936484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F0AB70-0230-476F-90C5-B1B149FB6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32962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FDA1856-C4BA-495B-94C0-B0E0C8CE0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35677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30C2C71-6DBF-4B22-9BC5-79EAE7D2D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3829691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5F7E973-82D9-4085-B676-2E4F1FC7B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41011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59E9493-B7C2-4865-8047-9CD1A3D7A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43630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7FF979B-1616-4804-92D7-EA152D268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4634554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7B76CA1-B90E-4EE4-AAFD-A22535F76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4896491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20A845-964B-477B-98B2-B7D3467AD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5167954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50D0E48-E9EE-4D7D-A00D-3BA4C94C6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5429891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E85A34E-5FFE-45E8-88B0-57A8B853E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250" y="5701354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59" name="Text Box 58">
            <a:extLst>
              <a:ext uri="{FF2B5EF4-FFF2-40B4-BE49-F238E27FC236}">
                <a16:creationId xmlns:a16="http://schemas.microsoft.com/office/drawing/2014/main" id="{73F1C8E5-EC65-4D0C-9366-CFFFF51D8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0700" y="2936484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Text Box 59">
            <a:extLst>
              <a:ext uri="{FF2B5EF4-FFF2-40B4-BE49-F238E27FC236}">
                <a16:creationId xmlns:a16="http://schemas.microsoft.com/office/drawing/2014/main" id="{962CDE45-FC13-4132-BDD1-A08D0B6D8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4341" y="5591816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4192741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802A8-9092-46AD-89AC-C8CB0507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/>
              <a:t>Visualizing </a:t>
            </a:r>
            <a:br>
              <a:rPr lang="en-US" dirty="0"/>
            </a:br>
            <a:r>
              <a:rPr lang="en-US" dirty="0"/>
              <a:t>concurrency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551E406-EB1F-4389-A295-846FBA97B591}"/>
              </a:ext>
            </a:extLst>
          </p:cNvPr>
          <p:cNvSpPr/>
          <p:nvPr/>
        </p:nvSpPr>
        <p:spPr bwMode="auto">
          <a:xfrm>
            <a:off x="7194914" y="2308866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9" name="Line 4">
            <a:extLst>
              <a:ext uri="{FF2B5EF4-FFF2-40B4-BE49-F238E27FC236}">
                <a16:creationId xmlns:a16="http://schemas.microsoft.com/office/drawing/2014/main" id="{783774E2-6F90-4C71-B1F2-8CBE3BE4AFB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424668" y="5026308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0" name="Line 5">
            <a:extLst>
              <a:ext uri="{FF2B5EF4-FFF2-40B4-BE49-F238E27FC236}">
                <a16:creationId xmlns:a16="http://schemas.microsoft.com/office/drawing/2014/main" id="{C061AE46-719A-44E4-A09C-0CFF0198DC75}"/>
              </a:ext>
            </a:extLst>
          </p:cNvPr>
          <p:cNvSpPr>
            <a:spLocks noChangeAspect="1" noChangeShapeType="1"/>
          </p:cNvSpPr>
          <p:nvPr/>
        </p:nvSpPr>
        <p:spPr bwMode="auto">
          <a:xfrm flipH="1" flipV="1">
            <a:off x="6424668" y="1186146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1" name="Text Box 6">
            <a:extLst>
              <a:ext uri="{FF2B5EF4-FFF2-40B4-BE49-F238E27FC236}">
                <a16:creationId xmlns:a16="http://schemas.microsoft.com/office/drawing/2014/main" id="{D8E73F4B-4762-4B62-A18D-02A9AF7EF97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578655" y="5029483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2" name="Text Box 7">
            <a:extLst>
              <a:ext uri="{FF2B5EF4-FFF2-40B4-BE49-F238E27FC236}">
                <a16:creationId xmlns:a16="http://schemas.microsoft.com/office/drawing/2014/main" id="{B327D9C0-C8F6-47A2-82E8-DFFC9118096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275568" y="5029483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3" name="Text Box 8">
            <a:extLst>
              <a:ext uri="{FF2B5EF4-FFF2-40B4-BE49-F238E27FC236}">
                <a16:creationId xmlns:a16="http://schemas.microsoft.com/office/drawing/2014/main" id="{FEC307D8-692B-4EAF-95FF-30D3E82528B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975655" y="5029483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" name="Text Box 9">
            <a:extLst>
              <a:ext uri="{FF2B5EF4-FFF2-40B4-BE49-F238E27FC236}">
                <a16:creationId xmlns:a16="http://schemas.microsoft.com/office/drawing/2014/main" id="{E9021470-0C1C-4971-BE27-49B759F325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693205" y="5029483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5" name="Text Box 10">
            <a:extLst>
              <a:ext uri="{FF2B5EF4-FFF2-40B4-BE49-F238E27FC236}">
                <a16:creationId xmlns:a16="http://schemas.microsoft.com/office/drawing/2014/main" id="{D8CB3474-D39E-48C4-A483-9A40F46900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418693" y="5029483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6" name="Text Box 11">
            <a:extLst>
              <a:ext uri="{FF2B5EF4-FFF2-40B4-BE49-F238E27FC236}">
                <a16:creationId xmlns:a16="http://schemas.microsoft.com/office/drawing/2014/main" id="{101958C8-6CC0-493C-AAC6-E306D05AF22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43668" y="4470683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7" name="Text Box 12">
            <a:extLst>
              <a:ext uri="{FF2B5EF4-FFF2-40B4-BE49-F238E27FC236}">
                <a16:creationId xmlns:a16="http://schemas.microsoft.com/office/drawing/2014/main" id="{8B0335B5-E012-408D-9004-B23A7ADA64D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72243" y="3775358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8" name="Text Box 13">
            <a:extLst>
              <a:ext uri="{FF2B5EF4-FFF2-40B4-BE49-F238E27FC236}">
                <a16:creationId xmlns:a16="http://schemas.microsoft.com/office/drawing/2014/main" id="{4E2DA8E1-3EB3-4C9F-A10F-56E02EC5DD5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43668" y="3054633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14">
            <a:extLst>
              <a:ext uri="{FF2B5EF4-FFF2-40B4-BE49-F238E27FC236}">
                <a16:creationId xmlns:a16="http://schemas.microsoft.com/office/drawing/2014/main" id="{8B90C067-CDA8-4407-BDEA-4A857E37191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54780" y="2373596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0" name="Text Box 15">
            <a:extLst>
              <a:ext uri="{FF2B5EF4-FFF2-40B4-BE49-F238E27FC236}">
                <a16:creationId xmlns:a16="http://schemas.microsoft.com/office/drawing/2014/main" id="{09098F9A-8E94-414A-A237-9DECA640EC7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5893" y="1654458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1" name="Text Box 41">
            <a:extLst>
              <a:ext uri="{FF2B5EF4-FFF2-40B4-BE49-F238E27FC236}">
                <a16:creationId xmlns:a16="http://schemas.microsoft.com/office/drawing/2014/main" id="{3BEB2AB1-2677-48FD-BFAA-6C15EF155FE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214030" y="485803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02" name="Text Box 42">
            <a:extLst>
              <a:ext uri="{FF2B5EF4-FFF2-40B4-BE49-F238E27FC236}">
                <a16:creationId xmlns:a16="http://schemas.microsoft.com/office/drawing/2014/main" id="{2C7D3A0E-94BE-4BEB-B3B5-F7206E20DEC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869029" y="75756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001B0D0-E9CD-4A55-A2A9-F0C7ABE0C34A}"/>
              </a:ext>
            </a:extLst>
          </p:cNvPr>
          <p:cNvGrpSpPr/>
          <p:nvPr/>
        </p:nvGrpSpPr>
        <p:grpSpPr>
          <a:xfrm>
            <a:off x="6383611" y="1503686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B2422BA0-D485-4D43-AD5C-6DA18C62B25A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9CED5684-1968-4DF1-9921-3A80E2075A63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A3065796-BC5D-44F8-8A59-3792CAD20707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3014A697-248B-4DBF-AA69-B8D73681DC5F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54C68EFE-4E46-4020-9035-853F16984471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400F10AB-0294-441F-9857-274D23BCD6F1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BB64E7E-586B-4AB9-A53F-970B8957FAAA}"/>
              </a:ext>
            </a:extLst>
          </p:cNvPr>
          <p:cNvGrpSpPr/>
          <p:nvPr/>
        </p:nvGrpSpPr>
        <p:grpSpPr>
          <a:xfrm>
            <a:off x="7098260" y="151475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ECD9F1D-173A-4EAC-B1B3-72288D39E9F0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F0CBBCB6-FE0F-4CAC-BC9F-32A90BCFAFC5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F4003932-9B22-47B8-BCB6-0F2F84AEC07E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EC6378EC-D225-4E87-A362-AC99399A633D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186B955F-DB28-4EC2-BE66-753D6B05AC81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A64444A-59C3-4A21-8E13-5C53F37859DE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5156EE4-DEA3-48FE-8F2C-1FD9A56528A7}"/>
              </a:ext>
            </a:extLst>
          </p:cNvPr>
          <p:cNvGrpSpPr/>
          <p:nvPr/>
        </p:nvGrpSpPr>
        <p:grpSpPr>
          <a:xfrm>
            <a:off x="7812909" y="151475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0F4E8EA0-52BD-40ED-8438-379700D36BCF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C9E1CF1A-7552-45B1-B022-BFCB741ABF3A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B73D5628-5FDC-42A3-B320-6F0AA82A0F56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A18D5ADB-B385-4A83-B96F-D510F3A65991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2F110259-E18F-4EE4-A75C-A0EA6167A0C2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57190BBE-A331-4E70-862D-EDBDE6A33CFD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84C8B50-9050-41D9-894C-34E8FCBD7E40}"/>
              </a:ext>
            </a:extLst>
          </p:cNvPr>
          <p:cNvGrpSpPr/>
          <p:nvPr/>
        </p:nvGrpSpPr>
        <p:grpSpPr>
          <a:xfrm>
            <a:off x="8527558" y="151475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A2F778CF-620E-4733-958B-4AE60001ED85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A9CF45FF-8EAD-4447-972D-03BA6429F21D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36CE2CDB-09B9-4DFC-AAD9-B21534B33559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E974755E-A989-4D54-BDEF-63B9DE92DFC6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C2E299C7-155B-4A96-83F3-22B0772A6E41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77561F46-A09C-4451-9D48-F5659CBC0F4D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22E77FE-2B3D-4155-9AB1-8F45CF5B6E65}"/>
              </a:ext>
            </a:extLst>
          </p:cNvPr>
          <p:cNvGrpSpPr/>
          <p:nvPr/>
        </p:nvGrpSpPr>
        <p:grpSpPr>
          <a:xfrm>
            <a:off x="9242207" y="151475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447FDB50-CF58-444A-B36F-5F1524DCE07F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3E200CB-4FC6-4D24-9A1F-F2E35FDE83B1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B3392898-1343-4F1B-A57A-FB0E6E3E17BD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89D70618-F00A-456A-83F6-47FDAFD2A871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85223F76-EF97-4882-94A5-72D7F382D326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8C70A0C1-687E-48DB-9CEA-DC8A0BF32D99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651F905-1B8E-4E04-95C1-3F037721FD84}"/>
              </a:ext>
            </a:extLst>
          </p:cNvPr>
          <p:cNvGrpSpPr/>
          <p:nvPr/>
        </p:nvGrpSpPr>
        <p:grpSpPr>
          <a:xfrm>
            <a:off x="9956855" y="151475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C66DB27F-737D-4A60-A26C-DE163B24668C}"/>
                </a:ext>
              </a:extLst>
            </p:cNvPr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97C896B-17F7-4088-8B75-D94EA9F48819}"/>
                </a:ext>
              </a:extLst>
            </p:cNvPr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CCDE78EA-0485-4680-8C8C-4CAF40D97AE5}"/>
                </a:ext>
              </a:extLst>
            </p:cNvPr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DF8AE4F7-8E1C-4D81-8E03-4C9E0E3E391F}"/>
                </a:ext>
              </a:extLst>
            </p:cNvPr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7EF6F00-1DA5-473E-A7E2-9F6C9CC8F70E}"/>
                </a:ext>
              </a:extLst>
            </p:cNvPr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C806332-E5C7-4C44-8DE5-5AF808EF2843}"/>
                </a:ext>
              </a:extLst>
            </p:cNvPr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09" name="AutoShape 56">
            <a:extLst>
              <a:ext uri="{FF2B5EF4-FFF2-40B4-BE49-F238E27FC236}">
                <a16:creationId xmlns:a16="http://schemas.microsoft.com/office/drawing/2014/main" id="{EFAEEBFD-CB4D-42CF-8443-F24970EEE2C7}"/>
              </a:ext>
            </a:extLst>
          </p:cNvPr>
          <p:cNvSpPr>
            <a:spLocks/>
          </p:cNvSpPr>
          <p:nvPr/>
        </p:nvSpPr>
        <p:spPr bwMode="auto">
          <a:xfrm>
            <a:off x="5910667" y="2257708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0" name="AutoShape 57">
            <a:extLst>
              <a:ext uri="{FF2B5EF4-FFF2-40B4-BE49-F238E27FC236}">
                <a16:creationId xmlns:a16="http://schemas.microsoft.com/office/drawing/2014/main" id="{32F778C2-BB80-4372-A8DE-0769BE59A1B7}"/>
              </a:ext>
            </a:extLst>
          </p:cNvPr>
          <p:cNvSpPr>
            <a:spLocks/>
          </p:cNvSpPr>
          <p:nvPr/>
        </p:nvSpPr>
        <p:spPr bwMode="auto">
          <a:xfrm rot="-5400000">
            <a:off x="8131104" y="4505608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1" name="Text Box 58">
            <a:extLst>
              <a:ext uri="{FF2B5EF4-FFF2-40B4-BE49-F238E27FC236}">
                <a16:creationId xmlns:a16="http://schemas.microsoft.com/office/drawing/2014/main" id="{B9D4E367-42F3-4786-AD07-4D2B4CD53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7954" y="5632733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12" name="TextBox 130">
            <a:extLst>
              <a:ext uri="{FF2B5EF4-FFF2-40B4-BE49-F238E27FC236}">
                <a16:creationId xmlns:a16="http://schemas.microsoft.com/office/drawing/2014/main" id="{708F8261-F5A5-468F-90E2-3926A7058A93}"/>
              </a:ext>
            </a:extLst>
          </p:cNvPr>
          <p:cNvSpPr txBox="1"/>
          <p:nvPr/>
        </p:nvSpPr>
        <p:spPr>
          <a:xfrm>
            <a:off x="7447367" y="3109264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113" name="Text Box 3">
            <a:extLst>
              <a:ext uri="{FF2B5EF4-FFF2-40B4-BE49-F238E27FC236}">
                <a16:creationId xmlns:a16="http://schemas.microsoft.com/office/drawing/2014/main" id="{ED533E33-DEF2-449E-B4ED-564FE33B9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121" y="2612832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4" name="Line 54">
            <a:extLst>
              <a:ext uri="{FF2B5EF4-FFF2-40B4-BE49-F238E27FC236}">
                <a16:creationId xmlns:a16="http://schemas.microsoft.com/office/drawing/2014/main" id="{5AF6C18B-CB18-4A7E-83A1-03D9A965D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6469" y="5015236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5" name="Line 55">
            <a:extLst>
              <a:ext uri="{FF2B5EF4-FFF2-40B4-BE49-F238E27FC236}">
                <a16:creationId xmlns:a16="http://schemas.microsoft.com/office/drawing/2014/main" id="{FEB83C5B-B57C-4B7C-8842-092DB46DE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2499" y="5015236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6">
            <a:extLst>
              <a:ext uri="{FF2B5EF4-FFF2-40B4-BE49-F238E27FC236}">
                <a16:creationId xmlns:a16="http://schemas.microsoft.com/office/drawing/2014/main" id="{A935919D-5C7F-4656-A962-14C928A96E1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6249" y="5015236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57">
            <a:extLst>
              <a:ext uri="{FF2B5EF4-FFF2-40B4-BE49-F238E27FC236}">
                <a16:creationId xmlns:a16="http://schemas.microsoft.com/office/drawing/2014/main" id="{AD5243EE-83E7-4523-AA11-58338908AB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75958" y="4340562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58">
            <a:extLst>
              <a:ext uri="{FF2B5EF4-FFF2-40B4-BE49-F238E27FC236}">
                <a16:creationId xmlns:a16="http://schemas.microsoft.com/office/drawing/2014/main" id="{858B3D76-C9B4-4E4C-BCC8-386E586CB0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66433" y="3630949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59">
            <a:extLst>
              <a:ext uri="{FF2B5EF4-FFF2-40B4-BE49-F238E27FC236}">
                <a16:creationId xmlns:a16="http://schemas.microsoft.com/office/drawing/2014/main" id="{2DF5E2CA-1F63-464A-98BE-E121776FF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6812" y="3640528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0">
            <a:extLst>
              <a:ext uri="{FF2B5EF4-FFF2-40B4-BE49-F238E27FC236}">
                <a16:creationId xmlns:a16="http://schemas.microsoft.com/office/drawing/2014/main" id="{715350AD-B2AC-4E29-B14A-97E92EB4D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9317374" y="36405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Line 61">
            <a:extLst>
              <a:ext uri="{FF2B5EF4-FFF2-40B4-BE49-F238E27FC236}">
                <a16:creationId xmlns:a16="http://schemas.microsoft.com/office/drawing/2014/main" id="{18838F44-7684-4642-BD34-712F6B736B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98412" y="292291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62">
            <a:extLst>
              <a:ext uri="{FF2B5EF4-FFF2-40B4-BE49-F238E27FC236}">
                <a16:creationId xmlns:a16="http://schemas.microsoft.com/office/drawing/2014/main" id="{F8ECA013-4E9F-4AD7-B52B-5AA699B3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98412" y="2208536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3">
            <a:extLst>
              <a:ext uri="{FF2B5EF4-FFF2-40B4-BE49-F238E27FC236}">
                <a16:creationId xmlns:a16="http://schemas.microsoft.com/office/drawing/2014/main" id="{3C8DD1BB-3F86-473A-BD39-0A53655E55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98412" y="150844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TextBox 120">
            <a:extLst>
              <a:ext uri="{FF2B5EF4-FFF2-40B4-BE49-F238E27FC236}">
                <a16:creationId xmlns:a16="http://schemas.microsoft.com/office/drawing/2014/main" id="{A75317CE-D57B-4C71-9CB6-9D7D96F0A846}"/>
              </a:ext>
            </a:extLst>
          </p:cNvPr>
          <p:cNvSpPr txBox="1"/>
          <p:nvPr/>
        </p:nvSpPr>
        <p:spPr>
          <a:xfrm>
            <a:off x="9598558" y="3705508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5" name="Line 61">
            <a:extLst>
              <a:ext uri="{FF2B5EF4-FFF2-40B4-BE49-F238E27FC236}">
                <a16:creationId xmlns:a16="http://schemas.microsoft.com/office/drawing/2014/main" id="{BFFFCC29-6248-4143-BB95-2DCF64A3C4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7012" y="4350020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62">
            <a:extLst>
              <a:ext uri="{FF2B5EF4-FFF2-40B4-BE49-F238E27FC236}">
                <a16:creationId xmlns:a16="http://schemas.microsoft.com/office/drawing/2014/main" id="{12D844D2-B8C8-469E-90F1-89294AE027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7012" y="363564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3">
            <a:extLst>
              <a:ext uri="{FF2B5EF4-FFF2-40B4-BE49-F238E27FC236}">
                <a16:creationId xmlns:a16="http://schemas.microsoft.com/office/drawing/2014/main" id="{0F79628A-8960-458A-8950-FA041A4B8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7012" y="293555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0">
            <a:extLst>
              <a:ext uri="{FF2B5EF4-FFF2-40B4-BE49-F238E27FC236}">
                <a16:creationId xmlns:a16="http://schemas.microsoft.com/office/drawing/2014/main" id="{96D33FAB-FAFA-4E5A-A1B4-A6FEECDD9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767" y="2938880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1">
            <a:extLst>
              <a:ext uri="{FF2B5EF4-FFF2-40B4-BE49-F238E27FC236}">
                <a16:creationId xmlns:a16="http://schemas.microsoft.com/office/drawing/2014/main" id="{6CC51ABF-E27E-4F09-969A-0D2BA69737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37805" y="2221263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4286D9A-2524-4261-963B-3290CC286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823" y="2257721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1" name="Line 61">
            <a:extLst>
              <a:ext uri="{FF2B5EF4-FFF2-40B4-BE49-F238E27FC236}">
                <a16:creationId xmlns:a16="http://schemas.microsoft.com/office/drawing/2014/main" id="{0C5B0E80-1BCF-417D-9F4E-28386D2BA1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56861" y="1540104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54">
            <a:extLst>
              <a:ext uri="{FF2B5EF4-FFF2-40B4-BE49-F238E27FC236}">
                <a16:creationId xmlns:a16="http://schemas.microsoft.com/office/drawing/2014/main" id="{D34412BF-ACB4-4BB4-8499-841F47AC5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2749" y="1546481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55">
            <a:extLst>
              <a:ext uri="{FF2B5EF4-FFF2-40B4-BE49-F238E27FC236}">
                <a16:creationId xmlns:a16="http://schemas.microsoft.com/office/drawing/2014/main" id="{67DF7CDC-024D-4CED-8BCB-A8091AC19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88779" y="1546481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56">
            <a:extLst>
              <a:ext uri="{FF2B5EF4-FFF2-40B4-BE49-F238E27FC236}">
                <a16:creationId xmlns:a16="http://schemas.microsoft.com/office/drawing/2014/main" id="{95D10462-EE96-49B3-AC5C-50D618D34E4C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2529" y="1546481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TextBox 137">
            <a:extLst>
              <a:ext uri="{FF2B5EF4-FFF2-40B4-BE49-F238E27FC236}">
                <a16:creationId xmlns:a16="http://schemas.microsoft.com/office/drawing/2014/main" id="{A85A92CE-3FA4-421F-A6A5-BC65A4EBE197}"/>
              </a:ext>
            </a:extLst>
          </p:cNvPr>
          <p:cNvSpPr txBox="1"/>
          <p:nvPr/>
        </p:nvSpPr>
        <p:spPr>
          <a:xfrm>
            <a:off x="8245220" y="1126376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  <p:extLst>
      <p:ext uri="{BB962C8B-B14F-4D97-AF65-F5344CB8AC3E}">
        <p14:creationId xmlns:p14="http://schemas.microsoft.com/office/powerpoint/2010/main" val="278195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417-143D-4E6C-9FFA-0634A8A8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mechanism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85057-4518-4F57-969C-754C9724A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 compare-and-swap/test-and-set instructions</a:t>
            </a:r>
          </a:p>
          <a:p>
            <a:pPr lvl="1"/>
            <a:r>
              <a:rPr lang="en-US" dirty="0"/>
              <a:t>Provides value and mutates</a:t>
            </a:r>
          </a:p>
          <a:p>
            <a:pPr lvl="1"/>
            <a:r>
              <a:rPr lang="en-US" dirty="0"/>
              <a:t>Lock: while (CS&lt;1,x&gt;);</a:t>
            </a:r>
          </a:p>
          <a:p>
            <a:pPr lvl="1"/>
            <a:r>
              <a:rPr lang="en-US" dirty="0"/>
              <a:t>Unlock: x = 0</a:t>
            </a:r>
          </a:p>
          <a:p>
            <a:pPr lvl="1"/>
            <a:r>
              <a:rPr lang="en-US" dirty="0"/>
              <a:t>Classic spin-lock</a:t>
            </a:r>
          </a:p>
          <a:p>
            <a:r>
              <a:rPr lang="en-US" dirty="0"/>
              <a:t>Requires locking memory bus on multi-core/multi-processor</a:t>
            </a:r>
          </a:p>
          <a:p>
            <a:r>
              <a:rPr lang="en-US" dirty="0"/>
              <a:t>Busy wait not good for high contention</a:t>
            </a:r>
          </a:p>
          <a:p>
            <a:pPr lvl="1"/>
            <a:r>
              <a:rPr lang="en-US" dirty="0"/>
              <a:t>But good for low contention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4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DC6E-9AC8-4E2A-9987-12F3A25C8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Futex</a:t>
            </a:r>
            <a:r>
              <a:rPr lang="en-US" dirty="0"/>
              <a:t> – optimization in </a:t>
            </a:r>
            <a:r>
              <a:rPr lang="en-US" dirty="0" err="1"/>
              <a:t>linux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A8D06-D418-4164-8542-82CE23A32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Much like classic spin-lock, but less spinning.</a:t>
            </a:r>
          </a:p>
          <a:p>
            <a:r>
              <a:rPr lang="en-US" dirty="0"/>
              <a:t>Shared memory is in user space</a:t>
            </a:r>
          </a:p>
          <a:p>
            <a:r>
              <a:rPr lang="en-US" dirty="0"/>
              <a:t>Queues in kernel space if locked</a:t>
            </a:r>
          </a:p>
          <a:p>
            <a:r>
              <a:rPr lang="en-US" dirty="0"/>
              <a:t>Decreases spin time</a:t>
            </a:r>
          </a:p>
          <a:p>
            <a:r>
              <a:rPr lang="en-US" dirty="0"/>
              <a:t>Tricky to make robust</a:t>
            </a:r>
          </a:p>
          <a:p>
            <a:r>
              <a:rPr lang="en-US" dirty="0"/>
              <a:t>Take 15-605 for details</a:t>
            </a:r>
          </a:p>
        </p:txBody>
      </p:sp>
    </p:spTree>
    <p:extLst>
      <p:ext uri="{BB962C8B-B14F-4D97-AF65-F5344CB8AC3E}">
        <p14:creationId xmlns:p14="http://schemas.microsoft.com/office/powerpoint/2010/main" val="29131729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</TotalTime>
  <Words>1553</Words>
  <Application>Microsoft Office PowerPoint</Application>
  <PresentationFormat>Widescreen</PresentationFormat>
  <Paragraphs>360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MS PGothic</vt:lpstr>
      <vt:lpstr>Arial</vt:lpstr>
      <vt:lpstr>Arial Narrow</vt:lpstr>
      <vt:lpstr>Calibri</vt:lpstr>
      <vt:lpstr>Courier New</vt:lpstr>
      <vt:lpstr>Gill Sans MT</vt:lpstr>
      <vt:lpstr>Wingdings 2</vt:lpstr>
      <vt:lpstr>Gallery</vt:lpstr>
      <vt:lpstr>14-736: Distributed SYstems</vt:lpstr>
      <vt:lpstr>Not Distributed systems</vt:lpstr>
      <vt:lpstr>Concurrency</vt:lpstr>
      <vt:lpstr>Example from 213/513/600</vt:lpstr>
      <vt:lpstr>Example from 213/513/600</vt:lpstr>
      <vt:lpstr>Example from 213/513/600</vt:lpstr>
      <vt:lpstr>Visualizing  concurrency</vt:lpstr>
      <vt:lpstr>Classic mechanism</vt:lpstr>
      <vt:lpstr>Futex – optimization in linux</vt:lpstr>
      <vt:lpstr>other techniques:  avoid concurrency</vt:lpstr>
      <vt:lpstr>Mutual exclusion</vt:lpstr>
      <vt:lpstr>Other Disciplines: At Most N </vt:lpstr>
      <vt:lpstr>Sempaphore  Implementation: With Mutexes</vt:lpstr>
      <vt:lpstr>SemAPhore Implementation: Help From OS/Thread Scheduler</vt:lpstr>
      <vt:lpstr>Primitives so far: Mutexes, sempahores</vt:lpstr>
      <vt:lpstr>Condition variables</vt:lpstr>
      <vt:lpstr>Condition variables: Adding a predicate</vt:lpstr>
      <vt:lpstr>Condition Variables: Signal Implementation</vt:lpstr>
      <vt:lpstr>Condition variables: Example lock from CVs</vt:lpstr>
      <vt:lpstr>Semaphores from Condition Variables</vt:lpstr>
      <vt:lpstr>Condition Variables</vt:lpstr>
      <vt:lpstr>Primitives</vt:lpstr>
      <vt:lpstr>Common requirement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14-736: Distributed SYstems</dc:title>
  <dc:creator>Gregory Kesden</dc:creator>
  <cp:lastModifiedBy>Gregory Kesden</cp:lastModifiedBy>
  <cp:revision>11</cp:revision>
  <dcterms:created xsi:type="dcterms:W3CDTF">2018-02-05T14:57:02Z</dcterms:created>
  <dcterms:modified xsi:type="dcterms:W3CDTF">2018-02-05T15:58:38Z</dcterms:modified>
</cp:coreProperties>
</file>