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2" r:id="rId15"/>
    <p:sldId id="270" r:id="rId16"/>
    <p:sldId id="268" r:id="rId17"/>
    <p:sldId id="269" r:id="rId18"/>
    <p:sldId id="27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36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69C84-C0A3-4884-BD3E-5ED01E4740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14-736: </a:t>
            </a:r>
            <a:br>
              <a:rPr lang="en-US" dirty="0"/>
            </a:br>
            <a:r>
              <a:rPr lang="en-US" dirty="0"/>
              <a:t>Distributed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8E63EA-F50B-4CF2-B98D-58CE828838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Lecture 4 * Spring 2018 * Kesden</a:t>
            </a:r>
          </a:p>
        </p:txBody>
      </p:sp>
    </p:spTree>
    <p:extLst>
      <p:ext uri="{BB962C8B-B14F-4D97-AF65-F5344CB8AC3E}">
        <p14:creationId xmlns:p14="http://schemas.microsoft.com/office/powerpoint/2010/main" val="2182389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A0F71-7431-4C7B-AA3D-F0D2035DE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Process migration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A71A3-956A-454C-B6C4-474735FE7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10693519" cy="4731401"/>
          </a:xfrm>
        </p:spPr>
        <p:txBody>
          <a:bodyPr>
            <a:normAutofit/>
          </a:bodyPr>
          <a:lstStyle/>
          <a:p>
            <a:r>
              <a:rPr lang="en-US" dirty="0"/>
              <a:t>Requires capturing and restoring process state, classically:</a:t>
            </a:r>
          </a:p>
          <a:p>
            <a:pPr lvl="1"/>
            <a:r>
              <a:rPr lang="en-US" sz="2000" dirty="0"/>
              <a:t>Freeze process (processing, network sessions, file sessions, clients/peers, </a:t>
            </a:r>
            <a:r>
              <a:rPr lang="en-US" sz="2000" dirty="0" err="1"/>
              <a:t>etc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Serialize process state (memory, registers, file state, network state)</a:t>
            </a:r>
          </a:p>
          <a:p>
            <a:pPr lvl="1"/>
            <a:r>
              <a:rPr lang="en-US" sz="2000" dirty="0"/>
              <a:t>Transmit serialized state</a:t>
            </a:r>
          </a:p>
          <a:p>
            <a:pPr lvl="1"/>
            <a:r>
              <a:rPr lang="en-US" sz="2000" dirty="0"/>
              <a:t>Instantiate simple state</a:t>
            </a:r>
          </a:p>
          <a:p>
            <a:pPr lvl="2"/>
            <a:r>
              <a:rPr lang="en-US" sz="2000" dirty="0"/>
              <a:t>Reopen files, </a:t>
            </a:r>
            <a:r>
              <a:rPr lang="en-US" sz="2000" dirty="0" err="1"/>
              <a:t>reseek</a:t>
            </a:r>
            <a:r>
              <a:rPr lang="en-US" sz="2000" dirty="0"/>
              <a:t> to offsets. Requires DFS, higher-level recoverable session file API</a:t>
            </a:r>
          </a:p>
          <a:p>
            <a:pPr lvl="2"/>
            <a:r>
              <a:rPr lang="en-US" sz="2000" dirty="0" err="1"/>
              <a:t>Restablish</a:t>
            </a:r>
            <a:r>
              <a:rPr lang="en-US" sz="2000" dirty="0"/>
              <a:t> network state. Requires higher-level recoverable session network API.</a:t>
            </a:r>
          </a:p>
          <a:p>
            <a:pPr lvl="2"/>
            <a:r>
              <a:rPr lang="en-US" sz="2000" dirty="0"/>
              <a:t>Inform clients, peers, etc. (proxies, forwarded communication, </a:t>
            </a:r>
            <a:r>
              <a:rPr lang="en-US" sz="2000" dirty="0" err="1"/>
              <a:t>etc</a:t>
            </a:r>
            <a:r>
              <a:rPr lang="en-US" sz="2000" dirty="0"/>
              <a:t>) </a:t>
            </a:r>
          </a:p>
          <a:p>
            <a:pPr lvl="2"/>
            <a:r>
              <a:rPr lang="en-US" sz="2000" dirty="0" err="1"/>
              <a:t>Etc</a:t>
            </a:r>
            <a:endParaRPr lang="en-US" sz="2000" dirty="0"/>
          </a:p>
          <a:p>
            <a:pPr lvl="1"/>
            <a:r>
              <a:rPr lang="en-US" sz="2000" dirty="0"/>
              <a:t>Unfreeze process</a:t>
            </a:r>
          </a:p>
        </p:txBody>
      </p:sp>
    </p:spTree>
    <p:extLst>
      <p:ext uri="{BB962C8B-B14F-4D97-AF65-F5344CB8AC3E}">
        <p14:creationId xmlns:p14="http://schemas.microsoft.com/office/powerpoint/2010/main" val="1253526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54069-E2F4-49CF-8CBF-A120882DB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Challenge: What Are WE Dispatching?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BC2CE-80DF-41F8-8056-CC0C82D2A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772638"/>
            <a:ext cx="9603275" cy="4886259"/>
          </a:xfrm>
        </p:spPr>
        <p:txBody>
          <a:bodyPr>
            <a:normAutofit/>
          </a:bodyPr>
          <a:lstStyle/>
          <a:p>
            <a:r>
              <a:rPr lang="en-US" sz="2100" dirty="0"/>
              <a:t>How much CPU required? </a:t>
            </a:r>
          </a:p>
          <a:p>
            <a:r>
              <a:rPr lang="en-US" sz="2100" dirty="0"/>
              <a:t>How much bulk storage? </a:t>
            </a:r>
          </a:p>
          <a:p>
            <a:r>
              <a:rPr lang="en-US" sz="2100" dirty="0"/>
              <a:t>How much network? </a:t>
            </a:r>
          </a:p>
          <a:p>
            <a:r>
              <a:rPr lang="en-US" sz="2100" dirty="0"/>
              <a:t>Dependency on other processes? </a:t>
            </a:r>
          </a:p>
          <a:p>
            <a:r>
              <a:rPr lang="en-US" sz="2100" dirty="0"/>
              <a:t>When in lifetime? Characteristic burst cycles? </a:t>
            </a:r>
          </a:p>
          <a:p>
            <a:r>
              <a:rPr lang="en-US" sz="2100" dirty="0"/>
              <a:t>Scheduling the unknown is hard?</a:t>
            </a:r>
          </a:p>
          <a:p>
            <a:pPr lvl="1"/>
            <a:r>
              <a:rPr lang="en-US" sz="2100" dirty="0"/>
              <a:t>Don’t even have “Control cards” these days!</a:t>
            </a:r>
          </a:p>
          <a:p>
            <a:pPr lvl="1"/>
            <a:r>
              <a:rPr lang="en-US" sz="2100" dirty="0"/>
              <a:t>But, different types of jobs may have different characteristics</a:t>
            </a:r>
          </a:p>
          <a:p>
            <a:pPr lvl="1"/>
            <a:r>
              <a:rPr lang="en-US" sz="2100" dirty="0"/>
              <a:t>The past may be a good indicator. </a:t>
            </a:r>
          </a:p>
        </p:txBody>
      </p:sp>
    </p:spTree>
    <p:extLst>
      <p:ext uri="{BB962C8B-B14F-4D97-AF65-F5344CB8AC3E}">
        <p14:creationId xmlns:p14="http://schemas.microsoft.com/office/powerpoint/2010/main" val="2743864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4E688-2C84-4EEE-9C94-537D85D52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Challenge: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56F35-F45D-4E0E-B5AE-3F91395EB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Latency and Overhead vs Freshness</a:t>
            </a:r>
          </a:p>
          <a:p>
            <a:r>
              <a:rPr lang="en-US" dirty="0"/>
              <a:t>More up-to-date information is more costly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786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2D1E0-6B74-4806-83F6-8E3AF25D9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Communication: Common Pitfalls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5C21D-5F68-43F5-8E4D-27226630C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146853"/>
            <a:ext cx="4213725" cy="4552121"/>
          </a:xfrm>
        </p:spPr>
        <p:txBody>
          <a:bodyPr>
            <a:normAutofit/>
          </a:bodyPr>
          <a:lstStyle/>
          <a:p>
            <a:r>
              <a:rPr lang="en-US" sz="2200" dirty="0"/>
              <a:t>Polling everyone when needed</a:t>
            </a:r>
          </a:p>
          <a:p>
            <a:pPr lvl="1"/>
            <a:r>
              <a:rPr lang="en-US" sz="2200" dirty="0"/>
              <a:t>Many to ask</a:t>
            </a:r>
          </a:p>
          <a:p>
            <a:pPr lvl="1"/>
            <a:r>
              <a:rPr lang="en-US" sz="2200" dirty="0"/>
              <a:t>Long tail</a:t>
            </a:r>
          </a:p>
          <a:p>
            <a:pPr lvl="1"/>
            <a:r>
              <a:rPr lang="en-US" sz="2200" dirty="0"/>
              <a:t>Long latency</a:t>
            </a:r>
          </a:p>
          <a:p>
            <a:pPr lvl="1"/>
            <a:r>
              <a:rPr lang="en-US" sz="2200" dirty="0"/>
              <a:t>Much Overhead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052993-B814-4B02-90F9-7B4A88904D2E}"/>
              </a:ext>
            </a:extLst>
          </p:cNvPr>
          <p:cNvSpPr/>
          <p:nvPr/>
        </p:nvSpPr>
        <p:spPr>
          <a:xfrm>
            <a:off x="5794978" y="2117035"/>
            <a:ext cx="6096000" cy="14465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Broadcasting upon change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Typically still many messages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Many updates never used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“Thundering Herds”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A4BC5D-4916-4E19-A627-82BA737EF76F}"/>
              </a:ext>
            </a:extLst>
          </p:cNvPr>
          <p:cNvSpPr/>
          <p:nvPr/>
        </p:nvSpPr>
        <p:spPr>
          <a:xfrm>
            <a:off x="5794978" y="4038192"/>
            <a:ext cx="6096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Caching with expiry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dirty="0"/>
              <a:t>What happens during bursts? </a:t>
            </a:r>
          </a:p>
        </p:txBody>
      </p:sp>
    </p:spTree>
    <p:extLst>
      <p:ext uri="{BB962C8B-B14F-4D97-AF65-F5344CB8AC3E}">
        <p14:creationId xmlns:p14="http://schemas.microsoft.com/office/powerpoint/2010/main" val="27516630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A28E2-07E8-4B88-85B1-2105CD3F1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157E4-F451-40F6-94F6-939D30513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Tightly communicating processes? </a:t>
            </a:r>
          </a:p>
          <a:p>
            <a:pPr lvl="1"/>
            <a:r>
              <a:rPr lang="en-US" dirty="0"/>
              <a:t>Concurrently co-Schedule on different hosts</a:t>
            </a:r>
          </a:p>
          <a:p>
            <a:r>
              <a:rPr lang="en-US" dirty="0"/>
              <a:t>Competing Processes?</a:t>
            </a:r>
          </a:p>
          <a:p>
            <a:pPr lvl="1"/>
            <a:r>
              <a:rPr lang="en-US" dirty="0"/>
              <a:t>Schedule on same resource at different times</a:t>
            </a:r>
          </a:p>
          <a:p>
            <a:r>
              <a:rPr lang="en-US" dirty="0"/>
              <a:t>Sharing Memory artifacts? Files?</a:t>
            </a:r>
          </a:p>
          <a:p>
            <a:pPr lvl="1"/>
            <a:r>
              <a:rPr lang="en-US" dirty="0"/>
              <a:t>Gang schedule on same host? </a:t>
            </a:r>
          </a:p>
        </p:txBody>
      </p:sp>
    </p:spTree>
    <p:extLst>
      <p:ext uri="{BB962C8B-B14F-4D97-AF65-F5344CB8AC3E}">
        <p14:creationId xmlns:p14="http://schemas.microsoft.com/office/powerpoint/2010/main" val="284686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99A2E-52CF-4224-A9C1-7EE83633D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6DEBA4-3573-4EE8-8AE5-B722D43A2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598321"/>
          </a:xfrm>
        </p:spPr>
        <p:txBody>
          <a:bodyPr/>
          <a:lstStyle/>
          <a:p>
            <a:r>
              <a:rPr lang="en-US" dirty="0"/>
              <a:t>Avoid “All or nothing” </a:t>
            </a:r>
          </a:p>
          <a:p>
            <a:r>
              <a:rPr lang="en-US" dirty="0"/>
              <a:t>Poll N at random</a:t>
            </a:r>
          </a:p>
          <a:p>
            <a:r>
              <a:rPr lang="en-US" dirty="0"/>
              <a:t>Update N per time period</a:t>
            </a:r>
          </a:p>
          <a:p>
            <a:r>
              <a:rPr lang="en-US" dirty="0"/>
              <a:t>High- and Low- water levels</a:t>
            </a:r>
          </a:p>
          <a:p>
            <a:pPr lvl="1"/>
            <a:r>
              <a:rPr lang="en-US" sz="2000" dirty="0"/>
              <a:t>Ask for help or ask for work only at relative extremes</a:t>
            </a:r>
          </a:p>
          <a:p>
            <a:r>
              <a:rPr lang="en-US" dirty="0"/>
              <a:t>Centralized dispatch:  N-to-one updates. </a:t>
            </a:r>
          </a:p>
          <a:p>
            <a:r>
              <a:rPr lang="en-US" dirty="0"/>
              <a:t>Partitioning and Hierarchies</a:t>
            </a:r>
          </a:p>
          <a:p>
            <a:pPr lvl="1"/>
            <a:r>
              <a:rPr lang="en-US" sz="2000" dirty="0"/>
              <a:t>Keep communication local</a:t>
            </a:r>
          </a:p>
          <a:p>
            <a:pPr lvl="1"/>
            <a:r>
              <a:rPr lang="en-US" sz="2000" dirty="0"/>
              <a:t>Use representative above high- or below low- water marks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369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3D4AB-B2F3-4AA7-8FBC-24647CB75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“Resource </a:t>
            </a:r>
            <a:r>
              <a:rPr lang="en-US"/>
              <a:t>HoGs</a:t>
            </a:r>
            <a:r>
              <a:rPr lang="en-US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13AF6-3373-493E-BCD2-220B38AA5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300" dirty="0"/>
              <a:t>Balancing different types of hogs makes sense in monolithic systems with diverse resources, e.g. old school multiprogramming of tasks to overlap CPU-IO burst cycles</a:t>
            </a:r>
          </a:p>
          <a:p>
            <a:r>
              <a:rPr lang="en-US" sz="2300" dirty="0"/>
              <a:t>Makes much less sense in distributed systems where hosts are generally more specialized, e.g. cycle servers, file servers, database servers, etc. </a:t>
            </a:r>
          </a:p>
          <a:p>
            <a:r>
              <a:rPr lang="en-US" sz="2300" dirty="0"/>
              <a:t>Potential Answer: Prioritize dispatch</a:t>
            </a:r>
          </a:p>
          <a:p>
            <a:r>
              <a:rPr lang="en-US" sz="2300" dirty="0"/>
              <a:t>Potential Answer: Reward infrequent or short requests, penalize expensive requests</a:t>
            </a:r>
          </a:p>
          <a:p>
            <a:r>
              <a:rPr lang="en-US" sz="2300" dirty="0"/>
              <a:t>Potential Answer: All depends upon situation and goals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2312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E475-567A-435A-958B-1E56A5D58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Budgets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C9500-4A1F-4D4E-8C92-7B42C88B6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10074286" cy="4288949"/>
          </a:xfrm>
        </p:spPr>
        <p:txBody>
          <a:bodyPr>
            <a:normAutofit fontScale="85000" lnSpcReduction="10000"/>
          </a:bodyPr>
          <a:lstStyle/>
          <a:p>
            <a:r>
              <a:rPr lang="en-US" sz="2300" dirty="0"/>
              <a:t>Users or other components of a system impose deadlines</a:t>
            </a:r>
          </a:p>
          <a:p>
            <a:r>
              <a:rPr lang="en-US" sz="2300" dirty="0"/>
              <a:t>Deadlines are often divided vertically into phases, each with its own constituent time budget</a:t>
            </a:r>
          </a:p>
          <a:p>
            <a:r>
              <a:rPr lang="en-US" sz="2300" dirty="0"/>
              <a:t>Phases are often parallel </a:t>
            </a:r>
          </a:p>
          <a:p>
            <a:pPr lvl="1"/>
            <a:r>
              <a:rPr lang="en-US" sz="2300" dirty="0"/>
              <a:t>The </a:t>
            </a:r>
            <a:r>
              <a:rPr lang="en-US" sz="2300" i="1" dirty="0"/>
              <a:t>tail</a:t>
            </a:r>
            <a:r>
              <a:rPr lang="en-US" sz="2300" dirty="0"/>
              <a:t>, e.g. the slowest response within a phase, can delay the entire phase</a:t>
            </a:r>
          </a:p>
          <a:p>
            <a:pPr lvl="1"/>
            <a:r>
              <a:rPr lang="en-US" sz="2300" dirty="0"/>
              <a:t>Potential Answer: Re-request slow work as insurance</a:t>
            </a:r>
          </a:p>
          <a:p>
            <a:pPr lvl="1"/>
            <a:r>
              <a:rPr lang="en-US" sz="2300" dirty="0"/>
              <a:t>Potential Answer: Cut off after time budget and use less comprehensive result</a:t>
            </a:r>
          </a:p>
          <a:p>
            <a:pPr lvl="1"/>
            <a:r>
              <a:rPr lang="en-US" sz="2300" dirty="0"/>
              <a:t>Potential Answer: “Timed Snooze” consistently slow machines</a:t>
            </a:r>
          </a:p>
          <a:p>
            <a:pPr lvl="2"/>
            <a:r>
              <a:rPr lang="en-US" sz="2300" dirty="0"/>
              <a:t>Burst load will pass</a:t>
            </a:r>
          </a:p>
          <a:p>
            <a:pPr lvl="2"/>
            <a:r>
              <a:rPr lang="en-US" sz="2300" dirty="0"/>
              <a:t>Transient distractions, e.g. maintenance processes, will complete</a:t>
            </a:r>
          </a:p>
          <a:p>
            <a:pPr lvl="2"/>
            <a:r>
              <a:rPr lang="en-US" sz="2300" dirty="0"/>
              <a:t>Etc.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1313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81636-E39E-4DB5-8DC3-20951AB0E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Microeconomic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DBE05-7478-4C55-BC6E-60FAE842D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Bid on resources, resource goes to high bid</a:t>
            </a:r>
          </a:p>
          <a:p>
            <a:r>
              <a:rPr lang="en-US" dirty="0"/>
              <a:t>Bid based upon priority</a:t>
            </a:r>
          </a:p>
          <a:p>
            <a:r>
              <a:rPr lang="en-US" dirty="0"/>
              <a:t>Priority may raise with time (or lower)</a:t>
            </a:r>
          </a:p>
          <a:p>
            <a:r>
              <a:rPr lang="en-US" dirty="0"/>
              <a:t>Interesting when different resource qualities available</a:t>
            </a:r>
          </a:p>
          <a:p>
            <a:pPr lvl="1"/>
            <a:r>
              <a:rPr lang="en-US" dirty="0"/>
              <a:t>How important is the fastest processor if others are available? </a:t>
            </a:r>
          </a:p>
          <a:p>
            <a:pPr lvl="1"/>
            <a:r>
              <a:rPr lang="en-US" dirty="0"/>
              <a:t>How important is the fastest IO? Or Network?</a:t>
            </a:r>
          </a:p>
          <a:p>
            <a:r>
              <a:rPr lang="en-US" dirty="0"/>
              <a:t>Setting budgets (and adjusting them) is, of course, interesting. </a:t>
            </a:r>
          </a:p>
          <a:p>
            <a:r>
              <a:rPr lang="en-US" dirty="0"/>
              <a:t>So are the details of auctions.</a:t>
            </a:r>
          </a:p>
        </p:txBody>
      </p:sp>
    </p:spTree>
    <p:extLst>
      <p:ext uri="{BB962C8B-B14F-4D97-AF65-F5344CB8AC3E}">
        <p14:creationId xmlns:p14="http://schemas.microsoft.com/office/powerpoint/2010/main" val="2519420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3CE94-21E4-457E-81D8-6DFC7A915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Frequently Overheard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A9AF0-4243-4AB3-8D42-B1315EB05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…among “Kesden and his students”</a:t>
            </a:r>
          </a:p>
          <a:p>
            <a:pPr marL="0" indent="0">
              <a:buNone/>
            </a:pPr>
            <a:r>
              <a:rPr lang="en-US" dirty="0"/>
              <a:t>Student:  I looked everywhere: The slides, notes, textbook, readings, Wikipedia, Google, and the whiteboard near your office…I didn’t find the answer to the homework question anywhere. </a:t>
            </a:r>
          </a:p>
          <a:p>
            <a:pPr marL="0" indent="0">
              <a:buNone/>
            </a:pPr>
            <a:r>
              <a:rPr lang="en-US" dirty="0"/>
              <a:t>Kesden: Yeah. I know. 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Hint: </a:t>
            </a:r>
            <a:r>
              <a:rPr lang="en-US" dirty="0"/>
              <a:t>Think about it. Chat with your peers. Chat with the </a:t>
            </a:r>
            <a:r>
              <a:rPr lang="en-US" dirty="0" err="1"/>
              <a:t>TAs.</a:t>
            </a:r>
            <a:r>
              <a:rPr lang="en-US" dirty="0"/>
              <a:t> Chat with Kesden. Homework is like trivia/</a:t>
            </a:r>
            <a:r>
              <a:rPr lang="en-US" dirty="0" err="1"/>
              <a:t>boardgame</a:t>
            </a:r>
            <a:r>
              <a:rPr lang="en-US" dirty="0"/>
              <a:t> night. : A great way to meet people and chat!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910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61219-A77D-4541-B050-24738BC7D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Review from last class</a:t>
            </a:r>
          </a:p>
        </p:txBody>
      </p:sp>
      <p:pic>
        <p:nvPicPr>
          <p:cNvPr id="5" name="Content Placeholder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4DC468B9-77F4-48F4-9F6C-1F7AD89A78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62698" b="60465"/>
          <a:stretch/>
        </p:blipFill>
        <p:spPr>
          <a:xfrm>
            <a:off x="367573" y="2015732"/>
            <a:ext cx="5396495" cy="3812934"/>
          </a:xfr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D8B929-BBA9-49E5-8A3B-6E39AB42047D}"/>
              </a:ext>
            </a:extLst>
          </p:cNvPr>
          <p:cNvSpPr txBox="1">
            <a:spLocks/>
          </p:cNvSpPr>
          <p:nvPr/>
        </p:nvSpPr>
        <p:spPr>
          <a:xfrm>
            <a:off x="6096001" y="2015732"/>
            <a:ext cx="5953432" cy="3795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Proxies and Skeletons can be created before runtime</a:t>
            </a:r>
          </a:p>
          <a:p>
            <a:pPr lvl="1"/>
            <a:r>
              <a:rPr lang="en-US" dirty="0"/>
              <a:t>Ex, </a:t>
            </a:r>
            <a:r>
              <a:rPr lang="en-US" i="1" dirty="0" err="1"/>
              <a:t>rmic</a:t>
            </a:r>
            <a:r>
              <a:rPr lang="en-US" dirty="0"/>
              <a:t>, for Java’s original RMI</a:t>
            </a:r>
          </a:p>
          <a:p>
            <a:r>
              <a:rPr lang="en-US" dirty="0"/>
              <a:t>They can also be dynamic</a:t>
            </a:r>
          </a:p>
          <a:p>
            <a:pPr lvl="1"/>
            <a:r>
              <a:rPr lang="en-US" dirty="0"/>
              <a:t>Modern Java RMI</a:t>
            </a:r>
          </a:p>
          <a:p>
            <a:pPr lvl="1"/>
            <a:r>
              <a:rPr lang="en-US" dirty="0"/>
              <a:t>Skeletons unified into a dispatcher within JVM. It unmarshalls the communication, inspects it, and dispatches the local method and </a:t>
            </a:r>
            <a:r>
              <a:rPr lang="en-US" dirty="0" err="1"/>
              <a:t>marshalls</a:t>
            </a:r>
            <a:r>
              <a:rPr lang="en-US" dirty="0"/>
              <a:t> return</a:t>
            </a:r>
          </a:p>
          <a:p>
            <a:pPr lvl="1"/>
            <a:r>
              <a:rPr lang="en-US" dirty="0"/>
              <a:t>Proxies can be created dynamically upon need based upon interface.</a:t>
            </a:r>
          </a:p>
        </p:txBody>
      </p:sp>
    </p:spTree>
    <p:extLst>
      <p:ext uri="{BB962C8B-B14F-4D97-AF65-F5344CB8AC3E}">
        <p14:creationId xmlns:p14="http://schemas.microsoft.com/office/powerpoint/2010/main" val="1518601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DB635-830E-4B04-AE9B-7D16C9277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006" y="804519"/>
            <a:ext cx="10699955" cy="1049235"/>
          </a:xfrm>
        </p:spPr>
        <p:txBody>
          <a:bodyPr>
            <a:normAutofit fontScale="90000"/>
          </a:bodyPr>
          <a:lstStyle/>
          <a:p>
            <a:r>
              <a:rPr lang="en-US" dirty="0"/>
              <a:t>Quick Quiz!</a:t>
            </a:r>
            <a:br>
              <a:rPr lang="en-US" dirty="0"/>
            </a:br>
            <a:r>
              <a:rPr lang="en-US" dirty="0"/>
              <a:t>N-powerful machine? Or M*N/M-Powerful machines?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1FFDF-F546-412B-9317-2776C7D11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is “better”?</a:t>
            </a:r>
          </a:p>
          <a:p>
            <a:pPr lvl="1"/>
            <a:r>
              <a:rPr lang="en-US" dirty="0"/>
              <a:t>More likely to be fully available? </a:t>
            </a:r>
          </a:p>
          <a:p>
            <a:pPr lvl="1"/>
            <a:r>
              <a:rPr lang="en-US" dirty="0"/>
              <a:t>More likely to have some availability? </a:t>
            </a:r>
          </a:p>
          <a:p>
            <a:pPr lvl="1"/>
            <a:r>
              <a:rPr lang="en-US" dirty="0"/>
              <a:t>Cheaper? </a:t>
            </a:r>
          </a:p>
          <a:p>
            <a:pPr lvl="1"/>
            <a:r>
              <a:rPr lang="en-US" dirty="0"/>
              <a:t>Which would be expected to finish one or more tasks faster?</a:t>
            </a:r>
          </a:p>
          <a:p>
            <a:pPr lvl="1"/>
            <a:endParaRPr lang="en-US" dirty="0"/>
          </a:p>
          <a:p>
            <a:r>
              <a:rPr lang="en-US" dirty="0"/>
              <a:t>Let’s rephrase as…Which would be expected to finish one or more tasks faster? </a:t>
            </a:r>
          </a:p>
        </p:txBody>
      </p:sp>
    </p:spTree>
    <p:extLst>
      <p:ext uri="{BB962C8B-B14F-4D97-AF65-F5344CB8AC3E}">
        <p14:creationId xmlns:p14="http://schemas.microsoft.com/office/powerpoint/2010/main" val="3100741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5BCD4-D92D-4077-A5C2-82AE802CA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the way one or more jobs queue:</a:t>
            </a:r>
            <a:br>
              <a:rPr lang="en-US" dirty="0"/>
            </a:br>
            <a:r>
              <a:rPr lang="en-US" dirty="0"/>
              <a:t>One Big Jobs? Many Small Jobs?</a:t>
            </a:r>
          </a:p>
        </p:txBody>
      </p:sp>
      <p:pic>
        <p:nvPicPr>
          <p:cNvPr id="1026" name="Picture 2" descr="http://www.andrew.cmu.edu/course/15-446/applications/ln/queuesover.jpg">
            <a:extLst>
              <a:ext uri="{FF2B5EF4-FFF2-40B4-BE49-F238E27FC236}">
                <a16:creationId xmlns:a16="http://schemas.microsoft.com/office/drawing/2014/main" id="{89218D4A-C576-45ED-8F9D-D36635B01D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667"/>
          <a:stretch/>
        </p:blipFill>
        <p:spPr bwMode="auto">
          <a:xfrm>
            <a:off x="229066" y="2792896"/>
            <a:ext cx="3154363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andrew.cmu.edu/course/15-446/applications/ln/queuesover.jpg">
            <a:extLst>
              <a:ext uri="{FF2B5EF4-FFF2-40B4-BE49-F238E27FC236}">
                <a16:creationId xmlns:a16="http://schemas.microsoft.com/office/drawing/2014/main" id="{4FFADC06-6573-47CA-B12C-8C95C3AB81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63" b="27850"/>
          <a:stretch/>
        </p:blipFill>
        <p:spPr bwMode="auto">
          <a:xfrm>
            <a:off x="4746625" y="2153265"/>
            <a:ext cx="3154363" cy="331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andrew.cmu.edu/course/15-446/applications/ln/queuesover.jpg">
            <a:extLst>
              <a:ext uri="{FF2B5EF4-FFF2-40B4-BE49-F238E27FC236}">
                <a16:creationId xmlns:a16="http://schemas.microsoft.com/office/drawing/2014/main" id="{CFAD59DE-7280-41DA-A271-2D0C6834FD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7297" t="108912" r="127297" b="-35943"/>
          <a:stretch/>
        </p:blipFill>
        <p:spPr bwMode="auto">
          <a:xfrm>
            <a:off x="4518025" y="5004246"/>
            <a:ext cx="3154363" cy="1853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andrew.cmu.edu/course/15-446/applications/ln/queuesover.jpg">
            <a:extLst>
              <a:ext uri="{FF2B5EF4-FFF2-40B4-BE49-F238E27FC236}">
                <a16:creationId xmlns:a16="http://schemas.microsoft.com/office/drawing/2014/main" id="{946E6F47-BF7A-4CE2-937A-432DFEA288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969"/>
          <a:stretch/>
        </p:blipFill>
        <p:spPr bwMode="auto">
          <a:xfrm>
            <a:off x="8622886" y="2594116"/>
            <a:ext cx="3154363" cy="1853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01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1A897-A716-46FC-9D1F-B4C11280C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the queues</a:t>
            </a:r>
          </a:p>
        </p:txBody>
      </p:sp>
      <p:pic>
        <p:nvPicPr>
          <p:cNvPr id="2050" name="Picture 2" descr="http://www.andrew.cmu.edu/course/15-446/applications/ln/procqueue.jpg">
            <a:extLst>
              <a:ext uri="{FF2B5EF4-FFF2-40B4-BE49-F238E27FC236}">
                <a16:creationId xmlns:a16="http://schemas.microsoft.com/office/drawing/2014/main" id="{F4E06167-20F2-4FC3-8607-0270BDAF80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180" y="2222739"/>
            <a:ext cx="401955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andrew.cmu.edu/course/15-446/applications/ln/queuelen.jpg">
            <a:extLst>
              <a:ext uri="{FF2B5EF4-FFF2-40B4-BE49-F238E27FC236}">
                <a16:creationId xmlns:a16="http://schemas.microsoft.com/office/drawing/2014/main" id="{7D858D4A-C493-47C3-98FC-4E65134693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037" y="4441686"/>
            <a:ext cx="3971925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andrew.cmu.edu/course/15-446/applications/ln/nprocqueue.jpg">
            <a:extLst>
              <a:ext uri="{FF2B5EF4-FFF2-40B4-BE49-F238E27FC236}">
                <a16:creationId xmlns:a16="http://schemas.microsoft.com/office/drawing/2014/main" id="{EB2D5F4C-91DA-446C-BA14-86EB361D22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223" y="2222739"/>
            <a:ext cx="4038600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A6B8C38-FF78-4D0F-B73C-A5A219188313}"/>
              </a:ext>
            </a:extLst>
          </p:cNvPr>
          <p:cNvSpPr txBox="1"/>
          <p:nvPr/>
        </p:nvSpPr>
        <p:spPr>
          <a:xfrm>
            <a:off x="280180" y="4013439"/>
            <a:ext cx="28279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Arrival rate &lt; service rate:</a:t>
            </a:r>
          </a:p>
          <a:p>
            <a:r>
              <a:rPr lang="en-US" dirty="0"/>
              <a:t>Or jobs will never get done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D0DAB99-1282-4FB3-B07F-6E9FD904CF65}"/>
              </a:ext>
            </a:extLst>
          </p:cNvPr>
          <p:cNvCxnSpPr/>
          <p:nvPr/>
        </p:nvCxnSpPr>
        <p:spPr>
          <a:xfrm>
            <a:off x="4299730" y="3118089"/>
            <a:ext cx="349149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79B9B93D-7D26-4D6D-9CC0-324F6B7AD09A}"/>
              </a:ext>
            </a:extLst>
          </p:cNvPr>
          <p:cNvSpPr txBox="1"/>
          <p:nvPr/>
        </p:nvSpPr>
        <p:spPr>
          <a:xfrm>
            <a:off x="4353442" y="2489882"/>
            <a:ext cx="3384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Nx</a:t>
            </a:r>
            <a:r>
              <a:rPr lang="en-US" dirty="0"/>
              <a:t> service rate, </a:t>
            </a:r>
            <a:r>
              <a:rPr lang="en-US" dirty="0" err="1"/>
              <a:t>Nx</a:t>
            </a:r>
            <a:r>
              <a:rPr lang="en-US" dirty="0"/>
              <a:t> response rate</a:t>
            </a:r>
          </a:p>
          <a:p>
            <a:r>
              <a:rPr lang="en-US" dirty="0"/>
              <a:t>Same response time</a:t>
            </a:r>
          </a:p>
        </p:txBody>
      </p:sp>
    </p:spTree>
    <p:extLst>
      <p:ext uri="{BB962C8B-B14F-4D97-AF65-F5344CB8AC3E}">
        <p14:creationId xmlns:p14="http://schemas.microsoft.com/office/powerpoint/2010/main" val="37227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60F5C-3BCA-432A-8750-C68BF7147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749" y="804519"/>
            <a:ext cx="10264878" cy="1049235"/>
          </a:xfrm>
        </p:spPr>
        <p:txBody>
          <a:bodyPr/>
          <a:lstStyle/>
          <a:p>
            <a:r>
              <a:rPr lang="en-US" dirty="0"/>
              <a:t>Let’s remember why we have distributed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307AE-5337-49F8-AED7-941B06572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Distributed Users</a:t>
            </a:r>
          </a:p>
          <a:p>
            <a:r>
              <a:rPr lang="en-US" dirty="0"/>
              <a:t>Distributed peers/providers/other resources</a:t>
            </a:r>
          </a:p>
          <a:p>
            <a:r>
              <a:rPr lang="en-US" dirty="0"/>
              <a:t>Cost per resource (processor, memory, storage, network) at scale</a:t>
            </a:r>
          </a:p>
          <a:p>
            <a:r>
              <a:rPr lang="en-US" dirty="0"/>
              <a:t>Hard ceiling on capacity (processor, memory, storage, network)</a:t>
            </a:r>
          </a:p>
          <a:p>
            <a:r>
              <a:rPr lang="en-US" dirty="0"/>
              <a:t>Failure model (high chance of 1 of N failure, lower chance of N of N failure)</a:t>
            </a:r>
          </a:p>
          <a:p>
            <a:r>
              <a:rPr lang="en-US" dirty="0"/>
              <a:t>Localized risks</a:t>
            </a:r>
          </a:p>
          <a:p>
            <a:r>
              <a:rPr lang="en-US" dirty="0"/>
              <a:t>Etc.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100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96EAD-5E01-4355-ADE4-216120B1B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vs tasks vs Processes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C6960-A290-4F2A-844B-75CFDF569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Classically</a:t>
            </a:r>
          </a:p>
          <a:p>
            <a:pPr lvl="1"/>
            <a:r>
              <a:rPr lang="en-US" dirty="0"/>
              <a:t>Process: Unit of user work when concurrency wasn’t a consideration</a:t>
            </a:r>
          </a:p>
          <a:p>
            <a:pPr lvl="1"/>
            <a:r>
              <a:rPr lang="en-US" dirty="0"/>
              <a:t>Thread of Control: Unit of work, considered independently of its resources, e.g. open files, open communication sessions, memory state, etc. </a:t>
            </a:r>
          </a:p>
          <a:p>
            <a:pPr lvl="1"/>
            <a:r>
              <a:rPr lang="en-US" dirty="0"/>
              <a:t>Task: Unit or Units of work, including their resources.</a:t>
            </a:r>
          </a:p>
          <a:p>
            <a:r>
              <a:rPr lang="en-US" dirty="0"/>
              <a:t>In Distributed Systems:</a:t>
            </a:r>
          </a:p>
          <a:p>
            <a:pPr lvl="1"/>
            <a:r>
              <a:rPr lang="en-US" dirty="0"/>
              <a:t>Process or Thread: Synonyms. A unit of work, considered independently of its resources</a:t>
            </a:r>
          </a:p>
          <a:p>
            <a:pPr lvl="1"/>
            <a:r>
              <a:rPr lang="en-US" dirty="0"/>
              <a:t>Task:  An overarching goal of a user and the resources allocated to accomplishing it, including the tasks/processes. The related threads/processes and their environment.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217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2A4CA-85BC-4442-B9DB-7F9D70D36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vs migration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3511C-7212-47E7-B13F-6AA220821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Allocation: Choosing the initial resource to use for a task, e.g. which of many host machines for cycles or which of many replicas of a file</a:t>
            </a:r>
          </a:p>
          <a:p>
            <a:r>
              <a:rPr lang="en-US" dirty="0"/>
              <a:t>Migration: The processes and effort of moving a process/thread from one resource to another, e.g. one host machine to another host machine for cycles</a:t>
            </a:r>
          </a:p>
          <a:p>
            <a:r>
              <a:rPr lang="en-US" dirty="0"/>
              <a:t>Allocation is important because migration is expensive!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04588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104</TotalTime>
  <Words>1061</Words>
  <Application>Microsoft Office PowerPoint</Application>
  <PresentationFormat>Widescreen</PresentationFormat>
  <Paragraphs>128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Gill Sans MT</vt:lpstr>
      <vt:lpstr>Gallery</vt:lpstr>
      <vt:lpstr>14-736:  Distributed Systems</vt:lpstr>
      <vt:lpstr>Frequently Overheard</vt:lpstr>
      <vt:lpstr>Quick Review from last class</vt:lpstr>
      <vt:lpstr>Quick Quiz! N-powerful machine? Or M*N/M-Powerful machines?</vt:lpstr>
      <vt:lpstr>Consider the way one or more jobs queue: One Big Jobs? Many Small Jobs?</vt:lpstr>
      <vt:lpstr>Modeling the queues</vt:lpstr>
      <vt:lpstr>Let’s remember why we have distributed systems</vt:lpstr>
      <vt:lpstr>Threads vs tasks vs Processes</vt:lpstr>
      <vt:lpstr>allocation vs migration</vt:lpstr>
      <vt:lpstr>Consider Process migration</vt:lpstr>
      <vt:lpstr>Key Challenge: What Are WE Dispatching?</vt:lpstr>
      <vt:lpstr>Key Challenge: Communication</vt:lpstr>
      <vt:lpstr>Communication: Common Pitfalls</vt:lpstr>
      <vt:lpstr>Scheduling Dependencies</vt:lpstr>
      <vt:lpstr>Communication strategies</vt:lpstr>
      <vt:lpstr>“Resource HoGs”</vt:lpstr>
      <vt:lpstr>Time Budgets</vt:lpstr>
      <vt:lpstr>Microeconomic approaches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14-736:  Distributed Systems</dc:title>
  <dc:creator>Gregory Kesden</dc:creator>
  <cp:lastModifiedBy>Gregory Kesden</cp:lastModifiedBy>
  <cp:revision>16</cp:revision>
  <dcterms:created xsi:type="dcterms:W3CDTF">2018-01-29T04:21:15Z</dcterms:created>
  <dcterms:modified xsi:type="dcterms:W3CDTF">2018-01-29T06:57:11Z</dcterms:modified>
</cp:coreProperties>
</file>