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46"/>
  </p:notesMasterIdLst>
  <p:handoutMasterIdLst>
    <p:handoutMasterId r:id="rId47"/>
  </p:handoutMasterIdLst>
  <p:sldIdLst>
    <p:sldId id="265" r:id="rId2"/>
    <p:sldId id="427" r:id="rId3"/>
    <p:sldId id="312" r:id="rId4"/>
    <p:sldId id="313" r:id="rId5"/>
    <p:sldId id="425" r:id="rId6"/>
    <p:sldId id="314" r:id="rId7"/>
    <p:sldId id="416" r:id="rId8"/>
    <p:sldId id="317" r:id="rId9"/>
    <p:sldId id="318" r:id="rId10"/>
    <p:sldId id="319" r:id="rId11"/>
    <p:sldId id="320" r:id="rId12"/>
    <p:sldId id="321" r:id="rId13"/>
    <p:sldId id="322" r:id="rId14"/>
    <p:sldId id="276" r:id="rId15"/>
    <p:sldId id="277" r:id="rId16"/>
    <p:sldId id="392" r:id="rId17"/>
    <p:sldId id="393" r:id="rId18"/>
    <p:sldId id="329" r:id="rId19"/>
    <p:sldId id="331" r:id="rId20"/>
    <p:sldId id="332" r:id="rId21"/>
    <p:sldId id="333" r:id="rId22"/>
    <p:sldId id="423" r:id="rId23"/>
    <p:sldId id="337" r:id="rId24"/>
    <p:sldId id="339" r:id="rId25"/>
    <p:sldId id="340" r:id="rId26"/>
    <p:sldId id="341" r:id="rId27"/>
    <p:sldId id="342" r:id="rId28"/>
    <p:sldId id="403" r:id="rId29"/>
    <p:sldId id="343" r:id="rId30"/>
    <p:sldId id="344" r:id="rId31"/>
    <p:sldId id="345" r:id="rId32"/>
    <p:sldId id="404" r:id="rId33"/>
    <p:sldId id="386" r:id="rId34"/>
    <p:sldId id="346" r:id="rId35"/>
    <p:sldId id="347" r:id="rId36"/>
    <p:sldId id="348" r:id="rId37"/>
    <p:sldId id="349" r:id="rId38"/>
    <p:sldId id="358" r:id="rId39"/>
    <p:sldId id="374" r:id="rId40"/>
    <p:sldId id="424" r:id="rId41"/>
    <p:sldId id="372" r:id="rId42"/>
    <p:sldId id="401" r:id="rId43"/>
    <p:sldId id="405" r:id="rId44"/>
    <p:sldId id="406" r:id="rId45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FF00"/>
    <a:srgbClr val="6F6FFF"/>
    <a:srgbClr val="00CC00"/>
    <a:srgbClr val="00CC99"/>
    <a:srgbClr val="993300"/>
    <a:srgbClr val="3366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86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39.xml"/><Relationship Id="rId3" Type="http://schemas.openxmlformats.org/officeDocument/2006/relationships/slide" Target="slides/slide28.xml"/><Relationship Id="rId7" Type="http://schemas.openxmlformats.org/officeDocument/2006/relationships/slide" Target="slides/slide32.xml"/><Relationship Id="rId2" Type="http://schemas.openxmlformats.org/officeDocument/2006/relationships/slide" Target="slides/slide27.xml"/><Relationship Id="rId1" Type="http://schemas.openxmlformats.org/officeDocument/2006/relationships/slide" Target="slides/slide18.xml"/><Relationship Id="rId6" Type="http://schemas.openxmlformats.org/officeDocument/2006/relationships/slide" Target="slides/slide31.xml"/><Relationship Id="rId5" Type="http://schemas.openxmlformats.org/officeDocument/2006/relationships/slide" Target="slides/slide30.xml"/><Relationship Id="rId4" Type="http://schemas.openxmlformats.org/officeDocument/2006/relationships/slide" Target="slides/slide2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68CB8FB-4D1B-4E07-94D5-DE1D3C0E754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4" rIns="96633" bIns="48314" numCol="1" anchor="t" anchorCtr="0" compatLnSpc="1">
            <a:prstTxWarp prst="textNoShape">
              <a:avLst/>
            </a:prstTxWarp>
          </a:bodyPr>
          <a:lstStyle>
            <a:lvl1pPr defTabSz="966788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9FCC2BF1-71DC-4C4F-899A-8AF0CE9968A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363" y="0"/>
            <a:ext cx="41608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4" rIns="96633" bIns="48314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0A654206-A8C5-4CCF-8605-29CD31BA0BA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50075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4" rIns="96633" bIns="48314" numCol="1" anchor="b" anchorCtr="0" compatLnSpc="1">
            <a:prstTxWarp prst="textNoShape">
              <a:avLst/>
            </a:prstTxWarp>
          </a:bodyPr>
          <a:lstStyle>
            <a:lvl1pPr defTabSz="966788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EC8927BA-A111-45F7-B0CD-BAF8ECC01E1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363" y="6950075"/>
            <a:ext cx="41608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4" rIns="96633" bIns="48314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fld id="{2D39D011-64A0-4768-AAE6-926A2CCDD28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A64E889B-DB63-4AE5-AA18-E5725DA18BE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4" rIns="96633" bIns="48314" numCol="1" anchor="t" anchorCtr="0" compatLnSpc="1">
            <a:prstTxWarp prst="textNoShape">
              <a:avLst/>
            </a:prstTxWarp>
          </a:bodyPr>
          <a:lstStyle>
            <a:lvl1pPr defTabSz="966788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B61D78E8-93F6-498C-A9FE-E986D37C71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440363" y="0"/>
            <a:ext cx="41608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4" rIns="96633" bIns="48314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>
            <a:extLst>
              <a:ext uri="{FF2B5EF4-FFF2-40B4-BE49-F238E27FC236}">
                <a16:creationId xmlns:a16="http://schemas.microsoft.com/office/drawing/2014/main" id="{E838A78F-005B-42D8-B5FB-44ACD2B98A4E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C005208C-C10E-447C-9B9E-933D352592D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81113" y="3475038"/>
            <a:ext cx="703897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4" rIns="96633" bIns="48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1CD6C435-034F-4B52-AAD1-83D22BCEC00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50075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4" rIns="96633" bIns="48314" numCol="1" anchor="b" anchorCtr="0" compatLnSpc="1">
            <a:prstTxWarp prst="textNoShape">
              <a:avLst/>
            </a:prstTxWarp>
          </a:bodyPr>
          <a:lstStyle>
            <a:lvl1pPr defTabSz="966788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BE8C3C59-D95F-49E0-B028-685C31FFAC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40363" y="6950075"/>
            <a:ext cx="41608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3" tIns="48314" rIns="96633" bIns="48314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fld id="{E82192BD-44E6-40C7-B572-C6CB886E497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7FEAB199-7131-4917-A179-C1FCBE8ECA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2C15FA68-9949-48E1-9CD0-9435A13FA49F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40160D39-2DD0-4BB8-A8C1-3A104DE7532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66773A52-A7E0-48F0-AA2A-B1860162BC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id="{232D44BD-572E-4214-BB4C-DF933E9A27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9CC29F46-2EAB-43AE-BB49-1F10B36CA452}" type="slidenum">
              <a:rPr lang="en-US" altLang="en-US" sz="1200"/>
              <a:pPr eaLnBrk="1" hangingPunct="1"/>
              <a:t>11</a:t>
            </a:fld>
            <a:endParaRPr lang="en-US" altLang="en-US" sz="1200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id="{7F4DBDF4-3A58-4B34-AB89-DCF0C598B3A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id="{956CF8FB-BAF3-4337-A7E6-E39D7FDAB0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752180A7-3467-4010-8DF7-D4271476D4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1C9F4973-7306-417A-AFCD-D1CF9D22A9EA}" type="slidenum">
              <a:rPr lang="en-US" altLang="en-US" sz="1200"/>
              <a:pPr eaLnBrk="1" hangingPunct="1"/>
              <a:t>12</a:t>
            </a:fld>
            <a:endParaRPr lang="en-US" altLang="en-US" sz="1200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8B9B4323-A756-4159-B874-6D56B4DD91E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1BA1D39C-7E89-49B2-8DC0-CD97A188A2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ABF69558-254B-4DA7-BE01-FC672C8D56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6F02EB1F-1943-4580-A8A0-D23C77041F75}" type="slidenum">
              <a:rPr lang="en-US" altLang="en-US" sz="1200"/>
              <a:pPr eaLnBrk="1" hangingPunct="1"/>
              <a:t>13</a:t>
            </a:fld>
            <a:endParaRPr lang="en-US" altLang="en-US" sz="1200"/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E6FFF526-3888-420F-A60B-EA1A2DEFEEB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D7DE6973-7217-4C6E-91BA-9BE065FBAD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E4CE7B74-689C-4A83-AF1B-3C9B5A49CC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492CFB9F-9D9B-4DF5-9729-F048CBC8CADF}" type="slidenum">
              <a:rPr lang="en-US" altLang="en-US" sz="1200"/>
              <a:pPr eaLnBrk="1" hangingPunct="1"/>
              <a:t>14</a:t>
            </a:fld>
            <a:endParaRPr lang="en-US" altLang="en-US" sz="12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35238FFC-0F7F-4517-97E5-C1683EDC512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BA97DAB7-FFC1-4592-9ACC-E686E9C6F2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>
            <a:extLst>
              <a:ext uri="{FF2B5EF4-FFF2-40B4-BE49-F238E27FC236}">
                <a16:creationId xmlns:a16="http://schemas.microsoft.com/office/drawing/2014/main" id="{607AD199-B6CD-4388-952B-C4152DDDEA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1E2134AE-DBDB-4EF0-ACBC-CD5C0CE1ED28}" type="slidenum">
              <a:rPr lang="en-US" altLang="en-US" sz="1200"/>
              <a:pPr eaLnBrk="1" hangingPunct="1"/>
              <a:t>15</a:t>
            </a:fld>
            <a:endParaRPr lang="en-US" altLang="en-US" sz="1200"/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2DA15755-7D50-4A9C-B86C-62DB7E3F65A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F19769C9-3EDB-4976-905A-FFDC8D2E0A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37F9A3BA-B18B-41D1-B37D-4CE25D97C3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0439AD87-8C60-498C-A8DE-34D00B142951}" type="slidenum">
              <a:rPr lang="en-US" altLang="en-US" sz="1200"/>
              <a:pPr eaLnBrk="1" hangingPunct="1"/>
              <a:t>16</a:t>
            </a:fld>
            <a:endParaRPr lang="en-US" altLang="en-US" sz="120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DDD8B32C-9AD1-4A37-B04D-93C38119677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ADD9EBB4-8E15-4547-AEDA-82322DBF2D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id="{AAA38877-A475-41C0-9864-FF91A923B8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A064A44E-835E-4786-87AB-801D7C033BDA}" type="slidenum">
              <a:rPr lang="en-US" altLang="en-US" sz="1200"/>
              <a:pPr eaLnBrk="1" hangingPunct="1"/>
              <a:t>17</a:t>
            </a:fld>
            <a:endParaRPr lang="en-US" altLang="en-US" sz="1200"/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id="{2353184D-E011-4C1F-A9BD-506BFF455F1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id="{6EB3FBD2-7250-40E9-AA41-A5BFD5569F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id="{3EFC2D4C-59CC-44E2-AA4A-2647C7A273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96C30E49-9C86-4168-8E54-7690287953FA}" type="slidenum">
              <a:rPr lang="en-US" altLang="en-US" sz="1200"/>
              <a:pPr eaLnBrk="1" hangingPunct="1"/>
              <a:t>18</a:t>
            </a:fld>
            <a:endParaRPr lang="en-US" altLang="en-US" sz="1200"/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1CB5BC54-2DBD-459C-B56F-20E0AC95850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3AC089CF-8A00-4A54-87A8-B2037661F6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EC294786-D28D-44E3-9604-80F398ABF4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A317178E-0175-4053-8B7F-8CE9F83F7175}" type="slidenum">
              <a:rPr lang="en-US" altLang="en-US" sz="1200"/>
              <a:pPr eaLnBrk="1" hangingPunct="1"/>
              <a:t>19</a:t>
            </a:fld>
            <a:endParaRPr lang="en-US" altLang="en-US" sz="1200"/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51DE08C7-F230-4C59-8A9A-2DB32648D1A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FDBD5B6B-90D9-4CA6-BB28-FBCF45C11E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>
            <a:extLst>
              <a:ext uri="{FF2B5EF4-FFF2-40B4-BE49-F238E27FC236}">
                <a16:creationId xmlns:a16="http://schemas.microsoft.com/office/drawing/2014/main" id="{61601AA4-6EFF-45A6-81B4-55039F3F05C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9393EDBB-DF8F-4C9E-ABF3-E81285F617DC}" type="slidenum">
              <a:rPr lang="en-US" altLang="en-US" sz="1200"/>
              <a:pPr eaLnBrk="1" hangingPunct="1"/>
              <a:t>20</a:t>
            </a:fld>
            <a:endParaRPr lang="en-US" altLang="en-US" sz="1200"/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BCB8E653-5826-471D-BAA7-54AB008CC0A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9311EE7C-5A0D-4668-B056-E6A5ED850B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86DDBDDE-FCAC-4895-9DF3-651DFC5934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8F89928A-4F7A-41DC-9DA0-A80A4D77DDFE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9D6BAE67-8D3D-4639-8D85-ABFF4AF53BD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5B51FA47-A611-4580-9F04-ECB16D03E4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90714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>
            <a:extLst>
              <a:ext uri="{FF2B5EF4-FFF2-40B4-BE49-F238E27FC236}">
                <a16:creationId xmlns:a16="http://schemas.microsoft.com/office/drawing/2014/main" id="{B464CEC1-BE0E-4AA8-B91E-C68C732388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06EB852D-87E4-4D6F-B11B-4FDFDB6813F5}" type="slidenum">
              <a:rPr lang="en-US" altLang="en-US" sz="1200"/>
              <a:pPr eaLnBrk="1" hangingPunct="1"/>
              <a:t>21</a:t>
            </a:fld>
            <a:endParaRPr lang="en-US" altLang="en-US" sz="1200"/>
          </a:p>
        </p:txBody>
      </p:sp>
      <p:sp>
        <p:nvSpPr>
          <p:cNvPr id="73731" name="Rectangle 2">
            <a:extLst>
              <a:ext uri="{FF2B5EF4-FFF2-40B4-BE49-F238E27FC236}">
                <a16:creationId xmlns:a16="http://schemas.microsoft.com/office/drawing/2014/main" id="{F91F821C-0476-4515-A7D0-A4B3239769B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>
            <a:extLst>
              <a:ext uri="{FF2B5EF4-FFF2-40B4-BE49-F238E27FC236}">
                <a16:creationId xmlns:a16="http://schemas.microsoft.com/office/drawing/2014/main" id="{6238F1D7-E09D-4CE5-A693-4ACBC85667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 eaLnBrk="1" hangingPunct="1"/>
            <a:r>
              <a:rPr lang="en-US" altLang="en-US"/>
              <a:t>Lots of subtlety to get good implementation (RFC 1058).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>
            <a:extLst>
              <a:ext uri="{FF2B5EF4-FFF2-40B4-BE49-F238E27FC236}">
                <a16:creationId xmlns:a16="http://schemas.microsoft.com/office/drawing/2014/main" id="{9BE443CB-5E5A-4B5D-84A1-37D0990CF7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64628660-A1EC-4ACB-8AEB-5587AD0BB1BD}" type="slidenum">
              <a:rPr lang="en-US" altLang="en-US" sz="1200"/>
              <a:pPr eaLnBrk="1" hangingPunct="1"/>
              <a:t>22</a:t>
            </a:fld>
            <a:endParaRPr lang="en-US" altLang="en-US" sz="1200"/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EC988641-8732-4DB7-95E2-B35D486ED5D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02B35198-5F20-4B18-988A-023A86E4BA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F93D9DCA-AF6C-44F5-9C40-6F2DBF5E1F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C6628A3D-FE4B-46B4-B9CE-C874F845D412}" type="slidenum">
              <a:rPr lang="en-US" altLang="en-US" sz="1200"/>
              <a:pPr eaLnBrk="1" hangingPunct="1"/>
              <a:t>23</a:t>
            </a:fld>
            <a:endParaRPr lang="en-US" altLang="en-US" sz="1200"/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C5E0A617-A895-480D-BE57-4CF64CE8C93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52EF42C4-81BC-44ED-845E-1B5F931F9C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>
            <a:extLst>
              <a:ext uri="{FF2B5EF4-FFF2-40B4-BE49-F238E27FC236}">
                <a16:creationId xmlns:a16="http://schemas.microsoft.com/office/drawing/2014/main" id="{ED8B05EA-8AB1-42AB-86DE-146E7481B6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2D133277-8A85-4F72-8D08-AF9AE13113DA}" type="slidenum">
              <a:rPr lang="en-US" altLang="en-US" sz="1200"/>
              <a:pPr eaLnBrk="1" hangingPunct="1"/>
              <a:t>24</a:t>
            </a:fld>
            <a:endParaRPr lang="en-US" altLang="en-US" sz="1200"/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ACE3F161-6FF4-4A49-B07C-70F72AA965B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D52D1CA9-B066-4CD6-8AF9-3E281D5D1E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>
            <a:extLst>
              <a:ext uri="{FF2B5EF4-FFF2-40B4-BE49-F238E27FC236}">
                <a16:creationId xmlns:a16="http://schemas.microsoft.com/office/drawing/2014/main" id="{3FFE125E-EE51-47A5-BCBC-D4EE0FCEBE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7980DC19-806B-4CCB-B27A-D31245053B9A}" type="slidenum">
              <a:rPr lang="en-US" altLang="en-US" sz="1200"/>
              <a:pPr eaLnBrk="1" hangingPunct="1"/>
              <a:t>25</a:t>
            </a:fld>
            <a:endParaRPr lang="en-US" altLang="en-US" sz="1200"/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DFE7ECE2-5974-4D46-874E-ABFEA9A5C54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>
            <a:extLst>
              <a:ext uri="{FF2B5EF4-FFF2-40B4-BE49-F238E27FC236}">
                <a16:creationId xmlns:a16="http://schemas.microsoft.com/office/drawing/2014/main" id="{6F8F38B9-9707-4210-8DF7-87D767FCDF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>
            <a:extLst>
              <a:ext uri="{FF2B5EF4-FFF2-40B4-BE49-F238E27FC236}">
                <a16:creationId xmlns:a16="http://schemas.microsoft.com/office/drawing/2014/main" id="{5415189B-9EB5-4233-B05A-8778837A1EA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46F04678-D912-4552-B167-413FE483CF87}" type="slidenum">
              <a:rPr lang="en-US" altLang="en-US" sz="1200"/>
              <a:pPr eaLnBrk="1" hangingPunct="1"/>
              <a:t>26</a:t>
            </a:fld>
            <a:endParaRPr lang="en-US" altLang="en-US" sz="1200"/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BC222B3D-84CE-47A7-9CDB-4BBED48BA3A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EE49B879-943C-4198-9995-6E4B34D8E9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>
            <a:extLst>
              <a:ext uri="{FF2B5EF4-FFF2-40B4-BE49-F238E27FC236}">
                <a16:creationId xmlns:a16="http://schemas.microsoft.com/office/drawing/2014/main" id="{BC8B10F4-2773-47A8-AF7B-A2D70C25E6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BA82B365-55E6-4BF9-8568-81C14ECE87A4}" type="slidenum">
              <a:rPr lang="en-US" altLang="en-US" sz="1200"/>
              <a:pPr eaLnBrk="1" hangingPunct="1"/>
              <a:t>27</a:t>
            </a:fld>
            <a:endParaRPr lang="en-US" altLang="en-US" sz="1200"/>
          </a:p>
        </p:txBody>
      </p:sp>
      <p:sp>
        <p:nvSpPr>
          <p:cNvPr id="79875" name="Rectangle 2">
            <a:extLst>
              <a:ext uri="{FF2B5EF4-FFF2-40B4-BE49-F238E27FC236}">
                <a16:creationId xmlns:a16="http://schemas.microsoft.com/office/drawing/2014/main" id="{5D38B27F-F169-4543-BFEE-3BB28D433C9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>
            <a:extLst>
              <a:ext uri="{FF2B5EF4-FFF2-40B4-BE49-F238E27FC236}">
                <a16:creationId xmlns:a16="http://schemas.microsoft.com/office/drawing/2014/main" id="{7CEE72CB-31C5-49AC-98D8-1DDC09006F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>
            <a:extLst>
              <a:ext uri="{FF2B5EF4-FFF2-40B4-BE49-F238E27FC236}">
                <a16:creationId xmlns:a16="http://schemas.microsoft.com/office/drawing/2014/main" id="{E52B3E18-1588-4848-837A-F29C9FDFD2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59392636-6B8D-4E7F-A2EB-40974A550439}" type="slidenum">
              <a:rPr lang="en-US" altLang="en-US" sz="1200"/>
              <a:pPr eaLnBrk="1" hangingPunct="1"/>
              <a:t>28</a:t>
            </a:fld>
            <a:endParaRPr lang="en-US" altLang="en-US" sz="1200"/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5549D823-1605-46B3-9B32-126BA81018E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31BABA47-AF15-4B6D-A2EE-01C064644E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>
            <a:extLst>
              <a:ext uri="{FF2B5EF4-FFF2-40B4-BE49-F238E27FC236}">
                <a16:creationId xmlns:a16="http://schemas.microsoft.com/office/drawing/2014/main" id="{4417E4C7-944E-4F47-95F7-6195E3FA45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E6D71768-F45C-492A-B9B9-C1E3F894A25F}" type="slidenum">
              <a:rPr lang="en-US" altLang="en-US" sz="1200"/>
              <a:pPr eaLnBrk="1" hangingPunct="1"/>
              <a:t>29</a:t>
            </a:fld>
            <a:endParaRPr lang="en-US" altLang="en-US" sz="1200"/>
          </a:p>
        </p:txBody>
      </p:sp>
      <p:sp>
        <p:nvSpPr>
          <p:cNvPr id="81923" name="Rectangle 2">
            <a:extLst>
              <a:ext uri="{FF2B5EF4-FFF2-40B4-BE49-F238E27FC236}">
                <a16:creationId xmlns:a16="http://schemas.microsoft.com/office/drawing/2014/main" id="{3A2CE6EC-DEF3-46F2-B5C6-D1ED5E485B2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>
            <a:extLst>
              <a:ext uri="{FF2B5EF4-FFF2-40B4-BE49-F238E27FC236}">
                <a16:creationId xmlns:a16="http://schemas.microsoft.com/office/drawing/2014/main" id="{426660BB-5238-44BC-86AA-1B5539B63B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>
            <a:extLst>
              <a:ext uri="{FF2B5EF4-FFF2-40B4-BE49-F238E27FC236}">
                <a16:creationId xmlns:a16="http://schemas.microsoft.com/office/drawing/2014/main" id="{8AF9EA49-446D-451C-A9D4-44355197A2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20142B73-A1A7-4931-98CE-799733525258}" type="slidenum">
              <a:rPr lang="en-US" altLang="en-US" sz="1200"/>
              <a:pPr eaLnBrk="1" hangingPunct="1"/>
              <a:t>30</a:t>
            </a:fld>
            <a:endParaRPr lang="en-US" altLang="en-US" sz="1200"/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09B74549-94FF-4AAD-B332-7948E8E1294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09747CD5-A63B-460B-98AA-AA5113D6CD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A3CD91E1-4603-4E13-80F6-CBCCE55D03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3AFBF019-0ABE-484C-A579-47D26F7A3E8F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88B1C157-1861-496C-95E3-6259F95D7B2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FE4F5F28-FCEA-4DE1-AC4C-FAD24B3E96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>
            <a:extLst>
              <a:ext uri="{FF2B5EF4-FFF2-40B4-BE49-F238E27FC236}">
                <a16:creationId xmlns:a16="http://schemas.microsoft.com/office/drawing/2014/main" id="{B7C23DF0-9DD1-419B-8331-22C8AB4DA6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B8CD62B4-8892-4050-8353-8733F0ECF208}" type="slidenum">
              <a:rPr lang="en-US" altLang="en-US" sz="1200"/>
              <a:pPr eaLnBrk="1" hangingPunct="1"/>
              <a:t>31</a:t>
            </a:fld>
            <a:endParaRPr lang="en-US" altLang="en-US" sz="1200"/>
          </a:p>
        </p:txBody>
      </p:sp>
      <p:sp>
        <p:nvSpPr>
          <p:cNvPr id="83971" name="Rectangle 2">
            <a:extLst>
              <a:ext uri="{FF2B5EF4-FFF2-40B4-BE49-F238E27FC236}">
                <a16:creationId xmlns:a16="http://schemas.microsoft.com/office/drawing/2014/main" id="{861D4EB7-26CF-41F4-84D6-B66035B445D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>
            <a:extLst>
              <a:ext uri="{FF2B5EF4-FFF2-40B4-BE49-F238E27FC236}">
                <a16:creationId xmlns:a16="http://schemas.microsoft.com/office/drawing/2014/main" id="{C68DB498-54BD-46A5-94FD-82D45746E7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>
            <a:extLst>
              <a:ext uri="{FF2B5EF4-FFF2-40B4-BE49-F238E27FC236}">
                <a16:creationId xmlns:a16="http://schemas.microsoft.com/office/drawing/2014/main" id="{97755775-EC38-452F-BB7D-0DB8E7F239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5531C462-17C1-402F-920D-A0036A8704F4}" type="slidenum">
              <a:rPr lang="en-US" altLang="en-US" sz="1200"/>
              <a:pPr eaLnBrk="1" hangingPunct="1"/>
              <a:t>32</a:t>
            </a:fld>
            <a:endParaRPr lang="en-US" altLang="en-US" sz="1200"/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C1D77A79-EA77-4596-9229-EA6ABC832F3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id="{A4D7C3B5-48D7-4E1A-B7F1-0F3D8071B4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>
            <a:extLst>
              <a:ext uri="{FF2B5EF4-FFF2-40B4-BE49-F238E27FC236}">
                <a16:creationId xmlns:a16="http://schemas.microsoft.com/office/drawing/2014/main" id="{C5CB895C-9E1A-4A97-9984-E37B56872B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94C3F97D-D4AA-485F-B1D4-D504E443EAFF}" type="slidenum">
              <a:rPr lang="en-US" altLang="en-US" sz="1200"/>
              <a:pPr eaLnBrk="1" hangingPunct="1"/>
              <a:t>33</a:t>
            </a:fld>
            <a:endParaRPr lang="en-US" altLang="en-US" sz="1200"/>
          </a:p>
        </p:txBody>
      </p:sp>
      <p:sp>
        <p:nvSpPr>
          <p:cNvPr id="86019" name="Rectangle 2">
            <a:extLst>
              <a:ext uri="{FF2B5EF4-FFF2-40B4-BE49-F238E27FC236}">
                <a16:creationId xmlns:a16="http://schemas.microsoft.com/office/drawing/2014/main" id="{E9E0FEA0-8C4B-4A13-987F-A44AB993EAA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>
            <a:extLst>
              <a:ext uri="{FF2B5EF4-FFF2-40B4-BE49-F238E27FC236}">
                <a16:creationId xmlns:a16="http://schemas.microsoft.com/office/drawing/2014/main" id="{37AAB547-08E7-4256-9937-C6669F0933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>
            <a:extLst>
              <a:ext uri="{FF2B5EF4-FFF2-40B4-BE49-F238E27FC236}">
                <a16:creationId xmlns:a16="http://schemas.microsoft.com/office/drawing/2014/main" id="{3057772B-D386-491C-9C23-4543681EE0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92DFF1C5-E3FD-4B85-B69B-A09D37717D54}" type="slidenum">
              <a:rPr lang="en-US" altLang="en-US" sz="1200"/>
              <a:pPr eaLnBrk="1" hangingPunct="1"/>
              <a:t>34</a:t>
            </a:fld>
            <a:endParaRPr lang="en-US" altLang="en-US" sz="1200"/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61C82267-19DB-4FE2-8069-93247134C6A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781710F0-1159-4ABE-9364-C1E1DF9DDC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>
            <a:extLst>
              <a:ext uri="{FF2B5EF4-FFF2-40B4-BE49-F238E27FC236}">
                <a16:creationId xmlns:a16="http://schemas.microsoft.com/office/drawing/2014/main" id="{FDF72B11-131B-4B05-8508-20D30D1899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6246906B-9FF8-4E7E-8993-4F3024009DEC}" type="slidenum">
              <a:rPr lang="en-US" altLang="en-US" sz="1200"/>
              <a:pPr eaLnBrk="1" hangingPunct="1"/>
              <a:t>35</a:t>
            </a:fld>
            <a:endParaRPr lang="en-US" altLang="en-US" sz="1200"/>
          </a:p>
        </p:txBody>
      </p:sp>
      <p:sp>
        <p:nvSpPr>
          <p:cNvPr id="88067" name="Rectangle 2">
            <a:extLst>
              <a:ext uri="{FF2B5EF4-FFF2-40B4-BE49-F238E27FC236}">
                <a16:creationId xmlns:a16="http://schemas.microsoft.com/office/drawing/2014/main" id="{1BE5ACB1-19F6-4904-B6B4-E94DC50B294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>
            <a:extLst>
              <a:ext uri="{FF2B5EF4-FFF2-40B4-BE49-F238E27FC236}">
                <a16:creationId xmlns:a16="http://schemas.microsoft.com/office/drawing/2014/main" id="{36D07B78-6CDC-48A9-A8F1-2B756D3BFF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>
            <a:extLst>
              <a:ext uri="{FF2B5EF4-FFF2-40B4-BE49-F238E27FC236}">
                <a16:creationId xmlns:a16="http://schemas.microsoft.com/office/drawing/2014/main" id="{E3ED3DAB-DCC8-4164-926F-CB78E16872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9E84C609-1DCC-4286-BB62-7A50B66F2B71}" type="slidenum">
              <a:rPr lang="en-US" altLang="en-US" sz="1200"/>
              <a:pPr eaLnBrk="1" hangingPunct="1"/>
              <a:t>36</a:t>
            </a:fld>
            <a:endParaRPr lang="en-US" altLang="en-US" sz="1200"/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3FE54A13-47D4-41F1-B256-4FB1B4BD428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id="{DCE41827-52C4-4295-BAEC-1E61A3DE8B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>
            <a:extLst>
              <a:ext uri="{FF2B5EF4-FFF2-40B4-BE49-F238E27FC236}">
                <a16:creationId xmlns:a16="http://schemas.microsoft.com/office/drawing/2014/main" id="{4598A3ED-DA2E-43E0-B36F-5EE40D32A1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29C767F6-19C2-4713-9725-DC97D32900FA}" type="slidenum">
              <a:rPr lang="en-US" altLang="en-US" sz="1200"/>
              <a:pPr eaLnBrk="1" hangingPunct="1"/>
              <a:t>37</a:t>
            </a:fld>
            <a:endParaRPr lang="en-US" altLang="en-US" sz="1200"/>
          </a:p>
        </p:txBody>
      </p:sp>
      <p:sp>
        <p:nvSpPr>
          <p:cNvPr id="90115" name="Rectangle 2">
            <a:extLst>
              <a:ext uri="{FF2B5EF4-FFF2-40B4-BE49-F238E27FC236}">
                <a16:creationId xmlns:a16="http://schemas.microsoft.com/office/drawing/2014/main" id="{371AA912-A76A-4930-9D48-FE4737B7A233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>
            <a:extLst>
              <a:ext uri="{FF2B5EF4-FFF2-40B4-BE49-F238E27FC236}">
                <a16:creationId xmlns:a16="http://schemas.microsoft.com/office/drawing/2014/main" id="{B713CB7B-6B7B-4E5D-8D7A-3B9BB92BB9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>
            <a:extLst>
              <a:ext uri="{FF2B5EF4-FFF2-40B4-BE49-F238E27FC236}">
                <a16:creationId xmlns:a16="http://schemas.microsoft.com/office/drawing/2014/main" id="{48F9F4AF-79B5-42DE-8847-C4245F21A3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C47B85B6-FDD0-4ED5-AFE8-05F91D251A8D}" type="slidenum">
              <a:rPr lang="en-US" altLang="en-US" sz="1200"/>
              <a:pPr eaLnBrk="1" hangingPunct="1"/>
              <a:t>38</a:t>
            </a:fld>
            <a:endParaRPr lang="en-US" altLang="en-US" sz="1200"/>
          </a:p>
        </p:txBody>
      </p:sp>
      <p:sp>
        <p:nvSpPr>
          <p:cNvPr id="91139" name="Rectangle 2">
            <a:extLst>
              <a:ext uri="{FF2B5EF4-FFF2-40B4-BE49-F238E27FC236}">
                <a16:creationId xmlns:a16="http://schemas.microsoft.com/office/drawing/2014/main" id="{E3C13086-F9A8-4267-9198-94A7833FD7B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>
            <a:extLst>
              <a:ext uri="{FF2B5EF4-FFF2-40B4-BE49-F238E27FC236}">
                <a16:creationId xmlns:a16="http://schemas.microsoft.com/office/drawing/2014/main" id="{7FE39917-C557-4AE9-880A-E0C8EC01B1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>
            <a:extLst>
              <a:ext uri="{FF2B5EF4-FFF2-40B4-BE49-F238E27FC236}">
                <a16:creationId xmlns:a16="http://schemas.microsoft.com/office/drawing/2014/main" id="{4F6C536D-9505-4DBD-B0AA-2D4FFD626C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A5FD0E9B-9F45-4BDD-86CA-CE9B79F39BD7}" type="slidenum">
              <a:rPr lang="en-US" altLang="en-US" sz="1200"/>
              <a:pPr eaLnBrk="1" hangingPunct="1"/>
              <a:t>39</a:t>
            </a:fld>
            <a:endParaRPr lang="en-US" altLang="en-US" sz="1200"/>
          </a:p>
        </p:txBody>
      </p:sp>
      <p:sp>
        <p:nvSpPr>
          <p:cNvPr id="92163" name="Rectangle 2">
            <a:extLst>
              <a:ext uri="{FF2B5EF4-FFF2-40B4-BE49-F238E27FC236}">
                <a16:creationId xmlns:a16="http://schemas.microsoft.com/office/drawing/2014/main" id="{2019ED17-8ED9-4C15-AFE1-38186D3C85A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>
            <a:extLst>
              <a:ext uri="{FF2B5EF4-FFF2-40B4-BE49-F238E27FC236}">
                <a16:creationId xmlns:a16="http://schemas.microsoft.com/office/drawing/2014/main" id="{265C9D0C-0BD0-4ACE-AF68-6AC9136F6D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>
            <a:extLst>
              <a:ext uri="{FF2B5EF4-FFF2-40B4-BE49-F238E27FC236}">
                <a16:creationId xmlns:a16="http://schemas.microsoft.com/office/drawing/2014/main" id="{4D06F6B8-9E4F-451B-A5A3-A3FD0D208B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F5E188C4-55F3-4C8D-A3BB-071BB4D5912F}" type="slidenum">
              <a:rPr lang="en-US" altLang="en-US" sz="1200"/>
              <a:pPr eaLnBrk="1" hangingPunct="1"/>
              <a:t>40</a:t>
            </a:fld>
            <a:endParaRPr lang="en-US" altLang="en-US" sz="1200"/>
          </a:p>
        </p:txBody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id="{D5C357C9-6FDA-46AA-A183-102B6BEC09E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>
            <a:extLst>
              <a:ext uri="{FF2B5EF4-FFF2-40B4-BE49-F238E27FC236}">
                <a16:creationId xmlns:a16="http://schemas.microsoft.com/office/drawing/2014/main" id="{3915C535-41A2-4F02-A2EA-ABB1CD4FE7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ED7A7DC5-888B-42F1-B044-969D5267369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C04BBD10-A4B8-492A-BDBE-8D65422649A7}" type="slidenum">
              <a:rPr lang="en-US" altLang="en-US" sz="1200"/>
              <a:pPr eaLnBrk="1" hangingPunct="1"/>
              <a:t>4</a:t>
            </a:fld>
            <a:endParaRPr lang="en-US" altLang="en-US" sz="1200"/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EF14FE6A-CB84-46E2-8BDB-6B4618FC333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ADB5BB63-40BE-4D1B-96C0-3779A9AE06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9C8F4F43-453B-4410-8A65-5C9720F8AF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3F37ABC5-F5A8-401D-8057-87265812653F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9D606F92-82A3-48AD-AA37-DDEBCF0070E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AD6BC861-295A-440E-B61F-DE8E1DAF0F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86DDBDDE-FCAC-4895-9DF3-651DFC5934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8F89928A-4F7A-41DC-9DA0-A80A4D77DDFE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9D6BAE67-8D3D-4639-8D85-ABFF4AF53BD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5B51FA47-A611-4580-9F04-ECB16D03E4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7A5B0DCE-A8CF-4CC4-8F46-E6C02BFFCE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63245E3C-E473-4FAD-9E9E-0AAE34C11502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75ADAA69-E110-4D6D-8165-3CEAAEBB1E1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BD782996-9098-4268-B4E3-196E54A502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>
            <a:extLst>
              <a:ext uri="{FF2B5EF4-FFF2-40B4-BE49-F238E27FC236}">
                <a16:creationId xmlns:a16="http://schemas.microsoft.com/office/drawing/2014/main" id="{80F49EB1-C9BC-4A25-B76F-2479A7579D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EA10D827-2940-4E74-96B6-9CD0C007EC49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2546BB9A-A6F9-41CD-8CAD-572C6CA5C45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>
            <a:extLst>
              <a:ext uri="{FF2B5EF4-FFF2-40B4-BE49-F238E27FC236}">
                <a16:creationId xmlns:a16="http://schemas.microsoft.com/office/drawing/2014/main" id="{C9A6CD0E-F3D9-4F2B-BD11-D4733ACF3A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B79CED6C-A358-447F-BEDF-75E0404816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E49E3B1C-4F03-4064-B2F0-94649A132B97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D9CFD12C-620E-428B-AF07-1F45F26FE15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73DB9EC1-8F8F-4458-B823-9DE3E934A6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7">
            <a:extLst>
              <a:ext uri="{FF2B5EF4-FFF2-40B4-BE49-F238E27FC236}">
                <a16:creationId xmlns:a16="http://schemas.microsoft.com/office/drawing/2014/main" id="{011A0A2A-2361-4C09-B668-F1366C1F2A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752600"/>
            <a:ext cx="7580313" cy="14859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en-US" altLang="en-US"/>
          </a:p>
        </p:txBody>
      </p:sp>
      <p:grpSp>
        <p:nvGrpSpPr>
          <p:cNvPr id="5" name="Group 1028">
            <a:extLst>
              <a:ext uri="{FF2B5EF4-FFF2-40B4-BE49-F238E27FC236}">
                <a16:creationId xmlns:a16="http://schemas.microsoft.com/office/drawing/2014/main" id="{66D14565-5F48-4835-AAC3-3CB85698A2B2}"/>
              </a:ext>
            </a:extLst>
          </p:cNvPr>
          <p:cNvGrpSpPr>
            <a:grpSpLocks/>
          </p:cNvGrpSpPr>
          <p:nvPr/>
        </p:nvGrpSpPr>
        <p:grpSpPr bwMode="auto">
          <a:xfrm>
            <a:off x="0" y="68263"/>
            <a:ext cx="990600" cy="6713537"/>
            <a:chOff x="0" y="43"/>
            <a:chExt cx="624" cy="4229"/>
          </a:xfrm>
        </p:grpSpPr>
        <p:sp>
          <p:nvSpPr>
            <p:cNvPr id="6" name="Line 1029">
              <a:extLst>
                <a:ext uri="{FF2B5EF4-FFF2-40B4-BE49-F238E27FC236}">
                  <a16:creationId xmlns:a16="http://schemas.microsoft.com/office/drawing/2014/main" id="{99507C5F-3648-4464-A234-D8FA186E581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203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Line 1030">
              <a:extLst>
                <a:ext uri="{FF2B5EF4-FFF2-40B4-BE49-F238E27FC236}">
                  <a16:creationId xmlns:a16="http://schemas.microsoft.com/office/drawing/2014/main" id="{B1451032-A48C-4242-B777-CF93762A7FE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239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1031">
              <a:extLst>
                <a:ext uri="{FF2B5EF4-FFF2-40B4-BE49-F238E27FC236}">
                  <a16:creationId xmlns:a16="http://schemas.microsoft.com/office/drawing/2014/main" id="{2417F17F-26E6-4D1F-8EFF-A6C2A499305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272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1032">
              <a:extLst>
                <a:ext uri="{FF2B5EF4-FFF2-40B4-BE49-F238E27FC236}">
                  <a16:creationId xmlns:a16="http://schemas.microsoft.com/office/drawing/2014/main" id="{16708D38-9821-4375-ABBF-016CD1BCD9F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113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1033">
              <a:extLst>
                <a:ext uri="{FF2B5EF4-FFF2-40B4-BE49-F238E27FC236}">
                  <a16:creationId xmlns:a16="http://schemas.microsoft.com/office/drawing/2014/main" id="{7B75B1D5-37F1-488F-9867-9364B92CC3D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065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1034">
              <a:extLst>
                <a:ext uri="{FF2B5EF4-FFF2-40B4-BE49-F238E27FC236}">
                  <a16:creationId xmlns:a16="http://schemas.microsoft.com/office/drawing/2014/main" id="{EE836DA3-812E-43A2-ACF7-1E6BCCBE1E9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158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1035">
              <a:extLst>
                <a:ext uri="{FF2B5EF4-FFF2-40B4-BE49-F238E27FC236}">
                  <a16:creationId xmlns:a16="http://schemas.microsoft.com/office/drawing/2014/main" id="{A110E9F9-4961-484F-AC6A-04D57EFC92F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666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1036">
              <a:extLst>
                <a:ext uri="{FF2B5EF4-FFF2-40B4-BE49-F238E27FC236}">
                  <a16:creationId xmlns:a16="http://schemas.microsoft.com/office/drawing/2014/main" id="{012E86A5-28DD-406A-B50A-1F62CCD034F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639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037">
              <a:extLst>
                <a:ext uri="{FF2B5EF4-FFF2-40B4-BE49-F238E27FC236}">
                  <a16:creationId xmlns:a16="http://schemas.microsoft.com/office/drawing/2014/main" id="{2E8E00DF-3C42-444F-A202-3411B8EF969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020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1038">
              <a:extLst>
                <a:ext uri="{FF2B5EF4-FFF2-40B4-BE49-F238E27FC236}">
                  <a16:creationId xmlns:a16="http://schemas.microsoft.com/office/drawing/2014/main" id="{F073FD89-AF32-4A14-8A2D-74E47232C46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894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Line 1039">
              <a:extLst>
                <a:ext uri="{FF2B5EF4-FFF2-40B4-BE49-F238E27FC236}">
                  <a16:creationId xmlns:a16="http://schemas.microsoft.com/office/drawing/2014/main" id="{343F1022-B2C3-4D91-A283-DBEC8C4D34B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813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Line 1040">
              <a:extLst>
                <a:ext uri="{FF2B5EF4-FFF2-40B4-BE49-F238E27FC236}">
                  <a16:creationId xmlns:a16="http://schemas.microsoft.com/office/drawing/2014/main" id="{18542604-D9A9-4F59-9731-3A22317FF4B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999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Line 1041">
              <a:extLst>
                <a:ext uri="{FF2B5EF4-FFF2-40B4-BE49-F238E27FC236}">
                  <a16:creationId xmlns:a16="http://schemas.microsoft.com/office/drawing/2014/main" id="{6C881965-0C06-4A95-98FC-47991B86D8B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687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Line 1042">
              <a:extLst>
                <a:ext uri="{FF2B5EF4-FFF2-40B4-BE49-F238E27FC236}">
                  <a16:creationId xmlns:a16="http://schemas.microsoft.com/office/drawing/2014/main" id="{68146FF2-5108-4A1F-B65C-45BD532BA41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741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Line 1043">
              <a:extLst>
                <a:ext uri="{FF2B5EF4-FFF2-40B4-BE49-F238E27FC236}">
                  <a16:creationId xmlns:a16="http://schemas.microsoft.com/office/drawing/2014/main" id="{CEF9483D-22CE-4988-8B12-250BD06B3CD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939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Line 1044">
              <a:extLst>
                <a:ext uri="{FF2B5EF4-FFF2-40B4-BE49-F238E27FC236}">
                  <a16:creationId xmlns:a16="http://schemas.microsoft.com/office/drawing/2014/main" id="{9FC8EF8F-9D63-4FB1-8A08-2452048CA9D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918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Line 1045">
              <a:extLst>
                <a:ext uri="{FF2B5EF4-FFF2-40B4-BE49-F238E27FC236}">
                  <a16:creationId xmlns:a16="http://schemas.microsoft.com/office/drawing/2014/main" id="{3EA9CAA7-BF1C-46FC-9A1B-7DBF4B53273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510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Line 1046">
              <a:extLst>
                <a:ext uri="{FF2B5EF4-FFF2-40B4-BE49-F238E27FC236}">
                  <a16:creationId xmlns:a16="http://schemas.microsoft.com/office/drawing/2014/main" id="{7682EEF6-DD05-48BE-B0A3-71FC69A3D36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546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1047">
              <a:extLst>
                <a:ext uri="{FF2B5EF4-FFF2-40B4-BE49-F238E27FC236}">
                  <a16:creationId xmlns:a16="http://schemas.microsoft.com/office/drawing/2014/main" id="{86872F83-F541-42CE-BB0C-2E102E6EE5F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579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1048">
              <a:extLst>
                <a:ext uri="{FF2B5EF4-FFF2-40B4-BE49-F238E27FC236}">
                  <a16:creationId xmlns:a16="http://schemas.microsoft.com/office/drawing/2014/main" id="{A8221D58-79B1-4519-A0C2-EC00866966B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420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1049">
              <a:extLst>
                <a:ext uri="{FF2B5EF4-FFF2-40B4-BE49-F238E27FC236}">
                  <a16:creationId xmlns:a16="http://schemas.microsoft.com/office/drawing/2014/main" id="{795268CA-0970-4FA6-BC2C-24442474252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372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1050">
              <a:extLst>
                <a:ext uri="{FF2B5EF4-FFF2-40B4-BE49-F238E27FC236}">
                  <a16:creationId xmlns:a16="http://schemas.microsoft.com/office/drawing/2014/main" id="{60916447-6A6E-41A9-8150-44D6AE095EB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465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1051">
              <a:extLst>
                <a:ext uri="{FF2B5EF4-FFF2-40B4-BE49-F238E27FC236}">
                  <a16:creationId xmlns:a16="http://schemas.microsoft.com/office/drawing/2014/main" id="{7B52EC8A-44A0-43E1-82F8-0CD1C8BA185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973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1052">
              <a:extLst>
                <a:ext uri="{FF2B5EF4-FFF2-40B4-BE49-F238E27FC236}">
                  <a16:creationId xmlns:a16="http://schemas.microsoft.com/office/drawing/2014/main" id="{9DAABF98-3864-48A1-A3DD-EACEE1CC733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946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053">
              <a:extLst>
                <a:ext uri="{FF2B5EF4-FFF2-40B4-BE49-F238E27FC236}">
                  <a16:creationId xmlns:a16="http://schemas.microsoft.com/office/drawing/2014/main" id="{C55D2406-05CC-4728-85DC-41F15BDF4BD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327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Line 1054">
              <a:extLst>
                <a:ext uri="{FF2B5EF4-FFF2-40B4-BE49-F238E27FC236}">
                  <a16:creationId xmlns:a16="http://schemas.microsoft.com/office/drawing/2014/main" id="{8DC69BF9-ED40-4CEF-BD7B-813FFF9FAC0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201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Line 1055">
              <a:extLst>
                <a:ext uri="{FF2B5EF4-FFF2-40B4-BE49-F238E27FC236}">
                  <a16:creationId xmlns:a16="http://schemas.microsoft.com/office/drawing/2014/main" id="{11CBF667-AE91-405F-A55E-94C42A3962C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120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1056">
              <a:extLst>
                <a:ext uri="{FF2B5EF4-FFF2-40B4-BE49-F238E27FC236}">
                  <a16:creationId xmlns:a16="http://schemas.microsoft.com/office/drawing/2014/main" id="{C53BDD6C-E06C-48A6-A65A-DB7CFA8CB69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306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Line 1057">
              <a:extLst>
                <a:ext uri="{FF2B5EF4-FFF2-40B4-BE49-F238E27FC236}">
                  <a16:creationId xmlns:a16="http://schemas.microsoft.com/office/drawing/2014/main" id="{F9491E1F-B5AD-4F17-AD43-ED4C077F2BE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994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Line 1058">
              <a:extLst>
                <a:ext uri="{FF2B5EF4-FFF2-40B4-BE49-F238E27FC236}">
                  <a16:creationId xmlns:a16="http://schemas.microsoft.com/office/drawing/2014/main" id="{D28B25DF-C602-4F55-BD19-8FE61D78700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048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1059">
              <a:extLst>
                <a:ext uri="{FF2B5EF4-FFF2-40B4-BE49-F238E27FC236}">
                  <a16:creationId xmlns:a16="http://schemas.microsoft.com/office/drawing/2014/main" id="{97A85DE8-E2F3-499B-884E-BAFDA3511BD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246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Line 1060">
              <a:extLst>
                <a:ext uri="{FF2B5EF4-FFF2-40B4-BE49-F238E27FC236}">
                  <a16:creationId xmlns:a16="http://schemas.microsoft.com/office/drawing/2014/main" id="{56517381-333D-4EAC-8488-28361862F83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225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Line 1061">
              <a:extLst>
                <a:ext uri="{FF2B5EF4-FFF2-40B4-BE49-F238E27FC236}">
                  <a16:creationId xmlns:a16="http://schemas.microsoft.com/office/drawing/2014/main" id="{2B826C8D-BDCF-4A65-9873-3B90249E26C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831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1062">
              <a:extLst>
                <a:ext uri="{FF2B5EF4-FFF2-40B4-BE49-F238E27FC236}">
                  <a16:creationId xmlns:a16="http://schemas.microsoft.com/office/drawing/2014/main" id="{E1115C21-F7D7-409D-94D4-282630CF3FC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750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Line 1063">
              <a:extLst>
                <a:ext uri="{FF2B5EF4-FFF2-40B4-BE49-F238E27FC236}">
                  <a16:creationId xmlns:a16="http://schemas.microsoft.com/office/drawing/2014/main" id="{3E6A452F-C24A-430A-AB40-878EC2C0502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678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Line 1064">
              <a:extLst>
                <a:ext uri="{FF2B5EF4-FFF2-40B4-BE49-F238E27FC236}">
                  <a16:creationId xmlns:a16="http://schemas.microsoft.com/office/drawing/2014/main" id="{58B686D4-7777-4B2E-9B4D-F3867910299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876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1065">
              <a:extLst>
                <a:ext uri="{FF2B5EF4-FFF2-40B4-BE49-F238E27FC236}">
                  <a16:creationId xmlns:a16="http://schemas.microsoft.com/office/drawing/2014/main" id="{1694BA18-C8B6-48A4-A54E-8B1A4AC1527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855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Line 1066">
              <a:extLst>
                <a:ext uri="{FF2B5EF4-FFF2-40B4-BE49-F238E27FC236}">
                  <a16:creationId xmlns:a16="http://schemas.microsoft.com/office/drawing/2014/main" id="{F84B201D-5DBF-4494-9E0E-58BFF019A63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554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Line 1067">
              <a:extLst>
                <a:ext uri="{FF2B5EF4-FFF2-40B4-BE49-F238E27FC236}">
                  <a16:creationId xmlns:a16="http://schemas.microsoft.com/office/drawing/2014/main" id="{B8E73E17-37DC-4013-A91A-6EF4771B565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590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1068">
              <a:extLst>
                <a:ext uri="{FF2B5EF4-FFF2-40B4-BE49-F238E27FC236}">
                  <a16:creationId xmlns:a16="http://schemas.microsoft.com/office/drawing/2014/main" id="{48187BE0-7428-43B3-9A7B-0ABD6AB499F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623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Line 1069">
              <a:extLst>
                <a:ext uri="{FF2B5EF4-FFF2-40B4-BE49-F238E27FC236}">
                  <a16:creationId xmlns:a16="http://schemas.microsoft.com/office/drawing/2014/main" id="{F9D526B3-E26A-4AA4-8931-A9B1622E08B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464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1070">
              <a:extLst>
                <a:ext uri="{FF2B5EF4-FFF2-40B4-BE49-F238E27FC236}">
                  <a16:creationId xmlns:a16="http://schemas.microsoft.com/office/drawing/2014/main" id="{4E869A9A-50BF-41F9-A02D-9C5D9280D3E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416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1071">
              <a:extLst>
                <a:ext uri="{FF2B5EF4-FFF2-40B4-BE49-F238E27FC236}">
                  <a16:creationId xmlns:a16="http://schemas.microsoft.com/office/drawing/2014/main" id="{5AA959EC-27F7-4124-85E2-41265CB1E6F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509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Line 1072">
              <a:extLst>
                <a:ext uri="{FF2B5EF4-FFF2-40B4-BE49-F238E27FC236}">
                  <a16:creationId xmlns:a16="http://schemas.microsoft.com/office/drawing/2014/main" id="{97C0985B-3AD1-40CF-B0BD-C8D1BF58623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371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Line 1073">
              <a:extLst>
                <a:ext uri="{FF2B5EF4-FFF2-40B4-BE49-F238E27FC236}">
                  <a16:creationId xmlns:a16="http://schemas.microsoft.com/office/drawing/2014/main" id="{20BD8D05-F227-4463-AE5C-7CA145FE01A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245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1074">
              <a:extLst>
                <a:ext uri="{FF2B5EF4-FFF2-40B4-BE49-F238E27FC236}">
                  <a16:creationId xmlns:a16="http://schemas.microsoft.com/office/drawing/2014/main" id="{610D45A4-059A-47E1-970D-37110C363EF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350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Line 1075">
              <a:extLst>
                <a:ext uri="{FF2B5EF4-FFF2-40B4-BE49-F238E27FC236}">
                  <a16:creationId xmlns:a16="http://schemas.microsoft.com/office/drawing/2014/main" id="{709315B4-9CCF-4C25-A026-24451D858F1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290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1076">
              <a:extLst>
                <a:ext uri="{FF2B5EF4-FFF2-40B4-BE49-F238E27FC236}">
                  <a16:creationId xmlns:a16="http://schemas.microsoft.com/office/drawing/2014/main" id="{60F3A82B-B875-4498-A6C8-1F42443E368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269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Line 1077">
              <a:extLst>
                <a:ext uri="{FF2B5EF4-FFF2-40B4-BE49-F238E27FC236}">
                  <a16:creationId xmlns:a16="http://schemas.microsoft.com/office/drawing/2014/main" id="{5B21DCC5-4FE1-49BF-B423-004657ED20D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130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Line 1078">
              <a:extLst>
                <a:ext uri="{FF2B5EF4-FFF2-40B4-BE49-F238E27FC236}">
                  <a16:creationId xmlns:a16="http://schemas.microsoft.com/office/drawing/2014/main" id="{8F8182A8-2D7E-4979-8F16-A0E09A9A238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166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Line 1079">
              <a:extLst>
                <a:ext uri="{FF2B5EF4-FFF2-40B4-BE49-F238E27FC236}">
                  <a16:creationId xmlns:a16="http://schemas.microsoft.com/office/drawing/2014/main" id="{40637A14-AF75-4106-BA11-9AAA4470454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199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1080">
              <a:extLst>
                <a:ext uri="{FF2B5EF4-FFF2-40B4-BE49-F238E27FC236}">
                  <a16:creationId xmlns:a16="http://schemas.microsoft.com/office/drawing/2014/main" id="{8ACF9471-B763-43E4-AC56-8E71FDCD997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040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Line 1081">
              <a:extLst>
                <a:ext uri="{FF2B5EF4-FFF2-40B4-BE49-F238E27FC236}">
                  <a16:creationId xmlns:a16="http://schemas.microsoft.com/office/drawing/2014/main" id="{F1618D22-CA89-4EC4-AE32-C7E2952A10A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992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Line 1082">
              <a:extLst>
                <a:ext uri="{FF2B5EF4-FFF2-40B4-BE49-F238E27FC236}">
                  <a16:creationId xmlns:a16="http://schemas.microsoft.com/office/drawing/2014/main" id="{C75A441B-C010-4A4D-812F-4E78F99B1C8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085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Line 1083">
              <a:extLst>
                <a:ext uri="{FF2B5EF4-FFF2-40B4-BE49-F238E27FC236}">
                  <a16:creationId xmlns:a16="http://schemas.microsoft.com/office/drawing/2014/main" id="{D6CDBEEA-762C-4C27-8A49-6EC2BCA6776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593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Line 1084">
              <a:extLst>
                <a:ext uri="{FF2B5EF4-FFF2-40B4-BE49-F238E27FC236}">
                  <a16:creationId xmlns:a16="http://schemas.microsoft.com/office/drawing/2014/main" id="{40B60EBC-334E-4A42-91ED-7AD425DD7C9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566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Line 1085">
              <a:extLst>
                <a:ext uri="{FF2B5EF4-FFF2-40B4-BE49-F238E27FC236}">
                  <a16:creationId xmlns:a16="http://schemas.microsoft.com/office/drawing/2014/main" id="{A0EDB006-785B-470F-A7A9-F76915D8554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947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Line 1086">
              <a:extLst>
                <a:ext uri="{FF2B5EF4-FFF2-40B4-BE49-F238E27FC236}">
                  <a16:creationId xmlns:a16="http://schemas.microsoft.com/office/drawing/2014/main" id="{2EE50921-8E72-43ED-B201-C3D4650F1EB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821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Line 1087">
              <a:extLst>
                <a:ext uri="{FF2B5EF4-FFF2-40B4-BE49-F238E27FC236}">
                  <a16:creationId xmlns:a16="http://schemas.microsoft.com/office/drawing/2014/main" id="{92449FDE-BE70-4A3F-B691-ACBDF7C465B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740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Line 1088">
              <a:extLst>
                <a:ext uri="{FF2B5EF4-FFF2-40B4-BE49-F238E27FC236}">
                  <a16:creationId xmlns:a16="http://schemas.microsoft.com/office/drawing/2014/main" id="{B8D5C761-F406-40AB-86D3-962EDD017D5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926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1089">
              <a:extLst>
                <a:ext uri="{FF2B5EF4-FFF2-40B4-BE49-F238E27FC236}">
                  <a16:creationId xmlns:a16="http://schemas.microsoft.com/office/drawing/2014/main" id="{10A6F7D5-6B1C-45BE-AB93-2AB2ADA6325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614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Line 1090">
              <a:extLst>
                <a:ext uri="{FF2B5EF4-FFF2-40B4-BE49-F238E27FC236}">
                  <a16:creationId xmlns:a16="http://schemas.microsoft.com/office/drawing/2014/main" id="{676A5D89-489E-4217-B04D-74792F53D9D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668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Line 1091">
              <a:extLst>
                <a:ext uri="{FF2B5EF4-FFF2-40B4-BE49-F238E27FC236}">
                  <a16:creationId xmlns:a16="http://schemas.microsoft.com/office/drawing/2014/main" id="{5C4A3F26-2972-45E9-8D4F-3502DC72B18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866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Line 1092">
              <a:extLst>
                <a:ext uri="{FF2B5EF4-FFF2-40B4-BE49-F238E27FC236}">
                  <a16:creationId xmlns:a16="http://schemas.microsoft.com/office/drawing/2014/main" id="{A1A705B9-43CA-48AE-856A-704AE5B6473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845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Line 1093">
              <a:extLst>
                <a:ext uri="{FF2B5EF4-FFF2-40B4-BE49-F238E27FC236}">
                  <a16:creationId xmlns:a16="http://schemas.microsoft.com/office/drawing/2014/main" id="{8C99E0C7-F287-4C9B-8554-972BEECD798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437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Line 1094">
              <a:extLst>
                <a:ext uri="{FF2B5EF4-FFF2-40B4-BE49-F238E27FC236}">
                  <a16:creationId xmlns:a16="http://schemas.microsoft.com/office/drawing/2014/main" id="{23847BA4-95D9-4FEF-8D6A-4E0F93D6A15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473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Line 1095">
              <a:extLst>
                <a:ext uri="{FF2B5EF4-FFF2-40B4-BE49-F238E27FC236}">
                  <a16:creationId xmlns:a16="http://schemas.microsoft.com/office/drawing/2014/main" id="{2331D106-D949-4A3A-80FC-433F89949B7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506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Line 1096">
              <a:extLst>
                <a:ext uri="{FF2B5EF4-FFF2-40B4-BE49-F238E27FC236}">
                  <a16:creationId xmlns:a16="http://schemas.microsoft.com/office/drawing/2014/main" id="{4FACFD72-D243-4B43-8844-E13407A3070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347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Line 1097">
              <a:extLst>
                <a:ext uri="{FF2B5EF4-FFF2-40B4-BE49-F238E27FC236}">
                  <a16:creationId xmlns:a16="http://schemas.microsoft.com/office/drawing/2014/main" id="{09D7CABA-AE1D-4FD5-8988-C31CE9B891C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392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Line 1098">
              <a:extLst>
                <a:ext uri="{FF2B5EF4-FFF2-40B4-BE49-F238E27FC236}">
                  <a16:creationId xmlns:a16="http://schemas.microsoft.com/office/drawing/2014/main" id="{74BD03B5-B589-4820-9000-E1F7341105C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016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Line 1099">
              <a:extLst>
                <a:ext uri="{FF2B5EF4-FFF2-40B4-BE49-F238E27FC236}">
                  <a16:creationId xmlns:a16="http://schemas.microsoft.com/office/drawing/2014/main" id="{28EFFBAA-E1F8-4235-87D7-CA388689AB9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989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Line 1100">
              <a:extLst>
                <a:ext uri="{FF2B5EF4-FFF2-40B4-BE49-F238E27FC236}">
                  <a16:creationId xmlns:a16="http://schemas.microsoft.com/office/drawing/2014/main" id="{C60F2B82-E6CC-4083-879B-98A8B91B2FB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244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Line 1101">
              <a:extLst>
                <a:ext uri="{FF2B5EF4-FFF2-40B4-BE49-F238E27FC236}">
                  <a16:creationId xmlns:a16="http://schemas.microsoft.com/office/drawing/2014/main" id="{4429BE64-0E8D-46A4-9F18-47B6DA04641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163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Line 1102">
              <a:extLst>
                <a:ext uri="{FF2B5EF4-FFF2-40B4-BE49-F238E27FC236}">
                  <a16:creationId xmlns:a16="http://schemas.microsoft.com/office/drawing/2014/main" id="{9A0041B3-9185-499B-94D2-2CA1719ED10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037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Line 1103">
              <a:extLst>
                <a:ext uri="{FF2B5EF4-FFF2-40B4-BE49-F238E27FC236}">
                  <a16:creationId xmlns:a16="http://schemas.microsoft.com/office/drawing/2014/main" id="{757B5CC6-6AD9-4CC2-A0E0-6C65F0FE456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091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Line 1104">
              <a:extLst>
                <a:ext uri="{FF2B5EF4-FFF2-40B4-BE49-F238E27FC236}">
                  <a16:creationId xmlns:a16="http://schemas.microsoft.com/office/drawing/2014/main" id="{C8455299-7B34-4B68-A505-9F0CC458BBB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289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Line 1105">
              <a:extLst>
                <a:ext uri="{FF2B5EF4-FFF2-40B4-BE49-F238E27FC236}">
                  <a16:creationId xmlns:a16="http://schemas.microsoft.com/office/drawing/2014/main" id="{AF47AD85-9748-4B07-9EE0-57CB7CD8413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268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Line 1106">
              <a:extLst>
                <a:ext uri="{FF2B5EF4-FFF2-40B4-BE49-F238E27FC236}">
                  <a16:creationId xmlns:a16="http://schemas.microsoft.com/office/drawing/2014/main" id="{04976870-F85B-47BC-8FC7-F9D7427E448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860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Line 1107">
              <a:extLst>
                <a:ext uri="{FF2B5EF4-FFF2-40B4-BE49-F238E27FC236}">
                  <a16:creationId xmlns:a16="http://schemas.microsoft.com/office/drawing/2014/main" id="{BA7BE98C-92DF-4A43-BD24-449ADD32415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896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Line 1108">
              <a:extLst>
                <a:ext uri="{FF2B5EF4-FFF2-40B4-BE49-F238E27FC236}">
                  <a16:creationId xmlns:a16="http://schemas.microsoft.com/office/drawing/2014/main" id="{CDBF4924-19DF-4A38-8663-984FE713804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929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Line 1109">
              <a:extLst>
                <a:ext uri="{FF2B5EF4-FFF2-40B4-BE49-F238E27FC236}">
                  <a16:creationId xmlns:a16="http://schemas.microsoft.com/office/drawing/2014/main" id="{8B332617-A4A3-45BB-ADD4-2EC7CB351ED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770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Line 1110">
              <a:extLst>
                <a:ext uri="{FF2B5EF4-FFF2-40B4-BE49-F238E27FC236}">
                  <a16:creationId xmlns:a16="http://schemas.microsoft.com/office/drawing/2014/main" id="{F3A335C2-F5D4-4569-8424-771CA691235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815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Line 1111">
              <a:extLst>
                <a:ext uri="{FF2B5EF4-FFF2-40B4-BE49-F238E27FC236}">
                  <a16:creationId xmlns:a16="http://schemas.microsoft.com/office/drawing/2014/main" id="{B7974CB1-B79D-4A05-B3F5-647123443A5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718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Line 1112">
              <a:extLst>
                <a:ext uri="{FF2B5EF4-FFF2-40B4-BE49-F238E27FC236}">
                  <a16:creationId xmlns:a16="http://schemas.microsoft.com/office/drawing/2014/main" id="{B4AE73FC-0A46-4206-9E77-D8EEF3E0A35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646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Line 1113">
              <a:extLst>
                <a:ext uri="{FF2B5EF4-FFF2-40B4-BE49-F238E27FC236}">
                  <a16:creationId xmlns:a16="http://schemas.microsoft.com/office/drawing/2014/main" id="{0C07BDB2-9C48-4BFF-B87E-ADB85032ADA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522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Line 1114">
              <a:extLst>
                <a:ext uri="{FF2B5EF4-FFF2-40B4-BE49-F238E27FC236}">
                  <a16:creationId xmlns:a16="http://schemas.microsoft.com/office/drawing/2014/main" id="{72C3E6E4-9C21-435E-B96D-0CC432E0C16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558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Line 1115">
              <a:extLst>
                <a:ext uri="{FF2B5EF4-FFF2-40B4-BE49-F238E27FC236}">
                  <a16:creationId xmlns:a16="http://schemas.microsoft.com/office/drawing/2014/main" id="{346028CB-016C-4ACF-9EA4-227433E91C1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591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Line 1116">
              <a:extLst>
                <a:ext uri="{FF2B5EF4-FFF2-40B4-BE49-F238E27FC236}">
                  <a16:creationId xmlns:a16="http://schemas.microsoft.com/office/drawing/2014/main" id="{26BF09DF-79C6-4C20-82C9-1E712F17E91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32"/>
              <a:ext cx="624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Line 1117">
              <a:extLst>
                <a:ext uri="{FF2B5EF4-FFF2-40B4-BE49-F238E27FC236}">
                  <a16:creationId xmlns:a16="http://schemas.microsoft.com/office/drawing/2014/main" id="{EDA446AD-BC9C-4AF0-851C-92C2B3D176C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84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Line 1118">
              <a:extLst>
                <a:ext uri="{FF2B5EF4-FFF2-40B4-BE49-F238E27FC236}">
                  <a16:creationId xmlns:a16="http://schemas.microsoft.com/office/drawing/2014/main" id="{2BECEA71-2FDD-4745-848E-C08C46E83E3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77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" name="Line 1119">
              <a:extLst>
                <a:ext uri="{FF2B5EF4-FFF2-40B4-BE49-F238E27FC236}">
                  <a16:creationId xmlns:a16="http://schemas.microsoft.com/office/drawing/2014/main" id="{461EB89E-FB53-4274-BE44-FE70990A1E4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39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" name="Line 1120">
              <a:extLst>
                <a:ext uri="{FF2B5EF4-FFF2-40B4-BE49-F238E27FC236}">
                  <a16:creationId xmlns:a16="http://schemas.microsoft.com/office/drawing/2014/main" id="{47E6CBEE-A8B2-42F7-98D1-B3FB9AB7CCC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18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Line 1121">
              <a:extLst>
                <a:ext uri="{FF2B5EF4-FFF2-40B4-BE49-F238E27FC236}">
                  <a16:creationId xmlns:a16="http://schemas.microsoft.com/office/drawing/2014/main" id="{E8BAE586-D60B-4A25-8155-C73C631C736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58"/>
              <a:ext cx="624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1122">
              <a:extLst>
                <a:ext uri="{FF2B5EF4-FFF2-40B4-BE49-F238E27FC236}">
                  <a16:creationId xmlns:a16="http://schemas.microsoft.com/office/drawing/2014/main" id="{0FF25187-5CC8-4366-8888-EFEA754E562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70"/>
              <a:ext cx="624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Line 1123">
              <a:extLst>
                <a:ext uri="{FF2B5EF4-FFF2-40B4-BE49-F238E27FC236}">
                  <a16:creationId xmlns:a16="http://schemas.microsoft.com/office/drawing/2014/main" id="{7938D875-09BD-4D5F-B2CD-4E528F30929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3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Line 1124">
              <a:extLst>
                <a:ext uri="{FF2B5EF4-FFF2-40B4-BE49-F238E27FC236}">
                  <a16:creationId xmlns:a16="http://schemas.microsoft.com/office/drawing/2014/main" id="{D234E75E-FCF1-46C1-84B9-81AE9C6D69A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91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Line 1125">
              <a:extLst>
                <a:ext uri="{FF2B5EF4-FFF2-40B4-BE49-F238E27FC236}">
                  <a16:creationId xmlns:a16="http://schemas.microsoft.com/office/drawing/2014/main" id="{21541D7F-23E3-48FF-9597-A6F9F7B2EB4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45"/>
              <a:ext cx="624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" name="Line 1126">
              <a:extLst>
                <a:ext uri="{FF2B5EF4-FFF2-40B4-BE49-F238E27FC236}">
                  <a16:creationId xmlns:a16="http://schemas.microsoft.com/office/drawing/2014/main" id="{474E3254-A1AF-4501-811B-C2836ACE23D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02"/>
              <a:ext cx="624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" name="Rectangle 1132">
            <a:extLst>
              <a:ext uri="{FF2B5EF4-FFF2-40B4-BE49-F238E27FC236}">
                <a16:creationId xmlns:a16="http://schemas.microsoft.com/office/drawing/2014/main" id="{55AE313B-8BE2-4737-8AF2-DFFE70D76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7838" y="3122613"/>
            <a:ext cx="5662612" cy="77787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kumimoji="1" lang="en-US" altLang="en-US">
              <a:latin typeface="Arial" panose="020B0604020202020204" pitchFamily="34" charset="0"/>
            </a:endParaRPr>
          </a:p>
        </p:txBody>
      </p:sp>
      <p:sp>
        <p:nvSpPr>
          <p:cNvPr id="105" name="Rectangle 1133">
            <a:extLst>
              <a:ext uri="{FF2B5EF4-FFF2-40B4-BE49-F238E27FC236}">
                <a16:creationId xmlns:a16="http://schemas.microsoft.com/office/drawing/2014/main" id="{A1A29C4D-3578-43C0-A600-C00958986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8550" y="1863725"/>
            <a:ext cx="5662613" cy="77788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kumimoji="1" lang="en-US" altLang="en-US">
              <a:latin typeface="Arial" panose="020B0604020202020204" pitchFamily="34" charset="0"/>
            </a:endParaRPr>
          </a:p>
        </p:txBody>
      </p:sp>
      <p:grpSp>
        <p:nvGrpSpPr>
          <p:cNvPr id="106" name="Group 1149">
            <a:extLst>
              <a:ext uri="{FF2B5EF4-FFF2-40B4-BE49-F238E27FC236}">
                <a16:creationId xmlns:a16="http://schemas.microsoft.com/office/drawing/2014/main" id="{90999224-26AD-46CC-9322-FF9AA85914B2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295400" y="2133600"/>
            <a:ext cx="1066800" cy="838200"/>
            <a:chOff x="912" y="1344"/>
            <a:chExt cx="672" cy="528"/>
          </a:xfrm>
        </p:grpSpPr>
        <p:sp>
          <p:nvSpPr>
            <p:cNvPr id="107" name="Rectangle 1147">
              <a:extLst>
                <a:ext uri="{FF2B5EF4-FFF2-40B4-BE49-F238E27FC236}">
                  <a16:creationId xmlns:a16="http://schemas.microsoft.com/office/drawing/2014/main" id="{0915DDDE-BBC2-4F62-B16E-61E51D30AE5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12" y="1344"/>
              <a:ext cx="672" cy="5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8" name="Rectangle 1135">
              <a:extLst>
                <a:ext uri="{FF2B5EF4-FFF2-40B4-BE49-F238E27FC236}">
                  <a16:creationId xmlns:a16="http://schemas.microsoft.com/office/drawing/2014/main" id="{8DB18035-4BB1-4961-8779-C4F36E44571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478" y="1721"/>
              <a:ext cx="71" cy="7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09" name="Group 1136">
              <a:extLst>
                <a:ext uri="{FF2B5EF4-FFF2-40B4-BE49-F238E27FC236}">
                  <a16:creationId xmlns:a16="http://schemas.microsoft.com/office/drawing/2014/main" id="{6892BCD5-9805-4104-A40C-4DB46325D82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949" y="1420"/>
              <a:ext cx="567" cy="379"/>
              <a:chOff x="1920" y="96"/>
              <a:chExt cx="768" cy="480"/>
            </a:xfrm>
          </p:grpSpPr>
          <p:sp>
            <p:nvSpPr>
              <p:cNvPr id="114" name="Oval 1137">
                <a:extLst>
                  <a:ext uri="{FF2B5EF4-FFF2-40B4-BE49-F238E27FC236}">
                    <a16:creationId xmlns:a16="http://schemas.microsoft.com/office/drawing/2014/main" id="{608B2872-8F4D-476B-BF4D-9FBE1EBD118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920" y="192"/>
                <a:ext cx="576" cy="239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5" name="Oval 1138">
                <a:extLst>
                  <a:ext uri="{FF2B5EF4-FFF2-40B4-BE49-F238E27FC236}">
                    <a16:creationId xmlns:a16="http://schemas.microsoft.com/office/drawing/2014/main" id="{34DECEDF-87E8-41DC-B435-4E3F84499F5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016" y="96"/>
                <a:ext cx="576" cy="241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6" name="Oval 1139">
                <a:extLst>
                  <a:ext uri="{FF2B5EF4-FFF2-40B4-BE49-F238E27FC236}">
                    <a16:creationId xmlns:a16="http://schemas.microsoft.com/office/drawing/2014/main" id="{6EC03282-48D0-4732-84A9-FF046234E21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016" y="337"/>
                <a:ext cx="336" cy="239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7" name="Oval 1140">
                <a:extLst>
                  <a:ext uri="{FF2B5EF4-FFF2-40B4-BE49-F238E27FC236}">
                    <a16:creationId xmlns:a16="http://schemas.microsoft.com/office/drawing/2014/main" id="{51C1A137-3E6B-4F3B-BA69-37DFB7E95BD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256" y="337"/>
                <a:ext cx="336" cy="239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8" name="Oval 1141">
                <a:extLst>
                  <a:ext uri="{FF2B5EF4-FFF2-40B4-BE49-F238E27FC236}">
                    <a16:creationId xmlns:a16="http://schemas.microsoft.com/office/drawing/2014/main" id="{834A764F-9AE8-44D8-A489-70C601F6E41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256" y="240"/>
                <a:ext cx="336" cy="239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19" name="Oval 1142">
                <a:extLst>
                  <a:ext uri="{FF2B5EF4-FFF2-40B4-BE49-F238E27FC236}">
                    <a16:creationId xmlns:a16="http://schemas.microsoft.com/office/drawing/2014/main" id="{D4F13584-2324-4289-8A7D-045EFA220DF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52" y="240"/>
                <a:ext cx="336" cy="239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110" name="Rectangle 1143">
              <a:extLst>
                <a:ext uri="{FF2B5EF4-FFF2-40B4-BE49-F238E27FC236}">
                  <a16:creationId xmlns:a16="http://schemas.microsoft.com/office/drawing/2014/main" id="{30382AB1-7C24-4135-B879-FABD8C29C0E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47" y="1382"/>
              <a:ext cx="71" cy="75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1" name="Rectangle 1144">
              <a:extLst>
                <a:ext uri="{FF2B5EF4-FFF2-40B4-BE49-F238E27FC236}">
                  <a16:creationId xmlns:a16="http://schemas.microsoft.com/office/drawing/2014/main" id="{95D7CF56-A9E2-4DD5-B686-E7C3A404DF74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83" y="1419"/>
              <a:ext cx="70" cy="7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12" name="Rectangle 1145">
              <a:extLst>
                <a:ext uri="{FF2B5EF4-FFF2-40B4-BE49-F238E27FC236}">
                  <a16:creationId xmlns:a16="http://schemas.microsoft.com/office/drawing/2014/main" id="{3E7A138B-9AD3-4A6A-B05E-5D8049937DA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443" y="1683"/>
              <a:ext cx="70" cy="7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13" name="AutoShape 1146">
              <a:extLst>
                <a:ext uri="{FF2B5EF4-FFF2-40B4-BE49-F238E27FC236}">
                  <a16:creationId xmlns:a16="http://schemas.microsoft.com/office/drawing/2014/main" id="{7A4B57BB-E74C-4072-A872-33A16B335529}"/>
                </a:ext>
              </a:extLst>
            </p:cNvPr>
            <p:cNvCxnSpPr>
              <a:cxnSpLocks noChangeShapeType="1"/>
            </p:cNvCxnSpPr>
            <p:nvPr userDrawn="1"/>
          </p:nvCxnSpPr>
          <p:spPr bwMode="auto">
            <a:xfrm>
              <a:off x="1053" y="1457"/>
              <a:ext cx="390" cy="264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2091" name="Rectangle 1131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3429000"/>
            <a:ext cx="6662737" cy="2259013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2114" name="Rectangle 1154"/>
          <p:cNvSpPr>
            <a:spLocks noGrp="1" noChangeArrowheads="1"/>
          </p:cNvSpPr>
          <p:nvPr>
            <p:ph type="ctrTitle" sz="quarter"/>
          </p:nvPr>
        </p:nvSpPr>
        <p:spPr>
          <a:xfrm>
            <a:off x="1981200" y="1981200"/>
            <a:ext cx="69342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15-441: Computer Networking</a:t>
            </a:r>
          </a:p>
        </p:txBody>
      </p:sp>
      <p:sp>
        <p:nvSpPr>
          <p:cNvPr id="120" name="Rectangle 1127">
            <a:extLst>
              <a:ext uri="{FF2B5EF4-FFF2-40B4-BE49-F238E27FC236}">
                <a16:creationId xmlns:a16="http://schemas.microsoft.com/office/drawing/2014/main" id="{A95C3AF0-EF9F-44B8-B77B-DB8BBE317D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2/11/2010</a:t>
            </a:r>
            <a:endParaRPr lang="en-US" dirty="0"/>
          </a:p>
        </p:txBody>
      </p:sp>
      <p:sp>
        <p:nvSpPr>
          <p:cNvPr id="121" name="Rectangle 1128">
            <a:extLst>
              <a:ext uri="{FF2B5EF4-FFF2-40B4-BE49-F238E27FC236}">
                <a16:creationId xmlns:a16="http://schemas.microsoft.com/office/drawing/2014/main" id="{7B0233B7-721E-4DB4-B1D2-458AC1BA5B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10: Intra-Domain Routing</a:t>
            </a:r>
          </a:p>
        </p:txBody>
      </p:sp>
      <p:sp>
        <p:nvSpPr>
          <p:cNvPr id="122" name="Rectangle 1129">
            <a:extLst>
              <a:ext uri="{FF2B5EF4-FFF2-40B4-BE49-F238E27FC236}">
                <a16:creationId xmlns:a16="http://schemas.microsoft.com/office/drawing/2014/main" id="{788C4E3A-A41D-4D73-AE48-8C74E86D74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fld id="{B1C9B579-E9A6-44EC-9FE6-5ECDDE879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0387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animBg="1" autoUpdateAnimBg="0"/>
      <p:bldP spid="105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>
            <a:extLst>
              <a:ext uri="{FF2B5EF4-FFF2-40B4-BE49-F238E27FC236}">
                <a16:creationId xmlns:a16="http://schemas.microsoft.com/office/drawing/2014/main" id="{9EF477A7-E2B0-4130-AD97-C702DF693E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2/11/2010</a:t>
            </a:r>
            <a:endParaRPr lang="en-US" dirty="0"/>
          </a:p>
        </p:txBody>
      </p:sp>
      <p:sp>
        <p:nvSpPr>
          <p:cNvPr id="5" name="Rectangle 109">
            <a:extLst>
              <a:ext uri="{FF2B5EF4-FFF2-40B4-BE49-F238E27FC236}">
                <a16:creationId xmlns:a16="http://schemas.microsoft.com/office/drawing/2014/main" id="{2F2A0839-D007-4756-B8F0-91DBB7BA57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10: Intra-Domain Routing</a:t>
            </a:r>
          </a:p>
        </p:txBody>
      </p:sp>
      <p:sp>
        <p:nvSpPr>
          <p:cNvPr id="6" name="Rectangle 110">
            <a:extLst>
              <a:ext uri="{FF2B5EF4-FFF2-40B4-BE49-F238E27FC236}">
                <a16:creationId xmlns:a16="http://schemas.microsoft.com/office/drawing/2014/main" id="{E1AAABB1-5177-4D0A-ADDB-CEEACA7A8B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BDC352-1CE4-4246-A7B2-99836DAF39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710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5138" y="152400"/>
            <a:ext cx="2117725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205538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>
            <a:extLst>
              <a:ext uri="{FF2B5EF4-FFF2-40B4-BE49-F238E27FC236}">
                <a16:creationId xmlns:a16="http://schemas.microsoft.com/office/drawing/2014/main" id="{A0A1A93B-C10E-465B-AC23-ADA2E7BB50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2/11/2010</a:t>
            </a:r>
            <a:endParaRPr lang="en-US" dirty="0"/>
          </a:p>
        </p:txBody>
      </p:sp>
      <p:sp>
        <p:nvSpPr>
          <p:cNvPr id="5" name="Rectangle 109">
            <a:extLst>
              <a:ext uri="{FF2B5EF4-FFF2-40B4-BE49-F238E27FC236}">
                <a16:creationId xmlns:a16="http://schemas.microsoft.com/office/drawing/2014/main" id="{81326321-503B-4CC4-8B4B-4011A33931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10: Intra-Domain Routing</a:t>
            </a:r>
          </a:p>
        </p:txBody>
      </p:sp>
      <p:sp>
        <p:nvSpPr>
          <p:cNvPr id="6" name="Rectangle 110">
            <a:extLst>
              <a:ext uri="{FF2B5EF4-FFF2-40B4-BE49-F238E27FC236}">
                <a16:creationId xmlns:a16="http://schemas.microsoft.com/office/drawing/2014/main" id="{8D6D02B2-03B2-44DE-A5C4-10A3421A42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076561-E41B-4A96-9BF9-50B62090A6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37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>
            <a:extLst>
              <a:ext uri="{FF2B5EF4-FFF2-40B4-BE49-F238E27FC236}">
                <a16:creationId xmlns:a16="http://schemas.microsoft.com/office/drawing/2014/main" id="{82E1E672-9BC0-4960-A5CC-415EDFF6D2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2/11/2010</a:t>
            </a:r>
            <a:endParaRPr lang="en-US" dirty="0"/>
          </a:p>
        </p:txBody>
      </p:sp>
      <p:sp>
        <p:nvSpPr>
          <p:cNvPr id="5" name="Rectangle 109">
            <a:extLst>
              <a:ext uri="{FF2B5EF4-FFF2-40B4-BE49-F238E27FC236}">
                <a16:creationId xmlns:a16="http://schemas.microsoft.com/office/drawing/2014/main" id="{C4029D96-9B1A-4A99-9A76-CF3B007DB6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10: Intra-Domain Routing</a:t>
            </a:r>
          </a:p>
        </p:txBody>
      </p:sp>
      <p:sp>
        <p:nvSpPr>
          <p:cNvPr id="6" name="Rectangle 110">
            <a:extLst>
              <a:ext uri="{FF2B5EF4-FFF2-40B4-BE49-F238E27FC236}">
                <a16:creationId xmlns:a16="http://schemas.microsoft.com/office/drawing/2014/main" id="{96B5EFA2-4500-4335-9DC3-7805030BC3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FDC1E-9CD6-4A23-8CBF-CA597DF01B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06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160838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0438" y="1524000"/>
            <a:ext cx="4162425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>
            <a:extLst>
              <a:ext uri="{FF2B5EF4-FFF2-40B4-BE49-F238E27FC236}">
                <a16:creationId xmlns:a16="http://schemas.microsoft.com/office/drawing/2014/main" id="{7618E0F4-AB8E-4E43-B315-070DB582E7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2/11/2010</a:t>
            </a:r>
            <a:endParaRPr lang="en-US" dirty="0"/>
          </a:p>
        </p:txBody>
      </p:sp>
      <p:sp>
        <p:nvSpPr>
          <p:cNvPr id="6" name="Rectangle 109">
            <a:extLst>
              <a:ext uri="{FF2B5EF4-FFF2-40B4-BE49-F238E27FC236}">
                <a16:creationId xmlns:a16="http://schemas.microsoft.com/office/drawing/2014/main" id="{9599C6BD-984A-4E36-A347-F461307F0B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10: Intra-Domain Routing</a:t>
            </a:r>
          </a:p>
        </p:txBody>
      </p:sp>
      <p:sp>
        <p:nvSpPr>
          <p:cNvPr id="7" name="Rectangle 110">
            <a:extLst>
              <a:ext uri="{FF2B5EF4-FFF2-40B4-BE49-F238E27FC236}">
                <a16:creationId xmlns:a16="http://schemas.microsoft.com/office/drawing/2014/main" id="{C179DF1B-476E-4434-A3FF-2D9798C7EC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705C3F-546C-41DC-AE41-9E8891121E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072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>
            <a:extLst>
              <a:ext uri="{FF2B5EF4-FFF2-40B4-BE49-F238E27FC236}">
                <a16:creationId xmlns:a16="http://schemas.microsoft.com/office/drawing/2014/main" id="{09637BFC-F7C8-473F-86C3-4E93CE1838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2/11/2010</a:t>
            </a:r>
            <a:endParaRPr lang="en-US" dirty="0"/>
          </a:p>
        </p:txBody>
      </p:sp>
      <p:sp>
        <p:nvSpPr>
          <p:cNvPr id="5" name="Rectangle 109">
            <a:extLst>
              <a:ext uri="{FF2B5EF4-FFF2-40B4-BE49-F238E27FC236}">
                <a16:creationId xmlns:a16="http://schemas.microsoft.com/office/drawing/2014/main" id="{A59693C6-6E76-46CE-8DD7-C54F97B34E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10: Intra-Domain Routing</a:t>
            </a:r>
          </a:p>
        </p:txBody>
      </p:sp>
      <p:sp>
        <p:nvSpPr>
          <p:cNvPr id="6" name="Rectangle 110">
            <a:extLst>
              <a:ext uri="{FF2B5EF4-FFF2-40B4-BE49-F238E27FC236}">
                <a16:creationId xmlns:a16="http://schemas.microsoft.com/office/drawing/2014/main" id="{569C729D-6D81-408D-933D-7E2717F9A9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B49C3B-3D72-4BDA-B977-DBAB962902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1324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>
            <a:extLst>
              <a:ext uri="{FF2B5EF4-FFF2-40B4-BE49-F238E27FC236}">
                <a16:creationId xmlns:a16="http://schemas.microsoft.com/office/drawing/2014/main" id="{BD02C58A-8ECF-406C-AE28-D653F92E47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2/11/2010</a:t>
            </a:r>
            <a:endParaRPr lang="en-US" dirty="0"/>
          </a:p>
        </p:txBody>
      </p:sp>
      <p:sp>
        <p:nvSpPr>
          <p:cNvPr id="8" name="Rectangle 109">
            <a:extLst>
              <a:ext uri="{FF2B5EF4-FFF2-40B4-BE49-F238E27FC236}">
                <a16:creationId xmlns:a16="http://schemas.microsoft.com/office/drawing/2014/main" id="{8D03DD8E-F2CA-4C50-B93C-C61FF85239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10: Intra-Domain Routing</a:t>
            </a:r>
          </a:p>
        </p:txBody>
      </p:sp>
      <p:sp>
        <p:nvSpPr>
          <p:cNvPr id="9" name="Rectangle 110">
            <a:extLst>
              <a:ext uri="{FF2B5EF4-FFF2-40B4-BE49-F238E27FC236}">
                <a16:creationId xmlns:a16="http://schemas.microsoft.com/office/drawing/2014/main" id="{2EF0A1A4-F401-4DD9-8795-9EEE317EAB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5D5DBD-2DBF-4ED8-A1F3-0DE2B0B33D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51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>
            <a:extLst>
              <a:ext uri="{FF2B5EF4-FFF2-40B4-BE49-F238E27FC236}">
                <a16:creationId xmlns:a16="http://schemas.microsoft.com/office/drawing/2014/main" id="{4D0DE0C6-7C7C-43AC-87D7-E8CFF82E16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2/11/2010</a:t>
            </a:r>
            <a:endParaRPr lang="en-US" dirty="0"/>
          </a:p>
        </p:txBody>
      </p:sp>
      <p:sp>
        <p:nvSpPr>
          <p:cNvPr id="4" name="Rectangle 109">
            <a:extLst>
              <a:ext uri="{FF2B5EF4-FFF2-40B4-BE49-F238E27FC236}">
                <a16:creationId xmlns:a16="http://schemas.microsoft.com/office/drawing/2014/main" id="{465B6909-B4FB-42C0-B56D-E834455EF2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10: Intra-Domain Routing</a:t>
            </a:r>
          </a:p>
        </p:txBody>
      </p:sp>
      <p:sp>
        <p:nvSpPr>
          <p:cNvPr id="5" name="Rectangle 110">
            <a:extLst>
              <a:ext uri="{FF2B5EF4-FFF2-40B4-BE49-F238E27FC236}">
                <a16:creationId xmlns:a16="http://schemas.microsoft.com/office/drawing/2014/main" id="{D5305486-5254-4DA1-AB87-B3263B137F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2C4AA4-C578-44DF-ABFE-55B5D07981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5031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>
            <a:extLst>
              <a:ext uri="{FF2B5EF4-FFF2-40B4-BE49-F238E27FC236}">
                <a16:creationId xmlns:a16="http://schemas.microsoft.com/office/drawing/2014/main" id="{18A9565A-99BD-438D-9530-BEEFE88D14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2/11/2010</a:t>
            </a:r>
            <a:endParaRPr lang="en-US" dirty="0"/>
          </a:p>
        </p:txBody>
      </p:sp>
      <p:sp>
        <p:nvSpPr>
          <p:cNvPr id="3" name="Rectangle 109">
            <a:extLst>
              <a:ext uri="{FF2B5EF4-FFF2-40B4-BE49-F238E27FC236}">
                <a16:creationId xmlns:a16="http://schemas.microsoft.com/office/drawing/2014/main" id="{C1EEB9CF-98CC-4EB7-8F80-EB2FDDA94F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10: Intra-Domain Routing</a:t>
            </a:r>
          </a:p>
        </p:txBody>
      </p:sp>
      <p:sp>
        <p:nvSpPr>
          <p:cNvPr id="4" name="Rectangle 110">
            <a:extLst>
              <a:ext uri="{FF2B5EF4-FFF2-40B4-BE49-F238E27FC236}">
                <a16:creationId xmlns:a16="http://schemas.microsoft.com/office/drawing/2014/main" id="{985D1CF3-4CE0-4985-9BCB-E71859AD42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9E0C7A-B60E-4892-8442-D1EA30FF68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529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>
            <a:extLst>
              <a:ext uri="{FF2B5EF4-FFF2-40B4-BE49-F238E27FC236}">
                <a16:creationId xmlns:a16="http://schemas.microsoft.com/office/drawing/2014/main" id="{04DE1508-4513-4369-AEA4-08A2DEB1FC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2/11/2010</a:t>
            </a:r>
            <a:endParaRPr lang="en-US" dirty="0"/>
          </a:p>
        </p:txBody>
      </p:sp>
      <p:sp>
        <p:nvSpPr>
          <p:cNvPr id="6" name="Rectangle 109">
            <a:extLst>
              <a:ext uri="{FF2B5EF4-FFF2-40B4-BE49-F238E27FC236}">
                <a16:creationId xmlns:a16="http://schemas.microsoft.com/office/drawing/2014/main" id="{6244166C-ADB4-4105-B415-0911528B9C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10: Intra-Domain Routing</a:t>
            </a:r>
          </a:p>
        </p:txBody>
      </p:sp>
      <p:sp>
        <p:nvSpPr>
          <p:cNvPr id="7" name="Rectangle 110">
            <a:extLst>
              <a:ext uri="{FF2B5EF4-FFF2-40B4-BE49-F238E27FC236}">
                <a16:creationId xmlns:a16="http://schemas.microsoft.com/office/drawing/2014/main" id="{FA87796C-9EF0-484A-92E5-4359184B28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F4B0EF-C124-4D7A-924C-5788A7CC1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8769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>
            <a:extLst>
              <a:ext uri="{FF2B5EF4-FFF2-40B4-BE49-F238E27FC236}">
                <a16:creationId xmlns:a16="http://schemas.microsoft.com/office/drawing/2014/main" id="{489636FF-5E86-4E3F-82FB-2DE026B0F3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2/11/2010</a:t>
            </a:r>
            <a:endParaRPr lang="en-US" dirty="0"/>
          </a:p>
        </p:txBody>
      </p:sp>
      <p:sp>
        <p:nvSpPr>
          <p:cNvPr id="6" name="Rectangle 109">
            <a:extLst>
              <a:ext uri="{FF2B5EF4-FFF2-40B4-BE49-F238E27FC236}">
                <a16:creationId xmlns:a16="http://schemas.microsoft.com/office/drawing/2014/main" id="{05E3A8E2-435D-4683-8168-7A83A6B5BC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Lecture 10: Intra-Domain Routing</a:t>
            </a:r>
          </a:p>
        </p:txBody>
      </p:sp>
      <p:sp>
        <p:nvSpPr>
          <p:cNvPr id="7" name="Rectangle 110">
            <a:extLst>
              <a:ext uri="{FF2B5EF4-FFF2-40B4-BE49-F238E27FC236}">
                <a16:creationId xmlns:a16="http://schemas.microsoft.com/office/drawing/2014/main" id="{846C3323-376C-4DAD-9B2D-6E6E403C2C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0082E-4B3A-43C8-9837-207E09A93B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5661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">
            <a:extLst>
              <a:ext uri="{FF2B5EF4-FFF2-40B4-BE49-F238E27FC236}">
                <a16:creationId xmlns:a16="http://schemas.microsoft.com/office/drawing/2014/main" id="{018B6640-3690-4483-8C02-685E847BF95D}"/>
              </a:ext>
            </a:extLst>
          </p:cNvPr>
          <p:cNvGrpSpPr>
            <a:grpSpLocks/>
          </p:cNvGrpSpPr>
          <p:nvPr/>
        </p:nvGrpSpPr>
        <p:grpSpPr bwMode="auto">
          <a:xfrm>
            <a:off x="0" y="68263"/>
            <a:ext cx="457200" cy="6713537"/>
            <a:chOff x="0" y="43"/>
            <a:chExt cx="5760" cy="4229"/>
          </a:xfrm>
        </p:grpSpPr>
        <p:sp>
          <p:nvSpPr>
            <p:cNvPr id="1050" name="Line 4">
              <a:extLst>
                <a:ext uri="{FF2B5EF4-FFF2-40B4-BE49-F238E27FC236}">
                  <a16:creationId xmlns:a16="http://schemas.microsoft.com/office/drawing/2014/main" id="{89EF6A32-AB30-4CB2-A6FA-4BDEC4B670D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203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1" name="Line 5">
              <a:extLst>
                <a:ext uri="{FF2B5EF4-FFF2-40B4-BE49-F238E27FC236}">
                  <a16:creationId xmlns:a16="http://schemas.microsoft.com/office/drawing/2014/main" id="{C4640E64-6596-40B7-BBEF-A7D2F80F858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239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2" name="Line 6">
              <a:extLst>
                <a:ext uri="{FF2B5EF4-FFF2-40B4-BE49-F238E27FC236}">
                  <a16:creationId xmlns:a16="http://schemas.microsoft.com/office/drawing/2014/main" id="{BBD1544D-5DFD-49E4-9E19-20A1113EA32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272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3" name="Line 7">
              <a:extLst>
                <a:ext uri="{FF2B5EF4-FFF2-40B4-BE49-F238E27FC236}">
                  <a16:creationId xmlns:a16="http://schemas.microsoft.com/office/drawing/2014/main" id="{17ED8D6C-9998-424D-AA2D-4B891D488F4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113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" name="Line 8">
              <a:extLst>
                <a:ext uri="{FF2B5EF4-FFF2-40B4-BE49-F238E27FC236}">
                  <a16:creationId xmlns:a16="http://schemas.microsoft.com/office/drawing/2014/main" id="{55B31754-2E47-4C4F-94C3-CC76869AA83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065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" name="Line 9">
              <a:extLst>
                <a:ext uri="{FF2B5EF4-FFF2-40B4-BE49-F238E27FC236}">
                  <a16:creationId xmlns:a16="http://schemas.microsoft.com/office/drawing/2014/main" id="{44FAD68B-9B19-4B1E-84EF-A0F6558384A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158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6" name="Line 10">
              <a:extLst>
                <a:ext uri="{FF2B5EF4-FFF2-40B4-BE49-F238E27FC236}">
                  <a16:creationId xmlns:a16="http://schemas.microsoft.com/office/drawing/2014/main" id="{9946239C-9AC8-42F4-9A20-49BA394BE6B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666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7" name="Line 11">
              <a:extLst>
                <a:ext uri="{FF2B5EF4-FFF2-40B4-BE49-F238E27FC236}">
                  <a16:creationId xmlns:a16="http://schemas.microsoft.com/office/drawing/2014/main" id="{F4073FDE-0168-43FC-BF7C-004D6DE361A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639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8" name="Line 12">
              <a:extLst>
                <a:ext uri="{FF2B5EF4-FFF2-40B4-BE49-F238E27FC236}">
                  <a16:creationId xmlns:a16="http://schemas.microsoft.com/office/drawing/2014/main" id="{6E6FADBC-FC58-4E31-8C48-1D87D4E47E8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020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9" name="Line 13">
              <a:extLst>
                <a:ext uri="{FF2B5EF4-FFF2-40B4-BE49-F238E27FC236}">
                  <a16:creationId xmlns:a16="http://schemas.microsoft.com/office/drawing/2014/main" id="{C971348C-962B-4B1C-ABBD-4A4D68D49F9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894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0" name="Line 14">
              <a:extLst>
                <a:ext uri="{FF2B5EF4-FFF2-40B4-BE49-F238E27FC236}">
                  <a16:creationId xmlns:a16="http://schemas.microsoft.com/office/drawing/2014/main" id="{BA3D63AA-D1EE-4137-8965-9C2D9B9AE26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813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1" name="Line 15">
              <a:extLst>
                <a:ext uri="{FF2B5EF4-FFF2-40B4-BE49-F238E27FC236}">
                  <a16:creationId xmlns:a16="http://schemas.microsoft.com/office/drawing/2014/main" id="{A60B4C51-5C7E-4CF9-93E5-377ED0EFF98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999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2" name="Line 16">
              <a:extLst>
                <a:ext uri="{FF2B5EF4-FFF2-40B4-BE49-F238E27FC236}">
                  <a16:creationId xmlns:a16="http://schemas.microsoft.com/office/drawing/2014/main" id="{03098F74-B7BD-4213-A810-38F6530794A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687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3" name="Line 17">
              <a:extLst>
                <a:ext uri="{FF2B5EF4-FFF2-40B4-BE49-F238E27FC236}">
                  <a16:creationId xmlns:a16="http://schemas.microsoft.com/office/drawing/2014/main" id="{55EFBC4A-12CF-4A28-8B89-CFD635417E2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741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4" name="Line 18">
              <a:extLst>
                <a:ext uri="{FF2B5EF4-FFF2-40B4-BE49-F238E27FC236}">
                  <a16:creationId xmlns:a16="http://schemas.microsoft.com/office/drawing/2014/main" id="{65B4C453-B458-4DD7-8675-4BDF1AB1869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939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" name="Line 19">
              <a:extLst>
                <a:ext uri="{FF2B5EF4-FFF2-40B4-BE49-F238E27FC236}">
                  <a16:creationId xmlns:a16="http://schemas.microsoft.com/office/drawing/2014/main" id="{75CE24D9-2B9B-458A-8887-6FC14A99BF4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918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" name="Line 20">
              <a:extLst>
                <a:ext uri="{FF2B5EF4-FFF2-40B4-BE49-F238E27FC236}">
                  <a16:creationId xmlns:a16="http://schemas.microsoft.com/office/drawing/2014/main" id="{37E660FA-948B-4802-AA81-8A3B9627E4F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510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7" name="Line 21">
              <a:extLst>
                <a:ext uri="{FF2B5EF4-FFF2-40B4-BE49-F238E27FC236}">
                  <a16:creationId xmlns:a16="http://schemas.microsoft.com/office/drawing/2014/main" id="{8B0F6273-B77F-44F7-B73A-23C1CE00614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546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8" name="Line 22">
              <a:extLst>
                <a:ext uri="{FF2B5EF4-FFF2-40B4-BE49-F238E27FC236}">
                  <a16:creationId xmlns:a16="http://schemas.microsoft.com/office/drawing/2014/main" id="{55EEAD62-8DBE-49B8-AD9C-195A075F38C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579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9" name="Line 23">
              <a:extLst>
                <a:ext uri="{FF2B5EF4-FFF2-40B4-BE49-F238E27FC236}">
                  <a16:creationId xmlns:a16="http://schemas.microsoft.com/office/drawing/2014/main" id="{312E83D0-3112-417C-83C3-5E2E0260FCC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420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0" name="Line 24">
              <a:extLst>
                <a:ext uri="{FF2B5EF4-FFF2-40B4-BE49-F238E27FC236}">
                  <a16:creationId xmlns:a16="http://schemas.microsoft.com/office/drawing/2014/main" id="{F3A48A0F-24E9-4B2F-8C1F-9BFC6E5B2D0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372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1" name="Line 25">
              <a:extLst>
                <a:ext uri="{FF2B5EF4-FFF2-40B4-BE49-F238E27FC236}">
                  <a16:creationId xmlns:a16="http://schemas.microsoft.com/office/drawing/2014/main" id="{EA6503F8-53F2-49B1-BDE6-EC487791306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465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2" name="Line 26">
              <a:extLst>
                <a:ext uri="{FF2B5EF4-FFF2-40B4-BE49-F238E27FC236}">
                  <a16:creationId xmlns:a16="http://schemas.microsoft.com/office/drawing/2014/main" id="{08A95690-2E92-4C94-8155-85133353579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973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3" name="Line 27">
              <a:extLst>
                <a:ext uri="{FF2B5EF4-FFF2-40B4-BE49-F238E27FC236}">
                  <a16:creationId xmlns:a16="http://schemas.microsoft.com/office/drawing/2014/main" id="{DF653E74-CAF2-4036-A934-5A5C91FE371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946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4" name="Line 28">
              <a:extLst>
                <a:ext uri="{FF2B5EF4-FFF2-40B4-BE49-F238E27FC236}">
                  <a16:creationId xmlns:a16="http://schemas.microsoft.com/office/drawing/2014/main" id="{865E2E2E-5564-4343-8BD2-3DB401C265D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327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" name="Line 29">
              <a:extLst>
                <a:ext uri="{FF2B5EF4-FFF2-40B4-BE49-F238E27FC236}">
                  <a16:creationId xmlns:a16="http://schemas.microsoft.com/office/drawing/2014/main" id="{DB7B2F56-882C-437B-B2CB-BEB6DFA4509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201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6" name="Line 30">
              <a:extLst>
                <a:ext uri="{FF2B5EF4-FFF2-40B4-BE49-F238E27FC236}">
                  <a16:creationId xmlns:a16="http://schemas.microsoft.com/office/drawing/2014/main" id="{84284A31-725E-4F52-B27D-AD45FD33FA3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120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7" name="Line 31">
              <a:extLst>
                <a:ext uri="{FF2B5EF4-FFF2-40B4-BE49-F238E27FC236}">
                  <a16:creationId xmlns:a16="http://schemas.microsoft.com/office/drawing/2014/main" id="{B2576031-4564-46FE-B62F-3215EA95ED4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306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8" name="Line 32">
              <a:extLst>
                <a:ext uri="{FF2B5EF4-FFF2-40B4-BE49-F238E27FC236}">
                  <a16:creationId xmlns:a16="http://schemas.microsoft.com/office/drawing/2014/main" id="{64AEEFBB-5110-40B4-9EF7-5E05DF74636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994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9" name="Line 33">
              <a:extLst>
                <a:ext uri="{FF2B5EF4-FFF2-40B4-BE49-F238E27FC236}">
                  <a16:creationId xmlns:a16="http://schemas.microsoft.com/office/drawing/2014/main" id="{F2B5B5D3-B9FF-4B5C-8F80-09EC7D9D955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048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0" name="Line 34">
              <a:extLst>
                <a:ext uri="{FF2B5EF4-FFF2-40B4-BE49-F238E27FC236}">
                  <a16:creationId xmlns:a16="http://schemas.microsoft.com/office/drawing/2014/main" id="{42CA324E-6AFA-4C6C-88E7-5ED3F3A144B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246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1" name="Line 35">
              <a:extLst>
                <a:ext uri="{FF2B5EF4-FFF2-40B4-BE49-F238E27FC236}">
                  <a16:creationId xmlns:a16="http://schemas.microsoft.com/office/drawing/2014/main" id="{05CB7BB5-4BE3-4FDA-AABD-BB9634E54E5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225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2" name="Line 36">
              <a:extLst>
                <a:ext uri="{FF2B5EF4-FFF2-40B4-BE49-F238E27FC236}">
                  <a16:creationId xmlns:a16="http://schemas.microsoft.com/office/drawing/2014/main" id="{F6803B18-E9D3-43C6-8035-5B8D0BBD0F8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831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3" name="Line 37">
              <a:extLst>
                <a:ext uri="{FF2B5EF4-FFF2-40B4-BE49-F238E27FC236}">
                  <a16:creationId xmlns:a16="http://schemas.microsoft.com/office/drawing/2014/main" id="{F8660AE5-93E0-4062-8A47-D83994D10DE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750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4" name="Line 38">
              <a:extLst>
                <a:ext uri="{FF2B5EF4-FFF2-40B4-BE49-F238E27FC236}">
                  <a16:creationId xmlns:a16="http://schemas.microsoft.com/office/drawing/2014/main" id="{6100C48F-921C-48D4-8F7B-12153C0E405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678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5" name="Line 39">
              <a:extLst>
                <a:ext uri="{FF2B5EF4-FFF2-40B4-BE49-F238E27FC236}">
                  <a16:creationId xmlns:a16="http://schemas.microsoft.com/office/drawing/2014/main" id="{96DDC13D-8D0C-4601-A5BD-97C5AA53BD2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876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6" name="Line 40">
              <a:extLst>
                <a:ext uri="{FF2B5EF4-FFF2-40B4-BE49-F238E27FC236}">
                  <a16:creationId xmlns:a16="http://schemas.microsoft.com/office/drawing/2014/main" id="{743D4603-A9C5-45CB-B66B-8395ADEB21C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855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7" name="Line 41">
              <a:extLst>
                <a:ext uri="{FF2B5EF4-FFF2-40B4-BE49-F238E27FC236}">
                  <a16:creationId xmlns:a16="http://schemas.microsoft.com/office/drawing/2014/main" id="{5BA821BF-C529-4A3B-824A-8B4E913F6AC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554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8" name="Line 42">
              <a:extLst>
                <a:ext uri="{FF2B5EF4-FFF2-40B4-BE49-F238E27FC236}">
                  <a16:creationId xmlns:a16="http://schemas.microsoft.com/office/drawing/2014/main" id="{4D148A84-9A60-4869-822E-955F6B1A767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590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9" name="Line 43">
              <a:extLst>
                <a:ext uri="{FF2B5EF4-FFF2-40B4-BE49-F238E27FC236}">
                  <a16:creationId xmlns:a16="http://schemas.microsoft.com/office/drawing/2014/main" id="{17FE7EA3-F0E2-442B-9F94-3F161C2395C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623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0" name="Line 44">
              <a:extLst>
                <a:ext uri="{FF2B5EF4-FFF2-40B4-BE49-F238E27FC236}">
                  <a16:creationId xmlns:a16="http://schemas.microsoft.com/office/drawing/2014/main" id="{E4E3D240-B648-4ADE-81AB-21BBD306095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464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1" name="Line 45">
              <a:extLst>
                <a:ext uri="{FF2B5EF4-FFF2-40B4-BE49-F238E27FC236}">
                  <a16:creationId xmlns:a16="http://schemas.microsoft.com/office/drawing/2014/main" id="{62D98C69-A5EA-4481-9075-AC4485F4C9A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416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2" name="Line 46">
              <a:extLst>
                <a:ext uri="{FF2B5EF4-FFF2-40B4-BE49-F238E27FC236}">
                  <a16:creationId xmlns:a16="http://schemas.microsoft.com/office/drawing/2014/main" id="{002F7B3D-F225-4F40-9211-09E57DA81FD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509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3" name="Line 47">
              <a:extLst>
                <a:ext uri="{FF2B5EF4-FFF2-40B4-BE49-F238E27FC236}">
                  <a16:creationId xmlns:a16="http://schemas.microsoft.com/office/drawing/2014/main" id="{6CCB07E1-0586-4C3E-8421-C0C9D41406B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371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4" name="Line 48">
              <a:extLst>
                <a:ext uri="{FF2B5EF4-FFF2-40B4-BE49-F238E27FC236}">
                  <a16:creationId xmlns:a16="http://schemas.microsoft.com/office/drawing/2014/main" id="{C2261F3A-E631-47D8-ADD4-A2B3513ACC7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245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5" name="Line 49">
              <a:extLst>
                <a:ext uri="{FF2B5EF4-FFF2-40B4-BE49-F238E27FC236}">
                  <a16:creationId xmlns:a16="http://schemas.microsoft.com/office/drawing/2014/main" id="{438B74BB-43B8-4AB2-8812-D3B8A9AA7E8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350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6" name="Line 50">
              <a:extLst>
                <a:ext uri="{FF2B5EF4-FFF2-40B4-BE49-F238E27FC236}">
                  <a16:creationId xmlns:a16="http://schemas.microsoft.com/office/drawing/2014/main" id="{17F3175B-2205-4C5D-A52C-6981D010A7A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290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7" name="Line 51">
              <a:extLst>
                <a:ext uri="{FF2B5EF4-FFF2-40B4-BE49-F238E27FC236}">
                  <a16:creationId xmlns:a16="http://schemas.microsoft.com/office/drawing/2014/main" id="{49F1E10D-98DD-49D9-AD8C-E95A72883F7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269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8" name="Line 52">
              <a:extLst>
                <a:ext uri="{FF2B5EF4-FFF2-40B4-BE49-F238E27FC236}">
                  <a16:creationId xmlns:a16="http://schemas.microsoft.com/office/drawing/2014/main" id="{9D687224-A6EC-4D21-A1D9-A507D754B75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130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9" name="Line 53">
              <a:extLst>
                <a:ext uri="{FF2B5EF4-FFF2-40B4-BE49-F238E27FC236}">
                  <a16:creationId xmlns:a16="http://schemas.microsoft.com/office/drawing/2014/main" id="{66E65700-3DB8-46F9-A58A-0EFC61AE648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166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0" name="Line 54">
              <a:extLst>
                <a:ext uri="{FF2B5EF4-FFF2-40B4-BE49-F238E27FC236}">
                  <a16:creationId xmlns:a16="http://schemas.microsoft.com/office/drawing/2014/main" id="{F767F885-CA32-4C1E-89D3-D523EE97EF5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199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1" name="Line 55">
              <a:extLst>
                <a:ext uri="{FF2B5EF4-FFF2-40B4-BE49-F238E27FC236}">
                  <a16:creationId xmlns:a16="http://schemas.microsoft.com/office/drawing/2014/main" id="{39E9D803-4E3E-41D2-9110-FC646A3A8AD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040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2" name="Line 56">
              <a:extLst>
                <a:ext uri="{FF2B5EF4-FFF2-40B4-BE49-F238E27FC236}">
                  <a16:creationId xmlns:a16="http://schemas.microsoft.com/office/drawing/2014/main" id="{07514DA0-13AF-49BB-9B93-AF3C0F56B7D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992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3" name="Line 57">
              <a:extLst>
                <a:ext uri="{FF2B5EF4-FFF2-40B4-BE49-F238E27FC236}">
                  <a16:creationId xmlns:a16="http://schemas.microsoft.com/office/drawing/2014/main" id="{960CD8B1-0B53-4704-B298-ACEF011D4BB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085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4" name="Line 58">
              <a:extLst>
                <a:ext uri="{FF2B5EF4-FFF2-40B4-BE49-F238E27FC236}">
                  <a16:creationId xmlns:a16="http://schemas.microsoft.com/office/drawing/2014/main" id="{961F925B-7310-42DB-B34D-EFFC8E17FEE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593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5" name="Line 59">
              <a:extLst>
                <a:ext uri="{FF2B5EF4-FFF2-40B4-BE49-F238E27FC236}">
                  <a16:creationId xmlns:a16="http://schemas.microsoft.com/office/drawing/2014/main" id="{040DF360-E9F7-4075-884A-EE7733B862B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566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" name="Line 60">
              <a:extLst>
                <a:ext uri="{FF2B5EF4-FFF2-40B4-BE49-F238E27FC236}">
                  <a16:creationId xmlns:a16="http://schemas.microsoft.com/office/drawing/2014/main" id="{CCF77C17-BC41-4F8D-A31C-045BF1ED3C2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947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7" name="Line 61">
              <a:extLst>
                <a:ext uri="{FF2B5EF4-FFF2-40B4-BE49-F238E27FC236}">
                  <a16:creationId xmlns:a16="http://schemas.microsoft.com/office/drawing/2014/main" id="{6FBB2BB7-5305-4630-98C6-5AE5948BBF4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821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8" name="Line 62">
              <a:extLst>
                <a:ext uri="{FF2B5EF4-FFF2-40B4-BE49-F238E27FC236}">
                  <a16:creationId xmlns:a16="http://schemas.microsoft.com/office/drawing/2014/main" id="{AECABE6A-F70C-4443-B2EB-74E11DB423D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740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9" name="Line 63">
              <a:extLst>
                <a:ext uri="{FF2B5EF4-FFF2-40B4-BE49-F238E27FC236}">
                  <a16:creationId xmlns:a16="http://schemas.microsoft.com/office/drawing/2014/main" id="{25A3F007-64E6-4644-8F4B-8B5FC1255D9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926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0" name="Line 64">
              <a:extLst>
                <a:ext uri="{FF2B5EF4-FFF2-40B4-BE49-F238E27FC236}">
                  <a16:creationId xmlns:a16="http://schemas.microsoft.com/office/drawing/2014/main" id="{813E071A-CEA5-45E8-8E3F-1A86AC83226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614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1" name="Line 65">
              <a:extLst>
                <a:ext uri="{FF2B5EF4-FFF2-40B4-BE49-F238E27FC236}">
                  <a16:creationId xmlns:a16="http://schemas.microsoft.com/office/drawing/2014/main" id="{EBD91368-E23F-4001-9198-BB581A44EDA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668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2" name="Line 66">
              <a:extLst>
                <a:ext uri="{FF2B5EF4-FFF2-40B4-BE49-F238E27FC236}">
                  <a16:creationId xmlns:a16="http://schemas.microsoft.com/office/drawing/2014/main" id="{CBACB472-2518-4B63-91E7-45BA9615CB4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866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3" name="Line 67">
              <a:extLst>
                <a:ext uri="{FF2B5EF4-FFF2-40B4-BE49-F238E27FC236}">
                  <a16:creationId xmlns:a16="http://schemas.microsoft.com/office/drawing/2014/main" id="{4DC0B4FA-C6A3-4B91-B228-F062D4F06FD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845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4" name="Line 68">
              <a:extLst>
                <a:ext uri="{FF2B5EF4-FFF2-40B4-BE49-F238E27FC236}">
                  <a16:creationId xmlns:a16="http://schemas.microsoft.com/office/drawing/2014/main" id="{DAF188A9-A4C1-4CAB-809A-EE6CF862C8E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437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5" name="Line 69">
              <a:extLst>
                <a:ext uri="{FF2B5EF4-FFF2-40B4-BE49-F238E27FC236}">
                  <a16:creationId xmlns:a16="http://schemas.microsoft.com/office/drawing/2014/main" id="{C7D489A2-B02C-40DB-A2AD-C249B68D61B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473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6" name="Line 70">
              <a:extLst>
                <a:ext uri="{FF2B5EF4-FFF2-40B4-BE49-F238E27FC236}">
                  <a16:creationId xmlns:a16="http://schemas.microsoft.com/office/drawing/2014/main" id="{2018A969-3B24-455E-AA54-9838B16D2064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506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7" name="Line 71">
              <a:extLst>
                <a:ext uri="{FF2B5EF4-FFF2-40B4-BE49-F238E27FC236}">
                  <a16:creationId xmlns:a16="http://schemas.microsoft.com/office/drawing/2014/main" id="{349BDB57-9054-4BE6-9982-A9767345C5A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347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8" name="Line 72">
              <a:extLst>
                <a:ext uri="{FF2B5EF4-FFF2-40B4-BE49-F238E27FC236}">
                  <a16:creationId xmlns:a16="http://schemas.microsoft.com/office/drawing/2014/main" id="{01890AE1-6091-4C2C-AE91-692169DE036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392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9" name="Line 73">
              <a:extLst>
                <a:ext uri="{FF2B5EF4-FFF2-40B4-BE49-F238E27FC236}">
                  <a16:creationId xmlns:a16="http://schemas.microsoft.com/office/drawing/2014/main" id="{E70231E0-765B-4B7B-B5A7-385541EC68E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016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0" name="Line 74">
              <a:extLst>
                <a:ext uri="{FF2B5EF4-FFF2-40B4-BE49-F238E27FC236}">
                  <a16:creationId xmlns:a16="http://schemas.microsoft.com/office/drawing/2014/main" id="{89CDEFC6-66A6-4134-B76C-78A693C12D8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989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1" name="Line 75">
              <a:extLst>
                <a:ext uri="{FF2B5EF4-FFF2-40B4-BE49-F238E27FC236}">
                  <a16:creationId xmlns:a16="http://schemas.microsoft.com/office/drawing/2014/main" id="{501F51B1-A85C-445A-9207-8EB2C2384DA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244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2" name="Line 76">
              <a:extLst>
                <a:ext uri="{FF2B5EF4-FFF2-40B4-BE49-F238E27FC236}">
                  <a16:creationId xmlns:a16="http://schemas.microsoft.com/office/drawing/2014/main" id="{9F795B4B-CD02-48CD-BFFE-4A18FF2087C8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163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3" name="Line 77">
              <a:extLst>
                <a:ext uri="{FF2B5EF4-FFF2-40B4-BE49-F238E27FC236}">
                  <a16:creationId xmlns:a16="http://schemas.microsoft.com/office/drawing/2014/main" id="{65CEEA32-4EDA-4585-A5EA-A7AF6D899D5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037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4" name="Line 78">
              <a:extLst>
                <a:ext uri="{FF2B5EF4-FFF2-40B4-BE49-F238E27FC236}">
                  <a16:creationId xmlns:a16="http://schemas.microsoft.com/office/drawing/2014/main" id="{12AB96AA-6D2A-4818-9880-64D98FDD5E0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091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5" name="Line 79">
              <a:extLst>
                <a:ext uri="{FF2B5EF4-FFF2-40B4-BE49-F238E27FC236}">
                  <a16:creationId xmlns:a16="http://schemas.microsoft.com/office/drawing/2014/main" id="{E823FEC1-E52A-4756-915C-88DFABCF056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289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" name="Line 80">
              <a:extLst>
                <a:ext uri="{FF2B5EF4-FFF2-40B4-BE49-F238E27FC236}">
                  <a16:creationId xmlns:a16="http://schemas.microsoft.com/office/drawing/2014/main" id="{7CE55493-ED3C-489C-8015-9C0FA88417D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268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" name="Line 81">
              <a:extLst>
                <a:ext uri="{FF2B5EF4-FFF2-40B4-BE49-F238E27FC236}">
                  <a16:creationId xmlns:a16="http://schemas.microsoft.com/office/drawing/2014/main" id="{7F56958D-3623-4D44-AD5D-88C1F2DE127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860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" name="Line 82">
              <a:extLst>
                <a:ext uri="{FF2B5EF4-FFF2-40B4-BE49-F238E27FC236}">
                  <a16:creationId xmlns:a16="http://schemas.microsoft.com/office/drawing/2014/main" id="{45224954-5EAE-415D-8B3B-54F9FF940BD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896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" name="Line 83">
              <a:extLst>
                <a:ext uri="{FF2B5EF4-FFF2-40B4-BE49-F238E27FC236}">
                  <a16:creationId xmlns:a16="http://schemas.microsoft.com/office/drawing/2014/main" id="{CD9B79C9-06E5-4A2A-BA9F-8DA2C56D5A8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929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" name="Line 84">
              <a:extLst>
                <a:ext uri="{FF2B5EF4-FFF2-40B4-BE49-F238E27FC236}">
                  <a16:creationId xmlns:a16="http://schemas.microsoft.com/office/drawing/2014/main" id="{B9B9B3CC-B874-41C8-8534-EF18E2A4153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770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" name="Line 85">
              <a:extLst>
                <a:ext uri="{FF2B5EF4-FFF2-40B4-BE49-F238E27FC236}">
                  <a16:creationId xmlns:a16="http://schemas.microsoft.com/office/drawing/2014/main" id="{B5DAD56A-F05B-43F6-BE1F-AEDF16087E1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815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" name="Line 86">
              <a:extLst>
                <a:ext uri="{FF2B5EF4-FFF2-40B4-BE49-F238E27FC236}">
                  <a16:creationId xmlns:a16="http://schemas.microsoft.com/office/drawing/2014/main" id="{8503EA44-EBBF-44C9-9829-5976E506800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718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" name="Line 87">
              <a:extLst>
                <a:ext uri="{FF2B5EF4-FFF2-40B4-BE49-F238E27FC236}">
                  <a16:creationId xmlns:a16="http://schemas.microsoft.com/office/drawing/2014/main" id="{EE313E85-A552-48FA-B5D3-566EDA2ACC0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646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" name="Line 88">
              <a:extLst>
                <a:ext uri="{FF2B5EF4-FFF2-40B4-BE49-F238E27FC236}">
                  <a16:creationId xmlns:a16="http://schemas.microsoft.com/office/drawing/2014/main" id="{60E0B749-886B-4542-B567-961BDA1D846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522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" name="Line 89">
              <a:extLst>
                <a:ext uri="{FF2B5EF4-FFF2-40B4-BE49-F238E27FC236}">
                  <a16:creationId xmlns:a16="http://schemas.microsoft.com/office/drawing/2014/main" id="{E67301FB-1FA9-4796-A68B-5AC1EA33449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558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6" name="Line 90">
              <a:extLst>
                <a:ext uri="{FF2B5EF4-FFF2-40B4-BE49-F238E27FC236}">
                  <a16:creationId xmlns:a16="http://schemas.microsoft.com/office/drawing/2014/main" id="{2DA2B8EA-B3E8-457C-BB74-E94E4CF54DB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591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7" name="Line 91">
              <a:extLst>
                <a:ext uri="{FF2B5EF4-FFF2-40B4-BE49-F238E27FC236}">
                  <a16:creationId xmlns:a16="http://schemas.microsoft.com/office/drawing/2014/main" id="{BEB0E690-788F-4945-B024-3C83700DF1F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32"/>
              <a:ext cx="576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8" name="Line 92">
              <a:extLst>
                <a:ext uri="{FF2B5EF4-FFF2-40B4-BE49-F238E27FC236}">
                  <a16:creationId xmlns:a16="http://schemas.microsoft.com/office/drawing/2014/main" id="{8F67BA3D-DB51-4AA2-AECD-81F8D9E031BC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84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9" name="Line 93">
              <a:extLst>
                <a:ext uri="{FF2B5EF4-FFF2-40B4-BE49-F238E27FC236}">
                  <a16:creationId xmlns:a16="http://schemas.microsoft.com/office/drawing/2014/main" id="{6C4AED3C-6B1C-4584-BD27-52736A556C3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77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0" name="Line 94">
              <a:extLst>
                <a:ext uri="{FF2B5EF4-FFF2-40B4-BE49-F238E27FC236}">
                  <a16:creationId xmlns:a16="http://schemas.microsoft.com/office/drawing/2014/main" id="{16B450BA-8B93-4246-AEBC-36320BBF708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39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1" name="Line 95">
              <a:extLst>
                <a:ext uri="{FF2B5EF4-FFF2-40B4-BE49-F238E27FC236}">
                  <a16:creationId xmlns:a16="http://schemas.microsoft.com/office/drawing/2014/main" id="{CA1A934D-0CCD-4ABF-BB3D-A4500797B4E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318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2" name="Line 96">
              <a:extLst>
                <a:ext uri="{FF2B5EF4-FFF2-40B4-BE49-F238E27FC236}">
                  <a16:creationId xmlns:a16="http://schemas.microsoft.com/office/drawing/2014/main" id="{9281F267-C6B6-4A6E-9C17-5E42754B9E1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58"/>
              <a:ext cx="5760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3" name="Line 97">
              <a:extLst>
                <a:ext uri="{FF2B5EF4-FFF2-40B4-BE49-F238E27FC236}">
                  <a16:creationId xmlns:a16="http://schemas.microsoft.com/office/drawing/2014/main" id="{B805DE7A-EA3B-4DC8-B366-5C0579A6A14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70"/>
              <a:ext cx="576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4" name="Line 98">
              <a:extLst>
                <a:ext uri="{FF2B5EF4-FFF2-40B4-BE49-F238E27FC236}">
                  <a16:creationId xmlns:a16="http://schemas.microsoft.com/office/drawing/2014/main" id="{040C5512-E96C-4B6E-8B1D-D57B6F25CAC2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43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5" name="Line 99">
              <a:extLst>
                <a:ext uri="{FF2B5EF4-FFF2-40B4-BE49-F238E27FC236}">
                  <a16:creationId xmlns:a16="http://schemas.microsoft.com/office/drawing/2014/main" id="{FEF2148E-FD18-4074-A0F8-7D7858D075A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91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6" name="Line 100">
              <a:extLst>
                <a:ext uri="{FF2B5EF4-FFF2-40B4-BE49-F238E27FC236}">
                  <a16:creationId xmlns:a16="http://schemas.microsoft.com/office/drawing/2014/main" id="{E3F3D68C-54BE-4229-952D-35C83D7B045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145"/>
              <a:ext cx="5760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7" name="Line 101">
              <a:extLst>
                <a:ext uri="{FF2B5EF4-FFF2-40B4-BE49-F238E27FC236}">
                  <a16:creationId xmlns:a16="http://schemas.microsoft.com/office/drawing/2014/main" id="{84CEFDEA-A511-4F39-8DCF-AE24763BFFB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0" y="202"/>
              <a:ext cx="5760" cy="0"/>
            </a:xfrm>
            <a:prstGeom prst="line">
              <a:avLst/>
            </a:prstGeom>
            <a:noFill/>
            <a:ln w="381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103">
            <a:extLst>
              <a:ext uri="{FF2B5EF4-FFF2-40B4-BE49-F238E27FC236}">
                <a16:creationId xmlns:a16="http://schemas.microsoft.com/office/drawing/2014/main" id="{FF24C803-A614-407D-A129-740012D0F3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76200"/>
            <a:ext cx="304800" cy="145097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8" name="Rectangle 104">
            <a:extLst>
              <a:ext uri="{FF2B5EF4-FFF2-40B4-BE49-F238E27FC236}">
                <a16:creationId xmlns:a16="http://schemas.microsoft.com/office/drawing/2014/main" id="{740B460F-332D-4A84-AA99-F025951B87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788" y="150813"/>
            <a:ext cx="5662612" cy="77787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29" name="Rectangle 105">
            <a:extLst>
              <a:ext uri="{FF2B5EF4-FFF2-40B4-BE49-F238E27FC236}">
                <a16:creationId xmlns:a16="http://schemas.microsoft.com/office/drawing/2014/main" id="{4EAAE5E3-0373-4AED-9810-C7B1DD69B9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0913" y="1185863"/>
            <a:ext cx="1474787" cy="338137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0" name="Rectangle 106">
            <a:extLst>
              <a:ext uri="{FF2B5EF4-FFF2-40B4-BE49-F238E27FC236}">
                <a16:creationId xmlns:a16="http://schemas.microsoft.com/office/drawing/2014/main" id="{DFC7FC11-D6BA-4ECA-9996-2787783AE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2788" y="1338263"/>
            <a:ext cx="5662612" cy="77787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1" name="Rectangle 107">
            <a:extLst>
              <a:ext uri="{FF2B5EF4-FFF2-40B4-BE49-F238E27FC236}">
                <a16:creationId xmlns:a16="http://schemas.microsoft.com/office/drawing/2014/main" id="{78F27EB7-6AFD-4D8A-8A62-3B3362D6AE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4000"/>
            <a:ext cx="8475663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68" name="Rectangle 108">
            <a:extLst>
              <a:ext uri="{FF2B5EF4-FFF2-40B4-BE49-F238E27FC236}">
                <a16:creationId xmlns:a16="http://schemas.microsoft.com/office/drawing/2014/main" id="{592D821A-4ED4-4445-BA85-92353FCE6ED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folHlin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/>
              <a:t>2/11/2010</a:t>
            </a:r>
            <a:endParaRPr lang="en-US" dirty="0"/>
          </a:p>
        </p:txBody>
      </p:sp>
      <p:sp>
        <p:nvSpPr>
          <p:cNvPr id="41069" name="Rectangle 109">
            <a:extLst>
              <a:ext uri="{FF2B5EF4-FFF2-40B4-BE49-F238E27FC236}">
                <a16:creationId xmlns:a16="http://schemas.microsoft.com/office/drawing/2014/main" id="{31861AB6-DAB8-441B-9A36-3D41642C640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11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folHlin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/>
              <a:t>Lecture 10: Intra-Domain Routing</a:t>
            </a:r>
          </a:p>
        </p:txBody>
      </p:sp>
      <p:sp>
        <p:nvSpPr>
          <p:cNvPr id="41070" name="Rectangle 110">
            <a:extLst>
              <a:ext uri="{FF2B5EF4-FFF2-40B4-BE49-F238E27FC236}">
                <a16:creationId xmlns:a16="http://schemas.microsoft.com/office/drawing/2014/main" id="{C209391D-E52E-4DDE-8945-92F3361F7C6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folHlink"/>
                </a:solidFill>
                <a:latin typeface="Arial" panose="020B0604020202020204" pitchFamily="34" charset="0"/>
              </a:defRPr>
            </a:lvl1pPr>
          </a:lstStyle>
          <a:p>
            <a:fld id="{71CB9FC2-AD99-4636-B873-94F38220FDD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5" name="Rectangle 111">
            <a:extLst>
              <a:ext uri="{FF2B5EF4-FFF2-40B4-BE49-F238E27FC236}">
                <a16:creationId xmlns:a16="http://schemas.microsoft.com/office/drawing/2014/main" id="{94EF3925-BF91-4232-8C50-1AAE3BC3EC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458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grpSp>
        <p:nvGrpSpPr>
          <p:cNvPr id="1036" name="Group 126">
            <a:extLst>
              <a:ext uri="{FF2B5EF4-FFF2-40B4-BE49-F238E27FC236}">
                <a16:creationId xmlns:a16="http://schemas.microsoft.com/office/drawing/2014/main" id="{51DFAC2D-6546-447E-8751-5BAD6361677C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7620000" y="228600"/>
            <a:ext cx="1066800" cy="838200"/>
            <a:chOff x="912" y="1344"/>
            <a:chExt cx="672" cy="528"/>
          </a:xfrm>
        </p:grpSpPr>
        <p:sp>
          <p:nvSpPr>
            <p:cNvPr id="1037" name="Rectangle 127">
              <a:extLst>
                <a:ext uri="{FF2B5EF4-FFF2-40B4-BE49-F238E27FC236}">
                  <a16:creationId xmlns:a16="http://schemas.microsoft.com/office/drawing/2014/main" id="{ED132260-F4E4-4AA2-AF58-7611955DF55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12" y="1344"/>
              <a:ext cx="672" cy="52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38" name="Rectangle 128">
              <a:extLst>
                <a:ext uri="{FF2B5EF4-FFF2-40B4-BE49-F238E27FC236}">
                  <a16:creationId xmlns:a16="http://schemas.microsoft.com/office/drawing/2014/main" id="{5BAFDC9C-9336-48B4-95F6-BAF3F7F41D9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478" y="1721"/>
              <a:ext cx="71" cy="76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039" name="Group 129">
              <a:extLst>
                <a:ext uri="{FF2B5EF4-FFF2-40B4-BE49-F238E27FC236}">
                  <a16:creationId xmlns:a16="http://schemas.microsoft.com/office/drawing/2014/main" id="{FD8D6A42-D253-44CA-A3C3-76277ABC2B1B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947" y="1419"/>
              <a:ext cx="566" cy="378"/>
              <a:chOff x="1920" y="96"/>
              <a:chExt cx="768" cy="480"/>
            </a:xfrm>
          </p:grpSpPr>
          <p:sp>
            <p:nvSpPr>
              <p:cNvPr id="1044" name="Oval 130">
                <a:extLst>
                  <a:ext uri="{FF2B5EF4-FFF2-40B4-BE49-F238E27FC236}">
                    <a16:creationId xmlns:a16="http://schemas.microsoft.com/office/drawing/2014/main" id="{9ED2AA3F-01A8-4DAD-9253-624AA15DDE5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920" y="193"/>
                <a:ext cx="577" cy="240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45" name="Oval 131">
                <a:extLst>
                  <a:ext uri="{FF2B5EF4-FFF2-40B4-BE49-F238E27FC236}">
                    <a16:creationId xmlns:a16="http://schemas.microsoft.com/office/drawing/2014/main" id="{699D1CAF-E300-4CEF-9932-EE27B8E9472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016" y="96"/>
                <a:ext cx="575" cy="240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46" name="Oval 132">
                <a:extLst>
                  <a:ext uri="{FF2B5EF4-FFF2-40B4-BE49-F238E27FC236}">
                    <a16:creationId xmlns:a16="http://schemas.microsoft.com/office/drawing/2014/main" id="{009796E5-08C6-4065-AC46-4DC78251991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016" y="336"/>
                <a:ext cx="335" cy="240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47" name="Oval 133">
                <a:extLst>
                  <a:ext uri="{FF2B5EF4-FFF2-40B4-BE49-F238E27FC236}">
                    <a16:creationId xmlns:a16="http://schemas.microsoft.com/office/drawing/2014/main" id="{46D488B8-1641-41D8-BCCF-3E59118BFCB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257" y="336"/>
                <a:ext cx="335" cy="240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48" name="Oval 134">
                <a:extLst>
                  <a:ext uri="{FF2B5EF4-FFF2-40B4-BE49-F238E27FC236}">
                    <a16:creationId xmlns:a16="http://schemas.microsoft.com/office/drawing/2014/main" id="{A19BCA1B-0D21-4E07-B54A-0C3721C3913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257" y="239"/>
                <a:ext cx="335" cy="240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49" name="Oval 135">
                <a:extLst>
                  <a:ext uri="{FF2B5EF4-FFF2-40B4-BE49-F238E27FC236}">
                    <a16:creationId xmlns:a16="http://schemas.microsoft.com/office/drawing/2014/main" id="{F512E45F-24B8-482A-8C8E-70BABA1BC0A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351" y="239"/>
                <a:ext cx="337" cy="240"/>
              </a:xfrm>
              <a:prstGeom prst="ellipse">
                <a:avLst/>
              </a:prstGeom>
              <a:solidFill>
                <a:srgbClr val="6F6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  <p:sp>
          <p:nvSpPr>
            <p:cNvPr id="1040" name="Rectangle 136">
              <a:extLst>
                <a:ext uri="{FF2B5EF4-FFF2-40B4-BE49-F238E27FC236}">
                  <a16:creationId xmlns:a16="http://schemas.microsoft.com/office/drawing/2014/main" id="{D0BCE8C5-8BF9-4485-922A-395019645DE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47" y="1382"/>
              <a:ext cx="71" cy="75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1" name="Rectangle 137">
              <a:extLst>
                <a:ext uri="{FF2B5EF4-FFF2-40B4-BE49-F238E27FC236}">
                  <a16:creationId xmlns:a16="http://schemas.microsoft.com/office/drawing/2014/main" id="{60C7189D-6C54-4359-BCB2-982D3782E50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983" y="1419"/>
              <a:ext cx="70" cy="7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42" name="Rectangle 138">
              <a:extLst>
                <a:ext uri="{FF2B5EF4-FFF2-40B4-BE49-F238E27FC236}">
                  <a16:creationId xmlns:a16="http://schemas.microsoft.com/office/drawing/2014/main" id="{A2BEE0BF-5407-45F3-B77F-BF83938DB9B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1443" y="1683"/>
              <a:ext cx="70" cy="7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cxnSp>
          <p:nvCxnSpPr>
            <p:cNvPr id="1043" name="AutoShape 139">
              <a:extLst>
                <a:ext uri="{FF2B5EF4-FFF2-40B4-BE49-F238E27FC236}">
                  <a16:creationId xmlns:a16="http://schemas.microsoft.com/office/drawing/2014/main" id="{C4E557E9-9CB1-42BA-81C6-23AC07ACFE34}"/>
                </a:ext>
              </a:extLst>
            </p:cNvPr>
            <p:cNvCxnSpPr>
              <a:cxnSpLocks noChangeShapeType="1"/>
              <a:stCxn id="1041" idx="3"/>
              <a:endCxn id="1042" idx="1"/>
            </p:cNvCxnSpPr>
            <p:nvPr userDrawn="1"/>
          </p:nvCxnSpPr>
          <p:spPr bwMode="auto">
            <a:xfrm>
              <a:off x="1053" y="1457"/>
              <a:ext cx="390" cy="264"/>
            </a:xfrm>
            <a:prstGeom prst="curvedConnector3">
              <a:avLst>
                <a:gd name="adj1" fmla="val 50000"/>
              </a:avLst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+mj-lt"/>
          <a:ea typeface="MS PGothic" pitchFamily="34" charset="-128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ea typeface="MS PGothic" pitchFamily="34" charset="-128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ea typeface="MS PGothic" pitchFamily="34" charset="-128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ea typeface="MS PGothic" pitchFamily="34" charset="-128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ea typeface="MS PGothic" pitchFamily="34" charset="-128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8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>
          <a:solidFill>
            <a:schemeClr val="tx1"/>
          </a:solidFill>
          <a:latin typeface="+mn-lt"/>
          <a:ea typeface="MS PGothic" pitchFamily="34" charset="-128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B7E1F8A-FB7B-4854-97D0-E78DA5A3686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14-736</a:t>
            </a:r>
            <a:br>
              <a:rPr lang="en-US" altLang="en-US" dirty="0"/>
            </a:br>
            <a:r>
              <a:rPr lang="en-US" altLang="en-US" dirty="0"/>
              <a:t>Distributed Systems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1EA8057-FBE3-45D8-8E3B-33AA7C41469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Lecture 26: </a:t>
            </a:r>
          </a:p>
          <a:p>
            <a:pPr eaLnBrk="1" hangingPunct="1"/>
            <a:r>
              <a:rPr lang="en-US" altLang="en-US" dirty="0"/>
              <a:t>Internet Routing as a DS Problem</a:t>
            </a:r>
          </a:p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>
            <a:extLst>
              <a:ext uri="{FF2B5EF4-FFF2-40B4-BE49-F238E27FC236}">
                <a16:creationId xmlns:a16="http://schemas.microsoft.com/office/drawing/2014/main" id="{0A2A22D6-5907-4B3F-A0FA-9B875E025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97B1A4EB-11F1-4F21-A645-C1FFE99BA089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10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9A4152FC-1A85-4443-ADC6-2C9423368C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Algorithm</a:t>
            </a: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EE949504-B9C1-49FA-8E93-55260B8806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Bellman-Ford algorithm</a:t>
            </a:r>
          </a:p>
          <a:p>
            <a:pPr eaLnBrk="1" hangingPunct="1"/>
            <a:r>
              <a:rPr lang="en-US" altLang="en-US"/>
              <a:t>Repeat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For every node x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	For every neighbor z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		For every destination y</a:t>
            </a:r>
          </a:p>
          <a:p>
            <a:pPr lvl="1" eaLnBrk="1" hangingPunct="1">
              <a:buFontTx/>
              <a:buNone/>
            </a:pPr>
            <a:r>
              <a:rPr lang="en-US" altLang="en-US"/>
              <a:t>			d(x,y) </a:t>
            </a:r>
            <a:r>
              <a:rPr lang="en-US" altLang="en-US">
                <a:sym typeface="Symbol" panose="05050102010706020507" pitchFamily="18" charset="2"/>
              </a:rPr>
              <a:t></a:t>
            </a:r>
            <a:r>
              <a:rPr lang="en-US" altLang="en-US"/>
              <a:t> Update(x,y,z)</a:t>
            </a:r>
          </a:p>
          <a:p>
            <a:pPr eaLnBrk="1" hangingPunct="1"/>
            <a:r>
              <a:rPr lang="en-US" altLang="en-US"/>
              <a:t>Until converge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>
            <a:extLst>
              <a:ext uri="{FF2B5EF4-FFF2-40B4-BE49-F238E27FC236}">
                <a16:creationId xmlns:a16="http://schemas.microsoft.com/office/drawing/2014/main" id="{496E29CB-8243-4354-8574-C899BBBF7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F58EA79F-DBAC-4C33-BBA1-49AB6E59AEC2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11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12291" name="Line 2">
            <a:extLst>
              <a:ext uri="{FF2B5EF4-FFF2-40B4-BE49-F238E27FC236}">
                <a16:creationId xmlns:a16="http://schemas.microsoft.com/office/drawing/2014/main" id="{E33D8EB3-FB0A-4EEA-ACC5-5926C90E1EE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2000" y="1981200"/>
            <a:ext cx="22860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8CBCFD8D-428F-4E4A-82ED-EBF7ECF9F1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Start</a:t>
            </a:r>
          </a:p>
        </p:txBody>
      </p:sp>
      <p:sp>
        <p:nvSpPr>
          <p:cNvPr id="12293" name="Line 4">
            <a:extLst>
              <a:ext uri="{FF2B5EF4-FFF2-40B4-BE49-F238E27FC236}">
                <a16:creationId xmlns:a16="http://schemas.microsoft.com/office/drawing/2014/main" id="{D2AA3D43-0D81-43A8-8E87-B8CC83B3B8E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00600" y="1981200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294" name="Line 5">
            <a:extLst>
              <a:ext uri="{FF2B5EF4-FFF2-40B4-BE49-F238E27FC236}">
                <a16:creationId xmlns:a16="http://schemas.microsoft.com/office/drawing/2014/main" id="{18CAE66B-EB98-4C11-9E4A-7DA34E9121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48400" y="1981200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295" name="Line 6">
            <a:extLst>
              <a:ext uri="{FF2B5EF4-FFF2-40B4-BE49-F238E27FC236}">
                <a16:creationId xmlns:a16="http://schemas.microsoft.com/office/drawing/2014/main" id="{640349D5-6AB5-4438-A675-3F41B9CCFA9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1981200"/>
            <a:ext cx="5334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296" name="Line 7">
            <a:extLst>
              <a:ext uri="{FF2B5EF4-FFF2-40B4-BE49-F238E27FC236}">
                <a16:creationId xmlns:a16="http://schemas.microsoft.com/office/drawing/2014/main" id="{FC4787B0-8C4F-4D88-A238-7E471A004C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3352800"/>
            <a:ext cx="1447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297" name="Line 8">
            <a:extLst>
              <a:ext uri="{FF2B5EF4-FFF2-40B4-BE49-F238E27FC236}">
                <a16:creationId xmlns:a16="http://schemas.microsoft.com/office/drawing/2014/main" id="{080D55BF-4DBB-4606-8B29-3FA02C8697D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248400" y="2590800"/>
            <a:ext cx="533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298" name="Line 9">
            <a:extLst>
              <a:ext uri="{FF2B5EF4-FFF2-40B4-BE49-F238E27FC236}">
                <a16:creationId xmlns:a16="http://schemas.microsoft.com/office/drawing/2014/main" id="{5F12DCE0-7284-4BF6-B77F-7432389BF6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8200" y="2590800"/>
            <a:ext cx="1600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299" name="Line 10">
            <a:extLst>
              <a:ext uri="{FF2B5EF4-FFF2-40B4-BE49-F238E27FC236}">
                <a16:creationId xmlns:a16="http://schemas.microsoft.com/office/drawing/2014/main" id="{78CD12EB-5836-4252-BCDC-22B81D2438C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505200"/>
            <a:ext cx="22098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2300" name="Oval 11">
            <a:extLst>
              <a:ext uri="{FF2B5EF4-FFF2-40B4-BE49-F238E27FC236}">
                <a16:creationId xmlns:a16="http://schemas.microsoft.com/office/drawing/2014/main" id="{07627735-3C95-441C-90FD-D68A71C207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276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12301" name="Oval 12">
            <a:extLst>
              <a:ext uri="{FF2B5EF4-FFF2-40B4-BE49-F238E27FC236}">
                <a16:creationId xmlns:a16="http://schemas.microsoft.com/office/drawing/2014/main" id="{A586E0C2-627D-4220-AB4A-CBED8D293A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752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E</a:t>
            </a:r>
          </a:p>
        </p:txBody>
      </p:sp>
      <p:sp>
        <p:nvSpPr>
          <p:cNvPr id="12302" name="Oval 13">
            <a:extLst>
              <a:ext uri="{FF2B5EF4-FFF2-40B4-BE49-F238E27FC236}">
                <a16:creationId xmlns:a16="http://schemas.microsoft.com/office/drawing/2014/main" id="{49382CA7-FC38-4B39-B0B5-FCE2F18627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2362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F</a:t>
            </a:r>
          </a:p>
        </p:txBody>
      </p:sp>
      <p:sp>
        <p:nvSpPr>
          <p:cNvPr id="12303" name="Oval 14">
            <a:extLst>
              <a:ext uri="{FF2B5EF4-FFF2-40B4-BE49-F238E27FC236}">
                <a16:creationId xmlns:a16="http://schemas.microsoft.com/office/drawing/2014/main" id="{02B7247F-2C99-41E6-8F43-AE6F73B87C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1752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12304" name="Oval 15">
            <a:extLst>
              <a:ext uri="{FF2B5EF4-FFF2-40B4-BE49-F238E27FC236}">
                <a16:creationId xmlns:a16="http://schemas.microsoft.com/office/drawing/2014/main" id="{F0E48DD9-51C3-4A9E-9686-92CDF6452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3124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D</a:t>
            </a:r>
          </a:p>
        </p:txBody>
      </p:sp>
      <p:sp>
        <p:nvSpPr>
          <p:cNvPr id="12305" name="Oval 16">
            <a:extLst>
              <a:ext uri="{FF2B5EF4-FFF2-40B4-BE49-F238E27FC236}">
                <a16:creationId xmlns:a16="http://schemas.microsoft.com/office/drawing/2014/main" id="{6D772C82-3D99-44EB-83F9-FE9AEEC06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35814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12306" name="Text Box 17">
            <a:extLst>
              <a:ext uri="{FF2B5EF4-FFF2-40B4-BE49-F238E27FC236}">
                <a16:creationId xmlns:a16="http://schemas.microsoft.com/office/drawing/2014/main" id="{90DE15AF-4186-475A-9A9E-D66634E98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5146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12307" name="Text Box 18">
            <a:extLst>
              <a:ext uri="{FF2B5EF4-FFF2-40B4-BE49-F238E27FC236}">
                <a16:creationId xmlns:a16="http://schemas.microsoft.com/office/drawing/2014/main" id="{7DB419EC-D21B-4A8A-AD42-7866863A3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19050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12308" name="Text Box 19">
            <a:extLst>
              <a:ext uri="{FF2B5EF4-FFF2-40B4-BE49-F238E27FC236}">
                <a16:creationId xmlns:a16="http://schemas.microsoft.com/office/drawing/2014/main" id="{8E65DF09-6115-4689-8A71-DE4444EB2D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27432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6</a:t>
            </a:r>
          </a:p>
        </p:txBody>
      </p:sp>
      <p:sp>
        <p:nvSpPr>
          <p:cNvPr id="12309" name="Text Box 20">
            <a:extLst>
              <a:ext uri="{FF2B5EF4-FFF2-40B4-BE49-F238E27FC236}">
                <a16:creationId xmlns:a16="http://schemas.microsoft.com/office/drawing/2014/main" id="{797D1F01-E8D5-425C-ADF2-C90F05EC6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3528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4</a:t>
            </a:r>
          </a:p>
        </p:txBody>
      </p:sp>
      <p:sp>
        <p:nvSpPr>
          <p:cNvPr id="12310" name="Text Box 21">
            <a:extLst>
              <a:ext uri="{FF2B5EF4-FFF2-40B4-BE49-F238E27FC236}">
                <a16:creationId xmlns:a16="http://schemas.microsoft.com/office/drawing/2014/main" id="{ABAE7932-B932-432A-8CE5-D3FE44716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29718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12311" name="Text Box 22">
            <a:extLst>
              <a:ext uri="{FF2B5EF4-FFF2-40B4-BE49-F238E27FC236}">
                <a16:creationId xmlns:a16="http://schemas.microsoft.com/office/drawing/2014/main" id="{DBED8EBF-C858-4834-BE8A-0114B934B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9812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12312" name="Text Box 23">
            <a:extLst>
              <a:ext uri="{FF2B5EF4-FFF2-40B4-BE49-F238E27FC236}">
                <a16:creationId xmlns:a16="http://schemas.microsoft.com/office/drawing/2014/main" id="{7531A3AD-3871-4555-9DE4-D100DC057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23622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12313" name="Text Box 24">
            <a:extLst>
              <a:ext uri="{FF2B5EF4-FFF2-40B4-BE49-F238E27FC236}">
                <a16:creationId xmlns:a16="http://schemas.microsoft.com/office/drawing/2014/main" id="{BA54DB3F-F87C-4B6C-A5C4-AF876D039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32004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graphicFrame>
        <p:nvGraphicFramePr>
          <p:cNvPr id="148777" name="Group 297">
            <a:extLst>
              <a:ext uri="{FF2B5EF4-FFF2-40B4-BE49-F238E27FC236}">
                <a16:creationId xmlns:a16="http://schemas.microsoft.com/office/drawing/2014/main" id="{B0C58B93-A88D-4ED0-9B84-0C7A658E0EEF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1670050"/>
          <a:ext cx="1600200" cy="24384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Table for 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6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48782" name="Group 302">
            <a:extLst>
              <a:ext uri="{FF2B5EF4-FFF2-40B4-BE49-F238E27FC236}">
                <a16:creationId xmlns:a16="http://schemas.microsoft.com/office/drawing/2014/main" id="{17C1DF67-BFE6-4066-B6B5-B96B4E88C7DD}"/>
              </a:ext>
            </a:extLst>
          </p:cNvPr>
          <p:cNvGraphicFramePr>
            <a:graphicFrameLocks noGrp="1"/>
          </p:cNvGraphicFramePr>
          <p:nvPr/>
        </p:nvGraphicFramePr>
        <p:xfrm>
          <a:off x="2286000" y="1670050"/>
          <a:ext cx="1600200" cy="24384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Table for 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3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48778" name="Group 298">
            <a:extLst>
              <a:ext uri="{FF2B5EF4-FFF2-40B4-BE49-F238E27FC236}">
                <a16:creationId xmlns:a16="http://schemas.microsoft.com/office/drawing/2014/main" id="{16A63C94-E7FE-4057-B9D2-F934DD43BC87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4108450"/>
          <a:ext cx="1600200" cy="2438400"/>
        </p:xfrm>
        <a:graphic>
          <a:graphicData uri="http://schemas.openxmlformats.org/drawingml/2006/table">
            <a:tbl>
              <a:tblPr/>
              <a:tblGrid>
                <a:gridCol w="48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Table for 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48783" name="Group 303">
            <a:extLst>
              <a:ext uri="{FF2B5EF4-FFF2-40B4-BE49-F238E27FC236}">
                <a16:creationId xmlns:a16="http://schemas.microsoft.com/office/drawing/2014/main" id="{F2ED04ED-D92E-439A-8571-57AE91D17DF4}"/>
              </a:ext>
            </a:extLst>
          </p:cNvPr>
          <p:cNvGraphicFramePr>
            <a:graphicFrameLocks noGrp="1"/>
          </p:cNvGraphicFramePr>
          <p:nvPr/>
        </p:nvGraphicFramePr>
        <p:xfrm>
          <a:off x="2286000" y="4108450"/>
          <a:ext cx="1600200" cy="24384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Table for 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48784" name="Group 304">
            <a:extLst>
              <a:ext uri="{FF2B5EF4-FFF2-40B4-BE49-F238E27FC236}">
                <a16:creationId xmlns:a16="http://schemas.microsoft.com/office/drawing/2014/main" id="{0E1F89E0-F887-4CC6-87D1-65FAEC4456E9}"/>
              </a:ext>
            </a:extLst>
          </p:cNvPr>
          <p:cNvGraphicFramePr>
            <a:graphicFrameLocks noGrp="1"/>
          </p:cNvGraphicFramePr>
          <p:nvPr/>
        </p:nvGraphicFramePr>
        <p:xfrm>
          <a:off x="3886200" y="4108450"/>
          <a:ext cx="1600200" cy="24384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Table for 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3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48785" name="Group 305">
            <a:extLst>
              <a:ext uri="{FF2B5EF4-FFF2-40B4-BE49-F238E27FC236}">
                <a16:creationId xmlns:a16="http://schemas.microsoft.com/office/drawing/2014/main" id="{8D43DCA5-541A-44A0-A57B-57832B92D044}"/>
              </a:ext>
            </a:extLst>
          </p:cNvPr>
          <p:cNvGraphicFramePr>
            <a:graphicFrameLocks noGrp="1"/>
          </p:cNvGraphicFramePr>
          <p:nvPr/>
        </p:nvGraphicFramePr>
        <p:xfrm>
          <a:off x="5486400" y="4108450"/>
          <a:ext cx="1600200" cy="24384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Table for 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2530" name="Text Box 241">
            <a:extLst>
              <a:ext uri="{FF2B5EF4-FFF2-40B4-BE49-F238E27FC236}">
                <a16:creationId xmlns:a16="http://schemas.microsoft.com/office/drawing/2014/main" id="{4D3D5584-E914-40C1-8BCB-818767207C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295400"/>
            <a:ext cx="2286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latin typeface="Helvetica" panose="020B0604020202020204" pitchFamily="34" charset="0"/>
              </a:rPr>
              <a:t>Optimum 1-hop paths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>
            <a:extLst>
              <a:ext uri="{FF2B5EF4-FFF2-40B4-BE49-F238E27FC236}">
                <a16:creationId xmlns:a16="http://schemas.microsoft.com/office/drawing/2014/main" id="{0EFF6A0E-6CD3-45EB-8726-8AEE80C8F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39E78B63-67D5-49B3-81B9-9994D7C49842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12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3DC75836-4C7C-456D-B949-C95319BBB4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Iteration #1</a:t>
            </a:r>
          </a:p>
        </p:txBody>
      </p:sp>
      <p:graphicFrame>
        <p:nvGraphicFramePr>
          <p:cNvPr id="149758" name="Group 254">
            <a:extLst>
              <a:ext uri="{FF2B5EF4-FFF2-40B4-BE49-F238E27FC236}">
                <a16:creationId xmlns:a16="http://schemas.microsoft.com/office/drawing/2014/main" id="{6E264888-9230-4074-834B-42747E67F083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1676400"/>
          <a:ext cx="1600200" cy="24384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Table for 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7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7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5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49759" name="Group 255">
            <a:extLst>
              <a:ext uri="{FF2B5EF4-FFF2-40B4-BE49-F238E27FC236}">
                <a16:creationId xmlns:a16="http://schemas.microsoft.com/office/drawing/2014/main" id="{B3C73C97-E9BB-42B1-8F78-4544FD03CE1A}"/>
              </a:ext>
            </a:extLst>
          </p:cNvPr>
          <p:cNvGraphicFramePr>
            <a:graphicFrameLocks noGrp="1"/>
          </p:cNvGraphicFramePr>
          <p:nvPr/>
        </p:nvGraphicFramePr>
        <p:xfrm>
          <a:off x="2286000" y="1676400"/>
          <a:ext cx="1600200" cy="24384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Table for 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2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3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4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49760" name="Group 256">
            <a:extLst>
              <a:ext uri="{FF2B5EF4-FFF2-40B4-BE49-F238E27FC236}">
                <a16:creationId xmlns:a16="http://schemas.microsoft.com/office/drawing/2014/main" id="{93E00EEF-446C-4B24-B22F-64AE71D64ED0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4102100"/>
          <a:ext cx="1600200" cy="24384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Table for 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7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2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4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49761" name="Group 257">
            <a:extLst>
              <a:ext uri="{FF2B5EF4-FFF2-40B4-BE49-F238E27FC236}">
                <a16:creationId xmlns:a16="http://schemas.microsoft.com/office/drawing/2014/main" id="{C1A0E1DD-D233-460B-9AB1-F75A146915A8}"/>
              </a:ext>
            </a:extLst>
          </p:cNvPr>
          <p:cNvGraphicFramePr>
            <a:graphicFrameLocks noGrp="1"/>
          </p:cNvGraphicFramePr>
          <p:nvPr/>
        </p:nvGraphicFramePr>
        <p:xfrm>
          <a:off x="2286000" y="4102100"/>
          <a:ext cx="1600200" cy="24384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Table for 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7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2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49762" name="Group 258">
            <a:extLst>
              <a:ext uri="{FF2B5EF4-FFF2-40B4-BE49-F238E27FC236}">
                <a16:creationId xmlns:a16="http://schemas.microsoft.com/office/drawing/2014/main" id="{396720DB-7013-461D-95A6-7D753F4B3F35}"/>
              </a:ext>
            </a:extLst>
          </p:cNvPr>
          <p:cNvGraphicFramePr>
            <a:graphicFrameLocks noGrp="1"/>
          </p:cNvGraphicFramePr>
          <p:nvPr/>
        </p:nvGraphicFramePr>
        <p:xfrm>
          <a:off x="3886200" y="4102100"/>
          <a:ext cx="1600200" cy="24384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97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Table for 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4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4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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–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3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49763" name="Group 259">
            <a:extLst>
              <a:ext uri="{FF2B5EF4-FFF2-40B4-BE49-F238E27FC236}">
                <a16:creationId xmlns:a16="http://schemas.microsoft.com/office/drawing/2014/main" id="{BCFC4093-6BF1-4B30-B130-0E4DBEE0B480}"/>
              </a:ext>
            </a:extLst>
          </p:cNvPr>
          <p:cNvGraphicFramePr>
            <a:graphicFrameLocks noGrp="1"/>
          </p:cNvGraphicFramePr>
          <p:nvPr/>
        </p:nvGraphicFramePr>
        <p:xfrm>
          <a:off x="5486400" y="4102100"/>
          <a:ext cx="1600200" cy="24384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Table for 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2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3532" name="Text Box 241">
            <a:extLst>
              <a:ext uri="{FF2B5EF4-FFF2-40B4-BE49-F238E27FC236}">
                <a16:creationId xmlns:a16="http://schemas.microsoft.com/office/drawing/2014/main" id="{23E5CA2A-0228-4495-BCDA-4466871C3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295400"/>
            <a:ext cx="2286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latin typeface="Helvetica" panose="020B0604020202020204" pitchFamily="34" charset="0"/>
              </a:rPr>
              <a:t>Optimum 2-hop paths</a:t>
            </a:r>
          </a:p>
        </p:txBody>
      </p:sp>
      <p:sp>
        <p:nvSpPr>
          <p:cNvPr id="13533" name="Line 282">
            <a:extLst>
              <a:ext uri="{FF2B5EF4-FFF2-40B4-BE49-F238E27FC236}">
                <a16:creationId xmlns:a16="http://schemas.microsoft.com/office/drawing/2014/main" id="{CA2777E4-C237-407A-BCB2-353902728C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2000" y="1981200"/>
            <a:ext cx="22860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3534" name="Line 283">
            <a:extLst>
              <a:ext uri="{FF2B5EF4-FFF2-40B4-BE49-F238E27FC236}">
                <a16:creationId xmlns:a16="http://schemas.microsoft.com/office/drawing/2014/main" id="{D985DE1B-04EE-40E0-B857-36E58B50F9B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00600" y="1981200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535" name="Line 284">
            <a:extLst>
              <a:ext uri="{FF2B5EF4-FFF2-40B4-BE49-F238E27FC236}">
                <a16:creationId xmlns:a16="http://schemas.microsoft.com/office/drawing/2014/main" id="{AE793A99-A2B5-4E22-966B-FE6FC25CEC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48400" y="1981200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536" name="Line 285">
            <a:extLst>
              <a:ext uri="{FF2B5EF4-FFF2-40B4-BE49-F238E27FC236}">
                <a16:creationId xmlns:a16="http://schemas.microsoft.com/office/drawing/2014/main" id="{9CC6EC59-8D35-47FF-A540-398179779297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1981200"/>
            <a:ext cx="5334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537" name="Line 286">
            <a:extLst>
              <a:ext uri="{FF2B5EF4-FFF2-40B4-BE49-F238E27FC236}">
                <a16:creationId xmlns:a16="http://schemas.microsoft.com/office/drawing/2014/main" id="{B3AD4B2B-363C-42B0-8CD3-CAFAE0C03B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3352800"/>
            <a:ext cx="1447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538" name="Line 287">
            <a:extLst>
              <a:ext uri="{FF2B5EF4-FFF2-40B4-BE49-F238E27FC236}">
                <a16:creationId xmlns:a16="http://schemas.microsoft.com/office/drawing/2014/main" id="{0C49F5D0-63DD-4A7C-B2F3-388FAAE4301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248400" y="2590800"/>
            <a:ext cx="533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539" name="Line 288">
            <a:extLst>
              <a:ext uri="{FF2B5EF4-FFF2-40B4-BE49-F238E27FC236}">
                <a16:creationId xmlns:a16="http://schemas.microsoft.com/office/drawing/2014/main" id="{AB3B6D23-61B4-486A-951E-0FCB38D92D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8200" y="2590800"/>
            <a:ext cx="1600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540" name="Line 289">
            <a:extLst>
              <a:ext uri="{FF2B5EF4-FFF2-40B4-BE49-F238E27FC236}">
                <a16:creationId xmlns:a16="http://schemas.microsoft.com/office/drawing/2014/main" id="{720B3463-1BD0-4856-A9F5-FA10EF6EFAA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505200"/>
            <a:ext cx="22098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541" name="Oval 290">
            <a:extLst>
              <a:ext uri="{FF2B5EF4-FFF2-40B4-BE49-F238E27FC236}">
                <a16:creationId xmlns:a16="http://schemas.microsoft.com/office/drawing/2014/main" id="{5D190607-725D-450B-8872-DC9BA532F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276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13542" name="Oval 291">
            <a:extLst>
              <a:ext uri="{FF2B5EF4-FFF2-40B4-BE49-F238E27FC236}">
                <a16:creationId xmlns:a16="http://schemas.microsoft.com/office/drawing/2014/main" id="{18D3DC69-EE24-4B47-8538-B44EF2BA92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752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E</a:t>
            </a:r>
          </a:p>
        </p:txBody>
      </p:sp>
      <p:sp>
        <p:nvSpPr>
          <p:cNvPr id="13543" name="Oval 292">
            <a:extLst>
              <a:ext uri="{FF2B5EF4-FFF2-40B4-BE49-F238E27FC236}">
                <a16:creationId xmlns:a16="http://schemas.microsoft.com/office/drawing/2014/main" id="{93DFD2A4-D8C1-4A39-8103-C7EEE3EBDB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2362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F</a:t>
            </a:r>
          </a:p>
        </p:txBody>
      </p:sp>
      <p:sp>
        <p:nvSpPr>
          <p:cNvPr id="13544" name="Oval 293">
            <a:extLst>
              <a:ext uri="{FF2B5EF4-FFF2-40B4-BE49-F238E27FC236}">
                <a16:creationId xmlns:a16="http://schemas.microsoft.com/office/drawing/2014/main" id="{73159737-75D1-4C92-BA9E-99768A8288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1752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13545" name="Oval 294">
            <a:extLst>
              <a:ext uri="{FF2B5EF4-FFF2-40B4-BE49-F238E27FC236}">
                <a16:creationId xmlns:a16="http://schemas.microsoft.com/office/drawing/2014/main" id="{D64A7B5E-339F-4158-8C26-0F904F2D2E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3124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D</a:t>
            </a:r>
          </a:p>
        </p:txBody>
      </p:sp>
      <p:sp>
        <p:nvSpPr>
          <p:cNvPr id="13546" name="Oval 295">
            <a:extLst>
              <a:ext uri="{FF2B5EF4-FFF2-40B4-BE49-F238E27FC236}">
                <a16:creationId xmlns:a16="http://schemas.microsoft.com/office/drawing/2014/main" id="{61E86E4F-CA95-4F09-BD8F-189FA7AEE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35814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13547" name="Text Box 296">
            <a:extLst>
              <a:ext uri="{FF2B5EF4-FFF2-40B4-BE49-F238E27FC236}">
                <a16:creationId xmlns:a16="http://schemas.microsoft.com/office/drawing/2014/main" id="{ABE6225B-F98E-441C-8E9A-D8DF988203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5146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13548" name="Text Box 297">
            <a:extLst>
              <a:ext uri="{FF2B5EF4-FFF2-40B4-BE49-F238E27FC236}">
                <a16:creationId xmlns:a16="http://schemas.microsoft.com/office/drawing/2014/main" id="{A984DB08-9465-4359-88EF-F931CFFE3B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19050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13549" name="Text Box 298">
            <a:extLst>
              <a:ext uri="{FF2B5EF4-FFF2-40B4-BE49-F238E27FC236}">
                <a16:creationId xmlns:a16="http://schemas.microsoft.com/office/drawing/2014/main" id="{5D519FA1-2A91-4EE0-A13C-0EBAC8651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27432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6</a:t>
            </a:r>
          </a:p>
        </p:txBody>
      </p:sp>
      <p:sp>
        <p:nvSpPr>
          <p:cNvPr id="13550" name="Text Box 299">
            <a:extLst>
              <a:ext uri="{FF2B5EF4-FFF2-40B4-BE49-F238E27FC236}">
                <a16:creationId xmlns:a16="http://schemas.microsoft.com/office/drawing/2014/main" id="{E1D32D5C-0939-4EF5-A678-4F244E9EB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3528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4</a:t>
            </a:r>
          </a:p>
        </p:txBody>
      </p:sp>
      <p:sp>
        <p:nvSpPr>
          <p:cNvPr id="13551" name="Text Box 300">
            <a:extLst>
              <a:ext uri="{FF2B5EF4-FFF2-40B4-BE49-F238E27FC236}">
                <a16:creationId xmlns:a16="http://schemas.microsoft.com/office/drawing/2014/main" id="{51511A61-6D80-4D52-856A-3F44FCC02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29718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13552" name="Text Box 301">
            <a:extLst>
              <a:ext uri="{FF2B5EF4-FFF2-40B4-BE49-F238E27FC236}">
                <a16:creationId xmlns:a16="http://schemas.microsoft.com/office/drawing/2014/main" id="{8170DAF9-B9DC-4978-9A13-1B3F6A8666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9812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13553" name="Text Box 302">
            <a:extLst>
              <a:ext uri="{FF2B5EF4-FFF2-40B4-BE49-F238E27FC236}">
                <a16:creationId xmlns:a16="http://schemas.microsoft.com/office/drawing/2014/main" id="{856983C7-F8C4-4E2D-9E21-34822EE168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23622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13554" name="Text Box 303">
            <a:extLst>
              <a:ext uri="{FF2B5EF4-FFF2-40B4-BE49-F238E27FC236}">
                <a16:creationId xmlns:a16="http://schemas.microsoft.com/office/drawing/2014/main" id="{AB7F8DE5-58CB-4A05-B586-56A0D0B1F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32004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>
            <a:extLst>
              <a:ext uri="{FF2B5EF4-FFF2-40B4-BE49-F238E27FC236}">
                <a16:creationId xmlns:a16="http://schemas.microsoft.com/office/drawing/2014/main" id="{CCCB08F4-A7A5-4194-B94F-4E9BD1C84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88470715-E2A6-46E8-97A9-09675362A9F9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13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631BB729-5BC2-4B34-BD67-8C1F79CA15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Iteration #2</a:t>
            </a:r>
          </a:p>
        </p:txBody>
      </p:sp>
      <p:graphicFrame>
        <p:nvGraphicFramePr>
          <p:cNvPr id="150782" name="Group 254">
            <a:extLst>
              <a:ext uri="{FF2B5EF4-FFF2-40B4-BE49-F238E27FC236}">
                <a16:creationId xmlns:a16="http://schemas.microsoft.com/office/drawing/2014/main" id="{2BD56267-BD53-40DE-9BC8-9377E294551F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1676400"/>
          <a:ext cx="1600200" cy="24384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Table for 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6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7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5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50783" name="Group 255">
            <a:extLst>
              <a:ext uri="{FF2B5EF4-FFF2-40B4-BE49-F238E27FC236}">
                <a16:creationId xmlns:a16="http://schemas.microsoft.com/office/drawing/2014/main" id="{798174E8-7878-4D53-842E-6F820BEDD51D}"/>
              </a:ext>
            </a:extLst>
          </p:cNvPr>
          <p:cNvGraphicFramePr>
            <a:graphicFrameLocks noGrp="1"/>
          </p:cNvGraphicFramePr>
          <p:nvPr/>
        </p:nvGraphicFramePr>
        <p:xfrm>
          <a:off x="2286000" y="1676400"/>
          <a:ext cx="1600200" cy="24384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Table for 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2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3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4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50784" name="Group 256">
            <a:extLst>
              <a:ext uri="{FF2B5EF4-FFF2-40B4-BE49-F238E27FC236}">
                <a16:creationId xmlns:a16="http://schemas.microsoft.com/office/drawing/2014/main" id="{627D7D22-5D58-4229-9EF5-29244FAD74DA}"/>
              </a:ext>
            </a:extLst>
          </p:cNvPr>
          <p:cNvGraphicFramePr>
            <a:graphicFrameLocks noGrp="1"/>
          </p:cNvGraphicFramePr>
          <p:nvPr/>
        </p:nvGraphicFramePr>
        <p:xfrm>
          <a:off x="685800" y="4102100"/>
          <a:ext cx="1600200" cy="24384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Table for 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6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2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4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50785" name="Group 257">
            <a:extLst>
              <a:ext uri="{FF2B5EF4-FFF2-40B4-BE49-F238E27FC236}">
                <a16:creationId xmlns:a16="http://schemas.microsoft.com/office/drawing/2014/main" id="{4C91ACC3-6B55-4A3E-B678-8B6B3B6305BF}"/>
              </a:ext>
            </a:extLst>
          </p:cNvPr>
          <p:cNvGraphicFramePr>
            <a:graphicFrameLocks noGrp="1"/>
          </p:cNvGraphicFramePr>
          <p:nvPr/>
        </p:nvGraphicFramePr>
        <p:xfrm>
          <a:off x="2286000" y="4102100"/>
          <a:ext cx="1600200" cy="24384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Table for 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7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5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2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50786" name="Group 258">
            <a:extLst>
              <a:ext uri="{FF2B5EF4-FFF2-40B4-BE49-F238E27FC236}">
                <a16:creationId xmlns:a16="http://schemas.microsoft.com/office/drawing/2014/main" id="{23A41F02-1125-46D8-9D1B-F65AD70F2907}"/>
              </a:ext>
            </a:extLst>
          </p:cNvPr>
          <p:cNvGraphicFramePr>
            <a:graphicFrameLocks noGrp="1"/>
          </p:cNvGraphicFramePr>
          <p:nvPr/>
        </p:nvGraphicFramePr>
        <p:xfrm>
          <a:off x="3886200" y="4102100"/>
          <a:ext cx="1600200" cy="24384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Table for 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4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4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5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3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50787" name="Group 259">
            <a:extLst>
              <a:ext uri="{FF2B5EF4-FFF2-40B4-BE49-F238E27FC236}">
                <a16:creationId xmlns:a16="http://schemas.microsoft.com/office/drawing/2014/main" id="{053CC444-D05A-4024-BAF6-AC370A338FC7}"/>
              </a:ext>
            </a:extLst>
          </p:cNvPr>
          <p:cNvGraphicFramePr>
            <a:graphicFrameLocks noGrp="1"/>
          </p:cNvGraphicFramePr>
          <p:nvPr/>
        </p:nvGraphicFramePr>
        <p:xfrm>
          <a:off x="5486400" y="4102100"/>
          <a:ext cx="1600200" cy="2438400"/>
        </p:xfrm>
        <a:graphic>
          <a:graphicData uri="http://schemas.openxmlformats.org/drawingml/2006/table">
            <a:tbl>
              <a:tblPr/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0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Table for 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Hop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2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556" name="Text Box 241">
            <a:extLst>
              <a:ext uri="{FF2B5EF4-FFF2-40B4-BE49-F238E27FC236}">
                <a16:creationId xmlns:a16="http://schemas.microsoft.com/office/drawing/2014/main" id="{15556F02-55C1-419A-845A-26992E0E9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282700"/>
            <a:ext cx="2286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latin typeface="Helvetica" panose="020B0604020202020204" pitchFamily="34" charset="0"/>
              </a:rPr>
              <a:t>Optimum 3-hop paths</a:t>
            </a:r>
          </a:p>
        </p:txBody>
      </p:sp>
      <p:sp>
        <p:nvSpPr>
          <p:cNvPr id="14557" name="Line 260">
            <a:extLst>
              <a:ext uri="{FF2B5EF4-FFF2-40B4-BE49-F238E27FC236}">
                <a16:creationId xmlns:a16="http://schemas.microsoft.com/office/drawing/2014/main" id="{13B87769-E191-494F-9226-CC486C286C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2000" y="1981200"/>
            <a:ext cx="22860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558" name="Line 261">
            <a:extLst>
              <a:ext uri="{FF2B5EF4-FFF2-40B4-BE49-F238E27FC236}">
                <a16:creationId xmlns:a16="http://schemas.microsoft.com/office/drawing/2014/main" id="{AFBD4255-44A0-4A9A-B7A6-B03CFB968AC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00600" y="1981200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559" name="Line 262">
            <a:extLst>
              <a:ext uri="{FF2B5EF4-FFF2-40B4-BE49-F238E27FC236}">
                <a16:creationId xmlns:a16="http://schemas.microsoft.com/office/drawing/2014/main" id="{F7C65177-371D-4949-B741-A636C0ABD3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48400" y="1981200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560" name="Line 263">
            <a:extLst>
              <a:ext uri="{FF2B5EF4-FFF2-40B4-BE49-F238E27FC236}">
                <a16:creationId xmlns:a16="http://schemas.microsoft.com/office/drawing/2014/main" id="{4DF6DE04-3DAC-4671-AE06-8D9EF367453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1981200"/>
            <a:ext cx="5334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561" name="Line 264">
            <a:extLst>
              <a:ext uri="{FF2B5EF4-FFF2-40B4-BE49-F238E27FC236}">
                <a16:creationId xmlns:a16="http://schemas.microsoft.com/office/drawing/2014/main" id="{17055674-0F1F-4E13-AE25-469E7C9346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81800" y="3352800"/>
            <a:ext cx="1447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562" name="Line 265">
            <a:extLst>
              <a:ext uri="{FF2B5EF4-FFF2-40B4-BE49-F238E27FC236}">
                <a16:creationId xmlns:a16="http://schemas.microsoft.com/office/drawing/2014/main" id="{F98A252D-0071-4C78-BAEB-DABC5FD6074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248400" y="2590800"/>
            <a:ext cx="533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563" name="Line 266">
            <a:extLst>
              <a:ext uri="{FF2B5EF4-FFF2-40B4-BE49-F238E27FC236}">
                <a16:creationId xmlns:a16="http://schemas.microsoft.com/office/drawing/2014/main" id="{6DA24980-414B-438E-9298-903719EA57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8200" y="2590800"/>
            <a:ext cx="1600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564" name="Line 267">
            <a:extLst>
              <a:ext uri="{FF2B5EF4-FFF2-40B4-BE49-F238E27FC236}">
                <a16:creationId xmlns:a16="http://schemas.microsoft.com/office/drawing/2014/main" id="{6BF60645-F7C5-4A0E-AB83-AA699F351B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505200"/>
            <a:ext cx="22098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565" name="Oval 268">
            <a:extLst>
              <a:ext uri="{FF2B5EF4-FFF2-40B4-BE49-F238E27FC236}">
                <a16:creationId xmlns:a16="http://schemas.microsoft.com/office/drawing/2014/main" id="{A2409DB1-4FB9-4FA6-8002-58664649CC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3276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14566" name="Oval 269">
            <a:extLst>
              <a:ext uri="{FF2B5EF4-FFF2-40B4-BE49-F238E27FC236}">
                <a16:creationId xmlns:a16="http://schemas.microsoft.com/office/drawing/2014/main" id="{6CFF9F05-EA4B-427E-A533-CDFF588A0C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752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E</a:t>
            </a:r>
          </a:p>
        </p:txBody>
      </p:sp>
      <p:sp>
        <p:nvSpPr>
          <p:cNvPr id="14567" name="Oval 270">
            <a:extLst>
              <a:ext uri="{FF2B5EF4-FFF2-40B4-BE49-F238E27FC236}">
                <a16:creationId xmlns:a16="http://schemas.microsoft.com/office/drawing/2014/main" id="{F88F3137-FEBF-478D-8288-1CB7B5EF7D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2362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F</a:t>
            </a:r>
          </a:p>
        </p:txBody>
      </p:sp>
      <p:sp>
        <p:nvSpPr>
          <p:cNvPr id="14568" name="Oval 271">
            <a:extLst>
              <a:ext uri="{FF2B5EF4-FFF2-40B4-BE49-F238E27FC236}">
                <a16:creationId xmlns:a16="http://schemas.microsoft.com/office/drawing/2014/main" id="{A55E498F-6507-4DE4-9C08-67E5B62C6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1752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14569" name="Oval 272">
            <a:extLst>
              <a:ext uri="{FF2B5EF4-FFF2-40B4-BE49-F238E27FC236}">
                <a16:creationId xmlns:a16="http://schemas.microsoft.com/office/drawing/2014/main" id="{7926FE5F-7ADB-43B2-980D-05759E9F6F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3124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D</a:t>
            </a:r>
          </a:p>
        </p:txBody>
      </p:sp>
      <p:sp>
        <p:nvSpPr>
          <p:cNvPr id="14570" name="Oval 273">
            <a:extLst>
              <a:ext uri="{FF2B5EF4-FFF2-40B4-BE49-F238E27FC236}">
                <a16:creationId xmlns:a16="http://schemas.microsoft.com/office/drawing/2014/main" id="{DA786EFA-8E21-4D9C-AE7A-C9CDC8D8E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35814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14571" name="Text Box 274">
            <a:extLst>
              <a:ext uri="{FF2B5EF4-FFF2-40B4-BE49-F238E27FC236}">
                <a16:creationId xmlns:a16="http://schemas.microsoft.com/office/drawing/2014/main" id="{FEC99462-366C-4A3A-A79B-172CD8643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5146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14572" name="Text Box 275">
            <a:extLst>
              <a:ext uri="{FF2B5EF4-FFF2-40B4-BE49-F238E27FC236}">
                <a16:creationId xmlns:a16="http://schemas.microsoft.com/office/drawing/2014/main" id="{37F55781-0BD9-454E-908A-B9CF4DBD1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19050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14573" name="Text Box 276">
            <a:extLst>
              <a:ext uri="{FF2B5EF4-FFF2-40B4-BE49-F238E27FC236}">
                <a16:creationId xmlns:a16="http://schemas.microsoft.com/office/drawing/2014/main" id="{4BEA9A53-5F2D-44B8-B427-DBB1AECD9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27432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6</a:t>
            </a:r>
          </a:p>
        </p:txBody>
      </p:sp>
      <p:sp>
        <p:nvSpPr>
          <p:cNvPr id="14574" name="Text Box 277">
            <a:extLst>
              <a:ext uri="{FF2B5EF4-FFF2-40B4-BE49-F238E27FC236}">
                <a16:creationId xmlns:a16="http://schemas.microsoft.com/office/drawing/2014/main" id="{E70EFD54-52B6-4FD2-99EA-74CDE62B0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3528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4</a:t>
            </a:r>
          </a:p>
        </p:txBody>
      </p:sp>
      <p:sp>
        <p:nvSpPr>
          <p:cNvPr id="14575" name="Text Box 278">
            <a:extLst>
              <a:ext uri="{FF2B5EF4-FFF2-40B4-BE49-F238E27FC236}">
                <a16:creationId xmlns:a16="http://schemas.microsoft.com/office/drawing/2014/main" id="{7527619A-C625-4C8D-828F-B41965467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29718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14576" name="Text Box 279">
            <a:extLst>
              <a:ext uri="{FF2B5EF4-FFF2-40B4-BE49-F238E27FC236}">
                <a16:creationId xmlns:a16="http://schemas.microsoft.com/office/drawing/2014/main" id="{521CE18B-C983-419B-AE51-69D093B0D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9812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14577" name="Text Box 280">
            <a:extLst>
              <a:ext uri="{FF2B5EF4-FFF2-40B4-BE49-F238E27FC236}">
                <a16:creationId xmlns:a16="http://schemas.microsoft.com/office/drawing/2014/main" id="{B5B7F0F5-7F5A-4CBF-82EC-CB94B9345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800" y="23622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14578" name="Text Box 281">
            <a:extLst>
              <a:ext uri="{FF2B5EF4-FFF2-40B4-BE49-F238E27FC236}">
                <a16:creationId xmlns:a16="http://schemas.microsoft.com/office/drawing/2014/main" id="{5D47616E-9C1F-4CF9-913A-52963EF3E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32004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>
            <a:extLst>
              <a:ext uri="{FF2B5EF4-FFF2-40B4-BE49-F238E27FC236}">
                <a16:creationId xmlns:a16="http://schemas.microsoft.com/office/drawing/2014/main" id="{0790C980-80B5-42A2-B797-875CE9305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F271E424-40E3-4CD7-AF77-06CC8EA1CC4A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14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F2849459-B7B3-42A8-9A57-2384F5466F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086600" cy="1219200"/>
          </a:xfrm>
        </p:spPr>
        <p:txBody>
          <a:bodyPr/>
          <a:lstStyle/>
          <a:p>
            <a:pPr eaLnBrk="1" hangingPunct="1"/>
            <a:r>
              <a:rPr lang="en-US" altLang="en-US"/>
              <a:t>Distance Vector: Link Cost Changes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EB45B78C-5352-432C-AF74-852248E17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450" y="1400175"/>
            <a:ext cx="486727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</a:pPr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  <a:t>Link cost changes:</a:t>
            </a:r>
            <a:endParaRPr lang="en-US" altLang="en-US" sz="2000">
              <a:latin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altLang="en-US" sz="2000">
                <a:latin typeface="Arial" panose="020B0604020202020204" pitchFamily="34" charset="0"/>
              </a:rPr>
              <a:t>Node detects local link cost change 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altLang="en-US" sz="2000">
                <a:latin typeface="Arial" panose="020B0604020202020204" pitchFamily="34" charset="0"/>
              </a:rPr>
              <a:t>Updates distance table 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altLang="en-US" sz="2000">
                <a:latin typeface="Arial" panose="020B0604020202020204" pitchFamily="34" charset="0"/>
              </a:rPr>
              <a:t>If cost change in least cost path, notify neighbors</a:t>
            </a:r>
            <a:endParaRPr lang="en-US" altLang="en-US">
              <a:latin typeface="Arial" panose="020B0604020202020204" pitchFamily="34" charset="0"/>
            </a:endParaRPr>
          </a:p>
        </p:txBody>
      </p:sp>
      <p:grpSp>
        <p:nvGrpSpPr>
          <p:cNvPr id="15365" name="Group 4">
            <a:extLst>
              <a:ext uri="{FF2B5EF4-FFF2-40B4-BE49-F238E27FC236}">
                <a16:creationId xmlns:a16="http://schemas.microsoft.com/office/drawing/2014/main" id="{40C8152B-2E91-49AA-BCB3-2F7FE97B1826}"/>
              </a:ext>
            </a:extLst>
          </p:cNvPr>
          <p:cNvGrpSpPr>
            <a:grpSpLocks/>
          </p:cNvGrpSpPr>
          <p:nvPr/>
        </p:nvGrpSpPr>
        <p:grpSpPr bwMode="auto">
          <a:xfrm>
            <a:off x="5754688" y="1708150"/>
            <a:ext cx="2184400" cy="1314450"/>
            <a:chOff x="169" y="1316"/>
            <a:chExt cx="1376" cy="828"/>
          </a:xfrm>
        </p:grpSpPr>
        <p:sp>
          <p:nvSpPr>
            <p:cNvPr id="15370" name="Freeform 5">
              <a:extLst>
                <a:ext uri="{FF2B5EF4-FFF2-40B4-BE49-F238E27FC236}">
                  <a16:creationId xmlns:a16="http://schemas.microsoft.com/office/drawing/2014/main" id="{F885EF24-0D81-4978-8715-7A34DB58C4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" y="138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1" name="Freeform 6">
              <a:extLst>
                <a:ext uri="{FF2B5EF4-FFF2-40B4-BE49-F238E27FC236}">
                  <a16:creationId xmlns:a16="http://schemas.microsoft.com/office/drawing/2014/main" id="{3BFF9F77-204F-4693-A650-E251589988A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" y="164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  <a:gd name="T4" fmla="*/ 0 60000 65536"/>
                <a:gd name="T5" fmla="*/ 0 60000 65536"/>
                <a:gd name="T6" fmla="*/ 0 w 222"/>
                <a:gd name="T7" fmla="*/ 0 h 180"/>
                <a:gd name="T8" fmla="*/ 222 w 222"/>
                <a:gd name="T9" fmla="*/ 180 h 1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2" name="Oval 7">
              <a:extLst>
                <a:ext uri="{FF2B5EF4-FFF2-40B4-BE49-F238E27FC236}">
                  <a16:creationId xmlns:a16="http://schemas.microsoft.com/office/drawing/2014/main" id="{1E785CFC-FB60-45E0-BC40-083F0FB27C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" y="188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373" name="Line 8">
              <a:extLst>
                <a:ext uri="{FF2B5EF4-FFF2-40B4-BE49-F238E27FC236}">
                  <a16:creationId xmlns:a16="http://schemas.microsoft.com/office/drawing/2014/main" id="{E37657F0-70BD-4A4B-BA71-E0A6575F27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4" name="Line 9">
              <a:extLst>
                <a:ext uri="{FF2B5EF4-FFF2-40B4-BE49-F238E27FC236}">
                  <a16:creationId xmlns:a16="http://schemas.microsoft.com/office/drawing/2014/main" id="{B5DD6522-3650-42DF-8AB5-F4FA790A24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1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5" name="Rectangle 10">
              <a:extLst>
                <a:ext uri="{FF2B5EF4-FFF2-40B4-BE49-F238E27FC236}">
                  <a16:creationId xmlns:a16="http://schemas.microsoft.com/office/drawing/2014/main" id="{5C60FF82-46C9-4728-97ED-B89C1B6FAA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" y="187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5376" name="Oval 11">
              <a:extLst>
                <a:ext uri="{FF2B5EF4-FFF2-40B4-BE49-F238E27FC236}">
                  <a16:creationId xmlns:a16="http://schemas.microsoft.com/office/drawing/2014/main" id="{A2357A0E-C142-4203-B62B-93EFD5C7B8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" y="181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377" name="Freeform 12">
              <a:extLst>
                <a:ext uri="{FF2B5EF4-FFF2-40B4-BE49-F238E27FC236}">
                  <a16:creationId xmlns:a16="http://schemas.microsoft.com/office/drawing/2014/main" id="{AA7380E2-5411-48C7-86F8-4CB96B26A017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" y="164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  <a:gd name="T4" fmla="*/ 0 60000 65536"/>
                <a:gd name="T5" fmla="*/ 0 60000 65536"/>
                <a:gd name="T6" fmla="*/ 0 w 216"/>
                <a:gd name="T7" fmla="*/ 0 h 189"/>
                <a:gd name="T8" fmla="*/ 216 w 216"/>
                <a:gd name="T9" fmla="*/ 189 h 1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8" name="Freeform 13">
              <a:extLst>
                <a:ext uri="{FF2B5EF4-FFF2-40B4-BE49-F238E27FC236}">
                  <a16:creationId xmlns:a16="http://schemas.microsoft.com/office/drawing/2014/main" id="{E8069B25-1DC8-4319-80C4-DC5570048F5C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" y="190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  <a:gd name="T4" fmla="*/ 0 60000 65536"/>
                <a:gd name="T5" fmla="*/ 0 60000 65536"/>
                <a:gd name="T6" fmla="*/ 0 w 540"/>
                <a:gd name="T7" fmla="*/ 0 h 3"/>
                <a:gd name="T8" fmla="*/ 540 w 540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379" name="Group 14">
              <a:extLst>
                <a:ext uri="{FF2B5EF4-FFF2-40B4-BE49-F238E27FC236}">
                  <a16:creationId xmlns:a16="http://schemas.microsoft.com/office/drawing/2014/main" id="{12C80F85-C333-4947-9DA6-2CE798E464C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3" y="1766"/>
              <a:ext cx="232" cy="250"/>
              <a:chOff x="2940" y="2429"/>
              <a:chExt cx="235" cy="250"/>
            </a:xfrm>
          </p:grpSpPr>
          <p:sp>
            <p:nvSpPr>
              <p:cNvPr id="15403" name="Rectangle 15">
                <a:extLst>
                  <a:ext uri="{FF2B5EF4-FFF2-40B4-BE49-F238E27FC236}">
                    <a16:creationId xmlns:a16="http://schemas.microsoft.com/office/drawing/2014/main" id="{064058DB-D528-4251-8B16-2898E704B2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5404" name="Text Box 16">
                <a:extLst>
                  <a:ext uri="{FF2B5EF4-FFF2-40B4-BE49-F238E27FC236}">
                    <a16:creationId xmlns:a16="http://schemas.microsoft.com/office/drawing/2014/main" id="{78FD26FB-B247-446D-B607-CB66EE7AA95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40" y="2429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>
                    <a:solidFill>
                      <a:srgbClr val="FFFF00"/>
                    </a:solidFill>
                    <a:latin typeface="Comic Sans MS" panose="030F0702030302020204" pitchFamily="66" charset="0"/>
                  </a:rPr>
                  <a:t>X</a:t>
                </a:r>
                <a:endParaRPr lang="en-US" altLang="en-US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15380" name="Group 17">
              <a:extLst>
                <a:ext uri="{FF2B5EF4-FFF2-40B4-BE49-F238E27FC236}">
                  <a16:creationId xmlns:a16="http://schemas.microsoft.com/office/drawing/2014/main" id="{00BE3324-9202-4709-858D-4FCB1D6FEC5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10" y="1778"/>
              <a:ext cx="316" cy="250"/>
              <a:chOff x="1740" y="2306"/>
              <a:chExt cx="316" cy="250"/>
            </a:xfrm>
          </p:grpSpPr>
          <p:sp>
            <p:nvSpPr>
              <p:cNvPr id="15395" name="Oval 18">
                <a:extLst>
                  <a:ext uri="{FF2B5EF4-FFF2-40B4-BE49-F238E27FC236}">
                    <a16:creationId xmlns:a16="http://schemas.microsoft.com/office/drawing/2014/main" id="{05A65C05-194E-4546-90A4-49DC1658B0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5396" name="Line 19">
                <a:extLst>
                  <a:ext uri="{FF2B5EF4-FFF2-40B4-BE49-F238E27FC236}">
                    <a16:creationId xmlns:a16="http://schemas.microsoft.com/office/drawing/2014/main" id="{BE94DE9B-C596-4791-9D0A-B103C48333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97" name="Line 20">
                <a:extLst>
                  <a:ext uri="{FF2B5EF4-FFF2-40B4-BE49-F238E27FC236}">
                    <a16:creationId xmlns:a16="http://schemas.microsoft.com/office/drawing/2014/main" id="{7D728C42-F4B5-4990-B2EF-B49D979968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98" name="Rectangle 21">
                <a:extLst>
                  <a:ext uri="{FF2B5EF4-FFF2-40B4-BE49-F238E27FC236}">
                    <a16:creationId xmlns:a16="http://schemas.microsoft.com/office/drawing/2014/main" id="{8DC1FEAE-7598-48D4-982A-8073C6B878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5399" name="Oval 22">
                <a:extLst>
                  <a:ext uri="{FF2B5EF4-FFF2-40B4-BE49-F238E27FC236}">
                    <a16:creationId xmlns:a16="http://schemas.microsoft.com/office/drawing/2014/main" id="{1B7368D8-67C0-4B08-B5D9-C98C8FB50B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15400" name="Group 23">
                <a:extLst>
                  <a:ext uri="{FF2B5EF4-FFF2-40B4-BE49-F238E27FC236}">
                    <a16:creationId xmlns:a16="http://schemas.microsoft.com/office/drawing/2014/main" id="{E23CFF22-6B5F-410D-AB7D-A6E6F874F4A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88" y="2306"/>
                <a:ext cx="227" cy="250"/>
                <a:chOff x="2943" y="2429"/>
                <a:chExt cx="230" cy="250"/>
              </a:xfrm>
            </p:grpSpPr>
            <p:sp>
              <p:nvSpPr>
                <p:cNvPr id="15401" name="Rectangle 24">
                  <a:extLst>
                    <a:ext uri="{FF2B5EF4-FFF2-40B4-BE49-F238E27FC236}">
                      <a16:creationId xmlns:a16="http://schemas.microsoft.com/office/drawing/2014/main" id="{F00F6F60-9844-4FCE-83AC-657CC4D3BA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5402" name="Text Box 25">
                  <a:extLst>
                    <a:ext uri="{FF2B5EF4-FFF2-40B4-BE49-F238E27FC236}">
                      <a16:creationId xmlns:a16="http://schemas.microsoft.com/office/drawing/2014/main" id="{FCE3711A-6118-49F5-9900-0A61AF6D9AC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3" y="2429"/>
                  <a:ext cx="230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2000">
                      <a:solidFill>
                        <a:srgbClr val="FFFF00"/>
                      </a:solidFill>
                      <a:latin typeface="Comic Sans MS" panose="030F0702030302020204" pitchFamily="66" charset="0"/>
                    </a:rPr>
                    <a:t>Z</a:t>
                  </a:r>
                  <a:endParaRPr lang="en-US" altLang="en-US">
                    <a:solidFill>
                      <a:srgbClr val="FFFF00"/>
                    </a:solidFill>
                  </a:endParaRPr>
                </a:p>
              </p:txBody>
            </p:sp>
          </p:grpSp>
        </p:grpSp>
        <p:sp>
          <p:nvSpPr>
            <p:cNvPr id="15381" name="Text Box 26">
              <a:extLst>
                <a:ext uri="{FF2B5EF4-FFF2-40B4-BE49-F238E27FC236}">
                  <a16:creationId xmlns:a16="http://schemas.microsoft.com/office/drawing/2014/main" id="{EA9787DE-478F-4A41-8F6E-DB229F1547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3" y="1568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latin typeface="Comic Sans MS" panose="030F0702030302020204" pitchFamily="66" charset="0"/>
                </a:rPr>
                <a:t>1</a:t>
              </a:r>
              <a:endParaRPr lang="en-US" altLang="en-US"/>
            </a:p>
          </p:txBody>
        </p:sp>
        <p:sp>
          <p:nvSpPr>
            <p:cNvPr id="15382" name="Text Box 27">
              <a:extLst>
                <a:ext uri="{FF2B5EF4-FFF2-40B4-BE49-F238E27FC236}">
                  <a16:creationId xmlns:a16="http://schemas.microsoft.com/office/drawing/2014/main" id="{85645DB4-054B-45AA-8BFC-7CECFB4388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" y="156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latin typeface="Comic Sans MS" panose="030F0702030302020204" pitchFamily="66" charset="0"/>
                </a:rPr>
                <a:t>4</a:t>
              </a:r>
              <a:endParaRPr lang="en-US" altLang="en-US"/>
            </a:p>
          </p:txBody>
        </p:sp>
        <p:sp>
          <p:nvSpPr>
            <p:cNvPr id="15383" name="Text Box 28">
              <a:extLst>
                <a:ext uri="{FF2B5EF4-FFF2-40B4-BE49-F238E27FC236}">
                  <a16:creationId xmlns:a16="http://schemas.microsoft.com/office/drawing/2014/main" id="{D3858254-FF1D-4843-9216-8A6FA6BD91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" y="1898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latin typeface="Comic Sans MS" panose="030F0702030302020204" pitchFamily="66" charset="0"/>
                </a:rPr>
                <a:t>50</a:t>
              </a:r>
              <a:endParaRPr lang="en-US" altLang="en-US"/>
            </a:p>
          </p:txBody>
        </p:sp>
        <p:grpSp>
          <p:nvGrpSpPr>
            <p:cNvPr id="15384" name="Group 29">
              <a:extLst>
                <a:ext uri="{FF2B5EF4-FFF2-40B4-BE49-F238E27FC236}">
                  <a16:creationId xmlns:a16="http://schemas.microsoft.com/office/drawing/2014/main" id="{2A0E8360-3DA6-44F3-B925-6BF876D014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0" y="1454"/>
              <a:ext cx="316" cy="250"/>
              <a:chOff x="1740" y="2306"/>
              <a:chExt cx="316" cy="250"/>
            </a:xfrm>
          </p:grpSpPr>
          <p:sp>
            <p:nvSpPr>
              <p:cNvPr id="15387" name="Oval 30">
                <a:extLst>
                  <a:ext uri="{FF2B5EF4-FFF2-40B4-BE49-F238E27FC236}">
                    <a16:creationId xmlns:a16="http://schemas.microsoft.com/office/drawing/2014/main" id="{BDB02AC1-E254-421D-A6B6-BBDC04A428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5388" name="Line 31">
                <a:extLst>
                  <a:ext uri="{FF2B5EF4-FFF2-40B4-BE49-F238E27FC236}">
                    <a16:creationId xmlns:a16="http://schemas.microsoft.com/office/drawing/2014/main" id="{A77D3DA3-2144-4362-A3EB-CD1F898C396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89" name="Line 32">
                <a:extLst>
                  <a:ext uri="{FF2B5EF4-FFF2-40B4-BE49-F238E27FC236}">
                    <a16:creationId xmlns:a16="http://schemas.microsoft.com/office/drawing/2014/main" id="{91D19AEC-3423-4AAD-837C-EECC21CD73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90" name="Rectangle 33">
                <a:extLst>
                  <a:ext uri="{FF2B5EF4-FFF2-40B4-BE49-F238E27FC236}">
                    <a16:creationId xmlns:a16="http://schemas.microsoft.com/office/drawing/2014/main" id="{D2B2F844-80C0-43BB-B45D-526C81F184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5391" name="Oval 34">
                <a:extLst>
                  <a:ext uri="{FF2B5EF4-FFF2-40B4-BE49-F238E27FC236}">
                    <a16:creationId xmlns:a16="http://schemas.microsoft.com/office/drawing/2014/main" id="{E0C68C03-9ABE-47CD-834B-9CBEB5C2F4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15392" name="Group 35">
                <a:extLst>
                  <a:ext uri="{FF2B5EF4-FFF2-40B4-BE49-F238E27FC236}">
                    <a16:creationId xmlns:a16="http://schemas.microsoft.com/office/drawing/2014/main" id="{40D22181-481D-4121-8465-E2BE03BA5BF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92" y="2306"/>
                <a:ext cx="218" cy="250"/>
                <a:chOff x="2947" y="2429"/>
                <a:chExt cx="221" cy="250"/>
              </a:xfrm>
            </p:grpSpPr>
            <p:sp>
              <p:nvSpPr>
                <p:cNvPr id="15393" name="Rectangle 36">
                  <a:extLst>
                    <a:ext uri="{FF2B5EF4-FFF2-40B4-BE49-F238E27FC236}">
                      <a16:creationId xmlns:a16="http://schemas.microsoft.com/office/drawing/2014/main" id="{D318BB8F-AA0B-4690-953A-443ECDE9054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5394" name="Text Box 37">
                  <a:extLst>
                    <a:ext uri="{FF2B5EF4-FFF2-40B4-BE49-F238E27FC236}">
                      <a16:creationId xmlns:a16="http://schemas.microsoft.com/office/drawing/2014/main" id="{7BB1C151-BEB8-469B-B7B5-D2BCC383F35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7" y="2429"/>
                  <a:ext cx="221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2000">
                      <a:solidFill>
                        <a:srgbClr val="FFFF00"/>
                      </a:solidFill>
                      <a:latin typeface="Comic Sans MS" panose="030F0702030302020204" pitchFamily="66" charset="0"/>
                    </a:rPr>
                    <a:t>Y</a:t>
                  </a:r>
                  <a:endParaRPr lang="en-US" altLang="en-US">
                    <a:solidFill>
                      <a:srgbClr val="FFFF00"/>
                    </a:solidFill>
                  </a:endParaRPr>
                </a:p>
              </p:txBody>
            </p:sp>
          </p:grpSp>
        </p:grpSp>
        <p:sp>
          <p:nvSpPr>
            <p:cNvPr id="15385" name="Text Box 38">
              <a:extLst>
                <a:ext uri="{FF2B5EF4-FFF2-40B4-BE49-F238E27FC236}">
                  <a16:creationId xmlns:a16="http://schemas.microsoft.com/office/drawing/2014/main" id="{AF9A39DB-435F-412C-8BC5-9A0AE0B09D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3" y="1316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FF0000"/>
                  </a:solidFill>
                  <a:latin typeface="Comic Sans MS" panose="030F0702030302020204" pitchFamily="66" charset="0"/>
                </a:rPr>
                <a:t>1</a:t>
              </a:r>
              <a:endParaRPr lang="en-US" altLang="en-US"/>
            </a:p>
          </p:txBody>
        </p:sp>
        <p:sp>
          <p:nvSpPr>
            <p:cNvPr id="15386" name="Line 39">
              <a:extLst>
                <a:ext uri="{FF2B5EF4-FFF2-40B4-BE49-F238E27FC236}">
                  <a16:creationId xmlns:a16="http://schemas.microsoft.com/office/drawing/2014/main" id="{78FB10F3-EC5F-49B0-B8D2-A664FF058C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92" y="151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5366" name="Picture 40" descr="dv_good">
            <a:extLst>
              <a:ext uri="{FF2B5EF4-FFF2-40B4-BE49-F238E27FC236}">
                <a16:creationId xmlns:a16="http://schemas.microsoft.com/office/drawing/2014/main" id="{E2D12702-C2C8-495F-BBDF-C9723671D1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325" y="3567113"/>
            <a:ext cx="5559425" cy="277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7" name="Line 41">
            <a:extLst>
              <a:ext uri="{FF2B5EF4-FFF2-40B4-BE49-F238E27FC236}">
                <a16:creationId xmlns:a16="http://schemas.microsoft.com/office/drawing/2014/main" id="{256C59A9-6942-4EE7-BB8F-E87CAE89990D}"/>
              </a:ext>
            </a:extLst>
          </p:cNvPr>
          <p:cNvSpPr>
            <a:spLocks noChangeShapeType="1"/>
          </p:cNvSpPr>
          <p:nvPr/>
        </p:nvSpPr>
        <p:spPr bwMode="auto">
          <a:xfrm>
            <a:off x="7419975" y="3524250"/>
            <a:ext cx="0" cy="27432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Text Box 42">
            <a:extLst>
              <a:ext uri="{FF2B5EF4-FFF2-40B4-BE49-F238E27FC236}">
                <a16:creationId xmlns:a16="http://schemas.microsoft.com/office/drawing/2014/main" id="{88F41412-5655-4569-98B2-17FE73D2D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3522663"/>
            <a:ext cx="12192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chemeClr val="accent2"/>
                </a:solidFill>
                <a:latin typeface="Comic Sans MS" panose="030F0702030302020204" pitchFamily="66" charset="0"/>
              </a:rPr>
              <a:t>algorithm</a:t>
            </a:r>
          </a:p>
          <a:p>
            <a:r>
              <a:rPr lang="en-US" altLang="en-US" sz="1600">
                <a:solidFill>
                  <a:schemeClr val="accent2"/>
                </a:solidFill>
                <a:latin typeface="Comic Sans MS" panose="030F0702030302020204" pitchFamily="66" charset="0"/>
              </a:rPr>
              <a:t>terminates</a:t>
            </a:r>
            <a:endParaRPr lang="en-US" altLang="en-US" sz="1800">
              <a:latin typeface="Comic Sans MS" panose="030F0702030302020204" pitchFamily="66" charset="0"/>
            </a:endParaRPr>
          </a:p>
        </p:txBody>
      </p:sp>
      <p:sp>
        <p:nvSpPr>
          <p:cNvPr id="15369" name="Text Box 43">
            <a:extLst>
              <a:ext uri="{FF2B5EF4-FFF2-40B4-BE49-F238E27FC236}">
                <a16:creationId xmlns:a16="http://schemas.microsoft.com/office/drawing/2014/main" id="{CE3BC4A1-A23F-43A1-9008-917AF1896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0"/>
            <a:ext cx="117475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ja-JP" altLang="en-US">
                <a:solidFill>
                  <a:schemeClr val="accent2"/>
                </a:solidFill>
                <a:latin typeface="Comic Sans MS" panose="030F0702030302020204" pitchFamily="66" charset="0"/>
              </a:rPr>
              <a:t>“</a:t>
            </a:r>
            <a:r>
              <a:rPr lang="en-US" altLang="ja-JP">
                <a:solidFill>
                  <a:schemeClr val="accent2"/>
                </a:solidFill>
                <a:latin typeface="Comic Sans MS" panose="030F0702030302020204" pitchFamily="66" charset="0"/>
              </a:rPr>
              <a:t>good</a:t>
            </a:r>
          </a:p>
          <a:p>
            <a:r>
              <a:rPr lang="en-US" altLang="en-US">
                <a:solidFill>
                  <a:schemeClr val="accent2"/>
                </a:solidFill>
                <a:latin typeface="Comic Sans MS" panose="030F0702030302020204" pitchFamily="66" charset="0"/>
              </a:rPr>
              <a:t>news </a:t>
            </a:r>
          </a:p>
          <a:p>
            <a:r>
              <a:rPr lang="en-US" altLang="en-US">
                <a:solidFill>
                  <a:schemeClr val="accent2"/>
                </a:solidFill>
                <a:latin typeface="Comic Sans MS" panose="030F0702030302020204" pitchFamily="66" charset="0"/>
              </a:rPr>
              <a:t>travels</a:t>
            </a:r>
          </a:p>
          <a:p>
            <a:r>
              <a:rPr lang="en-US" altLang="en-US">
                <a:solidFill>
                  <a:schemeClr val="accent2"/>
                </a:solidFill>
                <a:latin typeface="Comic Sans MS" panose="030F0702030302020204" pitchFamily="66" charset="0"/>
              </a:rPr>
              <a:t>fast</a:t>
            </a:r>
            <a:r>
              <a:rPr lang="ja-JP" altLang="en-US">
                <a:solidFill>
                  <a:schemeClr val="accent2"/>
                </a:solidFill>
                <a:latin typeface="Comic Sans MS" panose="030F0702030302020204" pitchFamily="66" charset="0"/>
              </a:rPr>
              <a:t>”</a:t>
            </a:r>
            <a:endParaRPr lang="en-US" altLang="en-US" sz="160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>
            <a:extLst>
              <a:ext uri="{FF2B5EF4-FFF2-40B4-BE49-F238E27FC236}">
                <a16:creationId xmlns:a16="http://schemas.microsoft.com/office/drawing/2014/main" id="{F74A60DA-8821-48EA-A595-6F15E383E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C85148E5-E351-40AB-87B7-3EFCDC804C85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15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51489AAF-21D3-49BF-B195-8E57D76A17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7086600" cy="1219200"/>
          </a:xfrm>
        </p:spPr>
        <p:txBody>
          <a:bodyPr/>
          <a:lstStyle/>
          <a:p>
            <a:pPr eaLnBrk="1" hangingPunct="1"/>
            <a:r>
              <a:rPr lang="en-US" altLang="en-US"/>
              <a:t>Distance Vector: Link Cost Changes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9158D9CC-E9C5-4C64-8726-DC4437B7D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025" y="1514475"/>
            <a:ext cx="381000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</a:pPr>
            <a:r>
              <a:rPr lang="en-US" altLang="en-US">
                <a:solidFill>
                  <a:srgbClr val="FF0000"/>
                </a:solidFill>
                <a:latin typeface="Arial" panose="020B0604020202020204" pitchFamily="34" charset="0"/>
              </a:rPr>
              <a:t>Link cost changes:</a:t>
            </a:r>
            <a:endParaRPr lang="en-US" altLang="en-US" sz="2000">
              <a:latin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altLang="en-US" sz="2000">
                <a:latin typeface="Arial" panose="020B0604020202020204" pitchFamily="34" charset="0"/>
              </a:rPr>
              <a:t>Good news travels fast 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altLang="en-US" sz="2000">
                <a:latin typeface="Arial" panose="020B0604020202020204" pitchFamily="34" charset="0"/>
              </a:rPr>
              <a:t>Bad news travels slow - </a:t>
            </a:r>
            <a:r>
              <a:rPr lang="ja-JP" altLang="en-US" sz="2000">
                <a:latin typeface="Arial" panose="020B0604020202020204" pitchFamily="34" charset="0"/>
              </a:rPr>
              <a:t>“</a:t>
            </a:r>
            <a:r>
              <a:rPr lang="en-US" altLang="ja-JP" sz="2000">
                <a:latin typeface="Arial" panose="020B0604020202020204" pitchFamily="34" charset="0"/>
              </a:rPr>
              <a:t>count to infinity</a:t>
            </a:r>
            <a:r>
              <a:rPr lang="ja-JP" altLang="en-US" sz="2000">
                <a:latin typeface="Arial" panose="020B0604020202020204" pitchFamily="34" charset="0"/>
              </a:rPr>
              <a:t>”</a:t>
            </a:r>
            <a:r>
              <a:rPr lang="en-US" altLang="ja-JP" sz="2000">
                <a:latin typeface="Arial" panose="020B0604020202020204" pitchFamily="34" charset="0"/>
              </a:rPr>
              <a:t> problem!</a:t>
            </a:r>
            <a:endParaRPr lang="en-US" altLang="en-US" sz="2000">
              <a:latin typeface="Arial" panose="020B0604020202020204" pitchFamily="34" charset="0"/>
            </a:endParaRPr>
          </a:p>
        </p:txBody>
      </p:sp>
      <p:grpSp>
        <p:nvGrpSpPr>
          <p:cNvPr id="16389" name="Group 4">
            <a:extLst>
              <a:ext uri="{FF2B5EF4-FFF2-40B4-BE49-F238E27FC236}">
                <a16:creationId xmlns:a16="http://schemas.microsoft.com/office/drawing/2014/main" id="{AF80812F-0577-460D-99C6-F9EA281B4CA6}"/>
              </a:ext>
            </a:extLst>
          </p:cNvPr>
          <p:cNvGrpSpPr>
            <a:grpSpLocks/>
          </p:cNvGrpSpPr>
          <p:nvPr/>
        </p:nvGrpSpPr>
        <p:grpSpPr bwMode="auto">
          <a:xfrm>
            <a:off x="5754688" y="1708150"/>
            <a:ext cx="2184400" cy="1314450"/>
            <a:chOff x="169" y="1316"/>
            <a:chExt cx="1376" cy="828"/>
          </a:xfrm>
        </p:grpSpPr>
        <p:sp>
          <p:nvSpPr>
            <p:cNvPr id="16392" name="Freeform 5">
              <a:extLst>
                <a:ext uri="{FF2B5EF4-FFF2-40B4-BE49-F238E27FC236}">
                  <a16:creationId xmlns:a16="http://schemas.microsoft.com/office/drawing/2014/main" id="{53C174E6-FC34-46D1-9FA8-635740D1D03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" y="138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3" name="Freeform 6">
              <a:extLst>
                <a:ext uri="{FF2B5EF4-FFF2-40B4-BE49-F238E27FC236}">
                  <a16:creationId xmlns:a16="http://schemas.microsoft.com/office/drawing/2014/main" id="{E643E57B-7170-42DC-B446-C3B8C983E71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" y="164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  <a:gd name="T4" fmla="*/ 0 60000 65536"/>
                <a:gd name="T5" fmla="*/ 0 60000 65536"/>
                <a:gd name="T6" fmla="*/ 0 w 222"/>
                <a:gd name="T7" fmla="*/ 0 h 180"/>
                <a:gd name="T8" fmla="*/ 222 w 222"/>
                <a:gd name="T9" fmla="*/ 180 h 1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4" name="Oval 7">
              <a:extLst>
                <a:ext uri="{FF2B5EF4-FFF2-40B4-BE49-F238E27FC236}">
                  <a16:creationId xmlns:a16="http://schemas.microsoft.com/office/drawing/2014/main" id="{9CAC6A45-449D-43B7-B02F-CC2F3D6202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" y="188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395" name="Line 8">
              <a:extLst>
                <a:ext uri="{FF2B5EF4-FFF2-40B4-BE49-F238E27FC236}">
                  <a16:creationId xmlns:a16="http://schemas.microsoft.com/office/drawing/2014/main" id="{D69EA776-6F79-4BB9-8260-4F8134FFD2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6" name="Line 9">
              <a:extLst>
                <a:ext uri="{FF2B5EF4-FFF2-40B4-BE49-F238E27FC236}">
                  <a16:creationId xmlns:a16="http://schemas.microsoft.com/office/drawing/2014/main" id="{A422658C-ABF7-4933-8E18-5AD12606B2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1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7" name="Rectangle 10">
              <a:extLst>
                <a:ext uri="{FF2B5EF4-FFF2-40B4-BE49-F238E27FC236}">
                  <a16:creationId xmlns:a16="http://schemas.microsoft.com/office/drawing/2014/main" id="{AD9BD163-0745-4D30-8DBA-1C9E9A22BA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" y="187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6398" name="Oval 11">
              <a:extLst>
                <a:ext uri="{FF2B5EF4-FFF2-40B4-BE49-F238E27FC236}">
                  <a16:creationId xmlns:a16="http://schemas.microsoft.com/office/drawing/2014/main" id="{B6B7CC81-7A08-4DF0-8A3F-4FCFF80AC2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" y="181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6399" name="Freeform 12">
              <a:extLst>
                <a:ext uri="{FF2B5EF4-FFF2-40B4-BE49-F238E27FC236}">
                  <a16:creationId xmlns:a16="http://schemas.microsoft.com/office/drawing/2014/main" id="{AF447DCE-35F5-4FDA-BA98-C9ECDCDBD099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" y="164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  <a:gd name="T4" fmla="*/ 0 60000 65536"/>
                <a:gd name="T5" fmla="*/ 0 60000 65536"/>
                <a:gd name="T6" fmla="*/ 0 w 216"/>
                <a:gd name="T7" fmla="*/ 0 h 189"/>
                <a:gd name="T8" fmla="*/ 216 w 216"/>
                <a:gd name="T9" fmla="*/ 189 h 1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00" name="Freeform 13">
              <a:extLst>
                <a:ext uri="{FF2B5EF4-FFF2-40B4-BE49-F238E27FC236}">
                  <a16:creationId xmlns:a16="http://schemas.microsoft.com/office/drawing/2014/main" id="{772F375A-F8A9-422E-83B7-3614C8A61867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" y="190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  <a:gd name="T4" fmla="*/ 0 60000 65536"/>
                <a:gd name="T5" fmla="*/ 0 60000 65536"/>
                <a:gd name="T6" fmla="*/ 0 w 540"/>
                <a:gd name="T7" fmla="*/ 0 h 3"/>
                <a:gd name="T8" fmla="*/ 540 w 540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01" name="Group 14">
              <a:extLst>
                <a:ext uri="{FF2B5EF4-FFF2-40B4-BE49-F238E27FC236}">
                  <a16:creationId xmlns:a16="http://schemas.microsoft.com/office/drawing/2014/main" id="{DE32AC2E-62E6-4FB0-A9C2-93EED62809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3" y="1766"/>
              <a:ext cx="232" cy="250"/>
              <a:chOff x="2940" y="2429"/>
              <a:chExt cx="235" cy="250"/>
            </a:xfrm>
          </p:grpSpPr>
          <p:sp>
            <p:nvSpPr>
              <p:cNvPr id="16425" name="Rectangle 15">
                <a:extLst>
                  <a:ext uri="{FF2B5EF4-FFF2-40B4-BE49-F238E27FC236}">
                    <a16:creationId xmlns:a16="http://schemas.microsoft.com/office/drawing/2014/main" id="{8A33FC8E-151B-4CAF-A677-CCC3F6323E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26" name="Text Box 16">
                <a:extLst>
                  <a:ext uri="{FF2B5EF4-FFF2-40B4-BE49-F238E27FC236}">
                    <a16:creationId xmlns:a16="http://schemas.microsoft.com/office/drawing/2014/main" id="{20402883-8F3D-4F10-BE04-FA16D29C02E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40" y="2429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>
                    <a:solidFill>
                      <a:srgbClr val="FFFF00"/>
                    </a:solidFill>
                    <a:latin typeface="Comic Sans MS" panose="030F0702030302020204" pitchFamily="66" charset="0"/>
                  </a:rPr>
                  <a:t>X</a:t>
                </a:r>
                <a:endParaRPr lang="en-US" altLang="en-US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16402" name="Group 17">
              <a:extLst>
                <a:ext uri="{FF2B5EF4-FFF2-40B4-BE49-F238E27FC236}">
                  <a16:creationId xmlns:a16="http://schemas.microsoft.com/office/drawing/2014/main" id="{3A5678C3-D942-4AE9-9180-C26EA61113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10" y="1778"/>
              <a:ext cx="316" cy="250"/>
              <a:chOff x="1740" y="2306"/>
              <a:chExt cx="316" cy="250"/>
            </a:xfrm>
          </p:grpSpPr>
          <p:sp>
            <p:nvSpPr>
              <p:cNvPr id="16417" name="Oval 18">
                <a:extLst>
                  <a:ext uri="{FF2B5EF4-FFF2-40B4-BE49-F238E27FC236}">
                    <a16:creationId xmlns:a16="http://schemas.microsoft.com/office/drawing/2014/main" id="{E3188D9F-4759-4027-ADA3-14A37CC975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18" name="Line 19">
                <a:extLst>
                  <a:ext uri="{FF2B5EF4-FFF2-40B4-BE49-F238E27FC236}">
                    <a16:creationId xmlns:a16="http://schemas.microsoft.com/office/drawing/2014/main" id="{9CFC7FDE-66C3-407C-85F3-00FE5FC4C0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9" name="Line 20">
                <a:extLst>
                  <a:ext uri="{FF2B5EF4-FFF2-40B4-BE49-F238E27FC236}">
                    <a16:creationId xmlns:a16="http://schemas.microsoft.com/office/drawing/2014/main" id="{30AF2086-78F3-4878-BE38-712D1FBA26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20" name="Rectangle 21">
                <a:extLst>
                  <a:ext uri="{FF2B5EF4-FFF2-40B4-BE49-F238E27FC236}">
                    <a16:creationId xmlns:a16="http://schemas.microsoft.com/office/drawing/2014/main" id="{F1528BB9-5262-4857-ABFC-E0912A8639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6421" name="Oval 22">
                <a:extLst>
                  <a:ext uri="{FF2B5EF4-FFF2-40B4-BE49-F238E27FC236}">
                    <a16:creationId xmlns:a16="http://schemas.microsoft.com/office/drawing/2014/main" id="{1830EFF7-A489-47D3-9417-81F6ADA171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16422" name="Group 23">
                <a:extLst>
                  <a:ext uri="{FF2B5EF4-FFF2-40B4-BE49-F238E27FC236}">
                    <a16:creationId xmlns:a16="http://schemas.microsoft.com/office/drawing/2014/main" id="{71D80943-A2CC-415B-8D93-A7808B0F22B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88" y="2306"/>
                <a:ext cx="227" cy="250"/>
                <a:chOff x="2943" y="2429"/>
                <a:chExt cx="230" cy="250"/>
              </a:xfrm>
            </p:grpSpPr>
            <p:sp>
              <p:nvSpPr>
                <p:cNvPr id="16423" name="Rectangle 24">
                  <a:extLst>
                    <a:ext uri="{FF2B5EF4-FFF2-40B4-BE49-F238E27FC236}">
                      <a16:creationId xmlns:a16="http://schemas.microsoft.com/office/drawing/2014/main" id="{71540C2A-5A60-440D-8143-BB197016DE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24" name="Text Box 25">
                  <a:extLst>
                    <a:ext uri="{FF2B5EF4-FFF2-40B4-BE49-F238E27FC236}">
                      <a16:creationId xmlns:a16="http://schemas.microsoft.com/office/drawing/2014/main" id="{AB78DC7A-8D85-45D6-8905-5DC919C12DA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3" y="2429"/>
                  <a:ext cx="230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2000">
                      <a:solidFill>
                        <a:srgbClr val="FFFF00"/>
                      </a:solidFill>
                      <a:latin typeface="Comic Sans MS" panose="030F0702030302020204" pitchFamily="66" charset="0"/>
                    </a:rPr>
                    <a:t>Z</a:t>
                  </a:r>
                  <a:endParaRPr lang="en-US" altLang="en-US">
                    <a:solidFill>
                      <a:srgbClr val="FFFF00"/>
                    </a:solidFill>
                  </a:endParaRPr>
                </a:p>
              </p:txBody>
            </p:sp>
          </p:grpSp>
        </p:grpSp>
        <p:sp>
          <p:nvSpPr>
            <p:cNvPr id="16403" name="Text Box 26">
              <a:extLst>
                <a:ext uri="{FF2B5EF4-FFF2-40B4-BE49-F238E27FC236}">
                  <a16:creationId xmlns:a16="http://schemas.microsoft.com/office/drawing/2014/main" id="{67CF2EDB-04B9-4E4B-BAC1-8C810FF6F0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3" y="1568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latin typeface="Comic Sans MS" panose="030F0702030302020204" pitchFamily="66" charset="0"/>
                </a:rPr>
                <a:t>1</a:t>
              </a:r>
              <a:endParaRPr lang="en-US" altLang="en-US"/>
            </a:p>
          </p:txBody>
        </p:sp>
        <p:sp>
          <p:nvSpPr>
            <p:cNvPr id="16404" name="Text Box 27">
              <a:extLst>
                <a:ext uri="{FF2B5EF4-FFF2-40B4-BE49-F238E27FC236}">
                  <a16:creationId xmlns:a16="http://schemas.microsoft.com/office/drawing/2014/main" id="{83141F60-2D81-430F-8E32-2E7279F568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" y="156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latin typeface="Comic Sans MS" panose="030F0702030302020204" pitchFamily="66" charset="0"/>
                </a:rPr>
                <a:t>4</a:t>
              </a:r>
              <a:endParaRPr lang="en-US" altLang="en-US"/>
            </a:p>
          </p:txBody>
        </p:sp>
        <p:sp>
          <p:nvSpPr>
            <p:cNvPr id="16405" name="Text Box 28">
              <a:extLst>
                <a:ext uri="{FF2B5EF4-FFF2-40B4-BE49-F238E27FC236}">
                  <a16:creationId xmlns:a16="http://schemas.microsoft.com/office/drawing/2014/main" id="{D26F3F31-28AD-4D82-87F5-F46A98544D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" y="1898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latin typeface="Comic Sans MS" panose="030F0702030302020204" pitchFamily="66" charset="0"/>
                </a:rPr>
                <a:t>50</a:t>
              </a:r>
              <a:endParaRPr lang="en-US" altLang="en-US"/>
            </a:p>
          </p:txBody>
        </p:sp>
        <p:grpSp>
          <p:nvGrpSpPr>
            <p:cNvPr id="16406" name="Group 29">
              <a:extLst>
                <a:ext uri="{FF2B5EF4-FFF2-40B4-BE49-F238E27FC236}">
                  <a16:creationId xmlns:a16="http://schemas.microsoft.com/office/drawing/2014/main" id="{965C44B1-0453-44B8-A1F4-34CA15338C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0" y="1454"/>
              <a:ext cx="316" cy="250"/>
              <a:chOff x="1740" y="2306"/>
              <a:chExt cx="316" cy="250"/>
            </a:xfrm>
          </p:grpSpPr>
          <p:sp>
            <p:nvSpPr>
              <p:cNvPr id="16409" name="Oval 30">
                <a:extLst>
                  <a:ext uri="{FF2B5EF4-FFF2-40B4-BE49-F238E27FC236}">
                    <a16:creationId xmlns:a16="http://schemas.microsoft.com/office/drawing/2014/main" id="{1F83D955-8060-4A2C-B493-05C14A4633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6410" name="Line 31">
                <a:extLst>
                  <a:ext uri="{FF2B5EF4-FFF2-40B4-BE49-F238E27FC236}">
                    <a16:creationId xmlns:a16="http://schemas.microsoft.com/office/drawing/2014/main" id="{281B82E8-8747-46E8-8E8E-A05C946A00A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1" name="Line 32">
                <a:extLst>
                  <a:ext uri="{FF2B5EF4-FFF2-40B4-BE49-F238E27FC236}">
                    <a16:creationId xmlns:a16="http://schemas.microsoft.com/office/drawing/2014/main" id="{BCDD0004-502F-4A5A-811C-7BB2E71262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2" name="Rectangle 33">
                <a:extLst>
                  <a:ext uri="{FF2B5EF4-FFF2-40B4-BE49-F238E27FC236}">
                    <a16:creationId xmlns:a16="http://schemas.microsoft.com/office/drawing/2014/main" id="{7669041D-41F6-4A92-B7FD-39A9D491589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6413" name="Oval 34">
                <a:extLst>
                  <a:ext uri="{FF2B5EF4-FFF2-40B4-BE49-F238E27FC236}">
                    <a16:creationId xmlns:a16="http://schemas.microsoft.com/office/drawing/2014/main" id="{B5DBDCBD-CB86-42E1-B36A-417F9BFB9C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16414" name="Group 35">
                <a:extLst>
                  <a:ext uri="{FF2B5EF4-FFF2-40B4-BE49-F238E27FC236}">
                    <a16:creationId xmlns:a16="http://schemas.microsoft.com/office/drawing/2014/main" id="{F99A1FF0-02D7-4129-94C9-3A8DC1C5AA4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92" y="2306"/>
                <a:ext cx="218" cy="250"/>
                <a:chOff x="2947" y="2429"/>
                <a:chExt cx="221" cy="250"/>
              </a:xfrm>
            </p:grpSpPr>
            <p:sp>
              <p:nvSpPr>
                <p:cNvPr id="16415" name="Rectangle 36">
                  <a:extLst>
                    <a:ext uri="{FF2B5EF4-FFF2-40B4-BE49-F238E27FC236}">
                      <a16:creationId xmlns:a16="http://schemas.microsoft.com/office/drawing/2014/main" id="{56005406-2DF4-4F92-935A-D81F8F241E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6416" name="Text Box 37">
                  <a:extLst>
                    <a:ext uri="{FF2B5EF4-FFF2-40B4-BE49-F238E27FC236}">
                      <a16:creationId xmlns:a16="http://schemas.microsoft.com/office/drawing/2014/main" id="{7996404E-C5F0-4FAF-8410-9B796DAB1CB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7" y="2429"/>
                  <a:ext cx="221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2000">
                      <a:solidFill>
                        <a:srgbClr val="FFFF00"/>
                      </a:solidFill>
                      <a:latin typeface="Comic Sans MS" panose="030F0702030302020204" pitchFamily="66" charset="0"/>
                    </a:rPr>
                    <a:t>Y</a:t>
                  </a:r>
                  <a:endParaRPr lang="en-US" altLang="en-US">
                    <a:solidFill>
                      <a:srgbClr val="FFFF00"/>
                    </a:solidFill>
                  </a:endParaRPr>
                </a:p>
              </p:txBody>
            </p:sp>
          </p:grpSp>
        </p:grpSp>
        <p:sp>
          <p:nvSpPr>
            <p:cNvPr id="16407" name="Text Box 38">
              <a:extLst>
                <a:ext uri="{FF2B5EF4-FFF2-40B4-BE49-F238E27FC236}">
                  <a16:creationId xmlns:a16="http://schemas.microsoft.com/office/drawing/2014/main" id="{6E8E5B1C-D295-4EF9-B3AD-0A216FC497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" y="131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FF0000"/>
                  </a:solidFill>
                  <a:latin typeface="Comic Sans MS" panose="030F0702030302020204" pitchFamily="66" charset="0"/>
                </a:rPr>
                <a:t>60</a:t>
              </a:r>
              <a:endParaRPr lang="en-US" altLang="en-US"/>
            </a:p>
          </p:txBody>
        </p:sp>
        <p:sp>
          <p:nvSpPr>
            <p:cNvPr id="16408" name="Line 39">
              <a:extLst>
                <a:ext uri="{FF2B5EF4-FFF2-40B4-BE49-F238E27FC236}">
                  <a16:creationId xmlns:a16="http://schemas.microsoft.com/office/drawing/2014/main" id="{52AC244A-7AC7-40CF-9501-2A622707B4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92" y="151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6390" name="Picture 40" descr="dv_bad">
            <a:extLst>
              <a:ext uri="{FF2B5EF4-FFF2-40B4-BE49-F238E27FC236}">
                <a16:creationId xmlns:a16="http://schemas.microsoft.com/office/drawing/2014/main" id="{E6123513-673A-4E77-A6E7-356BC7DFB4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3" y="3254375"/>
            <a:ext cx="7292975" cy="301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1" name="Text Box 41">
            <a:extLst>
              <a:ext uri="{FF2B5EF4-FFF2-40B4-BE49-F238E27FC236}">
                <a16:creationId xmlns:a16="http://schemas.microsoft.com/office/drawing/2014/main" id="{466CD6B4-764B-4354-B858-6F38023422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7925" y="3436938"/>
            <a:ext cx="1084263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 sz="1600">
                <a:solidFill>
                  <a:schemeClr val="accent2"/>
                </a:solidFill>
                <a:latin typeface="Comic Sans MS" panose="030F0702030302020204" pitchFamily="66" charset="0"/>
              </a:rPr>
              <a:t>algorithm</a:t>
            </a:r>
          </a:p>
          <a:p>
            <a:pPr algn="r"/>
            <a:r>
              <a:rPr lang="en-US" altLang="en-US" sz="1600">
                <a:solidFill>
                  <a:schemeClr val="accent2"/>
                </a:solidFill>
                <a:latin typeface="Comic Sans MS" panose="030F0702030302020204" pitchFamily="66" charset="0"/>
              </a:rPr>
              <a:t>continues</a:t>
            </a:r>
          </a:p>
          <a:p>
            <a:pPr algn="r"/>
            <a:r>
              <a:rPr lang="en-US" altLang="en-US" sz="1600">
                <a:solidFill>
                  <a:schemeClr val="accent2"/>
                </a:solidFill>
                <a:latin typeface="Comic Sans MS" panose="030F0702030302020204" pitchFamily="66" charset="0"/>
              </a:rPr>
              <a:t>on!</a:t>
            </a:r>
            <a:endParaRPr lang="en-US" altLang="en-US" sz="18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>
            <a:extLst>
              <a:ext uri="{FF2B5EF4-FFF2-40B4-BE49-F238E27FC236}">
                <a16:creationId xmlns:a16="http://schemas.microsoft.com/office/drawing/2014/main" id="{8FCA108E-61A3-4A0A-8BA0-A32BB1229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7D78F51E-B76E-4179-890E-A5251DB29CFA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16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6C290C15-8B3C-4E50-8DD0-E1FAF217B5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Distance Vector: Split Horizon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ECBE602-9580-44F8-90F6-2C5F6488C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485900"/>
            <a:ext cx="5562600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</a:pPr>
            <a:r>
              <a:rPr lang="en-US" altLang="en-US">
                <a:latin typeface="Arial" panose="020B0604020202020204" pitchFamily="34" charset="0"/>
              </a:rPr>
              <a:t>If Z routes through Y to get to X :</a:t>
            </a:r>
            <a:endParaRPr lang="en-US" altLang="en-US" sz="2000">
              <a:latin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altLang="en-US" sz="2000">
                <a:latin typeface="Arial" panose="020B0604020202020204" pitchFamily="34" charset="0"/>
              </a:rPr>
              <a:t>Z does not advertise its route to X back to Y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endParaRPr lang="en-US" altLang="en-US" sz="2000">
              <a:latin typeface="Arial" panose="020B0604020202020204" pitchFamily="34" charset="0"/>
            </a:endParaRPr>
          </a:p>
        </p:txBody>
      </p:sp>
      <p:pic>
        <p:nvPicPr>
          <p:cNvPr id="17413" name="Picture 4" descr="dv_pois">
            <a:extLst>
              <a:ext uri="{FF2B5EF4-FFF2-40B4-BE49-F238E27FC236}">
                <a16:creationId xmlns:a16="http://schemas.microsoft.com/office/drawing/2014/main" id="{4092326D-1FE7-451C-966E-2D78B18EFF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993"/>
          <a:stretch>
            <a:fillRect/>
          </a:stretch>
        </p:blipFill>
        <p:spPr bwMode="auto">
          <a:xfrm>
            <a:off x="1295400" y="3505200"/>
            <a:ext cx="5353050" cy="280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Line 5">
            <a:extLst>
              <a:ext uri="{FF2B5EF4-FFF2-40B4-BE49-F238E27FC236}">
                <a16:creationId xmlns:a16="http://schemas.microsoft.com/office/drawing/2014/main" id="{D153EBBC-D382-4DBC-BECA-B943651D861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3276600"/>
            <a:ext cx="0" cy="27432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Text Box 6">
            <a:extLst>
              <a:ext uri="{FF2B5EF4-FFF2-40B4-BE49-F238E27FC236}">
                <a16:creationId xmlns:a16="http://schemas.microsoft.com/office/drawing/2014/main" id="{7E4FF67A-754C-4B9D-A4D1-84BE7CBC0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3200400"/>
            <a:ext cx="12192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chemeClr val="accent2"/>
                </a:solidFill>
                <a:latin typeface="Comic Sans MS" panose="030F0702030302020204" pitchFamily="66" charset="0"/>
              </a:rPr>
              <a:t>algorithm</a:t>
            </a:r>
          </a:p>
          <a:p>
            <a:r>
              <a:rPr lang="en-US" altLang="en-US" sz="1600">
                <a:solidFill>
                  <a:schemeClr val="accent2"/>
                </a:solidFill>
                <a:latin typeface="Comic Sans MS" panose="030F0702030302020204" pitchFamily="66" charset="0"/>
              </a:rPr>
              <a:t>terminates</a:t>
            </a:r>
            <a:endParaRPr lang="en-US" altLang="en-US" sz="1800">
              <a:latin typeface="Comic Sans MS" panose="030F0702030302020204" pitchFamily="66" charset="0"/>
            </a:endParaRPr>
          </a:p>
        </p:txBody>
      </p:sp>
      <p:grpSp>
        <p:nvGrpSpPr>
          <p:cNvPr id="17416" name="Group 7">
            <a:extLst>
              <a:ext uri="{FF2B5EF4-FFF2-40B4-BE49-F238E27FC236}">
                <a16:creationId xmlns:a16="http://schemas.microsoft.com/office/drawing/2014/main" id="{68252EA3-DEEC-4756-8AA5-03DA67CB9E30}"/>
              </a:ext>
            </a:extLst>
          </p:cNvPr>
          <p:cNvGrpSpPr>
            <a:grpSpLocks/>
          </p:cNvGrpSpPr>
          <p:nvPr/>
        </p:nvGrpSpPr>
        <p:grpSpPr bwMode="auto">
          <a:xfrm>
            <a:off x="6040438" y="1489075"/>
            <a:ext cx="2184400" cy="1314450"/>
            <a:chOff x="169" y="1316"/>
            <a:chExt cx="1376" cy="828"/>
          </a:xfrm>
        </p:grpSpPr>
        <p:sp>
          <p:nvSpPr>
            <p:cNvPr id="17422" name="Freeform 8">
              <a:extLst>
                <a:ext uri="{FF2B5EF4-FFF2-40B4-BE49-F238E27FC236}">
                  <a16:creationId xmlns:a16="http://schemas.microsoft.com/office/drawing/2014/main" id="{D149C704-5D7D-4EE6-B7E6-F831322F0F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" y="138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3" name="Freeform 9">
              <a:extLst>
                <a:ext uri="{FF2B5EF4-FFF2-40B4-BE49-F238E27FC236}">
                  <a16:creationId xmlns:a16="http://schemas.microsoft.com/office/drawing/2014/main" id="{248391C9-ED28-433A-9CE6-C79D7ECFED9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" y="164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  <a:gd name="T4" fmla="*/ 0 60000 65536"/>
                <a:gd name="T5" fmla="*/ 0 60000 65536"/>
                <a:gd name="T6" fmla="*/ 0 w 222"/>
                <a:gd name="T7" fmla="*/ 0 h 180"/>
                <a:gd name="T8" fmla="*/ 222 w 222"/>
                <a:gd name="T9" fmla="*/ 180 h 1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4" name="Oval 10">
              <a:extLst>
                <a:ext uri="{FF2B5EF4-FFF2-40B4-BE49-F238E27FC236}">
                  <a16:creationId xmlns:a16="http://schemas.microsoft.com/office/drawing/2014/main" id="{AF03AA1C-6EA4-4367-8CF4-7588F64469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" y="188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25" name="Line 11">
              <a:extLst>
                <a:ext uri="{FF2B5EF4-FFF2-40B4-BE49-F238E27FC236}">
                  <a16:creationId xmlns:a16="http://schemas.microsoft.com/office/drawing/2014/main" id="{00C98AE3-80E7-486A-8146-9129627BDB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6" name="Line 12">
              <a:extLst>
                <a:ext uri="{FF2B5EF4-FFF2-40B4-BE49-F238E27FC236}">
                  <a16:creationId xmlns:a16="http://schemas.microsoft.com/office/drawing/2014/main" id="{9E6A58B6-35A0-47A4-9A6C-15E75BC343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1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7" name="Rectangle 13">
              <a:extLst>
                <a:ext uri="{FF2B5EF4-FFF2-40B4-BE49-F238E27FC236}">
                  <a16:creationId xmlns:a16="http://schemas.microsoft.com/office/drawing/2014/main" id="{D58D9D89-486A-4754-A448-28C0B9DD86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" y="187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7428" name="Oval 14">
              <a:extLst>
                <a:ext uri="{FF2B5EF4-FFF2-40B4-BE49-F238E27FC236}">
                  <a16:creationId xmlns:a16="http://schemas.microsoft.com/office/drawing/2014/main" id="{337C1A55-F9A9-432B-AE0C-72D1A98787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" y="181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7429" name="Freeform 15">
              <a:extLst>
                <a:ext uri="{FF2B5EF4-FFF2-40B4-BE49-F238E27FC236}">
                  <a16:creationId xmlns:a16="http://schemas.microsoft.com/office/drawing/2014/main" id="{F1810366-3A97-4FBD-BD21-B2C396524165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" y="164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  <a:gd name="T4" fmla="*/ 0 60000 65536"/>
                <a:gd name="T5" fmla="*/ 0 60000 65536"/>
                <a:gd name="T6" fmla="*/ 0 w 216"/>
                <a:gd name="T7" fmla="*/ 0 h 189"/>
                <a:gd name="T8" fmla="*/ 216 w 216"/>
                <a:gd name="T9" fmla="*/ 189 h 1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0" name="Freeform 16">
              <a:extLst>
                <a:ext uri="{FF2B5EF4-FFF2-40B4-BE49-F238E27FC236}">
                  <a16:creationId xmlns:a16="http://schemas.microsoft.com/office/drawing/2014/main" id="{4567A2B7-3851-448A-9BA3-734DD24499E3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" y="190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  <a:gd name="T4" fmla="*/ 0 60000 65536"/>
                <a:gd name="T5" fmla="*/ 0 60000 65536"/>
                <a:gd name="T6" fmla="*/ 0 w 540"/>
                <a:gd name="T7" fmla="*/ 0 h 3"/>
                <a:gd name="T8" fmla="*/ 540 w 540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431" name="Group 17">
              <a:extLst>
                <a:ext uri="{FF2B5EF4-FFF2-40B4-BE49-F238E27FC236}">
                  <a16:creationId xmlns:a16="http://schemas.microsoft.com/office/drawing/2014/main" id="{0487F4A0-E323-4F2F-8FC6-77A95F2737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3" y="1766"/>
              <a:ext cx="232" cy="250"/>
              <a:chOff x="2940" y="2429"/>
              <a:chExt cx="235" cy="250"/>
            </a:xfrm>
          </p:grpSpPr>
          <p:sp>
            <p:nvSpPr>
              <p:cNvPr id="17455" name="Rectangle 18">
                <a:extLst>
                  <a:ext uri="{FF2B5EF4-FFF2-40B4-BE49-F238E27FC236}">
                    <a16:creationId xmlns:a16="http://schemas.microsoft.com/office/drawing/2014/main" id="{0707918D-F66A-41B9-8868-722EF613B6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456" name="Text Box 19">
                <a:extLst>
                  <a:ext uri="{FF2B5EF4-FFF2-40B4-BE49-F238E27FC236}">
                    <a16:creationId xmlns:a16="http://schemas.microsoft.com/office/drawing/2014/main" id="{B4455795-5CFD-48A4-9BAD-A043BBC742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40" y="2429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>
                    <a:solidFill>
                      <a:srgbClr val="FFFF00"/>
                    </a:solidFill>
                    <a:latin typeface="Comic Sans MS" panose="030F0702030302020204" pitchFamily="66" charset="0"/>
                  </a:rPr>
                  <a:t>X</a:t>
                </a:r>
                <a:endParaRPr lang="en-US" altLang="en-US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17432" name="Group 20">
              <a:extLst>
                <a:ext uri="{FF2B5EF4-FFF2-40B4-BE49-F238E27FC236}">
                  <a16:creationId xmlns:a16="http://schemas.microsoft.com/office/drawing/2014/main" id="{0A3ABEE0-423E-4DC1-B646-348B59A2E8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10" y="1778"/>
              <a:ext cx="316" cy="250"/>
              <a:chOff x="1740" y="2306"/>
              <a:chExt cx="316" cy="250"/>
            </a:xfrm>
          </p:grpSpPr>
          <p:sp>
            <p:nvSpPr>
              <p:cNvPr id="17447" name="Oval 21">
                <a:extLst>
                  <a:ext uri="{FF2B5EF4-FFF2-40B4-BE49-F238E27FC236}">
                    <a16:creationId xmlns:a16="http://schemas.microsoft.com/office/drawing/2014/main" id="{9D3F843A-AD38-425C-8657-9DBBFFFEF0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448" name="Line 22">
                <a:extLst>
                  <a:ext uri="{FF2B5EF4-FFF2-40B4-BE49-F238E27FC236}">
                    <a16:creationId xmlns:a16="http://schemas.microsoft.com/office/drawing/2014/main" id="{978A3A81-1046-4903-95C1-F10D240FEF7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49" name="Line 23">
                <a:extLst>
                  <a:ext uri="{FF2B5EF4-FFF2-40B4-BE49-F238E27FC236}">
                    <a16:creationId xmlns:a16="http://schemas.microsoft.com/office/drawing/2014/main" id="{159C9857-E48C-4436-83E3-52B98C8952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50" name="Rectangle 24">
                <a:extLst>
                  <a:ext uri="{FF2B5EF4-FFF2-40B4-BE49-F238E27FC236}">
                    <a16:creationId xmlns:a16="http://schemas.microsoft.com/office/drawing/2014/main" id="{5F74FF7B-C070-419E-AE38-81F7129FAA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7451" name="Oval 25">
                <a:extLst>
                  <a:ext uri="{FF2B5EF4-FFF2-40B4-BE49-F238E27FC236}">
                    <a16:creationId xmlns:a16="http://schemas.microsoft.com/office/drawing/2014/main" id="{F5A145A8-41AC-47A3-935B-68410BC419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17452" name="Group 26">
                <a:extLst>
                  <a:ext uri="{FF2B5EF4-FFF2-40B4-BE49-F238E27FC236}">
                    <a16:creationId xmlns:a16="http://schemas.microsoft.com/office/drawing/2014/main" id="{2FF3708B-9096-45CD-9984-C30B1B44399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88" y="2306"/>
                <a:ext cx="227" cy="250"/>
                <a:chOff x="2943" y="2429"/>
                <a:chExt cx="230" cy="250"/>
              </a:xfrm>
            </p:grpSpPr>
            <p:sp>
              <p:nvSpPr>
                <p:cNvPr id="17453" name="Rectangle 27">
                  <a:extLst>
                    <a:ext uri="{FF2B5EF4-FFF2-40B4-BE49-F238E27FC236}">
                      <a16:creationId xmlns:a16="http://schemas.microsoft.com/office/drawing/2014/main" id="{5B8CB84A-25F3-471F-B71A-822F2457D06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7454" name="Text Box 28">
                  <a:extLst>
                    <a:ext uri="{FF2B5EF4-FFF2-40B4-BE49-F238E27FC236}">
                      <a16:creationId xmlns:a16="http://schemas.microsoft.com/office/drawing/2014/main" id="{236B383C-49B1-4AE8-AC85-123E9CEC8E6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3" y="2429"/>
                  <a:ext cx="230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2000">
                      <a:solidFill>
                        <a:srgbClr val="FFFF00"/>
                      </a:solidFill>
                      <a:latin typeface="Comic Sans MS" panose="030F0702030302020204" pitchFamily="66" charset="0"/>
                    </a:rPr>
                    <a:t>Z</a:t>
                  </a:r>
                  <a:endParaRPr lang="en-US" altLang="en-US">
                    <a:solidFill>
                      <a:srgbClr val="FFFF00"/>
                    </a:solidFill>
                  </a:endParaRPr>
                </a:p>
              </p:txBody>
            </p:sp>
          </p:grpSp>
        </p:grpSp>
        <p:sp>
          <p:nvSpPr>
            <p:cNvPr id="17433" name="Text Box 29">
              <a:extLst>
                <a:ext uri="{FF2B5EF4-FFF2-40B4-BE49-F238E27FC236}">
                  <a16:creationId xmlns:a16="http://schemas.microsoft.com/office/drawing/2014/main" id="{456041F7-DC30-4FF0-A79B-7E528E053D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3" y="1568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latin typeface="Comic Sans MS" panose="030F0702030302020204" pitchFamily="66" charset="0"/>
                </a:rPr>
                <a:t>1</a:t>
              </a:r>
              <a:endParaRPr lang="en-US" altLang="en-US"/>
            </a:p>
          </p:txBody>
        </p:sp>
        <p:sp>
          <p:nvSpPr>
            <p:cNvPr id="17434" name="Text Box 30">
              <a:extLst>
                <a:ext uri="{FF2B5EF4-FFF2-40B4-BE49-F238E27FC236}">
                  <a16:creationId xmlns:a16="http://schemas.microsoft.com/office/drawing/2014/main" id="{C0A73F0F-AA45-478F-B374-9CBA983B27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" y="156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latin typeface="Comic Sans MS" panose="030F0702030302020204" pitchFamily="66" charset="0"/>
                </a:rPr>
                <a:t>4</a:t>
              </a:r>
              <a:endParaRPr lang="en-US" altLang="en-US"/>
            </a:p>
          </p:txBody>
        </p:sp>
        <p:sp>
          <p:nvSpPr>
            <p:cNvPr id="17435" name="Text Box 31">
              <a:extLst>
                <a:ext uri="{FF2B5EF4-FFF2-40B4-BE49-F238E27FC236}">
                  <a16:creationId xmlns:a16="http://schemas.microsoft.com/office/drawing/2014/main" id="{3131398B-C03C-463E-94A2-08F5F35F35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" y="1898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latin typeface="Comic Sans MS" panose="030F0702030302020204" pitchFamily="66" charset="0"/>
                </a:rPr>
                <a:t>50</a:t>
              </a:r>
              <a:endParaRPr lang="en-US" altLang="en-US"/>
            </a:p>
          </p:txBody>
        </p:sp>
        <p:grpSp>
          <p:nvGrpSpPr>
            <p:cNvPr id="17436" name="Group 32">
              <a:extLst>
                <a:ext uri="{FF2B5EF4-FFF2-40B4-BE49-F238E27FC236}">
                  <a16:creationId xmlns:a16="http://schemas.microsoft.com/office/drawing/2014/main" id="{30FD879D-6979-4B2A-9AA3-72B8833BBF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0" y="1454"/>
              <a:ext cx="316" cy="250"/>
              <a:chOff x="1740" y="2306"/>
              <a:chExt cx="316" cy="250"/>
            </a:xfrm>
          </p:grpSpPr>
          <p:sp>
            <p:nvSpPr>
              <p:cNvPr id="17439" name="Oval 33">
                <a:extLst>
                  <a:ext uri="{FF2B5EF4-FFF2-40B4-BE49-F238E27FC236}">
                    <a16:creationId xmlns:a16="http://schemas.microsoft.com/office/drawing/2014/main" id="{92AE6FB2-36F8-4934-8114-AC76406E3A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7440" name="Line 34">
                <a:extLst>
                  <a:ext uri="{FF2B5EF4-FFF2-40B4-BE49-F238E27FC236}">
                    <a16:creationId xmlns:a16="http://schemas.microsoft.com/office/drawing/2014/main" id="{C375B263-65EF-4885-B2AB-B4554304A4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41" name="Line 35">
                <a:extLst>
                  <a:ext uri="{FF2B5EF4-FFF2-40B4-BE49-F238E27FC236}">
                    <a16:creationId xmlns:a16="http://schemas.microsoft.com/office/drawing/2014/main" id="{3977EA13-3162-4788-BCE4-B27F8B107A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42" name="Rectangle 36">
                <a:extLst>
                  <a:ext uri="{FF2B5EF4-FFF2-40B4-BE49-F238E27FC236}">
                    <a16:creationId xmlns:a16="http://schemas.microsoft.com/office/drawing/2014/main" id="{FCB79078-9131-4A77-92AD-B0981EF794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7443" name="Oval 37">
                <a:extLst>
                  <a:ext uri="{FF2B5EF4-FFF2-40B4-BE49-F238E27FC236}">
                    <a16:creationId xmlns:a16="http://schemas.microsoft.com/office/drawing/2014/main" id="{B504CC8E-D9A0-4817-973E-1F6ADBF84F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17444" name="Group 38">
                <a:extLst>
                  <a:ext uri="{FF2B5EF4-FFF2-40B4-BE49-F238E27FC236}">
                    <a16:creationId xmlns:a16="http://schemas.microsoft.com/office/drawing/2014/main" id="{D96FB723-E899-4917-BD59-79E81A3CC65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92" y="2306"/>
                <a:ext cx="218" cy="250"/>
                <a:chOff x="2947" y="2429"/>
                <a:chExt cx="221" cy="250"/>
              </a:xfrm>
            </p:grpSpPr>
            <p:sp>
              <p:nvSpPr>
                <p:cNvPr id="17445" name="Rectangle 39">
                  <a:extLst>
                    <a:ext uri="{FF2B5EF4-FFF2-40B4-BE49-F238E27FC236}">
                      <a16:creationId xmlns:a16="http://schemas.microsoft.com/office/drawing/2014/main" id="{C0F9DA65-F76E-45F0-81F7-B0A5D5576BB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7446" name="Text Box 40">
                  <a:extLst>
                    <a:ext uri="{FF2B5EF4-FFF2-40B4-BE49-F238E27FC236}">
                      <a16:creationId xmlns:a16="http://schemas.microsoft.com/office/drawing/2014/main" id="{3418ABA5-2622-49F8-A009-5D196C68369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7" y="2429"/>
                  <a:ext cx="221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2000">
                      <a:solidFill>
                        <a:srgbClr val="FFFF00"/>
                      </a:solidFill>
                      <a:latin typeface="Comic Sans MS" panose="030F0702030302020204" pitchFamily="66" charset="0"/>
                    </a:rPr>
                    <a:t>Y</a:t>
                  </a:r>
                  <a:endParaRPr lang="en-US" altLang="en-US">
                    <a:solidFill>
                      <a:srgbClr val="FFFF00"/>
                    </a:solidFill>
                  </a:endParaRPr>
                </a:p>
              </p:txBody>
            </p:sp>
          </p:grpSp>
        </p:grpSp>
        <p:sp>
          <p:nvSpPr>
            <p:cNvPr id="17437" name="Text Box 41">
              <a:extLst>
                <a:ext uri="{FF2B5EF4-FFF2-40B4-BE49-F238E27FC236}">
                  <a16:creationId xmlns:a16="http://schemas.microsoft.com/office/drawing/2014/main" id="{AB4427AD-E8D7-4F1A-9947-6E78D59427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" y="131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FF0000"/>
                  </a:solidFill>
                  <a:latin typeface="Comic Sans MS" panose="030F0702030302020204" pitchFamily="66" charset="0"/>
                </a:rPr>
                <a:t>60</a:t>
              </a:r>
              <a:endParaRPr lang="en-US" altLang="en-US"/>
            </a:p>
          </p:txBody>
        </p:sp>
        <p:sp>
          <p:nvSpPr>
            <p:cNvPr id="17438" name="Line 42">
              <a:extLst>
                <a:ext uri="{FF2B5EF4-FFF2-40B4-BE49-F238E27FC236}">
                  <a16:creationId xmlns:a16="http://schemas.microsoft.com/office/drawing/2014/main" id="{B1E0E750-07FC-4F28-BEF6-7A09ECD591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92" y="151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417" name="Rectangle 43">
            <a:extLst>
              <a:ext uri="{FF2B5EF4-FFF2-40B4-BE49-F238E27FC236}">
                <a16:creationId xmlns:a16="http://schemas.microsoft.com/office/drawing/2014/main" id="{E21CA658-63EA-49B2-B31E-04FB609F61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3962400"/>
            <a:ext cx="381000" cy="228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/>
              <a:t>?</a:t>
            </a:r>
          </a:p>
        </p:txBody>
      </p:sp>
      <p:sp>
        <p:nvSpPr>
          <p:cNvPr id="17418" name="Rectangle 44">
            <a:extLst>
              <a:ext uri="{FF2B5EF4-FFF2-40B4-BE49-F238E27FC236}">
                <a16:creationId xmlns:a16="http://schemas.microsoft.com/office/drawing/2014/main" id="{3CF74438-895D-4DDF-AC4C-3F682A6FE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3962400"/>
            <a:ext cx="381000" cy="228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/>
              <a:t>?</a:t>
            </a:r>
          </a:p>
        </p:txBody>
      </p:sp>
      <p:sp>
        <p:nvSpPr>
          <p:cNvPr id="17419" name="Rectangle 45">
            <a:extLst>
              <a:ext uri="{FF2B5EF4-FFF2-40B4-BE49-F238E27FC236}">
                <a16:creationId xmlns:a16="http://schemas.microsoft.com/office/drawing/2014/main" id="{1464C611-BE0E-41C9-B092-726CF7A9BB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962400"/>
            <a:ext cx="381000" cy="228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/>
              <a:t>?</a:t>
            </a:r>
          </a:p>
        </p:txBody>
      </p:sp>
      <p:sp>
        <p:nvSpPr>
          <p:cNvPr id="17420" name="Line 46">
            <a:extLst>
              <a:ext uri="{FF2B5EF4-FFF2-40B4-BE49-F238E27FC236}">
                <a16:creationId xmlns:a16="http://schemas.microsoft.com/office/drawing/2014/main" id="{0A2C7573-8E7D-4EBA-98DF-7CD1C894694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6019800"/>
            <a:ext cx="5029200" cy="0"/>
          </a:xfrm>
          <a:prstGeom prst="line">
            <a:avLst/>
          </a:prstGeom>
          <a:noFill/>
          <a:ln w="349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421" name="Rectangle 47">
            <a:extLst>
              <a:ext uri="{FF2B5EF4-FFF2-40B4-BE49-F238E27FC236}">
                <a16:creationId xmlns:a16="http://schemas.microsoft.com/office/drawing/2014/main" id="{18FF0931-53B1-40B8-A5FC-CE72811F8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4191000"/>
            <a:ext cx="457200" cy="762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>
            <a:extLst>
              <a:ext uri="{FF2B5EF4-FFF2-40B4-BE49-F238E27FC236}">
                <a16:creationId xmlns:a16="http://schemas.microsoft.com/office/drawing/2014/main" id="{73A8E8FD-CBAE-49B3-BA4E-D3A1332B7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A4C54066-7CBA-4FC2-B9C8-EAF09AA6EB97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17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B1D2D967-FA5D-463F-817F-472222F845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Distance Vector: Poison Reverse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51E51B30-308E-44F2-8E2C-C3B991A46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524000"/>
            <a:ext cx="59436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</a:pPr>
            <a:r>
              <a:rPr lang="en-US" altLang="en-US" sz="2000">
                <a:latin typeface="Arial" panose="020B0604020202020204" pitchFamily="34" charset="0"/>
              </a:rPr>
              <a:t>If Z routes through Y to get to X :</a:t>
            </a:r>
            <a:endParaRPr lang="en-US" altLang="en-US" sz="1800">
              <a:latin typeface="Arial" panose="020B0604020202020204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altLang="en-US" sz="1800">
                <a:latin typeface="Arial" panose="020B0604020202020204" pitchFamily="34" charset="0"/>
              </a:rPr>
              <a:t>Z tells Y its (Z</a:t>
            </a:r>
            <a:r>
              <a:rPr lang="ja-JP" altLang="en-US" sz="1800">
                <a:latin typeface="Arial" panose="020B0604020202020204" pitchFamily="34" charset="0"/>
              </a:rPr>
              <a:t>’</a:t>
            </a:r>
            <a:r>
              <a:rPr lang="en-US" altLang="ja-JP" sz="1800">
                <a:latin typeface="Arial" panose="020B0604020202020204" pitchFamily="34" charset="0"/>
              </a:rPr>
              <a:t>s) distance to X is infinite (so Y won</a:t>
            </a:r>
            <a:r>
              <a:rPr lang="ja-JP" altLang="en-US" sz="1800">
                <a:latin typeface="Arial" panose="020B0604020202020204" pitchFamily="34" charset="0"/>
              </a:rPr>
              <a:t>’</a:t>
            </a:r>
            <a:r>
              <a:rPr lang="en-US" altLang="ja-JP" sz="1800">
                <a:latin typeface="Arial" panose="020B0604020202020204" pitchFamily="34" charset="0"/>
              </a:rPr>
              <a:t>t route to X via Z)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altLang="en-US" sz="1800">
                <a:latin typeface="Arial" panose="020B0604020202020204" pitchFamily="34" charset="0"/>
              </a:rPr>
              <a:t>Immediate notification of unreachability, rather than split horizon timeout waiting for advertisement</a:t>
            </a:r>
          </a:p>
          <a:p>
            <a:pPr eaLnBrk="1" hangingPunct="1">
              <a:spcBef>
                <a:spcPct val="20000"/>
              </a:spcBef>
              <a:buClr>
                <a:schemeClr val="accent2"/>
              </a:buClr>
              <a:buFontTx/>
              <a:buChar char="•"/>
            </a:pPr>
            <a:r>
              <a:rPr lang="en-US" altLang="en-US" sz="1800">
                <a:latin typeface="Arial" panose="020B0604020202020204" pitchFamily="34" charset="0"/>
              </a:rPr>
              <a:t>Will this completely solve count to infinity problem? </a:t>
            </a:r>
          </a:p>
        </p:txBody>
      </p:sp>
      <p:grpSp>
        <p:nvGrpSpPr>
          <p:cNvPr id="18437" name="Group 4">
            <a:extLst>
              <a:ext uri="{FF2B5EF4-FFF2-40B4-BE49-F238E27FC236}">
                <a16:creationId xmlns:a16="http://schemas.microsoft.com/office/drawing/2014/main" id="{AE3D11BB-530A-4FE9-94F2-AB817A0978D9}"/>
              </a:ext>
            </a:extLst>
          </p:cNvPr>
          <p:cNvGrpSpPr>
            <a:grpSpLocks/>
          </p:cNvGrpSpPr>
          <p:nvPr/>
        </p:nvGrpSpPr>
        <p:grpSpPr bwMode="auto">
          <a:xfrm>
            <a:off x="6654800" y="1489075"/>
            <a:ext cx="2184400" cy="1314450"/>
            <a:chOff x="169" y="1316"/>
            <a:chExt cx="1376" cy="828"/>
          </a:xfrm>
        </p:grpSpPr>
        <p:sp>
          <p:nvSpPr>
            <p:cNvPr id="18441" name="Freeform 5">
              <a:extLst>
                <a:ext uri="{FF2B5EF4-FFF2-40B4-BE49-F238E27FC236}">
                  <a16:creationId xmlns:a16="http://schemas.microsoft.com/office/drawing/2014/main" id="{3591C174-BE96-4D8C-A2AF-674C5FA653E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9" y="1380"/>
              <a:ext cx="1376" cy="764"/>
            </a:xfrm>
            <a:custGeom>
              <a:avLst/>
              <a:gdLst>
                <a:gd name="T0" fmla="*/ 113 w 1376"/>
                <a:gd name="T1" fmla="*/ 348 h 764"/>
                <a:gd name="T2" fmla="*/ 395 w 1376"/>
                <a:gd name="T3" fmla="*/ 162 h 764"/>
                <a:gd name="T4" fmla="*/ 710 w 1376"/>
                <a:gd name="T5" fmla="*/ 9 h 764"/>
                <a:gd name="T6" fmla="*/ 1160 w 1376"/>
                <a:gd name="T7" fmla="*/ 219 h 764"/>
                <a:gd name="T8" fmla="*/ 1367 w 1376"/>
                <a:gd name="T9" fmla="*/ 510 h 764"/>
                <a:gd name="T10" fmla="*/ 1103 w 1376"/>
                <a:gd name="T11" fmla="*/ 726 h 764"/>
                <a:gd name="T12" fmla="*/ 578 w 1376"/>
                <a:gd name="T13" fmla="*/ 738 h 764"/>
                <a:gd name="T14" fmla="*/ 77 w 1376"/>
                <a:gd name="T15" fmla="*/ 630 h 764"/>
                <a:gd name="T16" fmla="*/ 113 w 1376"/>
                <a:gd name="T17" fmla="*/ 348 h 7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376"/>
                <a:gd name="T28" fmla="*/ 0 h 764"/>
                <a:gd name="T29" fmla="*/ 1376 w 1376"/>
                <a:gd name="T30" fmla="*/ 764 h 7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376" h="764">
                  <a:moveTo>
                    <a:pt x="113" y="348"/>
                  </a:moveTo>
                  <a:cubicBezTo>
                    <a:pt x="166" y="270"/>
                    <a:pt x="296" y="218"/>
                    <a:pt x="395" y="162"/>
                  </a:cubicBezTo>
                  <a:cubicBezTo>
                    <a:pt x="494" y="106"/>
                    <a:pt x="583" y="0"/>
                    <a:pt x="710" y="9"/>
                  </a:cubicBezTo>
                  <a:cubicBezTo>
                    <a:pt x="837" y="18"/>
                    <a:pt x="1051" y="136"/>
                    <a:pt x="1160" y="219"/>
                  </a:cubicBezTo>
                  <a:cubicBezTo>
                    <a:pt x="1269" y="302"/>
                    <a:pt x="1376" y="426"/>
                    <a:pt x="1367" y="510"/>
                  </a:cubicBezTo>
                  <a:cubicBezTo>
                    <a:pt x="1358" y="594"/>
                    <a:pt x="1234" y="688"/>
                    <a:pt x="1103" y="726"/>
                  </a:cubicBezTo>
                  <a:cubicBezTo>
                    <a:pt x="972" y="764"/>
                    <a:pt x="749" y="754"/>
                    <a:pt x="578" y="738"/>
                  </a:cubicBezTo>
                  <a:cubicBezTo>
                    <a:pt x="407" y="722"/>
                    <a:pt x="154" y="695"/>
                    <a:pt x="77" y="630"/>
                  </a:cubicBezTo>
                  <a:cubicBezTo>
                    <a:pt x="0" y="565"/>
                    <a:pt x="60" y="426"/>
                    <a:pt x="113" y="348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2" name="Freeform 6">
              <a:extLst>
                <a:ext uri="{FF2B5EF4-FFF2-40B4-BE49-F238E27FC236}">
                  <a16:creationId xmlns:a16="http://schemas.microsoft.com/office/drawing/2014/main" id="{9897AA82-67EB-4F8D-9F1A-CF4F940B464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" y="1644"/>
              <a:ext cx="222" cy="180"/>
            </a:xfrm>
            <a:custGeom>
              <a:avLst/>
              <a:gdLst>
                <a:gd name="T0" fmla="*/ 0 w 222"/>
                <a:gd name="T1" fmla="*/ 180 h 180"/>
                <a:gd name="T2" fmla="*/ 222 w 222"/>
                <a:gd name="T3" fmla="*/ 0 h 180"/>
                <a:gd name="T4" fmla="*/ 0 60000 65536"/>
                <a:gd name="T5" fmla="*/ 0 60000 65536"/>
                <a:gd name="T6" fmla="*/ 0 w 222"/>
                <a:gd name="T7" fmla="*/ 0 h 180"/>
                <a:gd name="T8" fmla="*/ 222 w 222"/>
                <a:gd name="T9" fmla="*/ 180 h 1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22" h="180">
                  <a:moveTo>
                    <a:pt x="0" y="180"/>
                  </a:moveTo>
                  <a:lnTo>
                    <a:pt x="22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3" name="Oval 7">
              <a:extLst>
                <a:ext uri="{FF2B5EF4-FFF2-40B4-BE49-F238E27FC236}">
                  <a16:creationId xmlns:a16="http://schemas.microsoft.com/office/drawing/2014/main" id="{DB3AC198-20CF-45BE-AF59-08A9A800E2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" y="188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44" name="Line 8">
              <a:extLst>
                <a:ext uri="{FF2B5EF4-FFF2-40B4-BE49-F238E27FC236}">
                  <a16:creationId xmlns:a16="http://schemas.microsoft.com/office/drawing/2014/main" id="{334903A6-99AD-4E8D-8082-84D39DD55A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5" name="Line 9">
              <a:extLst>
                <a:ext uri="{FF2B5EF4-FFF2-40B4-BE49-F238E27FC236}">
                  <a16:creationId xmlns:a16="http://schemas.microsoft.com/office/drawing/2014/main" id="{2F8A5F2E-4699-4D18-A383-D257BD682F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1" y="1873"/>
              <a:ext cx="1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6" name="Rectangle 10">
              <a:extLst>
                <a:ext uri="{FF2B5EF4-FFF2-40B4-BE49-F238E27FC236}">
                  <a16:creationId xmlns:a16="http://schemas.microsoft.com/office/drawing/2014/main" id="{D7549044-A657-427E-A64C-CF8520CC7B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8" y="1873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8447" name="Oval 11">
              <a:extLst>
                <a:ext uri="{FF2B5EF4-FFF2-40B4-BE49-F238E27FC236}">
                  <a16:creationId xmlns:a16="http://schemas.microsoft.com/office/drawing/2014/main" id="{96A2B1FC-5860-45AA-B8B1-58E3B1E7B7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" y="181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448" name="Freeform 12">
              <a:extLst>
                <a:ext uri="{FF2B5EF4-FFF2-40B4-BE49-F238E27FC236}">
                  <a16:creationId xmlns:a16="http://schemas.microsoft.com/office/drawing/2014/main" id="{6A5AFB37-B75F-4794-8C96-C2B1C7EAAD8A}"/>
                </a:ext>
              </a:extLst>
            </p:cNvPr>
            <p:cNvSpPr>
              <a:spLocks/>
            </p:cNvSpPr>
            <p:nvPr/>
          </p:nvSpPr>
          <p:spPr bwMode="auto">
            <a:xfrm>
              <a:off x="933" y="1644"/>
              <a:ext cx="216" cy="189"/>
            </a:xfrm>
            <a:custGeom>
              <a:avLst/>
              <a:gdLst>
                <a:gd name="T0" fmla="*/ 0 w 216"/>
                <a:gd name="T1" fmla="*/ 0 h 189"/>
                <a:gd name="T2" fmla="*/ 216 w 216"/>
                <a:gd name="T3" fmla="*/ 189 h 189"/>
                <a:gd name="T4" fmla="*/ 0 60000 65536"/>
                <a:gd name="T5" fmla="*/ 0 60000 65536"/>
                <a:gd name="T6" fmla="*/ 0 w 216"/>
                <a:gd name="T7" fmla="*/ 0 h 189"/>
                <a:gd name="T8" fmla="*/ 216 w 216"/>
                <a:gd name="T9" fmla="*/ 189 h 18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16" h="189">
                  <a:moveTo>
                    <a:pt x="0" y="0"/>
                  </a:moveTo>
                  <a:lnTo>
                    <a:pt x="216" y="189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9" name="Freeform 13">
              <a:extLst>
                <a:ext uri="{FF2B5EF4-FFF2-40B4-BE49-F238E27FC236}">
                  <a16:creationId xmlns:a16="http://schemas.microsoft.com/office/drawing/2014/main" id="{EED36DCC-3DE6-4A1C-B34F-8EF59C040A2C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" y="1908"/>
              <a:ext cx="540" cy="3"/>
            </a:xfrm>
            <a:custGeom>
              <a:avLst/>
              <a:gdLst>
                <a:gd name="T0" fmla="*/ 540 w 540"/>
                <a:gd name="T1" fmla="*/ 3 h 3"/>
                <a:gd name="T2" fmla="*/ 0 w 540"/>
                <a:gd name="T3" fmla="*/ 0 h 3"/>
                <a:gd name="T4" fmla="*/ 0 60000 65536"/>
                <a:gd name="T5" fmla="*/ 0 60000 65536"/>
                <a:gd name="T6" fmla="*/ 0 w 540"/>
                <a:gd name="T7" fmla="*/ 0 h 3"/>
                <a:gd name="T8" fmla="*/ 540 w 540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40" h="3">
                  <a:moveTo>
                    <a:pt x="540" y="3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450" name="Group 14">
              <a:extLst>
                <a:ext uri="{FF2B5EF4-FFF2-40B4-BE49-F238E27FC236}">
                  <a16:creationId xmlns:a16="http://schemas.microsoft.com/office/drawing/2014/main" id="{C400913C-FC2B-4798-9D23-01CBBD9286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3" y="1766"/>
              <a:ext cx="232" cy="250"/>
              <a:chOff x="2940" y="2429"/>
              <a:chExt cx="235" cy="250"/>
            </a:xfrm>
          </p:grpSpPr>
          <p:sp>
            <p:nvSpPr>
              <p:cNvPr id="18474" name="Rectangle 15">
                <a:extLst>
                  <a:ext uri="{FF2B5EF4-FFF2-40B4-BE49-F238E27FC236}">
                    <a16:creationId xmlns:a16="http://schemas.microsoft.com/office/drawing/2014/main" id="{5494E441-04D2-464E-88FC-1C8E4DD1EE4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8475" name="Text Box 16">
                <a:extLst>
                  <a:ext uri="{FF2B5EF4-FFF2-40B4-BE49-F238E27FC236}">
                    <a16:creationId xmlns:a16="http://schemas.microsoft.com/office/drawing/2014/main" id="{D35383BD-81DB-4AD0-8D1A-7ACCACFA662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40" y="2429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>
                    <a:solidFill>
                      <a:srgbClr val="FFFF00"/>
                    </a:solidFill>
                    <a:latin typeface="Comic Sans MS" panose="030F0702030302020204" pitchFamily="66" charset="0"/>
                  </a:rPr>
                  <a:t>X</a:t>
                </a:r>
                <a:endParaRPr lang="en-US" altLang="en-US">
                  <a:solidFill>
                    <a:srgbClr val="FFFF00"/>
                  </a:solidFill>
                </a:endParaRPr>
              </a:p>
            </p:txBody>
          </p:sp>
        </p:grpSp>
        <p:grpSp>
          <p:nvGrpSpPr>
            <p:cNvPr id="18451" name="Group 17">
              <a:extLst>
                <a:ext uri="{FF2B5EF4-FFF2-40B4-BE49-F238E27FC236}">
                  <a16:creationId xmlns:a16="http://schemas.microsoft.com/office/drawing/2014/main" id="{3BA89E7B-C03D-41F7-91D4-6E74B486B7E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10" y="1778"/>
              <a:ext cx="316" cy="250"/>
              <a:chOff x="1740" y="2306"/>
              <a:chExt cx="316" cy="250"/>
            </a:xfrm>
          </p:grpSpPr>
          <p:sp>
            <p:nvSpPr>
              <p:cNvPr id="18466" name="Oval 18">
                <a:extLst>
                  <a:ext uri="{FF2B5EF4-FFF2-40B4-BE49-F238E27FC236}">
                    <a16:creationId xmlns:a16="http://schemas.microsoft.com/office/drawing/2014/main" id="{FE1C6717-46B4-4ABE-8F4C-0ED2AFB9BC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8467" name="Line 19">
                <a:extLst>
                  <a:ext uri="{FF2B5EF4-FFF2-40B4-BE49-F238E27FC236}">
                    <a16:creationId xmlns:a16="http://schemas.microsoft.com/office/drawing/2014/main" id="{EB161130-9B31-4DDC-89DA-7222331759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8" name="Line 20">
                <a:extLst>
                  <a:ext uri="{FF2B5EF4-FFF2-40B4-BE49-F238E27FC236}">
                    <a16:creationId xmlns:a16="http://schemas.microsoft.com/office/drawing/2014/main" id="{D5BC77AA-B875-4F2D-8164-5C4BAC8890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9" name="Rectangle 21">
                <a:extLst>
                  <a:ext uri="{FF2B5EF4-FFF2-40B4-BE49-F238E27FC236}">
                    <a16:creationId xmlns:a16="http://schemas.microsoft.com/office/drawing/2014/main" id="{C27F904C-FCD4-47B0-97F2-7B5264F87B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8470" name="Oval 22">
                <a:extLst>
                  <a:ext uri="{FF2B5EF4-FFF2-40B4-BE49-F238E27FC236}">
                    <a16:creationId xmlns:a16="http://schemas.microsoft.com/office/drawing/2014/main" id="{0EEA8C1E-0573-4ECA-B884-556A5B30F4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18471" name="Group 23">
                <a:extLst>
                  <a:ext uri="{FF2B5EF4-FFF2-40B4-BE49-F238E27FC236}">
                    <a16:creationId xmlns:a16="http://schemas.microsoft.com/office/drawing/2014/main" id="{BE2BEB3B-6AD3-4EEA-AF10-A4EE43E8664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88" y="2306"/>
                <a:ext cx="227" cy="250"/>
                <a:chOff x="2943" y="2429"/>
                <a:chExt cx="230" cy="250"/>
              </a:xfrm>
            </p:grpSpPr>
            <p:sp>
              <p:nvSpPr>
                <p:cNvPr id="18472" name="Rectangle 24">
                  <a:extLst>
                    <a:ext uri="{FF2B5EF4-FFF2-40B4-BE49-F238E27FC236}">
                      <a16:creationId xmlns:a16="http://schemas.microsoft.com/office/drawing/2014/main" id="{9B87784E-4EF0-4FB4-A991-30BC9E9DCB5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8473" name="Text Box 25">
                  <a:extLst>
                    <a:ext uri="{FF2B5EF4-FFF2-40B4-BE49-F238E27FC236}">
                      <a16:creationId xmlns:a16="http://schemas.microsoft.com/office/drawing/2014/main" id="{3C19DCCB-A8D1-4432-81F0-4C9A7FC220A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3" y="2429"/>
                  <a:ext cx="230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2000">
                      <a:solidFill>
                        <a:srgbClr val="FFFF00"/>
                      </a:solidFill>
                      <a:latin typeface="Comic Sans MS" panose="030F0702030302020204" pitchFamily="66" charset="0"/>
                    </a:rPr>
                    <a:t>Z</a:t>
                  </a:r>
                  <a:endParaRPr lang="en-US" altLang="en-US">
                    <a:solidFill>
                      <a:srgbClr val="FFFF00"/>
                    </a:solidFill>
                  </a:endParaRPr>
                </a:p>
              </p:txBody>
            </p:sp>
          </p:grpSp>
        </p:grpSp>
        <p:sp>
          <p:nvSpPr>
            <p:cNvPr id="18452" name="Text Box 26">
              <a:extLst>
                <a:ext uri="{FF2B5EF4-FFF2-40B4-BE49-F238E27FC236}">
                  <a16:creationId xmlns:a16="http://schemas.microsoft.com/office/drawing/2014/main" id="{5BE1AE8A-F707-4668-B741-0FADF92C44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3" y="1568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latin typeface="Comic Sans MS" panose="030F0702030302020204" pitchFamily="66" charset="0"/>
                </a:rPr>
                <a:t>1</a:t>
              </a:r>
              <a:endParaRPr lang="en-US" altLang="en-US"/>
            </a:p>
          </p:txBody>
        </p:sp>
        <p:sp>
          <p:nvSpPr>
            <p:cNvPr id="18453" name="Text Box 27">
              <a:extLst>
                <a:ext uri="{FF2B5EF4-FFF2-40B4-BE49-F238E27FC236}">
                  <a16:creationId xmlns:a16="http://schemas.microsoft.com/office/drawing/2014/main" id="{D529168F-1CA4-44AB-BE22-29F2621F60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" y="1565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latin typeface="Comic Sans MS" panose="030F0702030302020204" pitchFamily="66" charset="0"/>
                </a:rPr>
                <a:t>4</a:t>
              </a:r>
              <a:endParaRPr lang="en-US" altLang="en-US"/>
            </a:p>
          </p:txBody>
        </p:sp>
        <p:sp>
          <p:nvSpPr>
            <p:cNvPr id="18454" name="Text Box 28">
              <a:extLst>
                <a:ext uri="{FF2B5EF4-FFF2-40B4-BE49-F238E27FC236}">
                  <a16:creationId xmlns:a16="http://schemas.microsoft.com/office/drawing/2014/main" id="{0AE00DDB-ACEF-4FBF-AB64-2926C66AFE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" y="1898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latin typeface="Comic Sans MS" panose="030F0702030302020204" pitchFamily="66" charset="0"/>
                </a:rPr>
                <a:t>50</a:t>
              </a:r>
              <a:endParaRPr lang="en-US" altLang="en-US"/>
            </a:p>
          </p:txBody>
        </p:sp>
        <p:grpSp>
          <p:nvGrpSpPr>
            <p:cNvPr id="18455" name="Group 29">
              <a:extLst>
                <a:ext uri="{FF2B5EF4-FFF2-40B4-BE49-F238E27FC236}">
                  <a16:creationId xmlns:a16="http://schemas.microsoft.com/office/drawing/2014/main" id="{BA1A25D4-DDED-4A6B-964F-C3C996E143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0" y="1454"/>
              <a:ext cx="316" cy="250"/>
              <a:chOff x="1740" y="2306"/>
              <a:chExt cx="316" cy="250"/>
            </a:xfrm>
          </p:grpSpPr>
          <p:sp>
            <p:nvSpPr>
              <p:cNvPr id="18458" name="Oval 30">
                <a:extLst>
                  <a:ext uri="{FF2B5EF4-FFF2-40B4-BE49-F238E27FC236}">
                    <a16:creationId xmlns:a16="http://schemas.microsoft.com/office/drawing/2014/main" id="{5F1D2178-C210-47A0-8C73-5458B0C797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20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8459" name="Line 31">
                <a:extLst>
                  <a:ext uri="{FF2B5EF4-FFF2-40B4-BE49-F238E27FC236}">
                    <a16:creationId xmlns:a16="http://schemas.microsoft.com/office/drawing/2014/main" id="{CF662785-006E-48C1-A93B-8B88115B361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43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0" name="Line 32">
                <a:extLst>
                  <a:ext uri="{FF2B5EF4-FFF2-40B4-BE49-F238E27FC236}">
                    <a16:creationId xmlns:a16="http://schemas.microsoft.com/office/drawing/2014/main" id="{991DF7DF-8E0E-47E5-80B2-0B1289E5F2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56" y="2413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1" name="Rectangle 33">
                <a:extLst>
                  <a:ext uri="{FF2B5EF4-FFF2-40B4-BE49-F238E27FC236}">
                    <a16:creationId xmlns:a16="http://schemas.microsoft.com/office/drawing/2014/main" id="{659FEF6B-61A9-4049-83A4-D7225FD43C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3" y="2413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8462" name="Oval 34">
                <a:extLst>
                  <a:ext uri="{FF2B5EF4-FFF2-40B4-BE49-F238E27FC236}">
                    <a16:creationId xmlns:a16="http://schemas.microsoft.com/office/drawing/2014/main" id="{43937164-9F5F-417E-945B-2C34BA92D4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740" y="2354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18463" name="Group 35">
                <a:extLst>
                  <a:ext uri="{FF2B5EF4-FFF2-40B4-BE49-F238E27FC236}">
                    <a16:creationId xmlns:a16="http://schemas.microsoft.com/office/drawing/2014/main" id="{EAF33762-A59D-45AE-9C34-8AC81EE9558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792" y="2306"/>
                <a:ext cx="218" cy="250"/>
                <a:chOff x="2947" y="2429"/>
                <a:chExt cx="221" cy="250"/>
              </a:xfrm>
            </p:grpSpPr>
            <p:sp>
              <p:nvSpPr>
                <p:cNvPr id="18464" name="Rectangle 36">
                  <a:extLst>
                    <a:ext uri="{FF2B5EF4-FFF2-40B4-BE49-F238E27FC236}">
                      <a16:creationId xmlns:a16="http://schemas.microsoft.com/office/drawing/2014/main" id="{2E2D01A6-FA61-416B-96B9-F68AFF1760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/>
                  <a:endParaRPr lang="en-US" altLang="en-US"/>
                </a:p>
              </p:txBody>
            </p:sp>
            <p:sp>
              <p:nvSpPr>
                <p:cNvPr id="18465" name="Text Box 37">
                  <a:extLst>
                    <a:ext uri="{FF2B5EF4-FFF2-40B4-BE49-F238E27FC236}">
                      <a16:creationId xmlns:a16="http://schemas.microsoft.com/office/drawing/2014/main" id="{3FB60B4E-0DFF-481D-B23E-86D1D6FE22E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947" y="2429"/>
                  <a:ext cx="221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2000">
                      <a:solidFill>
                        <a:srgbClr val="FFFF00"/>
                      </a:solidFill>
                      <a:latin typeface="Comic Sans MS" panose="030F0702030302020204" pitchFamily="66" charset="0"/>
                    </a:rPr>
                    <a:t>Y</a:t>
                  </a:r>
                  <a:endParaRPr lang="en-US" altLang="en-US">
                    <a:solidFill>
                      <a:srgbClr val="FFFF00"/>
                    </a:solidFill>
                  </a:endParaRPr>
                </a:p>
              </p:txBody>
            </p:sp>
          </p:grpSp>
        </p:grpSp>
        <p:sp>
          <p:nvSpPr>
            <p:cNvPr id="18456" name="Text Box 38">
              <a:extLst>
                <a:ext uri="{FF2B5EF4-FFF2-40B4-BE49-F238E27FC236}">
                  <a16:creationId xmlns:a16="http://schemas.microsoft.com/office/drawing/2014/main" id="{92B78175-B246-4CCC-A9E2-A72CC59794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" y="131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solidFill>
                    <a:srgbClr val="FF0000"/>
                  </a:solidFill>
                  <a:latin typeface="Comic Sans MS" panose="030F0702030302020204" pitchFamily="66" charset="0"/>
                </a:rPr>
                <a:t>60</a:t>
              </a:r>
              <a:endParaRPr lang="en-US" altLang="en-US"/>
            </a:p>
          </p:txBody>
        </p:sp>
        <p:sp>
          <p:nvSpPr>
            <p:cNvPr id="18457" name="Line 39">
              <a:extLst>
                <a:ext uri="{FF2B5EF4-FFF2-40B4-BE49-F238E27FC236}">
                  <a16:creationId xmlns:a16="http://schemas.microsoft.com/office/drawing/2014/main" id="{A50913BF-5615-44CF-A535-B94B000F29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92" y="1512"/>
              <a:ext cx="132" cy="22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18438" name="Picture 40" descr="dv_pois">
            <a:extLst>
              <a:ext uri="{FF2B5EF4-FFF2-40B4-BE49-F238E27FC236}">
                <a16:creationId xmlns:a16="http://schemas.microsoft.com/office/drawing/2014/main" id="{C6C0E793-BF75-4399-AC79-E087E8EB19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6350" y="3733800"/>
            <a:ext cx="6775450" cy="280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" name="Line 41">
            <a:extLst>
              <a:ext uri="{FF2B5EF4-FFF2-40B4-BE49-F238E27FC236}">
                <a16:creationId xmlns:a16="http://schemas.microsoft.com/office/drawing/2014/main" id="{3E689FF8-6C19-4DD9-BC7E-720BF418C2FB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267075"/>
            <a:ext cx="0" cy="27432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Text Box 42">
            <a:extLst>
              <a:ext uri="{FF2B5EF4-FFF2-40B4-BE49-F238E27FC236}">
                <a16:creationId xmlns:a16="http://schemas.microsoft.com/office/drawing/2014/main" id="{DCE400F2-8597-4A13-9D96-019A4E3D2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4150" y="3265488"/>
            <a:ext cx="12192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chemeClr val="accent2"/>
                </a:solidFill>
                <a:latin typeface="Comic Sans MS" panose="030F0702030302020204" pitchFamily="66" charset="0"/>
              </a:rPr>
              <a:t>algorithm</a:t>
            </a:r>
          </a:p>
          <a:p>
            <a:r>
              <a:rPr lang="en-US" altLang="en-US" sz="1600">
                <a:solidFill>
                  <a:schemeClr val="accent2"/>
                </a:solidFill>
                <a:latin typeface="Comic Sans MS" panose="030F0702030302020204" pitchFamily="66" charset="0"/>
              </a:rPr>
              <a:t>terminates</a:t>
            </a:r>
            <a:endParaRPr lang="en-US" altLang="en-US" sz="18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82DF8D21-86EE-4CC8-BE71-30E2E4538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A78B345E-DA0A-4BBC-99BD-8CB7C26D282D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18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FD390556-11D7-4080-90E5-60D011FE3F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534400" cy="1009650"/>
          </a:xfrm>
        </p:spPr>
        <p:txBody>
          <a:bodyPr/>
          <a:lstStyle/>
          <a:p>
            <a:pPr eaLnBrk="1" hangingPunct="1"/>
            <a:r>
              <a:rPr lang="en-US" altLang="en-US"/>
              <a:t>Poison Reverse Failures</a:t>
            </a:r>
          </a:p>
        </p:txBody>
      </p:sp>
      <p:sp>
        <p:nvSpPr>
          <p:cNvPr id="157699" name="Rectangle 3">
            <a:extLst>
              <a:ext uri="{FF2B5EF4-FFF2-40B4-BE49-F238E27FC236}">
                <a16:creationId xmlns:a16="http://schemas.microsoft.com/office/drawing/2014/main" id="{0818A240-8556-48D2-85CF-28C432B00A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181600" y="4343400"/>
            <a:ext cx="3810000" cy="2362200"/>
          </a:xfrm>
        </p:spPr>
        <p:txBody>
          <a:bodyPr/>
          <a:lstStyle/>
          <a:p>
            <a:pPr eaLnBrk="1" hangingPunct="1"/>
            <a:r>
              <a:rPr lang="en-US" altLang="en-US" sz="2000"/>
              <a:t>Iterations don</a:t>
            </a:r>
            <a:r>
              <a:rPr lang="ja-JP" altLang="en-US" sz="2000"/>
              <a:t>’</a:t>
            </a:r>
            <a:r>
              <a:rPr lang="en-US" altLang="ja-JP" sz="2000"/>
              <a:t>t converge</a:t>
            </a:r>
          </a:p>
          <a:p>
            <a:pPr eaLnBrk="1" hangingPunct="1"/>
            <a:r>
              <a:rPr lang="ja-JP" altLang="en-US" sz="2000"/>
              <a:t>“</a:t>
            </a:r>
            <a:r>
              <a:rPr lang="en-US" altLang="ja-JP" sz="2000"/>
              <a:t>Count to infinity</a:t>
            </a:r>
            <a:r>
              <a:rPr lang="ja-JP" altLang="en-US" sz="2000"/>
              <a:t>”</a:t>
            </a:r>
            <a:endParaRPr lang="en-US" altLang="ja-JP" sz="2000"/>
          </a:p>
          <a:p>
            <a:pPr eaLnBrk="1" hangingPunct="1"/>
            <a:r>
              <a:rPr lang="en-US" altLang="en-US" sz="2000"/>
              <a:t>Solution</a:t>
            </a:r>
          </a:p>
          <a:p>
            <a:pPr lvl="1" eaLnBrk="1" hangingPunct="1"/>
            <a:r>
              <a:rPr lang="en-US" altLang="en-US" sz="1800"/>
              <a:t>Make </a:t>
            </a:r>
            <a:r>
              <a:rPr lang="ja-JP" altLang="en-US" sz="1800"/>
              <a:t>“</a:t>
            </a:r>
            <a:r>
              <a:rPr lang="en-US" altLang="ja-JP" sz="1800"/>
              <a:t>infinity</a:t>
            </a:r>
            <a:r>
              <a:rPr lang="ja-JP" altLang="en-US" sz="1800"/>
              <a:t>”</a:t>
            </a:r>
            <a:r>
              <a:rPr lang="en-US" altLang="ja-JP" sz="1800"/>
              <a:t> smaller</a:t>
            </a:r>
          </a:p>
          <a:p>
            <a:pPr lvl="1" eaLnBrk="1" hangingPunct="1"/>
            <a:r>
              <a:rPr lang="en-US" altLang="en-US" sz="1800"/>
              <a:t>What is upper bound on maximum path length?</a:t>
            </a:r>
          </a:p>
        </p:txBody>
      </p:sp>
      <p:graphicFrame>
        <p:nvGraphicFramePr>
          <p:cNvPr id="157891" name="Group 195">
            <a:extLst>
              <a:ext uri="{FF2B5EF4-FFF2-40B4-BE49-F238E27FC236}">
                <a16:creationId xmlns:a16="http://schemas.microsoft.com/office/drawing/2014/main" id="{1472E1BB-68DD-4F72-9DC7-D8E61EE3B3F3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1524000"/>
          <a:ext cx="1447800" cy="822510"/>
        </p:xfrm>
        <a:graphic>
          <a:graphicData uri="http://schemas.openxmlformats.org/drawingml/2006/table">
            <a:tbl>
              <a:tblPr/>
              <a:tblGrid>
                <a:gridCol w="48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10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Table for A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Dst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Cst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Hop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7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7890" name="Group 194">
            <a:extLst>
              <a:ext uri="{FF2B5EF4-FFF2-40B4-BE49-F238E27FC236}">
                <a16:creationId xmlns:a16="http://schemas.microsoft.com/office/drawing/2014/main" id="{CB178B62-2393-4088-97EA-09B4733C3E5D}"/>
              </a:ext>
            </a:extLst>
          </p:cNvPr>
          <p:cNvGraphicFramePr>
            <a:graphicFrameLocks noGrp="1"/>
          </p:cNvGraphicFramePr>
          <p:nvPr/>
        </p:nvGraphicFramePr>
        <p:xfrm>
          <a:off x="1752600" y="1524000"/>
          <a:ext cx="1447800" cy="822510"/>
        </p:xfrm>
        <a:graphic>
          <a:graphicData uri="http://schemas.openxmlformats.org/drawingml/2006/table">
            <a:tbl>
              <a:tblPr/>
              <a:tblGrid>
                <a:gridCol w="48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10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Table for B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Dst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Cst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Hop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8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7889" name="Group 193">
            <a:extLst>
              <a:ext uri="{FF2B5EF4-FFF2-40B4-BE49-F238E27FC236}">
                <a16:creationId xmlns:a16="http://schemas.microsoft.com/office/drawing/2014/main" id="{3A3ECC75-7853-4C34-B015-F81BA78E6C0C}"/>
              </a:ext>
            </a:extLst>
          </p:cNvPr>
          <p:cNvGraphicFramePr>
            <a:graphicFrameLocks noGrp="1"/>
          </p:cNvGraphicFramePr>
          <p:nvPr/>
        </p:nvGraphicFramePr>
        <p:xfrm>
          <a:off x="4648200" y="1524000"/>
          <a:ext cx="1447800" cy="822510"/>
        </p:xfrm>
        <a:graphic>
          <a:graphicData uri="http://schemas.openxmlformats.org/drawingml/2006/table">
            <a:tbl>
              <a:tblPr/>
              <a:tblGrid>
                <a:gridCol w="48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10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Table for F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Dst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Cst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Hop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1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7888" name="Group 192">
            <a:extLst>
              <a:ext uri="{FF2B5EF4-FFF2-40B4-BE49-F238E27FC236}">
                <a16:creationId xmlns:a16="http://schemas.microsoft.com/office/drawing/2014/main" id="{E4E20850-9934-459A-8A22-26BD2F93D156}"/>
              </a:ext>
            </a:extLst>
          </p:cNvPr>
          <p:cNvGraphicFramePr>
            <a:graphicFrameLocks noGrp="1"/>
          </p:cNvGraphicFramePr>
          <p:nvPr/>
        </p:nvGraphicFramePr>
        <p:xfrm>
          <a:off x="4648200" y="2438400"/>
          <a:ext cx="1447800" cy="822750"/>
        </p:xfrm>
        <a:graphic>
          <a:graphicData uri="http://schemas.openxmlformats.org/drawingml/2006/table">
            <a:tbl>
              <a:tblPr/>
              <a:tblGrid>
                <a:gridCol w="48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10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Table for F</a:t>
                      </a:r>
                    </a:p>
                  </a:txBody>
                  <a:tcPr marT="45685" marB="4568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Dst</a:t>
                      </a:r>
                    </a:p>
                  </a:txBody>
                  <a:tcPr marT="45685" marB="4568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Cst</a:t>
                      </a: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Hop</a:t>
                      </a: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</a:t>
                      </a:r>
                    </a:p>
                  </a:txBody>
                  <a:tcPr marT="45685" marB="4568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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–</a:t>
                      </a: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7895" name="Group 199">
            <a:extLst>
              <a:ext uri="{FF2B5EF4-FFF2-40B4-BE49-F238E27FC236}">
                <a16:creationId xmlns:a16="http://schemas.microsoft.com/office/drawing/2014/main" id="{C3A45633-95BC-4720-8B62-4D2E08F80620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2409825"/>
          <a:ext cx="1447800" cy="822750"/>
        </p:xfrm>
        <a:graphic>
          <a:graphicData uri="http://schemas.openxmlformats.org/drawingml/2006/table">
            <a:tbl>
              <a:tblPr/>
              <a:tblGrid>
                <a:gridCol w="48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10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Table for A</a:t>
                      </a:r>
                    </a:p>
                  </a:txBody>
                  <a:tcPr marT="45685" marB="4568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Dst</a:t>
                      </a:r>
                    </a:p>
                  </a:txBody>
                  <a:tcPr marT="45685" marB="4568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Cst</a:t>
                      </a: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Hop</a:t>
                      </a: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</a:t>
                      </a:r>
                    </a:p>
                  </a:txBody>
                  <a:tcPr marT="45685" marB="4568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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–</a:t>
                      </a: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541" name="Text Box 84">
            <a:extLst>
              <a:ext uri="{FF2B5EF4-FFF2-40B4-BE49-F238E27FC236}">
                <a16:creationId xmlns:a16="http://schemas.microsoft.com/office/drawing/2014/main" id="{4B424181-F733-487C-87F5-0484270ED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2587625"/>
            <a:ext cx="7842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Forced</a:t>
            </a:r>
          </a:p>
          <a:p>
            <a:r>
              <a:rPr lang="en-US" altLang="en-US" sz="1400" b="1">
                <a:latin typeface="Helvetica" panose="020B0604020202020204" pitchFamily="34" charset="0"/>
              </a:rPr>
              <a:t>Update</a:t>
            </a:r>
          </a:p>
        </p:txBody>
      </p:sp>
      <p:graphicFrame>
        <p:nvGraphicFramePr>
          <p:cNvPr id="157894" name="Group 198">
            <a:extLst>
              <a:ext uri="{FF2B5EF4-FFF2-40B4-BE49-F238E27FC236}">
                <a16:creationId xmlns:a16="http://schemas.microsoft.com/office/drawing/2014/main" id="{D37437D0-9F0C-4714-9A2B-E51D9A18ECF4}"/>
              </a:ext>
            </a:extLst>
          </p:cNvPr>
          <p:cNvGraphicFramePr>
            <a:graphicFrameLocks noGrp="1"/>
          </p:cNvGraphicFramePr>
          <p:nvPr/>
        </p:nvGraphicFramePr>
        <p:xfrm>
          <a:off x="2057400" y="4210050"/>
          <a:ext cx="1447800" cy="822510"/>
        </p:xfrm>
        <a:graphic>
          <a:graphicData uri="http://schemas.openxmlformats.org/drawingml/2006/table">
            <a:tbl>
              <a:tblPr/>
              <a:tblGrid>
                <a:gridCol w="48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10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Table for B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Dst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Cst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Hop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14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558" name="Text Box 101">
            <a:extLst>
              <a:ext uri="{FF2B5EF4-FFF2-40B4-BE49-F238E27FC236}">
                <a16:creationId xmlns:a16="http://schemas.microsoft.com/office/drawing/2014/main" id="{28B106DD-8F3C-48BA-8FF1-CB4EBECC8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6513" y="4311650"/>
            <a:ext cx="7842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 sz="1400" b="1">
                <a:latin typeface="Helvetica" panose="020B0604020202020204" pitchFamily="34" charset="0"/>
              </a:rPr>
              <a:t>Forced</a:t>
            </a:r>
          </a:p>
          <a:p>
            <a:pPr algn="r"/>
            <a:r>
              <a:rPr lang="en-US" altLang="en-US" sz="1400" b="1">
                <a:latin typeface="Helvetica" panose="020B0604020202020204" pitchFamily="34" charset="0"/>
              </a:rPr>
              <a:t>Update</a:t>
            </a:r>
          </a:p>
        </p:txBody>
      </p:sp>
      <p:grpSp>
        <p:nvGrpSpPr>
          <p:cNvPr id="19559" name="Group 102">
            <a:extLst>
              <a:ext uri="{FF2B5EF4-FFF2-40B4-BE49-F238E27FC236}">
                <a16:creationId xmlns:a16="http://schemas.microsoft.com/office/drawing/2014/main" id="{C4FC93F3-8051-4264-BAEF-B7613CE326D0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2216150"/>
            <a:ext cx="2590800" cy="2051050"/>
            <a:chOff x="3456" y="864"/>
            <a:chExt cx="1632" cy="1292"/>
          </a:xfrm>
        </p:grpSpPr>
        <p:sp>
          <p:nvSpPr>
            <p:cNvPr id="19633" name="Line 103">
              <a:extLst>
                <a:ext uri="{FF2B5EF4-FFF2-40B4-BE49-F238E27FC236}">
                  <a16:creationId xmlns:a16="http://schemas.microsoft.com/office/drawing/2014/main" id="{7F4BD61A-02B4-4D14-A003-441D5AB85D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272" y="1104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634" name="Line 104">
              <a:extLst>
                <a:ext uri="{FF2B5EF4-FFF2-40B4-BE49-F238E27FC236}">
                  <a16:creationId xmlns:a16="http://schemas.microsoft.com/office/drawing/2014/main" id="{95EDDEEC-2B9F-4744-AEF2-745B42FC85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00" y="1104"/>
              <a:ext cx="672" cy="3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635" name="Line 105">
              <a:extLst>
                <a:ext uri="{FF2B5EF4-FFF2-40B4-BE49-F238E27FC236}">
                  <a16:creationId xmlns:a16="http://schemas.microsoft.com/office/drawing/2014/main" id="{77A6981D-767C-46E0-936B-2B5367172A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1440"/>
              <a:ext cx="1008" cy="43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636" name="Oval 106">
              <a:extLst>
                <a:ext uri="{FF2B5EF4-FFF2-40B4-BE49-F238E27FC236}">
                  <a16:creationId xmlns:a16="http://schemas.microsoft.com/office/drawing/2014/main" id="{702F8304-3403-4344-873E-28CA36240D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960"/>
              <a:ext cx="288" cy="284"/>
            </a:xfrm>
            <a:prstGeom prst="ellipse">
              <a:avLst/>
            </a:prstGeom>
            <a:solidFill>
              <a:srgbClr val="33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600" b="1">
                  <a:solidFill>
                    <a:srgbClr val="FFFF99"/>
                  </a:solidFill>
                  <a:latin typeface="Helvetica" panose="020B0604020202020204" pitchFamily="34" charset="0"/>
                </a:rPr>
                <a:t>F</a:t>
              </a:r>
            </a:p>
          </p:txBody>
        </p:sp>
        <p:sp>
          <p:nvSpPr>
            <p:cNvPr id="19637" name="Oval 107">
              <a:extLst>
                <a:ext uri="{FF2B5EF4-FFF2-40B4-BE49-F238E27FC236}">
                  <a16:creationId xmlns:a16="http://schemas.microsoft.com/office/drawing/2014/main" id="{85851609-0BBD-4138-8FEC-29ADDF2B34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0" y="960"/>
              <a:ext cx="288" cy="284"/>
            </a:xfrm>
            <a:prstGeom prst="ellipse">
              <a:avLst/>
            </a:prstGeom>
            <a:solidFill>
              <a:srgbClr val="33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600" b="1">
                  <a:solidFill>
                    <a:srgbClr val="FFFF99"/>
                  </a:solidFill>
                  <a:latin typeface="Helvetica" panose="020B0604020202020204" pitchFamily="34" charset="0"/>
                </a:rPr>
                <a:t>C</a:t>
              </a:r>
            </a:p>
          </p:txBody>
        </p:sp>
        <p:sp>
          <p:nvSpPr>
            <p:cNvPr id="19638" name="Text Box 108">
              <a:extLst>
                <a:ext uri="{FF2B5EF4-FFF2-40B4-BE49-F238E27FC236}">
                  <a16:creationId xmlns:a16="http://schemas.microsoft.com/office/drawing/2014/main" id="{06CDF273-F7FA-4AD7-BEE5-A75DD8E218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58" y="1104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400" b="1">
                  <a:latin typeface="Helvetica" panose="020B0604020202020204" pitchFamily="34" charset="0"/>
                </a:rPr>
                <a:t>6</a:t>
              </a:r>
            </a:p>
          </p:txBody>
        </p:sp>
        <p:sp>
          <p:nvSpPr>
            <p:cNvPr id="19639" name="Text Box 109">
              <a:extLst>
                <a:ext uri="{FF2B5EF4-FFF2-40B4-BE49-F238E27FC236}">
                  <a16:creationId xmlns:a16="http://schemas.microsoft.com/office/drawing/2014/main" id="{5BAA8299-08A1-4A83-AE1C-B07B99258E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1440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400" b="1"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19640" name="Text Box 110">
              <a:extLst>
                <a:ext uri="{FF2B5EF4-FFF2-40B4-BE49-F238E27FC236}">
                  <a16:creationId xmlns:a16="http://schemas.microsoft.com/office/drawing/2014/main" id="{49C0BE72-B68F-4E20-B723-06D0356373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1728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400" b="1"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19641" name="Text Box 111">
              <a:extLst>
                <a:ext uri="{FF2B5EF4-FFF2-40B4-BE49-F238E27FC236}">
                  <a16:creationId xmlns:a16="http://schemas.microsoft.com/office/drawing/2014/main" id="{E60B1706-94AE-46C8-9009-4195B28299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2" y="864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400" b="1"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19642" name="Line 112">
              <a:extLst>
                <a:ext uri="{FF2B5EF4-FFF2-40B4-BE49-F238E27FC236}">
                  <a16:creationId xmlns:a16="http://schemas.microsoft.com/office/drawing/2014/main" id="{A69160E0-2470-4554-9537-D0D983ACCF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0" y="1440"/>
              <a:ext cx="192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643" name="Line 113">
              <a:extLst>
                <a:ext uri="{FF2B5EF4-FFF2-40B4-BE49-F238E27FC236}">
                  <a16:creationId xmlns:a16="http://schemas.microsoft.com/office/drawing/2014/main" id="{468CFF1F-67C2-445B-81CC-23699C2BBA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2" y="1872"/>
              <a:ext cx="816" cy="1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9644" name="Oval 114">
              <a:extLst>
                <a:ext uri="{FF2B5EF4-FFF2-40B4-BE49-F238E27FC236}">
                  <a16:creationId xmlns:a16="http://schemas.microsoft.com/office/drawing/2014/main" id="{76424F1F-FCF3-476A-A290-7E42EA604A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728"/>
              <a:ext cx="288" cy="284"/>
            </a:xfrm>
            <a:prstGeom prst="ellipse">
              <a:avLst/>
            </a:prstGeom>
            <a:solidFill>
              <a:srgbClr val="33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600" b="1">
                  <a:solidFill>
                    <a:srgbClr val="FFFF99"/>
                  </a:solidFill>
                  <a:latin typeface="Helvetica" panose="020B0604020202020204" pitchFamily="34" charset="0"/>
                </a:rPr>
                <a:t>B</a:t>
              </a:r>
            </a:p>
          </p:txBody>
        </p:sp>
        <p:sp>
          <p:nvSpPr>
            <p:cNvPr id="19645" name="Oval 115">
              <a:extLst>
                <a:ext uri="{FF2B5EF4-FFF2-40B4-BE49-F238E27FC236}">
                  <a16:creationId xmlns:a16="http://schemas.microsoft.com/office/drawing/2014/main" id="{65A9788A-AF3A-4E88-9BD2-7A458FE07F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1872"/>
              <a:ext cx="288" cy="284"/>
            </a:xfrm>
            <a:prstGeom prst="ellipse">
              <a:avLst/>
            </a:prstGeom>
            <a:solidFill>
              <a:srgbClr val="33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600" b="1">
                  <a:solidFill>
                    <a:srgbClr val="FFFF99"/>
                  </a:solidFill>
                  <a:latin typeface="Helvetica" panose="020B0604020202020204" pitchFamily="34" charset="0"/>
                </a:rPr>
                <a:t>D</a:t>
              </a:r>
            </a:p>
          </p:txBody>
        </p:sp>
        <p:sp>
          <p:nvSpPr>
            <p:cNvPr id="19646" name="Oval 116">
              <a:extLst>
                <a:ext uri="{FF2B5EF4-FFF2-40B4-BE49-F238E27FC236}">
                  <a16:creationId xmlns:a16="http://schemas.microsoft.com/office/drawing/2014/main" id="{6777178D-825B-4F6B-A624-F1E70E5CFA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1296"/>
              <a:ext cx="288" cy="284"/>
            </a:xfrm>
            <a:prstGeom prst="ellipse">
              <a:avLst/>
            </a:prstGeom>
            <a:solidFill>
              <a:srgbClr val="3366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600" b="1">
                  <a:solidFill>
                    <a:srgbClr val="FFFF99"/>
                  </a:solidFill>
                  <a:latin typeface="Helvetica" panose="020B0604020202020204" pitchFamily="34" charset="0"/>
                </a:rPr>
                <a:t>A</a:t>
              </a:r>
            </a:p>
          </p:txBody>
        </p:sp>
        <p:sp>
          <p:nvSpPr>
            <p:cNvPr id="19647" name="Text Box 117">
              <a:extLst>
                <a:ext uri="{FF2B5EF4-FFF2-40B4-BE49-F238E27FC236}">
                  <a16:creationId xmlns:a16="http://schemas.microsoft.com/office/drawing/2014/main" id="{DDB8DE38-54AD-4904-A77C-6AA006E1E0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4" y="1632"/>
              <a:ext cx="17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400" b="1">
                  <a:latin typeface="Helvetica" panose="020B0604020202020204" pitchFamily="34" charset="0"/>
                </a:rPr>
                <a:t>4</a:t>
              </a:r>
            </a:p>
          </p:txBody>
        </p:sp>
      </p:grpSp>
      <p:sp>
        <p:nvSpPr>
          <p:cNvPr id="157814" name="Rectangle 118">
            <a:extLst>
              <a:ext uri="{FF2B5EF4-FFF2-40B4-BE49-F238E27FC236}">
                <a16:creationId xmlns:a16="http://schemas.microsoft.com/office/drawing/2014/main" id="{34C70CD1-16F9-4A4D-9A77-6DFE77F84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2139950"/>
            <a:ext cx="365125" cy="39687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charset="0"/>
                <a:sym typeface="Symbol" pitchFamily="18" charset="2"/>
              </a:rPr>
              <a:t></a:t>
            </a:r>
          </a:p>
        </p:txBody>
      </p:sp>
      <p:grpSp>
        <p:nvGrpSpPr>
          <p:cNvPr id="19561" name="Group 119">
            <a:extLst>
              <a:ext uri="{FF2B5EF4-FFF2-40B4-BE49-F238E27FC236}">
                <a16:creationId xmlns:a16="http://schemas.microsoft.com/office/drawing/2014/main" id="{D94F9AF0-ACA4-4F80-AE18-54E59C9A8470}"/>
              </a:ext>
            </a:extLst>
          </p:cNvPr>
          <p:cNvGrpSpPr>
            <a:grpSpLocks/>
          </p:cNvGrpSpPr>
          <p:nvPr/>
        </p:nvGrpSpPr>
        <p:grpSpPr bwMode="auto">
          <a:xfrm>
            <a:off x="8305800" y="2292350"/>
            <a:ext cx="533400" cy="533400"/>
            <a:chOff x="3984" y="864"/>
            <a:chExt cx="336" cy="336"/>
          </a:xfrm>
        </p:grpSpPr>
        <p:sp>
          <p:nvSpPr>
            <p:cNvPr id="19631" name="Line 120">
              <a:extLst>
                <a:ext uri="{FF2B5EF4-FFF2-40B4-BE49-F238E27FC236}">
                  <a16:creationId xmlns:a16="http://schemas.microsoft.com/office/drawing/2014/main" id="{477C4CB7-48B0-4528-9A30-3C147F9312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4" y="864"/>
              <a:ext cx="336" cy="33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9632" name="Line 121">
              <a:extLst>
                <a:ext uri="{FF2B5EF4-FFF2-40B4-BE49-F238E27FC236}">
                  <a16:creationId xmlns:a16="http://schemas.microsoft.com/office/drawing/2014/main" id="{D46A710C-C9AA-4160-AFAB-AA241CF874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84" y="864"/>
              <a:ext cx="336" cy="336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graphicFrame>
        <p:nvGraphicFramePr>
          <p:cNvPr id="157887" name="Group 191">
            <a:extLst>
              <a:ext uri="{FF2B5EF4-FFF2-40B4-BE49-F238E27FC236}">
                <a16:creationId xmlns:a16="http://schemas.microsoft.com/office/drawing/2014/main" id="{55B320E8-6C3D-4DC5-9880-37D13372175B}"/>
              </a:ext>
            </a:extLst>
          </p:cNvPr>
          <p:cNvGraphicFramePr>
            <a:graphicFrameLocks noGrp="1"/>
          </p:cNvGraphicFramePr>
          <p:nvPr/>
        </p:nvGraphicFramePr>
        <p:xfrm>
          <a:off x="3200400" y="1524000"/>
          <a:ext cx="1447800" cy="822510"/>
        </p:xfrm>
        <a:graphic>
          <a:graphicData uri="http://schemas.openxmlformats.org/drawingml/2006/table">
            <a:tbl>
              <a:tblPr/>
              <a:tblGrid>
                <a:gridCol w="48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10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Table for D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Dst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Cst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Hop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9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578" name="Rectangle 138">
            <a:extLst>
              <a:ext uri="{FF2B5EF4-FFF2-40B4-BE49-F238E27FC236}">
                <a16:creationId xmlns:a16="http://schemas.microsoft.com/office/drawing/2014/main" id="{87D6E2F2-4AA9-4298-9305-3FA404420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6663" y="2546350"/>
            <a:ext cx="784225" cy="5175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400" b="1">
                <a:latin typeface="Helvetica" panose="020B0604020202020204" pitchFamily="34" charset="0"/>
              </a:rPr>
              <a:t>Forced</a:t>
            </a:r>
          </a:p>
          <a:p>
            <a:pPr algn="ctr"/>
            <a:r>
              <a:rPr lang="en-US" altLang="en-US" sz="1400" b="1">
                <a:latin typeface="Helvetica" panose="020B0604020202020204" pitchFamily="34" charset="0"/>
              </a:rPr>
              <a:t>Update</a:t>
            </a:r>
          </a:p>
        </p:txBody>
      </p:sp>
      <p:graphicFrame>
        <p:nvGraphicFramePr>
          <p:cNvPr id="157893" name="Group 197">
            <a:extLst>
              <a:ext uri="{FF2B5EF4-FFF2-40B4-BE49-F238E27FC236}">
                <a16:creationId xmlns:a16="http://schemas.microsoft.com/office/drawing/2014/main" id="{CA78B3F2-46A6-4B06-A08A-15E1EE53E1C3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3295650"/>
          <a:ext cx="1447800" cy="822510"/>
        </p:xfrm>
        <a:graphic>
          <a:graphicData uri="http://schemas.openxmlformats.org/drawingml/2006/table">
            <a:tbl>
              <a:tblPr/>
              <a:tblGrid>
                <a:gridCol w="48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10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Table for A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Dst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Cst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Hop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13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595" name="Text Box 155">
            <a:extLst>
              <a:ext uri="{FF2B5EF4-FFF2-40B4-BE49-F238E27FC236}">
                <a16:creationId xmlns:a16="http://schemas.microsoft.com/office/drawing/2014/main" id="{2A7FEBED-906F-4FFE-83F3-9D08437797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473450"/>
            <a:ext cx="69691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Better</a:t>
            </a:r>
          </a:p>
          <a:p>
            <a:r>
              <a:rPr lang="en-US" altLang="en-US" sz="1400" b="1">
                <a:latin typeface="Helvetica" panose="020B0604020202020204" pitchFamily="34" charset="0"/>
              </a:rPr>
              <a:t>Route</a:t>
            </a:r>
          </a:p>
        </p:txBody>
      </p:sp>
      <p:graphicFrame>
        <p:nvGraphicFramePr>
          <p:cNvPr id="157896" name="Group 200">
            <a:extLst>
              <a:ext uri="{FF2B5EF4-FFF2-40B4-BE49-F238E27FC236}">
                <a16:creationId xmlns:a16="http://schemas.microsoft.com/office/drawing/2014/main" id="{485D543B-AA39-4D49-B13C-2613FE49CAA1}"/>
              </a:ext>
            </a:extLst>
          </p:cNvPr>
          <p:cNvGraphicFramePr>
            <a:graphicFrameLocks noGrp="1"/>
          </p:cNvGraphicFramePr>
          <p:nvPr/>
        </p:nvGraphicFramePr>
        <p:xfrm>
          <a:off x="3505200" y="5076825"/>
          <a:ext cx="1447800" cy="822510"/>
        </p:xfrm>
        <a:graphic>
          <a:graphicData uri="http://schemas.openxmlformats.org/drawingml/2006/table">
            <a:tbl>
              <a:tblPr/>
              <a:tblGrid>
                <a:gridCol w="48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10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Table for D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Dst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Cst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Hop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15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7892" name="Group 196">
            <a:extLst>
              <a:ext uri="{FF2B5EF4-FFF2-40B4-BE49-F238E27FC236}">
                <a16:creationId xmlns:a16="http://schemas.microsoft.com/office/drawing/2014/main" id="{9F5EF33F-CBCD-4DC0-8A86-E5AF448CB649}"/>
              </a:ext>
            </a:extLst>
          </p:cNvPr>
          <p:cNvGraphicFramePr>
            <a:graphicFrameLocks noGrp="1"/>
          </p:cNvGraphicFramePr>
          <p:nvPr/>
        </p:nvGraphicFramePr>
        <p:xfrm>
          <a:off x="609600" y="5886450"/>
          <a:ext cx="1447800" cy="822510"/>
        </p:xfrm>
        <a:graphic>
          <a:graphicData uri="http://schemas.openxmlformats.org/drawingml/2006/table">
            <a:tbl>
              <a:tblPr/>
              <a:tblGrid>
                <a:gridCol w="48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10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Table for A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Dst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Cst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Hop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1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45645" marB="4564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sym typeface="Symbol" pitchFamily="18" charset="2"/>
                        </a:rPr>
                        <a:t>19</a:t>
                      </a: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marT="45645" marB="4564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628" name="Text Box 188">
            <a:extLst>
              <a:ext uri="{FF2B5EF4-FFF2-40B4-BE49-F238E27FC236}">
                <a16:creationId xmlns:a16="http://schemas.microsoft.com/office/drawing/2014/main" id="{B883A50C-6291-496C-972F-9252C0D0A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6064250"/>
            <a:ext cx="7842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Forced</a:t>
            </a:r>
          </a:p>
          <a:p>
            <a:r>
              <a:rPr lang="en-US" altLang="en-US" sz="1400" b="1">
                <a:latin typeface="Helvetica" panose="020B0604020202020204" pitchFamily="34" charset="0"/>
              </a:rPr>
              <a:t>Update</a:t>
            </a:r>
          </a:p>
        </p:txBody>
      </p:sp>
      <p:sp>
        <p:nvSpPr>
          <p:cNvPr id="19629" name="Text Box 189">
            <a:extLst>
              <a:ext uri="{FF2B5EF4-FFF2-40B4-BE49-F238E27FC236}">
                <a16:creationId xmlns:a16="http://schemas.microsoft.com/office/drawing/2014/main" id="{301F5037-2EF4-4D69-9F34-7663B6A92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940425"/>
            <a:ext cx="246063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•</a:t>
            </a:r>
          </a:p>
          <a:p>
            <a:r>
              <a:rPr lang="en-US" altLang="en-US" sz="1400" b="1">
                <a:latin typeface="Helvetica" panose="020B0604020202020204" pitchFamily="34" charset="0"/>
              </a:rPr>
              <a:t>•</a:t>
            </a:r>
          </a:p>
          <a:p>
            <a:r>
              <a:rPr lang="en-US" altLang="en-US" sz="1400" b="1">
                <a:latin typeface="Helvetica" panose="020B0604020202020204" pitchFamily="34" charset="0"/>
              </a:rPr>
              <a:t>•</a:t>
            </a:r>
          </a:p>
        </p:txBody>
      </p:sp>
      <p:sp>
        <p:nvSpPr>
          <p:cNvPr id="19630" name="Text Box 190">
            <a:extLst>
              <a:ext uri="{FF2B5EF4-FFF2-40B4-BE49-F238E27FC236}">
                <a16:creationId xmlns:a16="http://schemas.microsoft.com/office/drawing/2014/main" id="{83A9736C-FC7D-4FB9-AE6E-8344E56B6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4313" y="5207000"/>
            <a:ext cx="7842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 sz="1400" b="1">
                <a:latin typeface="Helvetica" panose="020B0604020202020204" pitchFamily="34" charset="0"/>
              </a:rPr>
              <a:t>Forced</a:t>
            </a:r>
          </a:p>
          <a:p>
            <a:pPr algn="r"/>
            <a:r>
              <a:rPr lang="en-US" altLang="en-US" sz="1400" b="1">
                <a:latin typeface="Helvetica" panose="020B0604020202020204" pitchFamily="34" charset="0"/>
              </a:rPr>
              <a:t>Update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9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>
            <a:extLst>
              <a:ext uri="{FF2B5EF4-FFF2-40B4-BE49-F238E27FC236}">
                <a16:creationId xmlns:a16="http://schemas.microsoft.com/office/drawing/2014/main" id="{AF080173-3436-42A4-8876-82F73FFE6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D0FCAF4F-F069-4EBC-B291-5BB60E9C99DD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19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59488A5C-4573-4B92-922D-1E86A4FD3E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Routing Information Protocol (RIP)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F5D600CB-E189-4EA4-8077-0CB935FC90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Earliest IP routing protocol (1982 BSD)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Current standard is version 2 (RFC 1723)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Features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Every link has cost 1</a:t>
            </a:r>
          </a:p>
          <a:p>
            <a:pPr lvl="1" eaLnBrk="1" hangingPunct="1">
              <a:lnSpc>
                <a:spcPct val="90000"/>
              </a:lnSpc>
            </a:pPr>
            <a:r>
              <a:rPr lang="ja-JP" altLang="en-US"/>
              <a:t>“</a:t>
            </a:r>
            <a:r>
              <a:rPr lang="en-US" altLang="ja-JP"/>
              <a:t>Infinity</a:t>
            </a:r>
            <a:r>
              <a:rPr lang="ja-JP" altLang="en-US"/>
              <a:t>”</a:t>
            </a:r>
            <a:r>
              <a:rPr lang="en-US" altLang="ja-JP"/>
              <a:t> = 16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/>
              <a:t>Limits to networks where everything reachable within 15 hops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Sending Updates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Every router listens for updates on UDP port 520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RIP message can contain entries for up to 25 table entries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A28C3E3B-89F5-4237-93E8-C184268A7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194A8FBD-03E9-4636-A64B-E4D337FB61A8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2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A95838B9-4D4C-4401-B1BE-251A1C958C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D9F4D568-E6E6-4C32-833F-C5013ADCFA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Intro</a:t>
            </a:r>
            <a:r>
              <a:rPr lang="en-US" altLang="en-US" dirty="0"/>
              <a:t> </a:t>
            </a:r>
          </a:p>
          <a:p>
            <a:pPr eaLnBrk="1" hangingPunct="1"/>
            <a:endParaRPr lang="en-US" altLang="en-US" dirty="0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 dirty="0"/>
              <a:t>Distance Vector</a:t>
            </a:r>
          </a:p>
          <a:p>
            <a:pPr eaLnBrk="1" hangingPunct="1"/>
            <a:endParaRPr lang="en-US" altLang="en-US" dirty="0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 dirty="0"/>
              <a:t>Link State</a:t>
            </a:r>
          </a:p>
          <a:p>
            <a:pPr marL="0" indent="0" eaLnBrk="1" hangingPunct="1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934360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5804DC8D-F6E6-4248-81CD-811D2BF07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EC46C621-D23F-4104-BA71-4E5CBB1CFED4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20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D1234781-9608-4218-A54A-E10DD5D764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RIP Updates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BCBFF8A9-DA25-47F8-8281-E923BE6DA9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Initial</a:t>
            </a:r>
          </a:p>
          <a:p>
            <a:pPr lvl="1" eaLnBrk="1" hangingPunct="1"/>
            <a:r>
              <a:rPr lang="en-US" altLang="en-US" sz="2000"/>
              <a:t>When router first starts, asks for copy of table for every neighbor</a:t>
            </a:r>
          </a:p>
          <a:p>
            <a:pPr lvl="1" eaLnBrk="1" hangingPunct="1"/>
            <a:r>
              <a:rPr lang="en-US" altLang="en-US" sz="2000"/>
              <a:t>Uses it to iteratively generate own table</a:t>
            </a:r>
          </a:p>
          <a:p>
            <a:pPr eaLnBrk="1" hangingPunct="1"/>
            <a:r>
              <a:rPr lang="en-US" altLang="en-US" sz="2400"/>
              <a:t>Periodic</a:t>
            </a:r>
          </a:p>
          <a:p>
            <a:pPr lvl="1" eaLnBrk="1" hangingPunct="1"/>
            <a:r>
              <a:rPr lang="en-US" altLang="en-US" sz="2000"/>
              <a:t>Every 30 seconds, router sends copy of its table to each neighbor</a:t>
            </a:r>
          </a:p>
          <a:p>
            <a:pPr lvl="1" eaLnBrk="1" hangingPunct="1"/>
            <a:r>
              <a:rPr lang="en-US" altLang="en-US" sz="2000"/>
              <a:t>Neighbors use it to iteratively update their tables</a:t>
            </a:r>
          </a:p>
          <a:p>
            <a:pPr eaLnBrk="1" hangingPunct="1"/>
            <a:r>
              <a:rPr lang="en-US" altLang="en-US" sz="2400"/>
              <a:t>Triggered</a:t>
            </a:r>
          </a:p>
          <a:p>
            <a:pPr lvl="1" eaLnBrk="1" hangingPunct="1"/>
            <a:r>
              <a:rPr lang="en-US" altLang="en-US" sz="2000"/>
              <a:t>When every entry changes, send copy of entry to neighbors</a:t>
            </a:r>
          </a:p>
          <a:p>
            <a:pPr lvl="2" eaLnBrk="1" hangingPunct="1"/>
            <a:r>
              <a:rPr lang="en-US" altLang="en-US" sz="2000"/>
              <a:t>Except for one causing update (split horizon rule)</a:t>
            </a:r>
          </a:p>
          <a:p>
            <a:pPr lvl="1" eaLnBrk="1" hangingPunct="1"/>
            <a:r>
              <a:rPr lang="en-US" altLang="en-US" sz="2000"/>
              <a:t>Neighbors use it to update their tables</a:t>
            </a:r>
          </a:p>
          <a:p>
            <a:pPr eaLnBrk="1" hangingPunct="1"/>
            <a:endParaRPr lang="en-US" altLang="en-US" sz="240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>
            <a:extLst>
              <a:ext uri="{FF2B5EF4-FFF2-40B4-BE49-F238E27FC236}">
                <a16:creationId xmlns:a16="http://schemas.microsoft.com/office/drawing/2014/main" id="{243F4E06-E61A-4451-96CD-AF01E5C2F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F595AAC4-5E19-4D88-AB88-5EB29F110C79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21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E1FAD3D4-2DCB-4C20-96EC-3F7780BA84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RIP Staleness / Oscillation Control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326F2486-355D-450C-8D76-FAA35BC6C7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/>
              <a:t>Small Infinity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/>
              <a:t>Count to infinity doesn</a:t>
            </a:r>
            <a:r>
              <a:rPr lang="en-US" altLang="ja-JP" sz="2200"/>
              <a:t>t take very long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/>
              <a:t>Route Timer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/>
              <a:t>Every route has timeout limit of 180 seconds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200"/>
              <a:t>Reached when haven</a:t>
            </a:r>
            <a:r>
              <a:rPr lang="ja-JP" altLang="en-US" sz="2200"/>
              <a:t>’</a:t>
            </a:r>
            <a:r>
              <a:rPr lang="en-US" altLang="ja-JP" sz="2200"/>
              <a:t>t received update from next hop for 6 periods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/>
              <a:t>If not updated, set to infinity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/>
              <a:t>Soft-state refresh </a:t>
            </a:r>
            <a:r>
              <a:rPr lang="en-US" altLang="en-US" sz="2200">
                <a:sym typeface="Wingdings" panose="05000000000000000000" pitchFamily="2" charset="2"/>
              </a:rPr>
              <a:t> important concept!</a:t>
            </a:r>
            <a:endParaRPr lang="en-US" altLang="en-US" sz="2200"/>
          </a:p>
          <a:p>
            <a:pPr eaLnBrk="1" hangingPunct="1">
              <a:lnSpc>
                <a:spcPct val="90000"/>
              </a:lnSpc>
            </a:pPr>
            <a:r>
              <a:rPr lang="en-US" altLang="en-US" sz="2600"/>
              <a:t>Behavior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200"/>
              <a:t>When router or link fails, can take minutes to stabilize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FD3BF65E-2D5B-4CFF-8E00-08A759C33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AE4EDBFE-DADA-4695-A09C-4D76E4D21535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22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9F768203-D38A-48B5-A09F-5A534E5CBD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8160A8FA-1789-43D4-B06E-375F9F1F3B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Intro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Distance Vector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Link State</a:t>
            </a:r>
            <a:endParaRPr lang="en-US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>
            <a:extLst>
              <a:ext uri="{FF2B5EF4-FFF2-40B4-BE49-F238E27FC236}">
                <a16:creationId xmlns:a16="http://schemas.microsoft.com/office/drawing/2014/main" id="{2BDBCD26-1387-4930-AD52-98740C798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C14100CC-DC12-4728-A25E-57305B1956D2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23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44295DAB-31B7-451A-A93F-411CB4385D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Link State Protocol Concept</a:t>
            </a:r>
          </a:p>
        </p:txBody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2C76495A-B1AF-43E4-B32A-3FF279120D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Every node gets complete copy of graph</a:t>
            </a:r>
          </a:p>
          <a:p>
            <a:pPr lvl="1" eaLnBrk="1" hangingPunct="1"/>
            <a:r>
              <a:rPr lang="en-US" altLang="en-US"/>
              <a:t>Every node </a:t>
            </a:r>
            <a:r>
              <a:rPr lang="ja-JP" altLang="en-US"/>
              <a:t>“</a:t>
            </a:r>
            <a:r>
              <a:rPr lang="en-US" altLang="ja-JP"/>
              <a:t>floods</a:t>
            </a:r>
            <a:r>
              <a:rPr lang="ja-JP" altLang="en-US"/>
              <a:t>”</a:t>
            </a:r>
            <a:r>
              <a:rPr lang="en-US" altLang="ja-JP"/>
              <a:t> network with data about its outgoing links</a:t>
            </a:r>
          </a:p>
          <a:p>
            <a:pPr eaLnBrk="1" hangingPunct="1"/>
            <a:r>
              <a:rPr lang="en-US" altLang="en-US"/>
              <a:t>Every node computes routes to every other node</a:t>
            </a:r>
          </a:p>
          <a:p>
            <a:pPr lvl="1" eaLnBrk="1" hangingPunct="1"/>
            <a:r>
              <a:rPr lang="en-US" altLang="en-US"/>
              <a:t>Using single-source, shortest-path algorithm</a:t>
            </a:r>
          </a:p>
          <a:p>
            <a:pPr eaLnBrk="1" hangingPunct="1"/>
            <a:r>
              <a:rPr lang="en-US" altLang="en-US"/>
              <a:t>Process performed whenever needed</a:t>
            </a:r>
          </a:p>
          <a:p>
            <a:pPr lvl="1" eaLnBrk="1" hangingPunct="1"/>
            <a:r>
              <a:rPr lang="en-US" altLang="en-US"/>
              <a:t>When connections die / reappear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4240BA14-505E-4941-85A3-4902E3B51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CD1E9EEB-5FF5-42CB-9CC9-25BFA3899D85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24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9073995B-A4E8-4459-B3FF-6B1A2D0337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Sending Link States by Flooding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D6769C48-312C-42C6-BAD9-A4D111A892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1963" y="1676400"/>
            <a:ext cx="4357687" cy="4267200"/>
          </a:xfrm>
        </p:spPr>
        <p:txBody>
          <a:bodyPr/>
          <a:lstStyle/>
          <a:p>
            <a:pPr eaLnBrk="1" hangingPunct="1"/>
            <a:r>
              <a:rPr lang="en-US" altLang="en-US"/>
              <a:t>X Wants to Send Information</a:t>
            </a:r>
          </a:p>
          <a:p>
            <a:pPr lvl="1" eaLnBrk="1" hangingPunct="1"/>
            <a:r>
              <a:rPr lang="en-US" altLang="en-US"/>
              <a:t>Sends on all outgoing links</a:t>
            </a:r>
          </a:p>
          <a:p>
            <a:pPr eaLnBrk="1" hangingPunct="1"/>
            <a:r>
              <a:rPr lang="en-US" altLang="en-US"/>
              <a:t>When Node Y Receives Information from Z</a:t>
            </a:r>
          </a:p>
          <a:p>
            <a:pPr lvl="1" eaLnBrk="1" hangingPunct="1"/>
            <a:r>
              <a:rPr lang="en-US" altLang="en-US"/>
              <a:t>Send on all links other than Z</a:t>
            </a:r>
          </a:p>
        </p:txBody>
      </p:sp>
      <p:sp>
        <p:nvSpPr>
          <p:cNvPr id="25605" name="Freeform 5">
            <a:extLst>
              <a:ext uri="{FF2B5EF4-FFF2-40B4-BE49-F238E27FC236}">
                <a16:creationId xmlns:a16="http://schemas.microsoft.com/office/drawing/2014/main" id="{A193B7C9-3AB6-4A27-91EC-8F11DC54EC05}"/>
              </a:ext>
            </a:extLst>
          </p:cNvPr>
          <p:cNvSpPr>
            <a:spLocks/>
          </p:cNvSpPr>
          <p:nvPr/>
        </p:nvSpPr>
        <p:spPr bwMode="auto">
          <a:xfrm>
            <a:off x="4940300" y="1797050"/>
            <a:ext cx="288925" cy="288925"/>
          </a:xfrm>
          <a:custGeom>
            <a:avLst/>
            <a:gdLst>
              <a:gd name="T0" fmla="*/ 343529447 w 243"/>
              <a:gd name="T1" fmla="*/ 172475092 h 242"/>
              <a:gd name="T2" fmla="*/ 343529447 w 243"/>
              <a:gd name="T3" fmla="*/ 199557632 h 242"/>
              <a:gd name="T4" fmla="*/ 337874602 w 243"/>
              <a:gd name="T5" fmla="*/ 228065695 h 242"/>
              <a:gd name="T6" fmla="*/ 326564912 w 243"/>
              <a:gd name="T7" fmla="*/ 250871667 h 242"/>
              <a:gd name="T8" fmla="*/ 311014089 w 243"/>
              <a:gd name="T9" fmla="*/ 272253311 h 242"/>
              <a:gd name="T10" fmla="*/ 294049555 w 243"/>
              <a:gd name="T11" fmla="*/ 295059284 h 242"/>
              <a:gd name="T12" fmla="*/ 277085020 w 243"/>
              <a:gd name="T13" fmla="*/ 312164360 h 242"/>
              <a:gd name="T14" fmla="*/ 254466830 w 243"/>
              <a:gd name="T15" fmla="*/ 329269436 h 242"/>
              <a:gd name="T16" fmla="*/ 227606316 w 243"/>
              <a:gd name="T17" fmla="*/ 339246900 h 242"/>
              <a:gd name="T18" fmla="*/ 199332092 w 243"/>
              <a:gd name="T19" fmla="*/ 344948990 h 242"/>
              <a:gd name="T20" fmla="*/ 172471579 w 243"/>
              <a:gd name="T21" fmla="*/ 344948990 h 242"/>
              <a:gd name="T22" fmla="*/ 144197355 w 243"/>
              <a:gd name="T23" fmla="*/ 344948990 h 242"/>
              <a:gd name="T24" fmla="*/ 117336842 w 243"/>
              <a:gd name="T25" fmla="*/ 339246900 h 242"/>
              <a:gd name="T26" fmla="*/ 94717462 w 243"/>
              <a:gd name="T27" fmla="*/ 329269436 h 242"/>
              <a:gd name="T28" fmla="*/ 72099272 w 243"/>
              <a:gd name="T29" fmla="*/ 312164360 h 242"/>
              <a:gd name="T30" fmla="*/ 50893604 w 243"/>
              <a:gd name="T31" fmla="*/ 295059284 h 242"/>
              <a:gd name="T32" fmla="*/ 33929069 w 243"/>
              <a:gd name="T33" fmla="*/ 272253311 h 242"/>
              <a:gd name="T34" fmla="*/ 16964535 w 243"/>
              <a:gd name="T35" fmla="*/ 250871667 h 242"/>
              <a:gd name="T36" fmla="*/ 5654845 w 243"/>
              <a:gd name="T37" fmla="*/ 228065695 h 242"/>
              <a:gd name="T38" fmla="*/ 0 w 243"/>
              <a:gd name="T39" fmla="*/ 199557632 h 242"/>
              <a:gd name="T40" fmla="*/ 0 w 243"/>
              <a:gd name="T41" fmla="*/ 172475092 h 242"/>
              <a:gd name="T42" fmla="*/ 0 w 243"/>
              <a:gd name="T43" fmla="*/ 143965836 h 242"/>
              <a:gd name="T44" fmla="*/ 5654845 w 243"/>
              <a:gd name="T45" fmla="*/ 116883295 h 242"/>
              <a:gd name="T46" fmla="*/ 16964535 w 243"/>
              <a:gd name="T47" fmla="*/ 94077323 h 242"/>
              <a:gd name="T48" fmla="*/ 33929069 w 243"/>
              <a:gd name="T49" fmla="*/ 71270157 h 242"/>
              <a:gd name="T50" fmla="*/ 50893604 w 243"/>
              <a:gd name="T51" fmla="*/ 49889707 h 242"/>
              <a:gd name="T52" fmla="*/ 72099272 w 243"/>
              <a:gd name="T53" fmla="*/ 32784630 h 242"/>
              <a:gd name="T54" fmla="*/ 94717462 w 243"/>
              <a:gd name="T55" fmla="*/ 15679554 h 242"/>
              <a:gd name="T56" fmla="*/ 117336842 w 243"/>
              <a:gd name="T57" fmla="*/ 5702090 h 242"/>
              <a:gd name="T58" fmla="*/ 144197355 w 243"/>
              <a:gd name="T59" fmla="*/ 0 h 242"/>
              <a:gd name="T60" fmla="*/ 172471579 w 243"/>
              <a:gd name="T61" fmla="*/ 0 h 242"/>
              <a:gd name="T62" fmla="*/ 199332092 w 243"/>
              <a:gd name="T63" fmla="*/ 0 h 242"/>
              <a:gd name="T64" fmla="*/ 227606316 w 243"/>
              <a:gd name="T65" fmla="*/ 5702090 h 242"/>
              <a:gd name="T66" fmla="*/ 254466830 w 243"/>
              <a:gd name="T67" fmla="*/ 15679554 h 242"/>
              <a:gd name="T68" fmla="*/ 277085020 w 243"/>
              <a:gd name="T69" fmla="*/ 32784630 h 242"/>
              <a:gd name="T70" fmla="*/ 294049555 w 243"/>
              <a:gd name="T71" fmla="*/ 49889707 h 242"/>
              <a:gd name="T72" fmla="*/ 311014089 w 243"/>
              <a:gd name="T73" fmla="*/ 71270157 h 242"/>
              <a:gd name="T74" fmla="*/ 326564912 w 243"/>
              <a:gd name="T75" fmla="*/ 94077323 h 242"/>
              <a:gd name="T76" fmla="*/ 337874602 w 243"/>
              <a:gd name="T77" fmla="*/ 116883295 h 242"/>
              <a:gd name="T78" fmla="*/ 343529447 w 243"/>
              <a:gd name="T79" fmla="*/ 143965836 h 242"/>
              <a:gd name="T80" fmla="*/ 343529447 w 243"/>
              <a:gd name="T81" fmla="*/ 172475092 h 242"/>
              <a:gd name="T82" fmla="*/ 343529447 w 243"/>
              <a:gd name="T83" fmla="*/ 172475092 h 242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3"/>
              <a:gd name="T127" fmla="*/ 0 h 242"/>
              <a:gd name="T128" fmla="*/ 243 w 243"/>
              <a:gd name="T129" fmla="*/ 242 h 242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3" h="242">
                <a:moveTo>
                  <a:pt x="243" y="121"/>
                </a:moveTo>
                <a:lnTo>
                  <a:pt x="243" y="140"/>
                </a:lnTo>
                <a:lnTo>
                  <a:pt x="239" y="160"/>
                </a:lnTo>
                <a:lnTo>
                  <a:pt x="231" y="176"/>
                </a:lnTo>
                <a:lnTo>
                  <a:pt x="220" y="191"/>
                </a:lnTo>
                <a:lnTo>
                  <a:pt x="208" y="207"/>
                </a:lnTo>
                <a:lnTo>
                  <a:pt x="196" y="219"/>
                </a:lnTo>
                <a:lnTo>
                  <a:pt x="180" y="231"/>
                </a:lnTo>
                <a:lnTo>
                  <a:pt x="161" y="238"/>
                </a:lnTo>
                <a:lnTo>
                  <a:pt x="141" y="242"/>
                </a:lnTo>
                <a:lnTo>
                  <a:pt x="122" y="242"/>
                </a:lnTo>
                <a:lnTo>
                  <a:pt x="102" y="242"/>
                </a:lnTo>
                <a:lnTo>
                  <a:pt x="83" y="238"/>
                </a:lnTo>
                <a:lnTo>
                  <a:pt x="67" y="231"/>
                </a:lnTo>
                <a:lnTo>
                  <a:pt x="51" y="219"/>
                </a:lnTo>
                <a:lnTo>
                  <a:pt x="36" y="207"/>
                </a:lnTo>
                <a:lnTo>
                  <a:pt x="24" y="191"/>
                </a:lnTo>
                <a:lnTo>
                  <a:pt x="12" y="176"/>
                </a:lnTo>
                <a:lnTo>
                  <a:pt x="4" y="160"/>
                </a:lnTo>
                <a:lnTo>
                  <a:pt x="0" y="140"/>
                </a:lnTo>
                <a:lnTo>
                  <a:pt x="0" y="121"/>
                </a:lnTo>
                <a:lnTo>
                  <a:pt x="0" y="101"/>
                </a:lnTo>
                <a:lnTo>
                  <a:pt x="4" y="82"/>
                </a:lnTo>
                <a:lnTo>
                  <a:pt x="12" y="66"/>
                </a:lnTo>
                <a:lnTo>
                  <a:pt x="24" y="50"/>
                </a:lnTo>
                <a:lnTo>
                  <a:pt x="36" y="35"/>
                </a:lnTo>
                <a:lnTo>
                  <a:pt x="51" y="23"/>
                </a:lnTo>
                <a:lnTo>
                  <a:pt x="67" y="11"/>
                </a:lnTo>
                <a:lnTo>
                  <a:pt x="83" y="4"/>
                </a:lnTo>
                <a:lnTo>
                  <a:pt x="102" y="0"/>
                </a:lnTo>
                <a:lnTo>
                  <a:pt x="122" y="0"/>
                </a:lnTo>
                <a:lnTo>
                  <a:pt x="141" y="0"/>
                </a:lnTo>
                <a:lnTo>
                  <a:pt x="161" y="4"/>
                </a:lnTo>
                <a:lnTo>
                  <a:pt x="180" y="11"/>
                </a:lnTo>
                <a:lnTo>
                  <a:pt x="196" y="23"/>
                </a:lnTo>
                <a:lnTo>
                  <a:pt x="208" y="35"/>
                </a:lnTo>
                <a:lnTo>
                  <a:pt x="220" y="50"/>
                </a:lnTo>
                <a:lnTo>
                  <a:pt x="231" y="66"/>
                </a:lnTo>
                <a:lnTo>
                  <a:pt x="239" y="82"/>
                </a:lnTo>
                <a:lnTo>
                  <a:pt x="243" y="101"/>
                </a:lnTo>
                <a:lnTo>
                  <a:pt x="243" y="121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6" name="Freeform 6">
            <a:extLst>
              <a:ext uri="{FF2B5EF4-FFF2-40B4-BE49-F238E27FC236}">
                <a16:creationId xmlns:a16="http://schemas.microsoft.com/office/drawing/2014/main" id="{3169C0C1-F3CC-4A71-AAEB-142B240BCB09}"/>
              </a:ext>
            </a:extLst>
          </p:cNvPr>
          <p:cNvSpPr>
            <a:spLocks/>
          </p:cNvSpPr>
          <p:nvPr/>
        </p:nvSpPr>
        <p:spPr bwMode="auto">
          <a:xfrm>
            <a:off x="4940300" y="1797050"/>
            <a:ext cx="288925" cy="288925"/>
          </a:xfrm>
          <a:custGeom>
            <a:avLst/>
            <a:gdLst>
              <a:gd name="T0" fmla="*/ 343529447 w 243"/>
              <a:gd name="T1" fmla="*/ 172475092 h 242"/>
              <a:gd name="T2" fmla="*/ 343529447 w 243"/>
              <a:gd name="T3" fmla="*/ 199557632 h 242"/>
              <a:gd name="T4" fmla="*/ 337874602 w 243"/>
              <a:gd name="T5" fmla="*/ 228065695 h 242"/>
              <a:gd name="T6" fmla="*/ 326564912 w 243"/>
              <a:gd name="T7" fmla="*/ 250871667 h 242"/>
              <a:gd name="T8" fmla="*/ 311014089 w 243"/>
              <a:gd name="T9" fmla="*/ 272253311 h 242"/>
              <a:gd name="T10" fmla="*/ 294049555 w 243"/>
              <a:gd name="T11" fmla="*/ 295059284 h 242"/>
              <a:gd name="T12" fmla="*/ 277085020 w 243"/>
              <a:gd name="T13" fmla="*/ 312164360 h 242"/>
              <a:gd name="T14" fmla="*/ 254466830 w 243"/>
              <a:gd name="T15" fmla="*/ 329269436 h 242"/>
              <a:gd name="T16" fmla="*/ 227606316 w 243"/>
              <a:gd name="T17" fmla="*/ 339246900 h 242"/>
              <a:gd name="T18" fmla="*/ 199332092 w 243"/>
              <a:gd name="T19" fmla="*/ 344948990 h 242"/>
              <a:gd name="T20" fmla="*/ 172471579 w 243"/>
              <a:gd name="T21" fmla="*/ 344948990 h 242"/>
              <a:gd name="T22" fmla="*/ 144197355 w 243"/>
              <a:gd name="T23" fmla="*/ 344948990 h 242"/>
              <a:gd name="T24" fmla="*/ 117336842 w 243"/>
              <a:gd name="T25" fmla="*/ 339246900 h 242"/>
              <a:gd name="T26" fmla="*/ 94717462 w 243"/>
              <a:gd name="T27" fmla="*/ 329269436 h 242"/>
              <a:gd name="T28" fmla="*/ 72099272 w 243"/>
              <a:gd name="T29" fmla="*/ 312164360 h 242"/>
              <a:gd name="T30" fmla="*/ 50893604 w 243"/>
              <a:gd name="T31" fmla="*/ 295059284 h 242"/>
              <a:gd name="T32" fmla="*/ 33929069 w 243"/>
              <a:gd name="T33" fmla="*/ 272253311 h 242"/>
              <a:gd name="T34" fmla="*/ 16964535 w 243"/>
              <a:gd name="T35" fmla="*/ 250871667 h 242"/>
              <a:gd name="T36" fmla="*/ 5654845 w 243"/>
              <a:gd name="T37" fmla="*/ 228065695 h 242"/>
              <a:gd name="T38" fmla="*/ 0 w 243"/>
              <a:gd name="T39" fmla="*/ 199557632 h 242"/>
              <a:gd name="T40" fmla="*/ 0 w 243"/>
              <a:gd name="T41" fmla="*/ 172475092 h 242"/>
              <a:gd name="T42" fmla="*/ 0 w 243"/>
              <a:gd name="T43" fmla="*/ 143965836 h 242"/>
              <a:gd name="T44" fmla="*/ 5654845 w 243"/>
              <a:gd name="T45" fmla="*/ 116883295 h 242"/>
              <a:gd name="T46" fmla="*/ 16964535 w 243"/>
              <a:gd name="T47" fmla="*/ 94077323 h 242"/>
              <a:gd name="T48" fmla="*/ 33929069 w 243"/>
              <a:gd name="T49" fmla="*/ 71270157 h 242"/>
              <a:gd name="T50" fmla="*/ 50893604 w 243"/>
              <a:gd name="T51" fmla="*/ 49889707 h 242"/>
              <a:gd name="T52" fmla="*/ 72099272 w 243"/>
              <a:gd name="T53" fmla="*/ 32784630 h 242"/>
              <a:gd name="T54" fmla="*/ 94717462 w 243"/>
              <a:gd name="T55" fmla="*/ 15679554 h 242"/>
              <a:gd name="T56" fmla="*/ 117336842 w 243"/>
              <a:gd name="T57" fmla="*/ 5702090 h 242"/>
              <a:gd name="T58" fmla="*/ 144197355 w 243"/>
              <a:gd name="T59" fmla="*/ 0 h 242"/>
              <a:gd name="T60" fmla="*/ 172471579 w 243"/>
              <a:gd name="T61" fmla="*/ 0 h 242"/>
              <a:gd name="T62" fmla="*/ 199332092 w 243"/>
              <a:gd name="T63" fmla="*/ 0 h 242"/>
              <a:gd name="T64" fmla="*/ 227606316 w 243"/>
              <a:gd name="T65" fmla="*/ 5702090 h 242"/>
              <a:gd name="T66" fmla="*/ 254466830 w 243"/>
              <a:gd name="T67" fmla="*/ 15679554 h 242"/>
              <a:gd name="T68" fmla="*/ 277085020 w 243"/>
              <a:gd name="T69" fmla="*/ 32784630 h 242"/>
              <a:gd name="T70" fmla="*/ 294049555 w 243"/>
              <a:gd name="T71" fmla="*/ 49889707 h 242"/>
              <a:gd name="T72" fmla="*/ 311014089 w 243"/>
              <a:gd name="T73" fmla="*/ 71270157 h 242"/>
              <a:gd name="T74" fmla="*/ 326564912 w 243"/>
              <a:gd name="T75" fmla="*/ 94077323 h 242"/>
              <a:gd name="T76" fmla="*/ 337874602 w 243"/>
              <a:gd name="T77" fmla="*/ 116883295 h 242"/>
              <a:gd name="T78" fmla="*/ 343529447 w 243"/>
              <a:gd name="T79" fmla="*/ 143965836 h 242"/>
              <a:gd name="T80" fmla="*/ 343529447 w 243"/>
              <a:gd name="T81" fmla="*/ 172475092 h 242"/>
              <a:gd name="T82" fmla="*/ 343529447 w 243"/>
              <a:gd name="T83" fmla="*/ 172475092 h 242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3"/>
              <a:gd name="T127" fmla="*/ 0 h 242"/>
              <a:gd name="T128" fmla="*/ 243 w 243"/>
              <a:gd name="T129" fmla="*/ 242 h 242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3" h="242">
                <a:moveTo>
                  <a:pt x="243" y="121"/>
                </a:moveTo>
                <a:lnTo>
                  <a:pt x="243" y="140"/>
                </a:lnTo>
                <a:lnTo>
                  <a:pt x="239" y="160"/>
                </a:lnTo>
                <a:lnTo>
                  <a:pt x="231" y="176"/>
                </a:lnTo>
                <a:lnTo>
                  <a:pt x="220" y="191"/>
                </a:lnTo>
                <a:lnTo>
                  <a:pt x="208" y="207"/>
                </a:lnTo>
                <a:lnTo>
                  <a:pt x="196" y="219"/>
                </a:lnTo>
                <a:lnTo>
                  <a:pt x="180" y="231"/>
                </a:lnTo>
                <a:lnTo>
                  <a:pt x="161" y="238"/>
                </a:lnTo>
                <a:lnTo>
                  <a:pt x="141" y="242"/>
                </a:lnTo>
                <a:lnTo>
                  <a:pt x="122" y="242"/>
                </a:lnTo>
                <a:lnTo>
                  <a:pt x="102" y="242"/>
                </a:lnTo>
                <a:lnTo>
                  <a:pt x="83" y="238"/>
                </a:lnTo>
                <a:lnTo>
                  <a:pt x="67" y="231"/>
                </a:lnTo>
                <a:lnTo>
                  <a:pt x="51" y="219"/>
                </a:lnTo>
                <a:lnTo>
                  <a:pt x="36" y="207"/>
                </a:lnTo>
                <a:lnTo>
                  <a:pt x="24" y="191"/>
                </a:lnTo>
                <a:lnTo>
                  <a:pt x="12" y="176"/>
                </a:lnTo>
                <a:lnTo>
                  <a:pt x="4" y="160"/>
                </a:lnTo>
                <a:lnTo>
                  <a:pt x="0" y="140"/>
                </a:lnTo>
                <a:lnTo>
                  <a:pt x="0" y="121"/>
                </a:lnTo>
                <a:lnTo>
                  <a:pt x="0" y="101"/>
                </a:lnTo>
                <a:lnTo>
                  <a:pt x="4" y="82"/>
                </a:lnTo>
                <a:lnTo>
                  <a:pt x="12" y="66"/>
                </a:lnTo>
                <a:lnTo>
                  <a:pt x="24" y="50"/>
                </a:lnTo>
                <a:lnTo>
                  <a:pt x="36" y="35"/>
                </a:lnTo>
                <a:lnTo>
                  <a:pt x="51" y="23"/>
                </a:lnTo>
                <a:lnTo>
                  <a:pt x="67" y="11"/>
                </a:lnTo>
                <a:lnTo>
                  <a:pt x="83" y="4"/>
                </a:lnTo>
                <a:lnTo>
                  <a:pt x="102" y="0"/>
                </a:lnTo>
                <a:lnTo>
                  <a:pt x="122" y="0"/>
                </a:lnTo>
                <a:lnTo>
                  <a:pt x="141" y="0"/>
                </a:lnTo>
                <a:lnTo>
                  <a:pt x="161" y="4"/>
                </a:lnTo>
                <a:lnTo>
                  <a:pt x="180" y="11"/>
                </a:lnTo>
                <a:lnTo>
                  <a:pt x="196" y="23"/>
                </a:lnTo>
                <a:lnTo>
                  <a:pt x="208" y="35"/>
                </a:lnTo>
                <a:lnTo>
                  <a:pt x="220" y="50"/>
                </a:lnTo>
                <a:lnTo>
                  <a:pt x="231" y="66"/>
                </a:lnTo>
                <a:lnTo>
                  <a:pt x="239" y="82"/>
                </a:lnTo>
                <a:lnTo>
                  <a:pt x="243" y="101"/>
                </a:lnTo>
                <a:lnTo>
                  <a:pt x="243" y="121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7" name="Freeform 7">
            <a:extLst>
              <a:ext uri="{FF2B5EF4-FFF2-40B4-BE49-F238E27FC236}">
                <a16:creationId xmlns:a16="http://schemas.microsoft.com/office/drawing/2014/main" id="{1299384D-E5EF-489A-89D7-0C68E7727A03}"/>
              </a:ext>
            </a:extLst>
          </p:cNvPr>
          <p:cNvSpPr>
            <a:spLocks/>
          </p:cNvSpPr>
          <p:nvPr/>
        </p:nvSpPr>
        <p:spPr bwMode="auto">
          <a:xfrm>
            <a:off x="7269163" y="1797050"/>
            <a:ext cx="288925" cy="288925"/>
          </a:xfrm>
          <a:custGeom>
            <a:avLst/>
            <a:gdLst>
              <a:gd name="T0" fmla="*/ 343529447 w 243"/>
              <a:gd name="T1" fmla="*/ 172475092 h 242"/>
              <a:gd name="T2" fmla="*/ 343529447 w 243"/>
              <a:gd name="T3" fmla="*/ 199557632 h 242"/>
              <a:gd name="T4" fmla="*/ 337874602 w 243"/>
              <a:gd name="T5" fmla="*/ 228065695 h 242"/>
              <a:gd name="T6" fmla="*/ 326564912 w 243"/>
              <a:gd name="T7" fmla="*/ 250871667 h 242"/>
              <a:gd name="T8" fmla="*/ 311014089 w 243"/>
              <a:gd name="T9" fmla="*/ 272253311 h 242"/>
              <a:gd name="T10" fmla="*/ 294049555 w 243"/>
              <a:gd name="T11" fmla="*/ 295059284 h 242"/>
              <a:gd name="T12" fmla="*/ 277085020 w 243"/>
              <a:gd name="T13" fmla="*/ 312164360 h 242"/>
              <a:gd name="T14" fmla="*/ 254466830 w 243"/>
              <a:gd name="T15" fmla="*/ 329269436 h 242"/>
              <a:gd name="T16" fmla="*/ 227606316 w 243"/>
              <a:gd name="T17" fmla="*/ 339246900 h 242"/>
              <a:gd name="T18" fmla="*/ 199332092 w 243"/>
              <a:gd name="T19" fmla="*/ 344948990 h 242"/>
              <a:gd name="T20" fmla="*/ 172471579 w 243"/>
              <a:gd name="T21" fmla="*/ 344948990 h 242"/>
              <a:gd name="T22" fmla="*/ 144197355 w 243"/>
              <a:gd name="T23" fmla="*/ 344948990 h 242"/>
              <a:gd name="T24" fmla="*/ 117336842 w 243"/>
              <a:gd name="T25" fmla="*/ 339246900 h 242"/>
              <a:gd name="T26" fmla="*/ 94717462 w 243"/>
              <a:gd name="T27" fmla="*/ 329269436 h 242"/>
              <a:gd name="T28" fmla="*/ 72099272 w 243"/>
              <a:gd name="T29" fmla="*/ 312164360 h 242"/>
              <a:gd name="T30" fmla="*/ 50893604 w 243"/>
              <a:gd name="T31" fmla="*/ 295059284 h 242"/>
              <a:gd name="T32" fmla="*/ 33929069 w 243"/>
              <a:gd name="T33" fmla="*/ 272253311 h 242"/>
              <a:gd name="T34" fmla="*/ 16964535 w 243"/>
              <a:gd name="T35" fmla="*/ 250871667 h 242"/>
              <a:gd name="T36" fmla="*/ 5654845 w 243"/>
              <a:gd name="T37" fmla="*/ 228065695 h 242"/>
              <a:gd name="T38" fmla="*/ 0 w 243"/>
              <a:gd name="T39" fmla="*/ 199557632 h 242"/>
              <a:gd name="T40" fmla="*/ 0 w 243"/>
              <a:gd name="T41" fmla="*/ 172475092 h 242"/>
              <a:gd name="T42" fmla="*/ 0 w 243"/>
              <a:gd name="T43" fmla="*/ 143965836 h 242"/>
              <a:gd name="T44" fmla="*/ 5654845 w 243"/>
              <a:gd name="T45" fmla="*/ 116883295 h 242"/>
              <a:gd name="T46" fmla="*/ 16964535 w 243"/>
              <a:gd name="T47" fmla="*/ 94077323 h 242"/>
              <a:gd name="T48" fmla="*/ 33929069 w 243"/>
              <a:gd name="T49" fmla="*/ 71270157 h 242"/>
              <a:gd name="T50" fmla="*/ 50893604 w 243"/>
              <a:gd name="T51" fmla="*/ 49889707 h 242"/>
              <a:gd name="T52" fmla="*/ 72099272 w 243"/>
              <a:gd name="T53" fmla="*/ 32784630 h 242"/>
              <a:gd name="T54" fmla="*/ 94717462 w 243"/>
              <a:gd name="T55" fmla="*/ 15679554 h 242"/>
              <a:gd name="T56" fmla="*/ 117336842 w 243"/>
              <a:gd name="T57" fmla="*/ 5702090 h 242"/>
              <a:gd name="T58" fmla="*/ 144197355 w 243"/>
              <a:gd name="T59" fmla="*/ 0 h 242"/>
              <a:gd name="T60" fmla="*/ 172471579 w 243"/>
              <a:gd name="T61" fmla="*/ 0 h 242"/>
              <a:gd name="T62" fmla="*/ 199332092 w 243"/>
              <a:gd name="T63" fmla="*/ 0 h 242"/>
              <a:gd name="T64" fmla="*/ 227606316 w 243"/>
              <a:gd name="T65" fmla="*/ 5702090 h 242"/>
              <a:gd name="T66" fmla="*/ 254466830 w 243"/>
              <a:gd name="T67" fmla="*/ 15679554 h 242"/>
              <a:gd name="T68" fmla="*/ 277085020 w 243"/>
              <a:gd name="T69" fmla="*/ 32784630 h 242"/>
              <a:gd name="T70" fmla="*/ 294049555 w 243"/>
              <a:gd name="T71" fmla="*/ 49889707 h 242"/>
              <a:gd name="T72" fmla="*/ 311014089 w 243"/>
              <a:gd name="T73" fmla="*/ 71270157 h 242"/>
              <a:gd name="T74" fmla="*/ 326564912 w 243"/>
              <a:gd name="T75" fmla="*/ 94077323 h 242"/>
              <a:gd name="T76" fmla="*/ 337874602 w 243"/>
              <a:gd name="T77" fmla="*/ 116883295 h 242"/>
              <a:gd name="T78" fmla="*/ 343529447 w 243"/>
              <a:gd name="T79" fmla="*/ 143965836 h 242"/>
              <a:gd name="T80" fmla="*/ 343529447 w 243"/>
              <a:gd name="T81" fmla="*/ 172475092 h 242"/>
              <a:gd name="T82" fmla="*/ 343529447 w 243"/>
              <a:gd name="T83" fmla="*/ 172475092 h 242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3"/>
              <a:gd name="T127" fmla="*/ 0 h 242"/>
              <a:gd name="T128" fmla="*/ 243 w 243"/>
              <a:gd name="T129" fmla="*/ 242 h 242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3" h="242">
                <a:moveTo>
                  <a:pt x="243" y="121"/>
                </a:moveTo>
                <a:lnTo>
                  <a:pt x="243" y="140"/>
                </a:lnTo>
                <a:lnTo>
                  <a:pt x="239" y="160"/>
                </a:lnTo>
                <a:lnTo>
                  <a:pt x="231" y="176"/>
                </a:lnTo>
                <a:lnTo>
                  <a:pt x="220" y="191"/>
                </a:lnTo>
                <a:lnTo>
                  <a:pt x="208" y="207"/>
                </a:lnTo>
                <a:lnTo>
                  <a:pt x="196" y="219"/>
                </a:lnTo>
                <a:lnTo>
                  <a:pt x="180" y="231"/>
                </a:lnTo>
                <a:lnTo>
                  <a:pt x="161" y="238"/>
                </a:lnTo>
                <a:lnTo>
                  <a:pt x="141" y="242"/>
                </a:lnTo>
                <a:lnTo>
                  <a:pt x="122" y="242"/>
                </a:lnTo>
                <a:lnTo>
                  <a:pt x="102" y="242"/>
                </a:lnTo>
                <a:lnTo>
                  <a:pt x="83" y="238"/>
                </a:lnTo>
                <a:lnTo>
                  <a:pt x="67" y="231"/>
                </a:lnTo>
                <a:lnTo>
                  <a:pt x="51" y="219"/>
                </a:lnTo>
                <a:lnTo>
                  <a:pt x="36" y="207"/>
                </a:lnTo>
                <a:lnTo>
                  <a:pt x="24" y="191"/>
                </a:lnTo>
                <a:lnTo>
                  <a:pt x="12" y="176"/>
                </a:lnTo>
                <a:lnTo>
                  <a:pt x="4" y="160"/>
                </a:lnTo>
                <a:lnTo>
                  <a:pt x="0" y="140"/>
                </a:lnTo>
                <a:lnTo>
                  <a:pt x="0" y="121"/>
                </a:lnTo>
                <a:lnTo>
                  <a:pt x="0" y="101"/>
                </a:lnTo>
                <a:lnTo>
                  <a:pt x="4" y="82"/>
                </a:lnTo>
                <a:lnTo>
                  <a:pt x="12" y="66"/>
                </a:lnTo>
                <a:lnTo>
                  <a:pt x="24" y="50"/>
                </a:lnTo>
                <a:lnTo>
                  <a:pt x="36" y="35"/>
                </a:lnTo>
                <a:lnTo>
                  <a:pt x="51" y="23"/>
                </a:lnTo>
                <a:lnTo>
                  <a:pt x="67" y="11"/>
                </a:lnTo>
                <a:lnTo>
                  <a:pt x="83" y="4"/>
                </a:lnTo>
                <a:lnTo>
                  <a:pt x="102" y="0"/>
                </a:lnTo>
                <a:lnTo>
                  <a:pt x="122" y="0"/>
                </a:lnTo>
                <a:lnTo>
                  <a:pt x="141" y="0"/>
                </a:lnTo>
                <a:lnTo>
                  <a:pt x="161" y="4"/>
                </a:lnTo>
                <a:lnTo>
                  <a:pt x="180" y="11"/>
                </a:lnTo>
                <a:lnTo>
                  <a:pt x="196" y="23"/>
                </a:lnTo>
                <a:lnTo>
                  <a:pt x="208" y="35"/>
                </a:lnTo>
                <a:lnTo>
                  <a:pt x="220" y="50"/>
                </a:lnTo>
                <a:lnTo>
                  <a:pt x="231" y="66"/>
                </a:lnTo>
                <a:lnTo>
                  <a:pt x="239" y="82"/>
                </a:lnTo>
                <a:lnTo>
                  <a:pt x="243" y="101"/>
                </a:lnTo>
                <a:lnTo>
                  <a:pt x="243" y="121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Freeform 8">
            <a:extLst>
              <a:ext uri="{FF2B5EF4-FFF2-40B4-BE49-F238E27FC236}">
                <a16:creationId xmlns:a16="http://schemas.microsoft.com/office/drawing/2014/main" id="{8647EA1D-CC1F-4405-877B-206EE69E485D}"/>
              </a:ext>
            </a:extLst>
          </p:cNvPr>
          <p:cNvSpPr>
            <a:spLocks/>
          </p:cNvSpPr>
          <p:nvPr/>
        </p:nvSpPr>
        <p:spPr bwMode="auto">
          <a:xfrm>
            <a:off x="7269163" y="1797050"/>
            <a:ext cx="288925" cy="288925"/>
          </a:xfrm>
          <a:custGeom>
            <a:avLst/>
            <a:gdLst>
              <a:gd name="T0" fmla="*/ 343529447 w 243"/>
              <a:gd name="T1" fmla="*/ 172475092 h 242"/>
              <a:gd name="T2" fmla="*/ 343529447 w 243"/>
              <a:gd name="T3" fmla="*/ 199557632 h 242"/>
              <a:gd name="T4" fmla="*/ 337874602 w 243"/>
              <a:gd name="T5" fmla="*/ 228065695 h 242"/>
              <a:gd name="T6" fmla="*/ 326564912 w 243"/>
              <a:gd name="T7" fmla="*/ 250871667 h 242"/>
              <a:gd name="T8" fmla="*/ 311014089 w 243"/>
              <a:gd name="T9" fmla="*/ 272253311 h 242"/>
              <a:gd name="T10" fmla="*/ 294049555 w 243"/>
              <a:gd name="T11" fmla="*/ 295059284 h 242"/>
              <a:gd name="T12" fmla="*/ 277085020 w 243"/>
              <a:gd name="T13" fmla="*/ 312164360 h 242"/>
              <a:gd name="T14" fmla="*/ 254466830 w 243"/>
              <a:gd name="T15" fmla="*/ 329269436 h 242"/>
              <a:gd name="T16" fmla="*/ 227606316 w 243"/>
              <a:gd name="T17" fmla="*/ 339246900 h 242"/>
              <a:gd name="T18" fmla="*/ 199332092 w 243"/>
              <a:gd name="T19" fmla="*/ 344948990 h 242"/>
              <a:gd name="T20" fmla="*/ 172471579 w 243"/>
              <a:gd name="T21" fmla="*/ 344948990 h 242"/>
              <a:gd name="T22" fmla="*/ 144197355 w 243"/>
              <a:gd name="T23" fmla="*/ 344948990 h 242"/>
              <a:gd name="T24" fmla="*/ 117336842 w 243"/>
              <a:gd name="T25" fmla="*/ 339246900 h 242"/>
              <a:gd name="T26" fmla="*/ 94717462 w 243"/>
              <a:gd name="T27" fmla="*/ 329269436 h 242"/>
              <a:gd name="T28" fmla="*/ 72099272 w 243"/>
              <a:gd name="T29" fmla="*/ 312164360 h 242"/>
              <a:gd name="T30" fmla="*/ 50893604 w 243"/>
              <a:gd name="T31" fmla="*/ 295059284 h 242"/>
              <a:gd name="T32" fmla="*/ 33929069 w 243"/>
              <a:gd name="T33" fmla="*/ 272253311 h 242"/>
              <a:gd name="T34" fmla="*/ 16964535 w 243"/>
              <a:gd name="T35" fmla="*/ 250871667 h 242"/>
              <a:gd name="T36" fmla="*/ 5654845 w 243"/>
              <a:gd name="T37" fmla="*/ 228065695 h 242"/>
              <a:gd name="T38" fmla="*/ 0 w 243"/>
              <a:gd name="T39" fmla="*/ 199557632 h 242"/>
              <a:gd name="T40" fmla="*/ 0 w 243"/>
              <a:gd name="T41" fmla="*/ 172475092 h 242"/>
              <a:gd name="T42" fmla="*/ 0 w 243"/>
              <a:gd name="T43" fmla="*/ 143965836 h 242"/>
              <a:gd name="T44" fmla="*/ 5654845 w 243"/>
              <a:gd name="T45" fmla="*/ 116883295 h 242"/>
              <a:gd name="T46" fmla="*/ 16964535 w 243"/>
              <a:gd name="T47" fmla="*/ 94077323 h 242"/>
              <a:gd name="T48" fmla="*/ 33929069 w 243"/>
              <a:gd name="T49" fmla="*/ 71270157 h 242"/>
              <a:gd name="T50" fmla="*/ 50893604 w 243"/>
              <a:gd name="T51" fmla="*/ 49889707 h 242"/>
              <a:gd name="T52" fmla="*/ 72099272 w 243"/>
              <a:gd name="T53" fmla="*/ 32784630 h 242"/>
              <a:gd name="T54" fmla="*/ 94717462 w 243"/>
              <a:gd name="T55" fmla="*/ 15679554 h 242"/>
              <a:gd name="T56" fmla="*/ 117336842 w 243"/>
              <a:gd name="T57" fmla="*/ 5702090 h 242"/>
              <a:gd name="T58" fmla="*/ 144197355 w 243"/>
              <a:gd name="T59" fmla="*/ 0 h 242"/>
              <a:gd name="T60" fmla="*/ 172471579 w 243"/>
              <a:gd name="T61" fmla="*/ 0 h 242"/>
              <a:gd name="T62" fmla="*/ 199332092 w 243"/>
              <a:gd name="T63" fmla="*/ 0 h 242"/>
              <a:gd name="T64" fmla="*/ 227606316 w 243"/>
              <a:gd name="T65" fmla="*/ 5702090 h 242"/>
              <a:gd name="T66" fmla="*/ 254466830 w 243"/>
              <a:gd name="T67" fmla="*/ 15679554 h 242"/>
              <a:gd name="T68" fmla="*/ 277085020 w 243"/>
              <a:gd name="T69" fmla="*/ 32784630 h 242"/>
              <a:gd name="T70" fmla="*/ 294049555 w 243"/>
              <a:gd name="T71" fmla="*/ 49889707 h 242"/>
              <a:gd name="T72" fmla="*/ 311014089 w 243"/>
              <a:gd name="T73" fmla="*/ 71270157 h 242"/>
              <a:gd name="T74" fmla="*/ 326564912 w 243"/>
              <a:gd name="T75" fmla="*/ 94077323 h 242"/>
              <a:gd name="T76" fmla="*/ 337874602 w 243"/>
              <a:gd name="T77" fmla="*/ 116883295 h 242"/>
              <a:gd name="T78" fmla="*/ 343529447 w 243"/>
              <a:gd name="T79" fmla="*/ 143965836 h 242"/>
              <a:gd name="T80" fmla="*/ 343529447 w 243"/>
              <a:gd name="T81" fmla="*/ 172475092 h 242"/>
              <a:gd name="T82" fmla="*/ 343529447 w 243"/>
              <a:gd name="T83" fmla="*/ 172475092 h 242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3"/>
              <a:gd name="T127" fmla="*/ 0 h 242"/>
              <a:gd name="T128" fmla="*/ 243 w 243"/>
              <a:gd name="T129" fmla="*/ 242 h 242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3" h="242">
                <a:moveTo>
                  <a:pt x="243" y="121"/>
                </a:moveTo>
                <a:lnTo>
                  <a:pt x="243" y="140"/>
                </a:lnTo>
                <a:lnTo>
                  <a:pt x="239" y="160"/>
                </a:lnTo>
                <a:lnTo>
                  <a:pt x="231" y="176"/>
                </a:lnTo>
                <a:lnTo>
                  <a:pt x="220" y="191"/>
                </a:lnTo>
                <a:lnTo>
                  <a:pt x="208" y="207"/>
                </a:lnTo>
                <a:lnTo>
                  <a:pt x="196" y="219"/>
                </a:lnTo>
                <a:lnTo>
                  <a:pt x="180" y="231"/>
                </a:lnTo>
                <a:lnTo>
                  <a:pt x="161" y="238"/>
                </a:lnTo>
                <a:lnTo>
                  <a:pt x="141" y="242"/>
                </a:lnTo>
                <a:lnTo>
                  <a:pt x="122" y="242"/>
                </a:lnTo>
                <a:lnTo>
                  <a:pt x="102" y="242"/>
                </a:lnTo>
                <a:lnTo>
                  <a:pt x="83" y="238"/>
                </a:lnTo>
                <a:lnTo>
                  <a:pt x="67" y="231"/>
                </a:lnTo>
                <a:lnTo>
                  <a:pt x="51" y="219"/>
                </a:lnTo>
                <a:lnTo>
                  <a:pt x="36" y="207"/>
                </a:lnTo>
                <a:lnTo>
                  <a:pt x="24" y="191"/>
                </a:lnTo>
                <a:lnTo>
                  <a:pt x="12" y="176"/>
                </a:lnTo>
                <a:lnTo>
                  <a:pt x="4" y="160"/>
                </a:lnTo>
                <a:lnTo>
                  <a:pt x="0" y="140"/>
                </a:lnTo>
                <a:lnTo>
                  <a:pt x="0" y="121"/>
                </a:lnTo>
                <a:lnTo>
                  <a:pt x="0" y="101"/>
                </a:lnTo>
                <a:lnTo>
                  <a:pt x="4" y="82"/>
                </a:lnTo>
                <a:lnTo>
                  <a:pt x="12" y="66"/>
                </a:lnTo>
                <a:lnTo>
                  <a:pt x="24" y="50"/>
                </a:lnTo>
                <a:lnTo>
                  <a:pt x="36" y="35"/>
                </a:lnTo>
                <a:lnTo>
                  <a:pt x="51" y="23"/>
                </a:lnTo>
                <a:lnTo>
                  <a:pt x="67" y="11"/>
                </a:lnTo>
                <a:lnTo>
                  <a:pt x="83" y="4"/>
                </a:lnTo>
                <a:lnTo>
                  <a:pt x="102" y="0"/>
                </a:lnTo>
                <a:lnTo>
                  <a:pt x="122" y="0"/>
                </a:lnTo>
                <a:lnTo>
                  <a:pt x="141" y="0"/>
                </a:lnTo>
                <a:lnTo>
                  <a:pt x="161" y="4"/>
                </a:lnTo>
                <a:lnTo>
                  <a:pt x="180" y="11"/>
                </a:lnTo>
                <a:lnTo>
                  <a:pt x="196" y="23"/>
                </a:lnTo>
                <a:lnTo>
                  <a:pt x="208" y="35"/>
                </a:lnTo>
                <a:lnTo>
                  <a:pt x="220" y="50"/>
                </a:lnTo>
                <a:lnTo>
                  <a:pt x="231" y="66"/>
                </a:lnTo>
                <a:lnTo>
                  <a:pt x="239" y="82"/>
                </a:lnTo>
                <a:lnTo>
                  <a:pt x="243" y="101"/>
                </a:lnTo>
                <a:lnTo>
                  <a:pt x="243" y="121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9" name="Freeform 9">
            <a:extLst>
              <a:ext uri="{FF2B5EF4-FFF2-40B4-BE49-F238E27FC236}">
                <a16:creationId xmlns:a16="http://schemas.microsoft.com/office/drawing/2014/main" id="{A8415889-138E-43D0-AD0E-955C723BC325}"/>
              </a:ext>
            </a:extLst>
          </p:cNvPr>
          <p:cNvSpPr>
            <a:spLocks/>
          </p:cNvSpPr>
          <p:nvPr/>
        </p:nvSpPr>
        <p:spPr bwMode="auto">
          <a:xfrm>
            <a:off x="7908925" y="1797050"/>
            <a:ext cx="292100" cy="288925"/>
          </a:xfrm>
          <a:custGeom>
            <a:avLst/>
            <a:gdLst>
              <a:gd name="T0" fmla="*/ 346839065 w 246"/>
              <a:gd name="T1" fmla="*/ 172475092 h 242"/>
              <a:gd name="T2" fmla="*/ 341198923 w 246"/>
              <a:gd name="T3" fmla="*/ 199557632 h 242"/>
              <a:gd name="T4" fmla="*/ 335559968 w 246"/>
              <a:gd name="T5" fmla="*/ 228065695 h 242"/>
              <a:gd name="T6" fmla="*/ 324280871 w 246"/>
              <a:gd name="T7" fmla="*/ 250871667 h 242"/>
              <a:gd name="T8" fmla="*/ 314411215 w 246"/>
              <a:gd name="T9" fmla="*/ 272253311 h 242"/>
              <a:gd name="T10" fmla="*/ 297491976 w 246"/>
              <a:gd name="T11" fmla="*/ 295059284 h 242"/>
              <a:gd name="T12" fmla="*/ 274933782 w 246"/>
              <a:gd name="T13" fmla="*/ 312164360 h 242"/>
              <a:gd name="T14" fmla="*/ 253785029 w 246"/>
              <a:gd name="T15" fmla="*/ 329269436 h 242"/>
              <a:gd name="T16" fmla="*/ 231225648 w 246"/>
              <a:gd name="T17" fmla="*/ 339246900 h 242"/>
              <a:gd name="T18" fmla="*/ 203027311 w 246"/>
              <a:gd name="T19" fmla="*/ 344948990 h 242"/>
              <a:gd name="T20" fmla="*/ 176239604 w 246"/>
              <a:gd name="T21" fmla="*/ 344948990 h 242"/>
              <a:gd name="T22" fmla="*/ 148041267 w 246"/>
              <a:gd name="T23" fmla="*/ 344948990 h 242"/>
              <a:gd name="T24" fmla="*/ 121252372 w 246"/>
              <a:gd name="T25" fmla="*/ 339246900 h 242"/>
              <a:gd name="T26" fmla="*/ 93054036 w 246"/>
              <a:gd name="T27" fmla="*/ 329269436 h 242"/>
              <a:gd name="T28" fmla="*/ 70495841 w 246"/>
              <a:gd name="T29" fmla="*/ 312164360 h 242"/>
              <a:gd name="T30" fmla="*/ 54987231 w 246"/>
              <a:gd name="T31" fmla="*/ 295059284 h 242"/>
              <a:gd name="T32" fmla="*/ 32427850 w 246"/>
              <a:gd name="T33" fmla="*/ 272253311 h 242"/>
              <a:gd name="T34" fmla="*/ 21148752 w 246"/>
              <a:gd name="T35" fmla="*/ 250871667 h 242"/>
              <a:gd name="T36" fmla="*/ 9869655 w 246"/>
              <a:gd name="T37" fmla="*/ 228065695 h 242"/>
              <a:gd name="T38" fmla="*/ 4229513 w 246"/>
              <a:gd name="T39" fmla="*/ 199557632 h 242"/>
              <a:gd name="T40" fmla="*/ 0 w 246"/>
              <a:gd name="T41" fmla="*/ 172475092 h 242"/>
              <a:gd name="T42" fmla="*/ 4229513 w 246"/>
              <a:gd name="T43" fmla="*/ 143965836 h 242"/>
              <a:gd name="T44" fmla="*/ 9869655 w 246"/>
              <a:gd name="T45" fmla="*/ 116883295 h 242"/>
              <a:gd name="T46" fmla="*/ 21148752 w 246"/>
              <a:gd name="T47" fmla="*/ 94077323 h 242"/>
              <a:gd name="T48" fmla="*/ 32427850 w 246"/>
              <a:gd name="T49" fmla="*/ 71270157 h 242"/>
              <a:gd name="T50" fmla="*/ 54987231 w 246"/>
              <a:gd name="T51" fmla="*/ 49889707 h 242"/>
              <a:gd name="T52" fmla="*/ 70495841 w 246"/>
              <a:gd name="T53" fmla="*/ 32784630 h 242"/>
              <a:gd name="T54" fmla="*/ 93054036 w 246"/>
              <a:gd name="T55" fmla="*/ 15679554 h 242"/>
              <a:gd name="T56" fmla="*/ 121252372 w 246"/>
              <a:gd name="T57" fmla="*/ 5702090 h 242"/>
              <a:gd name="T58" fmla="*/ 148041267 w 246"/>
              <a:gd name="T59" fmla="*/ 0 h 242"/>
              <a:gd name="T60" fmla="*/ 176239604 w 246"/>
              <a:gd name="T61" fmla="*/ 0 h 242"/>
              <a:gd name="T62" fmla="*/ 203027311 w 246"/>
              <a:gd name="T63" fmla="*/ 0 h 242"/>
              <a:gd name="T64" fmla="*/ 231225648 w 246"/>
              <a:gd name="T65" fmla="*/ 5702090 h 242"/>
              <a:gd name="T66" fmla="*/ 253785029 w 246"/>
              <a:gd name="T67" fmla="*/ 15679554 h 242"/>
              <a:gd name="T68" fmla="*/ 274933782 w 246"/>
              <a:gd name="T69" fmla="*/ 32784630 h 242"/>
              <a:gd name="T70" fmla="*/ 297491976 w 246"/>
              <a:gd name="T71" fmla="*/ 49889707 h 242"/>
              <a:gd name="T72" fmla="*/ 314411215 w 246"/>
              <a:gd name="T73" fmla="*/ 71270157 h 242"/>
              <a:gd name="T74" fmla="*/ 324280871 w 246"/>
              <a:gd name="T75" fmla="*/ 94077323 h 242"/>
              <a:gd name="T76" fmla="*/ 335559968 w 246"/>
              <a:gd name="T77" fmla="*/ 116883295 h 242"/>
              <a:gd name="T78" fmla="*/ 341198923 w 246"/>
              <a:gd name="T79" fmla="*/ 143965836 h 242"/>
              <a:gd name="T80" fmla="*/ 346839065 w 246"/>
              <a:gd name="T81" fmla="*/ 172475092 h 242"/>
              <a:gd name="T82" fmla="*/ 346839065 w 246"/>
              <a:gd name="T83" fmla="*/ 172475092 h 242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6"/>
              <a:gd name="T127" fmla="*/ 0 h 242"/>
              <a:gd name="T128" fmla="*/ 246 w 246"/>
              <a:gd name="T129" fmla="*/ 242 h 242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6" h="242">
                <a:moveTo>
                  <a:pt x="246" y="121"/>
                </a:moveTo>
                <a:lnTo>
                  <a:pt x="242" y="140"/>
                </a:lnTo>
                <a:lnTo>
                  <a:pt x="238" y="160"/>
                </a:lnTo>
                <a:lnTo>
                  <a:pt x="230" y="176"/>
                </a:lnTo>
                <a:lnTo>
                  <a:pt x="223" y="191"/>
                </a:lnTo>
                <a:lnTo>
                  <a:pt x="211" y="207"/>
                </a:lnTo>
                <a:lnTo>
                  <a:pt x="195" y="219"/>
                </a:lnTo>
                <a:lnTo>
                  <a:pt x="180" y="231"/>
                </a:lnTo>
                <a:lnTo>
                  <a:pt x="164" y="238"/>
                </a:lnTo>
                <a:lnTo>
                  <a:pt x="144" y="242"/>
                </a:lnTo>
                <a:lnTo>
                  <a:pt x="125" y="242"/>
                </a:lnTo>
                <a:lnTo>
                  <a:pt x="105" y="242"/>
                </a:lnTo>
                <a:lnTo>
                  <a:pt x="86" y="238"/>
                </a:lnTo>
                <a:lnTo>
                  <a:pt x="66" y="231"/>
                </a:lnTo>
                <a:lnTo>
                  <a:pt x="50" y="219"/>
                </a:lnTo>
                <a:lnTo>
                  <a:pt x="39" y="207"/>
                </a:lnTo>
                <a:lnTo>
                  <a:pt x="23" y="191"/>
                </a:lnTo>
                <a:lnTo>
                  <a:pt x="15" y="176"/>
                </a:lnTo>
                <a:lnTo>
                  <a:pt x="7" y="160"/>
                </a:lnTo>
                <a:lnTo>
                  <a:pt x="3" y="140"/>
                </a:lnTo>
                <a:lnTo>
                  <a:pt x="0" y="121"/>
                </a:lnTo>
                <a:lnTo>
                  <a:pt x="3" y="101"/>
                </a:lnTo>
                <a:lnTo>
                  <a:pt x="7" y="82"/>
                </a:lnTo>
                <a:lnTo>
                  <a:pt x="15" y="66"/>
                </a:lnTo>
                <a:lnTo>
                  <a:pt x="23" y="50"/>
                </a:lnTo>
                <a:lnTo>
                  <a:pt x="39" y="35"/>
                </a:lnTo>
                <a:lnTo>
                  <a:pt x="50" y="23"/>
                </a:lnTo>
                <a:lnTo>
                  <a:pt x="66" y="11"/>
                </a:lnTo>
                <a:lnTo>
                  <a:pt x="86" y="4"/>
                </a:lnTo>
                <a:lnTo>
                  <a:pt x="105" y="0"/>
                </a:lnTo>
                <a:lnTo>
                  <a:pt x="125" y="0"/>
                </a:lnTo>
                <a:lnTo>
                  <a:pt x="144" y="0"/>
                </a:lnTo>
                <a:lnTo>
                  <a:pt x="164" y="4"/>
                </a:lnTo>
                <a:lnTo>
                  <a:pt x="180" y="11"/>
                </a:lnTo>
                <a:lnTo>
                  <a:pt x="195" y="23"/>
                </a:lnTo>
                <a:lnTo>
                  <a:pt x="211" y="35"/>
                </a:lnTo>
                <a:lnTo>
                  <a:pt x="223" y="50"/>
                </a:lnTo>
                <a:lnTo>
                  <a:pt x="230" y="66"/>
                </a:lnTo>
                <a:lnTo>
                  <a:pt x="238" y="82"/>
                </a:lnTo>
                <a:lnTo>
                  <a:pt x="242" y="101"/>
                </a:lnTo>
                <a:lnTo>
                  <a:pt x="246" y="121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Freeform 10">
            <a:extLst>
              <a:ext uri="{FF2B5EF4-FFF2-40B4-BE49-F238E27FC236}">
                <a16:creationId xmlns:a16="http://schemas.microsoft.com/office/drawing/2014/main" id="{3663E8CF-49FD-4563-B35D-03B4391B4AF1}"/>
              </a:ext>
            </a:extLst>
          </p:cNvPr>
          <p:cNvSpPr>
            <a:spLocks/>
          </p:cNvSpPr>
          <p:nvPr/>
        </p:nvSpPr>
        <p:spPr bwMode="auto">
          <a:xfrm>
            <a:off x="7908925" y="1797050"/>
            <a:ext cx="292100" cy="288925"/>
          </a:xfrm>
          <a:custGeom>
            <a:avLst/>
            <a:gdLst>
              <a:gd name="T0" fmla="*/ 346839065 w 246"/>
              <a:gd name="T1" fmla="*/ 172475092 h 242"/>
              <a:gd name="T2" fmla="*/ 341198923 w 246"/>
              <a:gd name="T3" fmla="*/ 199557632 h 242"/>
              <a:gd name="T4" fmla="*/ 335559968 w 246"/>
              <a:gd name="T5" fmla="*/ 228065695 h 242"/>
              <a:gd name="T6" fmla="*/ 324280871 w 246"/>
              <a:gd name="T7" fmla="*/ 250871667 h 242"/>
              <a:gd name="T8" fmla="*/ 314411215 w 246"/>
              <a:gd name="T9" fmla="*/ 272253311 h 242"/>
              <a:gd name="T10" fmla="*/ 297491976 w 246"/>
              <a:gd name="T11" fmla="*/ 295059284 h 242"/>
              <a:gd name="T12" fmla="*/ 274933782 w 246"/>
              <a:gd name="T13" fmla="*/ 312164360 h 242"/>
              <a:gd name="T14" fmla="*/ 253785029 w 246"/>
              <a:gd name="T15" fmla="*/ 329269436 h 242"/>
              <a:gd name="T16" fmla="*/ 231225648 w 246"/>
              <a:gd name="T17" fmla="*/ 339246900 h 242"/>
              <a:gd name="T18" fmla="*/ 203027311 w 246"/>
              <a:gd name="T19" fmla="*/ 344948990 h 242"/>
              <a:gd name="T20" fmla="*/ 176239604 w 246"/>
              <a:gd name="T21" fmla="*/ 344948990 h 242"/>
              <a:gd name="T22" fmla="*/ 148041267 w 246"/>
              <a:gd name="T23" fmla="*/ 344948990 h 242"/>
              <a:gd name="T24" fmla="*/ 121252372 w 246"/>
              <a:gd name="T25" fmla="*/ 339246900 h 242"/>
              <a:gd name="T26" fmla="*/ 93054036 w 246"/>
              <a:gd name="T27" fmla="*/ 329269436 h 242"/>
              <a:gd name="T28" fmla="*/ 70495841 w 246"/>
              <a:gd name="T29" fmla="*/ 312164360 h 242"/>
              <a:gd name="T30" fmla="*/ 54987231 w 246"/>
              <a:gd name="T31" fmla="*/ 295059284 h 242"/>
              <a:gd name="T32" fmla="*/ 32427850 w 246"/>
              <a:gd name="T33" fmla="*/ 272253311 h 242"/>
              <a:gd name="T34" fmla="*/ 21148752 w 246"/>
              <a:gd name="T35" fmla="*/ 250871667 h 242"/>
              <a:gd name="T36" fmla="*/ 9869655 w 246"/>
              <a:gd name="T37" fmla="*/ 228065695 h 242"/>
              <a:gd name="T38" fmla="*/ 4229513 w 246"/>
              <a:gd name="T39" fmla="*/ 199557632 h 242"/>
              <a:gd name="T40" fmla="*/ 0 w 246"/>
              <a:gd name="T41" fmla="*/ 172475092 h 242"/>
              <a:gd name="T42" fmla="*/ 4229513 w 246"/>
              <a:gd name="T43" fmla="*/ 143965836 h 242"/>
              <a:gd name="T44" fmla="*/ 9869655 w 246"/>
              <a:gd name="T45" fmla="*/ 116883295 h 242"/>
              <a:gd name="T46" fmla="*/ 21148752 w 246"/>
              <a:gd name="T47" fmla="*/ 94077323 h 242"/>
              <a:gd name="T48" fmla="*/ 32427850 w 246"/>
              <a:gd name="T49" fmla="*/ 71270157 h 242"/>
              <a:gd name="T50" fmla="*/ 54987231 w 246"/>
              <a:gd name="T51" fmla="*/ 49889707 h 242"/>
              <a:gd name="T52" fmla="*/ 70495841 w 246"/>
              <a:gd name="T53" fmla="*/ 32784630 h 242"/>
              <a:gd name="T54" fmla="*/ 93054036 w 246"/>
              <a:gd name="T55" fmla="*/ 15679554 h 242"/>
              <a:gd name="T56" fmla="*/ 121252372 w 246"/>
              <a:gd name="T57" fmla="*/ 5702090 h 242"/>
              <a:gd name="T58" fmla="*/ 148041267 w 246"/>
              <a:gd name="T59" fmla="*/ 0 h 242"/>
              <a:gd name="T60" fmla="*/ 176239604 w 246"/>
              <a:gd name="T61" fmla="*/ 0 h 242"/>
              <a:gd name="T62" fmla="*/ 203027311 w 246"/>
              <a:gd name="T63" fmla="*/ 0 h 242"/>
              <a:gd name="T64" fmla="*/ 231225648 w 246"/>
              <a:gd name="T65" fmla="*/ 5702090 h 242"/>
              <a:gd name="T66" fmla="*/ 253785029 w 246"/>
              <a:gd name="T67" fmla="*/ 15679554 h 242"/>
              <a:gd name="T68" fmla="*/ 274933782 w 246"/>
              <a:gd name="T69" fmla="*/ 32784630 h 242"/>
              <a:gd name="T70" fmla="*/ 297491976 w 246"/>
              <a:gd name="T71" fmla="*/ 49889707 h 242"/>
              <a:gd name="T72" fmla="*/ 314411215 w 246"/>
              <a:gd name="T73" fmla="*/ 71270157 h 242"/>
              <a:gd name="T74" fmla="*/ 324280871 w 246"/>
              <a:gd name="T75" fmla="*/ 94077323 h 242"/>
              <a:gd name="T76" fmla="*/ 335559968 w 246"/>
              <a:gd name="T77" fmla="*/ 116883295 h 242"/>
              <a:gd name="T78" fmla="*/ 341198923 w 246"/>
              <a:gd name="T79" fmla="*/ 143965836 h 242"/>
              <a:gd name="T80" fmla="*/ 346839065 w 246"/>
              <a:gd name="T81" fmla="*/ 172475092 h 242"/>
              <a:gd name="T82" fmla="*/ 346839065 w 246"/>
              <a:gd name="T83" fmla="*/ 172475092 h 242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6"/>
              <a:gd name="T127" fmla="*/ 0 h 242"/>
              <a:gd name="T128" fmla="*/ 246 w 246"/>
              <a:gd name="T129" fmla="*/ 242 h 242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6" h="242">
                <a:moveTo>
                  <a:pt x="246" y="121"/>
                </a:moveTo>
                <a:lnTo>
                  <a:pt x="242" y="140"/>
                </a:lnTo>
                <a:lnTo>
                  <a:pt x="238" y="160"/>
                </a:lnTo>
                <a:lnTo>
                  <a:pt x="230" y="176"/>
                </a:lnTo>
                <a:lnTo>
                  <a:pt x="223" y="191"/>
                </a:lnTo>
                <a:lnTo>
                  <a:pt x="211" y="207"/>
                </a:lnTo>
                <a:lnTo>
                  <a:pt x="195" y="219"/>
                </a:lnTo>
                <a:lnTo>
                  <a:pt x="180" y="231"/>
                </a:lnTo>
                <a:lnTo>
                  <a:pt x="164" y="238"/>
                </a:lnTo>
                <a:lnTo>
                  <a:pt x="144" y="242"/>
                </a:lnTo>
                <a:lnTo>
                  <a:pt x="125" y="242"/>
                </a:lnTo>
                <a:lnTo>
                  <a:pt x="105" y="242"/>
                </a:lnTo>
                <a:lnTo>
                  <a:pt x="86" y="238"/>
                </a:lnTo>
                <a:lnTo>
                  <a:pt x="66" y="231"/>
                </a:lnTo>
                <a:lnTo>
                  <a:pt x="50" y="219"/>
                </a:lnTo>
                <a:lnTo>
                  <a:pt x="39" y="207"/>
                </a:lnTo>
                <a:lnTo>
                  <a:pt x="23" y="191"/>
                </a:lnTo>
                <a:lnTo>
                  <a:pt x="15" y="176"/>
                </a:lnTo>
                <a:lnTo>
                  <a:pt x="7" y="160"/>
                </a:lnTo>
                <a:lnTo>
                  <a:pt x="3" y="140"/>
                </a:lnTo>
                <a:lnTo>
                  <a:pt x="0" y="121"/>
                </a:lnTo>
                <a:lnTo>
                  <a:pt x="3" y="101"/>
                </a:lnTo>
                <a:lnTo>
                  <a:pt x="7" y="82"/>
                </a:lnTo>
                <a:lnTo>
                  <a:pt x="15" y="66"/>
                </a:lnTo>
                <a:lnTo>
                  <a:pt x="23" y="50"/>
                </a:lnTo>
                <a:lnTo>
                  <a:pt x="39" y="35"/>
                </a:lnTo>
                <a:lnTo>
                  <a:pt x="50" y="23"/>
                </a:lnTo>
                <a:lnTo>
                  <a:pt x="66" y="11"/>
                </a:lnTo>
                <a:lnTo>
                  <a:pt x="86" y="4"/>
                </a:lnTo>
                <a:lnTo>
                  <a:pt x="105" y="0"/>
                </a:lnTo>
                <a:lnTo>
                  <a:pt x="125" y="0"/>
                </a:lnTo>
                <a:lnTo>
                  <a:pt x="144" y="0"/>
                </a:lnTo>
                <a:lnTo>
                  <a:pt x="164" y="4"/>
                </a:lnTo>
                <a:lnTo>
                  <a:pt x="180" y="11"/>
                </a:lnTo>
                <a:lnTo>
                  <a:pt x="195" y="23"/>
                </a:lnTo>
                <a:lnTo>
                  <a:pt x="211" y="35"/>
                </a:lnTo>
                <a:lnTo>
                  <a:pt x="223" y="50"/>
                </a:lnTo>
                <a:lnTo>
                  <a:pt x="230" y="66"/>
                </a:lnTo>
                <a:lnTo>
                  <a:pt x="238" y="82"/>
                </a:lnTo>
                <a:lnTo>
                  <a:pt x="242" y="101"/>
                </a:lnTo>
                <a:lnTo>
                  <a:pt x="246" y="121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1" name="Freeform 11">
            <a:extLst>
              <a:ext uri="{FF2B5EF4-FFF2-40B4-BE49-F238E27FC236}">
                <a16:creationId xmlns:a16="http://schemas.microsoft.com/office/drawing/2014/main" id="{DB6F7117-70B7-4901-9B4D-F12366BEB85A}"/>
              </a:ext>
            </a:extLst>
          </p:cNvPr>
          <p:cNvSpPr>
            <a:spLocks/>
          </p:cNvSpPr>
          <p:nvPr/>
        </p:nvSpPr>
        <p:spPr bwMode="auto">
          <a:xfrm>
            <a:off x="7269163" y="2435225"/>
            <a:ext cx="288925" cy="293688"/>
          </a:xfrm>
          <a:custGeom>
            <a:avLst/>
            <a:gdLst>
              <a:gd name="T0" fmla="*/ 343529447 w 243"/>
              <a:gd name="T1" fmla="*/ 172459324 h 246"/>
              <a:gd name="T2" fmla="*/ 343529447 w 243"/>
              <a:gd name="T3" fmla="*/ 206666813 h 246"/>
              <a:gd name="T4" fmla="*/ 337874602 w 243"/>
              <a:gd name="T5" fmla="*/ 228046344 h 246"/>
              <a:gd name="T6" fmla="*/ 326564912 w 243"/>
              <a:gd name="T7" fmla="*/ 256551988 h 246"/>
              <a:gd name="T8" fmla="*/ 311014089 w 243"/>
              <a:gd name="T9" fmla="*/ 279355787 h 246"/>
              <a:gd name="T10" fmla="*/ 294049555 w 243"/>
              <a:gd name="T11" fmla="*/ 300735318 h 246"/>
              <a:gd name="T12" fmla="*/ 277085020 w 243"/>
              <a:gd name="T13" fmla="*/ 317838466 h 246"/>
              <a:gd name="T14" fmla="*/ 254466830 w 243"/>
              <a:gd name="T15" fmla="*/ 329240962 h 246"/>
              <a:gd name="T16" fmla="*/ 227606316 w 243"/>
              <a:gd name="T17" fmla="*/ 340643458 h 246"/>
              <a:gd name="T18" fmla="*/ 199332092 w 243"/>
              <a:gd name="T19" fmla="*/ 344919842 h 246"/>
              <a:gd name="T20" fmla="*/ 172471579 w 243"/>
              <a:gd name="T21" fmla="*/ 350620493 h 246"/>
              <a:gd name="T22" fmla="*/ 144197355 w 243"/>
              <a:gd name="T23" fmla="*/ 344919842 h 246"/>
              <a:gd name="T24" fmla="*/ 117336842 w 243"/>
              <a:gd name="T25" fmla="*/ 340643458 h 246"/>
              <a:gd name="T26" fmla="*/ 94717462 w 243"/>
              <a:gd name="T27" fmla="*/ 329240962 h 246"/>
              <a:gd name="T28" fmla="*/ 72099272 w 243"/>
              <a:gd name="T29" fmla="*/ 317838466 h 246"/>
              <a:gd name="T30" fmla="*/ 50893604 w 243"/>
              <a:gd name="T31" fmla="*/ 300735318 h 246"/>
              <a:gd name="T32" fmla="*/ 33929069 w 243"/>
              <a:gd name="T33" fmla="*/ 279355787 h 246"/>
              <a:gd name="T34" fmla="*/ 16964535 w 243"/>
              <a:gd name="T35" fmla="*/ 256551988 h 246"/>
              <a:gd name="T36" fmla="*/ 5654845 w 243"/>
              <a:gd name="T37" fmla="*/ 228046344 h 246"/>
              <a:gd name="T38" fmla="*/ 0 w 243"/>
              <a:gd name="T39" fmla="*/ 206666813 h 246"/>
              <a:gd name="T40" fmla="*/ 0 w 243"/>
              <a:gd name="T41" fmla="*/ 178161169 h 246"/>
              <a:gd name="T42" fmla="*/ 0 w 243"/>
              <a:gd name="T43" fmla="*/ 145379142 h 246"/>
              <a:gd name="T44" fmla="*/ 5654845 w 243"/>
              <a:gd name="T45" fmla="*/ 122574149 h 246"/>
              <a:gd name="T46" fmla="*/ 16964535 w 243"/>
              <a:gd name="T47" fmla="*/ 94068505 h 246"/>
              <a:gd name="T48" fmla="*/ 33929069 w 243"/>
              <a:gd name="T49" fmla="*/ 72690168 h 246"/>
              <a:gd name="T50" fmla="*/ 50893604 w 243"/>
              <a:gd name="T51" fmla="*/ 49885175 h 246"/>
              <a:gd name="T52" fmla="*/ 72099272 w 243"/>
              <a:gd name="T53" fmla="*/ 32782028 h 246"/>
              <a:gd name="T54" fmla="*/ 94717462 w 243"/>
              <a:gd name="T55" fmla="*/ 21379531 h 246"/>
              <a:gd name="T56" fmla="*/ 117336842 w 243"/>
              <a:gd name="T57" fmla="*/ 11402496 h 246"/>
              <a:gd name="T58" fmla="*/ 144197355 w 243"/>
              <a:gd name="T59" fmla="*/ 5700651 h 246"/>
              <a:gd name="T60" fmla="*/ 172471579 w 243"/>
              <a:gd name="T61" fmla="*/ 0 h 246"/>
              <a:gd name="T62" fmla="*/ 199332092 w 243"/>
              <a:gd name="T63" fmla="*/ 5700651 h 246"/>
              <a:gd name="T64" fmla="*/ 227606316 w 243"/>
              <a:gd name="T65" fmla="*/ 11402496 h 246"/>
              <a:gd name="T66" fmla="*/ 254466830 w 243"/>
              <a:gd name="T67" fmla="*/ 21379531 h 246"/>
              <a:gd name="T68" fmla="*/ 277085020 w 243"/>
              <a:gd name="T69" fmla="*/ 32782028 h 246"/>
              <a:gd name="T70" fmla="*/ 294049555 w 243"/>
              <a:gd name="T71" fmla="*/ 49885175 h 246"/>
              <a:gd name="T72" fmla="*/ 311014089 w 243"/>
              <a:gd name="T73" fmla="*/ 72690168 h 246"/>
              <a:gd name="T74" fmla="*/ 326564912 w 243"/>
              <a:gd name="T75" fmla="*/ 94068505 h 246"/>
              <a:gd name="T76" fmla="*/ 337874602 w 243"/>
              <a:gd name="T77" fmla="*/ 122574149 h 246"/>
              <a:gd name="T78" fmla="*/ 343529447 w 243"/>
              <a:gd name="T79" fmla="*/ 145379142 h 246"/>
              <a:gd name="T80" fmla="*/ 343529447 w 243"/>
              <a:gd name="T81" fmla="*/ 178161169 h 246"/>
              <a:gd name="T82" fmla="*/ 343529447 w 243"/>
              <a:gd name="T83" fmla="*/ 178161169 h 246"/>
              <a:gd name="T84" fmla="*/ 343529447 w 243"/>
              <a:gd name="T85" fmla="*/ 172459324 h 24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43"/>
              <a:gd name="T130" fmla="*/ 0 h 246"/>
              <a:gd name="T131" fmla="*/ 243 w 243"/>
              <a:gd name="T132" fmla="*/ 246 h 24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43" h="246">
                <a:moveTo>
                  <a:pt x="243" y="121"/>
                </a:moveTo>
                <a:lnTo>
                  <a:pt x="243" y="145"/>
                </a:lnTo>
                <a:lnTo>
                  <a:pt x="239" y="160"/>
                </a:lnTo>
                <a:lnTo>
                  <a:pt x="231" y="180"/>
                </a:lnTo>
                <a:lnTo>
                  <a:pt x="220" y="196"/>
                </a:lnTo>
                <a:lnTo>
                  <a:pt x="208" y="211"/>
                </a:lnTo>
                <a:lnTo>
                  <a:pt x="196" y="223"/>
                </a:lnTo>
                <a:lnTo>
                  <a:pt x="180" y="231"/>
                </a:lnTo>
                <a:lnTo>
                  <a:pt x="161" y="239"/>
                </a:lnTo>
                <a:lnTo>
                  <a:pt x="141" y="242"/>
                </a:lnTo>
                <a:lnTo>
                  <a:pt x="122" y="246"/>
                </a:lnTo>
                <a:lnTo>
                  <a:pt x="102" y="242"/>
                </a:lnTo>
                <a:lnTo>
                  <a:pt x="83" y="239"/>
                </a:lnTo>
                <a:lnTo>
                  <a:pt x="67" y="231"/>
                </a:lnTo>
                <a:lnTo>
                  <a:pt x="51" y="223"/>
                </a:lnTo>
                <a:lnTo>
                  <a:pt x="36" y="211"/>
                </a:lnTo>
                <a:lnTo>
                  <a:pt x="24" y="196"/>
                </a:lnTo>
                <a:lnTo>
                  <a:pt x="12" y="180"/>
                </a:lnTo>
                <a:lnTo>
                  <a:pt x="4" y="160"/>
                </a:lnTo>
                <a:lnTo>
                  <a:pt x="0" y="145"/>
                </a:lnTo>
                <a:lnTo>
                  <a:pt x="0" y="125"/>
                </a:lnTo>
                <a:lnTo>
                  <a:pt x="0" y="102"/>
                </a:lnTo>
                <a:lnTo>
                  <a:pt x="4" y="86"/>
                </a:lnTo>
                <a:lnTo>
                  <a:pt x="12" y="66"/>
                </a:lnTo>
                <a:lnTo>
                  <a:pt x="24" y="51"/>
                </a:lnTo>
                <a:lnTo>
                  <a:pt x="36" y="35"/>
                </a:lnTo>
                <a:lnTo>
                  <a:pt x="51" y="23"/>
                </a:lnTo>
                <a:lnTo>
                  <a:pt x="67" y="15"/>
                </a:lnTo>
                <a:lnTo>
                  <a:pt x="83" y="8"/>
                </a:lnTo>
                <a:lnTo>
                  <a:pt x="102" y="4"/>
                </a:lnTo>
                <a:lnTo>
                  <a:pt x="122" y="0"/>
                </a:lnTo>
                <a:lnTo>
                  <a:pt x="141" y="4"/>
                </a:lnTo>
                <a:lnTo>
                  <a:pt x="161" y="8"/>
                </a:lnTo>
                <a:lnTo>
                  <a:pt x="180" y="15"/>
                </a:lnTo>
                <a:lnTo>
                  <a:pt x="196" y="23"/>
                </a:lnTo>
                <a:lnTo>
                  <a:pt x="208" y="35"/>
                </a:lnTo>
                <a:lnTo>
                  <a:pt x="220" y="51"/>
                </a:lnTo>
                <a:lnTo>
                  <a:pt x="231" y="66"/>
                </a:lnTo>
                <a:lnTo>
                  <a:pt x="239" y="86"/>
                </a:lnTo>
                <a:lnTo>
                  <a:pt x="243" y="102"/>
                </a:lnTo>
                <a:lnTo>
                  <a:pt x="243" y="125"/>
                </a:lnTo>
                <a:lnTo>
                  <a:pt x="243" y="121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Freeform 12">
            <a:extLst>
              <a:ext uri="{FF2B5EF4-FFF2-40B4-BE49-F238E27FC236}">
                <a16:creationId xmlns:a16="http://schemas.microsoft.com/office/drawing/2014/main" id="{A2803EFB-3C1F-46D9-A877-52DADDB0D693}"/>
              </a:ext>
            </a:extLst>
          </p:cNvPr>
          <p:cNvSpPr>
            <a:spLocks/>
          </p:cNvSpPr>
          <p:nvPr/>
        </p:nvSpPr>
        <p:spPr bwMode="auto">
          <a:xfrm>
            <a:off x="7269163" y="2435225"/>
            <a:ext cx="288925" cy="293688"/>
          </a:xfrm>
          <a:custGeom>
            <a:avLst/>
            <a:gdLst>
              <a:gd name="T0" fmla="*/ 343529447 w 243"/>
              <a:gd name="T1" fmla="*/ 172459324 h 246"/>
              <a:gd name="T2" fmla="*/ 343529447 w 243"/>
              <a:gd name="T3" fmla="*/ 206666813 h 246"/>
              <a:gd name="T4" fmla="*/ 337874602 w 243"/>
              <a:gd name="T5" fmla="*/ 228046344 h 246"/>
              <a:gd name="T6" fmla="*/ 326564912 w 243"/>
              <a:gd name="T7" fmla="*/ 256551988 h 246"/>
              <a:gd name="T8" fmla="*/ 311014089 w 243"/>
              <a:gd name="T9" fmla="*/ 279355787 h 246"/>
              <a:gd name="T10" fmla="*/ 294049555 w 243"/>
              <a:gd name="T11" fmla="*/ 300735318 h 246"/>
              <a:gd name="T12" fmla="*/ 277085020 w 243"/>
              <a:gd name="T13" fmla="*/ 317838466 h 246"/>
              <a:gd name="T14" fmla="*/ 254466830 w 243"/>
              <a:gd name="T15" fmla="*/ 329240962 h 246"/>
              <a:gd name="T16" fmla="*/ 227606316 w 243"/>
              <a:gd name="T17" fmla="*/ 340643458 h 246"/>
              <a:gd name="T18" fmla="*/ 199332092 w 243"/>
              <a:gd name="T19" fmla="*/ 344919842 h 246"/>
              <a:gd name="T20" fmla="*/ 172471579 w 243"/>
              <a:gd name="T21" fmla="*/ 350620493 h 246"/>
              <a:gd name="T22" fmla="*/ 144197355 w 243"/>
              <a:gd name="T23" fmla="*/ 344919842 h 246"/>
              <a:gd name="T24" fmla="*/ 117336842 w 243"/>
              <a:gd name="T25" fmla="*/ 340643458 h 246"/>
              <a:gd name="T26" fmla="*/ 94717462 w 243"/>
              <a:gd name="T27" fmla="*/ 329240962 h 246"/>
              <a:gd name="T28" fmla="*/ 72099272 w 243"/>
              <a:gd name="T29" fmla="*/ 317838466 h 246"/>
              <a:gd name="T30" fmla="*/ 50893604 w 243"/>
              <a:gd name="T31" fmla="*/ 300735318 h 246"/>
              <a:gd name="T32" fmla="*/ 33929069 w 243"/>
              <a:gd name="T33" fmla="*/ 279355787 h 246"/>
              <a:gd name="T34" fmla="*/ 16964535 w 243"/>
              <a:gd name="T35" fmla="*/ 256551988 h 246"/>
              <a:gd name="T36" fmla="*/ 5654845 w 243"/>
              <a:gd name="T37" fmla="*/ 228046344 h 246"/>
              <a:gd name="T38" fmla="*/ 0 w 243"/>
              <a:gd name="T39" fmla="*/ 206666813 h 246"/>
              <a:gd name="T40" fmla="*/ 0 w 243"/>
              <a:gd name="T41" fmla="*/ 178161169 h 246"/>
              <a:gd name="T42" fmla="*/ 0 w 243"/>
              <a:gd name="T43" fmla="*/ 145379142 h 246"/>
              <a:gd name="T44" fmla="*/ 5654845 w 243"/>
              <a:gd name="T45" fmla="*/ 122574149 h 246"/>
              <a:gd name="T46" fmla="*/ 16964535 w 243"/>
              <a:gd name="T47" fmla="*/ 94068505 h 246"/>
              <a:gd name="T48" fmla="*/ 33929069 w 243"/>
              <a:gd name="T49" fmla="*/ 72690168 h 246"/>
              <a:gd name="T50" fmla="*/ 50893604 w 243"/>
              <a:gd name="T51" fmla="*/ 49885175 h 246"/>
              <a:gd name="T52" fmla="*/ 72099272 w 243"/>
              <a:gd name="T53" fmla="*/ 32782028 h 246"/>
              <a:gd name="T54" fmla="*/ 94717462 w 243"/>
              <a:gd name="T55" fmla="*/ 21379531 h 246"/>
              <a:gd name="T56" fmla="*/ 117336842 w 243"/>
              <a:gd name="T57" fmla="*/ 11402496 h 246"/>
              <a:gd name="T58" fmla="*/ 144197355 w 243"/>
              <a:gd name="T59" fmla="*/ 5700651 h 246"/>
              <a:gd name="T60" fmla="*/ 172471579 w 243"/>
              <a:gd name="T61" fmla="*/ 0 h 246"/>
              <a:gd name="T62" fmla="*/ 199332092 w 243"/>
              <a:gd name="T63" fmla="*/ 5700651 h 246"/>
              <a:gd name="T64" fmla="*/ 227606316 w 243"/>
              <a:gd name="T65" fmla="*/ 11402496 h 246"/>
              <a:gd name="T66" fmla="*/ 254466830 w 243"/>
              <a:gd name="T67" fmla="*/ 21379531 h 246"/>
              <a:gd name="T68" fmla="*/ 277085020 w 243"/>
              <a:gd name="T69" fmla="*/ 32782028 h 246"/>
              <a:gd name="T70" fmla="*/ 294049555 w 243"/>
              <a:gd name="T71" fmla="*/ 49885175 h 246"/>
              <a:gd name="T72" fmla="*/ 311014089 w 243"/>
              <a:gd name="T73" fmla="*/ 72690168 h 246"/>
              <a:gd name="T74" fmla="*/ 326564912 w 243"/>
              <a:gd name="T75" fmla="*/ 94068505 h 246"/>
              <a:gd name="T76" fmla="*/ 337874602 w 243"/>
              <a:gd name="T77" fmla="*/ 122574149 h 246"/>
              <a:gd name="T78" fmla="*/ 343529447 w 243"/>
              <a:gd name="T79" fmla="*/ 145379142 h 246"/>
              <a:gd name="T80" fmla="*/ 343529447 w 243"/>
              <a:gd name="T81" fmla="*/ 178161169 h 246"/>
              <a:gd name="T82" fmla="*/ 343529447 w 243"/>
              <a:gd name="T83" fmla="*/ 178161169 h 24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3"/>
              <a:gd name="T127" fmla="*/ 0 h 246"/>
              <a:gd name="T128" fmla="*/ 243 w 243"/>
              <a:gd name="T129" fmla="*/ 246 h 24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3" h="246">
                <a:moveTo>
                  <a:pt x="243" y="121"/>
                </a:moveTo>
                <a:lnTo>
                  <a:pt x="243" y="145"/>
                </a:lnTo>
                <a:lnTo>
                  <a:pt x="239" y="160"/>
                </a:lnTo>
                <a:lnTo>
                  <a:pt x="231" y="180"/>
                </a:lnTo>
                <a:lnTo>
                  <a:pt x="220" y="196"/>
                </a:lnTo>
                <a:lnTo>
                  <a:pt x="208" y="211"/>
                </a:lnTo>
                <a:lnTo>
                  <a:pt x="196" y="223"/>
                </a:lnTo>
                <a:lnTo>
                  <a:pt x="180" y="231"/>
                </a:lnTo>
                <a:lnTo>
                  <a:pt x="161" y="239"/>
                </a:lnTo>
                <a:lnTo>
                  <a:pt x="141" y="242"/>
                </a:lnTo>
                <a:lnTo>
                  <a:pt x="122" y="246"/>
                </a:lnTo>
                <a:lnTo>
                  <a:pt x="102" y="242"/>
                </a:lnTo>
                <a:lnTo>
                  <a:pt x="83" y="239"/>
                </a:lnTo>
                <a:lnTo>
                  <a:pt x="67" y="231"/>
                </a:lnTo>
                <a:lnTo>
                  <a:pt x="51" y="223"/>
                </a:lnTo>
                <a:lnTo>
                  <a:pt x="36" y="211"/>
                </a:lnTo>
                <a:lnTo>
                  <a:pt x="24" y="196"/>
                </a:lnTo>
                <a:lnTo>
                  <a:pt x="12" y="180"/>
                </a:lnTo>
                <a:lnTo>
                  <a:pt x="4" y="160"/>
                </a:lnTo>
                <a:lnTo>
                  <a:pt x="0" y="145"/>
                </a:lnTo>
                <a:lnTo>
                  <a:pt x="0" y="125"/>
                </a:lnTo>
                <a:lnTo>
                  <a:pt x="0" y="102"/>
                </a:lnTo>
                <a:lnTo>
                  <a:pt x="4" y="86"/>
                </a:lnTo>
                <a:lnTo>
                  <a:pt x="12" y="66"/>
                </a:lnTo>
                <a:lnTo>
                  <a:pt x="24" y="51"/>
                </a:lnTo>
                <a:lnTo>
                  <a:pt x="36" y="35"/>
                </a:lnTo>
                <a:lnTo>
                  <a:pt x="51" y="23"/>
                </a:lnTo>
                <a:lnTo>
                  <a:pt x="67" y="15"/>
                </a:lnTo>
                <a:lnTo>
                  <a:pt x="83" y="8"/>
                </a:lnTo>
                <a:lnTo>
                  <a:pt x="102" y="4"/>
                </a:lnTo>
                <a:lnTo>
                  <a:pt x="122" y="0"/>
                </a:lnTo>
                <a:lnTo>
                  <a:pt x="141" y="4"/>
                </a:lnTo>
                <a:lnTo>
                  <a:pt x="161" y="8"/>
                </a:lnTo>
                <a:lnTo>
                  <a:pt x="180" y="15"/>
                </a:lnTo>
                <a:lnTo>
                  <a:pt x="196" y="23"/>
                </a:lnTo>
                <a:lnTo>
                  <a:pt x="208" y="35"/>
                </a:lnTo>
                <a:lnTo>
                  <a:pt x="220" y="51"/>
                </a:lnTo>
                <a:lnTo>
                  <a:pt x="231" y="66"/>
                </a:lnTo>
                <a:lnTo>
                  <a:pt x="239" y="86"/>
                </a:lnTo>
                <a:lnTo>
                  <a:pt x="243" y="102"/>
                </a:lnTo>
                <a:lnTo>
                  <a:pt x="243" y="125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3" name="Freeform 13">
            <a:extLst>
              <a:ext uri="{FF2B5EF4-FFF2-40B4-BE49-F238E27FC236}">
                <a16:creationId xmlns:a16="http://schemas.microsoft.com/office/drawing/2014/main" id="{0094987F-8548-49A8-8A45-31661A3434CD}"/>
              </a:ext>
            </a:extLst>
          </p:cNvPr>
          <p:cNvSpPr>
            <a:spLocks/>
          </p:cNvSpPr>
          <p:nvPr/>
        </p:nvSpPr>
        <p:spPr bwMode="auto">
          <a:xfrm>
            <a:off x="4940300" y="3497263"/>
            <a:ext cx="288925" cy="288925"/>
          </a:xfrm>
          <a:custGeom>
            <a:avLst/>
            <a:gdLst>
              <a:gd name="T0" fmla="*/ 343529447 w 243"/>
              <a:gd name="T1" fmla="*/ 172471579 h 243"/>
              <a:gd name="T2" fmla="*/ 343529447 w 243"/>
              <a:gd name="T3" fmla="*/ 199332092 h 243"/>
              <a:gd name="T4" fmla="*/ 337874602 w 243"/>
              <a:gd name="T5" fmla="*/ 227606316 h 243"/>
              <a:gd name="T6" fmla="*/ 326564912 w 243"/>
              <a:gd name="T7" fmla="*/ 248811985 h 243"/>
              <a:gd name="T8" fmla="*/ 311014089 w 243"/>
              <a:gd name="T9" fmla="*/ 277085020 h 243"/>
              <a:gd name="T10" fmla="*/ 294049555 w 243"/>
              <a:gd name="T11" fmla="*/ 294049555 h 243"/>
              <a:gd name="T12" fmla="*/ 277085020 w 243"/>
              <a:gd name="T13" fmla="*/ 309600378 h 243"/>
              <a:gd name="T14" fmla="*/ 254466830 w 243"/>
              <a:gd name="T15" fmla="*/ 326564912 h 243"/>
              <a:gd name="T16" fmla="*/ 227606316 w 243"/>
              <a:gd name="T17" fmla="*/ 337874602 h 243"/>
              <a:gd name="T18" fmla="*/ 199332092 w 243"/>
              <a:gd name="T19" fmla="*/ 343529447 h 243"/>
              <a:gd name="T20" fmla="*/ 172471579 w 243"/>
              <a:gd name="T21" fmla="*/ 343529447 h 243"/>
              <a:gd name="T22" fmla="*/ 144197355 w 243"/>
              <a:gd name="T23" fmla="*/ 343529447 h 243"/>
              <a:gd name="T24" fmla="*/ 117336842 w 243"/>
              <a:gd name="T25" fmla="*/ 337874602 h 243"/>
              <a:gd name="T26" fmla="*/ 94717462 w 243"/>
              <a:gd name="T27" fmla="*/ 326564912 h 243"/>
              <a:gd name="T28" fmla="*/ 72099272 w 243"/>
              <a:gd name="T29" fmla="*/ 309600378 h 243"/>
              <a:gd name="T30" fmla="*/ 50893604 w 243"/>
              <a:gd name="T31" fmla="*/ 294049555 h 243"/>
              <a:gd name="T32" fmla="*/ 33929069 w 243"/>
              <a:gd name="T33" fmla="*/ 277085020 h 243"/>
              <a:gd name="T34" fmla="*/ 16964535 w 243"/>
              <a:gd name="T35" fmla="*/ 248811985 h 243"/>
              <a:gd name="T36" fmla="*/ 5654845 w 243"/>
              <a:gd name="T37" fmla="*/ 227606316 h 243"/>
              <a:gd name="T38" fmla="*/ 0 w 243"/>
              <a:gd name="T39" fmla="*/ 199332092 h 243"/>
              <a:gd name="T40" fmla="*/ 0 w 243"/>
              <a:gd name="T41" fmla="*/ 172471579 h 243"/>
              <a:gd name="T42" fmla="*/ 0 w 243"/>
              <a:gd name="T43" fmla="*/ 144197355 h 243"/>
              <a:gd name="T44" fmla="*/ 5654845 w 243"/>
              <a:gd name="T45" fmla="*/ 115923131 h 243"/>
              <a:gd name="T46" fmla="*/ 16964535 w 243"/>
              <a:gd name="T47" fmla="*/ 94717462 h 243"/>
              <a:gd name="T48" fmla="*/ 33929069 w 243"/>
              <a:gd name="T49" fmla="*/ 72099272 h 243"/>
              <a:gd name="T50" fmla="*/ 50893604 w 243"/>
              <a:gd name="T51" fmla="*/ 49479892 h 243"/>
              <a:gd name="T52" fmla="*/ 72099272 w 243"/>
              <a:gd name="T53" fmla="*/ 33929069 h 243"/>
              <a:gd name="T54" fmla="*/ 94717462 w 243"/>
              <a:gd name="T55" fmla="*/ 16964535 h 243"/>
              <a:gd name="T56" fmla="*/ 117336842 w 243"/>
              <a:gd name="T57" fmla="*/ 5654845 h 243"/>
              <a:gd name="T58" fmla="*/ 144197355 w 243"/>
              <a:gd name="T59" fmla="*/ 0 h 243"/>
              <a:gd name="T60" fmla="*/ 172471579 w 243"/>
              <a:gd name="T61" fmla="*/ 0 h 243"/>
              <a:gd name="T62" fmla="*/ 199332092 w 243"/>
              <a:gd name="T63" fmla="*/ 0 h 243"/>
              <a:gd name="T64" fmla="*/ 227606316 w 243"/>
              <a:gd name="T65" fmla="*/ 5654845 h 243"/>
              <a:gd name="T66" fmla="*/ 254466830 w 243"/>
              <a:gd name="T67" fmla="*/ 16964535 h 243"/>
              <a:gd name="T68" fmla="*/ 277085020 w 243"/>
              <a:gd name="T69" fmla="*/ 33929069 h 243"/>
              <a:gd name="T70" fmla="*/ 294049555 w 243"/>
              <a:gd name="T71" fmla="*/ 49479892 h 243"/>
              <a:gd name="T72" fmla="*/ 311014089 w 243"/>
              <a:gd name="T73" fmla="*/ 72099272 h 243"/>
              <a:gd name="T74" fmla="*/ 326564912 w 243"/>
              <a:gd name="T75" fmla="*/ 94717462 h 243"/>
              <a:gd name="T76" fmla="*/ 337874602 w 243"/>
              <a:gd name="T77" fmla="*/ 115923131 h 243"/>
              <a:gd name="T78" fmla="*/ 343529447 w 243"/>
              <a:gd name="T79" fmla="*/ 144197355 h 243"/>
              <a:gd name="T80" fmla="*/ 343529447 w 243"/>
              <a:gd name="T81" fmla="*/ 172471579 h 243"/>
              <a:gd name="T82" fmla="*/ 343529447 w 243"/>
              <a:gd name="T83" fmla="*/ 172471579 h 24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3"/>
              <a:gd name="T127" fmla="*/ 0 h 243"/>
              <a:gd name="T128" fmla="*/ 243 w 243"/>
              <a:gd name="T129" fmla="*/ 243 h 24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3" h="243">
                <a:moveTo>
                  <a:pt x="243" y="122"/>
                </a:moveTo>
                <a:lnTo>
                  <a:pt x="243" y="141"/>
                </a:lnTo>
                <a:lnTo>
                  <a:pt x="239" y="161"/>
                </a:lnTo>
                <a:lnTo>
                  <a:pt x="231" y="176"/>
                </a:lnTo>
                <a:lnTo>
                  <a:pt x="220" y="196"/>
                </a:lnTo>
                <a:lnTo>
                  <a:pt x="208" y="208"/>
                </a:lnTo>
                <a:lnTo>
                  <a:pt x="196" y="219"/>
                </a:lnTo>
                <a:lnTo>
                  <a:pt x="180" y="231"/>
                </a:lnTo>
                <a:lnTo>
                  <a:pt x="161" y="239"/>
                </a:lnTo>
                <a:lnTo>
                  <a:pt x="141" y="243"/>
                </a:lnTo>
                <a:lnTo>
                  <a:pt x="122" y="243"/>
                </a:lnTo>
                <a:lnTo>
                  <a:pt x="102" y="243"/>
                </a:lnTo>
                <a:lnTo>
                  <a:pt x="83" y="239"/>
                </a:lnTo>
                <a:lnTo>
                  <a:pt x="67" y="231"/>
                </a:lnTo>
                <a:lnTo>
                  <a:pt x="51" y="219"/>
                </a:lnTo>
                <a:lnTo>
                  <a:pt x="36" y="208"/>
                </a:lnTo>
                <a:lnTo>
                  <a:pt x="24" y="196"/>
                </a:lnTo>
                <a:lnTo>
                  <a:pt x="12" y="176"/>
                </a:lnTo>
                <a:lnTo>
                  <a:pt x="4" y="161"/>
                </a:lnTo>
                <a:lnTo>
                  <a:pt x="0" y="141"/>
                </a:lnTo>
                <a:lnTo>
                  <a:pt x="0" y="122"/>
                </a:lnTo>
                <a:lnTo>
                  <a:pt x="0" y="102"/>
                </a:lnTo>
                <a:lnTo>
                  <a:pt x="4" y="82"/>
                </a:lnTo>
                <a:lnTo>
                  <a:pt x="12" y="67"/>
                </a:lnTo>
                <a:lnTo>
                  <a:pt x="24" y="51"/>
                </a:lnTo>
                <a:lnTo>
                  <a:pt x="36" y="35"/>
                </a:lnTo>
                <a:lnTo>
                  <a:pt x="51" y="24"/>
                </a:lnTo>
                <a:lnTo>
                  <a:pt x="67" y="12"/>
                </a:lnTo>
                <a:lnTo>
                  <a:pt x="83" y="4"/>
                </a:lnTo>
                <a:lnTo>
                  <a:pt x="102" y="0"/>
                </a:lnTo>
                <a:lnTo>
                  <a:pt x="122" y="0"/>
                </a:lnTo>
                <a:lnTo>
                  <a:pt x="141" y="0"/>
                </a:lnTo>
                <a:lnTo>
                  <a:pt x="161" y="4"/>
                </a:lnTo>
                <a:lnTo>
                  <a:pt x="180" y="12"/>
                </a:lnTo>
                <a:lnTo>
                  <a:pt x="196" y="24"/>
                </a:lnTo>
                <a:lnTo>
                  <a:pt x="208" y="35"/>
                </a:lnTo>
                <a:lnTo>
                  <a:pt x="220" y="51"/>
                </a:lnTo>
                <a:lnTo>
                  <a:pt x="231" y="67"/>
                </a:lnTo>
                <a:lnTo>
                  <a:pt x="239" y="82"/>
                </a:lnTo>
                <a:lnTo>
                  <a:pt x="243" y="102"/>
                </a:lnTo>
                <a:lnTo>
                  <a:pt x="243" y="122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Freeform 14">
            <a:extLst>
              <a:ext uri="{FF2B5EF4-FFF2-40B4-BE49-F238E27FC236}">
                <a16:creationId xmlns:a16="http://schemas.microsoft.com/office/drawing/2014/main" id="{181AA8B9-F25D-4359-A86F-5BE2DE86D291}"/>
              </a:ext>
            </a:extLst>
          </p:cNvPr>
          <p:cNvSpPr>
            <a:spLocks/>
          </p:cNvSpPr>
          <p:nvPr/>
        </p:nvSpPr>
        <p:spPr bwMode="auto">
          <a:xfrm>
            <a:off x="4940300" y="3497263"/>
            <a:ext cx="288925" cy="288925"/>
          </a:xfrm>
          <a:custGeom>
            <a:avLst/>
            <a:gdLst>
              <a:gd name="T0" fmla="*/ 343529447 w 243"/>
              <a:gd name="T1" fmla="*/ 172471579 h 243"/>
              <a:gd name="T2" fmla="*/ 343529447 w 243"/>
              <a:gd name="T3" fmla="*/ 199332092 h 243"/>
              <a:gd name="T4" fmla="*/ 337874602 w 243"/>
              <a:gd name="T5" fmla="*/ 227606316 h 243"/>
              <a:gd name="T6" fmla="*/ 326564912 w 243"/>
              <a:gd name="T7" fmla="*/ 248811985 h 243"/>
              <a:gd name="T8" fmla="*/ 311014089 w 243"/>
              <a:gd name="T9" fmla="*/ 277085020 h 243"/>
              <a:gd name="T10" fmla="*/ 294049555 w 243"/>
              <a:gd name="T11" fmla="*/ 294049555 h 243"/>
              <a:gd name="T12" fmla="*/ 277085020 w 243"/>
              <a:gd name="T13" fmla="*/ 309600378 h 243"/>
              <a:gd name="T14" fmla="*/ 254466830 w 243"/>
              <a:gd name="T15" fmla="*/ 326564912 h 243"/>
              <a:gd name="T16" fmla="*/ 227606316 w 243"/>
              <a:gd name="T17" fmla="*/ 337874602 h 243"/>
              <a:gd name="T18" fmla="*/ 199332092 w 243"/>
              <a:gd name="T19" fmla="*/ 343529447 h 243"/>
              <a:gd name="T20" fmla="*/ 172471579 w 243"/>
              <a:gd name="T21" fmla="*/ 343529447 h 243"/>
              <a:gd name="T22" fmla="*/ 144197355 w 243"/>
              <a:gd name="T23" fmla="*/ 343529447 h 243"/>
              <a:gd name="T24" fmla="*/ 117336842 w 243"/>
              <a:gd name="T25" fmla="*/ 337874602 h 243"/>
              <a:gd name="T26" fmla="*/ 94717462 w 243"/>
              <a:gd name="T27" fmla="*/ 326564912 h 243"/>
              <a:gd name="T28" fmla="*/ 72099272 w 243"/>
              <a:gd name="T29" fmla="*/ 309600378 h 243"/>
              <a:gd name="T30" fmla="*/ 50893604 w 243"/>
              <a:gd name="T31" fmla="*/ 294049555 h 243"/>
              <a:gd name="T32" fmla="*/ 33929069 w 243"/>
              <a:gd name="T33" fmla="*/ 277085020 h 243"/>
              <a:gd name="T34" fmla="*/ 16964535 w 243"/>
              <a:gd name="T35" fmla="*/ 248811985 h 243"/>
              <a:gd name="T36" fmla="*/ 5654845 w 243"/>
              <a:gd name="T37" fmla="*/ 227606316 h 243"/>
              <a:gd name="T38" fmla="*/ 0 w 243"/>
              <a:gd name="T39" fmla="*/ 199332092 h 243"/>
              <a:gd name="T40" fmla="*/ 0 w 243"/>
              <a:gd name="T41" fmla="*/ 172471579 h 243"/>
              <a:gd name="T42" fmla="*/ 0 w 243"/>
              <a:gd name="T43" fmla="*/ 144197355 h 243"/>
              <a:gd name="T44" fmla="*/ 5654845 w 243"/>
              <a:gd name="T45" fmla="*/ 115923131 h 243"/>
              <a:gd name="T46" fmla="*/ 16964535 w 243"/>
              <a:gd name="T47" fmla="*/ 94717462 h 243"/>
              <a:gd name="T48" fmla="*/ 33929069 w 243"/>
              <a:gd name="T49" fmla="*/ 72099272 h 243"/>
              <a:gd name="T50" fmla="*/ 50893604 w 243"/>
              <a:gd name="T51" fmla="*/ 49479892 h 243"/>
              <a:gd name="T52" fmla="*/ 72099272 w 243"/>
              <a:gd name="T53" fmla="*/ 33929069 h 243"/>
              <a:gd name="T54" fmla="*/ 94717462 w 243"/>
              <a:gd name="T55" fmla="*/ 16964535 h 243"/>
              <a:gd name="T56" fmla="*/ 117336842 w 243"/>
              <a:gd name="T57" fmla="*/ 5654845 h 243"/>
              <a:gd name="T58" fmla="*/ 144197355 w 243"/>
              <a:gd name="T59" fmla="*/ 0 h 243"/>
              <a:gd name="T60" fmla="*/ 172471579 w 243"/>
              <a:gd name="T61" fmla="*/ 0 h 243"/>
              <a:gd name="T62" fmla="*/ 199332092 w 243"/>
              <a:gd name="T63" fmla="*/ 0 h 243"/>
              <a:gd name="T64" fmla="*/ 227606316 w 243"/>
              <a:gd name="T65" fmla="*/ 5654845 h 243"/>
              <a:gd name="T66" fmla="*/ 254466830 w 243"/>
              <a:gd name="T67" fmla="*/ 16964535 h 243"/>
              <a:gd name="T68" fmla="*/ 277085020 w 243"/>
              <a:gd name="T69" fmla="*/ 33929069 h 243"/>
              <a:gd name="T70" fmla="*/ 294049555 w 243"/>
              <a:gd name="T71" fmla="*/ 49479892 h 243"/>
              <a:gd name="T72" fmla="*/ 311014089 w 243"/>
              <a:gd name="T73" fmla="*/ 72099272 h 243"/>
              <a:gd name="T74" fmla="*/ 326564912 w 243"/>
              <a:gd name="T75" fmla="*/ 94717462 h 243"/>
              <a:gd name="T76" fmla="*/ 337874602 w 243"/>
              <a:gd name="T77" fmla="*/ 115923131 h 243"/>
              <a:gd name="T78" fmla="*/ 343529447 w 243"/>
              <a:gd name="T79" fmla="*/ 144197355 h 243"/>
              <a:gd name="T80" fmla="*/ 343529447 w 243"/>
              <a:gd name="T81" fmla="*/ 172471579 h 243"/>
              <a:gd name="T82" fmla="*/ 343529447 w 243"/>
              <a:gd name="T83" fmla="*/ 172471579 h 24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3"/>
              <a:gd name="T127" fmla="*/ 0 h 243"/>
              <a:gd name="T128" fmla="*/ 243 w 243"/>
              <a:gd name="T129" fmla="*/ 243 h 24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3" h="243">
                <a:moveTo>
                  <a:pt x="243" y="122"/>
                </a:moveTo>
                <a:lnTo>
                  <a:pt x="243" y="141"/>
                </a:lnTo>
                <a:lnTo>
                  <a:pt x="239" y="161"/>
                </a:lnTo>
                <a:lnTo>
                  <a:pt x="231" y="176"/>
                </a:lnTo>
                <a:lnTo>
                  <a:pt x="220" y="196"/>
                </a:lnTo>
                <a:lnTo>
                  <a:pt x="208" y="208"/>
                </a:lnTo>
                <a:lnTo>
                  <a:pt x="196" y="219"/>
                </a:lnTo>
                <a:lnTo>
                  <a:pt x="180" y="231"/>
                </a:lnTo>
                <a:lnTo>
                  <a:pt x="161" y="239"/>
                </a:lnTo>
                <a:lnTo>
                  <a:pt x="141" y="243"/>
                </a:lnTo>
                <a:lnTo>
                  <a:pt x="122" y="243"/>
                </a:lnTo>
                <a:lnTo>
                  <a:pt x="102" y="243"/>
                </a:lnTo>
                <a:lnTo>
                  <a:pt x="83" y="239"/>
                </a:lnTo>
                <a:lnTo>
                  <a:pt x="67" y="231"/>
                </a:lnTo>
                <a:lnTo>
                  <a:pt x="51" y="219"/>
                </a:lnTo>
                <a:lnTo>
                  <a:pt x="36" y="208"/>
                </a:lnTo>
                <a:lnTo>
                  <a:pt x="24" y="196"/>
                </a:lnTo>
                <a:lnTo>
                  <a:pt x="12" y="176"/>
                </a:lnTo>
                <a:lnTo>
                  <a:pt x="4" y="161"/>
                </a:lnTo>
                <a:lnTo>
                  <a:pt x="0" y="141"/>
                </a:lnTo>
                <a:lnTo>
                  <a:pt x="0" y="122"/>
                </a:lnTo>
                <a:lnTo>
                  <a:pt x="0" y="102"/>
                </a:lnTo>
                <a:lnTo>
                  <a:pt x="4" y="82"/>
                </a:lnTo>
                <a:lnTo>
                  <a:pt x="12" y="67"/>
                </a:lnTo>
                <a:lnTo>
                  <a:pt x="24" y="51"/>
                </a:lnTo>
                <a:lnTo>
                  <a:pt x="36" y="35"/>
                </a:lnTo>
                <a:lnTo>
                  <a:pt x="51" y="24"/>
                </a:lnTo>
                <a:lnTo>
                  <a:pt x="67" y="12"/>
                </a:lnTo>
                <a:lnTo>
                  <a:pt x="83" y="4"/>
                </a:lnTo>
                <a:lnTo>
                  <a:pt x="102" y="0"/>
                </a:lnTo>
                <a:lnTo>
                  <a:pt x="122" y="0"/>
                </a:lnTo>
                <a:lnTo>
                  <a:pt x="141" y="0"/>
                </a:lnTo>
                <a:lnTo>
                  <a:pt x="161" y="4"/>
                </a:lnTo>
                <a:lnTo>
                  <a:pt x="180" y="12"/>
                </a:lnTo>
                <a:lnTo>
                  <a:pt x="196" y="24"/>
                </a:lnTo>
                <a:lnTo>
                  <a:pt x="208" y="35"/>
                </a:lnTo>
                <a:lnTo>
                  <a:pt x="220" y="51"/>
                </a:lnTo>
                <a:lnTo>
                  <a:pt x="231" y="67"/>
                </a:lnTo>
                <a:lnTo>
                  <a:pt x="239" y="82"/>
                </a:lnTo>
                <a:lnTo>
                  <a:pt x="243" y="102"/>
                </a:lnTo>
                <a:lnTo>
                  <a:pt x="243" y="122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5" name="Freeform 15">
            <a:extLst>
              <a:ext uri="{FF2B5EF4-FFF2-40B4-BE49-F238E27FC236}">
                <a16:creationId xmlns:a16="http://schemas.microsoft.com/office/drawing/2014/main" id="{5520267F-DD54-4205-B539-A506D5B11ADB}"/>
              </a:ext>
            </a:extLst>
          </p:cNvPr>
          <p:cNvSpPr>
            <a:spLocks/>
          </p:cNvSpPr>
          <p:nvPr/>
        </p:nvSpPr>
        <p:spPr bwMode="auto">
          <a:xfrm>
            <a:off x="5578475" y="3497263"/>
            <a:ext cx="293688" cy="288925"/>
          </a:xfrm>
          <a:custGeom>
            <a:avLst/>
            <a:gdLst>
              <a:gd name="T0" fmla="*/ 350620493 w 246"/>
              <a:gd name="T1" fmla="*/ 172471579 h 243"/>
              <a:gd name="T2" fmla="*/ 344919842 w 246"/>
              <a:gd name="T3" fmla="*/ 199332092 h 243"/>
              <a:gd name="T4" fmla="*/ 339217997 w 246"/>
              <a:gd name="T5" fmla="*/ 227606316 h 243"/>
              <a:gd name="T6" fmla="*/ 329240962 w 246"/>
              <a:gd name="T7" fmla="*/ 248811985 h 243"/>
              <a:gd name="T8" fmla="*/ 317838466 w 246"/>
              <a:gd name="T9" fmla="*/ 277085020 h 243"/>
              <a:gd name="T10" fmla="*/ 300735318 w 246"/>
              <a:gd name="T11" fmla="*/ 294049555 h 243"/>
              <a:gd name="T12" fmla="*/ 277930326 w 246"/>
              <a:gd name="T13" fmla="*/ 309600378 h 243"/>
              <a:gd name="T14" fmla="*/ 256551988 w 246"/>
              <a:gd name="T15" fmla="*/ 326564912 h 243"/>
              <a:gd name="T16" fmla="*/ 233746996 w 246"/>
              <a:gd name="T17" fmla="*/ 337874602 h 243"/>
              <a:gd name="T18" fmla="*/ 205241352 w 246"/>
              <a:gd name="T19" fmla="*/ 343529447 h 243"/>
              <a:gd name="T20" fmla="*/ 178161169 w 246"/>
              <a:gd name="T21" fmla="*/ 343529447 h 243"/>
              <a:gd name="T22" fmla="*/ 149655525 w 246"/>
              <a:gd name="T23" fmla="*/ 343529447 h 243"/>
              <a:gd name="T24" fmla="*/ 122574149 w 246"/>
              <a:gd name="T25" fmla="*/ 337874602 h 243"/>
              <a:gd name="T26" fmla="*/ 94068505 w 246"/>
              <a:gd name="T27" fmla="*/ 326564912 h 243"/>
              <a:gd name="T28" fmla="*/ 72690168 w 246"/>
              <a:gd name="T29" fmla="*/ 309600378 h 243"/>
              <a:gd name="T30" fmla="*/ 55585826 w 246"/>
              <a:gd name="T31" fmla="*/ 294049555 h 243"/>
              <a:gd name="T32" fmla="*/ 32782028 w 246"/>
              <a:gd name="T33" fmla="*/ 277085020 h 243"/>
              <a:gd name="T34" fmla="*/ 21379531 w 246"/>
              <a:gd name="T35" fmla="*/ 248811985 h 243"/>
              <a:gd name="T36" fmla="*/ 9977035 w 246"/>
              <a:gd name="T37" fmla="*/ 227606316 h 243"/>
              <a:gd name="T38" fmla="*/ 5700651 w 246"/>
              <a:gd name="T39" fmla="*/ 199332092 h 243"/>
              <a:gd name="T40" fmla="*/ 0 w 246"/>
              <a:gd name="T41" fmla="*/ 172471579 h 243"/>
              <a:gd name="T42" fmla="*/ 5700651 w 246"/>
              <a:gd name="T43" fmla="*/ 144197355 h 243"/>
              <a:gd name="T44" fmla="*/ 9977035 w 246"/>
              <a:gd name="T45" fmla="*/ 115923131 h 243"/>
              <a:gd name="T46" fmla="*/ 21379531 w 246"/>
              <a:gd name="T47" fmla="*/ 94717462 h 243"/>
              <a:gd name="T48" fmla="*/ 32782028 w 246"/>
              <a:gd name="T49" fmla="*/ 72099272 h 243"/>
              <a:gd name="T50" fmla="*/ 55585826 w 246"/>
              <a:gd name="T51" fmla="*/ 49479892 h 243"/>
              <a:gd name="T52" fmla="*/ 72690168 w 246"/>
              <a:gd name="T53" fmla="*/ 33929069 h 243"/>
              <a:gd name="T54" fmla="*/ 94068505 w 246"/>
              <a:gd name="T55" fmla="*/ 16964535 h 243"/>
              <a:gd name="T56" fmla="*/ 122574149 w 246"/>
              <a:gd name="T57" fmla="*/ 5654845 h 243"/>
              <a:gd name="T58" fmla="*/ 149655525 w 246"/>
              <a:gd name="T59" fmla="*/ 0 h 243"/>
              <a:gd name="T60" fmla="*/ 178161169 w 246"/>
              <a:gd name="T61" fmla="*/ 0 h 243"/>
              <a:gd name="T62" fmla="*/ 205241352 w 246"/>
              <a:gd name="T63" fmla="*/ 0 h 243"/>
              <a:gd name="T64" fmla="*/ 233746996 w 246"/>
              <a:gd name="T65" fmla="*/ 5654845 h 243"/>
              <a:gd name="T66" fmla="*/ 256551988 w 246"/>
              <a:gd name="T67" fmla="*/ 16964535 h 243"/>
              <a:gd name="T68" fmla="*/ 277930326 w 246"/>
              <a:gd name="T69" fmla="*/ 33929069 h 243"/>
              <a:gd name="T70" fmla="*/ 300735318 w 246"/>
              <a:gd name="T71" fmla="*/ 49479892 h 243"/>
              <a:gd name="T72" fmla="*/ 317838466 w 246"/>
              <a:gd name="T73" fmla="*/ 72099272 h 243"/>
              <a:gd name="T74" fmla="*/ 329240962 w 246"/>
              <a:gd name="T75" fmla="*/ 94717462 h 243"/>
              <a:gd name="T76" fmla="*/ 339217997 w 246"/>
              <a:gd name="T77" fmla="*/ 115923131 h 243"/>
              <a:gd name="T78" fmla="*/ 344919842 w 246"/>
              <a:gd name="T79" fmla="*/ 144197355 h 243"/>
              <a:gd name="T80" fmla="*/ 350620493 w 246"/>
              <a:gd name="T81" fmla="*/ 172471579 h 243"/>
              <a:gd name="T82" fmla="*/ 350620493 w 246"/>
              <a:gd name="T83" fmla="*/ 172471579 h 24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6"/>
              <a:gd name="T127" fmla="*/ 0 h 243"/>
              <a:gd name="T128" fmla="*/ 246 w 246"/>
              <a:gd name="T129" fmla="*/ 243 h 24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6" h="243">
                <a:moveTo>
                  <a:pt x="246" y="122"/>
                </a:moveTo>
                <a:lnTo>
                  <a:pt x="242" y="141"/>
                </a:lnTo>
                <a:lnTo>
                  <a:pt x="238" y="161"/>
                </a:lnTo>
                <a:lnTo>
                  <a:pt x="231" y="176"/>
                </a:lnTo>
                <a:lnTo>
                  <a:pt x="223" y="196"/>
                </a:lnTo>
                <a:lnTo>
                  <a:pt x="211" y="208"/>
                </a:lnTo>
                <a:lnTo>
                  <a:pt x="195" y="219"/>
                </a:lnTo>
                <a:lnTo>
                  <a:pt x="180" y="231"/>
                </a:lnTo>
                <a:lnTo>
                  <a:pt x="164" y="239"/>
                </a:lnTo>
                <a:lnTo>
                  <a:pt x="144" y="243"/>
                </a:lnTo>
                <a:lnTo>
                  <a:pt x="125" y="243"/>
                </a:lnTo>
                <a:lnTo>
                  <a:pt x="105" y="243"/>
                </a:lnTo>
                <a:lnTo>
                  <a:pt x="86" y="239"/>
                </a:lnTo>
                <a:lnTo>
                  <a:pt x="66" y="231"/>
                </a:lnTo>
                <a:lnTo>
                  <a:pt x="51" y="219"/>
                </a:lnTo>
                <a:lnTo>
                  <a:pt x="39" y="208"/>
                </a:lnTo>
                <a:lnTo>
                  <a:pt x="23" y="196"/>
                </a:lnTo>
                <a:lnTo>
                  <a:pt x="15" y="176"/>
                </a:lnTo>
                <a:lnTo>
                  <a:pt x="7" y="161"/>
                </a:lnTo>
                <a:lnTo>
                  <a:pt x="4" y="141"/>
                </a:lnTo>
                <a:lnTo>
                  <a:pt x="0" y="122"/>
                </a:lnTo>
                <a:lnTo>
                  <a:pt x="4" y="102"/>
                </a:lnTo>
                <a:lnTo>
                  <a:pt x="7" y="82"/>
                </a:lnTo>
                <a:lnTo>
                  <a:pt x="15" y="67"/>
                </a:lnTo>
                <a:lnTo>
                  <a:pt x="23" y="51"/>
                </a:lnTo>
                <a:lnTo>
                  <a:pt x="39" y="35"/>
                </a:lnTo>
                <a:lnTo>
                  <a:pt x="51" y="24"/>
                </a:lnTo>
                <a:lnTo>
                  <a:pt x="66" y="12"/>
                </a:lnTo>
                <a:lnTo>
                  <a:pt x="86" y="4"/>
                </a:lnTo>
                <a:lnTo>
                  <a:pt x="105" y="0"/>
                </a:lnTo>
                <a:lnTo>
                  <a:pt x="125" y="0"/>
                </a:lnTo>
                <a:lnTo>
                  <a:pt x="144" y="0"/>
                </a:lnTo>
                <a:lnTo>
                  <a:pt x="164" y="4"/>
                </a:lnTo>
                <a:lnTo>
                  <a:pt x="180" y="12"/>
                </a:lnTo>
                <a:lnTo>
                  <a:pt x="195" y="24"/>
                </a:lnTo>
                <a:lnTo>
                  <a:pt x="211" y="35"/>
                </a:lnTo>
                <a:lnTo>
                  <a:pt x="223" y="51"/>
                </a:lnTo>
                <a:lnTo>
                  <a:pt x="231" y="67"/>
                </a:lnTo>
                <a:lnTo>
                  <a:pt x="238" y="82"/>
                </a:lnTo>
                <a:lnTo>
                  <a:pt x="242" y="102"/>
                </a:lnTo>
                <a:lnTo>
                  <a:pt x="246" y="122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Freeform 16">
            <a:extLst>
              <a:ext uri="{FF2B5EF4-FFF2-40B4-BE49-F238E27FC236}">
                <a16:creationId xmlns:a16="http://schemas.microsoft.com/office/drawing/2014/main" id="{FAFD9E82-2B75-48D7-8C9F-B22DA647C704}"/>
              </a:ext>
            </a:extLst>
          </p:cNvPr>
          <p:cNvSpPr>
            <a:spLocks/>
          </p:cNvSpPr>
          <p:nvPr/>
        </p:nvSpPr>
        <p:spPr bwMode="auto">
          <a:xfrm>
            <a:off x="5578475" y="3497263"/>
            <a:ext cx="293688" cy="288925"/>
          </a:xfrm>
          <a:custGeom>
            <a:avLst/>
            <a:gdLst>
              <a:gd name="T0" fmla="*/ 350620493 w 246"/>
              <a:gd name="T1" fmla="*/ 172471579 h 243"/>
              <a:gd name="T2" fmla="*/ 344919842 w 246"/>
              <a:gd name="T3" fmla="*/ 199332092 h 243"/>
              <a:gd name="T4" fmla="*/ 339217997 w 246"/>
              <a:gd name="T5" fmla="*/ 227606316 h 243"/>
              <a:gd name="T6" fmla="*/ 329240962 w 246"/>
              <a:gd name="T7" fmla="*/ 248811985 h 243"/>
              <a:gd name="T8" fmla="*/ 317838466 w 246"/>
              <a:gd name="T9" fmla="*/ 277085020 h 243"/>
              <a:gd name="T10" fmla="*/ 300735318 w 246"/>
              <a:gd name="T11" fmla="*/ 294049555 h 243"/>
              <a:gd name="T12" fmla="*/ 277930326 w 246"/>
              <a:gd name="T13" fmla="*/ 309600378 h 243"/>
              <a:gd name="T14" fmla="*/ 256551988 w 246"/>
              <a:gd name="T15" fmla="*/ 326564912 h 243"/>
              <a:gd name="T16" fmla="*/ 233746996 w 246"/>
              <a:gd name="T17" fmla="*/ 337874602 h 243"/>
              <a:gd name="T18" fmla="*/ 205241352 w 246"/>
              <a:gd name="T19" fmla="*/ 343529447 h 243"/>
              <a:gd name="T20" fmla="*/ 178161169 w 246"/>
              <a:gd name="T21" fmla="*/ 343529447 h 243"/>
              <a:gd name="T22" fmla="*/ 149655525 w 246"/>
              <a:gd name="T23" fmla="*/ 343529447 h 243"/>
              <a:gd name="T24" fmla="*/ 122574149 w 246"/>
              <a:gd name="T25" fmla="*/ 337874602 h 243"/>
              <a:gd name="T26" fmla="*/ 94068505 w 246"/>
              <a:gd name="T27" fmla="*/ 326564912 h 243"/>
              <a:gd name="T28" fmla="*/ 72690168 w 246"/>
              <a:gd name="T29" fmla="*/ 309600378 h 243"/>
              <a:gd name="T30" fmla="*/ 55585826 w 246"/>
              <a:gd name="T31" fmla="*/ 294049555 h 243"/>
              <a:gd name="T32" fmla="*/ 32782028 w 246"/>
              <a:gd name="T33" fmla="*/ 277085020 h 243"/>
              <a:gd name="T34" fmla="*/ 21379531 w 246"/>
              <a:gd name="T35" fmla="*/ 248811985 h 243"/>
              <a:gd name="T36" fmla="*/ 9977035 w 246"/>
              <a:gd name="T37" fmla="*/ 227606316 h 243"/>
              <a:gd name="T38" fmla="*/ 5700651 w 246"/>
              <a:gd name="T39" fmla="*/ 199332092 h 243"/>
              <a:gd name="T40" fmla="*/ 0 w 246"/>
              <a:gd name="T41" fmla="*/ 172471579 h 243"/>
              <a:gd name="T42" fmla="*/ 5700651 w 246"/>
              <a:gd name="T43" fmla="*/ 144197355 h 243"/>
              <a:gd name="T44" fmla="*/ 9977035 w 246"/>
              <a:gd name="T45" fmla="*/ 115923131 h 243"/>
              <a:gd name="T46" fmla="*/ 21379531 w 246"/>
              <a:gd name="T47" fmla="*/ 94717462 h 243"/>
              <a:gd name="T48" fmla="*/ 32782028 w 246"/>
              <a:gd name="T49" fmla="*/ 72099272 h 243"/>
              <a:gd name="T50" fmla="*/ 55585826 w 246"/>
              <a:gd name="T51" fmla="*/ 49479892 h 243"/>
              <a:gd name="T52" fmla="*/ 72690168 w 246"/>
              <a:gd name="T53" fmla="*/ 33929069 h 243"/>
              <a:gd name="T54" fmla="*/ 94068505 w 246"/>
              <a:gd name="T55" fmla="*/ 16964535 h 243"/>
              <a:gd name="T56" fmla="*/ 122574149 w 246"/>
              <a:gd name="T57" fmla="*/ 5654845 h 243"/>
              <a:gd name="T58" fmla="*/ 149655525 w 246"/>
              <a:gd name="T59" fmla="*/ 0 h 243"/>
              <a:gd name="T60" fmla="*/ 178161169 w 246"/>
              <a:gd name="T61" fmla="*/ 0 h 243"/>
              <a:gd name="T62" fmla="*/ 205241352 w 246"/>
              <a:gd name="T63" fmla="*/ 0 h 243"/>
              <a:gd name="T64" fmla="*/ 233746996 w 246"/>
              <a:gd name="T65" fmla="*/ 5654845 h 243"/>
              <a:gd name="T66" fmla="*/ 256551988 w 246"/>
              <a:gd name="T67" fmla="*/ 16964535 h 243"/>
              <a:gd name="T68" fmla="*/ 277930326 w 246"/>
              <a:gd name="T69" fmla="*/ 33929069 h 243"/>
              <a:gd name="T70" fmla="*/ 300735318 w 246"/>
              <a:gd name="T71" fmla="*/ 49479892 h 243"/>
              <a:gd name="T72" fmla="*/ 317838466 w 246"/>
              <a:gd name="T73" fmla="*/ 72099272 h 243"/>
              <a:gd name="T74" fmla="*/ 329240962 w 246"/>
              <a:gd name="T75" fmla="*/ 94717462 h 243"/>
              <a:gd name="T76" fmla="*/ 339217997 w 246"/>
              <a:gd name="T77" fmla="*/ 115923131 h 243"/>
              <a:gd name="T78" fmla="*/ 344919842 w 246"/>
              <a:gd name="T79" fmla="*/ 144197355 h 243"/>
              <a:gd name="T80" fmla="*/ 350620493 w 246"/>
              <a:gd name="T81" fmla="*/ 172471579 h 243"/>
              <a:gd name="T82" fmla="*/ 350620493 w 246"/>
              <a:gd name="T83" fmla="*/ 172471579 h 24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6"/>
              <a:gd name="T127" fmla="*/ 0 h 243"/>
              <a:gd name="T128" fmla="*/ 246 w 246"/>
              <a:gd name="T129" fmla="*/ 243 h 24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6" h="243">
                <a:moveTo>
                  <a:pt x="246" y="122"/>
                </a:moveTo>
                <a:lnTo>
                  <a:pt x="242" y="141"/>
                </a:lnTo>
                <a:lnTo>
                  <a:pt x="238" y="161"/>
                </a:lnTo>
                <a:lnTo>
                  <a:pt x="231" y="176"/>
                </a:lnTo>
                <a:lnTo>
                  <a:pt x="223" y="196"/>
                </a:lnTo>
                <a:lnTo>
                  <a:pt x="211" y="208"/>
                </a:lnTo>
                <a:lnTo>
                  <a:pt x="195" y="219"/>
                </a:lnTo>
                <a:lnTo>
                  <a:pt x="180" y="231"/>
                </a:lnTo>
                <a:lnTo>
                  <a:pt x="164" y="239"/>
                </a:lnTo>
                <a:lnTo>
                  <a:pt x="144" y="243"/>
                </a:lnTo>
                <a:lnTo>
                  <a:pt x="125" y="243"/>
                </a:lnTo>
                <a:lnTo>
                  <a:pt x="105" y="243"/>
                </a:lnTo>
                <a:lnTo>
                  <a:pt x="86" y="239"/>
                </a:lnTo>
                <a:lnTo>
                  <a:pt x="66" y="231"/>
                </a:lnTo>
                <a:lnTo>
                  <a:pt x="51" y="219"/>
                </a:lnTo>
                <a:lnTo>
                  <a:pt x="39" y="208"/>
                </a:lnTo>
                <a:lnTo>
                  <a:pt x="23" y="196"/>
                </a:lnTo>
                <a:lnTo>
                  <a:pt x="15" y="176"/>
                </a:lnTo>
                <a:lnTo>
                  <a:pt x="7" y="161"/>
                </a:lnTo>
                <a:lnTo>
                  <a:pt x="4" y="141"/>
                </a:lnTo>
                <a:lnTo>
                  <a:pt x="0" y="122"/>
                </a:lnTo>
                <a:lnTo>
                  <a:pt x="4" y="102"/>
                </a:lnTo>
                <a:lnTo>
                  <a:pt x="7" y="82"/>
                </a:lnTo>
                <a:lnTo>
                  <a:pt x="15" y="67"/>
                </a:lnTo>
                <a:lnTo>
                  <a:pt x="23" y="51"/>
                </a:lnTo>
                <a:lnTo>
                  <a:pt x="39" y="35"/>
                </a:lnTo>
                <a:lnTo>
                  <a:pt x="51" y="24"/>
                </a:lnTo>
                <a:lnTo>
                  <a:pt x="66" y="12"/>
                </a:lnTo>
                <a:lnTo>
                  <a:pt x="86" y="4"/>
                </a:lnTo>
                <a:lnTo>
                  <a:pt x="105" y="0"/>
                </a:lnTo>
                <a:lnTo>
                  <a:pt x="125" y="0"/>
                </a:lnTo>
                <a:lnTo>
                  <a:pt x="144" y="0"/>
                </a:lnTo>
                <a:lnTo>
                  <a:pt x="164" y="4"/>
                </a:lnTo>
                <a:lnTo>
                  <a:pt x="180" y="12"/>
                </a:lnTo>
                <a:lnTo>
                  <a:pt x="195" y="24"/>
                </a:lnTo>
                <a:lnTo>
                  <a:pt x="211" y="35"/>
                </a:lnTo>
                <a:lnTo>
                  <a:pt x="223" y="51"/>
                </a:lnTo>
                <a:lnTo>
                  <a:pt x="231" y="67"/>
                </a:lnTo>
                <a:lnTo>
                  <a:pt x="238" y="82"/>
                </a:lnTo>
                <a:lnTo>
                  <a:pt x="242" y="102"/>
                </a:lnTo>
                <a:lnTo>
                  <a:pt x="246" y="122"/>
                </a:lnTo>
              </a:path>
            </a:pathLst>
          </a:custGeom>
          <a:solidFill>
            <a:schemeClr val="hlink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7" name="Freeform 17">
            <a:extLst>
              <a:ext uri="{FF2B5EF4-FFF2-40B4-BE49-F238E27FC236}">
                <a16:creationId xmlns:a16="http://schemas.microsoft.com/office/drawing/2014/main" id="{8ECC8E0A-F4FD-4944-9CAB-5F94F06539F9}"/>
              </a:ext>
            </a:extLst>
          </p:cNvPr>
          <p:cNvSpPr>
            <a:spLocks/>
          </p:cNvSpPr>
          <p:nvPr/>
        </p:nvSpPr>
        <p:spPr bwMode="auto">
          <a:xfrm>
            <a:off x="4940300" y="4135438"/>
            <a:ext cx="288925" cy="293687"/>
          </a:xfrm>
          <a:custGeom>
            <a:avLst/>
            <a:gdLst>
              <a:gd name="T0" fmla="*/ 343529447 w 243"/>
              <a:gd name="T1" fmla="*/ 172478689 h 247"/>
              <a:gd name="T2" fmla="*/ 343529447 w 243"/>
              <a:gd name="T3" fmla="*/ 204994715 h 247"/>
              <a:gd name="T4" fmla="*/ 337874602 w 243"/>
              <a:gd name="T5" fmla="*/ 227615748 h 247"/>
              <a:gd name="T6" fmla="*/ 326564912 w 243"/>
              <a:gd name="T7" fmla="*/ 254476813 h 247"/>
              <a:gd name="T8" fmla="*/ 311014089 w 243"/>
              <a:gd name="T9" fmla="*/ 277096657 h 247"/>
              <a:gd name="T10" fmla="*/ 294049555 w 243"/>
              <a:gd name="T11" fmla="*/ 299716501 h 247"/>
              <a:gd name="T12" fmla="*/ 277085020 w 243"/>
              <a:gd name="T13" fmla="*/ 316682573 h 247"/>
              <a:gd name="T14" fmla="*/ 254466830 w 243"/>
              <a:gd name="T15" fmla="*/ 326578755 h 247"/>
              <a:gd name="T16" fmla="*/ 227606316 w 243"/>
              <a:gd name="T17" fmla="*/ 337888677 h 247"/>
              <a:gd name="T18" fmla="*/ 199332092 w 243"/>
              <a:gd name="T19" fmla="*/ 343543638 h 247"/>
              <a:gd name="T20" fmla="*/ 172471579 w 243"/>
              <a:gd name="T21" fmla="*/ 349198599 h 247"/>
              <a:gd name="T22" fmla="*/ 144197355 w 243"/>
              <a:gd name="T23" fmla="*/ 343543638 h 247"/>
              <a:gd name="T24" fmla="*/ 117336842 w 243"/>
              <a:gd name="T25" fmla="*/ 337888677 h 247"/>
              <a:gd name="T26" fmla="*/ 94717462 w 243"/>
              <a:gd name="T27" fmla="*/ 326578755 h 247"/>
              <a:gd name="T28" fmla="*/ 72099272 w 243"/>
              <a:gd name="T29" fmla="*/ 316682573 h 247"/>
              <a:gd name="T30" fmla="*/ 50893604 w 243"/>
              <a:gd name="T31" fmla="*/ 299716501 h 247"/>
              <a:gd name="T32" fmla="*/ 33929069 w 243"/>
              <a:gd name="T33" fmla="*/ 277096657 h 247"/>
              <a:gd name="T34" fmla="*/ 16964535 w 243"/>
              <a:gd name="T35" fmla="*/ 254476813 h 247"/>
              <a:gd name="T36" fmla="*/ 5654845 w 243"/>
              <a:gd name="T37" fmla="*/ 227615748 h 247"/>
              <a:gd name="T38" fmla="*/ 0 w 243"/>
              <a:gd name="T39" fmla="*/ 204994715 h 247"/>
              <a:gd name="T40" fmla="*/ 0 w 243"/>
              <a:gd name="T41" fmla="*/ 178133650 h 247"/>
              <a:gd name="T42" fmla="*/ 0 w 243"/>
              <a:gd name="T43" fmla="*/ 149858845 h 247"/>
              <a:gd name="T44" fmla="*/ 5654845 w 243"/>
              <a:gd name="T45" fmla="*/ 122996591 h 247"/>
              <a:gd name="T46" fmla="*/ 16964535 w 243"/>
              <a:gd name="T47" fmla="*/ 94721786 h 247"/>
              <a:gd name="T48" fmla="*/ 33929069 w 243"/>
              <a:gd name="T49" fmla="*/ 72101942 h 247"/>
              <a:gd name="T50" fmla="*/ 50893604 w 243"/>
              <a:gd name="T51" fmla="*/ 56550799 h 247"/>
              <a:gd name="T52" fmla="*/ 72099272 w 243"/>
              <a:gd name="T53" fmla="*/ 33929766 h 247"/>
              <a:gd name="T54" fmla="*/ 94717462 w 243"/>
              <a:gd name="T55" fmla="*/ 22619844 h 247"/>
              <a:gd name="T56" fmla="*/ 117336842 w 243"/>
              <a:gd name="T57" fmla="*/ 11309922 h 247"/>
              <a:gd name="T58" fmla="*/ 144197355 w 243"/>
              <a:gd name="T59" fmla="*/ 5654961 h 247"/>
              <a:gd name="T60" fmla="*/ 172471579 w 243"/>
              <a:gd name="T61" fmla="*/ 0 h 247"/>
              <a:gd name="T62" fmla="*/ 199332092 w 243"/>
              <a:gd name="T63" fmla="*/ 5654961 h 247"/>
              <a:gd name="T64" fmla="*/ 227606316 w 243"/>
              <a:gd name="T65" fmla="*/ 11309922 h 247"/>
              <a:gd name="T66" fmla="*/ 254466830 w 243"/>
              <a:gd name="T67" fmla="*/ 22619844 h 247"/>
              <a:gd name="T68" fmla="*/ 277085020 w 243"/>
              <a:gd name="T69" fmla="*/ 33929766 h 247"/>
              <a:gd name="T70" fmla="*/ 294049555 w 243"/>
              <a:gd name="T71" fmla="*/ 56550799 h 247"/>
              <a:gd name="T72" fmla="*/ 311014089 w 243"/>
              <a:gd name="T73" fmla="*/ 72101942 h 247"/>
              <a:gd name="T74" fmla="*/ 326564912 w 243"/>
              <a:gd name="T75" fmla="*/ 94721786 h 247"/>
              <a:gd name="T76" fmla="*/ 337874602 w 243"/>
              <a:gd name="T77" fmla="*/ 122996591 h 247"/>
              <a:gd name="T78" fmla="*/ 343529447 w 243"/>
              <a:gd name="T79" fmla="*/ 149858845 h 247"/>
              <a:gd name="T80" fmla="*/ 343529447 w 243"/>
              <a:gd name="T81" fmla="*/ 178133650 h 247"/>
              <a:gd name="T82" fmla="*/ 343529447 w 243"/>
              <a:gd name="T83" fmla="*/ 178133650 h 247"/>
              <a:gd name="T84" fmla="*/ 343529447 w 243"/>
              <a:gd name="T85" fmla="*/ 172478689 h 247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43"/>
              <a:gd name="T130" fmla="*/ 0 h 247"/>
              <a:gd name="T131" fmla="*/ 243 w 243"/>
              <a:gd name="T132" fmla="*/ 247 h 247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43" h="247">
                <a:moveTo>
                  <a:pt x="243" y="122"/>
                </a:moveTo>
                <a:lnTo>
                  <a:pt x="243" y="145"/>
                </a:lnTo>
                <a:lnTo>
                  <a:pt x="239" y="161"/>
                </a:lnTo>
                <a:lnTo>
                  <a:pt x="231" y="180"/>
                </a:lnTo>
                <a:lnTo>
                  <a:pt x="220" y="196"/>
                </a:lnTo>
                <a:lnTo>
                  <a:pt x="208" y="212"/>
                </a:lnTo>
                <a:lnTo>
                  <a:pt x="196" y="224"/>
                </a:lnTo>
                <a:lnTo>
                  <a:pt x="180" y="231"/>
                </a:lnTo>
                <a:lnTo>
                  <a:pt x="161" y="239"/>
                </a:lnTo>
                <a:lnTo>
                  <a:pt x="141" y="243"/>
                </a:lnTo>
                <a:lnTo>
                  <a:pt x="122" y="247"/>
                </a:lnTo>
                <a:lnTo>
                  <a:pt x="102" y="243"/>
                </a:lnTo>
                <a:lnTo>
                  <a:pt x="83" y="239"/>
                </a:lnTo>
                <a:lnTo>
                  <a:pt x="67" y="231"/>
                </a:lnTo>
                <a:lnTo>
                  <a:pt x="51" y="224"/>
                </a:lnTo>
                <a:lnTo>
                  <a:pt x="36" y="212"/>
                </a:lnTo>
                <a:lnTo>
                  <a:pt x="24" y="196"/>
                </a:lnTo>
                <a:lnTo>
                  <a:pt x="12" y="180"/>
                </a:lnTo>
                <a:lnTo>
                  <a:pt x="4" y="161"/>
                </a:lnTo>
                <a:lnTo>
                  <a:pt x="0" y="145"/>
                </a:lnTo>
                <a:lnTo>
                  <a:pt x="0" y="126"/>
                </a:lnTo>
                <a:lnTo>
                  <a:pt x="0" y="106"/>
                </a:lnTo>
                <a:lnTo>
                  <a:pt x="4" y="87"/>
                </a:lnTo>
                <a:lnTo>
                  <a:pt x="12" y="67"/>
                </a:lnTo>
                <a:lnTo>
                  <a:pt x="24" y="51"/>
                </a:lnTo>
                <a:lnTo>
                  <a:pt x="36" y="40"/>
                </a:lnTo>
                <a:lnTo>
                  <a:pt x="51" y="24"/>
                </a:lnTo>
                <a:lnTo>
                  <a:pt x="67" y="16"/>
                </a:lnTo>
                <a:lnTo>
                  <a:pt x="83" y="8"/>
                </a:lnTo>
                <a:lnTo>
                  <a:pt x="102" y="4"/>
                </a:lnTo>
                <a:lnTo>
                  <a:pt x="122" y="0"/>
                </a:lnTo>
                <a:lnTo>
                  <a:pt x="141" y="4"/>
                </a:lnTo>
                <a:lnTo>
                  <a:pt x="161" y="8"/>
                </a:lnTo>
                <a:lnTo>
                  <a:pt x="180" y="16"/>
                </a:lnTo>
                <a:lnTo>
                  <a:pt x="196" y="24"/>
                </a:lnTo>
                <a:lnTo>
                  <a:pt x="208" y="40"/>
                </a:lnTo>
                <a:lnTo>
                  <a:pt x="220" y="51"/>
                </a:lnTo>
                <a:lnTo>
                  <a:pt x="231" y="67"/>
                </a:lnTo>
                <a:lnTo>
                  <a:pt x="239" y="87"/>
                </a:lnTo>
                <a:lnTo>
                  <a:pt x="243" y="106"/>
                </a:lnTo>
                <a:lnTo>
                  <a:pt x="243" y="126"/>
                </a:lnTo>
                <a:lnTo>
                  <a:pt x="243" y="122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8" name="Freeform 18">
            <a:extLst>
              <a:ext uri="{FF2B5EF4-FFF2-40B4-BE49-F238E27FC236}">
                <a16:creationId xmlns:a16="http://schemas.microsoft.com/office/drawing/2014/main" id="{10EAEC5A-0457-494F-854F-F9AD0A0AC513}"/>
              </a:ext>
            </a:extLst>
          </p:cNvPr>
          <p:cNvSpPr>
            <a:spLocks/>
          </p:cNvSpPr>
          <p:nvPr/>
        </p:nvSpPr>
        <p:spPr bwMode="auto">
          <a:xfrm>
            <a:off x="4940300" y="4135438"/>
            <a:ext cx="288925" cy="293687"/>
          </a:xfrm>
          <a:custGeom>
            <a:avLst/>
            <a:gdLst>
              <a:gd name="T0" fmla="*/ 343529447 w 243"/>
              <a:gd name="T1" fmla="*/ 172478689 h 247"/>
              <a:gd name="T2" fmla="*/ 343529447 w 243"/>
              <a:gd name="T3" fmla="*/ 204994715 h 247"/>
              <a:gd name="T4" fmla="*/ 337874602 w 243"/>
              <a:gd name="T5" fmla="*/ 227615748 h 247"/>
              <a:gd name="T6" fmla="*/ 326564912 w 243"/>
              <a:gd name="T7" fmla="*/ 254476813 h 247"/>
              <a:gd name="T8" fmla="*/ 311014089 w 243"/>
              <a:gd name="T9" fmla="*/ 277096657 h 247"/>
              <a:gd name="T10" fmla="*/ 294049555 w 243"/>
              <a:gd name="T11" fmla="*/ 299716501 h 247"/>
              <a:gd name="T12" fmla="*/ 277085020 w 243"/>
              <a:gd name="T13" fmla="*/ 316682573 h 247"/>
              <a:gd name="T14" fmla="*/ 254466830 w 243"/>
              <a:gd name="T15" fmla="*/ 326578755 h 247"/>
              <a:gd name="T16" fmla="*/ 227606316 w 243"/>
              <a:gd name="T17" fmla="*/ 337888677 h 247"/>
              <a:gd name="T18" fmla="*/ 199332092 w 243"/>
              <a:gd name="T19" fmla="*/ 343543638 h 247"/>
              <a:gd name="T20" fmla="*/ 172471579 w 243"/>
              <a:gd name="T21" fmla="*/ 349198599 h 247"/>
              <a:gd name="T22" fmla="*/ 144197355 w 243"/>
              <a:gd name="T23" fmla="*/ 343543638 h 247"/>
              <a:gd name="T24" fmla="*/ 117336842 w 243"/>
              <a:gd name="T25" fmla="*/ 337888677 h 247"/>
              <a:gd name="T26" fmla="*/ 94717462 w 243"/>
              <a:gd name="T27" fmla="*/ 326578755 h 247"/>
              <a:gd name="T28" fmla="*/ 72099272 w 243"/>
              <a:gd name="T29" fmla="*/ 316682573 h 247"/>
              <a:gd name="T30" fmla="*/ 50893604 w 243"/>
              <a:gd name="T31" fmla="*/ 299716501 h 247"/>
              <a:gd name="T32" fmla="*/ 33929069 w 243"/>
              <a:gd name="T33" fmla="*/ 277096657 h 247"/>
              <a:gd name="T34" fmla="*/ 16964535 w 243"/>
              <a:gd name="T35" fmla="*/ 254476813 h 247"/>
              <a:gd name="T36" fmla="*/ 5654845 w 243"/>
              <a:gd name="T37" fmla="*/ 227615748 h 247"/>
              <a:gd name="T38" fmla="*/ 0 w 243"/>
              <a:gd name="T39" fmla="*/ 204994715 h 247"/>
              <a:gd name="T40" fmla="*/ 0 w 243"/>
              <a:gd name="T41" fmla="*/ 178133650 h 247"/>
              <a:gd name="T42" fmla="*/ 0 w 243"/>
              <a:gd name="T43" fmla="*/ 149858845 h 247"/>
              <a:gd name="T44" fmla="*/ 5654845 w 243"/>
              <a:gd name="T45" fmla="*/ 122996591 h 247"/>
              <a:gd name="T46" fmla="*/ 16964535 w 243"/>
              <a:gd name="T47" fmla="*/ 94721786 h 247"/>
              <a:gd name="T48" fmla="*/ 33929069 w 243"/>
              <a:gd name="T49" fmla="*/ 72101942 h 247"/>
              <a:gd name="T50" fmla="*/ 50893604 w 243"/>
              <a:gd name="T51" fmla="*/ 56550799 h 247"/>
              <a:gd name="T52" fmla="*/ 72099272 w 243"/>
              <a:gd name="T53" fmla="*/ 33929766 h 247"/>
              <a:gd name="T54" fmla="*/ 94717462 w 243"/>
              <a:gd name="T55" fmla="*/ 22619844 h 247"/>
              <a:gd name="T56" fmla="*/ 117336842 w 243"/>
              <a:gd name="T57" fmla="*/ 11309922 h 247"/>
              <a:gd name="T58" fmla="*/ 144197355 w 243"/>
              <a:gd name="T59" fmla="*/ 5654961 h 247"/>
              <a:gd name="T60" fmla="*/ 172471579 w 243"/>
              <a:gd name="T61" fmla="*/ 0 h 247"/>
              <a:gd name="T62" fmla="*/ 199332092 w 243"/>
              <a:gd name="T63" fmla="*/ 5654961 h 247"/>
              <a:gd name="T64" fmla="*/ 227606316 w 243"/>
              <a:gd name="T65" fmla="*/ 11309922 h 247"/>
              <a:gd name="T66" fmla="*/ 254466830 w 243"/>
              <a:gd name="T67" fmla="*/ 22619844 h 247"/>
              <a:gd name="T68" fmla="*/ 277085020 w 243"/>
              <a:gd name="T69" fmla="*/ 33929766 h 247"/>
              <a:gd name="T70" fmla="*/ 294049555 w 243"/>
              <a:gd name="T71" fmla="*/ 56550799 h 247"/>
              <a:gd name="T72" fmla="*/ 311014089 w 243"/>
              <a:gd name="T73" fmla="*/ 72101942 h 247"/>
              <a:gd name="T74" fmla="*/ 326564912 w 243"/>
              <a:gd name="T75" fmla="*/ 94721786 h 247"/>
              <a:gd name="T76" fmla="*/ 337874602 w 243"/>
              <a:gd name="T77" fmla="*/ 122996591 h 247"/>
              <a:gd name="T78" fmla="*/ 343529447 w 243"/>
              <a:gd name="T79" fmla="*/ 149858845 h 247"/>
              <a:gd name="T80" fmla="*/ 343529447 w 243"/>
              <a:gd name="T81" fmla="*/ 178133650 h 247"/>
              <a:gd name="T82" fmla="*/ 343529447 w 243"/>
              <a:gd name="T83" fmla="*/ 178133650 h 247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3"/>
              <a:gd name="T127" fmla="*/ 0 h 247"/>
              <a:gd name="T128" fmla="*/ 243 w 243"/>
              <a:gd name="T129" fmla="*/ 247 h 247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3" h="247">
                <a:moveTo>
                  <a:pt x="243" y="122"/>
                </a:moveTo>
                <a:lnTo>
                  <a:pt x="243" y="145"/>
                </a:lnTo>
                <a:lnTo>
                  <a:pt x="239" y="161"/>
                </a:lnTo>
                <a:lnTo>
                  <a:pt x="231" y="180"/>
                </a:lnTo>
                <a:lnTo>
                  <a:pt x="220" y="196"/>
                </a:lnTo>
                <a:lnTo>
                  <a:pt x="208" y="212"/>
                </a:lnTo>
                <a:lnTo>
                  <a:pt x="196" y="224"/>
                </a:lnTo>
                <a:lnTo>
                  <a:pt x="180" y="231"/>
                </a:lnTo>
                <a:lnTo>
                  <a:pt x="161" y="239"/>
                </a:lnTo>
                <a:lnTo>
                  <a:pt x="141" y="243"/>
                </a:lnTo>
                <a:lnTo>
                  <a:pt x="122" y="247"/>
                </a:lnTo>
                <a:lnTo>
                  <a:pt x="102" y="243"/>
                </a:lnTo>
                <a:lnTo>
                  <a:pt x="83" y="239"/>
                </a:lnTo>
                <a:lnTo>
                  <a:pt x="67" y="231"/>
                </a:lnTo>
                <a:lnTo>
                  <a:pt x="51" y="224"/>
                </a:lnTo>
                <a:lnTo>
                  <a:pt x="36" y="212"/>
                </a:lnTo>
                <a:lnTo>
                  <a:pt x="24" y="196"/>
                </a:lnTo>
                <a:lnTo>
                  <a:pt x="12" y="180"/>
                </a:lnTo>
                <a:lnTo>
                  <a:pt x="4" y="161"/>
                </a:lnTo>
                <a:lnTo>
                  <a:pt x="0" y="145"/>
                </a:lnTo>
                <a:lnTo>
                  <a:pt x="0" y="126"/>
                </a:lnTo>
                <a:lnTo>
                  <a:pt x="0" y="106"/>
                </a:lnTo>
                <a:lnTo>
                  <a:pt x="4" y="87"/>
                </a:lnTo>
                <a:lnTo>
                  <a:pt x="12" y="67"/>
                </a:lnTo>
                <a:lnTo>
                  <a:pt x="24" y="51"/>
                </a:lnTo>
                <a:lnTo>
                  <a:pt x="36" y="40"/>
                </a:lnTo>
                <a:lnTo>
                  <a:pt x="51" y="24"/>
                </a:lnTo>
                <a:lnTo>
                  <a:pt x="67" y="16"/>
                </a:lnTo>
                <a:lnTo>
                  <a:pt x="83" y="8"/>
                </a:lnTo>
                <a:lnTo>
                  <a:pt x="102" y="4"/>
                </a:lnTo>
                <a:lnTo>
                  <a:pt x="122" y="0"/>
                </a:lnTo>
                <a:lnTo>
                  <a:pt x="141" y="4"/>
                </a:lnTo>
                <a:lnTo>
                  <a:pt x="161" y="8"/>
                </a:lnTo>
                <a:lnTo>
                  <a:pt x="180" y="16"/>
                </a:lnTo>
                <a:lnTo>
                  <a:pt x="196" y="24"/>
                </a:lnTo>
                <a:lnTo>
                  <a:pt x="208" y="40"/>
                </a:lnTo>
                <a:lnTo>
                  <a:pt x="220" y="51"/>
                </a:lnTo>
                <a:lnTo>
                  <a:pt x="231" y="67"/>
                </a:lnTo>
                <a:lnTo>
                  <a:pt x="239" y="87"/>
                </a:lnTo>
                <a:lnTo>
                  <a:pt x="243" y="106"/>
                </a:lnTo>
                <a:lnTo>
                  <a:pt x="243" y="126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9" name="Freeform 19">
            <a:extLst>
              <a:ext uri="{FF2B5EF4-FFF2-40B4-BE49-F238E27FC236}">
                <a16:creationId xmlns:a16="http://schemas.microsoft.com/office/drawing/2014/main" id="{CFA047BF-4907-4A0B-9EC8-0E8ACBB8430E}"/>
              </a:ext>
            </a:extLst>
          </p:cNvPr>
          <p:cNvSpPr>
            <a:spLocks/>
          </p:cNvSpPr>
          <p:nvPr/>
        </p:nvSpPr>
        <p:spPr bwMode="auto">
          <a:xfrm>
            <a:off x="5578475" y="4135438"/>
            <a:ext cx="293688" cy="293687"/>
          </a:xfrm>
          <a:custGeom>
            <a:avLst/>
            <a:gdLst>
              <a:gd name="T0" fmla="*/ 350620493 w 246"/>
              <a:gd name="T1" fmla="*/ 172478689 h 247"/>
              <a:gd name="T2" fmla="*/ 344919842 w 246"/>
              <a:gd name="T3" fmla="*/ 204994715 h 247"/>
              <a:gd name="T4" fmla="*/ 339217997 w 246"/>
              <a:gd name="T5" fmla="*/ 227615748 h 247"/>
              <a:gd name="T6" fmla="*/ 329240962 w 246"/>
              <a:gd name="T7" fmla="*/ 254476813 h 247"/>
              <a:gd name="T8" fmla="*/ 317838466 w 246"/>
              <a:gd name="T9" fmla="*/ 277096657 h 247"/>
              <a:gd name="T10" fmla="*/ 300735318 w 246"/>
              <a:gd name="T11" fmla="*/ 299716501 h 247"/>
              <a:gd name="T12" fmla="*/ 277930326 w 246"/>
              <a:gd name="T13" fmla="*/ 316682573 h 247"/>
              <a:gd name="T14" fmla="*/ 256551988 w 246"/>
              <a:gd name="T15" fmla="*/ 326578755 h 247"/>
              <a:gd name="T16" fmla="*/ 233746996 w 246"/>
              <a:gd name="T17" fmla="*/ 337888677 h 247"/>
              <a:gd name="T18" fmla="*/ 205241352 w 246"/>
              <a:gd name="T19" fmla="*/ 343543638 h 247"/>
              <a:gd name="T20" fmla="*/ 178161169 w 246"/>
              <a:gd name="T21" fmla="*/ 349198599 h 247"/>
              <a:gd name="T22" fmla="*/ 149655525 w 246"/>
              <a:gd name="T23" fmla="*/ 343543638 h 247"/>
              <a:gd name="T24" fmla="*/ 122574149 w 246"/>
              <a:gd name="T25" fmla="*/ 337888677 h 247"/>
              <a:gd name="T26" fmla="*/ 94068505 w 246"/>
              <a:gd name="T27" fmla="*/ 326578755 h 247"/>
              <a:gd name="T28" fmla="*/ 72690168 w 246"/>
              <a:gd name="T29" fmla="*/ 316682573 h 247"/>
              <a:gd name="T30" fmla="*/ 55585826 w 246"/>
              <a:gd name="T31" fmla="*/ 299716501 h 247"/>
              <a:gd name="T32" fmla="*/ 32782028 w 246"/>
              <a:gd name="T33" fmla="*/ 277096657 h 247"/>
              <a:gd name="T34" fmla="*/ 21379531 w 246"/>
              <a:gd name="T35" fmla="*/ 254476813 h 247"/>
              <a:gd name="T36" fmla="*/ 9977035 w 246"/>
              <a:gd name="T37" fmla="*/ 227615748 h 247"/>
              <a:gd name="T38" fmla="*/ 5700651 w 246"/>
              <a:gd name="T39" fmla="*/ 204994715 h 247"/>
              <a:gd name="T40" fmla="*/ 0 w 246"/>
              <a:gd name="T41" fmla="*/ 178133650 h 247"/>
              <a:gd name="T42" fmla="*/ 5700651 w 246"/>
              <a:gd name="T43" fmla="*/ 149858845 h 247"/>
              <a:gd name="T44" fmla="*/ 9977035 w 246"/>
              <a:gd name="T45" fmla="*/ 122996591 h 247"/>
              <a:gd name="T46" fmla="*/ 21379531 w 246"/>
              <a:gd name="T47" fmla="*/ 94721786 h 247"/>
              <a:gd name="T48" fmla="*/ 32782028 w 246"/>
              <a:gd name="T49" fmla="*/ 72101942 h 247"/>
              <a:gd name="T50" fmla="*/ 55585826 w 246"/>
              <a:gd name="T51" fmla="*/ 56550799 h 247"/>
              <a:gd name="T52" fmla="*/ 72690168 w 246"/>
              <a:gd name="T53" fmla="*/ 33929766 h 247"/>
              <a:gd name="T54" fmla="*/ 94068505 w 246"/>
              <a:gd name="T55" fmla="*/ 22619844 h 247"/>
              <a:gd name="T56" fmla="*/ 122574149 w 246"/>
              <a:gd name="T57" fmla="*/ 11309922 h 247"/>
              <a:gd name="T58" fmla="*/ 149655525 w 246"/>
              <a:gd name="T59" fmla="*/ 5654961 h 247"/>
              <a:gd name="T60" fmla="*/ 178161169 w 246"/>
              <a:gd name="T61" fmla="*/ 0 h 247"/>
              <a:gd name="T62" fmla="*/ 205241352 w 246"/>
              <a:gd name="T63" fmla="*/ 5654961 h 247"/>
              <a:gd name="T64" fmla="*/ 233746996 w 246"/>
              <a:gd name="T65" fmla="*/ 11309922 h 247"/>
              <a:gd name="T66" fmla="*/ 256551988 w 246"/>
              <a:gd name="T67" fmla="*/ 22619844 h 247"/>
              <a:gd name="T68" fmla="*/ 277930326 w 246"/>
              <a:gd name="T69" fmla="*/ 33929766 h 247"/>
              <a:gd name="T70" fmla="*/ 300735318 w 246"/>
              <a:gd name="T71" fmla="*/ 56550799 h 247"/>
              <a:gd name="T72" fmla="*/ 317838466 w 246"/>
              <a:gd name="T73" fmla="*/ 72101942 h 247"/>
              <a:gd name="T74" fmla="*/ 329240962 w 246"/>
              <a:gd name="T75" fmla="*/ 94721786 h 247"/>
              <a:gd name="T76" fmla="*/ 339217997 w 246"/>
              <a:gd name="T77" fmla="*/ 122996591 h 247"/>
              <a:gd name="T78" fmla="*/ 344919842 w 246"/>
              <a:gd name="T79" fmla="*/ 149858845 h 247"/>
              <a:gd name="T80" fmla="*/ 350620493 w 246"/>
              <a:gd name="T81" fmla="*/ 178133650 h 247"/>
              <a:gd name="T82" fmla="*/ 350620493 w 246"/>
              <a:gd name="T83" fmla="*/ 178133650 h 247"/>
              <a:gd name="T84" fmla="*/ 350620493 w 246"/>
              <a:gd name="T85" fmla="*/ 172478689 h 247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46"/>
              <a:gd name="T130" fmla="*/ 0 h 247"/>
              <a:gd name="T131" fmla="*/ 246 w 246"/>
              <a:gd name="T132" fmla="*/ 247 h 247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46" h="247">
                <a:moveTo>
                  <a:pt x="246" y="122"/>
                </a:moveTo>
                <a:lnTo>
                  <a:pt x="242" y="145"/>
                </a:lnTo>
                <a:lnTo>
                  <a:pt x="238" y="161"/>
                </a:lnTo>
                <a:lnTo>
                  <a:pt x="231" y="180"/>
                </a:lnTo>
                <a:lnTo>
                  <a:pt x="223" y="196"/>
                </a:lnTo>
                <a:lnTo>
                  <a:pt x="211" y="212"/>
                </a:lnTo>
                <a:lnTo>
                  <a:pt x="195" y="224"/>
                </a:lnTo>
                <a:lnTo>
                  <a:pt x="180" y="231"/>
                </a:lnTo>
                <a:lnTo>
                  <a:pt x="164" y="239"/>
                </a:lnTo>
                <a:lnTo>
                  <a:pt x="144" y="243"/>
                </a:lnTo>
                <a:lnTo>
                  <a:pt x="125" y="247"/>
                </a:lnTo>
                <a:lnTo>
                  <a:pt x="105" y="243"/>
                </a:lnTo>
                <a:lnTo>
                  <a:pt x="86" y="239"/>
                </a:lnTo>
                <a:lnTo>
                  <a:pt x="66" y="231"/>
                </a:lnTo>
                <a:lnTo>
                  <a:pt x="51" y="224"/>
                </a:lnTo>
                <a:lnTo>
                  <a:pt x="39" y="212"/>
                </a:lnTo>
                <a:lnTo>
                  <a:pt x="23" y="196"/>
                </a:lnTo>
                <a:lnTo>
                  <a:pt x="15" y="180"/>
                </a:lnTo>
                <a:lnTo>
                  <a:pt x="7" y="161"/>
                </a:lnTo>
                <a:lnTo>
                  <a:pt x="4" y="145"/>
                </a:lnTo>
                <a:lnTo>
                  <a:pt x="0" y="126"/>
                </a:lnTo>
                <a:lnTo>
                  <a:pt x="4" y="106"/>
                </a:lnTo>
                <a:lnTo>
                  <a:pt x="7" y="87"/>
                </a:lnTo>
                <a:lnTo>
                  <a:pt x="15" y="67"/>
                </a:lnTo>
                <a:lnTo>
                  <a:pt x="23" y="51"/>
                </a:lnTo>
                <a:lnTo>
                  <a:pt x="39" y="40"/>
                </a:lnTo>
                <a:lnTo>
                  <a:pt x="51" y="24"/>
                </a:lnTo>
                <a:lnTo>
                  <a:pt x="66" y="16"/>
                </a:lnTo>
                <a:lnTo>
                  <a:pt x="86" y="8"/>
                </a:lnTo>
                <a:lnTo>
                  <a:pt x="105" y="4"/>
                </a:lnTo>
                <a:lnTo>
                  <a:pt x="125" y="0"/>
                </a:lnTo>
                <a:lnTo>
                  <a:pt x="144" y="4"/>
                </a:lnTo>
                <a:lnTo>
                  <a:pt x="164" y="8"/>
                </a:lnTo>
                <a:lnTo>
                  <a:pt x="180" y="16"/>
                </a:lnTo>
                <a:lnTo>
                  <a:pt x="195" y="24"/>
                </a:lnTo>
                <a:lnTo>
                  <a:pt x="211" y="40"/>
                </a:lnTo>
                <a:lnTo>
                  <a:pt x="223" y="51"/>
                </a:lnTo>
                <a:lnTo>
                  <a:pt x="231" y="67"/>
                </a:lnTo>
                <a:lnTo>
                  <a:pt x="238" y="87"/>
                </a:lnTo>
                <a:lnTo>
                  <a:pt x="242" y="106"/>
                </a:lnTo>
                <a:lnTo>
                  <a:pt x="246" y="126"/>
                </a:lnTo>
                <a:lnTo>
                  <a:pt x="246" y="122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Freeform 20">
            <a:extLst>
              <a:ext uri="{FF2B5EF4-FFF2-40B4-BE49-F238E27FC236}">
                <a16:creationId xmlns:a16="http://schemas.microsoft.com/office/drawing/2014/main" id="{D8BBFC5A-2D2F-4F6C-9724-A75ED49FC338}"/>
              </a:ext>
            </a:extLst>
          </p:cNvPr>
          <p:cNvSpPr>
            <a:spLocks/>
          </p:cNvSpPr>
          <p:nvPr/>
        </p:nvSpPr>
        <p:spPr bwMode="auto">
          <a:xfrm>
            <a:off x="5578475" y="4135438"/>
            <a:ext cx="293688" cy="293687"/>
          </a:xfrm>
          <a:custGeom>
            <a:avLst/>
            <a:gdLst>
              <a:gd name="T0" fmla="*/ 350620493 w 246"/>
              <a:gd name="T1" fmla="*/ 172478689 h 247"/>
              <a:gd name="T2" fmla="*/ 344919842 w 246"/>
              <a:gd name="T3" fmla="*/ 204994715 h 247"/>
              <a:gd name="T4" fmla="*/ 339217997 w 246"/>
              <a:gd name="T5" fmla="*/ 227615748 h 247"/>
              <a:gd name="T6" fmla="*/ 329240962 w 246"/>
              <a:gd name="T7" fmla="*/ 254476813 h 247"/>
              <a:gd name="T8" fmla="*/ 317838466 w 246"/>
              <a:gd name="T9" fmla="*/ 277096657 h 247"/>
              <a:gd name="T10" fmla="*/ 300735318 w 246"/>
              <a:gd name="T11" fmla="*/ 299716501 h 247"/>
              <a:gd name="T12" fmla="*/ 277930326 w 246"/>
              <a:gd name="T13" fmla="*/ 316682573 h 247"/>
              <a:gd name="T14" fmla="*/ 256551988 w 246"/>
              <a:gd name="T15" fmla="*/ 326578755 h 247"/>
              <a:gd name="T16" fmla="*/ 233746996 w 246"/>
              <a:gd name="T17" fmla="*/ 337888677 h 247"/>
              <a:gd name="T18" fmla="*/ 205241352 w 246"/>
              <a:gd name="T19" fmla="*/ 343543638 h 247"/>
              <a:gd name="T20" fmla="*/ 178161169 w 246"/>
              <a:gd name="T21" fmla="*/ 349198599 h 247"/>
              <a:gd name="T22" fmla="*/ 149655525 w 246"/>
              <a:gd name="T23" fmla="*/ 343543638 h 247"/>
              <a:gd name="T24" fmla="*/ 122574149 w 246"/>
              <a:gd name="T25" fmla="*/ 337888677 h 247"/>
              <a:gd name="T26" fmla="*/ 94068505 w 246"/>
              <a:gd name="T27" fmla="*/ 326578755 h 247"/>
              <a:gd name="T28" fmla="*/ 72690168 w 246"/>
              <a:gd name="T29" fmla="*/ 316682573 h 247"/>
              <a:gd name="T30" fmla="*/ 55585826 w 246"/>
              <a:gd name="T31" fmla="*/ 299716501 h 247"/>
              <a:gd name="T32" fmla="*/ 32782028 w 246"/>
              <a:gd name="T33" fmla="*/ 277096657 h 247"/>
              <a:gd name="T34" fmla="*/ 21379531 w 246"/>
              <a:gd name="T35" fmla="*/ 254476813 h 247"/>
              <a:gd name="T36" fmla="*/ 9977035 w 246"/>
              <a:gd name="T37" fmla="*/ 227615748 h 247"/>
              <a:gd name="T38" fmla="*/ 5700651 w 246"/>
              <a:gd name="T39" fmla="*/ 204994715 h 247"/>
              <a:gd name="T40" fmla="*/ 0 w 246"/>
              <a:gd name="T41" fmla="*/ 178133650 h 247"/>
              <a:gd name="T42" fmla="*/ 5700651 w 246"/>
              <a:gd name="T43" fmla="*/ 149858845 h 247"/>
              <a:gd name="T44" fmla="*/ 9977035 w 246"/>
              <a:gd name="T45" fmla="*/ 122996591 h 247"/>
              <a:gd name="T46" fmla="*/ 21379531 w 246"/>
              <a:gd name="T47" fmla="*/ 94721786 h 247"/>
              <a:gd name="T48" fmla="*/ 32782028 w 246"/>
              <a:gd name="T49" fmla="*/ 72101942 h 247"/>
              <a:gd name="T50" fmla="*/ 55585826 w 246"/>
              <a:gd name="T51" fmla="*/ 56550799 h 247"/>
              <a:gd name="T52" fmla="*/ 72690168 w 246"/>
              <a:gd name="T53" fmla="*/ 33929766 h 247"/>
              <a:gd name="T54" fmla="*/ 94068505 w 246"/>
              <a:gd name="T55" fmla="*/ 22619844 h 247"/>
              <a:gd name="T56" fmla="*/ 122574149 w 246"/>
              <a:gd name="T57" fmla="*/ 11309922 h 247"/>
              <a:gd name="T58" fmla="*/ 149655525 w 246"/>
              <a:gd name="T59" fmla="*/ 5654961 h 247"/>
              <a:gd name="T60" fmla="*/ 178161169 w 246"/>
              <a:gd name="T61" fmla="*/ 0 h 247"/>
              <a:gd name="T62" fmla="*/ 205241352 w 246"/>
              <a:gd name="T63" fmla="*/ 5654961 h 247"/>
              <a:gd name="T64" fmla="*/ 233746996 w 246"/>
              <a:gd name="T65" fmla="*/ 11309922 h 247"/>
              <a:gd name="T66" fmla="*/ 256551988 w 246"/>
              <a:gd name="T67" fmla="*/ 22619844 h 247"/>
              <a:gd name="T68" fmla="*/ 277930326 w 246"/>
              <a:gd name="T69" fmla="*/ 33929766 h 247"/>
              <a:gd name="T70" fmla="*/ 300735318 w 246"/>
              <a:gd name="T71" fmla="*/ 56550799 h 247"/>
              <a:gd name="T72" fmla="*/ 317838466 w 246"/>
              <a:gd name="T73" fmla="*/ 72101942 h 247"/>
              <a:gd name="T74" fmla="*/ 329240962 w 246"/>
              <a:gd name="T75" fmla="*/ 94721786 h 247"/>
              <a:gd name="T76" fmla="*/ 339217997 w 246"/>
              <a:gd name="T77" fmla="*/ 122996591 h 247"/>
              <a:gd name="T78" fmla="*/ 344919842 w 246"/>
              <a:gd name="T79" fmla="*/ 149858845 h 247"/>
              <a:gd name="T80" fmla="*/ 350620493 w 246"/>
              <a:gd name="T81" fmla="*/ 178133650 h 247"/>
              <a:gd name="T82" fmla="*/ 350620493 w 246"/>
              <a:gd name="T83" fmla="*/ 178133650 h 247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6"/>
              <a:gd name="T127" fmla="*/ 0 h 247"/>
              <a:gd name="T128" fmla="*/ 246 w 246"/>
              <a:gd name="T129" fmla="*/ 247 h 247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6" h="247">
                <a:moveTo>
                  <a:pt x="246" y="122"/>
                </a:moveTo>
                <a:lnTo>
                  <a:pt x="242" y="145"/>
                </a:lnTo>
                <a:lnTo>
                  <a:pt x="238" y="161"/>
                </a:lnTo>
                <a:lnTo>
                  <a:pt x="231" y="180"/>
                </a:lnTo>
                <a:lnTo>
                  <a:pt x="223" y="196"/>
                </a:lnTo>
                <a:lnTo>
                  <a:pt x="211" y="212"/>
                </a:lnTo>
                <a:lnTo>
                  <a:pt x="195" y="224"/>
                </a:lnTo>
                <a:lnTo>
                  <a:pt x="180" y="231"/>
                </a:lnTo>
                <a:lnTo>
                  <a:pt x="164" y="239"/>
                </a:lnTo>
                <a:lnTo>
                  <a:pt x="144" y="243"/>
                </a:lnTo>
                <a:lnTo>
                  <a:pt x="125" y="247"/>
                </a:lnTo>
                <a:lnTo>
                  <a:pt x="105" y="243"/>
                </a:lnTo>
                <a:lnTo>
                  <a:pt x="86" y="239"/>
                </a:lnTo>
                <a:lnTo>
                  <a:pt x="66" y="231"/>
                </a:lnTo>
                <a:lnTo>
                  <a:pt x="51" y="224"/>
                </a:lnTo>
                <a:lnTo>
                  <a:pt x="39" y="212"/>
                </a:lnTo>
                <a:lnTo>
                  <a:pt x="23" y="196"/>
                </a:lnTo>
                <a:lnTo>
                  <a:pt x="15" y="180"/>
                </a:lnTo>
                <a:lnTo>
                  <a:pt x="7" y="161"/>
                </a:lnTo>
                <a:lnTo>
                  <a:pt x="4" y="145"/>
                </a:lnTo>
                <a:lnTo>
                  <a:pt x="0" y="126"/>
                </a:lnTo>
                <a:lnTo>
                  <a:pt x="4" y="106"/>
                </a:lnTo>
                <a:lnTo>
                  <a:pt x="7" y="87"/>
                </a:lnTo>
                <a:lnTo>
                  <a:pt x="15" y="67"/>
                </a:lnTo>
                <a:lnTo>
                  <a:pt x="23" y="51"/>
                </a:lnTo>
                <a:lnTo>
                  <a:pt x="39" y="40"/>
                </a:lnTo>
                <a:lnTo>
                  <a:pt x="51" y="24"/>
                </a:lnTo>
                <a:lnTo>
                  <a:pt x="66" y="16"/>
                </a:lnTo>
                <a:lnTo>
                  <a:pt x="86" y="8"/>
                </a:lnTo>
                <a:lnTo>
                  <a:pt x="105" y="4"/>
                </a:lnTo>
                <a:lnTo>
                  <a:pt x="125" y="0"/>
                </a:lnTo>
                <a:lnTo>
                  <a:pt x="144" y="4"/>
                </a:lnTo>
                <a:lnTo>
                  <a:pt x="164" y="8"/>
                </a:lnTo>
                <a:lnTo>
                  <a:pt x="180" y="16"/>
                </a:lnTo>
                <a:lnTo>
                  <a:pt x="195" y="24"/>
                </a:lnTo>
                <a:lnTo>
                  <a:pt x="211" y="40"/>
                </a:lnTo>
                <a:lnTo>
                  <a:pt x="223" y="51"/>
                </a:lnTo>
                <a:lnTo>
                  <a:pt x="231" y="67"/>
                </a:lnTo>
                <a:lnTo>
                  <a:pt x="238" y="87"/>
                </a:lnTo>
                <a:lnTo>
                  <a:pt x="242" y="106"/>
                </a:lnTo>
                <a:lnTo>
                  <a:pt x="246" y="126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1" name="Freeform 21">
            <a:extLst>
              <a:ext uri="{FF2B5EF4-FFF2-40B4-BE49-F238E27FC236}">
                <a16:creationId xmlns:a16="http://schemas.microsoft.com/office/drawing/2014/main" id="{ABD81B6D-5CA6-461C-B5D2-EA14840D75EB}"/>
              </a:ext>
            </a:extLst>
          </p:cNvPr>
          <p:cNvSpPr>
            <a:spLocks/>
          </p:cNvSpPr>
          <p:nvPr/>
        </p:nvSpPr>
        <p:spPr bwMode="auto">
          <a:xfrm>
            <a:off x="7269163" y="3497263"/>
            <a:ext cx="288925" cy="288925"/>
          </a:xfrm>
          <a:custGeom>
            <a:avLst/>
            <a:gdLst>
              <a:gd name="T0" fmla="*/ 343529447 w 243"/>
              <a:gd name="T1" fmla="*/ 172471579 h 243"/>
              <a:gd name="T2" fmla="*/ 343529447 w 243"/>
              <a:gd name="T3" fmla="*/ 199332092 h 243"/>
              <a:gd name="T4" fmla="*/ 337874602 w 243"/>
              <a:gd name="T5" fmla="*/ 227606316 h 243"/>
              <a:gd name="T6" fmla="*/ 326564912 w 243"/>
              <a:gd name="T7" fmla="*/ 248811985 h 243"/>
              <a:gd name="T8" fmla="*/ 311014089 w 243"/>
              <a:gd name="T9" fmla="*/ 277085020 h 243"/>
              <a:gd name="T10" fmla="*/ 294049555 w 243"/>
              <a:gd name="T11" fmla="*/ 294049555 h 243"/>
              <a:gd name="T12" fmla="*/ 277085020 w 243"/>
              <a:gd name="T13" fmla="*/ 309600378 h 243"/>
              <a:gd name="T14" fmla="*/ 254466830 w 243"/>
              <a:gd name="T15" fmla="*/ 326564912 h 243"/>
              <a:gd name="T16" fmla="*/ 227606316 w 243"/>
              <a:gd name="T17" fmla="*/ 337874602 h 243"/>
              <a:gd name="T18" fmla="*/ 199332092 w 243"/>
              <a:gd name="T19" fmla="*/ 343529447 h 243"/>
              <a:gd name="T20" fmla="*/ 172471579 w 243"/>
              <a:gd name="T21" fmla="*/ 343529447 h 243"/>
              <a:gd name="T22" fmla="*/ 144197355 w 243"/>
              <a:gd name="T23" fmla="*/ 343529447 h 243"/>
              <a:gd name="T24" fmla="*/ 117336842 w 243"/>
              <a:gd name="T25" fmla="*/ 337874602 h 243"/>
              <a:gd name="T26" fmla="*/ 94717462 w 243"/>
              <a:gd name="T27" fmla="*/ 326564912 h 243"/>
              <a:gd name="T28" fmla="*/ 72099272 w 243"/>
              <a:gd name="T29" fmla="*/ 309600378 h 243"/>
              <a:gd name="T30" fmla="*/ 50893604 w 243"/>
              <a:gd name="T31" fmla="*/ 294049555 h 243"/>
              <a:gd name="T32" fmla="*/ 33929069 w 243"/>
              <a:gd name="T33" fmla="*/ 277085020 h 243"/>
              <a:gd name="T34" fmla="*/ 16964535 w 243"/>
              <a:gd name="T35" fmla="*/ 248811985 h 243"/>
              <a:gd name="T36" fmla="*/ 5654845 w 243"/>
              <a:gd name="T37" fmla="*/ 227606316 h 243"/>
              <a:gd name="T38" fmla="*/ 0 w 243"/>
              <a:gd name="T39" fmla="*/ 199332092 h 243"/>
              <a:gd name="T40" fmla="*/ 0 w 243"/>
              <a:gd name="T41" fmla="*/ 172471579 h 243"/>
              <a:gd name="T42" fmla="*/ 0 w 243"/>
              <a:gd name="T43" fmla="*/ 144197355 h 243"/>
              <a:gd name="T44" fmla="*/ 5654845 w 243"/>
              <a:gd name="T45" fmla="*/ 115923131 h 243"/>
              <a:gd name="T46" fmla="*/ 16964535 w 243"/>
              <a:gd name="T47" fmla="*/ 94717462 h 243"/>
              <a:gd name="T48" fmla="*/ 33929069 w 243"/>
              <a:gd name="T49" fmla="*/ 72099272 h 243"/>
              <a:gd name="T50" fmla="*/ 50893604 w 243"/>
              <a:gd name="T51" fmla="*/ 49479892 h 243"/>
              <a:gd name="T52" fmla="*/ 72099272 w 243"/>
              <a:gd name="T53" fmla="*/ 33929069 h 243"/>
              <a:gd name="T54" fmla="*/ 94717462 w 243"/>
              <a:gd name="T55" fmla="*/ 16964535 h 243"/>
              <a:gd name="T56" fmla="*/ 117336842 w 243"/>
              <a:gd name="T57" fmla="*/ 5654845 h 243"/>
              <a:gd name="T58" fmla="*/ 144197355 w 243"/>
              <a:gd name="T59" fmla="*/ 0 h 243"/>
              <a:gd name="T60" fmla="*/ 172471579 w 243"/>
              <a:gd name="T61" fmla="*/ 0 h 243"/>
              <a:gd name="T62" fmla="*/ 199332092 w 243"/>
              <a:gd name="T63" fmla="*/ 0 h 243"/>
              <a:gd name="T64" fmla="*/ 227606316 w 243"/>
              <a:gd name="T65" fmla="*/ 5654845 h 243"/>
              <a:gd name="T66" fmla="*/ 254466830 w 243"/>
              <a:gd name="T67" fmla="*/ 16964535 h 243"/>
              <a:gd name="T68" fmla="*/ 277085020 w 243"/>
              <a:gd name="T69" fmla="*/ 33929069 h 243"/>
              <a:gd name="T70" fmla="*/ 294049555 w 243"/>
              <a:gd name="T71" fmla="*/ 49479892 h 243"/>
              <a:gd name="T72" fmla="*/ 311014089 w 243"/>
              <a:gd name="T73" fmla="*/ 72099272 h 243"/>
              <a:gd name="T74" fmla="*/ 326564912 w 243"/>
              <a:gd name="T75" fmla="*/ 94717462 h 243"/>
              <a:gd name="T76" fmla="*/ 337874602 w 243"/>
              <a:gd name="T77" fmla="*/ 115923131 h 243"/>
              <a:gd name="T78" fmla="*/ 343529447 w 243"/>
              <a:gd name="T79" fmla="*/ 144197355 h 243"/>
              <a:gd name="T80" fmla="*/ 343529447 w 243"/>
              <a:gd name="T81" fmla="*/ 172471579 h 243"/>
              <a:gd name="T82" fmla="*/ 343529447 w 243"/>
              <a:gd name="T83" fmla="*/ 172471579 h 24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3"/>
              <a:gd name="T127" fmla="*/ 0 h 243"/>
              <a:gd name="T128" fmla="*/ 243 w 243"/>
              <a:gd name="T129" fmla="*/ 243 h 24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3" h="243">
                <a:moveTo>
                  <a:pt x="243" y="122"/>
                </a:moveTo>
                <a:lnTo>
                  <a:pt x="243" y="141"/>
                </a:lnTo>
                <a:lnTo>
                  <a:pt x="239" y="161"/>
                </a:lnTo>
                <a:lnTo>
                  <a:pt x="231" y="176"/>
                </a:lnTo>
                <a:lnTo>
                  <a:pt x="220" y="196"/>
                </a:lnTo>
                <a:lnTo>
                  <a:pt x="208" y="208"/>
                </a:lnTo>
                <a:lnTo>
                  <a:pt x="196" y="219"/>
                </a:lnTo>
                <a:lnTo>
                  <a:pt x="180" y="231"/>
                </a:lnTo>
                <a:lnTo>
                  <a:pt x="161" y="239"/>
                </a:lnTo>
                <a:lnTo>
                  <a:pt x="141" y="243"/>
                </a:lnTo>
                <a:lnTo>
                  <a:pt x="122" y="243"/>
                </a:lnTo>
                <a:lnTo>
                  <a:pt x="102" y="243"/>
                </a:lnTo>
                <a:lnTo>
                  <a:pt x="83" y="239"/>
                </a:lnTo>
                <a:lnTo>
                  <a:pt x="67" y="231"/>
                </a:lnTo>
                <a:lnTo>
                  <a:pt x="51" y="219"/>
                </a:lnTo>
                <a:lnTo>
                  <a:pt x="36" y="208"/>
                </a:lnTo>
                <a:lnTo>
                  <a:pt x="24" y="196"/>
                </a:lnTo>
                <a:lnTo>
                  <a:pt x="12" y="176"/>
                </a:lnTo>
                <a:lnTo>
                  <a:pt x="4" y="161"/>
                </a:lnTo>
                <a:lnTo>
                  <a:pt x="0" y="141"/>
                </a:lnTo>
                <a:lnTo>
                  <a:pt x="0" y="122"/>
                </a:lnTo>
                <a:lnTo>
                  <a:pt x="0" y="102"/>
                </a:lnTo>
                <a:lnTo>
                  <a:pt x="4" y="82"/>
                </a:lnTo>
                <a:lnTo>
                  <a:pt x="12" y="67"/>
                </a:lnTo>
                <a:lnTo>
                  <a:pt x="24" y="51"/>
                </a:lnTo>
                <a:lnTo>
                  <a:pt x="36" y="35"/>
                </a:lnTo>
                <a:lnTo>
                  <a:pt x="51" y="24"/>
                </a:lnTo>
                <a:lnTo>
                  <a:pt x="67" y="12"/>
                </a:lnTo>
                <a:lnTo>
                  <a:pt x="83" y="4"/>
                </a:lnTo>
                <a:lnTo>
                  <a:pt x="102" y="0"/>
                </a:lnTo>
                <a:lnTo>
                  <a:pt x="122" y="0"/>
                </a:lnTo>
                <a:lnTo>
                  <a:pt x="141" y="0"/>
                </a:lnTo>
                <a:lnTo>
                  <a:pt x="161" y="4"/>
                </a:lnTo>
                <a:lnTo>
                  <a:pt x="180" y="12"/>
                </a:lnTo>
                <a:lnTo>
                  <a:pt x="196" y="24"/>
                </a:lnTo>
                <a:lnTo>
                  <a:pt x="208" y="35"/>
                </a:lnTo>
                <a:lnTo>
                  <a:pt x="220" y="51"/>
                </a:lnTo>
                <a:lnTo>
                  <a:pt x="231" y="67"/>
                </a:lnTo>
                <a:lnTo>
                  <a:pt x="239" y="82"/>
                </a:lnTo>
                <a:lnTo>
                  <a:pt x="243" y="102"/>
                </a:lnTo>
                <a:lnTo>
                  <a:pt x="243" y="122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2" name="Freeform 22">
            <a:extLst>
              <a:ext uri="{FF2B5EF4-FFF2-40B4-BE49-F238E27FC236}">
                <a16:creationId xmlns:a16="http://schemas.microsoft.com/office/drawing/2014/main" id="{794C6B53-551F-4960-9C17-BFC856932CCD}"/>
              </a:ext>
            </a:extLst>
          </p:cNvPr>
          <p:cNvSpPr>
            <a:spLocks/>
          </p:cNvSpPr>
          <p:nvPr/>
        </p:nvSpPr>
        <p:spPr bwMode="auto">
          <a:xfrm>
            <a:off x="7269163" y="3497263"/>
            <a:ext cx="288925" cy="288925"/>
          </a:xfrm>
          <a:custGeom>
            <a:avLst/>
            <a:gdLst>
              <a:gd name="T0" fmla="*/ 343529447 w 243"/>
              <a:gd name="T1" fmla="*/ 172471579 h 243"/>
              <a:gd name="T2" fmla="*/ 343529447 w 243"/>
              <a:gd name="T3" fmla="*/ 199332092 h 243"/>
              <a:gd name="T4" fmla="*/ 337874602 w 243"/>
              <a:gd name="T5" fmla="*/ 227606316 h 243"/>
              <a:gd name="T6" fmla="*/ 326564912 w 243"/>
              <a:gd name="T7" fmla="*/ 248811985 h 243"/>
              <a:gd name="T8" fmla="*/ 311014089 w 243"/>
              <a:gd name="T9" fmla="*/ 277085020 h 243"/>
              <a:gd name="T10" fmla="*/ 294049555 w 243"/>
              <a:gd name="T11" fmla="*/ 294049555 h 243"/>
              <a:gd name="T12" fmla="*/ 277085020 w 243"/>
              <a:gd name="T13" fmla="*/ 309600378 h 243"/>
              <a:gd name="T14" fmla="*/ 254466830 w 243"/>
              <a:gd name="T15" fmla="*/ 326564912 h 243"/>
              <a:gd name="T16" fmla="*/ 227606316 w 243"/>
              <a:gd name="T17" fmla="*/ 337874602 h 243"/>
              <a:gd name="T18" fmla="*/ 199332092 w 243"/>
              <a:gd name="T19" fmla="*/ 343529447 h 243"/>
              <a:gd name="T20" fmla="*/ 172471579 w 243"/>
              <a:gd name="T21" fmla="*/ 343529447 h 243"/>
              <a:gd name="T22" fmla="*/ 144197355 w 243"/>
              <a:gd name="T23" fmla="*/ 343529447 h 243"/>
              <a:gd name="T24" fmla="*/ 117336842 w 243"/>
              <a:gd name="T25" fmla="*/ 337874602 h 243"/>
              <a:gd name="T26" fmla="*/ 94717462 w 243"/>
              <a:gd name="T27" fmla="*/ 326564912 h 243"/>
              <a:gd name="T28" fmla="*/ 72099272 w 243"/>
              <a:gd name="T29" fmla="*/ 309600378 h 243"/>
              <a:gd name="T30" fmla="*/ 50893604 w 243"/>
              <a:gd name="T31" fmla="*/ 294049555 h 243"/>
              <a:gd name="T32" fmla="*/ 33929069 w 243"/>
              <a:gd name="T33" fmla="*/ 277085020 h 243"/>
              <a:gd name="T34" fmla="*/ 16964535 w 243"/>
              <a:gd name="T35" fmla="*/ 248811985 h 243"/>
              <a:gd name="T36" fmla="*/ 5654845 w 243"/>
              <a:gd name="T37" fmla="*/ 227606316 h 243"/>
              <a:gd name="T38" fmla="*/ 0 w 243"/>
              <a:gd name="T39" fmla="*/ 199332092 h 243"/>
              <a:gd name="T40" fmla="*/ 0 w 243"/>
              <a:gd name="T41" fmla="*/ 172471579 h 243"/>
              <a:gd name="T42" fmla="*/ 0 w 243"/>
              <a:gd name="T43" fmla="*/ 144197355 h 243"/>
              <a:gd name="T44" fmla="*/ 5654845 w 243"/>
              <a:gd name="T45" fmla="*/ 115923131 h 243"/>
              <a:gd name="T46" fmla="*/ 16964535 w 243"/>
              <a:gd name="T47" fmla="*/ 94717462 h 243"/>
              <a:gd name="T48" fmla="*/ 33929069 w 243"/>
              <a:gd name="T49" fmla="*/ 72099272 h 243"/>
              <a:gd name="T50" fmla="*/ 50893604 w 243"/>
              <a:gd name="T51" fmla="*/ 49479892 h 243"/>
              <a:gd name="T52" fmla="*/ 72099272 w 243"/>
              <a:gd name="T53" fmla="*/ 33929069 h 243"/>
              <a:gd name="T54" fmla="*/ 94717462 w 243"/>
              <a:gd name="T55" fmla="*/ 16964535 h 243"/>
              <a:gd name="T56" fmla="*/ 117336842 w 243"/>
              <a:gd name="T57" fmla="*/ 5654845 h 243"/>
              <a:gd name="T58" fmla="*/ 144197355 w 243"/>
              <a:gd name="T59" fmla="*/ 0 h 243"/>
              <a:gd name="T60" fmla="*/ 172471579 w 243"/>
              <a:gd name="T61" fmla="*/ 0 h 243"/>
              <a:gd name="T62" fmla="*/ 199332092 w 243"/>
              <a:gd name="T63" fmla="*/ 0 h 243"/>
              <a:gd name="T64" fmla="*/ 227606316 w 243"/>
              <a:gd name="T65" fmla="*/ 5654845 h 243"/>
              <a:gd name="T66" fmla="*/ 254466830 w 243"/>
              <a:gd name="T67" fmla="*/ 16964535 h 243"/>
              <a:gd name="T68" fmla="*/ 277085020 w 243"/>
              <a:gd name="T69" fmla="*/ 33929069 h 243"/>
              <a:gd name="T70" fmla="*/ 294049555 w 243"/>
              <a:gd name="T71" fmla="*/ 49479892 h 243"/>
              <a:gd name="T72" fmla="*/ 311014089 w 243"/>
              <a:gd name="T73" fmla="*/ 72099272 h 243"/>
              <a:gd name="T74" fmla="*/ 326564912 w 243"/>
              <a:gd name="T75" fmla="*/ 94717462 h 243"/>
              <a:gd name="T76" fmla="*/ 337874602 w 243"/>
              <a:gd name="T77" fmla="*/ 115923131 h 243"/>
              <a:gd name="T78" fmla="*/ 343529447 w 243"/>
              <a:gd name="T79" fmla="*/ 144197355 h 243"/>
              <a:gd name="T80" fmla="*/ 343529447 w 243"/>
              <a:gd name="T81" fmla="*/ 172471579 h 243"/>
              <a:gd name="T82" fmla="*/ 343529447 w 243"/>
              <a:gd name="T83" fmla="*/ 172471579 h 24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3"/>
              <a:gd name="T127" fmla="*/ 0 h 243"/>
              <a:gd name="T128" fmla="*/ 243 w 243"/>
              <a:gd name="T129" fmla="*/ 243 h 24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3" h="243">
                <a:moveTo>
                  <a:pt x="243" y="122"/>
                </a:moveTo>
                <a:lnTo>
                  <a:pt x="243" y="141"/>
                </a:lnTo>
                <a:lnTo>
                  <a:pt x="239" y="161"/>
                </a:lnTo>
                <a:lnTo>
                  <a:pt x="231" y="176"/>
                </a:lnTo>
                <a:lnTo>
                  <a:pt x="220" y="196"/>
                </a:lnTo>
                <a:lnTo>
                  <a:pt x="208" y="208"/>
                </a:lnTo>
                <a:lnTo>
                  <a:pt x="196" y="219"/>
                </a:lnTo>
                <a:lnTo>
                  <a:pt x="180" y="231"/>
                </a:lnTo>
                <a:lnTo>
                  <a:pt x="161" y="239"/>
                </a:lnTo>
                <a:lnTo>
                  <a:pt x="141" y="243"/>
                </a:lnTo>
                <a:lnTo>
                  <a:pt x="122" y="243"/>
                </a:lnTo>
                <a:lnTo>
                  <a:pt x="102" y="243"/>
                </a:lnTo>
                <a:lnTo>
                  <a:pt x="83" y="239"/>
                </a:lnTo>
                <a:lnTo>
                  <a:pt x="67" y="231"/>
                </a:lnTo>
                <a:lnTo>
                  <a:pt x="51" y="219"/>
                </a:lnTo>
                <a:lnTo>
                  <a:pt x="36" y="208"/>
                </a:lnTo>
                <a:lnTo>
                  <a:pt x="24" y="196"/>
                </a:lnTo>
                <a:lnTo>
                  <a:pt x="12" y="176"/>
                </a:lnTo>
                <a:lnTo>
                  <a:pt x="4" y="161"/>
                </a:lnTo>
                <a:lnTo>
                  <a:pt x="0" y="141"/>
                </a:lnTo>
                <a:lnTo>
                  <a:pt x="0" y="122"/>
                </a:lnTo>
                <a:lnTo>
                  <a:pt x="0" y="102"/>
                </a:lnTo>
                <a:lnTo>
                  <a:pt x="4" y="82"/>
                </a:lnTo>
                <a:lnTo>
                  <a:pt x="12" y="67"/>
                </a:lnTo>
                <a:lnTo>
                  <a:pt x="24" y="51"/>
                </a:lnTo>
                <a:lnTo>
                  <a:pt x="36" y="35"/>
                </a:lnTo>
                <a:lnTo>
                  <a:pt x="51" y="24"/>
                </a:lnTo>
                <a:lnTo>
                  <a:pt x="67" y="12"/>
                </a:lnTo>
                <a:lnTo>
                  <a:pt x="83" y="4"/>
                </a:lnTo>
                <a:lnTo>
                  <a:pt x="102" y="0"/>
                </a:lnTo>
                <a:lnTo>
                  <a:pt x="122" y="0"/>
                </a:lnTo>
                <a:lnTo>
                  <a:pt x="141" y="0"/>
                </a:lnTo>
                <a:lnTo>
                  <a:pt x="161" y="4"/>
                </a:lnTo>
                <a:lnTo>
                  <a:pt x="180" y="12"/>
                </a:lnTo>
                <a:lnTo>
                  <a:pt x="196" y="24"/>
                </a:lnTo>
                <a:lnTo>
                  <a:pt x="208" y="35"/>
                </a:lnTo>
                <a:lnTo>
                  <a:pt x="220" y="51"/>
                </a:lnTo>
                <a:lnTo>
                  <a:pt x="231" y="67"/>
                </a:lnTo>
                <a:lnTo>
                  <a:pt x="239" y="82"/>
                </a:lnTo>
                <a:lnTo>
                  <a:pt x="243" y="102"/>
                </a:lnTo>
                <a:lnTo>
                  <a:pt x="243" y="122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3" name="Freeform 23">
            <a:extLst>
              <a:ext uri="{FF2B5EF4-FFF2-40B4-BE49-F238E27FC236}">
                <a16:creationId xmlns:a16="http://schemas.microsoft.com/office/drawing/2014/main" id="{C08A5298-69E9-4272-B367-42D939E43154}"/>
              </a:ext>
            </a:extLst>
          </p:cNvPr>
          <p:cNvSpPr>
            <a:spLocks/>
          </p:cNvSpPr>
          <p:nvPr/>
        </p:nvSpPr>
        <p:spPr bwMode="auto">
          <a:xfrm>
            <a:off x="7908925" y="3497263"/>
            <a:ext cx="292100" cy="288925"/>
          </a:xfrm>
          <a:custGeom>
            <a:avLst/>
            <a:gdLst>
              <a:gd name="T0" fmla="*/ 346839065 w 246"/>
              <a:gd name="T1" fmla="*/ 172471579 h 243"/>
              <a:gd name="T2" fmla="*/ 341198923 w 246"/>
              <a:gd name="T3" fmla="*/ 199332092 h 243"/>
              <a:gd name="T4" fmla="*/ 335559968 w 246"/>
              <a:gd name="T5" fmla="*/ 227606316 h 243"/>
              <a:gd name="T6" fmla="*/ 324280871 w 246"/>
              <a:gd name="T7" fmla="*/ 248811985 h 243"/>
              <a:gd name="T8" fmla="*/ 314411215 w 246"/>
              <a:gd name="T9" fmla="*/ 277085020 h 243"/>
              <a:gd name="T10" fmla="*/ 297491976 w 246"/>
              <a:gd name="T11" fmla="*/ 294049555 h 243"/>
              <a:gd name="T12" fmla="*/ 274933782 w 246"/>
              <a:gd name="T13" fmla="*/ 309600378 h 243"/>
              <a:gd name="T14" fmla="*/ 253785029 w 246"/>
              <a:gd name="T15" fmla="*/ 326564912 h 243"/>
              <a:gd name="T16" fmla="*/ 231225648 w 246"/>
              <a:gd name="T17" fmla="*/ 337874602 h 243"/>
              <a:gd name="T18" fmla="*/ 203027311 w 246"/>
              <a:gd name="T19" fmla="*/ 343529447 h 243"/>
              <a:gd name="T20" fmla="*/ 176239604 w 246"/>
              <a:gd name="T21" fmla="*/ 343529447 h 243"/>
              <a:gd name="T22" fmla="*/ 148041267 w 246"/>
              <a:gd name="T23" fmla="*/ 343529447 h 243"/>
              <a:gd name="T24" fmla="*/ 121252372 w 246"/>
              <a:gd name="T25" fmla="*/ 337874602 h 243"/>
              <a:gd name="T26" fmla="*/ 93054036 w 246"/>
              <a:gd name="T27" fmla="*/ 326564912 h 243"/>
              <a:gd name="T28" fmla="*/ 70495841 w 246"/>
              <a:gd name="T29" fmla="*/ 309600378 h 243"/>
              <a:gd name="T30" fmla="*/ 54987231 w 246"/>
              <a:gd name="T31" fmla="*/ 294049555 h 243"/>
              <a:gd name="T32" fmla="*/ 32427850 w 246"/>
              <a:gd name="T33" fmla="*/ 277085020 h 243"/>
              <a:gd name="T34" fmla="*/ 21148752 w 246"/>
              <a:gd name="T35" fmla="*/ 248811985 h 243"/>
              <a:gd name="T36" fmla="*/ 9869655 w 246"/>
              <a:gd name="T37" fmla="*/ 227606316 h 243"/>
              <a:gd name="T38" fmla="*/ 4229513 w 246"/>
              <a:gd name="T39" fmla="*/ 199332092 h 243"/>
              <a:gd name="T40" fmla="*/ 0 w 246"/>
              <a:gd name="T41" fmla="*/ 172471579 h 243"/>
              <a:gd name="T42" fmla="*/ 4229513 w 246"/>
              <a:gd name="T43" fmla="*/ 144197355 h 243"/>
              <a:gd name="T44" fmla="*/ 9869655 w 246"/>
              <a:gd name="T45" fmla="*/ 115923131 h 243"/>
              <a:gd name="T46" fmla="*/ 21148752 w 246"/>
              <a:gd name="T47" fmla="*/ 94717462 h 243"/>
              <a:gd name="T48" fmla="*/ 32427850 w 246"/>
              <a:gd name="T49" fmla="*/ 72099272 h 243"/>
              <a:gd name="T50" fmla="*/ 54987231 w 246"/>
              <a:gd name="T51" fmla="*/ 49479892 h 243"/>
              <a:gd name="T52" fmla="*/ 70495841 w 246"/>
              <a:gd name="T53" fmla="*/ 33929069 h 243"/>
              <a:gd name="T54" fmla="*/ 93054036 w 246"/>
              <a:gd name="T55" fmla="*/ 16964535 h 243"/>
              <a:gd name="T56" fmla="*/ 121252372 w 246"/>
              <a:gd name="T57" fmla="*/ 5654845 h 243"/>
              <a:gd name="T58" fmla="*/ 148041267 w 246"/>
              <a:gd name="T59" fmla="*/ 0 h 243"/>
              <a:gd name="T60" fmla="*/ 176239604 w 246"/>
              <a:gd name="T61" fmla="*/ 0 h 243"/>
              <a:gd name="T62" fmla="*/ 203027311 w 246"/>
              <a:gd name="T63" fmla="*/ 0 h 243"/>
              <a:gd name="T64" fmla="*/ 231225648 w 246"/>
              <a:gd name="T65" fmla="*/ 5654845 h 243"/>
              <a:gd name="T66" fmla="*/ 253785029 w 246"/>
              <a:gd name="T67" fmla="*/ 16964535 h 243"/>
              <a:gd name="T68" fmla="*/ 274933782 w 246"/>
              <a:gd name="T69" fmla="*/ 33929069 h 243"/>
              <a:gd name="T70" fmla="*/ 297491976 w 246"/>
              <a:gd name="T71" fmla="*/ 49479892 h 243"/>
              <a:gd name="T72" fmla="*/ 314411215 w 246"/>
              <a:gd name="T73" fmla="*/ 72099272 h 243"/>
              <a:gd name="T74" fmla="*/ 324280871 w 246"/>
              <a:gd name="T75" fmla="*/ 94717462 h 243"/>
              <a:gd name="T76" fmla="*/ 335559968 w 246"/>
              <a:gd name="T77" fmla="*/ 115923131 h 243"/>
              <a:gd name="T78" fmla="*/ 341198923 w 246"/>
              <a:gd name="T79" fmla="*/ 144197355 h 243"/>
              <a:gd name="T80" fmla="*/ 346839065 w 246"/>
              <a:gd name="T81" fmla="*/ 172471579 h 243"/>
              <a:gd name="T82" fmla="*/ 346839065 w 246"/>
              <a:gd name="T83" fmla="*/ 172471579 h 24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6"/>
              <a:gd name="T127" fmla="*/ 0 h 243"/>
              <a:gd name="T128" fmla="*/ 246 w 246"/>
              <a:gd name="T129" fmla="*/ 243 h 24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6" h="243">
                <a:moveTo>
                  <a:pt x="246" y="122"/>
                </a:moveTo>
                <a:lnTo>
                  <a:pt x="242" y="141"/>
                </a:lnTo>
                <a:lnTo>
                  <a:pt x="238" y="161"/>
                </a:lnTo>
                <a:lnTo>
                  <a:pt x="230" y="176"/>
                </a:lnTo>
                <a:lnTo>
                  <a:pt x="223" y="196"/>
                </a:lnTo>
                <a:lnTo>
                  <a:pt x="211" y="208"/>
                </a:lnTo>
                <a:lnTo>
                  <a:pt x="195" y="219"/>
                </a:lnTo>
                <a:lnTo>
                  <a:pt x="180" y="231"/>
                </a:lnTo>
                <a:lnTo>
                  <a:pt x="164" y="239"/>
                </a:lnTo>
                <a:lnTo>
                  <a:pt x="144" y="243"/>
                </a:lnTo>
                <a:lnTo>
                  <a:pt x="125" y="243"/>
                </a:lnTo>
                <a:lnTo>
                  <a:pt x="105" y="243"/>
                </a:lnTo>
                <a:lnTo>
                  <a:pt x="86" y="239"/>
                </a:lnTo>
                <a:lnTo>
                  <a:pt x="66" y="231"/>
                </a:lnTo>
                <a:lnTo>
                  <a:pt x="50" y="219"/>
                </a:lnTo>
                <a:lnTo>
                  <a:pt x="39" y="208"/>
                </a:lnTo>
                <a:lnTo>
                  <a:pt x="23" y="196"/>
                </a:lnTo>
                <a:lnTo>
                  <a:pt x="15" y="176"/>
                </a:lnTo>
                <a:lnTo>
                  <a:pt x="7" y="161"/>
                </a:lnTo>
                <a:lnTo>
                  <a:pt x="3" y="141"/>
                </a:lnTo>
                <a:lnTo>
                  <a:pt x="0" y="122"/>
                </a:lnTo>
                <a:lnTo>
                  <a:pt x="3" y="102"/>
                </a:lnTo>
                <a:lnTo>
                  <a:pt x="7" y="82"/>
                </a:lnTo>
                <a:lnTo>
                  <a:pt x="15" y="67"/>
                </a:lnTo>
                <a:lnTo>
                  <a:pt x="23" y="51"/>
                </a:lnTo>
                <a:lnTo>
                  <a:pt x="39" y="35"/>
                </a:lnTo>
                <a:lnTo>
                  <a:pt x="50" y="24"/>
                </a:lnTo>
                <a:lnTo>
                  <a:pt x="66" y="12"/>
                </a:lnTo>
                <a:lnTo>
                  <a:pt x="86" y="4"/>
                </a:lnTo>
                <a:lnTo>
                  <a:pt x="105" y="0"/>
                </a:lnTo>
                <a:lnTo>
                  <a:pt x="125" y="0"/>
                </a:lnTo>
                <a:lnTo>
                  <a:pt x="144" y="0"/>
                </a:lnTo>
                <a:lnTo>
                  <a:pt x="164" y="4"/>
                </a:lnTo>
                <a:lnTo>
                  <a:pt x="180" y="12"/>
                </a:lnTo>
                <a:lnTo>
                  <a:pt x="195" y="24"/>
                </a:lnTo>
                <a:lnTo>
                  <a:pt x="211" y="35"/>
                </a:lnTo>
                <a:lnTo>
                  <a:pt x="223" y="51"/>
                </a:lnTo>
                <a:lnTo>
                  <a:pt x="230" y="67"/>
                </a:lnTo>
                <a:lnTo>
                  <a:pt x="238" y="82"/>
                </a:lnTo>
                <a:lnTo>
                  <a:pt x="242" y="102"/>
                </a:lnTo>
                <a:lnTo>
                  <a:pt x="246" y="122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4" name="Freeform 24">
            <a:extLst>
              <a:ext uri="{FF2B5EF4-FFF2-40B4-BE49-F238E27FC236}">
                <a16:creationId xmlns:a16="http://schemas.microsoft.com/office/drawing/2014/main" id="{A37B8463-C9FF-4C6B-B418-585E04684160}"/>
              </a:ext>
            </a:extLst>
          </p:cNvPr>
          <p:cNvSpPr>
            <a:spLocks/>
          </p:cNvSpPr>
          <p:nvPr/>
        </p:nvSpPr>
        <p:spPr bwMode="auto">
          <a:xfrm>
            <a:off x="7908925" y="3497263"/>
            <a:ext cx="292100" cy="288925"/>
          </a:xfrm>
          <a:custGeom>
            <a:avLst/>
            <a:gdLst>
              <a:gd name="T0" fmla="*/ 346839065 w 246"/>
              <a:gd name="T1" fmla="*/ 172471579 h 243"/>
              <a:gd name="T2" fmla="*/ 341198923 w 246"/>
              <a:gd name="T3" fmla="*/ 199332092 h 243"/>
              <a:gd name="T4" fmla="*/ 335559968 w 246"/>
              <a:gd name="T5" fmla="*/ 227606316 h 243"/>
              <a:gd name="T6" fmla="*/ 324280871 w 246"/>
              <a:gd name="T7" fmla="*/ 248811985 h 243"/>
              <a:gd name="T8" fmla="*/ 314411215 w 246"/>
              <a:gd name="T9" fmla="*/ 277085020 h 243"/>
              <a:gd name="T10" fmla="*/ 297491976 w 246"/>
              <a:gd name="T11" fmla="*/ 294049555 h 243"/>
              <a:gd name="T12" fmla="*/ 274933782 w 246"/>
              <a:gd name="T13" fmla="*/ 309600378 h 243"/>
              <a:gd name="T14" fmla="*/ 253785029 w 246"/>
              <a:gd name="T15" fmla="*/ 326564912 h 243"/>
              <a:gd name="T16" fmla="*/ 231225648 w 246"/>
              <a:gd name="T17" fmla="*/ 337874602 h 243"/>
              <a:gd name="T18" fmla="*/ 203027311 w 246"/>
              <a:gd name="T19" fmla="*/ 343529447 h 243"/>
              <a:gd name="T20" fmla="*/ 176239604 w 246"/>
              <a:gd name="T21" fmla="*/ 343529447 h 243"/>
              <a:gd name="T22" fmla="*/ 148041267 w 246"/>
              <a:gd name="T23" fmla="*/ 343529447 h 243"/>
              <a:gd name="T24" fmla="*/ 121252372 w 246"/>
              <a:gd name="T25" fmla="*/ 337874602 h 243"/>
              <a:gd name="T26" fmla="*/ 93054036 w 246"/>
              <a:gd name="T27" fmla="*/ 326564912 h 243"/>
              <a:gd name="T28" fmla="*/ 70495841 w 246"/>
              <a:gd name="T29" fmla="*/ 309600378 h 243"/>
              <a:gd name="T30" fmla="*/ 54987231 w 246"/>
              <a:gd name="T31" fmla="*/ 294049555 h 243"/>
              <a:gd name="T32" fmla="*/ 32427850 w 246"/>
              <a:gd name="T33" fmla="*/ 277085020 h 243"/>
              <a:gd name="T34" fmla="*/ 21148752 w 246"/>
              <a:gd name="T35" fmla="*/ 248811985 h 243"/>
              <a:gd name="T36" fmla="*/ 9869655 w 246"/>
              <a:gd name="T37" fmla="*/ 227606316 h 243"/>
              <a:gd name="T38" fmla="*/ 4229513 w 246"/>
              <a:gd name="T39" fmla="*/ 199332092 h 243"/>
              <a:gd name="T40" fmla="*/ 0 w 246"/>
              <a:gd name="T41" fmla="*/ 172471579 h 243"/>
              <a:gd name="T42" fmla="*/ 4229513 w 246"/>
              <a:gd name="T43" fmla="*/ 144197355 h 243"/>
              <a:gd name="T44" fmla="*/ 9869655 w 246"/>
              <a:gd name="T45" fmla="*/ 115923131 h 243"/>
              <a:gd name="T46" fmla="*/ 21148752 w 246"/>
              <a:gd name="T47" fmla="*/ 94717462 h 243"/>
              <a:gd name="T48" fmla="*/ 32427850 w 246"/>
              <a:gd name="T49" fmla="*/ 72099272 h 243"/>
              <a:gd name="T50" fmla="*/ 54987231 w 246"/>
              <a:gd name="T51" fmla="*/ 49479892 h 243"/>
              <a:gd name="T52" fmla="*/ 70495841 w 246"/>
              <a:gd name="T53" fmla="*/ 33929069 h 243"/>
              <a:gd name="T54" fmla="*/ 93054036 w 246"/>
              <a:gd name="T55" fmla="*/ 16964535 h 243"/>
              <a:gd name="T56" fmla="*/ 121252372 w 246"/>
              <a:gd name="T57" fmla="*/ 5654845 h 243"/>
              <a:gd name="T58" fmla="*/ 148041267 w 246"/>
              <a:gd name="T59" fmla="*/ 0 h 243"/>
              <a:gd name="T60" fmla="*/ 176239604 w 246"/>
              <a:gd name="T61" fmla="*/ 0 h 243"/>
              <a:gd name="T62" fmla="*/ 203027311 w 246"/>
              <a:gd name="T63" fmla="*/ 0 h 243"/>
              <a:gd name="T64" fmla="*/ 231225648 w 246"/>
              <a:gd name="T65" fmla="*/ 5654845 h 243"/>
              <a:gd name="T66" fmla="*/ 253785029 w 246"/>
              <a:gd name="T67" fmla="*/ 16964535 h 243"/>
              <a:gd name="T68" fmla="*/ 274933782 w 246"/>
              <a:gd name="T69" fmla="*/ 33929069 h 243"/>
              <a:gd name="T70" fmla="*/ 297491976 w 246"/>
              <a:gd name="T71" fmla="*/ 49479892 h 243"/>
              <a:gd name="T72" fmla="*/ 314411215 w 246"/>
              <a:gd name="T73" fmla="*/ 72099272 h 243"/>
              <a:gd name="T74" fmla="*/ 324280871 w 246"/>
              <a:gd name="T75" fmla="*/ 94717462 h 243"/>
              <a:gd name="T76" fmla="*/ 335559968 w 246"/>
              <a:gd name="T77" fmla="*/ 115923131 h 243"/>
              <a:gd name="T78" fmla="*/ 341198923 w 246"/>
              <a:gd name="T79" fmla="*/ 144197355 h 243"/>
              <a:gd name="T80" fmla="*/ 346839065 w 246"/>
              <a:gd name="T81" fmla="*/ 172471579 h 243"/>
              <a:gd name="T82" fmla="*/ 346839065 w 246"/>
              <a:gd name="T83" fmla="*/ 172471579 h 24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6"/>
              <a:gd name="T127" fmla="*/ 0 h 243"/>
              <a:gd name="T128" fmla="*/ 246 w 246"/>
              <a:gd name="T129" fmla="*/ 243 h 24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6" h="243">
                <a:moveTo>
                  <a:pt x="246" y="122"/>
                </a:moveTo>
                <a:lnTo>
                  <a:pt x="242" y="141"/>
                </a:lnTo>
                <a:lnTo>
                  <a:pt x="238" y="161"/>
                </a:lnTo>
                <a:lnTo>
                  <a:pt x="230" y="176"/>
                </a:lnTo>
                <a:lnTo>
                  <a:pt x="223" y="196"/>
                </a:lnTo>
                <a:lnTo>
                  <a:pt x="211" y="208"/>
                </a:lnTo>
                <a:lnTo>
                  <a:pt x="195" y="219"/>
                </a:lnTo>
                <a:lnTo>
                  <a:pt x="180" y="231"/>
                </a:lnTo>
                <a:lnTo>
                  <a:pt x="164" y="239"/>
                </a:lnTo>
                <a:lnTo>
                  <a:pt x="144" y="243"/>
                </a:lnTo>
                <a:lnTo>
                  <a:pt x="125" y="243"/>
                </a:lnTo>
                <a:lnTo>
                  <a:pt x="105" y="243"/>
                </a:lnTo>
                <a:lnTo>
                  <a:pt x="86" y="239"/>
                </a:lnTo>
                <a:lnTo>
                  <a:pt x="66" y="231"/>
                </a:lnTo>
                <a:lnTo>
                  <a:pt x="50" y="219"/>
                </a:lnTo>
                <a:lnTo>
                  <a:pt x="39" y="208"/>
                </a:lnTo>
                <a:lnTo>
                  <a:pt x="23" y="196"/>
                </a:lnTo>
                <a:lnTo>
                  <a:pt x="15" y="176"/>
                </a:lnTo>
                <a:lnTo>
                  <a:pt x="7" y="161"/>
                </a:lnTo>
                <a:lnTo>
                  <a:pt x="3" y="141"/>
                </a:lnTo>
                <a:lnTo>
                  <a:pt x="0" y="122"/>
                </a:lnTo>
                <a:lnTo>
                  <a:pt x="3" y="102"/>
                </a:lnTo>
                <a:lnTo>
                  <a:pt x="7" y="82"/>
                </a:lnTo>
                <a:lnTo>
                  <a:pt x="15" y="67"/>
                </a:lnTo>
                <a:lnTo>
                  <a:pt x="23" y="51"/>
                </a:lnTo>
                <a:lnTo>
                  <a:pt x="39" y="35"/>
                </a:lnTo>
                <a:lnTo>
                  <a:pt x="50" y="24"/>
                </a:lnTo>
                <a:lnTo>
                  <a:pt x="66" y="12"/>
                </a:lnTo>
                <a:lnTo>
                  <a:pt x="86" y="4"/>
                </a:lnTo>
                <a:lnTo>
                  <a:pt x="105" y="0"/>
                </a:lnTo>
                <a:lnTo>
                  <a:pt x="125" y="0"/>
                </a:lnTo>
                <a:lnTo>
                  <a:pt x="144" y="0"/>
                </a:lnTo>
                <a:lnTo>
                  <a:pt x="164" y="4"/>
                </a:lnTo>
                <a:lnTo>
                  <a:pt x="180" y="12"/>
                </a:lnTo>
                <a:lnTo>
                  <a:pt x="195" y="24"/>
                </a:lnTo>
                <a:lnTo>
                  <a:pt x="211" y="35"/>
                </a:lnTo>
                <a:lnTo>
                  <a:pt x="223" y="51"/>
                </a:lnTo>
                <a:lnTo>
                  <a:pt x="230" y="67"/>
                </a:lnTo>
                <a:lnTo>
                  <a:pt x="238" y="82"/>
                </a:lnTo>
                <a:lnTo>
                  <a:pt x="242" y="102"/>
                </a:lnTo>
                <a:lnTo>
                  <a:pt x="246" y="122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5" name="Freeform 25">
            <a:extLst>
              <a:ext uri="{FF2B5EF4-FFF2-40B4-BE49-F238E27FC236}">
                <a16:creationId xmlns:a16="http://schemas.microsoft.com/office/drawing/2014/main" id="{639E59C7-774C-444F-A3C9-9AC73EF1AF06}"/>
              </a:ext>
            </a:extLst>
          </p:cNvPr>
          <p:cNvSpPr>
            <a:spLocks/>
          </p:cNvSpPr>
          <p:nvPr/>
        </p:nvSpPr>
        <p:spPr bwMode="auto">
          <a:xfrm>
            <a:off x="7269163" y="4135438"/>
            <a:ext cx="288925" cy="293687"/>
          </a:xfrm>
          <a:custGeom>
            <a:avLst/>
            <a:gdLst>
              <a:gd name="T0" fmla="*/ 343529447 w 243"/>
              <a:gd name="T1" fmla="*/ 172478689 h 247"/>
              <a:gd name="T2" fmla="*/ 343529447 w 243"/>
              <a:gd name="T3" fmla="*/ 204994715 h 247"/>
              <a:gd name="T4" fmla="*/ 337874602 w 243"/>
              <a:gd name="T5" fmla="*/ 227615748 h 247"/>
              <a:gd name="T6" fmla="*/ 326564912 w 243"/>
              <a:gd name="T7" fmla="*/ 254476813 h 247"/>
              <a:gd name="T8" fmla="*/ 311014089 w 243"/>
              <a:gd name="T9" fmla="*/ 277096657 h 247"/>
              <a:gd name="T10" fmla="*/ 294049555 w 243"/>
              <a:gd name="T11" fmla="*/ 299716501 h 247"/>
              <a:gd name="T12" fmla="*/ 277085020 w 243"/>
              <a:gd name="T13" fmla="*/ 316682573 h 247"/>
              <a:gd name="T14" fmla="*/ 254466830 w 243"/>
              <a:gd name="T15" fmla="*/ 326578755 h 247"/>
              <a:gd name="T16" fmla="*/ 227606316 w 243"/>
              <a:gd name="T17" fmla="*/ 337888677 h 247"/>
              <a:gd name="T18" fmla="*/ 199332092 w 243"/>
              <a:gd name="T19" fmla="*/ 343543638 h 247"/>
              <a:gd name="T20" fmla="*/ 172471579 w 243"/>
              <a:gd name="T21" fmla="*/ 349198599 h 247"/>
              <a:gd name="T22" fmla="*/ 144197355 w 243"/>
              <a:gd name="T23" fmla="*/ 343543638 h 247"/>
              <a:gd name="T24" fmla="*/ 117336842 w 243"/>
              <a:gd name="T25" fmla="*/ 337888677 h 247"/>
              <a:gd name="T26" fmla="*/ 94717462 w 243"/>
              <a:gd name="T27" fmla="*/ 326578755 h 247"/>
              <a:gd name="T28" fmla="*/ 72099272 w 243"/>
              <a:gd name="T29" fmla="*/ 316682573 h 247"/>
              <a:gd name="T30" fmla="*/ 50893604 w 243"/>
              <a:gd name="T31" fmla="*/ 299716501 h 247"/>
              <a:gd name="T32" fmla="*/ 33929069 w 243"/>
              <a:gd name="T33" fmla="*/ 277096657 h 247"/>
              <a:gd name="T34" fmla="*/ 16964535 w 243"/>
              <a:gd name="T35" fmla="*/ 254476813 h 247"/>
              <a:gd name="T36" fmla="*/ 5654845 w 243"/>
              <a:gd name="T37" fmla="*/ 227615748 h 247"/>
              <a:gd name="T38" fmla="*/ 0 w 243"/>
              <a:gd name="T39" fmla="*/ 204994715 h 247"/>
              <a:gd name="T40" fmla="*/ 0 w 243"/>
              <a:gd name="T41" fmla="*/ 178133650 h 247"/>
              <a:gd name="T42" fmla="*/ 0 w 243"/>
              <a:gd name="T43" fmla="*/ 149858845 h 247"/>
              <a:gd name="T44" fmla="*/ 5654845 w 243"/>
              <a:gd name="T45" fmla="*/ 122996591 h 247"/>
              <a:gd name="T46" fmla="*/ 16964535 w 243"/>
              <a:gd name="T47" fmla="*/ 94721786 h 247"/>
              <a:gd name="T48" fmla="*/ 33929069 w 243"/>
              <a:gd name="T49" fmla="*/ 72101942 h 247"/>
              <a:gd name="T50" fmla="*/ 50893604 w 243"/>
              <a:gd name="T51" fmla="*/ 56550799 h 247"/>
              <a:gd name="T52" fmla="*/ 72099272 w 243"/>
              <a:gd name="T53" fmla="*/ 33929766 h 247"/>
              <a:gd name="T54" fmla="*/ 94717462 w 243"/>
              <a:gd name="T55" fmla="*/ 22619844 h 247"/>
              <a:gd name="T56" fmla="*/ 117336842 w 243"/>
              <a:gd name="T57" fmla="*/ 11309922 h 247"/>
              <a:gd name="T58" fmla="*/ 144197355 w 243"/>
              <a:gd name="T59" fmla="*/ 5654961 h 247"/>
              <a:gd name="T60" fmla="*/ 172471579 w 243"/>
              <a:gd name="T61" fmla="*/ 0 h 247"/>
              <a:gd name="T62" fmla="*/ 199332092 w 243"/>
              <a:gd name="T63" fmla="*/ 5654961 h 247"/>
              <a:gd name="T64" fmla="*/ 227606316 w 243"/>
              <a:gd name="T65" fmla="*/ 11309922 h 247"/>
              <a:gd name="T66" fmla="*/ 254466830 w 243"/>
              <a:gd name="T67" fmla="*/ 22619844 h 247"/>
              <a:gd name="T68" fmla="*/ 277085020 w 243"/>
              <a:gd name="T69" fmla="*/ 33929766 h 247"/>
              <a:gd name="T70" fmla="*/ 294049555 w 243"/>
              <a:gd name="T71" fmla="*/ 56550799 h 247"/>
              <a:gd name="T72" fmla="*/ 311014089 w 243"/>
              <a:gd name="T73" fmla="*/ 72101942 h 247"/>
              <a:gd name="T74" fmla="*/ 326564912 w 243"/>
              <a:gd name="T75" fmla="*/ 94721786 h 247"/>
              <a:gd name="T76" fmla="*/ 337874602 w 243"/>
              <a:gd name="T77" fmla="*/ 122996591 h 247"/>
              <a:gd name="T78" fmla="*/ 343529447 w 243"/>
              <a:gd name="T79" fmla="*/ 149858845 h 247"/>
              <a:gd name="T80" fmla="*/ 343529447 w 243"/>
              <a:gd name="T81" fmla="*/ 178133650 h 247"/>
              <a:gd name="T82" fmla="*/ 343529447 w 243"/>
              <a:gd name="T83" fmla="*/ 178133650 h 247"/>
              <a:gd name="T84" fmla="*/ 343529447 w 243"/>
              <a:gd name="T85" fmla="*/ 172478689 h 247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43"/>
              <a:gd name="T130" fmla="*/ 0 h 247"/>
              <a:gd name="T131" fmla="*/ 243 w 243"/>
              <a:gd name="T132" fmla="*/ 247 h 247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43" h="247">
                <a:moveTo>
                  <a:pt x="243" y="122"/>
                </a:moveTo>
                <a:lnTo>
                  <a:pt x="243" y="145"/>
                </a:lnTo>
                <a:lnTo>
                  <a:pt x="239" y="161"/>
                </a:lnTo>
                <a:lnTo>
                  <a:pt x="231" y="180"/>
                </a:lnTo>
                <a:lnTo>
                  <a:pt x="220" y="196"/>
                </a:lnTo>
                <a:lnTo>
                  <a:pt x="208" y="212"/>
                </a:lnTo>
                <a:lnTo>
                  <a:pt x="196" y="224"/>
                </a:lnTo>
                <a:lnTo>
                  <a:pt x="180" y="231"/>
                </a:lnTo>
                <a:lnTo>
                  <a:pt x="161" y="239"/>
                </a:lnTo>
                <a:lnTo>
                  <a:pt x="141" y="243"/>
                </a:lnTo>
                <a:lnTo>
                  <a:pt x="122" y="247"/>
                </a:lnTo>
                <a:lnTo>
                  <a:pt x="102" y="243"/>
                </a:lnTo>
                <a:lnTo>
                  <a:pt x="83" y="239"/>
                </a:lnTo>
                <a:lnTo>
                  <a:pt x="67" y="231"/>
                </a:lnTo>
                <a:lnTo>
                  <a:pt x="51" y="224"/>
                </a:lnTo>
                <a:lnTo>
                  <a:pt x="36" y="212"/>
                </a:lnTo>
                <a:lnTo>
                  <a:pt x="24" y="196"/>
                </a:lnTo>
                <a:lnTo>
                  <a:pt x="12" y="180"/>
                </a:lnTo>
                <a:lnTo>
                  <a:pt x="4" y="161"/>
                </a:lnTo>
                <a:lnTo>
                  <a:pt x="0" y="145"/>
                </a:lnTo>
                <a:lnTo>
                  <a:pt x="0" y="126"/>
                </a:lnTo>
                <a:lnTo>
                  <a:pt x="0" y="106"/>
                </a:lnTo>
                <a:lnTo>
                  <a:pt x="4" y="87"/>
                </a:lnTo>
                <a:lnTo>
                  <a:pt x="12" y="67"/>
                </a:lnTo>
                <a:lnTo>
                  <a:pt x="24" y="51"/>
                </a:lnTo>
                <a:lnTo>
                  <a:pt x="36" y="40"/>
                </a:lnTo>
                <a:lnTo>
                  <a:pt x="51" y="24"/>
                </a:lnTo>
                <a:lnTo>
                  <a:pt x="67" y="16"/>
                </a:lnTo>
                <a:lnTo>
                  <a:pt x="83" y="8"/>
                </a:lnTo>
                <a:lnTo>
                  <a:pt x="102" y="4"/>
                </a:lnTo>
                <a:lnTo>
                  <a:pt x="122" y="0"/>
                </a:lnTo>
                <a:lnTo>
                  <a:pt x="141" y="4"/>
                </a:lnTo>
                <a:lnTo>
                  <a:pt x="161" y="8"/>
                </a:lnTo>
                <a:lnTo>
                  <a:pt x="180" y="16"/>
                </a:lnTo>
                <a:lnTo>
                  <a:pt x="196" y="24"/>
                </a:lnTo>
                <a:lnTo>
                  <a:pt x="208" y="40"/>
                </a:lnTo>
                <a:lnTo>
                  <a:pt x="220" y="51"/>
                </a:lnTo>
                <a:lnTo>
                  <a:pt x="231" y="67"/>
                </a:lnTo>
                <a:lnTo>
                  <a:pt x="239" y="87"/>
                </a:lnTo>
                <a:lnTo>
                  <a:pt x="243" y="106"/>
                </a:lnTo>
                <a:lnTo>
                  <a:pt x="243" y="126"/>
                </a:lnTo>
                <a:lnTo>
                  <a:pt x="243" y="122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6" name="Freeform 26">
            <a:extLst>
              <a:ext uri="{FF2B5EF4-FFF2-40B4-BE49-F238E27FC236}">
                <a16:creationId xmlns:a16="http://schemas.microsoft.com/office/drawing/2014/main" id="{8A134F71-5E8D-44E6-9103-8E34D403EB6E}"/>
              </a:ext>
            </a:extLst>
          </p:cNvPr>
          <p:cNvSpPr>
            <a:spLocks/>
          </p:cNvSpPr>
          <p:nvPr/>
        </p:nvSpPr>
        <p:spPr bwMode="auto">
          <a:xfrm>
            <a:off x="7269163" y="4135438"/>
            <a:ext cx="288925" cy="293687"/>
          </a:xfrm>
          <a:custGeom>
            <a:avLst/>
            <a:gdLst>
              <a:gd name="T0" fmla="*/ 343529447 w 243"/>
              <a:gd name="T1" fmla="*/ 172478689 h 247"/>
              <a:gd name="T2" fmla="*/ 343529447 w 243"/>
              <a:gd name="T3" fmla="*/ 204994715 h 247"/>
              <a:gd name="T4" fmla="*/ 337874602 w 243"/>
              <a:gd name="T5" fmla="*/ 227615748 h 247"/>
              <a:gd name="T6" fmla="*/ 326564912 w 243"/>
              <a:gd name="T7" fmla="*/ 254476813 h 247"/>
              <a:gd name="T8" fmla="*/ 311014089 w 243"/>
              <a:gd name="T9" fmla="*/ 277096657 h 247"/>
              <a:gd name="T10" fmla="*/ 294049555 w 243"/>
              <a:gd name="T11" fmla="*/ 299716501 h 247"/>
              <a:gd name="T12" fmla="*/ 277085020 w 243"/>
              <a:gd name="T13" fmla="*/ 316682573 h 247"/>
              <a:gd name="T14" fmla="*/ 254466830 w 243"/>
              <a:gd name="T15" fmla="*/ 326578755 h 247"/>
              <a:gd name="T16" fmla="*/ 227606316 w 243"/>
              <a:gd name="T17" fmla="*/ 337888677 h 247"/>
              <a:gd name="T18" fmla="*/ 199332092 w 243"/>
              <a:gd name="T19" fmla="*/ 343543638 h 247"/>
              <a:gd name="T20" fmla="*/ 172471579 w 243"/>
              <a:gd name="T21" fmla="*/ 349198599 h 247"/>
              <a:gd name="T22" fmla="*/ 144197355 w 243"/>
              <a:gd name="T23" fmla="*/ 343543638 h 247"/>
              <a:gd name="T24" fmla="*/ 117336842 w 243"/>
              <a:gd name="T25" fmla="*/ 337888677 h 247"/>
              <a:gd name="T26" fmla="*/ 94717462 w 243"/>
              <a:gd name="T27" fmla="*/ 326578755 h 247"/>
              <a:gd name="T28" fmla="*/ 72099272 w 243"/>
              <a:gd name="T29" fmla="*/ 316682573 h 247"/>
              <a:gd name="T30" fmla="*/ 50893604 w 243"/>
              <a:gd name="T31" fmla="*/ 299716501 h 247"/>
              <a:gd name="T32" fmla="*/ 33929069 w 243"/>
              <a:gd name="T33" fmla="*/ 277096657 h 247"/>
              <a:gd name="T34" fmla="*/ 16964535 w 243"/>
              <a:gd name="T35" fmla="*/ 254476813 h 247"/>
              <a:gd name="T36" fmla="*/ 5654845 w 243"/>
              <a:gd name="T37" fmla="*/ 227615748 h 247"/>
              <a:gd name="T38" fmla="*/ 0 w 243"/>
              <a:gd name="T39" fmla="*/ 204994715 h 247"/>
              <a:gd name="T40" fmla="*/ 0 w 243"/>
              <a:gd name="T41" fmla="*/ 178133650 h 247"/>
              <a:gd name="T42" fmla="*/ 0 w 243"/>
              <a:gd name="T43" fmla="*/ 149858845 h 247"/>
              <a:gd name="T44" fmla="*/ 5654845 w 243"/>
              <a:gd name="T45" fmla="*/ 122996591 h 247"/>
              <a:gd name="T46" fmla="*/ 16964535 w 243"/>
              <a:gd name="T47" fmla="*/ 94721786 h 247"/>
              <a:gd name="T48" fmla="*/ 33929069 w 243"/>
              <a:gd name="T49" fmla="*/ 72101942 h 247"/>
              <a:gd name="T50" fmla="*/ 50893604 w 243"/>
              <a:gd name="T51" fmla="*/ 56550799 h 247"/>
              <a:gd name="T52" fmla="*/ 72099272 w 243"/>
              <a:gd name="T53" fmla="*/ 33929766 h 247"/>
              <a:gd name="T54" fmla="*/ 94717462 w 243"/>
              <a:gd name="T55" fmla="*/ 22619844 h 247"/>
              <a:gd name="T56" fmla="*/ 117336842 w 243"/>
              <a:gd name="T57" fmla="*/ 11309922 h 247"/>
              <a:gd name="T58" fmla="*/ 144197355 w 243"/>
              <a:gd name="T59" fmla="*/ 5654961 h 247"/>
              <a:gd name="T60" fmla="*/ 172471579 w 243"/>
              <a:gd name="T61" fmla="*/ 0 h 247"/>
              <a:gd name="T62" fmla="*/ 199332092 w 243"/>
              <a:gd name="T63" fmla="*/ 5654961 h 247"/>
              <a:gd name="T64" fmla="*/ 227606316 w 243"/>
              <a:gd name="T65" fmla="*/ 11309922 h 247"/>
              <a:gd name="T66" fmla="*/ 254466830 w 243"/>
              <a:gd name="T67" fmla="*/ 22619844 h 247"/>
              <a:gd name="T68" fmla="*/ 277085020 w 243"/>
              <a:gd name="T69" fmla="*/ 33929766 h 247"/>
              <a:gd name="T70" fmla="*/ 294049555 w 243"/>
              <a:gd name="T71" fmla="*/ 56550799 h 247"/>
              <a:gd name="T72" fmla="*/ 311014089 w 243"/>
              <a:gd name="T73" fmla="*/ 72101942 h 247"/>
              <a:gd name="T74" fmla="*/ 326564912 w 243"/>
              <a:gd name="T75" fmla="*/ 94721786 h 247"/>
              <a:gd name="T76" fmla="*/ 337874602 w 243"/>
              <a:gd name="T77" fmla="*/ 122996591 h 247"/>
              <a:gd name="T78" fmla="*/ 343529447 w 243"/>
              <a:gd name="T79" fmla="*/ 149858845 h 247"/>
              <a:gd name="T80" fmla="*/ 343529447 w 243"/>
              <a:gd name="T81" fmla="*/ 178133650 h 247"/>
              <a:gd name="T82" fmla="*/ 343529447 w 243"/>
              <a:gd name="T83" fmla="*/ 178133650 h 247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3"/>
              <a:gd name="T127" fmla="*/ 0 h 247"/>
              <a:gd name="T128" fmla="*/ 243 w 243"/>
              <a:gd name="T129" fmla="*/ 247 h 247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3" h="247">
                <a:moveTo>
                  <a:pt x="243" y="122"/>
                </a:moveTo>
                <a:lnTo>
                  <a:pt x="243" y="145"/>
                </a:lnTo>
                <a:lnTo>
                  <a:pt x="239" y="161"/>
                </a:lnTo>
                <a:lnTo>
                  <a:pt x="231" y="180"/>
                </a:lnTo>
                <a:lnTo>
                  <a:pt x="220" y="196"/>
                </a:lnTo>
                <a:lnTo>
                  <a:pt x="208" y="212"/>
                </a:lnTo>
                <a:lnTo>
                  <a:pt x="196" y="224"/>
                </a:lnTo>
                <a:lnTo>
                  <a:pt x="180" y="231"/>
                </a:lnTo>
                <a:lnTo>
                  <a:pt x="161" y="239"/>
                </a:lnTo>
                <a:lnTo>
                  <a:pt x="141" y="243"/>
                </a:lnTo>
                <a:lnTo>
                  <a:pt x="122" y="247"/>
                </a:lnTo>
                <a:lnTo>
                  <a:pt x="102" y="243"/>
                </a:lnTo>
                <a:lnTo>
                  <a:pt x="83" y="239"/>
                </a:lnTo>
                <a:lnTo>
                  <a:pt x="67" y="231"/>
                </a:lnTo>
                <a:lnTo>
                  <a:pt x="51" y="224"/>
                </a:lnTo>
                <a:lnTo>
                  <a:pt x="36" y="212"/>
                </a:lnTo>
                <a:lnTo>
                  <a:pt x="24" y="196"/>
                </a:lnTo>
                <a:lnTo>
                  <a:pt x="12" y="180"/>
                </a:lnTo>
                <a:lnTo>
                  <a:pt x="4" y="161"/>
                </a:lnTo>
                <a:lnTo>
                  <a:pt x="0" y="145"/>
                </a:lnTo>
                <a:lnTo>
                  <a:pt x="0" y="126"/>
                </a:lnTo>
                <a:lnTo>
                  <a:pt x="0" y="106"/>
                </a:lnTo>
                <a:lnTo>
                  <a:pt x="4" y="87"/>
                </a:lnTo>
                <a:lnTo>
                  <a:pt x="12" y="67"/>
                </a:lnTo>
                <a:lnTo>
                  <a:pt x="24" y="51"/>
                </a:lnTo>
                <a:lnTo>
                  <a:pt x="36" y="40"/>
                </a:lnTo>
                <a:lnTo>
                  <a:pt x="51" y="24"/>
                </a:lnTo>
                <a:lnTo>
                  <a:pt x="67" y="16"/>
                </a:lnTo>
                <a:lnTo>
                  <a:pt x="83" y="8"/>
                </a:lnTo>
                <a:lnTo>
                  <a:pt x="102" y="4"/>
                </a:lnTo>
                <a:lnTo>
                  <a:pt x="122" y="0"/>
                </a:lnTo>
                <a:lnTo>
                  <a:pt x="141" y="4"/>
                </a:lnTo>
                <a:lnTo>
                  <a:pt x="161" y="8"/>
                </a:lnTo>
                <a:lnTo>
                  <a:pt x="180" y="16"/>
                </a:lnTo>
                <a:lnTo>
                  <a:pt x="196" y="24"/>
                </a:lnTo>
                <a:lnTo>
                  <a:pt x="208" y="40"/>
                </a:lnTo>
                <a:lnTo>
                  <a:pt x="220" y="51"/>
                </a:lnTo>
                <a:lnTo>
                  <a:pt x="231" y="67"/>
                </a:lnTo>
                <a:lnTo>
                  <a:pt x="239" y="87"/>
                </a:lnTo>
                <a:lnTo>
                  <a:pt x="243" y="106"/>
                </a:lnTo>
                <a:lnTo>
                  <a:pt x="243" y="126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7" name="Freeform 27">
            <a:extLst>
              <a:ext uri="{FF2B5EF4-FFF2-40B4-BE49-F238E27FC236}">
                <a16:creationId xmlns:a16="http://schemas.microsoft.com/office/drawing/2014/main" id="{B2F4F116-5FB7-419F-A641-A98D38CD6EDF}"/>
              </a:ext>
            </a:extLst>
          </p:cNvPr>
          <p:cNvSpPr>
            <a:spLocks/>
          </p:cNvSpPr>
          <p:nvPr/>
        </p:nvSpPr>
        <p:spPr bwMode="auto">
          <a:xfrm>
            <a:off x="7908925" y="4135438"/>
            <a:ext cx="292100" cy="293687"/>
          </a:xfrm>
          <a:custGeom>
            <a:avLst/>
            <a:gdLst>
              <a:gd name="T0" fmla="*/ 346839065 w 246"/>
              <a:gd name="T1" fmla="*/ 172478689 h 247"/>
              <a:gd name="T2" fmla="*/ 341198923 w 246"/>
              <a:gd name="T3" fmla="*/ 204994715 h 247"/>
              <a:gd name="T4" fmla="*/ 335559968 w 246"/>
              <a:gd name="T5" fmla="*/ 227615748 h 247"/>
              <a:gd name="T6" fmla="*/ 324280871 w 246"/>
              <a:gd name="T7" fmla="*/ 254476813 h 247"/>
              <a:gd name="T8" fmla="*/ 314411215 w 246"/>
              <a:gd name="T9" fmla="*/ 277096657 h 247"/>
              <a:gd name="T10" fmla="*/ 297491976 w 246"/>
              <a:gd name="T11" fmla="*/ 299716501 h 247"/>
              <a:gd name="T12" fmla="*/ 274933782 w 246"/>
              <a:gd name="T13" fmla="*/ 316682573 h 247"/>
              <a:gd name="T14" fmla="*/ 253785029 w 246"/>
              <a:gd name="T15" fmla="*/ 326578755 h 247"/>
              <a:gd name="T16" fmla="*/ 231225648 w 246"/>
              <a:gd name="T17" fmla="*/ 337888677 h 247"/>
              <a:gd name="T18" fmla="*/ 203027311 w 246"/>
              <a:gd name="T19" fmla="*/ 343543638 h 247"/>
              <a:gd name="T20" fmla="*/ 176239604 w 246"/>
              <a:gd name="T21" fmla="*/ 349198599 h 247"/>
              <a:gd name="T22" fmla="*/ 148041267 w 246"/>
              <a:gd name="T23" fmla="*/ 343543638 h 247"/>
              <a:gd name="T24" fmla="*/ 121252372 w 246"/>
              <a:gd name="T25" fmla="*/ 337888677 h 247"/>
              <a:gd name="T26" fmla="*/ 93054036 w 246"/>
              <a:gd name="T27" fmla="*/ 326578755 h 247"/>
              <a:gd name="T28" fmla="*/ 70495841 w 246"/>
              <a:gd name="T29" fmla="*/ 316682573 h 247"/>
              <a:gd name="T30" fmla="*/ 54987231 w 246"/>
              <a:gd name="T31" fmla="*/ 299716501 h 247"/>
              <a:gd name="T32" fmla="*/ 32427850 w 246"/>
              <a:gd name="T33" fmla="*/ 277096657 h 247"/>
              <a:gd name="T34" fmla="*/ 21148752 w 246"/>
              <a:gd name="T35" fmla="*/ 254476813 h 247"/>
              <a:gd name="T36" fmla="*/ 9869655 w 246"/>
              <a:gd name="T37" fmla="*/ 227615748 h 247"/>
              <a:gd name="T38" fmla="*/ 4229513 w 246"/>
              <a:gd name="T39" fmla="*/ 204994715 h 247"/>
              <a:gd name="T40" fmla="*/ 0 w 246"/>
              <a:gd name="T41" fmla="*/ 178133650 h 247"/>
              <a:gd name="T42" fmla="*/ 4229513 w 246"/>
              <a:gd name="T43" fmla="*/ 149858845 h 247"/>
              <a:gd name="T44" fmla="*/ 9869655 w 246"/>
              <a:gd name="T45" fmla="*/ 122996591 h 247"/>
              <a:gd name="T46" fmla="*/ 21148752 w 246"/>
              <a:gd name="T47" fmla="*/ 94721786 h 247"/>
              <a:gd name="T48" fmla="*/ 32427850 w 246"/>
              <a:gd name="T49" fmla="*/ 72101942 h 247"/>
              <a:gd name="T50" fmla="*/ 54987231 w 246"/>
              <a:gd name="T51" fmla="*/ 56550799 h 247"/>
              <a:gd name="T52" fmla="*/ 70495841 w 246"/>
              <a:gd name="T53" fmla="*/ 33929766 h 247"/>
              <a:gd name="T54" fmla="*/ 93054036 w 246"/>
              <a:gd name="T55" fmla="*/ 22619844 h 247"/>
              <a:gd name="T56" fmla="*/ 121252372 w 246"/>
              <a:gd name="T57" fmla="*/ 11309922 h 247"/>
              <a:gd name="T58" fmla="*/ 148041267 w 246"/>
              <a:gd name="T59" fmla="*/ 5654961 h 247"/>
              <a:gd name="T60" fmla="*/ 176239604 w 246"/>
              <a:gd name="T61" fmla="*/ 0 h 247"/>
              <a:gd name="T62" fmla="*/ 203027311 w 246"/>
              <a:gd name="T63" fmla="*/ 5654961 h 247"/>
              <a:gd name="T64" fmla="*/ 231225648 w 246"/>
              <a:gd name="T65" fmla="*/ 11309922 h 247"/>
              <a:gd name="T66" fmla="*/ 253785029 w 246"/>
              <a:gd name="T67" fmla="*/ 22619844 h 247"/>
              <a:gd name="T68" fmla="*/ 274933782 w 246"/>
              <a:gd name="T69" fmla="*/ 33929766 h 247"/>
              <a:gd name="T70" fmla="*/ 297491976 w 246"/>
              <a:gd name="T71" fmla="*/ 56550799 h 247"/>
              <a:gd name="T72" fmla="*/ 314411215 w 246"/>
              <a:gd name="T73" fmla="*/ 72101942 h 247"/>
              <a:gd name="T74" fmla="*/ 324280871 w 246"/>
              <a:gd name="T75" fmla="*/ 94721786 h 247"/>
              <a:gd name="T76" fmla="*/ 335559968 w 246"/>
              <a:gd name="T77" fmla="*/ 122996591 h 247"/>
              <a:gd name="T78" fmla="*/ 341198923 w 246"/>
              <a:gd name="T79" fmla="*/ 149858845 h 247"/>
              <a:gd name="T80" fmla="*/ 346839065 w 246"/>
              <a:gd name="T81" fmla="*/ 178133650 h 247"/>
              <a:gd name="T82" fmla="*/ 346839065 w 246"/>
              <a:gd name="T83" fmla="*/ 178133650 h 247"/>
              <a:gd name="T84" fmla="*/ 346839065 w 246"/>
              <a:gd name="T85" fmla="*/ 172478689 h 247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46"/>
              <a:gd name="T130" fmla="*/ 0 h 247"/>
              <a:gd name="T131" fmla="*/ 246 w 246"/>
              <a:gd name="T132" fmla="*/ 247 h 247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46" h="247">
                <a:moveTo>
                  <a:pt x="246" y="122"/>
                </a:moveTo>
                <a:lnTo>
                  <a:pt x="242" y="145"/>
                </a:lnTo>
                <a:lnTo>
                  <a:pt x="238" y="161"/>
                </a:lnTo>
                <a:lnTo>
                  <a:pt x="230" y="180"/>
                </a:lnTo>
                <a:lnTo>
                  <a:pt x="223" y="196"/>
                </a:lnTo>
                <a:lnTo>
                  <a:pt x="211" y="212"/>
                </a:lnTo>
                <a:lnTo>
                  <a:pt x="195" y="224"/>
                </a:lnTo>
                <a:lnTo>
                  <a:pt x="180" y="231"/>
                </a:lnTo>
                <a:lnTo>
                  <a:pt x="164" y="239"/>
                </a:lnTo>
                <a:lnTo>
                  <a:pt x="144" y="243"/>
                </a:lnTo>
                <a:lnTo>
                  <a:pt x="125" y="247"/>
                </a:lnTo>
                <a:lnTo>
                  <a:pt x="105" y="243"/>
                </a:lnTo>
                <a:lnTo>
                  <a:pt x="86" y="239"/>
                </a:lnTo>
                <a:lnTo>
                  <a:pt x="66" y="231"/>
                </a:lnTo>
                <a:lnTo>
                  <a:pt x="50" y="224"/>
                </a:lnTo>
                <a:lnTo>
                  <a:pt x="39" y="212"/>
                </a:lnTo>
                <a:lnTo>
                  <a:pt x="23" y="196"/>
                </a:lnTo>
                <a:lnTo>
                  <a:pt x="15" y="180"/>
                </a:lnTo>
                <a:lnTo>
                  <a:pt x="7" y="161"/>
                </a:lnTo>
                <a:lnTo>
                  <a:pt x="3" y="145"/>
                </a:lnTo>
                <a:lnTo>
                  <a:pt x="0" y="126"/>
                </a:lnTo>
                <a:lnTo>
                  <a:pt x="3" y="106"/>
                </a:lnTo>
                <a:lnTo>
                  <a:pt x="7" y="87"/>
                </a:lnTo>
                <a:lnTo>
                  <a:pt x="15" y="67"/>
                </a:lnTo>
                <a:lnTo>
                  <a:pt x="23" y="51"/>
                </a:lnTo>
                <a:lnTo>
                  <a:pt x="39" y="40"/>
                </a:lnTo>
                <a:lnTo>
                  <a:pt x="50" y="24"/>
                </a:lnTo>
                <a:lnTo>
                  <a:pt x="66" y="16"/>
                </a:lnTo>
                <a:lnTo>
                  <a:pt x="86" y="8"/>
                </a:lnTo>
                <a:lnTo>
                  <a:pt x="105" y="4"/>
                </a:lnTo>
                <a:lnTo>
                  <a:pt x="125" y="0"/>
                </a:lnTo>
                <a:lnTo>
                  <a:pt x="144" y="4"/>
                </a:lnTo>
                <a:lnTo>
                  <a:pt x="164" y="8"/>
                </a:lnTo>
                <a:lnTo>
                  <a:pt x="180" y="16"/>
                </a:lnTo>
                <a:lnTo>
                  <a:pt x="195" y="24"/>
                </a:lnTo>
                <a:lnTo>
                  <a:pt x="211" y="40"/>
                </a:lnTo>
                <a:lnTo>
                  <a:pt x="223" y="51"/>
                </a:lnTo>
                <a:lnTo>
                  <a:pt x="230" y="67"/>
                </a:lnTo>
                <a:lnTo>
                  <a:pt x="238" y="87"/>
                </a:lnTo>
                <a:lnTo>
                  <a:pt x="242" y="106"/>
                </a:lnTo>
                <a:lnTo>
                  <a:pt x="246" y="126"/>
                </a:lnTo>
                <a:lnTo>
                  <a:pt x="246" y="122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8" name="Freeform 28">
            <a:extLst>
              <a:ext uri="{FF2B5EF4-FFF2-40B4-BE49-F238E27FC236}">
                <a16:creationId xmlns:a16="http://schemas.microsoft.com/office/drawing/2014/main" id="{10EE2860-B5EF-4444-82A4-8CD9303B4C2F}"/>
              </a:ext>
            </a:extLst>
          </p:cNvPr>
          <p:cNvSpPr>
            <a:spLocks/>
          </p:cNvSpPr>
          <p:nvPr/>
        </p:nvSpPr>
        <p:spPr bwMode="auto">
          <a:xfrm>
            <a:off x="7908925" y="4135438"/>
            <a:ext cx="292100" cy="293687"/>
          </a:xfrm>
          <a:custGeom>
            <a:avLst/>
            <a:gdLst>
              <a:gd name="T0" fmla="*/ 346839065 w 246"/>
              <a:gd name="T1" fmla="*/ 172478689 h 247"/>
              <a:gd name="T2" fmla="*/ 341198923 w 246"/>
              <a:gd name="T3" fmla="*/ 204994715 h 247"/>
              <a:gd name="T4" fmla="*/ 335559968 w 246"/>
              <a:gd name="T5" fmla="*/ 227615748 h 247"/>
              <a:gd name="T6" fmla="*/ 324280871 w 246"/>
              <a:gd name="T7" fmla="*/ 254476813 h 247"/>
              <a:gd name="T8" fmla="*/ 314411215 w 246"/>
              <a:gd name="T9" fmla="*/ 277096657 h 247"/>
              <a:gd name="T10" fmla="*/ 297491976 w 246"/>
              <a:gd name="T11" fmla="*/ 299716501 h 247"/>
              <a:gd name="T12" fmla="*/ 274933782 w 246"/>
              <a:gd name="T13" fmla="*/ 316682573 h 247"/>
              <a:gd name="T14" fmla="*/ 253785029 w 246"/>
              <a:gd name="T15" fmla="*/ 326578755 h 247"/>
              <a:gd name="T16" fmla="*/ 231225648 w 246"/>
              <a:gd name="T17" fmla="*/ 337888677 h 247"/>
              <a:gd name="T18" fmla="*/ 203027311 w 246"/>
              <a:gd name="T19" fmla="*/ 343543638 h 247"/>
              <a:gd name="T20" fmla="*/ 176239604 w 246"/>
              <a:gd name="T21" fmla="*/ 349198599 h 247"/>
              <a:gd name="T22" fmla="*/ 148041267 w 246"/>
              <a:gd name="T23" fmla="*/ 343543638 h 247"/>
              <a:gd name="T24" fmla="*/ 121252372 w 246"/>
              <a:gd name="T25" fmla="*/ 337888677 h 247"/>
              <a:gd name="T26" fmla="*/ 93054036 w 246"/>
              <a:gd name="T27" fmla="*/ 326578755 h 247"/>
              <a:gd name="T28" fmla="*/ 70495841 w 246"/>
              <a:gd name="T29" fmla="*/ 316682573 h 247"/>
              <a:gd name="T30" fmla="*/ 54987231 w 246"/>
              <a:gd name="T31" fmla="*/ 299716501 h 247"/>
              <a:gd name="T32" fmla="*/ 32427850 w 246"/>
              <a:gd name="T33" fmla="*/ 277096657 h 247"/>
              <a:gd name="T34" fmla="*/ 21148752 w 246"/>
              <a:gd name="T35" fmla="*/ 254476813 h 247"/>
              <a:gd name="T36" fmla="*/ 9869655 w 246"/>
              <a:gd name="T37" fmla="*/ 227615748 h 247"/>
              <a:gd name="T38" fmla="*/ 4229513 w 246"/>
              <a:gd name="T39" fmla="*/ 204994715 h 247"/>
              <a:gd name="T40" fmla="*/ 0 w 246"/>
              <a:gd name="T41" fmla="*/ 178133650 h 247"/>
              <a:gd name="T42" fmla="*/ 4229513 w 246"/>
              <a:gd name="T43" fmla="*/ 149858845 h 247"/>
              <a:gd name="T44" fmla="*/ 9869655 w 246"/>
              <a:gd name="T45" fmla="*/ 122996591 h 247"/>
              <a:gd name="T46" fmla="*/ 21148752 w 246"/>
              <a:gd name="T47" fmla="*/ 94721786 h 247"/>
              <a:gd name="T48" fmla="*/ 32427850 w 246"/>
              <a:gd name="T49" fmla="*/ 72101942 h 247"/>
              <a:gd name="T50" fmla="*/ 54987231 w 246"/>
              <a:gd name="T51" fmla="*/ 56550799 h 247"/>
              <a:gd name="T52" fmla="*/ 70495841 w 246"/>
              <a:gd name="T53" fmla="*/ 33929766 h 247"/>
              <a:gd name="T54" fmla="*/ 93054036 w 246"/>
              <a:gd name="T55" fmla="*/ 22619844 h 247"/>
              <a:gd name="T56" fmla="*/ 121252372 w 246"/>
              <a:gd name="T57" fmla="*/ 11309922 h 247"/>
              <a:gd name="T58" fmla="*/ 148041267 w 246"/>
              <a:gd name="T59" fmla="*/ 5654961 h 247"/>
              <a:gd name="T60" fmla="*/ 176239604 w 246"/>
              <a:gd name="T61" fmla="*/ 0 h 247"/>
              <a:gd name="T62" fmla="*/ 203027311 w 246"/>
              <a:gd name="T63" fmla="*/ 5654961 h 247"/>
              <a:gd name="T64" fmla="*/ 231225648 w 246"/>
              <a:gd name="T65" fmla="*/ 11309922 h 247"/>
              <a:gd name="T66" fmla="*/ 253785029 w 246"/>
              <a:gd name="T67" fmla="*/ 22619844 h 247"/>
              <a:gd name="T68" fmla="*/ 274933782 w 246"/>
              <a:gd name="T69" fmla="*/ 33929766 h 247"/>
              <a:gd name="T70" fmla="*/ 297491976 w 246"/>
              <a:gd name="T71" fmla="*/ 56550799 h 247"/>
              <a:gd name="T72" fmla="*/ 314411215 w 246"/>
              <a:gd name="T73" fmla="*/ 72101942 h 247"/>
              <a:gd name="T74" fmla="*/ 324280871 w 246"/>
              <a:gd name="T75" fmla="*/ 94721786 h 247"/>
              <a:gd name="T76" fmla="*/ 335559968 w 246"/>
              <a:gd name="T77" fmla="*/ 122996591 h 247"/>
              <a:gd name="T78" fmla="*/ 341198923 w 246"/>
              <a:gd name="T79" fmla="*/ 149858845 h 247"/>
              <a:gd name="T80" fmla="*/ 346839065 w 246"/>
              <a:gd name="T81" fmla="*/ 178133650 h 247"/>
              <a:gd name="T82" fmla="*/ 346839065 w 246"/>
              <a:gd name="T83" fmla="*/ 178133650 h 247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6"/>
              <a:gd name="T127" fmla="*/ 0 h 247"/>
              <a:gd name="T128" fmla="*/ 246 w 246"/>
              <a:gd name="T129" fmla="*/ 247 h 247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6" h="247">
                <a:moveTo>
                  <a:pt x="246" y="122"/>
                </a:moveTo>
                <a:lnTo>
                  <a:pt x="242" y="145"/>
                </a:lnTo>
                <a:lnTo>
                  <a:pt x="238" y="161"/>
                </a:lnTo>
                <a:lnTo>
                  <a:pt x="230" y="180"/>
                </a:lnTo>
                <a:lnTo>
                  <a:pt x="223" y="196"/>
                </a:lnTo>
                <a:lnTo>
                  <a:pt x="211" y="212"/>
                </a:lnTo>
                <a:lnTo>
                  <a:pt x="195" y="224"/>
                </a:lnTo>
                <a:lnTo>
                  <a:pt x="180" y="231"/>
                </a:lnTo>
                <a:lnTo>
                  <a:pt x="164" y="239"/>
                </a:lnTo>
                <a:lnTo>
                  <a:pt x="144" y="243"/>
                </a:lnTo>
                <a:lnTo>
                  <a:pt x="125" y="247"/>
                </a:lnTo>
                <a:lnTo>
                  <a:pt x="105" y="243"/>
                </a:lnTo>
                <a:lnTo>
                  <a:pt x="86" y="239"/>
                </a:lnTo>
                <a:lnTo>
                  <a:pt x="66" y="231"/>
                </a:lnTo>
                <a:lnTo>
                  <a:pt x="50" y="224"/>
                </a:lnTo>
                <a:lnTo>
                  <a:pt x="39" y="212"/>
                </a:lnTo>
                <a:lnTo>
                  <a:pt x="23" y="196"/>
                </a:lnTo>
                <a:lnTo>
                  <a:pt x="15" y="180"/>
                </a:lnTo>
                <a:lnTo>
                  <a:pt x="7" y="161"/>
                </a:lnTo>
                <a:lnTo>
                  <a:pt x="3" y="145"/>
                </a:lnTo>
                <a:lnTo>
                  <a:pt x="0" y="126"/>
                </a:lnTo>
                <a:lnTo>
                  <a:pt x="3" y="106"/>
                </a:lnTo>
                <a:lnTo>
                  <a:pt x="7" y="87"/>
                </a:lnTo>
                <a:lnTo>
                  <a:pt x="15" y="67"/>
                </a:lnTo>
                <a:lnTo>
                  <a:pt x="23" y="51"/>
                </a:lnTo>
                <a:lnTo>
                  <a:pt x="39" y="40"/>
                </a:lnTo>
                <a:lnTo>
                  <a:pt x="50" y="24"/>
                </a:lnTo>
                <a:lnTo>
                  <a:pt x="66" y="16"/>
                </a:lnTo>
                <a:lnTo>
                  <a:pt x="86" y="8"/>
                </a:lnTo>
                <a:lnTo>
                  <a:pt x="105" y="4"/>
                </a:lnTo>
                <a:lnTo>
                  <a:pt x="125" y="0"/>
                </a:lnTo>
                <a:lnTo>
                  <a:pt x="144" y="4"/>
                </a:lnTo>
                <a:lnTo>
                  <a:pt x="164" y="8"/>
                </a:lnTo>
                <a:lnTo>
                  <a:pt x="180" y="16"/>
                </a:lnTo>
                <a:lnTo>
                  <a:pt x="195" y="24"/>
                </a:lnTo>
                <a:lnTo>
                  <a:pt x="211" y="40"/>
                </a:lnTo>
                <a:lnTo>
                  <a:pt x="223" y="51"/>
                </a:lnTo>
                <a:lnTo>
                  <a:pt x="230" y="67"/>
                </a:lnTo>
                <a:lnTo>
                  <a:pt x="238" y="87"/>
                </a:lnTo>
                <a:lnTo>
                  <a:pt x="242" y="106"/>
                </a:lnTo>
                <a:lnTo>
                  <a:pt x="246" y="126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9" name="Freeform 29">
            <a:extLst>
              <a:ext uri="{FF2B5EF4-FFF2-40B4-BE49-F238E27FC236}">
                <a16:creationId xmlns:a16="http://schemas.microsoft.com/office/drawing/2014/main" id="{C8A8D8A6-0266-4DD6-8B27-BF0F254D56A0}"/>
              </a:ext>
            </a:extLst>
          </p:cNvPr>
          <p:cNvSpPr>
            <a:spLocks/>
          </p:cNvSpPr>
          <p:nvPr/>
        </p:nvSpPr>
        <p:spPr bwMode="auto">
          <a:xfrm>
            <a:off x="8551863" y="4135438"/>
            <a:ext cx="287337" cy="293687"/>
          </a:xfrm>
          <a:custGeom>
            <a:avLst/>
            <a:gdLst>
              <a:gd name="T0" fmla="*/ 341167568 w 242"/>
              <a:gd name="T1" fmla="*/ 172478689 h 247"/>
              <a:gd name="T2" fmla="*/ 341167568 w 242"/>
              <a:gd name="T3" fmla="*/ 204994715 h 247"/>
              <a:gd name="T4" fmla="*/ 335528877 w 242"/>
              <a:gd name="T5" fmla="*/ 227615748 h 247"/>
              <a:gd name="T6" fmla="*/ 325659682 w 242"/>
              <a:gd name="T7" fmla="*/ 254476813 h 247"/>
              <a:gd name="T8" fmla="*/ 308742419 w 242"/>
              <a:gd name="T9" fmla="*/ 277096657 h 247"/>
              <a:gd name="T10" fmla="*/ 291825156 w 242"/>
              <a:gd name="T11" fmla="*/ 299716501 h 247"/>
              <a:gd name="T12" fmla="*/ 274907894 w 242"/>
              <a:gd name="T13" fmla="*/ 316682573 h 247"/>
              <a:gd name="T14" fmla="*/ 253761315 w 242"/>
              <a:gd name="T15" fmla="*/ 326578755 h 247"/>
              <a:gd name="T16" fmla="*/ 225565482 w 242"/>
              <a:gd name="T17" fmla="*/ 337888677 h 247"/>
              <a:gd name="T18" fmla="*/ 198779024 w 242"/>
              <a:gd name="T19" fmla="*/ 343543638 h 247"/>
              <a:gd name="T20" fmla="*/ 170584378 w 242"/>
              <a:gd name="T21" fmla="*/ 349198599 h 247"/>
              <a:gd name="T22" fmla="*/ 142388544 w 242"/>
              <a:gd name="T23" fmla="*/ 343543638 h 247"/>
              <a:gd name="T24" fmla="*/ 115602087 w 242"/>
              <a:gd name="T25" fmla="*/ 337888677 h 247"/>
              <a:gd name="T26" fmla="*/ 93046132 w 242"/>
              <a:gd name="T27" fmla="*/ 326578755 h 247"/>
              <a:gd name="T28" fmla="*/ 71898367 w 242"/>
              <a:gd name="T29" fmla="*/ 316682573 h 247"/>
              <a:gd name="T30" fmla="*/ 49342412 w 242"/>
              <a:gd name="T31" fmla="*/ 299716501 h 247"/>
              <a:gd name="T32" fmla="*/ 32425149 w 242"/>
              <a:gd name="T33" fmla="*/ 277096657 h 247"/>
              <a:gd name="T34" fmla="*/ 15507887 w 242"/>
              <a:gd name="T35" fmla="*/ 254476813 h 247"/>
              <a:gd name="T36" fmla="*/ 5638692 w 242"/>
              <a:gd name="T37" fmla="*/ 227615748 h 247"/>
              <a:gd name="T38" fmla="*/ 0 w 242"/>
              <a:gd name="T39" fmla="*/ 204994715 h 247"/>
              <a:gd name="T40" fmla="*/ 0 w 242"/>
              <a:gd name="T41" fmla="*/ 178133650 h 247"/>
              <a:gd name="T42" fmla="*/ 0 w 242"/>
              <a:gd name="T43" fmla="*/ 149858845 h 247"/>
              <a:gd name="T44" fmla="*/ 5638692 w 242"/>
              <a:gd name="T45" fmla="*/ 122996591 h 247"/>
              <a:gd name="T46" fmla="*/ 15507887 w 242"/>
              <a:gd name="T47" fmla="*/ 94721786 h 247"/>
              <a:gd name="T48" fmla="*/ 32425149 w 242"/>
              <a:gd name="T49" fmla="*/ 72101942 h 247"/>
              <a:gd name="T50" fmla="*/ 49342412 w 242"/>
              <a:gd name="T51" fmla="*/ 56550799 h 247"/>
              <a:gd name="T52" fmla="*/ 71898367 w 242"/>
              <a:gd name="T53" fmla="*/ 33929766 h 247"/>
              <a:gd name="T54" fmla="*/ 93046132 w 242"/>
              <a:gd name="T55" fmla="*/ 22619844 h 247"/>
              <a:gd name="T56" fmla="*/ 115602087 w 242"/>
              <a:gd name="T57" fmla="*/ 11309922 h 247"/>
              <a:gd name="T58" fmla="*/ 142388544 w 242"/>
              <a:gd name="T59" fmla="*/ 5654961 h 247"/>
              <a:gd name="T60" fmla="*/ 170584378 w 242"/>
              <a:gd name="T61" fmla="*/ 0 h 247"/>
              <a:gd name="T62" fmla="*/ 198779024 w 242"/>
              <a:gd name="T63" fmla="*/ 5654961 h 247"/>
              <a:gd name="T64" fmla="*/ 225565482 w 242"/>
              <a:gd name="T65" fmla="*/ 11309922 h 247"/>
              <a:gd name="T66" fmla="*/ 253761315 w 242"/>
              <a:gd name="T67" fmla="*/ 22619844 h 247"/>
              <a:gd name="T68" fmla="*/ 274907894 w 242"/>
              <a:gd name="T69" fmla="*/ 33929766 h 247"/>
              <a:gd name="T70" fmla="*/ 291825156 w 242"/>
              <a:gd name="T71" fmla="*/ 56550799 h 247"/>
              <a:gd name="T72" fmla="*/ 308742419 w 242"/>
              <a:gd name="T73" fmla="*/ 72101942 h 247"/>
              <a:gd name="T74" fmla="*/ 325659682 w 242"/>
              <a:gd name="T75" fmla="*/ 94721786 h 247"/>
              <a:gd name="T76" fmla="*/ 335528877 w 242"/>
              <a:gd name="T77" fmla="*/ 122996591 h 247"/>
              <a:gd name="T78" fmla="*/ 341167568 w 242"/>
              <a:gd name="T79" fmla="*/ 149858845 h 247"/>
              <a:gd name="T80" fmla="*/ 341167568 w 242"/>
              <a:gd name="T81" fmla="*/ 178133650 h 247"/>
              <a:gd name="T82" fmla="*/ 341167568 w 242"/>
              <a:gd name="T83" fmla="*/ 178133650 h 247"/>
              <a:gd name="T84" fmla="*/ 341167568 w 242"/>
              <a:gd name="T85" fmla="*/ 172478689 h 247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242"/>
              <a:gd name="T130" fmla="*/ 0 h 247"/>
              <a:gd name="T131" fmla="*/ 242 w 242"/>
              <a:gd name="T132" fmla="*/ 247 h 247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242" h="247">
                <a:moveTo>
                  <a:pt x="242" y="122"/>
                </a:moveTo>
                <a:lnTo>
                  <a:pt x="242" y="145"/>
                </a:lnTo>
                <a:lnTo>
                  <a:pt x="238" y="161"/>
                </a:lnTo>
                <a:lnTo>
                  <a:pt x="231" y="180"/>
                </a:lnTo>
                <a:lnTo>
                  <a:pt x="219" y="196"/>
                </a:lnTo>
                <a:lnTo>
                  <a:pt x="207" y="212"/>
                </a:lnTo>
                <a:lnTo>
                  <a:pt x="195" y="224"/>
                </a:lnTo>
                <a:lnTo>
                  <a:pt x="180" y="231"/>
                </a:lnTo>
                <a:lnTo>
                  <a:pt x="160" y="239"/>
                </a:lnTo>
                <a:lnTo>
                  <a:pt x="141" y="243"/>
                </a:lnTo>
                <a:lnTo>
                  <a:pt x="121" y="247"/>
                </a:lnTo>
                <a:lnTo>
                  <a:pt x="101" y="243"/>
                </a:lnTo>
                <a:lnTo>
                  <a:pt x="82" y="239"/>
                </a:lnTo>
                <a:lnTo>
                  <a:pt x="66" y="231"/>
                </a:lnTo>
                <a:lnTo>
                  <a:pt x="51" y="224"/>
                </a:lnTo>
                <a:lnTo>
                  <a:pt x="35" y="212"/>
                </a:lnTo>
                <a:lnTo>
                  <a:pt x="23" y="196"/>
                </a:lnTo>
                <a:lnTo>
                  <a:pt x="11" y="180"/>
                </a:lnTo>
                <a:lnTo>
                  <a:pt x="4" y="161"/>
                </a:lnTo>
                <a:lnTo>
                  <a:pt x="0" y="145"/>
                </a:lnTo>
                <a:lnTo>
                  <a:pt x="0" y="126"/>
                </a:lnTo>
                <a:lnTo>
                  <a:pt x="0" y="106"/>
                </a:lnTo>
                <a:lnTo>
                  <a:pt x="4" y="87"/>
                </a:lnTo>
                <a:lnTo>
                  <a:pt x="11" y="67"/>
                </a:lnTo>
                <a:lnTo>
                  <a:pt x="23" y="51"/>
                </a:lnTo>
                <a:lnTo>
                  <a:pt x="35" y="40"/>
                </a:lnTo>
                <a:lnTo>
                  <a:pt x="51" y="24"/>
                </a:lnTo>
                <a:lnTo>
                  <a:pt x="66" y="16"/>
                </a:lnTo>
                <a:lnTo>
                  <a:pt x="82" y="8"/>
                </a:lnTo>
                <a:lnTo>
                  <a:pt x="101" y="4"/>
                </a:lnTo>
                <a:lnTo>
                  <a:pt x="121" y="0"/>
                </a:lnTo>
                <a:lnTo>
                  <a:pt x="141" y="4"/>
                </a:lnTo>
                <a:lnTo>
                  <a:pt x="160" y="8"/>
                </a:lnTo>
                <a:lnTo>
                  <a:pt x="180" y="16"/>
                </a:lnTo>
                <a:lnTo>
                  <a:pt x="195" y="24"/>
                </a:lnTo>
                <a:lnTo>
                  <a:pt x="207" y="40"/>
                </a:lnTo>
                <a:lnTo>
                  <a:pt x="219" y="51"/>
                </a:lnTo>
                <a:lnTo>
                  <a:pt x="231" y="67"/>
                </a:lnTo>
                <a:lnTo>
                  <a:pt x="238" y="87"/>
                </a:lnTo>
                <a:lnTo>
                  <a:pt x="242" y="106"/>
                </a:lnTo>
                <a:lnTo>
                  <a:pt x="242" y="126"/>
                </a:lnTo>
                <a:lnTo>
                  <a:pt x="242" y="122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0" name="Freeform 30">
            <a:extLst>
              <a:ext uri="{FF2B5EF4-FFF2-40B4-BE49-F238E27FC236}">
                <a16:creationId xmlns:a16="http://schemas.microsoft.com/office/drawing/2014/main" id="{4621C202-89A8-4E39-838E-759B8EC38434}"/>
              </a:ext>
            </a:extLst>
          </p:cNvPr>
          <p:cNvSpPr>
            <a:spLocks/>
          </p:cNvSpPr>
          <p:nvPr/>
        </p:nvSpPr>
        <p:spPr bwMode="auto">
          <a:xfrm>
            <a:off x="8551863" y="4135438"/>
            <a:ext cx="287337" cy="293687"/>
          </a:xfrm>
          <a:custGeom>
            <a:avLst/>
            <a:gdLst>
              <a:gd name="T0" fmla="*/ 341167568 w 242"/>
              <a:gd name="T1" fmla="*/ 172478689 h 247"/>
              <a:gd name="T2" fmla="*/ 341167568 w 242"/>
              <a:gd name="T3" fmla="*/ 204994715 h 247"/>
              <a:gd name="T4" fmla="*/ 335528877 w 242"/>
              <a:gd name="T5" fmla="*/ 227615748 h 247"/>
              <a:gd name="T6" fmla="*/ 325659682 w 242"/>
              <a:gd name="T7" fmla="*/ 254476813 h 247"/>
              <a:gd name="T8" fmla="*/ 308742419 w 242"/>
              <a:gd name="T9" fmla="*/ 277096657 h 247"/>
              <a:gd name="T10" fmla="*/ 291825156 w 242"/>
              <a:gd name="T11" fmla="*/ 299716501 h 247"/>
              <a:gd name="T12" fmla="*/ 274907894 w 242"/>
              <a:gd name="T13" fmla="*/ 316682573 h 247"/>
              <a:gd name="T14" fmla="*/ 253761315 w 242"/>
              <a:gd name="T15" fmla="*/ 326578755 h 247"/>
              <a:gd name="T16" fmla="*/ 225565482 w 242"/>
              <a:gd name="T17" fmla="*/ 337888677 h 247"/>
              <a:gd name="T18" fmla="*/ 198779024 w 242"/>
              <a:gd name="T19" fmla="*/ 343543638 h 247"/>
              <a:gd name="T20" fmla="*/ 170584378 w 242"/>
              <a:gd name="T21" fmla="*/ 349198599 h 247"/>
              <a:gd name="T22" fmla="*/ 142388544 w 242"/>
              <a:gd name="T23" fmla="*/ 343543638 h 247"/>
              <a:gd name="T24" fmla="*/ 115602087 w 242"/>
              <a:gd name="T25" fmla="*/ 337888677 h 247"/>
              <a:gd name="T26" fmla="*/ 93046132 w 242"/>
              <a:gd name="T27" fmla="*/ 326578755 h 247"/>
              <a:gd name="T28" fmla="*/ 71898367 w 242"/>
              <a:gd name="T29" fmla="*/ 316682573 h 247"/>
              <a:gd name="T30" fmla="*/ 49342412 w 242"/>
              <a:gd name="T31" fmla="*/ 299716501 h 247"/>
              <a:gd name="T32" fmla="*/ 32425149 w 242"/>
              <a:gd name="T33" fmla="*/ 277096657 h 247"/>
              <a:gd name="T34" fmla="*/ 15507887 w 242"/>
              <a:gd name="T35" fmla="*/ 254476813 h 247"/>
              <a:gd name="T36" fmla="*/ 5638692 w 242"/>
              <a:gd name="T37" fmla="*/ 227615748 h 247"/>
              <a:gd name="T38" fmla="*/ 0 w 242"/>
              <a:gd name="T39" fmla="*/ 204994715 h 247"/>
              <a:gd name="T40" fmla="*/ 0 w 242"/>
              <a:gd name="T41" fmla="*/ 178133650 h 247"/>
              <a:gd name="T42" fmla="*/ 0 w 242"/>
              <a:gd name="T43" fmla="*/ 149858845 h 247"/>
              <a:gd name="T44" fmla="*/ 5638692 w 242"/>
              <a:gd name="T45" fmla="*/ 122996591 h 247"/>
              <a:gd name="T46" fmla="*/ 15507887 w 242"/>
              <a:gd name="T47" fmla="*/ 94721786 h 247"/>
              <a:gd name="T48" fmla="*/ 32425149 w 242"/>
              <a:gd name="T49" fmla="*/ 72101942 h 247"/>
              <a:gd name="T50" fmla="*/ 49342412 w 242"/>
              <a:gd name="T51" fmla="*/ 56550799 h 247"/>
              <a:gd name="T52" fmla="*/ 71898367 w 242"/>
              <a:gd name="T53" fmla="*/ 33929766 h 247"/>
              <a:gd name="T54" fmla="*/ 93046132 w 242"/>
              <a:gd name="T55" fmla="*/ 22619844 h 247"/>
              <a:gd name="T56" fmla="*/ 115602087 w 242"/>
              <a:gd name="T57" fmla="*/ 11309922 h 247"/>
              <a:gd name="T58" fmla="*/ 142388544 w 242"/>
              <a:gd name="T59" fmla="*/ 5654961 h 247"/>
              <a:gd name="T60" fmla="*/ 170584378 w 242"/>
              <a:gd name="T61" fmla="*/ 0 h 247"/>
              <a:gd name="T62" fmla="*/ 198779024 w 242"/>
              <a:gd name="T63" fmla="*/ 5654961 h 247"/>
              <a:gd name="T64" fmla="*/ 225565482 w 242"/>
              <a:gd name="T65" fmla="*/ 11309922 h 247"/>
              <a:gd name="T66" fmla="*/ 253761315 w 242"/>
              <a:gd name="T67" fmla="*/ 22619844 h 247"/>
              <a:gd name="T68" fmla="*/ 274907894 w 242"/>
              <a:gd name="T69" fmla="*/ 33929766 h 247"/>
              <a:gd name="T70" fmla="*/ 291825156 w 242"/>
              <a:gd name="T71" fmla="*/ 56550799 h 247"/>
              <a:gd name="T72" fmla="*/ 308742419 w 242"/>
              <a:gd name="T73" fmla="*/ 72101942 h 247"/>
              <a:gd name="T74" fmla="*/ 325659682 w 242"/>
              <a:gd name="T75" fmla="*/ 94721786 h 247"/>
              <a:gd name="T76" fmla="*/ 335528877 w 242"/>
              <a:gd name="T77" fmla="*/ 122996591 h 247"/>
              <a:gd name="T78" fmla="*/ 341167568 w 242"/>
              <a:gd name="T79" fmla="*/ 149858845 h 247"/>
              <a:gd name="T80" fmla="*/ 341167568 w 242"/>
              <a:gd name="T81" fmla="*/ 178133650 h 247"/>
              <a:gd name="T82" fmla="*/ 341167568 w 242"/>
              <a:gd name="T83" fmla="*/ 178133650 h 247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2"/>
              <a:gd name="T127" fmla="*/ 0 h 247"/>
              <a:gd name="T128" fmla="*/ 242 w 242"/>
              <a:gd name="T129" fmla="*/ 247 h 247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2" h="247">
                <a:moveTo>
                  <a:pt x="242" y="122"/>
                </a:moveTo>
                <a:lnTo>
                  <a:pt x="242" y="145"/>
                </a:lnTo>
                <a:lnTo>
                  <a:pt x="238" y="161"/>
                </a:lnTo>
                <a:lnTo>
                  <a:pt x="231" y="180"/>
                </a:lnTo>
                <a:lnTo>
                  <a:pt x="219" y="196"/>
                </a:lnTo>
                <a:lnTo>
                  <a:pt x="207" y="212"/>
                </a:lnTo>
                <a:lnTo>
                  <a:pt x="195" y="224"/>
                </a:lnTo>
                <a:lnTo>
                  <a:pt x="180" y="231"/>
                </a:lnTo>
                <a:lnTo>
                  <a:pt x="160" y="239"/>
                </a:lnTo>
                <a:lnTo>
                  <a:pt x="141" y="243"/>
                </a:lnTo>
                <a:lnTo>
                  <a:pt x="121" y="247"/>
                </a:lnTo>
                <a:lnTo>
                  <a:pt x="101" y="243"/>
                </a:lnTo>
                <a:lnTo>
                  <a:pt x="82" y="239"/>
                </a:lnTo>
                <a:lnTo>
                  <a:pt x="66" y="231"/>
                </a:lnTo>
                <a:lnTo>
                  <a:pt x="51" y="224"/>
                </a:lnTo>
                <a:lnTo>
                  <a:pt x="35" y="212"/>
                </a:lnTo>
                <a:lnTo>
                  <a:pt x="23" y="196"/>
                </a:lnTo>
                <a:lnTo>
                  <a:pt x="11" y="180"/>
                </a:lnTo>
                <a:lnTo>
                  <a:pt x="4" y="161"/>
                </a:lnTo>
                <a:lnTo>
                  <a:pt x="0" y="145"/>
                </a:lnTo>
                <a:lnTo>
                  <a:pt x="0" y="126"/>
                </a:lnTo>
                <a:lnTo>
                  <a:pt x="0" y="106"/>
                </a:lnTo>
                <a:lnTo>
                  <a:pt x="4" y="87"/>
                </a:lnTo>
                <a:lnTo>
                  <a:pt x="11" y="67"/>
                </a:lnTo>
                <a:lnTo>
                  <a:pt x="23" y="51"/>
                </a:lnTo>
                <a:lnTo>
                  <a:pt x="35" y="40"/>
                </a:lnTo>
                <a:lnTo>
                  <a:pt x="51" y="24"/>
                </a:lnTo>
                <a:lnTo>
                  <a:pt x="66" y="16"/>
                </a:lnTo>
                <a:lnTo>
                  <a:pt x="82" y="8"/>
                </a:lnTo>
                <a:lnTo>
                  <a:pt x="101" y="4"/>
                </a:lnTo>
                <a:lnTo>
                  <a:pt x="121" y="0"/>
                </a:lnTo>
                <a:lnTo>
                  <a:pt x="141" y="4"/>
                </a:lnTo>
                <a:lnTo>
                  <a:pt x="160" y="8"/>
                </a:lnTo>
                <a:lnTo>
                  <a:pt x="180" y="16"/>
                </a:lnTo>
                <a:lnTo>
                  <a:pt x="195" y="24"/>
                </a:lnTo>
                <a:lnTo>
                  <a:pt x="207" y="40"/>
                </a:lnTo>
                <a:lnTo>
                  <a:pt x="219" y="51"/>
                </a:lnTo>
                <a:lnTo>
                  <a:pt x="231" y="67"/>
                </a:lnTo>
                <a:lnTo>
                  <a:pt x="238" y="87"/>
                </a:lnTo>
                <a:lnTo>
                  <a:pt x="242" y="106"/>
                </a:lnTo>
                <a:lnTo>
                  <a:pt x="242" y="126"/>
                </a:lnTo>
              </a:path>
            </a:pathLst>
          </a:cu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31" name="Line 31">
            <a:extLst>
              <a:ext uri="{FF2B5EF4-FFF2-40B4-BE49-F238E27FC236}">
                <a16:creationId xmlns:a16="http://schemas.microsoft.com/office/drawing/2014/main" id="{5387505A-5DEB-47A3-BCE3-2025231A9C13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9650" y="1676400"/>
            <a:ext cx="101600" cy="101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2" name="Freeform 32">
            <a:extLst>
              <a:ext uri="{FF2B5EF4-FFF2-40B4-BE49-F238E27FC236}">
                <a16:creationId xmlns:a16="http://schemas.microsoft.com/office/drawing/2014/main" id="{02EFA6AB-24A8-47F5-B7C1-9E565FAFCBB7}"/>
              </a:ext>
            </a:extLst>
          </p:cNvPr>
          <p:cNvSpPr>
            <a:spLocks/>
          </p:cNvSpPr>
          <p:nvPr/>
        </p:nvSpPr>
        <p:spPr bwMode="auto">
          <a:xfrm>
            <a:off x="4883150" y="1746250"/>
            <a:ext cx="100013" cy="93663"/>
          </a:xfrm>
          <a:custGeom>
            <a:avLst/>
            <a:gdLst>
              <a:gd name="T0" fmla="*/ 0 w 83"/>
              <a:gd name="T1" fmla="*/ 44700066 h 78"/>
              <a:gd name="T2" fmla="*/ 120513255 w 83"/>
              <a:gd name="T3" fmla="*/ 112471251 h 78"/>
              <a:gd name="T4" fmla="*/ 52270650 w 83"/>
              <a:gd name="T5" fmla="*/ 0 h 78"/>
              <a:gd name="T6" fmla="*/ 5807984 w 83"/>
              <a:gd name="T7" fmla="*/ 44700066 h 78"/>
              <a:gd name="T8" fmla="*/ 5807984 w 83"/>
              <a:gd name="T9" fmla="*/ 44700066 h 78"/>
              <a:gd name="T10" fmla="*/ 0 w 83"/>
              <a:gd name="T11" fmla="*/ 44700066 h 7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3"/>
              <a:gd name="T19" fmla="*/ 0 h 78"/>
              <a:gd name="T20" fmla="*/ 83 w 83"/>
              <a:gd name="T21" fmla="*/ 78 h 7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3" h="78">
                <a:moveTo>
                  <a:pt x="0" y="31"/>
                </a:moveTo>
                <a:lnTo>
                  <a:pt x="83" y="78"/>
                </a:lnTo>
                <a:lnTo>
                  <a:pt x="36" y="0"/>
                </a:lnTo>
                <a:lnTo>
                  <a:pt x="4" y="31"/>
                </a:lnTo>
                <a:lnTo>
                  <a:pt x="0" y="3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3" name="Rectangle 33">
            <a:extLst>
              <a:ext uri="{FF2B5EF4-FFF2-40B4-BE49-F238E27FC236}">
                <a16:creationId xmlns:a16="http://schemas.microsoft.com/office/drawing/2014/main" id="{534CF6E5-90E2-4BB9-82DD-0592BC3F6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4438" y="1835150"/>
            <a:ext cx="144462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X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5634" name="Rectangle 34">
            <a:extLst>
              <a:ext uri="{FF2B5EF4-FFF2-40B4-BE49-F238E27FC236}">
                <a16:creationId xmlns:a16="http://schemas.microsoft.com/office/drawing/2014/main" id="{50505A7A-DB5E-4C83-8774-B376AB9C80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7375" y="1835150"/>
            <a:ext cx="1349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A</a:t>
            </a:r>
            <a:endParaRPr lang="en-US" altLang="en-US"/>
          </a:p>
        </p:txBody>
      </p:sp>
      <p:sp>
        <p:nvSpPr>
          <p:cNvPr id="25635" name="Freeform 35">
            <a:extLst>
              <a:ext uri="{FF2B5EF4-FFF2-40B4-BE49-F238E27FC236}">
                <a16:creationId xmlns:a16="http://schemas.microsoft.com/office/drawing/2014/main" id="{7CE139E4-3668-4AF2-86AF-488693A513CE}"/>
              </a:ext>
            </a:extLst>
          </p:cNvPr>
          <p:cNvSpPr>
            <a:spLocks/>
          </p:cNvSpPr>
          <p:nvPr/>
        </p:nvSpPr>
        <p:spPr bwMode="auto">
          <a:xfrm>
            <a:off x="5578475" y="1797050"/>
            <a:ext cx="293688" cy="288925"/>
          </a:xfrm>
          <a:custGeom>
            <a:avLst/>
            <a:gdLst>
              <a:gd name="T0" fmla="*/ 350620493 w 246"/>
              <a:gd name="T1" fmla="*/ 172475092 h 242"/>
              <a:gd name="T2" fmla="*/ 344919842 w 246"/>
              <a:gd name="T3" fmla="*/ 199557632 h 242"/>
              <a:gd name="T4" fmla="*/ 339217997 w 246"/>
              <a:gd name="T5" fmla="*/ 228065695 h 242"/>
              <a:gd name="T6" fmla="*/ 329240962 w 246"/>
              <a:gd name="T7" fmla="*/ 250871667 h 242"/>
              <a:gd name="T8" fmla="*/ 317838466 w 246"/>
              <a:gd name="T9" fmla="*/ 272253311 h 242"/>
              <a:gd name="T10" fmla="*/ 300735318 w 246"/>
              <a:gd name="T11" fmla="*/ 295059284 h 242"/>
              <a:gd name="T12" fmla="*/ 277930326 w 246"/>
              <a:gd name="T13" fmla="*/ 312164360 h 242"/>
              <a:gd name="T14" fmla="*/ 256551988 w 246"/>
              <a:gd name="T15" fmla="*/ 329269436 h 242"/>
              <a:gd name="T16" fmla="*/ 233746996 w 246"/>
              <a:gd name="T17" fmla="*/ 339246900 h 242"/>
              <a:gd name="T18" fmla="*/ 205241352 w 246"/>
              <a:gd name="T19" fmla="*/ 344948990 h 242"/>
              <a:gd name="T20" fmla="*/ 178161169 w 246"/>
              <a:gd name="T21" fmla="*/ 344948990 h 242"/>
              <a:gd name="T22" fmla="*/ 149655525 w 246"/>
              <a:gd name="T23" fmla="*/ 344948990 h 242"/>
              <a:gd name="T24" fmla="*/ 122574149 w 246"/>
              <a:gd name="T25" fmla="*/ 339246900 h 242"/>
              <a:gd name="T26" fmla="*/ 94068505 w 246"/>
              <a:gd name="T27" fmla="*/ 329269436 h 242"/>
              <a:gd name="T28" fmla="*/ 72690168 w 246"/>
              <a:gd name="T29" fmla="*/ 312164360 h 242"/>
              <a:gd name="T30" fmla="*/ 55585826 w 246"/>
              <a:gd name="T31" fmla="*/ 295059284 h 242"/>
              <a:gd name="T32" fmla="*/ 32782028 w 246"/>
              <a:gd name="T33" fmla="*/ 272253311 h 242"/>
              <a:gd name="T34" fmla="*/ 21379531 w 246"/>
              <a:gd name="T35" fmla="*/ 250871667 h 242"/>
              <a:gd name="T36" fmla="*/ 9977035 w 246"/>
              <a:gd name="T37" fmla="*/ 228065695 h 242"/>
              <a:gd name="T38" fmla="*/ 5700651 w 246"/>
              <a:gd name="T39" fmla="*/ 199557632 h 242"/>
              <a:gd name="T40" fmla="*/ 0 w 246"/>
              <a:gd name="T41" fmla="*/ 172475092 h 242"/>
              <a:gd name="T42" fmla="*/ 5700651 w 246"/>
              <a:gd name="T43" fmla="*/ 143965836 h 242"/>
              <a:gd name="T44" fmla="*/ 9977035 w 246"/>
              <a:gd name="T45" fmla="*/ 116883295 h 242"/>
              <a:gd name="T46" fmla="*/ 21379531 w 246"/>
              <a:gd name="T47" fmla="*/ 94077323 h 242"/>
              <a:gd name="T48" fmla="*/ 32782028 w 246"/>
              <a:gd name="T49" fmla="*/ 71270157 h 242"/>
              <a:gd name="T50" fmla="*/ 55585826 w 246"/>
              <a:gd name="T51" fmla="*/ 49889707 h 242"/>
              <a:gd name="T52" fmla="*/ 72690168 w 246"/>
              <a:gd name="T53" fmla="*/ 32784630 h 242"/>
              <a:gd name="T54" fmla="*/ 94068505 w 246"/>
              <a:gd name="T55" fmla="*/ 15679554 h 242"/>
              <a:gd name="T56" fmla="*/ 122574149 w 246"/>
              <a:gd name="T57" fmla="*/ 5702090 h 242"/>
              <a:gd name="T58" fmla="*/ 149655525 w 246"/>
              <a:gd name="T59" fmla="*/ 0 h 242"/>
              <a:gd name="T60" fmla="*/ 178161169 w 246"/>
              <a:gd name="T61" fmla="*/ 0 h 242"/>
              <a:gd name="T62" fmla="*/ 205241352 w 246"/>
              <a:gd name="T63" fmla="*/ 0 h 242"/>
              <a:gd name="T64" fmla="*/ 233746996 w 246"/>
              <a:gd name="T65" fmla="*/ 5702090 h 242"/>
              <a:gd name="T66" fmla="*/ 256551988 w 246"/>
              <a:gd name="T67" fmla="*/ 15679554 h 242"/>
              <a:gd name="T68" fmla="*/ 277930326 w 246"/>
              <a:gd name="T69" fmla="*/ 32784630 h 242"/>
              <a:gd name="T70" fmla="*/ 300735318 w 246"/>
              <a:gd name="T71" fmla="*/ 49889707 h 242"/>
              <a:gd name="T72" fmla="*/ 317838466 w 246"/>
              <a:gd name="T73" fmla="*/ 71270157 h 242"/>
              <a:gd name="T74" fmla="*/ 329240962 w 246"/>
              <a:gd name="T75" fmla="*/ 94077323 h 242"/>
              <a:gd name="T76" fmla="*/ 339217997 w 246"/>
              <a:gd name="T77" fmla="*/ 116883295 h 242"/>
              <a:gd name="T78" fmla="*/ 344919842 w 246"/>
              <a:gd name="T79" fmla="*/ 143965836 h 242"/>
              <a:gd name="T80" fmla="*/ 350620493 w 246"/>
              <a:gd name="T81" fmla="*/ 172475092 h 242"/>
              <a:gd name="T82" fmla="*/ 350620493 w 246"/>
              <a:gd name="T83" fmla="*/ 172475092 h 242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6"/>
              <a:gd name="T127" fmla="*/ 0 h 242"/>
              <a:gd name="T128" fmla="*/ 246 w 246"/>
              <a:gd name="T129" fmla="*/ 242 h 242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6" h="242">
                <a:moveTo>
                  <a:pt x="246" y="121"/>
                </a:moveTo>
                <a:lnTo>
                  <a:pt x="242" y="140"/>
                </a:lnTo>
                <a:lnTo>
                  <a:pt x="238" y="160"/>
                </a:lnTo>
                <a:lnTo>
                  <a:pt x="231" y="176"/>
                </a:lnTo>
                <a:lnTo>
                  <a:pt x="223" y="191"/>
                </a:lnTo>
                <a:lnTo>
                  <a:pt x="211" y="207"/>
                </a:lnTo>
                <a:lnTo>
                  <a:pt x="195" y="219"/>
                </a:lnTo>
                <a:lnTo>
                  <a:pt x="180" y="231"/>
                </a:lnTo>
                <a:lnTo>
                  <a:pt x="164" y="238"/>
                </a:lnTo>
                <a:lnTo>
                  <a:pt x="144" y="242"/>
                </a:lnTo>
                <a:lnTo>
                  <a:pt x="125" y="242"/>
                </a:lnTo>
                <a:lnTo>
                  <a:pt x="105" y="242"/>
                </a:lnTo>
                <a:lnTo>
                  <a:pt x="86" y="238"/>
                </a:lnTo>
                <a:lnTo>
                  <a:pt x="66" y="231"/>
                </a:lnTo>
                <a:lnTo>
                  <a:pt x="51" y="219"/>
                </a:lnTo>
                <a:lnTo>
                  <a:pt x="39" y="207"/>
                </a:lnTo>
                <a:lnTo>
                  <a:pt x="23" y="191"/>
                </a:lnTo>
                <a:lnTo>
                  <a:pt x="15" y="176"/>
                </a:lnTo>
                <a:lnTo>
                  <a:pt x="7" y="160"/>
                </a:lnTo>
                <a:lnTo>
                  <a:pt x="4" y="140"/>
                </a:lnTo>
                <a:lnTo>
                  <a:pt x="0" y="121"/>
                </a:lnTo>
                <a:lnTo>
                  <a:pt x="4" y="101"/>
                </a:lnTo>
                <a:lnTo>
                  <a:pt x="7" y="82"/>
                </a:lnTo>
                <a:lnTo>
                  <a:pt x="15" y="66"/>
                </a:lnTo>
                <a:lnTo>
                  <a:pt x="23" y="50"/>
                </a:lnTo>
                <a:lnTo>
                  <a:pt x="39" y="35"/>
                </a:lnTo>
                <a:lnTo>
                  <a:pt x="51" y="23"/>
                </a:lnTo>
                <a:lnTo>
                  <a:pt x="66" y="11"/>
                </a:lnTo>
                <a:lnTo>
                  <a:pt x="86" y="4"/>
                </a:lnTo>
                <a:lnTo>
                  <a:pt x="105" y="0"/>
                </a:lnTo>
                <a:lnTo>
                  <a:pt x="125" y="0"/>
                </a:lnTo>
                <a:lnTo>
                  <a:pt x="144" y="0"/>
                </a:lnTo>
                <a:lnTo>
                  <a:pt x="164" y="4"/>
                </a:lnTo>
                <a:lnTo>
                  <a:pt x="180" y="11"/>
                </a:lnTo>
                <a:lnTo>
                  <a:pt x="195" y="23"/>
                </a:lnTo>
                <a:lnTo>
                  <a:pt x="211" y="35"/>
                </a:lnTo>
                <a:lnTo>
                  <a:pt x="223" y="50"/>
                </a:lnTo>
                <a:lnTo>
                  <a:pt x="231" y="66"/>
                </a:lnTo>
                <a:lnTo>
                  <a:pt x="238" y="82"/>
                </a:lnTo>
                <a:lnTo>
                  <a:pt x="242" y="101"/>
                </a:lnTo>
                <a:lnTo>
                  <a:pt x="246" y="121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6" name="Line 36">
            <a:extLst>
              <a:ext uri="{FF2B5EF4-FFF2-40B4-BE49-F238E27FC236}">
                <a16:creationId xmlns:a16="http://schemas.microsoft.com/office/drawing/2014/main" id="{041553A3-9A7A-4E55-AE31-EAC9EA7CF316}"/>
              </a:ext>
            </a:extLst>
          </p:cNvPr>
          <p:cNvSpPr>
            <a:spLocks noChangeShapeType="1"/>
          </p:cNvSpPr>
          <p:nvPr/>
        </p:nvSpPr>
        <p:spPr bwMode="auto">
          <a:xfrm>
            <a:off x="5229225" y="1936750"/>
            <a:ext cx="349250" cy="47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7" name="Line 37">
            <a:extLst>
              <a:ext uri="{FF2B5EF4-FFF2-40B4-BE49-F238E27FC236}">
                <a16:creationId xmlns:a16="http://schemas.microsoft.com/office/drawing/2014/main" id="{67BD9E0D-8C7B-454A-9110-74F8999467DA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4763" y="2085975"/>
            <a:ext cx="1587" cy="349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8" name="Line 38">
            <a:extLst>
              <a:ext uri="{FF2B5EF4-FFF2-40B4-BE49-F238E27FC236}">
                <a16:creationId xmlns:a16="http://schemas.microsoft.com/office/drawing/2014/main" id="{3EA1FA1E-CAC6-417C-942A-7A3F595FA1B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15000" y="2066925"/>
            <a:ext cx="0" cy="4000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9" name="Rectangle 39">
            <a:extLst>
              <a:ext uri="{FF2B5EF4-FFF2-40B4-BE49-F238E27FC236}">
                <a16:creationId xmlns:a16="http://schemas.microsoft.com/office/drawing/2014/main" id="{D461A734-D8E2-4FE9-A354-675C25849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2478088"/>
            <a:ext cx="1460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C</a:t>
            </a:r>
            <a:endParaRPr lang="en-US" altLang="en-US"/>
          </a:p>
        </p:txBody>
      </p:sp>
      <p:sp>
        <p:nvSpPr>
          <p:cNvPr id="25640" name="Freeform 40">
            <a:extLst>
              <a:ext uri="{FF2B5EF4-FFF2-40B4-BE49-F238E27FC236}">
                <a16:creationId xmlns:a16="http://schemas.microsoft.com/office/drawing/2014/main" id="{4560C5C7-DA2D-4742-BA42-8DF984061F98}"/>
              </a:ext>
            </a:extLst>
          </p:cNvPr>
          <p:cNvSpPr>
            <a:spLocks/>
          </p:cNvSpPr>
          <p:nvPr/>
        </p:nvSpPr>
        <p:spPr bwMode="auto">
          <a:xfrm>
            <a:off x="4940300" y="2435225"/>
            <a:ext cx="288925" cy="293688"/>
          </a:xfrm>
          <a:custGeom>
            <a:avLst/>
            <a:gdLst>
              <a:gd name="T0" fmla="*/ 343529447 w 243"/>
              <a:gd name="T1" fmla="*/ 172459324 h 246"/>
              <a:gd name="T2" fmla="*/ 343529447 w 243"/>
              <a:gd name="T3" fmla="*/ 206666813 h 246"/>
              <a:gd name="T4" fmla="*/ 337874602 w 243"/>
              <a:gd name="T5" fmla="*/ 228046344 h 246"/>
              <a:gd name="T6" fmla="*/ 326564912 w 243"/>
              <a:gd name="T7" fmla="*/ 256551988 h 246"/>
              <a:gd name="T8" fmla="*/ 311014089 w 243"/>
              <a:gd name="T9" fmla="*/ 279355787 h 246"/>
              <a:gd name="T10" fmla="*/ 294049555 w 243"/>
              <a:gd name="T11" fmla="*/ 300735318 h 246"/>
              <a:gd name="T12" fmla="*/ 277085020 w 243"/>
              <a:gd name="T13" fmla="*/ 317838466 h 246"/>
              <a:gd name="T14" fmla="*/ 254466830 w 243"/>
              <a:gd name="T15" fmla="*/ 329240962 h 246"/>
              <a:gd name="T16" fmla="*/ 227606316 w 243"/>
              <a:gd name="T17" fmla="*/ 340643458 h 246"/>
              <a:gd name="T18" fmla="*/ 199332092 w 243"/>
              <a:gd name="T19" fmla="*/ 344919842 h 246"/>
              <a:gd name="T20" fmla="*/ 172471579 w 243"/>
              <a:gd name="T21" fmla="*/ 350620493 h 246"/>
              <a:gd name="T22" fmla="*/ 144197355 w 243"/>
              <a:gd name="T23" fmla="*/ 344919842 h 246"/>
              <a:gd name="T24" fmla="*/ 117336842 w 243"/>
              <a:gd name="T25" fmla="*/ 340643458 h 246"/>
              <a:gd name="T26" fmla="*/ 94717462 w 243"/>
              <a:gd name="T27" fmla="*/ 329240962 h 246"/>
              <a:gd name="T28" fmla="*/ 72099272 w 243"/>
              <a:gd name="T29" fmla="*/ 317838466 h 246"/>
              <a:gd name="T30" fmla="*/ 50893604 w 243"/>
              <a:gd name="T31" fmla="*/ 300735318 h 246"/>
              <a:gd name="T32" fmla="*/ 33929069 w 243"/>
              <a:gd name="T33" fmla="*/ 279355787 h 246"/>
              <a:gd name="T34" fmla="*/ 16964535 w 243"/>
              <a:gd name="T35" fmla="*/ 256551988 h 246"/>
              <a:gd name="T36" fmla="*/ 5654845 w 243"/>
              <a:gd name="T37" fmla="*/ 228046344 h 246"/>
              <a:gd name="T38" fmla="*/ 0 w 243"/>
              <a:gd name="T39" fmla="*/ 206666813 h 246"/>
              <a:gd name="T40" fmla="*/ 0 w 243"/>
              <a:gd name="T41" fmla="*/ 178161169 h 246"/>
              <a:gd name="T42" fmla="*/ 0 w 243"/>
              <a:gd name="T43" fmla="*/ 145379142 h 246"/>
              <a:gd name="T44" fmla="*/ 5654845 w 243"/>
              <a:gd name="T45" fmla="*/ 122574149 h 246"/>
              <a:gd name="T46" fmla="*/ 16964535 w 243"/>
              <a:gd name="T47" fmla="*/ 94068505 h 246"/>
              <a:gd name="T48" fmla="*/ 33929069 w 243"/>
              <a:gd name="T49" fmla="*/ 72690168 h 246"/>
              <a:gd name="T50" fmla="*/ 50893604 w 243"/>
              <a:gd name="T51" fmla="*/ 49885175 h 246"/>
              <a:gd name="T52" fmla="*/ 72099272 w 243"/>
              <a:gd name="T53" fmla="*/ 32782028 h 246"/>
              <a:gd name="T54" fmla="*/ 94717462 w 243"/>
              <a:gd name="T55" fmla="*/ 21379531 h 246"/>
              <a:gd name="T56" fmla="*/ 117336842 w 243"/>
              <a:gd name="T57" fmla="*/ 11402496 h 246"/>
              <a:gd name="T58" fmla="*/ 144197355 w 243"/>
              <a:gd name="T59" fmla="*/ 5700651 h 246"/>
              <a:gd name="T60" fmla="*/ 172471579 w 243"/>
              <a:gd name="T61" fmla="*/ 0 h 246"/>
              <a:gd name="T62" fmla="*/ 199332092 w 243"/>
              <a:gd name="T63" fmla="*/ 5700651 h 246"/>
              <a:gd name="T64" fmla="*/ 227606316 w 243"/>
              <a:gd name="T65" fmla="*/ 11402496 h 246"/>
              <a:gd name="T66" fmla="*/ 254466830 w 243"/>
              <a:gd name="T67" fmla="*/ 21379531 h 246"/>
              <a:gd name="T68" fmla="*/ 277085020 w 243"/>
              <a:gd name="T69" fmla="*/ 32782028 h 246"/>
              <a:gd name="T70" fmla="*/ 294049555 w 243"/>
              <a:gd name="T71" fmla="*/ 49885175 h 246"/>
              <a:gd name="T72" fmla="*/ 311014089 w 243"/>
              <a:gd name="T73" fmla="*/ 72690168 h 246"/>
              <a:gd name="T74" fmla="*/ 326564912 w 243"/>
              <a:gd name="T75" fmla="*/ 94068505 h 246"/>
              <a:gd name="T76" fmla="*/ 337874602 w 243"/>
              <a:gd name="T77" fmla="*/ 122574149 h 246"/>
              <a:gd name="T78" fmla="*/ 343529447 w 243"/>
              <a:gd name="T79" fmla="*/ 145379142 h 246"/>
              <a:gd name="T80" fmla="*/ 343529447 w 243"/>
              <a:gd name="T81" fmla="*/ 178161169 h 246"/>
              <a:gd name="T82" fmla="*/ 343529447 w 243"/>
              <a:gd name="T83" fmla="*/ 178161169 h 24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3"/>
              <a:gd name="T127" fmla="*/ 0 h 246"/>
              <a:gd name="T128" fmla="*/ 243 w 243"/>
              <a:gd name="T129" fmla="*/ 246 h 24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3" h="246">
                <a:moveTo>
                  <a:pt x="243" y="121"/>
                </a:moveTo>
                <a:lnTo>
                  <a:pt x="243" y="145"/>
                </a:lnTo>
                <a:lnTo>
                  <a:pt x="239" y="160"/>
                </a:lnTo>
                <a:lnTo>
                  <a:pt x="231" y="180"/>
                </a:lnTo>
                <a:lnTo>
                  <a:pt x="220" y="196"/>
                </a:lnTo>
                <a:lnTo>
                  <a:pt x="208" y="211"/>
                </a:lnTo>
                <a:lnTo>
                  <a:pt x="196" y="223"/>
                </a:lnTo>
                <a:lnTo>
                  <a:pt x="180" y="231"/>
                </a:lnTo>
                <a:lnTo>
                  <a:pt x="161" y="239"/>
                </a:lnTo>
                <a:lnTo>
                  <a:pt x="141" y="242"/>
                </a:lnTo>
                <a:lnTo>
                  <a:pt x="122" y="246"/>
                </a:lnTo>
                <a:lnTo>
                  <a:pt x="102" y="242"/>
                </a:lnTo>
                <a:lnTo>
                  <a:pt x="83" y="239"/>
                </a:lnTo>
                <a:lnTo>
                  <a:pt x="67" y="231"/>
                </a:lnTo>
                <a:lnTo>
                  <a:pt x="51" y="223"/>
                </a:lnTo>
                <a:lnTo>
                  <a:pt x="36" y="211"/>
                </a:lnTo>
                <a:lnTo>
                  <a:pt x="24" y="196"/>
                </a:lnTo>
                <a:lnTo>
                  <a:pt x="12" y="180"/>
                </a:lnTo>
                <a:lnTo>
                  <a:pt x="4" y="160"/>
                </a:lnTo>
                <a:lnTo>
                  <a:pt x="0" y="145"/>
                </a:lnTo>
                <a:lnTo>
                  <a:pt x="0" y="125"/>
                </a:lnTo>
                <a:lnTo>
                  <a:pt x="0" y="102"/>
                </a:lnTo>
                <a:lnTo>
                  <a:pt x="4" y="86"/>
                </a:lnTo>
                <a:lnTo>
                  <a:pt x="12" y="66"/>
                </a:lnTo>
                <a:lnTo>
                  <a:pt x="24" y="51"/>
                </a:lnTo>
                <a:lnTo>
                  <a:pt x="36" y="35"/>
                </a:lnTo>
                <a:lnTo>
                  <a:pt x="51" y="23"/>
                </a:lnTo>
                <a:lnTo>
                  <a:pt x="67" y="15"/>
                </a:lnTo>
                <a:lnTo>
                  <a:pt x="83" y="8"/>
                </a:lnTo>
                <a:lnTo>
                  <a:pt x="102" y="4"/>
                </a:lnTo>
                <a:lnTo>
                  <a:pt x="122" y="0"/>
                </a:lnTo>
                <a:lnTo>
                  <a:pt x="141" y="4"/>
                </a:lnTo>
                <a:lnTo>
                  <a:pt x="161" y="8"/>
                </a:lnTo>
                <a:lnTo>
                  <a:pt x="180" y="15"/>
                </a:lnTo>
                <a:lnTo>
                  <a:pt x="196" y="23"/>
                </a:lnTo>
                <a:lnTo>
                  <a:pt x="208" y="35"/>
                </a:lnTo>
                <a:lnTo>
                  <a:pt x="220" y="51"/>
                </a:lnTo>
                <a:lnTo>
                  <a:pt x="231" y="66"/>
                </a:lnTo>
                <a:lnTo>
                  <a:pt x="239" y="86"/>
                </a:lnTo>
                <a:lnTo>
                  <a:pt x="243" y="102"/>
                </a:lnTo>
                <a:lnTo>
                  <a:pt x="243" y="125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1" name="Rectangle 41">
            <a:extLst>
              <a:ext uri="{FF2B5EF4-FFF2-40B4-BE49-F238E27FC236}">
                <a16:creationId xmlns:a16="http://schemas.microsoft.com/office/drawing/2014/main" id="{6DB2CC4D-3EC8-4A27-A114-2495BA5DD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2478088"/>
            <a:ext cx="1349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B</a:t>
            </a:r>
            <a:endParaRPr lang="en-US" altLang="en-US"/>
          </a:p>
        </p:txBody>
      </p:sp>
      <p:sp>
        <p:nvSpPr>
          <p:cNvPr id="25642" name="Freeform 42">
            <a:extLst>
              <a:ext uri="{FF2B5EF4-FFF2-40B4-BE49-F238E27FC236}">
                <a16:creationId xmlns:a16="http://schemas.microsoft.com/office/drawing/2014/main" id="{B0DE73E6-3F96-43A6-98F3-A2A7BB12FC40}"/>
              </a:ext>
            </a:extLst>
          </p:cNvPr>
          <p:cNvSpPr>
            <a:spLocks/>
          </p:cNvSpPr>
          <p:nvPr/>
        </p:nvSpPr>
        <p:spPr bwMode="auto">
          <a:xfrm>
            <a:off x="5578475" y="2435225"/>
            <a:ext cx="293688" cy="293688"/>
          </a:xfrm>
          <a:custGeom>
            <a:avLst/>
            <a:gdLst>
              <a:gd name="T0" fmla="*/ 350620493 w 246"/>
              <a:gd name="T1" fmla="*/ 172459324 h 246"/>
              <a:gd name="T2" fmla="*/ 344919842 w 246"/>
              <a:gd name="T3" fmla="*/ 206666813 h 246"/>
              <a:gd name="T4" fmla="*/ 339217997 w 246"/>
              <a:gd name="T5" fmla="*/ 228046344 h 246"/>
              <a:gd name="T6" fmla="*/ 329240962 w 246"/>
              <a:gd name="T7" fmla="*/ 256551988 h 246"/>
              <a:gd name="T8" fmla="*/ 317838466 w 246"/>
              <a:gd name="T9" fmla="*/ 279355787 h 246"/>
              <a:gd name="T10" fmla="*/ 300735318 w 246"/>
              <a:gd name="T11" fmla="*/ 300735318 h 246"/>
              <a:gd name="T12" fmla="*/ 277930326 w 246"/>
              <a:gd name="T13" fmla="*/ 317838466 h 246"/>
              <a:gd name="T14" fmla="*/ 256551988 w 246"/>
              <a:gd name="T15" fmla="*/ 329240962 h 246"/>
              <a:gd name="T16" fmla="*/ 233746996 w 246"/>
              <a:gd name="T17" fmla="*/ 340643458 h 246"/>
              <a:gd name="T18" fmla="*/ 205241352 w 246"/>
              <a:gd name="T19" fmla="*/ 344919842 h 246"/>
              <a:gd name="T20" fmla="*/ 178161169 w 246"/>
              <a:gd name="T21" fmla="*/ 350620493 h 246"/>
              <a:gd name="T22" fmla="*/ 149655525 w 246"/>
              <a:gd name="T23" fmla="*/ 344919842 h 246"/>
              <a:gd name="T24" fmla="*/ 122574149 w 246"/>
              <a:gd name="T25" fmla="*/ 340643458 h 246"/>
              <a:gd name="T26" fmla="*/ 94068505 w 246"/>
              <a:gd name="T27" fmla="*/ 329240962 h 246"/>
              <a:gd name="T28" fmla="*/ 72690168 w 246"/>
              <a:gd name="T29" fmla="*/ 317838466 h 246"/>
              <a:gd name="T30" fmla="*/ 55585826 w 246"/>
              <a:gd name="T31" fmla="*/ 300735318 h 246"/>
              <a:gd name="T32" fmla="*/ 32782028 w 246"/>
              <a:gd name="T33" fmla="*/ 279355787 h 246"/>
              <a:gd name="T34" fmla="*/ 21379531 w 246"/>
              <a:gd name="T35" fmla="*/ 256551988 h 246"/>
              <a:gd name="T36" fmla="*/ 9977035 w 246"/>
              <a:gd name="T37" fmla="*/ 228046344 h 246"/>
              <a:gd name="T38" fmla="*/ 5700651 w 246"/>
              <a:gd name="T39" fmla="*/ 206666813 h 246"/>
              <a:gd name="T40" fmla="*/ 0 w 246"/>
              <a:gd name="T41" fmla="*/ 178161169 h 246"/>
              <a:gd name="T42" fmla="*/ 5700651 w 246"/>
              <a:gd name="T43" fmla="*/ 145379142 h 246"/>
              <a:gd name="T44" fmla="*/ 9977035 w 246"/>
              <a:gd name="T45" fmla="*/ 122574149 h 246"/>
              <a:gd name="T46" fmla="*/ 21379531 w 246"/>
              <a:gd name="T47" fmla="*/ 94068505 h 246"/>
              <a:gd name="T48" fmla="*/ 32782028 w 246"/>
              <a:gd name="T49" fmla="*/ 72690168 h 246"/>
              <a:gd name="T50" fmla="*/ 55585826 w 246"/>
              <a:gd name="T51" fmla="*/ 49885175 h 246"/>
              <a:gd name="T52" fmla="*/ 72690168 w 246"/>
              <a:gd name="T53" fmla="*/ 32782028 h 246"/>
              <a:gd name="T54" fmla="*/ 94068505 w 246"/>
              <a:gd name="T55" fmla="*/ 21379531 h 246"/>
              <a:gd name="T56" fmla="*/ 122574149 w 246"/>
              <a:gd name="T57" fmla="*/ 11402496 h 246"/>
              <a:gd name="T58" fmla="*/ 149655525 w 246"/>
              <a:gd name="T59" fmla="*/ 5700651 h 246"/>
              <a:gd name="T60" fmla="*/ 178161169 w 246"/>
              <a:gd name="T61" fmla="*/ 0 h 246"/>
              <a:gd name="T62" fmla="*/ 205241352 w 246"/>
              <a:gd name="T63" fmla="*/ 5700651 h 246"/>
              <a:gd name="T64" fmla="*/ 233746996 w 246"/>
              <a:gd name="T65" fmla="*/ 11402496 h 246"/>
              <a:gd name="T66" fmla="*/ 256551988 w 246"/>
              <a:gd name="T67" fmla="*/ 21379531 h 246"/>
              <a:gd name="T68" fmla="*/ 277930326 w 246"/>
              <a:gd name="T69" fmla="*/ 32782028 h 246"/>
              <a:gd name="T70" fmla="*/ 300735318 w 246"/>
              <a:gd name="T71" fmla="*/ 49885175 h 246"/>
              <a:gd name="T72" fmla="*/ 317838466 w 246"/>
              <a:gd name="T73" fmla="*/ 72690168 h 246"/>
              <a:gd name="T74" fmla="*/ 329240962 w 246"/>
              <a:gd name="T75" fmla="*/ 94068505 h 246"/>
              <a:gd name="T76" fmla="*/ 339217997 w 246"/>
              <a:gd name="T77" fmla="*/ 122574149 h 246"/>
              <a:gd name="T78" fmla="*/ 344919842 w 246"/>
              <a:gd name="T79" fmla="*/ 145379142 h 246"/>
              <a:gd name="T80" fmla="*/ 350620493 w 246"/>
              <a:gd name="T81" fmla="*/ 178161169 h 246"/>
              <a:gd name="T82" fmla="*/ 350620493 w 246"/>
              <a:gd name="T83" fmla="*/ 178161169 h 24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6"/>
              <a:gd name="T127" fmla="*/ 0 h 246"/>
              <a:gd name="T128" fmla="*/ 246 w 246"/>
              <a:gd name="T129" fmla="*/ 246 h 24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6" h="246">
                <a:moveTo>
                  <a:pt x="246" y="121"/>
                </a:moveTo>
                <a:lnTo>
                  <a:pt x="242" y="145"/>
                </a:lnTo>
                <a:lnTo>
                  <a:pt x="238" y="160"/>
                </a:lnTo>
                <a:lnTo>
                  <a:pt x="231" y="180"/>
                </a:lnTo>
                <a:lnTo>
                  <a:pt x="223" y="196"/>
                </a:lnTo>
                <a:lnTo>
                  <a:pt x="211" y="211"/>
                </a:lnTo>
                <a:lnTo>
                  <a:pt x="195" y="223"/>
                </a:lnTo>
                <a:lnTo>
                  <a:pt x="180" y="231"/>
                </a:lnTo>
                <a:lnTo>
                  <a:pt x="164" y="239"/>
                </a:lnTo>
                <a:lnTo>
                  <a:pt x="144" y="242"/>
                </a:lnTo>
                <a:lnTo>
                  <a:pt x="125" y="246"/>
                </a:lnTo>
                <a:lnTo>
                  <a:pt x="105" y="242"/>
                </a:lnTo>
                <a:lnTo>
                  <a:pt x="86" y="239"/>
                </a:lnTo>
                <a:lnTo>
                  <a:pt x="66" y="231"/>
                </a:lnTo>
                <a:lnTo>
                  <a:pt x="51" y="223"/>
                </a:lnTo>
                <a:lnTo>
                  <a:pt x="39" y="211"/>
                </a:lnTo>
                <a:lnTo>
                  <a:pt x="23" y="196"/>
                </a:lnTo>
                <a:lnTo>
                  <a:pt x="15" y="180"/>
                </a:lnTo>
                <a:lnTo>
                  <a:pt x="7" y="160"/>
                </a:lnTo>
                <a:lnTo>
                  <a:pt x="4" y="145"/>
                </a:lnTo>
                <a:lnTo>
                  <a:pt x="0" y="125"/>
                </a:lnTo>
                <a:lnTo>
                  <a:pt x="4" y="102"/>
                </a:lnTo>
                <a:lnTo>
                  <a:pt x="7" y="86"/>
                </a:lnTo>
                <a:lnTo>
                  <a:pt x="15" y="66"/>
                </a:lnTo>
                <a:lnTo>
                  <a:pt x="23" y="51"/>
                </a:lnTo>
                <a:lnTo>
                  <a:pt x="39" y="35"/>
                </a:lnTo>
                <a:lnTo>
                  <a:pt x="51" y="23"/>
                </a:lnTo>
                <a:lnTo>
                  <a:pt x="66" y="15"/>
                </a:lnTo>
                <a:lnTo>
                  <a:pt x="86" y="8"/>
                </a:lnTo>
                <a:lnTo>
                  <a:pt x="105" y="4"/>
                </a:lnTo>
                <a:lnTo>
                  <a:pt x="125" y="0"/>
                </a:lnTo>
                <a:lnTo>
                  <a:pt x="144" y="4"/>
                </a:lnTo>
                <a:lnTo>
                  <a:pt x="164" y="8"/>
                </a:lnTo>
                <a:lnTo>
                  <a:pt x="180" y="15"/>
                </a:lnTo>
                <a:lnTo>
                  <a:pt x="195" y="23"/>
                </a:lnTo>
                <a:lnTo>
                  <a:pt x="211" y="35"/>
                </a:lnTo>
                <a:lnTo>
                  <a:pt x="223" y="51"/>
                </a:lnTo>
                <a:lnTo>
                  <a:pt x="231" y="66"/>
                </a:lnTo>
                <a:lnTo>
                  <a:pt x="238" y="86"/>
                </a:lnTo>
                <a:lnTo>
                  <a:pt x="242" y="102"/>
                </a:lnTo>
                <a:lnTo>
                  <a:pt x="246" y="125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3" name="Rectangle 43">
            <a:extLst>
              <a:ext uri="{FF2B5EF4-FFF2-40B4-BE49-F238E27FC236}">
                <a16:creationId xmlns:a16="http://schemas.microsoft.com/office/drawing/2014/main" id="{8B639876-3A37-4B27-8448-193A6E767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5550" y="2478088"/>
            <a:ext cx="1460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D</a:t>
            </a:r>
            <a:endParaRPr lang="en-US" altLang="en-US"/>
          </a:p>
        </p:txBody>
      </p:sp>
      <p:sp>
        <p:nvSpPr>
          <p:cNvPr id="25644" name="Freeform 44">
            <a:extLst>
              <a:ext uri="{FF2B5EF4-FFF2-40B4-BE49-F238E27FC236}">
                <a16:creationId xmlns:a16="http://schemas.microsoft.com/office/drawing/2014/main" id="{C2F688E4-BB60-4344-89AB-7F42A62DFE86}"/>
              </a:ext>
            </a:extLst>
          </p:cNvPr>
          <p:cNvSpPr>
            <a:spLocks/>
          </p:cNvSpPr>
          <p:nvPr/>
        </p:nvSpPr>
        <p:spPr bwMode="auto">
          <a:xfrm>
            <a:off x="6221413" y="2435225"/>
            <a:ext cx="288925" cy="293688"/>
          </a:xfrm>
          <a:custGeom>
            <a:avLst/>
            <a:gdLst>
              <a:gd name="T0" fmla="*/ 344948990 w 242"/>
              <a:gd name="T1" fmla="*/ 172459324 h 246"/>
              <a:gd name="T2" fmla="*/ 344948990 w 242"/>
              <a:gd name="T3" fmla="*/ 206666813 h 246"/>
              <a:gd name="T4" fmla="*/ 339246900 w 242"/>
              <a:gd name="T5" fmla="*/ 228046344 h 246"/>
              <a:gd name="T6" fmla="*/ 329269436 w 242"/>
              <a:gd name="T7" fmla="*/ 256551988 h 246"/>
              <a:gd name="T8" fmla="*/ 312164360 w 242"/>
              <a:gd name="T9" fmla="*/ 279355787 h 246"/>
              <a:gd name="T10" fmla="*/ 295059284 w 242"/>
              <a:gd name="T11" fmla="*/ 300735318 h 246"/>
              <a:gd name="T12" fmla="*/ 277954207 w 242"/>
              <a:gd name="T13" fmla="*/ 317838466 h 246"/>
              <a:gd name="T14" fmla="*/ 256573757 w 242"/>
              <a:gd name="T15" fmla="*/ 329240962 h 246"/>
              <a:gd name="T16" fmla="*/ 228065695 w 242"/>
              <a:gd name="T17" fmla="*/ 340643458 h 246"/>
              <a:gd name="T18" fmla="*/ 200983155 w 242"/>
              <a:gd name="T19" fmla="*/ 344919842 h 246"/>
              <a:gd name="T20" fmla="*/ 172475092 w 242"/>
              <a:gd name="T21" fmla="*/ 350620493 h 246"/>
              <a:gd name="T22" fmla="*/ 143965836 w 242"/>
              <a:gd name="T23" fmla="*/ 344919842 h 246"/>
              <a:gd name="T24" fmla="*/ 116883295 w 242"/>
              <a:gd name="T25" fmla="*/ 340643458 h 246"/>
              <a:gd name="T26" fmla="*/ 94077323 w 242"/>
              <a:gd name="T27" fmla="*/ 329240962 h 246"/>
              <a:gd name="T28" fmla="*/ 72695679 w 242"/>
              <a:gd name="T29" fmla="*/ 317838466 h 246"/>
              <a:gd name="T30" fmla="*/ 49889707 w 242"/>
              <a:gd name="T31" fmla="*/ 300735318 h 246"/>
              <a:gd name="T32" fmla="*/ 32784630 w 242"/>
              <a:gd name="T33" fmla="*/ 279355787 h 246"/>
              <a:gd name="T34" fmla="*/ 15679554 w 242"/>
              <a:gd name="T35" fmla="*/ 256551988 h 246"/>
              <a:gd name="T36" fmla="*/ 5702090 w 242"/>
              <a:gd name="T37" fmla="*/ 228046344 h 246"/>
              <a:gd name="T38" fmla="*/ 0 w 242"/>
              <a:gd name="T39" fmla="*/ 206666813 h 246"/>
              <a:gd name="T40" fmla="*/ 0 w 242"/>
              <a:gd name="T41" fmla="*/ 178161169 h 246"/>
              <a:gd name="T42" fmla="*/ 0 w 242"/>
              <a:gd name="T43" fmla="*/ 145379142 h 246"/>
              <a:gd name="T44" fmla="*/ 5702090 w 242"/>
              <a:gd name="T45" fmla="*/ 122574149 h 246"/>
              <a:gd name="T46" fmla="*/ 15679554 w 242"/>
              <a:gd name="T47" fmla="*/ 94068505 h 246"/>
              <a:gd name="T48" fmla="*/ 32784630 w 242"/>
              <a:gd name="T49" fmla="*/ 72690168 h 246"/>
              <a:gd name="T50" fmla="*/ 49889707 w 242"/>
              <a:gd name="T51" fmla="*/ 49885175 h 246"/>
              <a:gd name="T52" fmla="*/ 72695679 w 242"/>
              <a:gd name="T53" fmla="*/ 32782028 h 246"/>
              <a:gd name="T54" fmla="*/ 94077323 w 242"/>
              <a:gd name="T55" fmla="*/ 21379531 h 246"/>
              <a:gd name="T56" fmla="*/ 116883295 w 242"/>
              <a:gd name="T57" fmla="*/ 11402496 h 246"/>
              <a:gd name="T58" fmla="*/ 143965836 w 242"/>
              <a:gd name="T59" fmla="*/ 5700651 h 246"/>
              <a:gd name="T60" fmla="*/ 172475092 w 242"/>
              <a:gd name="T61" fmla="*/ 0 h 246"/>
              <a:gd name="T62" fmla="*/ 200983155 w 242"/>
              <a:gd name="T63" fmla="*/ 5700651 h 246"/>
              <a:gd name="T64" fmla="*/ 228065695 w 242"/>
              <a:gd name="T65" fmla="*/ 11402496 h 246"/>
              <a:gd name="T66" fmla="*/ 256573757 w 242"/>
              <a:gd name="T67" fmla="*/ 21379531 h 246"/>
              <a:gd name="T68" fmla="*/ 277954207 w 242"/>
              <a:gd name="T69" fmla="*/ 32782028 h 246"/>
              <a:gd name="T70" fmla="*/ 295059284 w 242"/>
              <a:gd name="T71" fmla="*/ 49885175 h 246"/>
              <a:gd name="T72" fmla="*/ 312164360 w 242"/>
              <a:gd name="T73" fmla="*/ 72690168 h 246"/>
              <a:gd name="T74" fmla="*/ 329269436 w 242"/>
              <a:gd name="T75" fmla="*/ 94068505 h 246"/>
              <a:gd name="T76" fmla="*/ 339246900 w 242"/>
              <a:gd name="T77" fmla="*/ 122574149 h 246"/>
              <a:gd name="T78" fmla="*/ 344948990 w 242"/>
              <a:gd name="T79" fmla="*/ 145379142 h 246"/>
              <a:gd name="T80" fmla="*/ 344948990 w 242"/>
              <a:gd name="T81" fmla="*/ 178161169 h 246"/>
              <a:gd name="T82" fmla="*/ 344948990 w 242"/>
              <a:gd name="T83" fmla="*/ 178161169 h 24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2"/>
              <a:gd name="T127" fmla="*/ 0 h 246"/>
              <a:gd name="T128" fmla="*/ 242 w 242"/>
              <a:gd name="T129" fmla="*/ 246 h 24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2" h="246">
                <a:moveTo>
                  <a:pt x="242" y="121"/>
                </a:moveTo>
                <a:lnTo>
                  <a:pt x="242" y="145"/>
                </a:lnTo>
                <a:lnTo>
                  <a:pt x="238" y="160"/>
                </a:lnTo>
                <a:lnTo>
                  <a:pt x="231" y="180"/>
                </a:lnTo>
                <a:lnTo>
                  <a:pt x="219" y="196"/>
                </a:lnTo>
                <a:lnTo>
                  <a:pt x="207" y="211"/>
                </a:lnTo>
                <a:lnTo>
                  <a:pt x="195" y="223"/>
                </a:lnTo>
                <a:lnTo>
                  <a:pt x="180" y="231"/>
                </a:lnTo>
                <a:lnTo>
                  <a:pt x="160" y="239"/>
                </a:lnTo>
                <a:lnTo>
                  <a:pt x="141" y="242"/>
                </a:lnTo>
                <a:lnTo>
                  <a:pt x="121" y="246"/>
                </a:lnTo>
                <a:lnTo>
                  <a:pt x="101" y="242"/>
                </a:lnTo>
                <a:lnTo>
                  <a:pt x="82" y="239"/>
                </a:lnTo>
                <a:lnTo>
                  <a:pt x="66" y="231"/>
                </a:lnTo>
                <a:lnTo>
                  <a:pt x="51" y="223"/>
                </a:lnTo>
                <a:lnTo>
                  <a:pt x="35" y="211"/>
                </a:lnTo>
                <a:lnTo>
                  <a:pt x="23" y="196"/>
                </a:lnTo>
                <a:lnTo>
                  <a:pt x="11" y="180"/>
                </a:lnTo>
                <a:lnTo>
                  <a:pt x="4" y="160"/>
                </a:lnTo>
                <a:lnTo>
                  <a:pt x="0" y="145"/>
                </a:lnTo>
                <a:lnTo>
                  <a:pt x="0" y="125"/>
                </a:lnTo>
                <a:lnTo>
                  <a:pt x="0" y="102"/>
                </a:lnTo>
                <a:lnTo>
                  <a:pt x="4" y="86"/>
                </a:lnTo>
                <a:lnTo>
                  <a:pt x="11" y="66"/>
                </a:lnTo>
                <a:lnTo>
                  <a:pt x="23" y="51"/>
                </a:lnTo>
                <a:lnTo>
                  <a:pt x="35" y="35"/>
                </a:lnTo>
                <a:lnTo>
                  <a:pt x="51" y="23"/>
                </a:lnTo>
                <a:lnTo>
                  <a:pt x="66" y="15"/>
                </a:lnTo>
                <a:lnTo>
                  <a:pt x="82" y="8"/>
                </a:lnTo>
                <a:lnTo>
                  <a:pt x="101" y="4"/>
                </a:lnTo>
                <a:lnTo>
                  <a:pt x="121" y="0"/>
                </a:lnTo>
                <a:lnTo>
                  <a:pt x="141" y="4"/>
                </a:lnTo>
                <a:lnTo>
                  <a:pt x="160" y="8"/>
                </a:lnTo>
                <a:lnTo>
                  <a:pt x="180" y="15"/>
                </a:lnTo>
                <a:lnTo>
                  <a:pt x="195" y="23"/>
                </a:lnTo>
                <a:lnTo>
                  <a:pt x="207" y="35"/>
                </a:lnTo>
                <a:lnTo>
                  <a:pt x="219" y="51"/>
                </a:lnTo>
                <a:lnTo>
                  <a:pt x="231" y="66"/>
                </a:lnTo>
                <a:lnTo>
                  <a:pt x="238" y="86"/>
                </a:lnTo>
                <a:lnTo>
                  <a:pt x="242" y="102"/>
                </a:lnTo>
                <a:lnTo>
                  <a:pt x="242" y="125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5" name="Line 45">
            <a:extLst>
              <a:ext uri="{FF2B5EF4-FFF2-40B4-BE49-F238E27FC236}">
                <a16:creationId xmlns:a16="http://schemas.microsoft.com/office/drawing/2014/main" id="{F4F4DEB1-3372-411F-9AA7-1E4B33A3E840}"/>
              </a:ext>
            </a:extLst>
          </p:cNvPr>
          <p:cNvSpPr>
            <a:spLocks noChangeShapeType="1"/>
          </p:cNvSpPr>
          <p:nvPr/>
        </p:nvSpPr>
        <p:spPr bwMode="auto">
          <a:xfrm>
            <a:off x="5229225" y="2579688"/>
            <a:ext cx="349250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6" name="Line 46">
            <a:extLst>
              <a:ext uri="{FF2B5EF4-FFF2-40B4-BE49-F238E27FC236}">
                <a16:creationId xmlns:a16="http://schemas.microsoft.com/office/drawing/2014/main" id="{F2649AA2-C1A5-4C29-8993-FB0216486C0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2163" y="2579688"/>
            <a:ext cx="349250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7" name="Rectangle 47">
            <a:extLst>
              <a:ext uri="{FF2B5EF4-FFF2-40B4-BE49-F238E27FC236}">
                <a16:creationId xmlns:a16="http://schemas.microsoft.com/office/drawing/2014/main" id="{0707B5ED-4832-4B95-8E51-BDCC1B355A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5625" y="2849563"/>
            <a:ext cx="24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(a)</a:t>
            </a:r>
            <a:endParaRPr lang="en-US" altLang="en-US"/>
          </a:p>
        </p:txBody>
      </p:sp>
      <p:sp>
        <p:nvSpPr>
          <p:cNvPr id="25648" name="Line 48">
            <a:extLst>
              <a:ext uri="{FF2B5EF4-FFF2-40B4-BE49-F238E27FC236}">
                <a16:creationId xmlns:a16="http://schemas.microsoft.com/office/drawing/2014/main" id="{63E819B8-28D9-4040-A125-FCDFB63DE27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18413" y="1862138"/>
            <a:ext cx="144462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49" name="Freeform 49">
            <a:extLst>
              <a:ext uri="{FF2B5EF4-FFF2-40B4-BE49-F238E27FC236}">
                <a16:creationId xmlns:a16="http://schemas.microsoft.com/office/drawing/2014/main" id="{00D590E4-6B1C-4895-9934-D4269FFCDC95}"/>
              </a:ext>
            </a:extLst>
          </p:cNvPr>
          <p:cNvSpPr>
            <a:spLocks/>
          </p:cNvSpPr>
          <p:nvPr/>
        </p:nvSpPr>
        <p:spPr bwMode="auto">
          <a:xfrm>
            <a:off x="7745413" y="1835150"/>
            <a:ext cx="106362" cy="55563"/>
          </a:xfrm>
          <a:custGeom>
            <a:avLst/>
            <a:gdLst>
              <a:gd name="T0" fmla="*/ 0 w 90"/>
              <a:gd name="T1" fmla="*/ 65686106 h 47"/>
              <a:gd name="T2" fmla="*/ 125698612 w 90"/>
              <a:gd name="T3" fmla="*/ 32143787 h 47"/>
              <a:gd name="T4" fmla="*/ 0 w 90"/>
              <a:gd name="T5" fmla="*/ 0 h 47"/>
              <a:gd name="T6" fmla="*/ 0 w 90"/>
              <a:gd name="T7" fmla="*/ 65686106 h 47"/>
              <a:gd name="T8" fmla="*/ 0 w 90"/>
              <a:gd name="T9" fmla="*/ 65686106 h 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0"/>
              <a:gd name="T16" fmla="*/ 0 h 47"/>
              <a:gd name="T17" fmla="*/ 90 w 90"/>
              <a:gd name="T18" fmla="*/ 47 h 4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0" h="47">
                <a:moveTo>
                  <a:pt x="0" y="47"/>
                </a:moveTo>
                <a:lnTo>
                  <a:pt x="90" y="23"/>
                </a:lnTo>
                <a:lnTo>
                  <a:pt x="0" y="0"/>
                </a:lnTo>
                <a:lnTo>
                  <a:pt x="0" y="47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0" name="Rectangle 50">
            <a:extLst>
              <a:ext uri="{FF2B5EF4-FFF2-40B4-BE49-F238E27FC236}">
                <a16:creationId xmlns:a16="http://schemas.microsoft.com/office/drawing/2014/main" id="{A9F53589-D11C-41B8-B2CA-25571D670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3300" y="1835150"/>
            <a:ext cx="144463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X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5651" name="Rectangle 51">
            <a:extLst>
              <a:ext uri="{FF2B5EF4-FFF2-40B4-BE49-F238E27FC236}">
                <a16:creationId xmlns:a16="http://schemas.microsoft.com/office/drawing/2014/main" id="{73997CA5-D6AF-406B-ADE4-D563CEFEEF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6238" y="1835150"/>
            <a:ext cx="144462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A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5652" name="Line 52">
            <a:extLst>
              <a:ext uri="{FF2B5EF4-FFF2-40B4-BE49-F238E27FC236}">
                <a16:creationId xmlns:a16="http://schemas.microsoft.com/office/drawing/2014/main" id="{CEAA58AE-6540-4BC5-BA7D-27548FA7E99C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8088" y="1936750"/>
            <a:ext cx="350837" cy="47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3" name="Line 53">
            <a:extLst>
              <a:ext uri="{FF2B5EF4-FFF2-40B4-BE49-F238E27FC236}">
                <a16:creationId xmlns:a16="http://schemas.microsoft.com/office/drawing/2014/main" id="{0EA83B81-5B01-4945-A4C8-CB148662278A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6788" y="2146300"/>
            <a:ext cx="1587" cy="1444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4" name="Freeform 54">
            <a:extLst>
              <a:ext uri="{FF2B5EF4-FFF2-40B4-BE49-F238E27FC236}">
                <a16:creationId xmlns:a16="http://schemas.microsoft.com/office/drawing/2014/main" id="{6E820658-ACF9-4E30-AE1B-5DD839517E73}"/>
              </a:ext>
            </a:extLst>
          </p:cNvPr>
          <p:cNvSpPr>
            <a:spLocks/>
          </p:cNvSpPr>
          <p:nvPr/>
        </p:nvSpPr>
        <p:spPr bwMode="auto">
          <a:xfrm>
            <a:off x="7288213" y="2273300"/>
            <a:ext cx="60325" cy="106363"/>
          </a:xfrm>
          <a:custGeom>
            <a:avLst/>
            <a:gdLst>
              <a:gd name="T0" fmla="*/ 0 w 51"/>
              <a:gd name="T1" fmla="*/ 0 h 90"/>
              <a:gd name="T2" fmla="*/ 33578551 w 51"/>
              <a:gd name="T3" fmla="*/ 125700975 h 90"/>
              <a:gd name="T4" fmla="*/ 71355012 w 51"/>
              <a:gd name="T5" fmla="*/ 0 h 90"/>
              <a:gd name="T6" fmla="*/ 0 w 51"/>
              <a:gd name="T7" fmla="*/ 0 h 90"/>
              <a:gd name="T8" fmla="*/ 0 w 51"/>
              <a:gd name="T9" fmla="*/ 0 h 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1"/>
              <a:gd name="T16" fmla="*/ 0 h 90"/>
              <a:gd name="T17" fmla="*/ 51 w 51"/>
              <a:gd name="T18" fmla="*/ 90 h 9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1" h="90">
                <a:moveTo>
                  <a:pt x="0" y="0"/>
                </a:moveTo>
                <a:lnTo>
                  <a:pt x="24" y="90"/>
                </a:lnTo>
                <a:lnTo>
                  <a:pt x="51" y="0"/>
                </a:lnTo>
                <a:lnTo>
                  <a:pt x="0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5" name="Line 55">
            <a:extLst>
              <a:ext uri="{FF2B5EF4-FFF2-40B4-BE49-F238E27FC236}">
                <a16:creationId xmlns:a16="http://schemas.microsoft.com/office/drawing/2014/main" id="{C84B3D08-4A7A-4B21-9AD9-90F6068A8657}"/>
              </a:ext>
            </a:extLst>
          </p:cNvPr>
          <p:cNvSpPr>
            <a:spLocks noChangeShapeType="1"/>
          </p:cNvSpPr>
          <p:nvPr/>
        </p:nvSpPr>
        <p:spPr bwMode="auto">
          <a:xfrm>
            <a:off x="7415213" y="2085975"/>
            <a:ext cx="0" cy="349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6" name="Line 56">
            <a:extLst>
              <a:ext uri="{FF2B5EF4-FFF2-40B4-BE49-F238E27FC236}">
                <a16:creationId xmlns:a16="http://schemas.microsoft.com/office/drawing/2014/main" id="{47A4FCCF-F9FA-40AF-B16C-54DCB6FCD8D6}"/>
              </a:ext>
            </a:extLst>
          </p:cNvPr>
          <p:cNvSpPr>
            <a:spLocks noChangeShapeType="1"/>
          </p:cNvSpPr>
          <p:nvPr/>
        </p:nvSpPr>
        <p:spPr bwMode="auto">
          <a:xfrm>
            <a:off x="8051800" y="2085975"/>
            <a:ext cx="4763" cy="349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57" name="Rectangle 57">
            <a:extLst>
              <a:ext uri="{FF2B5EF4-FFF2-40B4-BE49-F238E27FC236}">
                <a16:creationId xmlns:a16="http://schemas.microsoft.com/office/drawing/2014/main" id="{9EE16CD0-24B1-451D-8A50-44EC9CD13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8063" y="2478088"/>
            <a:ext cx="155575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C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5658" name="Rectangle 58">
            <a:extLst>
              <a:ext uri="{FF2B5EF4-FFF2-40B4-BE49-F238E27FC236}">
                <a16:creationId xmlns:a16="http://schemas.microsoft.com/office/drawing/2014/main" id="{50CDEF3C-0C34-4974-AD8C-A08993C6B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5763" y="2478088"/>
            <a:ext cx="1349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B</a:t>
            </a:r>
            <a:endParaRPr lang="en-US" altLang="en-US"/>
          </a:p>
        </p:txBody>
      </p:sp>
      <p:sp>
        <p:nvSpPr>
          <p:cNvPr id="25659" name="Freeform 59">
            <a:extLst>
              <a:ext uri="{FF2B5EF4-FFF2-40B4-BE49-F238E27FC236}">
                <a16:creationId xmlns:a16="http://schemas.microsoft.com/office/drawing/2014/main" id="{2C2A8731-12B2-4851-85D4-E361BD7FDA38}"/>
              </a:ext>
            </a:extLst>
          </p:cNvPr>
          <p:cNvSpPr>
            <a:spLocks/>
          </p:cNvSpPr>
          <p:nvPr/>
        </p:nvSpPr>
        <p:spPr bwMode="auto">
          <a:xfrm>
            <a:off x="7908925" y="2435225"/>
            <a:ext cx="292100" cy="293688"/>
          </a:xfrm>
          <a:custGeom>
            <a:avLst/>
            <a:gdLst>
              <a:gd name="T0" fmla="*/ 346839065 w 246"/>
              <a:gd name="T1" fmla="*/ 172459324 h 246"/>
              <a:gd name="T2" fmla="*/ 341198923 w 246"/>
              <a:gd name="T3" fmla="*/ 206666813 h 246"/>
              <a:gd name="T4" fmla="*/ 335559968 w 246"/>
              <a:gd name="T5" fmla="*/ 228046344 h 246"/>
              <a:gd name="T6" fmla="*/ 324280871 w 246"/>
              <a:gd name="T7" fmla="*/ 256551988 h 246"/>
              <a:gd name="T8" fmla="*/ 314411215 w 246"/>
              <a:gd name="T9" fmla="*/ 279355787 h 246"/>
              <a:gd name="T10" fmla="*/ 297491976 w 246"/>
              <a:gd name="T11" fmla="*/ 300735318 h 246"/>
              <a:gd name="T12" fmla="*/ 274933782 w 246"/>
              <a:gd name="T13" fmla="*/ 317838466 h 246"/>
              <a:gd name="T14" fmla="*/ 253785029 w 246"/>
              <a:gd name="T15" fmla="*/ 329240962 h 246"/>
              <a:gd name="T16" fmla="*/ 231225648 w 246"/>
              <a:gd name="T17" fmla="*/ 340643458 h 246"/>
              <a:gd name="T18" fmla="*/ 203027311 w 246"/>
              <a:gd name="T19" fmla="*/ 344919842 h 246"/>
              <a:gd name="T20" fmla="*/ 176239604 w 246"/>
              <a:gd name="T21" fmla="*/ 350620493 h 246"/>
              <a:gd name="T22" fmla="*/ 148041267 w 246"/>
              <a:gd name="T23" fmla="*/ 344919842 h 246"/>
              <a:gd name="T24" fmla="*/ 121252372 w 246"/>
              <a:gd name="T25" fmla="*/ 340643458 h 246"/>
              <a:gd name="T26" fmla="*/ 93054036 w 246"/>
              <a:gd name="T27" fmla="*/ 329240962 h 246"/>
              <a:gd name="T28" fmla="*/ 70495841 w 246"/>
              <a:gd name="T29" fmla="*/ 317838466 h 246"/>
              <a:gd name="T30" fmla="*/ 54987231 w 246"/>
              <a:gd name="T31" fmla="*/ 300735318 h 246"/>
              <a:gd name="T32" fmla="*/ 32427850 w 246"/>
              <a:gd name="T33" fmla="*/ 279355787 h 246"/>
              <a:gd name="T34" fmla="*/ 21148752 w 246"/>
              <a:gd name="T35" fmla="*/ 256551988 h 246"/>
              <a:gd name="T36" fmla="*/ 9869655 w 246"/>
              <a:gd name="T37" fmla="*/ 228046344 h 246"/>
              <a:gd name="T38" fmla="*/ 4229513 w 246"/>
              <a:gd name="T39" fmla="*/ 206666813 h 246"/>
              <a:gd name="T40" fmla="*/ 0 w 246"/>
              <a:gd name="T41" fmla="*/ 178161169 h 246"/>
              <a:gd name="T42" fmla="*/ 4229513 w 246"/>
              <a:gd name="T43" fmla="*/ 145379142 h 246"/>
              <a:gd name="T44" fmla="*/ 9869655 w 246"/>
              <a:gd name="T45" fmla="*/ 122574149 h 246"/>
              <a:gd name="T46" fmla="*/ 21148752 w 246"/>
              <a:gd name="T47" fmla="*/ 94068505 h 246"/>
              <a:gd name="T48" fmla="*/ 32427850 w 246"/>
              <a:gd name="T49" fmla="*/ 72690168 h 246"/>
              <a:gd name="T50" fmla="*/ 54987231 w 246"/>
              <a:gd name="T51" fmla="*/ 49885175 h 246"/>
              <a:gd name="T52" fmla="*/ 70495841 w 246"/>
              <a:gd name="T53" fmla="*/ 32782028 h 246"/>
              <a:gd name="T54" fmla="*/ 93054036 w 246"/>
              <a:gd name="T55" fmla="*/ 21379531 h 246"/>
              <a:gd name="T56" fmla="*/ 121252372 w 246"/>
              <a:gd name="T57" fmla="*/ 11402496 h 246"/>
              <a:gd name="T58" fmla="*/ 148041267 w 246"/>
              <a:gd name="T59" fmla="*/ 5700651 h 246"/>
              <a:gd name="T60" fmla="*/ 176239604 w 246"/>
              <a:gd name="T61" fmla="*/ 0 h 246"/>
              <a:gd name="T62" fmla="*/ 203027311 w 246"/>
              <a:gd name="T63" fmla="*/ 5700651 h 246"/>
              <a:gd name="T64" fmla="*/ 231225648 w 246"/>
              <a:gd name="T65" fmla="*/ 11402496 h 246"/>
              <a:gd name="T66" fmla="*/ 253785029 w 246"/>
              <a:gd name="T67" fmla="*/ 21379531 h 246"/>
              <a:gd name="T68" fmla="*/ 274933782 w 246"/>
              <a:gd name="T69" fmla="*/ 32782028 h 246"/>
              <a:gd name="T70" fmla="*/ 297491976 w 246"/>
              <a:gd name="T71" fmla="*/ 49885175 h 246"/>
              <a:gd name="T72" fmla="*/ 314411215 w 246"/>
              <a:gd name="T73" fmla="*/ 72690168 h 246"/>
              <a:gd name="T74" fmla="*/ 324280871 w 246"/>
              <a:gd name="T75" fmla="*/ 94068505 h 246"/>
              <a:gd name="T76" fmla="*/ 335559968 w 246"/>
              <a:gd name="T77" fmla="*/ 122574149 h 246"/>
              <a:gd name="T78" fmla="*/ 341198923 w 246"/>
              <a:gd name="T79" fmla="*/ 145379142 h 246"/>
              <a:gd name="T80" fmla="*/ 346839065 w 246"/>
              <a:gd name="T81" fmla="*/ 178161169 h 246"/>
              <a:gd name="T82" fmla="*/ 346839065 w 246"/>
              <a:gd name="T83" fmla="*/ 178161169 h 24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6"/>
              <a:gd name="T127" fmla="*/ 0 h 246"/>
              <a:gd name="T128" fmla="*/ 246 w 246"/>
              <a:gd name="T129" fmla="*/ 246 h 24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6" h="246">
                <a:moveTo>
                  <a:pt x="246" y="121"/>
                </a:moveTo>
                <a:lnTo>
                  <a:pt x="242" y="145"/>
                </a:lnTo>
                <a:lnTo>
                  <a:pt x="238" y="160"/>
                </a:lnTo>
                <a:lnTo>
                  <a:pt x="230" y="180"/>
                </a:lnTo>
                <a:lnTo>
                  <a:pt x="223" y="196"/>
                </a:lnTo>
                <a:lnTo>
                  <a:pt x="211" y="211"/>
                </a:lnTo>
                <a:lnTo>
                  <a:pt x="195" y="223"/>
                </a:lnTo>
                <a:lnTo>
                  <a:pt x="180" y="231"/>
                </a:lnTo>
                <a:lnTo>
                  <a:pt x="164" y="239"/>
                </a:lnTo>
                <a:lnTo>
                  <a:pt x="144" y="242"/>
                </a:lnTo>
                <a:lnTo>
                  <a:pt x="125" y="246"/>
                </a:lnTo>
                <a:lnTo>
                  <a:pt x="105" y="242"/>
                </a:lnTo>
                <a:lnTo>
                  <a:pt x="86" y="239"/>
                </a:lnTo>
                <a:lnTo>
                  <a:pt x="66" y="231"/>
                </a:lnTo>
                <a:lnTo>
                  <a:pt x="50" y="223"/>
                </a:lnTo>
                <a:lnTo>
                  <a:pt x="39" y="211"/>
                </a:lnTo>
                <a:lnTo>
                  <a:pt x="23" y="196"/>
                </a:lnTo>
                <a:lnTo>
                  <a:pt x="15" y="180"/>
                </a:lnTo>
                <a:lnTo>
                  <a:pt x="7" y="160"/>
                </a:lnTo>
                <a:lnTo>
                  <a:pt x="3" y="145"/>
                </a:lnTo>
                <a:lnTo>
                  <a:pt x="0" y="125"/>
                </a:lnTo>
                <a:lnTo>
                  <a:pt x="3" y="102"/>
                </a:lnTo>
                <a:lnTo>
                  <a:pt x="7" y="86"/>
                </a:lnTo>
                <a:lnTo>
                  <a:pt x="15" y="66"/>
                </a:lnTo>
                <a:lnTo>
                  <a:pt x="23" y="51"/>
                </a:lnTo>
                <a:lnTo>
                  <a:pt x="39" y="35"/>
                </a:lnTo>
                <a:lnTo>
                  <a:pt x="50" y="23"/>
                </a:lnTo>
                <a:lnTo>
                  <a:pt x="66" y="15"/>
                </a:lnTo>
                <a:lnTo>
                  <a:pt x="86" y="8"/>
                </a:lnTo>
                <a:lnTo>
                  <a:pt x="105" y="4"/>
                </a:lnTo>
                <a:lnTo>
                  <a:pt x="125" y="0"/>
                </a:lnTo>
                <a:lnTo>
                  <a:pt x="144" y="4"/>
                </a:lnTo>
                <a:lnTo>
                  <a:pt x="164" y="8"/>
                </a:lnTo>
                <a:lnTo>
                  <a:pt x="180" y="15"/>
                </a:lnTo>
                <a:lnTo>
                  <a:pt x="195" y="23"/>
                </a:lnTo>
                <a:lnTo>
                  <a:pt x="211" y="35"/>
                </a:lnTo>
                <a:lnTo>
                  <a:pt x="223" y="51"/>
                </a:lnTo>
                <a:lnTo>
                  <a:pt x="230" y="66"/>
                </a:lnTo>
                <a:lnTo>
                  <a:pt x="238" y="86"/>
                </a:lnTo>
                <a:lnTo>
                  <a:pt x="242" y="102"/>
                </a:lnTo>
                <a:lnTo>
                  <a:pt x="246" y="125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0" name="Rectangle 60">
            <a:extLst>
              <a:ext uri="{FF2B5EF4-FFF2-40B4-BE49-F238E27FC236}">
                <a16:creationId xmlns:a16="http://schemas.microsoft.com/office/drawing/2014/main" id="{24FBA52E-1214-444F-9912-BBF6A0AA8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4413" y="2478088"/>
            <a:ext cx="1460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D</a:t>
            </a:r>
            <a:endParaRPr lang="en-US" altLang="en-US"/>
          </a:p>
        </p:txBody>
      </p:sp>
      <p:sp>
        <p:nvSpPr>
          <p:cNvPr id="25661" name="Freeform 61">
            <a:extLst>
              <a:ext uri="{FF2B5EF4-FFF2-40B4-BE49-F238E27FC236}">
                <a16:creationId xmlns:a16="http://schemas.microsoft.com/office/drawing/2014/main" id="{D15F3876-8A3D-40E5-A8AE-1687208E8CAE}"/>
              </a:ext>
            </a:extLst>
          </p:cNvPr>
          <p:cNvSpPr>
            <a:spLocks/>
          </p:cNvSpPr>
          <p:nvPr/>
        </p:nvSpPr>
        <p:spPr bwMode="auto">
          <a:xfrm>
            <a:off x="8551863" y="2435225"/>
            <a:ext cx="287337" cy="293688"/>
          </a:xfrm>
          <a:custGeom>
            <a:avLst/>
            <a:gdLst>
              <a:gd name="T0" fmla="*/ 341167568 w 242"/>
              <a:gd name="T1" fmla="*/ 172459324 h 246"/>
              <a:gd name="T2" fmla="*/ 341167568 w 242"/>
              <a:gd name="T3" fmla="*/ 206666813 h 246"/>
              <a:gd name="T4" fmla="*/ 335528877 w 242"/>
              <a:gd name="T5" fmla="*/ 228046344 h 246"/>
              <a:gd name="T6" fmla="*/ 325659682 w 242"/>
              <a:gd name="T7" fmla="*/ 256551988 h 246"/>
              <a:gd name="T8" fmla="*/ 308742419 w 242"/>
              <a:gd name="T9" fmla="*/ 279355787 h 246"/>
              <a:gd name="T10" fmla="*/ 291825156 w 242"/>
              <a:gd name="T11" fmla="*/ 300735318 h 246"/>
              <a:gd name="T12" fmla="*/ 274907894 w 242"/>
              <a:gd name="T13" fmla="*/ 317838466 h 246"/>
              <a:gd name="T14" fmla="*/ 253761315 w 242"/>
              <a:gd name="T15" fmla="*/ 329240962 h 246"/>
              <a:gd name="T16" fmla="*/ 225565482 w 242"/>
              <a:gd name="T17" fmla="*/ 340643458 h 246"/>
              <a:gd name="T18" fmla="*/ 198779024 w 242"/>
              <a:gd name="T19" fmla="*/ 344919842 h 246"/>
              <a:gd name="T20" fmla="*/ 170584378 w 242"/>
              <a:gd name="T21" fmla="*/ 350620493 h 246"/>
              <a:gd name="T22" fmla="*/ 142388544 w 242"/>
              <a:gd name="T23" fmla="*/ 344919842 h 246"/>
              <a:gd name="T24" fmla="*/ 115602087 w 242"/>
              <a:gd name="T25" fmla="*/ 340643458 h 246"/>
              <a:gd name="T26" fmla="*/ 93046132 w 242"/>
              <a:gd name="T27" fmla="*/ 329240962 h 246"/>
              <a:gd name="T28" fmla="*/ 71898367 w 242"/>
              <a:gd name="T29" fmla="*/ 317838466 h 246"/>
              <a:gd name="T30" fmla="*/ 49342412 w 242"/>
              <a:gd name="T31" fmla="*/ 300735318 h 246"/>
              <a:gd name="T32" fmla="*/ 32425149 w 242"/>
              <a:gd name="T33" fmla="*/ 279355787 h 246"/>
              <a:gd name="T34" fmla="*/ 15507887 w 242"/>
              <a:gd name="T35" fmla="*/ 256551988 h 246"/>
              <a:gd name="T36" fmla="*/ 5638692 w 242"/>
              <a:gd name="T37" fmla="*/ 228046344 h 246"/>
              <a:gd name="T38" fmla="*/ 0 w 242"/>
              <a:gd name="T39" fmla="*/ 206666813 h 246"/>
              <a:gd name="T40" fmla="*/ 0 w 242"/>
              <a:gd name="T41" fmla="*/ 178161169 h 246"/>
              <a:gd name="T42" fmla="*/ 0 w 242"/>
              <a:gd name="T43" fmla="*/ 145379142 h 246"/>
              <a:gd name="T44" fmla="*/ 5638692 w 242"/>
              <a:gd name="T45" fmla="*/ 122574149 h 246"/>
              <a:gd name="T46" fmla="*/ 15507887 w 242"/>
              <a:gd name="T47" fmla="*/ 94068505 h 246"/>
              <a:gd name="T48" fmla="*/ 32425149 w 242"/>
              <a:gd name="T49" fmla="*/ 72690168 h 246"/>
              <a:gd name="T50" fmla="*/ 49342412 w 242"/>
              <a:gd name="T51" fmla="*/ 49885175 h 246"/>
              <a:gd name="T52" fmla="*/ 71898367 w 242"/>
              <a:gd name="T53" fmla="*/ 32782028 h 246"/>
              <a:gd name="T54" fmla="*/ 93046132 w 242"/>
              <a:gd name="T55" fmla="*/ 21379531 h 246"/>
              <a:gd name="T56" fmla="*/ 115602087 w 242"/>
              <a:gd name="T57" fmla="*/ 11402496 h 246"/>
              <a:gd name="T58" fmla="*/ 142388544 w 242"/>
              <a:gd name="T59" fmla="*/ 5700651 h 246"/>
              <a:gd name="T60" fmla="*/ 170584378 w 242"/>
              <a:gd name="T61" fmla="*/ 0 h 246"/>
              <a:gd name="T62" fmla="*/ 198779024 w 242"/>
              <a:gd name="T63" fmla="*/ 5700651 h 246"/>
              <a:gd name="T64" fmla="*/ 225565482 w 242"/>
              <a:gd name="T65" fmla="*/ 11402496 h 246"/>
              <a:gd name="T66" fmla="*/ 253761315 w 242"/>
              <a:gd name="T67" fmla="*/ 21379531 h 246"/>
              <a:gd name="T68" fmla="*/ 274907894 w 242"/>
              <a:gd name="T69" fmla="*/ 32782028 h 246"/>
              <a:gd name="T70" fmla="*/ 291825156 w 242"/>
              <a:gd name="T71" fmla="*/ 49885175 h 246"/>
              <a:gd name="T72" fmla="*/ 308742419 w 242"/>
              <a:gd name="T73" fmla="*/ 72690168 h 246"/>
              <a:gd name="T74" fmla="*/ 325659682 w 242"/>
              <a:gd name="T75" fmla="*/ 94068505 h 246"/>
              <a:gd name="T76" fmla="*/ 335528877 w 242"/>
              <a:gd name="T77" fmla="*/ 122574149 h 246"/>
              <a:gd name="T78" fmla="*/ 341167568 w 242"/>
              <a:gd name="T79" fmla="*/ 145379142 h 246"/>
              <a:gd name="T80" fmla="*/ 341167568 w 242"/>
              <a:gd name="T81" fmla="*/ 178161169 h 246"/>
              <a:gd name="T82" fmla="*/ 341167568 w 242"/>
              <a:gd name="T83" fmla="*/ 178161169 h 24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2"/>
              <a:gd name="T127" fmla="*/ 0 h 246"/>
              <a:gd name="T128" fmla="*/ 242 w 242"/>
              <a:gd name="T129" fmla="*/ 246 h 24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2" h="246">
                <a:moveTo>
                  <a:pt x="242" y="121"/>
                </a:moveTo>
                <a:lnTo>
                  <a:pt x="242" y="145"/>
                </a:lnTo>
                <a:lnTo>
                  <a:pt x="238" y="160"/>
                </a:lnTo>
                <a:lnTo>
                  <a:pt x="231" y="180"/>
                </a:lnTo>
                <a:lnTo>
                  <a:pt x="219" y="196"/>
                </a:lnTo>
                <a:lnTo>
                  <a:pt x="207" y="211"/>
                </a:lnTo>
                <a:lnTo>
                  <a:pt x="195" y="223"/>
                </a:lnTo>
                <a:lnTo>
                  <a:pt x="180" y="231"/>
                </a:lnTo>
                <a:lnTo>
                  <a:pt x="160" y="239"/>
                </a:lnTo>
                <a:lnTo>
                  <a:pt x="141" y="242"/>
                </a:lnTo>
                <a:lnTo>
                  <a:pt x="121" y="246"/>
                </a:lnTo>
                <a:lnTo>
                  <a:pt x="101" y="242"/>
                </a:lnTo>
                <a:lnTo>
                  <a:pt x="82" y="239"/>
                </a:lnTo>
                <a:lnTo>
                  <a:pt x="66" y="231"/>
                </a:lnTo>
                <a:lnTo>
                  <a:pt x="51" y="223"/>
                </a:lnTo>
                <a:lnTo>
                  <a:pt x="35" y="211"/>
                </a:lnTo>
                <a:lnTo>
                  <a:pt x="23" y="196"/>
                </a:lnTo>
                <a:lnTo>
                  <a:pt x="11" y="180"/>
                </a:lnTo>
                <a:lnTo>
                  <a:pt x="4" y="160"/>
                </a:lnTo>
                <a:lnTo>
                  <a:pt x="0" y="145"/>
                </a:lnTo>
                <a:lnTo>
                  <a:pt x="0" y="125"/>
                </a:lnTo>
                <a:lnTo>
                  <a:pt x="0" y="102"/>
                </a:lnTo>
                <a:lnTo>
                  <a:pt x="4" y="86"/>
                </a:lnTo>
                <a:lnTo>
                  <a:pt x="11" y="66"/>
                </a:lnTo>
                <a:lnTo>
                  <a:pt x="23" y="51"/>
                </a:lnTo>
                <a:lnTo>
                  <a:pt x="35" y="35"/>
                </a:lnTo>
                <a:lnTo>
                  <a:pt x="51" y="23"/>
                </a:lnTo>
                <a:lnTo>
                  <a:pt x="66" y="15"/>
                </a:lnTo>
                <a:lnTo>
                  <a:pt x="82" y="8"/>
                </a:lnTo>
                <a:lnTo>
                  <a:pt x="101" y="4"/>
                </a:lnTo>
                <a:lnTo>
                  <a:pt x="121" y="0"/>
                </a:lnTo>
                <a:lnTo>
                  <a:pt x="141" y="4"/>
                </a:lnTo>
                <a:lnTo>
                  <a:pt x="160" y="8"/>
                </a:lnTo>
                <a:lnTo>
                  <a:pt x="180" y="15"/>
                </a:lnTo>
                <a:lnTo>
                  <a:pt x="195" y="23"/>
                </a:lnTo>
                <a:lnTo>
                  <a:pt x="207" y="35"/>
                </a:lnTo>
                <a:lnTo>
                  <a:pt x="219" y="51"/>
                </a:lnTo>
                <a:lnTo>
                  <a:pt x="231" y="66"/>
                </a:lnTo>
                <a:lnTo>
                  <a:pt x="238" y="86"/>
                </a:lnTo>
                <a:lnTo>
                  <a:pt x="242" y="102"/>
                </a:lnTo>
                <a:lnTo>
                  <a:pt x="242" y="125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2" name="Line 62">
            <a:extLst>
              <a:ext uri="{FF2B5EF4-FFF2-40B4-BE49-F238E27FC236}">
                <a16:creationId xmlns:a16="http://schemas.microsoft.com/office/drawing/2014/main" id="{E9274B3E-44D9-4703-B2F1-DCDFB3C130B4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8088" y="2579688"/>
            <a:ext cx="350837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3" name="Line 63">
            <a:extLst>
              <a:ext uri="{FF2B5EF4-FFF2-40B4-BE49-F238E27FC236}">
                <a16:creationId xmlns:a16="http://schemas.microsoft.com/office/drawing/2014/main" id="{A7B94603-10D8-4D7C-B20A-4293807C8EB7}"/>
              </a:ext>
            </a:extLst>
          </p:cNvPr>
          <p:cNvSpPr>
            <a:spLocks noChangeShapeType="1"/>
          </p:cNvSpPr>
          <p:nvPr/>
        </p:nvSpPr>
        <p:spPr bwMode="auto">
          <a:xfrm>
            <a:off x="8201025" y="2579688"/>
            <a:ext cx="350838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4" name="Rectangle 64">
            <a:extLst>
              <a:ext uri="{FF2B5EF4-FFF2-40B4-BE49-F238E27FC236}">
                <a16:creationId xmlns:a16="http://schemas.microsoft.com/office/drawing/2014/main" id="{96185C01-496B-4F39-B12F-A970920A49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9725" y="2849563"/>
            <a:ext cx="24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(b)</a:t>
            </a:r>
            <a:endParaRPr lang="en-US" altLang="en-US"/>
          </a:p>
        </p:txBody>
      </p:sp>
      <p:sp>
        <p:nvSpPr>
          <p:cNvPr id="25665" name="Rectangle 65">
            <a:extLst>
              <a:ext uri="{FF2B5EF4-FFF2-40B4-BE49-F238E27FC236}">
                <a16:creationId xmlns:a16="http://schemas.microsoft.com/office/drawing/2014/main" id="{2D8ABE4F-937F-404C-9A91-ADA1FEC94B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4438" y="3535363"/>
            <a:ext cx="144462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X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5666" name="Rectangle 66">
            <a:extLst>
              <a:ext uri="{FF2B5EF4-FFF2-40B4-BE49-F238E27FC236}">
                <a16:creationId xmlns:a16="http://schemas.microsoft.com/office/drawing/2014/main" id="{7FDD9B37-E8B0-47D6-87DA-19621D207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7375" y="3535363"/>
            <a:ext cx="134938" cy="244475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A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5667" name="Line 67">
            <a:extLst>
              <a:ext uri="{FF2B5EF4-FFF2-40B4-BE49-F238E27FC236}">
                <a16:creationId xmlns:a16="http://schemas.microsoft.com/office/drawing/2014/main" id="{B1AF43ED-2BCC-4B68-B308-957AA2942A04}"/>
              </a:ext>
            </a:extLst>
          </p:cNvPr>
          <p:cNvSpPr>
            <a:spLocks noChangeShapeType="1"/>
          </p:cNvSpPr>
          <p:nvPr/>
        </p:nvSpPr>
        <p:spPr bwMode="auto">
          <a:xfrm>
            <a:off x="5229225" y="3643313"/>
            <a:ext cx="34925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8" name="Line 68">
            <a:extLst>
              <a:ext uri="{FF2B5EF4-FFF2-40B4-BE49-F238E27FC236}">
                <a16:creationId xmlns:a16="http://schemas.microsoft.com/office/drawing/2014/main" id="{8B82F549-FDB2-4B51-991D-FDF30837D3BF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4763" y="3786188"/>
            <a:ext cx="1587" cy="349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69" name="Line 69">
            <a:extLst>
              <a:ext uri="{FF2B5EF4-FFF2-40B4-BE49-F238E27FC236}">
                <a16:creationId xmlns:a16="http://schemas.microsoft.com/office/drawing/2014/main" id="{9DE2AE73-D71E-4854-8405-1EAC7F2A3D50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2313" y="3846513"/>
            <a:ext cx="0" cy="14446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0" name="Freeform 70">
            <a:extLst>
              <a:ext uri="{FF2B5EF4-FFF2-40B4-BE49-F238E27FC236}">
                <a16:creationId xmlns:a16="http://schemas.microsoft.com/office/drawing/2014/main" id="{4EFD3D30-6797-4B58-B08F-E23E78824CBD}"/>
              </a:ext>
            </a:extLst>
          </p:cNvPr>
          <p:cNvSpPr>
            <a:spLocks/>
          </p:cNvSpPr>
          <p:nvPr/>
        </p:nvSpPr>
        <p:spPr bwMode="auto">
          <a:xfrm>
            <a:off x="5773738" y="3971925"/>
            <a:ext cx="61912" cy="107950"/>
          </a:xfrm>
          <a:custGeom>
            <a:avLst/>
            <a:gdLst>
              <a:gd name="T0" fmla="*/ 0 w 51"/>
              <a:gd name="T1" fmla="*/ 0 h 90"/>
              <a:gd name="T2" fmla="*/ 33894999 w 51"/>
              <a:gd name="T3" fmla="*/ 129480028 h 90"/>
              <a:gd name="T4" fmla="*/ 75158740 w 51"/>
              <a:gd name="T5" fmla="*/ 0 h 90"/>
              <a:gd name="T6" fmla="*/ 0 w 51"/>
              <a:gd name="T7" fmla="*/ 0 h 90"/>
              <a:gd name="T8" fmla="*/ 0 w 51"/>
              <a:gd name="T9" fmla="*/ 0 h 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1"/>
              <a:gd name="T16" fmla="*/ 0 h 90"/>
              <a:gd name="T17" fmla="*/ 51 w 51"/>
              <a:gd name="T18" fmla="*/ 90 h 9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1" h="90">
                <a:moveTo>
                  <a:pt x="0" y="0"/>
                </a:moveTo>
                <a:lnTo>
                  <a:pt x="23" y="90"/>
                </a:lnTo>
                <a:lnTo>
                  <a:pt x="51" y="0"/>
                </a:lnTo>
                <a:lnTo>
                  <a:pt x="0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1" name="Line 71">
            <a:extLst>
              <a:ext uri="{FF2B5EF4-FFF2-40B4-BE49-F238E27FC236}">
                <a16:creationId xmlns:a16="http://schemas.microsoft.com/office/drawing/2014/main" id="{A336E909-97DB-40A2-9DBC-D325843C96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779838"/>
            <a:ext cx="0" cy="342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2" name="Line 72">
            <a:extLst>
              <a:ext uri="{FF2B5EF4-FFF2-40B4-BE49-F238E27FC236}">
                <a16:creationId xmlns:a16="http://schemas.microsoft.com/office/drawing/2014/main" id="{1391FFBB-12F5-4139-BF95-1E78AB17B2D7}"/>
              </a:ext>
            </a:extLst>
          </p:cNvPr>
          <p:cNvSpPr>
            <a:spLocks noChangeShapeType="1"/>
          </p:cNvSpPr>
          <p:nvPr/>
        </p:nvSpPr>
        <p:spPr bwMode="auto">
          <a:xfrm>
            <a:off x="5289550" y="4200525"/>
            <a:ext cx="144463" cy="47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3" name="Freeform 73">
            <a:extLst>
              <a:ext uri="{FF2B5EF4-FFF2-40B4-BE49-F238E27FC236}">
                <a16:creationId xmlns:a16="http://schemas.microsoft.com/office/drawing/2014/main" id="{3E8A3875-9B88-4575-8349-A6F0F566DB1F}"/>
              </a:ext>
            </a:extLst>
          </p:cNvPr>
          <p:cNvSpPr>
            <a:spLocks/>
          </p:cNvSpPr>
          <p:nvPr/>
        </p:nvSpPr>
        <p:spPr bwMode="auto">
          <a:xfrm>
            <a:off x="5416550" y="4178300"/>
            <a:ext cx="106363" cy="55563"/>
          </a:xfrm>
          <a:custGeom>
            <a:avLst/>
            <a:gdLst>
              <a:gd name="T0" fmla="*/ 0 w 90"/>
              <a:gd name="T1" fmla="*/ 60095522 h 47"/>
              <a:gd name="T2" fmla="*/ 125700975 w 90"/>
              <a:gd name="T3" fmla="*/ 32143787 h 47"/>
              <a:gd name="T4" fmla="*/ 0 w 90"/>
              <a:gd name="T5" fmla="*/ 0 h 47"/>
              <a:gd name="T6" fmla="*/ 0 w 90"/>
              <a:gd name="T7" fmla="*/ 65686106 h 47"/>
              <a:gd name="T8" fmla="*/ 0 w 90"/>
              <a:gd name="T9" fmla="*/ 65686106 h 47"/>
              <a:gd name="T10" fmla="*/ 0 w 90"/>
              <a:gd name="T11" fmla="*/ 60095522 h 4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90"/>
              <a:gd name="T19" fmla="*/ 0 h 47"/>
              <a:gd name="T20" fmla="*/ 90 w 90"/>
              <a:gd name="T21" fmla="*/ 47 h 4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90" h="47">
                <a:moveTo>
                  <a:pt x="0" y="43"/>
                </a:moveTo>
                <a:lnTo>
                  <a:pt x="90" y="23"/>
                </a:lnTo>
                <a:lnTo>
                  <a:pt x="0" y="0"/>
                </a:lnTo>
                <a:lnTo>
                  <a:pt x="0" y="47"/>
                </a:lnTo>
                <a:lnTo>
                  <a:pt x="0" y="43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4" name="Rectangle 74">
            <a:extLst>
              <a:ext uri="{FF2B5EF4-FFF2-40B4-BE49-F238E27FC236}">
                <a16:creationId xmlns:a16="http://schemas.microsoft.com/office/drawing/2014/main" id="{96D20DE2-392A-4AFE-BF6B-3AF8A34183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4178300"/>
            <a:ext cx="155575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C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5675" name="Rectangle 75">
            <a:extLst>
              <a:ext uri="{FF2B5EF4-FFF2-40B4-BE49-F238E27FC236}">
                <a16:creationId xmlns:a16="http://schemas.microsoft.com/office/drawing/2014/main" id="{9FE3965D-DB96-4C4A-9EB1-C5AA3F52D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6900" y="4178300"/>
            <a:ext cx="144463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B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5676" name="Rectangle 76">
            <a:extLst>
              <a:ext uri="{FF2B5EF4-FFF2-40B4-BE49-F238E27FC236}">
                <a16:creationId xmlns:a16="http://schemas.microsoft.com/office/drawing/2014/main" id="{3114EB0F-EE14-4500-84C5-AB7E593538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5550" y="4178300"/>
            <a:ext cx="1460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D</a:t>
            </a:r>
            <a:endParaRPr lang="en-US" altLang="en-US"/>
          </a:p>
        </p:txBody>
      </p:sp>
      <p:sp>
        <p:nvSpPr>
          <p:cNvPr id="25677" name="Freeform 77">
            <a:extLst>
              <a:ext uri="{FF2B5EF4-FFF2-40B4-BE49-F238E27FC236}">
                <a16:creationId xmlns:a16="http://schemas.microsoft.com/office/drawing/2014/main" id="{1223899C-9876-4BA7-A72A-F366C1012086}"/>
              </a:ext>
            </a:extLst>
          </p:cNvPr>
          <p:cNvSpPr>
            <a:spLocks/>
          </p:cNvSpPr>
          <p:nvPr/>
        </p:nvSpPr>
        <p:spPr bwMode="auto">
          <a:xfrm>
            <a:off x="6221413" y="4135438"/>
            <a:ext cx="288925" cy="293687"/>
          </a:xfrm>
          <a:custGeom>
            <a:avLst/>
            <a:gdLst>
              <a:gd name="T0" fmla="*/ 344948990 w 242"/>
              <a:gd name="T1" fmla="*/ 172478689 h 247"/>
              <a:gd name="T2" fmla="*/ 344948990 w 242"/>
              <a:gd name="T3" fmla="*/ 204994715 h 247"/>
              <a:gd name="T4" fmla="*/ 339246900 w 242"/>
              <a:gd name="T5" fmla="*/ 227615748 h 247"/>
              <a:gd name="T6" fmla="*/ 329269436 w 242"/>
              <a:gd name="T7" fmla="*/ 254476813 h 247"/>
              <a:gd name="T8" fmla="*/ 312164360 w 242"/>
              <a:gd name="T9" fmla="*/ 277096657 h 247"/>
              <a:gd name="T10" fmla="*/ 295059284 w 242"/>
              <a:gd name="T11" fmla="*/ 299716501 h 247"/>
              <a:gd name="T12" fmla="*/ 277954207 w 242"/>
              <a:gd name="T13" fmla="*/ 316682573 h 247"/>
              <a:gd name="T14" fmla="*/ 256573757 w 242"/>
              <a:gd name="T15" fmla="*/ 326578755 h 247"/>
              <a:gd name="T16" fmla="*/ 228065695 w 242"/>
              <a:gd name="T17" fmla="*/ 337888677 h 247"/>
              <a:gd name="T18" fmla="*/ 200983155 w 242"/>
              <a:gd name="T19" fmla="*/ 343543638 h 247"/>
              <a:gd name="T20" fmla="*/ 172475092 w 242"/>
              <a:gd name="T21" fmla="*/ 349198599 h 247"/>
              <a:gd name="T22" fmla="*/ 143965836 w 242"/>
              <a:gd name="T23" fmla="*/ 343543638 h 247"/>
              <a:gd name="T24" fmla="*/ 116883295 w 242"/>
              <a:gd name="T25" fmla="*/ 337888677 h 247"/>
              <a:gd name="T26" fmla="*/ 94077323 w 242"/>
              <a:gd name="T27" fmla="*/ 326578755 h 247"/>
              <a:gd name="T28" fmla="*/ 72695679 w 242"/>
              <a:gd name="T29" fmla="*/ 316682573 h 247"/>
              <a:gd name="T30" fmla="*/ 49889707 w 242"/>
              <a:gd name="T31" fmla="*/ 299716501 h 247"/>
              <a:gd name="T32" fmla="*/ 32784630 w 242"/>
              <a:gd name="T33" fmla="*/ 277096657 h 247"/>
              <a:gd name="T34" fmla="*/ 15679554 w 242"/>
              <a:gd name="T35" fmla="*/ 254476813 h 247"/>
              <a:gd name="T36" fmla="*/ 5702090 w 242"/>
              <a:gd name="T37" fmla="*/ 227615748 h 247"/>
              <a:gd name="T38" fmla="*/ 0 w 242"/>
              <a:gd name="T39" fmla="*/ 204994715 h 247"/>
              <a:gd name="T40" fmla="*/ 0 w 242"/>
              <a:gd name="T41" fmla="*/ 178133650 h 247"/>
              <a:gd name="T42" fmla="*/ 0 w 242"/>
              <a:gd name="T43" fmla="*/ 149858845 h 247"/>
              <a:gd name="T44" fmla="*/ 5702090 w 242"/>
              <a:gd name="T45" fmla="*/ 122996591 h 247"/>
              <a:gd name="T46" fmla="*/ 15679554 w 242"/>
              <a:gd name="T47" fmla="*/ 94721786 h 247"/>
              <a:gd name="T48" fmla="*/ 32784630 w 242"/>
              <a:gd name="T49" fmla="*/ 72101942 h 247"/>
              <a:gd name="T50" fmla="*/ 49889707 w 242"/>
              <a:gd name="T51" fmla="*/ 56550799 h 247"/>
              <a:gd name="T52" fmla="*/ 72695679 w 242"/>
              <a:gd name="T53" fmla="*/ 33929766 h 247"/>
              <a:gd name="T54" fmla="*/ 94077323 w 242"/>
              <a:gd name="T55" fmla="*/ 22619844 h 247"/>
              <a:gd name="T56" fmla="*/ 116883295 w 242"/>
              <a:gd name="T57" fmla="*/ 11309922 h 247"/>
              <a:gd name="T58" fmla="*/ 143965836 w 242"/>
              <a:gd name="T59" fmla="*/ 5654961 h 247"/>
              <a:gd name="T60" fmla="*/ 172475092 w 242"/>
              <a:gd name="T61" fmla="*/ 0 h 247"/>
              <a:gd name="T62" fmla="*/ 200983155 w 242"/>
              <a:gd name="T63" fmla="*/ 5654961 h 247"/>
              <a:gd name="T64" fmla="*/ 228065695 w 242"/>
              <a:gd name="T65" fmla="*/ 11309922 h 247"/>
              <a:gd name="T66" fmla="*/ 256573757 w 242"/>
              <a:gd name="T67" fmla="*/ 22619844 h 247"/>
              <a:gd name="T68" fmla="*/ 277954207 w 242"/>
              <a:gd name="T69" fmla="*/ 33929766 h 247"/>
              <a:gd name="T70" fmla="*/ 295059284 w 242"/>
              <a:gd name="T71" fmla="*/ 56550799 h 247"/>
              <a:gd name="T72" fmla="*/ 312164360 w 242"/>
              <a:gd name="T73" fmla="*/ 72101942 h 247"/>
              <a:gd name="T74" fmla="*/ 329269436 w 242"/>
              <a:gd name="T75" fmla="*/ 94721786 h 247"/>
              <a:gd name="T76" fmla="*/ 339246900 w 242"/>
              <a:gd name="T77" fmla="*/ 122996591 h 247"/>
              <a:gd name="T78" fmla="*/ 344948990 w 242"/>
              <a:gd name="T79" fmla="*/ 149858845 h 247"/>
              <a:gd name="T80" fmla="*/ 344948990 w 242"/>
              <a:gd name="T81" fmla="*/ 178133650 h 247"/>
              <a:gd name="T82" fmla="*/ 344948990 w 242"/>
              <a:gd name="T83" fmla="*/ 178133650 h 247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42"/>
              <a:gd name="T127" fmla="*/ 0 h 247"/>
              <a:gd name="T128" fmla="*/ 242 w 242"/>
              <a:gd name="T129" fmla="*/ 247 h 247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42" h="247">
                <a:moveTo>
                  <a:pt x="242" y="122"/>
                </a:moveTo>
                <a:lnTo>
                  <a:pt x="242" y="145"/>
                </a:lnTo>
                <a:lnTo>
                  <a:pt x="238" y="161"/>
                </a:lnTo>
                <a:lnTo>
                  <a:pt x="231" y="180"/>
                </a:lnTo>
                <a:lnTo>
                  <a:pt x="219" y="196"/>
                </a:lnTo>
                <a:lnTo>
                  <a:pt x="207" y="212"/>
                </a:lnTo>
                <a:lnTo>
                  <a:pt x="195" y="224"/>
                </a:lnTo>
                <a:lnTo>
                  <a:pt x="180" y="231"/>
                </a:lnTo>
                <a:lnTo>
                  <a:pt x="160" y="239"/>
                </a:lnTo>
                <a:lnTo>
                  <a:pt x="141" y="243"/>
                </a:lnTo>
                <a:lnTo>
                  <a:pt x="121" y="247"/>
                </a:lnTo>
                <a:lnTo>
                  <a:pt x="101" y="243"/>
                </a:lnTo>
                <a:lnTo>
                  <a:pt x="82" y="239"/>
                </a:lnTo>
                <a:lnTo>
                  <a:pt x="66" y="231"/>
                </a:lnTo>
                <a:lnTo>
                  <a:pt x="51" y="224"/>
                </a:lnTo>
                <a:lnTo>
                  <a:pt x="35" y="212"/>
                </a:lnTo>
                <a:lnTo>
                  <a:pt x="23" y="196"/>
                </a:lnTo>
                <a:lnTo>
                  <a:pt x="11" y="180"/>
                </a:lnTo>
                <a:lnTo>
                  <a:pt x="4" y="161"/>
                </a:lnTo>
                <a:lnTo>
                  <a:pt x="0" y="145"/>
                </a:lnTo>
                <a:lnTo>
                  <a:pt x="0" y="126"/>
                </a:lnTo>
                <a:lnTo>
                  <a:pt x="0" y="106"/>
                </a:lnTo>
                <a:lnTo>
                  <a:pt x="4" y="87"/>
                </a:lnTo>
                <a:lnTo>
                  <a:pt x="11" y="67"/>
                </a:lnTo>
                <a:lnTo>
                  <a:pt x="23" y="51"/>
                </a:lnTo>
                <a:lnTo>
                  <a:pt x="35" y="40"/>
                </a:lnTo>
                <a:lnTo>
                  <a:pt x="51" y="24"/>
                </a:lnTo>
                <a:lnTo>
                  <a:pt x="66" y="16"/>
                </a:lnTo>
                <a:lnTo>
                  <a:pt x="82" y="8"/>
                </a:lnTo>
                <a:lnTo>
                  <a:pt x="101" y="4"/>
                </a:lnTo>
                <a:lnTo>
                  <a:pt x="121" y="0"/>
                </a:lnTo>
                <a:lnTo>
                  <a:pt x="141" y="4"/>
                </a:lnTo>
                <a:lnTo>
                  <a:pt x="160" y="8"/>
                </a:lnTo>
                <a:lnTo>
                  <a:pt x="180" y="16"/>
                </a:lnTo>
                <a:lnTo>
                  <a:pt x="195" y="24"/>
                </a:lnTo>
                <a:lnTo>
                  <a:pt x="207" y="40"/>
                </a:lnTo>
                <a:lnTo>
                  <a:pt x="219" y="51"/>
                </a:lnTo>
                <a:lnTo>
                  <a:pt x="231" y="67"/>
                </a:lnTo>
                <a:lnTo>
                  <a:pt x="238" y="87"/>
                </a:lnTo>
                <a:lnTo>
                  <a:pt x="242" y="106"/>
                </a:lnTo>
                <a:lnTo>
                  <a:pt x="242" y="126"/>
                </a:lnTo>
              </a:path>
            </a:pathLst>
          </a:cu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8" name="Line 78">
            <a:extLst>
              <a:ext uri="{FF2B5EF4-FFF2-40B4-BE49-F238E27FC236}">
                <a16:creationId xmlns:a16="http://schemas.microsoft.com/office/drawing/2014/main" id="{E8B8C57B-5C50-4BB8-8BDF-E7E5F8D7F1BF}"/>
              </a:ext>
            </a:extLst>
          </p:cNvPr>
          <p:cNvSpPr>
            <a:spLocks noChangeShapeType="1"/>
          </p:cNvSpPr>
          <p:nvPr/>
        </p:nvSpPr>
        <p:spPr bwMode="auto">
          <a:xfrm>
            <a:off x="5229225" y="4279900"/>
            <a:ext cx="34925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79" name="Line 79">
            <a:extLst>
              <a:ext uri="{FF2B5EF4-FFF2-40B4-BE49-F238E27FC236}">
                <a16:creationId xmlns:a16="http://schemas.microsoft.com/office/drawing/2014/main" id="{1F749918-6132-4D5A-88AA-42ED1F9C24EF}"/>
              </a:ext>
            </a:extLst>
          </p:cNvPr>
          <p:cNvSpPr>
            <a:spLocks noChangeShapeType="1"/>
          </p:cNvSpPr>
          <p:nvPr/>
        </p:nvSpPr>
        <p:spPr bwMode="auto">
          <a:xfrm>
            <a:off x="5872163" y="4279900"/>
            <a:ext cx="34925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80" name="Rectangle 80">
            <a:extLst>
              <a:ext uri="{FF2B5EF4-FFF2-40B4-BE49-F238E27FC236}">
                <a16:creationId xmlns:a16="http://schemas.microsoft.com/office/drawing/2014/main" id="{C580ED2B-D21A-488E-9A11-2EC0098214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0388" y="4556125"/>
            <a:ext cx="2381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(c)</a:t>
            </a:r>
            <a:endParaRPr lang="en-US" altLang="en-US"/>
          </a:p>
        </p:txBody>
      </p:sp>
      <p:sp>
        <p:nvSpPr>
          <p:cNvPr id="25681" name="Rectangle 81">
            <a:extLst>
              <a:ext uri="{FF2B5EF4-FFF2-40B4-BE49-F238E27FC236}">
                <a16:creationId xmlns:a16="http://schemas.microsoft.com/office/drawing/2014/main" id="{B353918D-3E75-48F6-B5ED-90A78E9093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3300" y="3535363"/>
            <a:ext cx="144463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X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5682" name="Rectangle 82">
            <a:extLst>
              <a:ext uri="{FF2B5EF4-FFF2-40B4-BE49-F238E27FC236}">
                <a16:creationId xmlns:a16="http://schemas.microsoft.com/office/drawing/2014/main" id="{D613ACEB-BB8B-4C9D-B7DA-DF0F95F08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6238" y="3535363"/>
            <a:ext cx="144462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A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5683" name="Line 83">
            <a:extLst>
              <a:ext uri="{FF2B5EF4-FFF2-40B4-BE49-F238E27FC236}">
                <a16:creationId xmlns:a16="http://schemas.microsoft.com/office/drawing/2014/main" id="{6A9C9B28-B061-4797-877E-A3A92F1D0654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8088" y="3643313"/>
            <a:ext cx="3508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84" name="Line 84">
            <a:extLst>
              <a:ext uri="{FF2B5EF4-FFF2-40B4-BE49-F238E27FC236}">
                <a16:creationId xmlns:a16="http://schemas.microsoft.com/office/drawing/2014/main" id="{3FE67F33-35D6-48FF-8751-BCD67DFB3D4B}"/>
              </a:ext>
            </a:extLst>
          </p:cNvPr>
          <p:cNvSpPr>
            <a:spLocks noChangeShapeType="1"/>
          </p:cNvSpPr>
          <p:nvPr/>
        </p:nvSpPr>
        <p:spPr bwMode="auto">
          <a:xfrm>
            <a:off x="7415213" y="3786188"/>
            <a:ext cx="0" cy="349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85" name="Line 85">
            <a:extLst>
              <a:ext uri="{FF2B5EF4-FFF2-40B4-BE49-F238E27FC236}">
                <a16:creationId xmlns:a16="http://schemas.microsoft.com/office/drawing/2014/main" id="{227C7A77-3971-4715-9E9D-BF58F4CE0D72}"/>
              </a:ext>
            </a:extLst>
          </p:cNvPr>
          <p:cNvSpPr>
            <a:spLocks noChangeShapeType="1"/>
          </p:cNvSpPr>
          <p:nvPr/>
        </p:nvSpPr>
        <p:spPr bwMode="auto">
          <a:xfrm>
            <a:off x="8051800" y="3786188"/>
            <a:ext cx="4763" cy="3492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86" name="Rectangle 86">
            <a:extLst>
              <a:ext uri="{FF2B5EF4-FFF2-40B4-BE49-F238E27FC236}">
                <a16:creationId xmlns:a16="http://schemas.microsoft.com/office/drawing/2014/main" id="{E62A9391-9DD0-4D99-AC35-BD33CF2397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8063" y="4178300"/>
            <a:ext cx="155575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C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5687" name="Rectangle 87">
            <a:extLst>
              <a:ext uri="{FF2B5EF4-FFF2-40B4-BE49-F238E27FC236}">
                <a16:creationId xmlns:a16="http://schemas.microsoft.com/office/drawing/2014/main" id="{F7A65BFD-4690-4864-BA5C-149AA5728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5763" y="4178300"/>
            <a:ext cx="144462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B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5688" name="Rectangle 88">
            <a:extLst>
              <a:ext uri="{FF2B5EF4-FFF2-40B4-BE49-F238E27FC236}">
                <a16:creationId xmlns:a16="http://schemas.microsoft.com/office/drawing/2014/main" id="{7A3971C7-F2FB-4D7D-A000-F22340214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4413" y="4178300"/>
            <a:ext cx="155575" cy="254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chemeClr val="bg1"/>
                </a:solidFill>
                <a:latin typeface="Arial" panose="020B0604020202020204" pitchFamily="34" charset="0"/>
              </a:rPr>
              <a:t>D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5689" name="Line 89">
            <a:extLst>
              <a:ext uri="{FF2B5EF4-FFF2-40B4-BE49-F238E27FC236}">
                <a16:creationId xmlns:a16="http://schemas.microsoft.com/office/drawing/2014/main" id="{9C2E76CC-A33E-4E96-A4AF-DFC7AF932B94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8088" y="4279900"/>
            <a:ext cx="350837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90" name="Line 90">
            <a:extLst>
              <a:ext uri="{FF2B5EF4-FFF2-40B4-BE49-F238E27FC236}">
                <a16:creationId xmlns:a16="http://schemas.microsoft.com/office/drawing/2014/main" id="{F6C03DDE-D250-407E-B8BE-715BF3B6379F}"/>
              </a:ext>
            </a:extLst>
          </p:cNvPr>
          <p:cNvSpPr>
            <a:spLocks noChangeShapeType="1"/>
          </p:cNvSpPr>
          <p:nvPr/>
        </p:nvSpPr>
        <p:spPr bwMode="auto">
          <a:xfrm>
            <a:off x="8261350" y="4200525"/>
            <a:ext cx="144463" cy="47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91" name="Freeform 91">
            <a:extLst>
              <a:ext uri="{FF2B5EF4-FFF2-40B4-BE49-F238E27FC236}">
                <a16:creationId xmlns:a16="http://schemas.microsoft.com/office/drawing/2014/main" id="{C7836DC5-AEA6-4175-9DAC-CE1EA3E09E35}"/>
              </a:ext>
            </a:extLst>
          </p:cNvPr>
          <p:cNvSpPr>
            <a:spLocks/>
          </p:cNvSpPr>
          <p:nvPr/>
        </p:nvSpPr>
        <p:spPr bwMode="auto">
          <a:xfrm>
            <a:off x="8383588" y="4178300"/>
            <a:ext cx="106362" cy="55563"/>
          </a:xfrm>
          <a:custGeom>
            <a:avLst/>
            <a:gdLst>
              <a:gd name="T0" fmla="*/ 0 w 90"/>
              <a:gd name="T1" fmla="*/ 60095522 h 47"/>
              <a:gd name="T2" fmla="*/ 125698612 w 90"/>
              <a:gd name="T3" fmla="*/ 32143787 h 47"/>
              <a:gd name="T4" fmla="*/ 5586369 w 90"/>
              <a:gd name="T5" fmla="*/ 0 h 47"/>
              <a:gd name="T6" fmla="*/ 5586369 w 90"/>
              <a:gd name="T7" fmla="*/ 65686106 h 47"/>
              <a:gd name="T8" fmla="*/ 5586369 w 90"/>
              <a:gd name="T9" fmla="*/ 65686106 h 47"/>
              <a:gd name="T10" fmla="*/ 0 w 90"/>
              <a:gd name="T11" fmla="*/ 60095522 h 47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90"/>
              <a:gd name="T19" fmla="*/ 0 h 47"/>
              <a:gd name="T20" fmla="*/ 90 w 90"/>
              <a:gd name="T21" fmla="*/ 47 h 47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90" h="47">
                <a:moveTo>
                  <a:pt x="0" y="43"/>
                </a:moveTo>
                <a:lnTo>
                  <a:pt x="90" y="23"/>
                </a:lnTo>
                <a:lnTo>
                  <a:pt x="4" y="0"/>
                </a:lnTo>
                <a:lnTo>
                  <a:pt x="4" y="47"/>
                </a:lnTo>
                <a:lnTo>
                  <a:pt x="0" y="43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92" name="Line 92">
            <a:extLst>
              <a:ext uri="{FF2B5EF4-FFF2-40B4-BE49-F238E27FC236}">
                <a16:creationId xmlns:a16="http://schemas.microsoft.com/office/drawing/2014/main" id="{B5A82C67-E7BE-43C3-8470-181C804F1578}"/>
              </a:ext>
            </a:extLst>
          </p:cNvPr>
          <p:cNvSpPr>
            <a:spLocks noChangeShapeType="1"/>
          </p:cNvSpPr>
          <p:nvPr/>
        </p:nvSpPr>
        <p:spPr bwMode="auto">
          <a:xfrm>
            <a:off x="8201025" y="4279900"/>
            <a:ext cx="350838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93" name="Rectangle 93">
            <a:extLst>
              <a:ext uri="{FF2B5EF4-FFF2-40B4-BE49-F238E27FC236}">
                <a16:creationId xmlns:a16="http://schemas.microsoft.com/office/drawing/2014/main" id="{8C867A37-43B4-4B2C-A819-FFFAE0366B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9725" y="4556125"/>
            <a:ext cx="249238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rgbClr val="000000"/>
                </a:solidFill>
                <a:latin typeface="Arial" panose="020B0604020202020204" pitchFamily="34" charset="0"/>
              </a:rPr>
              <a:t>(d)</a:t>
            </a:r>
            <a:endParaRPr lang="en-US" altLang="en-US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>
            <a:extLst>
              <a:ext uri="{FF2B5EF4-FFF2-40B4-BE49-F238E27FC236}">
                <a16:creationId xmlns:a16="http://schemas.microsoft.com/office/drawing/2014/main" id="{CF8AEFF4-69E3-4C4A-824A-87EDD0808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8D4914EF-18F8-427F-AEF0-E0269C61D1E3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25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E0050FD-5A10-4F00-9613-5D179FBA73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Dijkstra</a:t>
            </a:r>
            <a:r>
              <a:rPr lang="ja-JP" altLang="en-US"/>
              <a:t>’</a:t>
            </a:r>
            <a:r>
              <a:rPr lang="en-US" altLang="ja-JP"/>
              <a:t>s Algorithm</a:t>
            </a:r>
            <a:endParaRPr lang="en-US" altLang="en-US"/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905BF83A-1C40-4B79-831D-148155954C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Given</a:t>
            </a:r>
          </a:p>
          <a:p>
            <a:pPr lvl="1" eaLnBrk="1" hangingPunct="1"/>
            <a:r>
              <a:rPr lang="en-US" altLang="en-US"/>
              <a:t>Graph with source node </a:t>
            </a:r>
            <a:r>
              <a:rPr lang="en-US" altLang="en-US" i="1"/>
              <a:t>s</a:t>
            </a:r>
            <a:r>
              <a:rPr lang="en-US" altLang="en-US"/>
              <a:t> and edge costs </a:t>
            </a:r>
            <a:r>
              <a:rPr lang="en-US" altLang="en-US" i="1"/>
              <a:t>c(u,v)</a:t>
            </a:r>
          </a:p>
          <a:p>
            <a:pPr lvl="1" eaLnBrk="1" hangingPunct="1"/>
            <a:r>
              <a:rPr lang="en-US" altLang="en-US"/>
              <a:t>Determine least cost path from </a:t>
            </a:r>
            <a:r>
              <a:rPr lang="en-US" altLang="en-US" i="1"/>
              <a:t>s</a:t>
            </a:r>
            <a:r>
              <a:rPr lang="en-US" altLang="en-US"/>
              <a:t> to every node </a:t>
            </a:r>
            <a:r>
              <a:rPr lang="en-US" altLang="en-US" i="1"/>
              <a:t>v</a:t>
            </a:r>
          </a:p>
          <a:p>
            <a:pPr eaLnBrk="1" hangingPunct="1"/>
            <a:r>
              <a:rPr lang="en-US" altLang="en-US"/>
              <a:t>Shortest Path First Algorithm</a:t>
            </a:r>
          </a:p>
          <a:p>
            <a:pPr lvl="1" eaLnBrk="1" hangingPunct="1"/>
            <a:r>
              <a:rPr lang="en-US" altLang="en-US"/>
              <a:t>Traverse graph in order of least cost from source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6">
            <a:extLst>
              <a:ext uri="{FF2B5EF4-FFF2-40B4-BE49-F238E27FC236}">
                <a16:creationId xmlns:a16="http://schemas.microsoft.com/office/drawing/2014/main" id="{BADEC47F-84C6-4384-88CC-CD8770706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8B0F4262-C2DC-44A9-80CA-18552608ED17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26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27651" name="Oval 2">
            <a:extLst>
              <a:ext uri="{FF2B5EF4-FFF2-40B4-BE49-F238E27FC236}">
                <a16:creationId xmlns:a16="http://schemas.microsoft.com/office/drawing/2014/main" id="{401B6951-8F9D-4694-BB2E-C1E535C6F0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1600200"/>
            <a:ext cx="3048000" cy="3048000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b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endParaRPr lang="en-US" altLang="en-US" sz="1600" b="1">
              <a:latin typeface="Helvetica" panose="020B0604020202020204" pitchFamily="34" charset="0"/>
            </a:endParaRPr>
          </a:p>
        </p:txBody>
      </p:sp>
      <p:sp>
        <p:nvSpPr>
          <p:cNvPr id="27652" name="Oval 3">
            <a:extLst>
              <a:ext uri="{FF2B5EF4-FFF2-40B4-BE49-F238E27FC236}">
                <a16:creationId xmlns:a16="http://schemas.microsoft.com/office/drawing/2014/main" id="{66EEAAF6-ACA1-4E52-9BF1-F99874FE6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1447800"/>
            <a:ext cx="2057400" cy="2743200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b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endParaRPr lang="en-US" altLang="en-US" sz="1600" b="1">
              <a:latin typeface="Helvetica" panose="020B0604020202020204" pitchFamily="34" charset="0"/>
            </a:endParaRPr>
          </a:p>
        </p:txBody>
      </p:sp>
      <p:sp>
        <p:nvSpPr>
          <p:cNvPr id="27653" name="Rectangle 4">
            <a:extLst>
              <a:ext uri="{FF2B5EF4-FFF2-40B4-BE49-F238E27FC236}">
                <a16:creationId xmlns:a16="http://schemas.microsoft.com/office/drawing/2014/main" id="{DBB6A83C-FB8D-4FB4-881E-2F5F216097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Dijkstra</a:t>
            </a:r>
            <a:r>
              <a:rPr lang="ja-JP" altLang="en-US"/>
              <a:t>’</a:t>
            </a:r>
            <a:r>
              <a:rPr lang="en-US" altLang="ja-JP"/>
              <a:t>s Algorithm: Concept</a:t>
            </a:r>
            <a:endParaRPr lang="en-US" altLang="en-US"/>
          </a:p>
        </p:txBody>
      </p:sp>
      <p:sp>
        <p:nvSpPr>
          <p:cNvPr id="27654" name="Rectangle 5">
            <a:extLst>
              <a:ext uri="{FF2B5EF4-FFF2-40B4-BE49-F238E27FC236}">
                <a16:creationId xmlns:a16="http://schemas.microsoft.com/office/drawing/2014/main" id="{87FA4968-F42C-46C2-BC53-96127E8F7F6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4384675"/>
            <a:ext cx="4159250" cy="2244725"/>
          </a:xfrm>
        </p:spPr>
        <p:txBody>
          <a:bodyPr/>
          <a:lstStyle/>
          <a:p>
            <a:pPr marL="119063" indent="-119063" eaLnBrk="1" hangingPunct="1">
              <a:lnSpc>
                <a:spcPct val="80000"/>
              </a:lnSpc>
            </a:pPr>
            <a:r>
              <a:rPr lang="en-US" altLang="en-US" sz="1800"/>
              <a:t>Node Sets</a:t>
            </a:r>
          </a:p>
          <a:p>
            <a:pPr marL="404813" lvl="1" indent="-171450" eaLnBrk="1" hangingPunct="1">
              <a:lnSpc>
                <a:spcPct val="80000"/>
              </a:lnSpc>
            </a:pPr>
            <a:r>
              <a:rPr lang="en-US" altLang="en-US" sz="1600"/>
              <a:t>Done</a:t>
            </a:r>
          </a:p>
          <a:p>
            <a:pPr marL="685800" lvl="2" indent="-114300" eaLnBrk="1" hangingPunct="1">
              <a:lnSpc>
                <a:spcPct val="80000"/>
              </a:lnSpc>
            </a:pPr>
            <a:r>
              <a:rPr lang="en-US" altLang="en-US" sz="1600"/>
              <a:t>Already have least cost path to it</a:t>
            </a:r>
          </a:p>
          <a:p>
            <a:pPr marL="404813" lvl="1" indent="-171450" eaLnBrk="1" hangingPunct="1">
              <a:lnSpc>
                <a:spcPct val="80000"/>
              </a:lnSpc>
            </a:pPr>
            <a:r>
              <a:rPr lang="en-US" altLang="en-US" sz="1600"/>
              <a:t>Horizon:</a:t>
            </a:r>
          </a:p>
          <a:p>
            <a:pPr marL="685800" lvl="2" indent="-114300" eaLnBrk="1" hangingPunct="1">
              <a:lnSpc>
                <a:spcPct val="80000"/>
              </a:lnSpc>
            </a:pPr>
            <a:r>
              <a:rPr lang="en-US" altLang="en-US" sz="1600"/>
              <a:t>Reachable in 1 hop from node in Done</a:t>
            </a:r>
          </a:p>
          <a:p>
            <a:pPr marL="404813" lvl="1" indent="-171450" eaLnBrk="1" hangingPunct="1">
              <a:lnSpc>
                <a:spcPct val="80000"/>
              </a:lnSpc>
            </a:pPr>
            <a:r>
              <a:rPr lang="en-US" altLang="en-US" sz="1600"/>
              <a:t>Unseen:</a:t>
            </a:r>
          </a:p>
          <a:p>
            <a:pPr marL="685800" lvl="2" indent="-114300" eaLnBrk="1" hangingPunct="1">
              <a:lnSpc>
                <a:spcPct val="80000"/>
              </a:lnSpc>
            </a:pPr>
            <a:r>
              <a:rPr lang="en-US" altLang="en-US" sz="1600"/>
              <a:t>Cannot reach directly from node in Done</a:t>
            </a:r>
          </a:p>
        </p:txBody>
      </p:sp>
      <p:sp>
        <p:nvSpPr>
          <p:cNvPr id="27655" name="Rectangle 6">
            <a:extLst>
              <a:ext uri="{FF2B5EF4-FFF2-40B4-BE49-F238E27FC236}">
                <a16:creationId xmlns:a16="http://schemas.microsoft.com/office/drawing/2014/main" id="{AAD273BB-7579-4AC1-B195-3CE4220E0A26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772025" y="4648200"/>
            <a:ext cx="4160838" cy="1905000"/>
          </a:xfrm>
        </p:spPr>
        <p:txBody>
          <a:bodyPr/>
          <a:lstStyle/>
          <a:p>
            <a:pPr marL="169863" indent="-169863" eaLnBrk="1" hangingPunct="1">
              <a:lnSpc>
                <a:spcPct val="80000"/>
              </a:lnSpc>
            </a:pPr>
            <a:r>
              <a:rPr lang="en-US" altLang="en-US" sz="1800"/>
              <a:t>Label</a:t>
            </a:r>
          </a:p>
          <a:p>
            <a:pPr marL="515938" lvl="1" indent="-168275" eaLnBrk="1" hangingPunct="1">
              <a:lnSpc>
                <a:spcPct val="80000"/>
              </a:lnSpc>
            </a:pPr>
            <a:r>
              <a:rPr lang="en-US" altLang="en-US" sz="1600" i="1"/>
              <a:t>d(v)</a:t>
            </a:r>
            <a:r>
              <a:rPr lang="en-US" altLang="en-US" sz="1600"/>
              <a:t> = path cost from s to v</a:t>
            </a:r>
          </a:p>
          <a:p>
            <a:pPr marL="169863" indent="-169863" eaLnBrk="1" hangingPunct="1">
              <a:lnSpc>
                <a:spcPct val="80000"/>
              </a:lnSpc>
            </a:pPr>
            <a:r>
              <a:rPr lang="en-US" altLang="en-US" sz="1800"/>
              <a:t>Path</a:t>
            </a:r>
          </a:p>
          <a:p>
            <a:pPr marL="515938" lvl="1" indent="-168275" eaLnBrk="1" hangingPunct="1">
              <a:lnSpc>
                <a:spcPct val="80000"/>
              </a:lnSpc>
            </a:pPr>
            <a:r>
              <a:rPr lang="en-US" altLang="en-US" sz="1600"/>
              <a:t>Keep track of last link in path</a:t>
            </a:r>
          </a:p>
        </p:txBody>
      </p:sp>
      <p:sp>
        <p:nvSpPr>
          <p:cNvPr id="27656" name="Line 7">
            <a:extLst>
              <a:ext uri="{FF2B5EF4-FFF2-40B4-BE49-F238E27FC236}">
                <a16:creationId xmlns:a16="http://schemas.microsoft.com/office/drawing/2014/main" id="{7C62ABBF-39A9-4A96-A1AB-4D031D8576E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1828800"/>
            <a:ext cx="228600" cy="15240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7657" name="Line 8">
            <a:extLst>
              <a:ext uri="{FF2B5EF4-FFF2-40B4-BE49-F238E27FC236}">
                <a16:creationId xmlns:a16="http://schemas.microsoft.com/office/drawing/2014/main" id="{CA2F233B-D8C9-469D-B69F-621B66E51A5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24200" y="1828800"/>
            <a:ext cx="1447800" cy="6096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658" name="Line 9">
            <a:extLst>
              <a:ext uri="{FF2B5EF4-FFF2-40B4-BE49-F238E27FC236}">
                <a16:creationId xmlns:a16="http://schemas.microsoft.com/office/drawing/2014/main" id="{600FCB85-3C2A-4578-807D-ACD3997B20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1828800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659" name="Line 10">
            <a:extLst>
              <a:ext uri="{FF2B5EF4-FFF2-40B4-BE49-F238E27FC236}">
                <a16:creationId xmlns:a16="http://schemas.microsoft.com/office/drawing/2014/main" id="{AB07E8CD-C507-4947-970B-44671BBBDF0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828800"/>
            <a:ext cx="5334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660" name="Line 11">
            <a:extLst>
              <a:ext uri="{FF2B5EF4-FFF2-40B4-BE49-F238E27FC236}">
                <a16:creationId xmlns:a16="http://schemas.microsoft.com/office/drawing/2014/main" id="{A508D649-666B-443C-A495-E91003D29CF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5400" y="3200400"/>
            <a:ext cx="1447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661" name="Line 12">
            <a:extLst>
              <a:ext uri="{FF2B5EF4-FFF2-40B4-BE49-F238E27FC236}">
                <a16:creationId xmlns:a16="http://schemas.microsoft.com/office/drawing/2014/main" id="{C07F5CAB-90D3-464B-89E1-F80E59AB45A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2438400"/>
            <a:ext cx="533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662" name="Line 13">
            <a:extLst>
              <a:ext uri="{FF2B5EF4-FFF2-40B4-BE49-F238E27FC236}">
                <a16:creationId xmlns:a16="http://schemas.microsoft.com/office/drawing/2014/main" id="{CDE874D1-7B9A-4BBB-B9E0-F261DA607F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2438400"/>
            <a:ext cx="1600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663" name="Line 14">
            <a:extLst>
              <a:ext uri="{FF2B5EF4-FFF2-40B4-BE49-F238E27FC236}">
                <a16:creationId xmlns:a16="http://schemas.microsoft.com/office/drawing/2014/main" id="{EE8AD428-39A2-45BB-9209-B409B2940CCE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3352800"/>
            <a:ext cx="2209800" cy="3048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664" name="Oval 15">
            <a:extLst>
              <a:ext uri="{FF2B5EF4-FFF2-40B4-BE49-F238E27FC236}">
                <a16:creationId xmlns:a16="http://schemas.microsoft.com/office/drawing/2014/main" id="{1CA11A43-A36A-4BD0-BD9E-E9B0A25E8C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124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27665" name="Oval 16">
            <a:extLst>
              <a:ext uri="{FF2B5EF4-FFF2-40B4-BE49-F238E27FC236}">
                <a16:creationId xmlns:a16="http://schemas.microsoft.com/office/drawing/2014/main" id="{C2B8A27C-46E4-45C0-A3CA-1E721B068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1600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E</a:t>
            </a:r>
          </a:p>
        </p:txBody>
      </p:sp>
      <p:sp>
        <p:nvSpPr>
          <p:cNvPr id="27666" name="Oval 17">
            <a:extLst>
              <a:ext uri="{FF2B5EF4-FFF2-40B4-BE49-F238E27FC236}">
                <a16:creationId xmlns:a16="http://schemas.microsoft.com/office/drawing/2014/main" id="{5C1A84D7-6541-401A-BF2D-6F73F434A5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2098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F</a:t>
            </a:r>
          </a:p>
        </p:txBody>
      </p:sp>
      <p:sp>
        <p:nvSpPr>
          <p:cNvPr id="27667" name="Oval 18">
            <a:extLst>
              <a:ext uri="{FF2B5EF4-FFF2-40B4-BE49-F238E27FC236}">
                <a16:creationId xmlns:a16="http://schemas.microsoft.com/office/drawing/2014/main" id="{614CA077-786F-445C-84B6-4A009AC5B8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1600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27668" name="Oval 19">
            <a:extLst>
              <a:ext uri="{FF2B5EF4-FFF2-40B4-BE49-F238E27FC236}">
                <a16:creationId xmlns:a16="http://schemas.microsoft.com/office/drawing/2014/main" id="{A441BA6D-4652-41D9-91D9-E19FE8A254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29718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D</a:t>
            </a:r>
          </a:p>
        </p:txBody>
      </p:sp>
      <p:sp>
        <p:nvSpPr>
          <p:cNvPr id="27669" name="Oval 20">
            <a:extLst>
              <a:ext uri="{FF2B5EF4-FFF2-40B4-BE49-F238E27FC236}">
                <a16:creationId xmlns:a16="http://schemas.microsoft.com/office/drawing/2014/main" id="{BD6102F5-A6A1-445E-B8F5-5AABBA46C7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4290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27670" name="Text Box 21">
            <a:extLst>
              <a:ext uri="{FF2B5EF4-FFF2-40B4-BE49-F238E27FC236}">
                <a16:creationId xmlns:a16="http://schemas.microsoft.com/office/drawing/2014/main" id="{ECD9858B-66D2-46F1-B3F0-6D2F447444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3622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27671" name="Text Box 22">
            <a:extLst>
              <a:ext uri="{FF2B5EF4-FFF2-40B4-BE49-F238E27FC236}">
                <a16:creationId xmlns:a16="http://schemas.microsoft.com/office/drawing/2014/main" id="{A6B0DE3A-AA87-4C1C-948F-63FF0F652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7526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27672" name="Text Box 23">
            <a:extLst>
              <a:ext uri="{FF2B5EF4-FFF2-40B4-BE49-F238E27FC236}">
                <a16:creationId xmlns:a16="http://schemas.microsoft.com/office/drawing/2014/main" id="{ACFCD027-E3B6-4E07-AD5C-4B79FCD42F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5908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6</a:t>
            </a:r>
          </a:p>
        </p:txBody>
      </p:sp>
      <p:sp>
        <p:nvSpPr>
          <p:cNvPr id="27673" name="Text Box 24">
            <a:extLst>
              <a:ext uri="{FF2B5EF4-FFF2-40B4-BE49-F238E27FC236}">
                <a16:creationId xmlns:a16="http://schemas.microsoft.com/office/drawing/2014/main" id="{D36227F3-A03E-449A-8A61-900AFB4C2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2004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27674" name="Text Box 25">
            <a:extLst>
              <a:ext uri="{FF2B5EF4-FFF2-40B4-BE49-F238E27FC236}">
                <a16:creationId xmlns:a16="http://schemas.microsoft.com/office/drawing/2014/main" id="{F02F9170-3F6A-4B69-BD1B-E83B146D8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194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27675" name="Text Box 26">
            <a:extLst>
              <a:ext uri="{FF2B5EF4-FFF2-40B4-BE49-F238E27FC236}">
                <a16:creationId xmlns:a16="http://schemas.microsoft.com/office/drawing/2014/main" id="{9C935890-9EAE-400F-85DA-53A44FC61E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18288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27676" name="Text Box 27">
            <a:extLst>
              <a:ext uri="{FF2B5EF4-FFF2-40B4-BE49-F238E27FC236}">
                <a16:creationId xmlns:a16="http://schemas.microsoft.com/office/drawing/2014/main" id="{D2488E3A-6F73-4572-B28E-D4D830F17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2098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27677" name="Text Box 28">
            <a:extLst>
              <a:ext uri="{FF2B5EF4-FFF2-40B4-BE49-F238E27FC236}">
                <a16:creationId xmlns:a16="http://schemas.microsoft.com/office/drawing/2014/main" id="{C79C3E4C-40D4-4244-AB30-E777CC1B9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0480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27678" name="Line 29">
            <a:extLst>
              <a:ext uri="{FF2B5EF4-FFF2-40B4-BE49-F238E27FC236}">
                <a16:creationId xmlns:a16="http://schemas.microsoft.com/office/drawing/2014/main" id="{6A685146-87CE-489A-8084-08F9EDB1400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200400"/>
            <a:ext cx="6858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7679" name="Text Box 30">
            <a:extLst>
              <a:ext uri="{FF2B5EF4-FFF2-40B4-BE49-F238E27FC236}">
                <a16:creationId xmlns:a16="http://schemas.microsoft.com/office/drawing/2014/main" id="{EF1CC5A6-A53E-4367-9225-24E15686A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895600"/>
            <a:ext cx="8715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 sz="1600" b="1">
                <a:latin typeface="Helvetica" panose="020B0604020202020204" pitchFamily="34" charset="0"/>
              </a:rPr>
              <a:t>Source</a:t>
            </a:r>
          </a:p>
          <a:p>
            <a:pPr algn="r"/>
            <a:r>
              <a:rPr lang="en-US" altLang="en-US" sz="1600" b="1">
                <a:latin typeface="Helvetica" panose="020B0604020202020204" pitchFamily="34" charset="0"/>
              </a:rPr>
              <a:t>Node</a:t>
            </a:r>
          </a:p>
        </p:txBody>
      </p:sp>
      <p:sp>
        <p:nvSpPr>
          <p:cNvPr id="27680" name="Text Box 31">
            <a:extLst>
              <a:ext uri="{FF2B5EF4-FFF2-40B4-BE49-F238E27FC236}">
                <a16:creationId xmlns:a16="http://schemas.microsoft.com/office/drawing/2014/main" id="{D4A7F950-7BC2-42D9-87D8-68346A218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657600"/>
            <a:ext cx="6905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CC00"/>
                </a:solidFill>
                <a:latin typeface="Helvetica" panose="020B0604020202020204" pitchFamily="34" charset="0"/>
              </a:rPr>
              <a:t>Done</a:t>
            </a:r>
          </a:p>
        </p:txBody>
      </p:sp>
      <p:sp>
        <p:nvSpPr>
          <p:cNvPr id="27681" name="Text Box 32">
            <a:extLst>
              <a:ext uri="{FF2B5EF4-FFF2-40B4-BE49-F238E27FC236}">
                <a16:creationId xmlns:a16="http://schemas.microsoft.com/office/drawing/2014/main" id="{97BD3F9F-B098-4F84-8F28-3AEDD4B6C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038600"/>
            <a:ext cx="93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CC00"/>
                </a:solidFill>
                <a:latin typeface="Helvetica" panose="020B0604020202020204" pitchFamily="34" charset="0"/>
              </a:rPr>
              <a:t>Horizon</a:t>
            </a:r>
          </a:p>
        </p:txBody>
      </p:sp>
      <p:sp>
        <p:nvSpPr>
          <p:cNvPr id="27682" name="Text Box 33">
            <a:extLst>
              <a:ext uri="{FF2B5EF4-FFF2-40B4-BE49-F238E27FC236}">
                <a16:creationId xmlns:a16="http://schemas.microsoft.com/office/drawing/2014/main" id="{0007FC6C-FC76-41DC-A867-6E33F7499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810000"/>
            <a:ext cx="9159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CC00"/>
                </a:solidFill>
                <a:latin typeface="Helvetica" panose="020B0604020202020204" pitchFamily="34" charset="0"/>
              </a:rPr>
              <a:t>Unseen</a:t>
            </a:r>
          </a:p>
        </p:txBody>
      </p:sp>
      <p:grpSp>
        <p:nvGrpSpPr>
          <p:cNvPr id="2" name="Group 34">
            <a:extLst>
              <a:ext uri="{FF2B5EF4-FFF2-40B4-BE49-F238E27FC236}">
                <a16:creationId xmlns:a16="http://schemas.microsoft.com/office/drawing/2014/main" id="{8AB14FE6-D8D6-4995-ADF2-F195C02FC991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1520825"/>
            <a:ext cx="6302375" cy="1863725"/>
            <a:chOff x="1536" y="670"/>
            <a:chExt cx="3970" cy="1174"/>
          </a:xfrm>
        </p:grpSpPr>
        <p:grpSp>
          <p:nvGrpSpPr>
            <p:cNvPr id="27684" name="Group 35">
              <a:extLst>
                <a:ext uri="{FF2B5EF4-FFF2-40B4-BE49-F238E27FC236}">
                  <a16:creationId xmlns:a16="http://schemas.microsoft.com/office/drawing/2014/main" id="{A59A158A-AF17-46D4-BA28-57D869ED4B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36" y="670"/>
              <a:ext cx="2943" cy="1174"/>
              <a:chOff x="1536" y="670"/>
              <a:chExt cx="2943" cy="1174"/>
            </a:xfrm>
          </p:grpSpPr>
          <p:sp>
            <p:nvSpPr>
              <p:cNvPr id="27686" name="Text Box 36">
                <a:extLst>
                  <a:ext uri="{FF2B5EF4-FFF2-40B4-BE49-F238E27FC236}">
                    <a16:creationId xmlns:a16="http://schemas.microsoft.com/office/drawing/2014/main" id="{5A9C9039-49D5-4551-AFF7-9A9BB5B4681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36" y="1536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</a:rPr>
                  <a:t>0</a:t>
                </a:r>
              </a:p>
            </p:txBody>
          </p:sp>
          <p:sp>
            <p:nvSpPr>
              <p:cNvPr id="27687" name="Text Box 37">
                <a:extLst>
                  <a:ext uri="{FF2B5EF4-FFF2-40B4-BE49-F238E27FC236}">
                    <a16:creationId xmlns:a16="http://schemas.microsoft.com/office/drawing/2014/main" id="{9561042F-4722-4716-8E9C-8E3DB1D891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84" y="768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</a:rPr>
                  <a:t>2</a:t>
                </a:r>
              </a:p>
            </p:txBody>
          </p:sp>
          <p:sp>
            <p:nvSpPr>
              <p:cNvPr id="27688" name="Text Box 38">
                <a:extLst>
                  <a:ext uri="{FF2B5EF4-FFF2-40B4-BE49-F238E27FC236}">
                    <a16:creationId xmlns:a16="http://schemas.microsoft.com/office/drawing/2014/main" id="{2582F7C2-00EA-4B7D-82D3-79355CF227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84" y="864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</a:rPr>
                  <a:t>5</a:t>
                </a:r>
              </a:p>
            </p:txBody>
          </p:sp>
          <p:sp>
            <p:nvSpPr>
              <p:cNvPr id="27689" name="Text Box 39">
                <a:extLst>
                  <a:ext uri="{FF2B5EF4-FFF2-40B4-BE49-F238E27FC236}">
                    <a16:creationId xmlns:a16="http://schemas.microsoft.com/office/drawing/2014/main" id="{DCD6CE34-652A-423B-A9AF-DE3E681813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1632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</a:rPr>
                  <a:t>3</a:t>
                </a:r>
              </a:p>
            </p:txBody>
          </p:sp>
          <p:sp>
            <p:nvSpPr>
              <p:cNvPr id="27690" name="Text Box 40">
                <a:extLst>
                  <a:ext uri="{FF2B5EF4-FFF2-40B4-BE49-F238E27FC236}">
                    <a16:creationId xmlns:a16="http://schemas.microsoft.com/office/drawing/2014/main" id="{12538D9E-F66D-47CE-ACD3-25B64BD7DB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84" y="670"/>
                <a:ext cx="20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  <a:sym typeface="Symbol" panose="05050102010706020507" pitchFamily="18" charset="2"/>
                  </a:rPr>
                  <a:t></a:t>
                </a:r>
                <a:endPara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endParaRPr>
              </a:p>
            </p:txBody>
          </p:sp>
          <p:sp>
            <p:nvSpPr>
              <p:cNvPr id="27691" name="Text Box 41">
                <a:extLst>
                  <a:ext uri="{FF2B5EF4-FFF2-40B4-BE49-F238E27FC236}">
                    <a16:creationId xmlns:a16="http://schemas.microsoft.com/office/drawing/2014/main" id="{56219E63-0BF8-450F-8389-972A2D07C4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72" y="1536"/>
                <a:ext cx="20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  <a:sym typeface="Symbol" panose="05050102010706020507" pitchFamily="18" charset="2"/>
                  </a:rPr>
                  <a:t></a:t>
                </a:r>
                <a:endPara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endParaRPr>
              </a:p>
            </p:txBody>
          </p:sp>
        </p:grpSp>
        <p:sp>
          <p:nvSpPr>
            <p:cNvPr id="27685" name="Rectangle 42">
              <a:extLst>
                <a:ext uri="{FF2B5EF4-FFF2-40B4-BE49-F238E27FC236}">
                  <a16:creationId xmlns:a16="http://schemas.microsoft.com/office/drawing/2014/main" id="{1E3553E0-EFB0-440C-8227-DF07152F8E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08"/>
              <a:ext cx="128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rPr>
                <a:t>Current Path Costs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>
            <a:extLst>
              <a:ext uri="{FF2B5EF4-FFF2-40B4-BE49-F238E27FC236}">
                <a16:creationId xmlns:a16="http://schemas.microsoft.com/office/drawing/2014/main" id="{682BC807-0658-4378-B60F-CAA8873C2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4F1FBDB2-A984-42FA-80C2-4B6816342E28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27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28675" name="Oval 2">
            <a:extLst>
              <a:ext uri="{FF2B5EF4-FFF2-40B4-BE49-F238E27FC236}">
                <a16:creationId xmlns:a16="http://schemas.microsoft.com/office/drawing/2014/main" id="{A392B25A-E04B-4D7D-B97D-416BED242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776538"/>
            <a:ext cx="1828800" cy="1676400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b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endParaRPr lang="en-US" altLang="en-US" sz="1600" b="1">
              <a:latin typeface="Helvetica" panose="020B0604020202020204" pitchFamily="34" charset="0"/>
            </a:endParaRPr>
          </a:p>
        </p:txBody>
      </p:sp>
      <p:sp>
        <p:nvSpPr>
          <p:cNvPr id="28676" name="Oval 3">
            <a:extLst>
              <a:ext uri="{FF2B5EF4-FFF2-40B4-BE49-F238E27FC236}">
                <a16:creationId xmlns:a16="http://schemas.microsoft.com/office/drawing/2014/main" id="{98998171-6DA9-4E06-865F-6C0D68085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690938"/>
            <a:ext cx="838200" cy="457200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b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endParaRPr lang="en-US" altLang="en-US" sz="1600" b="1">
              <a:latin typeface="Helvetica" panose="020B0604020202020204" pitchFamily="34" charset="0"/>
            </a:endParaRPr>
          </a:p>
        </p:txBody>
      </p:sp>
      <p:sp>
        <p:nvSpPr>
          <p:cNvPr id="28677" name="Rectangle 4">
            <a:extLst>
              <a:ext uri="{FF2B5EF4-FFF2-40B4-BE49-F238E27FC236}">
                <a16:creationId xmlns:a16="http://schemas.microsoft.com/office/drawing/2014/main" id="{8A004533-82AA-4E76-8626-CEA9F0950C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Dijkstra</a:t>
            </a:r>
            <a:r>
              <a:rPr lang="ja-JP" altLang="en-US"/>
              <a:t>’</a:t>
            </a:r>
            <a:r>
              <a:rPr lang="en-US" altLang="ja-JP"/>
              <a:t>s Algorithm: Initially</a:t>
            </a:r>
            <a:endParaRPr lang="en-US" altLang="en-US"/>
          </a:p>
        </p:txBody>
      </p:sp>
      <p:sp>
        <p:nvSpPr>
          <p:cNvPr id="28678" name="Rectangle 5">
            <a:extLst>
              <a:ext uri="{FF2B5EF4-FFF2-40B4-BE49-F238E27FC236}">
                <a16:creationId xmlns:a16="http://schemas.microsoft.com/office/drawing/2014/main" id="{0C5CB1F0-C247-4B90-B089-90FA68D605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4605338"/>
            <a:ext cx="8307388" cy="1719262"/>
          </a:xfrm>
        </p:spPr>
        <p:txBody>
          <a:bodyPr/>
          <a:lstStyle/>
          <a:p>
            <a:pPr eaLnBrk="1" hangingPunct="1"/>
            <a:r>
              <a:rPr lang="en-US" altLang="en-US"/>
              <a:t>No nodes done</a:t>
            </a:r>
          </a:p>
          <a:p>
            <a:pPr eaLnBrk="1" hangingPunct="1"/>
            <a:r>
              <a:rPr lang="en-US" altLang="en-US"/>
              <a:t>Source in horizon</a:t>
            </a:r>
          </a:p>
        </p:txBody>
      </p:sp>
      <p:sp>
        <p:nvSpPr>
          <p:cNvPr id="28679" name="Line 6">
            <a:extLst>
              <a:ext uri="{FF2B5EF4-FFF2-40B4-BE49-F238E27FC236}">
                <a16:creationId xmlns:a16="http://schemas.microsoft.com/office/drawing/2014/main" id="{CA14164D-E298-43DE-916A-A23E095D00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1785938"/>
            <a:ext cx="22860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680" name="Line 7">
            <a:extLst>
              <a:ext uri="{FF2B5EF4-FFF2-40B4-BE49-F238E27FC236}">
                <a16:creationId xmlns:a16="http://schemas.microsoft.com/office/drawing/2014/main" id="{CF993893-F876-4913-ADAB-1B4C1AE3BB1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24200" y="1785938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81" name="Line 8">
            <a:extLst>
              <a:ext uri="{FF2B5EF4-FFF2-40B4-BE49-F238E27FC236}">
                <a16:creationId xmlns:a16="http://schemas.microsoft.com/office/drawing/2014/main" id="{AA2282B2-9CD5-429C-8834-7E5DE1F0B3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1785938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82" name="Line 9">
            <a:extLst>
              <a:ext uri="{FF2B5EF4-FFF2-40B4-BE49-F238E27FC236}">
                <a16:creationId xmlns:a16="http://schemas.microsoft.com/office/drawing/2014/main" id="{6957AF9B-CC43-4A2D-B9A7-C37AECAC50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785938"/>
            <a:ext cx="5334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83" name="Line 10">
            <a:extLst>
              <a:ext uri="{FF2B5EF4-FFF2-40B4-BE49-F238E27FC236}">
                <a16:creationId xmlns:a16="http://schemas.microsoft.com/office/drawing/2014/main" id="{B4527FC0-7A11-4B04-BB2C-AB329D5F1EE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5400" y="3157538"/>
            <a:ext cx="1447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84" name="Line 11">
            <a:extLst>
              <a:ext uri="{FF2B5EF4-FFF2-40B4-BE49-F238E27FC236}">
                <a16:creationId xmlns:a16="http://schemas.microsoft.com/office/drawing/2014/main" id="{82995F59-A7E9-4493-823B-153A48A384E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2395538"/>
            <a:ext cx="533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85" name="Line 12">
            <a:extLst>
              <a:ext uri="{FF2B5EF4-FFF2-40B4-BE49-F238E27FC236}">
                <a16:creationId xmlns:a16="http://schemas.microsoft.com/office/drawing/2014/main" id="{E5FF8D67-AF42-4529-BAFC-729FE388EB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2395538"/>
            <a:ext cx="1600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86" name="Line 13">
            <a:extLst>
              <a:ext uri="{FF2B5EF4-FFF2-40B4-BE49-F238E27FC236}">
                <a16:creationId xmlns:a16="http://schemas.microsoft.com/office/drawing/2014/main" id="{5577C6C8-3BD8-49A2-A1C7-05DBFC6D806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3309938"/>
            <a:ext cx="22098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687" name="Oval 14">
            <a:extLst>
              <a:ext uri="{FF2B5EF4-FFF2-40B4-BE49-F238E27FC236}">
                <a16:creationId xmlns:a16="http://schemas.microsoft.com/office/drawing/2014/main" id="{4B2B0961-D449-4BB5-9AAA-2CC46D238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081338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28688" name="Oval 15">
            <a:extLst>
              <a:ext uri="{FF2B5EF4-FFF2-40B4-BE49-F238E27FC236}">
                <a16:creationId xmlns:a16="http://schemas.microsoft.com/office/drawing/2014/main" id="{0ED9C248-57CA-422E-AD8C-1B96DC17B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1557338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E</a:t>
            </a:r>
          </a:p>
        </p:txBody>
      </p:sp>
      <p:sp>
        <p:nvSpPr>
          <p:cNvPr id="28689" name="Oval 16">
            <a:extLst>
              <a:ext uri="{FF2B5EF4-FFF2-40B4-BE49-F238E27FC236}">
                <a16:creationId xmlns:a16="http://schemas.microsoft.com/office/drawing/2014/main" id="{13B5D4C8-1FB7-4A0C-8EE5-5D0EA4A0F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166938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F</a:t>
            </a:r>
          </a:p>
        </p:txBody>
      </p:sp>
      <p:sp>
        <p:nvSpPr>
          <p:cNvPr id="28690" name="Oval 17">
            <a:extLst>
              <a:ext uri="{FF2B5EF4-FFF2-40B4-BE49-F238E27FC236}">
                <a16:creationId xmlns:a16="http://schemas.microsoft.com/office/drawing/2014/main" id="{DA25B148-A89E-466F-B404-99D29CED85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1557338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28691" name="Oval 18">
            <a:extLst>
              <a:ext uri="{FF2B5EF4-FFF2-40B4-BE49-F238E27FC236}">
                <a16:creationId xmlns:a16="http://schemas.microsoft.com/office/drawing/2014/main" id="{EA9C64F2-F7C8-4B25-9392-9D4D4D630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2928938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D</a:t>
            </a:r>
          </a:p>
        </p:txBody>
      </p:sp>
      <p:sp>
        <p:nvSpPr>
          <p:cNvPr id="28692" name="Oval 19">
            <a:extLst>
              <a:ext uri="{FF2B5EF4-FFF2-40B4-BE49-F238E27FC236}">
                <a16:creationId xmlns:a16="http://schemas.microsoft.com/office/drawing/2014/main" id="{A69DCCCB-EF46-4633-8799-E72881AB10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386138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28693" name="Text Box 20">
            <a:extLst>
              <a:ext uri="{FF2B5EF4-FFF2-40B4-BE49-F238E27FC236}">
                <a16:creationId xmlns:a16="http://schemas.microsoft.com/office/drawing/2014/main" id="{63D59A74-150F-4B90-9556-626AF74949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319338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28694" name="Text Box 21">
            <a:extLst>
              <a:ext uri="{FF2B5EF4-FFF2-40B4-BE49-F238E27FC236}">
                <a16:creationId xmlns:a16="http://schemas.microsoft.com/office/drawing/2014/main" id="{1DC45B41-355E-4DB9-B7D9-D12D15BA71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709738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28695" name="Text Box 22">
            <a:extLst>
              <a:ext uri="{FF2B5EF4-FFF2-40B4-BE49-F238E27FC236}">
                <a16:creationId xmlns:a16="http://schemas.microsoft.com/office/drawing/2014/main" id="{0226697F-A8F1-4ED4-BC85-95F3833153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547938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6</a:t>
            </a:r>
          </a:p>
        </p:txBody>
      </p:sp>
      <p:sp>
        <p:nvSpPr>
          <p:cNvPr id="28696" name="Text Box 23">
            <a:extLst>
              <a:ext uri="{FF2B5EF4-FFF2-40B4-BE49-F238E27FC236}">
                <a16:creationId xmlns:a16="http://schemas.microsoft.com/office/drawing/2014/main" id="{F8C13E34-A613-4D2E-8019-3C115AEB9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157538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28697" name="Text Box 24">
            <a:extLst>
              <a:ext uri="{FF2B5EF4-FFF2-40B4-BE49-F238E27FC236}">
                <a16:creationId xmlns:a16="http://schemas.microsoft.com/office/drawing/2014/main" id="{CD102564-E9D7-4167-88C2-1C68EC92C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776538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28698" name="Text Box 25">
            <a:extLst>
              <a:ext uri="{FF2B5EF4-FFF2-40B4-BE49-F238E27FC236}">
                <a16:creationId xmlns:a16="http://schemas.microsoft.com/office/drawing/2014/main" id="{3888BDF0-BE89-4367-8F96-67502F0F3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1785938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28699" name="Text Box 26">
            <a:extLst>
              <a:ext uri="{FF2B5EF4-FFF2-40B4-BE49-F238E27FC236}">
                <a16:creationId xmlns:a16="http://schemas.microsoft.com/office/drawing/2014/main" id="{CE820045-6D8A-4FA8-8798-1067D2FB9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166938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28700" name="Text Box 27">
            <a:extLst>
              <a:ext uri="{FF2B5EF4-FFF2-40B4-BE49-F238E27FC236}">
                <a16:creationId xmlns:a16="http://schemas.microsoft.com/office/drawing/2014/main" id="{CA9488F0-B6A9-4B63-8A9E-3A5A49AEA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005138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28701" name="Line 28">
            <a:extLst>
              <a:ext uri="{FF2B5EF4-FFF2-40B4-BE49-F238E27FC236}">
                <a16:creationId xmlns:a16="http://schemas.microsoft.com/office/drawing/2014/main" id="{BA38B3F2-ACEF-4891-9CB8-DE6621EB9396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157538"/>
            <a:ext cx="6858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702" name="Text Box 29">
            <a:extLst>
              <a:ext uri="{FF2B5EF4-FFF2-40B4-BE49-F238E27FC236}">
                <a16:creationId xmlns:a16="http://schemas.microsoft.com/office/drawing/2014/main" id="{98155807-C67A-4943-BFE1-1FE546B02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852738"/>
            <a:ext cx="8715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 sz="1600" b="1">
                <a:latin typeface="Helvetica" panose="020B0604020202020204" pitchFamily="34" charset="0"/>
              </a:rPr>
              <a:t>Source</a:t>
            </a:r>
          </a:p>
          <a:p>
            <a:pPr algn="r"/>
            <a:r>
              <a:rPr lang="en-US" altLang="en-US" sz="1600" b="1">
                <a:latin typeface="Helvetica" panose="020B0604020202020204" pitchFamily="34" charset="0"/>
              </a:rPr>
              <a:t>Node</a:t>
            </a:r>
          </a:p>
        </p:txBody>
      </p:sp>
      <p:sp>
        <p:nvSpPr>
          <p:cNvPr id="28703" name="Text Box 30">
            <a:extLst>
              <a:ext uri="{FF2B5EF4-FFF2-40B4-BE49-F238E27FC236}">
                <a16:creationId xmlns:a16="http://schemas.microsoft.com/office/drawing/2014/main" id="{8C0FB64C-9A92-4C8C-90B9-3AADEA39C4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767138"/>
            <a:ext cx="6905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CC00"/>
                </a:solidFill>
                <a:latin typeface="Helvetica" panose="020B0604020202020204" pitchFamily="34" charset="0"/>
              </a:rPr>
              <a:t>Done</a:t>
            </a:r>
          </a:p>
        </p:txBody>
      </p:sp>
      <p:sp>
        <p:nvSpPr>
          <p:cNvPr id="28704" name="Text Box 31">
            <a:extLst>
              <a:ext uri="{FF2B5EF4-FFF2-40B4-BE49-F238E27FC236}">
                <a16:creationId xmlns:a16="http://schemas.microsoft.com/office/drawing/2014/main" id="{FEC295F7-A00C-4E22-945C-6DC8FE6C5C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462338"/>
            <a:ext cx="93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CC00"/>
                </a:solidFill>
                <a:latin typeface="Helvetica" panose="020B0604020202020204" pitchFamily="34" charset="0"/>
              </a:rPr>
              <a:t>Horizon</a:t>
            </a:r>
          </a:p>
        </p:txBody>
      </p:sp>
      <p:sp>
        <p:nvSpPr>
          <p:cNvPr id="28705" name="Text Box 32">
            <a:extLst>
              <a:ext uri="{FF2B5EF4-FFF2-40B4-BE49-F238E27FC236}">
                <a16:creationId xmlns:a16="http://schemas.microsoft.com/office/drawing/2014/main" id="{91DCFA29-3635-4560-B308-DE55FC5ED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767138"/>
            <a:ext cx="9159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CC00"/>
                </a:solidFill>
                <a:latin typeface="Helvetica" panose="020B0604020202020204" pitchFamily="34" charset="0"/>
              </a:rPr>
              <a:t>Unseen</a:t>
            </a:r>
          </a:p>
        </p:txBody>
      </p:sp>
      <p:grpSp>
        <p:nvGrpSpPr>
          <p:cNvPr id="28706" name="Group 33">
            <a:extLst>
              <a:ext uri="{FF2B5EF4-FFF2-40B4-BE49-F238E27FC236}">
                <a16:creationId xmlns:a16="http://schemas.microsoft.com/office/drawing/2014/main" id="{0D550BA2-8344-4283-AE79-8ABEFB0464F5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1477963"/>
            <a:ext cx="6302375" cy="1860550"/>
            <a:chOff x="1536" y="670"/>
            <a:chExt cx="3970" cy="1172"/>
          </a:xfrm>
        </p:grpSpPr>
        <p:grpSp>
          <p:nvGrpSpPr>
            <p:cNvPr id="28707" name="Group 34">
              <a:extLst>
                <a:ext uri="{FF2B5EF4-FFF2-40B4-BE49-F238E27FC236}">
                  <a16:creationId xmlns:a16="http://schemas.microsoft.com/office/drawing/2014/main" id="{1BCC857F-EB65-422C-A489-297D60ED88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36" y="670"/>
              <a:ext cx="2943" cy="1172"/>
              <a:chOff x="1536" y="670"/>
              <a:chExt cx="2943" cy="1172"/>
            </a:xfrm>
          </p:grpSpPr>
          <p:sp>
            <p:nvSpPr>
              <p:cNvPr id="28709" name="Text Box 35">
                <a:extLst>
                  <a:ext uri="{FF2B5EF4-FFF2-40B4-BE49-F238E27FC236}">
                    <a16:creationId xmlns:a16="http://schemas.microsoft.com/office/drawing/2014/main" id="{230A8BBD-8BE9-411C-8550-938D96DD83F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36" y="1536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</a:rPr>
                  <a:t>0</a:t>
                </a:r>
              </a:p>
            </p:txBody>
          </p:sp>
          <p:sp>
            <p:nvSpPr>
              <p:cNvPr id="28710" name="Text Box 36">
                <a:extLst>
                  <a:ext uri="{FF2B5EF4-FFF2-40B4-BE49-F238E27FC236}">
                    <a16:creationId xmlns:a16="http://schemas.microsoft.com/office/drawing/2014/main" id="{EF13186C-5A28-4BF6-B050-39D0D6BCD1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84" y="766"/>
                <a:ext cx="20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  <a:sym typeface="Symbol" panose="05050102010706020507" pitchFamily="18" charset="2"/>
                  </a:rPr>
                  <a:t></a:t>
                </a:r>
                <a:endPara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endParaRPr>
              </a:p>
            </p:txBody>
          </p:sp>
          <p:sp>
            <p:nvSpPr>
              <p:cNvPr id="28711" name="Text Box 37">
                <a:extLst>
                  <a:ext uri="{FF2B5EF4-FFF2-40B4-BE49-F238E27FC236}">
                    <a16:creationId xmlns:a16="http://schemas.microsoft.com/office/drawing/2014/main" id="{63DE81FA-5D80-4FFD-86B6-89208530A4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84" y="862"/>
                <a:ext cx="207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  <a:sym typeface="Symbol" panose="05050102010706020507" pitchFamily="18" charset="2"/>
                  </a:rPr>
                  <a:t></a:t>
                </a:r>
                <a:endPara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endParaRPr>
              </a:p>
              <a:p>
                <a:endPara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endParaRPr>
              </a:p>
            </p:txBody>
          </p:sp>
          <p:sp>
            <p:nvSpPr>
              <p:cNvPr id="28712" name="Text Box 38">
                <a:extLst>
                  <a:ext uri="{FF2B5EF4-FFF2-40B4-BE49-F238E27FC236}">
                    <a16:creationId xmlns:a16="http://schemas.microsoft.com/office/drawing/2014/main" id="{9FBB2B76-279D-4741-BD3E-76AAD45579B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1630"/>
                <a:ext cx="20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  <a:sym typeface="Symbol" panose="05050102010706020507" pitchFamily="18" charset="2"/>
                  </a:rPr>
                  <a:t></a:t>
                </a:r>
                <a:endPara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endParaRPr>
              </a:p>
            </p:txBody>
          </p:sp>
          <p:sp>
            <p:nvSpPr>
              <p:cNvPr id="28713" name="Text Box 39">
                <a:extLst>
                  <a:ext uri="{FF2B5EF4-FFF2-40B4-BE49-F238E27FC236}">
                    <a16:creationId xmlns:a16="http://schemas.microsoft.com/office/drawing/2014/main" id="{AD9AAD38-633D-43C7-94DE-127B862512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84" y="670"/>
                <a:ext cx="20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  <a:sym typeface="Symbol" panose="05050102010706020507" pitchFamily="18" charset="2"/>
                  </a:rPr>
                  <a:t></a:t>
                </a:r>
                <a:endPara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endParaRPr>
              </a:p>
            </p:txBody>
          </p:sp>
          <p:sp>
            <p:nvSpPr>
              <p:cNvPr id="28714" name="Text Box 40">
                <a:extLst>
                  <a:ext uri="{FF2B5EF4-FFF2-40B4-BE49-F238E27FC236}">
                    <a16:creationId xmlns:a16="http://schemas.microsoft.com/office/drawing/2014/main" id="{A5F2367E-EDC2-4317-8FDF-F5D2689AB88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72" y="1536"/>
                <a:ext cx="20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  <a:sym typeface="Symbol" panose="05050102010706020507" pitchFamily="18" charset="2"/>
                  </a:rPr>
                  <a:t></a:t>
                </a:r>
                <a:endPara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endParaRPr>
              </a:p>
            </p:txBody>
          </p:sp>
        </p:grpSp>
        <p:sp>
          <p:nvSpPr>
            <p:cNvPr id="28708" name="Rectangle 41">
              <a:extLst>
                <a:ext uri="{FF2B5EF4-FFF2-40B4-BE49-F238E27FC236}">
                  <a16:creationId xmlns:a16="http://schemas.microsoft.com/office/drawing/2014/main" id="{CDF3388D-E3EA-423B-A639-DF2F6173A1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08"/>
              <a:ext cx="128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rPr>
                <a:t>Current Path Costs</a:t>
              </a:r>
            </a:p>
          </p:txBody>
        </p:sp>
      </p:grp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>
            <a:extLst>
              <a:ext uri="{FF2B5EF4-FFF2-40B4-BE49-F238E27FC236}">
                <a16:creationId xmlns:a16="http://schemas.microsoft.com/office/drawing/2014/main" id="{0DBE7BA6-9F57-4995-946F-8477112E1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4E6C2BBD-8157-4B47-8284-EE6C3C75980B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28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29699" name="Oval 2">
            <a:extLst>
              <a:ext uri="{FF2B5EF4-FFF2-40B4-BE49-F238E27FC236}">
                <a16:creationId xmlns:a16="http://schemas.microsoft.com/office/drawing/2014/main" id="{1FDE4910-1BD3-471E-8137-1E24B5FDB3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1371600"/>
            <a:ext cx="3733800" cy="3048000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b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endParaRPr lang="en-US" altLang="en-US" sz="1600" b="1">
              <a:latin typeface="Helvetica" panose="020B0604020202020204" pitchFamily="34" charset="0"/>
            </a:endParaRPr>
          </a:p>
        </p:txBody>
      </p:sp>
      <p:sp>
        <p:nvSpPr>
          <p:cNvPr id="29700" name="Oval 3">
            <a:extLst>
              <a:ext uri="{FF2B5EF4-FFF2-40B4-BE49-F238E27FC236}">
                <a16:creationId xmlns:a16="http://schemas.microsoft.com/office/drawing/2014/main" id="{EB07FCC0-7AD7-4EC0-879B-779F219F00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2514600"/>
            <a:ext cx="1828800" cy="1633538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b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endParaRPr lang="en-US" altLang="en-US" sz="1600" b="1">
              <a:latin typeface="Helvetica" panose="020B0604020202020204" pitchFamily="34" charset="0"/>
            </a:endParaRPr>
          </a:p>
        </p:txBody>
      </p:sp>
      <p:sp>
        <p:nvSpPr>
          <p:cNvPr id="29701" name="Rectangle 4">
            <a:extLst>
              <a:ext uri="{FF2B5EF4-FFF2-40B4-BE49-F238E27FC236}">
                <a16:creationId xmlns:a16="http://schemas.microsoft.com/office/drawing/2014/main" id="{DA118828-5F74-47ED-B3F7-43069FF568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Dijkstra</a:t>
            </a:r>
            <a:r>
              <a:rPr lang="ja-JP" altLang="en-US"/>
              <a:t>’</a:t>
            </a:r>
            <a:r>
              <a:rPr lang="en-US" altLang="ja-JP"/>
              <a:t>s Algorithm: Initially</a:t>
            </a:r>
            <a:endParaRPr lang="en-US" altLang="en-US"/>
          </a:p>
        </p:txBody>
      </p:sp>
      <p:sp>
        <p:nvSpPr>
          <p:cNvPr id="29702" name="Rectangle 5">
            <a:extLst>
              <a:ext uri="{FF2B5EF4-FFF2-40B4-BE49-F238E27FC236}">
                <a16:creationId xmlns:a16="http://schemas.microsoft.com/office/drawing/2014/main" id="{90081640-6CB6-431C-8F90-818F2C40C6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4605338"/>
            <a:ext cx="8307388" cy="1719262"/>
          </a:xfrm>
        </p:spPr>
        <p:txBody>
          <a:bodyPr/>
          <a:lstStyle/>
          <a:p>
            <a:pPr eaLnBrk="1" hangingPunct="1"/>
            <a:r>
              <a:rPr lang="en-US" altLang="en-US"/>
              <a:t>d(v) to node A shown in red</a:t>
            </a:r>
          </a:p>
          <a:p>
            <a:pPr lvl="1" eaLnBrk="1" hangingPunct="1"/>
            <a:r>
              <a:rPr lang="en-US" altLang="en-US"/>
              <a:t>Only consider links from done nodes </a:t>
            </a:r>
          </a:p>
        </p:txBody>
      </p:sp>
      <p:sp>
        <p:nvSpPr>
          <p:cNvPr id="29703" name="Line 6">
            <a:extLst>
              <a:ext uri="{FF2B5EF4-FFF2-40B4-BE49-F238E27FC236}">
                <a16:creationId xmlns:a16="http://schemas.microsoft.com/office/drawing/2014/main" id="{7390E633-651E-4A18-8F89-B405597482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1785938"/>
            <a:ext cx="22860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9704" name="Line 7">
            <a:extLst>
              <a:ext uri="{FF2B5EF4-FFF2-40B4-BE49-F238E27FC236}">
                <a16:creationId xmlns:a16="http://schemas.microsoft.com/office/drawing/2014/main" id="{64F7BEB8-1BD8-4899-BA66-8478A7094C9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24200" y="1785938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705" name="Line 8">
            <a:extLst>
              <a:ext uri="{FF2B5EF4-FFF2-40B4-BE49-F238E27FC236}">
                <a16:creationId xmlns:a16="http://schemas.microsoft.com/office/drawing/2014/main" id="{AFA7CEF8-5A59-40CB-827B-1AD7686772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1785938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706" name="Line 9">
            <a:extLst>
              <a:ext uri="{FF2B5EF4-FFF2-40B4-BE49-F238E27FC236}">
                <a16:creationId xmlns:a16="http://schemas.microsoft.com/office/drawing/2014/main" id="{C326A05E-5412-4C77-AF64-3A9E69642FE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785938"/>
            <a:ext cx="5334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707" name="Line 10">
            <a:extLst>
              <a:ext uri="{FF2B5EF4-FFF2-40B4-BE49-F238E27FC236}">
                <a16:creationId xmlns:a16="http://schemas.microsoft.com/office/drawing/2014/main" id="{963BAC9C-72A7-4323-98B3-1BCB6A7E99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5400" y="3157538"/>
            <a:ext cx="1447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708" name="Line 11">
            <a:extLst>
              <a:ext uri="{FF2B5EF4-FFF2-40B4-BE49-F238E27FC236}">
                <a16:creationId xmlns:a16="http://schemas.microsoft.com/office/drawing/2014/main" id="{E7C5456B-BDF4-4054-A217-4584CB6F798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2395538"/>
            <a:ext cx="533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709" name="Line 12">
            <a:extLst>
              <a:ext uri="{FF2B5EF4-FFF2-40B4-BE49-F238E27FC236}">
                <a16:creationId xmlns:a16="http://schemas.microsoft.com/office/drawing/2014/main" id="{9A9DDC0A-5080-474F-9BC4-34BFFADC87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2395538"/>
            <a:ext cx="1600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710" name="Line 13">
            <a:extLst>
              <a:ext uri="{FF2B5EF4-FFF2-40B4-BE49-F238E27FC236}">
                <a16:creationId xmlns:a16="http://schemas.microsoft.com/office/drawing/2014/main" id="{85837CFE-7E4C-445B-82E0-53BA1FF9B04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3309938"/>
            <a:ext cx="22098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711" name="Oval 14">
            <a:extLst>
              <a:ext uri="{FF2B5EF4-FFF2-40B4-BE49-F238E27FC236}">
                <a16:creationId xmlns:a16="http://schemas.microsoft.com/office/drawing/2014/main" id="{8F540B37-0E69-4082-B1AE-F73F5E253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081338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29712" name="Oval 15">
            <a:extLst>
              <a:ext uri="{FF2B5EF4-FFF2-40B4-BE49-F238E27FC236}">
                <a16:creationId xmlns:a16="http://schemas.microsoft.com/office/drawing/2014/main" id="{F2A11D3D-E672-48E9-A824-D367D5BEB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1557338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E</a:t>
            </a:r>
          </a:p>
        </p:txBody>
      </p:sp>
      <p:sp>
        <p:nvSpPr>
          <p:cNvPr id="29713" name="Oval 16">
            <a:extLst>
              <a:ext uri="{FF2B5EF4-FFF2-40B4-BE49-F238E27FC236}">
                <a16:creationId xmlns:a16="http://schemas.microsoft.com/office/drawing/2014/main" id="{214713D2-3B3C-4CD8-93F0-D82B88CF1D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166938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F</a:t>
            </a:r>
          </a:p>
        </p:txBody>
      </p:sp>
      <p:sp>
        <p:nvSpPr>
          <p:cNvPr id="29714" name="Oval 17">
            <a:extLst>
              <a:ext uri="{FF2B5EF4-FFF2-40B4-BE49-F238E27FC236}">
                <a16:creationId xmlns:a16="http://schemas.microsoft.com/office/drawing/2014/main" id="{F2FACAE3-560A-4572-9275-54255B6CFB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1557338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29715" name="Oval 18">
            <a:extLst>
              <a:ext uri="{FF2B5EF4-FFF2-40B4-BE49-F238E27FC236}">
                <a16:creationId xmlns:a16="http://schemas.microsoft.com/office/drawing/2014/main" id="{5E939C69-535E-4191-ADBE-828A876C33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2928938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D</a:t>
            </a:r>
          </a:p>
        </p:txBody>
      </p:sp>
      <p:sp>
        <p:nvSpPr>
          <p:cNvPr id="29716" name="Oval 19">
            <a:extLst>
              <a:ext uri="{FF2B5EF4-FFF2-40B4-BE49-F238E27FC236}">
                <a16:creationId xmlns:a16="http://schemas.microsoft.com/office/drawing/2014/main" id="{B9AEA600-24A0-41F3-887E-D8F9F329DB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386138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29717" name="Text Box 20">
            <a:extLst>
              <a:ext uri="{FF2B5EF4-FFF2-40B4-BE49-F238E27FC236}">
                <a16:creationId xmlns:a16="http://schemas.microsoft.com/office/drawing/2014/main" id="{0631FE38-A196-4B38-8859-A9475C3B4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319338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29718" name="Text Box 21">
            <a:extLst>
              <a:ext uri="{FF2B5EF4-FFF2-40B4-BE49-F238E27FC236}">
                <a16:creationId xmlns:a16="http://schemas.microsoft.com/office/drawing/2014/main" id="{D316C0B1-8679-45CF-BBDE-CB3750401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709738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29719" name="Text Box 22">
            <a:extLst>
              <a:ext uri="{FF2B5EF4-FFF2-40B4-BE49-F238E27FC236}">
                <a16:creationId xmlns:a16="http://schemas.microsoft.com/office/drawing/2014/main" id="{B3A66DB5-9CB8-4B5B-B7CF-87A32AD7EC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547938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6</a:t>
            </a:r>
          </a:p>
        </p:txBody>
      </p:sp>
      <p:sp>
        <p:nvSpPr>
          <p:cNvPr id="29720" name="Text Box 23">
            <a:extLst>
              <a:ext uri="{FF2B5EF4-FFF2-40B4-BE49-F238E27FC236}">
                <a16:creationId xmlns:a16="http://schemas.microsoft.com/office/drawing/2014/main" id="{3E212F11-E43E-464B-A4E3-DA81E1101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157538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29721" name="Text Box 24">
            <a:extLst>
              <a:ext uri="{FF2B5EF4-FFF2-40B4-BE49-F238E27FC236}">
                <a16:creationId xmlns:a16="http://schemas.microsoft.com/office/drawing/2014/main" id="{5A60AAC5-1679-432D-A5E0-89978AEA8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776538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29722" name="Text Box 25">
            <a:extLst>
              <a:ext uri="{FF2B5EF4-FFF2-40B4-BE49-F238E27FC236}">
                <a16:creationId xmlns:a16="http://schemas.microsoft.com/office/drawing/2014/main" id="{4DE715E6-DC19-46EE-8718-309974C9A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1785938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29723" name="Text Box 26">
            <a:extLst>
              <a:ext uri="{FF2B5EF4-FFF2-40B4-BE49-F238E27FC236}">
                <a16:creationId xmlns:a16="http://schemas.microsoft.com/office/drawing/2014/main" id="{77D78B32-D9D5-4634-99EC-A100062997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166938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29724" name="Text Box 27">
            <a:extLst>
              <a:ext uri="{FF2B5EF4-FFF2-40B4-BE49-F238E27FC236}">
                <a16:creationId xmlns:a16="http://schemas.microsoft.com/office/drawing/2014/main" id="{755D164E-535A-45EC-B4EA-423FD7B6C8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005138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29725" name="Line 28">
            <a:extLst>
              <a:ext uri="{FF2B5EF4-FFF2-40B4-BE49-F238E27FC236}">
                <a16:creationId xmlns:a16="http://schemas.microsoft.com/office/drawing/2014/main" id="{09EDC345-DF43-4DCA-A997-7751B819BCE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157538"/>
            <a:ext cx="6858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9726" name="Text Box 29">
            <a:extLst>
              <a:ext uri="{FF2B5EF4-FFF2-40B4-BE49-F238E27FC236}">
                <a16:creationId xmlns:a16="http://schemas.microsoft.com/office/drawing/2014/main" id="{2312EC0E-C0DE-4777-B417-1BA2C1B46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852738"/>
            <a:ext cx="8715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 sz="1600" b="1">
                <a:latin typeface="Helvetica" panose="020B0604020202020204" pitchFamily="34" charset="0"/>
              </a:rPr>
              <a:t>Source</a:t>
            </a:r>
          </a:p>
          <a:p>
            <a:pPr algn="r"/>
            <a:r>
              <a:rPr lang="en-US" altLang="en-US" sz="1600" b="1">
                <a:latin typeface="Helvetica" panose="020B0604020202020204" pitchFamily="34" charset="0"/>
              </a:rPr>
              <a:t>Node</a:t>
            </a:r>
          </a:p>
        </p:txBody>
      </p:sp>
      <p:sp>
        <p:nvSpPr>
          <p:cNvPr id="29727" name="Text Box 30">
            <a:extLst>
              <a:ext uri="{FF2B5EF4-FFF2-40B4-BE49-F238E27FC236}">
                <a16:creationId xmlns:a16="http://schemas.microsoft.com/office/drawing/2014/main" id="{1AB948B9-C278-4576-98B8-8A57B75C14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581400"/>
            <a:ext cx="6905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CC00"/>
                </a:solidFill>
                <a:latin typeface="Helvetica" panose="020B0604020202020204" pitchFamily="34" charset="0"/>
              </a:rPr>
              <a:t>Done</a:t>
            </a:r>
          </a:p>
        </p:txBody>
      </p:sp>
      <p:sp>
        <p:nvSpPr>
          <p:cNvPr id="29728" name="Text Box 31">
            <a:extLst>
              <a:ext uri="{FF2B5EF4-FFF2-40B4-BE49-F238E27FC236}">
                <a16:creationId xmlns:a16="http://schemas.microsoft.com/office/drawing/2014/main" id="{172AE36E-BC02-441C-AB01-A3561D049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810000"/>
            <a:ext cx="93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CC00"/>
                </a:solidFill>
                <a:latin typeface="Helvetica" panose="020B0604020202020204" pitchFamily="34" charset="0"/>
              </a:rPr>
              <a:t>Horizon</a:t>
            </a:r>
          </a:p>
        </p:txBody>
      </p:sp>
      <p:sp>
        <p:nvSpPr>
          <p:cNvPr id="29729" name="Text Box 32">
            <a:extLst>
              <a:ext uri="{FF2B5EF4-FFF2-40B4-BE49-F238E27FC236}">
                <a16:creationId xmlns:a16="http://schemas.microsoft.com/office/drawing/2014/main" id="{9BCFD433-1CFA-4C4B-B5C8-94E9B7BCF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767138"/>
            <a:ext cx="9159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CC00"/>
                </a:solidFill>
                <a:latin typeface="Helvetica" panose="020B0604020202020204" pitchFamily="34" charset="0"/>
              </a:rPr>
              <a:t>Unseen</a:t>
            </a:r>
          </a:p>
        </p:txBody>
      </p:sp>
      <p:grpSp>
        <p:nvGrpSpPr>
          <p:cNvPr id="29730" name="Group 33">
            <a:extLst>
              <a:ext uri="{FF2B5EF4-FFF2-40B4-BE49-F238E27FC236}">
                <a16:creationId xmlns:a16="http://schemas.microsoft.com/office/drawing/2014/main" id="{CF426515-913E-42C5-9365-C7D926E98DD0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1477963"/>
            <a:ext cx="6302375" cy="1863725"/>
            <a:chOff x="1536" y="670"/>
            <a:chExt cx="3970" cy="1174"/>
          </a:xfrm>
        </p:grpSpPr>
        <p:grpSp>
          <p:nvGrpSpPr>
            <p:cNvPr id="29731" name="Group 34">
              <a:extLst>
                <a:ext uri="{FF2B5EF4-FFF2-40B4-BE49-F238E27FC236}">
                  <a16:creationId xmlns:a16="http://schemas.microsoft.com/office/drawing/2014/main" id="{7F19429C-BB74-41F2-8BF3-AD7B93E4706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36" y="670"/>
              <a:ext cx="2943" cy="1174"/>
              <a:chOff x="1536" y="670"/>
              <a:chExt cx="2943" cy="1174"/>
            </a:xfrm>
          </p:grpSpPr>
          <p:sp>
            <p:nvSpPr>
              <p:cNvPr id="29733" name="Text Box 35">
                <a:extLst>
                  <a:ext uri="{FF2B5EF4-FFF2-40B4-BE49-F238E27FC236}">
                    <a16:creationId xmlns:a16="http://schemas.microsoft.com/office/drawing/2014/main" id="{AF0B2614-D51E-4EAF-882A-99F8439F0EC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36" y="1536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</a:rPr>
                  <a:t>0</a:t>
                </a:r>
              </a:p>
            </p:txBody>
          </p:sp>
          <p:sp>
            <p:nvSpPr>
              <p:cNvPr id="29734" name="Text Box 36">
                <a:extLst>
                  <a:ext uri="{FF2B5EF4-FFF2-40B4-BE49-F238E27FC236}">
                    <a16:creationId xmlns:a16="http://schemas.microsoft.com/office/drawing/2014/main" id="{D035B3E4-A918-40FD-91BB-7B4D39FF64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84" y="768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  <a:sym typeface="Symbol" panose="05050102010706020507" pitchFamily="18" charset="2"/>
                  </a:rPr>
                  <a:t>2</a:t>
                </a:r>
                <a:endPara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endParaRPr>
              </a:p>
            </p:txBody>
          </p:sp>
          <p:sp>
            <p:nvSpPr>
              <p:cNvPr id="29735" name="Text Box 37">
                <a:extLst>
                  <a:ext uri="{FF2B5EF4-FFF2-40B4-BE49-F238E27FC236}">
                    <a16:creationId xmlns:a16="http://schemas.microsoft.com/office/drawing/2014/main" id="{C5E994D1-D02C-435C-86F8-6B56EFEA93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84" y="864"/>
                <a:ext cx="187" cy="3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  <a:sym typeface="Symbol" panose="05050102010706020507" pitchFamily="18" charset="2"/>
                  </a:rPr>
                  <a:t>6</a:t>
                </a:r>
                <a:endPara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endParaRPr>
              </a:p>
              <a:p>
                <a:endPara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endParaRPr>
              </a:p>
            </p:txBody>
          </p:sp>
          <p:sp>
            <p:nvSpPr>
              <p:cNvPr id="29736" name="Text Box 38">
                <a:extLst>
                  <a:ext uri="{FF2B5EF4-FFF2-40B4-BE49-F238E27FC236}">
                    <a16:creationId xmlns:a16="http://schemas.microsoft.com/office/drawing/2014/main" id="{D6450AC4-0FB2-42ED-8207-AE9B8CCDE9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1632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  <a:sym typeface="Symbol" panose="05050102010706020507" pitchFamily="18" charset="2"/>
                  </a:rPr>
                  <a:t>3</a:t>
                </a:r>
                <a:endPara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endParaRPr>
              </a:p>
            </p:txBody>
          </p:sp>
          <p:sp>
            <p:nvSpPr>
              <p:cNvPr id="29737" name="Text Box 39">
                <a:extLst>
                  <a:ext uri="{FF2B5EF4-FFF2-40B4-BE49-F238E27FC236}">
                    <a16:creationId xmlns:a16="http://schemas.microsoft.com/office/drawing/2014/main" id="{F10DBFA6-3568-4722-A68D-4C0A69FC59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84" y="670"/>
                <a:ext cx="20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  <a:sym typeface="Symbol" panose="05050102010706020507" pitchFamily="18" charset="2"/>
                  </a:rPr>
                  <a:t></a:t>
                </a:r>
                <a:endPara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endParaRPr>
              </a:p>
            </p:txBody>
          </p:sp>
          <p:sp>
            <p:nvSpPr>
              <p:cNvPr id="29738" name="Text Box 40">
                <a:extLst>
                  <a:ext uri="{FF2B5EF4-FFF2-40B4-BE49-F238E27FC236}">
                    <a16:creationId xmlns:a16="http://schemas.microsoft.com/office/drawing/2014/main" id="{C09AA581-7719-497B-8F34-44D83BFA2C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72" y="1536"/>
                <a:ext cx="20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  <a:sym typeface="Symbol" panose="05050102010706020507" pitchFamily="18" charset="2"/>
                  </a:rPr>
                  <a:t></a:t>
                </a:r>
                <a:endPara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endParaRPr>
              </a:p>
            </p:txBody>
          </p:sp>
        </p:grpSp>
        <p:sp>
          <p:nvSpPr>
            <p:cNvPr id="29732" name="Rectangle 41">
              <a:extLst>
                <a:ext uri="{FF2B5EF4-FFF2-40B4-BE49-F238E27FC236}">
                  <a16:creationId xmlns:a16="http://schemas.microsoft.com/office/drawing/2014/main" id="{52B42CDE-3562-4144-87FA-3B07DD1DA1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08"/>
              <a:ext cx="128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rPr>
                <a:t>Current Path Costs</a:t>
              </a:r>
            </a:p>
          </p:txBody>
        </p:sp>
      </p:grp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>
            <a:extLst>
              <a:ext uri="{FF2B5EF4-FFF2-40B4-BE49-F238E27FC236}">
                <a16:creationId xmlns:a16="http://schemas.microsoft.com/office/drawing/2014/main" id="{9B2D9252-03E0-40D3-8326-6FE025A7E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BF7A954C-F8E2-4644-A731-C07D0420D270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29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30723" name="Oval 2">
            <a:extLst>
              <a:ext uri="{FF2B5EF4-FFF2-40B4-BE49-F238E27FC236}">
                <a16:creationId xmlns:a16="http://schemas.microsoft.com/office/drawing/2014/main" id="{7290D973-D834-4A09-807F-139E491457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1752600"/>
            <a:ext cx="3048000" cy="3048000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b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endParaRPr lang="en-US" altLang="en-US" sz="1600" b="1">
              <a:latin typeface="Helvetica" panose="020B0604020202020204" pitchFamily="34" charset="0"/>
            </a:endParaRPr>
          </a:p>
        </p:txBody>
      </p:sp>
      <p:sp>
        <p:nvSpPr>
          <p:cNvPr id="30724" name="Oval 3">
            <a:extLst>
              <a:ext uri="{FF2B5EF4-FFF2-40B4-BE49-F238E27FC236}">
                <a16:creationId xmlns:a16="http://schemas.microsoft.com/office/drawing/2014/main" id="{461F9BFE-AA5B-4EF3-96D7-9DAB2DBEF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1600200"/>
            <a:ext cx="2057400" cy="2743200"/>
          </a:xfrm>
          <a:prstGeom prst="ellipse">
            <a:avLst/>
          </a:pr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b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endParaRPr lang="en-US" altLang="en-US" sz="1600" b="1">
              <a:latin typeface="Helvetica" panose="020B0604020202020204" pitchFamily="34" charset="0"/>
            </a:endParaRPr>
          </a:p>
        </p:txBody>
      </p:sp>
      <p:sp>
        <p:nvSpPr>
          <p:cNvPr id="30725" name="Rectangle 4">
            <a:extLst>
              <a:ext uri="{FF2B5EF4-FFF2-40B4-BE49-F238E27FC236}">
                <a16:creationId xmlns:a16="http://schemas.microsoft.com/office/drawing/2014/main" id="{99E871F4-242D-4F4B-B789-F6D5136C35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Dijkstra</a:t>
            </a:r>
            <a:r>
              <a:rPr lang="ja-JP" altLang="en-US"/>
              <a:t>’</a:t>
            </a:r>
            <a:r>
              <a:rPr lang="en-US" altLang="ja-JP"/>
              <a:t>s Algorithm</a:t>
            </a:r>
            <a:endParaRPr lang="en-US" altLang="en-US"/>
          </a:p>
        </p:txBody>
      </p:sp>
      <p:sp>
        <p:nvSpPr>
          <p:cNvPr id="30726" name="Rectangle 5">
            <a:extLst>
              <a:ext uri="{FF2B5EF4-FFF2-40B4-BE49-F238E27FC236}">
                <a16:creationId xmlns:a16="http://schemas.microsoft.com/office/drawing/2014/main" id="{09BD827F-96B7-4A0E-BC40-20AAD025D6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4967288"/>
            <a:ext cx="8399463" cy="15097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Select node v in horizon with minimum d(v)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Add link used to add node to shortest path tree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Update d(v) information</a:t>
            </a:r>
          </a:p>
        </p:txBody>
      </p:sp>
      <p:sp>
        <p:nvSpPr>
          <p:cNvPr id="30727" name="Line 6">
            <a:extLst>
              <a:ext uri="{FF2B5EF4-FFF2-40B4-BE49-F238E27FC236}">
                <a16:creationId xmlns:a16="http://schemas.microsoft.com/office/drawing/2014/main" id="{62096EE2-63E6-4E24-B72E-345420E72A6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1981200"/>
            <a:ext cx="228600" cy="15240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0728" name="Line 7">
            <a:extLst>
              <a:ext uri="{FF2B5EF4-FFF2-40B4-BE49-F238E27FC236}">
                <a16:creationId xmlns:a16="http://schemas.microsoft.com/office/drawing/2014/main" id="{3EA260D8-6610-463F-A24B-8A4A492FB7E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24200" y="1981200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29" name="Line 8">
            <a:extLst>
              <a:ext uri="{FF2B5EF4-FFF2-40B4-BE49-F238E27FC236}">
                <a16:creationId xmlns:a16="http://schemas.microsoft.com/office/drawing/2014/main" id="{4FB1ED7D-88C6-40AB-9742-360C60E62B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1981200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30" name="Line 9">
            <a:extLst>
              <a:ext uri="{FF2B5EF4-FFF2-40B4-BE49-F238E27FC236}">
                <a16:creationId xmlns:a16="http://schemas.microsoft.com/office/drawing/2014/main" id="{689C2D0E-60F2-4617-BB35-A807A90323C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981200"/>
            <a:ext cx="5334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31" name="Line 10">
            <a:extLst>
              <a:ext uri="{FF2B5EF4-FFF2-40B4-BE49-F238E27FC236}">
                <a16:creationId xmlns:a16="http://schemas.microsoft.com/office/drawing/2014/main" id="{0689A8D9-F742-4738-82CD-7ED120C7223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5400" y="3352800"/>
            <a:ext cx="1447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32" name="Line 11">
            <a:extLst>
              <a:ext uri="{FF2B5EF4-FFF2-40B4-BE49-F238E27FC236}">
                <a16:creationId xmlns:a16="http://schemas.microsoft.com/office/drawing/2014/main" id="{FAAB1167-24EB-4562-BE9C-40EDCDDED89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2590800"/>
            <a:ext cx="533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33" name="Line 12">
            <a:extLst>
              <a:ext uri="{FF2B5EF4-FFF2-40B4-BE49-F238E27FC236}">
                <a16:creationId xmlns:a16="http://schemas.microsoft.com/office/drawing/2014/main" id="{D60A30B7-8E94-49AB-ACD4-754B50FC64E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2590800"/>
            <a:ext cx="1600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34" name="Line 13">
            <a:extLst>
              <a:ext uri="{FF2B5EF4-FFF2-40B4-BE49-F238E27FC236}">
                <a16:creationId xmlns:a16="http://schemas.microsoft.com/office/drawing/2014/main" id="{2ED87FF1-838F-4053-B18D-17A56CE635B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3505200"/>
            <a:ext cx="22098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35" name="Oval 14">
            <a:extLst>
              <a:ext uri="{FF2B5EF4-FFF2-40B4-BE49-F238E27FC236}">
                <a16:creationId xmlns:a16="http://schemas.microsoft.com/office/drawing/2014/main" id="{A9F83037-6AFD-4534-B1DE-1B2DD68B40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276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30736" name="Oval 15">
            <a:extLst>
              <a:ext uri="{FF2B5EF4-FFF2-40B4-BE49-F238E27FC236}">
                <a16:creationId xmlns:a16="http://schemas.microsoft.com/office/drawing/2014/main" id="{E80891B7-B437-43BB-A46D-A4DC9F3E8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1752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E</a:t>
            </a:r>
          </a:p>
        </p:txBody>
      </p:sp>
      <p:sp>
        <p:nvSpPr>
          <p:cNvPr id="30737" name="Oval 16">
            <a:extLst>
              <a:ext uri="{FF2B5EF4-FFF2-40B4-BE49-F238E27FC236}">
                <a16:creationId xmlns:a16="http://schemas.microsoft.com/office/drawing/2014/main" id="{04C5F882-BDC2-4019-A7FC-DD40DFA27A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362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F</a:t>
            </a:r>
          </a:p>
        </p:txBody>
      </p:sp>
      <p:sp>
        <p:nvSpPr>
          <p:cNvPr id="30738" name="Oval 17">
            <a:extLst>
              <a:ext uri="{FF2B5EF4-FFF2-40B4-BE49-F238E27FC236}">
                <a16:creationId xmlns:a16="http://schemas.microsoft.com/office/drawing/2014/main" id="{4EE15723-9585-4391-A93B-0A2CF50A9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1752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30739" name="Oval 18">
            <a:extLst>
              <a:ext uri="{FF2B5EF4-FFF2-40B4-BE49-F238E27FC236}">
                <a16:creationId xmlns:a16="http://schemas.microsoft.com/office/drawing/2014/main" id="{87EE735D-05E4-4D5C-B1AE-3311E1F900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124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D</a:t>
            </a:r>
          </a:p>
        </p:txBody>
      </p:sp>
      <p:sp>
        <p:nvSpPr>
          <p:cNvPr id="30740" name="Oval 19">
            <a:extLst>
              <a:ext uri="{FF2B5EF4-FFF2-40B4-BE49-F238E27FC236}">
                <a16:creationId xmlns:a16="http://schemas.microsoft.com/office/drawing/2014/main" id="{D45F0EB9-20EC-4548-9FEE-3A2CBFD13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5814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30741" name="Text Box 20">
            <a:extLst>
              <a:ext uri="{FF2B5EF4-FFF2-40B4-BE49-F238E27FC236}">
                <a16:creationId xmlns:a16="http://schemas.microsoft.com/office/drawing/2014/main" id="{3801D06D-8AD4-46D0-8980-B62F29696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5146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30742" name="Text Box 21">
            <a:extLst>
              <a:ext uri="{FF2B5EF4-FFF2-40B4-BE49-F238E27FC236}">
                <a16:creationId xmlns:a16="http://schemas.microsoft.com/office/drawing/2014/main" id="{2CB6B852-4F5B-4B37-BC1C-9CCF639B0F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9050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30743" name="Text Box 22">
            <a:extLst>
              <a:ext uri="{FF2B5EF4-FFF2-40B4-BE49-F238E27FC236}">
                <a16:creationId xmlns:a16="http://schemas.microsoft.com/office/drawing/2014/main" id="{60C4ADE2-FFA1-4A30-B166-428A3B0272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7432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6</a:t>
            </a:r>
          </a:p>
        </p:txBody>
      </p:sp>
      <p:sp>
        <p:nvSpPr>
          <p:cNvPr id="30744" name="Text Box 23">
            <a:extLst>
              <a:ext uri="{FF2B5EF4-FFF2-40B4-BE49-F238E27FC236}">
                <a16:creationId xmlns:a16="http://schemas.microsoft.com/office/drawing/2014/main" id="{ADC2C148-633D-45F5-B6D0-B633BDAE0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3528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30745" name="Text Box 24">
            <a:extLst>
              <a:ext uri="{FF2B5EF4-FFF2-40B4-BE49-F238E27FC236}">
                <a16:creationId xmlns:a16="http://schemas.microsoft.com/office/drawing/2014/main" id="{1E5CC958-B9E7-44E6-BBB5-7F900029F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9718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30746" name="Text Box 25">
            <a:extLst>
              <a:ext uri="{FF2B5EF4-FFF2-40B4-BE49-F238E27FC236}">
                <a16:creationId xmlns:a16="http://schemas.microsoft.com/office/drawing/2014/main" id="{D216D922-EB72-48FE-97B5-AB2062D40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19812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30747" name="Text Box 26">
            <a:extLst>
              <a:ext uri="{FF2B5EF4-FFF2-40B4-BE49-F238E27FC236}">
                <a16:creationId xmlns:a16="http://schemas.microsoft.com/office/drawing/2014/main" id="{BDE38C6D-54FE-4024-943C-C6CCE89ECA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3622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30748" name="Text Box 27">
            <a:extLst>
              <a:ext uri="{FF2B5EF4-FFF2-40B4-BE49-F238E27FC236}">
                <a16:creationId xmlns:a16="http://schemas.microsoft.com/office/drawing/2014/main" id="{206422D7-A5C8-4F7D-8486-9B9E8AB91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2004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30749" name="Line 28">
            <a:extLst>
              <a:ext uri="{FF2B5EF4-FFF2-40B4-BE49-F238E27FC236}">
                <a16:creationId xmlns:a16="http://schemas.microsoft.com/office/drawing/2014/main" id="{9ED46F0C-7A11-4C92-89B6-09FE750F710E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352800"/>
            <a:ext cx="6858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0750" name="Text Box 29">
            <a:extLst>
              <a:ext uri="{FF2B5EF4-FFF2-40B4-BE49-F238E27FC236}">
                <a16:creationId xmlns:a16="http://schemas.microsoft.com/office/drawing/2014/main" id="{ECD062DA-AE42-4DD5-9BF2-5CAA274C83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048000"/>
            <a:ext cx="8715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 sz="1600" b="1">
                <a:latin typeface="Helvetica" panose="020B0604020202020204" pitchFamily="34" charset="0"/>
              </a:rPr>
              <a:t>Source</a:t>
            </a:r>
          </a:p>
          <a:p>
            <a:pPr algn="r"/>
            <a:r>
              <a:rPr lang="en-US" altLang="en-US" sz="1600" b="1">
                <a:latin typeface="Helvetica" panose="020B0604020202020204" pitchFamily="34" charset="0"/>
              </a:rPr>
              <a:t>Node</a:t>
            </a:r>
          </a:p>
        </p:txBody>
      </p:sp>
      <p:sp>
        <p:nvSpPr>
          <p:cNvPr id="30751" name="Text Box 30">
            <a:extLst>
              <a:ext uri="{FF2B5EF4-FFF2-40B4-BE49-F238E27FC236}">
                <a16:creationId xmlns:a16="http://schemas.microsoft.com/office/drawing/2014/main" id="{94C5EF72-8CAB-4106-ABC5-34FBF4F38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810000"/>
            <a:ext cx="6905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CC00"/>
                </a:solidFill>
                <a:latin typeface="Helvetica" panose="020B0604020202020204" pitchFamily="34" charset="0"/>
              </a:rPr>
              <a:t>Done</a:t>
            </a:r>
          </a:p>
        </p:txBody>
      </p:sp>
      <p:sp>
        <p:nvSpPr>
          <p:cNvPr id="30752" name="Text Box 31">
            <a:extLst>
              <a:ext uri="{FF2B5EF4-FFF2-40B4-BE49-F238E27FC236}">
                <a16:creationId xmlns:a16="http://schemas.microsoft.com/office/drawing/2014/main" id="{FA77E69F-0978-4573-8136-E81EF077AA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191000"/>
            <a:ext cx="93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CC00"/>
                </a:solidFill>
                <a:latin typeface="Helvetica" panose="020B0604020202020204" pitchFamily="34" charset="0"/>
              </a:rPr>
              <a:t>Horizon</a:t>
            </a:r>
          </a:p>
        </p:txBody>
      </p:sp>
      <p:sp>
        <p:nvSpPr>
          <p:cNvPr id="30753" name="Text Box 32">
            <a:extLst>
              <a:ext uri="{FF2B5EF4-FFF2-40B4-BE49-F238E27FC236}">
                <a16:creationId xmlns:a16="http://schemas.microsoft.com/office/drawing/2014/main" id="{B996A4FD-4B09-44A0-993B-F92F8C151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962400"/>
            <a:ext cx="9159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CC00"/>
                </a:solidFill>
                <a:latin typeface="Helvetica" panose="020B0604020202020204" pitchFamily="34" charset="0"/>
              </a:rPr>
              <a:t>Unseen</a:t>
            </a:r>
          </a:p>
        </p:txBody>
      </p:sp>
      <p:sp>
        <p:nvSpPr>
          <p:cNvPr id="30754" name="Text Box 35">
            <a:extLst>
              <a:ext uri="{FF2B5EF4-FFF2-40B4-BE49-F238E27FC236}">
                <a16:creationId xmlns:a16="http://schemas.microsoft.com/office/drawing/2014/main" id="{0C4CE7A2-9D70-470D-A5F4-B4D674EE4F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048000"/>
            <a:ext cx="296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  <a:latin typeface="Helvetica" panose="020B0604020202020204" pitchFamily="34" charset="0"/>
              </a:rPr>
              <a:t>0</a:t>
            </a:r>
          </a:p>
        </p:txBody>
      </p:sp>
      <p:sp>
        <p:nvSpPr>
          <p:cNvPr id="30755" name="Text Box 36">
            <a:extLst>
              <a:ext uri="{FF2B5EF4-FFF2-40B4-BE49-F238E27FC236}">
                <a16:creationId xmlns:a16="http://schemas.microsoft.com/office/drawing/2014/main" id="{DBE2295F-DAB2-464B-AF4E-88B3204DD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1828800"/>
            <a:ext cx="296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30756" name="Text Box 38">
            <a:extLst>
              <a:ext uri="{FF2B5EF4-FFF2-40B4-BE49-F238E27FC236}">
                <a16:creationId xmlns:a16="http://schemas.microsoft.com/office/drawing/2014/main" id="{DF2F03D4-7174-453E-B5A3-C9C71515C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200400"/>
            <a:ext cx="296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30757" name="Text Box 39">
            <a:extLst>
              <a:ext uri="{FF2B5EF4-FFF2-40B4-BE49-F238E27FC236}">
                <a16:creationId xmlns:a16="http://schemas.microsoft.com/office/drawing/2014/main" id="{FDED9D1C-1B64-4B5D-8818-A76996CF4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1673225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  <a:latin typeface="Helvetica" panose="020B0604020202020204" pitchFamily="34" charset="0"/>
                <a:sym typeface="Symbol" panose="05050102010706020507" pitchFamily="18" charset="2"/>
              </a:rPr>
              <a:t></a:t>
            </a:r>
            <a:endParaRPr lang="en-US" altLang="en-US" sz="1600" b="1">
              <a:solidFill>
                <a:srgbClr val="FF0000"/>
              </a:solidFill>
              <a:latin typeface="Helvetica" panose="020B0604020202020204" pitchFamily="34" charset="0"/>
            </a:endParaRPr>
          </a:p>
        </p:txBody>
      </p:sp>
      <p:sp>
        <p:nvSpPr>
          <p:cNvPr id="30758" name="Text Box 40">
            <a:extLst>
              <a:ext uri="{FF2B5EF4-FFF2-40B4-BE49-F238E27FC236}">
                <a16:creationId xmlns:a16="http://schemas.microsoft.com/office/drawing/2014/main" id="{CD29896D-71B4-4EDD-BFE9-037F57D8E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048000"/>
            <a:ext cx="328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  <a:latin typeface="Helvetica" panose="020B0604020202020204" pitchFamily="34" charset="0"/>
                <a:sym typeface="Symbol" panose="05050102010706020507" pitchFamily="18" charset="2"/>
              </a:rPr>
              <a:t></a:t>
            </a:r>
            <a:endParaRPr lang="en-US" altLang="en-US" sz="1600" b="1">
              <a:solidFill>
                <a:srgbClr val="FF0000"/>
              </a:solidFill>
              <a:latin typeface="Helvetica" panose="020B0604020202020204" pitchFamily="34" charset="0"/>
            </a:endParaRPr>
          </a:p>
        </p:txBody>
      </p:sp>
      <p:sp>
        <p:nvSpPr>
          <p:cNvPr id="30759" name="Rectangle 41">
            <a:extLst>
              <a:ext uri="{FF2B5EF4-FFF2-40B4-BE49-F238E27FC236}">
                <a16:creationId xmlns:a16="http://schemas.microsoft.com/office/drawing/2014/main" id="{82FA4AAC-1C47-4924-8E7A-5425339A5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2209800"/>
            <a:ext cx="2035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  <a:latin typeface="Helvetica" panose="020B0604020202020204" pitchFamily="34" charset="0"/>
              </a:rPr>
              <a:t>Current Path Costs</a:t>
            </a:r>
          </a:p>
        </p:txBody>
      </p:sp>
      <p:sp>
        <p:nvSpPr>
          <p:cNvPr id="172091" name="Text Box 59">
            <a:extLst>
              <a:ext uri="{FF2B5EF4-FFF2-40B4-BE49-F238E27FC236}">
                <a16:creationId xmlns:a16="http://schemas.microsoft.com/office/drawing/2014/main" id="{13DD4561-A2B9-4FD0-8D0C-055C562AC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9938" y="1981200"/>
            <a:ext cx="296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  <a:latin typeface="Helvetica" panose="020B0604020202020204" pitchFamily="34" charset="0"/>
              </a:rPr>
              <a:t>6</a:t>
            </a:r>
          </a:p>
        </p:txBody>
      </p:sp>
      <p:sp>
        <p:nvSpPr>
          <p:cNvPr id="172069" name="Text Box 37">
            <a:extLst>
              <a:ext uri="{FF2B5EF4-FFF2-40B4-BE49-F238E27FC236}">
                <a16:creationId xmlns:a16="http://schemas.microsoft.com/office/drawing/2014/main" id="{01AF1BFF-449D-4319-8902-D717DFEA6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981200"/>
            <a:ext cx="296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  <a:latin typeface="Helvetica" panose="020B0604020202020204" pitchFamily="34" charset="0"/>
              </a:rPr>
              <a:t>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72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2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2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2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91" grpId="0"/>
      <p:bldP spid="17206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7FDF3259-4C19-4B5A-A877-D40DDDE0D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44861C8B-C67D-4426-9DE2-37DA4CA74BF6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3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Line 2">
            <a:extLst>
              <a:ext uri="{FF2B5EF4-FFF2-40B4-BE49-F238E27FC236}">
                <a16:creationId xmlns:a16="http://schemas.microsoft.com/office/drawing/2014/main" id="{21880705-ECD0-4C0E-996E-4A2D130D4B4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4495800"/>
            <a:ext cx="22860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77E55DAF-8972-4AAA-B1A4-5E7D13BC6D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Graph Model</a:t>
            </a:r>
          </a:p>
        </p:txBody>
      </p:sp>
      <p:sp>
        <p:nvSpPr>
          <p:cNvPr id="5125" name="Rectangle 4">
            <a:extLst>
              <a:ext uri="{FF2B5EF4-FFF2-40B4-BE49-F238E27FC236}">
                <a16:creationId xmlns:a16="http://schemas.microsoft.com/office/drawing/2014/main" id="{447171A2-55D8-4CE7-BA46-F7DF0748D4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458200" cy="2482850"/>
          </a:xfrm>
        </p:spPr>
        <p:txBody>
          <a:bodyPr/>
          <a:lstStyle/>
          <a:p>
            <a:pPr eaLnBrk="1" hangingPunct="1"/>
            <a:r>
              <a:rPr lang="en-US" altLang="en-US" sz="2000"/>
              <a:t>Represent each router as node</a:t>
            </a:r>
          </a:p>
          <a:p>
            <a:pPr eaLnBrk="1" hangingPunct="1"/>
            <a:r>
              <a:rPr lang="en-US" altLang="en-US" sz="2000"/>
              <a:t>Direct link between routers represented by edge</a:t>
            </a:r>
          </a:p>
          <a:p>
            <a:pPr lvl="1" eaLnBrk="1" hangingPunct="1"/>
            <a:r>
              <a:rPr lang="en-US" altLang="en-US" sz="1800"/>
              <a:t>Symmetric links </a:t>
            </a:r>
            <a:r>
              <a:rPr lang="en-US" altLang="en-US" sz="1800">
                <a:sym typeface="Symbol" panose="05050102010706020507" pitchFamily="18" charset="2"/>
              </a:rPr>
              <a:t></a:t>
            </a:r>
            <a:r>
              <a:rPr lang="en-US" altLang="en-US" sz="1800"/>
              <a:t> undirected graph</a:t>
            </a:r>
          </a:p>
          <a:p>
            <a:pPr eaLnBrk="1" hangingPunct="1"/>
            <a:r>
              <a:rPr lang="en-US" altLang="en-US" sz="2000"/>
              <a:t>Edge </a:t>
            </a:r>
            <a:r>
              <a:rPr lang="ja-JP" altLang="en-US" sz="2000"/>
              <a:t>“</a:t>
            </a:r>
            <a:r>
              <a:rPr lang="en-US" altLang="ja-JP" sz="2000"/>
              <a:t>cost</a:t>
            </a:r>
            <a:r>
              <a:rPr lang="ja-JP" altLang="en-US" sz="2000"/>
              <a:t>”</a:t>
            </a:r>
            <a:r>
              <a:rPr lang="en-US" altLang="ja-JP" sz="2000"/>
              <a:t> c(x,y) denotes measure of difficulty of using link</a:t>
            </a:r>
          </a:p>
          <a:p>
            <a:pPr lvl="1" eaLnBrk="1" hangingPunct="1"/>
            <a:r>
              <a:rPr lang="en-US" altLang="en-US" sz="1800"/>
              <a:t>delay, $ cost, or congestion level</a:t>
            </a:r>
          </a:p>
          <a:p>
            <a:pPr eaLnBrk="1" hangingPunct="1"/>
            <a:r>
              <a:rPr lang="en-US" altLang="en-US" sz="2000"/>
              <a:t>Task</a:t>
            </a:r>
          </a:p>
          <a:p>
            <a:pPr lvl="1" eaLnBrk="1" hangingPunct="1"/>
            <a:r>
              <a:rPr lang="en-US" altLang="en-US" sz="1800"/>
              <a:t>Determine least cost path from every node to every other node</a:t>
            </a:r>
          </a:p>
          <a:p>
            <a:pPr lvl="2" eaLnBrk="1" hangingPunct="1"/>
            <a:r>
              <a:rPr lang="en-US" altLang="en-US" sz="1800"/>
              <a:t>Path cost d(x,y) = sum of link costs</a:t>
            </a:r>
          </a:p>
        </p:txBody>
      </p:sp>
      <p:sp>
        <p:nvSpPr>
          <p:cNvPr id="5126" name="Line 5">
            <a:extLst>
              <a:ext uri="{FF2B5EF4-FFF2-40B4-BE49-F238E27FC236}">
                <a16:creationId xmlns:a16="http://schemas.microsoft.com/office/drawing/2014/main" id="{02401629-3DA6-4104-BC2C-A1527EC7BE6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048000" y="4495800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27" name="Line 6">
            <a:extLst>
              <a:ext uri="{FF2B5EF4-FFF2-40B4-BE49-F238E27FC236}">
                <a16:creationId xmlns:a16="http://schemas.microsoft.com/office/drawing/2014/main" id="{23ADDD9C-4D7F-4FB8-9E32-2D1BF15245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5800" y="4495800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28" name="Line 7">
            <a:extLst>
              <a:ext uri="{FF2B5EF4-FFF2-40B4-BE49-F238E27FC236}">
                <a16:creationId xmlns:a16="http://schemas.microsoft.com/office/drawing/2014/main" id="{A8342103-4C38-4258-BE9E-4CA6FA946901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4495800"/>
            <a:ext cx="5334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29" name="Line 8">
            <a:extLst>
              <a:ext uri="{FF2B5EF4-FFF2-40B4-BE49-F238E27FC236}">
                <a16:creationId xmlns:a16="http://schemas.microsoft.com/office/drawing/2014/main" id="{3FC63898-A0C3-441A-9F51-3C7680FB912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0" y="5867400"/>
            <a:ext cx="1447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30" name="Line 9">
            <a:extLst>
              <a:ext uri="{FF2B5EF4-FFF2-40B4-BE49-F238E27FC236}">
                <a16:creationId xmlns:a16="http://schemas.microsoft.com/office/drawing/2014/main" id="{98348539-F99E-4A8D-B0AC-DAFC95E8AEA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95800" y="5105400"/>
            <a:ext cx="533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31" name="Line 10">
            <a:extLst>
              <a:ext uri="{FF2B5EF4-FFF2-40B4-BE49-F238E27FC236}">
                <a16:creationId xmlns:a16="http://schemas.microsoft.com/office/drawing/2014/main" id="{7ABE1735-9F77-4A66-926B-876105ACBB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5105400"/>
            <a:ext cx="1600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32" name="Line 11">
            <a:extLst>
              <a:ext uri="{FF2B5EF4-FFF2-40B4-BE49-F238E27FC236}">
                <a16:creationId xmlns:a16="http://schemas.microsoft.com/office/drawing/2014/main" id="{BC8D0247-30C3-4E6B-8791-2DCB20D2C90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6019800"/>
            <a:ext cx="22098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33" name="Oval 12">
            <a:extLst>
              <a:ext uri="{FF2B5EF4-FFF2-40B4-BE49-F238E27FC236}">
                <a16:creationId xmlns:a16="http://schemas.microsoft.com/office/drawing/2014/main" id="{407F9D3F-C217-4EBA-86D0-E4BE18721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5791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5134" name="Oval 13">
            <a:extLst>
              <a:ext uri="{FF2B5EF4-FFF2-40B4-BE49-F238E27FC236}">
                <a16:creationId xmlns:a16="http://schemas.microsoft.com/office/drawing/2014/main" id="{97B2CC4D-7ABF-471A-8515-0CB80016C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4267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E</a:t>
            </a:r>
          </a:p>
        </p:txBody>
      </p:sp>
      <p:sp>
        <p:nvSpPr>
          <p:cNvPr id="5135" name="Oval 14">
            <a:extLst>
              <a:ext uri="{FF2B5EF4-FFF2-40B4-BE49-F238E27FC236}">
                <a16:creationId xmlns:a16="http://schemas.microsoft.com/office/drawing/2014/main" id="{1E4ED24E-890A-4F20-8883-1CB89EE438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8768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F</a:t>
            </a:r>
          </a:p>
        </p:txBody>
      </p:sp>
      <p:sp>
        <p:nvSpPr>
          <p:cNvPr id="5136" name="Oval 15">
            <a:extLst>
              <a:ext uri="{FF2B5EF4-FFF2-40B4-BE49-F238E27FC236}">
                <a16:creationId xmlns:a16="http://schemas.microsoft.com/office/drawing/2014/main" id="{48406749-799B-4BB4-BA07-41EA5C2F0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4267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5137" name="Oval 16">
            <a:extLst>
              <a:ext uri="{FF2B5EF4-FFF2-40B4-BE49-F238E27FC236}">
                <a16:creationId xmlns:a16="http://schemas.microsoft.com/office/drawing/2014/main" id="{825DA408-4A39-4AFB-AB35-3E9852382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56388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D</a:t>
            </a:r>
          </a:p>
        </p:txBody>
      </p:sp>
      <p:sp>
        <p:nvSpPr>
          <p:cNvPr id="5138" name="Oval 17">
            <a:extLst>
              <a:ext uri="{FF2B5EF4-FFF2-40B4-BE49-F238E27FC236}">
                <a16:creationId xmlns:a16="http://schemas.microsoft.com/office/drawing/2014/main" id="{BD2A0198-03E1-475F-BB20-3CE41058DC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60960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5139" name="Text Box 18">
            <a:extLst>
              <a:ext uri="{FF2B5EF4-FFF2-40B4-BE49-F238E27FC236}">
                <a16:creationId xmlns:a16="http://schemas.microsoft.com/office/drawing/2014/main" id="{945ED8FF-89D5-4925-B91C-76B1B9B03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50292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5140" name="Text Box 19">
            <a:extLst>
              <a:ext uri="{FF2B5EF4-FFF2-40B4-BE49-F238E27FC236}">
                <a16:creationId xmlns:a16="http://schemas.microsoft.com/office/drawing/2014/main" id="{51B95EE7-E6A5-40CD-8FA7-6F80D1264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4196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5141" name="Text Box 20">
            <a:extLst>
              <a:ext uri="{FF2B5EF4-FFF2-40B4-BE49-F238E27FC236}">
                <a16:creationId xmlns:a16="http://schemas.microsoft.com/office/drawing/2014/main" id="{4796813A-B1A0-46B3-8B24-32C00912F4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52578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6</a:t>
            </a:r>
          </a:p>
        </p:txBody>
      </p:sp>
      <p:sp>
        <p:nvSpPr>
          <p:cNvPr id="5142" name="Text Box 21">
            <a:extLst>
              <a:ext uri="{FF2B5EF4-FFF2-40B4-BE49-F238E27FC236}">
                <a16:creationId xmlns:a16="http://schemas.microsoft.com/office/drawing/2014/main" id="{16BFFBCB-BA17-47BF-AE5A-55984D7BB9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8674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4</a:t>
            </a:r>
          </a:p>
        </p:txBody>
      </p:sp>
      <p:sp>
        <p:nvSpPr>
          <p:cNvPr id="5143" name="Text Box 22">
            <a:extLst>
              <a:ext uri="{FF2B5EF4-FFF2-40B4-BE49-F238E27FC236}">
                <a16:creationId xmlns:a16="http://schemas.microsoft.com/office/drawing/2014/main" id="{E2C8A813-08D6-4EF1-9D16-2B64F6379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4864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5144" name="Text Box 23">
            <a:extLst>
              <a:ext uri="{FF2B5EF4-FFF2-40B4-BE49-F238E27FC236}">
                <a16:creationId xmlns:a16="http://schemas.microsoft.com/office/drawing/2014/main" id="{68BCCE75-24C3-468D-B768-98DE80F21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4958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5145" name="Text Box 24">
            <a:extLst>
              <a:ext uri="{FF2B5EF4-FFF2-40B4-BE49-F238E27FC236}">
                <a16:creationId xmlns:a16="http://schemas.microsoft.com/office/drawing/2014/main" id="{1B20EB09-2BAB-4074-AFE5-2094997C8A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48768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5146" name="Text Box 25">
            <a:extLst>
              <a:ext uri="{FF2B5EF4-FFF2-40B4-BE49-F238E27FC236}">
                <a16:creationId xmlns:a16="http://schemas.microsoft.com/office/drawing/2014/main" id="{0F9E2319-BA83-4B31-AF52-0824815AD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57150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>
            <a:extLst>
              <a:ext uri="{FF2B5EF4-FFF2-40B4-BE49-F238E27FC236}">
                <a16:creationId xmlns:a16="http://schemas.microsoft.com/office/drawing/2014/main" id="{A709BB2D-FE19-4327-A43C-E1EB6AAEB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A2348060-162E-4DD1-A281-1B66763E37DB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30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31747" name="Oval 2">
            <a:extLst>
              <a:ext uri="{FF2B5EF4-FFF2-40B4-BE49-F238E27FC236}">
                <a16:creationId xmlns:a16="http://schemas.microsoft.com/office/drawing/2014/main" id="{7E418AC6-4EF0-45C4-A3C9-50BED4DD7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600200"/>
            <a:ext cx="3048000" cy="2819400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b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endParaRPr lang="en-US" altLang="en-US" sz="1600" b="1">
              <a:latin typeface="Helvetica" panose="020B0604020202020204" pitchFamily="34" charset="0"/>
            </a:endParaRPr>
          </a:p>
        </p:txBody>
      </p:sp>
      <p:sp>
        <p:nvSpPr>
          <p:cNvPr id="31748" name="Freeform 3">
            <a:extLst>
              <a:ext uri="{FF2B5EF4-FFF2-40B4-BE49-F238E27FC236}">
                <a16:creationId xmlns:a16="http://schemas.microsoft.com/office/drawing/2014/main" id="{CC1F844D-C508-4C30-B2ED-C7927F5E54D5}"/>
              </a:ext>
            </a:extLst>
          </p:cNvPr>
          <p:cNvSpPr>
            <a:spLocks/>
          </p:cNvSpPr>
          <p:nvPr/>
        </p:nvSpPr>
        <p:spPr bwMode="auto">
          <a:xfrm>
            <a:off x="2100263" y="1727200"/>
            <a:ext cx="3319462" cy="3006725"/>
          </a:xfrm>
          <a:custGeom>
            <a:avLst/>
            <a:gdLst>
              <a:gd name="T0" fmla="*/ 234373702 w 2091"/>
              <a:gd name="T1" fmla="*/ 2147483647 h 1894"/>
              <a:gd name="T2" fmla="*/ 189010897 w 2091"/>
              <a:gd name="T3" fmla="*/ 2147483647 h 1894"/>
              <a:gd name="T4" fmla="*/ 128527156 w 2091"/>
              <a:gd name="T5" fmla="*/ 2147483647 h 1894"/>
              <a:gd name="T6" fmla="*/ 173889961 w 2091"/>
              <a:gd name="T7" fmla="*/ 1174392813 h 1894"/>
              <a:gd name="T8" fmla="*/ 249494637 w 2091"/>
              <a:gd name="T9" fmla="*/ 887095000 h 1894"/>
              <a:gd name="T10" fmla="*/ 385583054 w 2091"/>
              <a:gd name="T11" fmla="*/ 630039063 h 1894"/>
              <a:gd name="T12" fmla="*/ 1081146075 w 2091"/>
              <a:gd name="T13" fmla="*/ 25201563 h 1894"/>
              <a:gd name="T14" fmla="*/ 1307960103 w 2091"/>
              <a:gd name="T15" fmla="*/ 10080625 h 1894"/>
              <a:gd name="T16" fmla="*/ 1776709095 w 2091"/>
              <a:gd name="T17" fmla="*/ 55443438 h 1894"/>
              <a:gd name="T18" fmla="*/ 1927918447 w 2091"/>
              <a:gd name="T19" fmla="*/ 85685313 h 1894"/>
              <a:gd name="T20" fmla="*/ 2094248735 w 2091"/>
              <a:gd name="T21" fmla="*/ 206652813 h 1894"/>
              <a:gd name="T22" fmla="*/ 2147483647 w 2091"/>
              <a:gd name="T23" fmla="*/ 690522813 h 1894"/>
              <a:gd name="T24" fmla="*/ 2147483647 w 2091"/>
              <a:gd name="T25" fmla="*/ 902215938 h 1894"/>
              <a:gd name="T26" fmla="*/ 2147483647 w 2091"/>
              <a:gd name="T27" fmla="*/ 1249997500 h 1894"/>
              <a:gd name="T28" fmla="*/ 2147483647 w 2091"/>
              <a:gd name="T29" fmla="*/ 2006044375 h 1894"/>
              <a:gd name="T30" fmla="*/ 2147483647 w 2091"/>
              <a:gd name="T31" fmla="*/ 2081649063 h 1894"/>
              <a:gd name="T32" fmla="*/ 2147483647 w 2091"/>
              <a:gd name="T33" fmla="*/ 2147483647 h 1894"/>
              <a:gd name="T34" fmla="*/ 2147483647 w 2091"/>
              <a:gd name="T35" fmla="*/ 2147483647 h 1894"/>
              <a:gd name="T36" fmla="*/ 2147483647 w 2091"/>
              <a:gd name="T37" fmla="*/ 2147483647 h 1894"/>
              <a:gd name="T38" fmla="*/ 2147483647 w 2091"/>
              <a:gd name="T39" fmla="*/ 2147483647 h 1894"/>
              <a:gd name="T40" fmla="*/ 2147483647 w 2091"/>
              <a:gd name="T41" fmla="*/ 2147483647 h 1894"/>
              <a:gd name="T42" fmla="*/ 2147483647 w 2091"/>
              <a:gd name="T43" fmla="*/ 2147483647 h 1894"/>
              <a:gd name="T44" fmla="*/ 2147483647 w 2091"/>
              <a:gd name="T45" fmla="*/ 2147483647 h 1894"/>
              <a:gd name="T46" fmla="*/ 2147483647 w 2091"/>
              <a:gd name="T47" fmla="*/ 2147483647 h 1894"/>
              <a:gd name="T48" fmla="*/ 2147483647 w 2091"/>
              <a:gd name="T49" fmla="*/ 2147483647 h 1894"/>
              <a:gd name="T50" fmla="*/ 2147483647 w 2091"/>
              <a:gd name="T51" fmla="*/ 2147483647 h 1894"/>
              <a:gd name="T52" fmla="*/ 2147483647 w 2091"/>
              <a:gd name="T53" fmla="*/ 2147483647 h 1894"/>
              <a:gd name="T54" fmla="*/ 2147483647 w 2091"/>
              <a:gd name="T55" fmla="*/ 2147483647 h 1894"/>
              <a:gd name="T56" fmla="*/ 2147483647 w 2091"/>
              <a:gd name="T57" fmla="*/ 2147483647 h 1894"/>
              <a:gd name="T58" fmla="*/ 2147483647 w 2091"/>
              <a:gd name="T59" fmla="*/ 2147483647 h 1894"/>
              <a:gd name="T60" fmla="*/ 2109369670 w 2091"/>
              <a:gd name="T61" fmla="*/ 2147483647 h 1894"/>
              <a:gd name="T62" fmla="*/ 1882555641 w 2091"/>
              <a:gd name="T63" fmla="*/ 2147483647 h 1894"/>
              <a:gd name="T64" fmla="*/ 1459169455 w 2091"/>
              <a:gd name="T65" fmla="*/ 2147483647 h 1894"/>
              <a:gd name="T66" fmla="*/ 1247476362 w 2091"/>
              <a:gd name="T67" fmla="*/ 2147483647 h 1894"/>
              <a:gd name="T68" fmla="*/ 1111387945 w 2091"/>
              <a:gd name="T69" fmla="*/ 2147483647 h 1894"/>
              <a:gd name="T70" fmla="*/ 929936722 w 2091"/>
              <a:gd name="T71" fmla="*/ 2147483647 h 1894"/>
              <a:gd name="T72" fmla="*/ 597276148 w 2091"/>
              <a:gd name="T73" fmla="*/ 2147483647 h 1894"/>
              <a:gd name="T74" fmla="*/ 385583054 w 2091"/>
              <a:gd name="T75" fmla="*/ 2147483647 h 1894"/>
              <a:gd name="T76" fmla="*/ 294857443 w 2091"/>
              <a:gd name="T77" fmla="*/ 2147483647 h 1894"/>
              <a:gd name="T78" fmla="*/ 234373702 w 2091"/>
              <a:gd name="T79" fmla="*/ 2147483647 h 1894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2091"/>
              <a:gd name="T121" fmla="*/ 0 h 1894"/>
              <a:gd name="T122" fmla="*/ 2091 w 2091"/>
              <a:gd name="T123" fmla="*/ 1894 h 1894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2091" h="1894">
                <a:moveTo>
                  <a:pt x="93" y="1330"/>
                </a:moveTo>
                <a:cubicBezTo>
                  <a:pt x="89" y="1299"/>
                  <a:pt x="85" y="1270"/>
                  <a:pt x="75" y="1240"/>
                </a:cubicBezTo>
                <a:cubicBezTo>
                  <a:pt x="71" y="1124"/>
                  <a:pt x="72" y="1109"/>
                  <a:pt x="51" y="1024"/>
                </a:cubicBezTo>
                <a:cubicBezTo>
                  <a:pt x="57" y="838"/>
                  <a:pt x="0" y="639"/>
                  <a:pt x="69" y="466"/>
                </a:cubicBezTo>
                <a:cubicBezTo>
                  <a:pt x="99" y="391"/>
                  <a:pt x="59" y="496"/>
                  <a:pt x="99" y="352"/>
                </a:cubicBezTo>
                <a:cubicBezTo>
                  <a:pt x="108" y="318"/>
                  <a:pt x="136" y="280"/>
                  <a:pt x="153" y="250"/>
                </a:cubicBezTo>
                <a:cubicBezTo>
                  <a:pt x="213" y="140"/>
                  <a:pt x="308" y="50"/>
                  <a:pt x="429" y="10"/>
                </a:cubicBezTo>
                <a:cubicBezTo>
                  <a:pt x="458" y="0"/>
                  <a:pt x="489" y="6"/>
                  <a:pt x="519" y="4"/>
                </a:cubicBezTo>
                <a:cubicBezTo>
                  <a:pt x="584" y="8"/>
                  <a:pt x="642" y="11"/>
                  <a:pt x="705" y="22"/>
                </a:cubicBezTo>
                <a:cubicBezTo>
                  <a:pt x="725" y="25"/>
                  <a:pt x="765" y="34"/>
                  <a:pt x="765" y="34"/>
                </a:cubicBezTo>
                <a:cubicBezTo>
                  <a:pt x="784" y="53"/>
                  <a:pt x="831" y="82"/>
                  <a:pt x="831" y="82"/>
                </a:cubicBezTo>
                <a:cubicBezTo>
                  <a:pt x="868" y="138"/>
                  <a:pt x="904" y="206"/>
                  <a:pt x="915" y="274"/>
                </a:cubicBezTo>
                <a:cubicBezTo>
                  <a:pt x="920" y="302"/>
                  <a:pt x="921" y="330"/>
                  <a:pt x="927" y="358"/>
                </a:cubicBezTo>
                <a:cubicBezTo>
                  <a:pt x="936" y="400"/>
                  <a:pt x="965" y="449"/>
                  <a:pt x="975" y="496"/>
                </a:cubicBezTo>
                <a:cubicBezTo>
                  <a:pt x="1000" y="607"/>
                  <a:pt x="1036" y="725"/>
                  <a:pt x="1131" y="796"/>
                </a:cubicBezTo>
                <a:cubicBezTo>
                  <a:pt x="1167" y="823"/>
                  <a:pt x="1157" y="792"/>
                  <a:pt x="1209" y="826"/>
                </a:cubicBezTo>
                <a:cubicBezTo>
                  <a:pt x="1259" y="859"/>
                  <a:pt x="1368" y="871"/>
                  <a:pt x="1431" y="880"/>
                </a:cubicBezTo>
                <a:cubicBezTo>
                  <a:pt x="1482" y="897"/>
                  <a:pt x="1537" y="909"/>
                  <a:pt x="1587" y="928"/>
                </a:cubicBezTo>
                <a:cubicBezTo>
                  <a:pt x="1610" y="937"/>
                  <a:pt x="1642" y="960"/>
                  <a:pt x="1665" y="964"/>
                </a:cubicBezTo>
                <a:cubicBezTo>
                  <a:pt x="1697" y="970"/>
                  <a:pt x="1729" y="968"/>
                  <a:pt x="1761" y="970"/>
                </a:cubicBezTo>
                <a:cubicBezTo>
                  <a:pt x="1785" y="976"/>
                  <a:pt x="1799" y="985"/>
                  <a:pt x="1821" y="994"/>
                </a:cubicBezTo>
                <a:cubicBezTo>
                  <a:pt x="1835" y="1000"/>
                  <a:pt x="1850" y="999"/>
                  <a:pt x="1863" y="1006"/>
                </a:cubicBezTo>
                <a:cubicBezTo>
                  <a:pt x="1876" y="1013"/>
                  <a:pt x="1899" y="1030"/>
                  <a:pt x="1899" y="1030"/>
                </a:cubicBezTo>
                <a:cubicBezTo>
                  <a:pt x="1919" y="1060"/>
                  <a:pt x="1949" y="1074"/>
                  <a:pt x="1971" y="1102"/>
                </a:cubicBezTo>
                <a:cubicBezTo>
                  <a:pt x="2004" y="1144"/>
                  <a:pt x="2041" y="1179"/>
                  <a:pt x="2073" y="1222"/>
                </a:cubicBezTo>
                <a:cubicBezTo>
                  <a:pt x="2084" y="1276"/>
                  <a:pt x="2087" y="1311"/>
                  <a:pt x="2091" y="1372"/>
                </a:cubicBezTo>
                <a:cubicBezTo>
                  <a:pt x="2089" y="1468"/>
                  <a:pt x="2090" y="1564"/>
                  <a:pt x="2085" y="1660"/>
                </a:cubicBezTo>
                <a:cubicBezTo>
                  <a:pt x="2082" y="1721"/>
                  <a:pt x="2001" y="1753"/>
                  <a:pt x="1959" y="1780"/>
                </a:cubicBezTo>
                <a:cubicBezTo>
                  <a:pt x="1871" y="1836"/>
                  <a:pt x="1785" y="1883"/>
                  <a:pt x="1677" y="1888"/>
                </a:cubicBezTo>
                <a:cubicBezTo>
                  <a:pt x="1611" y="1891"/>
                  <a:pt x="1545" y="1892"/>
                  <a:pt x="1479" y="1894"/>
                </a:cubicBezTo>
                <a:cubicBezTo>
                  <a:pt x="1231" y="1890"/>
                  <a:pt x="1066" y="1889"/>
                  <a:pt x="837" y="1864"/>
                </a:cubicBezTo>
                <a:cubicBezTo>
                  <a:pt x="809" y="1853"/>
                  <a:pt x="776" y="1835"/>
                  <a:pt x="747" y="1828"/>
                </a:cubicBezTo>
                <a:cubicBezTo>
                  <a:pt x="691" y="1814"/>
                  <a:pt x="579" y="1792"/>
                  <a:pt x="579" y="1792"/>
                </a:cubicBezTo>
                <a:cubicBezTo>
                  <a:pt x="545" y="1775"/>
                  <a:pt x="525" y="1754"/>
                  <a:pt x="495" y="1732"/>
                </a:cubicBezTo>
                <a:cubicBezTo>
                  <a:pt x="483" y="1724"/>
                  <a:pt x="454" y="1715"/>
                  <a:pt x="441" y="1702"/>
                </a:cubicBezTo>
                <a:cubicBezTo>
                  <a:pt x="415" y="1676"/>
                  <a:pt x="395" y="1644"/>
                  <a:pt x="369" y="1618"/>
                </a:cubicBezTo>
                <a:cubicBezTo>
                  <a:pt x="328" y="1577"/>
                  <a:pt x="281" y="1537"/>
                  <a:pt x="237" y="1498"/>
                </a:cubicBezTo>
                <a:cubicBezTo>
                  <a:pt x="204" y="1469"/>
                  <a:pt x="184" y="1433"/>
                  <a:pt x="153" y="1402"/>
                </a:cubicBezTo>
                <a:cubicBezTo>
                  <a:pt x="146" y="1369"/>
                  <a:pt x="140" y="1359"/>
                  <a:pt x="117" y="1336"/>
                </a:cubicBezTo>
                <a:cubicBezTo>
                  <a:pt x="112" y="1320"/>
                  <a:pt x="93" y="1285"/>
                  <a:pt x="93" y="1330"/>
                </a:cubicBezTo>
                <a:close/>
              </a:path>
            </a:pathLst>
          </a:cu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1749" name="Rectangle 4">
            <a:extLst>
              <a:ext uri="{FF2B5EF4-FFF2-40B4-BE49-F238E27FC236}">
                <a16:creationId xmlns:a16="http://schemas.microsoft.com/office/drawing/2014/main" id="{EFAA3A87-4000-4244-A4EB-C07E04444F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Dijkstra</a:t>
            </a:r>
            <a:r>
              <a:rPr lang="ja-JP" altLang="en-US"/>
              <a:t>’</a:t>
            </a:r>
            <a:r>
              <a:rPr lang="en-US" altLang="ja-JP"/>
              <a:t>s Algorithm</a:t>
            </a:r>
            <a:endParaRPr lang="en-US" altLang="en-US"/>
          </a:p>
        </p:txBody>
      </p:sp>
      <p:sp>
        <p:nvSpPr>
          <p:cNvPr id="31750" name="Rectangle 5">
            <a:extLst>
              <a:ext uri="{FF2B5EF4-FFF2-40B4-BE49-F238E27FC236}">
                <a16:creationId xmlns:a16="http://schemas.microsoft.com/office/drawing/2014/main" id="{19935A37-DEE1-41E7-90A9-6F246A786D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964113"/>
            <a:ext cx="8475663" cy="1360487"/>
          </a:xfrm>
        </p:spPr>
        <p:txBody>
          <a:bodyPr/>
          <a:lstStyle/>
          <a:p>
            <a:pPr eaLnBrk="1" hangingPunct="1"/>
            <a:r>
              <a:rPr lang="en-US" altLang="en-US"/>
              <a:t>Repeat…</a:t>
            </a:r>
          </a:p>
        </p:txBody>
      </p:sp>
      <p:sp>
        <p:nvSpPr>
          <p:cNvPr id="31751" name="Line 6">
            <a:extLst>
              <a:ext uri="{FF2B5EF4-FFF2-40B4-BE49-F238E27FC236}">
                <a16:creationId xmlns:a16="http://schemas.microsoft.com/office/drawing/2014/main" id="{F6CDA168-833B-4E41-9FD5-3F9BB408F1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2057400"/>
            <a:ext cx="228600" cy="15240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1752" name="Line 7">
            <a:extLst>
              <a:ext uri="{FF2B5EF4-FFF2-40B4-BE49-F238E27FC236}">
                <a16:creationId xmlns:a16="http://schemas.microsoft.com/office/drawing/2014/main" id="{FB788FF6-D7B8-4ADC-A4D0-3CF04B38CD7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057400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53" name="Line 8">
            <a:extLst>
              <a:ext uri="{FF2B5EF4-FFF2-40B4-BE49-F238E27FC236}">
                <a16:creationId xmlns:a16="http://schemas.microsoft.com/office/drawing/2014/main" id="{73D94FE2-821C-464D-99B2-B050EFA2C7A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2057400"/>
            <a:ext cx="5334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54" name="Line 9">
            <a:extLst>
              <a:ext uri="{FF2B5EF4-FFF2-40B4-BE49-F238E27FC236}">
                <a16:creationId xmlns:a16="http://schemas.microsoft.com/office/drawing/2014/main" id="{30925D05-CF8D-42F0-9A1B-DF4D8BF203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5400" y="3429000"/>
            <a:ext cx="1447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55" name="Line 10">
            <a:extLst>
              <a:ext uri="{FF2B5EF4-FFF2-40B4-BE49-F238E27FC236}">
                <a16:creationId xmlns:a16="http://schemas.microsoft.com/office/drawing/2014/main" id="{F2C2C619-D6D8-4F55-972B-96EFF08CD8A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2667000"/>
            <a:ext cx="533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56" name="Line 11">
            <a:extLst>
              <a:ext uri="{FF2B5EF4-FFF2-40B4-BE49-F238E27FC236}">
                <a16:creationId xmlns:a16="http://schemas.microsoft.com/office/drawing/2014/main" id="{25FF3047-8B8E-4F71-A3E8-43FC8A3CEA2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2667000"/>
            <a:ext cx="1600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57" name="Line 12">
            <a:extLst>
              <a:ext uri="{FF2B5EF4-FFF2-40B4-BE49-F238E27FC236}">
                <a16:creationId xmlns:a16="http://schemas.microsoft.com/office/drawing/2014/main" id="{592A043D-03BD-44D7-B5A3-DB0D85EF95B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3581400"/>
            <a:ext cx="2209800" cy="3048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58" name="Oval 13">
            <a:extLst>
              <a:ext uri="{FF2B5EF4-FFF2-40B4-BE49-F238E27FC236}">
                <a16:creationId xmlns:a16="http://schemas.microsoft.com/office/drawing/2014/main" id="{E0D0F7D0-2D56-40EF-802A-762729993C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3528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31759" name="Oval 14">
            <a:extLst>
              <a:ext uri="{FF2B5EF4-FFF2-40B4-BE49-F238E27FC236}">
                <a16:creationId xmlns:a16="http://schemas.microsoft.com/office/drawing/2014/main" id="{A907424C-8171-4DC1-BF2B-369006271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18288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31760" name="Text Box 15">
            <a:extLst>
              <a:ext uri="{FF2B5EF4-FFF2-40B4-BE49-F238E27FC236}">
                <a16:creationId xmlns:a16="http://schemas.microsoft.com/office/drawing/2014/main" id="{21CD7522-F0E5-428E-9F6A-E9746228F3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5908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31761" name="Text Box 16">
            <a:extLst>
              <a:ext uri="{FF2B5EF4-FFF2-40B4-BE49-F238E27FC236}">
                <a16:creationId xmlns:a16="http://schemas.microsoft.com/office/drawing/2014/main" id="{B16B07AB-A2CB-4317-92E8-272F6EDB58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9812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31762" name="Text Box 17">
            <a:extLst>
              <a:ext uri="{FF2B5EF4-FFF2-40B4-BE49-F238E27FC236}">
                <a16:creationId xmlns:a16="http://schemas.microsoft.com/office/drawing/2014/main" id="{24D3C20E-60ED-4810-B056-82E0DDBF4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8194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6</a:t>
            </a:r>
          </a:p>
        </p:txBody>
      </p:sp>
      <p:sp>
        <p:nvSpPr>
          <p:cNvPr id="31763" name="Text Box 18">
            <a:extLst>
              <a:ext uri="{FF2B5EF4-FFF2-40B4-BE49-F238E27FC236}">
                <a16:creationId xmlns:a16="http://schemas.microsoft.com/office/drawing/2014/main" id="{B7D731FA-A2BC-45F3-A518-50E135FFA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4290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31764" name="Text Box 19">
            <a:extLst>
              <a:ext uri="{FF2B5EF4-FFF2-40B4-BE49-F238E27FC236}">
                <a16:creationId xmlns:a16="http://schemas.microsoft.com/office/drawing/2014/main" id="{49779A7A-EF37-4B77-AE52-E7FE574EE2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30480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31765" name="Text Box 20">
            <a:extLst>
              <a:ext uri="{FF2B5EF4-FFF2-40B4-BE49-F238E27FC236}">
                <a16:creationId xmlns:a16="http://schemas.microsoft.com/office/drawing/2014/main" id="{CD018643-0C43-40A2-B3F4-96C8FFD9DA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0574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31766" name="Text Box 21">
            <a:extLst>
              <a:ext uri="{FF2B5EF4-FFF2-40B4-BE49-F238E27FC236}">
                <a16:creationId xmlns:a16="http://schemas.microsoft.com/office/drawing/2014/main" id="{B43981AA-DCB8-4B18-B858-32DF41B610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4384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31767" name="Text Box 22">
            <a:extLst>
              <a:ext uri="{FF2B5EF4-FFF2-40B4-BE49-F238E27FC236}">
                <a16:creationId xmlns:a16="http://schemas.microsoft.com/office/drawing/2014/main" id="{0D856928-DD14-4DD8-9097-8CC86953D2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2766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31768" name="Line 23">
            <a:extLst>
              <a:ext uri="{FF2B5EF4-FFF2-40B4-BE49-F238E27FC236}">
                <a16:creationId xmlns:a16="http://schemas.microsoft.com/office/drawing/2014/main" id="{B9ED42CE-521F-4773-A7FB-CE69F4C2DC0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429000"/>
            <a:ext cx="6858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1769" name="Text Box 24">
            <a:extLst>
              <a:ext uri="{FF2B5EF4-FFF2-40B4-BE49-F238E27FC236}">
                <a16:creationId xmlns:a16="http://schemas.microsoft.com/office/drawing/2014/main" id="{454F05D5-332A-4219-94FA-5A9478961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124200"/>
            <a:ext cx="8715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 sz="1600" b="1">
                <a:latin typeface="Helvetica" panose="020B0604020202020204" pitchFamily="34" charset="0"/>
              </a:rPr>
              <a:t>Source</a:t>
            </a:r>
          </a:p>
          <a:p>
            <a:pPr algn="r"/>
            <a:r>
              <a:rPr lang="en-US" altLang="en-US" sz="1600" b="1">
                <a:latin typeface="Helvetica" panose="020B0604020202020204" pitchFamily="34" charset="0"/>
              </a:rPr>
              <a:t>Node</a:t>
            </a:r>
          </a:p>
        </p:txBody>
      </p:sp>
      <p:sp>
        <p:nvSpPr>
          <p:cNvPr id="31770" name="Text Box 25">
            <a:extLst>
              <a:ext uri="{FF2B5EF4-FFF2-40B4-BE49-F238E27FC236}">
                <a16:creationId xmlns:a16="http://schemas.microsoft.com/office/drawing/2014/main" id="{187D0733-A3F6-4C3F-AAB9-65CC88234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886200"/>
            <a:ext cx="6905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CC00"/>
                </a:solidFill>
                <a:latin typeface="Helvetica" panose="020B0604020202020204" pitchFamily="34" charset="0"/>
              </a:rPr>
              <a:t>Done</a:t>
            </a:r>
          </a:p>
        </p:txBody>
      </p:sp>
      <p:sp>
        <p:nvSpPr>
          <p:cNvPr id="31771" name="Text Box 26">
            <a:extLst>
              <a:ext uri="{FF2B5EF4-FFF2-40B4-BE49-F238E27FC236}">
                <a16:creationId xmlns:a16="http://schemas.microsoft.com/office/drawing/2014/main" id="{7F5CB2C1-6106-413C-B369-35F6D6B0A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0800" y="1752600"/>
            <a:ext cx="93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CC00"/>
                </a:solidFill>
                <a:latin typeface="Helvetica" panose="020B0604020202020204" pitchFamily="34" charset="0"/>
              </a:rPr>
              <a:t>Horizon</a:t>
            </a:r>
          </a:p>
        </p:txBody>
      </p:sp>
      <p:sp>
        <p:nvSpPr>
          <p:cNvPr id="31772" name="Text Box 27">
            <a:extLst>
              <a:ext uri="{FF2B5EF4-FFF2-40B4-BE49-F238E27FC236}">
                <a16:creationId xmlns:a16="http://schemas.microsoft.com/office/drawing/2014/main" id="{364B0DE7-334B-4A32-889F-7E40F03659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038600"/>
            <a:ext cx="9159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CC00"/>
                </a:solidFill>
                <a:latin typeface="Helvetica" panose="020B0604020202020204" pitchFamily="34" charset="0"/>
              </a:rPr>
              <a:t>Unseen</a:t>
            </a:r>
          </a:p>
        </p:txBody>
      </p:sp>
      <p:grpSp>
        <p:nvGrpSpPr>
          <p:cNvPr id="31773" name="Group 28">
            <a:extLst>
              <a:ext uri="{FF2B5EF4-FFF2-40B4-BE49-F238E27FC236}">
                <a16:creationId xmlns:a16="http://schemas.microsoft.com/office/drawing/2014/main" id="{AA237A15-C295-4F3D-89B4-928A58C49A3A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1749425"/>
            <a:ext cx="6302375" cy="1863725"/>
            <a:chOff x="1536" y="670"/>
            <a:chExt cx="3970" cy="1174"/>
          </a:xfrm>
        </p:grpSpPr>
        <p:grpSp>
          <p:nvGrpSpPr>
            <p:cNvPr id="31779" name="Group 29">
              <a:extLst>
                <a:ext uri="{FF2B5EF4-FFF2-40B4-BE49-F238E27FC236}">
                  <a16:creationId xmlns:a16="http://schemas.microsoft.com/office/drawing/2014/main" id="{4824A034-7C5F-4C9F-8FF3-58056B8379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36" y="670"/>
              <a:ext cx="2943" cy="1174"/>
              <a:chOff x="1536" y="670"/>
              <a:chExt cx="2943" cy="1174"/>
            </a:xfrm>
          </p:grpSpPr>
          <p:sp>
            <p:nvSpPr>
              <p:cNvPr id="31781" name="Text Box 30">
                <a:extLst>
                  <a:ext uri="{FF2B5EF4-FFF2-40B4-BE49-F238E27FC236}">
                    <a16:creationId xmlns:a16="http://schemas.microsoft.com/office/drawing/2014/main" id="{664090A3-5A88-45BC-86AA-FB40FF3D93F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36" y="1536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</a:rPr>
                  <a:t>0</a:t>
                </a:r>
              </a:p>
            </p:txBody>
          </p:sp>
          <p:sp>
            <p:nvSpPr>
              <p:cNvPr id="31782" name="Text Box 31">
                <a:extLst>
                  <a:ext uri="{FF2B5EF4-FFF2-40B4-BE49-F238E27FC236}">
                    <a16:creationId xmlns:a16="http://schemas.microsoft.com/office/drawing/2014/main" id="{26CF3CA7-6510-4CDF-A377-2E6D8B5E370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84" y="768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</a:rPr>
                  <a:t>2</a:t>
                </a:r>
              </a:p>
            </p:txBody>
          </p:sp>
          <p:sp>
            <p:nvSpPr>
              <p:cNvPr id="31783" name="Text Box 32">
                <a:extLst>
                  <a:ext uri="{FF2B5EF4-FFF2-40B4-BE49-F238E27FC236}">
                    <a16:creationId xmlns:a16="http://schemas.microsoft.com/office/drawing/2014/main" id="{D664E7ED-4A0E-4176-8E7E-02A1F3FC215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84" y="864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</a:rPr>
                  <a:t>5</a:t>
                </a:r>
              </a:p>
            </p:txBody>
          </p:sp>
          <p:sp>
            <p:nvSpPr>
              <p:cNvPr id="31784" name="Text Box 33">
                <a:extLst>
                  <a:ext uri="{FF2B5EF4-FFF2-40B4-BE49-F238E27FC236}">
                    <a16:creationId xmlns:a16="http://schemas.microsoft.com/office/drawing/2014/main" id="{E78395F3-CE1B-4E3D-A000-B0A05190035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1632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</a:rPr>
                  <a:t>3</a:t>
                </a:r>
              </a:p>
            </p:txBody>
          </p:sp>
          <p:sp>
            <p:nvSpPr>
              <p:cNvPr id="31785" name="Text Box 34">
                <a:extLst>
                  <a:ext uri="{FF2B5EF4-FFF2-40B4-BE49-F238E27FC236}">
                    <a16:creationId xmlns:a16="http://schemas.microsoft.com/office/drawing/2014/main" id="{66DD323B-B8FC-4A96-A8FD-078DFB2B57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84" y="670"/>
                <a:ext cx="20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  <a:sym typeface="Symbol" panose="05050102010706020507" pitchFamily="18" charset="2"/>
                  </a:rPr>
                  <a:t></a:t>
                </a:r>
                <a:endPara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endParaRPr>
              </a:p>
            </p:txBody>
          </p:sp>
          <p:sp>
            <p:nvSpPr>
              <p:cNvPr id="31786" name="Text Box 35">
                <a:extLst>
                  <a:ext uri="{FF2B5EF4-FFF2-40B4-BE49-F238E27FC236}">
                    <a16:creationId xmlns:a16="http://schemas.microsoft.com/office/drawing/2014/main" id="{3CC93027-F7A9-4455-A62D-D10B6B7AD3E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72" y="1536"/>
                <a:ext cx="20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  <a:sym typeface="Symbol" panose="05050102010706020507" pitchFamily="18" charset="2"/>
                  </a:rPr>
                  <a:t></a:t>
                </a:r>
                <a:endPara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endParaRPr>
              </a:p>
            </p:txBody>
          </p:sp>
        </p:grpSp>
        <p:sp>
          <p:nvSpPr>
            <p:cNvPr id="31780" name="Rectangle 36">
              <a:extLst>
                <a:ext uri="{FF2B5EF4-FFF2-40B4-BE49-F238E27FC236}">
                  <a16:creationId xmlns:a16="http://schemas.microsoft.com/office/drawing/2014/main" id="{C597610E-B566-4DB2-B942-8585EA308E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08"/>
              <a:ext cx="128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rPr>
                <a:t>Current Path Costs</a:t>
              </a:r>
            </a:p>
          </p:txBody>
        </p:sp>
      </p:grpSp>
      <p:sp>
        <p:nvSpPr>
          <p:cNvPr id="31774" name="Line 37">
            <a:extLst>
              <a:ext uri="{FF2B5EF4-FFF2-40B4-BE49-F238E27FC236}">
                <a16:creationId xmlns:a16="http://schemas.microsoft.com/office/drawing/2014/main" id="{0E50A4C0-8AB5-4658-8C5F-4501108D26A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24200" y="2057400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775" name="Oval 38">
            <a:extLst>
              <a:ext uri="{FF2B5EF4-FFF2-40B4-BE49-F238E27FC236}">
                <a16:creationId xmlns:a16="http://schemas.microsoft.com/office/drawing/2014/main" id="{9EBD03F1-BF4D-4117-A7E8-2BF63F44B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4384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F</a:t>
            </a:r>
          </a:p>
        </p:txBody>
      </p:sp>
      <p:sp>
        <p:nvSpPr>
          <p:cNvPr id="31776" name="Oval 39">
            <a:extLst>
              <a:ext uri="{FF2B5EF4-FFF2-40B4-BE49-F238E27FC236}">
                <a16:creationId xmlns:a16="http://schemas.microsoft.com/office/drawing/2014/main" id="{19208C8D-1321-4A83-8421-EDB68ED7A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657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31777" name="Oval 40">
            <a:extLst>
              <a:ext uri="{FF2B5EF4-FFF2-40B4-BE49-F238E27FC236}">
                <a16:creationId xmlns:a16="http://schemas.microsoft.com/office/drawing/2014/main" id="{7E49AEC7-825B-4C7B-973E-8D83F5DCC5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2004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D</a:t>
            </a:r>
          </a:p>
        </p:txBody>
      </p:sp>
      <p:sp>
        <p:nvSpPr>
          <p:cNvPr id="31778" name="Oval 41">
            <a:extLst>
              <a:ext uri="{FF2B5EF4-FFF2-40B4-BE49-F238E27FC236}">
                <a16:creationId xmlns:a16="http://schemas.microsoft.com/office/drawing/2014/main" id="{772D4B27-470E-478F-ADCC-93B324A929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18288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E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>
            <a:extLst>
              <a:ext uri="{FF2B5EF4-FFF2-40B4-BE49-F238E27FC236}">
                <a16:creationId xmlns:a16="http://schemas.microsoft.com/office/drawing/2014/main" id="{21BD0339-9C04-4B4C-85A3-2846EA45E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C58D12D1-B163-4525-9ACD-AC98D191E9F6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31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32771" name="Oval 2">
            <a:extLst>
              <a:ext uri="{FF2B5EF4-FFF2-40B4-BE49-F238E27FC236}">
                <a16:creationId xmlns:a16="http://schemas.microsoft.com/office/drawing/2014/main" id="{40E5F134-F9BD-4663-955A-8AA0B1E42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124075"/>
            <a:ext cx="5257800" cy="2133600"/>
          </a:xfrm>
          <a:prstGeom prst="ellipse">
            <a:avLst/>
          </a:prstGeom>
          <a:solidFill>
            <a:srgbClr val="CCEC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b" anchorCtr="1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endParaRPr lang="en-US" altLang="en-US" sz="1600" b="1">
              <a:latin typeface="Helvetica" panose="020B0604020202020204" pitchFamily="34" charset="0"/>
            </a:endParaRPr>
          </a:p>
        </p:txBody>
      </p:sp>
      <p:sp>
        <p:nvSpPr>
          <p:cNvPr id="32772" name="Freeform 3">
            <a:extLst>
              <a:ext uri="{FF2B5EF4-FFF2-40B4-BE49-F238E27FC236}">
                <a16:creationId xmlns:a16="http://schemas.microsoft.com/office/drawing/2014/main" id="{5761BC55-F418-4238-B217-7F9B7B90FFBD}"/>
              </a:ext>
            </a:extLst>
          </p:cNvPr>
          <p:cNvSpPr>
            <a:spLocks/>
          </p:cNvSpPr>
          <p:nvPr/>
        </p:nvSpPr>
        <p:spPr bwMode="auto">
          <a:xfrm>
            <a:off x="2100263" y="1565275"/>
            <a:ext cx="3319462" cy="3006725"/>
          </a:xfrm>
          <a:custGeom>
            <a:avLst/>
            <a:gdLst>
              <a:gd name="T0" fmla="*/ 234373702 w 2091"/>
              <a:gd name="T1" fmla="*/ 2147483647 h 1894"/>
              <a:gd name="T2" fmla="*/ 189010897 w 2091"/>
              <a:gd name="T3" fmla="*/ 2147483647 h 1894"/>
              <a:gd name="T4" fmla="*/ 128527156 w 2091"/>
              <a:gd name="T5" fmla="*/ 2147483647 h 1894"/>
              <a:gd name="T6" fmla="*/ 173889961 w 2091"/>
              <a:gd name="T7" fmla="*/ 1174392813 h 1894"/>
              <a:gd name="T8" fmla="*/ 249494637 w 2091"/>
              <a:gd name="T9" fmla="*/ 887095000 h 1894"/>
              <a:gd name="T10" fmla="*/ 385583054 w 2091"/>
              <a:gd name="T11" fmla="*/ 630039063 h 1894"/>
              <a:gd name="T12" fmla="*/ 1081146075 w 2091"/>
              <a:gd name="T13" fmla="*/ 25201563 h 1894"/>
              <a:gd name="T14" fmla="*/ 1307960103 w 2091"/>
              <a:gd name="T15" fmla="*/ 10080625 h 1894"/>
              <a:gd name="T16" fmla="*/ 1776709095 w 2091"/>
              <a:gd name="T17" fmla="*/ 55443438 h 1894"/>
              <a:gd name="T18" fmla="*/ 1927918447 w 2091"/>
              <a:gd name="T19" fmla="*/ 85685313 h 1894"/>
              <a:gd name="T20" fmla="*/ 2094248735 w 2091"/>
              <a:gd name="T21" fmla="*/ 206652813 h 1894"/>
              <a:gd name="T22" fmla="*/ 2147483647 w 2091"/>
              <a:gd name="T23" fmla="*/ 690522813 h 1894"/>
              <a:gd name="T24" fmla="*/ 2147483647 w 2091"/>
              <a:gd name="T25" fmla="*/ 902215938 h 1894"/>
              <a:gd name="T26" fmla="*/ 2147483647 w 2091"/>
              <a:gd name="T27" fmla="*/ 1249997500 h 1894"/>
              <a:gd name="T28" fmla="*/ 2147483647 w 2091"/>
              <a:gd name="T29" fmla="*/ 2006044375 h 1894"/>
              <a:gd name="T30" fmla="*/ 2147483647 w 2091"/>
              <a:gd name="T31" fmla="*/ 2081649063 h 1894"/>
              <a:gd name="T32" fmla="*/ 2147483647 w 2091"/>
              <a:gd name="T33" fmla="*/ 2147483647 h 1894"/>
              <a:gd name="T34" fmla="*/ 2147483647 w 2091"/>
              <a:gd name="T35" fmla="*/ 2147483647 h 1894"/>
              <a:gd name="T36" fmla="*/ 2147483647 w 2091"/>
              <a:gd name="T37" fmla="*/ 2147483647 h 1894"/>
              <a:gd name="T38" fmla="*/ 2147483647 w 2091"/>
              <a:gd name="T39" fmla="*/ 2147483647 h 1894"/>
              <a:gd name="T40" fmla="*/ 2147483647 w 2091"/>
              <a:gd name="T41" fmla="*/ 2147483647 h 1894"/>
              <a:gd name="T42" fmla="*/ 2147483647 w 2091"/>
              <a:gd name="T43" fmla="*/ 2147483647 h 1894"/>
              <a:gd name="T44" fmla="*/ 2147483647 w 2091"/>
              <a:gd name="T45" fmla="*/ 2147483647 h 1894"/>
              <a:gd name="T46" fmla="*/ 2147483647 w 2091"/>
              <a:gd name="T47" fmla="*/ 2147483647 h 1894"/>
              <a:gd name="T48" fmla="*/ 2147483647 w 2091"/>
              <a:gd name="T49" fmla="*/ 2147483647 h 1894"/>
              <a:gd name="T50" fmla="*/ 2147483647 w 2091"/>
              <a:gd name="T51" fmla="*/ 2147483647 h 1894"/>
              <a:gd name="T52" fmla="*/ 2147483647 w 2091"/>
              <a:gd name="T53" fmla="*/ 2147483647 h 1894"/>
              <a:gd name="T54" fmla="*/ 2147483647 w 2091"/>
              <a:gd name="T55" fmla="*/ 2147483647 h 1894"/>
              <a:gd name="T56" fmla="*/ 2147483647 w 2091"/>
              <a:gd name="T57" fmla="*/ 2147483647 h 1894"/>
              <a:gd name="T58" fmla="*/ 2147483647 w 2091"/>
              <a:gd name="T59" fmla="*/ 2147483647 h 1894"/>
              <a:gd name="T60" fmla="*/ 2109369670 w 2091"/>
              <a:gd name="T61" fmla="*/ 2147483647 h 1894"/>
              <a:gd name="T62" fmla="*/ 1882555641 w 2091"/>
              <a:gd name="T63" fmla="*/ 2147483647 h 1894"/>
              <a:gd name="T64" fmla="*/ 1459169455 w 2091"/>
              <a:gd name="T65" fmla="*/ 2147483647 h 1894"/>
              <a:gd name="T66" fmla="*/ 1247476362 w 2091"/>
              <a:gd name="T67" fmla="*/ 2147483647 h 1894"/>
              <a:gd name="T68" fmla="*/ 1111387945 w 2091"/>
              <a:gd name="T69" fmla="*/ 2147483647 h 1894"/>
              <a:gd name="T70" fmla="*/ 929936722 w 2091"/>
              <a:gd name="T71" fmla="*/ 2147483647 h 1894"/>
              <a:gd name="T72" fmla="*/ 597276148 w 2091"/>
              <a:gd name="T73" fmla="*/ 2147483647 h 1894"/>
              <a:gd name="T74" fmla="*/ 385583054 w 2091"/>
              <a:gd name="T75" fmla="*/ 2147483647 h 1894"/>
              <a:gd name="T76" fmla="*/ 294857443 w 2091"/>
              <a:gd name="T77" fmla="*/ 2147483647 h 1894"/>
              <a:gd name="T78" fmla="*/ 234373702 w 2091"/>
              <a:gd name="T79" fmla="*/ 2147483647 h 1894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2091"/>
              <a:gd name="T121" fmla="*/ 0 h 1894"/>
              <a:gd name="T122" fmla="*/ 2091 w 2091"/>
              <a:gd name="T123" fmla="*/ 1894 h 1894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2091" h="1894">
                <a:moveTo>
                  <a:pt x="93" y="1330"/>
                </a:moveTo>
                <a:cubicBezTo>
                  <a:pt x="89" y="1299"/>
                  <a:pt x="85" y="1270"/>
                  <a:pt x="75" y="1240"/>
                </a:cubicBezTo>
                <a:cubicBezTo>
                  <a:pt x="71" y="1124"/>
                  <a:pt x="72" y="1109"/>
                  <a:pt x="51" y="1024"/>
                </a:cubicBezTo>
                <a:cubicBezTo>
                  <a:pt x="57" y="838"/>
                  <a:pt x="0" y="639"/>
                  <a:pt x="69" y="466"/>
                </a:cubicBezTo>
                <a:cubicBezTo>
                  <a:pt x="99" y="391"/>
                  <a:pt x="59" y="496"/>
                  <a:pt x="99" y="352"/>
                </a:cubicBezTo>
                <a:cubicBezTo>
                  <a:pt x="108" y="318"/>
                  <a:pt x="136" y="280"/>
                  <a:pt x="153" y="250"/>
                </a:cubicBezTo>
                <a:cubicBezTo>
                  <a:pt x="213" y="140"/>
                  <a:pt x="308" y="50"/>
                  <a:pt x="429" y="10"/>
                </a:cubicBezTo>
                <a:cubicBezTo>
                  <a:pt x="458" y="0"/>
                  <a:pt x="489" y="6"/>
                  <a:pt x="519" y="4"/>
                </a:cubicBezTo>
                <a:cubicBezTo>
                  <a:pt x="584" y="8"/>
                  <a:pt x="642" y="11"/>
                  <a:pt x="705" y="22"/>
                </a:cubicBezTo>
                <a:cubicBezTo>
                  <a:pt x="725" y="25"/>
                  <a:pt x="765" y="34"/>
                  <a:pt x="765" y="34"/>
                </a:cubicBezTo>
                <a:cubicBezTo>
                  <a:pt x="784" y="53"/>
                  <a:pt x="831" y="82"/>
                  <a:pt x="831" y="82"/>
                </a:cubicBezTo>
                <a:cubicBezTo>
                  <a:pt x="868" y="138"/>
                  <a:pt x="904" y="206"/>
                  <a:pt x="915" y="274"/>
                </a:cubicBezTo>
                <a:cubicBezTo>
                  <a:pt x="920" y="302"/>
                  <a:pt x="921" y="330"/>
                  <a:pt x="927" y="358"/>
                </a:cubicBezTo>
                <a:cubicBezTo>
                  <a:pt x="936" y="400"/>
                  <a:pt x="965" y="449"/>
                  <a:pt x="975" y="496"/>
                </a:cubicBezTo>
                <a:cubicBezTo>
                  <a:pt x="1000" y="607"/>
                  <a:pt x="1036" y="725"/>
                  <a:pt x="1131" y="796"/>
                </a:cubicBezTo>
                <a:cubicBezTo>
                  <a:pt x="1167" y="823"/>
                  <a:pt x="1157" y="792"/>
                  <a:pt x="1209" y="826"/>
                </a:cubicBezTo>
                <a:cubicBezTo>
                  <a:pt x="1259" y="859"/>
                  <a:pt x="1368" y="871"/>
                  <a:pt x="1431" y="880"/>
                </a:cubicBezTo>
                <a:cubicBezTo>
                  <a:pt x="1482" y="897"/>
                  <a:pt x="1537" y="909"/>
                  <a:pt x="1587" y="928"/>
                </a:cubicBezTo>
                <a:cubicBezTo>
                  <a:pt x="1610" y="937"/>
                  <a:pt x="1642" y="960"/>
                  <a:pt x="1665" y="964"/>
                </a:cubicBezTo>
                <a:cubicBezTo>
                  <a:pt x="1697" y="970"/>
                  <a:pt x="1729" y="968"/>
                  <a:pt x="1761" y="970"/>
                </a:cubicBezTo>
                <a:cubicBezTo>
                  <a:pt x="1785" y="976"/>
                  <a:pt x="1799" y="985"/>
                  <a:pt x="1821" y="994"/>
                </a:cubicBezTo>
                <a:cubicBezTo>
                  <a:pt x="1835" y="1000"/>
                  <a:pt x="1850" y="999"/>
                  <a:pt x="1863" y="1006"/>
                </a:cubicBezTo>
                <a:cubicBezTo>
                  <a:pt x="1876" y="1013"/>
                  <a:pt x="1899" y="1030"/>
                  <a:pt x="1899" y="1030"/>
                </a:cubicBezTo>
                <a:cubicBezTo>
                  <a:pt x="1919" y="1060"/>
                  <a:pt x="1949" y="1074"/>
                  <a:pt x="1971" y="1102"/>
                </a:cubicBezTo>
                <a:cubicBezTo>
                  <a:pt x="2004" y="1144"/>
                  <a:pt x="2041" y="1179"/>
                  <a:pt x="2073" y="1222"/>
                </a:cubicBezTo>
                <a:cubicBezTo>
                  <a:pt x="2084" y="1276"/>
                  <a:pt x="2087" y="1311"/>
                  <a:pt x="2091" y="1372"/>
                </a:cubicBezTo>
                <a:cubicBezTo>
                  <a:pt x="2089" y="1468"/>
                  <a:pt x="2090" y="1564"/>
                  <a:pt x="2085" y="1660"/>
                </a:cubicBezTo>
                <a:cubicBezTo>
                  <a:pt x="2082" y="1721"/>
                  <a:pt x="2001" y="1753"/>
                  <a:pt x="1959" y="1780"/>
                </a:cubicBezTo>
                <a:cubicBezTo>
                  <a:pt x="1871" y="1836"/>
                  <a:pt x="1785" y="1883"/>
                  <a:pt x="1677" y="1888"/>
                </a:cubicBezTo>
                <a:cubicBezTo>
                  <a:pt x="1611" y="1891"/>
                  <a:pt x="1545" y="1892"/>
                  <a:pt x="1479" y="1894"/>
                </a:cubicBezTo>
                <a:cubicBezTo>
                  <a:pt x="1231" y="1890"/>
                  <a:pt x="1066" y="1889"/>
                  <a:pt x="837" y="1864"/>
                </a:cubicBezTo>
                <a:cubicBezTo>
                  <a:pt x="809" y="1853"/>
                  <a:pt x="776" y="1835"/>
                  <a:pt x="747" y="1828"/>
                </a:cubicBezTo>
                <a:cubicBezTo>
                  <a:pt x="691" y="1814"/>
                  <a:pt x="579" y="1792"/>
                  <a:pt x="579" y="1792"/>
                </a:cubicBezTo>
                <a:cubicBezTo>
                  <a:pt x="545" y="1775"/>
                  <a:pt x="525" y="1754"/>
                  <a:pt x="495" y="1732"/>
                </a:cubicBezTo>
                <a:cubicBezTo>
                  <a:pt x="483" y="1724"/>
                  <a:pt x="454" y="1715"/>
                  <a:pt x="441" y="1702"/>
                </a:cubicBezTo>
                <a:cubicBezTo>
                  <a:pt x="415" y="1676"/>
                  <a:pt x="395" y="1644"/>
                  <a:pt x="369" y="1618"/>
                </a:cubicBezTo>
                <a:cubicBezTo>
                  <a:pt x="328" y="1577"/>
                  <a:pt x="281" y="1537"/>
                  <a:pt x="237" y="1498"/>
                </a:cubicBezTo>
                <a:cubicBezTo>
                  <a:pt x="204" y="1469"/>
                  <a:pt x="184" y="1433"/>
                  <a:pt x="153" y="1402"/>
                </a:cubicBezTo>
                <a:cubicBezTo>
                  <a:pt x="146" y="1369"/>
                  <a:pt x="140" y="1359"/>
                  <a:pt x="117" y="1336"/>
                </a:cubicBezTo>
                <a:cubicBezTo>
                  <a:pt x="112" y="1320"/>
                  <a:pt x="93" y="1285"/>
                  <a:pt x="93" y="1330"/>
                </a:cubicBezTo>
                <a:close/>
              </a:path>
            </a:pathLst>
          </a:custGeom>
          <a:solidFill>
            <a:srgbClr val="FFFF99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2773" name="Rectangle 4">
            <a:extLst>
              <a:ext uri="{FF2B5EF4-FFF2-40B4-BE49-F238E27FC236}">
                <a16:creationId xmlns:a16="http://schemas.microsoft.com/office/drawing/2014/main" id="{A7618926-5AA1-4380-8CBB-F7A8A987D2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Dijkstra</a:t>
            </a:r>
            <a:r>
              <a:rPr lang="ja-JP" altLang="en-US"/>
              <a:t>’</a:t>
            </a:r>
            <a:r>
              <a:rPr lang="en-US" altLang="ja-JP"/>
              <a:t>s Algorithm</a:t>
            </a:r>
            <a:endParaRPr lang="en-US" altLang="en-US"/>
          </a:p>
        </p:txBody>
      </p:sp>
      <p:sp>
        <p:nvSpPr>
          <p:cNvPr id="32774" name="Rectangle 5">
            <a:extLst>
              <a:ext uri="{FF2B5EF4-FFF2-40B4-BE49-F238E27FC236}">
                <a16:creationId xmlns:a16="http://schemas.microsoft.com/office/drawing/2014/main" id="{74193EDC-743B-4335-ACC8-BC0D88C313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5105400"/>
            <a:ext cx="8475663" cy="1447800"/>
          </a:xfrm>
        </p:spPr>
        <p:txBody>
          <a:bodyPr/>
          <a:lstStyle/>
          <a:p>
            <a:pPr eaLnBrk="1" hangingPunct="1"/>
            <a:r>
              <a:rPr lang="en-US" altLang="en-US" sz="2400"/>
              <a:t>Update d(v) values</a:t>
            </a:r>
          </a:p>
          <a:p>
            <a:pPr lvl="1" eaLnBrk="1" hangingPunct="1"/>
            <a:r>
              <a:rPr lang="en-US" altLang="en-US" sz="2000"/>
              <a:t>Can cause addition of new nodes to horizon</a:t>
            </a:r>
          </a:p>
        </p:txBody>
      </p:sp>
      <p:sp>
        <p:nvSpPr>
          <p:cNvPr id="32775" name="Line 6">
            <a:extLst>
              <a:ext uri="{FF2B5EF4-FFF2-40B4-BE49-F238E27FC236}">
                <a16:creationId xmlns:a16="http://schemas.microsoft.com/office/drawing/2014/main" id="{D4C6C978-EEEE-4862-B836-B31A4E8D26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1895475"/>
            <a:ext cx="228600" cy="15240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2776" name="Line 7">
            <a:extLst>
              <a:ext uri="{FF2B5EF4-FFF2-40B4-BE49-F238E27FC236}">
                <a16:creationId xmlns:a16="http://schemas.microsoft.com/office/drawing/2014/main" id="{F17EC986-2C54-486D-864A-53070A1DE5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1895475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77" name="Line 8">
            <a:extLst>
              <a:ext uri="{FF2B5EF4-FFF2-40B4-BE49-F238E27FC236}">
                <a16:creationId xmlns:a16="http://schemas.microsoft.com/office/drawing/2014/main" id="{21AF9220-AB3B-44B6-8F96-2B6DC38DE05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895475"/>
            <a:ext cx="5334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78" name="Line 9">
            <a:extLst>
              <a:ext uri="{FF2B5EF4-FFF2-40B4-BE49-F238E27FC236}">
                <a16:creationId xmlns:a16="http://schemas.microsoft.com/office/drawing/2014/main" id="{6A282067-0D59-40A4-903B-B8BD000017B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5400" y="3267075"/>
            <a:ext cx="1447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79" name="Line 10">
            <a:extLst>
              <a:ext uri="{FF2B5EF4-FFF2-40B4-BE49-F238E27FC236}">
                <a16:creationId xmlns:a16="http://schemas.microsoft.com/office/drawing/2014/main" id="{3AD991FA-F8B6-4FE8-BC13-80FBB638E65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2505075"/>
            <a:ext cx="533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80" name="Line 11">
            <a:extLst>
              <a:ext uri="{FF2B5EF4-FFF2-40B4-BE49-F238E27FC236}">
                <a16:creationId xmlns:a16="http://schemas.microsoft.com/office/drawing/2014/main" id="{AEAB5CD8-BCC2-4DBD-ACB5-9C5194C9F77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2505075"/>
            <a:ext cx="1600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81" name="Line 12">
            <a:extLst>
              <a:ext uri="{FF2B5EF4-FFF2-40B4-BE49-F238E27FC236}">
                <a16:creationId xmlns:a16="http://schemas.microsoft.com/office/drawing/2014/main" id="{149EA6AC-A283-4578-82A2-B3558A25C9CD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3419475"/>
            <a:ext cx="2209800" cy="3048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82" name="Text Box 13">
            <a:extLst>
              <a:ext uri="{FF2B5EF4-FFF2-40B4-BE49-F238E27FC236}">
                <a16:creationId xmlns:a16="http://schemas.microsoft.com/office/drawing/2014/main" id="{4D8DC04A-EA72-4052-BC97-E368D5974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428875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32783" name="Text Box 14">
            <a:extLst>
              <a:ext uri="{FF2B5EF4-FFF2-40B4-BE49-F238E27FC236}">
                <a16:creationId xmlns:a16="http://schemas.microsoft.com/office/drawing/2014/main" id="{4B4CBEA6-E7AB-4736-892A-638F229D8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657475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6</a:t>
            </a:r>
          </a:p>
        </p:txBody>
      </p:sp>
      <p:sp>
        <p:nvSpPr>
          <p:cNvPr id="32784" name="Text Box 15">
            <a:extLst>
              <a:ext uri="{FF2B5EF4-FFF2-40B4-BE49-F238E27FC236}">
                <a16:creationId xmlns:a16="http://schemas.microsoft.com/office/drawing/2014/main" id="{776CB9AF-B43D-4762-98F5-4271516786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267075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32785" name="Text Box 16">
            <a:extLst>
              <a:ext uri="{FF2B5EF4-FFF2-40B4-BE49-F238E27FC236}">
                <a16:creationId xmlns:a16="http://schemas.microsoft.com/office/drawing/2014/main" id="{F8A3CF22-BD36-4CF1-ADAA-CD6404E5A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86075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32786" name="Text Box 17">
            <a:extLst>
              <a:ext uri="{FF2B5EF4-FFF2-40B4-BE49-F238E27FC236}">
                <a16:creationId xmlns:a16="http://schemas.microsoft.com/office/drawing/2014/main" id="{A6DD202E-05D3-4F31-9473-6C0F3575D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1895475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32787" name="Text Box 18">
            <a:extLst>
              <a:ext uri="{FF2B5EF4-FFF2-40B4-BE49-F238E27FC236}">
                <a16:creationId xmlns:a16="http://schemas.microsoft.com/office/drawing/2014/main" id="{CEC9A0E3-279C-4A9F-B0E3-A22DCC033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276475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32788" name="Text Box 19">
            <a:extLst>
              <a:ext uri="{FF2B5EF4-FFF2-40B4-BE49-F238E27FC236}">
                <a16:creationId xmlns:a16="http://schemas.microsoft.com/office/drawing/2014/main" id="{C03CD093-C259-4376-96D5-4B85C131E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114675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32789" name="Line 20">
            <a:extLst>
              <a:ext uri="{FF2B5EF4-FFF2-40B4-BE49-F238E27FC236}">
                <a16:creationId xmlns:a16="http://schemas.microsoft.com/office/drawing/2014/main" id="{2881770E-BCCC-495C-BD94-E3B900393B12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267075"/>
            <a:ext cx="6858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2790" name="Text Box 21">
            <a:extLst>
              <a:ext uri="{FF2B5EF4-FFF2-40B4-BE49-F238E27FC236}">
                <a16:creationId xmlns:a16="http://schemas.microsoft.com/office/drawing/2014/main" id="{B8563AB9-7F24-4B3B-B804-3F1D2EEED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962275"/>
            <a:ext cx="8715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 sz="1600" b="1">
                <a:latin typeface="Helvetica" panose="020B0604020202020204" pitchFamily="34" charset="0"/>
              </a:rPr>
              <a:t>Source</a:t>
            </a:r>
          </a:p>
          <a:p>
            <a:pPr algn="r"/>
            <a:r>
              <a:rPr lang="en-US" altLang="en-US" sz="1600" b="1">
                <a:latin typeface="Helvetica" panose="020B0604020202020204" pitchFamily="34" charset="0"/>
              </a:rPr>
              <a:t>Node</a:t>
            </a:r>
          </a:p>
        </p:txBody>
      </p:sp>
      <p:sp>
        <p:nvSpPr>
          <p:cNvPr id="32791" name="Text Box 22">
            <a:extLst>
              <a:ext uri="{FF2B5EF4-FFF2-40B4-BE49-F238E27FC236}">
                <a16:creationId xmlns:a16="http://schemas.microsoft.com/office/drawing/2014/main" id="{79050A3E-4B32-4F03-A26F-2BCA4D71D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724275"/>
            <a:ext cx="6905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CC00"/>
                </a:solidFill>
                <a:latin typeface="Helvetica" panose="020B0604020202020204" pitchFamily="34" charset="0"/>
              </a:rPr>
              <a:t>Done</a:t>
            </a:r>
          </a:p>
        </p:txBody>
      </p:sp>
      <p:sp>
        <p:nvSpPr>
          <p:cNvPr id="32792" name="Text Box 23">
            <a:extLst>
              <a:ext uri="{FF2B5EF4-FFF2-40B4-BE49-F238E27FC236}">
                <a16:creationId xmlns:a16="http://schemas.microsoft.com/office/drawing/2014/main" id="{D3EF9D17-6F29-465F-9EDF-3212E8EBB4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495675"/>
            <a:ext cx="93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CC00"/>
                </a:solidFill>
                <a:latin typeface="Helvetica" panose="020B0604020202020204" pitchFamily="34" charset="0"/>
              </a:rPr>
              <a:t>Horizon</a:t>
            </a:r>
          </a:p>
        </p:txBody>
      </p:sp>
      <p:sp>
        <p:nvSpPr>
          <p:cNvPr id="32793" name="Text Box 24">
            <a:extLst>
              <a:ext uri="{FF2B5EF4-FFF2-40B4-BE49-F238E27FC236}">
                <a16:creationId xmlns:a16="http://schemas.microsoft.com/office/drawing/2014/main" id="{502CD5B2-5D35-4C3A-853E-2D0E3A35A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1514475"/>
            <a:ext cx="9159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CC00"/>
                </a:solidFill>
                <a:latin typeface="Helvetica" panose="020B0604020202020204" pitchFamily="34" charset="0"/>
              </a:rPr>
              <a:t>Unseen</a:t>
            </a:r>
          </a:p>
        </p:txBody>
      </p:sp>
      <p:grpSp>
        <p:nvGrpSpPr>
          <p:cNvPr id="32794" name="Group 25">
            <a:extLst>
              <a:ext uri="{FF2B5EF4-FFF2-40B4-BE49-F238E27FC236}">
                <a16:creationId xmlns:a16="http://schemas.microsoft.com/office/drawing/2014/main" id="{E62A34A6-A2DE-4BB4-A33C-4C0E7DC50906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1587500"/>
            <a:ext cx="6302375" cy="1863725"/>
            <a:chOff x="1536" y="670"/>
            <a:chExt cx="3970" cy="1174"/>
          </a:xfrm>
        </p:grpSpPr>
        <p:grpSp>
          <p:nvGrpSpPr>
            <p:cNvPr id="32806" name="Group 26">
              <a:extLst>
                <a:ext uri="{FF2B5EF4-FFF2-40B4-BE49-F238E27FC236}">
                  <a16:creationId xmlns:a16="http://schemas.microsoft.com/office/drawing/2014/main" id="{F82EEC43-883A-450E-857E-4D4F07212F5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36" y="670"/>
              <a:ext cx="2923" cy="1174"/>
              <a:chOff x="1536" y="670"/>
              <a:chExt cx="2923" cy="1174"/>
            </a:xfrm>
          </p:grpSpPr>
          <p:sp>
            <p:nvSpPr>
              <p:cNvPr id="32808" name="Text Box 27">
                <a:extLst>
                  <a:ext uri="{FF2B5EF4-FFF2-40B4-BE49-F238E27FC236}">
                    <a16:creationId xmlns:a16="http://schemas.microsoft.com/office/drawing/2014/main" id="{1F086630-0D55-486B-900F-270206CF2C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36" y="1536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</a:rPr>
                  <a:t>0</a:t>
                </a:r>
              </a:p>
            </p:txBody>
          </p:sp>
          <p:sp>
            <p:nvSpPr>
              <p:cNvPr id="32809" name="Text Box 28">
                <a:extLst>
                  <a:ext uri="{FF2B5EF4-FFF2-40B4-BE49-F238E27FC236}">
                    <a16:creationId xmlns:a16="http://schemas.microsoft.com/office/drawing/2014/main" id="{2CF70E86-78AC-41B9-B10F-E1669C568F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84" y="768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</a:rPr>
                  <a:t>2</a:t>
                </a:r>
              </a:p>
            </p:txBody>
          </p:sp>
          <p:sp>
            <p:nvSpPr>
              <p:cNvPr id="32810" name="Text Box 29">
                <a:extLst>
                  <a:ext uri="{FF2B5EF4-FFF2-40B4-BE49-F238E27FC236}">
                    <a16:creationId xmlns:a16="http://schemas.microsoft.com/office/drawing/2014/main" id="{DF66E418-E869-4AC7-A8E2-43DA21C2528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84" y="864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</a:rPr>
                  <a:t>4</a:t>
                </a:r>
              </a:p>
            </p:txBody>
          </p:sp>
          <p:sp>
            <p:nvSpPr>
              <p:cNvPr id="32811" name="Text Box 30">
                <a:extLst>
                  <a:ext uri="{FF2B5EF4-FFF2-40B4-BE49-F238E27FC236}">
                    <a16:creationId xmlns:a16="http://schemas.microsoft.com/office/drawing/2014/main" id="{258F1967-C458-43FA-B152-25179E0A527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68" y="1632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</a:rPr>
                  <a:t>3</a:t>
                </a:r>
              </a:p>
            </p:txBody>
          </p:sp>
          <p:sp>
            <p:nvSpPr>
              <p:cNvPr id="32812" name="Text Box 31">
                <a:extLst>
                  <a:ext uri="{FF2B5EF4-FFF2-40B4-BE49-F238E27FC236}">
                    <a16:creationId xmlns:a16="http://schemas.microsoft.com/office/drawing/2014/main" id="{AAAC5691-CB45-43A1-9531-7A439230A7B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84" y="670"/>
                <a:ext cx="20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  <a:sym typeface="Symbol" panose="05050102010706020507" pitchFamily="18" charset="2"/>
                  </a:rPr>
                  <a:t></a:t>
                </a:r>
                <a:endPara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endParaRPr>
              </a:p>
            </p:txBody>
          </p:sp>
          <p:sp>
            <p:nvSpPr>
              <p:cNvPr id="32813" name="Text Box 32">
                <a:extLst>
                  <a:ext uri="{FF2B5EF4-FFF2-40B4-BE49-F238E27FC236}">
                    <a16:creationId xmlns:a16="http://schemas.microsoft.com/office/drawing/2014/main" id="{088460E5-0427-4CF0-9695-4CABB9CBE9D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72" y="1538"/>
                <a:ext cx="187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 b="1">
                    <a:solidFill>
                      <a:srgbClr val="FF0000"/>
                    </a:solidFill>
                    <a:latin typeface="Helvetica" panose="020B0604020202020204" pitchFamily="34" charset="0"/>
                    <a:sym typeface="Symbol" panose="05050102010706020507" pitchFamily="18" charset="2"/>
                  </a:rPr>
                  <a:t>6</a:t>
                </a:r>
                <a:endPara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endParaRPr>
              </a:p>
            </p:txBody>
          </p:sp>
        </p:grpSp>
        <p:sp>
          <p:nvSpPr>
            <p:cNvPr id="32807" name="Rectangle 33">
              <a:extLst>
                <a:ext uri="{FF2B5EF4-FFF2-40B4-BE49-F238E27FC236}">
                  <a16:creationId xmlns:a16="http://schemas.microsoft.com/office/drawing/2014/main" id="{C9F648C7-341B-40E0-AFA8-6173D0312F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1008"/>
              <a:ext cx="128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rPr>
                <a:t>Current Path Costs</a:t>
              </a:r>
            </a:p>
          </p:txBody>
        </p:sp>
      </p:grpSp>
      <p:sp>
        <p:nvSpPr>
          <p:cNvPr id="32795" name="Oval 39">
            <a:extLst>
              <a:ext uri="{FF2B5EF4-FFF2-40B4-BE49-F238E27FC236}">
                <a16:creationId xmlns:a16="http://schemas.microsoft.com/office/drawing/2014/main" id="{77BFBA22-6CF5-48B2-8853-3DBC13FE8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190875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32796" name="Oval 40">
            <a:extLst>
              <a:ext uri="{FF2B5EF4-FFF2-40B4-BE49-F238E27FC236}">
                <a16:creationId xmlns:a16="http://schemas.microsoft.com/office/drawing/2014/main" id="{28BEF585-0E48-4BB3-9345-0A8D50C78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1666875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32797" name="Line 41">
            <a:extLst>
              <a:ext uri="{FF2B5EF4-FFF2-40B4-BE49-F238E27FC236}">
                <a16:creationId xmlns:a16="http://schemas.microsoft.com/office/drawing/2014/main" id="{B7335A2C-A73E-47B6-9D64-9928F89AEE9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24200" y="1895475"/>
            <a:ext cx="1447800" cy="609600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798" name="Text Box 42">
            <a:extLst>
              <a:ext uri="{FF2B5EF4-FFF2-40B4-BE49-F238E27FC236}">
                <a16:creationId xmlns:a16="http://schemas.microsoft.com/office/drawing/2014/main" id="{18AA2A26-3F2E-4F61-9A19-1CDB0765A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819275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32799" name="Line 44">
            <a:extLst>
              <a:ext uri="{FF2B5EF4-FFF2-40B4-BE49-F238E27FC236}">
                <a16:creationId xmlns:a16="http://schemas.microsoft.com/office/drawing/2014/main" id="{B3727C1C-8797-4624-B2D7-706F277A318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24200" y="1895475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800" name="Line 45">
            <a:extLst>
              <a:ext uri="{FF2B5EF4-FFF2-40B4-BE49-F238E27FC236}">
                <a16:creationId xmlns:a16="http://schemas.microsoft.com/office/drawing/2014/main" id="{CF32C7F1-8E03-4BFE-A697-F4B94519F81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5400" y="3267075"/>
            <a:ext cx="1447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801" name="Line 46">
            <a:extLst>
              <a:ext uri="{FF2B5EF4-FFF2-40B4-BE49-F238E27FC236}">
                <a16:creationId xmlns:a16="http://schemas.microsoft.com/office/drawing/2014/main" id="{24EA4CC6-36E3-4FCD-ABED-89E5C96FA1D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2505075"/>
            <a:ext cx="533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802" name="Oval 47">
            <a:extLst>
              <a:ext uri="{FF2B5EF4-FFF2-40B4-BE49-F238E27FC236}">
                <a16:creationId xmlns:a16="http://schemas.microsoft.com/office/drawing/2014/main" id="{8CE275D5-9784-458E-884F-5BF49A8936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038475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D</a:t>
            </a:r>
          </a:p>
        </p:txBody>
      </p:sp>
      <p:sp>
        <p:nvSpPr>
          <p:cNvPr id="32803" name="Oval 48">
            <a:extLst>
              <a:ext uri="{FF2B5EF4-FFF2-40B4-BE49-F238E27FC236}">
                <a16:creationId xmlns:a16="http://schemas.microsoft.com/office/drawing/2014/main" id="{D6FAF127-4DDE-414D-BB3C-ABF10891F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495675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32804" name="Oval 49">
            <a:extLst>
              <a:ext uri="{FF2B5EF4-FFF2-40B4-BE49-F238E27FC236}">
                <a16:creationId xmlns:a16="http://schemas.microsoft.com/office/drawing/2014/main" id="{4A27D131-F569-499F-9AB6-AE3EA87C5C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1666875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E</a:t>
            </a:r>
          </a:p>
        </p:txBody>
      </p:sp>
      <p:sp>
        <p:nvSpPr>
          <p:cNvPr id="32805" name="Oval 50">
            <a:extLst>
              <a:ext uri="{FF2B5EF4-FFF2-40B4-BE49-F238E27FC236}">
                <a16:creationId xmlns:a16="http://schemas.microsoft.com/office/drawing/2014/main" id="{98CB36BB-1183-4CEF-87DD-80EB970CFE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276475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F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>
            <a:extLst>
              <a:ext uri="{FF2B5EF4-FFF2-40B4-BE49-F238E27FC236}">
                <a16:creationId xmlns:a16="http://schemas.microsoft.com/office/drawing/2014/main" id="{B8FBBE2A-9258-482A-944F-C21E3CFCF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19162DAC-8827-4379-B549-64FB216D2FA4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32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33795" name="Rectangle 4">
            <a:extLst>
              <a:ext uri="{FF2B5EF4-FFF2-40B4-BE49-F238E27FC236}">
                <a16:creationId xmlns:a16="http://schemas.microsoft.com/office/drawing/2014/main" id="{949C97D9-94A2-4E57-9DA9-F2B43A790B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Dijkstra</a:t>
            </a:r>
            <a:r>
              <a:rPr lang="ja-JP" altLang="en-US"/>
              <a:t>’</a:t>
            </a:r>
            <a:r>
              <a:rPr lang="en-US" altLang="ja-JP"/>
              <a:t>s Algorithm</a:t>
            </a:r>
            <a:endParaRPr lang="en-US" altLang="en-US"/>
          </a:p>
        </p:txBody>
      </p:sp>
      <p:sp>
        <p:nvSpPr>
          <p:cNvPr id="33796" name="Rectangle 5">
            <a:extLst>
              <a:ext uri="{FF2B5EF4-FFF2-40B4-BE49-F238E27FC236}">
                <a16:creationId xmlns:a16="http://schemas.microsoft.com/office/drawing/2014/main" id="{BB8873F5-DA7C-4BFB-8D95-AAB332AF5B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5105400"/>
            <a:ext cx="8475663" cy="1447800"/>
          </a:xfrm>
        </p:spPr>
        <p:txBody>
          <a:bodyPr/>
          <a:lstStyle/>
          <a:p>
            <a:pPr eaLnBrk="1" hangingPunct="1"/>
            <a:r>
              <a:rPr lang="en-US" altLang="en-US" sz="2400"/>
              <a:t>Final tree shown in green</a:t>
            </a:r>
          </a:p>
        </p:txBody>
      </p:sp>
      <p:sp>
        <p:nvSpPr>
          <p:cNvPr id="33797" name="Line 6">
            <a:extLst>
              <a:ext uri="{FF2B5EF4-FFF2-40B4-BE49-F238E27FC236}">
                <a16:creationId xmlns:a16="http://schemas.microsoft.com/office/drawing/2014/main" id="{4F319284-11CE-448D-B634-BD254A4E78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1895475"/>
            <a:ext cx="228600" cy="15240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3798" name="Line 7">
            <a:extLst>
              <a:ext uri="{FF2B5EF4-FFF2-40B4-BE49-F238E27FC236}">
                <a16:creationId xmlns:a16="http://schemas.microsoft.com/office/drawing/2014/main" id="{C716E891-13DF-425F-A92B-EA972942E4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1895475"/>
            <a:ext cx="1447800" cy="6096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799" name="Line 8">
            <a:extLst>
              <a:ext uri="{FF2B5EF4-FFF2-40B4-BE49-F238E27FC236}">
                <a16:creationId xmlns:a16="http://schemas.microsoft.com/office/drawing/2014/main" id="{22CEE2E6-C3B4-4A88-9F26-B14CB470A22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895475"/>
            <a:ext cx="5334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800" name="Line 9">
            <a:extLst>
              <a:ext uri="{FF2B5EF4-FFF2-40B4-BE49-F238E27FC236}">
                <a16:creationId xmlns:a16="http://schemas.microsoft.com/office/drawing/2014/main" id="{0B5F66CE-4EE0-431D-B547-E789D0B599A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5400" y="3267075"/>
            <a:ext cx="1447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801" name="Line 10">
            <a:extLst>
              <a:ext uri="{FF2B5EF4-FFF2-40B4-BE49-F238E27FC236}">
                <a16:creationId xmlns:a16="http://schemas.microsoft.com/office/drawing/2014/main" id="{10743D3D-9781-4938-AAF9-3075D9C64AC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2505075"/>
            <a:ext cx="533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802" name="Line 11">
            <a:extLst>
              <a:ext uri="{FF2B5EF4-FFF2-40B4-BE49-F238E27FC236}">
                <a16:creationId xmlns:a16="http://schemas.microsoft.com/office/drawing/2014/main" id="{4481AC70-8FEB-467C-B381-B2B8BCE5236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2505075"/>
            <a:ext cx="1600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803" name="Line 12">
            <a:extLst>
              <a:ext uri="{FF2B5EF4-FFF2-40B4-BE49-F238E27FC236}">
                <a16:creationId xmlns:a16="http://schemas.microsoft.com/office/drawing/2014/main" id="{DBCC2FD1-94CD-4464-B59A-83484AFE7EE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3419475"/>
            <a:ext cx="2209800" cy="3048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804" name="Text Box 13">
            <a:extLst>
              <a:ext uri="{FF2B5EF4-FFF2-40B4-BE49-F238E27FC236}">
                <a16:creationId xmlns:a16="http://schemas.microsoft.com/office/drawing/2014/main" id="{B72C3E49-D324-4673-841B-D16F69A35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428875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33805" name="Text Box 14">
            <a:extLst>
              <a:ext uri="{FF2B5EF4-FFF2-40B4-BE49-F238E27FC236}">
                <a16:creationId xmlns:a16="http://schemas.microsoft.com/office/drawing/2014/main" id="{56D69A52-D8EC-47F9-887D-B2D592016C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657475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6</a:t>
            </a:r>
          </a:p>
        </p:txBody>
      </p:sp>
      <p:sp>
        <p:nvSpPr>
          <p:cNvPr id="33806" name="Text Box 15">
            <a:extLst>
              <a:ext uri="{FF2B5EF4-FFF2-40B4-BE49-F238E27FC236}">
                <a16:creationId xmlns:a16="http://schemas.microsoft.com/office/drawing/2014/main" id="{1715B15D-ACD3-4F7A-B461-458B4D3E7E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267075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33807" name="Text Box 16">
            <a:extLst>
              <a:ext uri="{FF2B5EF4-FFF2-40B4-BE49-F238E27FC236}">
                <a16:creationId xmlns:a16="http://schemas.microsoft.com/office/drawing/2014/main" id="{E448C615-77F0-41C5-9AA8-02366D6E3E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86075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33808" name="Text Box 17">
            <a:extLst>
              <a:ext uri="{FF2B5EF4-FFF2-40B4-BE49-F238E27FC236}">
                <a16:creationId xmlns:a16="http://schemas.microsoft.com/office/drawing/2014/main" id="{80D2F672-CB36-492A-B214-6CF15FD12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1895475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33809" name="Text Box 18">
            <a:extLst>
              <a:ext uri="{FF2B5EF4-FFF2-40B4-BE49-F238E27FC236}">
                <a16:creationId xmlns:a16="http://schemas.microsoft.com/office/drawing/2014/main" id="{4C791E76-8F72-47B1-A6BC-43B1A2EF3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276475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33810" name="Text Box 19">
            <a:extLst>
              <a:ext uri="{FF2B5EF4-FFF2-40B4-BE49-F238E27FC236}">
                <a16:creationId xmlns:a16="http://schemas.microsoft.com/office/drawing/2014/main" id="{C8898A78-2037-4046-917D-DFA5CB83AC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114675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33811" name="Line 20">
            <a:extLst>
              <a:ext uri="{FF2B5EF4-FFF2-40B4-BE49-F238E27FC236}">
                <a16:creationId xmlns:a16="http://schemas.microsoft.com/office/drawing/2014/main" id="{0E4D281A-89E4-4089-9FD5-DC3C6FAC542E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3267075"/>
            <a:ext cx="68580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3812" name="Text Box 21">
            <a:extLst>
              <a:ext uri="{FF2B5EF4-FFF2-40B4-BE49-F238E27FC236}">
                <a16:creationId xmlns:a16="http://schemas.microsoft.com/office/drawing/2014/main" id="{EF656658-F1FE-48F2-B524-F01044000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962275"/>
            <a:ext cx="87153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 sz="1600" b="1">
                <a:latin typeface="Helvetica" panose="020B0604020202020204" pitchFamily="34" charset="0"/>
              </a:rPr>
              <a:t>Source</a:t>
            </a:r>
          </a:p>
          <a:p>
            <a:pPr algn="r"/>
            <a:r>
              <a:rPr lang="en-US" altLang="en-US" sz="1600" b="1">
                <a:latin typeface="Helvetica" panose="020B0604020202020204" pitchFamily="34" charset="0"/>
              </a:rPr>
              <a:t>Node</a:t>
            </a:r>
          </a:p>
        </p:txBody>
      </p:sp>
      <p:grpSp>
        <p:nvGrpSpPr>
          <p:cNvPr id="33813" name="Group 26">
            <a:extLst>
              <a:ext uri="{FF2B5EF4-FFF2-40B4-BE49-F238E27FC236}">
                <a16:creationId xmlns:a16="http://schemas.microsoft.com/office/drawing/2014/main" id="{127CE52D-A664-4A54-B006-49F68ABA2D16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1590675"/>
            <a:ext cx="4640263" cy="1860550"/>
            <a:chOff x="1536" y="672"/>
            <a:chExt cx="2923" cy="1172"/>
          </a:xfrm>
        </p:grpSpPr>
        <p:sp>
          <p:nvSpPr>
            <p:cNvPr id="33825" name="Text Box 27">
              <a:extLst>
                <a:ext uri="{FF2B5EF4-FFF2-40B4-BE49-F238E27FC236}">
                  <a16:creationId xmlns:a16="http://schemas.microsoft.com/office/drawing/2014/main" id="{0E4CAE96-3235-4368-9C15-D98DFD6292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6" y="1536"/>
              <a:ext cx="18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33826" name="Text Box 28">
              <a:extLst>
                <a:ext uri="{FF2B5EF4-FFF2-40B4-BE49-F238E27FC236}">
                  <a16:creationId xmlns:a16="http://schemas.microsoft.com/office/drawing/2014/main" id="{9A345C8D-88ED-4961-90E3-62E007723B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768"/>
              <a:ext cx="18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33827" name="Text Box 29">
              <a:extLst>
                <a:ext uri="{FF2B5EF4-FFF2-40B4-BE49-F238E27FC236}">
                  <a16:creationId xmlns:a16="http://schemas.microsoft.com/office/drawing/2014/main" id="{05E4912F-7DC8-490C-8A5C-1FFBB96F30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864"/>
              <a:ext cx="18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rPr>
                <a:t>4</a:t>
              </a:r>
            </a:p>
          </p:txBody>
        </p:sp>
        <p:sp>
          <p:nvSpPr>
            <p:cNvPr id="33828" name="Text Box 30">
              <a:extLst>
                <a:ext uri="{FF2B5EF4-FFF2-40B4-BE49-F238E27FC236}">
                  <a16:creationId xmlns:a16="http://schemas.microsoft.com/office/drawing/2014/main" id="{5D8DB7FF-EA8F-4E2D-8D6F-2519B13117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1632"/>
              <a:ext cx="18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33829" name="Text Box 31">
              <a:extLst>
                <a:ext uri="{FF2B5EF4-FFF2-40B4-BE49-F238E27FC236}">
                  <a16:creationId xmlns:a16="http://schemas.microsoft.com/office/drawing/2014/main" id="{B6C37C80-B696-4788-A5CA-4A39BD53D0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672"/>
              <a:ext cx="18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  <a:sym typeface="Symbol" panose="05050102010706020507" pitchFamily="18" charset="2"/>
                </a:rPr>
                <a:t>5</a:t>
              </a:r>
              <a:endParaRPr lang="en-US" altLang="en-US" sz="1600" b="1">
                <a:solidFill>
                  <a:srgbClr val="FF0000"/>
                </a:solidFill>
                <a:latin typeface="Helvetica" panose="020B0604020202020204" pitchFamily="34" charset="0"/>
              </a:endParaRPr>
            </a:p>
          </p:txBody>
        </p:sp>
        <p:sp>
          <p:nvSpPr>
            <p:cNvPr id="33830" name="Text Box 32">
              <a:extLst>
                <a:ext uri="{FF2B5EF4-FFF2-40B4-BE49-F238E27FC236}">
                  <a16:creationId xmlns:a16="http://schemas.microsoft.com/office/drawing/2014/main" id="{9BF71A16-0309-4743-9F39-0F31BEFEBD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2" y="1538"/>
              <a:ext cx="18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 b="1">
                  <a:solidFill>
                    <a:srgbClr val="FF0000"/>
                  </a:solidFill>
                  <a:latin typeface="Helvetica" panose="020B0604020202020204" pitchFamily="34" charset="0"/>
                  <a:sym typeface="Symbol" panose="05050102010706020507" pitchFamily="18" charset="2"/>
                </a:rPr>
                <a:t>6</a:t>
              </a:r>
              <a:endParaRPr lang="en-US" altLang="en-US" sz="1600" b="1">
                <a:solidFill>
                  <a:srgbClr val="FF0000"/>
                </a:solidFill>
                <a:latin typeface="Helvetica" panose="020B0604020202020204" pitchFamily="34" charset="0"/>
              </a:endParaRPr>
            </a:p>
          </p:txBody>
        </p:sp>
      </p:grpSp>
      <p:sp>
        <p:nvSpPr>
          <p:cNvPr id="33814" name="Oval 34">
            <a:extLst>
              <a:ext uri="{FF2B5EF4-FFF2-40B4-BE49-F238E27FC236}">
                <a16:creationId xmlns:a16="http://schemas.microsoft.com/office/drawing/2014/main" id="{FE26887F-6646-429E-A308-60407064D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190875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33815" name="Oval 35">
            <a:extLst>
              <a:ext uri="{FF2B5EF4-FFF2-40B4-BE49-F238E27FC236}">
                <a16:creationId xmlns:a16="http://schemas.microsoft.com/office/drawing/2014/main" id="{A094FADD-8C9C-4C3F-BA24-10840ACEE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1666875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33816" name="Line 36">
            <a:extLst>
              <a:ext uri="{FF2B5EF4-FFF2-40B4-BE49-F238E27FC236}">
                <a16:creationId xmlns:a16="http://schemas.microsoft.com/office/drawing/2014/main" id="{2A67FC3E-ED35-4DD4-84FF-CD4FDB0C729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24200" y="1895475"/>
            <a:ext cx="1447800" cy="609600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817" name="Text Box 37">
            <a:extLst>
              <a:ext uri="{FF2B5EF4-FFF2-40B4-BE49-F238E27FC236}">
                <a16:creationId xmlns:a16="http://schemas.microsoft.com/office/drawing/2014/main" id="{5AA3AEEF-CDA7-4EF6-BEDC-DCC6FE704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1819275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33818" name="Line 38">
            <a:extLst>
              <a:ext uri="{FF2B5EF4-FFF2-40B4-BE49-F238E27FC236}">
                <a16:creationId xmlns:a16="http://schemas.microsoft.com/office/drawing/2014/main" id="{06E0597C-D727-49F8-984B-50E25A12744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24200" y="1895475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819" name="Line 39">
            <a:extLst>
              <a:ext uri="{FF2B5EF4-FFF2-40B4-BE49-F238E27FC236}">
                <a16:creationId xmlns:a16="http://schemas.microsoft.com/office/drawing/2014/main" id="{053DCD4A-8B8E-46B5-B24B-698A2C91BF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5400" y="3267075"/>
            <a:ext cx="1447800" cy="4572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820" name="Line 40">
            <a:extLst>
              <a:ext uri="{FF2B5EF4-FFF2-40B4-BE49-F238E27FC236}">
                <a16:creationId xmlns:a16="http://schemas.microsoft.com/office/drawing/2014/main" id="{FD69F958-395D-4F8A-986D-3BDB9193FF7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2505075"/>
            <a:ext cx="533400" cy="12192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3821" name="Oval 41">
            <a:extLst>
              <a:ext uri="{FF2B5EF4-FFF2-40B4-BE49-F238E27FC236}">
                <a16:creationId xmlns:a16="http://schemas.microsoft.com/office/drawing/2014/main" id="{1E27F004-8FF6-4DCB-ADED-64C11C05D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038475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D</a:t>
            </a:r>
          </a:p>
        </p:txBody>
      </p:sp>
      <p:sp>
        <p:nvSpPr>
          <p:cNvPr id="33822" name="Oval 42">
            <a:extLst>
              <a:ext uri="{FF2B5EF4-FFF2-40B4-BE49-F238E27FC236}">
                <a16:creationId xmlns:a16="http://schemas.microsoft.com/office/drawing/2014/main" id="{90A1B453-C560-4959-BCDE-D16819FD9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3495675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33823" name="Oval 43">
            <a:extLst>
              <a:ext uri="{FF2B5EF4-FFF2-40B4-BE49-F238E27FC236}">
                <a16:creationId xmlns:a16="http://schemas.microsoft.com/office/drawing/2014/main" id="{777EE778-7CEA-4D7A-AEF5-84CE6C3A5A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1666875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E</a:t>
            </a:r>
          </a:p>
        </p:txBody>
      </p:sp>
      <p:sp>
        <p:nvSpPr>
          <p:cNvPr id="33824" name="Oval 44">
            <a:extLst>
              <a:ext uri="{FF2B5EF4-FFF2-40B4-BE49-F238E27FC236}">
                <a16:creationId xmlns:a16="http://schemas.microsoft.com/office/drawing/2014/main" id="{FEFCB057-6379-4274-9C00-1EFD578A3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276475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F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>
            <a:extLst>
              <a:ext uri="{FF2B5EF4-FFF2-40B4-BE49-F238E27FC236}">
                <a16:creationId xmlns:a16="http://schemas.microsoft.com/office/drawing/2014/main" id="{9F9998A7-90CD-4C98-A7D7-6CF942AD9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3D309B7F-28B7-42D6-9444-2760A6F9D129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33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217090" name="Rectangle 2">
            <a:extLst>
              <a:ext uri="{FF2B5EF4-FFF2-40B4-BE49-F238E27FC236}">
                <a16:creationId xmlns:a16="http://schemas.microsoft.com/office/drawing/2014/main" id="{56627D91-47C9-4DEF-BE35-095999BE21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1752600"/>
            <a:ext cx="4267200" cy="3810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5B42C6D9-FCA8-4C23-8925-3E236B119C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Link State Characteristics</a:t>
            </a:r>
          </a:p>
        </p:txBody>
      </p:sp>
      <p:sp>
        <p:nvSpPr>
          <p:cNvPr id="34821" name="Rectangle 4">
            <a:extLst>
              <a:ext uri="{FF2B5EF4-FFF2-40B4-BE49-F238E27FC236}">
                <a16:creationId xmlns:a16="http://schemas.microsoft.com/office/drawing/2014/main" id="{AE340051-DB27-4195-8A47-D1213D534C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1611313"/>
            <a:ext cx="3887788" cy="2887662"/>
          </a:xfrm>
        </p:spPr>
        <p:txBody>
          <a:bodyPr/>
          <a:lstStyle/>
          <a:p>
            <a:pPr eaLnBrk="1" hangingPunct="1"/>
            <a:r>
              <a:rPr lang="en-US" altLang="en-US"/>
              <a:t>With consistent LSDBs*, all nodes compute consistent loop-free paths</a:t>
            </a:r>
          </a:p>
          <a:p>
            <a:pPr eaLnBrk="1" hangingPunct="1"/>
            <a:r>
              <a:rPr lang="en-US" altLang="en-US"/>
              <a:t>Can still have transient loops</a:t>
            </a:r>
          </a:p>
        </p:txBody>
      </p:sp>
      <p:sp>
        <p:nvSpPr>
          <p:cNvPr id="34822" name="Line 5">
            <a:extLst>
              <a:ext uri="{FF2B5EF4-FFF2-40B4-BE49-F238E27FC236}">
                <a16:creationId xmlns:a16="http://schemas.microsoft.com/office/drawing/2014/main" id="{EF3ED7EA-A702-491A-AB7B-59D4ECA657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15000" y="2438400"/>
            <a:ext cx="76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3" name="Line 6">
            <a:extLst>
              <a:ext uri="{FF2B5EF4-FFF2-40B4-BE49-F238E27FC236}">
                <a16:creationId xmlns:a16="http://schemas.microsoft.com/office/drawing/2014/main" id="{B23D921C-E5FF-4AC9-A69B-6FC3C28B1BCD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2438400"/>
            <a:ext cx="838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4" name="Line 7">
            <a:extLst>
              <a:ext uri="{FF2B5EF4-FFF2-40B4-BE49-F238E27FC236}">
                <a16:creationId xmlns:a16="http://schemas.microsoft.com/office/drawing/2014/main" id="{14EC9A5B-825C-42E4-A5FA-BBBECC51931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200400"/>
            <a:ext cx="762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5" name="Line 8">
            <a:extLst>
              <a:ext uri="{FF2B5EF4-FFF2-40B4-BE49-F238E27FC236}">
                <a16:creationId xmlns:a16="http://schemas.microsoft.com/office/drawing/2014/main" id="{9052FA03-49FE-47FF-9F52-04EF89D73B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77000" y="3200400"/>
            <a:ext cx="838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6" name="Line 9">
            <a:extLst>
              <a:ext uri="{FF2B5EF4-FFF2-40B4-BE49-F238E27FC236}">
                <a16:creationId xmlns:a16="http://schemas.microsoft.com/office/drawing/2014/main" id="{4C64C91A-A863-49EC-8A40-02CD2F0DB28A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2438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7" name="Text Box 10">
            <a:extLst>
              <a:ext uri="{FF2B5EF4-FFF2-40B4-BE49-F238E27FC236}">
                <a16:creationId xmlns:a16="http://schemas.microsoft.com/office/drawing/2014/main" id="{59F38469-0241-4ADD-BDCA-8AADABACF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4800" y="3016250"/>
            <a:ext cx="330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0000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34828" name="Text Box 11">
            <a:extLst>
              <a:ext uri="{FF2B5EF4-FFF2-40B4-BE49-F238E27FC236}">
                <a16:creationId xmlns:a16="http://schemas.microsoft.com/office/drawing/2014/main" id="{29A5A859-8E9E-471B-A85C-B7EA68EAB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228850"/>
            <a:ext cx="330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0000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34829" name="Text Box 12">
            <a:extLst>
              <a:ext uri="{FF2B5EF4-FFF2-40B4-BE49-F238E27FC236}">
                <a16:creationId xmlns:a16="http://schemas.microsoft.com/office/drawing/2014/main" id="{4E9D7A98-78D0-476D-99A0-AA6AAFCB8C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067050"/>
            <a:ext cx="330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0000"/>
                </a:solidFill>
                <a:latin typeface="Arial" panose="020B0604020202020204" pitchFamily="34" charset="0"/>
              </a:rPr>
              <a:t>C</a:t>
            </a:r>
          </a:p>
        </p:txBody>
      </p:sp>
      <p:sp>
        <p:nvSpPr>
          <p:cNvPr id="34830" name="Text Box 13">
            <a:extLst>
              <a:ext uri="{FF2B5EF4-FFF2-40B4-BE49-F238E27FC236}">
                <a16:creationId xmlns:a16="http://schemas.microsoft.com/office/drawing/2014/main" id="{8AB32B86-49CA-4F35-B59E-FAAE23FA7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3829050"/>
            <a:ext cx="330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0000"/>
                </a:solidFill>
                <a:latin typeface="Arial" panose="020B0604020202020204" pitchFamily="34" charset="0"/>
              </a:rPr>
              <a:t>D</a:t>
            </a:r>
          </a:p>
        </p:txBody>
      </p:sp>
      <p:sp>
        <p:nvSpPr>
          <p:cNvPr id="34831" name="Text Box 14">
            <a:extLst>
              <a:ext uri="{FF2B5EF4-FFF2-40B4-BE49-F238E27FC236}">
                <a16:creationId xmlns:a16="http://schemas.microsoft.com/office/drawing/2014/main" id="{EF99B490-7C01-4B1F-B072-B1DEA5C999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514600"/>
            <a:ext cx="296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4832" name="Text Box 15">
            <a:extLst>
              <a:ext uri="{FF2B5EF4-FFF2-40B4-BE49-F238E27FC236}">
                <a16:creationId xmlns:a16="http://schemas.microsoft.com/office/drawing/2014/main" id="{7D6F7ADD-22D5-4381-A2EA-07E77E70E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1125" y="2955925"/>
            <a:ext cx="296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4833" name="Text Box 16">
            <a:extLst>
              <a:ext uri="{FF2B5EF4-FFF2-40B4-BE49-F238E27FC236}">
                <a16:creationId xmlns:a16="http://schemas.microsoft.com/office/drawing/2014/main" id="{FA905728-7664-4EA2-9192-2F8CE8DA1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5" y="3489325"/>
            <a:ext cx="296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0000"/>
                </a:solidFill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34834" name="Text Box 17">
            <a:extLst>
              <a:ext uri="{FF2B5EF4-FFF2-40B4-BE49-F238E27FC236}">
                <a16:creationId xmlns:a16="http://schemas.microsoft.com/office/drawing/2014/main" id="{6845B7B3-F2E4-4860-8A2B-C606C6B65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8325" y="3489325"/>
            <a:ext cx="296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4835" name="Text Box 18">
            <a:extLst>
              <a:ext uri="{FF2B5EF4-FFF2-40B4-BE49-F238E27FC236}">
                <a16:creationId xmlns:a16="http://schemas.microsoft.com/office/drawing/2014/main" id="{B738A1D9-8961-44C6-ADFC-05D2E3CC4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25" y="2574925"/>
            <a:ext cx="296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>
                <a:solidFill>
                  <a:srgbClr val="000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4836" name="Text Box 19">
            <a:extLst>
              <a:ext uri="{FF2B5EF4-FFF2-40B4-BE49-F238E27FC236}">
                <a16:creationId xmlns:a16="http://schemas.microsoft.com/office/drawing/2014/main" id="{8E5E349C-E52E-4706-8543-99AE9E585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191000"/>
            <a:ext cx="2808288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000">
                <a:solidFill>
                  <a:srgbClr val="000000"/>
                </a:solidFill>
                <a:latin typeface="Arial" panose="020B0604020202020204" pitchFamily="34" charset="0"/>
              </a:rPr>
              <a:t>Packet from C</a:t>
            </a:r>
            <a:r>
              <a:rPr lang="en-US" altLang="en-US" sz="2000">
                <a:solidFill>
                  <a:srgbClr val="000000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altLang="en-US" sz="2000">
                <a:solidFill>
                  <a:srgbClr val="000000"/>
                </a:solidFill>
                <a:latin typeface="Arial" panose="020B0604020202020204" pitchFamily="34" charset="0"/>
              </a:rPr>
              <a:t>A</a:t>
            </a:r>
          </a:p>
          <a:p>
            <a:r>
              <a:rPr lang="en-US" altLang="en-US" sz="2000">
                <a:solidFill>
                  <a:srgbClr val="000000"/>
                </a:solidFill>
                <a:latin typeface="Arial" panose="020B0604020202020204" pitchFamily="34" charset="0"/>
              </a:rPr>
              <a:t>may loop around BDC</a:t>
            </a:r>
          </a:p>
          <a:p>
            <a:r>
              <a:rPr lang="en-US" altLang="en-US" sz="2000">
                <a:solidFill>
                  <a:srgbClr val="000000"/>
                </a:solidFill>
                <a:latin typeface="Arial" panose="020B0604020202020204" pitchFamily="34" charset="0"/>
              </a:rPr>
              <a:t>if B knows about failure</a:t>
            </a:r>
          </a:p>
          <a:p>
            <a:r>
              <a:rPr lang="en-US" altLang="en-US" sz="2000">
                <a:solidFill>
                  <a:srgbClr val="000000"/>
                </a:solidFill>
                <a:latin typeface="Arial" panose="020B0604020202020204" pitchFamily="34" charset="0"/>
              </a:rPr>
              <a:t>and C &amp; D do not</a:t>
            </a:r>
          </a:p>
        </p:txBody>
      </p:sp>
      <p:sp>
        <p:nvSpPr>
          <p:cNvPr id="34837" name="Oval 20">
            <a:extLst>
              <a:ext uri="{FF2B5EF4-FFF2-40B4-BE49-F238E27FC236}">
                <a16:creationId xmlns:a16="http://schemas.microsoft.com/office/drawing/2014/main" id="{3B7A755E-01C4-4F7E-82D7-13D964DD3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362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8" name="Oval 21">
            <a:extLst>
              <a:ext uri="{FF2B5EF4-FFF2-40B4-BE49-F238E27FC236}">
                <a16:creationId xmlns:a16="http://schemas.microsoft.com/office/drawing/2014/main" id="{92463AA4-5322-44B7-9AD0-6B30358774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3124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39" name="Oval 22">
            <a:extLst>
              <a:ext uri="{FF2B5EF4-FFF2-40B4-BE49-F238E27FC236}">
                <a16:creationId xmlns:a16="http://schemas.microsoft.com/office/drawing/2014/main" id="{C477D38C-7BA0-4483-BCE3-4F52A2D5B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3886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40" name="Oval 23">
            <a:extLst>
              <a:ext uri="{FF2B5EF4-FFF2-40B4-BE49-F238E27FC236}">
                <a16:creationId xmlns:a16="http://schemas.microsoft.com/office/drawing/2014/main" id="{F8F0AE0D-A243-47E9-90FA-460141885C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31242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4841" name="Text Box 24">
            <a:extLst>
              <a:ext uri="{FF2B5EF4-FFF2-40B4-BE49-F238E27FC236}">
                <a16:creationId xmlns:a16="http://schemas.microsoft.com/office/drawing/2014/main" id="{46676E3D-866D-43C4-ACE7-82174AEE3CDC}"/>
              </a:ext>
            </a:extLst>
          </p:cNvPr>
          <p:cNvSpPr txBox="1">
            <a:spLocks noChangeArrowheads="1"/>
          </p:cNvSpPr>
          <p:nvPr/>
        </p:nvSpPr>
        <p:spPr bwMode="auto">
          <a:xfrm rot="-2442533">
            <a:off x="5894388" y="2651125"/>
            <a:ext cx="3540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</a:p>
        </p:txBody>
      </p:sp>
      <p:sp>
        <p:nvSpPr>
          <p:cNvPr id="34842" name="Text Box 25">
            <a:extLst>
              <a:ext uri="{FF2B5EF4-FFF2-40B4-BE49-F238E27FC236}">
                <a16:creationId xmlns:a16="http://schemas.microsoft.com/office/drawing/2014/main" id="{B47DB54B-1FCD-453B-80B5-D2D165113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543425"/>
            <a:ext cx="27368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buFont typeface="Arial" panose="020B0604020202020204" pitchFamily="34" charset="0"/>
              <a:buChar char="*"/>
            </a:pPr>
            <a:r>
              <a:rPr lang="en-US" altLang="en-US" sz="2000">
                <a:latin typeface="Arial" panose="020B0604020202020204" pitchFamily="34" charset="0"/>
              </a:rPr>
              <a:t>Link State Data Base</a:t>
            </a:r>
            <a:r>
              <a:rPr lang="en-US" altLang="en-US" sz="2000" b="1">
                <a:latin typeface="Arial" panose="020B0604020202020204" pitchFamily="34" charset="0"/>
              </a:rPr>
              <a:t> </a:t>
            </a:r>
          </a:p>
          <a:p>
            <a:pPr eaLnBrk="1" hangingPunct="1"/>
            <a:endParaRPr lang="en-US" altLang="en-US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>
            <a:extLst>
              <a:ext uri="{FF2B5EF4-FFF2-40B4-BE49-F238E27FC236}">
                <a16:creationId xmlns:a16="http://schemas.microsoft.com/office/drawing/2014/main" id="{52BA879B-E86C-4C77-95DE-7F7ACB7CB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4058D418-7F01-4804-B08F-6E537865B10F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34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6B2DD2CF-6443-44EA-9ABD-BEAB45072F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OSPF Routing Protocol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2C352BA5-DEA8-4379-B4EF-F971CA1703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Open</a:t>
            </a:r>
          </a:p>
          <a:p>
            <a:pPr lvl="1" eaLnBrk="1" hangingPunct="1"/>
            <a:r>
              <a:rPr lang="en-US" altLang="en-US"/>
              <a:t>Open standard created by IETF</a:t>
            </a:r>
          </a:p>
          <a:p>
            <a:pPr eaLnBrk="1" hangingPunct="1"/>
            <a:r>
              <a:rPr lang="en-US" altLang="en-US"/>
              <a:t>Shortest-path first</a:t>
            </a:r>
          </a:p>
          <a:p>
            <a:pPr lvl="1" eaLnBrk="1" hangingPunct="1"/>
            <a:r>
              <a:rPr lang="en-US" altLang="en-US"/>
              <a:t>Another name for Dijkstra</a:t>
            </a:r>
            <a:r>
              <a:rPr lang="ja-JP" altLang="en-US"/>
              <a:t>’</a:t>
            </a:r>
            <a:r>
              <a:rPr lang="en-US" altLang="ja-JP"/>
              <a:t>s algorithm</a:t>
            </a:r>
          </a:p>
          <a:p>
            <a:pPr eaLnBrk="1" hangingPunct="1"/>
            <a:r>
              <a:rPr lang="en-US" altLang="en-US"/>
              <a:t>More prevalent than RIP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>
            <a:extLst>
              <a:ext uri="{FF2B5EF4-FFF2-40B4-BE49-F238E27FC236}">
                <a16:creationId xmlns:a16="http://schemas.microsoft.com/office/drawing/2014/main" id="{DA490019-302E-41AF-9AE3-07CE441EB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511BBF8F-62D5-46FB-9DB9-4691661B2044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35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67241504-59C4-4404-8E7E-2189F8F3C6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OSPF Reliable Flooding</a:t>
            </a:r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94AF6C70-5D0F-4B8A-A43B-B981BCCC83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Transmit link state advertisements</a:t>
            </a:r>
          </a:p>
          <a:p>
            <a:pPr lvl="1" eaLnBrk="1" hangingPunct="1"/>
            <a:r>
              <a:rPr lang="en-US" altLang="en-US" sz="2000"/>
              <a:t>Originating router</a:t>
            </a:r>
          </a:p>
          <a:p>
            <a:pPr lvl="2" eaLnBrk="1" hangingPunct="1"/>
            <a:r>
              <a:rPr lang="en-US" altLang="en-US" sz="2000"/>
              <a:t>Typically, minimum IP address for router</a:t>
            </a:r>
          </a:p>
          <a:p>
            <a:pPr lvl="1" eaLnBrk="1" hangingPunct="1"/>
            <a:r>
              <a:rPr lang="en-US" altLang="en-US" sz="2000"/>
              <a:t>Link ID</a:t>
            </a:r>
          </a:p>
          <a:p>
            <a:pPr lvl="2" eaLnBrk="1" hangingPunct="1"/>
            <a:r>
              <a:rPr lang="en-US" altLang="en-US" sz="2000"/>
              <a:t>ID of router at other end of link</a:t>
            </a:r>
          </a:p>
          <a:p>
            <a:pPr lvl="1" eaLnBrk="1" hangingPunct="1"/>
            <a:r>
              <a:rPr lang="en-US" altLang="en-US" sz="2000"/>
              <a:t>Metric</a:t>
            </a:r>
          </a:p>
          <a:p>
            <a:pPr lvl="2" eaLnBrk="1" hangingPunct="1"/>
            <a:r>
              <a:rPr lang="en-US" altLang="en-US" sz="2000"/>
              <a:t>Cost of link</a:t>
            </a:r>
          </a:p>
          <a:p>
            <a:pPr lvl="1" eaLnBrk="1" hangingPunct="1"/>
            <a:r>
              <a:rPr lang="en-US" altLang="en-US" sz="2000"/>
              <a:t>Link-state age</a:t>
            </a:r>
          </a:p>
          <a:p>
            <a:pPr lvl="2" eaLnBrk="1" hangingPunct="1"/>
            <a:r>
              <a:rPr lang="en-US" altLang="en-US" sz="2000"/>
              <a:t>Incremented each second</a:t>
            </a:r>
          </a:p>
          <a:p>
            <a:pPr lvl="2" eaLnBrk="1" hangingPunct="1"/>
            <a:r>
              <a:rPr lang="en-US" altLang="en-US" sz="2000"/>
              <a:t>Packet expires when reaches 3600</a:t>
            </a:r>
          </a:p>
          <a:p>
            <a:pPr lvl="1" eaLnBrk="1" hangingPunct="1"/>
            <a:r>
              <a:rPr lang="en-US" altLang="en-US" sz="2000"/>
              <a:t>Sequence number</a:t>
            </a:r>
          </a:p>
          <a:p>
            <a:pPr lvl="2" eaLnBrk="1" hangingPunct="1"/>
            <a:r>
              <a:rPr lang="en-US" altLang="en-US" sz="2000"/>
              <a:t>Incremented each time sending new link information</a:t>
            </a:r>
          </a:p>
          <a:p>
            <a:pPr lvl="1" eaLnBrk="1" hangingPunct="1"/>
            <a:endParaRPr lang="en-US" altLang="en-US" sz="2000"/>
          </a:p>
          <a:p>
            <a:pPr lvl="1" eaLnBrk="1" hangingPunct="1"/>
            <a:endParaRPr lang="en-US" altLang="en-US" sz="2000"/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>
            <a:extLst>
              <a:ext uri="{FF2B5EF4-FFF2-40B4-BE49-F238E27FC236}">
                <a16:creationId xmlns:a16="http://schemas.microsoft.com/office/drawing/2014/main" id="{1FDC494D-BFCD-4FD9-8DEC-1B20B0784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6E16F12A-64A9-48D8-96EA-75B70386A426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36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56307A82-B370-41B2-947F-E3C2550949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OSPF Flooding Operation</a:t>
            </a:r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6B284E4D-CB84-4222-BE4B-F7B28FAE67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Node X Receives LSA from Node Y</a:t>
            </a:r>
          </a:p>
          <a:p>
            <a:pPr lvl="1" eaLnBrk="1" hangingPunct="1"/>
            <a:r>
              <a:rPr lang="en-US" altLang="en-US" sz="2000"/>
              <a:t>With Sequence Number q</a:t>
            </a:r>
          </a:p>
          <a:p>
            <a:pPr lvl="1" eaLnBrk="1" hangingPunct="1"/>
            <a:r>
              <a:rPr lang="en-US" altLang="en-US" sz="2000"/>
              <a:t>Looks for entry with same origin/link ID</a:t>
            </a:r>
          </a:p>
          <a:p>
            <a:pPr eaLnBrk="1" hangingPunct="1"/>
            <a:r>
              <a:rPr lang="en-US" altLang="en-US" sz="2400"/>
              <a:t>Cases</a:t>
            </a:r>
          </a:p>
          <a:p>
            <a:pPr lvl="1" eaLnBrk="1" hangingPunct="1"/>
            <a:r>
              <a:rPr lang="en-US" altLang="en-US" sz="2000"/>
              <a:t>No entry present</a:t>
            </a:r>
          </a:p>
          <a:p>
            <a:pPr lvl="2" eaLnBrk="1" hangingPunct="1"/>
            <a:r>
              <a:rPr lang="en-US" altLang="en-US" sz="2000"/>
              <a:t>Add entry, propagate to all neighbors other than Y</a:t>
            </a:r>
          </a:p>
          <a:p>
            <a:pPr lvl="1" eaLnBrk="1" hangingPunct="1"/>
            <a:r>
              <a:rPr lang="en-US" altLang="en-US" sz="2000"/>
              <a:t>Entry present with sequence number p &lt; q</a:t>
            </a:r>
          </a:p>
          <a:p>
            <a:pPr lvl="2" eaLnBrk="1" hangingPunct="1"/>
            <a:r>
              <a:rPr lang="en-US" altLang="en-US" sz="2000"/>
              <a:t>Update entry, propagate to all neighbors other than Y</a:t>
            </a:r>
          </a:p>
          <a:p>
            <a:pPr lvl="1" eaLnBrk="1" hangingPunct="1"/>
            <a:r>
              <a:rPr lang="en-US" altLang="en-US" sz="2000"/>
              <a:t>Entry present with sequence number p &gt; q</a:t>
            </a:r>
          </a:p>
          <a:p>
            <a:pPr lvl="2" eaLnBrk="1" hangingPunct="1"/>
            <a:r>
              <a:rPr lang="en-US" altLang="en-US" sz="2000"/>
              <a:t>Send entry back to Y</a:t>
            </a:r>
          </a:p>
          <a:p>
            <a:pPr lvl="2" eaLnBrk="1" hangingPunct="1"/>
            <a:r>
              <a:rPr lang="en-US" altLang="en-US" sz="2000"/>
              <a:t>To tell Y that it has out-of-date information</a:t>
            </a:r>
          </a:p>
          <a:p>
            <a:pPr lvl="1" eaLnBrk="1" hangingPunct="1"/>
            <a:r>
              <a:rPr lang="en-US" altLang="en-US" sz="2000"/>
              <a:t>Entry present with sequence number p = q</a:t>
            </a:r>
          </a:p>
          <a:p>
            <a:pPr lvl="2" eaLnBrk="1" hangingPunct="1"/>
            <a:r>
              <a:rPr lang="en-US" altLang="en-US" sz="2000"/>
              <a:t>Ignore it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>
            <a:extLst>
              <a:ext uri="{FF2B5EF4-FFF2-40B4-BE49-F238E27FC236}">
                <a16:creationId xmlns:a16="http://schemas.microsoft.com/office/drawing/2014/main" id="{8EEBA354-32DE-48E3-A1F0-0341A1CE2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F65DAB31-E60F-4706-A2FD-306BD5D5810C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37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2F30814C-F124-4EDF-8757-41125134F7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Flooding Issues</a:t>
            </a:r>
          </a:p>
        </p:txBody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7DF74EF9-90EB-4E92-9025-58FF1FCECF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When should it be performed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Periodically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When status of link changes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/>
              <a:t>Detected by connected node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What happens when router goes down &amp; back up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Sequence number reset to 0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/>
              <a:t>Other routers may have entries with higher sequence numbers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Router will send out LSAs with number 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Will get back LSAs with last valid sequence number p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Router sets sequence number to p+1 &amp; resends</a:t>
            </a: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>
            <a:extLst>
              <a:ext uri="{FF2B5EF4-FFF2-40B4-BE49-F238E27FC236}">
                <a16:creationId xmlns:a16="http://schemas.microsoft.com/office/drawing/2014/main" id="{51B8DDB4-7CB7-43B9-9573-7B43684F6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12CD2DEB-3EAA-4D23-BBFA-F42F4EDE2A37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38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60AB9EE3-1D5F-454A-B517-780E7FA42D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Adoption of OSPF</a:t>
            </a:r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C02F8A7F-1079-4B11-AF63-D3244FE80C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RIP viewed as outmoded</a:t>
            </a:r>
          </a:p>
          <a:p>
            <a:pPr lvl="1" eaLnBrk="1" hangingPunct="1"/>
            <a:r>
              <a:rPr lang="en-US" altLang="en-US"/>
              <a:t>Good when networks small and routers had limited memory &amp; computational power</a:t>
            </a:r>
          </a:p>
          <a:p>
            <a:pPr eaLnBrk="1" hangingPunct="1"/>
            <a:r>
              <a:rPr lang="en-US" altLang="en-US"/>
              <a:t>OSPF Advantages</a:t>
            </a:r>
          </a:p>
          <a:p>
            <a:pPr lvl="1" eaLnBrk="1" hangingPunct="1"/>
            <a:r>
              <a:rPr lang="en-US" altLang="en-US"/>
              <a:t>Fast convergence when configuration changes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6">
            <a:extLst>
              <a:ext uri="{FF2B5EF4-FFF2-40B4-BE49-F238E27FC236}">
                <a16:creationId xmlns:a16="http://schemas.microsoft.com/office/drawing/2014/main" id="{A7A38917-5512-478F-8F3E-EB6EBB971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7FD547FD-CE31-40BE-99EC-BCE9F48EB08A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39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071422ED-9B00-48C2-A284-93D9265224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086600" cy="1143000"/>
          </a:xfrm>
        </p:spPr>
        <p:txBody>
          <a:bodyPr/>
          <a:lstStyle/>
          <a:p>
            <a:pPr eaLnBrk="1" hangingPunct="1"/>
            <a:r>
              <a:rPr lang="en-US" altLang="en-US"/>
              <a:t>Comparison of LS and DV Algorithms</a:t>
            </a:r>
          </a:p>
        </p:txBody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8372743F-6BBB-4A89-9594-AAEB943015B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524000"/>
            <a:ext cx="4029075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Message complexity</a:t>
            </a: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000" u="sng">
                <a:solidFill>
                  <a:srgbClr val="FF0000"/>
                </a:solidFill>
              </a:rPr>
              <a:t>LS:</a:t>
            </a:r>
            <a:r>
              <a:rPr lang="en-US" altLang="en-US" sz="2000"/>
              <a:t> with n nodes, E links, O(nE) messages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000" u="sng">
                <a:solidFill>
                  <a:srgbClr val="FF0000"/>
                </a:solidFill>
              </a:rPr>
              <a:t>DV: </a:t>
            </a:r>
            <a:r>
              <a:rPr lang="en-US" altLang="en-US" sz="2000"/>
              <a:t>exchange between neighbors only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Speed of Convergence</a:t>
            </a: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000" u="sng">
                <a:solidFill>
                  <a:srgbClr val="FF0000"/>
                </a:solidFill>
              </a:rPr>
              <a:t>LS:</a:t>
            </a:r>
            <a:r>
              <a:rPr lang="en-US" altLang="en-US" sz="2000"/>
              <a:t> Relatively fast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/>
              <a:t>Complex computation, but can forward before computation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may have transient loops</a:t>
            </a:r>
            <a:endParaRPr lang="en-US" altLang="en-US" sz="1800"/>
          </a:p>
          <a:p>
            <a:pPr eaLnBrk="1" hangingPunct="1">
              <a:lnSpc>
                <a:spcPct val="90000"/>
              </a:lnSpc>
            </a:pPr>
            <a:r>
              <a:rPr lang="en-US" altLang="en-US" sz="2000" u="sng">
                <a:solidFill>
                  <a:srgbClr val="FF0000"/>
                </a:solidFill>
              </a:rPr>
              <a:t>DV</a:t>
            </a:r>
            <a:r>
              <a:rPr lang="en-US" altLang="en-US" sz="2000"/>
              <a:t>: convergence time varies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may have routing loops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count-to-infinity problem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faster with triggered updates</a:t>
            </a:r>
          </a:p>
        </p:txBody>
      </p:sp>
      <p:sp>
        <p:nvSpPr>
          <p:cNvPr id="40965" name="Rectangle 4">
            <a:extLst>
              <a:ext uri="{FF2B5EF4-FFF2-40B4-BE49-F238E27FC236}">
                <a16:creationId xmlns:a16="http://schemas.microsoft.com/office/drawing/2014/main" id="{4B39650C-AB87-4FDE-9629-B54AC63BBFB9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1524000"/>
            <a:ext cx="4162425" cy="2971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Space requirements:</a:t>
            </a:r>
          </a:p>
          <a:p>
            <a:pPr lvl="1" eaLnBrk="1" hangingPunct="1"/>
            <a:r>
              <a:rPr lang="en-US" altLang="en-US" sz="2000"/>
              <a:t>LS maintains entire topology</a:t>
            </a:r>
          </a:p>
          <a:p>
            <a:pPr lvl="1" eaLnBrk="1" hangingPunct="1"/>
            <a:r>
              <a:rPr lang="en-US" altLang="en-US" sz="2000"/>
              <a:t>DV maintains only neighbor state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olidFill>
                  <a:srgbClr val="FF0000"/>
                </a:solidFill>
              </a:rPr>
              <a:t>Robustness: router malfunctions</a:t>
            </a:r>
          </a:p>
          <a:p>
            <a:pPr eaLnBrk="1" hangingPunct="1"/>
            <a:r>
              <a:rPr lang="en-US" altLang="en-US" sz="2000" u="sng">
                <a:solidFill>
                  <a:srgbClr val="FF0000"/>
                </a:solidFill>
              </a:rPr>
              <a:t>LS:</a:t>
            </a:r>
            <a:r>
              <a:rPr lang="en-US" altLang="en-US" sz="2000">
                <a:solidFill>
                  <a:srgbClr val="FF0000"/>
                </a:solidFill>
              </a:rPr>
              <a:t> </a:t>
            </a:r>
            <a:r>
              <a:rPr lang="en-US" altLang="en-US" sz="2000"/>
              <a:t>Node can advertise incorrect link cost</a:t>
            </a:r>
          </a:p>
          <a:p>
            <a:pPr lvl="1" eaLnBrk="1" hangingPunct="1"/>
            <a:r>
              <a:rPr lang="en-US" altLang="en-US" sz="2000"/>
              <a:t>Each node computes its own table</a:t>
            </a:r>
          </a:p>
          <a:p>
            <a:pPr eaLnBrk="1" hangingPunct="1"/>
            <a:r>
              <a:rPr lang="en-US" altLang="en-US" sz="2000" u="sng">
                <a:solidFill>
                  <a:srgbClr val="FF0000"/>
                </a:solidFill>
              </a:rPr>
              <a:t>DV:</a:t>
            </a:r>
            <a:r>
              <a:rPr lang="en-US" altLang="en-US" sz="2000">
                <a:solidFill>
                  <a:srgbClr val="FF0000"/>
                </a:solidFill>
              </a:rPr>
              <a:t> </a:t>
            </a:r>
            <a:r>
              <a:rPr lang="en-US" altLang="en-US" sz="2000"/>
              <a:t>Node can advertise incorrect path cost</a:t>
            </a:r>
          </a:p>
          <a:p>
            <a:pPr lvl="1" eaLnBrk="1" hangingPunct="1"/>
            <a:r>
              <a:rPr lang="en-US" altLang="en-US" sz="2000"/>
              <a:t>Each node</a:t>
            </a:r>
            <a:r>
              <a:rPr lang="ja-JP" altLang="en-US" sz="2000"/>
              <a:t>’</a:t>
            </a:r>
            <a:r>
              <a:rPr lang="en-US" altLang="ja-JP" sz="2000"/>
              <a:t>s table used by others (error propagates)</a:t>
            </a:r>
            <a:endParaRPr lang="en-US" altLang="en-US"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DD9BC62B-7230-45AF-BFE3-11BC7BE04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65E01BC2-700A-4CE0-9A8D-51BACE4A5766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4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2D34B919-22C1-47F5-9170-FF3D212EBB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Routes from Node A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1A5A1DD7-CF71-49D8-81E3-AAC8D37B0D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572000"/>
            <a:ext cx="8475663" cy="2176463"/>
          </a:xfrm>
        </p:spPr>
        <p:txBody>
          <a:bodyPr/>
          <a:lstStyle/>
          <a:p>
            <a:pPr eaLnBrk="1" hangingPunct="1"/>
            <a:r>
              <a:rPr lang="en-US" altLang="en-US" sz="2400"/>
              <a:t>Properties</a:t>
            </a:r>
          </a:p>
          <a:p>
            <a:pPr lvl="1" eaLnBrk="1" hangingPunct="1"/>
            <a:r>
              <a:rPr lang="en-US" altLang="en-US" sz="2000"/>
              <a:t>Some set of shortest paths forms tree</a:t>
            </a:r>
          </a:p>
          <a:p>
            <a:pPr lvl="2" eaLnBrk="1" hangingPunct="1"/>
            <a:r>
              <a:rPr lang="en-US" altLang="en-US" sz="2000"/>
              <a:t>Shortest path spanning tree</a:t>
            </a:r>
          </a:p>
          <a:p>
            <a:pPr lvl="1" eaLnBrk="1" hangingPunct="1"/>
            <a:r>
              <a:rPr lang="en-US" altLang="en-US" sz="2000"/>
              <a:t>Solution not unique</a:t>
            </a:r>
          </a:p>
          <a:p>
            <a:pPr lvl="2" eaLnBrk="1" hangingPunct="1"/>
            <a:r>
              <a:rPr lang="en-US" altLang="en-US" sz="2000"/>
              <a:t>E.g., A-E-F-C-D also has cost 7</a:t>
            </a:r>
          </a:p>
        </p:txBody>
      </p:sp>
      <p:sp>
        <p:nvSpPr>
          <p:cNvPr id="6149" name="Line 4">
            <a:extLst>
              <a:ext uri="{FF2B5EF4-FFF2-40B4-BE49-F238E27FC236}">
                <a16:creationId xmlns:a16="http://schemas.microsoft.com/office/drawing/2014/main" id="{2073B5B4-0E45-475F-96AA-5F07E8483FB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95800" y="1828800"/>
            <a:ext cx="228600" cy="15240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6150" name="Line 5">
            <a:extLst>
              <a:ext uri="{FF2B5EF4-FFF2-40B4-BE49-F238E27FC236}">
                <a16:creationId xmlns:a16="http://schemas.microsoft.com/office/drawing/2014/main" id="{168FFEA8-AF8F-49F1-B42C-A0359BF9C27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1828800"/>
            <a:ext cx="1447800" cy="6096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1" name="Line 6">
            <a:extLst>
              <a:ext uri="{FF2B5EF4-FFF2-40B4-BE49-F238E27FC236}">
                <a16:creationId xmlns:a16="http://schemas.microsoft.com/office/drawing/2014/main" id="{C643153C-815A-4895-845D-733F095F70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72200" y="1828800"/>
            <a:ext cx="1447800" cy="6096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2" name="Line 7">
            <a:extLst>
              <a:ext uri="{FF2B5EF4-FFF2-40B4-BE49-F238E27FC236}">
                <a16:creationId xmlns:a16="http://schemas.microsoft.com/office/drawing/2014/main" id="{5A12CEA6-53E3-43C7-B70B-53B227FB98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05600" y="3200400"/>
            <a:ext cx="1447800" cy="4572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3" name="Line 8">
            <a:extLst>
              <a:ext uri="{FF2B5EF4-FFF2-40B4-BE49-F238E27FC236}">
                <a16:creationId xmlns:a16="http://schemas.microsoft.com/office/drawing/2014/main" id="{DBDBB367-23DE-4511-BA6B-1AD63DF416E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1828800"/>
            <a:ext cx="533400" cy="13716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4" name="Line 9">
            <a:extLst>
              <a:ext uri="{FF2B5EF4-FFF2-40B4-BE49-F238E27FC236}">
                <a16:creationId xmlns:a16="http://schemas.microsoft.com/office/drawing/2014/main" id="{57935EC5-7489-41F5-9342-DC09D23611D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72200" y="2438400"/>
            <a:ext cx="533400" cy="12192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5" name="Line 10">
            <a:extLst>
              <a:ext uri="{FF2B5EF4-FFF2-40B4-BE49-F238E27FC236}">
                <a16:creationId xmlns:a16="http://schemas.microsoft.com/office/drawing/2014/main" id="{61E49463-4363-4098-8825-62BF3DE3F93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2000" y="2438400"/>
            <a:ext cx="1600200" cy="91440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6" name="Line 11">
            <a:extLst>
              <a:ext uri="{FF2B5EF4-FFF2-40B4-BE49-F238E27FC236}">
                <a16:creationId xmlns:a16="http://schemas.microsoft.com/office/drawing/2014/main" id="{536831D6-0A1D-41A3-922B-9E74333216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3352800"/>
            <a:ext cx="2209800" cy="304800"/>
          </a:xfrm>
          <a:prstGeom prst="line">
            <a:avLst/>
          </a:prstGeom>
          <a:noFill/>
          <a:ln w="28575">
            <a:solidFill>
              <a:srgbClr val="00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7" name="Oval 12">
            <a:extLst>
              <a:ext uri="{FF2B5EF4-FFF2-40B4-BE49-F238E27FC236}">
                <a16:creationId xmlns:a16="http://schemas.microsoft.com/office/drawing/2014/main" id="{EAC44C15-B797-42CF-8B45-78F29648E5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3124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6158" name="Oval 13">
            <a:extLst>
              <a:ext uri="{FF2B5EF4-FFF2-40B4-BE49-F238E27FC236}">
                <a16:creationId xmlns:a16="http://schemas.microsoft.com/office/drawing/2014/main" id="{0992798C-494B-4309-9B79-415E5E208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1600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E</a:t>
            </a:r>
          </a:p>
        </p:txBody>
      </p:sp>
      <p:sp>
        <p:nvSpPr>
          <p:cNvPr id="6159" name="Oval 14">
            <a:extLst>
              <a:ext uri="{FF2B5EF4-FFF2-40B4-BE49-F238E27FC236}">
                <a16:creationId xmlns:a16="http://schemas.microsoft.com/office/drawing/2014/main" id="{BC545044-2B0D-4A20-841F-C403FFA747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22098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F</a:t>
            </a:r>
          </a:p>
        </p:txBody>
      </p:sp>
      <p:sp>
        <p:nvSpPr>
          <p:cNvPr id="6160" name="Oval 15">
            <a:extLst>
              <a:ext uri="{FF2B5EF4-FFF2-40B4-BE49-F238E27FC236}">
                <a16:creationId xmlns:a16="http://schemas.microsoft.com/office/drawing/2014/main" id="{82CD34BB-EF46-4100-8D61-E0BE91ABF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1600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6161" name="Oval 16">
            <a:extLst>
              <a:ext uri="{FF2B5EF4-FFF2-40B4-BE49-F238E27FC236}">
                <a16:creationId xmlns:a16="http://schemas.microsoft.com/office/drawing/2014/main" id="{B38339EA-C124-47E4-BA33-512F7BFA41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9718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D</a:t>
            </a:r>
          </a:p>
        </p:txBody>
      </p:sp>
      <p:sp>
        <p:nvSpPr>
          <p:cNvPr id="6162" name="Oval 17">
            <a:extLst>
              <a:ext uri="{FF2B5EF4-FFF2-40B4-BE49-F238E27FC236}">
                <a16:creationId xmlns:a16="http://schemas.microsoft.com/office/drawing/2014/main" id="{CB2F0E25-8746-41AD-A7F1-0823201A6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34290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6163" name="Text Box 18">
            <a:extLst>
              <a:ext uri="{FF2B5EF4-FFF2-40B4-BE49-F238E27FC236}">
                <a16:creationId xmlns:a16="http://schemas.microsoft.com/office/drawing/2014/main" id="{05455CC2-1055-45C2-B04F-A0F3C4536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3622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6164" name="Text Box 19">
            <a:extLst>
              <a:ext uri="{FF2B5EF4-FFF2-40B4-BE49-F238E27FC236}">
                <a16:creationId xmlns:a16="http://schemas.microsoft.com/office/drawing/2014/main" id="{FE9E76A1-4FCF-49B9-93F2-B21A881FE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17526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6165" name="Text Box 20">
            <a:extLst>
              <a:ext uri="{FF2B5EF4-FFF2-40B4-BE49-F238E27FC236}">
                <a16:creationId xmlns:a16="http://schemas.microsoft.com/office/drawing/2014/main" id="{1AC2CC62-111F-4354-AEFE-48E3B44CE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5908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6</a:t>
            </a:r>
          </a:p>
        </p:txBody>
      </p:sp>
      <p:sp>
        <p:nvSpPr>
          <p:cNvPr id="6166" name="Text Box 21">
            <a:extLst>
              <a:ext uri="{FF2B5EF4-FFF2-40B4-BE49-F238E27FC236}">
                <a16:creationId xmlns:a16="http://schemas.microsoft.com/office/drawing/2014/main" id="{718FDB80-94FE-4903-8D09-E60ADAC50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2004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4</a:t>
            </a:r>
          </a:p>
        </p:txBody>
      </p:sp>
      <p:sp>
        <p:nvSpPr>
          <p:cNvPr id="6167" name="Text Box 22">
            <a:extLst>
              <a:ext uri="{FF2B5EF4-FFF2-40B4-BE49-F238E27FC236}">
                <a16:creationId xmlns:a16="http://schemas.microsoft.com/office/drawing/2014/main" id="{2B5764CB-D437-4F54-AD60-F52B04B96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8194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6168" name="Text Box 23">
            <a:extLst>
              <a:ext uri="{FF2B5EF4-FFF2-40B4-BE49-F238E27FC236}">
                <a16:creationId xmlns:a16="http://schemas.microsoft.com/office/drawing/2014/main" id="{85F6F7BF-1BAD-467F-A5A8-C1D936811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18288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6169" name="Text Box 24">
            <a:extLst>
              <a:ext uri="{FF2B5EF4-FFF2-40B4-BE49-F238E27FC236}">
                <a16:creationId xmlns:a16="http://schemas.microsoft.com/office/drawing/2014/main" id="{277AFE57-9247-49D6-B0CA-68B577ACEE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22098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6170" name="Text Box 25">
            <a:extLst>
              <a:ext uri="{FF2B5EF4-FFF2-40B4-BE49-F238E27FC236}">
                <a16:creationId xmlns:a16="http://schemas.microsoft.com/office/drawing/2014/main" id="{9F36A225-8FE6-4683-9629-6850BD026B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0480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graphicFrame>
        <p:nvGraphicFramePr>
          <p:cNvPr id="141378" name="Group 66">
            <a:extLst>
              <a:ext uri="{FF2B5EF4-FFF2-40B4-BE49-F238E27FC236}">
                <a16:creationId xmlns:a16="http://schemas.microsoft.com/office/drawing/2014/main" id="{43965CD6-7745-4BDC-A58A-E1A3BE3B57B4}"/>
              </a:ext>
            </a:extLst>
          </p:cNvPr>
          <p:cNvGraphicFramePr>
            <a:graphicFrameLocks noGrp="1"/>
          </p:cNvGraphicFramePr>
          <p:nvPr/>
        </p:nvGraphicFramePr>
        <p:xfrm>
          <a:off x="1219200" y="1600200"/>
          <a:ext cx="2362200" cy="2925888"/>
        </p:xfrm>
        <a:graphic>
          <a:graphicData uri="http://schemas.openxmlformats.org/drawingml/2006/table">
            <a:tbl>
              <a:tblPr/>
              <a:tblGrid>
                <a:gridCol w="78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242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Forwarding Table for A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0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Dest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Cost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Next Hop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2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2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marT="45708" marB="4570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marT="45708" marB="4570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41374" name="Freeform 62">
            <a:extLst>
              <a:ext uri="{FF2B5EF4-FFF2-40B4-BE49-F238E27FC236}">
                <a16:creationId xmlns:a16="http://schemas.microsoft.com/office/drawing/2014/main" id="{0A501922-2C07-4824-B5C8-326D2C17C81E}"/>
              </a:ext>
            </a:extLst>
          </p:cNvPr>
          <p:cNvSpPr>
            <a:spLocks/>
          </p:cNvSpPr>
          <p:nvPr/>
        </p:nvSpPr>
        <p:spPr bwMode="auto">
          <a:xfrm>
            <a:off x="4495800" y="3352800"/>
            <a:ext cx="3429000" cy="457200"/>
          </a:xfrm>
          <a:custGeom>
            <a:avLst/>
            <a:gdLst>
              <a:gd name="T0" fmla="*/ 0 w 2160"/>
              <a:gd name="T1" fmla="*/ 241935000 h 288"/>
              <a:gd name="T2" fmla="*/ 2147483647 w 2160"/>
              <a:gd name="T3" fmla="*/ 725805000 h 288"/>
              <a:gd name="T4" fmla="*/ 2147483647 w 2160"/>
              <a:gd name="T5" fmla="*/ 0 h 288"/>
              <a:gd name="T6" fmla="*/ 0 60000 65536"/>
              <a:gd name="T7" fmla="*/ 0 60000 65536"/>
              <a:gd name="T8" fmla="*/ 0 60000 65536"/>
              <a:gd name="T9" fmla="*/ 0 w 2160"/>
              <a:gd name="T10" fmla="*/ 0 h 288"/>
              <a:gd name="T11" fmla="*/ 2160 w 2160"/>
              <a:gd name="T12" fmla="*/ 288 h 2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" h="288">
                <a:moveTo>
                  <a:pt x="0" y="96"/>
                </a:moveTo>
                <a:lnTo>
                  <a:pt x="1392" y="288"/>
                </a:lnTo>
                <a:lnTo>
                  <a:pt x="216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1375" name="Freeform 63">
            <a:extLst>
              <a:ext uri="{FF2B5EF4-FFF2-40B4-BE49-F238E27FC236}">
                <a16:creationId xmlns:a16="http://schemas.microsoft.com/office/drawing/2014/main" id="{C36C055C-A458-4410-832D-512938468CF4}"/>
              </a:ext>
            </a:extLst>
          </p:cNvPr>
          <p:cNvSpPr>
            <a:spLocks/>
          </p:cNvSpPr>
          <p:nvPr/>
        </p:nvSpPr>
        <p:spPr bwMode="auto">
          <a:xfrm>
            <a:off x="4419600" y="1752600"/>
            <a:ext cx="3733800" cy="1447800"/>
          </a:xfrm>
          <a:custGeom>
            <a:avLst/>
            <a:gdLst>
              <a:gd name="T0" fmla="*/ 0 w 2352"/>
              <a:gd name="T1" fmla="*/ 2147483647 h 912"/>
              <a:gd name="T2" fmla="*/ 362902500 w 2352"/>
              <a:gd name="T3" fmla="*/ 0 h 912"/>
              <a:gd name="T4" fmla="*/ 2147483647 w 2352"/>
              <a:gd name="T5" fmla="*/ 967740000 h 912"/>
              <a:gd name="T6" fmla="*/ 2147483647 w 2352"/>
              <a:gd name="T7" fmla="*/ 0 h 912"/>
              <a:gd name="T8" fmla="*/ 2147483647 w 2352"/>
              <a:gd name="T9" fmla="*/ 1814512500 h 91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352"/>
              <a:gd name="T16" fmla="*/ 0 h 912"/>
              <a:gd name="T17" fmla="*/ 2352 w 2352"/>
              <a:gd name="T18" fmla="*/ 912 h 91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352" h="912">
                <a:moveTo>
                  <a:pt x="0" y="912"/>
                </a:moveTo>
                <a:lnTo>
                  <a:pt x="144" y="0"/>
                </a:lnTo>
                <a:lnTo>
                  <a:pt x="1104" y="384"/>
                </a:lnTo>
                <a:lnTo>
                  <a:pt x="2016" y="0"/>
                </a:lnTo>
                <a:lnTo>
                  <a:pt x="2352" y="72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>
            <a:extLst>
              <a:ext uri="{FF2B5EF4-FFF2-40B4-BE49-F238E27FC236}">
                <a16:creationId xmlns:a16="http://schemas.microsoft.com/office/drawing/2014/main" id="{9C55067D-2EE3-4581-B431-695F72C44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3C93F492-7C60-4F9C-95B0-DA830705D305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40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8BDF1904-C2BB-4695-B1C0-9A241C5D43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BE40DD1E-9160-4677-8502-1FAF772086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Distance Vector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Link State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Routing Hierarchy</a:t>
            </a:r>
          </a:p>
          <a:p>
            <a:pPr eaLnBrk="1" hangingPunct="1"/>
            <a:endParaRPr lang="en-US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9176F97D-D9D4-4F0F-B1C8-8B1AC6592F7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EXTRA SLIDES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E3A1F2E3-CE8C-4B03-AB42-DBE44EE9424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rest of the slides are FYI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>
            <a:extLst>
              <a:ext uri="{FF2B5EF4-FFF2-40B4-BE49-F238E27FC236}">
                <a16:creationId xmlns:a16="http://schemas.microsoft.com/office/drawing/2014/main" id="{0C427FC7-7F01-43DA-A328-F62BF4A4C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057630AF-9805-4F0E-9D4F-06FA7DFB3802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42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170CB170-731B-4672-BC0E-FD9AC02B6C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RIP Table Processing</a:t>
            </a:r>
          </a:p>
        </p:txBody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59DD6A5F-0ADB-4BCA-B646-A129518635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RIP routing tables managed by a</a:t>
            </a:r>
            <a:r>
              <a:rPr lang="en-US" altLang="en-US" sz="2400" b="1"/>
              <a:t>pplication-level</a:t>
            </a:r>
            <a:r>
              <a:rPr lang="en-US" altLang="en-US" sz="2400"/>
              <a:t> process called route-d (daemon)</a:t>
            </a:r>
          </a:p>
          <a:p>
            <a:pPr eaLnBrk="1" hangingPunct="1"/>
            <a:r>
              <a:rPr lang="en-US" altLang="en-US" sz="2400"/>
              <a:t>advertisements sent in UDP packets, periodically repeated</a:t>
            </a:r>
          </a:p>
          <a:p>
            <a:pPr eaLnBrk="1" hangingPunct="1"/>
            <a:endParaRPr lang="en-US" altLang="en-US" sz="2400"/>
          </a:p>
        </p:txBody>
      </p:sp>
      <p:pic>
        <p:nvPicPr>
          <p:cNvPr id="50181" name="Picture 4" descr="routed">
            <a:extLst>
              <a:ext uri="{FF2B5EF4-FFF2-40B4-BE49-F238E27FC236}">
                <a16:creationId xmlns:a16="http://schemas.microsoft.com/office/drawing/2014/main" id="{32142D1B-E055-443A-82B3-22A4FF04DE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750" y="3516313"/>
            <a:ext cx="64897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4">
            <a:extLst>
              <a:ext uri="{FF2B5EF4-FFF2-40B4-BE49-F238E27FC236}">
                <a16:creationId xmlns:a16="http://schemas.microsoft.com/office/drawing/2014/main" id="{3C85C853-E411-4BC9-AD51-49B6BED0B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7971B0A4-D383-4259-853F-B1C7A65B092C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43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FB2AD523-D041-43CF-AD8A-DCBB215D0D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Dijsktra</a:t>
            </a:r>
            <a:r>
              <a:rPr lang="ja-JP" altLang="en-US" sz="3200"/>
              <a:t>’</a:t>
            </a:r>
            <a:r>
              <a:rPr lang="en-US" altLang="ja-JP" sz="3200"/>
              <a:t>s Algorithm</a:t>
            </a:r>
            <a:endParaRPr lang="en-US" altLang="en-US"/>
          </a:p>
        </p:txBody>
      </p:sp>
      <p:sp>
        <p:nvSpPr>
          <p:cNvPr id="51204" name="Text Box 3">
            <a:extLst>
              <a:ext uri="{FF2B5EF4-FFF2-40B4-BE49-F238E27FC236}">
                <a16:creationId xmlns:a16="http://schemas.microsoft.com/office/drawing/2014/main" id="{7A3AA610-2BAE-46EC-A5E0-559BB1646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1413" y="1458913"/>
            <a:ext cx="6102350" cy="466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000">
                <a:latin typeface="Arial" panose="020B0604020202020204" pitchFamily="34" charset="0"/>
              </a:rPr>
              <a:t>1  </a:t>
            </a:r>
            <a:r>
              <a:rPr lang="en-US" altLang="en-US" sz="2000" b="1" i="1">
                <a:latin typeface="Arial" panose="020B0604020202020204" pitchFamily="34" charset="0"/>
              </a:rPr>
              <a:t>Initialization:</a:t>
            </a:r>
            <a:r>
              <a:rPr lang="en-US" altLang="en-US" sz="2000">
                <a:latin typeface="Arial" panose="020B0604020202020204" pitchFamily="34" charset="0"/>
              </a:rPr>
              <a:t> </a:t>
            </a:r>
          </a:p>
          <a:p>
            <a:r>
              <a:rPr lang="en-US" altLang="en-US" sz="2000">
                <a:latin typeface="Arial" panose="020B0604020202020204" pitchFamily="34" charset="0"/>
              </a:rPr>
              <a:t>2    N = {A} </a:t>
            </a:r>
          </a:p>
          <a:p>
            <a:r>
              <a:rPr lang="en-US" altLang="en-US" sz="2000">
                <a:latin typeface="Arial" panose="020B0604020202020204" pitchFamily="34" charset="0"/>
              </a:rPr>
              <a:t>3    for all nodes v </a:t>
            </a:r>
          </a:p>
          <a:p>
            <a:r>
              <a:rPr lang="en-US" altLang="en-US" sz="2000">
                <a:latin typeface="Arial" panose="020B0604020202020204" pitchFamily="34" charset="0"/>
              </a:rPr>
              <a:t>4      if v adjacent to A </a:t>
            </a:r>
          </a:p>
          <a:p>
            <a:r>
              <a:rPr lang="en-US" altLang="en-US" sz="2000">
                <a:latin typeface="Arial" panose="020B0604020202020204" pitchFamily="34" charset="0"/>
              </a:rPr>
              <a:t>5        then D(v) = c(A,v) </a:t>
            </a:r>
          </a:p>
          <a:p>
            <a:r>
              <a:rPr lang="en-US" altLang="en-US" sz="2000">
                <a:latin typeface="Arial" panose="020B0604020202020204" pitchFamily="34" charset="0"/>
              </a:rPr>
              <a:t>6        else D(v) = infinity </a:t>
            </a:r>
          </a:p>
          <a:p>
            <a:r>
              <a:rPr lang="en-US" altLang="en-US" sz="2000">
                <a:latin typeface="Arial" panose="020B0604020202020204" pitchFamily="34" charset="0"/>
              </a:rPr>
              <a:t>7 </a:t>
            </a:r>
          </a:p>
          <a:p>
            <a:r>
              <a:rPr lang="en-US" altLang="en-US" sz="2000">
                <a:latin typeface="Arial" panose="020B0604020202020204" pitchFamily="34" charset="0"/>
              </a:rPr>
              <a:t>8   </a:t>
            </a:r>
            <a:r>
              <a:rPr lang="en-US" altLang="en-US" sz="2000" b="1" i="1">
                <a:latin typeface="Arial" panose="020B0604020202020204" pitchFamily="34" charset="0"/>
              </a:rPr>
              <a:t>Loop</a:t>
            </a:r>
            <a:r>
              <a:rPr lang="en-US" altLang="en-US" sz="2000" i="1">
                <a:latin typeface="Arial" panose="020B0604020202020204" pitchFamily="34" charset="0"/>
              </a:rPr>
              <a:t> </a:t>
            </a:r>
            <a:endParaRPr lang="en-US" altLang="en-US" sz="2000">
              <a:latin typeface="Arial" panose="020B0604020202020204" pitchFamily="34" charset="0"/>
            </a:endParaRPr>
          </a:p>
          <a:p>
            <a:r>
              <a:rPr lang="en-US" altLang="en-US" sz="2000">
                <a:latin typeface="Arial" panose="020B0604020202020204" pitchFamily="34" charset="0"/>
              </a:rPr>
              <a:t>9     find w not in N such that D(w) is a minimum </a:t>
            </a:r>
          </a:p>
          <a:p>
            <a:r>
              <a:rPr lang="en-US" altLang="en-US" sz="2000">
                <a:latin typeface="Arial" panose="020B0604020202020204" pitchFamily="34" charset="0"/>
              </a:rPr>
              <a:t>10    add w to N </a:t>
            </a:r>
          </a:p>
          <a:p>
            <a:r>
              <a:rPr lang="en-US" altLang="en-US" sz="2000">
                <a:latin typeface="Arial" panose="020B0604020202020204" pitchFamily="34" charset="0"/>
              </a:rPr>
              <a:t>11    update D(v) for all v adjacent to w and not in N: </a:t>
            </a:r>
          </a:p>
          <a:p>
            <a:r>
              <a:rPr lang="en-US" altLang="en-US" sz="2000">
                <a:latin typeface="Arial" panose="020B0604020202020204" pitchFamily="34" charset="0"/>
              </a:rPr>
              <a:t>12       D(v) = min( D(v), D(w) + c(w,v) ) </a:t>
            </a:r>
          </a:p>
          <a:p>
            <a:r>
              <a:rPr lang="en-US" altLang="en-US" sz="2000">
                <a:latin typeface="Arial" panose="020B0604020202020204" pitchFamily="34" charset="0"/>
              </a:rPr>
              <a:t>13    /* new cost to v is either old cost to v or known </a:t>
            </a:r>
          </a:p>
          <a:p>
            <a:r>
              <a:rPr lang="en-US" altLang="en-US" sz="2000">
                <a:latin typeface="Arial" panose="020B0604020202020204" pitchFamily="34" charset="0"/>
              </a:rPr>
              <a:t>14     shortest path cost to w plus cost from w to v */ </a:t>
            </a:r>
          </a:p>
          <a:p>
            <a:r>
              <a:rPr lang="en-US" altLang="en-US" sz="2000">
                <a:latin typeface="Arial" panose="020B0604020202020204" pitchFamily="34" charset="0"/>
              </a:rPr>
              <a:t>15  </a:t>
            </a:r>
            <a:r>
              <a:rPr lang="en-US" altLang="en-US" sz="2000" b="1" i="1">
                <a:latin typeface="Arial" panose="020B0604020202020204" pitchFamily="34" charset="0"/>
              </a:rPr>
              <a:t>until all nodes in N</a:t>
            </a:r>
            <a:r>
              <a:rPr lang="en-US" altLang="en-US" sz="200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51205" name="Freeform 4">
            <a:extLst>
              <a:ext uri="{FF2B5EF4-FFF2-40B4-BE49-F238E27FC236}">
                <a16:creationId xmlns:a16="http://schemas.microsoft.com/office/drawing/2014/main" id="{382528F0-E6E5-4917-9488-C3785C5AC3C9}"/>
              </a:ext>
            </a:extLst>
          </p:cNvPr>
          <p:cNvSpPr>
            <a:spLocks/>
          </p:cNvSpPr>
          <p:nvPr/>
        </p:nvSpPr>
        <p:spPr bwMode="auto">
          <a:xfrm>
            <a:off x="600075" y="3543300"/>
            <a:ext cx="800100" cy="2886075"/>
          </a:xfrm>
          <a:custGeom>
            <a:avLst/>
            <a:gdLst>
              <a:gd name="T0" fmla="*/ 1270158750 w 504"/>
              <a:gd name="T1" fmla="*/ 2147483647 h 1818"/>
              <a:gd name="T2" fmla="*/ 302418750 w 504"/>
              <a:gd name="T3" fmla="*/ 2147483647 h 1818"/>
              <a:gd name="T4" fmla="*/ 226814063 w 504"/>
              <a:gd name="T5" fmla="*/ 483870000 h 1818"/>
              <a:gd name="T6" fmla="*/ 997981875 w 504"/>
              <a:gd name="T7" fmla="*/ 362902500 h 1818"/>
              <a:gd name="T8" fmla="*/ 0 60000 65536"/>
              <a:gd name="T9" fmla="*/ 0 60000 65536"/>
              <a:gd name="T10" fmla="*/ 0 60000 65536"/>
              <a:gd name="T11" fmla="*/ 0 60000 65536"/>
              <a:gd name="T12" fmla="*/ 0 w 504"/>
              <a:gd name="T13" fmla="*/ 0 h 1818"/>
              <a:gd name="T14" fmla="*/ 504 w 504"/>
              <a:gd name="T15" fmla="*/ 1818 h 181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04" h="1818">
                <a:moveTo>
                  <a:pt x="504" y="1596"/>
                </a:moveTo>
                <a:cubicBezTo>
                  <a:pt x="444" y="1728"/>
                  <a:pt x="240" y="1818"/>
                  <a:pt x="120" y="1602"/>
                </a:cubicBezTo>
                <a:cubicBezTo>
                  <a:pt x="0" y="1386"/>
                  <a:pt x="48" y="444"/>
                  <a:pt x="90" y="192"/>
                </a:cubicBezTo>
                <a:cubicBezTo>
                  <a:pt x="162" y="0"/>
                  <a:pt x="294" y="84"/>
                  <a:pt x="396" y="144"/>
                </a:cubicBezTo>
              </a:path>
            </a:pathLst>
          </a:cu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4">
            <a:extLst>
              <a:ext uri="{FF2B5EF4-FFF2-40B4-BE49-F238E27FC236}">
                <a16:creationId xmlns:a16="http://schemas.microsoft.com/office/drawing/2014/main" id="{71D80FC4-FFC5-43E5-8C3A-D4755502C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916CD4C4-C250-4207-A6A9-6D034A257C63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44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B31F90C3-C926-4A7F-B5FB-B67392C315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Dijkstra</a:t>
            </a:r>
            <a:r>
              <a:rPr lang="ja-JP" altLang="en-US" sz="3200"/>
              <a:t>’</a:t>
            </a:r>
            <a:r>
              <a:rPr lang="en-US" altLang="ja-JP" sz="3200"/>
              <a:t>s algorithm: example</a:t>
            </a:r>
            <a:endParaRPr lang="en-US" altLang="en-US"/>
          </a:p>
        </p:txBody>
      </p:sp>
      <p:sp>
        <p:nvSpPr>
          <p:cNvPr id="52228" name="Text Box 3">
            <a:extLst>
              <a:ext uri="{FF2B5EF4-FFF2-40B4-BE49-F238E27FC236}">
                <a16:creationId xmlns:a16="http://schemas.microsoft.com/office/drawing/2014/main" id="{E342B95D-3BF0-406E-BBDF-3F122520B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713" y="1506538"/>
            <a:ext cx="706437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 sz="2000">
                <a:latin typeface="Arial" panose="020B0604020202020204" pitchFamily="34" charset="0"/>
              </a:rPr>
              <a:t>Step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0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1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2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3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4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52229" name="Text Box 4">
            <a:extLst>
              <a:ext uri="{FF2B5EF4-FFF2-40B4-BE49-F238E27FC236}">
                <a16:creationId xmlns:a16="http://schemas.microsoft.com/office/drawing/2014/main" id="{B3348CCD-EBD8-4B9D-860A-86D8E5E8E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2513" y="1516063"/>
            <a:ext cx="1217612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 sz="2000">
                <a:latin typeface="Arial" panose="020B0604020202020204" pitchFamily="34" charset="0"/>
              </a:rPr>
              <a:t>start N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A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AD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ADE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ADEB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ADEBC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ADEBCF</a:t>
            </a:r>
          </a:p>
        </p:txBody>
      </p:sp>
      <p:sp>
        <p:nvSpPr>
          <p:cNvPr id="52230" name="Text Box 5">
            <a:extLst>
              <a:ext uri="{FF2B5EF4-FFF2-40B4-BE49-F238E27FC236}">
                <a16:creationId xmlns:a16="http://schemas.microsoft.com/office/drawing/2014/main" id="{13F5726D-075E-4C80-8B60-6E776CC17E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4588" y="1497013"/>
            <a:ext cx="1255712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 sz="2000">
                <a:latin typeface="Arial" panose="020B0604020202020204" pitchFamily="34" charset="0"/>
              </a:rPr>
              <a:t>D(B),p(B)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2,A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2,A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2,A</a:t>
            </a:r>
          </a:p>
        </p:txBody>
      </p:sp>
      <p:sp>
        <p:nvSpPr>
          <p:cNvPr id="52231" name="Text Box 6">
            <a:extLst>
              <a:ext uri="{FF2B5EF4-FFF2-40B4-BE49-F238E27FC236}">
                <a16:creationId xmlns:a16="http://schemas.microsoft.com/office/drawing/2014/main" id="{8FD5D877-9AB7-4AC0-BA90-C5392E64E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7125" y="1501775"/>
            <a:ext cx="128428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 sz="2000">
                <a:latin typeface="Arial" panose="020B0604020202020204" pitchFamily="34" charset="0"/>
              </a:rPr>
              <a:t>D(C),p(C)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5,A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4,D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3,E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3,E</a:t>
            </a:r>
          </a:p>
        </p:txBody>
      </p:sp>
      <p:sp>
        <p:nvSpPr>
          <p:cNvPr id="52232" name="Text Box 7">
            <a:extLst>
              <a:ext uri="{FF2B5EF4-FFF2-40B4-BE49-F238E27FC236}">
                <a16:creationId xmlns:a16="http://schemas.microsoft.com/office/drawing/2014/main" id="{96E2E989-EA37-4489-B87D-913A60AD5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475" y="1497013"/>
            <a:ext cx="12842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 sz="2000">
                <a:latin typeface="Arial" panose="020B0604020202020204" pitchFamily="34" charset="0"/>
              </a:rPr>
              <a:t>D(D),p(D)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1,A</a:t>
            </a:r>
          </a:p>
        </p:txBody>
      </p:sp>
      <p:sp>
        <p:nvSpPr>
          <p:cNvPr id="52233" name="Text Box 8">
            <a:extLst>
              <a:ext uri="{FF2B5EF4-FFF2-40B4-BE49-F238E27FC236}">
                <a16:creationId xmlns:a16="http://schemas.microsoft.com/office/drawing/2014/main" id="{82180036-7140-44AF-9CCB-9CDC624F46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7450" y="1501775"/>
            <a:ext cx="125571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 sz="2000">
                <a:latin typeface="Arial" panose="020B0604020202020204" pitchFamily="34" charset="0"/>
              </a:rPr>
              <a:t>D(E),p(E)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infinity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2,D</a:t>
            </a:r>
          </a:p>
        </p:txBody>
      </p:sp>
      <p:sp>
        <p:nvSpPr>
          <p:cNvPr id="52234" name="Text Box 9">
            <a:extLst>
              <a:ext uri="{FF2B5EF4-FFF2-40B4-BE49-F238E27FC236}">
                <a16:creationId xmlns:a16="http://schemas.microsoft.com/office/drawing/2014/main" id="{15B693A2-937A-4DDD-B785-DA66C98B1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8563" y="1516063"/>
            <a:ext cx="1227137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 sz="2000">
                <a:latin typeface="Arial" panose="020B0604020202020204" pitchFamily="34" charset="0"/>
              </a:rPr>
              <a:t>D(F),p(F)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infinity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infinity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4,E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4,E</a:t>
            </a:r>
          </a:p>
          <a:p>
            <a:pPr algn="r"/>
            <a:r>
              <a:rPr lang="en-US" altLang="en-US" sz="2000">
                <a:latin typeface="Arial" panose="020B0604020202020204" pitchFamily="34" charset="0"/>
              </a:rPr>
              <a:t>4,E</a:t>
            </a:r>
          </a:p>
        </p:txBody>
      </p:sp>
      <p:sp>
        <p:nvSpPr>
          <p:cNvPr id="52235" name="Line 10">
            <a:extLst>
              <a:ext uri="{FF2B5EF4-FFF2-40B4-BE49-F238E27FC236}">
                <a16:creationId xmlns:a16="http://schemas.microsoft.com/office/drawing/2014/main" id="{EAC1CC97-6E9E-4BA8-BFA2-D162220AE7C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1950" y="1857375"/>
            <a:ext cx="8505825" cy="95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6" name="Line 11">
            <a:extLst>
              <a:ext uri="{FF2B5EF4-FFF2-40B4-BE49-F238E27FC236}">
                <a16:creationId xmlns:a16="http://schemas.microsoft.com/office/drawing/2014/main" id="{E28C7FC9-44FF-44DF-A317-B35A9307307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113" y="2162175"/>
            <a:ext cx="829627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7" name="Line 12">
            <a:extLst>
              <a:ext uri="{FF2B5EF4-FFF2-40B4-BE49-F238E27FC236}">
                <a16:creationId xmlns:a16="http://schemas.microsoft.com/office/drawing/2014/main" id="{4E8B984C-F818-4AE8-A133-C83D5937FE8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8163" y="2457450"/>
            <a:ext cx="8267700" cy="4763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8" name="Line 13">
            <a:extLst>
              <a:ext uri="{FF2B5EF4-FFF2-40B4-BE49-F238E27FC236}">
                <a16:creationId xmlns:a16="http://schemas.microsoft.com/office/drawing/2014/main" id="{216FB1B8-4467-461D-9E07-013002E87257}"/>
              </a:ext>
            </a:extLst>
          </p:cNvPr>
          <p:cNvSpPr>
            <a:spLocks noChangeShapeType="1"/>
          </p:cNvSpPr>
          <p:nvPr/>
        </p:nvSpPr>
        <p:spPr bwMode="auto">
          <a:xfrm>
            <a:off x="547688" y="2767013"/>
            <a:ext cx="8253412" cy="952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9" name="Line 14">
            <a:extLst>
              <a:ext uri="{FF2B5EF4-FFF2-40B4-BE49-F238E27FC236}">
                <a16:creationId xmlns:a16="http://schemas.microsoft.com/office/drawing/2014/main" id="{657B696E-7D1C-4A37-9E20-BCD20E830D5F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213" y="3071813"/>
            <a:ext cx="8267700" cy="9525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40" name="Line 15">
            <a:extLst>
              <a:ext uri="{FF2B5EF4-FFF2-40B4-BE49-F238E27FC236}">
                <a16:creationId xmlns:a16="http://schemas.microsoft.com/office/drawing/2014/main" id="{CEBC97BF-57B6-4AEB-AB1E-F14E4283979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" y="3386138"/>
            <a:ext cx="8262938" cy="4762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2241" name="Group 16">
            <a:extLst>
              <a:ext uri="{FF2B5EF4-FFF2-40B4-BE49-F238E27FC236}">
                <a16:creationId xmlns:a16="http://schemas.microsoft.com/office/drawing/2014/main" id="{500CB806-4F3A-448B-9318-E14FFB26E2F9}"/>
              </a:ext>
            </a:extLst>
          </p:cNvPr>
          <p:cNvGrpSpPr>
            <a:grpSpLocks/>
          </p:cNvGrpSpPr>
          <p:nvPr/>
        </p:nvGrpSpPr>
        <p:grpSpPr bwMode="auto">
          <a:xfrm>
            <a:off x="2657475" y="3995738"/>
            <a:ext cx="3571875" cy="2236787"/>
            <a:chOff x="3066" y="1107"/>
            <a:chExt cx="2250" cy="1409"/>
          </a:xfrm>
        </p:grpSpPr>
        <p:sp>
          <p:nvSpPr>
            <p:cNvPr id="52252" name="Freeform 17">
              <a:extLst>
                <a:ext uri="{FF2B5EF4-FFF2-40B4-BE49-F238E27FC236}">
                  <a16:creationId xmlns:a16="http://schemas.microsoft.com/office/drawing/2014/main" id="{A69AB2ED-1059-4651-A403-CC52ADFE3C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66" y="1107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50"/>
                <a:gd name="T34" fmla="*/ 0 h 1409"/>
                <a:gd name="T35" fmla="*/ 2250 w 2250"/>
                <a:gd name="T36" fmla="*/ 1409 h 140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3" name="Freeform 18">
              <a:extLst>
                <a:ext uri="{FF2B5EF4-FFF2-40B4-BE49-F238E27FC236}">
                  <a16:creationId xmlns:a16="http://schemas.microsoft.com/office/drawing/2014/main" id="{FE8831B6-8453-4556-91CB-2E7C3EC670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2" y="1656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4" name="Oval 19">
              <a:extLst>
                <a:ext uri="{FF2B5EF4-FFF2-40B4-BE49-F238E27FC236}">
                  <a16:creationId xmlns:a16="http://schemas.microsoft.com/office/drawing/2014/main" id="{595F3EAA-8117-4BB2-A65C-A01E488E0C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2" y="189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2255" name="Line 20">
              <a:extLst>
                <a:ext uri="{FF2B5EF4-FFF2-40B4-BE49-F238E27FC236}">
                  <a16:creationId xmlns:a16="http://schemas.microsoft.com/office/drawing/2014/main" id="{8F2A0004-F128-4F8D-95FE-CC6E49EB9B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2" y="18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6" name="Line 21">
              <a:extLst>
                <a:ext uri="{FF2B5EF4-FFF2-40B4-BE49-F238E27FC236}">
                  <a16:creationId xmlns:a16="http://schemas.microsoft.com/office/drawing/2014/main" id="{F2F23D35-A975-4284-9517-0210B29B3F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5" y="18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57" name="Rectangle 22">
              <a:extLst>
                <a:ext uri="{FF2B5EF4-FFF2-40B4-BE49-F238E27FC236}">
                  <a16:creationId xmlns:a16="http://schemas.microsoft.com/office/drawing/2014/main" id="{A343225C-35DF-4850-8FE7-E64AD82895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2" y="1891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52258" name="Oval 23">
              <a:extLst>
                <a:ext uri="{FF2B5EF4-FFF2-40B4-BE49-F238E27FC236}">
                  <a16:creationId xmlns:a16="http://schemas.microsoft.com/office/drawing/2014/main" id="{61F3DDE0-00CF-4CAC-81F8-0F61376868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9" y="183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2259" name="Oval 24">
              <a:extLst>
                <a:ext uri="{FF2B5EF4-FFF2-40B4-BE49-F238E27FC236}">
                  <a16:creationId xmlns:a16="http://schemas.microsoft.com/office/drawing/2014/main" id="{EDD78332-9F1C-49B1-A908-286D551B5B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6" y="228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2260" name="Line 25">
              <a:extLst>
                <a:ext uri="{FF2B5EF4-FFF2-40B4-BE49-F238E27FC236}">
                  <a16:creationId xmlns:a16="http://schemas.microsoft.com/office/drawing/2014/main" id="{67C15565-9A31-4D88-9803-BD31227DD6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6" y="227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61" name="Line 26">
              <a:extLst>
                <a:ext uri="{FF2B5EF4-FFF2-40B4-BE49-F238E27FC236}">
                  <a16:creationId xmlns:a16="http://schemas.microsoft.com/office/drawing/2014/main" id="{4363A71C-3DF8-4915-A93E-0998FB1411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9" y="227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62" name="Rectangle 27">
              <a:extLst>
                <a:ext uri="{FF2B5EF4-FFF2-40B4-BE49-F238E27FC236}">
                  <a16:creationId xmlns:a16="http://schemas.microsoft.com/office/drawing/2014/main" id="{1262AF9A-C887-4BC1-9AC3-03F5C090E2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6" y="227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52263" name="Oval 28">
              <a:extLst>
                <a:ext uri="{FF2B5EF4-FFF2-40B4-BE49-F238E27FC236}">
                  <a16:creationId xmlns:a16="http://schemas.microsoft.com/office/drawing/2014/main" id="{67C8C299-9A1C-4964-8BF1-8479BAE8A7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3" y="221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2264" name="Oval 29">
              <a:extLst>
                <a:ext uri="{FF2B5EF4-FFF2-40B4-BE49-F238E27FC236}">
                  <a16:creationId xmlns:a16="http://schemas.microsoft.com/office/drawing/2014/main" id="{AB86B9F8-8CF1-4398-BD7C-3ECDDECB88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2" y="159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2265" name="Line 30">
              <a:extLst>
                <a:ext uri="{FF2B5EF4-FFF2-40B4-BE49-F238E27FC236}">
                  <a16:creationId xmlns:a16="http://schemas.microsoft.com/office/drawing/2014/main" id="{FF848519-476E-4E33-87EA-ED9A25D5D3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12" y="15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66" name="Line 31">
              <a:extLst>
                <a:ext uri="{FF2B5EF4-FFF2-40B4-BE49-F238E27FC236}">
                  <a16:creationId xmlns:a16="http://schemas.microsoft.com/office/drawing/2014/main" id="{602F4C7C-FBA2-43FB-9E92-57419CE9FB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25" y="158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67" name="Rectangle 32">
              <a:extLst>
                <a:ext uri="{FF2B5EF4-FFF2-40B4-BE49-F238E27FC236}">
                  <a16:creationId xmlns:a16="http://schemas.microsoft.com/office/drawing/2014/main" id="{AC145E6A-5A4E-4DCB-9C23-3F803B33FE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2" y="158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52268" name="Oval 33">
              <a:extLst>
                <a:ext uri="{FF2B5EF4-FFF2-40B4-BE49-F238E27FC236}">
                  <a16:creationId xmlns:a16="http://schemas.microsoft.com/office/drawing/2014/main" id="{B229B040-E839-46F0-AB6D-8039D70EF4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9" y="152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2269" name="Oval 34">
              <a:extLst>
                <a:ext uri="{FF2B5EF4-FFF2-40B4-BE49-F238E27FC236}">
                  <a16:creationId xmlns:a16="http://schemas.microsoft.com/office/drawing/2014/main" id="{084C522F-150A-466C-A241-65BB2C85A2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5" y="1591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2270" name="Line 35">
              <a:extLst>
                <a:ext uri="{FF2B5EF4-FFF2-40B4-BE49-F238E27FC236}">
                  <a16:creationId xmlns:a16="http://schemas.microsoft.com/office/drawing/2014/main" id="{FB192728-2FA4-468C-90B7-A9128AC0B0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95" y="158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71" name="Line 36">
              <a:extLst>
                <a:ext uri="{FF2B5EF4-FFF2-40B4-BE49-F238E27FC236}">
                  <a16:creationId xmlns:a16="http://schemas.microsoft.com/office/drawing/2014/main" id="{60111840-900B-407A-9BB5-74E49F0B22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7" y="158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72" name="Rectangle 37">
              <a:extLst>
                <a:ext uri="{FF2B5EF4-FFF2-40B4-BE49-F238E27FC236}">
                  <a16:creationId xmlns:a16="http://schemas.microsoft.com/office/drawing/2014/main" id="{C12CA7AC-20B9-4AE3-939D-F794514A47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5" y="1584"/>
              <a:ext cx="309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52273" name="Oval 38">
              <a:extLst>
                <a:ext uri="{FF2B5EF4-FFF2-40B4-BE49-F238E27FC236}">
                  <a16:creationId xmlns:a16="http://schemas.microsoft.com/office/drawing/2014/main" id="{A2117A67-6861-4E32-9246-B48F9CA3DC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8" y="1528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2274" name="Oval 39">
              <a:extLst>
                <a:ext uri="{FF2B5EF4-FFF2-40B4-BE49-F238E27FC236}">
                  <a16:creationId xmlns:a16="http://schemas.microsoft.com/office/drawing/2014/main" id="{105113A1-FE83-433D-B511-E7BFC7C052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5" y="228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2275" name="Line 40">
              <a:extLst>
                <a:ext uri="{FF2B5EF4-FFF2-40B4-BE49-F238E27FC236}">
                  <a16:creationId xmlns:a16="http://schemas.microsoft.com/office/drawing/2014/main" id="{B816A622-FAF4-405C-BF4D-75F6B701A0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05" y="227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76" name="Line 41">
              <a:extLst>
                <a:ext uri="{FF2B5EF4-FFF2-40B4-BE49-F238E27FC236}">
                  <a16:creationId xmlns:a16="http://schemas.microsoft.com/office/drawing/2014/main" id="{216E6DF0-39E8-45D6-AA6E-1DFCA5A059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18" y="227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77" name="Rectangle 42">
              <a:extLst>
                <a:ext uri="{FF2B5EF4-FFF2-40B4-BE49-F238E27FC236}">
                  <a16:creationId xmlns:a16="http://schemas.microsoft.com/office/drawing/2014/main" id="{C7A3CBD0-EE6F-468D-9CFD-5370D1DCBA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5" y="227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52278" name="Oval 43">
              <a:extLst>
                <a:ext uri="{FF2B5EF4-FFF2-40B4-BE49-F238E27FC236}">
                  <a16:creationId xmlns:a16="http://schemas.microsoft.com/office/drawing/2014/main" id="{B3BF7926-9826-4DED-A021-0C1DB651FC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2" y="221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2279" name="Oval 44">
              <a:extLst>
                <a:ext uri="{FF2B5EF4-FFF2-40B4-BE49-F238E27FC236}">
                  <a16:creationId xmlns:a16="http://schemas.microsoft.com/office/drawing/2014/main" id="{03181BDC-E4B0-481F-B962-D7CB0CCAF8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0" y="1941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2280" name="Line 45">
              <a:extLst>
                <a:ext uri="{FF2B5EF4-FFF2-40B4-BE49-F238E27FC236}">
                  <a16:creationId xmlns:a16="http://schemas.microsoft.com/office/drawing/2014/main" id="{3BA7957B-9BFB-472C-A494-D410074586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70" y="193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81" name="Line 46">
              <a:extLst>
                <a:ext uri="{FF2B5EF4-FFF2-40B4-BE49-F238E27FC236}">
                  <a16:creationId xmlns:a16="http://schemas.microsoft.com/office/drawing/2014/main" id="{276BC21A-D7B7-44CA-9CC9-4984129A19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83" y="193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82" name="Rectangle 47">
              <a:extLst>
                <a:ext uri="{FF2B5EF4-FFF2-40B4-BE49-F238E27FC236}">
                  <a16:creationId xmlns:a16="http://schemas.microsoft.com/office/drawing/2014/main" id="{2C565B68-024C-41B3-8199-7F93C68608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0" y="1934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52283" name="Oval 48">
              <a:extLst>
                <a:ext uri="{FF2B5EF4-FFF2-40B4-BE49-F238E27FC236}">
                  <a16:creationId xmlns:a16="http://schemas.microsoft.com/office/drawing/2014/main" id="{6B5E9790-DFAA-4B34-91FC-A2BA351C86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7" y="1875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2284" name="Freeform 49">
              <a:extLst>
                <a:ext uri="{FF2B5EF4-FFF2-40B4-BE49-F238E27FC236}">
                  <a16:creationId xmlns:a16="http://schemas.microsoft.com/office/drawing/2014/main" id="{D05EDED7-A41E-4765-B59A-467691408A8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1" y="1683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85" name="Freeform 50">
              <a:extLst>
                <a:ext uri="{FF2B5EF4-FFF2-40B4-BE49-F238E27FC236}">
                  <a16:creationId xmlns:a16="http://schemas.microsoft.com/office/drawing/2014/main" id="{F5E694F2-CF91-4466-85A0-BF8B89860F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8" y="1689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86" name="Freeform 51">
              <a:extLst>
                <a:ext uri="{FF2B5EF4-FFF2-40B4-BE49-F238E27FC236}">
                  <a16:creationId xmlns:a16="http://schemas.microsoft.com/office/drawing/2014/main" id="{A5A58DD9-CB20-48A2-860E-E013ED4CBC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3" y="1674"/>
              <a:ext cx="504" cy="600"/>
            </a:xfrm>
            <a:custGeom>
              <a:avLst/>
              <a:gdLst>
                <a:gd name="T0" fmla="*/ 0 w 378"/>
                <a:gd name="T1" fmla="*/ 2069 h 174"/>
                <a:gd name="T2" fmla="*/ 672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87" name="Freeform 52">
              <a:extLst>
                <a:ext uri="{FF2B5EF4-FFF2-40B4-BE49-F238E27FC236}">
                  <a16:creationId xmlns:a16="http://schemas.microsoft.com/office/drawing/2014/main" id="{B4309231-5D09-4CEA-B9CF-C68B72620EE3}"/>
                </a:ext>
              </a:extLst>
            </p:cNvPr>
            <p:cNvSpPr>
              <a:spLocks/>
            </p:cNvSpPr>
            <p:nvPr/>
          </p:nvSpPr>
          <p:spPr bwMode="auto">
            <a:xfrm>
              <a:off x="4620" y="2022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  <a:gd name="T4" fmla="*/ 0 60000 65536"/>
                <a:gd name="T5" fmla="*/ 0 60000 65536"/>
                <a:gd name="T6" fmla="*/ 0 w 366"/>
                <a:gd name="T7" fmla="*/ 0 h 270"/>
                <a:gd name="T8" fmla="*/ 366 w 366"/>
                <a:gd name="T9" fmla="*/ 270 h 27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88" name="Freeform 53">
              <a:extLst>
                <a:ext uri="{FF2B5EF4-FFF2-40B4-BE49-F238E27FC236}">
                  <a16:creationId xmlns:a16="http://schemas.microsoft.com/office/drawing/2014/main" id="{EE9D530E-FA0E-4CA3-80C1-C4E1C73EABC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9" y="2304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89" name="Freeform 54">
              <a:extLst>
                <a:ext uri="{FF2B5EF4-FFF2-40B4-BE49-F238E27FC236}">
                  <a16:creationId xmlns:a16="http://schemas.microsoft.com/office/drawing/2014/main" id="{C3CB0CE8-947D-4EF4-AC61-9E00455ABC3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8" y="1980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0" name="Freeform 55">
              <a:extLst>
                <a:ext uri="{FF2B5EF4-FFF2-40B4-BE49-F238E27FC236}">
                  <a16:creationId xmlns:a16="http://schemas.microsoft.com/office/drawing/2014/main" id="{F6068289-D8F9-444E-954B-0F86DA80E9E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3" y="1614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1" name="Freeform 56">
              <a:extLst>
                <a:ext uri="{FF2B5EF4-FFF2-40B4-BE49-F238E27FC236}">
                  <a16:creationId xmlns:a16="http://schemas.microsoft.com/office/drawing/2014/main" id="{F229452E-2735-46CF-869D-AFC18B50C2D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8" y="1611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  <a:gd name="T4" fmla="*/ 0 60000 65536"/>
                <a:gd name="T5" fmla="*/ 0 60000 65536"/>
                <a:gd name="T6" fmla="*/ 0 w 396"/>
                <a:gd name="T7" fmla="*/ 0 h 267"/>
                <a:gd name="T8" fmla="*/ 396 w 396"/>
                <a:gd name="T9" fmla="*/ 267 h 26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92" name="Freeform 57">
              <a:extLst>
                <a:ext uri="{FF2B5EF4-FFF2-40B4-BE49-F238E27FC236}">
                  <a16:creationId xmlns:a16="http://schemas.microsoft.com/office/drawing/2014/main" id="{BFF2D343-BFB8-41A1-9EBD-D60FA76287F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1" y="1182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  <a:gd name="T4" fmla="*/ 0 60000 65536"/>
                <a:gd name="T5" fmla="*/ 0 60000 65536"/>
                <a:gd name="T6" fmla="*/ 0 w 1110"/>
                <a:gd name="T7" fmla="*/ 0 h 645"/>
                <a:gd name="T8" fmla="*/ 1110 w 1110"/>
                <a:gd name="T9" fmla="*/ 645 h 6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2293" name="Group 58">
              <a:extLst>
                <a:ext uri="{FF2B5EF4-FFF2-40B4-BE49-F238E27FC236}">
                  <a16:creationId xmlns:a16="http://schemas.microsoft.com/office/drawing/2014/main" id="{30861FC9-B2B3-4948-A2BB-B00CF0E025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77" y="1784"/>
              <a:ext cx="233" cy="250"/>
              <a:chOff x="2940" y="2429"/>
              <a:chExt cx="236" cy="250"/>
            </a:xfrm>
          </p:grpSpPr>
          <p:sp>
            <p:nvSpPr>
              <p:cNvPr id="52319" name="Rectangle 59">
                <a:extLst>
                  <a:ext uri="{FF2B5EF4-FFF2-40B4-BE49-F238E27FC236}">
                    <a16:creationId xmlns:a16="http://schemas.microsoft.com/office/drawing/2014/main" id="{9A6D80F5-306E-41A9-AEE6-CC498B44CF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2320" name="Text Box 60">
                <a:extLst>
                  <a:ext uri="{FF2B5EF4-FFF2-40B4-BE49-F238E27FC236}">
                    <a16:creationId xmlns:a16="http://schemas.microsoft.com/office/drawing/2014/main" id="{EE79C869-6A3E-4D52-866A-C50665DDC4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40" y="2429"/>
                <a:ext cx="2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>
                    <a:latin typeface="Comic Sans MS" panose="030F0702030302020204" pitchFamily="66" charset="0"/>
                  </a:rPr>
                  <a:t>A</a:t>
                </a:r>
                <a:endParaRPr lang="en-US" altLang="en-US"/>
              </a:p>
            </p:txBody>
          </p:sp>
        </p:grpSp>
        <p:grpSp>
          <p:nvGrpSpPr>
            <p:cNvPr id="52294" name="Group 61">
              <a:extLst>
                <a:ext uri="{FF2B5EF4-FFF2-40B4-BE49-F238E27FC236}">
                  <a16:creationId xmlns:a16="http://schemas.microsoft.com/office/drawing/2014/main" id="{41BC1B16-85DC-4EAE-86BF-A249CBAA863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55" y="2168"/>
              <a:ext cx="216" cy="250"/>
              <a:chOff x="2948" y="2429"/>
              <a:chExt cx="219" cy="250"/>
            </a:xfrm>
          </p:grpSpPr>
          <p:sp>
            <p:nvSpPr>
              <p:cNvPr id="52317" name="Rectangle 62">
                <a:extLst>
                  <a:ext uri="{FF2B5EF4-FFF2-40B4-BE49-F238E27FC236}">
                    <a16:creationId xmlns:a16="http://schemas.microsoft.com/office/drawing/2014/main" id="{5D01D287-A17B-41FE-A73B-CE8AC1B228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2318" name="Text Box 63">
                <a:extLst>
                  <a:ext uri="{FF2B5EF4-FFF2-40B4-BE49-F238E27FC236}">
                    <a16:creationId xmlns:a16="http://schemas.microsoft.com/office/drawing/2014/main" id="{667906DD-C85E-4F40-A50A-D333C557F4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48" y="2429"/>
                <a:ext cx="21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>
                    <a:latin typeface="Comic Sans MS" panose="030F0702030302020204" pitchFamily="66" charset="0"/>
                  </a:rPr>
                  <a:t>E</a:t>
                </a:r>
                <a:endParaRPr lang="en-US" altLang="en-US"/>
              </a:p>
            </p:txBody>
          </p:sp>
        </p:grpSp>
        <p:grpSp>
          <p:nvGrpSpPr>
            <p:cNvPr id="52295" name="Group 64">
              <a:extLst>
                <a:ext uri="{FF2B5EF4-FFF2-40B4-BE49-F238E27FC236}">
                  <a16:creationId xmlns:a16="http://schemas.microsoft.com/office/drawing/2014/main" id="{88F2CC7E-CE5F-437F-8548-6C96C4C33B5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67" y="2165"/>
              <a:ext cx="231" cy="250"/>
              <a:chOff x="2941" y="2429"/>
              <a:chExt cx="234" cy="250"/>
            </a:xfrm>
          </p:grpSpPr>
          <p:sp>
            <p:nvSpPr>
              <p:cNvPr id="52315" name="Rectangle 65">
                <a:extLst>
                  <a:ext uri="{FF2B5EF4-FFF2-40B4-BE49-F238E27FC236}">
                    <a16:creationId xmlns:a16="http://schemas.microsoft.com/office/drawing/2014/main" id="{13CFF859-AB50-4437-9EB5-7E73F3FF26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2316" name="Text Box 66">
                <a:extLst>
                  <a:ext uri="{FF2B5EF4-FFF2-40B4-BE49-F238E27FC236}">
                    <a16:creationId xmlns:a16="http://schemas.microsoft.com/office/drawing/2014/main" id="{16970830-0B6E-4885-BEDA-7AC29BB80A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41" y="2429"/>
                <a:ext cx="23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>
                    <a:latin typeface="Comic Sans MS" panose="030F0702030302020204" pitchFamily="66" charset="0"/>
                  </a:rPr>
                  <a:t>D</a:t>
                </a:r>
                <a:endParaRPr lang="en-US" altLang="en-US"/>
              </a:p>
            </p:txBody>
          </p:sp>
        </p:grpSp>
        <p:grpSp>
          <p:nvGrpSpPr>
            <p:cNvPr id="52296" name="Group 67">
              <a:extLst>
                <a:ext uri="{FF2B5EF4-FFF2-40B4-BE49-F238E27FC236}">
                  <a16:creationId xmlns:a16="http://schemas.microsoft.com/office/drawing/2014/main" id="{1AB1E624-9804-449E-AA68-41308AA9869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51" y="1478"/>
              <a:ext cx="212" cy="250"/>
              <a:chOff x="2950" y="2429"/>
              <a:chExt cx="215" cy="250"/>
            </a:xfrm>
          </p:grpSpPr>
          <p:sp>
            <p:nvSpPr>
              <p:cNvPr id="52313" name="Rectangle 68">
                <a:extLst>
                  <a:ext uri="{FF2B5EF4-FFF2-40B4-BE49-F238E27FC236}">
                    <a16:creationId xmlns:a16="http://schemas.microsoft.com/office/drawing/2014/main" id="{1E42E294-E0C9-44D2-9FF4-A4E80DCCCF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2314" name="Text Box 69">
                <a:extLst>
                  <a:ext uri="{FF2B5EF4-FFF2-40B4-BE49-F238E27FC236}">
                    <a16:creationId xmlns:a16="http://schemas.microsoft.com/office/drawing/2014/main" id="{7F3C2F23-417B-4B06-B53D-8FBB02058D0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0" y="2429"/>
                <a:ext cx="21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>
                    <a:latin typeface="Comic Sans MS" panose="030F0702030302020204" pitchFamily="66" charset="0"/>
                  </a:rPr>
                  <a:t>C</a:t>
                </a:r>
                <a:endParaRPr lang="en-US" altLang="en-US"/>
              </a:p>
            </p:txBody>
          </p:sp>
        </p:grpSp>
        <p:grpSp>
          <p:nvGrpSpPr>
            <p:cNvPr id="52297" name="Group 70">
              <a:extLst>
                <a:ext uri="{FF2B5EF4-FFF2-40B4-BE49-F238E27FC236}">
                  <a16:creationId xmlns:a16="http://schemas.microsoft.com/office/drawing/2014/main" id="{3EA7C99E-D0E3-45D0-8DE2-55C17565D7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65" y="1478"/>
              <a:ext cx="217" cy="250"/>
              <a:chOff x="2948" y="2429"/>
              <a:chExt cx="220" cy="250"/>
            </a:xfrm>
          </p:grpSpPr>
          <p:sp>
            <p:nvSpPr>
              <p:cNvPr id="52311" name="Rectangle 71">
                <a:extLst>
                  <a:ext uri="{FF2B5EF4-FFF2-40B4-BE49-F238E27FC236}">
                    <a16:creationId xmlns:a16="http://schemas.microsoft.com/office/drawing/2014/main" id="{8E95EC21-7327-4977-8465-4B475B2EF8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2312" name="Text Box 72">
                <a:extLst>
                  <a:ext uri="{FF2B5EF4-FFF2-40B4-BE49-F238E27FC236}">
                    <a16:creationId xmlns:a16="http://schemas.microsoft.com/office/drawing/2014/main" id="{800BBD4B-2EB1-4A16-9106-9D568EF859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48" y="2429"/>
                <a:ext cx="22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>
                    <a:latin typeface="Comic Sans MS" panose="030F0702030302020204" pitchFamily="66" charset="0"/>
                  </a:rPr>
                  <a:t>B</a:t>
                </a:r>
                <a:endParaRPr lang="en-US" altLang="en-US"/>
              </a:p>
            </p:txBody>
          </p:sp>
        </p:grpSp>
        <p:grpSp>
          <p:nvGrpSpPr>
            <p:cNvPr id="52298" name="Group 73">
              <a:extLst>
                <a:ext uri="{FF2B5EF4-FFF2-40B4-BE49-F238E27FC236}">
                  <a16:creationId xmlns:a16="http://schemas.microsoft.com/office/drawing/2014/main" id="{6D0F9D51-A5BE-4A2A-9814-A3489724BD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29" y="1826"/>
              <a:ext cx="213" cy="250"/>
              <a:chOff x="2949" y="2429"/>
              <a:chExt cx="216" cy="250"/>
            </a:xfrm>
          </p:grpSpPr>
          <p:sp>
            <p:nvSpPr>
              <p:cNvPr id="52309" name="Rectangle 74">
                <a:extLst>
                  <a:ext uri="{FF2B5EF4-FFF2-40B4-BE49-F238E27FC236}">
                    <a16:creationId xmlns:a16="http://schemas.microsoft.com/office/drawing/2014/main" id="{2E6645A2-8AF4-4788-9C60-502B67D6D9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52310" name="Text Box 75">
                <a:extLst>
                  <a:ext uri="{FF2B5EF4-FFF2-40B4-BE49-F238E27FC236}">
                    <a16:creationId xmlns:a16="http://schemas.microsoft.com/office/drawing/2014/main" id="{C184C1E5-EE20-4F2A-90C7-CE2F1FCB444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49" y="2429"/>
                <a:ext cx="21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>
                    <a:latin typeface="Comic Sans MS" panose="030F0702030302020204" pitchFamily="66" charset="0"/>
                  </a:rPr>
                  <a:t>F</a:t>
                </a:r>
                <a:endParaRPr lang="en-US" altLang="en-US"/>
              </a:p>
            </p:txBody>
          </p:sp>
        </p:grpSp>
        <p:sp>
          <p:nvSpPr>
            <p:cNvPr id="52299" name="Text Box 76">
              <a:extLst>
                <a:ext uri="{FF2B5EF4-FFF2-40B4-BE49-F238E27FC236}">
                  <a16:creationId xmlns:a16="http://schemas.microsoft.com/office/drawing/2014/main" id="{85F7D397-F869-4F0E-981F-D9C9800CF9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3" y="1607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latin typeface="Comic Sans MS" panose="030F0702030302020204" pitchFamily="66" charset="0"/>
                </a:rPr>
                <a:t>2</a:t>
              </a:r>
              <a:endParaRPr lang="en-US" altLang="en-US"/>
            </a:p>
          </p:txBody>
        </p:sp>
        <p:sp>
          <p:nvSpPr>
            <p:cNvPr id="52300" name="Text Box 77">
              <a:extLst>
                <a:ext uri="{FF2B5EF4-FFF2-40B4-BE49-F238E27FC236}">
                  <a16:creationId xmlns:a16="http://schemas.microsoft.com/office/drawing/2014/main" id="{9A62A993-5264-45DF-A981-AD874A0D3E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1" y="1826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latin typeface="Comic Sans MS" panose="030F0702030302020204" pitchFamily="66" charset="0"/>
                </a:rPr>
                <a:t>2</a:t>
              </a:r>
              <a:endParaRPr lang="en-US" altLang="en-US"/>
            </a:p>
          </p:txBody>
        </p:sp>
        <p:sp>
          <p:nvSpPr>
            <p:cNvPr id="52301" name="Text Box 78">
              <a:extLst>
                <a:ext uri="{FF2B5EF4-FFF2-40B4-BE49-F238E27FC236}">
                  <a16:creationId xmlns:a16="http://schemas.microsoft.com/office/drawing/2014/main" id="{6159EDBB-F8F6-4A29-B545-CBEAF6952F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7" y="2039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latin typeface="Comic Sans MS" panose="030F0702030302020204" pitchFamily="66" charset="0"/>
                </a:rPr>
                <a:t>1</a:t>
              </a:r>
              <a:endParaRPr lang="en-US" altLang="en-US"/>
            </a:p>
          </p:txBody>
        </p:sp>
        <p:sp>
          <p:nvSpPr>
            <p:cNvPr id="52302" name="Text Box 79">
              <a:extLst>
                <a:ext uri="{FF2B5EF4-FFF2-40B4-BE49-F238E27FC236}">
                  <a16:creationId xmlns:a16="http://schemas.microsoft.com/office/drawing/2014/main" id="{48736B1B-34BD-4D0C-B900-7360B7CEE2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5" y="1919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latin typeface="Comic Sans MS" panose="030F0702030302020204" pitchFamily="66" charset="0"/>
                </a:rPr>
                <a:t>3</a:t>
              </a:r>
              <a:endParaRPr lang="en-US" altLang="en-US"/>
            </a:p>
          </p:txBody>
        </p:sp>
        <p:sp>
          <p:nvSpPr>
            <p:cNvPr id="52303" name="Text Box 80">
              <a:extLst>
                <a:ext uri="{FF2B5EF4-FFF2-40B4-BE49-F238E27FC236}">
                  <a16:creationId xmlns:a16="http://schemas.microsoft.com/office/drawing/2014/main" id="{EF486850-52DB-4C83-A603-8AE733D243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73" y="2273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latin typeface="Comic Sans MS" panose="030F0702030302020204" pitchFamily="66" charset="0"/>
                </a:rPr>
                <a:t>1</a:t>
              </a:r>
              <a:endParaRPr lang="en-US" altLang="en-US"/>
            </a:p>
          </p:txBody>
        </p:sp>
        <p:sp>
          <p:nvSpPr>
            <p:cNvPr id="52304" name="Text Box 81">
              <a:extLst>
                <a:ext uri="{FF2B5EF4-FFF2-40B4-BE49-F238E27FC236}">
                  <a16:creationId xmlns:a16="http://schemas.microsoft.com/office/drawing/2014/main" id="{E38507A0-1BB4-4298-9387-D98A6C91E4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33" y="1844"/>
              <a:ext cx="181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latin typeface="Comic Sans MS" panose="030F0702030302020204" pitchFamily="66" charset="0"/>
                </a:rPr>
                <a:t>1</a:t>
              </a:r>
              <a:endParaRPr lang="en-US" altLang="en-US"/>
            </a:p>
          </p:txBody>
        </p:sp>
        <p:sp>
          <p:nvSpPr>
            <p:cNvPr id="52305" name="Text Box 82">
              <a:extLst>
                <a:ext uri="{FF2B5EF4-FFF2-40B4-BE49-F238E27FC236}">
                  <a16:creationId xmlns:a16="http://schemas.microsoft.com/office/drawing/2014/main" id="{78576341-C9BD-4440-8FDF-7320FC05C6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2" y="2108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latin typeface="Comic Sans MS" panose="030F0702030302020204" pitchFamily="66" charset="0"/>
                </a:rPr>
                <a:t>2</a:t>
              </a:r>
              <a:endParaRPr lang="en-US" altLang="en-US"/>
            </a:p>
          </p:txBody>
        </p:sp>
        <p:sp>
          <p:nvSpPr>
            <p:cNvPr id="52306" name="Text Box 83">
              <a:extLst>
                <a:ext uri="{FF2B5EF4-FFF2-40B4-BE49-F238E27FC236}">
                  <a16:creationId xmlns:a16="http://schemas.microsoft.com/office/drawing/2014/main" id="{AFE15793-403C-49BE-8AE7-3553032ACA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55" y="1571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latin typeface="Comic Sans MS" panose="030F0702030302020204" pitchFamily="66" charset="0"/>
                </a:rPr>
                <a:t>5</a:t>
              </a:r>
              <a:endParaRPr lang="en-US" altLang="en-US"/>
            </a:p>
          </p:txBody>
        </p:sp>
        <p:sp>
          <p:nvSpPr>
            <p:cNvPr id="52307" name="Text Box 84">
              <a:extLst>
                <a:ext uri="{FF2B5EF4-FFF2-40B4-BE49-F238E27FC236}">
                  <a16:creationId xmlns:a16="http://schemas.microsoft.com/office/drawing/2014/main" id="{D58C691A-9297-46ED-A707-63E78967AB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20" y="1421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latin typeface="Comic Sans MS" panose="030F0702030302020204" pitchFamily="66" charset="0"/>
                </a:rPr>
                <a:t>3</a:t>
              </a:r>
              <a:endParaRPr lang="en-US" altLang="en-US"/>
            </a:p>
          </p:txBody>
        </p:sp>
        <p:sp>
          <p:nvSpPr>
            <p:cNvPr id="52308" name="Text Box 85">
              <a:extLst>
                <a:ext uri="{FF2B5EF4-FFF2-40B4-BE49-F238E27FC236}">
                  <a16:creationId xmlns:a16="http://schemas.microsoft.com/office/drawing/2014/main" id="{1E0FC623-AC72-4361-87A0-DF8733D3F0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9" y="1154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>
                  <a:latin typeface="Comic Sans MS" panose="030F0702030302020204" pitchFamily="66" charset="0"/>
                </a:rPr>
                <a:t>5</a:t>
              </a:r>
              <a:endParaRPr lang="en-US" altLang="en-US"/>
            </a:p>
          </p:txBody>
        </p:sp>
      </p:grpSp>
      <p:sp>
        <p:nvSpPr>
          <p:cNvPr id="265302" name="Line 86">
            <a:extLst>
              <a:ext uri="{FF2B5EF4-FFF2-40B4-BE49-F238E27FC236}">
                <a16:creationId xmlns:a16="http://schemas.microsoft.com/office/drawing/2014/main" id="{8680DFF9-84ED-406F-BCCC-C22ACCA3F9C7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5625" y="5362575"/>
            <a:ext cx="447675" cy="4476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303" name="Line 87">
            <a:extLst>
              <a:ext uri="{FF2B5EF4-FFF2-40B4-BE49-F238E27FC236}">
                <a16:creationId xmlns:a16="http://schemas.microsoft.com/office/drawing/2014/main" id="{6F24FCB5-77ED-4214-B0CC-8D9357E275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38600" y="5895975"/>
            <a:ext cx="581025" cy="95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304" name="Line 88">
            <a:extLst>
              <a:ext uri="{FF2B5EF4-FFF2-40B4-BE49-F238E27FC236}">
                <a16:creationId xmlns:a16="http://schemas.microsoft.com/office/drawing/2014/main" id="{EF9B98E8-7511-4A32-AD54-BA486D2622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90875" y="4905375"/>
            <a:ext cx="495300" cy="2571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305" name="Line 89">
            <a:extLst>
              <a:ext uri="{FF2B5EF4-FFF2-40B4-BE49-F238E27FC236}">
                <a16:creationId xmlns:a16="http://schemas.microsoft.com/office/drawing/2014/main" id="{9759DF09-1586-4C0D-8086-710627ECDB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57750" y="4905375"/>
            <a:ext cx="0" cy="8477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306" name="Line 90">
            <a:extLst>
              <a:ext uri="{FF2B5EF4-FFF2-40B4-BE49-F238E27FC236}">
                <a16:creationId xmlns:a16="http://schemas.microsoft.com/office/drawing/2014/main" id="{1F3331A7-1958-4419-B419-ACCC5BB6D4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24450" y="5438775"/>
            <a:ext cx="609600" cy="4476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307" name="Line 91">
            <a:extLst>
              <a:ext uri="{FF2B5EF4-FFF2-40B4-BE49-F238E27FC236}">
                <a16:creationId xmlns:a16="http://schemas.microsoft.com/office/drawing/2014/main" id="{C63BE6C4-29DD-4698-832B-DB10BA7B516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450" y="2028825"/>
            <a:ext cx="5143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308" name="Line 92">
            <a:extLst>
              <a:ext uri="{FF2B5EF4-FFF2-40B4-BE49-F238E27FC236}">
                <a16:creationId xmlns:a16="http://schemas.microsoft.com/office/drawing/2014/main" id="{616A75ED-1E52-4B14-8E2C-B476E36704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450" y="2305050"/>
            <a:ext cx="5143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309" name="Line 93">
            <a:extLst>
              <a:ext uri="{FF2B5EF4-FFF2-40B4-BE49-F238E27FC236}">
                <a16:creationId xmlns:a16="http://schemas.microsoft.com/office/drawing/2014/main" id="{96657A62-9E66-4E4C-BBA3-1E18925EFB3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925" y="2638425"/>
            <a:ext cx="5143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310" name="Line 94">
            <a:extLst>
              <a:ext uri="{FF2B5EF4-FFF2-40B4-BE49-F238E27FC236}">
                <a16:creationId xmlns:a16="http://schemas.microsoft.com/office/drawing/2014/main" id="{C7E2AE88-B24A-46B5-A23A-91427E0E099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1450" y="2943225"/>
            <a:ext cx="5143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5311" name="Line 95">
            <a:extLst>
              <a:ext uri="{FF2B5EF4-FFF2-40B4-BE49-F238E27FC236}">
                <a16:creationId xmlns:a16="http://schemas.microsoft.com/office/drawing/2014/main" id="{AF649EC0-D960-4BC8-AC79-9BFB73A94730}"/>
              </a:ext>
            </a:extLst>
          </p:cNvPr>
          <p:cNvSpPr>
            <a:spLocks noChangeShapeType="1"/>
          </p:cNvSpPr>
          <p:nvPr/>
        </p:nvSpPr>
        <p:spPr bwMode="auto">
          <a:xfrm>
            <a:off x="180975" y="3248025"/>
            <a:ext cx="5143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5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5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5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5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6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5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5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6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5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5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6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5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5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50E45-294B-46D4-A24A-CD297D7DE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C3A49-8DCA-4B97-9A8F-F9497B8B0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300" dirty="0"/>
              <a:t>This would be easy if the graph didn’t change</a:t>
            </a:r>
          </a:p>
          <a:p>
            <a:r>
              <a:rPr lang="en-US" sz="2300" dirty="0"/>
              <a:t>But, what happens as links are removed and are added?</a:t>
            </a:r>
          </a:p>
          <a:p>
            <a:pPr lvl="1"/>
            <a:r>
              <a:rPr lang="en-US" sz="2300" dirty="0"/>
              <a:t>Links fail</a:t>
            </a:r>
          </a:p>
          <a:p>
            <a:pPr lvl="1"/>
            <a:r>
              <a:rPr lang="en-US" sz="2300" dirty="0"/>
              <a:t>Links heal</a:t>
            </a:r>
          </a:p>
          <a:p>
            <a:r>
              <a:rPr lang="en-US" sz="2300" dirty="0"/>
              <a:t>Internet routing is basically a big distributed agreement problem</a:t>
            </a:r>
          </a:p>
          <a:p>
            <a:pPr lvl="1"/>
            <a:r>
              <a:rPr lang="en-US" sz="2300" dirty="0"/>
              <a:t>If routers agree on the graph, they can make consistent decisions</a:t>
            </a:r>
          </a:p>
          <a:p>
            <a:pPr lvl="1"/>
            <a:r>
              <a:rPr lang="en-US" sz="2300" dirty="0"/>
              <a:t>If routers disagree on the graph, badness can happen</a:t>
            </a:r>
          </a:p>
          <a:p>
            <a:pPr lvl="2"/>
            <a:r>
              <a:rPr lang="en-US" sz="2300" dirty="0"/>
              <a:t>Cycles are a notable problem</a:t>
            </a:r>
          </a:p>
          <a:p>
            <a:pPr lvl="2"/>
            <a:r>
              <a:rPr lang="en-US" sz="2300" dirty="0"/>
              <a:t>Lost packets are another (time out)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8E8C63-6599-4376-AFAC-BAF8F060B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FDC1E-9CD6-4A23-8CBF-CA597DF01BDF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8590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AA06337F-E243-4584-A0C0-5D3C9ECAF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C269F2F9-CEA0-456C-A6B4-35B162C8D2AD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6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7F2AC5FA-3D27-401E-B6CF-A1A426C29A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Ways to Compute Shortest Paths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700E616B-C405-4EA1-ABCB-930D1E4A38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/>
              <a:t>Centralized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Collect graph structure in one place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Use standard graph algorithm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Disseminate routing tables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Link-state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Every node collects complete graph structure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Each computes shortest paths from it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Each generates own routing table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000"/>
          </a:p>
          <a:p>
            <a:pPr eaLnBrk="1" hangingPunct="1">
              <a:lnSpc>
                <a:spcPct val="80000"/>
              </a:lnSpc>
            </a:pPr>
            <a:r>
              <a:rPr lang="en-US" altLang="en-US" sz="2400"/>
              <a:t>Distance-vector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No one has copy of graph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Nodes construct their own tables iteratively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000"/>
              <a:t>Each sends information about its table to neighbors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00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A28C3E3B-89F5-4237-93E8-C184268A7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194A8FBD-03E9-4636-A64B-E4D337FB61A8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7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A95838B9-4D4C-4401-B1BE-251A1C958C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D9F4D568-E6E6-4C32-833F-C5013ADCFA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Intro </a:t>
            </a:r>
          </a:p>
          <a:p>
            <a:pPr eaLnBrk="1" hangingPunct="1"/>
            <a:endParaRPr lang="en-US" altLang="en-US" dirty="0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Distance Vector</a:t>
            </a:r>
          </a:p>
          <a:p>
            <a:pPr eaLnBrk="1" hangingPunct="1"/>
            <a:endParaRPr lang="en-US" altLang="en-US" dirty="0">
              <a:solidFill>
                <a:srgbClr val="FF0000"/>
              </a:solidFill>
            </a:endParaRPr>
          </a:p>
          <a:p>
            <a:pPr eaLnBrk="1" hangingPunct="1"/>
            <a:r>
              <a:rPr lang="en-US" altLang="en-US" dirty="0"/>
              <a:t>Link State</a:t>
            </a:r>
          </a:p>
          <a:p>
            <a:pPr marL="0" indent="0" eaLnBrk="1" hangingPunct="1">
              <a:buNone/>
            </a:pPr>
            <a:endParaRPr lang="en-US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1BD879FB-8FCA-4A89-97A3-19F34E090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30A04F55-CA16-4BFD-9D72-62879B04E6FD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8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9219" name="Line 2">
            <a:extLst>
              <a:ext uri="{FF2B5EF4-FFF2-40B4-BE49-F238E27FC236}">
                <a16:creationId xmlns:a16="http://schemas.microsoft.com/office/drawing/2014/main" id="{80A2D4E7-CBEF-45B1-8CD4-9527DC8AE1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43400" y="1981200"/>
            <a:ext cx="228600" cy="15240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A0CC68A7-ED45-43BF-8B09-737912D467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Distance-Vector Method</a:t>
            </a:r>
          </a:p>
        </p:txBody>
      </p:sp>
      <p:sp>
        <p:nvSpPr>
          <p:cNvPr id="9221" name="Rectangle 4">
            <a:extLst>
              <a:ext uri="{FF2B5EF4-FFF2-40B4-BE49-F238E27FC236}">
                <a16:creationId xmlns:a16="http://schemas.microsoft.com/office/drawing/2014/main" id="{36550B82-6756-4CD6-B244-A0F0A16E4D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4419600"/>
            <a:ext cx="8475663" cy="2244725"/>
          </a:xfrm>
        </p:spPr>
        <p:txBody>
          <a:bodyPr/>
          <a:lstStyle/>
          <a:p>
            <a:pPr eaLnBrk="1" hangingPunct="1"/>
            <a:r>
              <a:rPr lang="en-US" altLang="en-US" sz="2400"/>
              <a:t>Idea</a:t>
            </a:r>
          </a:p>
          <a:p>
            <a:pPr lvl="1" eaLnBrk="1" hangingPunct="1"/>
            <a:r>
              <a:rPr lang="en-US" altLang="en-US" sz="2000"/>
              <a:t>At any time, have cost/next hop of best known path to destination</a:t>
            </a:r>
          </a:p>
          <a:p>
            <a:pPr lvl="1" eaLnBrk="1" hangingPunct="1"/>
            <a:r>
              <a:rPr lang="en-US" altLang="en-US" sz="2000"/>
              <a:t>Use cost </a:t>
            </a:r>
            <a:r>
              <a:rPr lang="en-US" altLang="en-US" sz="2000">
                <a:sym typeface="Symbol" panose="05050102010706020507" pitchFamily="18" charset="2"/>
              </a:rPr>
              <a:t> </a:t>
            </a:r>
            <a:r>
              <a:rPr lang="en-US" altLang="en-US" sz="2000"/>
              <a:t>when no path known</a:t>
            </a:r>
          </a:p>
          <a:p>
            <a:pPr eaLnBrk="1" hangingPunct="1"/>
            <a:r>
              <a:rPr lang="en-US" altLang="en-US" sz="2400"/>
              <a:t>Initially</a:t>
            </a:r>
          </a:p>
          <a:p>
            <a:pPr lvl="1" eaLnBrk="1" hangingPunct="1"/>
            <a:r>
              <a:rPr lang="en-US" altLang="en-US" sz="2000"/>
              <a:t>Only have entries for directly connected nodes</a:t>
            </a:r>
          </a:p>
        </p:txBody>
      </p:sp>
      <p:sp>
        <p:nvSpPr>
          <p:cNvPr id="9222" name="Line 5">
            <a:extLst>
              <a:ext uri="{FF2B5EF4-FFF2-40B4-BE49-F238E27FC236}">
                <a16:creationId xmlns:a16="http://schemas.microsoft.com/office/drawing/2014/main" id="{D11876C6-7FF2-4B82-93E3-88B569A7498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1981200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23" name="Line 6">
            <a:extLst>
              <a:ext uri="{FF2B5EF4-FFF2-40B4-BE49-F238E27FC236}">
                <a16:creationId xmlns:a16="http://schemas.microsoft.com/office/drawing/2014/main" id="{69788480-B8DF-4F07-887C-8F6969F566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19800" y="1981200"/>
            <a:ext cx="1447800" cy="609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24" name="Line 7">
            <a:extLst>
              <a:ext uri="{FF2B5EF4-FFF2-40B4-BE49-F238E27FC236}">
                <a16:creationId xmlns:a16="http://schemas.microsoft.com/office/drawing/2014/main" id="{641CAD52-696F-4931-A020-89CA07A23F10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7600" y="1981200"/>
            <a:ext cx="53340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25" name="Line 8">
            <a:extLst>
              <a:ext uri="{FF2B5EF4-FFF2-40B4-BE49-F238E27FC236}">
                <a16:creationId xmlns:a16="http://schemas.microsoft.com/office/drawing/2014/main" id="{E81B5328-00CA-4494-9B30-3070ED0634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3200" y="3352800"/>
            <a:ext cx="1447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26" name="Line 9">
            <a:extLst>
              <a:ext uri="{FF2B5EF4-FFF2-40B4-BE49-F238E27FC236}">
                <a16:creationId xmlns:a16="http://schemas.microsoft.com/office/drawing/2014/main" id="{4CDEE16E-C3EE-4E35-8E70-32BE1BBF291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019800" y="2590800"/>
            <a:ext cx="5334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27" name="Line 10">
            <a:extLst>
              <a:ext uri="{FF2B5EF4-FFF2-40B4-BE49-F238E27FC236}">
                <a16:creationId xmlns:a16="http://schemas.microsoft.com/office/drawing/2014/main" id="{BAA117AB-4698-48E9-8879-B93F6978F4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19600" y="2590800"/>
            <a:ext cx="1600200" cy="9144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28" name="Line 11">
            <a:extLst>
              <a:ext uri="{FF2B5EF4-FFF2-40B4-BE49-F238E27FC236}">
                <a16:creationId xmlns:a16="http://schemas.microsoft.com/office/drawing/2014/main" id="{09C1512E-92D9-49A7-8A04-DD8EA764422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505200"/>
            <a:ext cx="2209800" cy="3048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9229" name="Oval 12">
            <a:extLst>
              <a:ext uri="{FF2B5EF4-FFF2-40B4-BE49-F238E27FC236}">
                <a16:creationId xmlns:a16="http://schemas.microsoft.com/office/drawing/2014/main" id="{1E17DBC6-8C0B-42FC-9553-4B8D84E7F9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3276600"/>
            <a:ext cx="457200" cy="450850"/>
          </a:xfrm>
          <a:prstGeom prst="ellipse">
            <a:avLst/>
          </a:prstGeom>
          <a:solidFill>
            <a:srgbClr val="C000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A</a:t>
            </a:r>
          </a:p>
        </p:txBody>
      </p:sp>
      <p:sp>
        <p:nvSpPr>
          <p:cNvPr id="9230" name="Oval 13">
            <a:extLst>
              <a:ext uri="{FF2B5EF4-FFF2-40B4-BE49-F238E27FC236}">
                <a16:creationId xmlns:a16="http://schemas.microsoft.com/office/drawing/2014/main" id="{B7A719B7-F9D5-4D56-8530-690188A7C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1752600"/>
            <a:ext cx="457200" cy="450850"/>
          </a:xfrm>
          <a:prstGeom prst="ellipse">
            <a:avLst/>
          </a:prstGeom>
          <a:solidFill>
            <a:srgbClr val="3333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E</a:t>
            </a:r>
          </a:p>
        </p:txBody>
      </p:sp>
      <p:sp>
        <p:nvSpPr>
          <p:cNvPr id="9231" name="Oval 14">
            <a:extLst>
              <a:ext uri="{FF2B5EF4-FFF2-40B4-BE49-F238E27FC236}">
                <a16:creationId xmlns:a16="http://schemas.microsoft.com/office/drawing/2014/main" id="{670A8C3C-D641-45D7-8068-A4CAC8AC59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362200"/>
            <a:ext cx="457200" cy="450850"/>
          </a:xfrm>
          <a:prstGeom prst="ellipse">
            <a:avLst/>
          </a:prstGeom>
          <a:solidFill>
            <a:srgbClr val="3333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F</a:t>
            </a:r>
          </a:p>
        </p:txBody>
      </p:sp>
      <p:sp>
        <p:nvSpPr>
          <p:cNvPr id="9232" name="Oval 15">
            <a:extLst>
              <a:ext uri="{FF2B5EF4-FFF2-40B4-BE49-F238E27FC236}">
                <a16:creationId xmlns:a16="http://schemas.microsoft.com/office/drawing/2014/main" id="{96A78CD6-EBBD-4F0F-99D6-4F7764E64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17526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C</a:t>
            </a:r>
          </a:p>
        </p:txBody>
      </p:sp>
      <p:sp>
        <p:nvSpPr>
          <p:cNvPr id="9233" name="Oval 16">
            <a:extLst>
              <a:ext uri="{FF2B5EF4-FFF2-40B4-BE49-F238E27FC236}">
                <a16:creationId xmlns:a16="http://schemas.microsoft.com/office/drawing/2014/main" id="{6C61B49B-BF16-4A43-AFFA-A0BAC1CA2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31242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D</a:t>
            </a:r>
          </a:p>
        </p:txBody>
      </p:sp>
      <p:sp>
        <p:nvSpPr>
          <p:cNvPr id="9234" name="Oval 17">
            <a:extLst>
              <a:ext uri="{FF2B5EF4-FFF2-40B4-BE49-F238E27FC236}">
                <a16:creationId xmlns:a16="http://schemas.microsoft.com/office/drawing/2014/main" id="{6C6BEF22-5CFC-46AE-9B24-4F77D96D0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3581400"/>
            <a:ext cx="457200" cy="450850"/>
          </a:xfrm>
          <a:prstGeom prst="ellipse">
            <a:avLst/>
          </a:prstGeom>
          <a:solidFill>
            <a:srgbClr val="3333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B</a:t>
            </a:r>
          </a:p>
        </p:txBody>
      </p:sp>
      <p:sp>
        <p:nvSpPr>
          <p:cNvPr id="9235" name="Text Box 18">
            <a:extLst>
              <a:ext uri="{FF2B5EF4-FFF2-40B4-BE49-F238E27FC236}">
                <a16:creationId xmlns:a16="http://schemas.microsoft.com/office/drawing/2014/main" id="{43B1C706-EBCD-4D29-AE43-98D95689D0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5146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2</a:t>
            </a:r>
          </a:p>
        </p:txBody>
      </p:sp>
      <p:sp>
        <p:nvSpPr>
          <p:cNvPr id="9236" name="Text Box 19">
            <a:extLst>
              <a:ext uri="{FF2B5EF4-FFF2-40B4-BE49-F238E27FC236}">
                <a16:creationId xmlns:a16="http://schemas.microsoft.com/office/drawing/2014/main" id="{14BE3250-B3CE-4CD3-A2E0-8EF1C9130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19050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sp>
        <p:nvSpPr>
          <p:cNvPr id="9237" name="Text Box 20">
            <a:extLst>
              <a:ext uri="{FF2B5EF4-FFF2-40B4-BE49-F238E27FC236}">
                <a16:creationId xmlns:a16="http://schemas.microsoft.com/office/drawing/2014/main" id="{76ABD27C-43B3-4E0B-86EB-3458DA4E0B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7432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6</a:t>
            </a:r>
          </a:p>
        </p:txBody>
      </p:sp>
      <p:sp>
        <p:nvSpPr>
          <p:cNvPr id="9238" name="Text Box 21">
            <a:extLst>
              <a:ext uri="{FF2B5EF4-FFF2-40B4-BE49-F238E27FC236}">
                <a16:creationId xmlns:a16="http://schemas.microsoft.com/office/drawing/2014/main" id="{F90416DA-E959-4AED-BA73-F99FA7FBE9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33528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4</a:t>
            </a:r>
          </a:p>
        </p:txBody>
      </p:sp>
      <p:sp>
        <p:nvSpPr>
          <p:cNvPr id="9239" name="Text Box 22">
            <a:extLst>
              <a:ext uri="{FF2B5EF4-FFF2-40B4-BE49-F238E27FC236}">
                <a16:creationId xmlns:a16="http://schemas.microsoft.com/office/drawing/2014/main" id="{BC18334C-FDAB-44C5-9240-3A623956C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9718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9240" name="Text Box 23">
            <a:extLst>
              <a:ext uri="{FF2B5EF4-FFF2-40B4-BE49-F238E27FC236}">
                <a16:creationId xmlns:a16="http://schemas.microsoft.com/office/drawing/2014/main" id="{AFB0900A-4846-4531-B7A3-E944543F5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19812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9241" name="Text Box 24">
            <a:extLst>
              <a:ext uri="{FF2B5EF4-FFF2-40B4-BE49-F238E27FC236}">
                <a16:creationId xmlns:a16="http://schemas.microsoft.com/office/drawing/2014/main" id="{40516740-6DC4-485F-B230-3886B3DF5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23622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1</a:t>
            </a:r>
          </a:p>
        </p:txBody>
      </p:sp>
      <p:sp>
        <p:nvSpPr>
          <p:cNvPr id="9242" name="Text Box 25">
            <a:extLst>
              <a:ext uri="{FF2B5EF4-FFF2-40B4-BE49-F238E27FC236}">
                <a16:creationId xmlns:a16="http://schemas.microsoft.com/office/drawing/2014/main" id="{D676A637-10AF-4F11-A6F3-753C04D91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3200400"/>
            <a:ext cx="2825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3</a:t>
            </a:r>
          </a:p>
        </p:txBody>
      </p:sp>
      <p:graphicFrame>
        <p:nvGraphicFramePr>
          <p:cNvPr id="145470" name="Group 62">
            <a:extLst>
              <a:ext uri="{FF2B5EF4-FFF2-40B4-BE49-F238E27FC236}">
                <a16:creationId xmlns:a16="http://schemas.microsoft.com/office/drawing/2014/main" id="{374771FE-51A6-4B3C-885C-497E912058C2}"/>
              </a:ext>
            </a:extLst>
          </p:cNvPr>
          <p:cNvGraphicFramePr>
            <a:graphicFrameLocks noGrp="1"/>
          </p:cNvGraphicFramePr>
          <p:nvPr/>
        </p:nvGraphicFramePr>
        <p:xfrm>
          <a:off x="1600200" y="1447800"/>
          <a:ext cx="2133600" cy="2926000"/>
        </p:xfrm>
        <a:graphic>
          <a:graphicData uri="http://schemas.openxmlformats.org/drawingml/2006/table">
            <a:tbl>
              <a:tblPr/>
              <a:tblGrid>
                <a:gridCol w="71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5244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Initial Table for A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0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Dest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Cost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Next Hop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2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A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0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A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2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B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4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B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2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C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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–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2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D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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–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2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E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2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E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2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F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  <a:sym typeface="Symbol" pitchFamily="18" charset="2"/>
                        </a:rPr>
                        <a:t>6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MS PGothic" pitchFamily="34" charset="-128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MS PGothic" pitchFamily="34" charset="-128"/>
                        </a:rPr>
                        <a:t>F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785975F0-70F3-4C16-AC00-1084AA905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fld id="{F67B86D4-3C3B-4E75-8B62-642BECF0EAE5}" type="slidenum">
              <a:rPr lang="en-US" altLang="en-US" sz="1400">
                <a:solidFill>
                  <a:schemeClr val="folHlink"/>
                </a:solidFill>
                <a:latin typeface="Arial" panose="020B0604020202020204" pitchFamily="34" charset="0"/>
              </a:rPr>
              <a:pPr eaLnBrk="1" hangingPunct="1"/>
              <a:t>9</a:t>
            </a:fld>
            <a:endParaRPr lang="en-US" altLang="en-US" sz="1400">
              <a:solidFill>
                <a:schemeClr val="folHlink"/>
              </a:solidFill>
              <a:latin typeface="Arial" panose="020B0604020202020204" pitchFamily="34" charset="0"/>
            </a:endParaRPr>
          </a:p>
        </p:txBody>
      </p:sp>
      <p:sp>
        <p:nvSpPr>
          <p:cNvPr id="10243" name="Line 2">
            <a:extLst>
              <a:ext uri="{FF2B5EF4-FFF2-40B4-BE49-F238E27FC236}">
                <a16:creationId xmlns:a16="http://schemas.microsoft.com/office/drawing/2014/main" id="{C35F450B-446B-4B2B-91FD-903774AFC4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9000" y="1905000"/>
            <a:ext cx="1524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7FBC97CC-A3F1-477D-8790-1D2F062253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Distance-Vector Update</a:t>
            </a:r>
          </a:p>
        </p:txBody>
      </p:sp>
      <p:sp>
        <p:nvSpPr>
          <p:cNvPr id="10245" name="Rectangle 4">
            <a:extLst>
              <a:ext uri="{FF2B5EF4-FFF2-40B4-BE49-F238E27FC236}">
                <a16:creationId xmlns:a16="http://schemas.microsoft.com/office/drawing/2014/main" id="{9CFF336E-B554-4E03-80F6-F419AC4FFE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3810000"/>
            <a:ext cx="8475663" cy="2244725"/>
          </a:xfrm>
        </p:spPr>
        <p:txBody>
          <a:bodyPr/>
          <a:lstStyle/>
          <a:p>
            <a:pPr marL="385763" indent="-385763" eaLnBrk="1" hangingPunct="1">
              <a:tabLst>
                <a:tab pos="3028950" algn="l"/>
              </a:tabLst>
            </a:pPr>
            <a:r>
              <a:rPr lang="en-US" altLang="en-US" sz="2400"/>
              <a:t>Update(x,y,z)</a:t>
            </a:r>
          </a:p>
          <a:p>
            <a:pPr marL="744538" lvl="1" indent="-246063" eaLnBrk="1" hangingPunct="1">
              <a:buFontTx/>
              <a:buNone/>
              <a:tabLst>
                <a:tab pos="3028950" algn="l"/>
              </a:tabLst>
            </a:pPr>
            <a:r>
              <a:rPr lang="en-US" altLang="en-US" sz="2000"/>
              <a:t>d </a:t>
            </a:r>
            <a:r>
              <a:rPr lang="en-US" altLang="en-US" sz="2000">
                <a:sym typeface="Symbol" panose="05050102010706020507" pitchFamily="18" charset="2"/>
              </a:rPr>
              <a:t></a:t>
            </a:r>
            <a:r>
              <a:rPr lang="en-US" altLang="en-US" sz="2000"/>
              <a:t> c(x,z) + d(z,y)	</a:t>
            </a:r>
            <a:r>
              <a:rPr lang="en-US" altLang="en-US" sz="1600">
                <a:solidFill>
                  <a:srgbClr val="FF0000"/>
                </a:solidFill>
              </a:rPr>
              <a:t># Cost of path from x to y with first hop z</a:t>
            </a:r>
          </a:p>
          <a:p>
            <a:pPr marL="744538" lvl="1" indent="-246063" eaLnBrk="1" hangingPunct="1">
              <a:buFontTx/>
              <a:buNone/>
              <a:tabLst>
                <a:tab pos="3028950" algn="l"/>
              </a:tabLst>
            </a:pPr>
            <a:r>
              <a:rPr lang="en-US" altLang="en-US" sz="2000"/>
              <a:t>if d &lt; d(x,y)</a:t>
            </a:r>
          </a:p>
          <a:p>
            <a:pPr marL="1146175" lvl="2" indent="-238125" eaLnBrk="1" hangingPunct="1">
              <a:buFontTx/>
              <a:buNone/>
              <a:tabLst>
                <a:tab pos="3028950" algn="l"/>
              </a:tabLst>
            </a:pPr>
            <a:r>
              <a:rPr lang="en-US" altLang="en-US" sz="2000">
                <a:solidFill>
                  <a:srgbClr val="FF0000"/>
                </a:solidFill>
              </a:rPr>
              <a:t># Found better path</a:t>
            </a:r>
          </a:p>
          <a:p>
            <a:pPr marL="1146175" lvl="2" indent="-238125" eaLnBrk="1" hangingPunct="1">
              <a:buFontTx/>
              <a:buNone/>
              <a:tabLst>
                <a:tab pos="3028950" algn="l"/>
              </a:tabLst>
            </a:pPr>
            <a:r>
              <a:rPr lang="en-US" altLang="en-US"/>
              <a:t>return d,z</a:t>
            </a:r>
            <a:r>
              <a:rPr lang="en-US" altLang="en-US" sz="2000"/>
              <a:t>	</a:t>
            </a:r>
            <a:r>
              <a:rPr lang="en-US" altLang="en-US" sz="1600">
                <a:solidFill>
                  <a:srgbClr val="FF0000"/>
                </a:solidFill>
              </a:rPr>
              <a:t># Updated cost / next hop</a:t>
            </a:r>
            <a:endParaRPr lang="en-US" altLang="en-US">
              <a:solidFill>
                <a:srgbClr val="FF0000"/>
              </a:solidFill>
            </a:endParaRPr>
          </a:p>
          <a:p>
            <a:pPr marL="744538" lvl="1" indent="-246063" eaLnBrk="1" hangingPunct="1">
              <a:buFontTx/>
              <a:buNone/>
              <a:tabLst>
                <a:tab pos="3028950" algn="l"/>
              </a:tabLst>
            </a:pPr>
            <a:r>
              <a:rPr lang="en-US" altLang="en-US" sz="2000"/>
              <a:t>else</a:t>
            </a:r>
          </a:p>
          <a:p>
            <a:pPr marL="1146175" lvl="2" indent="-238125" eaLnBrk="1" hangingPunct="1">
              <a:buFontTx/>
              <a:buNone/>
              <a:tabLst>
                <a:tab pos="3028950" algn="l"/>
              </a:tabLst>
            </a:pPr>
            <a:r>
              <a:rPr lang="en-US" altLang="en-US"/>
              <a:t>return d(x,y), nexthop(x,y)	</a:t>
            </a:r>
            <a:r>
              <a:rPr lang="en-US" altLang="en-US" sz="1600">
                <a:solidFill>
                  <a:srgbClr val="FF0000"/>
                </a:solidFill>
              </a:rPr>
              <a:t># Existing cost / next hop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10246" name="Oval 5">
            <a:extLst>
              <a:ext uri="{FF2B5EF4-FFF2-40B4-BE49-F238E27FC236}">
                <a16:creationId xmlns:a16="http://schemas.microsoft.com/office/drawing/2014/main" id="{6986B685-C574-4680-9BDE-816090D8F9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9718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x</a:t>
            </a:r>
          </a:p>
        </p:txBody>
      </p:sp>
      <p:sp>
        <p:nvSpPr>
          <p:cNvPr id="10247" name="Oval 6">
            <a:extLst>
              <a:ext uri="{FF2B5EF4-FFF2-40B4-BE49-F238E27FC236}">
                <a16:creationId xmlns:a16="http://schemas.microsoft.com/office/drawing/2014/main" id="{C811A750-3468-4B0D-89B5-2B47AB3D9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14478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z</a:t>
            </a:r>
          </a:p>
        </p:txBody>
      </p:sp>
      <p:sp>
        <p:nvSpPr>
          <p:cNvPr id="10248" name="Oval 7">
            <a:extLst>
              <a:ext uri="{FF2B5EF4-FFF2-40B4-BE49-F238E27FC236}">
                <a16:creationId xmlns:a16="http://schemas.microsoft.com/office/drawing/2014/main" id="{240620D1-ED83-4183-895F-29AC1A0ED1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0" y="2819400"/>
            <a:ext cx="457200" cy="450850"/>
          </a:xfrm>
          <a:prstGeom prst="ellipse">
            <a:avLst/>
          </a:prstGeom>
          <a:solidFill>
            <a:srgbClr val="3366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 b="1">
                <a:solidFill>
                  <a:srgbClr val="FFFF99"/>
                </a:solidFill>
                <a:latin typeface="Helvetica" panose="020B0604020202020204" pitchFamily="34" charset="0"/>
              </a:rPr>
              <a:t>y</a:t>
            </a:r>
          </a:p>
        </p:txBody>
      </p:sp>
      <p:sp>
        <p:nvSpPr>
          <p:cNvPr id="10249" name="Text Box 8">
            <a:extLst>
              <a:ext uri="{FF2B5EF4-FFF2-40B4-BE49-F238E27FC236}">
                <a16:creationId xmlns:a16="http://schemas.microsoft.com/office/drawing/2014/main" id="{8E3F5D8D-B2D6-4BDF-801D-F4979A9C2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2133600"/>
            <a:ext cx="6365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c(x,z)</a:t>
            </a:r>
          </a:p>
        </p:txBody>
      </p:sp>
      <p:sp>
        <p:nvSpPr>
          <p:cNvPr id="10250" name="Freeform 9">
            <a:extLst>
              <a:ext uri="{FF2B5EF4-FFF2-40B4-BE49-F238E27FC236}">
                <a16:creationId xmlns:a16="http://schemas.microsoft.com/office/drawing/2014/main" id="{73EBA1CE-8F41-4F85-ACC3-9697094B941B}"/>
              </a:ext>
            </a:extLst>
          </p:cNvPr>
          <p:cNvSpPr>
            <a:spLocks/>
          </p:cNvSpPr>
          <p:nvPr/>
        </p:nvSpPr>
        <p:spPr bwMode="auto">
          <a:xfrm>
            <a:off x="3686175" y="1617663"/>
            <a:ext cx="3384550" cy="1449387"/>
          </a:xfrm>
          <a:custGeom>
            <a:avLst/>
            <a:gdLst>
              <a:gd name="T0" fmla="*/ 0 w 2132"/>
              <a:gd name="T1" fmla="*/ 93244955 h 913"/>
              <a:gd name="T2" fmla="*/ 317539688 w 2132"/>
              <a:gd name="T3" fmla="*/ 2519362 h 913"/>
              <a:gd name="T4" fmla="*/ 937498125 w 2132"/>
              <a:gd name="T5" fmla="*/ 17640294 h 913"/>
              <a:gd name="T6" fmla="*/ 1149191250 w 2132"/>
              <a:gd name="T7" fmla="*/ 199091481 h 913"/>
              <a:gd name="T8" fmla="*/ 1527214688 w 2132"/>
              <a:gd name="T9" fmla="*/ 577114788 h 913"/>
              <a:gd name="T10" fmla="*/ 1754028750 w 2132"/>
              <a:gd name="T11" fmla="*/ 864412502 h 913"/>
              <a:gd name="T12" fmla="*/ 1829633438 w 2132"/>
              <a:gd name="T13" fmla="*/ 970259028 h 913"/>
              <a:gd name="T14" fmla="*/ 2147483647 w 2132"/>
              <a:gd name="T15" fmla="*/ 1212193944 h 913"/>
              <a:gd name="T16" fmla="*/ 2147483647 w 2132"/>
              <a:gd name="T17" fmla="*/ 1151710215 h 913"/>
              <a:gd name="T18" fmla="*/ 2147483647 w 2132"/>
              <a:gd name="T19" fmla="*/ 894654366 h 913"/>
              <a:gd name="T20" fmla="*/ 2147483647 w 2132"/>
              <a:gd name="T21" fmla="*/ 1015621825 h 913"/>
              <a:gd name="T22" fmla="*/ 2147483647 w 2132"/>
              <a:gd name="T23" fmla="*/ 1212193944 h 913"/>
              <a:gd name="T24" fmla="*/ 2147483647 w 2132"/>
              <a:gd name="T25" fmla="*/ 1544854455 h 913"/>
              <a:gd name="T26" fmla="*/ 2147483647 w 2132"/>
              <a:gd name="T27" fmla="*/ 1832152168 h 913"/>
              <a:gd name="T28" fmla="*/ 2147483647 w 2132"/>
              <a:gd name="T29" fmla="*/ 2134570814 h 913"/>
              <a:gd name="T30" fmla="*/ 2147483647 w 2132"/>
              <a:gd name="T31" fmla="*/ 2147483647 h 913"/>
              <a:gd name="T32" fmla="*/ 2147483647 w 2132"/>
              <a:gd name="T33" fmla="*/ 2147483647 h 91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132"/>
              <a:gd name="T52" fmla="*/ 0 h 913"/>
              <a:gd name="T53" fmla="*/ 2132 w 2132"/>
              <a:gd name="T54" fmla="*/ 913 h 913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132" h="913">
                <a:moveTo>
                  <a:pt x="0" y="37"/>
                </a:moveTo>
                <a:cubicBezTo>
                  <a:pt x="29" y="18"/>
                  <a:pt x="91" y="6"/>
                  <a:pt x="126" y="1"/>
                </a:cubicBezTo>
                <a:cubicBezTo>
                  <a:pt x="208" y="3"/>
                  <a:pt x="290" y="0"/>
                  <a:pt x="372" y="7"/>
                </a:cubicBezTo>
                <a:cubicBezTo>
                  <a:pt x="392" y="9"/>
                  <a:pt x="451" y="74"/>
                  <a:pt x="456" y="79"/>
                </a:cubicBezTo>
                <a:cubicBezTo>
                  <a:pt x="505" y="128"/>
                  <a:pt x="547" y="190"/>
                  <a:pt x="606" y="229"/>
                </a:cubicBezTo>
                <a:cubicBezTo>
                  <a:pt x="628" y="262"/>
                  <a:pt x="666" y="323"/>
                  <a:pt x="696" y="343"/>
                </a:cubicBezTo>
                <a:cubicBezTo>
                  <a:pt x="707" y="376"/>
                  <a:pt x="695" y="349"/>
                  <a:pt x="726" y="385"/>
                </a:cubicBezTo>
                <a:cubicBezTo>
                  <a:pt x="772" y="438"/>
                  <a:pt x="808" y="450"/>
                  <a:pt x="870" y="481"/>
                </a:cubicBezTo>
                <a:cubicBezTo>
                  <a:pt x="917" y="477"/>
                  <a:pt x="986" y="476"/>
                  <a:pt x="1032" y="457"/>
                </a:cubicBezTo>
                <a:cubicBezTo>
                  <a:pt x="1116" y="422"/>
                  <a:pt x="1196" y="377"/>
                  <a:pt x="1284" y="355"/>
                </a:cubicBezTo>
                <a:cubicBezTo>
                  <a:pt x="1333" y="360"/>
                  <a:pt x="1402" y="365"/>
                  <a:pt x="1440" y="403"/>
                </a:cubicBezTo>
                <a:cubicBezTo>
                  <a:pt x="1468" y="431"/>
                  <a:pt x="1482" y="463"/>
                  <a:pt x="1518" y="481"/>
                </a:cubicBezTo>
                <a:cubicBezTo>
                  <a:pt x="1548" y="526"/>
                  <a:pt x="1582" y="575"/>
                  <a:pt x="1620" y="613"/>
                </a:cubicBezTo>
                <a:cubicBezTo>
                  <a:pt x="1631" y="647"/>
                  <a:pt x="1652" y="701"/>
                  <a:pt x="1674" y="727"/>
                </a:cubicBezTo>
                <a:cubicBezTo>
                  <a:pt x="1728" y="790"/>
                  <a:pt x="1865" y="827"/>
                  <a:pt x="1944" y="847"/>
                </a:cubicBezTo>
                <a:cubicBezTo>
                  <a:pt x="1985" y="857"/>
                  <a:pt x="2015" y="887"/>
                  <a:pt x="2058" y="895"/>
                </a:cubicBezTo>
                <a:cubicBezTo>
                  <a:pt x="2063" y="896"/>
                  <a:pt x="2132" y="897"/>
                  <a:pt x="2100" y="913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251" name="Freeform 10">
            <a:extLst>
              <a:ext uri="{FF2B5EF4-FFF2-40B4-BE49-F238E27FC236}">
                <a16:creationId xmlns:a16="http://schemas.microsoft.com/office/drawing/2014/main" id="{925FA836-BB5E-4074-BCBC-B0DBD0AE3A9D}"/>
              </a:ext>
            </a:extLst>
          </p:cNvPr>
          <p:cNvSpPr>
            <a:spLocks/>
          </p:cNvSpPr>
          <p:nvPr/>
        </p:nvSpPr>
        <p:spPr bwMode="auto">
          <a:xfrm>
            <a:off x="3435350" y="2895600"/>
            <a:ext cx="3489325" cy="388938"/>
          </a:xfrm>
          <a:custGeom>
            <a:avLst/>
            <a:gdLst>
              <a:gd name="T0" fmla="*/ 50403125 w 2198"/>
              <a:gd name="T1" fmla="*/ 337701372 h 245"/>
              <a:gd name="T2" fmla="*/ 5040313 w 2198"/>
              <a:gd name="T3" fmla="*/ 277217544 h 245"/>
              <a:gd name="T4" fmla="*/ 65524063 w 2198"/>
              <a:gd name="T5" fmla="*/ 246975630 h 245"/>
              <a:gd name="T6" fmla="*/ 413305625 w 2198"/>
              <a:gd name="T7" fmla="*/ 50403190 h 245"/>
              <a:gd name="T8" fmla="*/ 564515000 w 2198"/>
              <a:gd name="T9" fmla="*/ 5040319 h 245"/>
              <a:gd name="T10" fmla="*/ 972780313 w 2198"/>
              <a:gd name="T11" fmla="*/ 65524147 h 245"/>
              <a:gd name="T12" fmla="*/ 1260078125 w 2198"/>
              <a:gd name="T13" fmla="*/ 246975630 h 245"/>
              <a:gd name="T14" fmla="*/ 1486892188 w 2198"/>
              <a:gd name="T15" fmla="*/ 413306156 h 245"/>
              <a:gd name="T16" fmla="*/ 1864915625 w 2198"/>
              <a:gd name="T17" fmla="*/ 519152855 h 245"/>
              <a:gd name="T18" fmla="*/ 2147483647 w 2198"/>
              <a:gd name="T19" fmla="*/ 413306156 h 245"/>
              <a:gd name="T20" fmla="*/ 2147483647 w 2198"/>
              <a:gd name="T21" fmla="*/ 337701372 h 245"/>
              <a:gd name="T22" fmla="*/ 2147483647 w 2198"/>
              <a:gd name="T23" fmla="*/ 216733716 h 245"/>
              <a:gd name="T24" fmla="*/ 2147483647 w 2198"/>
              <a:gd name="T25" fmla="*/ 156249888 h 245"/>
              <a:gd name="T26" fmla="*/ 2147483647 w 2198"/>
              <a:gd name="T27" fmla="*/ 246975630 h 245"/>
              <a:gd name="T28" fmla="*/ 2147483647 w 2198"/>
              <a:gd name="T29" fmla="*/ 307459458 h 245"/>
              <a:gd name="T30" fmla="*/ 2147483647 w 2198"/>
              <a:gd name="T31" fmla="*/ 609878597 h 245"/>
              <a:gd name="T32" fmla="*/ 2147483647 w 2198"/>
              <a:gd name="T33" fmla="*/ 579636683 h 245"/>
              <a:gd name="T34" fmla="*/ 2147483647 w 2198"/>
              <a:gd name="T35" fmla="*/ 564515726 h 245"/>
              <a:gd name="T36" fmla="*/ 2147483647 w 2198"/>
              <a:gd name="T37" fmla="*/ 549394769 h 245"/>
              <a:gd name="T38" fmla="*/ 2147483647 w 2198"/>
              <a:gd name="T39" fmla="*/ 519152855 h 245"/>
              <a:gd name="T40" fmla="*/ 2147483647 w 2198"/>
              <a:gd name="T41" fmla="*/ 322580415 h 245"/>
              <a:gd name="T42" fmla="*/ 2147483647 w 2198"/>
              <a:gd name="T43" fmla="*/ 246975630 h 245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2198"/>
              <a:gd name="T67" fmla="*/ 0 h 245"/>
              <a:gd name="T68" fmla="*/ 2198 w 2198"/>
              <a:gd name="T69" fmla="*/ 245 h 245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2198" h="245">
                <a:moveTo>
                  <a:pt x="20" y="134"/>
                </a:moveTo>
                <a:cubicBezTo>
                  <a:pt x="14" y="126"/>
                  <a:pt x="0" y="120"/>
                  <a:pt x="2" y="110"/>
                </a:cubicBezTo>
                <a:cubicBezTo>
                  <a:pt x="3" y="101"/>
                  <a:pt x="19" y="103"/>
                  <a:pt x="26" y="98"/>
                </a:cubicBezTo>
                <a:cubicBezTo>
                  <a:pt x="70" y="66"/>
                  <a:pt x="112" y="39"/>
                  <a:pt x="164" y="20"/>
                </a:cubicBezTo>
                <a:cubicBezTo>
                  <a:pt x="184" y="13"/>
                  <a:pt x="224" y="2"/>
                  <a:pt x="224" y="2"/>
                </a:cubicBezTo>
                <a:cubicBezTo>
                  <a:pt x="274" y="5"/>
                  <a:pt x="338" y="0"/>
                  <a:pt x="386" y="26"/>
                </a:cubicBezTo>
                <a:cubicBezTo>
                  <a:pt x="424" y="47"/>
                  <a:pt x="464" y="74"/>
                  <a:pt x="500" y="98"/>
                </a:cubicBezTo>
                <a:cubicBezTo>
                  <a:pt x="526" y="115"/>
                  <a:pt x="561" y="149"/>
                  <a:pt x="590" y="164"/>
                </a:cubicBezTo>
                <a:cubicBezTo>
                  <a:pt x="637" y="188"/>
                  <a:pt x="688" y="200"/>
                  <a:pt x="740" y="206"/>
                </a:cubicBezTo>
                <a:cubicBezTo>
                  <a:pt x="840" y="201"/>
                  <a:pt x="954" y="194"/>
                  <a:pt x="1052" y="164"/>
                </a:cubicBezTo>
                <a:cubicBezTo>
                  <a:pt x="1077" y="156"/>
                  <a:pt x="1099" y="142"/>
                  <a:pt x="1124" y="134"/>
                </a:cubicBezTo>
                <a:cubicBezTo>
                  <a:pt x="1138" y="120"/>
                  <a:pt x="1164" y="91"/>
                  <a:pt x="1184" y="86"/>
                </a:cubicBezTo>
                <a:cubicBezTo>
                  <a:pt x="1208" y="80"/>
                  <a:pt x="1224" y="76"/>
                  <a:pt x="1244" y="62"/>
                </a:cubicBezTo>
                <a:cubicBezTo>
                  <a:pt x="1311" y="68"/>
                  <a:pt x="1341" y="69"/>
                  <a:pt x="1400" y="98"/>
                </a:cubicBezTo>
                <a:cubicBezTo>
                  <a:pt x="1419" y="108"/>
                  <a:pt x="1460" y="122"/>
                  <a:pt x="1460" y="122"/>
                </a:cubicBezTo>
                <a:cubicBezTo>
                  <a:pt x="1543" y="185"/>
                  <a:pt x="1586" y="230"/>
                  <a:pt x="1694" y="242"/>
                </a:cubicBezTo>
                <a:cubicBezTo>
                  <a:pt x="1800" y="237"/>
                  <a:pt x="1796" y="245"/>
                  <a:pt x="1862" y="230"/>
                </a:cubicBezTo>
                <a:cubicBezTo>
                  <a:pt x="1870" y="228"/>
                  <a:pt x="1878" y="226"/>
                  <a:pt x="1886" y="224"/>
                </a:cubicBezTo>
                <a:cubicBezTo>
                  <a:pt x="1892" y="222"/>
                  <a:pt x="1898" y="219"/>
                  <a:pt x="1904" y="218"/>
                </a:cubicBezTo>
                <a:cubicBezTo>
                  <a:pt x="1924" y="213"/>
                  <a:pt x="1964" y="206"/>
                  <a:pt x="1964" y="206"/>
                </a:cubicBezTo>
                <a:cubicBezTo>
                  <a:pt x="2014" y="181"/>
                  <a:pt x="2067" y="159"/>
                  <a:pt x="2114" y="128"/>
                </a:cubicBezTo>
                <a:cubicBezTo>
                  <a:pt x="2137" y="113"/>
                  <a:pt x="2172" y="111"/>
                  <a:pt x="2198" y="98"/>
                </a:cubicBez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252" name="Text Box 11">
            <a:extLst>
              <a:ext uri="{FF2B5EF4-FFF2-40B4-BE49-F238E27FC236}">
                <a16:creationId xmlns:a16="http://schemas.microsoft.com/office/drawing/2014/main" id="{F102727F-7BF2-4D95-8302-4F11DB3E12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1828800"/>
            <a:ext cx="6445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d(z,y)</a:t>
            </a:r>
          </a:p>
        </p:txBody>
      </p:sp>
      <p:sp>
        <p:nvSpPr>
          <p:cNvPr id="10253" name="Text Box 12">
            <a:extLst>
              <a:ext uri="{FF2B5EF4-FFF2-40B4-BE49-F238E27FC236}">
                <a16:creationId xmlns:a16="http://schemas.microsoft.com/office/drawing/2014/main" id="{08F79411-3028-4914-8C0C-A69A96BC4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276600"/>
            <a:ext cx="6540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b="1">
                <a:latin typeface="Helvetica" panose="020B0604020202020204" pitchFamily="34" charset="0"/>
              </a:rPr>
              <a:t>d(x,y)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Straight Edge">
  <a:themeElements>
    <a:clrScheme name="">
      <a:dk1>
        <a:srgbClr val="000000"/>
      </a:dk1>
      <a:lt1>
        <a:srgbClr val="FFFFFF"/>
      </a:lt1>
      <a:dk2>
        <a:srgbClr val="003366"/>
      </a:dk2>
      <a:lt2>
        <a:srgbClr val="C7C48F"/>
      </a:lt2>
      <a:accent1>
        <a:srgbClr val="ABABAB"/>
      </a:accent1>
      <a:accent2>
        <a:srgbClr val="003366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2D5C"/>
      </a:accent6>
      <a:hlink>
        <a:srgbClr val="003366"/>
      </a:hlink>
      <a:folHlink>
        <a:srgbClr val="800000"/>
      </a:folHlink>
    </a:clrScheme>
    <a:fontScheme name="Straight Ed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7809</TotalTime>
  <Words>2757</Words>
  <Application>Microsoft Office PowerPoint</Application>
  <PresentationFormat>On-screen Show (4:3)</PresentationFormat>
  <Paragraphs>1314</Paragraphs>
  <Slides>44</Slides>
  <Notes>39</Notes>
  <HiddenSlides>4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2" baseType="lpstr">
      <vt:lpstr>Times New Roman</vt:lpstr>
      <vt:lpstr>MS PGothic</vt:lpstr>
      <vt:lpstr>Arial</vt:lpstr>
      <vt:lpstr>Helvetica</vt:lpstr>
      <vt:lpstr>Symbol</vt:lpstr>
      <vt:lpstr>Comic Sans MS</vt:lpstr>
      <vt:lpstr>Wingdings</vt:lpstr>
      <vt:lpstr>Straight Edge</vt:lpstr>
      <vt:lpstr>14-736 Distributed Systems</vt:lpstr>
      <vt:lpstr>Outline</vt:lpstr>
      <vt:lpstr>Graph Model</vt:lpstr>
      <vt:lpstr>Routes from Node A</vt:lpstr>
      <vt:lpstr>Key Challenges</vt:lpstr>
      <vt:lpstr>Ways to Compute Shortest Paths</vt:lpstr>
      <vt:lpstr>Outline</vt:lpstr>
      <vt:lpstr>Distance-Vector Method</vt:lpstr>
      <vt:lpstr>Distance-Vector Update</vt:lpstr>
      <vt:lpstr>Algorithm</vt:lpstr>
      <vt:lpstr>Start</vt:lpstr>
      <vt:lpstr>Iteration #1</vt:lpstr>
      <vt:lpstr>Iteration #2</vt:lpstr>
      <vt:lpstr>Distance Vector: Link Cost Changes</vt:lpstr>
      <vt:lpstr>Distance Vector: Link Cost Changes</vt:lpstr>
      <vt:lpstr>Distance Vector: Split Horizon</vt:lpstr>
      <vt:lpstr>Distance Vector: Poison Reverse</vt:lpstr>
      <vt:lpstr>Poison Reverse Failures</vt:lpstr>
      <vt:lpstr>Routing Information Protocol (RIP)</vt:lpstr>
      <vt:lpstr>RIP Updates</vt:lpstr>
      <vt:lpstr>RIP Staleness / Oscillation Control</vt:lpstr>
      <vt:lpstr>Outline</vt:lpstr>
      <vt:lpstr>Link State Protocol Concept</vt:lpstr>
      <vt:lpstr>Sending Link States by Flooding</vt:lpstr>
      <vt:lpstr>Dijkstra’s Algorithm</vt:lpstr>
      <vt:lpstr>Dijkstra’s Algorithm: Concept</vt:lpstr>
      <vt:lpstr>Dijkstra’s Algorithm: Initially</vt:lpstr>
      <vt:lpstr>Dijkstra’s Algorithm: Initially</vt:lpstr>
      <vt:lpstr>Dijkstra’s Algorithm</vt:lpstr>
      <vt:lpstr>Dijkstra’s Algorithm</vt:lpstr>
      <vt:lpstr>Dijkstra’s Algorithm</vt:lpstr>
      <vt:lpstr>Dijkstra’s Algorithm</vt:lpstr>
      <vt:lpstr>Link State Characteristics</vt:lpstr>
      <vt:lpstr>OSPF Routing Protocol</vt:lpstr>
      <vt:lpstr>OSPF Reliable Flooding</vt:lpstr>
      <vt:lpstr>OSPF Flooding Operation</vt:lpstr>
      <vt:lpstr>Flooding Issues</vt:lpstr>
      <vt:lpstr>Adoption of OSPF</vt:lpstr>
      <vt:lpstr>Comparison of LS and DV Algorithms</vt:lpstr>
      <vt:lpstr>Outline</vt:lpstr>
      <vt:lpstr>EXTRA SLIDES</vt:lpstr>
      <vt:lpstr>RIP Table Processing</vt:lpstr>
      <vt:lpstr>Dijsktra’s Algorithm</vt:lpstr>
      <vt:lpstr>Dijkstra’s algorithm: example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Shared Congestion Management</dc:title>
  <dc:creator>Srinivasa Aditya Akella</dc:creator>
  <cp:lastModifiedBy>Gregory Kesden</cp:lastModifiedBy>
  <cp:revision>188</cp:revision>
  <dcterms:created xsi:type="dcterms:W3CDTF">2001-06-06T05:25:08Z</dcterms:created>
  <dcterms:modified xsi:type="dcterms:W3CDTF">2018-04-30T05:00:19Z</dcterms:modified>
</cp:coreProperties>
</file>