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1" r:id="rId1"/>
  </p:sldMasterIdLst>
  <p:notesMasterIdLst>
    <p:notesMasterId r:id="rId33"/>
  </p:notesMasterIdLst>
  <p:handoutMasterIdLst>
    <p:handoutMasterId r:id="rId34"/>
  </p:handoutMasterIdLst>
  <p:sldIdLst>
    <p:sldId id="265" r:id="rId2"/>
    <p:sldId id="421" r:id="rId3"/>
    <p:sldId id="402" r:id="rId4"/>
    <p:sldId id="398" r:id="rId5"/>
    <p:sldId id="399" r:id="rId6"/>
    <p:sldId id="400" r:id="rId7"/>
    <p:sldId id="404" r:id="rId8"/>
    <p:sldId id="419" r:id="rId9"/>
    <p:sldId id="420" r:id="rId10"/>
    <p:sldId id="401" r:id="rId11"/>
    <p:sldId id="405" r:id="rId12"/>
    <p:sldId id="389" r:id="rId13"/>
    <p:sldId id="383" r:id="rId14"/>
    <p:sldId id="384" r:id="rId15"/>
    <p:sldId id="386" r:id="rId16"/>
    <p:sldId id="385" r:id="rId17"/>
    <p:sldId id="375" r:id="rId18"/>
    <p:sldId id="374" r:id="rId19"/>
    <p:sldId id="376" r:id="rId20"/>
    <p:sldId id="314" r:id="rId21"/>
    <p:sldId id="391" r:id="rId22"/>
    <p:sldId id="315" r:id="rId23"/>
    <p:sldId id="403" r:id="rId24"/>
    <p:sldId id="409" r:id="rId25"/>
    <p:sldId id="410" r:id="rId26"/>
    <p:sldId id="318" r:id="rId27"/>
    <p:sldId id="319" r:id="rId28"/>
    <p:sldId id="325" r:id="rId29"/>
    <p:sldId id="326" r:id="rId30"/>
    <p:sldId id="414" r:id="rId31"/>
    <p:sldId id="380" r:id="rId32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F6FFF"/>
    <a:srgbClr val="3333FF"/>
    <a:srgbClr val="00CC00"/>
    <a:srgbClr val="00CC99"/>
    <a:srgbClr val="993300"/>
    <a:srgbClr val="33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 autoAdjust="0"/>
    <p:restoredTop sz="82832" autoAdjust="0"/>
  </p:normalViewPr>
  <p:slideViewPr>
    <p:cSldViewPr>
      <p:cViewPr varScale="1">
        <p:scale>
          <a:sx n="83" d="100"/>
          <a:sy n="83" d="100"/>
        </p:scale>
        <p:origin x="93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6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2.xml"/><Relationship Id="rId2" Type="http://schemas.openxmlformats.org/officeDocument/2006/relationships/slide" Target="slides/slide21.xml"/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>
            <a:lvl1pPr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4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>
            <a:lvl1pPr algn="r"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b" anchorCtr="0" compatLnSpc="1">
            <a:prstTxWarp prst="textNoShape">
              <a:avLst/>
            </a:prstTxWarp>
          </a:bodyPr>
          <a:lstStyle>
            <a:lvl1pPr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4" y="6950076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b" anchorCtr="0" compatLnSpc="1">
            <a:prstTxWarp prst="textNoShape">
              <a:avLst/>
            </a:prstTxWarp>
          </a:bodyPr>
          <a:lstStyle>
            <a:lvl1pPr algn="r" defTabSz="966764">
              <a:defRPr sz="1400" smtClean="0"/>
            </a:lvl1pPr>
          </a:lstStyle>
          <a:p>
            <a:pPr>
              <a:defRPr/>
            </a:pPr>
            <a:fld id="{82AB6B9A-4814-4996-9821-50F97A21B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>
            <a:lvl1pPr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4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>
            <a:lvl1pPr algn="r"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6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b" anchorCtr="0" compatLnSpc="1">
            <a:prstTxWarp prst="textNoShape">
              <a:avLst/>
            </a:prstTxWarp>
          </a:bodyPr>
          <a:lstStyle>
            <a:lvl1pPr defTabSz="966764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4" y="6950076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5" rIns="96653" bIns="48325" numCol="1" anchor="b" anchorCtr="0" compatLnSpc="1">
            <a:prstTxWarp prst="textNoShape">
              <a:avLst/>
            </a:prstTxWarp>
          </a:bodyPr>
          <a:lstStyle>
            <a:lvl1pPr algn="r" defTabSz="966764">
              <a:defRPr sz="1400" smtClean="0"/>
            </a:lvl1pPr>
          </a:lstStyle>
          <a:p>
            <a:pPr>
              <a:defRPr/>
            </a:pPr>
            <a:fld id="{3D45C548-C29D-4BAE-8988-A0F62171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25AA8-D942-415C-9902-6E363D20D594}" type="slidenum">
              <a:rPr lang="en-US"/>
              <a:pPr/>
              <a:t>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685E7-EC0F-4F57-BDDE-83CE410B75C9}" type="slidenum">
              <a:rPr lang="en-US"/>
              <a:pPr/>
              <a:t>11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8D24E-D68B-4740-9F2C-DFD52B2A8514}" type="slidenum">
              <a:rPr lang="en-US"/>
              <a:pPr/>
              <a:t>12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79D60-EFAC-46C0-A9CB-643CC5A2CDD9}" type="slidenum">
              <a:rPr lang="en-US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F9E90-C8F8-4BAE-BFDE-81773912A23A}" type="slidenum">
              <a:rPr lang="en-US"/>
              <a:pPr/>
              <a:t>14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AC850-E73B-4EB1-A90F-B72DF8C79DA3}" type="slidenum">
              <a:rPr lang="en-US"/>
              <a:pPr/>
              <a:t>15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ECA27-B734-48FE-8011-777BE0A94FD4}" type="slidenum">
              <a:rPr lang="en-US"/>
              <a:pPr/>
              <a:t>16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6E156-DD72-4E9C-AE7D-B69BA6F8D1D3}" type="slidenum">
              <a:rPr lang="en-US"/>
              <a:pPr/>
              <a:t>17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E43CA-C952-43B0-98C0-EA38AAE713AB}" type="slidenum">
              <a:rPr lang="en-US"/>
              <a:pPr/>
              <a:t>18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580C5-37B8-4196-96F6-DFF4F9929DBF}" type="slidenum">
              <a:rPr lang="en-US"/>
              <a:pPr/>
              <a:t>19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33BD6-6017-4F96-85A9-D870A1686CCC}" type="slidenum">
              <a:rPr lang="en-US"/>
              <a:pPr/>
              <a:t>20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E3263-0C96-45FD-A467-A493CA6534A7}" type="slidenum">
              <a:rPr lang="en-US"/>
              <a:pPr/>
              <a:t>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177EF-7069-45E7-AEFF-82F3F806A178}" type="slidenum">
              <a:rPr lang="en-US"/>
              <a:pPr/>
              <a:t>21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C0AFD-1D1A-4154-8693-195A7BCA297A}" type="slidenum">
              <a:rPr lang="en-US"/>
              <a:pPr/>
              <a:t>22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BD6A2-FEF2-4C1A-9952-F15614E3AFD6}" type="slidenum">
              <a:rPr lang="en-US"/>
              <a:pPr/>
              <a:t>23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E7F91-0608-43E0-861E-F7EC683558AB}" type="slidenum">
              <a:rPr lang="en-US"/>
              <a:pPr/>
              <a:t>24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959EF-F0C8-4AD8-8C6F-0AACBF7E0C42}" type="slidenum">
              <a:rPr lang="en-US"/>
              <a:pPr/>
              <a:t>25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B261B-75E7-4813-9F0B-907D8EA2B68B}" type="slidenum">
              <a:rPr lang="en-US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D83BE-4781-412C-8ED3-DF3017457739}" type="slidenum">
              <a:rPr lang="en-US"/>
              <a:pPr/>
              <a:t>27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BF51F-BF78-48DC-A359-2EFBCF837E29}" type="slidenum">
              <a:rPr lang="en-US"/>
              <a:pPr/>
              <a:t>28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E0AC5-1F1C-4EB2-BD4A-B50663DAFDFC}" type="slidenum">
              <a:rPr lang="en-US"/>
              <a:pPr/>
              <a:t>29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96A14-FB90-49C8-83A1-1E989CCDA8F1}" type="slidenum">
              <a:rPr lang="en-US"/>
              <a:pPr/>
              <a:t>30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FDD73-F60E-4F5E-8147-4215D9B06BE9}" type="slidenum">
              <a:rPr lang="en-US"/>
              <a:pPr/>
              <a:t>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FE969-481A-4ADC-801F-742CDA80A01D}" type="slidenum">
              <a:rPr lang="en-US"/>
              <a:pPr/>
              <a:t>31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521D2-62AF-4068-97F7-5841ADA86D65}" type="slidenum">
              <a:rPr lang="en-US"/>
              <a:pPr/>
              <a:t>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DE659-3266-49CE-BC2E-C53833D91054}" type="slidenum">
              <a:rPr lang="en-US"/>
              <a:pPr/>
              <a:t>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ACID</a:t>
            </a:r>
          </a:p>
          <a:p>
            <a:pPr eaLnBrk="1" hangingPunct="1"/>
            <a:r>
              <a:rPr lang="en-US"/>
              <a:t>Atomic</a:t>
            </a:r>
          </a:p>
          <a:p>
            <a:pPr eaLnBrk="1" hangingPunct="1"/>
            <a:r>
              <a:rPr lang="en-US"/>
              <a:t>Consistent</a:t>
            </a:r>
          </a:p>
          <a:p>
            <a:pPr eaLnBrk="1" hangingPunct="1"/>
            <a:r>
              <a:rPr lang="en-US"/>
              <a:t>Isolated</a:t>
            </a:r>
          </a:p>
          <a:p>
            <a:pPr eaLnBrk="1" hangingPunct="1"/>
            <a:r>
              <a:rPr lang="en-US"/>
              <a:t>Durable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2257C-3D9B-4D89-ADFE-CA48BDC6BC3D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AB9C4-F9BC-43EB-81A4-1376F59DBDFD}" type="slidenum">
              <a:rPr lang="en-US"/>
              <a:pPr/>
              <a:t>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AFF2B-F4AD-4AF9-A52A-FDF7361DF8F2}" type="slidenum">
              <a:rPr lang="en-US"/>
              <a:pPr/>
              <a:t>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BE953-EC61-4234-98E6-B6F9F4939575}" type="slidenum">
              <a:rPr lang="en-US"/>
              <a:pPr/>
              <a:t>10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C00B812-AD00-4829-B078-FF00C8D2D3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3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BF9CC-DEBC-4BD3-8E15-8119E3E11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8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BF9CC-DEBC-4BD3-8E15-8119E3E11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22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BF9CC-DEBC-4BD3-8E15-8119E3E11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79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BF9CC-DEBC-4BD3-8E15-8119E3E11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7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BF9CC-DEBC-4BD3-8E15-8119E3E11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9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BF9CC-DEBC-4BD3-8E15-8119E3E11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19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78E0A-B7A6-4325-AAE2-79E4BD105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04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A74B7-F59D-402B-991B-AB39480AC2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9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6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00D13-C354-4FC2-99D1-62CA690A51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63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1A8C1-3B76-4DA2-B429-1B67F1A5B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3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6B909-59B7-4668-BA14-D2D9DB6E4B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4CFFD-F81D-4D96-903C-8E5020FDE6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0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EBDC0-4C2E-4DB9-A156-D4C786725C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DB911-0D8D-48F7-B3BD-04B9629A65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64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93ADF-7BBB-43C1-A651-D051E2089C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8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5BF9CC-DEBC-4BD3-8E15-8119E3E11E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9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t-servers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u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14-736</a:t>
            </a:r>
            <a:br>
              <a:rPr lang="en-US" dirty="0"/>
            </a:br>
            <a:r>
              <a:rPr lang="en-US" dirty="0"/>
              <a:t>Distributed Systems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Lecture 25 * Spring 2018 * </a:t>
            </a:r>
            <a:r>
              <a:rPr lang="en-US" dirty="0" err="1"/>
              <a:t>Kesden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09600" y="3276600"/>
            <a:ext cx="7924800" cy="297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DNS Records</a:t>
            </a:r>
            <a:endParaRPr lang="en-US" sz="3600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3581400" y="3371850"/>
            <a:ext cx="2028825" cy="51435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1800" b="1" u="sng">
                <a:solidFill>
                  <a:srgbClr val="FF0000"/>
                </a:solidFill>
              </a:rPr>
              <a:t>FOR IN class: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685800" y="3810000"/>
            <a:ext cx="4265612" cy="23241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800"/>
              <a:t>Type=A</a:t>
            </a:r>
          </a:p>
          <a:p>
            <a:pPr lvl="1" eaLnBrk="1" hangingPunct="1"/>
            <a:r>
              <a:rPr lang="en-US" sz="1600" b="1"/>
              <a:t>name</a:t>
            </a:r>
            <a:r>
              <a:rPr lang="en-US" sz="1600"/>
              <a:t> is hostname</a:t>
            </a:r>
          </a:p>
          <a:p>
            <a:pPr lvl="1" eaLnBrk="1" hangingPunct="1"/>
            <a:r>
              <a:rPr lang="en-US" sz="1600" b="1"/>
              <a:t>value</a:t>
            </a:r>
            <a:r>
              <a:rPr lang="en-US" sz="1600"/>
              <a:t> is IP address</a:t>
            </a:r>
          </a:p>
          <a:p>
            <a:pPr eaLnBrk="1" hangingPunct="1"/>
            <a:r>
              <a:rPr lang="en-US" sz="1800"/>
              <a:t>Type=NS</a:t>
            </a:r>
          </a:p>
          <a:p>
            <a:pPr lvl="1" eaLnBrk="1" hangingPunct="1"/>
            <a:r>
              <a:rPr lang="en-US" sz="1600" b="1"/>
              <a:t>name</a:t>
            </a:r>
            <a:r>
              <a:rPr lang="en-US" sz="1600"/>
              <a:t> is domain (e.g. foo.com)</a:t>
            </a:r>
          </a:p>
          <a:p>
            <a:pPr lvl="1" eaLnBrk="1" hangingPunct="1"/>
            <a:r>
              <a:rPr lang="en-US" sz="1600" b="1"/>
              <a:t>value</a:t>
            </a:r>
            <a:r>
              <a:rPr lang="en-US" sz="1600"/>
              <a:t> is name of authoritative name server for this domain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BA13-F455-4BBC-8FE6-D2B99C26F3D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3318" name="Group 4"/>
          <p:cNvGrpSpPr>
            <a:grpSpLocks/>
          </p:cNvGrpSpPr>
          <p:nvPr/>
        </p:nvGrpSpPr>
        <p:grpSpPr bwMode="auto">
          <a:xfrm>
            <a:off x="1524000" y="1524000"/>
            <a:ext cx="6172200" cy="571500"/>
            <a:chOff x="1407" y="1206"/>
            <a:chExt cx="3379" cy="360"/>
          </a:xfrm>
        </p:grpSpPr>
        <p:sp>
          <p:nvSpPr>
            <p:cNvPr id="13324" name="Text Box 5"/>
            <p:cNvSpPr txBox="1">
              <a:spLocks noChangeArrowheads="1"/>
            </p:cNvSpPr>
            <p:nvPr/>
          </p:nvSpPr>
          <p:spPr bwMode="auto">
            <a:xfrm>
              <a:off x="1407" y="1214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dirty="0">
                  <a:latin typeface="Arial" charset="0"/>
                </a:rPr>
                <a:t>RR format: </a:t>
              </a:r>
              <a:r>
                <a:rPr lang="en-US" sz="1800" b="1" dirty="0">
                  <a:latin typeface="Arial" charset="0"/>
                </a:rPr>
                <a:t>(class, name, value, type, </a:t>
              </a:r>
              <a:r>
                <a:rPr lang="en-US" sz="1800" b="1" dirty="0" err="1">
                  <a:latin typeface="Arial" charset="0"/>
                </a:rPr>
                <a:t>ttl</a:t>
              </a:r>
              <a:r>
                <a:rPr lang="en-US" sz="1800" b="1" dirty="0">
                  <a:latin typeface="Arial" charset="0"/>
                </a:rPr>
                <a:t>)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3325" name="Rectangle 6"/>
            <p:cNvSpPr>
              <a:spLocks noChangeArrowheads="1"/>
            </p:cNvSpPr>
            <p:nvPr/>
          </p:nvSpPr>
          <p:spPr bwMode="auto">
            <a:xfrm>
              <a:off x="1458" y="1206"/>
              <a:ext cx="3318" cy="36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33400" y="2362200"/>
            <a:ext cx="838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latin typeface="Arial" charset="0"/>
              </a:rPr>
              <a:t>DB contains tuples called resource records (RRs)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 dirty="0">
                <a:latin typeface="Arial" charset="0"/>
              </a:rPr>
              <a:t>Classes = Internet (IN), </a:t>
            </a:r>
            <a:r>
              <a:rPr lang="en-US" sz="1600" dirty="0" err="1">
                <a:latin typeface="Arial" charset="0"/>
              </a:rPr>
              <a:t>Chaosnet</a:t>
            </a:r>
            <a:r>
              <a:rPr lang="en-US" sz="1600" dirty="0">
                <a:latin typeface="Arial" charset="0"/>
              </a:rPr>
              <a:t> (CH), etc.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 dirty="0">
                <a:latin typeface="Arial" charset="0"/>
              </a:rPr>
              <a:t>Each class defines value associated with type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648200" y="3810000"/>
            <a:ext cx="38957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latin typeface="Arial" charset="0"/>
              </a:rPr>
              <a:t>Type=CNAME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 b="1" dirty="0">
                <a:latin typeface="Arial" charset="0"/>
              </a:rPr>
              <a:t>name</a:t>
            </a:r>
            <a:r>
              <a:rPr lang="en-US" sz="1600" dirty="0">
                <a:latin typeface="Arial" charset="0"/>
              </a:rPr>
              <a:t> is an alias name for some “canonical” (the real) name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 b="1" dirty="0">
                <a:latin typeface="Arial" charset="0"/>
              </a:rPr>
              <a:t>value</a:t>
            </a:r>
            <a:r>
              <a:rPr lang="en-US" sz="1600" dirty="0">
                <a:latin typeface="Arial" charset="0"/>
              </a:rPr>
              <a:t> is canonical name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latin typeface="Arial" charset="0"/>
              </a:rPr>
              <a:t>Type=MX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600" b="1" dirty="0">
                <a:latin typeface="Arial" charset="0"/>
              </a:rPr>
              <a:t>value</a:t>
            </a:r>
            <a:r>
              <a:rPr lang="en-US" sz="1600" dirty="0">
                <a:latin typeface="Arial" charset="0"/>
              </a:rPr>
              <a:t> is hostname of </a:t>
            </a:r>
            <a:r>
              <a:rPr lang="en-US" sz="1600" dirty="0" err="1">
                <a:latin typeface="Arial" charset="0"/>
              </a:rPr>
              <a:t>mailserver</a:t>
            </a:r>
            <a:r>
              <a:rPr lang="en-US" sz="1600" dirty="0">
                <a:latin typeface="Arial" charset="0"/>
              </a:rPr>
              <a:t> associated with </a:t>
            </a:r>
            <a:r>
              <a:rPr lang="en-US" sz="1600" b="1" dirty="0">
                <a:latin typeface="Arial" charset="0"/>
              </a:rPr>
              <a:t>name</a:t>
            </a:r>
            <a:endParaRPr lang="en-US" sz="16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589838" cy="573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Properties of DNS Host Entries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747712" y="2438400"/>
            <a:ext cx="8396288" cy="5181600"/>
          </a:xfrm>
        </p:spPr>
        <p:txBody>
          <a:bodyPr/>
          <a:lstStyle/>
          <a:p>
            <a:pPr eaLnBrk="1" hangingPunct="1"/>
            <a:r>
              <a:rPr lang="en-US" dirty="0"/>
              <a:t>Different kinds of mappings are possible:</a:t>
            </a:r>
          </a:p>
          <a:p>
            <a:pPr lvl="1" eaLnBrk="1" hangingPunct="1"/>
            <a:r>
              <a:rPr lang="en-US" dirty="0"/>
              <a:t>Simple case: 1-1 mapping between domain name and IP </a:t>
            </a:r>
            <a:r>
              <a:rPr lang="en-US" dirty="0" err="1"/>
              <a:t>addr</a:t>
            </a:r>
            <a:r>
              <a:rPr lang="en-US" dirty="0"/>
              <a:t>:</a:t>
            </a:r>
          </a:p>
          <a:p>
            <a:pPr lvl="2" eaLnBrk="1" hangingPunct="1"/>
            <a:r>
              <a:rPr lang="en-US" dirty="0">
                <a:latin typeface="Courier New" pitchFamily="49" charset="0"/>
              </a:rPr>
              <a:t>kittyhawk.cmcl.cs.cmu.edu </a:t>
            </a:r>
            <a:r>
              <a:rPr lang="en-US" dirty="0"/>
              <a:t>maps to </a:t>
            </a:r>
            <a:r>
              <a:rPr lang="en-US" dirty="0">
                <a:latin typeface="Courier New" pitchFamily="49" charset="0"/>
              </a:rPr>
              <a:t>128.2.194.242</a:t>
            </a:r>
            <a:endParaRPr lang="en-US" dirty="0"/>
          </a:p>
          <a:p>
            <a:pPr lvl="1" eaLnBrk="1" hangingPunct="1"/>
            <a:r>
              <a:rPr lang="en-US" dirty="0"/>
              <a:t>Multiple domain names maps to the same IP address:</a:t>
            </a:r>
          </a:p>
          <a:p>
            <a:pPr lvl="2" eaLnBrk="1" hangingPunct="1"/>
            <a:r>
              <a:rPr lang="en-US" dirty="0">
                <a:latin typeface="Courier New" pitchFamily="49" charset="0"/>
              </a:rPr>
              <a:t>eecs.mit.edu </a:t>
            </a:r>
            <a:r>
              <a:rPr lang="en-US" dirty="0"/>
              <a:t>and</a:t>
            </a:r>
            <a:r>
              <a:rPr lang="en-US" dirty="0">
                <a:latin typeface="Courier New" pitchFamily="49" charset="0"/>
              </a:rPr>
              <a:t> cs.mit.edu </a:t>
            </a:r>
            <a:r>
              <a:rPr lang="en-US" dirty="0"/>
              <a:t>both map to</a:t>
            </a:r>
            <a:r>
              <a:rPr lang="en-US" dirty="0">
                <a:latin typeface="Courier New" pitchFamily="49" charset="0"/>
              </a:rPr>
              <a:t> 18.62.1.6</a:t>
            </a:r>
          </a:p>
          <a:p>
            <a:pPr lvl="1" eaLnBrk="1" hangingPunct="1"/>
            <a:r>
              <a:rPr lang="en-US" dirty="0"/>
              <a:t>Single domain name maps to multiple IP addresses:</a:t>
            </a:r>
          </a:p>
          <a:p>
            <a:pPr lvl="2" eaLnBrk="1" hangingPunct="1"/>
            <a:r>
              <a:rPr lang="en-US" dirty="0">
                <a:latin typeface="Courier New" pitchFamily="49" charset="0"/>
              </a:rPr>
              <a:t>aol.com </a:t>
            </a:r>
            <a:r>
              <a:rPr lang="en-US" dirty="0"/>
              <a:t>and</a:t>
            </a:r>
            <a:r>
              <a:rPr lang="en-US" dirty="0">
                <a:latin typeface="Courier New" pitchFamily="49" charset="0"/>
              </a:rPr>
              <a:t> www.aol.com </a:t>
            </a:r>
            <a:r>
              <a:rPr lang="en-US" dirty="0"/>
              <a:t>map to multiple IP </a:t>
            </a:r>
            <a:r>
              <a:rPr lang="en-US" dirty="0" err="1"/>
              <a:t>addrs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/>
              <a:t>Some valid domain names don’t map to any IP address:</a:t>
            </a:r>
          </a:p>
          <a:p>
            <a:pPr lvl="2" eaLnBrk="1" hangingPunct="1"/>
            <a:r>
              <a:rPr lang="en-US" dirty="0"/>
              <a:t>for example: </a:t>
            </a:r>
            <a:r>
              <a:rPr lang="en-US" dirty="0">
                <a:latin typeface="Courier New" pitchFamily="49" charset="0"/>
              </a:rPr>
              <a:t>cmcl.cs.cmu.edu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4D4FE-C17B-447B-BCFE-191CCFD20E6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DNS Design: Hierarchy Definitions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A0CC3-FDCE-410A-A1FF-73CE258352B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2638425" y="2438400"/>
            <a:ext cx="677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root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349500" y="3048000"/>
            <a:ext cx="6365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edu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77938" y="3048000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net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800100" y="2743200"/>
            <a:ext cx="593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org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3800475" y="3032125"/>
            <a:ext cx="481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uk</a:t>
            </a: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3049588" y="3032125"/>
            <a:ext cx="706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com</a:t>
            </a: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623888" y="3810000"/>
            <a:ext cx="692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gwu</a:t>
            </a: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1290638" y="3810000"/>
            <a:ext cx="6365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ucb</a:t>
            </a: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2287588" y="3810000"/>
            <a:ext cx="706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cmu</a:t>
            </a: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3109913" y="3810000"/>
            <a:ext cx="495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bu</a:t>
            </a:r>
          </a:p>
        </p:txBody>
      </p:sp>
      <p:sp>
        <p:nvSpPr>
          <p:cNvPr id="15375" name="Line 14"/>
          <p:cNvSpPr>
            <a:spLocks noChangeShapeType="1"/>
          </p:cNvSpPr>
          <p:nvPr/>
        </p:nvSpPr>
        <p:spPr bwMode="auto">
          <a:xfrm flipH="1">
            <a:off x="1447800" y="2778125"/>
            <a:ext cx="1268413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5"/>
          <p:cNvSpPr>
            <a:spLocks noChangeShapeType="1"/>
          </p:cNvSpPr>
          <p:nvPr/>
        </p:nvSpPr>
        <p:spPr bwMode="auto">
          <a:xfrm flipH="1">
            <a:off x="1752600" y="2778125"/>
            <a:ext cx="1022350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6"/>
          <p:cNvSpPr>
            <a:spLocks noChangeShapeType="1"/>
          </p:cNvSpPr>
          <p:nvPr/>
        </p:nvSpPr>
        <p:spPr bwMode="auto">
          <a:xfrm>
            <a:off x="3140075" y="2754313"/>
            <a:ext cx="288925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7"/>
          <p:cNvSpPr>
            <a:spLocks noChangeShapeType="1"/>
          </p:cNvSpPr>
          <p:nvPr/>
        </p:nvSpPr>
        <p:spPr bwMode="auto">
          <a:xfrm>
            <a:off x="3257550" y="2765425"/>
            <a:ext cx="70485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990600" y="3429000"/>
            <a:ext cx="1676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>
            <a:off x="1828800" y="34290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2657475" y="3429000"/>
            <a:ext cx="95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2668588" y="3429000"/>
            <a:ext cx="608012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636963" y="3794125"/>
            <a:ext cx="563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mit</a:t>
            </a:r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2667000" y="3429000"/>
            <a:ext cx="1219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058988" y="4322763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cs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676525" y="4343400"/>
            <a:ext cx="608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ece</a:t>
            </a: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H="1">
            <a:off x="2286000" y="4191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2590800" y="4191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2273300" y="4678363"/>
            <a:ext cx="1270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924050" y="4784725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cmcl</a:t>
            </a:r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2743200" y="2819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533400" y="5486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 sz="2800">
              <a:latin typeface="Arial" charset="0"/>
            </a:endParaRPr>
          </a:p>
        </p:txBody>
      </p:sp>
      <p:sp>
        <p:nvSpPr>
          <p:cNvPr id="15393" name="Text Box 43"/>
          <p:cNvSpPr txBox="1">
            <a:spLocks noChangeArrowheads="1"/>
          </p:cNvSpPr>
          <p:nvPr/>
        </p:nvSpPr>
        <p:spPr bwMode="auto">
          <a:xfrm>
            <a:off x="4267200" y="2514600"/>
            <a:ext cx="4267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dirty="0">
                <a:latin typeface="Arial" charset="0"/>
              </a:rPr>
              <a:t>Each node in hierarchy stores a list of names that end with same suffix</a:t>
            </a:r>
          </a:p>
          <a:p>
            <a:pPr marL="682625" lvl="1" indent="-225425">
              <a:buFontTx/>
              <a:buChar char="•"/>
            </a:pPr>
            <a:r>
              <a:rPr lang="en-US" dirty="0">
                <a:latin typeface="Arial" charset="0"/>
              </a:rPr>
              <a:t>Suffix = path up tree</a:t>
            </a:r>
          </a:p>
          <a:p>
            <a:pPr marL="231775" indent="-231775">
              <a:buFontTx/>
              <a:buChar char="•"/>
            </a:pPr>
            <a:r>
              <a:rPr lang="en-US" dirty="0">
                <a:latin typeface="Arial" charset="0"/>
              </a:rPr>
              <a:t>E.g., given this tree, where would following be stored:</a:t>
            </a:r>
          </a:p>
          <a:p>
            <a:pPr marL="682625" lvl="1" indent="-225425">
              <a:buFontTx/>
              <a:buChar char="•"/>
            </a:pPr>
            <a:r>
              <a:rPr lang="en-US" dirty="0">
                <a:latin typeface="Arial" charset="0"/>
              </a:rPr>
              <a:t>Fred.com</a:t>
            </a:r>
          </a:p>
          <a:p>
            <a:pPr marL="682625" lvl="1" indent="-225425">
              <a:buFontTx/>
              <a:buChar char="•"/>
            </a:pPr>
            <a:r>
              <a:rPr lang="en-US" dirty="0">
                <a:latin typeface="Arial" charset="0"/>
              </a:rPr>
              <a:t>Fred.edu</a:t>
            </a:r>
          </a:p>
          <a:p>
            <a:pPr marL="682625" lvl="1" indent="-225425">
              <a:buFontTx/>
              <a:buChar char="•"/>
            </a:pPr>
            <a:r>
              <a:rPr lang="en-US" dirty="0">
                <a:latin typeface="Arial" charset="0"/>
              </a:rPr>
              <a:t>Fred.cmu.edu</a:t>
            </a:r>
          </a:p>
          <a:p>
            <a:pPr marL="682625" lvl="1" indent="-225425">
              <a:buFontTx/>
              <a:buChar char="•"/>
            </a:pPr>
            <a:r>
              <a:rPr lang="en-US" dirty="0">
                <a:latin typeface="Arial" charset="0"/>
              </a:rPr>
              <a:t>Fred.cmcl.cs.cmu.edu</a:t>
            </a:r>
          </a:p>
          <a:p>
            <a:pPr marL="682625" lvl="1" indent="-225425">
              <a:buFontTx/>
              <a:buChar char="•"/>
            </a:pPr>
            <a:r>
              <a:rPr lang="en-US" dirty="0">
                <a:latin typeface="Arial" charset="0"/>
              </a:rPr>
              <a:t>Fred.cs.mit.edu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DNS Design: Zone Definitions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E01D1-1023-4B2A-AEA1-D9558C752D0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2638425" y="2438400"/>
            <a:ext cx="677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root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2349500" y="3048000"/>
            <a:ext cx="6365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edu</a:t>
            </a:r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1277938" y="3048000"/>
            <a:ext cx="565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net</a:t>
            </a:r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800100" y="2743200"/>
            <a:ext cx="593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org</a:t>
            </a: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3800475" y="3032125"/>
            <a:ext cx="481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uk</a:t>
            </a:r>
          </a:p>
        </p:txBody>
      </p:sp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3049588" y="3032125"/>
            <a:ext cx="706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com</a:t>
            </a:r>
          </a:p>
        </p:txBody>
      </p:sp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4341813" y="2803525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ca</a:t>
            </a:r>
          </a:p>
        </p:txBody>
      </p:sp>
      <p:sp>
        <p:nvSpPr>
          <p:cNvPr id="16396" name="Text Box 10"/>
          <p:cNvSpPr txBox="1">
            <a:spLocks noChangeArrowheads="1"/>
          </p:cNvSpPr>
          <p:nvPr/>
        </p:nvSpPr>
        <p:spPr bwMode="auto">
          <a:xfrm>
            <a:off x="623888" y="3810000"/>
            <a:ext cx="692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gwu</a:t>
            </a:r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1290638" y="3810000"/>
            <a:ext cx="6365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ucb</a:t>
            </a:r>
          </a:p>
        </p:txBody>
      </p:sp>
      <p:sp>
        <p:nvSpPr>
          <p:cNvPr id="16398" name="Text Box 12"/>
          <p:cNvSpPr txBox="1">
            <a:spLocks noChangeArrowheads="1"/>
          </p:cNvSpPr>
          <p:nvPr/>
        </p:nvSpPr>
        <p:spPr bwMode="auto">
          <a:xfrm>
            <a:off x="2287588" y="3810000"/>
            <a:ext cx="706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 dirty="0" err="1">
                <a:latin typeface="Arial" charset="0"/>
              </a:rPr>
              <a:t>cmu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6399" name="Text Box 13"/>
          <p:cNvSpPr txBox="1">
            <a:spLocks noChangeArrowheads="1"/>
          </p:cNvSpPr>
          <p:nvPr/>
        </p:nvSpPr>
        <p:spPr bwMode="auto">
          <a:xfrm>
            <a:off x="3109913" y="3810000"/>
            <a:ext cx="495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bu</a:t>
            </a:r>
          </a:p>
        </p:txBody>
      </p:sp>
      <p:sp>
        <p:nvSpPr>
          <p:cNvPr id="16400" name="Line 14"/>
          <p:cNvSpPr>
            <a:spLocks noChangeShapeType="1"/>
          </p:cNvSpPr>
          <p:nvPr/>
        </p:nvSpPr>
        <p:spPr bwMode="auto">
          <a:xfrm flipH="1">
            <a:off x="1447800" y="2778125"/>
            <a:ext cx="1268413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5"/>
          <p:cNvSpPr>
            <a:spLocks noChangeShapeType="1"/>
          </p:cNvSpPr>
          <p:nvPr/>
        </p:nvSpPr>
        <p:spPr bwMode="auto">
          <a:xfrm flipH="1">
            <a:off x="1752600" y="2778125"/>
            <a:ext cx="1022350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6"/>
          <p:cNvSpPr>
            <a:spLocks noChangeShapeType="1"/>
          </p:cNvSpPr>
          <p:nvPr/>
        </p:nvSpPr>
        <p:spPr bwMode="auto">
          <a:xfrm>
            <a:off x="3140075" y="2754313"/>
            <a:ext cx="288925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>
            <a:off x="3257550" y="2765425"/>
            <a:ext cx="70485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18"/>
          <p:cNvSpPr>
            <a:spLocks noChangeShapeType="1"/>
          </p:cNvSpPr>
          <p:nvPr/>
        </p:nvSpPr>
        <p:spPr bwMode="auto">
          <a:xfrm>
            <a:off x="3257550" y="2730500"/>
            <a:ext cx="116205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19"/>
          <p:cNvSpPr>
            <a:spLocks noChangeShapeType="1"/>
          </p:cNvSpPr>
          <p:nvPr/>
        </p:nvSpPr>
        <p:spPr bwMode="auto">
          <a:xfrm flipH="1">
            <a:off x="990600" y="3429000"/>
            <a:ext cx="1676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20"/>
          <p:cNvSpPr>
            <a:spLocks noChangeShapeType="1"/>
          </p:cNvSpPr>
          <p:nvPr/>
        </p:nvSpPr>
        <p:spPr bwMode="auto">
          <a:xfrm flipH="1">
            <a:off x="1828800" y="3429000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21"/>
          <p:cNvSpPr>
            <a:spLocks noChangeShapeType="1"/>
          </p:cNvSpPr>
          <p:nvPr/>
        </p:nvSpPr>
        <p:spPr bwMode="auto">
          <a:xfrm>
            <a:off x="2657475" y="3429000"/>
            <a:ext cx="952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Line 22"/>
          <p:cNvSpPr>
            <a:spLocks noChangeShapeType="1"/>
          </p:cNvSpPr>
          <p:nvPr/>
        </p:nvSpPr>
        <p:spPr bwMode="auto">
          <a:xfrm>
            <a:off x="2668588" y="3429000"/>
            <a:ext cx="608012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Text Box 23"/>
          <p:cNvSpPr txBox="1">
            <a:spLocks noChangeArrowheads="1"/>
          </p:cNvSpPr>
          <p:nvPr/>
        </p:nvSpPr>
        <p:spPr bwMode="auto">
          <a:xfrm>
            <a:off x="3636963" y="3794125"/>
            <a:ext cx="563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mit</a:t>
            </a:r>
          </a:p>
        </p:txBody>
      </p:sp>
      <p:sp>
        <p:nvSpPr>
          <p:cNvPr id="16410" name="Line 24"/>
          <p:cNvSpPr>
            <a:spLocks noChangeShapeType="1"/>
          </p:cNvSpPr>
          <p:nvPr/>
        </p:nvSpPr>
        <p:spPr bwMode="auto">
          <a:xfrm>
            <a:off x="2667000" y="3429000"/>
            <a:ext cx="1219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auto">
          <a:xfrm>
            <a:off x="2058988" y="4322763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cs</a:t>
            </a:r>
          </a:p>
        </p:txBody>
      </p:sp>
      <p:sp>
        <p:nvSpPr>
          <p:cNvPr id="16412" name="Text Box 26"/>
          <p:cNvSpPr txBox="1">
            <a:spLocks noChangeArrowheads="1"/>
          </p:cNvSpPr>
          <p:nvPr/>
        </p:nvSpPr>
        <p:spPr bwMode="auto">
          <a:xfrm>
            <a:off x="2676525" y="4343400"/>
            <a:ext cx="608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ece</a:t>
            </a:r>
          </a:p>
        </p:txBody>
      </p:sp>
      <p:sp>
        <p:nvSpPr>
          <p:cNvPr id="16413" name="Line 27"/>
          <p:cNvSpPr>
            <a:spLocks noChangeShapeType="1"/>
          </p:cNvSpPr>
          <p:nvPr/>
        </p:nvSpPr>
        <p:spPr bwMode="auto">
          <a:xfrm flipH="1">
            <a:off x="2286000" y="4191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Line 28"/>
          <p:cNvSpPr>
            <a:spLocks noChangeShapeType="1"/>
          </p:cNvSpPr>
          <p:nvPr/>
        </p:nvSpPr>
        <p:spPr bwMode="auto">
          <a:xfrm>
            <a:off x="2590800" y="4191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Line 29"/>
          <p:cNvSpPr>
            <a:spLocks noChangeShapeType="1"/>
          </p:cNvSpPr>
          <p:nvPr/>
        </p:nvSpPr>
        <p:spPr bwMode="auto">
          <a:xfrm>
            <a:off x="2273300" y="4678363"/>
            <a:ext cx="1270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16" name="Text Box 30"/>
          <p:cNvSpPr txBox="1">
            <a:spLocks noChangeArrowheads="1"/>
          </p:cNvSpPr>
          <p:nvPr/>
        </p:nvSpPr>
        <p:spPr bwMode="auto">
          <a:xfrm>
            <a:off x="1924050" y="4784725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cmcl</a:t>
            </a:r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H="1">
            <a:off x="2743200" y="2819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533400" y="5486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 sz="2800">
              <a:latin typeface="Arial" charset="0"/>
            </a:endParaRPr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1371600" y="4800600"/>
            <a:ext cx="1752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3124200" y="50292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5486400" y="4800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Single node</a:t>
            </a:r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>
            <a:off x="1981200" y="3810000"/>
            <a:ext cx="1295400" cy="990600"/>
          </a:xfrm>
          <a:prstGeom prst="ellips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33FF"/>
              </a:solidFill>
            </a:endParaRPr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124200" y="4648200"/>
            <a:ext cx="30480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6096000" y="4419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  <a:latin typeface="Arial" charset="0"/>
              </a:rPr>
              <a:t>Subtree</a:t>
            </a:r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457200" y="1524000"/>
            <a:ext cx="4419600" cy="4572000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3962400" y="5638800"/>
            <a:ext cx="18288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5867400" y="54102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Complete Tree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4800600" y="2514600"/>
            <a:ext cx="4191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sz="1600" dirty="0">
                <a:latin typeface="Arial" charset="0"/>
              </a:rPr>
              <a:t>Zone = contiguous section of name </a:t>
            </a:r>
          </a:p>
          <a:p>
            <a:r>
              <a:rPr lang="en-US" sz="1600" dirty="0">
                <a:latin typeface="Arial" charset="0"/>
              </a:rPr>
              <a:t>    space</a:t>
            </a:r>
          </a:p>
          <a:p>
            <a:pPr marL="682625" lvl="1" indent="-225425">
              <a:buFontTx/>
              <a:buChar char="•"/>
            </a:pPr>
            <a:r>
              <a:rPr lang="en-US" sz="1600" dirty="0">
                <a:latin typeface="Arial" charset="0"/>
              </a:rPr>
              <a:t>E.g., Complete tree, single </a:t>
            </a:r>
          </a:p>
          <a:p>
            <a:pPr lvl="1"/>
            <a:r>
              <a:rPr lang="en-US" sz="1600" dirty="0">
                <a:latin typeface="Arial" charset="0"/>
              </a:rPr>
              <a:t>    node or subtree</a:t>
            </a:r>
          </a:p>
          <a:p>
            <a:pPr marL="231775" indent="-231775">
              <a:buFontTx/>
              <a:buChar char="•"/>
            </a:pPr>
            <a:r>
              <a:rPr lang="en-US" sz="1600" dirty="0">
                <a:latin typeface="Arial" charset="0"/>
              </a:rPr>
              <a:t>A zone has an associated set of </a:t>
            </a:r>
          </a:p>
          <a:p>
            <a:r>
              <a:rPr lang="en-US" sz="1600" dirty="0">
                <a:latin typeface="Arial" charset="0"/>
              </a:rPr>
              <a:t>    name servers</a:t>
            </a:r>
          </a:p>
          <a:p>
            <a:pPr marL="682625" lvl="1" indent="-225425">
              <a:buFontTx/>
              <a:buChar char="•"/>
            </a:pPr>
            <a:r>
              <a:rPr lang="en-US" sz="1600" dirty="0">
                <a:latin typeface="Arial" charset="0"/>
              </a:rPr>
              <a:t>Must store list of names and tree links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DNS Design: Cont.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/>
              <a:t>Zones are created by convincing owner node to create/delegate a subzone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Records within zone stored multiple redundant name servers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Primary/master name server updated manually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Secondary/redundant servers updated by zone transfer of name space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/>
              <a:t>Zone transfer is a bulk transfer of the “configuration” of a DNS server – uses TCP to ensure reliability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CS.CMU.EDU created by CMU.EDU administrators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Who creates CMU.EDU or .EDU?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CB4BE-F23B-43D6-B78D-BCC5CE4C6FCD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DNS: Root Name Servers</a:t>
            </a:r>
            <a:endParaRPr lang="en-US" sz="36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2362200"/>
            <a:ext cx="8001000" cy="3886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Responsible for “root” zone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Approx. 13 root name servers worldwide (well, clusters, thereof)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Currently {a-m}.root-servers.net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Local name servers contact root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   servers when they cannot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   resolve a name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Configured with well-known 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      root servers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ym typeface="Wingdings" pitchFamily="2" charset="2"/>
                <a:hlinkClick r:id="rId3"/>
              </a:rPr>
              <a:t>www.root-servers.org</a:t>
            </a:r>
            <a:r>
              <a:rPr lang="en-US" sz="1800" dirty="0">
                <a:sym typeface="Wingdings" pitchFamily="2" charset="2"/>
              </a:rPr>
              <a:t> </a:t>
            </a:r>
            <a:endParaRPr lang="en-US" sz="1800" dirty="0"/>
          </a:p>
          <a:p>
            <a:pPr marL="457200" lvl="1" indent="0" eaLnBrk="1" hangingPunct="1">
              <a:buNone/>
            </a:pPr>
            <a:endParaRPr lang="en-US" sz="18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E93FB-CF6D-4538-BF2F-113002F07DE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35944-1469-4601-BF34-6185DAB49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816" y="3657600"/>
            <a:ext cx="4180907" cy="2566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434499-BDFD-4500-BF18-54123844F59B}"/>
              </a:ext>
            </a:extLst>
          </p:cNvPr>
          <p:cNvSpPr txBox="1"/>
          <p:nvPr/>
        </p:nvSpPr>
        <p:spPr>
          <a:xfrm>
            <a:off x="4343400" y="5867400"/>
            <a:ext cx="239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Bill </a:t>
            </a:r>
            <a:r>
              <a:rPr lang="en-US" dirty="0" err="1"/>
              <a:t>Nace</a:t>
            </a:r>
            <a:r>
              <a:rPr lang="en-US" dirty="0"/>
              <a:t>, 14-740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Servers/Resolvers 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Each host has a resolver</a:t>
            </a:r>
          </a:p>
          <a:p>
            <a:pPr lvl="1" eaLnBrk="1" hangingPunct="1"/>
            <a:r>
              <a:rPr lang="en-US"/>
              <a:t>Typically a library that applications can link to</a:t>
            </a:r>
          </a:p>
          <a:p>
            <a:pPr lvl="1" eaLnBrk="1" hangingPunct="1"/>
            <a:r>
              <a:rPr lang="en-US"/>
              <a:t>Local name servers hand-configured (e.g. /etc/resolv.conf)</a:t>
            </a:r>
          </a:p>
          <a:p>
            <a:pPr eaLnBrk="1" hangingPunct="1"/>
            <a:r>
              <a:rPr lang="en-US"/>
              <a:t>Name servers</a:t>
            </a:r>
          </a:p>
          <a:p>
            <a:pPr lvl="1" eaLnBrk="1" hangingPunct="1"/>
            <a:r>
              <a:rPr lang="en-US"/>
              <a:t>Either responsible for some zone or…</a:t>
            </a:r>
          </a:p>
          <a:p>
            <a:pPr lvl="1" eaLnBrk="1" hangingPunct="1"/>
            <a:r>
              <a:rPr lang="en-US"/>
              <a:t>Local servers</a:t>
            </a:r>
          </a:p>
          <a:p>
            <a:pPr marL="1143000" lvl="2" eaLnBrk="1" hangingPunct="1"/>
            <a:r>
              <a:rPr lang="en-US"/>
              <a:t>Do lookup of distant host names for local hosts</a:t>
            </a:r>
          </a:p>
          <a:p>
            <a:pPr marL="1143000" lvl="2" eaLnBrk="1" hangingPunct="1"/>
            <a:r>
              <a:rPr lang="en-US"/>
              <a:t>Typically answer queries about local zone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2C13-A070-472B-88E4-A144B33C7FD0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Typical Resolution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90372-5ADA-462D-BF40-A8724E96C65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609600" y="1676400"/>
            <a:ext cx="8153400" cy="441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6" name="Oval 4"/>
          <p:cNvSpPr>
            <a:spLocks noChangeArrowheads="1"/>
          </p:cNvSpPr>
          <p:nvPr/>
        </p:nvSpPr>
        <p:spPr bwMode="auto">
          <a:xfrm>
            <a:off x="817563" y="3257550"/>
            <a:ext cx="835025" cy="6810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828675" y="4187825"/>
            <a:ext cx="835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Client</a:t>
            </a: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2687638" y="3316288"/>
            <a:ext cx="798512" cy="69373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2352675" y="4038600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Local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5989638" y="2457450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6880225" y="2422525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root &amp; 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6024563" y="367982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8603" name="Text Box 11"/>
          <p:cNvSpPr txBox="1">
            <a:spLocks noChangeArrowheads="1"/>
          </p:cNvSpPr>
          <p:nvPr/>
        </p:nvSpPr>
        <p:spPr bwMode="auto">
          <a:xfrm>
            <a:off x="6835775" y="3740150"/>
            <a:ext cx="170656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ns1.cmu.edu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8604" name="Rectangle 12"/>
          <p:cNvSpPr>
            <a:spLocks noChangeArrowheads="1"/>
          </p:cNvSpPr>
          <p:nvPr/>
        </p:nvSpPr>
        <p:spPr bwMode="auto">
          <a:xfrm>
            <a:off x="6059488" y="485457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3"/>
          <p:cNvSpPr>
            <a:spLocks noChangeShapeType="1"/>
          </p:cNvSpPr>
          <p:nvPr/>
        </p:nvSpPr>
        <p:spPr bwMode="auto">
          <a:xfrm>
            <a:off x="1628775" y="3598863"/>
            <a:ext cx="10588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14"/>
          <p:cNvSpPr txBox="1">
            <a:spLocks noChangeArrowheads="1"/>
          </p:cNvSpPr>
          <p:nvPr/>
        </p:nvSpPr>
        <p:spPr bwMode="auto">
          <a:xfrm>
            <a:off x="1285875" y="2900363"/>
            <a:ext cx="17192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www.cs.cmu.edu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75038" y="2716213"/>
            <a:ext cx="2528887" cy="1000125"/>
            <a:chOff x="2189" y="1711"/>
            <a:chExt cx="1593" cy="630"/>
          </a:xfrm>
        </p:grpSpPr>
        <p:sp>
          <p:nvSpPr>
            <p:cNvPr id="20508" name="Line 15"/>
            <p:cNvSpPr>
              <a:spLocks noChangeShapeType="1"/>
            </p:cNvSpPr>
            <p:nvPr/>
          </p:nvSpPr>
          <p:spPr bwMode="auto">
            <a:xfrm flipV="1">
              <a:off x="2204" y="1711"/>
              <a:ext cx="1578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Line 16"/>
            <p:cNvSpPr>
              <a:spLocks noChangeShapeType="1"/>
            </p:cNvSpPr>
            <p:nvPr/>
          </p:nvSpPr>
          <p:spPr bwMode="auto">
            <a:xfrm flipH="1">
              <a:off x="2189" y="1785"/>
              <a:ext cx="1578" cy="5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Text Box 17"/>
            <p:cNvSpPr txBox="1">
              <a:spLocks noChangeArrowheads="1"/>
            </p:cNvSpPr>
            <p:nvPr/>
          </p:nvSpPr>
          <p:spPr bwMode="auto">
            <a:xfrm rot="-1103643">
              <a:off x="2545" y="2055"/>
              <a:ext cx="106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NS ns1.cmu.edu</a:t>
              </a:r>
            </a:p>
          </p:txBody>
        </p:sp>
        <p:sp>
          <p:nvSpPr>
            <p:cNvPr id="20511" name="Text Box 18"/>
            <p:cNvSpPr txBox="1">
              <a:spLocks noChangeArrowheads="1"/>
            </p:cNvSpPr>
            <p:nvPr/>
          </p:nvSpPr>
          <p:spPr bwMode="auto">
            <a:xfrm rot="-1103643">
              <a:off x="2404" y="1789"/>
              <a:ext cx="108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www.cs.cmu.edu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505200" y="3810000"/>
            <a:ext cx="2555875" cy="488950"/>
            <a:chOff x="2208" y="2400"/>
            <a:chExt cx="1610" cy="308"/>
          </a:xfrm>
        </p:grpSpPr>
        <p:sp>
          <p:nvSpPr>
            <p:cNvPr id="20505" name="Line 19"/>
            <p:cNvSpPr>
              <a:spLocks noChangeShapeType="1"/>
            </p:cNvSpPr>
            <p:nvPr/>
          </p:nvSpPr>
          <p:spPr bwMode="auto">
            <a:xfrm>
              <a:off x="2230" y="2400"/>
              <a:ext cx="1578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Line 20"/>
            <p:cNvSpPr>
              <a:spLocks noChangeShapeType="1"/>
            </p:cNvSpPr>
            <p:nvPr/>
          </p:nvSpPr>
          <p:spPr bwMode="auto">
            <a:xfrm flipH="1" flipV="1">
              <a:off x="2208" y="2474"/>
              <a:ext cx="160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Text Box 21"/>
            <p:cNvSpPr txBox="1">
              <a:spLocks noChangeArrowheads="1"/>
            </p:cNvSpPr>
            <p:nvPr/>
          </p:nvSpPr>
          <p:spPr bwMode="auto">
            <a:xfrm rot="297327">
              <a:off x="2592" y="2496"/>
              <a:ext cx="122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NS ns1.cs.cmu.edu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487738" y="3927475"/>
            <a:ext cx="2609850" cy="1376363"/>
            <a:chOff x="2197" y="2474"/>
            <a:chExt cx="1644" cy="867"/>
          </a:xfrm>
        </p:grpSpPr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2241" y="2474"/>
              <a:ext cx="1600" cy="8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H="1" flipV="1">
              <a:off x="2197" y="2526"/>
              <a:ext cx="1607" cy="8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Text Box 24"/>
            <p:cNvSpPr txBox="1">
              <a:spLocks noChangeArrowheads="1"/>
            </p:cNvSpPr>
            <p:nvPr/>
          </p:nvSpPr>
          <p:spPr bwMode="auto">
            <a:xfrm rot="1670163">
              <a:off x="2640" y="3042"/>
              <a:ext cx="96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A www=IPaddr</a:t>
              </a:r>
            </a:p>
          </p:txBody>
        </p:sp>
      </p:grpSp>
      <p:sp>
        <p:nvSpPr>
          <p:cNvPr id="238617" name="Text Box 25"/>
          <p:cNvSpPr txBox="1">
            <a:spLocks noChangeArrowheads="1"/>
          </p:cNvSpPr>
          <p:nvPr/>
        </p:nvSpPr>
        <p:spPr bwMode="auto">
          <a:xfrm>
            <a:off x="6802438" y="4648200"/>
            <a:ext cx="1960562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ns1.cs.cmu.edu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server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0" grpId="0" animBg="1"/>
      <p:bldP spid="238601" grpId="0"/>
      <p:bldP spid="238602" grpId="0" animBg="1"/>
      <p:bldP spid="238603" grpId="0"/>
      <p:bldP spid="238604" grpId="0" animBg="1"/>
      <p:bldP spid="2386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Typical Resolution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2400"/>
              <a:t>Steps for resolving www.cmu.edu</a:t>
            </a:r>
          </a:p>
          <a:p>
            <a:pPr lvl="1" eaLnBrk="1" hangingPunct="1"/>
            <a:r>
              <a:rPr lang="en-US" sz="2000"/>
              <a:t>Application calls gethostbyname() (RESOLVER)</a:t>
            </a:r>
          </a:p>
          <a:p>
            <a:pPr lvl="1" eaLnBrk="1" hangingPunct="1"/>
            <a:r>
              <a:rPr lang="en-US" sz="2000"/>
              <a:t>Resolver contacts local name server (S</a:t>
            </a:r>
            <a:r>
              <a:rPr lang="en-US" sz="2000" baseline="-25000"/>
              <a:t>1</a:t>
            </a:r>
            <a:r>
              <a:rPr lang="en-US" sz="2000"/>
              <a:t>)</a:t>
            </a:r>
          </a:p>
          <a:p>
            <a:pPr lvl="1" eaLnBrk="1" hangingPunct="1"/>
            <a:r>
              <a:rPr lang="en-US" sz="2000"/>
              <a:t>S</a:t>
            </a:r>
            <a:r>
              <a:rPr lang="en-US" sz="2000" baseline="-25000"/>
              <a:t>1</a:t>
            </a:r>
            <a:r>
              <a:rPr lang="en-US" sz="2000"/>
              <a:t> queries root server (S</a:t>
            </a:r>
            <a:r>
              <a:rPr lang="en-US" sz="2000" baseline="-25000"/>
              <a:t>2</a:t>
            </a:r>
            <a:r>
              <a:rPr lang="en-US" sz="2000"/>
              <a:t>) for (</a:t>
            </a:r>
            <a:r>
              <a:rPr lang="en-US" sz="2000">
                <a:hlinkClick r:id="rId3"/>
              </a:rPr>
              <a:t>www.cmu.edu</a:t>
            </a:r>
            <a:r>
              <a:rPr lang="en-US" sz="2000"/>
              <a:t>)</a:t>
            </a:r>
          </a:p>
          <a:p>
            <a:pPr lvl="1" eaLnBrk="1" hangingPunct="1"/>
            <a:r>
              <a:rPr lang="en-US" sz="2000"/>
              <a:t>S</a:t>
            </a:r>
            <a:r>
              <a:rPr lang="en-US" sz="2000" baseline="-25000"/>
              <a:t>2</a:t>
            </a:r>
            <a:r>
              <a:rPr lang="en-US" sz="2000"/>
              <a:t> returns NS record for cmu.edu (S</a:t>
            </a:r>
            <a:r>
              <a:rPr lang="en-US" sz="2000" baseline="-25000"/>
              <a:t>3</a:t>
            </a:r>
            <a:r>
              <a:rPr lang="en-US" sz="2000"/>
              <a:t>)</a:t>
            </a:r>
          </a:p>
          <a:p>
            <a:pPr lvl="1" eaLnBrk="1" hangingPunct="1"/>
            <a:r>
              <a:rPr lang="en-US" sz="2000"/>
              <a:t>What about A record for S</a:t>
            </a:r>
            <a:r>
              <a:rPr lang="en-US" sz="2000" baseline="-25000"/>
              <a:t>3</a:t>
            </a:r>
            <a:r>
              <a:rPr lang="en-US" sz="2000"/>
              <a:t>?</a:t>
            </a:r>
          </a:p>
          <a:p>
            <a:pPr marL="1143000" lvl="2" eaLnBrk="1" hangingPunct="1"/>
            <a:r>
              <a:rPr lang="en-US" sz="1800"/>
              <a:t>This is what the additional information section is for (PREFETCHING)</a:t>
            </a:r>
          </a:p>
          <a:p>
            <a:pPr lvl="1" eaLnBrk="1" hangingPunct="1"/>
            <a:r>
              <a:rPr lang="en-US" sz="2000"/>
              <a:t>S</a:t>
            </a:r>
            <a:r>
              <a:rPr lang="en-US" sz="2000" baseline="-25000"/>
              <a:t>1</a:t>
            </a:r>
            <a:r>
              <a:rPr lang="en-US" sz="2000"/>
              <a:t> queries S</a:t>
            </a:r>
            <a:r>
              <a:rPr lang="en-US" sz="2000" baseline="-25000"/>
              <a:t>3</a:t>
            </a:r>
            <a:r>
              <a:rPr lang="en-US" sz="2000"/>
              <a:t> for </a:t>
            </a:r>
            <a:r>
              <a:rPr lang="en-US" sz="2000">
                <a:hlinkClick r:id="rId3"/>
              </a:rPr>
              <a:t>www.cmu.edu</a:t>
            </a:r>
            <a:endParaRPr lang="en-US" sz="2000"/>
          </a:p>
          <a:p>
            <a:pPr lvl="1" eaLnBrk="1" hangingPunct="1"/>
            <a:r>
              <a:rPr lang="en-US" sz="2000"/>
              <a:t>S</a:t>
            </a:r>
            <a:r>
              <a:rPr lang="en-US" sz="2000" baseline="-25000"/>
              <a:t>3</a:t>
            </a:r>
            <a:r>
              <a:rPr lang="en-US" sz="2000"/>
              <a:t> returns A record for </a:t>
            </a:r>
            <a:r>
              <a:rPr lang="en-US" sz="2000">
                <a:hlinkClick r:id="rId3"/>
              </a:rPr>
              <a:t>www.cmu.edu</a:t>
            </a:r>
            <a:endParaRPr lang="en-US" sz="2000"/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400"/>
              <a:t>Can return multiple A records </a:t>
            </a:r>
            <a:r>
              <a:rPr lang="en-US" sz="2400">
                <a:sym typeface="Wingdings" pitchFamily="2" charset="2"/>
              </a:rPr>
              <a:t> what does this mean?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B6C8D-4A15-4E4A-8D13-4B66B4835E99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Lookup Methods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9125" y="1438275"/>
            <a:ext cx="3267075" cy="5038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u="sng">
                <a:solidFill>
                  <a:srgbClr val="FF0000"/>
                </a:solidFill>
              </a:rPr>
              <a:t>Recursive query:</a:t>
            </a:r>
            <a:endParaRPr lang="en-US" sz="1800"/>
          </a:p>
          <a:p>
            <a:pPr eaLnBrk="1" hangingPunct="1">
              <a:lnSpc>
                <a:spcPct val="80000"/>
              </a:lnSpc>
            </a:pPr>
            <a:r>
              <a:rPr lang="en-US" sz="1800"/>
              <a:t>Server goes out and searches for more info (recursive)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/>
              <a:t>Only returns final answer or “not found”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u="sng">
                <a:solidFill>
                  <a:srgbClr val="FF0000"/>
                </a:solidFill>
              </a:rPr>
              <a:t>Iterative query:</a:t>
            </a:r>
            <a:endParaRPr lang="en-US" sz="180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/>
              <a:t>Server responds with as much as it knows (iterative)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/>
              <a:t>“I don’t know this name, but ask this server”</a:t>
            </a:r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/>
              <a:t>Workload impact on choice?</a:t>
            </a:r>
          </a:p>
          <a:p>
            <a:pPr eaLnBrk="1" hangingPunct="1">
              <a:lnSpc>
                <a:spcPct val="80000"/>
              </a:lnSpc>
            </a:pPr>
            <a:r>
              <a:rPr lang="en-US" sz="1800"/>
              <a:t>Local server typically does recursive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/>
              <a:t>Root/distant server does iterative</a:t>
            </a:r>
          </a:p>
        </p:txBody>
      </p:sp>
      <p:sp>
        <p:nvSpPr>
          <p:cNvPr id="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0DB9B-38E9-4820-B247-529C57BC852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87875" y="5118100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5118100"/>
                        <a:ext cx="8334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3805238" y="5691188"/>
            <a:ext cx="17462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requesting host</a:t>
            </a:r>
            <a:endParaRPr lang="en-US">
              <a:latin typeface="Arial" charset="0"/>
            </a:endParaRPr>
          </a:p>
          <a:p>
            <a:pPr algn="ctr" eaLnBrk="0" hangingPunct="0"/>
            <a:r>
              <a:rPr lang="en-US" sz="1600" b="1">
                <a:latin typeface="Arial" charset="0"/>
              </a:rPr>
              <a:t>surf.eurecom.fr</a:t>
            </a:r>
            <a:endParaRPr lang="en-US" sz="1600">
              <a:latin typeface="Arial" charset="0"/>
            </a:endParaRPr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7305675" y="5791200"/>
            <a:ext cx="1762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Arial" charset="0"/>
              </a:rPr>
              <a:t>gaia.cs.umass.edu</a:t>
            </a:r>
            <a:endParaRPr lang="en-US" sz="1400">
              <a:latin typeface="Arial" charset="0"/>
            </a:endParaRP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6550025" y="5562600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25" y="5562600"/>
                        <a:ext cx="8334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4" name="Group 8"/>
          <p:cNvGrpSpPr>
            <a:grpSpLocks/>
          </p:cNvGrpSpPr>
          <p:nvPr/>
        </p:nvGrpSpPr>
        <p:grpSpPr bwMode="auto">
          <a:xfrm>
            <a:off x="4835525" y="3043238"/>
            <a:ext cx="369888" cy="657225"/>
            <a:chOff x="4180" y="783"/>
            <a:chExt cx="150" cy="307"/>
          </a:xfrm>
        </p:grpSpPr>
        <p:sp>
          <p:nvSpPr>
            <p:cNvPr id="1089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5532438" y="1538288"/>
            <a:ext cx="201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root name server</a:t>
            </a:r>
            <a:endParaRPr lang="en-US" sz="1600">
              <a:latin typeface="Arial" charset="0"/>
            </a:endParaRPr>
          </a:p>
        </p:txBody>
      </p:sp>
      <p:sp>
        <p:nvSpPr>
          <p:cNvPr id="1036" name="Line 18"/>
          <p:cNvSpPr>
            <a:spLocks noChangeShapeType="1"/>
          </p:cNvSpPr>
          <p:nvPr/>
        </p:nvSpPr>
        <p:spPr bwMode="auto">
          <a:xfrm flipH="1" flipV="1">
            <a:off x="4884738" y="3730625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9"/>
          <p:cNvSpPr>
            <a:spLocks noChangeShapeType="1"/>
          </p:cNvSpPr>
          <p:nvPr/>
        </p:nvSpPr>
        <p:spPr bwMode="auto">
          <a:xfrm flipV="1">
            <a:off x="5005388" y="2057400"/>
            <a:ext cx="1166812" cy="949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20"/>
          <p:cNvSpPr>
            <a:spLocks noChangeShapeType="1"/>
          </p:cNvSpPr>
          <p:nvPr/>
        </p:nvSpPr>
        <p:spPr bwMode="auto">
          <a:xfrm flipV="1">
            <a:off x="5284788" y="3197225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21"/>
          <p:cNvSpPr>
            <a:spLocks noChangeShapeType="1"/>
          </p:cNvSpPr>
          <p:nvPr/>
        </p:nvSpPr>
        <p:spPr bwMode="auto">
          <a:xfrm flipH="1" flipV="1">
            <a:off x="5284788" y="3368675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Line 22"/>
          <p:cNvSpPr>
            <a:spLocks noChangeShapeType="1"/>
          </p:cNvSpPr>
          <p:nvPr/>
        </p:nvSpPr>
        <p:spPr bwMode="auto">
          <a:xfrm flipH="1">
            <a:off x="5214938" y="2286000"/>
            <a:ext cx="957262" cy="739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Line 23"/>
          <p:cNvSpPr>
            <a:spLocks noChangeShapeType="1"/>
          </p:cNvSpPr>
          <p:nvPr/>
        </p:nvSpPr>
        <p:spPr bwMode="auto">
          <a:xfrm>
            <a:off x="5075238" y="3759200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2" name="Group 24"/>
          <p:cNvGrpSpPr>
            <a:grpSpLocks/>
          </p:cNvGrpSpPr>
          <p:nvPr/>
        </p:nvGrpSpPr>
        <p:grpSpPr bwMode="auto">
          <a:xfrm>
            <a:off x="3733800" y="3871913"/>
            <a:ext cx="1987550" cy="611187"/>
            <a:chOff x="2803" y="2129"/>
            <a:chExt cx="1252" cy="385"/>
          </a:xfrm>
        </p:grpSpPr>
        <p:sp>
          <p:nvSpPr>
            <p:cNvPr id="1087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Text Box 26"/>
            <p:cNvSpPr txBox="1">
              <a:spLocks noChangeArrowheads="1"/>
            </p:cNvSpPr>
            <p:nvPr/>
          </p:nvSpPr>
          <p:spPr bwMode="auto">
            <a:xfrm>
              <a:off x="2803" y="2129"/>
              <a:ext cx="125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local name server</a:t>
              </a:r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sz="1600" b="1">
                  <a:latin typeface="Arial" charset="0"/>
                </a:rPr>
                <a:t>dns.eurecom.fr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1043" name="Text Box 27"/>
          <p:cNvSpPr txBox="1">
            <a:spLocks noChangeArrowheads="1"/>
          </p:cNvSpPr>
          <p:nvPr/>
        </p:nvSpPr>
        <p:spPr bwMode="auto">
          <a:xfrm>
            <a:off x="4595813" y="4586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044" name="Text Box 28"/>
          <p:cNvSpPr txBox="1">
            <a:spLocks noChangeArrowheads="1"/>
          </p:cNvSpPr>
          <p:nvPr/>
        </p:nvSpPr>
        <p:spPr bwMode="auto">
          <a:xfrm>
            <a:off x="5715000" y="1905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1045" name="Text Box 29"/>
          <p:cNvSpPr txBox="1">
            <a:spLocks noChangeArrowheads="1"/>
          </p:cNvSpPr>
          <p:nvPr/>
        </p:nvSpPr>
        <p:spPr bwMode="auto">
          <a:xfrm>
            <a:off x="5410200" y="2743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3</a:t>
            </a:r>
            <a:endParaRPr lang="en-US">
              <a:latin typeface="Arial" charset="0"/>
            </a:endParaRPr>
          </a:p>
        </p:txBody>
      </p:sp>
      <p:sp>
        <p:nvSpPr>
          <p:cNvPr id="1046" name="Text Box 30"/>
          <p:cNvSpPr txBox="1">
            <a:spLocks noChangeArrowheads="1"/>
          </p:cNvSpPr>
          <p:nvPr/>
        </p:nvSpPr>
        <p:spPr bwMode="auto">
          <a:xfrm>
            <a:off x="5891213" y="29003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4</a:t>
            </a:r>
            <a:endParaRPr lang="en-US">
              <a:latin typeface="Arial" charset="0"/>
            </a:endParaRPr>
          </a:p>
        </p:txBody>
      </p:sp>
      <p:sp>
        <p:nvSpPr>
          <p:cNvPr id="1047" name="Text Box 31"/>
          <p:cNvSpPr txBox="1">
            <a:spLocks noChangeArrowheads="1"/>
          </p:cNvSpPr>
          <p:nvPr/>
        </p:nvSpPr>
        <p:spPr bwMode="auto">
          <a:xfrm>
            <a:off x="6462713" y="4405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5</a:t>
            </a:r>
            <a:endParaRPr lang="en-US">
              <a:latin typeface="Arial" charset="0"/>
            </a:endParaRPr>
          </a:p>
        </p:txBody>
      </p:sp>
      <p:sp>
        <p:nvSpPr>
          <p:cNvPr id="1048" name="Text Box 32"/>
          <p:cNvSpPr txBox="1">
            <a:spLocks noChangeArrowheads="1"/>
          </p:cNvSpPr>
          <p:nvPr/>
        </p:nvSpPr>
        <p:spPr bwMode="auto">
          <a:xfrm>
            <a:off x="7110413" y="44148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6</a:t>
            </a:r>
            <a:endParaRPr lang="en-US">
              <a:latin typeface="Arial" charset="0"/>
            </a:endParaRPr>
          </a:p>
        </p:txBody>
      </p:sp>
      <p:grpSp>
        <p:nvGrpSpPr>
          <p:cNvPr id="1049" name="Group 33"/>
          <p:cNvGrpSpPr>
            <a:grpSpLocks/>
          </p:cNvGrpSpPr>
          <p:nvPr/>
        </p:nvGrpSpPr>
        <p:grpSpPr bwMode="auto">
          <a:xfrm>
            <a:off x="6259513" y="1857375"/>
            <a:ext cx="369887" cy="657225"/>
            <a:chOff x="4180" y="783"/>
            <a:chExt cx="150" cy="307"/>
          </a:xfrm>
        </p:grpSpPr>
        <p:sp>
          <p:nvSpPr>
            <p:cNvPr id="1079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0" name="Group 42"/>
          <p:cNvGrpSpPr>
            <a:grpSpLocks/>
          </p:cNvGrpSpPr>
          <p:nvPr/>
        </p:nvGrpSpPr>
        <p:grpSpPr bwMode="auto">
          <a:xfrm>
            <a:off x="6778625" y="3052763"/>
            <a:ext cx="369888" cy="657225"/>
            <a:chOff x="4180" y="783"/>
            <a:chExt cx="150" cy="307"/>
          </a:xfrm>
        </p:grpSpPr>
        <p:sp>
          <p:nvSpPr>
            <p:cNvPr id="1071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1" name="Group 51"/>
          <p:cNvGrpSpPr>
            <a:grpSpLocks/>
          </p:cNvGrpSpPr>
          <p:nvPr/>
        </p:nvGrpSpPr>
        <p:grpSpPr bwMode="auto">
          <a:xfrm>
            <a:off x="6759575" y="4672013"/>
            <a:ext cx="369888" cy="657225"/>
            <a:chOff x="4180" y="783"/>
            <a:chExt cx="150" cy="307"/>
          </a:xfrm>
        </p:grpSpPr>
        <p:sp>
          <p:nvSpPr>
            <p:cNvPr id="1063" name="AutoShape 5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Rectangle 5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Rectangle 5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AutoShape 5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5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5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Rectangle 5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Rectangle 5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2" name="Text Box 60"/>
          <p:cNvSpPr txBox="1">
            <a:spLocks noChangeArrowheads="1"/>
          </p:cNvSpPr>
          <p:nvPr/>
        </p:nvSpPr>
        <p:spPr bwMode="auto">
          <a:xfrm>
            <a:off x="7162800" y="4543425"/>
            <a:ext cx="1828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latin typeface="Arial" charset="0"/>
              </a:rPr>
              <a:t>authoritative name server</a:t>
            </a:r>
            <a:endParaRPr lang="en-US" sz="2000">
              <a:latin typeface="Arial" charset="0"/>
            </a:endParaRPr>
          </a:p>
          <a:p>
            <a:pPr algn="ctr" eaLnBrk="0" hangingPunct="0"/>
            <a:r>
              <a:rPr lang="en-US" sz="1400" b="1">
                <a:latin typeface="Arial" charset="0"/>
              </a:rPr>
              <a:t>dns.cs.umass.edu</a:t>
            </a:r>
            <a:endParaRPr lang="en-US" sz="1400">
              <a:latin typeface="Arial" charset="0"/>
            </a:endParaRPr>
          </a:p>
        </p:txBody>
      </p:sp>
      <p:sp>
        <p:nvSpPr>
          <p:cNvPr id="1053" name="Line 61"/>
          <p:cNvSpPr>
            <a:spLocks noChangeShapeType="1"/>
          </p:cNvSpPr>
          <p:nvPr/>
        </p:nvSpPr>
        <p:spPr bwMode="auto">
          <a:xfrm>
            <a:off x="6865938" y="3759200"/>
            <a:ext cx="9525" cy="923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Line 62"/>
          <p:cNvSpPr>
            <a:spLocks noChangeShapeType="1"/>
          </p:cNvSpPr>
          <p:nvPr/>
        </p:nvSpPr>
        <p:spPr bwMode="auto">
          <a:xfrm flipH="1" flipV="1">
            <a:off x="7056438" y="3768725"/>
            <a:ext cx="0" cy="866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" name="Group 63"/>
          <p:cNvGrpSpPr>
            <a:grpSpLocks/>
          </p:cNvGrpSpPr>
          <p:nvPr/>
        </p:nvGrpSpPr>
        <p:grpSpPr bwMode="auto">
          <a:xfrm>
            <a:off x="5949950" y="3895725"/>
            <a:ext cx="2489200" cy="581025"/>
            <a:chOff x="4157" y="2144"/>
            <a:chExt cx="1568" cy="366"/>
          </a:xfrm>
        </p:grpSpPr>
        <p:sp>
          <p:nvSpPr>
            <p:cNvPr id="1061" name="Rectangle 64"/>
            <p:cNvSpPr>
              <a:spLocks noChangeArrowheads="1"/>
            </p:cNvSpPr>
            <p:nvPr/>
          </p:nvSpPr>
          <p:spPr bwMode="auto">
            <a:xfrm>
              <a:off x="4170" y="2196"/>
              <a:ext cx="1512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Text Box 65"/>
            <p:cNvSpPr txBox="1">
              <a:spLocks noChangeArrowheads="1"/>
            </p:cNvSpPr>
            <p:nvPr/>
          </p:nvSpPr>
          <p:spPr bwMode="auto">
            <a:xfrm>
              <a:off x="4157" y="2144"/>
              <a:ext cx="15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Arial" charset="0"/>
                </a:rPr>
                <a:t>intermediate name server</a:t>
              </a:r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sz="1600" b="1">
                  <a:latin typeface="Arial" charset="0"/>
                </a:rPr>
                <a:t>dns.umass.edu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1056" name="Text Box 66"/>
          <p:cNvSpPr txBox="1">
            <a:spLocks noChangeArrowheads="1"/>
          </p:cNvSpPr>
          <p:nvPr/>
        </p:nvSpPr>
        <p:spPr bwMode="auto">
          <a:xfrm>
            <a:off x="5929313" y="3414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7</a:t>
            </a:r>
            <a:endParaRPr lang="en-US">
              <a:latin typeface="Arial" charset="0"/>
            </a:endParaRPr>
          </a:p>
        </p:txBody>
      </p:sp>
      <p:sp>
        <p:nvSpPr>
          <p:cNvPr id="1057" name="Text Box 67"/>
          <p:cNvSpPr txBox="1">
            <a:spLocks noChangeArrowheads="1"/>
          </p:cNvSpPr>
          <p:nvPr/>
        </p:nvSpPr>
        <p:spPr bwMode="auto">
          <a:xfrm>
            <a:off x="5148263" y="4605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Arial" charset="0"/>
              </a:rPr>
              <a:t>8</a:t>
            </a:r>
            <a:endParaRPr lang="en-US">
              <a:latin typeface="Arial" charset="0"/>
            </a:endParaRPr>
          </a:p>
        </p:txBody>
      </p:sp>
      <p:sp>
        <p:nvSpPr>
          <p:cNvPr id="1058" name="Freeform 68"/>
          <p:cNvSpPr>
            <a:spLocks/>
          </p:cNvSpPr>
          <p:nvPr/>
        </p:nvSpPr>
        <p:spPr bwMode="auto">
          <a:xfrm>
            <a:off x="5434013" y="2311400"/>
            <a:ext cx="1500187" cy="266700"/>
          </a:xfrm>
          <a:custGeom>
            <a:avLst/>
            <a:gdLst>
              <a:gd name="T0" fmla="*/ 304 w 638"/>
              <a:gd name="T1" fmla="*/ 108 h 168"/>
              <a:gd name="T2" fmla="*/ 284 w 638"/>
              <a:gd name="T3" fmla="*/ 30 h 168"/>
              <a:gd name="T4" fmla="*/ 54 w 638"/>
              <a:gd name="T5" fmla="*/ 26 h 168"/>
              <a:gd name="T6" fmla="*/ 54 w 638"/>
              <a:gd name="T7" fmla="*/ 152 h 168"/>
              <a:gd name="T8" fmla="*/ 240 w 638"/>
              <a:gd name="T9" fmla="*/ 164 h 168"/>
              <a:gd name="T10" fmla="*/ 306 w 638"/>
              <a:gd name="T11" fmla="*/ 118 h 168"/>
              <a:gd name="T12" fmla="*/ 638 w 638"/>
              <a:gd name="T13" fmla="*/ 36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8"/>
              <a:gd name="T22" fmla="*/ 0 h 168"/>
              <a:gd name="T23" fmla="*/ 638 w 638"/>
              <a:gd name="T24" fmla="*/ 168 h 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8" h="168">
                <a:moveTo>
                  <a:pt x="304" y="108"/>
                </a:moveTo>
                <a:cubicBezTo>
                  <a:pt x="332" y="42"/>
                  <a:pt x="308" y="46"/>
                  <a:pt x="284" y="30"/>
                </a:cubicBezTo>
                <a:cubicBezTo>
                  <a:pt x="260" y="14"/>
                  <a:pt x="83" y="0"/>
                  <a:pt x="54" y="26"/>
                </a:cubicBezTo>
                <a:cubicBezTo>
                  <a:pt x="25" y="52"/>
                  <a:pt x="0" y="144"/>
                  <a:pt x="54" y="152"/>
                </a:cubicBezTo>
                <a:cubicBezTo>
                  <a:pt x="108" y="160"/>
                  <a:pt x="215" y="168"/>
                  <a:pt x="240" y="164"/>
                </a:cubicBezTo>
                <a:cubicBezTo>
                  <a:pt x="265" y="160"/>
                  <a:pt x="292" y="134"/>
                  <a:pt x="306" y="118"/>
                </a:cubicBezTo>
                <a:cubicBezTo>
                  <a:pt x="320" y="102"/>
                  <a:pt x="586" y="36"/>
                  <a:pt x="638" y="36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Text Box 69"/>
          <p:cNvSpPr txBox="1">
            <a:spLocks noChangeArrowheads="1"/>
          </p:cNvSpPr>
          <p:nvPr/>
        </p:nvSpPr>
        <p:spPr bwMode="auto">
          <a:xfrm>
            <a:off x="6934200" y="2209800"/>
            <a:ext cx="174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iterated query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FE4E-545C-4B91-AD6C-289DC256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Talk About DNS?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F8E54-BBB9-4E08-B7C9-8599176FD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…this isn’t a networks class, right? </a:t>
            </a:r>
          </a:p>
          <a:p>
            <a:r>
              <a:rPr lang="en-US" dirty="0"/>
              <a:t>I argue that DNS is the most successful distributed system ever deployed:</a:t>
            </a:r>
          </a:p>
          <a:p>
            <a:pPr lvl="1"/>
            <a:r>
              <a:rPr lang="en-US" dirty="0"/>
              <a:t>Global scale</a:t>
            </a:r>
          </a:p>
          <a:p>
            <a:pPr lvl="1"/>
            <a:r>
              <a:rPr lang="en-US" dirty="0"/>
              <a:t>Nearly transparent, taken for granted</a:t>
            </a:r>
          </a:p>
          <a:p>
            <a:pPr lvl="1"/>
            <a:r>
              <a:rPr lang="en-US" dirty="0"/>
              <a:t>Highly available and reliable</a:t>
            </a:r>
          </a:p>
          <a:p>
            <a:pPr lvl="1"/>
            <a:r>
              <a:rPr lang="en-US" dirty="0"/>
              <a:t>Distributed Management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, etc.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F4CD0-7229-4801-A74D-EA80B79B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28600-24FA-458C-BBB1-1C7F4DF2E5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7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Workload and Caching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2400">
                <a:sym typeface="Wingdings" pitchFamily="2" charset="2"/>
              </a:rPr>
              <a:t>Are all servers/names likely to be equally popular?</a:t>
            </a:r>
          </a:p>
          <a:p>
            <a:pPr lvl="1" eaLnBrk="1" hangingPunct="1"/>
            <a:r>
              <a:rPr lang="en-US" sz="2000"/>
              <a:t>Why might this be a problem? How can we solve this problem?</a:t>
            </a:r>
          </a:p>
          <a:p>
            <a:pPr eaLnBrk="1" hangingPunct="1"/>
            <a:r>
              <a:rPr lang="en-US" sz="2400"/>
              <a:t>DNS responses are cached </a:t>
            </a:r>
          </a:p>
          <a:p>
            <a:pPr lvl="1" eaLnBrk="1" hangingPunct="1"/>
            <a:r>
              <a:rPr lang="en-US" sz="2000"/>
              <a:t>Quick response for repeated translations</a:t>
            </a:r>
          </a:p>
          <a:p>
            <a:pPr lvl="1" eaLnBrk="1" hangingPunct="1"/>
            <a:r>
              <a:rPr lang="en-US" sz="2000"/>
              <a:t>Other queries may reuse some parts of lookup</a:t>
            </a:r>
          </a:p>
          <a:p>
            <a:pPr marL="1143000" lvl="2" eaLnBrk="1" hangingPunct="1"/>
            <a:r>
              <a:rPr lang="en-US" sz="1800"/>
              <a:t>NS records for domains </a:t>
            </a:r>
          </a:p>
          <a:p>
            <a:pPr eaLnBrk="1" hangingPunct="1"/>
            <a:r>
              <a:rPr lang="en-US" sz="2400"/>
              <a:t>DNS negative queries are cached</a:t>
            </a:r>
          </a:p>
          <a:p>
            <a:pPr lvl="1" eaLnBrk="1" hangingPunct="1"/>
            <a:r>
              <a:rPr lang="en-US" sz="2000"/>
              <a:t>Don’t have to repeat past mistakes</a:t>
            </a:r>
          </a:p>
          <a:p>
            <a:pPr lvl="1" eaLnBrk="1" hangingPunct="1"/>
            <a:r>
              <a:rPr lang="en-US" sz="2000"/>
              <a:t>E.g. misspellings, search strings in resolv.conf</a:t>
            </a:r>
          </a:p>
          <a:p>
            <a:pPr eaLnBrk="1" hangingPunct="1"/>
            <a:r>
              <a:rPr lang="en-US" sz="2400"/>
              <a:t>Cached data periodically times out</a:t>
            </a:r>
          </a:p>
          <a:p>
            <a:pPr lvl="1" eaLnBrk="1" hangingPunct="1"/>
            <a:r>
              <a:rPr lang="en-US" sz="2000"/>
              <a:t>Lifetime (TTL) of data controlled by owner of data</a:t>
            </a:r>
          </a:p>
          <a:p>
            <a:pPr lvl="1" eaLnBrk="1" hangingPunct="1"/>
            <a:r>
              <a:rPr lang="en-US" sz="2000"/>
              <a:t>TTL passed with every record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CB78C-0BF7-4379-BA45-A29585C7CE2B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Typical Resolution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C0ECB-0EFE-4C29-91C0-EF83FA7EC5E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609600" y="1676400"/>
            <a:ext cx="8153400" cy="441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8" name="Oval 4"/>
          <p:cNvSpPr>
            <a:spLocks noChangeArrowheads="1"/>
          </p:cNvSpPr>
          <p:nvPr/>
        </p:nvSpPr>
        <p:spPr bwMode="auto">
          <a:xfrm>
            <a:off x="817563" y="3257550"/>
            <a:ext cx="835025" cy="6810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828675" y="4187825"/>
            <a:ext cx="835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Client</a:t>
            </a: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2687638" y="3316288"/>
            <a:ext cx="798512" cy="69373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2352675" y="4038600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Local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5989638" y="2457450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9"/>
          <p:cNvSpPr txBox="1">
            <a:spLocks noChangeArrowheads="1"/>
          </p:cNvSpPr>
          <p:nvPr/>
        </p:nvSpPr>
        <p:spPr bwMode="auto">
          <a:xfrm>
            <a:off x="6880225" y="2422525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root &amp; 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6024563" y="367982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Text Box 11"/>
          <p:cNvSpPr txBox="1">
            <a:spLocks noChangeArrowheads="1"/>
          </p:cNvSpPr>
          <p:nvPr/>
        </p:nvSpPr>
        <p:spPr bwMode="auto">
          <a:xfrm>
            <a:off x="6835775" y="3740150"/>
            <a:ext cx="170656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ns1.cmu.edu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6059488" y="485457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3"/>
          <p:cNvSpPr>
            <a:spLocks noChangeShapeType="1"/>
          </p:cNvSpPr>
          <p:nvPr/>
        </p:nvSpPr>
        <p:spPr bwMode="auto">
          <a:xfrm>
            <a:off x="1628775" y="3598863"/>
            <a:ext cx="10588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Text Box 14"/>
          <p:cNvSpPr txBox="1">
            <a:spLocks noChangeArrowheads="1"/>
          </p:cNvSpPr>
          <p:nvPr/>
        </p:nvSpPr>
        <p:spPr bwMode="auto">
          <a:xfrm>
            <a:off x="1285875" y="2900363"/>
            <a:ext cx="17192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www.cs.cmu.edu</a:t>
            </a:r>
          </a:p>
        </p:txBody>
      </p:sp>
      <p:grpSp>
        <p:nvGrpSpPr>
          <p:cNvPr id="23569" name="Group 15"/>
          <p:cNvGrpSpPr>
            <a:grpSpLocks/>
          </p:cNvGrpSpPr>
          <p:nvPr/>
        </p:nvGrpSpPr>
        <p:grpSpPr bwMode="auto">
          <a:xfrm>
            <a:off x="3475038" y="2716213"/>
            <a:ext cx="2528887" cy="1000125"/>
            <a:chOff x="2189" y="1711"/>
            <a:chExt cx="1593" cy="630"/>
          </a:xfrm>
        </p:grpSpPr>
        <p:sp>
          <p:nvSpPr>
            <p:cNvPr id="23580" name="Line 16"/>
            <p:cNvSpPr>
              <a:spLocks noChangeShapeType="1"/>
            </p:cNvSpPr>
            <p:nvPr/>
          </p:nvSpPr>
          <p:spPr bwMode="auto">
            <a:xfrm flipV="1">
              <a:off x="2204" y="1711"/>
              <a:ext cx="1578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17"/>
            <p:cNvSpPr>
              <a:spLocks noChangeShapeType="1"/>
            </p:cNvSpPr>
            <p:nvPr/>
          </p:nvSpPr>
          <p:spPr bwMode="auto">
            <a:xfrm flipH="1">
              <a:off x="2189" y="1785"/>
              <a:ext cx="1578" cy="5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Text Box 18"/>
            <p:cNvSpPr txBox="1">
              <a:spLocks noChangeArrowheads="1"/>
            </p:cNvSpPr>
            <p:nvPr/>
          </p:nvSpPr>
          <p:spPr bwMode="auto">
            <a:xfrm rot="-1103643">
              <a:off x="2545" y="2055"/>
              <a:ext cx="106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NS ns1.cmu.edu</a:t>
              </a:r>
            </a:p>
          </p:txBody>
        </p:sp>
        <p:sp>
          <p:nvSpPr>
            <p:cNvPr id="23583" name="Text Box 19"/>
            <p:cNvSpPr txBox="1">
              <a:spLocks noChangeArrowheads="1"/>
            </p:cNvSpPr>
            <p:nvPr/>
          </p:nvSpPr>
          <p:spPr bwMode="auto">
            <a:xfrm rot="-1103643">
              <a:off x="2404" y="1789"/>
              <a:ext cx="108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www.cs.cmu.edu</a:t>
              </a:r>
            </a:p>
          </p:txBody>
        </p:sp>
      </p:grpSp>
      <p:grpSp>
        <p:nvGrpSpPr>
          <p:cNvPr id="23570" name="Group 20"/>
          <p:cNvGrpSpPr>
            <a:grpSpLocks/>
          </p:cNvGrpSpPr>
          <p:nvPr/>
        </p:nvGrpSpPr>
        <p:grpSpPr bwMode="auto">
          <a:xfrm>
            <a:off x="3505200" y="3810000"/>
            <a:ext cx="2555875" cy="488950"/>
            <a:chOff x="2208" y="2400"/>
            <a:chExt cx="1610" cy="308"/>
          </a:xfrm>
        </p:grpSpPr>
        <p:sp>
          <p:nvSpPr>
            <p:cNvPr id="23577" name="Line 21"/>
            <p:cNvSpPr>
              <a:spLocks noChangeShapeType="1"/>
            </p:cNvSpPr>
            <p:nvPr/>
          </p:nvSpPr>
          <p:spPr bwMode="auto">
            <a:xfrm>
              <a:off x="2230" y="2400"/>
              <a:ext cx="1578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Line 22"/>
            <p:cNvSpPr>
              <a:spLocks noChangeShapeType="1"/>
            </p:cNvSpPr>
            <p:nvPr/>
          </p:nvSpPr>
          <p:spPr bwMode="auto">
            <a:xfrm flipH="1" flipV="1">
              <a:off x="2208" y="2474"/>
              <a:ext cx="160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Text Box 23"/>
            <p:cNvSpPr txBox="1">
              <a:spLocks noChangeArrowheads="1"/>
            </p:cNvSpPr>
            <p:nvPr/>
          </p:nvSpPr>
          <p:spPr bwMode="auto">
            <a:xfrm rot="297327">
              <a:off x="2592" y="2496"/>
              <a:ext cx="122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NS ns1.cs.cmu.edu</a:t>
              </a:r>
            </a:p>
          </p:txBody>
        </p:sp>
      </p:grpSp>
      <p:grpSp>
        <p:nvGrpSpPr>
          <p:cNvPr id="23571" name="Group 24"/>
          <p:cNvGrpSpPr>
            <a:grpSpLocks/>
          </p:cNvGrpSpPr>
          <p:nvPr/>
        </p:nvGrpSpPr>
        <p:grpSpPr bwMode="auto">
          <a:xfrm>
            <a:off x="3487738" y="3927475"/>
            <a:ext cx="2609850" cy="1376363"/>
            <a:chOff x="2197" y="2474"/>
            <a:chExt cx="1644" cy="867"/>
          </a:xfrm>
        </p:grpSpPr>
        <p:sp>
          <p:nvSpPr>
            <p:cNvPr id="23574" name="Line 25"/>
            <p:cNvSpPr>
              <a:spLocks noChangeShapeType="1"/>
            </p:cNvSpPr>
            <p:nvPr/>
          </p:nvSpPr>
          <p:spPr bwMode="auto">
            <a:xfrm>
              <a:off x="2241" y="2474"/>
              <a:ext cx="1600" cy="8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26"/>
            <p:cNvSpPr>
              <a:spLocks noChangeShapeType="1"/>
            </p:cNvSpPr>
            <p:nvPr/>
          </p:nvSpPr>
          <p:spPr bwMode="auto">
            <a:xfrm flipH="1" flipV="1">
              <a:off x="2197" y="2526"/>
              <a:ext cx="1607" cy="8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Text Box 27"/>
            <p:cNvSpPr txBox="1">
              <a:spLocks noChangeArrowheads="1"/>
            </p:cNvSpPr>
            <p:nvPr/>
          </p:nvSpPr>
          <p:spPr bwMode="auto">
            <a:xfrm rot="1670163">
              <a:off x="2640" y="3042"/>
              <a:ext cx="96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A www=IPaddr</a:t>
              </a:r>
            </a:p>
          </p:txBody>
        </p:sp>
      </p:grpSp>
      <p:sp>
        <p:nvSpPr>
          <p:cNvPr id="23572" name="Text Box 28"/>
          <p:cNvSpPr txBox="1">
            <a:spLocks noChangeArrowheads="1"/>
          </p:cNvSpPr>
          <p:nvPr/>
        </p:nvSpPr>
        <p:spPr bwMode="auto">
          <a:xfrm>
            <a:off x="6802438" y="4648200"/>
            <a:ext cx="1960562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ns1.cs.cmu.edu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server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Subsequent Lookup Example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A773-CB18-4DFA-8CE6-B0582BBC65E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533400" y="1600200"/>
            <a:ext cx="8382000" cy="472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2" name="Oval 4"/>
          <p:cNvSpPr>
            <a:spLocks noChangeArrowheads="1"/>
          </p:cNvSpPr>
          <p:nvPr/>
        </p:nvSpPr>
        <p:spPr bwMode="auto">
          <a:xfrm>
            <a:off x="817563" y="3257550"/>
            <a:ext cx="835025" cy="6810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828675" y="4187825"/>
            <a:ext cx="835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Client</a:t>
            </a:r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2687638" y="3316288"/>
            <a:ext cx="798512" cy="69373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2286000" y="4038600"/>
            <a:ext cx="14970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Local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5989638" y="2457450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9"/>
          <p:cNvSpPr txBox="1">
            <a:spLocks noChangeArrowheads="1"/>
          </p:cNvSpPr>
          <p:nvPr/>
        </p:nvSpPr>
        <p:spPr bwMode="auto">
          <a:xfrm>
            <a:off x="6884988" y="2422525"/>
            <a:ext cx="14970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root &amp; 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6024563" y="367982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11"/>
          <p:cNvSpPr txBox="1">
            <a:spLocks noChangeArrowheads="1"/>
          </p:cNvSpPr>
          <p:nvPr/>
        </p:nvSpPr>
        <p:spPr bwMode="auto">
          <a:xfrm>
            <a:off x="6938963" y="3740150"/>
            <a:ext cx="14970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cmu.edu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 server</a:t>
            </a:r>
          </a:p>
        </p:txBody>
      </p:sp>
      <p:sp>
        <p:nvSpPr>
          <p:cNvPr id="24590" name="Rectangle 12"/>
          <p:cNvSpPr>
            <a:spLocks noChangeArrowheads="1"/>
          </p:cNvSpPr>
          <p:nvPr/>
        </p:nvSpPr>
        <p:spPr bwMode="auto">
          <a:xfrm>
            <a:off x="6059488" y="4854575"/>
            <a:ext cx="798512" cy="69373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13"/>
          <p:cNvSpPr txBox="1">
            <a:spLocks noChangeArrowheads="1"/>
          </p:cNvSpPr>
          <p:nvPr/>
        </p:nvSpPr>
        <p:spPr bwMode="auto">
          <a:xfrm>
            <a:off x="6977063" y="4646613"/>
            <a:ext cx="14811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cs.cmu.edu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DNS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server</a:t>
            </a:r>
          </a:p>
        </p:txBody>
      </p:sp>
      <p:sp>
        <p:nvSpPr>
          <p:cNvPr id="24592" name="Line 14"/>
          <p:cNvSpPr>
            <a:spLocks noChangeShapeType="1"/>
          </p:cNvSpPr>
          <p:nvPr/>
        </p:nvSpPr>
        <p:spPr bwMode="auto">
          <a:xfrm>
            <a:off x="1628775" y="3598863"/>
            <a:ext cx="10588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Text Box 15"/>
          <p:cNvSpPr txBox="1">
            <a:spLocks noChangeArrowheads="1"/>
          </p:cNvSpPr>
          <p:nvPr/>
        </p:nvSpPr>
        <p:spPr bwMode="auto">
          <a:xfrm>
            <a:off x="1392238" y="2900363"/>
            <a:ext cx="1508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ftp.cs.cmu.edu</a:t>
            </a:r>
          </a:p>
        </p:txBody>
      </p:sp>
      <p:sp>
        <p:nvSpPr>
          <p:cNvPr id="177168" name="Line 16"/>
          <p:cNvSpPr>
            <a:spLocks noChangeShapeType="1"/>
          </p:cNvSpPr>
          <p:nvPr/>
        </p:nvSpPr>
        <p:spPr bwMode="auto">
          <a:xfrm>
            <a:off x="3557588" y="3927475"/>
            <a:ext cx="2540000" cy="128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69" name="Line 17"/>
          <p:cNvSpPr>
            <a:spLocks noChangeShapeType="1"/>
          </p:cNvSpPr>
          <p:nvPr/>
        </p:nvSpPr>
        <p:spPr bwMode="auto">
          <a:xfrm flipH="1" flipV="1">
            <a:off x="3487738" y="4010025"/>
            <a:ext cx="2551112" cy="1293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 rot="1670163">
            <a:off x="4392613" y="4829175"/>
            <a:ext cx="11287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ftp=IPaddr</a:t>
            </a: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 rot="1670163">
            <a:off x="4384675" y="4267200"/>
            <a:ext cx="1508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ftp.cs.cmu.edu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8" grpId="0" animBg="1"/>
      <p:bldP spid="177169" grpId="0" animBg="1"/>
      <p:bldP spid="177170" grpId="0"/>
      <p:bldP spid="1771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Reliability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400"/>
              <a:t>DNS servers are replicated</a:t>
            </a:r>
          </a:p>
          <a:p>
            <a:pPr lvl="1" eaLnBrk="1" hangingPunct="1"/>
            <a:r>
              <a:rPr lang="en-US" sz="2000"/>
              <a:t>Name service available if </a:t>
            </a:r>
            <a:r>
              <a:rPr lang="en-US" sz="2000">
                <a:cs typeface="Arial" charset="0"/>
                <a:sym typeface="Math B" pitchFamily="2" charset="2"/>
              </a:rPr>
              <a:t>≥</a:t>
            </a:r>
            <a:r>
              <a:rPr lang="en-US" sz="2000"/>
              <a:t> one replica is up</a:t>
            </a:r>
          </a:p>
          <a:p>
            <a:pPr lvl="1" eaLnBrk="1" hangingPunct="1"/>
            <a:r>
              <a:rPr lang="en-US" sz="2000"/>
              <a:t>Queries can be load balanced between replicas</a:t>
            </a:r>
          </a:p>
          <a:p>
            <a:pPr eaLnBrk="1" hangingPunct="1"/>
            <a:r>
              <a:rPr lang="en-US" sz="2400"/>
              <a:t>UDP used for queries</a:t>
            </a:r>
          </a:p>
          <a:p>
            <a:pPr lvl="1" eaLnBrk="1" hangingPunct="1"/>
            <a:r>
              <a:rPr lang="en-US" sz="2000"/>
              <a:t>Need reliability </a:t>
            </a:r>
            <a:r>
              <a:rPr lang="en-US" sz="2000">
                <a:sym typeface="Wingdings" pitchFamily="2" charset="2"/>
              </a:rPr>
              <a:t> must implement this on top of UDP!</a:t>
            </a:r>
            <a:endParaRPr lang="en-US" sz="2000"/>
          </a:p>
          <a:p>
            <a:pPr lvl="1" eaLnBrk="1" hangingPunct="1"/>
            <a:r>
              <a:rPr lang="en-US" sz="2000"/>
              <a:t>Why not just use TCP?</a:t>
            </a:r>
          </a:p>
          <a:p>
            <a:pPr eaLnBrk="1" hangingPunct="1"/>
            <a:r>
              <a:rPr lang="en-US" sz="2400"/>
              <a:t>Try alternate servers on timeout</a:t>
            </a:r>
          </a:p>
          <a:p>
            <a:pPr lvl="1" eaLnBrk="1" hangingPunct="1"/>
            <a:r>
              <a:rPr lang="en-US" sz="2000"/>
              <a:t>Exponential backoff when retrying same server</a:t>
            </a:r>
          </a:p>
          <a:p>
            <a:pPr eaLnBrk="1" hangingPunct="1"/>
            <a:r>
              <a:rPr lang="en-US" sz="2400"/>
              <a:t>Same identifier for all queries</a:t>
            </a:r>
          </a:p>
          <a:p>
            <a:pPr lvl="1" eaLnBrk="1" hangingPunct="1"/>
            <a:r>
              <a:rPr lang="en-US" sz="2000"/>
              <a:t>Don’t care which server responds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E687B-F803-4D42-B40F-46335F28AB2B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Reverse DNS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1676400"/>
            <a:ext cx="4970463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Given IP address, find its name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Maintain separate hierarchy based on IP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Write 128.2.194.242 as 242.194.128.2.in-addr.arpa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Why is the address reversed?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Managing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Authority manages IP addresses assigned to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E.g., CMU manages name space 128.2.in-addr.arpa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42881-2AD3-4FFA-B231-FA98AE78136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628" name="Rectangle 28"/>
          <p:cNvSpPr>
            <a:spLocks noChangeArrowheads="1"/>
          </p:cNvSpPr>
          <p:nvPr/>
        </p:nvSpPr>
        <p:spPr bwMode="auto">
          <a:xfrm>
            <a:off x="533400" y="1066800"/>
            <a:ext cx="3352800" cy="5257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1" name="Group 27"/>
          <p:cNvGrpSpPr>
            <a:grpSpLocks/>
          </p:cNvGrpSpPr>
          <p:nvPr/>
        </p:nvGrpSpPr>
        <p:grpSpPr bwMode="auto">
          <a:xfrm>
            <a:off x="533400" y="1143000"/>
            <a:ext cx="3352800" cy="5216525"/>
            <a:chOff x="63" y="712"/>
            <a:chExt cx="2112" cy="3286"/>
          </a:xfrm>
        </p:grpSpPr>
        <p:sp>
          <p:nvSpPr>
            <p:cNvPr id="26633" name="Text Box 4"/>
            <p:cNvSpPr txBox="1">
              <a:spLocks noChangeArrowheads="1"/>
            </p:cNvSpPr>
            <p:nvPr/>
          </p:nvSpPr>
          <p:spPr bwMode="auto">
            <a:xfrm>
              <a:off x="1176" y="1295"/>
              <a:ext cx="34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edu</a:t>
              </a:r>
            </a:p>
          </p:txBody>
        </p:sp>
        <p:sp>
          <p:nvSpPr>
            <p:cNvPr id="26634" name="Line 5"/>
            <p:cNvSpPr>
              <a:spLocks noChangeShapeType="1"/>
            </p:cNvSpPr>
            <p:nvPr/>
          </p:nvSpPr>
          <p:spPr bwMode="auto">
            <a:xfrm flipV="1">
              <a:off x="1412" y="922"/>
              <a:ext cx="259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35" name="Text Box 6"/>
            <p:cNvSpPr txBox="1">
              <a:spLocks noChangeArrowheads="1"/>
            </p:cNvSpPr>
            <p:nvPr/>
          </p:nvSpPr>
          <p:spPr bwMode="auto">
            <a:xfrm>
              <a:off x="1152" y="1880"/>
              <a:ext cx="37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cmu</a:t>
              </a:r>
            </a:p>
          </p:txBody>
        </p:sp>
        <p:sp>
          <p:nvSpPr>
            <p:cNvPr id="26636" name="Line 7"/>
            <p:cNvSpPr>
              <a:spLocks noChangeShapeType="1"/>
            </p:cNvSpPr>
            <p:nvPr/>
          </p:nvSpPr>
          <p:spPr bwMode="auto">
            <a:xfrm>
              <a:off x="1364" y="1507"/>
              <a:ext cx="0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37" name="Text Box 8"/>
            <p:cNvSpPr txBox="1">
              <a:spLocks noChangeArrowheads="1"/>
            </p:cNvSpPr>
            <p:nvPr/>
          </p:nvSpPr>
          <p:spPr bwMode="auto">
            <a:xfrm>
              <a:off x="750" y="2465"/>
              <a:ext cx="25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cs</a:t>
              </a:r>
            </a:p>
          </p:txBody>
        </p:sp>
        <p:sp>
          <p:nvSpPr>
            <p:cNvPr id="26638" name="Text Box 9"/>
            <p:cNvSpPr txBox="1">
              <a:spLocks noChangeArrowheads="1"/>
            </p:cNvSpPr>
            <p:nvPr/>
          </p:nvSpPr>
          <p:spPr bwMode="auto">
            <a:xfrm>
              <a:off x="892" y="3652"/>
              <a:ext cx="829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kittyhawk</a:t>
              </a:r>
            </a:p>
            <a:p>
              <a:pPr algn="ctr" defTabSz="912813" eaLnBrk="0" hangingPunct="0"/>
              <a:r>
                <a:rPr lang="en-US" sz="1400" b="1">
                  <a:latin typeface="Helvetica" pitchFamily="34" charset="0"/>
                </a:rPr>
                <a:t>128.2.194.242</a:t>
              </a:r>
            </a:p>
          </p:txBody>
        </p:sp>
        <p:sp>
          <p:nvSpPr>
            <p:cNvPr id="26639" name="Line 10"/>
            <p:cNvSpPr>
              <a:spLocks noChangeShapeType="1"/>
            </p:cNvSpPr>
            <p:nvPr/>
          </p:nvSpPr>
          <p:spPr bwMode="auto">
            <a:xfrm flipV="1">
              <a:off x="929" y="2092"/>
              <a:ext cx="435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0" name="Text Box 11"/>
            <p:cNvSpPr txBox="1">
              <a:spLocks noChangeArrowheads="1"/>
            </p:cNvSpPr>
            <p:nvPr/>
          </p:nvSpPr>
          <p:spPr bwMode="auto">
            <a:xfrm>
              <a:off x="1104" y="3072"/>
              <a:ext cx="40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cmcl</a:t>
              </a:r>
            </a:p>
          </p:txBody>
        </p:sp>
        <p:sp>
          <p:nvSpPr>
            <p:cNvPr id="26641" name="Line 12"/>
            <p:cNvSpPr>
              <a:spLocks noChangeShapeType="1"/>
            </p:cNvSpPr>
            <p:nvPr/>
          </p:nvSpPr>
          <p:spPr bwMode="auto">
            <a:xfrm>
              <a:off x="1295" y="3284"/>
              <a:ext cx="0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2" name="Text Box 13"/>
            <p:cNvSpPr txBox="1">
              <a:spLocks noChangeArrowheads="1"/>
            </p:cNvSpPr>
            <p:nvPr/>
          </p:nvSpPr>
          <p:spPr bwMode="auto">
            <a:xfrm>
              <a:off x="1206" y="712"/>
              <a:ext cx="96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 i="1">
                  <a:latin typeface="Helvetica" pitchFamily="34" charset="0"/>
                </a:rPr>
                <a:t>unnamed root</a:t>
              </a:r>
            </a:p>
          </p:txBody>
        </p:sp>
        <p:sp>
          <p:nvSpPr>
            <p:cNvPr id="26643" name="Line 14"/>
            <p:cNvSpPr>
              <a:spLocks noChangeShapeType="1"/>
            </p:cNvSpPr>
            <p:nvPr/>
          </p:nvSpPr>
          <p:spPr bwMode="auto">
            <a:xfrm>
              <a:off x="925" y="2677"/>
              <a:ext cx="373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sp>
          <p:nvSpPr>
            <p:cNvPr id="26644" name="Text Box 15"/>
            <p:cNvSpPr txBox="1">
              <a:spLocks noChangeArrowheads="1"/>
            </p:cNvSpPr>
            <p:nvPr/>
          </p:nvSpPr>
          <p:spPr bwMode="auto">
            <a:xfrm>
              <a:off x="342" y="1296"/>
              <a:ext cx="3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arpa</a:t>
              </a:r>
            </a:p>
          </p:txBody>
        </p:sp>
        <p:sp>
          <p:nvSpPr>
            <p:cNvPr id="26645" name="Line 16"/>
            <p:cNvSpPr>
              <a:spLocks noChangeShapeType="1"/>
            </p:cNvSpPr>
            <p:nvPr/>
          </p:nvSpPr>
          <p:spPr bwMode="auto">
            <a:xfrm flipV="1">
              <a:off x="576" y="912"/>
              <a:ext cx="1095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6" name="Text Box 17"/>
            <p:cNvSpPr txBox="1">
              <a:spLocks noChangeArrowheads="1"/>
            </p:cNvSpPr>
            <p:nvPr/>
          </p:nvSpPr>
          <p:spPr bwMode="auto">
            <a:xfrm>
              <a:off x="63" y="1872"/>
              <a:ext cx="55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30" tIns="45716" rIns="91430" bIns="45716" anchor="ctr">
              <a:spAutoFit/>
            </a:bodyPr>
            <a:lstStyle/>
            <a:p>
              <a:pPr algn="ctr" defTabSz="912813" eaLnBrk="0" hangingPunct="0"/>
              <a:r>
                <a:rPr lang="en-US" sz="1600" b="1">
                  <a:latin typeface="Helvetica" pitchFamily="34" charset="0"/>
                </a:rPr>
                <a:t>in-addr</a:t>
              </a:r>
            </a:p>
          </p:txBody>
        </p:sp>
        <p:sp>
          <p:nvSpPr>
            <p:cNvPr id="26647" name="Line 18"/>
            <p:cNvSpPr>
              <a:spLocks noChangeShapeType="1"/>
            </p:cNvSpPr>
            <p:nvPr/>
          </p:nvSpPr>
          <p:spPr bwMode="auto">
            <a:xfrm flipV="1">
              <a:off x="384" y="1488"/>
              <a:ext cx="14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8" name="Line 19"/>
            <p:cNvSpPr>
              <a:spLocks noChangeShapeType="1"/>
            </p:cNvSpPr>
            <p:nvPr/>
          </p:nvSpPr>
          <p:spPr bwMode="auto">
            <a:xfrm>
              <a:off x="336" y="2112"/>
              <a:ext cx="0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49" name="Rectangle 20"/>
            <p:cNvSpPr>
              <a:spLocks noChangeArrowheads="1"/>
            </p:cNvSpPr>
            <p:nvPr/>
          </p:nvSpPr>
          <p:spPr bwMode="auto">
            <a:xfrm>
              <a:off x="192" y="2496"/>
              <a:ext cx="30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Helvetica" pitchFamily="34" charset="0"/>
                </a:rPr>
                <a:t>128</a:t>
              </a:r>
            </a:p>
          </p:txBody>
        </p:sp>
        <p:sp>
          <p:nvSpPr>
            <p:cNvPr id="26650" name="Rectangle 21"/>
            <p:cNvSpPr>
              <a:spLocks noChangeArrowheads="1"/>
            </p:cNvSpPr>
            <p:nvPr/>
          </p:nvSpPr>
          <p:spPr bwMode="auto">
            <a:xfrm>
              <a:off x="192" y="2928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Helvetica" pitchFamily="34" charset="0"/>
                </a:rPr>
                <a:t>2</a:t>
              </a:r>
            </a:p>
          </p:txBody>
        </p:sp>
        <p:sp>
          <p:nvSpPr>
            <p:cNvPr id="26651" name="Rectangle 22"/>
            <p:cNvSpPr>
              <a:spLocks noChangeArrowheads="1"/>
            </p:cNvSpPr>
            <p:nvPr/>
          </p:nvSpPr>
          <p:spPr bwMode="auto">
            <a:xfrm>
              <a:off x="240" y="3312"/>
              <a:ext cx="30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Helvetica" pitchFamily="34" charset="0"/>
                </a:rPr>
                <a:t>194</a:t>
              </a:r>
            </a:p>
          </p:txBody>
        </p:sp>
        <p:sp>
          <p:nvSpPr>
            <p:cNvPr id="26652" name="Rectangle 23"/>
            <p:cNvSpPr>
              <a:spLocks noChangeArrowheads="1"/>
            </p:cNvSpPr>
            <p:nvPr/>
          </p:nvSpPr>
          <p:spPr bwMode="auto">
            <a:xfrm>
              <a:off x="192" y="3744"/>
              <a:ext cx="30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Helvetica" pitchFamily="34" charset="0"/>
                </a:rPr>
                <a:t>242</a:t>
              </a:r>
            </a:p>
          </p:txBody>
        </p:sp>
        <p:sp>
          <p:nvSpPr>
            <p:cNvPr id="26653" name="Line 24"/>
            <p:cNvSpPr>
              <a:spLocks noChangeShapeType="1"/>
            </p:cNvSpPr>
            <p:nvPr/>
          </p:nvSpPr>
          <p:spPr bwMode="auto">
            <a:xfrm>
              <a:off x="336" y="268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54" name="Line 25"/>
            <p:cNvSpPr>
              <a:spLocks noChangeShapeType="1"/>
            </p:cNvSpPr>
            <p:nvPr/>
          </p:nvSpPr>
          <p:spPr bwMode="auto">
            <a:xfrm>
              <a:off x="336" y="312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  <p:sp>
          <p:nvSpPr>
            <p:cNvPr id="26655" name="Line 26"/>
            <p:cNvSpPr>
              <a:spLocks noChangeShapeType="1"/>
            </p:cNvSpPr>
            <p:nvPr/>
          </p:nvSpPr>
          <p:spPr bwMode="auto">
            <a:xfrm>
              <a:off x="336" y="350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577" tIns="45789" rIns="91577" bIns="45789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.</a:t>
            </a:r>
            <a:r>
              <a:rPr lang="en-US" dirty="0" err="1"/>
              <a:t>arpa</a:t>
            </a:r>
            <a:r>
              <a:rPr lang="en-US" dirty="0"/>
              <a:t> Name Server Hierarchy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5181600"/>
            <a:ext cx="5818188" cy="12366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/>
              <a:t>At each level of hierarchy, have group of servers that are authorized to handle that region of hierarchy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3FB96-40CA-4A25-89B7-956E9564675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7654" name="Line 4"/>
          <p:cNvSpPr>
            <a:spLocks noChangeShapeType="1"/>
          </p:cNvSpPr>
          <p:nvPr/>
        </p:nvSpPr>
        <p:spPr bwMode="auto">
          <a:xfrm flipV="1">
            <a:off x="2200275" y="2070100"/>
            <a:ext cx="1052513" cy="59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479675" y="2662238"/>
            <a:ext cx="522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128</a:t>
            </a:r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 flipV="1">
            <a:off x="2841625" y="2070100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2581275" y="3590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2</a:t>
            </a:r>
          </a:p>
        </p:txBody>
      </p:sp>
      <p:sp>
        <p:nvSpPr>
          <p:cNvPr id="27658" name="Line 8"/>
          <p:cNvSpPr>
            <a:spLocks noChangeShapeType="1"/>
          </p:cNvSpPr>
          <p:nvPr/>
        </p:nvSpPr>
        <p:spPr bwMode="auto">
          <a:xfrm>
            <a:off x="2765425" y="2998788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59" name="Text Box 9"/>
          <p:cNvSpPr txBox="1">
            <a:spLocks noChangeArrowheads="1"/>
          </p:cNvSpPr>
          <p:nvPr/>
        </p:nvSpPr>
        <p:spPr bwMode="auto">
          <a:xfrm>
            <a:off x="1735138" y="4519613"/>
            <a:ext cx="5222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194</a:t>
            </a:r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 flipH="1">
            <a:off x="1333500" y="4856163"/>
            <a:ext cx="658813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61" name="Text Box 11"/>
          <p:cNvSpPr txBox="1">
            <a:spLocks noChangeArrowheads="1"/>
          </p:cNvSpPr>
          <p:nvPr/>
        </p:nvSpPr>
        <p:spPr bwMode="auto">
          <a:xfrm>
            <a:off x="752475" y="5470525"/>
            <a:ext cx="1316038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kittyhawk</a:t>
            </a:r>
          </a:p>
          <a:p>
            <a:pPr algn="ctr" defTabSz="912813" eaLnBrk="0" hangingPunct="0"/>
            <a:r>
              <a:rPr lang="en-US" sz="1400" b="1">
                <a:latin typeface="Helvetica" pitchFamily="34" charset="0"/>
              </a:rPr>
              <a:t>128.2.194.242</a:t>
            </a:r>
          </a:p>
        </p:txBody>
      </p:sp>
      <p:sp>
        <p:nvSpPr>
          <p:cNvPr id="27662" name="Line 12"/>
          <p:cNvSpPr>
            <a:spLocks noChangeShapeType="1"/>
          </p:cNvSpPr>
          <p:nvPr/>
        </p:nvSpPr>
        <p:spPr bwMode="auto">
          <a:xfrm flipV="1">
            <a:off x="2074863" y="2971800"/>
            <a:ext cx="693737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63" name="Line 13"/>
          <p:cNvSpPr>
            <a:spLocks noChangeShapeType="1"/>
          </p:cNvSpPr>
          <p:nvPr/>
        </p:nvSpPr>
        <p:spPr bwMode="auto">
          <a:xfrm>
            <a:off x="2768600" y="2971800"/>
            <a:ext cx="665163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64" name="Line 14"/>
          <p:cNvSpPr>
            <a:spLocks noChangeShapeType="1"/>
          </p:cNvSpPr>
          <p:nvPr/>
        </p:nvSpPr>
        <p:spPr bwMode="auto">
          <a:xfrm flipV="1">
            <a:off x="2074863" y="3927475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65" name="Text Box 15"/>
          <p:cNvSpPr txBox="1">
            <a:spLocks noChangeArrowheads="1"/>
          </p:cNvSpPr>
          <p:nvPr/>
        </p:nvSpPr>
        <p:spPr bwMode="auto">
          <a:xfrm>
            <a:off x="2606675" y="1736725"/>
            <a:ext cx="13589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0" tIns="45716" rIns="91430" bIns="45716" anchor="ctr">
            <a:spAutoFit/>
          </a:bodyPr>
          <a:lstStyle/>
          <a:p>
            <a:pPr algn="ctr" defTabSz="912813" eaLnBrk="0" hangingPunct="0"/>
            <a:r>
              <a:rPr lang="en-US" sz="1600" b="1">
                <a:latin typeface="Helvetica" pitchFamily="34" charset="0"/>
              </a:rPr>
              <a:t>in-addr.arpa</a:t>
            </a:r>
          </a:p>
        </p:txBody>
      </p:sp>
      <p:sp>
        <p:nvSpPr>
          <p:cNvPr id="27666" name="Line 16"/>
          <p:cNvSpPr>
            <a:spLocks noChangeShapeType="1"/>
          </p:cNvSpPr>
          <p:nvPr/>
        </p:nvSpPr>
        <p:spPr bwMode="auto">
          <a:xfrm>
            <a:off x="2068513" y="4856163"/>
            <a:ext cx="592137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27667" name="Text Box 17"/>
          <p:cNvSpPr txBox="1">
            <a:spLocks noChangeArrowheads="1"/>
          </p:cNvSpPr>
          <p:nvPr/>
        </p:nvSpPr>
        <p:spPr bwMode="auto">
          <a:xfrm>
            <a:off x="4203700" y="1749425"/>
            <a:ext cx="41783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a.root-servers.net • • •  m.root-servers.net</a:t>
            </a:r>
          </a:p>
        </p:txBody>
      </p:sp>
      <p:sp>
        <p:nvSpPr>
          <p:cNvPr id="27668" name="Text Box 18"/>
          <p:cNvSpPr txBox="1">
            <a:spLocks noChangeArrowheads="1"/>
          </p:cNvSpPr>
          <p:nvPr/>
        </p:nvSpPr>
        <p:spPr bwMode="auto">
          <a:xfrm>
            <a:off x="3343275" y="2511425"/>
            <a:ext cx="4605338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chia.arin.net</a:t>
            </a:r>
          </a:p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(dill, henna, indigo, epazote, figwort, ginseng)</a:t>
            </a:r>
          </a:p>
        </p:txBody>
      </p:sp>
      <p:sp>
        <p:nvSpPr>
          <p:cNvPr id="27669" name="Line 19"/>
          <p:cNvSpPr>
            <a:spLocks noChangeShapeType="1"/>
          </p:cNvSpPr>
          <p:nvPr/>
        </p:nvSpPr>
        <p:spPr bwMode="auto">
          <a:xfrm flipV="1">
            <a:off x="1514475" y="2054225"/>
            <a:ext cx="173831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577" tIns="45789" rIns="91577" bIns="45789" anchor="ctr">
            <a:spAutoFit/>
          </a:bodyPr>
          <a:lstStyle/>
          <a:p>
            <a:endParaRPr lang="en-US"/>
          </a:p>
        </p:txBody>
      </p:sp>
      <p:sp>
        <p:nvSpPr>
          <p:cNvPr id="27670" name="Text Box 20"/>
          <p:cNvSpPr txBox="1">
            <a:spLocks noChangeArrowheads="1"/>
          </p:cNvSpPr>
          <p:nvPr/>
        </p:nvSpPr>
        <p:spPr bwMode="auto">
          <a:xfrm>
            <a:off x="3648075" y="3349625"/>
            <a:ext cx="2747963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cucumber.srv.cs.cmu.edu,</a:t>
            </a:r>
          </a:p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t-ns1.net.cmu.edu</a:t>
            </a:r>
          </a:p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t-ns2.net.cmu.edu</a:t>
            </a:r>
          </a:p>
        </p:txBody>
      </p:sp>
      <p:sp>
        <p:nvSpPr>
          <p:cNvPr id="27671" name="Text Box 21"/>
          <p:cNvSpPr txBox="1">
            <a:spLocks noChangeArrowheads="1"/>
          </p:cNvSpPr>
          <p:nvPr/>
        </p:nvSpPr>
        <p:spPr bwMode="auto">
          <a:xfrm>
            <a:off x="2581275" y="4386263"/>
            <a:ext cx="27686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mango.srv.cs.cmu.edu</a:t>
            </a:r>
          </a:p>
          <a:p>
            <a:pPr eaLnBrk="0" hangingPunct="0"/>
            <a:r>
              <a:rPr lang="en-US" sz="1600" b="1" i="1">
                <a:solidFill>
                  <a:srgbClr val="FF0000"/>
                </a:solidFill>
                <a:latin typeface="Helvetica" pitchFamily="34" charset="0"/>
              </a:rPr>
              <a:t>(peach, banana, blueberry)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Prefetching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Name servers can add additional data to response</a:t>
            </a:r>
          </a:p>
          <a:p>
            <a:pPr eaLnBrk="1" hangingPunct="1"/>
            <a:r>
              <a:rPr lang="en-US"/>
              <a:t>Typically used for prefetching</a:t>
            </a:r>
          </a:p>
          <a:p>
            <a:pPr lvl="1" eaLnBrk="1" hangingPunct="1"/>
            <a:r>
              <a:rPr lang="en-US"/>
              <a:t>CNAME/MX/NS typically point to another host name</a:t>
            </a:r>
          </a:p>
          <a:p>
            <a:pPr lvl="1" eaLnBrk="1" hangingPunct="1"/>
            <a:r>
              <a:rPr lang="en-US"/>
              <a:t>Responses include address of host referred to in “additional section”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CE23E-10E4-460F-AAC2-D013D6EB6243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Mail Addresses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MX records point to mail exchanger for a name</a:t>
            </a:r>
          </a:p>
          <a:p>
            <a:pPr lvl="1" eaLnBrk="1" hangingPunct="1"/>
            <a:r>
              <a:rPr lang="en-US"/>
              <a:t>E.g. mail.acm.org is MX for acm.org</a:t>
            </a:r>
          </a:p>
          <a:p>
            <a:pPr eaLnBrk="1" hangingPunct="1"/>
            <a:r>
              <a:rPr lang="en-US"/>
              <a:t>Addition of MX record type proved to be a challenge</a:t>
            </a:r>
          </a:p>
          <a:p>
            <a:pPr lvl="1" eaLnBrk="1" hangingPunct="1"/>
            <a:r>
              <a:rPr lang="en-US"/>
              <a:t>How to get mail programs to lookup MX record for mail delivery?</a:t>
            </a:r>
          </a:p>
          <a:p>
            <a:pPr lvl="1" eaLnBrk="1" hangingPunct="1"/>
            <a:r>
              <a:rPr lang="en-US"/>
              <a:t>Needed critical mass of such mailers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D588C-2CB5-429F-98DC-3ED526C4743A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Root Zone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Generic Top Level Domains (gTLD) = .com, </a:t>
            </a:r>
            <a:r>
              <a:rPr lang="en-US" dirty="0" err="1"/>
              <a:t>.net</a:t>
            </a:r>
            <a:r>
              <a:rPr lang="en-US" dirty="0"/>
              <a:t>, .org,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Country Code Top Level Domain (ccTLD) = .us, .ca, .fi, .</a:t>
            </a:r>
            <a:r>
              <a:rPr lang="en-US" dirty="0" err="1"/>
              <a:t>uk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Root server ({a-m}.root-servers.net) also used to cover gTLD domains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Wow, how times have changed!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9344A-A4C5-43EE-8530-AA21BC2B7475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 err="1"/>
              <a:t>gTLDs</a:t>
            </a:r>
            <a:endParaRPr lang="en-US" dirty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75663" cy="50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Unsponsored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ym typeface="Wingdings" pitchFamily="2" charset="2"/>
              </a:rPr>
              <a:t>.com, .</a:t>
            </a:r>
            <a:r>
              <a:rPr lang="en-US" sz="1600" dirty="0" err="1">
                <a:sym typeface="Wingdings" pitchFamily="2" charset="2"/>
              </a:rPr>
              <a:t>edu</a:t>
            </a:r>
            <a:r>
              <a:rPr lang="en-US" sz="1600" dirty="0">
                <a:sym typeface="Wingdings" pitchFamily="2" charset="2"/>
              </a:rPr>
              <a:t>, .</a:t>
            </a:r>
            <a:r>
              <a:rPr lang="en-US" sz="1600" dirty="0" err="1">
                <a:sym typeface="Wingdings" pitchFamily="2" charset="2"/>
              </a:rPr>
              <a:t>gov</a:t>
            </a:r>
            <a:r>
              <a:rPr lang="en-US" sz="1600" dirty="0">
                <a:sym typeface="Wingdings" pitchFamily="2" charset="2"/>
              </a:rPr>
              <a:t>, .mil, </a:t>
            </a:r>
            <a:r>
              <a:rPr lang="en-US" sz="1600" dirty="0" err="1">
                <a:sym typeface="Wingdings" pitchFamily="2" charset="2"/>
              </a:rPr>
              <a:t>.net</a:t>
            </a:r>
            <a:r>
              <a:rPr lang="en-US" sz="1600" dirty="0">
                <a:sym typeface="Wingdings" pitchFamily="2" charset="2"/>
              </a:rPr>
              <a:t>, 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.biz </a:t>
            </a:r>
            <a:r>
              <a:rPr lang="en-US" sz="1600" dirty="0">
                <a:sym typeface="Wingdings" pitchFamily="2" charset="2"/>
              </a:rPr>
              <a:t> businesses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.info </a:t>
            </a:r>
            <a:r>
              <a:rPr lang="en-US" sz="1600" dirty="0">
                <a:sym typeface="Wingdings" pitchFamily="2" charset="2"/>
              </a:rPr>
              <a:t> general info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.name </a:t>
            </a:r>
            <a:r>
              <a:rPr lang="en-US" sz="1600" dirty="0">
                <a:sym typeface="Wingdings" pitchFamily="2" charset="2"/>
              </a:rPr>
              <a:t> individuals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ym typeface="Wingdings" pitchFamily="2" charset="2"/>
              </a:rPr>
              <a:t>Sponsored (controlled by a particular association)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.aero </a:t>
            </a:r>
            <a:r>
              <a:rPr lang="en-US" sz="1600" dirty="0">
                <a:sym typeface="Wingdings" pitchFamily="2" charset="2"/>
              </a:rPr>
              <a:t> a</a:t>
            </a:r>
            <a:r>
              <a:rPr lang="en-US" sz="1600" dirty="0"/>
              <a:t>ir-transport industry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.cat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err="1">
                <a:sym typeface="Wingdings" pitchFamily="2" charset="2"/>
              </a:rPr>
              <a:t>catalan</a:t>
            </a:r>
            <a:r>
              <a:rPr lang="en-US" sz="1600" dirty="0">
                <a:sym typeface="Wingdings" pitchFamily="2" charset="2"/>
              </a:rPr>
              <a:t> related</a:t>
            </a: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.coop </a:t>
            </a:r>
            <a:r>
              <a:rPr lang="en-US" sz="1600" dirty="0">
                <a:sym typeface="Wingdings" pitchFamily="2" charset="2"/>
              </a:rPr>
              <a:t> business cooperatives</a:t>
            </a: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ym typeface="Wingdings" pitchFamily="2" charset="2"/>
              </a:rPr>
              <a:t>.jobs  job announcements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ym typeface="Wingdings" pitchFamily="2" charset="2"/>
              </a:rPr>
              <a:t>.museum  museums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.pro </a:t>
            </a:r>
            <a:r>
              <a:rPr lang="en-US" sz="1600" dirty="0">
                <a:sym typeface="Wingdings" pitchFamily="2" charset="2"/>
              </a:rPr>
              <a:t> accountants, lawyers, and physicians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.travel </a:t>
            </a:r>
            <a:r>
              <a:rPr lang="en-US" sz="1600" dirty="0">
                <a:sym typeface="Wingdings" pitchFamily="2" charset="2"/>
              </a:rPr>
              <a:t> travel industry</a:t>
            </a: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ym typeface="Wingdings" pitchFamily="2" charset="2"/>
              </a:rPr>
              <a:t>Starting 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ym typeface="Wingdings" pitchFamily="2" charset="2"/>
              </a:rPr>
              <a:t>.</a:t>
            </a:r>
            <a:r>
              <a:rPr lang="en-US" sz="1600" dirty="0" err="1">
                <a:sym typeface="Wingdings" pitchFamily="2" charset="2"/>
              </a:rPr>
              <a:t>mobi</a:t>
            </a:r>
            <a:r>
              <a:rPr lang="en-US" sz="1600" dirty="0">
                <a:sym typeface="Wingdings" pitchFamily="2" charset="2"/>
              </a:rPr>
              <a:t>  mobile phone targeted domains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ym typeface="Wingdings" pitchFamily="2" charset="2"/>
              </a:rPr>
              <a:t>.post  postal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sym typeface="Wingdings" pitchFamily="2" charset="2"/>
              </a:rPr>
              <a:t>.</a:t>
            </a:r>
            <a:r>
              <a:rPr lang="en-US" sz="1600" dirty="0" err="1">
                <a:sym typeface="Wingdings" pitchFamily="2" charset="2"/>
              </a:rPr>
              <a:t>tel</a:t>
            </a:r>
            <a:r>
              <a:rPr lang="en-US" sz="1600" dirty="0">
                <a:sym typeface="Wingdings" pitchFamily="2" charset="2"/>
              </a:rPr>
              <a:t>  telephone related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ym typeface="Wingdings" pitchFamily="2" charset="2"/>
              </a:rPr>
              <a:t>Etc.</a:t>
            </a:r>
            <a:endParaRPr lang="en-US" sz="1600" dirty="0">
              <a:sym typeface="Wingdings" pitchFamily="2" charset="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B0FC1-9377-46C9-92A5-39D15A8C9C57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Naming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How do we efficiently locate resources?</a:t>
            </a:r>
          </a:p>
          <a:p>
            <a:pPr lvl="1" eaLnBrk="1" hangingPunct="1"/>
            <a:r>
              <a:rPr lang="en-US"/>
              <a:t>DNS: name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IP address</a:t>
            </a:r>
          </a:p>
          <a:p>
            <a:pPr eaLnBrk="1" hangingPunct="1"/>
            <a:r>
              <a:rPr lang="en-US"/>
              <a:t>Challenge</a:t>
            </a:r>
          </a:p>
          <a:p>
            <a:pPr lvl="1" eaLnBrk="1" hangingPunct="1"/>
            <a:r>
              <a:rPr lang="en-US"/>
              <a:t>How do we scale these to the wide area?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E90E3-EE42-4AA5-A919-6D606B39E06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Measurements of DNS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No centralized caching per site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Each machine runs own caching local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Why is this a problem?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many hosts do we need to share cache? </a:t>
            </a:r>
            <a:r>
              <a:rPr lang="en-US" sz="2000" dirty="0">
                <a:sym typeface="Wingdings" pitchFamily="2" charset="2"/>
              </a:rPr>
              <a:t> recent studies suggest 10-20 hosts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“Hit rate for DNS = 60-80% </a:t>
            </a:r>
            <a:r>
              <a:rPr lang="en-US" sz="2400" dirty="0">
                <a:sym typeface="Wingdings" pitchFamily="2" charset="2"/>
              </a:rPr>
              <a:t> 1 - (#DNS/#connections)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Depends upon number of users of cache.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Larger community means greater hit rate, to a point. </a:t>
            </a:r>
            <a:endParaRPr lang="en-US" sz="18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Lower TTLs for A records does not affect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DNS performance really relies more on NS-record caching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7DA91-8B88-408C-A0DF-CDF5E2825173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DNS (Summary)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/>
              <a:t>Motivations </a:t>
            </a:r>
            <a:r>
              <a:rPr lang="en-US">
                <a:sym typeface="Wingdings" pitchFamily="2" charset="2"/>
              </a:rPr>
              <a:t> large distributed database</a:t>
            </a: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Scalability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Independent update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Robustness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Hierarchical database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Zones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How is a lookup done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Caching/prefetching and TTLs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Reverse name lookup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What are the steps to creating your own domain?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E539-3F23-460F-85D3-F112C70B58A5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Obvious Solutions (1)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Why not centralize DNS?</a:t>
            </a:r>
          </a:p>
          <a:p>
            <a:pPr eaLnBrk="1" hangingPunct="1"/>
            <a:r>
              <a:rPr lang="en-US"/>
              <a:t>Single point of failure</a:t>
            </a:r>
          </a:p>
          <a:p>
            <a:pPr eaLnBrk="1" hangingPunct="1"/>
            <a:r>
              <a:rPr lang="en-US"/>
              <a:t>Traffic volume</a:t>
            </a:r>
          </a:p>
          <a:p>
            <a:pPr eaLnBrk="1" hangingPunct="1"/>
            <a:r>
              <a:rPr lang="en-US"/>
              <a:t>Distant centralized database</a:t>
            </a:r>
          </a:p>
          <a:p>
            <a:pPr eaLnBrk="1" hangingPunct="1"/>
            <a:r>
              <a:rPr lang="en-US"/>
              <a:t>Single point of update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r>
              <a:rPr lang="en-US"/>
              <a:t>Doesn’t </a:t>
            </a:r>
            <a:r>
              <a:rPr lang="en-US" i="1"/>
              <a:t>scale!</a:t>
            </a:r>
            <a:endParaRPr lang="en-US"/>
          </a:p>
          <a:p>
            <a:pPr eaLnBrk="1" hangingPunct="1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6843-0377-492E-A769-F9985DC7F049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Obvious Solutions (2)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</a:rPr>
              <a:t>Why not use /etc/hosts?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Original Name to Address Mapping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Flat namespace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/etc/hosts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SRI kept main copy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Downloaded regularly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Count of hosts was increasing: machine per domain </a:t>
            </a:r>
            <a:r>
              <a:rPr lang="en-US">
                <a:sym typeface="Wingdings" pitchFamily="2" charset="2"/>
              </a:rPr>
              <a:t> machine per user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Many more downloads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Many more updates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E3B4D-71D4-47A7-8459-954337BFDC2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/>
              <a:t>Domain Name System Goals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Basically a wide-area distributed directory service</a:t>
            </a:r>
          </a:p>
          <a:p>
            <a:pPr eaLnBrk="1" hangingPunct="1"/>
            <a:r>
              <a:rPr lang="en-US" dirty="0"/>
              <a:t>Scalability</a:t>
            </a:r>
          </a:p>
          <a:p>
            <a:pPr eaLnBrk="1" hangingPunct="1"/>
            <a:r>
              <a:rPr lang="en-US" dirty="0"/>
              <a:t>Decentralized maintenance</a:t>
            </a:r>
          </a:p>
          <a:p>
            <a:pPr eaLnBrk="1" hangingPunct="1"/>
            <a:r>
              <a:rPr lang="en-US" dirty="0"/>
              <a:t>Robustness</a:t>
            </a:r>
          </a:p>
          <a:p>
            <a:pPr eaLnBrk="1" hangingPunct="1"/>
            <a:r>
              <a:rPr lang="en-US" dirty="0"/>
              <a:t>Global scope </a:t>
            </a:r>
          </a:p>
          <a:p>
            <a:pPr lvl="1" eaLnBrk="1" hangingPunct="1"/>
            <a:r>
              <a:rPr lang="en-US" dirty="0"/>
              <a:t>Names mean the same thing everywhere</a:t>
            </a:r>
          </a:p>
          <a:p>
            <a:pPr eaLnBrk="1" hangingPunct="1"/>
            <a:r>
              <a:rPr lang="en-US" dirty="0"/>
              <a:t>Don’t need</a:t>
            </a:r>
          </a:p>
          <a:p>
            <a:pPr lvl="1" eaLnBrk="1" hangingPunct="1"/>
            <a:r>
              <a:rPr lang="en-US" dirty="0"/>
              <a:t>Atomicity</a:t>
            </a:r>
          </a:p>
          <a:p>
            <a:pPr lvl="1" eaLnBrk="1" hangingPunct="1"/>
            <a:r>
              <a:rPr lang="en-US" dirty="0"/>
              <a:t>Strong consistency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7FE2A-AF56-41DE-BA12-DF2FB1692871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589838" cy="573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Programmer’s View of DNS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70900" cy="5257800"/>
          </a:xfrm>
        </p:spPr>
        <p:txBody>
          <a:bodyPr/>
          <a:lstStyle/>
          <a:p>
            <a:pPr marL="223838" indent="-223838" defTabSz="895350" eaLnBrk="1" hangingPunct="1">
              <a:lnSpc>
                <a:spcPct val="90000"/>
              </a:lnSpc>
            </a:pPr>
            <a:r>
              <a:rPr lang="en-US" dirty="0"/>
              <a:t>Conceptually, programmers can view the DNS database as a collection of millions of </a:t>
            </a:r>
            <a:r>
              <a:rPr lang="en-US" i="1" dirty="0"/>
              <a:t>host entry structures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sz="1800" dirty="0">
              <a:latin typeface="Courier New" pitchFamily="49" charset="0"/>
            </a:endParaRPr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dirty="0"/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dirty="0"/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dirty="0"/>
          </a:p>
          <a:p>
            <a:pPr marL="223838" indent="-223838" defTabSz="895350" eaLnBrk="1" hangingPunct="1">
              <a:lnSpc>
                <a:spcPct val="90000"/>
              </a:lnSpc>
            </a:pPr>
            <a:endParaRPr lang="en-US" dirty="0"/>
          </a:p>
          <a:p>
            <a:pPr marL="223838" indent="-223838" defTabSz="895350" eaLnBrk="1" hangingPunct="1">
              <a:lnSpc>
                <a:spcPct val="90000"/>
              </a:lnSpc>
            </a:pPr>
            <a:r>
              <a:rPr lang="en-US" dirty="0"/>
              <a:t>Functions for retrieving host entries from DNS:</a:t>
            </a:r>
          </a:p>
          <a:p>
            <a:pPr marL="560388" lvl="1" indent="-222250" defTabSz="895350" eaLnBrk="1" hangingPunct="1">
              <a:lnSpc>
                <a:spcPct val="90000"/>
              </a:lnSpc>
            </a:pPr>
            <a:r>
              <a:rPr lang="en-US" dirty="0" err="1">
                <a:latin typeface="Courier New" pitchFamily="49" charset="0"/>
              </a:rPr>
              <a:t>getaddrinfo</a:t>
            </a:r>
            <a:r>
              <a:rPr lang="en-US" dirty="0">
                <a:latin typeface="Courier New" pitchFamily="49" charset="0"/>
              </a:rPr>
              <a:t>:</a:t>
            </a:r>
            <a:r>
              <a:rPr lang="en-US" dirty="0"/>
              <a:t> query key is a DNS host name.</a:t>
            </a:r>
          </a:p>
          <a:p>
            <a:pPr marL="560388" lvl="1" indent="-222250" defTabSz="895350" eaLnBrk="1" hangingPunct="1">
              <a:lnSpc>
                <a:spcPct val="90000"/>
              </a:lnSpc>
            </a:pPr>
            <a:r>
              <a:rPr lang="en-US" dirty="0" err="1">
                <a:latin typeface="Courier New" pitchFamily="49" charset="0"/>
              </a:rPr>
              <a:t>getnameinfo</a:t>
            </a:r>
            <a:r>
              <a:rPr lang="en-US" dirty="0">
                <a:latin typeface="Courier New" pitchFamily="49" charset="0"/>
              </a:rPr>
              <a:t>:</a:t>
            </a:r>
            <a:r>
              <a:rPr lang="en-US" dirty="0"/>
              <a:t> query key is an IP address.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B9CAE-0ACE-4D75-A17B-55E521CE490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914400" y="2667000"/>
            <a:ext cx="7467600" cy="206210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latin typeface="Arial" charset="0"/>
              </a:rPr>
              <a:t>/* DNS host entry structure */ </a:t>
            </a:r>
          </a:p>
          <a:p>
            <a:r>
              <a:rPr lang="en-US" sz="1600" b="1" dirty="0" err="1">
                <a:latin typeface="Arial" charset="0"/>
              </a:rPr>
              <a:t>struct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addrinfo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dirty="0"/>
              <a:t>{</a:t>
            </a:r>
          </a:p>
          <a:p>
            <a:r>
              <a:rPr lang="en-US" sz="1600" dirty="0"/>
              <a:t>           </a:t>
            </a:r>
            <a:r>
              <a:rPr lang="en-US" sz="1600" dirty="0" err="1"/>
              <a:t>int</a:t>
            </a:r>
            <a:r>
              <a:rPr lang="en-US" sz="1600" dirty="0"/>
              <a:t>     </a:t>
            </a:r>
            <a:r>
              <a:rPr lang="en-US" sz="1600" dirty="0" err="1"/>
              <a:t>ai_family</a:t>
            </a:r>
            <a:r>
              <a:rPr lang="en-US" sz="1600" dirty="0"/>
              <a:t>;	</a:t>
            </a:r>
            <a:r>
              <a:rPr lang="en-US" sz="1600" b="1" dirty="0">
                <a:latin typeface="Arial" charset="0"/>
              </a:rPr>
              <a:t> /* host address type (AF_INET) */ </a:t>
            </a:r>
            <a:endParaRPr lang="en-US" sz="1600" dirty="0"/>
          </a:p>
          <a:p>
            <a:r>
              <a:rPr lang="en-US" sz="1600" dirty="0"/>
              <a:t>           </a:t>
            </a:r>
            <a:r>
              <a:rPr lang="en-US" sz="1600" dirty="0" err="1"/>
              <a:t>size_t</a:t>
            </a:r>
            <a:r>
              <a:rPr lang="en-US" sz="1600" dirty="0"/>
              <a:t>  </a:t>
            </a:r>
            <a:r>
              <a:rPr lang="en-US" sz="1600" dirty="0" err="1"/>
              <a:t>ai_addrlen</a:t>
            </a:r>
            <a:r>
              <a:rPr lang="en-US" sz="1600" dirty="0"/>
              <a:t>;	</a:t>
            </a:r>
            <a:r>
              <a:rPr lang="en-US" sz="1600" b="1" dirty="0">
                <a:latin typeface="Arial" charset="0"/>
              </a:rPr>
              <a:t> /* length of an address, in bytes */ </a:t>
            </a:r>
            <a:endParaRPr lang="en-US" sz="1600" dirty="0"/>
          </a:p>
          <a:p>
            <a:r>
              <a:rPr lang="en-US" sz="1600" dirty="0"/>
              <a:t>           </a:t>
            </a:r>
            <a:r>
              <a:rPr lang="en-US" sz="1600" dirty="0" err="1"/>
              <a:t>struct</a:t>
            </a:r>
            <a:r>
              <a:rPr lang="en-US" sz="1600" dirty="0"/>
              <a:t> </a:t>
            </a:r>
            <a:r>
              <a:rPr lang="en-US" sz="1600" dirty="0" err="1"/>
              <a:t>sockaddr</a:t>
            </a:r>
            <a:r>
              <a:rPr lang="en-US" sz="1600" dirty="0"/>
              <a:t> *</a:t>
            </a:r>
            <a:r>
              <a:rPr lang="en-US" sz="1600" dirty="0" err="1"/>
              <a:t>ai_addr</a:t>
            </a:r>
            <a:r>
              <a:rPr lang="en-US" sz="1600" dirty="0"/>
              <a:t>;	</a:t>
            </a:r>
            <a:r>
              <a:rPr lang="en-US" sz="1600" b="1" dirty="0">
                <a:latin typeface="Arial" charset="0"/>
              </a:rPr>
              <a:t> /* address! */ </a:t>
            </a:r>
            <a:endParaRPr lang="en-US" sz="1600" dirty="0"/>
          </a:p>
          <a:p>
            <a:r>
              <a:rPr lang="en-US" sz="1600" dirty="0"/>
              <a:t>           char   *</a:t>
            </a:r>
            <a:r>
              <a:rPr lang="en-US" sz="1600" dirty="0" err="1"/>
              <a:t>ai_canonname</a:t>
            </a:r>
            <a:r>
              <a:rPr lang="en-US" sz="1600" dirty="0"/>
              <a:t>;	</a:t>
            </a:r>
            <a:r>
              <a:rPr lang="en-US" sz="1600" b="1" dirty="0">
                <a:latin typeface="Arial" charset="0"/>
              </a:rPr>
              <a:t> /* official domain name of host */ </a:t>
            </a:r>
            <a:endParaRPr lang="en-US" sz="1600" dirty="0"/>
          </a:p>
          <a:p>
            <a:r>
              <a:rPr lang="en-US" sz="1600" dirty="0"/>
              <a:t>           </a:t>
            </a:r>
            <a:r>
              <a:rPr lang="en-US" sz="1600" dirty="0" err="1"/>
              <a:t>struct</a:t>
            </a:r>
            <a:r>
              <a:rPr lang="en-US" sz="1600" dirty="0"/>
              <a:t> </a:t>
            </a:r>
            <a:r>
              <a:rPr lang="en-US" sz="1600" dirty="0" err="1"/>
              <a:t>addrinfo</a:t>
            </a:r>
            <a:r>
              <a:rPr lang="en-US" sz="1600" dirty="0"/>
              <a:t> *</a:t>
            </a:r>
            <a:r>
              <a:rPr lang="en-US" sz="1600" dirty="0" err="1"/>
              <a:t>ai_next</a:t>
            </a:r>
            <a:r>
              <a:rPr lang="en-US" sz="1600" dirty="0"/>
              <a:t>;	</a:t>
            </a:r>
            <a:r>
              <a:rPr lang="en-US" sz="1600" b="1" dirty="0">
                <a:latin typeface="Arial" charset="0"/>
              </a:rPr>
              <a:t> /* other entries for host */ </a:t>
            </a:r>
            <a:endParaRPr lang="en-US" sz="1600" dirty="0"/>
          </a:p>
          <a:p>
            <a:r>
              <a:rPr lang="en-US" sz="1600" dirty="0"/>
              <a:t>};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798734" cy="1303867"/>
          </a:xfrm>
        </p:spPr>
        <p:txBody>
          <a:bodyPr/>
          <a:lstStyle/>
          <a:p>
            <a:pPr eaLnBrk="1" hangingPunct="1"/>
            <a:r>
              <a:rPr lang="en-US" dirty="0"/>
              <a:t>DNS Message Format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CE39A-18A9-43D5-91E7-356E69A2E1D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2362200" y="1600200"/>
            <a:ext cx="6553200" cy="464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2362200" y="16002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Identification</a:t>
            </a: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2362200" y="21336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No. of Questions</a:t>
            </a: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2362200" y="26670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No. of Authority RRs</a:t>
            </a: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362200" y="3200400"/>
            <a:ext cx="655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Questions (variable number of answers)</a:t>
            </a: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2362200" y="3962400"/>
            <a:ext cx="655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Answers (variable number of resource records)</a:t>
            </a: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2362200" y="4724400"/>
            <a:ext cx="655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Authority (variable number of resource records)</a:t>
            </a: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2362200" y="5486400"/>
            <a:ext cx="6553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Additional Info (variable number of resource records)</a:t>
            </a: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5638800" y="16002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Flags</a:t>
            </a: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5638800" y="21336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No. of Answer RRs</a:t>
            </a: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5638800" y="26670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No. of Additional RRs</a:t>
            </a:r>
          </a:p>
        </p:txBody>
      </p:sp>
      <p:sp>
        <p:nvSpPr>
          <p:cNvPr id="11280" name="Text Box 14"/>
          <p:cNvSpPr txBox="1">
            <a:spLocks noChangeArrowheads="1"/>
          </p:cNvSpPr>
          <p:nvPr/>
        </p:nvSpPr>
        <p:spPr bwMode="auto">
          <a:xfrm>
            <a:off x="685800" y="30480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Name, type fields for a query</a:t>
            </a:r>
          </a:p>
        </p:txBody>
      </p:sp>
      <p:sp>
        <p:nvSpPr>
          <p:cNvPr id="11281" name="Text Box 15"/>
          <p:cNvSpPr txBox="1">
            <a:spLocks noChangeArrowheads="1"/>
          </p:cNvSpPr>
          <p:nvPr/>
        </p:nvSpPr>
        <p:spPr bwMode="auto">
          <a:xfrm>
            <a:off x="685800" y="38862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RRs in response to query</a:t>
            </a:r>
          </a:p>
        </p:txBody>
      </p:sp>
      <p:sp>
        <p:nvSpPr>
          <p:cNvPr id="11282" name="Text Box 16"/>
          <p:cNvSpPr txBox="1">
            <a:spLocks noChangeArrowheads="1"/>
          </p:cNvSpPr>
          <p:nvPr/>
        </p:nvSpPr>
        <p:spPr bwMode="auto">
          <a:xfrm>
            <a:off x="685800" y="4657725"/>
            <a:ext cx="198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Records for authoritative servers</a:t>
            </a:r>
          </a:p>
        </p:txBody>
      </p:sp>
      <p:sp>
        <p:nvSpPr>
          <p:cNvPr id="11283" name="Text Box 17"/>
          <p:cNvSpPr txBox="1">
            <a:spLocks noChangeArrowheads="1"/>
          </p:cNvSpPr>
          <p:nvPr/>
        </p:nvSpPr>
        <p:spPr bwMode="auto">
          <a:xfrm>
            <a:off x="685800" y="5570538"/>
            <a:ext cx="198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Additional “helpful info that may be used</a:t>
            </a:r>
          </a:p>
        </p:txBody>
      </p:sp>
      <p:sp>
        <p:nvSpPr>
          <p:cNvPr id="11284" name="Line 18"/>
          <p:cNvSpPr>
            <a:spLocks noChangeShapeType="1"/>
          </p:cNvSpPr>
          <p:nvPr/>
        </p:nvSpPr>
        <p:spPr bwMode="auto">
          <a:xfrm>
            <a:off x="2133600" y="4276725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85" name="Line 19"/>
          <p:cNvSpPr>
            <a:spLocks noChangeShapeType="1"/>
          </p:cNvSpPr>
          <p:nvPr/>
        </p:nvSpPr>
        <p:spPr bwMode="auto">
          <a:xfrm>
            <a:off x="2133600" y="3438525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86" name="Line 20"/>
          <p:cNvSpPr>
            <a:spLocks noChangeShapeType="1"/>
          </p:cNvSpPr>
          <p:nvPr/>
        </p:nvSpPr>
        <p:spPr bwMode="auto">
          <a:xfrm>
            <a:off x="2133600" y="4962525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87" name="Line 21"/>
          <p:cNvSpPr>
            <a:spLocks noChangeShapeType="1"/>
          </p:cNvSpPr>
          <p:nvPr/>
        </p:nvSpPr>
        <p:spPr bwMode="auto">
          <a:xfrm>
            <a:off x="2514600" y="5724525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88" name="Line 22"/>
          <p:cNvSpPr>
            <a:spLocks noChangeShapeType="1"/>
          </p:cNvSpPr>
          <p:nvPr/>
        </p:nvSpPr>
        <p:spPr bwMode="auto">
          <a:xfrm>
            <a:off x="1905000" y="1600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89" name="Text Box 23"/>
          <p:cNvSpPr txBox="1">
            <a:spLocks noChangeArrowheads="1"/>
          </p:cNvSpPr>
          <p:nvPr/>
        </p:nvSpPr>
        <p:spPr bwMode="auto">
          <a:xfrm>
            <a:off x="1143000" y="2209800"/>
            <a:ext cx="1143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folHlink"/>
                </a:solidFill>
                <a:latin typeface="Arial" charset="0"/>
              </a:rPr>
              <a:t>12 bytes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DNS Header Fields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Identification</a:t>
            </a:r>
          </a:p>
          <a:p>
            <a:pPr lvl="1" eaLnBrk="1" hangingPunct="1"/>
            <a:r>
              <a:rPr lang="en-US"/>
              <a:t>Used to match up request/response</a:t>
            </a:r>
          </a:p>
          <a:p>
            <a:pPr eaLnBrk="1" hangingPunct="1"/>
            <a:r>
              <a:rPr lang="en-US"/>
              <a:t>Flags</a:t>
            </a:r>
          </a:p>
          <a:p>
            <a:pPr lvl="1" eaLnBrk="1" hangingPunct="1"/>
            <a:r>
              <a:rPr lang="en-US"/>
              <a:t>1-bit to mark query or response</a:t>
            </a:r>
          </a:p>
          <a:p>
            <a:pPr lvl="1" eaLnBrk="1" hangingPunct="1"/>
            <a:r>
              <a:rPr lang="en-US"/>
              <a:t>1-bit to mark authoritative or not</a:t>
            </a:r>
          </a:p>
          <a:p>
            <a:pPr lvl="1" eaLnBrk="1" hangingPunct="1"/>
            <a:r>
              <a:rPr lang="en-US"/>
              <a:t>1-bit to request recursive resolution</a:t>
            </a:r>
          </a:p>
          <a:p>
            <a:pPr lvl="1" eaLnBrk="1" hangingPunct="1"/>
            <a:r>
              <a:rPr lang="en-US"/>
              <a:t>1-bit to indicate support for recursive resolution</a:t>
            </a:r>
          </a:p>
          <a:p>
            <a:pPr eaLnBrk="1" hangingPunct="1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A1EBB-647D-4C2B-9994-E0C395A08DC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9317</TotalTime>
  <Words>2063</Words>
  <Application>Microsoft Office PowerPoint</Application>
  <PresentationFormat>On-screen Show (4:3)</PresentationFormat>
  <Paragraphs>463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Courier New</vt:lpstr>
      <vt:lpstr>Garamond</vt:lpstr>
      <vt:lpstr>Helvetica</vt:lpstr>
      <vt:lpstr>Math B</vt:lpstr>
      <vt:lpstr>Times New Roman</vt:lpstr>
      <vt:lpstr>Wingdings</vt:lpstr>
      <vt:lpstr>Organic</vt:lpstr>
      <vt:lpstr>Clip</vt:lpstr>
      <vt:lpstr>14-736 Distributed Systems</vt:lpstr>
      <vt:lpstr>Why Talk About DNS?</vt:lpstr>
      <vt:lpstr>Naming</vt:lpstr>
      <vt:lpstr>Obvious Solutions (1)</vt:lpstr>
      <vt:lpstr>Obvious Solutions (2)</vt:lpstr>
      <vt:lpstr>Domain Name System Goals</vt:lpstr>
      <vt:lpstr>Programmer’s View of DNS</vt:lpstr>
      <vt:lpstr>DNS Message Format</vt:lpstr>
      <vt:lpstr>DNS Header Fields</vt:lpstr>
      <vt:lpstr>DNS Records</vt:lpstr>
      <vt:lpstr>Properties of DNS Host Entries</vt:lpstr>
      <vt:lpstr>DNS Design: Hierarchy Definitions</vt:lpstr>
      <vt:lpstr>DNS Design: Zone Definitions</vt:lpstr>
      <vt:lpstr>DNS Design: Cont.</vt:lpstr>
      <vt:lpstr>DNS: Root Name Servers</vt:lpstr>
      <vt:lpstr>Servers/Resolvers </vt:lpstr>
      <vt:lpstr>Typical Resolution</vt:lpstr>
      <vt:lpstr>Typical Resolution</vt:lpstr>
      <vt:lpstr>Lookup Methods</vt:lpstr>
      <vt:lpstr>Workload and Caching</vt:lpstr>
      <vt:lpstr>Typical Resolution</vt:lpstr>
      <vt:lpstr>Subsequent Lookup Example</vt:lpstr>
      <vt:lpstr>Reliability</vt:lpstr>
      <vt:lpstr>Reverse DNS</vt:lpstr>
      <vt:lpstr>.arpa Name Server Hierarchy</vt:lpstr>
      <vt:lpstr>Prefetching</vt:lpstr>
      <vt:lpstr>Mail Addresses</vt:lpstr>
      <vt:lpstr>Root Zone</vt:lpstr>
      <vt:lpstr>gTLDs</vt:lpstr>
      <vt:lpstr>Measurements of DNS</vt:lpstr>
      <vt:lpstr>DNS (Summary)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15-441 Lecture</dc:title>
  <dc:creator>Srinivasan Seshan</dc:creator>
  <cp:lastModifiedBy>Gregory Kesden</cp:lastModifiedBy>
  <cp:revision>194</cp:revision>
  <dcterms:created xsi:type="dcterms:W3CDTF">2001-06-06T05:25:08Z</dcterms:created>
  <dcterms:modified xsi:type="dcterms:W3CDTF">2018-04-25T15:35:15Z</dcterms:modified>
</cp:coreProperties>
</file>