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350" r:id="rId2"/>
    <p:sldId id="364" r:id="rId3"/>
    <p:sldId id="323" r:id="rId4"/>
    <p:sldId id="324" r:id="rId5"/>
    <p:sldId id="353" r:id="rId6"/>
    <p:sldId id="300" r:id="rId7"/>
    <p:sldId id="334" r:id="rId8"/>
    <p:sldId id="301" r:id="rId9"/>
    <p:sldId id="365" r:id="rId10"/>
    <p:sldId id="341" r:id="rId11"/>
    <p:sldId id="356" r:id="rId12"/>
    <p:sldId id="360" r:id="rId13"/>
    <p:sldId id="361" r:id="rId14"/>
    <p:sldId id="342" r:id="rId15"/>
    <p:sldId id="358" r:id="rId16"/>
    <p:sldId id="303" r:id="rId17"/>
    <p:sldId id="312" r:id="rId18"/>
    <p:sldId id="304" r:id="rId19"/>
    <p:sldId id="305" r:id="rId20"/>
    <p:sldId id="359" r:id="rId21"/>
    <p:sldId id="338" r:id="rId22"/>
    <p:sldId id="339" r:id="rId23"/>
    <p:sldId id="362" r:id="rId24"/>
    <p:sldId id="325" r:id="rId25"/>
    <p:sldId id="340" r:id="rId26"/>
    <p:sldId id="344" r:id="rId27"/>
    <p:sldId id="343" r:id="rId28"/>
    <p:sldId id="346" r:id="rId29"/>
    <p:sldId id="347" r:id="rId30"/>
    <p:sldId id="348" r:id="rId31"/>
    <p:sldId id="349" r:id="rId32"/>
    <p:sldId id="327" r:id="rId33"/>
    <p:sldId id="366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8080"/>
    <a:srgbClr val="A50021"/>
    <a:srgbClr val="C41230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8" autoAdjust="0"/>
    <p:restoredTop sz="86433" autoAdjust="0"/>
  </p:normalViewPr>
  <p:slideViewPr>
    <p:cSldViewPr>
      <p:cViewPr varScale="1">
        <p:scale>
          <a:sx n="87" d="100"/>
          <a:sy n="87" d="100"/>
        </p:scale>
        <p:origin x="45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2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1119CE4-B1D4-4FA2-90C1-E3F220B2053A}" type="datetimeFigureOut">
              <a:rPr lang="en-US"/>
              <a:pPr>
                <a:defRPr/>
              </a:pPr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92DB2C8-62E5-476E-8CB5-F52DA2079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7875E2-1BEB-4F02-87A4-6D1AE5AE564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265795B-805F-4C5F-8C8A-5013D405017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335931-D6C4-481D-849B-7CDCAA04662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50" dirty="0"/>
              <a:t>On IA-32, certain privileged instructions must be patched and handled by the VMM.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/>
              <a:t>Philosophy: Make VMM do as little work as possible (e.g., paging and memory management are the responsibility of guest OS).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B3D867-4999-46EB-9F3D-54A3653AA80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D7C3E0-BFA6-4AEA-ADE4-FB5A5AF58C8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2A8E01-1E2A-456E-A76C-B7602B23453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D54184A-6956-4AAA-AA69-2E63B3C9A0B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8397016-3FA1-4772-9177-AA4AF0B60AEC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pPr>
              <a:defRPr/>
            </a:pPr>
            <a:fld id="{C45209DB-16F3-4B2E-AE06-FA11C077D3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51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77396-EFB9-4E8A-85C9-85F42B28A7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20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D94FDB-6953-4158-8BFF-9FA0F7C80E3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73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1E4A2-D5BC-41D8-B00F-DE6335E2DF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60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8BE14-E8B7-4D27-8811-96316773D7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00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DE120-D799-4681-80D5-4DAE1BB876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846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E364A-9710-4CF5-A7CC-8013C51EEF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11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D6D5E5-4345-49BB-BE28-7CB186C984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8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79671F-13AA-438D-83DC-EDB44C0503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45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103320-64C5-426E-8729-A13C348CFC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851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8F7002-EC35-420B-B713-56E1A0679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17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CA7A057C-9F6F-469A-ADB4-79AC7425D1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8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Distributed Systems</a:t>
            </a:r>
            <a:br>
              <a:rPr lang="en-US" dirty="0"/>
            </a:br>
            <a:r>
              <a:rPr lang="en-US" dirty="0">
                <a:latin typeface="Times New Roman" pitchFamily="18" charset="0"/>
              </a:rPr>
              <a:t>14-736</a:t>
            </a:r>
            <a:br>
              <a:rPr lang="en-US" dirty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657600"/>
            <a:ext cx="8229600" cy="1752600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Gregory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Kesden</a:t>
            </a: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rgbClr val="C4123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</a:rPr>
              <a:t>Adapted from 14-440 @ CMU-Q:</a:t>
            </a:r>
          </a:p>
          <a:p>
            <a:pPr eaLnBrk="1" hangingPunct="1">
              <a:defRPr/>
            </a:pPr>
            <a:r>
              <a:rPr lang="en-US" sz="2800" dirty="0" err="1">
                <a:solidFill>
                  <a:schemeClr val="accent6"/>
                </a:solidFill>
                <a:latin typeface="Times New Roman" pitchFamily="18" charset="0"/>
              </a:rPr>
              <a:t>Majd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</a:rPr>
              <a:t> F. </a:t>
            </a:r>
            <a:r>
              <a:rPr lang="en-US" sz="2800" dirty="0" err="1">
                <a:solidFill>
                  <a:schemeClr val="accent6"/>
                </a:solidFill>
                <a:latin typeface="Times New Roman" pitchFamily="18" charset="0"/>
              </a:rPr>
              <a:t>Sakr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</a:rPr>
              <a:t>, Mohammad </a:t>
            </a:r>
            <a:r>
              <a:rPr lang="en-US" sz="2800" dirty="0" err="1">
                <a:solidFill>
                  <a:schemeClr val="accent6"/>
                </a:solidFill>
                <a:latin typeface="Times New Roman" pitchFamily="18" charset="0"/>
              </a:rPr>
              <a:t>Hammoud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/>
                </a:solidFill>
                <a:latin typeface="Times New Roman" pitchFamily="18" charset="0"/>
              </a:rPr>
              <a:t>andVinay</a:t>
            </a:r>
            <a:r>
              <a:rPr lang="en-US" sz="2800" dirty="0">
                <a:solidFill>
                  <a:schemeClr val="accent6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6"/>
                </a:solidFill>
                <a:latin typeface="Times New Roman" pitchFamily="18" charset="0"/>
              </a:rPr>
              <a:t>Kolar</a:t>
            </a:r>
            <a:endParaRPr lang="en-US" sz="2800" dirty="0">
              <a:solidFill>
                <a:schemeClr val="accent6"/>
              </a:solidFill>
              <a:latin typeface="Times New Roman" pitchFamily="18" charset="0"/>
            </a:endParaRPr>
          </a:p>
        </p:txBody>
      </p:sp>
      <p:sp>
        <p:nvSpPr>
          <p:cNvPr id="20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C48FE14-0253-4E8B-A0D9-6EC2149A63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571343" cy="104923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Virtual Machines and Hypervisors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The concept of virtualization can be applied not only to subsystems such as disks, but to an entire machine denoted as a </a:t>
            </a:r>
            <a:r>
              <a:rPr lang="en-US" sz="1800" dirty="0">
                <a:solidFill>
                  <a:srgbClr val="0000FF"/>
                </a:solidFill>
              </a:rPr>
              <a:t>virtual machine (VM)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A VM is implemented by adding a </a:t>
            </a:r>
            <a:r>
              <a:rPr lang="en-US" sz="1800" i="1" u="sng" dirty="0"/>
              <a:t>layer of software</a:t>
            </a:r>
            <a:r>
              <a:rPr lang="en-US" sz="1800" dirty="0"/>
              <a:t> to a real machine so as to support the desired VM’s architecture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This layer of software is often referred to as </a:t>
            </a:r>
            <a:r>
              <a:rPr lang="en-US" sz="1800" dirty="0">
                <a:solidFill>
                  <a:srgbClr val="0000FF"/>
                </a:solidFill>
              </a:rPr>
              <a:t>virtual machine monitor (VMM)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Early VMMs are implemented in firmware 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Today, VMMs are often implemented as a co-designed firmware-software layer, referred to as the </a:t>
            </a:r>
            <a:r>
              <a:rPr lang="en-US" sz="1800" dirty="0">
                <a:solidFill>
                  <a:srgbClr val="0000FF"/>
                </a:solidFill>
              </a:rPr>
              <a:t>hypervisor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Mixed OS Environment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143000" y="5257800"/>
            <a:ext cx="68580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Hardware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143000" y="4648200"/>
            <a:ext cx="6858000" cy="457200"/>
          </a:xfrm>
          <a:prstGeom prst="rect">
            <a:avLst/>
          </a:prstGeom>
          <a:solidFill>
            <a:srgbClr val="C00000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Virtual Machine Monitor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2192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Linux Red Hat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2192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5908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Solaris 10</a:t>
            </a:r>
          </a:p>
        </p:txBody>
      </p:sp>
      <p:sp>
        <p:nvSpPr>
          <p:cNvPr id="78" name="Rectangle 77"/>
          <p:cNvSpPr/>
          <p:nvPr/>
        </p:nvSpPr>
        <p:spPr>
          <a:xfrm>
            <a:off x="25908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9624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XP</a:t>
            </a:r>
          </a:p>
        </p:txBody>
      </p:sp>
      <p:sp>
        <p:nvSpPr>
          <p:cNvPr id="80" name="Rectangle 79"/>
          <p:cNvSpPr/>
          <p:nvPr/>
        </p:nvSpPr>
        <p:spPr>
          <a:xfrm>
            <a:off x="39624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3340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Vista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3340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705600" y="4038600"/>
            <a:ext cx="1219200" cy="457200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Mac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705600" y="2667000"/>
            <a:ext cx="1219200" cy="13716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14478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13716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1905000" y="3276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8" name="Oval 87"/>
          <p:cNvSpPr/>
          <p:nvPr/>
        </p:nvSpPr>
        <p:spPr>
          <a:xfrm>
            <a:off x="4648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28194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3276600" y="3352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1" name="Oval 90"/>
          <p:cNvSpPr/>
          <p:nvPr/>
        </p:nvSpPr>
        <p:spPr>
          <a:xfrm>
            <a:off x="2743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4114800" y="3429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5715000" y="30480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4" name="Oval 93"/>
          <p:cNvSpPr/>
          <p:nvPr/>
        </p:nvSpPr>
        <p:spPr>
          <a:xfrm>
            <a:off x="60198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54864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6" name="Oval 95"/>
          <p:cNvSpPr/>
          <p:nvPr/>
        </p:nvSpPr>
        <p:spPr>
          <a:xfrm>
            <a:off x="68580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7" name="Oval 96"/>
          <p:cNvSpPr/>
          <p:nvPr/>
        </p:nvSpPr>
        <p:spPr>
          <a:xfrm>
            <a:off x="7391400" y="3276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8" name="Oval 97"/>
          <p:cNvSpPr/>
          <p:nvPr/>
        </p:nvSpPr>
        <p:spPr>
          <a:xfrm>
            <a:off x="6934200" y="35052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2192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5908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9624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53340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705600" y="2667000"/>
            <a:ext cx="1219200" cy="18288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4648200" y="29718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4114800" y="2895600"/>
            <a:ext cx="381000" cy="381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>
              <a:solidFill>
                <a:schemeClr val="tx1"/>
              </a:solidFill>
            </a:endParaRPr>
          </a:p>
        </p:txBody>
      </p: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Multiple VMs can be implemented on a single hardware platform to provide individuals or user groups with their own OS environments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47813" y="2339975"/>
            <a:ext cx="6064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VM1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897188" y="2339975"/>
            <a:ext cx="6064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VM2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268788" y="234315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VM3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602288" y="234315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VM4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11988" y="2374900"/>
            <a:ext cx="606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FF"/>
                </a:solidFill>
              </a:rPr>
              <a:t>VM5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2" grpId="0"/>
      <p:bldP spid="38" grpId="0"/>
      <p:bldP spid="39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Full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Traditional VMMs provide </a:t>
            </a:r>
            <a:r>
              <a:rPr lang="en-US" sz="2200" dirty="0">
                <a:solidFill>
                  <a:srgbClr val="00B050"/>
                </a:solidFill>
              </a:rPr>
              <a:t>full-virtualization</a:t>
            </a:r>
            <a:r>
              <a:rPr lang="en-US" sz="2200" dirty="0"/>
              <a:t>: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 functionally provided is identical to the underlying </a:t>
            </a:r>
            <a:br>
              <a:rPr lang="en-US" sz="2000" dirty="0"/>
            </a:br>
            <a:r>
              <a:rPr lang="en-US" sz="2000" dirty="0"/>
              <a:t>physical hardware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 functionality is exposed to the VMs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They allow unmodified guest OSs to execute on the VMs</a:t>
            </a:r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This might result in some performance degradation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E.g., </a:t>
            </a:r>
            <a:r>
              <a:rPr lang="en-US" sz="2000" i="1" dirty="0" err="1">
                <a:solidFill>
                  <a:srgbClr val="0000FF"/>
                </a:solidFill>
              </a:rPr>
              <a:t>VMWare</a:t>
            </a:r>
            <a:r>
              <a:rPr lang="en-US" sz="2000" dirty="0"/>
              <a:t> provides full virtualization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457200" lvl="1" indent="0" algn="just" eaLnBrk="1" hangingPunct="1">
              <a:buFontTx/>
              <a:buNone/>
              <a:defRPr/>
            </a:pPr>
            <a:endParaRPr lang="en-US" sz="13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Para-Virtualization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Other types of VMMs provide </a:t>
            </a:r>
            <a:r>
              <a:rPr lang="en-US" sz="2200" dirty="0" err="1">
                <a:solidFill>
                  <a:srgbClr val="00B050"/>
                </a:solidFill>
              </a:rPr>
              <a:t>para</a:t>
            </a:r>
            <a:r>
              <a:rPr lang="en-US" sz="2200" dirty="0">
                <a:solidFill>
                  <a:srgbClr val="00B050"/>
                </a:solidFill>
              </a:rPr>
              <a:t>-virtualization</a:t>
            </a:r>
            <a:r>
              <a:rPr lang="en-US" sz="2200" dirty="0"/>
              <a:t>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They provide a virtual hardware abstraction that is </a:t>
            </a:r>
            <a:r>
              <a:rPr lang="en-US" sz="2000" i="1" u="sng" dirty="0">
                <a:solidFill>
                  <a:schemeClr val="bg1">
                    <a:lumMod val="50000"/>
                  </a:schemeClr>
                </a:solidFill>
              </a:rPr>
              <a:t>similar, but not identical</a:t>
            </a:r>
            <a:r>
              <a:rPr lang="en-US" sz="2000" dirty="0"/>
              <a:t> to the real hardware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They modify the guest OS to cooperate with the VMM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They result in lower overhead leading to better performance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E.g., </a:t>
            </a:r>
            <a:r>
              <a:rPr lang="en-US" sz="2000" i="1" dirty="0" err="1">
                <a:solidFill>
                  <a:srgbClr val="0000FF"/>
                </a:solidFill>
              </a:rPr>
              <a:t>Xen</a:t>
            </a:r>
            <a:r>
              <a:rPr lang="en-US" sz="2000" dirty="0"/>
              <a:t> provides both </a:t>
            </a:r>
            <a:r>
              <a:rPr lang="en-US" sz="2000" dirty="0" err="1"/>
              <a:t>para</a:t>
            </a:r>
            <a:r>
              <a:rPr lang="en-US" sz="2000" dirty="0"/>
              <a:t>-virtualization as well as </a:t>
            </a:r>
            <a:br>
              <a:rPr lang="en-US" sz="2000" dirty="0"/>
            </a:br>
            <a:r>
              <a:rPr lang="en-US" sz="2000" dirty="0"/>
              <a:t>full-virtualization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457200" lvl="1" indent="0" algn="just" eaLnBrk="1" hangingPunct="1">
              <a:buFontTx/>
              <a:buNone/>
              <a:defRPr/>
            </a:pPr>
            <a:endParaRPr lang="en-US" sz="13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395709" cy="1049235"/>
          </a:xfrm>
        </p:spPr>
        <p:txBody>
          <a:bodyPr/>
          <a:lstStyle/>
          <a:p>
            <a:pPr eaLnBrk="1" hangingPunct="1"/>
            <a:r>
              <a:rPr lang="en-US" dirty="0"/>
              <a:t>Virtualization and Emulation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VMs can employ </a:t>
            </a:r>
            <a:r>
              <a:rPr lang="en-US" sz="2000" i="1" dirty="0">
                <a:solidFill>
                  <a:srgbClr val="0000FF"/>
                </a:solidFill>
              </a:rPr>
              <a:t>emulation techniques</a:t>
            </a:r>
            <a:r>
              <a:rPr lang="en-US" sz="2000" dirty="0"/>
              <a:t> to support cross-platform software compatibility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Compatibility can be provided either at the system level (e.g., to run a Windows OS on Macintosh) or at the program or process level (e.g., to run Excel on a Sun Solaris/SPARC platform)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Emulation is the process of implementing the interface and functionality of one system on a system having a different interface and functionality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It can be argued that virtualization itself is simply a form of emulation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6571343" cy="1049235"/>
          </a:xfrm>
        </p:spPr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4248944" y="52395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213" y="4716463"/>
            <a:ext cx="1550987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</a:p>
        </p:txBody>
      </p:sp>
      <p:sp>
        <p:nvSpPr>
          <p:cNvPr id="24" name="Freeform 23"/>
          <p:cNvSpPr/>
          <p:nvPr/>
        </p:nvSpPr>
        <p:spPr>
          <a:xfrm>
            <a:off x="3938588" y="4016375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Virtual machine types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65728" y="385420"/>
            <a:ext cx="6571343" cy="1049235"/>
          </a:xfrm>
        </p:spPr>
        <p:txBody>
          <a:bodyPr/>
          <a:lstStyle/>
          <a:p>
            <a:pPr eaLnBrk="1" hangingPunct="1"/>
            <a:r>
              <a:rPr lang="en-US"/>
              <a:t>Background: Computer System Architectures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09800" y="1485900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209800" y="1485900"/>
            <a:ext cx="0" cy="419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09800" y="56769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505200" y="4533900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09800" y="51054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09800" y="4537075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543800" y="1485900"/>
            <a:ext cx="0" cy="419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248400" y="56769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248400" y="5105400"/>
            <a:ext cx="1295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248400" y="4522788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09800" y="4076700"/>
            <a:ext cx="46863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896100" y="40767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638800" y="35814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38800" y="3581400"/>
            <a:ext cx="1905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09800" y="3162300"/>
            <a:ext cx="533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" name="Straight Connector 3071"/>
          <p:cNvCxnSpPr/>
          <p:nvPr/>
        </p:nvCxnSpPr>
        <p:spPr>
          <a:xfrm>
            <a:off x="2209800" y="2781300"/>
            <a:ext cx="2514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6" name="Straight Connector 3075"/>
          <p:cNvCxnSpPr/>
          <p:nvPr/>
        </p:nvCxnSpPr>
        <p:spPr>
          <a:xfrm>
            <a:off x="4724400" y="27813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733800" y="2781300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971800" y="2789238"/>
            <a:ext cx="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8" name="Straight Connector 3077"/>
          <p:cNvCxnSpPr/>
          <p:nvPr/>
        </p:nvCxnSpPr>
        <p:spPr>
          <a:xfrm>
            <a:off x="2209800" y="22479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0" name="Straight Connector 3079"/>
          <p:cNvCxnSpPr/>
          <p:nvPr/>
        </p:nvCxnSpPr>
        <p:spPr>
          <a:xfrm>
            <a:off x="5638800" y="2247900"/>
            <a:ext cx="0" cy="914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2" name="Straight Connector 3081"/>
          <p:cNvCxnSpPr/>
          <p:nvPr/>
        </p:nvCxnSpPr>
        <p:spPr>
          <a:xfrm>
            <a:off x="4114800" y="2019300"/>
            <a:ext cx="0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4" name="Straight Connector 3083"/>
          <p:cNvCxnSpPr/>
          <p:nvPr/>
        </p:nvCxnSpPr>
        <p:spPr>
          <a:xfrm>
            <a:off x="4114800" y="2019300"/>
            <a:ext cx="266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Straight Connector 3085"/>
          <p:cNvCxnSpPr/>
          <p:nvPr/>
        </p:nvCxnSpPr>
        <p:spPr>
          <a:xfrm>
            <a:off x="6781800" y="2019300"/>
            <a:ext cx="0" cy="1143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7" name="Oval 3086"/>
          <p:cNvSpPr/>
          <p:nvPr/>
        </p:nvSpPr>
        <p:spPr>
          <a:xfrm>
            <a:off x="4552950" y="13525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1</a:t>
            </a:r>
          </a:p>
        </p:txBody>
      </p:sp>
      <p:sp>
        <p:nvSpPr>
          <p:cNvPr id="50" name="Oval 49"/>
          <p:cNvSpPr/>
          <p:nvPr/>
        </p:nvSpPr>
        <p:spPr>
          <a:xfrm>
            <a:off x="5010150" y="1865313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2</a:t>
            </a:r>
          </a:p>
        </p:txBody>
      </p:sp>
      <p:sp>
        <p:nvSpPr>
          <p:cNvPr id="51" name="Oval 50"/>
          <p:cNvSpPr/>
          <p:nvPr/>
        </p:nvSpPr>
        <p:spPr>
          <a:xfrm>
            <a:off x="2971800" y="21145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3</a:t>
            </a:r>
          </a:p>
        </p:txBody>
      </p:sp>
      <p:sp>
        <p:nvSpPr>
          <p:cNvPr id="52" name="Oval 51"/>
          <p:cNvSpPr/>
          <p:nvPr/>
        </p:nvSpPr>
        <p:spPr>
          <a:xfrm>
            <a:off x="4611687" y="20955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3</a:t>
            </a:r>
          </a:p>
        </p:txBody>
      </p:sp>
      <p:sp>
        <p:nvSpPr>
          <p:cNvPr id="53" name="Oval 52"/>
          <p:cNvSpPr/>
          <p:nvPr/>
        </p:nvSpPr>
        <p:spPr>
          <a:xfrm>
            <a:off x="2438400" y="25527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3209925" y="25527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5</a:t>
            </a:r>
          </a:p>
        </p:txBody>
      </p:sp>
      <p:sp>
        <p:nvSpPr>
          <p:cNvPr id="55" name="Oval 54"/>
          <p:cNvSpPr/>
          <p:nvPr/>
        </p:nvSpPr>
        <p:spPr>
          <a:xfrm>
            <a:off x="4114800" y="25527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6</a:t>
            </a:r>
          </a:p>
        </p:txBody>
      </p:sp>
      <p:sp>
        <p:nvSpPr>
          <p:cNvPr id="56" name="Oval 55"/>
          <p:cNvSpPr/>
          <p:nvPr/>
        </p:nvSpPr>
        <p:spPr>
          <a:xfrm>
            <a:off x="7010400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7</a:t>
            </a:r>
          </a:p>
        </p:txBody>
      </p:sp>
      <p:sp>
        <p:nvSpPr>
          <p:cNvPr id="57" name="Oval 56"/>
          <p:cNvSpPr/>
          <p:nvPr/>
        </p:nvSpPr>
        <p:spPr>
          <a:xfrm>
            <a:off x="6096000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7</a:t>
            </a:r>
          </a:p>
        </p:txBody>
      </p:sp>
      <p:sp>
        <p:nvSpPr>
          <p:cNvPr id="58" name="Oval 57"/>
          <p:cNvSpPr/>
          <p:nvPr/>
        </p:nvSpPr>
        <p:spPr>
          <a:xfrm>
            <a:off x="5143500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59" name="Oval 58"/>
          <p:cNvSpPr/>
          <p:nvPr/>
        </p:nvSpPr>
        <p:spPr>
          <a:xfrm>
            <a:off x="4114800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0" name="Oval 59"/>
          <p:cNvSpPr/>
          <p:nvPr/>
        </p:nvSpPr>
        <p:spPr>
          <a:xfrm>
            <a:off x="3243262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1" name="Oval 60"/>
          <p:cNvSpPr/>
          <p:nvPr/>
        </p:nvSpPr>
        <p:spPr>
          <a:xfrm>
            <a:off x="2438400" y="31242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8</a:t>
            </a:r>
          </a:p>
        </p:txBody>
      </p:sp>
      <p:sp>
        <p:nvSpPr>
          <p:cNvPr id="62" name="Oval 61"/>
          <p:cNvSpPr/>
          <p:nvPr/>
        </p:nvSpPr>
        <p:spPr>
          <a:xfrm>
            <a:off x="6477000" y="34480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9</a:t>
            </a:r>
          </a:p>
        </p:txBody>
      </p:sp>
      <p:sp>
        <p:nvSpPr>
          <p:cNvPr id="63" name="Oval 62"/>
          <p:cNvSpPr/>
          <p:nvPr/>
        </p:nvSpPr>
        <p:spPr>
          <a:xfrm>
            <a:off x="3581400" y="39433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10</a:t>
            </a:r>
          </a:p>
        </p:txBody>
      </p:sp>
      <p:sp>
        <p:nvSpPr>
          <p:cNvPr id="64" name="Oval 63"/>
          <p:cNvSpPr/>
          <p:nvPr/>
        </p:nvSpPr>
        <p:spPr>
          <a:xfrm>
            <a:off x="6096000" y="396240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10</a:t>
            </a:r>
          </a:p>
        </p:txBody>
      </p:sp>
      <p:sp>
        <p:nvSpPr>
          <p:cNvPr id="65" name="Oval 64"/>
          <p:cNvSpPr/>
          <p:nvPr/>
        </p:nvSpPr>
        <p:spPr>
          <a:xfrm>
            <a:off x="2705100" y="44037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11</a:t>
            </a:r>
          </a:p>
        </p:txBody>
      </p:sp>
      <p:sp>
        <p:nvSpPr>
          <p:cNvPr id="66" name="Oval 65"/>
          <p:cNvSpPr/>
          <p:nvPr/>
        </p:nvSpPr>
        <p:spPr>
          <a:xfrm>
            <a:off x="6438900" y="44037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11</a:t>
            </a:r>
          </a:p>
        </p:txBody>
      </p:sp>
      <p:sp>
        <p:nvSpPr>
          <p:cNvPr id="67" name="Oval 66"/>
          <p:cNvSpPr/>
          <p:nvPr/>
        </p:nvSpPr>
        <p:spPr>
          <a:xfrm>
            <a:off x="7069137" y="440372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12</a:t>
            </a:r>
          </a:p>
        </p:txBody>
      </p:sp>
      <p:sp>
        <p:nvSpPr>
          <p:cNvPr id="68" name="Oval 67"/>
          <p:cNvSpPr/>
          <p:nvPr/>
        </p:nvSpPr>
        <p:spPr>
          <a:xfrm>
            <a:off x="2705100" y="4972050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13</a:t>
            </a:r>
          </a:p>
        </p:txBody>
      </p:sp>
      <p:sp>
        <p:nvSpPr>
          <p:cNvPr id="69" name="Oval 68"/>
          <p:cNvSpPr/>
          <p:nvPr/>
        </p:nvSpPr>
        <p:spPr>
          <a:xfrm>
            <a:off x="6794500" y="4994275"/>
            <a:ext cx="304800" cy="2667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14</a:t>
            </a:r>
          </a:p>
        </p:txBody>
      </p:sp>
      <p:sp>
        <p:nvSpPr>
          <p:cNvPr id="19504" name="TextBox 3087"/>
          <p:cNvSpPr txBox="1">
            <a:spLocks noChangeArrowheads="1"/>
          </p:cNvSpPr>
          <p:nvPr/>
        </p:nvSpPr>
        <p:spPr bwMode="auto">
          <a:xfrm>
            <a:off x="2255837" y="2841625"/>
            <a:ext cx="66992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Drivers</a:t>
            </a:r>
          </a:p>
        </p:txBody>
      </p:sp>
      <p:sp>
        <p:nvSpPr>
          <p:cNvPr id="19505" name="TextBox 70"/>
          <p:cNvSpPr txBox="1">
            <a:spLocks noChangeArrowheads="1"/>
          </p:cNvSpPr>
          <p:nvPr/>
        </p:nvSpPr>
        <p:spPr bwMode="auto">
          <a:xfrm>
            <a:off x="2646362" y="1582738"/>
            <a:ext cx="16414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Application Programs</a:t>
            </a:r>
          </a:p>
        </p:txBody>
      </p:sp>
      <p:sp>
        <p:nvSpPr>
          <p:cNvPr id="19506" name="TextBox 71"/>
          <p:cNvSpPr txBox="1">
            <a:spLocks noChangeArrowheads="1"/>
          </p:cNvSpPr>
          <p:nvPr/>
        </p:nvSpPr>
        <p:spPr bwMode="auto">
          <a:xfrm>
            <a:off x="5862637" y="2228850"/>
            <a:ext cx="771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Libraries</a:t>
            </a:r>
          </a:p>
        </p:txBody>
      </p:sp>
      <p:sp>
        <p:nvSpPr>
          <p:cNvPr id="19507" name="TextBox 72"/>
          <p:cNvSpPr txBox="1">
            <a:spLocks noChangeArrowheads="1"/>
          </p:cNvSpPr>
          <p:nvPr/>
        </p:nvSpPr>
        <p:spPr bwMode="auto">
          <a:xfrm>
            <a:off x="3638550" y="2362200"/>
            <a:ext cx="4079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OS</a:t>
            </a:r>
          </a:p>
        </p:txBody>
      </p:sp>
      <p:sp>
        <p:nvSpPr>
          <p:cNvPr id="19508" name="TextBox 73"/>
          <p:cNvSpPr txBox="1">
            <a:spLocks noChangeArrowheads="1"/>
          </p:cNvSpPr>
          <p:nvPr/>
        </p:nvSpPr>
        <p:spPr bwMode="auto">
          <a:xfrm>
            <a:off x="3124200" y="2822575"/>
            <a:ext cx="4556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900"/>
              <a:t>Memory </a:t>
            </a:r>
          </a:p>
          <a:p>
            <a:r>
              <a:rPr lang="en-US" sz="900"/>
              <a:t>Manager</a:t>
            </a:r>
          </a:p>
        </p:txBody>
      </p:sp>
      <p:sp>
        <p:nvSpPr>
          <p:cNvPr id="19509" name="TextBox 74"/>
          <p:cNvSpPr txBox="1">
            <a:spLocks noChangeArrowheads="1"/>
          </p:cNvSpPr>
          <p:nvPr/>
        </p:nvSpPr>
        <p:spPr bwMode="auto">
          <a:xfrm>
            <a:off x="3810000" y="2833688"/>
            <a:ext cx="8731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Scheduler</a:t>
            </a:r>
          </a:p>
        </p:txBody>
      </p:sp>
      <p:sp>
        <p:nvSpPr>
          <p:cNvPr id="19510" name="TextBox 75"/>
          <p:cNvSpPr txBox="1">
            <a:spLocks noChangeArrowheads="1"/>
          </p:cNvSpPr>
          <p:nvPr/>
        </p:nvSpPr>
        <p:spPr bwMode="auto">
          <a:xfrm>
            <a:off x="3046412" y="3533775"/>
            <a:ext cx="1565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Execution Hardware</a:t>
            </a:r>
          </a:p>
        </p:txBody>
      </p:sp>
      <p:sp>
        <p:nvSpPr>
          <p:cNvPr id="19511" name="TextBox 76"/>
          <p:cNvSpPr txBox="1">
            <a:spLocks noChangeArrowheads="1"/>
          </p:cNvSpPr>
          <p:nvPr/>
        </p:nvSpPr>
        <p:spPr bwMode="auto">
          <a:xfrm>
            <a:off x="4046537" y="4170363"/>
            <a:ext cx="19780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System Interconnect (bus)</a:t>
            </a:r>
          </a:p>
        </p:txBody>
      </p:sp>
      <p:sp>
        <p:nvSpPr>
          <p:cNvPr id="19512" name="TextBox 77"/>
          <p:cNvSpPr txBox="1">
            <a:spLocks noChangeArrowheads="1"/>
          </p:cNvSpPr>
          <p:nvPr/>
        </p:nvSpPr>
        <p:spPr bwMode="auto">
          <a:xfrm>
            <a:off x="6011862" y="3714750"/>
            <a:ext cx="1531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Memory Translation</a:t>
            </a:r>
          </a:p>
        </p:txBody>
      </p:sp>
      <p:sp>
        <p:nvSpPr>
          <p:cNvPr id="19513" name="TextBox 78"/>
          <p:cNvSpPr txBox="1">
            <a:spLocks noChangeArrowheads="1"/>
          </p:cNvSpPr>
          <p:nvPr/>
        </p:nvSpPr>
        <p:spPr bwMode="auto">
          <a:xfrm>
            <a:off x="2401887" y="4670425"/>
            <a:ext cx="925513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Controllers</a:t>
            </a:r>
          </a:p>
        </p:txBody>
      </p:sp>
      <p:sp>
        <p:nvSpPr>
          <p:cNvPr id="19514" name="TextBox 79"/>
          <p:cNvSpPr txBox="1">
            <a:spLocks noChangeArrowheads="1"/>
          </p:cNvSpPr>
          <p:nvPr/>
        </p:nvSpPr>
        <p:spPr bwMode="auto">
          <a:xfrm>
            <a:off x="6448425" y="4694238"/>
            <a:ext cx="9255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Controllers</a:t>
            </a:r>
          </a:p>
        </p:txBody>
      </p:sp>
      <p:sp>
        <p:nvSpPr>
          <p:cNvPr id="19515" name="TextBox 80"/>
          <p:cNvSpPr txBox="1">
            <a:spLocks noChangeArrowheads="1"/>
          </p:cNvSpPr>
          <p:nvPr/>
        </p:nvSpPr>
        <p:spPr bwMode="auto">
          <a:xfrm>
            <a:off x="2324100" y="5214938"/>
            <a:ext cx="1127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/>
              <a:t>I/O Devices &amp;</a:t>
            </a:r>
          </a:p>
          <a:p>
            <a:pPr algn="ctr"/>
            <a:r>
              <a:rPr lang="en-US" sz="1200"/>
              <a:t>Networking</a:t>
            </a:r>
          </a:p>
        </p:txBody>
      </p:sp>
      <p:sp>
        <p:nvSpPr>
          <p:cNvPr id="19516" name="TextBox 81"/>
          <p:cNvSpPr txBox="1">
            <a:spLocks noChangeArrowheads="1"/>
          </p:cNvSpPr>
          <p:nvPr/>
        </p:nvSpPr>
        <p:spPr bwMode="auto">
          <a:xfrm>
            <a:off x="6369050" y="5307013"/>
            <a:ext cx="111442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Main Memory</a:t>
            </a:r>
          </a:p>
        </p:txBody>
      </p:sp>
      <p:sp>
        <p:nvSpPr>
          <p:cNvPr id="19517" name="TextBox 82"/>
          <p:cNvSpPr txBox="1">
            <a:spLocks noChangeArrowheads="1"/>
          </p:cNvSpPr>
          <p:nvPr/>
        </p:nvSpPr>
        <p:spPr bwMode="auto">
          <a:xfrm>
            <a:off x="7772400" y="2036763"/>
            <a:ext cx="890587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Software</a:t>
            </a:r>
          </a:p>
        </p:txBody>
      </p:sp>
      <p:sp>
        <p:nvSpPr>
          <p:cNvPr id="19518" name="TextBox 83"/>
          <p:cNvSpPr txBox="1">
            <a:spLocks noChangeArrowheads="1"/>
          </p:cNvSpPr>
          <p:nvPr/>
        </p:nvSpPr>
        <p:spPr bwMode="auto">
          <a:xfrm>
            <a:off x="7772400" y="2971800"/>
            <a:ext cx="4619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ISA</a:t>
            </a:r>
          </a:p>
        </p:txBody>
      </p:sp>
      <p:sp>
        <p:nvSpPr>
          <p:cNvPr id="19519" name="TextBox 84"/>
          <p:cNvSpPr txBox="1">
            <a:spLocks noChangeArrowheads="1"/>
          </p:cNvSpPr>
          <p:nvPr/>
        </p:nvSpPr>
        <p:spPr bwMode="auto">
          <a:xfrm>
            <a:off x="7759700" y="4313238"/>
            <a:ext cx="94456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 b="1"/>
              <a:t>Hardware</a:t>
            </a:r>
          </a:p>
        </p:txBody>
      </p:sp>
      <p:sp>
        <p:nvSpPr>
          <p:cNvPr id="3094" name="TextBox 3093"/>
          <p:cNvSpPr txBox="1">
            <a:spLocks noChangeArrowheads="1"/>
          </p:cNvSpPr>
          <p:nvPr/>
        </p:nvSpPr>
        <p:spPr bwMode="auto">
          <a:xfrm>
            <a:off x="274637" y="1720850"/>
            <a:ext cx="1905000" cy="461963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 rIns="0">
            <a:spAutoFit/>
          </a:bodyPr>
          <a:lstStyle/>
          <a:p>
            <a:r>
              <a:rPr lang="en-US" sz="1200" b="1"/>
              <a:t>Instruction Set </a:t>
            </a:r>
          </a:p>
          <a:p>
            <a:r>
              <a:rPr lang="en-US" sz="1200" b="1"/>
              <a:t>Architecture (ISA): 7 &amp; 8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274637" y="2274888"/>
            <a:ext cx="1905000" cy="461962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Application Binary </a:t>
            </a:r>
          </a:p>
          <a:p>
            <a:r>
              <a:rPr lang="en-US" sz="1200" b="1"/>
              <a:t>Interface (ABI): 3 &amp; 7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276225" y="2811463"/>
            <a:ext cx="1905000" cy="646112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Application Programming </a:t>
            </a:r>
          </a:p>
          <a:p>
            <a:r>
              <a:rPr lang="en-US" sz="1200" b="1"/>
              <a:t>Interface (API): 2 &amp;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4" grpId="0" animBg="1"/>
      <p:bldP spid="92" grpId="0" animBg="1"/>
      <p:bldP spid="9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533400"/>
            <a:ext cx="6571343" cy="1049235"/>
          </a:xfrm>
        </p:spPr>
        <p:txBody>
          <a:bodyPr/>
          <a:lstStyle/>
          <a:p>
            <a:pPr eaLnBrk="1" hangingPunct="1"/>
            <a:r>
              <a:rPr lang="en-US" dirty="0"/>
              <a:t>Types of Virtual Machines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1828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As there is a process perspective and a system perspective of machines, there are also process-level and system-level VMs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Virtual machines can be of two types:</a:t>
            </a:r>
          </a:p>
        </p:txBody>
      </p:sp>
      <p:sp>
        <p:nvSpPr>
          <p:cNvPr id="10" name="Freeform 9"/>
          <p:cNvSpPr/>
          <p:nvPr/>
        </p:nvSpPr>
        <p:spPr>
          <a:xfrm>
            <a:off x="609600" y="2667000"/>
            <a:ext cx="8001000" cy="457200"/>
          </a:xfrm>
          <a:custGeom>
            <a:avLst/>
            <a:gdLst>
              <a:gd name="connsiteX0" fmla="*/ 0 w 6096000"/>
              <a:gd name="connsiteY0" fmla="*/ 109202 h 655200"/>
              <a:gd name="connsiteX1" fmla="*/ 109202 w 6096000"/>
              <a:gd name="connsiteY1" fmla="*/ 0 h 655200"/>
              <a:gd name="connsiteX2" fmla="*/ 5986798 w 6096000"/>
              <a:gd name="connsiteY2" fmla="*/ 0 h 655200"/>
              <a:gd name="connsiteX3" fmla="*/ 6096000 w 6096000"/>
              <a:gd name="connsiteY3" fmla="*/ 109202 h 655200"/>
              <a:gd name="connsiteX4" fmla="*/ 6096000 w 6096000"/>
              <a:gd name="connsiteY4" fmla="*/ 545998 h 655200"/>
              <a:gd name="connsiteX5" fmla="*/ 5986798 w 6096000"/>
              <a:gd name="connsiteY5" fmla="*/ 655200 h 655200"/>
              <a:gd name="connsiteX6" fmla="*/ 109202 w 6096000"/>
              <a:gd name="connsiteY6" fmla="*/ 655200 h 655200"/>
              <a:gd name="connsiteX7" fmla="*/ 0 w 6096000"/>
              <a:gd name="connsiteY7" fmla="*/ 545998 h 655200"/>
              <a:gd name="connsiteX8" fmla="*/ 0 w 6096000"/>
              <a:gd name="connsiteY8" fmla="*/ 109202 h 65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55200">
                <a:moveTo>
                  <a:pt x="0" y="109202"/>
                </a:moveTo>
                <a:cubicBezTo>
                  <a:pt x="0" y="48891"/>
                  <a:pt x="48891" y="0"/>
                  <a:pt x="109202" y="0"/>
                </a:cubicBezTo>
                <a:lnTo>
                  <a:pt x="5986798" y="0"/>
                </a:lnTo>
                <a:cubicBezTo>
                  <a:pt x="6047109" y="0"/>
                  <a:pt x="6096000" y="48891"/>
                  <a:pt x="6096000" y="109202"/>
                </a:cubicBezTo>
                <a:lnTo>
                  <a:pt x="6096000" y="545998"/>
                </a:lnTo>
                <a:cubicBezTo>
                  <a:pt x="6096000" y="606309"/>
                  <a:pt x="6047109" y="655200"/>
                  <a:pt x="5986798" y="655200"/>
                </a:cubicBezTo>
                <a:lnTo>
                  <a:pt x="109202" y="655200"/>
                </a:lnTo>
                <a:cubicBezTo>
                  <a:pt x="48891" y="655200"/>
                  <a:pt x="0" y="606309"/>
                  <a:pt x="0" y="545998"/>
                </a:cubicBezTo>
                <a:lnTo>
                  <a:pt x="0" y="109202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8664" tIns="138664" rIns="138664" bIns="138664" spcCol="1270" anchor="ctr"/>
          <a:lstStyle/>
          <a:p>
            <a:pPr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200" i="1" dirty="0">
                <a:solidFill>
                  <a:schemeClr val="bg1"/>
                </a:solidFill>
              </a:rPr>
              <a:t>1. Process VM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09600" y="3532188"/>
            <a:ext cx="8001000" cy="463550"/>
          </a:xfrm>
          <a:custGeom>
            <a:avLst/>
            <a:gdLst>
              <a:gd name="connsiteX0" fmla="*/ 0 w 6096000"/>
              <a:gd name="connsiteY0" fmla="*/ 0 h 463680"/>
              <a:gd name="connsiteX1" fmla="*/ 6096000 w 6096000"/>
              <a:gd name="connsiteY1" fmla="*/ 0 h 463680"/>
              <a:gd name="connsiteX2" fmla="*/ 6096000 w 6096000"/>
              <a:gd name="connsiteY2" fmla="*/ 463680 h 463680"/>
              <a:gd name="connsiteX3" fmla="*/ 0 w 6096000"/>
              <a:gd name="connsiteY3" fmla="*/ 463680 h 463680"/>
              <a:gd name="connsiteX4" fmla="*/ 0 w 6096000"/>
              <a:gd name="connsiteY4" fmla="*/ 0 h 463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463680">
                <a:moveTo>
                  <a:pt x="0" y="0"/>
                </a:moveTo>
                <a:lnTo>
                  <a:pt x="6096000" y="0"/>
                </a:lnTo>
                <a:lnTo>
                  <a:pt x="6096000" y="463680"/>
                </a:lnTo>
                <a:lnTo>
                  <a:pt x="0" y="46368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48" tIns="35560" rIns="199136" bIns="35560" spcCol="1270"/>
          <a:lstStyle/>
          <a:p>
            <a:pPr marL="342900" lvl="1" indent="-342900" defTabSz="977900">
              <a:lnSpc>
                <a:spcPct val="90000"/>
              </a:lnSpc>
              <a:spcAft>
                <a:spcPct val="20000"/>
              </a:spcAft>
              <a:buFont typeface="Arial" pitchFamily="34" charset="0"/>
              <a:buChar char="•"/>
              <a:defRPr/>
            </a:pPr>
            <a:r>
              <a:rPr lang="en-US" sz="2200" dirty="0"/>
              <a:t>Capable of supporting an individual process</a:t>
            </a:r>
          </a:p>
        </p:txBody>
      </p:sp>
      <p:sp>
        <p:nvSpPr>
          <p:cNvPr id="12" name="Freeform 11"/>
          <p:cNvSpPr/>
          <p:nvPr/>
        </p:nvSpPr>
        <p:spPr>
          <a:xfrm>
            <a:off x="609600" y="4191000"/>
            <a:ext cx="8001000" cy="457200"/>
          </a:xfrm>
          <a:custGeom>
            <a:avLst/>
            <a:gdLst>
              <a:gd name="connsiteX0" fmla="*/ 0 w 6096000"/>
              <a:gd name="connsiteY0" fmla="*/ 109202 h 655200"/>
              <a:gd name="connsiteX1" fmla="*/ 109202 w 6096000"/>
              <a:gd name="connsiteY1" fmla="*/ 0 h 655200"/>
              <a:gd name="connsiteX2" fmla="*/ 5986798 w 6096000"/>
              <a:gd name="connsiteY2" fmla="*/ 0 h 655200"/>
              <a:gd name="connsiteX3" fmla="*/ 6096000 w 6096000"/>
              <a:gd name="connsiteY3" fmla="*/ 109202 h 655200"/>
              <a:gd name="connsiteX4" fmla="*/ 6096000 w 6096000"/>
              <a:gd name="connsiteY4" fmla="*/ 545998 h 655200"/>
              <a:gd name="connsiteX5" fmla="*/ 5986798 w 6096000"/>
              <a:gd name="connsiteY5" fmla="*/ 655200 h 655200"/>
              <a:gd name="connsiteX6" fmla="*/ 109202 w 6096000"/>
              <a:gd name="connsiteY6" fmla="*/ 655200 h 655200"/>
              <a:gd name="connsiteX7" fmla="*/ 0 w 6096000"/>
              <a:gd name="connsiteY7" fmla="*/ 545998 h 655200"/>
              <a:gd name="connsiteX8" fmla="*/ 0 w 6096000"/>
              <a:gd name="connsiteY8" fmla="*/ 109202 h 65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55200">
                <a:moveTo>
                  <a:pt x="0" y="109202"/>
                </a:moveTo>
                <a:cubicBezTo>
                  <a:pt x="0" y="48891"/>
                  <a:pt x="48891" y="0"/>
                  <a:pt x="109202" y="0"/>
                </a:cubicBezTo>
                <a:lnTo>
                  <a:pt x="5986798" y="0"/>
                </a:lnTo>
                <a:cubicBezTo>
                  <a:pt x="6047109" y="0"/>
                  <a:pt x="6096000" y="48891"/>
                  <a:pt x="6096000" y="109202"/>
                </a:cubicBezTo>
                <a:lnTo>
                  <a:pt x="6096000" y="545998"/>
                </a:lnTo>
                <a:cubicBezTo>
                  <a:pt x="6096000" y="606309"/>
                  <a:pt x="6047109" y="655200"/>
                  <a:pt x="5986798" y="655200"/>
                </a:cubicBezTo>
                <a:lnTo>
                  <a:pt x="109202" y="655200"/>
                </a:lnTo>
                <a:cubicBezTo>
                  <a:pt x="48891" y="655200"/>
                  <a:pt x="0" y="606309"/>
                  <a:pt x="0" y="545998"/>
                </a:cubicBezTo>
                <a:lnTo>
                  <a:pt x="0" y="109202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138664" tIns="138664" rIns="138664" bIns="138664" spcCol="1270" anchor="ctr"/>
          <a:lstStyle/>
          <a:p>
            <a:pPr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200" i="1" dirty="0">
                <a:solidFill>
                  <a:schemeClr val="bg1"/>
                </a:solidFill>
              </a:rPr>
              <a:t>2. System VM 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09600" y="4987925"/>
            <a:ext cx="8001000" cy="955675"/>
          </a:xfrm>
          <a:custGeom>
            <a:avLst/>
            <a:gdLst>
              <a:gd name="connsiteX0" fmla="*/ 0 w 6096000"/>
              <a:gd name="connsiteY0" fmla="*/ 0 h 956340"/>
              <a:gd name="connsiteX1" fmla="*/ 6096000 w 6096000"/>
              <a:gd name="connsiteY1" fmla="*/ 0 h 956340"/>
              <a:gd name="connsiteX2" fmla="*/ 6096000 w 6096000"/>
              <a:gd name="connsiteY2" fmla="*/ 956340 h 956340"/>
              <a:gd name="connsiteX3" fmla="*/ 0 w 6096000"/>
              <a:gd name="connsiteY3" fmla="*/ 956340 h 956340"/>
              <a:gd name="connsiteX4" fmla="*/ 0 w 6096000"/>
              <a:gd name="connsiteY4" fmla="*/ 0 h 956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956340">
                <a:moveTo>
                  <a:pt x="0" y="0"/>
                </a:moveTo>
                <a:lnTo>
                  <a:pt x="6096000" y="0"/>
                </a:lnTo>
                <a:lnTo>
                  <a:pt x="6096000" y="956340"/>
                </a:lnTo>
                <a:lnTo>
                  <a:pt x="0" y="9563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193548" tIns="35560" rIns="199136" bIns="35560" spcCol="1270"/>
          <a:lstStyle/>
          <a:p>
            <a:pPr marL="228600" lvl="1" indent="-228600" defTabSz="977900">
              <a:lnSpc>
                <a:spcPct val="90000"/>
              </a:lnSpc>
              <a:spcAft>
                <a:spcPct val="20000"/>
              </a:spcAft>
              <a:buFontTx/>
              <a:buChar char="••"/>
              <a:defRPr/>
            </a:pPr>
            <a:r>
              <a:rPr lang="en-US" sz="2200" dirty="0"/>
              <a:t>Provides a complete system environment </a:t>
            </a:r>
          </a:p>
          <a:p>
            <a:pPr marL="228600" lvl="1" indent="-228600" defTabSz="977900">
              <a:lnSpc>
                <a:spcPct val="90000"/>
              </a:lnSpc>
              <a:spcAft>
                <a:spcPct val="20000"/>
              </a:spcAft>
              <a:buFontTx/>
              <a:buChar char="••"/>
              <a:defRPr/>
            </a:pPr>
            <a:r>
              <a:rPr lang="en-US" sz="2200" dirty="0"/>
              <a:t>Supports an OS with potentially many types of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Process Virtual Machine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105400"/>
            <a:ext cx="8229600" cy="838200"/>
          </a:xfrm>
          <a:solidFill>
            <a:srgbClr val="92D050"/>
          </a:solidFill>
        </p:spPr>
        <p:txBody>
          <a:bodyPr>
            <a:normAutofit lnSpcReduction="10000"/>
          </a:bodyPr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sz="1800">
                <a:solidFill>
                  <a:schemeClr val="bg1"/>
                </a:solidFill>
              </a:rPr>
              <a:t>Runtime is placed at the ABI interface</a:t>
            </a: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1800">
                <a:solidFill>
                  <a:schemeClr val="bg1"/>
                </a:solidFill>
              </a:rPr>
              <a:t>Runtime emulates both user-level instructions and OS system calls</a:t>
            </a:r>
          </a:p>
        </p:txBody>
      </p:sp>
      <p:sp>
        <p:nvSpPr>
          <p:cNvPr id="15" name="Left Brace 14"/>
          <p:cNvSpPr/>
          <p:nvPr/>
        </p:nvSpPr>
        <p:spPr>
          <a:xfrm>
            <a:off x="1600200" y="1828800"/>
            <a:ext cx="193675" cy="457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Left Brace 16"/>
          <p:cNvSpPr/>
          <p:nvPr/>
        </p:nvSpPr>
        <p:spPr>
          <a:xfrm>
            <a:off x="1600200" y="2362200"/>
            <a:ext cx="193675" cy="762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1600200" y="3200400"/>
            <a:ext cx="193675" cy="1219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62000" y="1895475"/>
            <a:ext cx="661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Guest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62000" y="2590800"/>
            <a:ext cx="850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Runtime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762000" y="3656013"/>
            <a:ext cx="55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Host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70088" y="1781175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 Process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70088" y="2246313"/>
            <a:ext cx="1828800" cy="8112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Virtualizing Software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36888" y="3059113"/>
            <a:ext cx="762000" cy="5318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970088" y="3057525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70088" y="3576638"/>
            <a:ext cx="1828800" cy="842962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38800" y="1781175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 Process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38800" y="2232025"/>
            <a:ext cx="1828800" cy="21875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 Machine</a:t>
            </a:r>
          </a:p>
        </p:txBody>
      </p:sp>
      <p:sp>
        <p:nvSpPr>
          <p:cNvPr id="6" name="Chevron 5"/>
          <p:cNvSpPr/>
          <p:nvPr/>
        </p:nvSpPr>
        <p:spPr>
          <a:xfrm>
            <a:off x="4381500" y="1766888"/>
            <a:ext cx="571500" cy="2652712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nimBg="1"/>
      <p:bldP spid="15" grpId="0" animBg="1"/>
      <p:bldP spid="17" grpId="0" animBg="1"/>
      <p:bldP spid="19" grpId="0" animBg="1"/>
      <p:bldP spid="24" grpId="0"/>
      <p:bldP spid="29" grpId="0"/>
      <p:bldP spid="30" grpId="0"/>
      <p:bldP spid="28" grpId="0" animBg="1"/>
      <p:bldP spid="34" grpId="0" animBg="1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43491" y="339382"/>
            <a:ext cx="6571343" cy="1049235"/>
          </a:xfrm>
        </p:spPr>
        <p:txBody>
          <a:bodyPr/>
          <a:lstStyle/>
          <a:p>
            <a:pPr eaLnBrk="1" hangingPunct="1"/>
            <a:r>
              <a:rPr lang="en-US"/>
              <a:t>System Virtual Machine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52450" y="4411662"/>
            <a:ext cx="8229600" cy="1219200"/>
          </a:xfrm>
          <a:solidFill>
            <a:srgbClr val="92D050"/>
          </a:solidFill>
          <a:ln>
            <a:solidFill>
              <a:srgbClr val="92D050"/>
            </a:solidFill>
          </a:ln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sz="1750" dirty="0">
                <a:solidFill>
                  <a:schemeClr val="bg1"/>
                </a:solidFill>
              </a:rPr>
              <a:t>VMM emulates the ISA used by one hardware platform to another, forming </a:t>
            </a:r>
            <a:br>
              <a:rPr lang="en-US" sz="1750" dirty="0">
                <a:solidFill>
                  <a:schemeClr val="bg1"/>
                </a:solidFill>
              </a:rPr>
            </a:br>
            <a:r>
              <a:rPr lang="en-US" sz="1750" dirty="0">
                <a:solidFill>
                  <a:schemeClr val="bg1"/>
                </a:solidFill>
              </a:rPr>
              <a:t>a system VM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en-US" sz="1750" dirty="0">
                <a:solidFill>
                  <a:schemeClr val="bg1"/>
                </a:solidFill>
              </a:rPr>
              <a:t>A system VM is capable of executing a system software environment developed for a different set of hardware</a:t>
            </a:r>
            <a:endParaRPr lang="en-US" dirty="0"/>
          </a:p>
        </p:txBody>
      </p:sp>
      <p:sp>
        <p:nvSpPr>
          <p:cNvPr id="15" name="Left Brace 14"/>
          <p:cNvSpPr/>
          <p:nvPr/>
        </p:nvSpPr>
        <p:spPr>
          <a:xfrm>
            <a:off x="1600200" y="1363662"/>
            <a:ext cx="193675" cy="1066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Left Brace 16"/>
          <p:cNvSpPr/>
          <p:nvPr/>
        </p:nvSpPr>
        <p:spPr>
          <a:xfrm>
            <a:off x="1600200" y="2506662"/>
            <a:ext cx="193675" cy="6096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Left Brace 18"/>
          <p:cNvSpPr/>
          <p:nvPr/>
        </p:nvSpPr>
        <p:spPr>
          <a:xfrm>
            <a:off x="1600200" y="3190875"/>
            <a:ext cx="193675" cy="76358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14400" y="1817687"/>
            <a:ext cx="6619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Guest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920750" y="2659062"/>
            <a:ext cx="603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VMM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990600" y="3417887"/>
            <a:ext cx="55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Host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905000" y="1316037"/>
            <a:ext cx="1828800" cy="465138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05000" y="2301875"/>
            <a:ext cx="1828800" cy="809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Virtualizing Software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71800" y="1770062"/>
            <a:ext cx="762000" cy="53181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1905000" y="1781175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905000" y="3111500"/>
            <a:ext cx="1828800" cy="842962"/>
          </a:xfrm>
          <a:prstGeom prst="rect">
            <a:avLst/>
          </a:prstGeom>
          <a:solidFill>
            <a:srgbClr val="C00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638800" y="1301750"/>
            <a:ext cx="1828800" cy="465137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Applications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38800" y="1752600"/>
            <a:ext cx="1828800" cy="2187575"/>
          </a:xfrm>
          <a:prstGeom prst="rect">
            <a:avLst/>
          </a:prstGeom>
          <a:solidFill>
            <a:srgbClr val="FFC0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Virtual Machine</a:t>
            </a:r>
          </a:p>
        </p:txBody>
      </p:sp>
      <p:sp>
        <p:nvSpPr>
          <p:cNvPr id="35" name="Chevron 34"/>
          <p:cNvSpPr/>
          <p:nvPr/>
        </p:nvSpPr>
        <p:spPr>
          <a:xfrm>
            <a:off x="4381500" y="1287462"/>
            <a:ext cx="571500" cy="2652713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638800" y="1744662"/>
            <a:ext cx="1066800" cy="533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nimBg="1"/>
      <p:bldP spid="15" grpId="0" animBg="1"/>
      <p:bldP spid="17" grpId="0" animBg="1"/>
      <p:bldP spid="19" grpId="0" animBg="1"/>
      <p:bldP spid="24" grpId="0"/>
      <p:bldP spid="29" grpId="0"/>
      <p:bldP spid="30" grpId="0"/>
      <p:bldP spid="33" grpId="0" animBg="1"/>
      <p:bldP spid="34" grpId="0" animBg="1"/>
      <p:bldP spid="35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618331" y="58364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Why virtualization, and virtualization properties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Native and Hosted VM Systems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" y="2971800"/>
            <a:ext cx="1447800" cy="20574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Applications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  <a:p>
            <a:pPr algn="ctr">
              <a:defRPr/>
            </a:pPr>
            <a:r>
              <a:rPr lang="en-US" sz="1400" dirty="0"/>
              <a:t>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33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3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057400" y="2362200"/>
            <a:ext cx="1447800" cy="2667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</a:t>
            </a:r>
          </a:p>
          <a:p>
            <a:pPr algn="ctr">
              <a:defRPr/>
            </a:pPr>
            <a:r>
              <a:rPr lang="en-US" sz="1400" dirty="0"/>
              <a:t>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2057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057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057400" y="311626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581400" y="1981200"/>
            <a:ext cx="1447800" cy="3048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Host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3581400" y="42672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581400" y="36576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581400" y="311626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81400" y="2590800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5105400" y="1966913"/>
            <a:ext cx="1447800" cy="30480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400" dirty="0"/>
              <a:t>Guest Applications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Guest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VMM</a:t>
            </a:r>
          </a:p>
          <a:p>
            <a:pPr algn="ctr"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Host OS</a:t>
            </a:r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endParaRPr lang="en-US" sz="1400" dirty="0"/>
          </a:p>
          <a:p>
            <a:pPr algn="ctr">
              <a:defRPr/>
            </a:pPr>
            <a:r>
              <a:rPr lang="en-US" sz="1400" dirty="0"/>
              <a:t>Hardware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5105400" y="425291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105400" y="3643313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105400" y="3100388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576513"/>
            <a:ext cx="1447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19800" y="3643313"/>
            <a:ext cx="0" cy="609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14375" y="5181600"/>
            <a:ext cx="10858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Traditional </a:t>
            </a:r>
          </a:p>
          <a:p>
            <a:r>
              <a:rPr lang="en-US" sz="1200"/>
              <a:t>Uniprocessor</a:t>
            </a:r>
          </a:p>
          <a:p>
            <a:r>
              <a:rPr lang="en-US" sz="1200"/>
              <a:t>System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295525" y="5181600"/>
            <a:ext cx="971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Native </a:t>
            </a:r>
          </a:p>
          <a:p>
            <a:r>
              <a:rPr lang="en-US" sz="1200"/>
              <a:t>VM System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762375" y="5200650"/>
            <a:ext cx="971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User-mode</a:t>
            </a:r>
          </a:p>
          <a:p>
            <a:r>
              <a:rPr lang="en-US" sz="1200"/>
              <a:t>Hosted</a:t>
            </a:r>
          </a:p>
          <a:p>
            <a:r>
              <a:rPr lang="en-US" sz="1200"/>
              <a:t>VM System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286375" y="5203825"/>
            <a:ext cx="9715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Dual-mode</a:t>
            </a:r>
          </a:p>
          <a:p>
            <a:r>
              <a:rPr lang="en-US" sz="1200"/>
              <a:t>Hosted </a:t>
            </a:r>
          </a:p>
          <a:p>
            <a:r>
              <a:rPr lang="en-US" sz="1200"/>
              <a:t>VM System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7010400" y="3100388"/>
            <a:ext cx="0" cy="99060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8" name="TextBox 55"/>
          <p:cNvSpPr txBox="1">
            <a:spLocks noChangeArrowheads="1"/>
          </p:cNvSpPr>
          <p:nvPr/>
        </p:nvSpPr>
        <p:spPr bwMode="auto">
          <a:xfrm>
            <a:off x="7143750" y="3116263"/>
            <a:ext cx="11636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Nonprivileged </a:t>
            </a:r>
          </a:p>
          <a:p>
            <a:r>
              <a:rPr lang="en-US" sz="1200" i="1"/>
              <a:t>modes</a:t>
            </a:r>
          </a:p>
        </p:txBody>
      </p:sp>
      <p:sp>
        <p:nvSpPr>
          <p:cNvPr id="23579" name="TextBox 56"/>
          <p:cNvSpPr txBox="1">
            <a:spLocks noChangeArrowheads="1"/>
          </p:cNvSpPr>
          <p:nvPr/>
        </p:nvSpPr>
        <p:spPr bwMode="auto">
          <a:xfrm>
            <a:off x="7143750" y="3638550"/>
            <a:ext cx="900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i="1"/>
              <a:t>Privileged </a:t>
            </a:r>
          </a:p>
          <a:p>
            <a:r>
              <a:rPr lang="en-US" sz="1200" i="1"/>
              <a:t>modes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1981200" y="3638550"/>
            <a:ext cx="6326188" cy="47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28" name="Straight Connector 22527"/>
          <p:cNvCxnSpPr/>
          <p:nvPr/>
        </p:nvCxnSpPr>
        <p:spPr>
          <a:xfrm>
            <a:off x="6022975" y="3643313"/>
            <a:ext cx="533400" cy="14287"/>
          </a:xfrm>
          <a:prstGeom prst="line">
            <a:avLst/>
          </a:prstGeom>
          <a:ln w="1016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2" grpId="0" animBg="1"/>
      <p:bldP spid="36" grpId="0" animBg="1"/>
      <p:bldP spid="41" grpId="0" animBg="1"/>
      <p:bldP spid="27" grpId="0"/>
      <p:bldP spid="48" grpId="0"/>
      <p:bldP spid="49" grpId="0"/>
      <p:bldP spid="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Taxonomy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10800000" flipV="1">
            <a:off x="2278063" y="1704975"/>
            <a:ext cx="2362200" cy="11430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>
            <a:off x="4640263" y="1704975"/>
            <a:ext cx="2362200" cy="11430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12874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H="1" flipV="1">
            <a:off x="22780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60118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 flipV="1">
            <a:off x="7002463" y="2847975"/>
            <a:ext cx="990600" cy="8382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16"/>
          <p:cNvSpPr txBox="1">
            <a:spLocks noChangeArrowheads="1"/>
          </p:cNvSpPr>
          <p:nvPr/>
        </p:nvSpPr>
        <p:spPr bwMode="auto">
          <a:xfrm>
            <a:off x="1211263" y="1552575"/>
            <a:ext cx="1514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Calibri" pitchFamily="34" charset="0"/>
              </a:rPr>
              <a:t>Process VMs</a:t>
            </a:r>
          </a:p>
        </p:txBody>
      </p:sp>
      <p:sp>
        <p:nvSpPr>
          <p:cNvPr id="24586" name="TextBox 17"/>
          <p:cNvSpPr txBox="1">
            <a:spLocks noChangeArrowheads="1"/>
          </p:cNvSpPr>
          <p:nvPr/>
        </p:nvSpPr>
        <p:spPr bwMode="auto">
          <a:xfrm>
            <a:off x="6316663" y="1552575"/>
            <a:ext cx="147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latin typeface="Calibri" pitchFamily="34" charset="0"/>
              </a:rPr>
              <a:t>System VMs</a:t>
            </a:r>
          </a:p>
        </p:txBody>
      </p:sp>
      <p:sp>
        <p:nvSpPr>
          <p:cNvPr id="24587" name="TextBox 18"/>
          <p:cNvSpPr txBox="1">
            <a:spLocks noChangeArrowheads="1"/>
          </p:cNvSpPr>
          <p:nvPr/>
        </p:nvSpPr>
        <p:spPr bwMode="auto">
          <a:xfrm>
            <a:off x="1135063" y="2771775"/>
            <a:ext cx="654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Same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88" name="TextBox 19"/>
          <p:cNvSpPr txBox="1">
            <a:spLocks noChangeArrowheads="1"/>
          </p:cNvSpPr>
          <p:nvPr/>
        </p:nvSpPr>
        <p:spPr bwMode="auto">
          <a:xfrm>
            <a:off x="2735263" y="2771775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Different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89" name="TextBox 20"/>
          <p:cNvSpPr txBox="1">
            <a:spLocks noChangeArrowheads="1"/>
          </p:cNvSpPr>
          <p:nvPr/>
        </p:nvSpPr>
        <p:spPr bwMode="auto">
          <a:xfrm>
            <a:off x="5783263" y="2771775"/>
            <a:ext cx="6540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Same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90" name="TextBox 21"/>
          <p:cNvSpPr txBox="1">
            <a:spLocks noChangeArrowheads="1"/>
          </p:cNvSpPr>
          <p:nvPr/>
        </p:nvSpPr>
        <p:spPr bwMode="auto">
          <a:xfrm>
            <a:off x="7383463" y="2771775"/>
            <a:ext cx="9493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>
                <a:latin typeface="Calibri" pitchFamily="34" charset="0"/>
              </a:rPr>
              <a:t>Different</a:t>
            </a:r>
          </a:p>
          <a:p>
            <a:pPr algn="ctr"/>
            <a:r>
              <a:rPr lang="en-US" sz="1600" b="1">
                <a:latin typeface="Calibri" pitchFamily="34" charset="0"/>
              </a:rPr>
              <a:t>ISA</a:t>
            </a:r>
          </a:p>
        </p:txBody>
      </p:sp>
      <p:sp>
        <p:nvSpPr>
          <p:cNvPr id="24591" name="TextBox 22"/>
          <p:cNvSpPr txBox="1">
            <a:spLocks noChangeArrowheads="1"/>
          </p:cNvSpPr>
          <p:nvPr/>
        </p:nvSpPr>
        <p:spPr bwMode="auto">
          <a:xfrm>
            <a:off x="373063" y="3838575"/>
            <a:ext cx="19081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Multiprogrammed</a:t>
            </a:r>
          </a:p>
          <a:p>
            <a:pPr algn="ctr"/>
            <a:r>
              <a:rPr lang="en-US">
                <a:latin typeface="Calibri" pitchFamily="34" charset="0"/>
              </a:rPr>
              <a:t>Systems</a:t>
            </a:r>
          </a:p>
        </p:txBody>
      </p:sp>
      <p:sp>
        <p:nvSpPr>
          <p:cNvPr id="24592" name="TextBox 29"/>
          <p:cNvSpPr txBox="1">
            <a:spLocks noChangeArrowheads="1"/>
          </p:cNvSpPr>
          <p:nvPr/>
        </p:nvSpPr>
        <p:spPr bwMode="auto">
          <a:xfrm>
            <a:off x="2659063" y="3838575"/>
            <a:ext cx="1203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Dynamic</a:t>
            </a:r>
          </a:p>
          <a:p>
            <a:pPr algn="ctr"/>
            <a:r>
              <a:rPr lang="en-US">
                <a:latin typeface="Calibri" pitchFamily="34" charset="0"/>
              </a:rPr>
              <a:t>Translators</a:t>
            </a:r>
          </a:p>
        </p:txBody>
      </p:sp>
      <p:sp>
        <p:nvSpPr>
          <p:cNvPr id="24593" name="TextBox 30"/>
          <p:cNvSpPr txBox="1">
            <a:spLocks noChangeArrowheads="1"/>
          </p:cNvSpPr>
          <p:nvPr/>
        </p:nvSpPr>
        <p:spPr bwMode="auto">
          <a:xfrm>
            <a:off x="5249863" y="3838575"/>
            <a:ext cx="1539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Classic-System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4" name="TextBox 31"/>
          <p:cNvSpPr txBox="1">
            <a:spLocks noChangeArrowheads="1"/>
          </p:cNvSpPr>
          <p:nvPr/>
        </p:nvSpPr>
        <p:spPr bwMode="auto">
          <a:xfrm>
            <a:off x="7231063" y="3838575"/>
            <a:ext cx="1539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Whole-System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5" name="TextBox 32"/>
          <p:cNvSpPr txBox="1">
            <a:spLocks noChangeArrowheads="1"/>
          </p:cNvSpPr>
          <p:nvPr/>
        </p:nvSpPr>
        <p:spPr bwMode="auto">
          <a:xfrm>
            <a:off x="690563" y="4791075"/>
            <a:ext cx="1190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Dynamic</a:t>
            </a:r>
          </a:p>
          <a:p>
            <a:pPr algn="ctr"/>
            <a:r>
              <a:rPr lang="en-US">
                <a:latin typeface="Calibri" pitchFamily="34" charset="0"/>
              </a:rPr>
              <a:t>Binary</a:t>
            </a:r>
          </a:p>
          <a:p>
            <a:pPr algn="ctr"/>
            <a:r>
              <a:rPr lang="en-US">
                <a:latin typeface="Calibri" pitchFamily="34" charset="0"/>
              </a:rPr>
              <a:t>Optimizers</a:t>
            </a:r>
          </a:p>
        </p:txBody>
      </p:sp>
      <p:sp>
        <p:nvSpPr>
          <p:cNvPr id="24596" name="TextBox 33"/>
          <p:cNvSpPr txBox="1">
            <a:spLocks noChangeArrowheads="1"/>
          </p:cNvSpPr>
          <p:nvPr/>
        </p:nvSpPr>
        <p:spPr bwMode="auto">
          <a:xfrm>
            <a:off x="2754313" y="4791075"/>
            <a:ext cx="993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HLL VMs</a:t>
            </a:r>
          </a:p>
        </p:txBody>
      </p:sp>
      <p:sp>
        <p:nvSpPr>
          <p:cNvPr id="24597" name="TextBox 34"/>
          <p:cNvSpPr txBox="1">
            <a:spLocks noChangeArrowheads="1"/>
          </p:cNvSpPr>
          <p:nvPr/>
        </p:nvSpPr>
        <p:spPr bwMode="auto">
          <a:xfrm>
            <a:off x="5554663" y="4791075"/>
            <a:ext cx="8509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Hosted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sp>
        <p:nvSpPr>
          <p:cNvPr id="24598" name="TextBox 35"/>
          <p:cNvSpPr txBox="1">
            <a:spLocks noChangeArrowheads="1"/>
          </p:cNvSpPr>
          <p:nvPr/>
        </p:nvSpPr>
        <p:spPr bwMode="auto">
          <a:xfrm>
            <a:off x="7319963" y="4791075"/>
            <a:ext cx="1346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Co-designed</a:t>
            </a:r>
          </a:p>
          <a:p>
            <a:pPr algn="ctr"/>
            <a:r>
              <a:rPr lang="en-US">
                <a:latin typeface="Calibri" pitchFamily="34" charset="0"/>
              </a:rPr>
              <a:t>VMs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7742238" y="4606925"/>
            <a:ext cx="3683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4592" idx="2"/>
            <a:endCxn id="24596" idx="0"/>
          </p:cNvCxnSpPr>
          <p:nvPr/>
        </p:nvCxnSpPr>
        <p:spPr>
          <a:xfrm rot="5400000">
            <a:off x="3104357" y="4633119"/>
            <a:ext cx="306387" cy="9525"/>
          </a:xfrm>
          <a:prstGeom prst="line">
            <a:avLst/>
          </a:prstGeom>
          <a:ln w="38100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Versatility of VMs</a:t>
            </a:r>
          </a:p>
        </p:txBody>
      </p:sp>
      <p:sp>
        <p:nvSpPr>
          <p:cNvPr id="25603" name="Rectangle 51"/>
          <p:cNvSpPr>
            <a:spLocks noGrp="1" noChangeArrowheads="1"/>
          </p:cNvSpPr>
          <p:nvPr/>
        </p:nvSpPr>
        <p:spPr bwMode="auto">
          <a:xfrm>
            <a:off x="685800" y="13716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Java Application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Linux IA-32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Windows IA-32</a:t>
            </a:r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endParaRPr lang="en-US" sz="2400"/>
          </a:p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pitchFamily="2" charset="2"/>
              <a:buNone/>
            </a:pPr>
            <a:r>
              <a:rPr lang="en-US" sz="2400"/>
              <a:t>Crusoe VLIW</a:t>
            </a: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4460875" y="1812925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4448175" y="3141663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Line 7"/>
          <p:cNvSpPr>
            <a:spLocks noChangeShapeType="1"/>
          </p:cNvSpPr>
          <p:nvPr/>
        </p:nvSpPr>
        <p:spPr bwMode="auto">
          <a:xfrm>
            <a:off x="4460875" y="4456113"/>
            <a:ext cx="0" cy="96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Text Box 8"/>
          <p:cNvSpPr txBox="1">
            <a:spLocks noChangeArrowheads="1"/>
          </p:cNvSpPr>
          <p:nvPr/>
        </p:nvSpPr>
        <p:spPr bwMode="auto">
          <a:xfrm>
            <a:off x="4694238" y="1936750"/>
            <a:ext cx="758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JVM</a:t>
            </a: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4694238" y="3351213"/>
            <a:ext cx="1284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VMWare</a:t>
            </a: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4694238" y="4679950"/>
            <a:ext cx="2122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i="1">
                <a:latin typeface="Times New Roman" pitchFamily="18" charset="0"/>
              </a:rPr>
              <a:t>Code Morphing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6065044" y="4785519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30213" y="4716463"/>
            <a:ext cx="1550987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</a:p>
        </p:txBody>
      </p:sp>
      <p:sp>
        <p:nvSpPr>
          <p:cNvPr id="25" name="Freeform 24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Partitioning and Multiprocessor virtualization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Multiprocessor Systems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Multiprocessor systems might have 1000s of processors connected to TBs of memory and PBs of disk capacity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Often there is a mismatch between the ideal number of processors an application needs and the actual number of physical processors available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It is more often the case that applications cannot exploit more than a fraction of the processors available. The is mainly because of: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Limitations in the parallelism available in the programs 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Limitations in the scalability of applications due to the overhead of communication between processors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77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The increasing availability of multiprocessor systems has led to the examination of techniques that can help </a:t>
            </a:r>
            <a:r>
              <a:rPr lang="en-US" sz="1800" i="1" dirty="0"/>
              <a:t>utilize</a:t>
            </a:r>
            <a:r>
              <a:rPr lang="en-US" sz="1800" dirty="0"/>
              <a:t> them more effectively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Techniques have been developed in which the multiprocessor system can be </a:t>
            </a:r>
            <a:r>
              <a:rPr lang="en-US" sz="1800" dirty="0">
                <a:solidFill>
                  <a:srgbClr val="0000FF"/>
                </a:solidFill>
              </a:rPr>
              <a:t>partitioned</a:t>
            </a:r>
            <a:r>
              <a:rPr lang="en-US" sz="1800" dirty="0"/>
              <a:t> into multiple </a:t>
            </a:r>
            <a:r>
              <a:rPr lang="en-US" sz="1800" dirty="0">
                <a:solidFill>
                  <a:srgbClr val="0000FF"/>
                </a:solidFill>
              </a:rPr>
              <a:t>partitions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rgbClr val="0000FF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A partition is given a subset of the resources available on the 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Hence, using partitioning, multiple applications can simultaneously exploit the available resources of the 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Partitioning can be achieved: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Either </a:t>
            </a:r>
            <a:r>
              <a:rPr lang="en-US" sz="1800" dirty="0">
                <a:solidFill>
                  <a:srgbClr val="00B050"/>
                </a:solidFill>
              </a:rPr>
              <a:t>in-space</a:t>
            </a:r>
            <a:r>
              <a:rPr lang="en-US" sz="1800" dirty="0"/>
              <a:t> (referred to as </a:t>
            </a:r>
            <a:r>
              <a:rPr lang="en-US" sz="1800" dirty="0">
                <a:solidFill>
                  <a:srgbClr val="0000FF"/>
                </a:solidFill>
              </a:rPr>
              <a:t>physical partitioning</a:t>
            </a:r>
            <a:r>
              <a:rPr lang="en-US" sz="1800" dirty="0"/>
              <a:t>)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Or </a:t>
            </a:r>
            <a:r>
              <a:rPr lang="en-US" sz="1800" dirty="0">
                <a:solidFill>
                  <a:srgbClr val="00B050"/>
                </a:solidFill>
              </a:rPr>
              <a:t>in-time</a:t>
            </a:r>
            <a:r>
              <a:rPr lang="en-US" sz="1800" dirty="0"/>
              <a:t> (referred to as </a:t>
            </a:r>
            <a:r>
              <a:rPr lang="en-US" sz="1800" dirty="0">
                <a:solidFill>
                  <a:srgbClr val="0000FF"/>
                </a:solidFill>
              </a:rPr>
              <a:t>logical partitioning</a:t>
            </a:r>
            <a:r>
              <a:rPr lang="en-US" sz="1800" dirty="0"/>
              <a:t>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Physical Partitioning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1143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9" name="Rectangle 8"/>
          <p:cNvSpPr/>
          <p:nvPr/>
        </p:nvSpPr>
        <p:spPr>
          <a:xfrm>
            <a:off x="1600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43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00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" name="Rectangle 3"/>
          <p:cNvSpPr/>
          <p:nvPr/>
        </p:nvSpPr>
        <p:spPr>
          <a:xfrm>
            <a:off x="11430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430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12" name="Can 11"/>
          <p:cNvSpPr/>
          <p:nvPr/>
        </p:nvSpPr>
        <p:spPr>
          <a:xfrm>
            <a:off x="1143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" name="Can 16"/>
          <p:cNvSpPr/>
          <p:nvPr/>
        </p:nvSpPr>
        <p:spPr>
          <a:xfrm>
            <a:off x="1600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62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194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62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94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622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622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24" name="Can 23"/>
          <p:cNvSpPr/>
          <p:nvPr/>
        </p:nvSpPr>
        <p:spPr>
          <a:xfrm>
            <a:off x="2362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5" name="Can 24"/>
          <p:cNvSpPr/>
          <p:nvPr/>
        </p:nvSpPr>
        <p:spPr>
          <a:xfrm>
            <a:off x="28194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5814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0386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814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0386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35814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814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32" name="Can 31"/>
          <p:cNvSpPr/>
          <p:nvPr/>
        </p:nvSpPr>
        <p:spPr>
          <a:xfrm>
            <a:off x="35814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3" name="Can 32"/>
          <p:cNvSpPr/>
          <p:nvPr/>
        </p:nvSpPr>
        <p:spPr>
          <a:xfrm>
            <a:off x="40386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8006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2578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8006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2578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8006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8006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40" name="Can 39"/>
          <p:cNvSpPr/>
          <p:nvPr/>
        </p:nvSpPr>
        <p:spPr>
          <a:xfrm>
            <a:off x="48006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1" name="Can 40"/>
          <p:cNvSpPr/>
          <p:nvPr/>
        </p:nvSpPr>
        <p:spPr>
          <a:xfrm>
            <a:off x="52578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0198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77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0198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477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0198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0198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48" name="Can 47"/>
          <p:cNvSpPr/>
          <p:nvPr/>
        </p:nvSpPr>
        <p:spPr>
          <a:xfrm>
            <a:off x="60198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49" name="Can 48"/>
          <p:cNvSpPr/>
          <p:nvPr/>
        </p:nvSpPr>
        <p:spPr>
          <a:xfrm>
            <a:off x="6477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2390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696200" y="29718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2390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696200" y="3429000"/>
            <a:ext cx="381000" cy="381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239000" y="3990975"/>
            <a:ext cx="838200" cy="457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M</a:t>
            </a:r>
          </a:p>
        </p:txBody>
      </p:sp>
      <p:sp>
        <p:nvSpPr>
          <p:cNvPr id="55" name="Rectangle 54"/>
          <p:cNvSpPr/>
          <p:nvPr/>
        </p:nvSpPr>
        <p:spPr>
          <a:xfrm>
            <a:off x="7239000" y="4572000"/>
            <a:ext cx="838200" cy="1905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I/O</a:t>
            </a:r>
          </a:p>
        </p:txBody>
      </p:sp>
      <p:sp>
        <p:nvSpPr>
          <p:cNvPr id="56" name="Can 55"/>
          <p:cNvSpPr/>
          <p:nvPr/>
        </p:nvSpPr>
        <p:spPr>
          <a:xfrm>
            <a:off x="72390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7" name="Can 56"/>
          <p:cNvSpPr/>
          <p:nvPr/>
        </p:nvSpPr>
        <p:spPr>
          <a:xfrm>
            <a:off x="7696200" y="4876800"/>
            <a:ext cx="381000" cy="6096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031875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90600" y="2590800"/>
            <a:ext cx="1143000" cy="3048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2286000" y="2590800"/>
            <a:ext cx="0" cy="3048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286000" y="2590800"/>
            <a:ext cx="22098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Straight Connector 4096"/>
          <p:cNvCxnSpPr/>
          <p:nvPr/>
        </p:nvCxnSpPr>
        <p:spPr>
          <a:xfrm>
            <a:off x="4495800" y="2590800"/>
            <a:ext cx="0" cy="22098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0" name="Straight Connector 4099"/>
          <p:cNvCxnSpPr/>
          <p:nvPr/>
        </p:nvCxnSpPr>
        <p:spPr>
          <a:xfrm>
            <a:off x="4481513" y="4811713"/>
            <a:ext cx="12192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Straight Connector 4102"/>
          <p:cNvCxnSpPr/>
          <p:nvPr/>
        </p:nvCxnSpPr>
        <p:spPr>
          <a:xfrm>
            <a:off x="5715000" y="4800600"/>
            <a:ext cx="0" cy="8382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Connector 4104"/>
          <p:cNvCxnSpPr/>
          <p:nvPr/>
        </p:nvCxnSpPr>
        <p:spPr>
          <a:xfrm>
            <a:off x="2286000" y="563880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Straight Connector 4107"/>
          <p:cNvCxnSpPr/>
          <p:nvPr/>
        </p:nvCxnSpPr>
        <p:spPr>
          <a:xfrm>
            <a:off x="4724400" y="2590800"/>
            <a:ext cx="0" cy="21717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0" name="Straight Connector 4109"/>
          <p:cNvCxnSpPr/>
          <p:nvPr/>
        </p:nvCxnSpPr>
        <p:spPr>
          <a:xfrm>
            <a:off x="4724400" y="4762500"/>
            <a:ext cx="1143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2" name="Straight Connector 4111"/>
          <p:cNvCxnSpPr/>
          <p:nvPr/>
        </p:nvCxnSpPr>
        <p:spPr>
          <a:xfrm>
            <a:off x="5867400" y="4762500"/>
            <a:ext cx="0" cy="8763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4" name="Straight Connector 4113"/>
          <p:cNvCxnSpPr/>
          <p:nvPr/>
        </p:nvCxnSpPr>
        <p:spPr>
          <a:xfrm>
            <a:off x="5867400" y="5638800"/>
            <a:ext cx="2286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6" name="Straight Connector 4115"/>
          <p:cNvCxnSpPr/>
          <p:nvPr/>
        </p:nvCxnSpPr>
        <p:spPr>
          <a:xfrm flipV="1">
            <a:off x="8153400" y="2590800"/>
            <a:ext cx="0" cy="30480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8" name="Straight Connector 4117"/>
          <p:cNvCxnSpPr/>
          <p:nvPr/>
        </p:nvCxnSpPr>
        <p:spPr>
          <a:xfrm>
            <a:off x="4724400" y="259080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2819400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2</a:t>
            </a: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946775" y="2590800"/>
            <a:ext cx="1060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Partition 3</a:t>
            </a: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838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With physical partitioning, each partition is assigned resources that are physically distinct from the resources used by the other partitions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</p:txBody>
      </p:sp>
      <p:sp>
        <p:nvSpPr>
          <p:cNvPr id="2" name="Rectangle 1"/>
          <p:cNvSpPr/>
          <p:nvPr/>
        </p:nvSpPr>
        <p:spPr>
          <a:xfrm>
            <a:off x="1108075" y="28987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2324100" y="28956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527425" y="28956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70438" y="28987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981700" y="290512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7200900" y="290512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9" grpId="0" animBg="1"/>
      <p:bldP spid="88" grpId="0"/>
      <p:bldP spid="8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Physical 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Physical partitioning allows a partition to </a:t>
            </a:r>
            <a:r>
              <a:rPr lang="en-US" sz="2000" i="1" dirty="0"/>
              <a:t>own</a:t>
            </a:r>
            <a:r>
              <a:rPr lang="en-US" sz="2000" dirty="0"/>
              <a:t> its </a:t>
            </a:r>
            <a:br>
              <a:rPr lang="en-US" sz="2000" dirty="0"/>
            </a:br>
            <a:r>
              <a:rPr lang="en-US" sz="2000" dirty="0"/>
              <a:t>resources physically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It is not permissible for two partitions to share the resources of a single system board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Partitions are configured by a </a:t>
            </a:r>
            <a:r>
              <a:rPr lang="en-US" sz="2000" i="1" dirty="0"/>
              <a:t>central control unit</a:t>
            </a:r>
            <a:r>
              <a:rPr lang="en-US" sz="2000" dirty="0"/>
              <a:t> that receives commands from the console of the system admin and provisions hardware resources accordingly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 number of partitions that can be supported in physically partitioned systems is limited to the number of available </a:t>
            </a:r>
            <a:br>
              <a:rPr lang="en-US" sz="2000" dirty="0"/>
            </a:br>
            <a:r>
              <a:rPr lang="en-US" sz="2000" dirty="0"/>
              <a:t>physical processors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6571343" cy="104923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Physical Partitioning- Advantages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Physical partitioning provides: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B050"/>
                </a:solidFill>
              </a:rPr>
              <a:t>Failure Isolation</a:t>
            </a:r>
            <a:r>
              <a:rPr lang="en-US" sz="1800" dirty="0"/>
              <a:t>: it ensures that in the event of a failure, only the part of the physical system that houses the failing partition will be affected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B050"/>
                </a:solidFill>
              </a:rPr>
              <a:t>Better security isolation</a:t>
            </a:r>
            <a:r>
              <a:rPr lang="en-US" sz="1800" dirty="0"/>
              <a:t>: Each partition is protected from the possibility of intentional or unintentional denial-of-service attacks by </a:t>
            </a:r>
            <a:br>
              <a:rPr lang="en-US" sz="1800" dirty="0"/>
            </a:br>
            <a:r>
              <a:rPr lang="en-US" sz="1800" dirty="0"/>
              <a:t>other partitions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B050"/>
                </a:solidFill>
              </a:rPr>
              <a:t>Better ability to meet system-level objectives</a:t>
            </a:r>
            <a:r>
              <a:rPr lang="en-US" sz="1800" dirty="0"/>
              <a:t> (these result from contracts between system owners and users of the system)</a:t>
            </a:r>
          </a:p>
          <a:p>
            <a:pPr marL="457200" lvl="1" indent="0" algn="just" eaLnBrk="1" hangingPunct="1">
              <a:buFontTx/>
              <a:buNone/>
              <a:defRPr/>
            </a:pPr>
            <a:r>
              <a:rPr lang="en-US" sz="1800" dirty="0"/>
              <a:t> 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B050"/>
                </a:solidFill>
              </a:rPr>
              <a:t>Easier management of resources</a:t>
            </a:r>
            <a:r>
              <a:rPr lang="en-US" sz="1800" dirty="0"/>
              <a:t>: no need of sophisticated algorithms for scheduling and management of resources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534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/>
              <a:t>Physical Partitioning- Disadvantages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While physical partitioning has a number of attractive features, it has some major disadvantages: </a:t>
            </a:r>
            <a:endParaRPr lang="en-US" sz="22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rgbClr val="00B050"/>
                </a:solidFill>
              </a:rPr>
              <a:t>System utilization</a:t>
            </a:r>
            <a:r>
              <a:rPr lang="en-US" sz="2000" dirty="0"/>
              <a:t>: Physical partitioning is probably not the ideal solution if system utilization is to be optimized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i="1" u="sng" dirty="0"/>
          </a:p>
          <a:p>
            <a:pPr lvl="2" algn="just" eaLnBrk="1" hangingPunct="1">
              <a:buFont typeface="Wingdings" pitchFamily="2" charset="2"/>
              <a:buChar char="§"/>
              <a:defRPr/>
            </a:pPr>
            <a:r>
              <a:rPr lang="en-US" sz="1800" dirty="0"/>
              <a:t>It is often the case that each of the physical partitions </a:t>
            </a:r>
            <a:br>
              <a:rPr lang="en-US" sz="1800" dirty="0"/>
            </a:br>
            <a:r>
              <a:rPr lang="en-US" sz="1800" dirty="0"/>
              <a:t>is underutilized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rgbClr val="00B050"/>
                </a:solidFill>
              </a:rPr>
              <a:t>Load balancing</a:t>
            </a:r>
            <a:r>
              <a:rPr lang="en-US" sz="2000" dirty="0"/>
              <a:t>: with physical partitioning, dynamic workload balancing becomes difficult to implement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3491" y="118720"/>
            <a:ext cx="6571343" cy="1049235"/>
          </a:xfrm>
        </p:spPr>
        <p:txBody>
          <a:bodyPr/>
          <a:lstStyle/>
          <a:p>
            <a:pPr eaLnBrk="1" hangingPunct="1"/>
            <a:r>
              <a:rPr lang="en-US"/>
              <a:t>Benefits of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762000"/>
            <a:ext cx="6571343" cy="345061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Here are </a:t>
            </a:r>
            <a:r>
              <a:rPr lang="en-US" sz="2000" i="1" u="sng" dirty="0">
                <a:solidFill>
                  <a:schemeClr val="bg1">
                    <a:lumMod val="50000"/>
                  </a:schemeClr>
                </a:solidFill>
              </a:rPr>
              <a:t>some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of the benefits that are typically provided by a virtualized system</a:t>
            </a:r>
          </a:p>
        </p:txBody>
      </p:sp>
      <p:sp>
        <p:nvSpPr>
          <p:cNvPr id="4" name="Freeform 3"/>
          <p:cNvSpPr/>
          <p:nvPr/>
        </p:nvSpPr>
        <p:spPr>
          <a:xfrm>
            <a:off x="5221288" y="4629150"/>
            <a:ext cx="3313112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89464" tIns="91440" rIns="95300" bIns="95302" spcCol="1270"/>
          <a:lstStyle/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virtualized system can be (dynamically or statically) re-configured for changing needs</a:t>
            </a:r>
          </a:p>
        </p:txBody>
      </p:sp>
      <p:sp>
        <p:nvSpPr>
          <p:cNvPr id="5" name="Freeform 4"/>
          <p:cNvSpPr/>
          <p:nvPr/>
        </p:nvSpPr>
        <p:spPr>
          <a:xfrm>
            <a:off x="609600" y="4629150"/>
            <a:ext cx="3313113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noFill/>
          <a:ln>
            <a:solidFill>
              <a:srgbClr val="0000FF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91491" tIns="91440" rIns="1085653" bIns="91492" spcCol="1270"/>
          <a:lstStyle/>
          <a:p>
            <a:pPr marL="114300" lvl="1" indent="-114300" defTabSz="5334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single hardware platform can support multiple operating systems concurrently</a:t>
            </a:r>
          </a:p>
        </p:txBody>
      </p:sp>
      <p:sp>
        <p:nvSpPr>
          <p:cNvPr id="6" name="Freeform 5"/>
          <p:cNvSpPr/>
          <p:nvPr/>
        </p:nvSpPr>
        <p:spPr>
          <a:xfrm>
            <a:off x="5221288" y="1676400"/>
            <a:ext cx="3313112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8034" tIns="83871" rIns="83870" bIns="431343" spcCol="1270"/>
          <a:lstStyle/>
          <a:p>
            <a:pPr indent="-4572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 helps isolate the effects of a failure to the VM where the failure occurred</a:t>
            </a:r>
            <a:endParaRPr lang="en-US" sz="1400" dirty="0"/>
          </a:p>
        </p:txBody>
      </p:sp>
      <p:sp>
        <p:nvSpPr>
          <p:cNvPr id="7" name="Freeform 6"/>
          <p:cNvSpPr/>
          <p:nvPr/>
        </p:nvSpPr>
        <p:spPr>
          <a:xfrm>
            <a:off x="609600" y="1663700"/>
            <a:ext cx="3313113" cy="1390650"/>
          </a:xfrm>
          <a:custGeom>
            <a:avLst/>
            <a:gdLst>
              <a:gd name="connsiteX0" fmla="*/ 0 w 3313875"/>
              <a:gd name="connsiteY0" fmla="*/ 138989 h 1389888"/>
              <a:gd name="connsiteX1" fmla="*/ 138989 w 3313875"/>
              <a:gd name="connsiteY1" fmla="*/ 0 h 1389888"/>
              <a:gd name="connsiteX2" fmla="*/ 3174886 w 3313875"/>
              <a:gd name="connsiteY2" fmla="*/ 0 h 1389888"/>
              <a:gd name="connsiteX3" fmla="*/ 3313875 w 3313875"/>
              <a:gd name="connsiteY3" fmla="*/ 138989 h 1389888"/>
              <a:gd name="connsiteX4" fmla="*/ 3313875 w 3313875"/>
              <a:gd name="connsiteY4" fmla="*/ 1250899 h 1389888"/>
              <a:gd name="connsiteX5" fmla="*/ 3174886 w 3313875"/>
              <a:gd name="connsiteY5" fmla="*/ 1389888 h 1389888"/>
              <a:gd name="connsiteX6" fmla="*/ 138989 w 3313875"/>
              <a:gd name="connsiteY6" fmla="*/ 1389888 h 1389888"/>
              <a:gd name="connsiteX7" fmla="*/ 0 w 3313875"/>
              <a:gd name="connsiteY7" fmla="*/ 1250899 h 1389888"/>
              <a:gd name="connsiteX8" fmla="*/ 0 w 3313875"/>
              <a:gd name="connsiteY8" fmla="*/ 138989 h 1389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13875" h="1389888">
                <a:moveTo>
                  <a:pt x="0" y="138989"/>
                </a:moveTo>
                <a:cubicBezTo>
                  <a:pt x="0" y="62227"/>
                  <a:pt x="62227" y="0"/>
                  <a:pt x="138989" y="0"/>
                </a:cubicBezTo>
                <a:lnTo>
                  <a:pt x="3174886" y="0"/>
                </a:lnTo>
                <a:cubicBezTo>
                  <a:pt x="3251648" y="0"/>
                  <a:pt x="3313875" y="62227"/>
                  <a:pt x="3313875" y="138989"/>
                </a:cubicBezTo>
                <a:lnTo>
                  <a:pt x="3313875" y="1250899"/>
                </a:lnTo>
                <a:cubicBezTo>
                  <a:pt x="3313875" y="1327661"/>
                  <a:pt x="3251648" y="1389888"/>
                  <a:pt x="3174886" y="1389888"/>
                </a:cubicBezTo>
                <a:lnTo>
                  <a:pt x="138989" y="1389888"/>
                </a:lnTo>
                <a:cubicBezTo>
                  <a:pt x="62227" y="1389888"/>
                  <a:pt x="0" y="1327661"/>
                  <a:pt x="0" y="1250899"/>
                </a:cubicBezTo>
                <a:lnTo>
                  <a:pt x="0" y="138989"/>
                </a:lnTo>
                <a:close/>
              </a:path>
            </a:pathLst>
          </a:custGeom>
          <a:ln>
            <a:solidFill>
              <a:srgbClr val="C0000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83871" tIns="83871" rIns="1078033" bIns="431343" spcCol="1270"/>
          <a:lstStyle/>
          <a:p>
            <a:pPr marL="114300" lvl="1" indent="-114300" defTabSz="62230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A system VM provides a sandbox that isolates one system environment from other environments</a:t>
            </a:r>
            <a:endParaRPr lang="en-US" sz="1400" dirty="0"/>
          </a:p>
        </p:txBody>
      </p:sp>
      <p:sp>
        <p:nvSpPr>
          <p:cNvPr id="8" name="Freeform 7"/>
          <p:cNvSpPr/>
          <p:nvPr/>
        </p:nvSpPr>
        <p:spPr>
          <a:xfrm>
            <a:off x="2647950" y="1924050"/>
            <a:ext cx="1881188" cy="1881188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0" y="1880692"/>
                </a:moveTo>
                <a:cubicBezTo>
                  <a:pt x="0" y="842014"/>
                  <a:pt x="842014" y="0"/>
                  <a:pt x="1880692" y="0"/>
                </a:cubicBezTo>
                <a:lnTo>
                  <a:pt x="1880692" y="1880692"/>
                </a:lnTo>
                <a:lnTo>
                  <a:pt x="0" y="1880692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50410" tIns="650410" rIns="99568" bIns="9956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Multiple Secure Environment</a:t>
            </a:r>
          </a:p>
        </p:txBody>
      </p:sp>
      <p:sp>
        <p:nvSpPr>
          <p:cNvPr id="9" name="Freeform 8"/>
          <p:cNvSpPr/>
          <p:nvPr/>
        </p:nvSpPr>
        <p:spPr>
          <a:xfrm>
            <a:off x="4614863" y="1924050"/>
            <a:ext cx="1881187" cy="1881188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0" y="0"/>
                </a:moveTo>
                <a:cubicBezTo>
                  <a:pt x="1038678" y="0"/>
                  <a:pt x="1880692" y="842014"/>
                  <a:pt x="1880692" y="1880692"/>
                </a:cubicBezTo>
                <a:lnTo>
                  <a:pt x="0" y="1880692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99568" tIns="650410" rIns="650410" bIns="99568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Failure Isolation</a:t>
            </a:r>
          </a:p>
        </p:txBody>
      </p:sp>
      <p:sp>
        <p:nvSpPr>
          <p:cNvPr id="10" name="Freeform 9"/>
          <p:cNvSpPr/>
          <p:nvPr/>
        </p:nvSpPr>
        <p:spPr>
          <a:xfrm>
            <a:off x="4614863" y="3890963"/>
            <a:ext cx="1881187" cy="1881187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1880692" y="0"/>
                </a:moveTo>
                <a:cubicBezTo>
                  <a:pt x="1880692" y="1038678"/>
                  <a:pt x="1038678" y="1880692"/>
                  <a:pt x="0" y="1880692"/>
                </a:cubicBezTo>
                <a:lnTo>
                  <a:pt x="0" y="0"/>
                </a:lnTo>
                <a:lnTo>
                  <a:pt x="1880692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99568" tIns="99568" rIns="650410" bIns="650410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Better System Utilization</a:t>
            </a:r>
          </a:p>
        </p:txBody>
      </p:sp>
      <p:sp>
        <p:nvSpPr>
          <p:cNvPr id="11" name="Freeform 10"/>
          <p:cNvSpPr/>
          <p:nvPr/>
        </p:nvSpPr>
        <p:spPr>
          <a:xfrm>
            <a:off x="2647950" y="3890963"/>
            <a:ext cx="1881188" cy="1881187"/>
          </a:xfrm>
          <a:custGeom>
            <a:avLst/>
            <a:gdLst>
              <a:gd name="connsiteX0" fmla="*/ 0 w 1880692"/>
              <a:gd name="connsiteY0" fmla="*/ 1880692 h 1880692"/>
              <a:gd name="connsiteX1" fmla="*/ 1880692 w 1880692"/>
              <a:gd name="connsiteY1" fmla="*/ 0 h 1880692"/>
              <a:gd name="connsiteX2" fmla="*/ 1880692 w 1880692"/>
              <a:gd name="connsiteY2" fmla="*/ 1880692 h 1880692"/>
              <a:gd name="connsiteX3" fmla="*/ 0 w 1880692"/>
              <a:gd name="connsiteY3" fmla="*/ 1880692 h 1880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80692" h="1880692">
                <a:moveTo>
                  <a:pt x="1880692" y="1880692"/>
                </a:moveTo>
                <a:cubicBezTo>
                  <a:pt x="842014" y="1880692"/>
                  <a:pt x="0" y="1038678"/>
                  <a:pt x="0" y="0"/>
                </a:cubicBezTo>
                <a:lnTo>
                  <a:pt x="1880692" y="0"/>
                </a:lnTo>
                <a:lnTo>
                  <a:pt x="1880692" y="1880692"/>
                </a:lnTo>
                <a:close/>
              </a:path>
            </a:pathLst>
          </a:custGeom>
          <a:solidFill>
            <a:srgbClr val="0000FF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650410" tIns="99568" rIns="99569" bIns="650411" spcCol="1270" anchor="ctr"/>
          <a:lstStyle/>
          <a:p>
            <a:pPr algn="ctr"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/>
              <a:t>Mixed-OS Environment</a:t>
            </a:r>
          </a:p>
        </p:txBody>
      </p:sp>
      <p:sp>
        <p:nvSpPr>
          <p:cNvPr id="12" name="Circular Arrow 11"/>
          <p:cNvSpPr/>
          <p:nvPr/>
        </p:nvSpPr>
        <p:spPr>
          <a:xfrm>
            <a:off x="4246563" y="3457575"/>
            <a:ext cx="650875" cy="563563"/>
          </a:xfrm>
          <a:prstGeom prst="circular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Circular Arrow 12"/>
          <p:cNvSpPr/>
          <p:nvPr/>
        </p:nvSpPr>
        <p:spPr>
          <a:xfrm rot="10800000">
            <a:off x="4246563" y="3675063"/>
            <a:ext cx="650875" cy="563562"/>
          </a:xfrm>
          <a:prstGeom prst="circular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Logical Partitioning</a:t>
            </a:r>
          </a:p>
        </p:txBody>
      </p: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229600" cy="838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200">
                <a:solidFill>
                  <a:srgbClr val="80808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rgbClr val="808080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400">
                <a:solidFill>
                  <a:srgbClr val="808080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000">
                <a:solidFill>
                  <a:srgbClr val="808080"/>
                </a:solidFill>
                <a:latin typeface="+mn-lt"/>
                <a:cs typeface="+mn-cs"/>
              </a:defRPr>
            </a:lvl9pPr>
          </a:lstStyle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With logical partitioning, partitions share some of the physical resources, usually in a </a:t>
            </a:r>
            <a:r>
              <a:rPr lang="en-US" sz="1750" i="1" dirty="0">
                <a:solidFill>
                  <a:srgbClr val="0000FF"/>
                </a:solidFill>
              </a:rPr>
              <a:t>time-multiplexed</a:t>
            </a:r>
            <a:r>
              <a:rPr lang="en-US" sz="1750" dirty="0"/>
              <a:t> manner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</p:txBody>
      </p:sp>
      <p:sp>
        <p:nvSpPr>
          <p:cNvPr id="71" name="Rectangle 70"/>
          <p:cNvSpPr/>
          <p:nvPr/>
        </p:nvSpPr>
        <p:spPr>
          <a:xfrm>
            <a:off x="1143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6002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143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5" name="Rectangle 74"/>
          <p:cNvSpPr/>
          <p:nvPr/>
        </p:nvSpPr>
        <p:spPr>
          <a:xfrm>
            <a:off x="16002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76" name="Rectangle 75"/>
          <p:cNvSpPr/>
          <p:nvPr/>
        </p:nvSpPr>
        <p:spPr>
          <a:xfrm>
            <a:off x="11430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7" name="Rectangle 76"/>
          <p:cNvSpPr/>
          <p:nvPr/>
        </p:nvSpPr>
        <p:spPr>
          <a:xfrm>
            <a:off x="11430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78" name="Can 77"/>
          <p:cNvSpPr/>
          <p:nvPr/>
        </p:nvSpPr>
        <p:spPr>
          <a:xfrm>
            <a:off x="1143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79" name="Can 78"/>
          <p:cNvSpPr/>
          <p:nvPr/>
        </p:nvSpPr>
        <p:spPr>
          <a:xfrm>
            <a:off x="1600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0" name="Rectangle 79"/>
          <p:cNvSpPr/>
          <p:nvPr/>
        </p:nvSpPr>
        <p:spPr>
          <a:xfrm>
            <a:off x="2362200" y="30480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2362200" y="4067175"/>
            <a:ext cx="6477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362200" y="4648200"/>
            <a:ext cx="6477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83" name="Can 82"/>
          <p:cNvSpPr/>
          <p:nvPr/>
        </p:nvSpPr>
        <p:spPr>
          <a:xfrm>
            <a:off x="2362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4" name="Can 83"/>
          <p:cNvSpPr/>
          <p:nvPr/>
        </p:nvSpPr>
        <p:spPr>
          <a:xfrm>
            <a:off x="28194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5814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6" name="Rectangle 85"/>
          <p:cNvSpPr/>
          <p:nvPr/>
        </p:nvSpPr>
        <p:spPr>
          <a:xfrm>
            <a:off x="40386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87" name="Rectangle 86"/>
          <p:cNvSpPr/>
          <p:nvPr/>
        </p:nvSpPr>
        <p:spPr>
          <a:xfrm>
            <a:off x="35814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0386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1" name="Rectangle 90"/>
          <p:cNvSpPr/>
          <p:nvPr/>
        </p:nvSpPr>
        <p:spPr>
          <a:xfrm>
            <a:off x="35814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92" name="Rectangle 91"/>
          <p:cNvSpPr/>
          <p:nvPr/>
        </p:nvSpPr>
        <p:spPr>
          <a:xfrm>
            <a:off x="35814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93" name="Can 92"/>
          <p:cNvSpPr/>
          <p:nvPr/>
        </p:nvSpPr>
        <p:spPr>
          <a:xfrm>
            <a:off x="35814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94" name="Can 93"/>
          <p:cNvSpPr/>
          <p:nvPr/>
        </p:nvSpPr>
        <p:spPr>
          <a:xfrm>
            <a:off x="40386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8006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2578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8006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2578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448300" y="4067175"/>
            <a:ext cx="1905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8006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01" name="Can 100"/>
          <p:cNvSpPr/>
          <p:nvPr/>
        </p:nvSpPr>
        <p:spPr>
          <a:xfrm>
            <a:off x="48006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2" name="Can 101"/>
          <p:cNvSpPr/>
          <p:nvPr/>
        </p:nvSpPr>
        <p:spPr>
          <a:xfrm>
            <a:off x="52578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60198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6477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60198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6477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0198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60198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09" name="Can 108"/>
          <p:cNvSpPr/>
          <p:nvPr/>
        </p:nvSpPr>
        <p:spPr>
          <a:xfrm>
            <a:off x="60198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0" name="Can 109"/>
          <p:cNvSpPr/>
          <p:nvPr/>
        </p:nvSpPr>
        <p:spPr>
          <a:xfrm>
            <a:off x="6477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2390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7696200" y="30480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2390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7696200" y="3505200"/>
            <a:ext cx="381000" cy="381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239000" y="4067175"/>
            <a:ext cx="8382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7239000" y="4648200"/>
            <a:ext cx="8382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17" name="Can 116"/>
          <p:cNvSpPr/>
          <p:nvPr/>
        </p:nvSpPr>
        <p:spPr>
          <a:xfrm>
            <a:off x="72390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8" name="Can 117"/>
          <p:cNvSpPr/>
          <p:nvPr/>
        </p:nvSpPr>
        <p:spPr>
          <a:xfrm>
            <a:off x="7696200" y="4953000"/>
            <a:ext cx="381000" cy="609600"/>
          </a:xfrm>
          <a:prstGeom prst="can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2362200" y="32385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2" name="TextBox 120"/>
          <p:cNvSpPr txBox="1">
            <a:spLocks noChangeArrowheads="1"/>
          </p:cNvSpPr>
          <p:nvPr/>
        </p:nvSpPr>
        <p:spPr bwMode="auto">
          <a:xfrm>
            <a:off x="2382838" y="3054350"/>
            <a:ext cx="339725" cy="368300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2819400" y="30480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3" name="Rectangle 122"/>
          <p:cNvSpPr/>
          <p:nvPr/>
        </p:nvSpPr>
        <p:spPr>
          <a:xfrm>
            <a:off x="2819400" y="32385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5" name="TextBox 123"/>
          <p:cNvSpPr txBox="1">
            <a:spLocks noChangeArrowheads="1"/>
          </p:cNvSpPr>
          <p:nvPr/>
        </p:nvSpPr>
        <p:spPr bwMode="auto">
          <a:xfrm>
            <a:off x="2840038" y="3059113"/>
            <a:ext cx="339725" cy="369887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2362200" y="35052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6" name="Rectangle 125"/>
          <p:cNvSpPr/>
          <p:nvPr/>
        </p:nvSpPr>
        <p:spPr>
          <a:xfrm>
            <a:off x="2362200" y="36957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48" name="TextBox 126"/>
          <p:cNvSpPr txBox="1">
            <a:spLocks noChangeArrowheads="1"/>
          </p:cNvSpPr>
          <p:nvPr/>
        </p:nvSpPr>
        <p:spPr bwMode="auto">
          <a:xfrm>
            <a:off x="2382838" y="3505200"/>
            <a:ext cx="339725" cy="36988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2819400" y="35052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9" name="Rectangle 128"/>
          <p:cNvSpPr/>
          <p:nvPr/>
        </p:nvSpPr>
        <p:spPr>
          <a:xfrm>
            <a:off x="2819400" y="3695700"/>
            <a:ext cx="3810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3851" name="TextBox 129"/>
          <p:cNvSpPr txBox="1">
            <a:spLocks noChangeArrowheads="1"/>
          </p:cNvSpPr>
          <p:nvPr/>
        </p:nvSpPr>
        <p:spPr bwMode="auto">
          <a:xfrm>
            <a:off x="2838450" y="3505200"/>
            <a:ext cx="339725" cy="369888"/>
          </a:xfrm>
          <a:prstGeom prst="rect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3009900" y="4067175"/>
            <a:ext cx="190500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3009900" y="4648200"/>
            <a:ext cx="190500" cy="1905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sp>
        <p:nvSpPr>
          <p:cNvPr id="133" name="Rectangle 132"/>
          <p:cNvSpPr/>
          <p:nvPr/>
        </p:nvSpPr>
        <p:spPr>
          <a:xfrm>
            <a:off x="4800600" y="4067175"/>
            <a:ext cx="652463" cy="457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1108075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2293938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35433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47625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5981700" y="2974975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7200900" y="296386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1143000" y="30559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1600200" y="30559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1143000" y="35131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1600200" y="3513138"/>
            <a:ext cx="381000" cy="3810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1143000" y="4075113"/>
            <a:ext cx="838200" cy="4572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1143000" y="4656138"/>
            <a:ext cx="8382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46" name="Can 145"/>
          <p:cNvSpPr/>
          <p:nvPr/>
        </p:nvSpPr>
        <p:spPr>
          <a:xfrm>
            <a:off x="11430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47" name="Can 146"/>
          <p:cNvSpPr/>
          <p:nvPr/>
        </p:nvSpPr>
        <p:spPr>
          <a:xfrm>
            <a:off x="16002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2362200" y="30559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9" name="Rectangle 148"/>
          <p:cNvSpPr/>
          <p:nvPr/>
        </p:nvSpPr>
        <p:spPr>
          <a:xfrm>
            <a:off x="2362200" y="4075113"/>
            <a:ext cx="647700" cy="4572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2362200" y="4656138"/>
            <a:ext cx="6477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51" name="Can 150"/>
          <p:cNvSpPr/>
          <p:nvPr/>
        </p:nvSpPr>
        <p:spPr>
          <a:xfrm>
            <a:off x="23622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52" name="Can 151"/>
          <p:cNvSpPr/>
          <p:nvPr/>
        </p:nvSpPr>
        <p:spPr>
          <a:xfrm>
            <a:off x="2819400" y="4960938"/>
            <a:ext cx="381000" cy="609600"/>
          </a:xfrm>
          <a:prstGeom prst="can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3581400" y="30559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4038600" y="30559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3581400" y="35131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4038600" y="3513138"/>
            <a:ext cx="381000" cy="3810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581400" y="4075113"/>
            <a:ext cx="838200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3581400" y="4656138"/>
            <a:ext cx="838200" cy="1905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59" name="Can 158"/>
          <p:cNvSpPr/>
          <p:nvPr/>
        </p:nvSpPr>
        <p:spPr>
          <a:xfrm>
            <a:off x="3581400" y="4960938"/>
            <a:ext cx="381000" cy="609600"/>
          </a:xfrm>
          <a:prstGeom prst="can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0" name="Can 159"/>
          <p:cNvSpPr/>
          <p:nvPr/>
        </p:nvSpPr>
        <p:spPr>
          <a:xfrm>
            <a:off x="4038600" y="4960938"/>
            <a:ext cx="381000" cy="609600"/>
          </a:xfrm>
          <a:prstGeom prst="can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8006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52578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48006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2578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5448300" y="4075113"/>
            <a:ext cx="1905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48006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67" name="Can 166"/>
          <p:cNvSpPr/>
          <p:nvPr/>
        </p:nvSpPr>
        <p:spPr>
          <a:xfrm>
            <a:off x="48006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8" name="Can 167"/>
          <p:cNvSpPr/>
          <p:nvPr/>
        </p:nvSpPr>
        <p:spPr>
          <a:xfrm>
            <a:off x="52578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0198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0" name="Rectangle 169"/>
          <p:cNvSpPr/>
          <p:nvPr/>
        </p:nvSpPr>
        <p:spPr>
          <a:xfrm>
            <a:off x="64770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0198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64770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6019800" y="4075113"/>
            <a:ext cx="8382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60198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75" name="Can 174"/>
          <p:cNvSpPr/>
          <p:nvPr/>
        </p:nvSpPr>
        <p:spPr>
          <a:xfrm>
            <a:off x="60198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6" name="Can 175"/>
          <p:cNvSpPr/>
          <p:nvPr/>
        </p:nvSpPr>
        <p:spPr>
          <a:xfrm>
            <a:off x="64770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72390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7696200" y="30559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72390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7696200" y="3513138"/>
            <a:ext cx="381000" cy="3810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7239000" y="4075113"/>
            <a:ext cx="838200" cy="4572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7239000" y="4656138"/>
            <a:ext cx="838200" cy="190500"/>
          </a:xfrm>
          <a:prstGeom prst="rect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I/O</a:t>
            </a:r>
          </a:p>
        </p:txBody>
      </p:sp>
      <p:sp>
        <p:nvSpPr>
          <p:cNvPr id="183" name="Can 182"/>
          <p:cNvSpPr/>
          <p:nvPr/>
        </p:nvSpPr>
        <p:spPr>
          <a:xfrm>
            <a:off x="72390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4" name="Can 183"/>
          <p:cNvSpPr/>
          <p:nvPr/>
        </p:nvSpPr>
        <p:spPr>
          <a:xfrm>
            <a:off x="7696200" y="4960938"/>
            <a:ext cx="381000" cy="609600"/>
          </a:xfrm>
          <a:prstGeom prst="can">
            <a:avLst/>
          </a:prstGeom>
          <a:pattFill prst="dkVert">
            <a:fgClr>
              <a:srgbClr val="92D050"/>
            </a:fgClr>
            <a:bgClr>
              <a:schemeClr val="bg1"/>
            </a:bgClr>
          </a:patt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2362200" y="32464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6" name="TextBox 185"/>
          <p:cNvSpPr txBox="1">
            <a:spLocks noChangeArrowheads="1"/>
          </p:cNvSpPr>
          <p:nvPr/>
        </p:nvSpPr>
        <p:spPr bwMode="auto">
          <a:xfrm>
            <a:off x="2382838" y="3060700"/>
            <a:ext cx="339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87" name="Rectangle 186"/>
          <p:cNvSpPr/>
          <p:nvPr/>
        </p:nvSpPr>
        <p:spPr>
          <a:xfrm>
            <a:off x="2819400" y="30559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8" name="Rectangle 187"/>
          <p:cNvSpPr/>
          <p:nvPr/>
        </p:nvSpPr>
        <p:spPr>
          <a:xfrm>
            <a:off x="2819400" y="32464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9" name="TextBox 188"/>
          <p:cNvSpPr txBox="1">
            <a:spLocks noChangeArrowheads="1"/>
          </p:cNvSpPr>
          <p:nvPr/>
        </p:nvSpPr>
        <p:spPr bwMode="auto">
          <a:xfrm>
            <a:off x="2840038" y="3067050"/>
            <a:ext cx="339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362200" y="35131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1" name="Rectangle 190"/>
          <p:cNvSpPr/>
          <p:nvPr/>
        </p:nvSpPr>
        <p:spPr>
          <a:xfrm>
            <a:off x="2362200" y="37036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2382838" y="3513138"/>
            <a:ext cx="339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819400" y="3513138"/>
            <a:ext cx="381000" cy="190500"/>
          </a:xfrm>
          <a:prstGeom prst="rect">
            <a:avLst/>
          </a:prstGeom>
          <a:pattFill prst="pct75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4" name="Rectangle 193"/>
          <p:cNvSpPr/>
          <p:nvPr/>
        </p:nvSpPr>
        <p:spPr>
          <a:xfrm>
            <a:off x="2819400" y="3703638"/>
            <a:ext cx="381000" cy="190500"/>
          </a:xfrm>
          <a:prstGeom prst="rect">
            <a:avLst/>
          </a:prstGeom>
          <a:pattFill prst="dkHorz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2838450" y="3513138"/>
            <a:ext cx="339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3009900" y="4075113"/>
            <a:ext cx="190500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7" name="Rectangle 196"/>
          <p:cNvSpPr/>
          <p:nvPr/>
        </p:nvSpPr>
        <p:spPr>
          <a:xfrm>
            <a:off x="3009900" y="4656138"/>
            <a:ext cx="190500" cy="1905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sp>
        <p:nvSpPr>
          <p:cNvPr id="198" name="Rectangle 197"/>
          <p:cNvSpPr/>
          <p:nvPr/>
        </p:nvSpPr>
        <p:spPr>
          <a:xfrm>
            <a:off x="4800600" y="4075113"/>
            <a:ext cx="652463" cy="457200"/>
          </a:xfrm>
          <a:prstGeom prst="rect">
            <a:avLst/>
          </a:prstGeom>
          <a:pattFill prst="trellis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99" name="Rectangle 198"/>
          <p:cNvSpPr/>
          <p:nvPr/>
        </p:nvSpPr>
        <p:spPr>
          <a:xfrm>
            <a:off x="1108075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0" name="Rectangle 199"/>
          <p:cNvSpPr/>
          <p:nvPr/>
        </p:nvSpPr>
        <p:spPr>
          <a:xfrm>
            <a:off x="2293938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1" name="Rectangle 200"/>
          <p:cNvSpPr/>
          <p:nvPr/>
        </p:nvSpPr>
        <p:spPr>
          <a:xfrm>
            <a:off x="35433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2" name="Rectangle 201"/>
          <p:cNvSpPr/>
          <p:nvPr/>
        </p:nvSpPr>
        <p:spPr>
          <a:xfrm>
            <a:off x="47625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3" name="Rectangle 202"/>
          <p:cNvSpPr/>
          <p:nvPr/>
        </p:nvSpPr>
        <p:spPr>
          <a:xfrm>
            <a:off x="5981700" y="2982913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" name="Rectangle 203"/>
          <p:cNvSpPr/>
          <p:nvPr/>
        </p:nvSpPr>
        <p:spPr>
          <a:xfrm>
            <a:off x="7200900" y="2971800"/>
            <a:ext cx="914400" cy="2663825"/>
          </a:xfrm>
          <a:prstGeom prst="rect">
            <a:avLst/>
          </a:prstGeom>
          <a:noFill/>
          <a:ln w="127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/>
      <p:bldP spid="187" grpId="0" animBg="1"/>
      <p:bldP spid="188" grpId="0" animBg="1"/>
      <p:bldP spid="189" grpId="0"/>
      <p:bldP spid="190" grpId="0" animBg="1"/>
      <p:bldP spid="191" grpId="0" animBg="1"/>
      <p:bldP spid="192" grpId="0"/>
      <p:bldP spid="193" grpId="0" animBg="1"/>
      <p:bldP spid="194" grpId="0" animBg="1"/>
      <p:bldP spid="195" grpId="0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571343" cy="1049235"/>
          </a:xfrm>
        </p:spPr>
        <p:txBody>
          <a:bodyPr/>
          <a:lstStyle/>
          <a:p>
            <a:pPr eaLnBrk="1" hangingPunct="1"/>
            <a:r>
              <a:rPr lang="en-US" dirty="0"/>
              <a:t>Logical Partitioning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With logical partitioning it is permissible for two partitions to share the resources of a single system board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Logical partitioning makes it possible to partition an </a:t>
            </a:r>
            <a:r>
              <a:rPr lang="en-US" sz="2000" b="1" i="1" dirty="0">
                <a:solidFill>
                  <a:schemeClr val="tx1"/>
                </a:solidFill>
              </a:rPr>
              <a:t>n-way</a:t>
            </a:r>
            <a:r>
              <a:rPr lang="en-US" sz="2000" dirty="0"/>
              <a:t> system into a system with more than </a:t>
            </a:r>
            <a:r>
              <a:rPr lang="en-US" sz="2000" b="1" i="1" dirty="0">
                <a:solidFill>
                  <a:schemeClr val="tx1"/>
                </a:solidFill>
              </a:rPr>
              <a:t>n</a:t>
            </a:r>
            <a:r>
              <a:rPr lang="en-US" sz="2000" dirty="0"/>
              <a:t> partitions, if so desired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Logical partitioning is more flexible than physical partitioning but needs additional mechanisms to provide safe and efficient way </a:t>
            </a:r>
            <a:br>
              <a:rPr lang="en-US" sz="2000" dirty="0"/>
            </a:br>
            <a:r>
              <a:rPr lang="en-US" sz="2000" dirty="0"/>
              <a:t>of sharing resources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Logical partitioning is usually done through a VMM or a hypervisor and provides what is referred to as </a:t>
            </a:r>
            <a:r>
              <a:rPr lang="en-US" sz="2000" i="1" dirty="0">
                <a:solidFill>
                  <a:srgbClr val="0000FF"/>
                </a:solidFill>
              </a:rPr>
              <a:t>multiprocessor virtualization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marL="0" indent="0" eaLnBrk="1" hangingPunct="1">
              <a:buFontTx/>
              <a:buNone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28600"/>
            <a:ext cx="6571343" cy="1049235"/>
          </a:xfrm>
        </p:spPr>
        <p:txBody>
          <a:bodyPr/>
          <a:lstStyle/>
          <a:p>
            <a:pPr eaLnBrk="1" hangingPunct="1"/>
            <a:r>
              <a:rPr lang="en-US"/>
              <a:t>Multiprocessor Virtualization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229600" cy="609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A virtualized multiprocessor gives the appearance of a system that may or may not reflect the exact configuration of the underlying physical 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1756909" y="331028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5" name="Rectangle 4"/>
          <p:cNvSpPr/>
          <p:nvPr/>
        </p:nvSpPr>
        <p:spPr>
          <a:xfrm>
            <a:off x="1909309" y="399608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6909" y="4548530"/>
            <a:ext cx="59436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 or Crossbar Switch</a:t>
            </a:r>
          </a:p>
        </p:txBody>
      </p:sp>
      <p:sp>
        <p:nvSpPr>
          <p:cNvPr id="7" name="Rectangle 6"/>
          <p:cNvSpPr/>
          <p:nvPr/>
        </p:nvSpPr>
        <p:spPr>
          <a:xfrm>
            <a:off x="3128509" y="5120030"/>
            <a:ext cx="1143000" cy="609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8" name="Can 7"/>
          <p:cNvSpPr/>
          <p:nvPr/>
        </p:nvSpPr>
        <p:spPr>
          <a:xfrm>
            <a:off x="5338309" y="5139080"/>
            <a:ext cx="1143000" cy="6858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9" name="Straight Connector 8"/>
          <p:cNvCxnSpPr>
            <a:stCxn id="4" idx="2"/>
            <a:endCxn id="5" idx="0"/>
          </p:cNvCxnSpPr>
          <p:nvPr/>
        </p:nvCxnSpPr>
        <p:spPr>
          <a:xfrm>
            <a:off x="2328409" y="376748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5" idx="2"/>
          </p:cNvCxnSpPr>
          <p:nvPr/>
        </p:nvCxnSpPr>
        <p:spPr>
          <a:xfrm>
            <a:off x="2328409" y="4453280"/>
            <a:ext cx="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357109" y="331028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9509" y="399608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3" name="Straight Connector 12"/>
          <p:cNvCxnSpPr>
            <a:stCxn id="11" idx="2"/>
            <a:endCxn id="12" idx="0"/>
          </p:cNvCxnSpPr>
          <p:nvPr/>
        </p:nvCxnSpPr>
        <p:spPr>
          <a:xfrm>
            <a:off x="3928609" y="376748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2" idx="2"/>
          </p:cNvCxnSpPr>
          <p:nvPr/>
        </p:nvCxnSpPr>
        <p:spPr>
          <a:xfrm>
            <a:off x="3928609" y="4453280"/>
            <a:ext cx="0" cy="114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957309" y="331028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109709" y="399608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7" name="Straight Connector 16"/>
          <p:cNvCxnSpPr>
            <a:stCxn id="15" idx="2"/>
            <a:endCxn id="16" idx="0"/>
          </p:cNvCxnSpPr>
          <p:nvPr/>
        </p:nvCxnSpPr>
        <p:spPr>
          <a:xfrm>
            <a:off x="5528809" y="376748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6" idx="2"/>
          </p:cNvCxnSpPr>
          <p:nvPr/>
        </p:nvCxnSpPr>
        <p:spPr>
          <a:xfrm>
            <a:off x="5528809" y="4453280"/>
            <a:ext cx="0" cy="952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557509" y="331028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709909" y="399608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21" name="Straight Connector 20"/>
          <p:cNvCxnSpPr>
            <a:stCxn id="19" idx="2"/>
            <a:endCxn id="20" idx="0"/>
          </p:cNvCxnSpPr>
          <p:nvPr/>
        </p:nvCxnSpPr>
        <p:spPr>
          <a:xfrm>
            <a:off x="7129009" y="376748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20" idx="2"/>
          </p:cNvCxnSpPr>
          <p:nvPr/>
        </p:nvCxnSpPr>
        <p:spPr>
          <a:xfrm>
            <a:off x="7129009" y="4453280"/>
            <a:ext cx="0" cy="952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7" idx="0"/>
          </p:cNvCxnSpPr>
          <p:nvPr/>
        </p:nvCxnSpPr>
        <p:spPr>
          <a:xfrm>
            <a:off x="3700009" y="4929530"/>
            <a:ext cx="0" cy="1905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8" idx="1"/>
          </p:cNvCxnSpPr>
          <p:nvPr/>
        </p:nvCxnSpPr>
        <p:spPr>
          <a:xfrm>
            <a:off x="5909809" y="4929530"/>
            <a:ext cx="0" cy="20955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1680709" y="2929280"/>
            <a:ext cx="6019800" cy="381000"/>
          </a:xfrm>
          <a:prstGeom prst="roundRect">
            <a:avLst/>
          </a:prstGeom>
          <a:solidFill>
            <a:srgbClr val="FFFF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Virtual Machine Monitor</a:t>
            </a:r>
          </a:p>
        </p:txBody>
      </p:sp>
      <p:sp>
        <p:nvSpPr>
          <p:cNvPr id="4096" name="Rectangle 4095"/>
          <p:cNvSpPr/>
          <p:nvPr/>
        </p:nvSpPr>
        <p:spPr>
          <a:xfrm>
            <a:off x="1756909" y="262448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4097" name="Can 4096"/>
          <p:cNvSpPr/>
          <p:nvPr/>
        </p:nvSpPr>
        <p:spPr>
          <a:xfrm>
            <a:off x="2518909" y="262448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4100" name="Straight Connector 4099"/>
          <p:cNvCxnSpPr/>
          <p:nvPr/>
        </p:nvCxnSpPr>
        <p:spPr>
          <a:xfrm>
            <a:off x="1985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3" name="Straight Connector 4102"/>
          <p:cNvCxnSpPr/>
          <p:nvPr/>
        </p:nvCxnSpPr>
        <p:spPr>
          <a:xfrm>
            <a:off x="1909309" y="251018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Connector 4104"/>
          <p:cNvCxnSpPr>
            <a:endCxn id="4097" idx="1"/>
          </p:cNvCxnSpPr>
          <p:nvPr/>
        </p:nvCxnSpPr>
        <p:spPr>
          <a:xfrm>
            <a:off x="2747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9" name="Straight Connector 4108"/>
          <p:cNvCxnSpPr/>
          <p:nvPr/>
        </p:nvCxnSpPr>
        <p:spPr>
          <a:xfrm flipV="1">
            <a:off x="19093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8237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23665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0" name="Rectangle 4109"/>
          <p:cNvSpPr/>
          <p:nvPr/>
        </p:nvSpPr>
        <p:spPr>
          <a:xfrm>
            <a:off x="17569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2141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3" name="Rectangle 52"/>
          <p:cNvSpPr/>
          <p:nvPr/>
        </p:nvSpPr>
        <p:spPr>
          <a:xfrm>
            <a:off x="26713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280909" y="262448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38" name="Can 37"/>
          <p:cNvSpPr/>
          <p:nvPr/>
        </p:nvSpPr>
        <p:spPr>
          <a:xfrm>
            <a:off x="4042909" y="262448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3509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33309" y="251018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8" idx="1"/>
          </p:cNvCxnSpPr>
          <p:nvPr/>
        </p:nvCxnSpPr>
        <p:spPr>
          <a:xfrm>
            <a:off x="4271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34333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3477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8905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2809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7381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1953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728709" y="262448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51" name="Can 50"/>
          <p:cNvSpPr/>
          <p:nvPr/>
        </p:nvSpPr>
        <p:spPr>
          <a:xfrm>
            <a:off x="5490709" y="262448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49573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881109" y="251018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endCxn id="51" idx="1"/>
          </p:cNvCxnSpPr>
          <p:nvPr/>
        </p:nvCxnSpPr>
        <p:spPr>
          <a:xfrm>
            <a:off x="57193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8811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57955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53383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7287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1" name="Rectangle 60"/>
          <p:cNvSpPr/>
          <p:nvPr/>
        </p:nvSpPr>
        <p:spPr>
          <a:xfrm>
            <a:off x="51859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6431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328909" y="2624480"/>
            <a:ext cx="457200" cy="3048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M</a:t>
            </a:r>
          </a:p>
        </p:txBody>
      </p:sp>
      <p:sp>
        <p:nvSpPr>
          <p:cNvPr id="64" name="Can 63"/>
          <p:cNvSpPr/>
          <p:nvPr/>
        </p:nvSpPr>
        <p:spPr>
          <a:xfrm>
            <a:off x="7090909" y="2624480"/>
            <a:ext cx="457200" cy="304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/>
              <a:t>I/O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557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481309" y="2510180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endCxn id="64" idx="1"/>
          </p:cNvCxnSpPr>
          <p:nvPr/>
        </p:nvCxnSpPr>
        <p:spPr>
          <a:xfrm>
            <a:off x="7319509" y="25101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V="1">
            <a:off x="64813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3957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938509" y="2395880"/>
            <a:ext cx="0" cy="114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63289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72" name="Rectangle 71"/>
          <p:cNvSpPr/>
          <p:nvPr/>
        </p:nvSpPr>
        <p:spPr>
          <a:xfrm>
            <a:off x="67861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243309" y="2243480"/>
            <a:ext cx="304800" cy="152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/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5" grpId="0" animBg="1"/>
      <p:bldP spid="16" grpId="0" animBg="1"/>
      <p:bldP spid="19" grpId="0" animBg="1"/>
      <p:bldP spid="20" grpId="0" animBg="1"/>
      <p:bldP spid="31" grpId="0" animBg="1"/>
      <p:bldP spid="4096" grpId="0" animBg="1"/>
      <p:bldP spid="4097" grpId="0" animBg="1"/>
      <p:bldP spid="4110" grpId="0" animBg="1"/>
      <p:bldP spid="52" grpId="0" animBg="1"/>
      <p:bldP spid="53" grpId="0" animBg="1"/>
      <p:bldP spid="37" grpId="0" animBg="1"/>
      <p:bldP spid="38" grpId="0" animBg="1"/>
      <p:bldP spid="45" grpId="0" animBg="1"/>
      <p:bldP spid="46" grpId="0" animBg="1"/>
      <p:bldP spid="49" grpId="0" animBg="1"/>
      <p:bldP spid="50" grpId="0" animBg="1"/>
      <p:bldP spid="51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71" grpId="0" animBg="1"/>
      <p:bldP spid="72" grpId="0" animBg="1"/>
      <p:bldP spid="7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F28E6-157D-4613-9073-9B824C1D6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57200"/>
            <a:ext cx="7638143" cy="1049235"/>
          </a:xfrm>
        </p:spPr>
        <p:txBody>
          <a:bodyPr/>
          <a:lstStyle/>
          <a:p>
            <a:r>
              <a:rPr lang="en-US" dirty="0"/>
              <a:t>Importance in Distributed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0BEE5-6A34-4113-902E-04CFDA941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219200"/>
            <a:ext cx="7557634" cy="46481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Abstract environment from resources</a:t>
            </a:r>
          </a:p>
          <a:p>
            <a:pPr lvl="1"/>
            <a:r>
              <a:rPr lang="en-US" dirty="0"/>
              <a:t>Model need not reflect reality w.r.t. network, hardware, OS, software stack.</a:t>
            </a:r>
          </a:p>
          <a:p>
            <a:r>
              <a:rPr lang="en-US" dirty="0"/>
              <a:t>Abstract application from environment</a:t>
            </a:r>
          </a:p>
          <a:p>
            <a:pPr lvl="1"/>
            <a:r>
              <a:rPr lang="en-US" dirty="0"/>
              <a:t>Each application can bring its own environment</a:t>
            </a:r>
          </a:p>
          <a:p>
            <a:r>
              <a:rPr lang="en-US" dirty="0"/>
              <a:t>Enable homogeneity over heterogeneity</a:t>
            </a:r>
          </a:p>
          <a:p>
            <a:pPr lvl="1"/>
            <a:r>
              <a:rPr lang="en-US" dirty="0"/>
              <a:t>Different environments need not affect users</a:t>
            </a:r>
          </a:p>
          <a:p>
            <a:r>
              <a:rPr lang="en-US" dirty="0"/>
              <a:t>Migration</a:t>
            </a:r>
          </a:p>
          <a:p>
            <a:pPr lvl="1"/>
            <a:r>
              <a:rPr lang="en-US" dirty="0"/>
              <a:t>Enable moving of applications</a:t>
            </a:r>
          </a:p>
          <a:p>
            <a:r>
              <a:rPr lang="en-US" dirty="0"/>
              <a:t>Scaling</a:t>
            </a:r>
          </a:p>
          <a:p>
            <a:pPr lvl="1"/>
            <a:r>
              <a:rPr lang="en-US" dirty="0"/>
              <a:t>Add instances as needed</a:t>
            </a:r>
          </a:p>
          <a:p>
            <a:r>
              <a:rPr lang="en-US" dirty="0"/>
              <a:t>Protection</a:t>
            </a:r>
          </a:p>
          <a:p>
            <a:pPr lvl="1"/>
            <a:r>
              <a:rPr lang="en-US" dirty="0"/>
              <a:t>Clear model</a:t>
            </a:r>
          </a:p>
          <a:p>
            <a:r>
              <a:rPr lang="en-US" dirty="0"/>
              <a:t>Sharing</a:t>
            </a:r>
          </a:p>
          <a:p>
            <a:pPr lvl="1"/>
            <a:r>
              <a:rPr lang="en-US" dirty="0"/>
              <a:t>Partitioning easier and more fluid that physical resources.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172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Operating Systems Limtations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1900" dirty="0"/>
              <a:t>OSs provide a way of virtualizing hardware resources among </a:t>
            </a:r>
            <a:r>
              <a:rPr lang="en-US" sz="1900" i="1" dirty="0"/>
              <a:t>processes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1900" dirty="0"/>
              <a:t>This may help isolate </a:t>
            </a:r>
            <a:r>
              <a:rPr lang="en-US" sz="1900" i="1" dirty="0"/>
              <a:t>processes</a:t>
            </a:r>
            <a:r>
              <a:rPr lang="en-US" sz="1900" dirty="0"/>
              <a:t> from one another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1900" dirty="0"/>
              <a:t>However, this does not provide a </a:t>
            </a:r>
            <a:r>
              <a:rPr lang="en-US" sz="1900" i="1" u="sng" dirty="0"/>
              <a:t>virtual machine</a:t>
            </a:r>
            <a:r>
              <a:rPr lang="en-US" sz="1900" dirty="0"/>
              <a:t> to a user who may wish to run a different OS</a:t>
            </a:r>
          </a:p>
          <a:p>
            <a:pPr marL="0" indent="0" eaLnBrk="1" hangingPunct="1">
              <a:buFontTx/>
              <a:buNone/>
              <a:defRPr/>
            </a:pPr>
            <a:endParaRPr lang="en-US" sz="1900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1900" dirty="0"/>
              <a:t>Having hardware resources managed by a single OS limits the flexibility of the system in terms of available software, security, and </a:t>
            </a:r>
            <a:br>
              <a:rPr lang="en-US" sz="1900" dirty="0"/>
            </a:br>
            <a:r>
              <a:rPr lang="en-US" sz="1900" dirty="0"/>
              <a:t>failure isolation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1900" dirty="0"/>
              <a:t>Virtualization typically provides a way of relaxing constraints and </a:t>
            </a:r>
            <a:br>
              <a:rPr lang="en-US" sz="1900" dirty="0"/>
            </a:br>
            <a:r>
              <a:rPr lang="en-US" sz="1900" dirty="0"/>
              <a:t>increasing flexibility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90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Virtualization Properties</a:t>
            </a:r>
          </a:p>
        </p:txBody>
      </p:sp>
      <p:sp>
        <p:nvSpPr>
          <p:cNvPr id="5" name="Freeform 4"/>
          <p:cNvSpPr/>
          <p:nvPr/>
        </p:nvSpPr>
        <p:spPr>
          <a:xfrm>
            <a:off x="457200" y="2133600"/>
            <a:ext cx="2490788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Fault Isolation</a:t>
            </a:r>
          </a:p>
          <a:p>
            <a:pPr marL="0" lvl="1" defTabSz="666750">
              <a:lnSpc>
                <a:spcPct val="90000"/>
              </a:lnSpc>
              <a:spcAft>
                <a:spcPct val="15000"/>
              </a:spcAft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Software Isolation</a:t>
            </a:r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Performance Isolation (accomplished through scheduling and resource allocation)</a:t>
            </a:r>
          </a:p>
        </p:txBody>
      </p:sp>
      <p:sp>
        <p:nvSpPr>
          <p:cNvPr id="6" name="Freeform 5"/>
          <p:cNvSpPr/>
          <p:nvPr/>
        </p:nvSpPr>
        <p:spPr>
          <a:xfrm>
            <a:off x="457200" y="4392613"/>
            <a:ext cx="2490788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Isolation</a:t>
            </a:r>
          </a:p>
        </p:txBody>
      </p:sp>
      <p:sp>
        <p:nvSpPr>
          <p:cNvPr id="8" name="Freeform 7"/>
          <p:cNvSpPr/>
          <p:nvPr/>
        </p:nvSpPr>
        <p:spPr>
          <a:xfrm>
            <a:off x="3370263" y="2133600"/>
            <a:ext cx="2490787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All VM state can be captured into a file (i.e., you can operate on VM by operating on file– </a:t>
            </a:r>
            <a:r>
              <a:rPr lang="en-US" sz="1500" dirty="0" err="1"/>
              <a:t>cp</a:t>
            </a:r>
            <a:r>
              <a:rPr lang="en-US" sz="1500" dirty="0"/>
              <a:t>, </a:t>
            </a:r>
            <a:r>
              <a:rPr lang="en-US" sz="1500" dirty="0" err="1"/>
              <a:t>rm</a:t>
            </a:r>
            <a:r>
              <a:rPr lang="en-US" sz="1500" dirty="0"/>
              <a:t>)</a:t>
            </a:r>
          </a:p>
          <a:p>
            <a:pPr marL="0" lvl="1" defTabSz="666750">
              <a:lnSpc>
                <a:spcPct val="90000"/>
              </a:lnSpc>
              <a:spcAft>
                <a:spcPct val="15000"/>
              </a:spcAft>
              <a:defRPr/>
            </a:pPr>
            <a:endParaRPr lang="en-US" sz="1500" dirty="0"/>
          </a:p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Complexity is proportional to virtual HW model and independent of guest software configuration</a:t>
            </a:r>
          </a:p>
        </p:txBody>
      </p:sp>
      <p:sp>
        <p:nvSpPr>
          <p:cNvPr id="9" name="Freeform 8"/>
          <p:cNvSpPr/>
          <p:nvPr/>
        </p:nvSpPr>
        <p:spPr>
          <a:xfrm>
            <a:off x="3370263" y="4392613"/>
            <a:ext cx="2490787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Encapsulation</a:t>
            </a:r>
          </a:p>
        </p:txBody>
      </p:sp>
      <p:sp>
        <p:nvSpPr>
          <p:cNvPr id="11" name="Freeform 10"/>
          <p:cNvSpPr/>
          <p:nvPr/>
        </p:nvSpPr>
        <p:spPr>
          <a:xfrm>
            <a:off x="6283325" y="2133600"/>
            <a:ext cx="2490788" cy="2259013"/>
          </a:xfrm>
          <a:custGeom>
            <a:avLst/>
            <a:gdLst>
              <a:gd name="connsiteX0" fmla="*/ 148780 w 2491364"/>
              <a:gd name="connsiteY0" fmla="*/ 0 h 1859751"/>
              <a:gd name="connsiteX1" fmla="*/ 2342584 w 2491364"/>
              <a:gd name="connsiteY1" fmla="*/ 0 h 1859751"/>
              <a:gd name="connsiteX2" fmla="*/ 2491364 w 2491364"/>
              <a:gd name="connsiteY2" fmla="*/ 148780 h 1859751"/>
              <a:gd name="connsiteX3" fmla="*/ 2491364 w 2491364"/>
              <a:gd name="connsiteY3" fmla="*/ 1859751 h 1859751"/>
              <a:gd name="connsiteX4" fmla="*/ 2491364 w 2491364"/>
              <a:gd name="connsiteY4" fmla="*/ 1859751 h 1859751"/>
              <a:gd name="connsiteX5" fmla="*/ 0 w 2491364"/>
              <a:gd name="connsiteY5" fmla="*/ 1859751 h 1859751"/>
              <a:gd name="connsiteX6" fmla="*/ 0 w 2491364"/>
              <a:gd name="connsiteY6" fmla="*/ 1859751 h 1859751"/>
              <a:gd name="connsiteX7" fmla="*/ 0 w 2491364"/>
              <a:gd name="connsiteY7" fmla="*/ 148780 h 1859751"/>
              <a:gd name="connsiteX8" fmla="*/ 148780 w 2491364"/>
              <a:gd name="connsiteY8" fmla="*/ 0 h 1859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91364" h="1859751">
                <a:moveTo>
                  <a:pt x="148780" y="0"/>
                </a:moveTo>
                <a:lnTo>
                  <a:pt x="2342584" y="0"/>
                </a:lnTo>
                <a:cubicBezTo>
                  <a:pt x="2424753" y="0"/>
                  <a:pt x="2491364" y="66611"/>
                  <a:pt x="2491364" y="148780"/>
                </a:cubicBezTo>
                <a:lnTo>
                  <a:pt x="2491364" y="1859751"/>
                </a:lnTo>
                <a:lnTo>
                  <a:pt x="2491364" y="1859751"/>
                </a:lnTo>
                <a:lnTo>
                  <a:pt x="0" y="1859751"/>
                </a:lnTo>
                <a:lnTo>
                  <a:pt x="0" y="1859751"/>
                </a:lnTo>
                <a:lnTo>
                  <a:pt x="0" y="148780"/>
                </a:lnTo>
                <a:cubicBezTo>
                  <a:pt x="0" y="66611"/>
                  <a:pt x="66611" y="0"/>
                  <a:pt x="148780" y="0"/>
                </a:cubicBezTo>
                <a:close/>
              </a:path>
            </a:pathLst>
          </a:custGeom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62626" tIns="100726" rIns="62626" bIns="19050" spcCol="1270"/>
          <a:lstStyle/>
          <a:p>
            <a:pPr marL="114300" lvl="1" indent="-114300" defTabSz="6667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en-US" sz="1500" dirty="0"/>
              <a:t>All guest actions go through the virtualizing software which can inspect, modify, and deny operations</a:t>
            </a:r>
          </a:p>
        </p:txBody>
      </p:sp>
      <p:sp>
        <p:nvSpPr>
          <p:cNvPr id="12" name="Freeform 11"/>
          <p:cNvSpPr/>
          <p:nvPr/>
        </p:nvSpPr>
        <p:spPr>
          <a:xfrm>
            <a:off x="6283325" y="4392613"/>
            <a:ext cx="2490788" cy="800100"/>
          </a:xfrm>
          <a:custGeom>
            <a:avLst/>
            <a:gdLst>
              <a:gd name="connsiteX0" fmla="*/ 0 w 2491364"/>
              <a:gd name="connsiteY0" fmla="*/ 0 h 799692"/>
              <a:gd name="connsiteX1" fmla="*/ 2491364 w 2491364"/>
              <a:gd name="connsiteY1" fmla="*/ 0 h 799692"/>
              <a:gd name="connsiteX2" fmla="*/ 2491364 w 2491364"/>
              <a:gd name="connsiteY2" fmla="*/ 799692 h 799692"/>
              <a:gd name="connsiteX3" fmla="*/ 0 w 2491364"/>
              <a:gd name="connsiteY3" fmla="*/ 799692 h 799692"/>
              <a:gd name="connsiteX4" fmla="*/ 0 w 2491364"/>
              <a:gd name="connsiteY4" fmla="*/ 0 h 799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91364" h="799692">
                <a:moveTo>
                  <a:pt x="0" y="0"/>
                </a:moveTo>
                <a:lnTo>
                  <a:pt x="2491364" y="0"/>
                </a:lnTo>
                <a:lnTo>
                  <a:pt x="2491364" y="799692"/>
                </a:lnTo>
                <a:lnTo>
                  <a:pt x="0" y="799692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76200" tIns="0" rIns="762282" bIns="0" spcCol="1270" anchor="ctr"/>
          <a:lstStyle/>
          <a:p>
            <a:pPr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2000" dirty="0">
                <a:solidFill>
                  <a:schemeClr val="bg1"/>
                </a:solidFill>
              </a:rPr>
              <a:t>Interposition</a:t>
            </a:r>
          </a:p>
        </p:txBody>
      </p:sp>
      <p:sp>
        <p:nvSpPr>
          <p:cNvPr id="14" name="Oval 13"/>
          <p:cNvSpPr/>
          <p:nvPr/>
        </p:nvSpPr>
        <p:spPr>
          <a:xfrm>
            <a:off x="2282825" y="4572000"/>
            <a:ext cx="839788" cy="838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1</a:t>
            </a:r>
          </a:p>
        </p:txBody>
      </p:sp>
      <p:sp>
        <p:nvSpPr>
          <p:cNvPr id="17" name="Oval 16"/>
          <p:cNvSpPr/>
          <p:nvPr/>
        </p:nvSpPr>
        <p:spPr>
          <a:xfrm>
            <a:off x="5189538" y="4549775"/>
            <a:ext cx="841375" cy="8413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2</a:t>
            </a:r>
          </a:p>
        </p:txBody>
      </p:sp>
      <p:sp>
        <p:nvSpPr>
          <p:cNvPr id="18" name="Oval 17"/>
          <p:cNvSpPr/>
          <p:nvPr/>
        </p:nvSpPr>
        <p:spPr>
          <a:xfrm>
            <a:off x="8180388" y="4572000"/>
            <a:ext cx="841375" cy="84137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6571343" cy="1049235"/>
          </a:xfrm>
        </p:spPr>
        <p:txBody>
          <a:bodyPr/>
          <a:lstStyle/>
          <a:p>
            <a:pPr eaLnBrk="1" hangingPunct="1"/>
            <a:r>
              <a:rPr lang="en-US"/>
              <a:t>What is Virtualization?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1509" y="1100480"/>
            <a:ext cx="8229600" cy="43434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Informally, a virtualized system (or subsystem) is a </a:t>
            </a:r>
            <a:r>
              <a:rPr lang="en-US" sz="1750" i="1" u="sng" dirty="0"/>
              <a:t>mapping</a:t>
            </a:r>
            <a:r>
              <a:rPr lang="en-US" sz="1750" dirty="0"/>
              <a:t> of its interface, and all resources visible through that interface, to the interface and resources of a real system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Formally, virtualization involves the construction of an isomorphism that </a:t>
            </a:r>
            <a:r>
              <a:rPr lang="en-US" sz="1750" i="1" u="sng" dirty="0"/>
              <a:t>maps</a:t>
            </a:r>
            <a:r>
              <a:rPr lang="en-US" sz="1750" dirty="0"/>
              <a:t> a virtual </a:t>
            </a:r>
            <a:r>
              <a:rPr lang="en-US" sz="1750" i="1" dirty="0">
                <a:solidFill>
                  <a:srgbClr val="0000FF"/>
                </a:solidFill>
              </a:rPr>
              <a:t>guest</a:t>
            </a:r>
            <a:r>
              <a:rPr lang="en-US" sz="1750" i="1" dirty="0"/>
              <a:t> </a:t>
            </a:r>
            <a:r>
              <a:rPr lang="en-US" sz="1750" dirty="0"/>
              <a:t>system to a real </a:t>
            </a:r>
            <a:r>
              <a:rPr lang="en-US" sz="1750" i="1" dirty="0">
                <a:solidFill>
                  <a:srgbClr val="0000FF"/>
                </a:solidFill>
              </a:rPr>
              <a:t>host</a:t>
            </a:r>
            <a:r>
              <a:rPr lang="en-US" sz="1750" i="1" dirty="0"/>
              <a:t> </a:t>
            </a:r>
            <a:r>
              <a:rPr lang="en-US" sz="1750" dirty="0"/>
              <a:t>system</a:t>
            </a:r>
            <a:r>
              <a:rPr lang="en-US" sz="1750" i="1" dirty="0"/>
              <a:t> </a:t>
            </a:r>
            <a:r>
              <a:rPr lang="en-US" sz="1750" dirty="0"/>
              <a:t>(</a:t>
            </a:r>
            <a:r>
              <a:rPr lang="en-US" sz="1750" dirty="0" err="1"/>
              <a:t>Popek</a:t>
            </a:r>
            <a:r>
              <a:rPr lang="en-US" sz="1750" dirty="0"/>
              <a:t> and Goldberg 1974)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algn="just" eaLnBrk="1" hangingPunct="1">
              <a:buFontTx/>
              <a:buNone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4309" y="3081680"/>
            <a:ext cx="48006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600" b="1" i="1" dirty="0">
                <a:solidFill>
                  <a:srgbClr val="0000FF"/>
                </a:solidFill>
              </a:rPr>
              <a:t>Guest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614409" y="323408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baseline="-25000" dirty="0">
                <a:solidFill>
                  <a:schemeClr val="bg1"/>
                </a:solidFill>
              </a:rPr>
              <a:t>i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6976609" y="323408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</a:rPr>
              <a:t>S</a:t>
            </a:r>
            <a:r>
              <a:rPr lang="en-US" baseline="-25000" dirty="0" err="1">
                <a:solidFill>
                  <a:schemeClr val="bg1"/>
                </a:solidFill>
              </a:rPr>
              <a:t>j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4309" y="4834280"/>
            <a:ext cx="4800600" cy="1066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600" b="1" i="1" dirty="0">
                <a:solidFill>
                  <a:srgbClr val="0000FF"/>
                </a:solidFill>
              </a:rPr>
              <a:t>Host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4614409" y="498668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S</a:t>
            </a:r>
            <a:r>
              <a:rPr lang="en-US" baseline="-25000" dirty="0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’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6976609" y="4986680"/>
            <a:ext cx="838200" cy="8382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</a:rPr>
              <a:t>S</a:t>
            </a:r>
            <a:r>
              <a:rPr lang="en-US" baseline="-25000" dirty="0" err="1">
                <a:solidFill>
                  <a:schemeClr val="bg1"/>
                </a:solidFill>
              </a:rPr>
              <a:t>j</a:t>
            </a:r>
            <a:r>
              <a:rPr lang="en-US" dirty="0">
                <a:solidFill>
                  <a:schemeClr val="bg1"/>
                </a:solidFill>
              </a:rPr>
              <a:t>’</a:t>
            </a:r>
          </a:p>
        </p:txBody>
      </p:sp>
      <p:cxnSp>
        <p:nvCxnSpPr>
          <p:cNvPr id="8" name="Straight Arrow Connector 7"/>
          <p:cNvCxnSpPr>
            <a:stCxn id="18" idx="4"/>
            <a:endCxn id="16" idx="0"/>
          </p:cNvCxnSpPr>
          <p:nvPr/>
        </p:nvCxnSpPr>
        <p:spPr>
          <a:xfrm>
            <a:off x="5033509" y="4072280"/>
            <a:ext cx="0" cy="91440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8" idx="6"/>
            <a:endCxn id="19" idx="2"/>
          </p:cNvCxnSpPr>
          <p:nvPr/>
        </p:nvCxnSpPr>
        <p:spPr>
          <a:xfrm>
            <a:off x="5452609" y="3653180"/>
            <a:ext cx="1524000" cy="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6" idx="6"/>
            <a:endCxn id="17" idx="2"/>
          </p:cNvCxnSpPr>
          <p:nvPr/>
        </p:nvCxnSpPr>
        <p:spPr>
          <a:xfrm>
            <a:off x="5452609" y="5405780"/>
            <a:ext cx="1524000" cy="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" idx="4"/>
            <a:endCxn id="17" idx="0"/>
          </p:cNvCxnSpPr>
          <p:nvPr/>
        </p:nvCxnSpPr>
        <p:spPr>
          <a:xfrm>
            <a:off x="7395709" y="4072280"/>
            <a:ext cx="0" cy="914400"/>
          </a:xfrm>
          <a:prstGeom prst="straightConnector1">
            <a:avLst/>
          </a:prstGeom>
          <a:ln w="12700"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32" name="TextBox 40"/>
          <p:cNvSpPr txBox="1">
            <a:spLocks noChangeArrowheads="1"/>
          </p:cNvSpPr>
          <p:nvPr/>
        </p:nvSpPr>
        <p:spPr bwMode="auto">
          <a:xfrm>
            <a:off x="5895522" y="3157880"/>
            <a:ext cx="717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</a:rPr>
              <a:t>e(S</a:t>
            </a:r>
            <a:r>
              <a:rPr lang="en-US" sz="2000" b="1" i="1" baseline="-25000">
                <a:solidFill>
                  <a:srgbClr val="00B050"/>
                </a:solidFill>
              </a:rPr>
              <a:t>i</a:t>
            </a:r>
            <a:r>
              <a:rPr lang="en-US" sz="2000" b="1" i="1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5133" name="TextBox 41"/>
          <p:cNvSpPr txBox="1">
            <a:spLocks noChangeArrowheads="1"/>
          </p:cNvSpPr>
          <p:nvPr/>
        </p:nvSpPr>
        <p:spPr bwMode="auto">
          <a:xfrm>
            <a:off x="5832022" y="4910480"/>
            <a:ext cx="857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00B050"/>
                </a:solidFill>
              </a:rPr>
              <a:t>e’(S</a:t>
            </a:r>
            <a:r>
              <a:rPr lang="en-US" sz="2000" b="1" i="1" baseline="-25000">
                <a:solidFill>
                  <a:srgbClr val="00B050"/>
                </a:solidFill>
              </a:rPr>
              <a:t>i</a:t>
            </a:r>
            <a:r>
              <a:rPr lang="en-US" sz="2000" b="1" i="1">
                <a:solidFill>
                  <a:srgbClr val="00B050"/>
                </a:solidFill>
              </a:rPr>
              <a:t>’)</a:t>
            </a:r>
          </a:p>
        </p:txBody>
      </p:sp>
      <p:sp>
        <p:nvSpPr>
          <p:cNvPr id="5134" name="TextBox 42"/>
          <p:cNvSpPr txBox="1">
            <a:spLocks noChangeArrowheads="1"/>
          </p:cNvSpPr>
          <p:nvPr/>
        </p:nvSpPr>
        <p:spPr bwMode="auto">
          <a:xfrm>
            <a:off x="4347709" y="4224680"/>
            <a:ext cx="735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V(S</a:t>
            </a:r>
            <a:r>
              <a:rPr lang="en-US" sz="2000" baseline="-25000"/>
              <a:t>i</a:t>
            </a:r>
            <a:r>
              <a:rPr lang="en-US" sz="2000"/>
              <a:t>)</a:t>
            </a:r>
          </a:p>
        </p:txBody>
      </p:sp>
      <p:sp>
        <p:nvSpPr>
          <p:cNvPr id="5135" name="TextBox 43"/>
          <p:cNvSpPr txBox="1">
            <a:spLocks noChangeArrowheads="1"/>
          </p:cNvSpPr>
          <p:nvPr/>
        </p:nvSpPr>
        <p:spPr bwMode="auto">
          <a:xfrm>
            <a:off x="7395709" y="4224680"/>
            <a:ext cx="735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V(S</a:t>
            </a:r>
            <a:r>
              <a:rPr lang="en-US" sz="2000" baseline="-25000"/>
              <a:t>j</a:t>
            </a:r>
            <a:r>
              <a:rPr lang="en-US" sz="2000"/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1972" y="3081680"/>
            <a:ext cx="3487737" cy="25542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1600" dirty="0"/>
              <a:t>Function V maps the </a:t>
            </a:r>
          </a:p>
          <a:p>
            <a:pPr>
              <a:defRPr/>
            </a:pPr>
            <a:r>
              <a:rPr lang="en-US" sz="1600" dirty="0"/>
              <a:t>guest state to the host state</a:t>
            </a:r>
          </a:p>
          <a:p>
            <a:pPr>
              <a:defRPr/>
            </a:pPr>
            <a:endParaRPr lang="en-US" sz="1600" dirty="0"/>
          </a:p>
          <a:p>
            <a:pPr marL="285750" indent="-285750">
              <a:buFont typeface="Wingdings" pitchFamily="2" charset="2"/>
              <a:buChar char="ü"/>
              <a:defRPr/>
            </a:pPr>
            <a:r>
              <a:rPr lang="en-US" sz="1600" dirty="0"/>
              <a:t>For a sequence of operations, </a:t>
            </a:r>
            <a:r>
              <a:rPr lang="en-US" sz="1600" b="1" i="1" dirty="0">
                <a:solidFill>
                  <a:srgbClr val="00B050"/>
                </a:solidFill>
              </a:rPr>
              <a:t>e</a:t>
            </a:r>
            <a:r>
              <a:rPr lang="en-US" sz="1600" dirty="0"/>
              <a:t>, </a:t>
            </a:r>
          </a:p>
          <a:p>
            <a:pPr>
              <a:defRPr/>
            </a:pPr>
            <a:r>
              <a:rPr lang="en-US" sz="1600" dirty="0"/>
              <a:t>that modifies a guest state, there</a:t>
            </a:r>
          </a:p>
          <a:p>
            <a:pPr>
              <a:defRPr/>
            </a:pPr>
            <a:r>
              <a:rPr lang="en-US" sz="1600" dirty="0"/>
              <a:t>is a corresponding </a:t>
            </a:r>
            <a:r>
              <a:rPr lang="en-US" sz="1600" b="1" i="1" dirty="0">
                <a:solidFill>
                  <a:srgbClr val="00B050"/>
                </a:solidFill>
              </a:rPr>
              <a:t>e’</a:t>
            </a:r>
            <a:r>
              <a:rPr lang="en-US" sz="1600" dirty="0"/>
              <a:t> in the host</a:t>
            </a:r>
          </a:p>
          <a:p>
            <a:pPr>
              <a:defRPr/>
            </a:pPr>
            <a:r>
              <a:rPr lang="en-US" sz="1600" dirty="0"/>
              <a:t>that performs an equivalent</a:t>
            </a:r>
          </a:p>
          <a:p>
            <a:pPr>
              <a:defRPr/>
            </a:pPr>
            <a:r>
              <a:rPr lang="en-US" sz="1600" dirty="0"/>
              <a:t>modification</a:t>
            </a:r>
          </a:p>
          <a:p>
            <a:pPr>
              <a:defRPr/>
            </a:pPr>
            <a:endParaRPr lang="en-US" sz="1600" dirty="0"/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1600" dirty="0"/>
              <a:t>How can this be managed?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6" grpId="0" animBg="1"/>
      <p:bldP spid="16" grpId="0" animBg="1"/>
      <p:bldP spid="17" grpId="0" animBg="1"/>
      <p:bldP spid="5132" grpId="0"/>
      <p:bldP spid="5133" grpId="0"/>
      <p:bldP spid="5134" grpId="0"/>
      <p:bldP spid="51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752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The key to managing complexity in computer systems is their division into </a:t>
            </a:r>
            <a:r>
              <a:rPr lang="en-US" sz="1750" i="1" dirty="0">
                <a:solidFill>
                  <a:schemeClr val="tx1"/>
                </a:solidFill>
              </a:rPr>
              <a:t>levels of abstraction</a:t>
            </a:r>
            <a:r>
              <a:rPr lang="en-US" sz="1750" dirty="0">
                <a:solidFill>
                  <a:schemeClr val="tx1"/>
                </a:solidFill>
              </a:rPr>
              <a:t> </a:t>
            </a:r>
            <a:r>
              <a:rPr lang="en-US" sz="1750" dirty="0"/>
              <a:t>separated by </a:t>
            </a:r>
            <a:r>
              <a:rPr lang="en-US" sz="1750" i="1" dirty="0">
                <a:solidFill>
                  <a:schemeClr val="tx1"/>
                </a:solidFill>
              </a:rPr>
              <a:t>well-defined interfaces</a:t>
            </a: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75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Levels of abstraction allow implementation details at lower levels of a design to be ignored or simplified</a:t>
            </a:r>
            <a:endParaRPr lang="en-US" sz="2000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743200" y="32385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10200" y="323850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362200" y="4305300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Can 3077"/>
          <p:cNvSpPr/>
          <p:nvPr/>
        </p:nvSpPr>
        <p:spPr>
          <a:xfrm>
            <a:off x="3886200" y="4686300"/>
            <a:ext cx="1600200" cy="1104900"/>
          </a:xfrm>
          <a:prstGeom prst="can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Disk</a:t>
            </a:r>
          </a:p>
        </p:txBody>
      </p:sp>
      <p:sp>
        <p:nvSpPr>
          <p:cNvPr id="3079" name="Oval 3078"/>
          <p:cNvSpPr/>
          <p:nvPr/>
        </p:nvSpPr>
        <p:spPr>
          <a:xfrm>
            <a:off x="4038600" y="4781550"/>
            <a:ext cx="1295400" cy="3651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80" name="Oval 3079"/>
          <p:cNvSpPr/>
          <p:nvPr/>
        </p:nvSpPr>
        <p:spPr>
          <a:xfrm>
            <a:off x="4305300" y="4827588"/>
            <a:ext cx="7620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082" name="Straight Connector 3081"/>
          <p:cNvCxnSpPr>
            <a:endCxn id="3079" idx="2"/>
          </p:cNvCxnSpPr>
          <p:nvPr/>
        </p:nvCxnSpPr>
        <p:spPr>
          <a:xfrm>
            <a:off x="2743200" y="3924300"/>
            <a:ext cx="1295400" cy="103981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4" name="Straight Connector 3083"/>
          <p:cNvCxnSpPr>
            <a:endCxn id="3079" idx="1"/>
          </p:cNvCxnSpPr>
          <p:nvPr/>
        </p:nvCxnSpPr>
        <p:spPr>
          <a:xfrm>
            <a:off x="3810000" y="3924300"/>
            <a:ext cx="419100" cy="9112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6" name="Straight Connector 3085"/>
          <p:cNvCxnSpPr>
            <a:endCxn id="3080" idx="7"/>
          </p:cNvCxnSpPr>
          <p:nvPr/>
        </p:nvCxnSpPr>
        <p:spPr>
          <a:xfrm flipH="1">
            <a:off x="4956175" y="3924300"/>
            <a:ext cx="454025" cy="9366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8" name="Straight Connector 3087"/>
          <p:cNvCxnSpPr>
            <a:endCxn id="3080" idx="6"/>
          </p:cNvCxnSpPr>
          <p:nvPr/>
        </p:nvCxnSpPr>
        <p:spPr>
          <a:xfrm flipH="1">
            <a:off x="5067300" y="3924300"/>
            <a:ext cx="1409700" cy="10175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3088"/>
          <p:cNvSpPr txBox="1">
            <a:spLocks noChangeArrowheads="1"/>
          </p:cNvSpPr>
          <p:nvPr/>
        </p:nvSpPr>
        <p:spPr bwMode="auto">
          <a:xfrm>
            <a:off x="457200" y="6029325"/>
            <a:ext cx="8305800" cy="584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b="1">
                <a:solidFill>
                  <a:schemeClr val="bg1"/>
                </a:solidFill>
              </a:rPr>
              <a:t>Files are an abstraction of a Disk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600" b="1">
                <a:solidFill>
                  <a:schemeClr val="bg1"/>
                </a:solidFill>
              </a:rPr>
              <a:t>A level of abstraction provides a simplified interface to underlying resources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0" grpId="0" animBg="1"/>
      <p:bldP spid="3078" grpId="0" animBg="1"/>
      <p:bldP spid="3079" grpId="0" animBg="1"/>
      <p:bldP spid="3080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162800" cy="1049235"/>
          </a:xfrm>
        </p:spPr>
        <p:txBody>
          <a:bodyPr/>
          <a:lstStyle/>
          <a:p>
            <a:pPr eaLnBrk="1" hangingPunct="1"/>
            <a:r>
              <a:rPr lang="en-US" dirty="0"/>
              <a:t>Virtualization and Abstraction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914400"/>
          </a:xfrm>
        </p:spPr>
        <p:txBody>
          <a:bodyPr>
            <a:normAutofit fontScale="92500"/>
          </a:bodyPr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750" dirty="0"/>
              <a:t>Virtualization uses abstraction but is different in that it doesn’t necessarily hide details; the level of detail in a virtual system is often the same as that in the underlying real system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80859" y="304358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47859" y="3043580"/>
            <a:ext cx="1066800" cy="6858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chemeClr val="bg1"/>
                </a:solidFill>
              </a:rPr>
              <a:t>File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366509" y="4032593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n 22"/>
          <p:cNvSpPr/>
          <p:nvPr/>
        </p:nvSpPr>
        <p:spPr>
          <a:xfrm>
            <a:off x="4023859" y="4186580"/>
            <a:ext cx="1600200" cy="1104900"/>
          </a:xfrm>
          <a:prstGeom prst="can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Disk</a:t>
            </a:r>
          </a:p>
        </p:txBody>
      </p:sp>
      <p:sp>
        <p:nvSpPr>
          <p:cNvPr id="24" name="Oval 23"/>
          <p:cNvSpPr/>
          <p:nvPr/>
        </p:nvSpPr>
        <p:spPr>
          <a:xfrm>
            <a:off x="4176259" y="4281830"/>
            <a:ext cx="1295400" cy="36512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4442959" y="4327868"/>
            <a:ext cx="762000" cy="2286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Straight Connector 25"/>
          <p:cNvCxnSpPr>
            <a:endCxn id="24" idx="2"/>
          </p:cNvCxnSpPr>
          <p:nvPr/>
        </p:nvCxnSpPr>
        <p:spPr>
          <a:xfrm>
            <a:off x="2880859" y="3729380"/>
            <a:ext cx="1295400" cy="735013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4" idx="1"/>
          </p:cNvCxnSpPr>
          <p:nvPr/>
        </p:nvCxnSpPr>
        <p:spPr>
          <a:xfrm>
            <a:off x="3947659" y="3729380"/>
            <a:ext cx="419100" cy="6064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25" idx="7"/>
          </p:cNvCxnSpPr>
          <p:nvPr/>
        </p:nvCxnSpPr>
        <p:spPr>
          <a:xfrm flipH="1">
            <a:off x="5093834" y="3729380"/>
            <a:ext cx="454025" cy="63182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endCxn id="25" idx="6"/>
          </p:cNvCxnSpPr>
          <p:nvPr/>
        </p:nvCxnSpPr>
        <p:spPr>
          <a:xfrm flipH="1">
            <a:off x="5204959" y="3729380"/>
            <a:ext cx="1409700" cy="71278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8" name="TextBox 29"/>
          <p:cNvSpPr txBox="1">
            <a:spLocks noChangeArrowheads="1"/>
          </p:cNvSpPr>
          <p:nvPr/>
        </p:nvSpPr>
        <p:spPr bwMode="auto">
          <a:xfrm>
            <a:off x="690109" y="5453405"/>
            <a:ext cx="8001000" cy="584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600" i="1">
                <a:solidFill>
                  <a:schemeClr val="bg1"/>
                </a:solidFill>
              </a:rPr>
              <a:t>Virtualization provides a different interface and/or resources at the same level </a:t>
            </a:r>
            <a:br>
              <a:rPr lang="en-US" sz="1600" i="1">
                <a:solidFill>
                  <a:schemeClr val="bg1"/>
                </a:solidFill>
              </a:rPr>
            </a:br>
            <a:r>
              <a:rPr lang="en-US" sz="1600" i="1">
                <a:solidFill>
                  <a:schemeClr val="bg1"/>
                </a:solidFill>
              </a:rPr>
              <a:t>of abstraction</a:t>
            </a:r>
            <a:endParaRPr lang="en-US" sz="1600">
              <a:solidFill>
                <a:schemeClr val="bg1"/>
              </a:solidFill>
            </a:endParaRPr>
          </a:p>
        </p:txBody>
      </p:sp>
      <p:sp>
        <p:nvSpPr>
          <p:cNvPr id="2" name="Can 1"/>
          <p:cNvSpPr/>
          <p:nvPr/>
        </p:nvSpPr>
        <p:spPr>
          <a:xfrm>
            <a:off x="2595109" y="2129180"/>
            <a:ext cx="609600" cy="495300"/>
          </a:xfrm>
          <a:prstGeom prst="can">
            <a:avLst>
              <a:gd name="adj" fmla="val 50000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671309" y="2194268"/>
            <a:ext cx="457200" cy="136525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785609" y="2205380"/>
            <a:ext cx="228600" cy="762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Can 34"/>
          <p:cNvSpPr/>
          <p:nvPr/>
        </p:nvSpPr>
        <p:spPr>
          <a:xfrm>
            <a:off x="6405109" y="2129180"/>
            <a:ext cx="609600" cy="495300"/>
          </a:xfrm>
          <a:prstGeom prst="can">
            <a:avLst>
              <a:gd name="adj" fmla="val 50000"/>
            </a:avLst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481309" y="2194268"/>
            <a:ext cx="457200" cy="136525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6595609" y="2205380"/>
            <a:ext cx="228600" cy="76200"/>
          </a:xfrm>
          <a:prstGeom prst="ellipse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2595109" y="2510180"/>
            <a:ext cx="2857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204709" y="2510180"/>
            <a:ext cx="7429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6614659" y="2510180"/>
            <a:ext cx="4000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5547859" y="2510180"/>
            <a:ext cx="857250" cy="5334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9" name="TextBox 48"/>
          <p:cNvSpPr txBox="1">
            <a:spLocks noChangeArrowheads="1"/>
          </p:cNvSpPr>
          <p:nvPr/>
        </p:nvSpPr>
        <p:spPr bwMode="auto">
          <a:xfrm>
            <a:off x="1299709" y="2410168"/>
            <a:ext cx="1177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/>
              <a:t>Virtual Disks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2366509" y="2853080"/>
            <a:ext cx="4648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24" grpId="0" animBg="1"/>
      <p:bldP spid="25" grpId="0" animBg="1"/>
      <p:bldP spid="6158" grpId="0" animBg="1"/>
      <p:bldP spid="2" grpId="0" animBg="1"/>
      <p:bldP spid="3" grpId="0" animBg="1"/>
      <p:bldP spid="31" grpId="0" animBg="1"/>
      <p:bldP spid="35" grpId="0" animBg="1"/>
      <p:bldP spid="36" grpId="0" animBg="1"/>
      <p:bldP spid="37" grpId="0" animBg="1"/>
      <p:bldP spid="6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Virtualization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87387" y="4205288"/>
            <a:ext cx="777875" cy="15430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431800" y="4716463"/>
            <a:ext cx="1550988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virtualization, and virtualization properties</a:t>
            </a:r>
            <a:endParaRPr lang="en-US" sz="1400" dirty="0"/>
          </a:p>
        </p:txBody>
      </p:sp>
      <p:sp>
        <p:nvSpPr>
          <p:cNvPr id="8" name="Isosceles Triangle 7"/>
          <p:cNvSpPr/>
          <p:nvPr/>
        </p:nvSpPr>
        <p:spPr>
          <a:xfrm>
            <a:off x="1585913" y="4235450"/>
            <a:ext cx="263525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435225" y="3830638"/>
            <a:ext cx="777875" cy="1584325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Virtualization,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para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-virtualization, virtual machines and hypervisors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3108325" y="3881438"/>
            <a:ext cx="269875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4259262" y="3430588"/>
            <a:ext cx="777875" cy="1676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938588" y="4008438"/>
            <a:ext cx="15144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Virtual machine types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886325" y="3527425"/>
            <a:ext cx="285750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6047581" y="3112294"/>
            <a:ext cx="776288" cy="16065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5761038" y="3654425"/>
            <a:ext cx="1450975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Partitioning and Multiprocessor virtualization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6708775" y="3173413"/>
            <a:ext cx="274638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7818437" y="2746376"/>
            <a:ext cx="777875" cy="163195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7519988" y="3300413"/>
            <a:ext cx="14732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Resource virtualization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8467725" y="2819400"/>
            <a:ext cx="27781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Chevron 20"/>
          <p:cNvSpPr/>
          <p:nvPr/>
        </p:nvSpPr>
        <p:spPr>
          <a:xfrm rot="16200000">
            <a:off x="2453481" y="58364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2160588" y="4362450"/>
            <a:ext cx="1430337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Virtualization, </a:t>
            </a:r>
            <a:r>
              <a:rPr lang="en-US" sz="1400" dirty="0" err="1">
                <a:solidFill>
                  <a:srgbClr val="0000FF"/>
                </a:solidFill>
              </a:rPr>
              <a:t>para</a:t>
            </a:r>
            <a:r>
              <a:rPr lang="en-US" sz="1400" dirty="0">
                <a:solidFill>
                  <a:srgbClr val="0000FF"/>
                </a:solidFill>
              </a:rPr>
              <a:t>-virtualization, virtual machines and hypervisors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5429</TotalTime>
  <Words>1983</Words>
  <Application>Microsoft Office PowerPoint</Application>
  <PresentationFormat>On-screen Show (4:3)</PresentationFormat>
  <Paragraphs>653</Paragraphs>
  <Slides>33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Gill Sans MT</vt:lpstr>
      <vt:lpstr>Times New Roman</vt:lpstr>
      <vt:lpstr>Wingdings</vt:lpstr>
      <vt:lpstr>Gallery</vt:lpstr>
      <vt:lpstr>Distributed Systems 14-736 </vt:lpstr>
      <vt:lpstr>Objectives</vt:lpstr>
      <vt:lpstr>Benefits of Virtualization</vt:lpstr>
      <vt:lpstr>Operating Systems Limtations</vt:lpstr>
      <vt:lpstr>Virtualization Properties</vt:lpstr>
      <vt:lpstr>What is Virtualization?</vt:lpstr>
      <vt:lpstr>Abstraction</vt:lpstr>
      <vt:lpstr>Virtualization and Abstraction</vt:lpstr>
      <vt:lpstr>Objectives</vt:lpstr>
      <vt:lpstr>Virtual Machines and Hypervisors</vt:lpstr>
      <vt:lpstr>A Mixed OS Environment</vt:lpstr>
      <vt:lpstr>Full Virtualization</vt:lpstr>
      <vt:lpstr>Para-Virtualization</vt:lpstr>
      <vt:lpstr>Virtualization and Emulation</vt:lpstr>
      <vt:lpstr>Objectives</vt:lpstr>
      <vt:lpstr>Background: Computer System Architectures</vt:lpstr>
      <vt:lpstr>Types of Virtual Machines</vt:lpstr>
      <vt:lpstr>Process Virtual Machine</vt:lpstr>
      <vt:lpstr>System Virtual Machine</vt:lpstr>
      <vt:lpstr>Native and Hosted VM Systems</vt:lpstr>
      <vt:lpstr>A Taxonomy</vt:lpstr>
      <vt:lpstr>The Versatility of VMs</vt:lpstr>
      <vt:lpstr>Objectives</vt:lpstr>
      <vt:lpstr>Multiprocessor Systems</vt:lpstr>
      <vt:lpstr>Partitioning</vt:lpstr>
      <vt:lpstr>Physical Partitioning</vt:lpstr>
      <vt:lpstr>Physical Partitioning</vt:lpstr>
      <vt:lpstr>Physical Partitioning- Advantages</vt:lpstr>
      <vt:lpstr>Physical Partitioning- Disadvantages</vt:lpstr>
      <vt:lpstr>Logical Partitioning</vt:lpstr>
      <vt:lpstr>Logical Partitioning</vt:lpstr>
      <vt:lpstr>Multiprocessor Virtualization</vt:lpstr>
      <vt:lpstr>Importance in Distributed Systems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Macneil</dc:creator>
  <cp:lastModifiedBy>Gregory Kesden</cp:lastModifiedBy>
  <cp:revision>206</cp:revision>
  <dcterms:created xsi:type="dcterms:W3CDTF">2008-11-03T12:44:07Z</dcterms:created>
  <dcterms:modified xsi:type="dcterms:W3CDTF">2018-04-23T15:13:53Z</dcterms:modified>
</cp:coreProperties>
</file>