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65D7-2121-43E1-8E49-F14CD45E0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340" y="1871131"/>
            <a:ext cx="7364818" cy="1515533"/>
          </a:xfrm>
        </p:spPr>
        <p:txBody>
          <a:bodyPr/>
          <a:lstStyle/>
          <a:p>
            <a:r>
              <a:rPr lang="en-US" sz="3600" dirty="0"/>
              <a:t>Log-Structured Merge Trees (LSMs)</a:t>
            </a:r>
            <a:br>
              <a:rPr lang="en-US" sz="3600" dirty="0"/>
            </a:br>
            <a:r>
              <a:rPr lang="en-US" sz="3600" dirty="0"/>
              <a:t>Bloom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314F4-E76C-42C7-BB3D-D635C0A3A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14-848 (Cloud </a:t>
            </a:r>
            <a:r>
              <a:rPr lang="en-US" dirty="0" err="1"/>
              <a:t>Infrastrcuture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938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0D58-9D41-46F8-A283-544B337E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67-F74C-4E82-9658-F06E7F47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Overall strategy</a:t>
            </a:r>
          </a:p>
          <a:p>
            <a:pPr lvl="1"/>
            <a:r>
              <a:rPr lang="en-US" dirty="0"/>
              <a:t>Fill memory</a:t>
            </a:r>
          </a:p>
          <a:p>
            <a:pPr lvl="1"/>
            <a:r>
              <a:rPr lang="en-US" dirty="0"/>
              <a:t>Spill to disk</a:t>
            </a:r>
          </a:p>
          <a:p>
            <a:pPr lvl="1"/>
            <a:r>
              <a:rPr lang="en-US" dirty="0"/>
              <a:t>Search disk runs until they can be merged</a:t>
            </a:r>
          </a:p>
          <a:p>
            <a:pPr lvl="1"/>
            <a:r>
              <a:rPr lang="en-US" dirty="0"/>
              <a:t>Use Bloom Filters to minimize unproductive searches</a:t>
            </a:r>
          </a:p>
          <a:p>
            <a:pPr lvl="1"/>
            <a:r>
              <a:rPr lang="en-US" dirty="0"/>
              <a:t>Updated in-memory, but merge independent changes once on disk.</a:t>
            </a:r>
          </a:p>
          <a:p>
            <a:r>
              <a:rPr lang="en-US" dirty="0"/>
              <a:t>The overall strategy is sound even if it…</a:t>
            </a:r>
          </a:p>
          <a:p>
            <a:pPr lvl="1"/>
            <a:r>
              <a:rPr lang="en-US" dirty="0"/>
              <a:t>Does not involve trees, for example by using sorted string tables, and </a:t>
            </a:r>
          </a:p>
          <a:p>
            <a:pPr lvl="1"/>
            <a:r>
              <a:rPr lang="en-US" dirty="0"/>
              <a:t>Even if it leaves a forest of data structures to be searched after consulting a Bloom Filter.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1DC1-912F-4300-8FB9-B7769762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2DFED-488E-46E1-BB82-8A368E69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Multiple (May be a large number), independent key-value stores, such as LSMs</a:t>
            </a:r>
          </a:p>
          <a:p>
            <a:pPr lvl="1"/>
            <a:r>
              <a:rPr lang="en-US" dirty="0"/>
              <a:t>Each is in secondary storage and </a:t>
            </a:r>
            <a:r>
              <a:rPr lang="en-US" b="1" dirty="0"/>
              <a:t>relatively slow to access/search.</a:t>
            </a:r>
          </a:p>
          <a:p>
            <a:pPr lvl="1"/>
            <a:r>
              <a:rPr lang="en-US" dirty="0"/>
              <a:t>Values may not be contained within zero or more of the stores</a:t>
            </a:r>
          </a:p>
          <a:p>
            <a:pPr lvl="2"/>
            <a:r>
              <a:rPr lang="en-US" dirty="0"/>
              <a:t>Never present</a:t>
            </a:r>
          </a:p>
          <a:p>
            <a:pPr lvl="2"/>
            <a:r>
              <a:rPr lang="en-US" dirty="0"/>
              <a:t>Written Once</a:t>
            </a:r>
          </a:p>
          <a:p>
            <a:pPr lvl="2"/>
            <a:r>
              <a:rPr lang="en-US" dirty="0"/>
              <a:t>Written and Over-Written</a:t>
            </a:r>
          </a:p>
          <a:p>
            <a:pPr lvl="2"/>
            <a:r>
              <a:rPr lang="en-US" dirty="0"/>
              <a:t>Written and Lazy Deleted by “Tombstoning”</a:t>
            </a:r>
          </a:p>
          <a:p>
            <a:pPr lvl="2"/>
            <a:r>
              <a:rPr lang="en-US" dirty="0"/>
              <a:t>Multiple partial updates that need to be </a:t>
            </a:r>
            <a:r>
              <a:rPr lang="en-US" dirty="0" err="1"/>
              <a:t>unioned</a:t>
            </a:r>
            <a:r>
              <a:rPr lang="en-US" dirty="0"/>
              <a:t> to form up-to-date record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8DF2-3DE8-47D9-B296-7E4E9E8C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A1F2-781C-448E-AA29-D42D43ED3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wasted time/energy searching data stores which do not have requested key.</a:t>
            </a:r>
          </a:p>
          <a:p>
            <a:r>
              <a:rPr lang="en-US" dirty="0"/>
              <a:t>Add minimal overhead w.r.t. main memory foot-print, processor load, etc.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0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0798-FF72-41F6-8652-D1B97AEC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8E62-343A-47A3-9EDF-B44EAB6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Idea: Keep an in-memory index  </a:t>
            </a:r>
          </a:p>
          <a:p>
            <a:r>
              <a:rPr lang="en-US" dirty="0"/>
              <a:t>Challenge: The on-disk data structures are most-likely indexes or keep relatively small metadata and are still too large to fit in memory, hence the need to keep them on disk</a:t>
            </a:r>
          </a:p>
          <a:p>
            <a:pPr lvl="1"/>
            <a:r>
              <a:rPr lang="en-US" dirty="0"/>
              <a:t>Large data values are normally kept in separate data stores and indexes keep references to their location, etc. </a:t>
            </a:r>
          </a:p>
          <a:p>
            <a:r>
              <a:rPr lang="en-US" dirty="0"/>
              <a:t>Revised idea: Need an extremely dense index, e.g. ideally one or a few bits per item</a:t>
            </a:r>
          </a:p>
        </p:txBody>
      </p:sp>
    </p:spTree>
    <p:extLst>
      <p:ext uri="{BB962C8B-B14F-4D97-AF65-F5344CB8AC3E}">
        <p14:creationId xmlns:p14="http://schemas.microsoft.com/office/powerpoint/2010/main" val="294483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D10D-2EE0-463D-80C6-77E0E1DD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31E2-F62D-44A8-9B48-DBA09456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Idea: </a:t>
            </a:r>
          </a:p>
          <a:p>
            <a:pPr lvl="1"/>
            <a:r>
              <a:rPr lang="en-US" dirty="0"/>
              <a:t>Keep an in-memory hash table: &lt;key, store-ID&gt;</a:t>
            </a:r>
          </a:p>
          <a:p>
            <a:r>
              <a:rPr lang="en-US" dirty="0"/>
              <a:t>Good: </a:t>
            </a:r>
          </a:p>
          <a:p>
            <a:pPr lvl="1"/>
            <a:r>
              <a:rPr lang="en-US" dirty="0"/>
              <a:t>Near constant time ability to discover which stores to search</a:t>
            </a:r>
          </a:p>
          <a:p>
            <a:r>
              <a:rPr lang="en-US" dirty="0"/>
              <a:t>Challenges: </a:t>
            </a:r>
          </a:p>
          <a:p>
            <a:pPr lvl="1"/>
            <a:r>
              <a:rPr lang="en-US" dirty="0"/>
              <a:t>Need to manage collision</a:t>
            </a:r>
          </a:p>
          <a:p>
            <a:pPr lvl="1"/>
            <a:r>
              <a:rPr lang="en-US" dirty="0"/>
              <a:t>Lists get to be expensive in processor and memory</a:t>
            </a:r>
          </a:p>
          <a:p>
            <a:pPr lvl="3"/>
            <a:r>
              <a:rPr lang="en-US" dirty="0"/>
              <a:t>Could be limiting</a:t>
            </a:r>
          </a:p>
        </p:txBody>
      </p:sp>
    </p:spTree>
    <p:extLst>
      <p:ext uri="{BB962C8B-B14F-4D97-AF65-F5344CB8AC3E}">
        <p14:creationId xmlns:p14="http://schemas.microsoft.com/office/powerpoint/2010/main" val="420822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58EF-3086-4CD1-832C-F5A23850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9F97-0EAB-4A23-BB8F-F3E3EF88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Idea #2: </a:t>
            </a:r>
          </a:p>
          <a:p>
            <a:pPr lvl="1"/>
            <a:r>
              <a:rPr lang="en-US" dirty="0"/>
              <a:t>Keep one hash table per external store, check each</a:t>
            </a:r>
          </a:p>
          <a:p>
            <a:pPr lvl="1"/>
            <a:r>
              <a:rPr lang="en-US" dirty="0"/>
              <a:t>One bit per address: Present or not</a:t>
            </a:r>
          </a:p>
          <a:p>
            <a:pPr lvl="1"/>
            <a:r>
              <a:rPr lang="en-US" dirty="0"/>
              <a:t>Search only data structures where present</a:t>
            </a:r>
          </a:p>
          <a:p>
            <a:r>
              <a:rPr lang="en-US" dirty="0"/>
              <a:t>Good:</a:t>
            </a:r>
          </a:p>
          <a:p>
            <a:pPr lvl="1"/>
            <a:r>
              <a:rPr lang="en-US" dirty="0"/>
              <a:t>Smaller</a:t>
            </a:r>
          </a:p>
          <a:p>
            <a:pPr lvl="1"/>
            <a:r>
              <a:rPr lang="en-US" dirty="0"/>
              <a:t>Fast to check, even given multiple data structures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Managing collision means complexity </a:t>
            </a:r>
          </a:p>
          <a:p>
            <a:pPr lvl="1"/>
            <a:r>
              <a:rPr lang="en-US" dirty="0"/>
              <a:t>Reducing collision means a much bigger table, which means more memory wasted</a:t>
            </a:r>
          </a:p>
        </p:txBody>
      </p:sp>
    </p:spTree>
    <p:extLst>
      <p:ext uri="{BB962C8B-B14F-4D97-AF65-F5344CB8AC3E}">
        <p14:creationId xmlns:p14="http://schemas.microsoft.com/office/powerpoint/2010/main" val="238184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56A1-4F9B-45A8-B50E-ABA924B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2BD7-2B41-4F0C-A054-4473F87C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Ignore Collision</a:t>
            </a:r>
          </a:p>
          <a:p>
            <a:r>
              <a:rPr lang="en-US" dirty="0"/>
              <a:t>Good:</a:t>
            </a:r>
          </a:p>
          <a:p>
            <a:pPr lvl="1"/>
            <a:r>
              <a:rPr lang="en-US" dirty="0"/>
              <a:t>Can have small tables with little complexity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Could thing something is present in secondary store when it is really a colliding record</a:t>
            </a:r>
          </a:p>
          <a:p>
            <a:pPr lvl="2"/>
            <a:r>
              <a:rPr lang="en-US" dirty="0"/>
              <a:t>Waste time looking just to find nothing</a:t>
            </a:r>
          </a:p>
          <a:p>
            <a:r>
              <a:rPr lang="en-US" dirty="0"/>
              <a:t>Thought:</a:t>
            </a:r>
          </a:p>
          <a:p>
            <a:pPr lvl="1"/>
            <a:r>
              <a:rPr lang="en-US" dirty="0"/>
              <a:t>If collisions aren’t super common, this is probably okay. 	</a:t>
            </a:r>
          </a:p>
        </p:txBody>
      </p:sp>
    </p:spTree>
    <p:extLst>
      <p:ext uri="{BB962C8B-B14F-4D97-AF65-F5344CB8AC3E}">
        <p14:creationId xmlns:p14="http://schemas.microsoft.com/office/powerpoint/2010/main" val="105390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D331-F58B-45C3-85BF-3EAE1F0F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4192-7DBD-44EA-93F7-A505DEE3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device is called a Bloom Filter </a:t>
            </a:r>
          </a:p>
          <a:p>
            <a:pPr lvl="1"/>
            <a:r>
              <a:rPr lang="en-US" dirty="0"/>
              <a:t>First conceived by </a:t>
            </a:r>
            <a:r>
              <a:rPr lang="en-US"/>
              <a:t>Burton Howard Bloom </a:t>
            </a:r>
            <a:r>
              <a:rPr lang="en-US" dirty="0"/>
              <a:t>in 1970</a:t>
            </a:r>
          </a:p>
        </p:txBody>
      </p:sp>
    </p:spTree>
    <p:extLst>
      <p:ext uri="{BB962C8B-B14F-4D97-AF65-F5344CB8AC3E}">
        <p14:creationId xmlns:p14="http://schemas.microsoft.com/office/powerpoint/2010/main" val="81632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6301-D111-4FB2-91C3-DAA57F0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CF6F-72FA-41C7-929C-2F2684AE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many keys, max?</a:t>
            </a:r>
          </a:p>
          <a:p>
            <a:r>
              <a:rPr lang="en-US" dirty="0"/>
              <a:t>Memory budget? </a:t>
            </a:r>
          </a:p>
          <a:p>
            <a:pPr lvl="1"/>
            <a:r>
              <a:rPr lang="en-US" dirty="0"/>
              <a:t>One bit per address</a:t>
            </a:r>
          </a:p>
          <a:p>
            <a:r>
              <a:rPr lang="en-US" dirty="0"/>
              <a:t>How many hash functions? One bit per hash function consumed per key</a:t>
            </a:r>
          </a:p>
          <a:p>
            <a:pPr lvl="1"/>
            <a:r>
              <a:rPr lang="en-US" dirty="0"/>
              <a:t>Less overlap</a:t>
            </a:r>
          </a:p>
          <a:p>
            <a:r>
              <a:rPr lang="en-US" dirty="0"/>
              <a:t>What false positive rate is tolerable? </a:t>
            </a:r>
          </a:p>
          <a:p>
            <a:r>
              <a:rPr lang="en-US" dirty="0"/>
              <a:t>Based upon the probabilities, we could reduce this to an equation. But, we’ll take a pass. It is well studied. </a:t>
            </a:r>
          </a:p>
          <a:p>
            <a:pPr lvl="1"/>
            <a:r>
              <a:rPr lang="en-US" dirty="0"/>
              <a:t>See Wikipedia for a discussion: https://en.wikipedia.org/wiki/Bloom_filter</a:t>
            </a:r>
          </a:p>
        </p:txBody>
      </p:sp>
    </p:spTree>
    <p:extLst>
      <p:ext uri="{BB962C8B-B14F-4D97-AF65-F5344CB8AC3E}">
        <p14:creationId xmlns:p14="http://schemas.microsoft.com/office/powerpoint/2010/main" val="125490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E2BE-D208-4E70-A3B5-908D9834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C065C-4761-415C-9082-ACD73E5D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system is needed to support high-throughput updates</a:t>
            </a:r>
          </a:p>
          <a:p>
            <a:r>
              <a:rPr lang="en-US" dirty="0"/>
              <a:t>The total data volume is larger than the main memory budget</a:t>
            </a:r>
          </a:p>
          <a:p>
            <a:r>
              <a:rPr lang="en-US" dirty="0"/>
              <a:t>Writes to secondary storage occur more quickly and efficiently when batched than when written individually.</a:t>
            </a:r>
          </a:p>
          <a:p>
            <a:pPr lvl="1"/>
            <a:r>
              <a:rPr lang="en-US" dirty="0"/>
              <a:t>For example, writing a whole block of data at a time amortizes disk seek and rotational delay</a:t>
            </a:r>
          </a:p>
          <a:p>
            <a:r>
              <a:rPr lang="en-US" dirty="0"/>
              <a:t>Sorting and indexing data in main memory can be done relatively efficiently causing relatively little delay.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3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9331-9BA3-4E6F-92FF-A16112EA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and Batch Updates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5C24A-F75B-490C-AA50-1D2ECFE01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Collect updates in memory</a:t>
            </a:r>
          </a:p>
          <a:p>
            <a:pPr lvl="1"/>
            <a:r>
              <a:rPr lang="en-US" dirty="0"/>
              <a:t>Sort them somehow</a:t>
            </a:r>
          </a:p>
          <a:p>
            <a:pPr lvl="2"/>
            <a:r>
              <a:rPr lang="en-US" dirty="0"/>
              <a:t>Sorted string list</a:t>
            </a:r>
          </a:p>
          <a:p>
            <a:pPr lvl="2"/>
            <a:r>
              <a:rPr lang="en-US" dirty="0"/>
              <a:t>Tree, Etc. </a:t>
            </a:r>
          </a:p>
          <a:p>
            <a:r>
              <a:rPr lang="en-US" dirty="0"/>
              <a:t>Updates possible to in-memory values</a:t>
            </a:r>
          </a:p>
          <a:p>
            <a:pPr lvl="1"/>
            <a:r>
              <a:rPr lang="en-US" dirty="0"/>
              <a:t>But, once a value is written to disk, it stays written</a:t>
            </a:r>
          </a:p>
          <a:p>
            <a:pPr lvl="1"/>
            <a:r>
              <a:rPr lang="en-US" dirty="0"/>
              <a:t>Queries will need to find all records and merge</a:t>
            </a:r>
          </a:p>
          <a:p>
            <a:pPr lvl="1"/>
            <a:r>
              <a:rPr lang="en-US" dirty="0"/>
              <a:t>Tombstone deletes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7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6D09-0435-41AE-8450-9C93961D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From Memory To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A4B-90E3-4AE7-ACCE-4B754689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memory budget approaches full, spill them to disk</a:t>
            </a:r>
          </a:p>
          <a:p>
            <a:pPr lvl="1"/>
            <a:r>
              <a:rPr lang="en-US" dirty="0"/>
              <a:t>Write out entire sorted string table </a:t>
            </a:r>
          </a:p>
          <a:p>
            <a:pPr lvl="1"/>
            <a:r>
              <a:rPr lang="en-US" dirty="0"/>
              <a:t>Write out a subtree, then remove and prune it in memory</a:t>
            </a:r>
          </a:p>
          <a:p>
            <a:r>
              <a:rPr lang="en-US" dirty="0"/>
              <a:t>Each dump from memory to disk forms a “run” of some kind</a:t>
            </a:r>
          </a:p>
          <a:p>
            <a:pPr lvl="1"/>
            <a:r>
              <a:rPr lang="en-US" dirty="0"/>
              <a:t>Runs are time ordered</a:t>
            </a:r>
          </a:p>
        </p:txBody>
      </p:sp>
    </p:spTree>
    <p:extLst>
      <p:ext uri="{BB962C8B-B14F-4D97-AF65-F5344CB8AC3E}">
        <p14:creationId xmlns:p14="http://schemas.microsoft.com/office/powerpoint/2010/main" val="273510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1719-26AF-4818-A6DB-172F1D33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Merge, Idea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D380-6340-41CD-9CB2-E59B32AF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Possibility #1:</a:t>
            </a:r>
          </a:p>
          <a:p>
            <a:pPr lvl="1"/>
            <a:r>
              <a:rPr lang="en-US" dirty="0"/>
              <a:t>Merge portions of in-memory data structure into on-disk data structure as spilled</a:t>
            </a:r>
          </a:p>
          <a:p>
            <a:pPr lvl="1"/>
            <a:r>
              <a:rPr lang="en-US" dirty="0"/>
              <a:t>Common when pruning in-memory trees and merging into on-disk trees</a:t>
            </a:r>
          </a:p>
          <a:p>
            <a:pPr lvl="1"/>
            <a:r>
              <a:rPr lang="en-US" dirty="0"/>
              <a:t>Slows the freeing of memory</a:t>
            </a:r>
          </a:p>
        </p:txBody>
      </p:sp>
    </p:spTree>
    <p:extLst>
      <p:ext uri="{BB962C8B-B14F-4D97-AF65-F5344CB8AC3E}">
        <p14:creationId xmlns:p14="http://schemas.microsoft.com/office/powerpoint/2010/main" val="309167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6616-1337-447B-81B9-61562EA4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Idea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045F-5ADE-4651-B459-B274AE7E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Possibility #2:</a:t>
            </a:r>
          </a:p>
          <a:p>
            <a:pPr lvl="1"/>
            <a:r>
              <a:rPr lang="en-US" dirty="0"/>
              <a:t>Dump from memory into new “run”, i.e. data structure in secondary storage</a:t>
            </a:r>
          </a:p>
          <a:p>
            <a:pPr lvl="1"/>
            <a:r>
              <a:rPr lang="en-US" dirty="0"/>
              <a:t>Maintain in-memory Bloom Filters, one per disk run, to support queries</a:t>
            </a:r>
          </a:p>
          <a:p>
            <a:pPr lvl="1"/>
            <a:r>
              <a:rPr lang="en-US" dirty="0"/>
              <a:t>Upon query, check Bloom Filters </a:t>
            </a:r>
          </a:p>
          <a:p>
            <a:pPr lvl="1"/>
            <a:r>
              <a:rPr lang="en-US" dirty="0"/>
              <a:t>Then check on-disk runs only where Bloom filters indicated possible match</a:t>
            </a:r>
          </a:p>
          <a:p>
            <a:r>
              <a:rPr lang="en-US" dirty="0"/>
              <a:t>Merge updates disk data structures in background</a:t>
            </a:r>
          </a:p>
          <a:p>
            <a:pPr lvl="1"/>
            <a:r>
              <a:rPr lang="en-US" dirty="0"/>
              <a:t>By similar tree pruning, if tree</a:t>
            </a:r>
          </a:p>
          <a:p>
            <a:pPr lvl="1"/>
            <a:r>
              <a:rPr lang="en-US" dirty="0"/>
              <a:t>By merging files into new files if tables</a:t>
            </a:r>
          </a:p>
          <a:p>
            <a:pPr lvl="1"/>
            <a:r>
              <a:rPr lang="en-US" dirty="0"/>
              <a:t>Delete then update Bloom Filter, since false positives aren’t fatal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C714-3B78-4F06-B7D6-3A607BF0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Idea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B793-2DE7-4313-B98B-100864CA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Compaction occurs as part of the merges</a:t>
            </a:r>
          </a:p>
          <a:p>
            <a:pPr lvl="1"/>
            <a:r>
              <a:rPr lang="en-US" dirty="0"/>
              <a:t>Deletes </a:t>
            </a:r>
            <a:r>
              <a:rPr lang="en-US" dirty="0" err="1"/>
              <a:t>Tombstoned</a:t>
            </a:r>
            <a:r>
              <a:rPr lang="en-US" dirty="0"/>
              <a:t> records</a:t>
            </a:r>
          </a:p>
          <a:p>
            <a:pPr lvl="1"/>
            <a:r>
              <a:rPr lang="en-US" dirty="0"/>
              <a:t>Merges multiple updates into one</a:t>
            </a:r>
          </a:p>
          <a:p>
            <a:pPr lvl="1"/>
            <a:r>
              <a:rPr lang="en-US" dirty="0"/>
              <a:t>Recovers storage from merged updates and deleted values</a:t>
            </a:r>
          </a:p>
        </p:txBody>
      </p:sp>
    </p:spTree>
    <p:extLst>
      <p:ext uri="{BB962C8B-B14F-4D97-AF65-F5344CB8AC3E}">
        <p14:creationId xmlns:p14="http://schemas.microsoft.com/office/powerpoint/2010/main" val="397593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E7F1-0DBF-4CA1-AC91-B04D9AEC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 (LSMs)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E7BEC-5E28-48EE-95C5-0548C6EE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spill subtrees or branches from an in-memory tree into a tree in secondary storage, this strategy is known as a Log-Structured Merge Tree (LSM) Tree</a:t>
            </a:r>
          </a:p>
          <a:p>
            <a:pPr lvl="1"/>
            <a:r>
              <a:rPr lang="en-US" dirty="0"/>
              <a:t>The in-memory tree is often known as C</a:t>
            </a:r>
            <a:r>
              <a:rPr lang="en-US" baseline="-25000" dirty="0"/>
              <a:t>0 </a:t>
            </a:r>
            <a:r>
              <a:rPr lang="en-US" dirty="0"/>
              <a:t>and the tree in secondary storage is known as C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there are more levels of trees (not within a tree), they are known as C</a:t>
            </a:r>
            <a:r>
              <a:rPr lang="en-US" baseline="-25000" dirty="0"/>
              <a:t>1,</a:t>
            </a:r>
            <a:r>
              <a:rPr lang="en-US" dirty="0"/>
              <a:t> C</a:t>
            </a:r>
            <a:r>
              <a:rPr lang="en-US" baseline="-25000" dirty="0"/>
              <a:t>2,</a:t>
            </a:r>
            <a:r>
              <a:rPr lang="en-US" dirty="0"/>
              <a:t> etc.</a:t>
            </a:r>
            <a:r>
              <a:rPr lang="en-US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73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993D-4D5D-4ADD-ABAB-F16811C1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Memtable</a:t>
            </a:r>
            <a:r>
              <a:rPr lang="en-US" dirty="0"/>
              <a:t>, </a:t>
            </a:r>
            <a:r>
              <a:rPr lang="en-US" dirty="0" err="1"/>
              <a:t>SSIndex</a:t>
            </a:r>
            <a:r>
              <a:rPr lang="en-US" dirty="0"/>
              <a:t>, </a:t>
            </a:r>
            <a:r>
              <a:rPr lang="en-US" dirty="0" err="1"/>
              <a:t>SSTable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3D4B-3C66-4C5E-9D48-F31A8F11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2474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idiom in practice</a:t>
            </a:r>
          </a:p>
          <a:p>
            <a:pPr lvl="1"/>
            <a:r>
              <a:rPr lang="en-US" dirty="0" err="1"/>
              <a:t>Memtable</a:t>
            </a:r>
            <a:r>
              <a:rPr lang="en-US" dirty="0"/>
              <a:t> in main memory contains sorted values and likely sorted &lt;key, offset&gt; index.</a:t>
            </a:r>
          </a:p>
          <a:p>
            <a:pPr lvl="1"/>
            <a:r>
              <a:rPr lang="en-US" dirty="0"/>
              <a:t>When spilled to disk is divided into </a:t>
            </a:r>
            <a:r>
              <a:rPr lang="en-US" dirty="0" err="1"/>
              <a:t>SSTables</a:t>
            </a:r>
            <a:r>
              <a:rPr lang="en-US" dirty="0"/>
              <a:t> and </a:t>
            </a:r>
            <a:r>
              <a:rPr lang="en-US" dirty="0" err="1"/>
              <a:t>SSIndexes</a:t>
            </a:r>
            <a:r>
              <a:rPr lang="en-US" dirty="0"/>
              <a:t> written separately</a:t>
            </a:r>
          </a:p>
          <a:p>
            <a:pPr lvl="1"/>
            <a:r>
              <a:rPr lang="en-US" dirty="0"/>
              <a:t>Indexes or Bloom Filters kept in memory</a:t>
            </a:r>
          </a:p>
          <a:p>
            <a:pPr lvl="1"/>
            <a:r>
              <a:rPr lang="en-US" dirty="0"/>
              <a:t>Merging in background when threshold met in terms of number of tables, etc.</a:t>
            </a:r>
          </a:p>
          <a:p>
            <a:pPr lvl="1"/>
            <a:r>
              <a:rPr lang="en-US" dirty="0"/>
              <a:t>Merges perform compaction </a:t>
            </a:r>
          </a:p>
          <a:p>
            <a:pPr lvl="1"/>
            <a:r>
              <a:rPr lang="en-US" dirty="0"/>
              <a:t>Write-Ahead logs used to aid recovery. </a:t>
            </a:r>
          </a:p>
          <a:p>
            <a:r>
              <a:rPr lang="en-US" dirty="0"/>
              <a:t>Used in some </a:t>
            </a:r>
            <a:r>
              <a:rPr lang="en-US"/>
              <a:t>form by </a:t>
            </a:r>
            <a:r>
              <a:rPr lang="en-US" dirty="0"/>
              <a:t>Cassandra, </a:t>
            </a:r>
            <a:r>
              <a:rPr lang="en-US" dirty="0" err="1"/>
              <a:t>Hbase</a:t>
            </a:r>
            <a:r>
              <a:rPr lang="en-US" dirty="0"/>
              <a:t>, </a:t>
            </a:r>
            <a:r>
              <a:rPr lang="en-US" dirty="0" err="1"/>
              <a:t>LevelDB</a:t>
            </a:r>
            <a:r>
              <a:rPr lang="en-US" dirty="0"/>
              <a:t>, </a:t>
            </a:r>
            <a:r>
              <a:rPr lang="en-US" dirty="0" err="1"/>
              <a:t>BigTable</a:t>
            </a:r>
            <a:r>
              <a:rPr lang="en-US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348193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1014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Log-Structured Merge Trees (LSMs) Bloom Filters</vt:lpstr>
      <vt:lpstr>Scenario</vt:lpstr>
      <vt:lpstr>Collect and Batch Updates In Memory</vt:lpstr>
      <vt:lpstr>Spill From Memory To Disk</vt:lpstr>
      <vt:lpstr>Merge, Idea #1</vt:lpstr>
      <vt:lpstr>Merge Idea #2</vt:lpstr>
      <vt:lpstr>Merge Idea #3</vt:lpstr>
      <vt:lpstr>Log-Structured Merge Trees (LSMs)</vt:lpstr>
      <vt:lpstr>Memtable, SSIndex, SSTable</vt:lpstr>
      <vt:lpstr>Summary</vt:lpstr>
      <vt:lpstr>New Scenario</vt:lpstr>
      <vt:lpstr>Goal</vt:lpstr>
      <vt:lpstr>Idea and Challenges</vt:lpstr>
      <vt:lpstr>Idea #1</vt:lpstr>
      <vt:lpstr>Idea #2</vt:lpstr>
      <vt:lpstr>Idea #3</vt:lpstr>
      <vt:lpstr>Bloom Filter</vt:lpstr>
      <vt:lpstr>Parameters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Log-Structured Merge Trees (LSMs)</dc:title>
  <dc:creator>Gregory Kesden</dc:creator>
  <cp:lastModifiedBy>Gregory Kesden</cp:lastModifiedBy>
  <cp:revision>10</cp:revision>
  <dcterms:created xsi:type="dcterms:W3CDTF">2017-10-17T03:01:20Z</dcterms:created>
  <dcterms:modified xsi:type="dcterms:W3CDTF">2018-03-27T15:52:12Z</dcterms:modified>
</cp:coreProperties>
</file>