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1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6184" y="845941"/>
            <a:ext cx="2175057" cy="235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12663" y="987191"/>
            <a:ext cx="3833073" cy="688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2975" y="987191"/>
            <a:ext cx="5932448" cy="688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7031" y="2487216"/>
            <a:ext cx="4405630" cy="365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37031" y="6866256"/>
            <a:ext cx="1409700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06737" y="6866256"/>
            <a:ext cx="203835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9B9B9B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4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18" Type="http://schemas.openxmlformats.org/officeDocument/2006/relationships/image" Target="../media/image45.png"/><Relationship Id="rId3" Type="http://schemas.openxmlformats.org/officeDocument/2006/relationships/image" Target="../media/image32.png"/><Relationship Id="rId21" Type="http://schemas.openxmlformats.org/officeDocument/2006/relationships/image" Target="../media/image64.png"/><Relationship Id="rId7" Type="http://schemas.openxmlformats.org/officeDocument/2006/relationships/image" Target="../media/image36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14.png"/><Relationship Id="rId16" Type="http://schemas.openxmlformats.org/officeDocument/2006/relationships/image" Target="../media/image60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59.png"/><Relationship Id="rId23" Type="http://schemas.openxmlformats.org/officeDocument/2006/relationships/image" Target="../media/image65.png"/><Relationship Id="rId10" Type="http://schemas.openxmlformats.org/officeDocument/2006/relationships/image" Target="../media/image55.png"/><Relationship Id="rId19" Type="http://schemas.openxmlformats.org/officeDocument/2006/relationships/image" Target="../media/image62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Relationship Id="rId22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3.png"/><Relationship Id="rId3" Type="http://schemas.openxmlformats.org/officeDocument/2006/relationships/image" Target="../media/image34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image" Target="../media/image14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36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4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120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21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25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24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30.png"/><Relationship Id="rId3" Type="http://schemas.openxmlformats.org/officeDocument/2006/relationships/image" Target="../media/image126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9.png"/><Relationship Id="rId2" Type="http://schemas.openxmlformats.org/officeDocument/2006/relationships/image" Target="../media/image97.png"/><Relationship Id="rId16" Type="http://schemas.openxmlformats.org/officeDocument/2006/relationships/image" Target="../media/image127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25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24.png"/><Relationship Id="rId28" Type="http://schemas.openxmlformats.org/officeDocument/2006/relationships/image" Target="../media/image132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23.png"/><Relationship Id="rId27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164.png"/><Relationship Id="rId21" Type="http://schemas.openxmlformats.org/officeDocument/2006/relationships/image" Target="../media/image182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24" Type="http://schemas.openxmlformats.org/officeDocument/2006/relationships/image" Target="../media/image185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10" Type="http://schemas.openxmlformats.org/officeDocument/2006/relationships/image" Target="../media/image171.png"/><Relationship Id="rId19" Type="http://schemas.openxmlformats.org/officeDocument/2006/relationships/image" Target="../media/image180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0.png"/><Relationship Id="rId11" Type="http://schemas.openxmlformats.org/officeDocument/2006/relationships/image" Target="../media/image197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02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0.png"/><Relationship Id="rId11" Type="http://schemas.openxmlformats.org/officeDocument/2006/relationships/image" Target="../media/image198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26" Type="http://schemas.openxmlformats.org/officeDocument/2006/relationships/image" Target="../media/image225.png"/><Relationship Id="rId3" Type="http://schemas.openxmlformats.org/officeDocument/2006/relationships/image" Target="../media/image164.png"/><Relationship Id="rId21" Type="http://schemas.openxmlformats.org/officeDocument/2006/relationships/image" Target="../media/image220.png"/><Relationship Id="rId7" Type="http://schemas.openxmlformats.org/officeDocument/2006/relationships/image" Target="../media/image207.png"/><Relationship Id="rId12" Type="http://schemas.openxmlformats.org/officeDocument/2006/relationships/image" Target="../media/image171.png"/><Relationship Id="rId17" Type="http://schemas.openxmlformats.org/officeDocument/2006/relationships/image" Target="../media/image216.png"/><Relationship Id="rId25" Type="http://schemas.openxmlformats.org/officeDocument/2006/relationships/image" Target="../media/image224.png"/><Relationship Id="rId2" Type="http://schemas.openxmlformats.org/officeDocument/2006/relationships/image" Target="../media/image203.png"/><Relationship Id="rId16" Type="http://schemas.openxmlformats.org/officeDocument/2006/relationships/image" Target="../media/image215.png"/><Relationship Id="rId20" Type="http://schemas.openxmlformats.org/officeDocument/2006/relationships/image" Target="../media/image2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3.png"/><Relationship Id="rId5" Type="http://schemas.openxmlformats.org/officeDocument/2006/relationships/image" Target="../media/image205.png"/><Relationship Id="rId15" Type="http://schemas.openxmlformats.org/officeDocument/2006/relationships/image" Target="../media/image214.png"/><Relationship Id="rId23" Type="http://schemas.openxmlformats.org/officeDocument/2006/relationships/image" Target="../media/image222.png"/><Relationship Id="rId10" Type="http://schemas.openxmlformats.org/officeDocument/2006/relationships/image" Target="../media/image210.png"/><Relationship Id="rId19" Type="http://schemas.openxmlformats.org/officeDocument/2006/relationships/image" Target="../media/image218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3.png"/><Relationship Id="rId22" Type="http://schemas.openxmlformats.org/officeDocument/2006/relationships/image" Target="../media/image221.png"/><Relationship Id="rId27" Type="http://schemas.openxmlformats.org/officeDocument/2006/relationships/image" Target="../media/image22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4.png"/><Relationship Id="rId18" Type="http://schemas.openxmlformats.org/officeDocument/2006/relationships/image" Target="../media/image221.png"/><Relationship Id="rId3" Type="http://schemas.openxmlformats.org/officeDocument/2006/relationships/image" Target="../media/image164.png"/><Relationship Id="rId21" Type="http://schemas.openxmlformats.org/officeDocument/2006/relationships/image" Target="../media/image224.png"/><Relationship Id="rId7" Type="http://schemas.openxmlformats.org/officeDocument/2006/relationships/image" Target="../media/image207.png"/><Relationship Id="rId12" Type="http://schemas.openxmlformats.org/officeDocument/2006/relationships/image" Target="../media/image213.png"/><Relationship Id="rId17" Type="http://schemas.openxmlformats.org/officeDocument/2006/relationships/image" Target="../media/image229.png"/><Relationship Id="rId2" Type="http://schemas.openxmlformats.org/officeDocument/2006/relationships/image" Target="../media/image203.png"/><Relationship Id="rId16" Type="http://schemas.openxmlformats.org/officeDocument/2006/relationships/image" Target="../media/image219.png"/><Relationship Id="rId20" Type="http://schemas.openxmlformats.org/officeDocument/2006/relationships/image" Target="../media/image2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6.png"/><Relationship Id="rId11" Type="http://schemas.openxmlformats.org/officeDocument/2006/relationships/image" Target="../media/image228.png"/><Relationship Id="rId24" Type="http://schemas.openxmlformats.org/officeDocument/2006/relationships/image" Target="../media/image230.png"/><Relationship Id="rId5" Type="http://schemas.openxmlformats.org/officeDocument/2006/relationships/image" Target="../media/image205.png"/><Relationship Id="rId15" Type="http://schemas.openxmlformats.org/officeDocument/2006/relationships/image" Target="../media/image217.png"/><Relationship Id="rId23" Type="http://schemas.openxmlformats.org/officeDocument/2006/relationships/image" Target="../media/image226.png"/><Relationship Id="rId10" Type="http://schemas.openxmlformats.org/officeDocument/2006/relationships/image" Target="../media/image171.png"/><Relationship Id="rId19" Type="http://schemas.openxmlformats.org/officeDocument/2006/relationships/image" Target="../media/image222.png"/><Relationship Id="rId4" Type="http://schemas.openxmlformats.org/officeDocument/2006/relationships/image" Target="../media/image227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Relationship Id="rId22" Type="http://schemas.openxmlformats.org/officeDocument/2006/relationships/image" Target="../media/image2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4.png"/><Relationship Id="rId18" Type="http://schemas.openxmlformats.org/officeDocument/2006/relationships/image" Target="../media/image232.png"/><Relationship Id="rId26" Type="http://schemas.openxmlformats.org/officeDocument/2006/relationships/image" Target="../media/image236.png"/><Relationship Id="rId3" Type="http://schemas.openxmlformats.org/officeDocument/2006/relationships/image" Target="../media/image164.png"/><Relationship Id="rId21" Type="http://schemas.openxmlformats.org/officeDocument/2006/relationships/image" Target="../media/image234.png"/><Relationship Id="rId7" Type="http://schemas.openxmlformats.org/officeDocument/2006/relationships/image" Target="../media/image207.png"/><Relationship Id="rId12" Type="http://schemas.openxmlformats.org/officeDocument/2006/relationships/image" Target="../media/image213.png"/><Relationship Id="rId17" Type="http://schemas.openxmlformats.org/officeDocument/2006/relationships/image" Target="../media/image219.png"/><Relationship Id="rId25" Type="http://schemas.openxmlformats.org/officeDocument/2006/relationships/image" Target="../media/image230.png"/><Relationship Id="rId2" Type="http://schemas.openxmlformats.org/officeDocument/2006/relationships/image" Target="../media/image203.png"/><Relationship Id="rId16" Type="http://schemas.openxmlformats.org/officeDocument/2006/relationships/image" Target="../media/image217.png"/><Relationship Id="rId20" Type="http://schemas.openxmlformats.org/officeDocument/2006/relationships/image" Target="../media/image2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6.png"/><Relationship Id="rId11" Type="http://schemas.openxmlformats.org/officeDocument/2006/relationships/image" Target="../media/image228.png"/><Relationship Id="rId24" Type="http://schemas.openxmlformats.org/officeDocument/2006/relationships/image" Target="../media/image226.png"/><Relationship Id="rId5" Type="http://schemas.openxmlformats.org/officeDocument/2006/relationships/image" Target="../media/image205.png"/><Relationship Id="rId15" Type="http://schemas.openxmlformats.org/officeDocument/2006/relationships/image" Target="../media/image216.png"/><Relationship Id="rId23" Type="http://schemas.openxmlformats.org/officeDocument/2006/relationships/image" Target="../media/image225.png"/><Relationship Id="rId10" Type="http://schemas.openxmlformats.org/officeDocument/2006/relationships/image" Target="../media/image171.png"/><Relationship Id="rId19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11.png"/><Relationship Id="rId14" Type="http://schemas.openxmlformats.org/officeDocument/2006/relationships/image" Target="../media/image231.png"/><Relationship Id="rId22" Type="http://schemas.openxmlformats.org/officeDocument/2006/relationships/image" Target="../media/image2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18" Type="http://schemas.openxmlformats.org/officeDocument/2006/relationships/image" Target="../media/image25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17" Type="http://schemas.openxmlformats.org/officeDocument/2006/relationships/image" Target="../media/image252.png"/><Relationship Id="rId2" Type="http://schemas.openxmlformats.org/officeDocument/2006/relationships/image" Target="../media/image237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19" Type="http://schemas.openxmlformats.org/officeDocument/2006/relationships/image" Target="../media/image254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Relationship Id="rId14" Type="http://schemas.openxmlformats.org/officeDocument/2006/relationships/image" Target="../media/image2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18" Type="http://schemas.openxmlformats.org/officeDocument/2006/relationships/image" Target="../media/image253.png"/><Relationship Id="rId3" Type="http://schemas.openxmlformats.org/officeDocument/2006/relationships/image" Target="../media/image238.png"/><Relationship Id="rId21" Type="http://schemas.openxmlformats.org/officeDocument/2006/relationships/image" Target="../media/image256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17" Type="http://schemas.openxmlformats.org/officeDocument/2006/relationships/image" Target="../media/image252.png"/><Relationship Id="rId2" Type="http://schemas.openxmlformats.org/officeDocument/2006/relationships/image" Target="../media/image237.png"/><Relationship Id="rId16" Type="http://schemas.openxmlformats.org/officeDocument/2006/relationships/image" Target="../media/image251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5" Type="http://schemas.openxmlformats.org/officeDocument/2006/relationships/image" Target="../media/image250.png"/><Relationship Id="rId23" Type="http://schemas.openxmlformats.org/officeDocument/2006/relationships/image" Target="../media/image258.png"/><Relationship Id="rId10" Type="http://schemas.openxmlformats.org/officeDocument/2006/relationships/image" Target="../media/image245.png"/><Relationship Id="rId19" Type="http://schemas.openxmlformats.org/officeDocument/2006/relationships/image" Target="../media/image254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Relationship Id="rId14" Type="http://schemas.openxmlformats.org/officeDocument/2006/relationships/image" Target="../media/image249.png"/><Relationship Id="rId22" Type="http://schemas.openxmlformats.org/officeDocument/2006/relationships/image" Target="../media/image25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270.png"/><Relationship Id="rId18" Type="http://schemas.openxmlformats.org/officeDocument/2006/relationships/image" Target="../media/image27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" Type="http://schemas.openxmlformats.org/officeDocument/2006/relationships/image" Target="../media/image259.png"/><Relationship Id="rId16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19" Type="http://schemas.openxmlformats.org/officeDocument/2006/relationships/image" Target="../media/image276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7.png"/><Relationship Id="rId18" Type="http://schemas.openxmlformats.org/officeDocument/2006/relationships/image" Target="../media/image291.png"/><Relationship Id="rId26" Type="http://schemas.openxmlformats.org/officeDocument/2006/relationships/image" Target="../media/image299.png"/><Relationship Id="rId3" Type="http://schemas.openxmlformats.org/officeDocument/2006/relationships/image" Target="../media/image278.png"/><Relationship Id="rId21" Type="http://schemas.openxmlformats.org/officeDocument/2006/relationships/image" Target="../media/image294.png"/><Relationship Id="rId7" Type="http://schemas.openxmlformats.org/officeDocument/2006/relationships/image" Target="../media/image171.png"/><Relationship Id="rId12" Type="http://schemas.openxmlformats.org/officeDocument/2006/relationships/image" Target="../media/image286.png"/><Relationship Id="rId17" Type="http://schemas.openxmlformats.org/officeDocument/2006/relationships/image" Target="../media/image207.png"/><Relationship Id="rId25" Type="http://schemas.openxmlformats.org/officeDocument/2006/relationships/image" Target="../media/image298.png"/><Relationship Id="rId2" Type="http://schemas.openxmlformats.org/officeDocument/2006/relationships/image" Target="../media/image277.png"/><Relationship Id="rId16" Type="http://schemas.openxmlformats.org/officeDocument/2006/relationships/image" Target="../media/image290.png"/><Relationship Id="rId20" Type="http://schemas.openxmlformats.org/officeDocument/2006/relationships/image" Target="../media/image293.png"/><Relationship Id="rId29" Type="http://schemas.openxmlformats.org/officeDocument/2006/relationships/image" Target="../media/image3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1.png"/><Relationship Id="rId11" Type="http://schemas.openxmlformats.org/officeDocument/2006/relationships/image" Target="../media/image285.png"/><Relationship Id="rId24" Type="http://schemas.openxmlformats.org/officeDocument/2006/relationships/image" Target="../media/image297.png"/><Relationship Id="rId5" Type="http://schemas.openxmlformats.org/officeDocument/2006/relationships/image" Target="../media/image280.png"/><Relationship Id="rId15" Type="http://schemas.openxmlformats.org/officeDocument/2006/relationships/image" Target="../media/image289.png"/><Relationship Id="rId23" Type="http://schemas.openxmlformats.org/officeDocument/2006/relationships/image" Target="../media/image296.png"/><Relationship Id="rId28" Type="http://schemas.openxmlformats.org/officeDocument/2006/relationships/image" Target="../media/image301.png"/><Relationship Id="rId10" Type="http://schemas.openxmlformats.org/officeDocument/2006/relationships/image" Target="../media/image284.png"/><Relationship Id="rId19" Type="http://schemas.openxmlformats.org/officeDocument/2006/relationships/image" Target="../media/image292.png"/><Relationship Id="rId4" Type="http://schemas.openxmlformats.org/officeDocument/2006/relationships/image" Target="../media/image279.png"/><Relationship Id="rId9" Type="http://schemas.openxmlformats.org/officeDocument/2006/relationships/image" Target="../media/image283.png"/><Relationship Id="rId14" Type="http://schemas.openxmlformats.org/officeDocument/2006/relationships/image" Target="../media/image288.png"/><Relationship Id="rId22" Type="http://schemas.openxmlformats.org/officeDocument/2006/relationships/image" Target="../media/image295.png"/><Relationship Id="rId27" Type="http://schemas.openxmlformats.org/officeDocument/2006/relationships/image" Target="../media/image300.png"/><Relationship Id="rId30" Type="http://schemas.openxmlformats.org/officeDocument/2006/relationships/image" Target="../media/image30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87.png"/><Relationship Id="rId18" Type="http://schemas.openxmlformats.org/officeDocument/2006/relationships/image" Target="../media/image291.png"/><Relationship Id="rId26" Type="http://schemas.openxmlformats.org/officeDocument/2006/relationships/image" Target="../media/image299.png"/><Relationship Id="rId3" Type="http://schemas.openxmlformats.org/officeDocument/2006/relationships/image" Target="../media/image278.png"/><Relationship Id="rId21" Type="http://schemas.openxmlformats.org/officeDocument/2006/relationships/image" Target="../media/image294.png"/><Relationship Id="rId7" Type="http://schemas.openxmlformats.org/officeDocument/2006/relationships/image" Target="../media/image171.png"/><Relationship Id="rId12" Type="http://schemas.openxmlformats.org/officeDocument/2006/relationships/image" Target="../media/image305.png"/><Relationship Id="rId17" Type="http://schemas.openxmlformats.org/officeDocument/2006/relationships/image" Target="../media/image207.png"/><Relationship Id="rId25" Type="http://schemas.openxmlformats.org/officeDocument/2006/relationships/image" Target="../media/image298.png"/><Relationship Id="rId2" Type="http://schemas.openxmlformats.org/officeDocument/2006/relationships/image" Target="../media/image277.png"/><Relationship Id="rId16" Type="http://schemas.openxmlformats.org/officeDocument/2006/relationships/image" Target="../media/image290.png"/><Relationship Id="rId20" Type="http://schemas.openxmlformats.org/officeDocument/2006/relationships/image" Target="../media/image293.png"/><Relationship Id="rId29" Type="http://schemas.openxmlformats.org/officeDocument/2006/relationships/image" Target="../media/image3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1.png"/><Relationship Id="rId11" Type="http://schemas.openxmlformats.org/officeDocument/2006/relationships/image" Target="../media/image304.png"/><Relationship Id="rId24" Type="http://schemas.openxmlformats.org/officeDocument/2006/relationships/image" Target="../media/image297.png"/><Relationship Id="rId5" Type="http://schemas.openxmlformats.org/officeDocument/2006/relationships/image" Target="../media/image280.png"/><Relationship Id="rId15" Type="http://schemas.openxmlformats.org/officeDocument/2006/relationships/image" Target="../media/image289.png"/><Relationship Id="rId23" Type="http://schemas.openxmlformats.org/officeDocument/2006/relationships/image" Target="../media/image296.png"/><Relationship Id="rId28" Type="http://schemas.openxmlformats.org/officeDocument/2006/relationships/image" Target="../media/image301.png"/><Relationship Id="rId10" Type="http://schemas.openxmlformats.org/officeDocument/2006/relationships/image" Target="../media/image284.png"/><Relationship Id="rId19" Type="http://schemas.openxmlformats.org/officeDocument/2006/relationships/image" Target="../media/image292.png"/><Relationship Id="rId31" Type="http://schemas.openxmlformats.org/officeDocument/2006/relationships/image" Target="../media/image307.png"/><Relationship Id="rId4" Type="http://schemas.openxmlformats.org/officeDocument/2006/relationships/image" Target="../media/image279.png"/><Relationship Id="rId9" Type="http://schemas.openxmlformats.org/officeDocument/2006/relationships/image" Target="../media/image283.png"/><Relationship Id="rId14" Type="http://schemas.openxmlformats.org/officeDocument/2006/relationships/image" Target="../media/image306.png"/><Relationship Id="rId22" Type="http://schemas.openxmlformats.org/officeDocument/2006/relationships/image" Target="../media/image295.png"/><Relationship Id="rId27" Type="http://schemas.openxmlformats.org/officeDocument/2006/relationships/image" Target="../media/image300.png"/><Relationship Id="rId30" Type="http://schemas.openxmlformats.org/officeDocument/2006/relationships/image" Target="../media/image30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311.png"/><Relationship Id="rId18" Type="http://schemas.openxmlformats.org/officeDocument/2006/relationships/image" Target="../media/image292.png"/><Relationship Id="rId26" Type="http://schemas.openxmlformats.org/officeDocument/2006/relationships/image" Target="../media/image300.png"/><Relationship Id="rId3" Type="http://schemas.openxmlformats.org/officeDocument/2006/relationships/image" Target="../media/image278.png"/><Relationship Id="rId21" Type="http://schemas.openxmlformats.org/officeDocument/2006/relationships/image" Target="../media/image295.png"/><Relationship Id="rId7" Type="http://schemas.openxmlformats.org/officeDocument/2006/relationships/image" Target="../media/image171.png"/><Relationship Id="rId12" Type="http://schemas.openxmlformats.org/officeDocument/2006/relationships/image" Target="../media/image287.png"/><Relationship Id="rId17" Type="http://schemas.openxmlformats.org/officeDocument/2006/relationships/image" Target="../media/image291.png"/><Relationship Id="rId25" Type="http://schemas.openxmlformats.org/officeDocument/2006/relationships/image" Target="../media/image299.png"/><Relationship Id="rId2" Type="http://schemas.openxmlformats.org/officeDocument/2006/relationships/image" Target="../media/image277.png"/><Relationship Id="rId16" Type="http://schemas.openxmlformats.org/officeDocument/2006/relationships/image" Target="../media/image207.png"/><Relationship Id="rId20" Type="http://schemas.openxmlformats.org/officeDocument/2006/relationships/image" Target="../media/image294.png"/><Relationship Id="rId29" Type="http://schemas.openxmlformats.org/officeDocument/2006/relationships/image" Target="../media/image3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1.png"/><Relationship Id="rId11" Type="http://schemas.openxmlformats.org/officeDocument/2006/relationships/image" Target="../media/image310.png"/><Relationship Id="rId24" Type="http://schemas.openxmlformats.org/officeDocument/2006/relationships/image" Target="../media/image298.png"/><Relationship Id="rId5" Type="http://schemas.openxmlformats.org/officeDocument/2006/relationships/image" Target="../media/image280.png"/><Relationship Id="rId15" Type="http://schemas.openxmlformats.org/officeDocument/2006/relationships/image" Target="../media/image290.png"/><Relationship Id="rId23" Type="http://schemas.openxmlformats.org/officeDocument/2006/relationships/image" Target="../media/image297.png"/><Relationship Id="rId28" Type="http://schemas.openxmlformats.org/officeDocument/2006/relationships/image" Target="../media/image302.png"/><Relationship Id="rId10" Type="http://schemas.openxmlformats.org/officeDocument/2006/relationships/image" Target="../media/image309.png"/><Relationship Id="rId19" Type="http://schemas.openxmlformats.org/officeDocument/2006/relationships/image" Target="../media/image293.png"/><Relationship Id="rId31" Type="http://schemas.openxmlformats.org/officeDocument/2006/relationships/image" Target="../media/image313.png"/><Relationship Id="rId4" Type="http://schemas.openxmlformats.org/officeDocument/2006/relationships/image" Target="../media/image308.png"/><Relationship Id="rId9" Type="http://schemas.openxmlformats.org/officeDocument/2006/relationships/image" Target="../media/image283.png"/><Relationship Id="rId14" Type="http://schemas.openxmlformats.org/officeDocument/2006/relationships/image" Target="../media/image289.png"/><Relationship Id="rId22" Type="http://schemas.openxmlformats.org/officeDocument/2006/relationships/image" Target="../media/image296.png"/><Relationship Id="rId27" Type="http://schemas.openxmlformats.org/officeDocument/2006/relationships/image" Target="../media/image301.png"/><Relationship Id="rId30" Type="http://schemas.openxmlformats.org/officeDocument/2006/relationships/image" Target="../media/image31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314.png"/><Relationship Id="rId18" Type="http://schemas.openxmlformats.org/officeDocument/2006/relationships/image" Target="../media/image293.png"/><Relationship Id="rId26" Type="http://schemas.openxmlformats.org/officeDocument/2006/relationships/image" Target="../media/image300.png"/><Relationship Id="rId3" Type="http://schemas.openxmlformats.org/officeDocument/2006/relationships/image" Target="../media/image278.png"/><Relationship Id="rId21" Type="http://schemas.openxmlformats.org/officeDocument/2006/relationships/image" Target="../media/image207.png"/><Relationship Id="rId7" Type="http://schemas.openxmlformats.org/officeDocument/2006/relationships/image" Target="../media/image171.png"/><Relationship Id="rId12" Type="http://schemas.openxmlformats.org/officeDocument/2006/relationships/image" Target="../media/image287.png"/><Relationship Id="rId17" Type="http://schemas.openxmlformats.org/officeDocument/2006/relationships/image" Target="../media/image292.png"/><Relationship Id="rId25" Type="http://schemas.openxmlformats.org/officeDocument/2006/relationships/image" Target="../media/image299.png"/><Relationship Id="rId2" Type="http://schemas.openxmlformats.org/officeDocument/2006/relationships/image" Target="../media/image277.png"/><Relationship Id="rId16" Type="http://schemas.openxmlformats.org/officeDocument/2006/relationships/image" Target="../media/image291.png"/><Relationship Id="rId20" Type="http://schemas.openxmlformats.org/officeDocument/2006/relationships/image" Target="../media/image295.png"/><Relationship Id="rId29" Type="http://schemas.openxmlformats.org/officeDocument/2006/relationships/image" Target="../media/image3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1.png"/><Relationship Id="rId11" Type="http://schemas.openxmlformats.org/officeDocument/2006/relationships/image" Target="../media/image165.png"/><Relationship Id="rId24" Type="http://schemas.openxmlformats.org/officeDocument/2006/relationships/image" Target="../media/image298.png"/><Relationship Id="rId32" Type="http://schemas.openxmlformats.org/officeDocument/2006/relationships/image" Target="../media/image317.png"/><Relationship Id="rId5" Type="http://schemas.openxmlformats.org/officeDocument/2006/relationships/image" Target="../media/image280.png"/><Relationship Id="rId15" Type="http://schemas.openxmlformats.org/officeDocument/2006/relationships/image" Target="../media/image315.png"/><Relationship Id="rId23" Type="http://schemas.openxmlformats.org/officeDocument/2006/relationships/image" Target="../media/image297.png"/><Relationship Id="rId28" Type="http://schemas.openxmlformats.org/officeDocument/2006/relationships/image" Target="../media/image302.png"/><Relationship Id="rId10" Type="http://schemas.openxmlformats.org/officeDocument/2006/relationships/image" Target="../media/image309.png"/><Relationship Id="rId19" Type="http://schemas.openxmlformats.org/officeDocument/2006/relationships/image" Target="../media/image294.png"/><Relationship Id="rId31" Type="http://schemas.openxmlformats.org/officeDocument/2006/relationships/image" Target="../media/image316.png"/><Relationship Id="rId4" Type="http://schemas.openxmlformats.org/officeDocument/2006/relationships/image" Target="../media/image279.png"/><Relationship Id="rId9" Type="http://schemas.openxmlformats.org/officeDocument/2006/relationships/image" Target="../media/image283.png"/><Relationship Id="rId14" Type="http://schemas.openxmlformats.org/officeDocument/2006/relationships/image" Target="../media/image290.png"/><Relationship Id="rId22" Type="http://schemas.openxmlformats.org/officeDocument/2006/relationships/image" Target="../media/image296.png"/><Relationship Id="rId27" Type="http://schemas.openxmlformats.org/officeDocument/2006/relationships/image" Target="../media/image301.png"/><Relationship Id="rId30" Type="http://schemas.openxmlformats.org/officeDocument/2006/relationships/image" Target="../media/image31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28.png"/><Relationship Id="rId3" Type="http://schemas.openxmlformats.org/officeDocument/2006/relationships/image" Target="../media/image319.png"/><Relationship Id="rId7" Type="http://schemas.openxmlformats.org/officeDocument/2006/relationships/image" Target="../media/image322.png"/><Relationship Id="rId12" Type="http://schemas.openxmlformats.org/officeDocument/2006/relationships/image" Target="../media/image327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4.png"/><Relationship Id="rId11" Type="http://schemas.openxmlformats.org/officeDocument/2006/relationships/image" Target="../media/image326.png"/><Relationship Id="rId5" Type="http://schemas.openxmlformats.org/officeDocument/2006/relationships/image" Target="../media/image321.png"/><Relationship Id="rId15" Type="http://schemas.openxmlformats.org/officeDocument/2006/relationships/image" Target="../media/image330.png"/><Relationship Id="rId10" Type="http://schemas.openxmlformats.org/officeDocument/2006/relationships/image" Target="../media/image325.png"/><Relationship Id="rId4" Type="http://schemas.openxmlformats.org/officeDocument/2006/relationships/image" Target="../media/image320.png"/><Relationship Id="rId9" Type="http://schemas.openxmlformats.org/officeDocument/2006/relationships/image" Target="../media/image324.png"/><Relationship Id="rId14" Type="http://schemas.openxmlformats.org/officeDocument/2006/relationships/image" Target="../media/image32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36.png"/><Relationship Id="rId18" Type="http://schemas.openxmlformats.org/officeDocument/2006/relationships/image" Target="../media/image328.png"/><Relationship Id="rId3" Type="http://schemas.openxmlformats.org/officeDocument/2006/relationships/image" Target="../media/image319.png"/><Relationship Id="rId7" Type="http://schemas.openxmlformats.org/officeDocument/2006/relationships/image" Target="../media/image322.png"/><Relationship Id="rId12" Type="http://schemas.openxmlformats.org/officeDocument/2006/relationships/image" Target="../media/image335.png"/><Relationship Id="rId17" Type="http://schemas.openxmlformats.org/officeDocument/2006/relationships/image" Target="../media/image327.png"/><Relationship Id="rId2" Type="http://schemas.openxmlformats.org/officeDocument/2006/relationships/image" Target="../media/image318.png"/><Relationship Id="rId16" Type="http://schemas.openxmlformats.org/officeDocument/2006/relationships/image" Target="../media/image326.png"/><Relationship Id="rId20" Type="http://schemas.openxmlformats.org/officeDocument/2006/relationships/image" Target="../media/image3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1.png"/><Relationship Id="rId11" Type="http://schemas.openxmlformats.org/officeDocument/2006/relationships/image" Target="../media/image334.png"/><Relationship Id="rId5" Type="http://schemas.openxmlformats.org/officeDocument/2006/relationships/image" Target="../media/image321.png"/><Relationship Id="rId15" Type="http://schemas.openxmlformats.org/officeDocument/2006/relationships/image" Target="../media/image325.png"/><Relationship Id="rId10" Type="http://schemas.openxmlformats.org/officeDocument/2006/relationships/image" Target="../media/image333.png"/><Relationship Id="rId19" Type="http://schemas.openxmlformats.org/officeDocument/2006/relationships/image" Target="../media/image329.png"/><Relationship Id="rId4" Type="http://schemas.openxmlformats.org/officeDocument/2006/relationships/image" Target="../media/image320.png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37.png"/><Relationship Id="rId18" Type="http://schemas.openxmlformats.org/officeDocument/2006/relationships/image" Target="../media/image329.png"/><Relationship Id="rId3" Type="http://schemas.openxmlformats.org/officeDocument/2006/relationships/image" Target="../media/image319.png"/><Relationship Id="rId7" Type="http://schemas.openxmlformats.org/officeDocument/2006/relationships/image" Target="../media/image339.png"/><Relationship Id="rId12" Type="http://schemas.openxmlformats.org/officeDocument/2006/relationships/image" Target="../media/image336.png"/><Relationship Id="rId17" Type="http://schemas.openxmlformats.org/officeDocument/2006/relationships/image" Target="../media/image328.png"/><Relationship Id="rId2" Type="http://schemas.openxmlformats.org/officeDocument/2006/relationships/image" Target="../media/image318.png"/><Relationship Id="rId16" Type="http://schemas.openxmlformats.org/officeDocument/2006/relationships/image" Target="../media/image3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8.png"/><Relationship Id="rId11" Type="http://schemas.openxmlformats.org/officeDocument/2006/relationships/image" Target="../media/image335.png"/><Relationship Id="rId5" Type="http://schemas.openxmlformats.org/officeDocument/2006/relationships/image" Target="../media/image321.png"/><Relationship Id="rId15" Type="http://schemas.openxmlformats.org/officeDocument/2006/relationships/image" Target="../media/image326.png"/><Relationship Id="rId10" Type="http://schemas.openxmlformats.org/officeDocument/2006/relationships/image" Target="../media/image334.png"/><Relationship Id="rId19" Type="http://schemas.openxmlformats.org/officeDocument/2006/relationships/image" Target="../media/image341.png"/><Relationship Id="rId4" Type="http://schemas.openxmlformats.org/officeDocument/2006/relationships/image" Target="../media/image320.png"/><Relationship Id="rId9" Type="http://schemas.openxmlformats.org/officeDocument/2006/relationships/image" Target="../media/image333.png"/><Relationship Id="rId14" Type="http://schemas.openxmlformats.org/officeDocument/2006/relationships/image" Target="../media/image3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image" Target="../media/image337.png"/><Relationship Id="rId18" Type="http://schemas.openxmlformats.org/officeDocument/2006/relationships/image" Target="../media/image329.png"/><Relationship Id="rId3" Type="http://schemas.openxmlformats.org/officeDocument/2006/relationships/image" Target="../media/image319.png"/><Relationship Id="rId7" Type="http://schemas.openxmlformats.org/officeDocument/2006/relationships/image" Target="../media/image339.png"/><Relationship Id="rId12" Type="http://schemas.openxmlformats.org/officeDocument/2006/relationships/image" Target="../media/image336.png"/><Relationship Id="rId17" Type="http://schemas.openxmlformats.org/officeDocument/2006/relationships/image" Target="../media/image328.png"/><Relationship Id="rId2" Type="http://schemas.openxmlformats.org/officeDocument/2006/relationships/image" Target="../media/image318.png"/><Relationship Id="rId16" Type="http://schemas.openxmlformats.org/officeDocument/2006/relationships/image" Target="../media/image327.png"/><Relationship Id="rId20" Type="http://schemas.openxmlformats.org/officeDocument/2006/relationships/image" Target="../media/image3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2.png"/><Relationship Id="rId11" Type="http://schemas.openxmlformats.org/officeDocument/2006/relationships/image" Target="../media/image335.png"/><Relationship Id="rId5" Type="http://schemas.openxmlformats.org/officeDocument/2006/relationships/image" Target="../media/image321.png"/><Relationship Id="rId15" Type="http://schemas.openxmlformats.org/officeDocument/2006/relationships/image" Target="../media/image326.png"/><Relationship Id="rId10" Type="http://schemas.openxmlformats.org/officeDocument/2006/relationships/image" Target="../media/image334.png"/><Relationship Id="rId19" Type="http://schemas.openxmlformats.org/officeDocument/2006/relationships/image" Target="../media/image344.png"/><Relationship Id="rId4" Type="http://schemas.openxmlformats.org/officeDocument/2006/relationships/image" Target="../media/image320.png"/><Relationship Id="rId9" Type="http://schemas.openxmlformats.org/officeDocument/2006/relationships/image" Target="../media/image333.png"/><Relationship Id="rId14" Type="http://schemas.openxmlformats.org/officeDocument/2006/relationships/image" Target="../media/image32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13" Type="http://schemas.openxmlformats.org/officeDocument/2006/relationships/image" Target="../media/image337.png"/><Relationship Id="rId18" Type="http://schemas.openxmlformats.org/officeDocument/2006/relationships/image" Target="../media/image329.png"/><Relationship Id="rId3" Type="http://schemas.openxmlformats.org/officeDocument/2006/relationships/image" Target="../media/image319.png"/><Relationship Id="rId21" Type="http://schemas.openxmlformats.org/officeDocument/2006/relationships/image" Target="../media/image346.png"/><Relationship Id="rId7" Type="http://schemas.openxmlformats.org/officeDocument/2006/relationships/image" Target="../media/image339.png"/><Relationship Id="rId12" Type="http://schemas.openxmlformats.org/officeDocument/2006/relationships/image" Target="../media/image336.png"/><Relationship Id="rId17" Type="http://schemas.openxmlformats.org/officeDocument/2006/relationships/image" Target="../media/image328.png"/><Relationship Id="rId2" Type="http://schemas.openxmlformats.org/officeDocument/2006/relationships/image" Target="../media/image318.png"/><Relationship Id="rId16" Type="http://schemas.openxmlformats.org/officeDocument/2006/relationships/image" Target="../media/image327.png"/><Relationship Id="rId20" Type="http://schemas.openxmlformats.org/officeDocument/2006/relationships/image" Target="../media/image3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2.png"/><Relationship Id="rId11" Type="http://schemas.openxmlformats.org/officeDocument/2006/relationships/image" Target="../media/image335.png"/><Relationship Id="rId5" Type="http://schemas.openxmlformats.org/officeDocument/2006/relationships/image" Target="../media/image321.png"/><Relationship Id="rId15" Type="http://schemas.openxmlformats.org/officeDocument/2006/relationships/image" Target="../media/image326.png"/><Relationship Id="rId10" Type="http://schemas.openxmlformats.org/officeDocument/2006/relationships/image" Target="../media/image334.png"/><Relationship Id="rId19" Type="http://schemas.openxmlformats.org/officeDocument/2006/relationships/image" Target="../media/image344.png"/><Relationship Id="rId4" Type="http://schemas.openxmlformats.org/officeDocument/2006/relationships/image" Target="../media/image320.png"/><Relationship Id="rId9" Type="http://schemas.openxmlformats.org/officeDocument/2006/relationships/image" Target="../media/image333.png"/><Relationship Id="rId14" Type="http://schemas.openxmlformats.org/officeDocument/2006/relationships/image" Target="../media/image32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13" Type="http://schemas.openxmlformats.org/officeDocument/2006/relationships/image" Target="../media/image337.png"/><Relationship Id="rId18" Type="http://schemas.openxmlformats.org/officeDocument/2006/relationships/image" Target="../media/image329.png"/><Relationship Id="rId3" Type="http://schemas.openxmlformats.org/officeDocument/2006/relationships/image" Target="../media/image319.png"/><Relationship Id="rId21" Type="http://schemas.openxmlformats.org/officeDocument/2006/relationships/image" Target="../media/image348.png"/><Relationship Id="rId7" Type="http://schemas.openxmlformats.org/officeDocument/2006/relationships/image" Target="../media/image339.png"/><Relationship Id="rId12" Type="http://schemas.openxmlformats.org/officeDocument/2006/relationships/image" Target="../media/image336.png"/><Relationship Id="rId17" Type="http://schemas.openxmlformats.org/officeDocument/2006/relationships/image" Target="../media/image328.png"/><Relationship Id="rId2" Type="http://schemas.openxmlformats.org/officeDocument/2006/relationships/image" Target="../media/image318.png"/><Relationship Id="rId16" Type="http://schemas.openxmlformats.org/officeDocument/2006/relationships/image" Target="../media/image327.png"/><Relationship Id="rId20" Type="http://schemas.openxmlformats.org/officeDocument/2006/relationships/image" Target="../media/image3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4.png"/><Relationship Id="rId11" Type="http://schemas.openxmlformats.org/officeDocument/2006/relationships/image" Target="../media/image335.png"/><Relationship Id="rId5" Type="http://schemas.openxmlformats.org/officeDocument/2006/relationships/image" Target="../media/image321.png"/><Relationship Id="rId15" Type="http://schemas.openxmlformats.org/officeDocument/2006/relationships/image" Target="../media/image326.png"/><Relationship Id="rId10" Type="http://schemas.openxmlformats.org/officeDocument/2006/relationships/image" Target="../media/image334.png"/><Relationship Id="rId19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33.png"/><Relationship Id="rId14" Type="http://schemas.openxmlformats.org/officeDocument/2006/relationships/image" Target="../media/image325.png"/><Relationship Id="rId22" Type="http://schemas.openxmlformats.org/officeDocument/2006/relationships/image" Target="../media/image34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337.png"/><Relationship Id="rId18" Type="http://schemas.openxmlformats.org/officeDocument/2006/relationships/image" Target="../media/image329.png"/><Relationship Id="rId3" Type="http://schemas.openxmlformats.org/officeDocument/2006/relationships/image" Target="../media/image319.png"/><Relationship Id="rId21" Type="http://schemas.openxmlformats.org/officeDocument/2006/relationships/image" Target="../media/image348.png"/><Relationship Id="rId7" Type="http://schemas.openxmlformats.org/officeDocument/2006/relationships/image" Target="../media/image339.png"/><Relationship Id="rId12" Type="http://schemas.openxmlformats.org/officeDocument/2006/relationships/image" Target="../media/image336.png"/><Relationship Id="rId17" Type="http://schemas.openxmlformats.org/officeDocument/2006/relationships/image" Target="../media/image328.png"/><Relationship Id="rId2" Type="http://schemas.openxmlformats.org/officeDocument/2006/relationships/image" Target="../media/image318.png"/><Relationship Id="rId16" Type="http://schemas.openxmlformats.org/officeDocument/2006/relationships/image" Target="../media/image327.png"/><Relationship Id="rId20" Type="http://schemas.openxmlformats.org/officeDocument/2006/relationships/image" Target="../media/image3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0.png"/><Relationship Id="rId11" Type="http://schemas.openxmlformats.org/officeDocument/2006/relationships/image" Target="../media/image335.png"/><Relationship Id="rId5" Type="http://schemas.openxmlformats.org/officeDocument/2006/relationships/image" Target="../media/image321.png"/><Relationship Id="rId15" Type="http://schemas.openxmlformats.org/officeDocument/2006/relationships/image" Target="../media/image326.png"/><Relationship Id="rId23" Type="http://schemas.openxmlformats.org/officeDocument/2006/relationships/image" Target="../media/image352.png"/><Relationship Id="rId10" Type="http://schemas.openxmlformats.org/officeDocument/2006/relationships/image" Target="../media/image334.png"/><Relationship Id="rId19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33.png"/><Relationship Id="rId14" Type="http://schemas.openxmlformats.org/officeDocument/2006/relationships/image" Target="../media/image325.png"/><Relationship Id="rId22" Type="http://schemas.openxmlformats.org/officeDocument/2006/relationships/image" Target="../media/image34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13" Type="http://schemas.openxmlformats.org/officeDocument/2006/relationships/image" Target="../media/image364.png"/><Relationship Id="rId18" Type="http://schemas.openxmlformats.org/officeDocument/2006/relationships/image" Target="../media/image369.png"/><Relationship Id="rId3" Type="http://schemas.openxmlformats.org/officeDocument/2006/relationships/image" Target="../media/image354.png"/><Relationship Id="rId21" Type="http://schemas.openxmlformats.org/officeDocument/2006/relationships/image" Target="../media/image372.png"/><Relationship Id="rId7" Type="http://schemas.openxmlformats.org/officeDocument/2006/relationships/image" Target="../media/image358.png"/><Relationship Id="rId12" Type="http://schemas.openxmlformats.org/officeDocument/2006/relationships/image" Target="../media/image363.png"/><Relationship Id="rId17" Type="http://schemas.openxmlformats.org/officeDocument/2006/relationships/image" Target="../media/image368.png"/><Relationship Id="rId25" Type="http://schemas.openxmlformats.org/officeDocument/2006/relationships/image" Target="../media/image376.png"/><Relationship Id="rId2" Type="http://schemas.openxmlformats.org/officeDocument/2006/relationships/image" Target="../media/image353.png"/><Relationship Id="rId16" Type="http://schemas.openxmlformats.org/officeDocument/2006/relationships/image" Target="../media/image367.png"/><Relationship Id="rId20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7.png"/><Relationship Id="rId11" Type="http://schemas.openxmlformats.org/officeDocument/2006/relationships/image" Target="../media/image362.png"/><Relationship Id="rId24" Type="http://schemas.openxmlformats.org/officeDocument/2006/relationships/image" Target="../media/image375.png"/><Relationship Id="rId5" Type="http://schemas.openxmlformats.org/officeDocument/2006/relationships/image" Target="../media/image356.png"/><Relationship Id="rId15" Type="http://schemas.openxmlformats.org/officeDocument/2006/relationships/image" Target="../media/image366.png"/><Relationship Id="rId23" Type="http://schemas.openxmlformats.org/officeDocument/2006/relationships/image" Target="../media/image374.png"/><Relationship Id="rId10" Type="http://schemas.openxmlformats.org/officeDocument/2006/relationships/image" Target="../media/image361.png"/><Relationship Id="rId19" Type="http://schemas.openxmlformats.org/officeDocument/2006/relationships/image" Target="../media/image370.png"/><Relationship Id="rId4" Type="http://schemas.openxmlformats.org/officeDocument/2006/relationships/image" Target="../media/image355.png"/><Relationship Id="rId9" Type="http://schemas.openxmlformats.org/officeDocument/2006/relationships/image" Target="../media/image360.png"/><Relationship Id="rId14" Type="http://schemas.openxmlformats.org/officeDocument/2006/relationships/image" Target="../media/image365.png"/><Relationship Id="rId22" Type="http://schemas.openxmlformats.org/officeDocument/2006/relationships/image" Target="../media/image37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7" Type="http://schemas.openxmlformats.org/officeDocument/2006/relationships/image" Target="../media/image382.png"/><Relationship Id="rId2" Type="http://schemas.openxmlformats.org/officeDocument/2006/relationships/image" Target="../media/image3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1.png"/><Relationship Id="rId5" Type="http://schemas.openxmlformats.org/officeDocument/2006/relationships/image" Target="../media/image380.png"/><Relationship Id="rId4" Type="http://schemas.openxmlformats.org/officeDocument/2006/relationships/image" Target="../media/image37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3" Type="http://schemas.openxmlformats.org/officeDocument/2006/relationships/image" Target="../media/image384.png"/><Relationship Id="rId7" Type="http://schemas.openxmlformats.org/officeDocument/2006/relationships/image" Target="../media/image388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10" Type="http://schemas.openxmlformats.org/officeDocument/2006/relationships/image" Target="../media/image391.png"/><Relationship Id="rId4" Type="http://schemas.openxmlformats.org/officeDocument/2006/relationships/image" Target="../media/image385.png"/><Relationship Id="rId9" Type="http://schemas.openxmlformats.org/officeDocument/2006/relationships/image" Target="../media/image3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png"/><Relationship Id="rId7" Type="http://schemas.openxmlformats.org/officeDocument/2006/relationships/image" Target="../media/image396.pn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5.png"/><Relationship Id="rId5" Type="http://schemas.openxmlformats.org/officeDocument/2006/relationships/image" Target="../media/image388.png"/><Relationship Id="rId4" Type="http://schemas.openxmlformats.org/officeDocument/2006/relationships/image" Target="../media/image39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3" Type="http://schemas.openxmlformats.org/officeDocument/2006/relationships/image" Target="../media/image398.png"/><Relationship Id="rId7" Type="http://schemas.openxmlformats.org/officeDocument/2006/relationships/image" Target="../media/image402.png"/><Relationship Id="rId2" Type="http://schemas.openxmlformats.org/officeDocument/2006/relationships/image" Target="../media/image3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399.png"/><Relationship Id="rId9" Type="http://schemas.openxmlformats.org/officeDocument/2006/relationships/image" Target="../media/image40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zookeeper.apach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184" y="845941"/>
            <a:ext cx="2175057" cy="235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3071" y="2984463"/>
            <a:ext cx="427609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50"/>
              <a:t> </a:t>
            </a:r>
            <a:r>
              <a:rPr spc="-45" dirty="0"/>
              <a:t>Tutorial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81884" y="4303101"/>
            <a:ext cx="2301875" cy="1657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7940">
              <a:lnSpc>
                <a:spcPct val="101000"/>
              </a:lnSpc>
              <a:spcBef>
                <a:spcPts val="85"/>
              </a:spcBef>
            </a:pPr>
            <a:r>
              <a:rPr sz="2650" spc="-5" dirty="0">
                <a:solidFill>
                  <a:srgbClr val="9B9B9B"/>
                </a:solidFill>
                <a:latin typeface="Calibri"/>
                <a:cs typeface="Calibri"/>
              </a:rPr>
              <a:t>Flavio </a:t>
            </a:r>
            <a:r>
              <a:rPr sz="2650" dirty="0">
                <a:solidFill>
                  <a:srgbClr val="9B9B9B"/>
                </a:solidFill>
                <a:latin typeface="Calibri"/>
                <a:cs typeface="Calibri"/>
              </a:rPr>
              <a:t>Junqueira  </a:t>
            </a:r>
            <a:r>
              <a:rPr sz="2650" spc="0" dirty="0">
                <a:solidFill>
                  <a:srgbClr val="9B9B9B"/>
                </a:solidFill>
                <a:latin typeface="Calibri"/>
                <a:cs typeface="Calibri"/>
              </a:rPr>
              <a:t>Benjamin</a:t>
            </a:r>
            <a:r>
              <a:rPr sz="26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2650" spc="-5" dirty="0">
                <a:solidFill>
                  <a:srgbClr val="9B9B9B"/>
                </a:solidFill>
                <a:latin typeface="Calibri"/>
                <a:cs typeface="Calibri"/>
              </a:rPr>
              <a:t>Reed</a:t>
            </a:r>
            <a:endParaRPr sz="26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50" spc="-25">
                <a:solidFill>
                  <a:srgbClr val="9B9B9B"/>
                </a:solidFill>
                <a:latin typeface="Calibri"/>
                <a:cs typeface="Calibri"/>
              </a:rPr>
              <a:t>Yahoo!</a:t>
            </a:r>
            <a:r>
              <a:rPr sz="2650" spc="-6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2650" spc="-5" dirty="0">
                <a:solidFill>
                  <a:srgbClr val="9B9B9B"/>
                </a:solidFill>
                <a:latin typeface="Calibri"/>
                <a:cs typeface="Calibri"/>
              </a:rPr>
              <a:t>Research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818" y="6859043"/>
            <a:ext cx="14097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47774" y="6859043"/>
            <a:ext cx="102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1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7405" y="6403808"/>
            <a:ext cx="675259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u="sng" spc="0" dirty="0">
                <a:solidFill>
                  <a:srgbClr val="0A31FF"/>
                </a:solidFill>
                <a:latin typeface="Calibri"/>
                <a:cs typeface="Calibri"/>
              </a:rPr>
              <a:t>hCps://cwiki.apache.org/conﬂuence/display</a:t>
            </a:r>
            <a:r>
              <a:rPr sz="1750" u="sng" spc="0">
                <a:solidFill>
                  <a:srgbClr val="0A31FF"/>
                </a:solidFill>
                <a:latin typeface="Calibri"/>
                <a:cs typeface="Calibri"/>
              </a:rPr>
              <a:t>/ZOOKEEPER</a:t>
            </a:r>
            <a:r>
              <a:rPr sz="1750" u="sng" spc="0" dirty="0">
                <a:solidFill>
                  <a:srgbClr val="0A31FF"/>
                </a:solidFill>
                <a:latin typeface="Calibri"/>
                <a:cs typeface="Calibri"/>
              </a:rPr>
              <a:t>/EurosysTutorial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6D967-9E0A-4D8A-B6FA-A6E14D53D667}"/>
              </a:ext>
            </a:extLst>
          </p:cNvPr>
          <p:cNvSpPr txBox="1"/>
          <p:nvPr/>
        </p:nvSpPr>
        <p:spPr>
          <a:xfrm>
            <a:off x="2433697" y="7053857"/>
            <a:ext cx="564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for 14-848 Discussion, 11/6/2017 by Gregory Kesden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176" y="987191"/>
            <a:ext cx="349821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5" dirty="0"/>
              <a:t>simple</a:t>
            </a:r>
            <a:r>
              <a:rPr spc="-90" dirty="0"/>
              <a:t> </a:t>
            </a:r>
            <a:r>
              <a:rPr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141"/>
            <a:ext cx="6743065" cy="16154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30" dirty="0">
                <a:latin typeface="Calibri"/>
                <a:cs typeface="Calibri"/>
              </a:rPr>
              <a:t>Work</a:t>
            </a:r>
            <a:r>
              <a:rPr sz="3150" spc="-9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assignment</a:t>
            </a:r>
            <a:endParaRPr sz="31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Master </a:t>
            </a:r>
            <a:r>
              <a:rPr sz="2750" dirty="0">
                <a:latin typeface="Calibri"/>
                <a:cs typeface="Calibri"/>
              </a:rPr>
              <a:t>assigns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work</a:t>
            </a:r>
            <a:endParaRPr sz="27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30" dirty="0">
                <a:latin typeface="Calibri"/>
                <a:cs typeface="Calibri"/>
              </a:rPr>
              <a:t>Workers </a:t>
            </a:r>
            <a:r>
              <a:rPr sz="2750" spc="-15" dirty="0">
                <a:latin typeface="Calibri"/>
                <a:cs typeface="Calibri"/>
              </a:rPr>
              <a:t>execute </a:t>
            </a:r>
            <a:r>
              <a:rPr sz="2750" spc="-10" dirty="0">
                <a:latin typeface="Calibri"/>
                <a:cs typeface="Calibri"/>
              </a:rPr>
              <a:t>tasks </a:t>
            </a:r>
            <a:r>
              <a:rPr sz="2750" dirty="0">
                <a:latin typeface="Calibri"/>
                <a:cs typeface="Calibri"/>
              </a:rPr>
              <a:t>assigned by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master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3028" y="4405744"/>
            <a:ext cx="1130530" cy="594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3566" y="4533747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750" spc="-1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3737" y="5665122"/>
            <a:ext cx="1105592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0982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87931" y="5665122"/>
            <a:ext cx="1105592" cy="656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92746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17966" y="5665122"/>
            <a:ext cx="110559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23660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82195" y="5673434"/>
            <a:ext cx="1105592" cy="656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86761" y="583365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31625" y="5939443"/>
            <a:ext cx="1238596" cy="120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78747" y="5981303"/>
            <a:ext cx="1144270" cy="0"/>
          </a:xfrm>
          <a:custGeom>
            <a:avLst/>
            <a:gdLst/>
            <a:ahLst/>
            <a:cxnLst/>
            <a:rect l="l" t="t" r="r" b="b"/>
            <a:pathLst>
              <a:path w="1144270">
                <a:moveTo>
                  <a:pt x="0" y="0"/>
                </a:moveTo>
                <a:lnTo>
                  <a:pt x="1144130" y="0"/>
                </a:lnTo>
              </a:path>
            </a:pathLst>
          </a:custGeom>
          <a:ln w="282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7028" y="4892038"/>
            <a:ext cx="2901142" cy="1022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3386" y="4929288"/>
            <a:ext cx="2637155" cy="759460"/>
          </a:xfrm>
          <a:custGeom>
            <a:avLst/>
            <a:gdLst/>
            <a:ahLst/>
            <a:cxnLst/>
            <a:rect l="l" t="t" r="r" b="b"/>
            <a:pathLst>
              <a:path w="2637154" h="759460">
                <a:moveTo>
                  <a:pt x="2636640" y="0"/>
                </a:moveTo>
                <a:lnTo>
                  <a:pt x="0" y="7594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8901" y="5611662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5">
                <a:moveTo>
                  <a:pt x="55040" y="0"/>
                </a:moveTo>
                <a:lnTo>
                  <a:pt x="0" y="81213"/>
                </a:lnTo>
                <a:lnTo>
                  <a:pt x="89806" y="120707"/>
                </a:lnTo>
                <a:lnTo>
                  <a:pt x="5504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7065" y="4892038"/>
            <a:ext cx="1575262" cy="1022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53860" y="4929288"/>
            <a:ext cx="1306195" cy="756285"/>
          </a:xfrm>
          <a:custGeom>
            <a:avLst/>
            <a:gdLst/>
            <a:ahLst/>
            <a:cxnLst/>
            <a:rect l="l" t="t" r="r" b="b"/>
            <a:pathLst>
              <a:path w="1306195" h="756285">
                <a:moveTo>
                  <a:pt x="1306166" y="0"/>
                </a:moveTo>
                <a:lnTo>
                  <a:pt x="0" y="75603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0814" y="5600762"/>
            <a:ext cx="97155" cy="109220"/>
          </a:xfrm>
          <a:custGeom>
            <a:avLst/>
            <a:gdLst/>
            <a:ahLst/>
            <a:cxnLst/>
            <a:rect l="l" t="t" r="r" b="b"/>
            <a:pathLst>
              <a:path w="97154" h="109220">
                <a:moveTo>
                  <a:pt x="33765" y="0"/>
                </a:moveTo>
                <a:lnTo>
                  <a:pt x="0" y="92114"/>
                </a:lnTo>
                <a:lnTo>
                  <a:pt x="96692" y="108715"/>
                </a:lnTo>
                <a:lnTo>
                  <a:pt x="3376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1257" y="4904509"/>
            <a:ext cx="403167" cy="1009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0026" y="4929288"/>
            <a:ext cx="12065" cy="748665"/>
          </a:xfrm>
          <a:custGeom>
            <a:avLst/>
            <a:gdLst/>
            <a:ahLst/>
            <a:cxnLst/>
            <a:rect l="l" t="t" r="r" b="b"/>
            <a:pathLst>
              <a:path w="12064" h="748664">
                <a:moveTo>
                  <a:pt x="0" y="0"/>
                </a:moveTo>
                <a:lnTo>
                  <a:pt x="11671" y="7485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07957" y="5616538"/>
            <a:ext cx="125730" cy="76835"/>
          </a:xfrm>
          <a:custGeom>
            <a:avLst/>
            <a:gdLst/>
            <a:ahLst/>
            <a:cxnLst/>
            <a:rect l="l" t="t" r="r" b="b"/>
            <a:pathLst>
              <a:path w="125729" h="76835">
                <a:moveTo>
                  <a:pt x="125599" y="0"/>
                </a:moveTo>
                <a:lnTo>
                  <a:pt x="0" y="1958"/>
                </a:lnTo>
                <a:lnTo>
                  <a:pt x="63974" y="76338"/>
                </a:lnTo>
                <a:lnTo>
                  <a:pt x="12559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12574" y="4892039"/>
            <a:ext cx="2926080" cy="10349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0026" y="4929288"/>
            <a:ext cx="2660650" cy="770255"/>
          </a:xfrm>
          <a:custGeom>
            <a:avLst/>
            <a:gdLst/>
            <a:ahLst/>
            <a:cxnLst/>
            <a:rect l="l" t="t" r="r" b="b"/>
            <a:pathLst>
              <a:path w="2660650" h="770254">
                <a:moveTo>
                  <a:pt x="0" y="0"/>
                </a:moveTo>
                <a:lnTo>
                  <a:pt x="2660458" y="7697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45109" y="5621915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70" h="121285">
                <a:moveTo>
                  <a:pt x="34911" y="0"/>
                </a:moveTo>
                <a:lnTo>
                  <a:pt x="0" y="120666"/>
                </a:lnTo>
                <a:lnTo>
                  <a:pt x="89855" y="81280"/>
                </a:lnTo>
                <a:lnTo>
                  <a:pt x="34911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019437" y="6866256"/>
            <a:ext cx="1784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10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0688" y="987191"/>
            <a:ext cx="3424554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Master</a:t>
            </a:r>
            <a:r>
              <a:rPr spc="-65" dirty="0"/>
              <a:t> </a:t>
            </a:r>
            <a:r>
              <a:rPr spc="-20" dirty="0"/>
              <a:t>crashes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8423"/>
            <a:ext cx="5015230" cy="17513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Single </a:t>
            </a:r>
            <a:r>
              <a:rPr sz="3150" spc="-5" dirty="0">
                <a:latin typeface="Calibri"/>
                <a:cs typeface="Calibri"/>
              </a:rPr>
              <a:t>point </a:t>
            </a:r>
            <a:r>
              <a:rPr sz="3150" dirty="0">
                <a:latin typeface="Calibri"/>
                <a:cs typeface="Calibri"/>
              </a:rPr>
              <a:t>of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failure</a:t>
            </a:r>
            <a:endParaRPr sz="315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0" dirty="0">
                <a:latin typeface="Calibri"/>
                <a:cs typeface="Calibri"/>
              </a:rPr>
              <a:t>No </a:t>
            </a:r>
            <a:r>
              <a:rPr sz="3150" spc="-5" dirty="0">
                <a:latin typeface="Calibri"/>
                <a:cs typeface="Calibri"/>
              </a:rPr>
              <a:t>work </a:t>
            </a:r>
            <a:r>
              <a:rPr sz="3150" dirty="0">
                <a:latin typeface="Calibri"/>
                <a:cs typeface="Calibri"/>
              </a:rPr>
              <a:t>is</a:t>
            </a:r>
            <a:r>
              <a:rPr sz="3150" spc="-5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assigned</a:t>
            </a:r>
            <a:endParaRPr sz="315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0" dirty="0">
                <a:latin typeface="Calibri"/>
                <a:cs typeface="Calibri"/>
              </a:rPr>
              <a:t>Need </a:t>
            </a:r>
            <a:r>
              <a:rPr sz="3150" spc="-10" dirty="0">
                <a:latin typeface="Calibri"/>
                <a:cs typeface="Calibri"/>
              </a:rPr>
              <a:t>to </a:t>
            </a:r>
            <a:r>
              <a:rPr sz="3150" dirty="0">
                <a:latin typeface="Calibri"/>
                <a:cs typeface="Calibri"/>
              </a:rPr>
              <a:t>select </a:t>
            </a:r>
            <a:r>
              <a:rPr sz="3150" spc="0" dirty="0">
                <a:latin typeface="Calibri"/>
                <a:cs typeface="Calibri"/>
              </a:rPr>
              <a:t>a </a:t>
            </a:r>
            <a:r>
              <a:rPr sz="3150" dirty="0">
                <a:latin typeface="Calibri"/>
                <a:cs typeface="Calibri"/>
              </a:rPr>
              <a:t>new</a:t>
            </a:r>
            <a:r>
              <a:rPr sz="3150" spc="-6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master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3028" y="4405744"/>
            <a:ext cx="1130530" cy="594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3566" y="4533747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750" spc="-1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3737" y="5665122"/>
            <a:ext cx="1105592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0982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87931" y="5665122"/>
            <a:ext cx="1105592" cy="656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92746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17966" y="5665122"/>
            <a:ext cx="110559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23660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82195" y="5673434"/>
            <a:ext cx="1105592" cy="656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86761" y="583365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31625" y="5939443"/>
            <a:ext cx="1238596" cy="120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78747" y="5981303"/>
            <a:ext cx="1144270" cy="0"/>
          </a:xfrm>
          <a:custGeom>
            <a:avLst/>
            <a:gdLst/>
            <a:ahLst/>
            <a:cxnLst/>
            <a:rect l="l" t="t" r="r" b="b"/>
            <a:pathLst>
              <a:path w="1144270">
                <a:moveTo>
                  <a:pt x="0" y="0"/>
                </a:moveTo>
                <a:lnTo>
                  <a:pt x="1144130" y="0"/>
                </a:lnTo>
              </a:path>
            </a:pathLst>
          </a:custGeom>
          <a:ln w="282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7028" y="4892038"/>
            <a:ext cx="2901142" cy="1022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3386" y="4929288"/>
            <a:ext cx="2637155" cy="759460"/>
          </a:xfrm>
          <a:custGeom>
            <a:avLst/>
            <a:gdLst/>
            <a:ahLst/>
            <a:cxnLst/>
            <a:rect l="l" t="t" r="r" b="b"/>
            <a:pathLst>
              <a:path w="2637154" h="759460">
                <a:moveTo>
                  <a:pt x="2636640" y="0"/>
                </a:moveTo>
                <a:lnTo>
                  <a:pt x="0" y="7594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8901" y="5611662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5">
                <a:moveTo>
                  <a:pt x="55040" y="0"/>
                </a:moveTo>
                <a:lnTo>
                  <a:pt x="0" y="81213"/>
                </a:lnTo>
                <a:lnTo>
                  <a:pt x="89806" y="120707"/>
                </a:lnTo>
                <a:lnTo>
                  <a:pt x="5504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7065" y="4892038"/>
            <a:ext cx="1575262" cy="1022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53860" y="4929288"/>
            <a:ext cx="1306195" cy="756285"/>
          </a:xfrm>
          <a:custGeom>
            <a:avLst/>
            <a:gdLst/>
            <a:ahLst/>
            <a:cxnLst/>
            <a:rect l="l" t="t" r="r" b="b"/>
            <a:pathLst>
              <a:path w="1306195" h="756285">
                <a:moveTo>
                  <a:pt x="1306166" y="0"/>
                </a:moveTo>
                <a:lnTo>
                  <a:pt x="0" y="75603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0814" y="5600762"/>
            <a:ext cx="97155" cy="109220"/>
          </a:xfrm>
          <a:custGeom>
            <a:avLst/>
            <a:gdLst/>
            <a:ahLst/>
            <a:cxnLst/>
            <a:rect l="l" t="t" r="r" b="b"/>
            <a:pathLst>
              <a:path w="97154" h="109220">
                <a:moveTo>
                  <a:pt x="33765" y="0"/>
                </a:moveTo>
                <a:lnTo>
                  <a:pt x="0" y="92114"/>
                </a:lnTo>
                <a:lnTo>
                  <a:pt x="96692" y="108715"/>
                </a:lnTo>
                <a:lnTo>
                  <a:pt x="3376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1257" y="4904509"/>
            <a:ext cx="403167" cy="1009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0026" y="4929288"/>
            <a:ext cx="12065" cy="748665"/>
          </a:xfrm>
          <a:custGeom>
            <a:avLst/>
            <a:gdLst/>
            <a:ahLst/>
            <a:cxnLst/>
            <a:rect l="l" t="t" r="r" b="b"/>
            <a:pathLst>
              <a:path w="12064" h="748664">
                <a:moveTo>
                  <a:pt x="0" y="0"/>
                </a:moveTo>
                <a:lnTo>
                  <a:pt x="11671" y="7485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07957" y="5616538"/>
            <a:ext cx="125730" cy="76835"/>
          </a:xfrm>
          <a:custGeom>
            <a:avLst/>
            <a:gdLst/>
            <a:ahLst/>
            <a:cxnLst/>
            <a:rect l="l" t="t" r="r" b="b"/>
            <a:pathLst>
              <a:path w="125729" h="76835">
                <a:moveTo>
                  <a:pt x="125599" y="0"/>
                </a:moveTo>
                <a:lnTo>
                  <a:pt x="0" y="1958"/>
                </a:lnTo>
                <a:lnTo>
                  <a:pt x="63974" y="76338"/>
                </a:lnTo>
                <a:lnTo>
                  <a:pt x="12559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12574" y="4892039"/>
            <a:ext cx="2926080" cy="10349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0026" y="4929288"/>
            <a:ext cx="2660650" cy="770255"/>
          </a:xfrm>
          <a:custGeom>
            <a:avLst/>
            <a:gdLst/>
            <a:ahLst/>
            <a:cxnLst/>
            <a:rect l="l" t="t" r="r" b="b"/>
            <a:pathLst>
              <a:path w="2660650" h="770254">
                <a:moveTo>
                  <a:pt x="0" y="0"/>
                </a:moveTo>
                <a:lnTo>
                  <a:pt x="2660458" y="7697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45109" y="5621915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70" h="121285">
                <a:moveTo>
                  <a:pt x="34911" y="0"/>
                </a:moveTo>
                <a:lnTo>
                  <a:pt x="0" y="120666"/>
                </a:lnTo>
                <a:lnTo>
                  <a:pt x="89855" y="81280"/>
                </a:lnTo>
                <a:lnTo>
                  <a:pt x="34911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1094" y="4222864"/>
            <a:ext cx="914399" cy="914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11</a:t>
            </a:fld>
            <a:endParaRPr spc="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0867" y="987191"/>
            <a:ext cx="348361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Worker</a:t>
            </a:r>
            <a:r>
              <a:rPr spc="-70" dirty="0"/>
              <a:t> </a:t>
            </a:r>
            <a:r>
              <a:rPr spc="-20" dirty="0"/>
              <a:t>crashes</a:t>
            </a:r>
          </a:p>
        </p:txBody>
      </p:sp>
      <p:sp>
        <p:nvSpPr>
          <p:cNvPr id="3" name="object 3"/>
          <p:cNvSpPr/>
          <p:nvPr/>
        </p:nvSpPr>
        <p:spPr>
          <a:xfrm>
            <a:off x="4493028" y="4405744"/>
            <a:ext cx="1130530" cy="594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7031" y="2019141"/>
            <a:ext cx="6583680" cy="28117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0" dirty="0">
                <a:latin typeface="Calibri"/>
                <a:cs typeface="Calibri"/>
              </a:rPr>
              <a:t>Not </a:t>
            </a:r>
            <a:r>
              <a:rPr sz="3150" dirty="0">
                <a:latin typeface="Calibri"/>
                <a:cs typeface="Calibri"/>
              </a:rPr>
              <a:t>as bad… </a:t>
            </a:r>
            <a:r>
              <a:rPr sz="3150" spc="-10" dirty="0">
                <a:latin typeface="Calibri"/>
                <a:cs typeface="Calibri"/>
              </a:rPr>
              <a:t>Overall </a:t>
            </a:r>
            <a:r>
              <a:rPr sz="3150" spc="-20" dirty="0">
                <a:latin typeface="Calibri"/>
                <a:cs typeface="Calibri"/>
              </a:rPr>
              <a:t>system </a:t>
            </a:r>
            <a:r>
              <a:rPr sz="3150" spc="-85" dirty="0">
                <a:latin typeface="Calibri"/>
                <a:cs typeface="Calibri"/>
              </a:rPr>
              <a:t>s</a:t>
            </a:r>
            <a:r>
              <a:rPr lang="en-US" sz="3150" spc="-85" dirty="0">
                <a:latin typeface="Calibri"/>
                <a:cs typeface="Calibri"/>
              </a:rPr>
              <a:t>ti</a:t>
            </a:r>
            <a:r>
              <a:rPr sz="3150" spc="-85" dirty="0">
                <a:latin typeface="Calibri"/>
                <a:cs typeface="Calibri"/>
              </a:rPr>
              <a:t>ll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works</a:t>
            </a:r>
            <a:endParaRPr sz="3150" dirty="0">
              <a:latin typeface="Calibri"/>
              <a:cs typeface="Calibri"/>
            </a:endParaRPr>
          </a:p>
          <a:p>
            <a:pPr marL="464820">
              <a:lnSpc>
                <a:spcPct val="100000"/>
              </a:lnSpc>
              <a:spcBef>
                <a:spcPts val="645"/>
              </a:spcBef>
            </a:pPr>
            <a:r>
              <a:rPr sz="2750" spc="5" dirty="0">
                <a:latin typeface="Arial"/>
                <a:cs typeface="Arial"/>
              </a:rPr>
              <a:t>– </a:t>
            </a:r>
            <a:r>
              <a:rPr sz="2750" spc="0" dirty="0">
                <a:latin typeface="Calibri"/>
                <a:cs typeface="Calibri"/>
              </a:rPr>
              <a:t>Does not </a:t>
            </a:r>
            <a:r>
              <a:rPr sz="2750" dirty="0">
                <a:latin typeface="Calibri"/>
                <a:cs typeface="Calibri"/>
              </a:rPr>
              <a:t>work if there </a:t>
            </a:r>
            <a:r>
              <a:rPr sz="2750" spc="-10" dirty="0">
                <a:latin typeface="Calibri"/>
                <a:cs typeface="Calibri"/>
              </a:rPr>
              <a:t>are</a:t>
            </a:r>
            <a:r>
              <a:rPr sz="2750" spc="-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dependencies</a:t>
            </a:r>
          </a:p>
          <a:p>
            <a:pPr marL="351790" indent="-33909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Some </a:t>
            </a:r>
            <a:r>
              <a:rPr sz="3150" spc="-10" dirty="0">
                <a:latin typeface="Calibri"/>
                <a:cs typeface="Calibri"/>
              </a:rPr>
              <a:t>tasks </a:t>
            </a:r>
            <a:r>
              <a:rPr sz="3150" spc="0" dirty="0">
                <a:latin typeface="Calibri"/>
                <a:cs typeface="Calibri"/>
              </a:rPr>
              <a:t>will </a:t>
            </a:r>
            <a:r>
              <a:rPr sz="3150" spc="-5" dirty="0">
                <a:latin typeface="Calibri"/>
                <a:cs typeface="Calibri"/>
              </a:rPr>
              <a:t>never </a:t>
            </a:r>
            <a:r>
              <a:rPr sz="3150" spc="0" dirty="0">
                <a:latin typeface="Calibri"/>
                <a:cs typeface="Calibri"/>
              </a:rPr>
              <a:t>be</a:t>
            </a:r>
            <a:r>
              <a:rPr sz="3150" spc="-4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executed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0" dirty="0">
                <a:latin typeface="Calibri"/>
                <a:cs typeface="Calibri"/>
              </a:rPr>
              <a:t>Need </a:t>
            </a:r>
            <a:r>
              <a:rPr sz="3150" spc="-10" dirty="0">
                <a:latin typeface="Calibri"/>
                <a:cs typeface="Calibri"/>
              </a:rPr>
              <a:t>to </a:t>
            </a:r>
            <a:r>
              <a:rPr sz="3150" spc="-5" dirty="0">
                <a:latin typeface="Calibri"/>
                <a:cs typeface="Calibri"/>
              </a:rPr>
              <a:t>detect </a:t>
            </a:r>
            <a:r>
              <a:rPr sz="3150" spc="-10" dirty="0">
                <a:latin typeface="Calibri"/>
                <a:cs typeface="Calibri"/>
              </a:rPr>
              <a:t>crashed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workers</a:t>
            </a:r>
            <a:endParaRPr sz="3150" dirty="0">
              <a:latin typeface="Calibri"/>
              <a:cs typeface="Calibri"/>
            </a:endParaRPr>
          </a:p>
          <a:p>
            <a:pPr marL="1468120" algn="ctr">
              <a:lnSpc>
                <a:spcPct val="100000"/>
              </a:lnSpc>
              <a:spcBef>
                <a:spcPts val="219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53737" y="5665122"/>
            <a:ext cx="1105592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0982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87931" y="5665122"/>
            <a:ext cx="1105592" cy="656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92746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17966" y="5665122"/>
            <a:ext cx="110559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23660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82195" y="5673434"/>
            <a:ext cx="1105592" cy="656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86761" y="583365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31625" y="5939443"/>
            <a:ext cx="1238596" cy="120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8747" y="5981303"/>
            <a:ext cx="1144270" cy="0"/>
          </a:xfrm>
          <a:custGeom>
            <a:avLst/>
            <a:gdLst/>
            <a:ahLst/>
            <a:cxnLst/>
            <a:rect l="l" t="t" r="r" b="b"/>
            <a:pathLst>
              <a:path w="1144270">
                <a:moveTo>
                  <a:pt x="0" y="0"/>
                </a:moveTo>
                <a:lnTo>
                  <a:pt x="1144130" y="0"/>
                </a:lnTo>
              </a:path>
            </a:pathLst>
          </a:custGeom>
          <a:ln w="282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7028" y="4892038"/>
            <a:ext cx="2901142" cy="1022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3386" y="4929288"/>
            <a:ext cx="2637155" cy="759460"/>
          </a:xfrm>
          <a:custGeom>
            <a:avLst/>
            <a:gdLst/>
            <a:ahLst/>
            <a:cxnLst/>
            <a:rect l="l" t="t" r="r" b="b"/>
            <a:pathLst>
              <a:path w="2637154" h="759460">
                <a:moveTo>
                  <a:pt x="2636640" y="0"/>
                </a:moveTo>
                <a:lnTo>
                  <a:pt x="0" y="7594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8901" y="5611662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5">
                <a:moveTo>
                  <a:pt x="55040" y="0"/>
                </a:moveTo>
                <a:lnTo>
                  <a:pt x="0" y="81213"/>
                </a:lnTo>
                <a:lnTo>
                  <a:pt x="89806" y="120707"/>
                </a:lnTo>
                <a:lnTo>
                  <a:pt x="5504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7065" y="4892038"/>
            <a:ext cx="1575262" cy="1022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53860" y="4929288"/>
            <a:ext cx="1306195" cy="756285"/>
          </a:xfrm>
          <a:custGeom>
            <a:avLst/>
            <a:gdLst/>
            <a:ahLst/>
            <a:cxnLst/>
            <a:rect l="l" t="t" r="r" b="b"/>
            <a:pathLst>
              <a:path w="1306195" h="756285">
                <a:moveTo>
                  <a:pt x="1306166" y="0"/>
                </a:moveTo>
                <a:lnTo>
                  <a:pt x="0" y="75603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40814" y="5600762"/>
            <a:ext cx="97155" cy="109220"/>
          </a:xfrm>
          <a:custGeom>
            <a:avLst/>
            <a:gdLst/>
            <a:ahLst/>
            <a:cxnLst/>
            <a:rect l="l" t="t" r="r" b="b"/>
            <a:pathLst>
              <a:path w="97154" h="109220">
                <a:moveTo>
                  <a:pt x="33765" y="0"/>
                </a:moveTo>
                <a:lnTo>
                  <a:pt x="0" y="92114"/>
                </a:lnTo>
                <a:lnTo>
                  <a:pt x="96692" y="108715"/>
                </a:lnTo>
                <a:lnTo>
                  <a:pt x="3376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1257" y="4904509"/>
            <a:ext cx="403167" cy="1009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0026" y="4929288"/>
            <a:ext cx="12065" cy="748665"/>
          </a:xfrm>
          <a:custGeom>
            <a:avLst/>
            <a:gdLst/>
            <a:ahLst/>
            <a:cxnLst/>
            <a:rect l="l" t="t" r="r" b="b"/>
            <a:pathLst>
              <a:path w="12064" h="748664">
                <a:moveTo>
                  <a:pt x="0" y="0"/>
                </a:moveTo>
                <a:lnTo>
                  <a:pt x="11671" y="7485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07957" y="5616538"/>
            <a:ext cx="125730" cy="76835"/>
          </a:xfrm>
          <a:custGeom>
            <a:avLst/>
            <a:gdLst/>
            <a:ahLst/>
            <a:cxnLst/>
            <a:rect l="l" t="t" r="r" b="b"/>
            <a:pathLst>
              <a:path w="125729" h="76835">
                <a:moveTo>
                  <a:pt x="125599" y="0"/>
                </a:moveTo>
                <a:lnTo>
                  <a:pt x="0" y="1958"/>
                </a:lnTo>
                <a:lnTo>
                  <a:pt x="63974" y="76338"/>
                </a:lnTo>
                <a:lnTo>
                  <a:pt x="12559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12574" y="4892039"/>
            <a:ext cx="2926080" cy="10349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60026" y="4929288"/>
            <a:ext cx="2660650" cy="770255"/>
          </a:xfrm>
          <a:custGeom>
            <a:avLst/>
            <a:gdLst/>
            <a:ahLst/>
            <a:cxnLst/>
            <a:rect l="l" t="t" r="r" b="b"/>
            <a:pathLst>
              <a:path w="2660650" h="770254">
                <a:moveTo>
                  <a:pt x="0" y="0"/>
                </a:moveTo>
                <a:lnTo>
                  <a:pt x="2660458" y="7697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45109" y="5621915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70" h="121285">
                <a:moveTo>
                  <a:pt x="34911" y="0"/>
                </a:moveTo>
                <a:lnTo>
                  <a:pt x="0" y="120666"/>
                </a:lnTo>
                <a:lnTo>
                  <a:pt x="89855" y="81280"/>
                </a:lnTo>
                <a:lnTo>
                  <a:pt x="34911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53737" y="5544587"/>
            <a:ext cx="914399" cy="914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12</a:t>
            </a:fld>
            <a:endParaRPr spc="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5286" y="1017339"/>
            <a:ext cx="745426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50" dirty="0"/>
              <a:t>Worker </a:t>
            </a:r>
            <a:r>
              <a:rPr sz="3950" spc="-5" dirty="0"/>
              <a:t>does not </a:t>
            </a:r>
            <a:r>
              <a:rPr sz="3950" spc="-10" dirty="0"/>
              <a:t>receive</a:t>
            </a:r>
            <a:r>
              <a:rPr sz="3950" dirty="0"/>
              <a:t> </a:t>
            </a:r>
            <a:r>
              <a:rPr sz="3950" spc="-5" dirty="0"/>
              <a:t>assignment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4493028" y="4405744"/>
            <a:ext cx="1130530" cy="594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3737" y="5665122"/>
            <a:ext cx="1105592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0982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87931" y="5665122"/>
            <a:ext cx="1105592" cy="656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92746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17966" y="5665122"/>
            <a:ext cx="110559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3660" y="5822922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82195" y="5673434"/>
            <a:ext cx="1105592" cy="656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86761" y="583365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31625" y="5939443"/>
            <a:ext cx="1238596" cy="120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8747" y="5981303"/>
            <a:ext cx="1144270" cy="0"/>
          </a:xfrm>
          <a:custGeom>
            <a:avLst/>
            <a:gdLst/>
            <a:ahLst/>
            <a:cxnLst/>
            <a:rect l="l" t="t" r="r" b="b"/>
            <a:pathLst>
              <a:path w="1144270">
                <a:moveTo>
                  <a:pt x="0" y="0"/>
                </a:moveTo>
                <a:lnTo>
                  <a:pt x="1144130" y="0"/>
                </a:lnTo>
              </a:path>
            </a:pathLst>
          </a:custGeom>
          <a:ln w="282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7028" y="4892038"/>
            <a:ext cx="2901142" cy="1022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3386" y="4929288"/>
            <a:ext cx="2637155" cy="759460"/>
          </a:xfrm>
          <a:custGeom>
            <a:avLst/>
            <a:gdLst/>
            <a:ahLst/>
            <a:cxnLst/>
            <a:rect l="l" t="t" r="r" b="b"/>
            <a:pathLst>
              <a:path w="2637154" h="759460">
                <a:moveTo>
                  <a:pt x="2636640" y="0"/>
                </a:moveTo>
                <a:lnTo>
                  <a:pt x="0" y="7594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8901" y="5611662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5">
                <a:moveTo>
                  <a:pt x="55040" y="0"/>
                </a:moveTo>
                <a:lnTo>
                  <a:pt x="0" y="81213"/>
                </a:lnTo>
                <a:lnTo>
                  <a:pt x="89806" y="120707"/>
                </a:lnTo>
                <a:lnTo>
                  <a:pt x="5504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7065" y="4892038"/>
            <a:ext cx="1575262" cy="1022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53860" y="4929288"/>
            <a:ext cx="1306195" cy="756285"/>
          </a:xfrm>
          <a:custGeom>
            <a:avLst/>
            <a:gdLst/>
            <a:ahLst/>
            <a:cxnLst/>
            <a:rect l="l" t="t" r="r" b="b"/>
            <a:pathLst>
              <a:path w="1306195" h="756285">
                <a:moveTo>
                  <a:pt x="1306166" y="0"/>
                </a:moveTo>
                <a:lnTo>
                  <a:pt x="0" y="75603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0814" y="5600762"/>
            <a:ext cx="97155" cy="109220"/>
          </a:xfrm>
          <a:custGeom>
            <a:avLst/>
            <a:gdLst/>
            <a:ahLst/>
            <a:cxnLst/>
            <a:rect l="l" t="t" r="r" b="b"/>
            <a:pathLst>
              <a:path w="97154" h="109220">
                <a:moveTo>
                  <a:pt x="33765" y="0"/>
                </a:moveTo>
                <a:lnTo>
                  <a:pt x="0" y="92114"/>
                </a:lnTo>
                <a:lnTo>
                  <a:pt x="96692" y="108715"/>
                </a:lnTo>
                <a:lnTo>
                  <a:pt x="3376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71257" y="4904509"/>
            <a:ext cx="403167" cy="1009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60026" y="4929288"/>
            <a:ext cx="12065" cy="748665"/>
          </a:xfrm>
          <a:custGeom>
            <a:avLst/>
            <a:gdLst/>
            <a:ahLst/>
            <a:cxnLst/>
            <a:rect l="l" t="t" r="r" b="b"/>
            <a:pathLst>
              <a:path w="12064" h="748664">
                <a:moveTo>
                  <a:pt x="0" y="0"/>
                </a:moveTo>
                <a:lnTo>
                  <a:pt x="11671" y="7485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07957" y="5616538"/>
            <a:ext cx="125730" cy="76835"/>
          </a:xfrm>
          <a:custGeom>
            <a:avLst/>
            <a:gdLst/>
            <a:ahLst/>
            <a:cxnLst/>
            <a:rect l="l" t="t" r="r" b="b"/>
            <a:pathLst>
              <a:path w="125729" h="76835">
                <a:moveTo>
                  <a:pt x="125599" y="0"/>
                </a:moveTo>
                <a:lnTo>
                  <a:pt x="0" y="1958"/>
                </a:lnTo>
                <a:lnTo>
                  <a:pt x="63974" y="76338"/>
                </a:lnTo>
                <a:lnTo>
                  <a:pt x="12559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12574" y="4892039"/>
            <a:ext cx="2926080" cy="10349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0026" y="4929288"/>
            <a:ext cx="2660650" cy="770255"/>
          </a:xfrm>
          <a:custGeom>
            <a:avLst/>
            <a:gdLst/>
            <a:ahLst/>
            <a:cxnLst/>
            <a:rect l="l" t="t" r="r" b="b"/>
            <a:pathLst>
              <a:path w="2660650" h="770254">
                <a:moveTo>
                  <a:pt x="0" y="0"/>
                </a:moveTo>
                <a:lnTo>
                  <a:pt x="2660458" y="76971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5109" y="5621915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70" h="121285">
                <a:moveTo>
                  <a:pt x="34911" y="0"/>
                </a:moveTo>
                <a:lnTo>
                  <a:pt x="0" y="120666"/>
                </a:lnTo>
                <a:lnTo>
                  <a:pt x="89855" y="81280"/>
                </a:lnTo>
                <a:lnTo>
                  <a:pt x="34911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97879" y="4871258"/>
            <a:ext cx="914399" cy="914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37031" y="2018423"/>
            <a:ext cx="6842125" cy="28124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Same </a:t>
            </a:r>
            <a:r>
              <a:rPr sz="3150" spc="-5" dirty="0">
                <a:latin typeface="Calibri"/>
                <a:cs typeface="Calibri"/>
              </a:rPr>
              <a:t>problem </a:t>
            </a:r>
            <a:r>
              <a:rPr sz="3150" dirty="0">
                <a:latin typeface="Calibri"/>
                <a:cs typeface="Calibri"/>
              </a:rPr>
              <a:t>as</a:t>
            </a:r>
            <a:r>
              <a:rPr sz="3150" spc="-50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before</a:t>
            </a:r>
            <a:endParaRPr sz="315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Some </a:t>
            </a:r>
            <a:r>
              <a:rPr sz="3150" spc="-10" dirty="0">
                <a:latin typeface="Calibri"/>
                <a:cs typeface="Calibri"/>
              </a:rPr>
              <a:t>tasks </a:t>
            </a:r>
            <a:r>
              <a:rPr sz="3150" spc="-15" dirty="0">
                <a:latin typeface="Calibri"/>
                <a:cs typeface="Calibri"/>
              </a:rPr>
              <a:t>may </a:t>
            </a:r>
            <a:r>
              <a:rPr sz="3150" dirty="0">
                <a:latin typeface="Calibri"/>
                <a:cs typeface="Calibri"/>
              </a:rPr>
              <a:t>not </a:t>
            </a:r>
            <a:r>
              <a:rPr sz="3150" spc="0" dirty="0">
                <a:latin typeface="Calibri"/>
                <a:cs typeface="Calibri"/>
              </a:rPr>
              <a:t>be</a:t>
            </a:r>
            <a:r>
              <a:rPr sz="3150" spc="-15" dirty="0">
                <a:latin typeface="Calibri"/>
                <a:cs typeface="Calibri"/>
              </a:rPr>
              <a:t> executed</a:t>
            </a:r>
            <a:endParaRPr sz="3150">
              <a:latin typeface="Calibri"/>
              <a:cs typeface="Calibri"/>
            </a:endParaRPr>
          </a:p>
          <a:p>
            <a:pPr marL="351790" marR="5080" indent="-339090">
              <a:lnSpc>
                <a:spcPct val="102899"/>
              </a:lnSpc>
              <a:spcBef>
                <a:spcPts val="65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0" dirty="0">
                <a:latin typeface="Calibri"/>
                <a:cs typeface="Calibri"/>
              </a:rPr>
              <a:t>Need </a:t>
            </a:r>
            <a:r>
              <a:rPr sz="3150" spc="-10" dirty="0">
                <a:latin typeface="Calibri"/>
                <a:cs typeface="Calibri"/>
              </a:rPr>
              <a:t>to guarantee </a:t>
            </a:r>
            <a:r>
              <a:rPr sz="3150" spc="-5" dirty="0">
                <a:latin typeface="Calibri"/>
                <a:cs typeface="Calibri"/>
              </a:rPr>
              <a:t>that </a:t>
            </a:r>
            <a:r>
              <a:rPr sz="3150" spc="-20" dirty="0">
                <a:latin typeface="Calibri"/>
                <a:cs typeface="Calibri"/>
              </a:rPr>
              <a:t>worker </a:t>
            </a:r>
            <a:r>
              <a:rPr sz="3150" spc="-5" dirty="0">
                <a:latin typeface="Calibri"/>
                <a:cs typeface="Calibri"/>
              </a:rPr>
              <a:t>receives  </a:t>
            </a:r>
            <a:r>
              <a:rPr sz="3150" dirty="0">
                <a:latin typeface="Calibri"/>
                <a:cs typeface="Calibri"/>
              </a:rPr>
              <a:t>assignment</a:t>
            </a:r>
            <a:endParaRPr sz="3150">
              <a:latin typeface="Calibri"/>
              <a:cs typeface="Calibri"/>
            </a:endParaRPr>
          </a:p>
          <a:p>
            <a:pPr marL="1209675" algn="ctr">
              <a:lnSpc>
                <a:spcPct val="100000"/>
              </a:lnSpc>
              <a:spcBef>
                <a:spcPts val="2360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13</a:t>
            </a:fld>
            <a:endParaRPr spc="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015" y="987191"/>
            <a:ext cx="734377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Fault‐tolerant </a:t>
            </a:r>
            <a:r>
              <a:rPr spc="-10" dirty="0"/>
              <a:t>distributed</a:t>
            </a:r>
            <a:r>
              <a:rPr spc="0" dirty="0"/>
              <a:t> </a:t>
            </a:r>
            <a:r>
              <a:rPr spc="-35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9131" y="3632660"/>
            <a:ext cx="1458883" cy="1005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1500" y="3660093"/>
            <a:ext cx="1356636" cy="904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1500" y="3660092"/>
            <a:ext cx="1356995" cy="904875"/>
          </a:xfrm>
          <a:custGeom>
            <a:avLst/>
            <a:gdLst/>
            <a:ahLst/>
            <a:cxnLst/>
            <a:rect l="l" t="t" r="r" b="b"/>
            <a:pathLst>
              <a:path w="1356995" h="904875">
                <a:moveTo>
                  <a:pt x="0" y="0"/>
                </a:moveTo>
                <a:lnTo>
                  <a:pt x="1356636" y="0"/>
                </a:lnTo>
                <a:lnTo>
                  <a:pt x="1356636" y="904424"/>
                </a:lnTo>
                <a:lnTo>
                  <a:pt x="0" y="904424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11500" y="3660092"/>
            <a:ext cx="1356995" cy="90487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347980">
              <a:lnSpc>
                <a:spcPct val="100000"/>
              </a:lnSpc>
            </a:pPr>
            <a:r>
              <a:rPr sz="1750" spc="0" dirty="0">
                <a:latin typeface="Calibri"/>
                <a:cs typeface="Calibri"/>
              </a:rPr>
              <a:t>Master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87731" y="5440679"/>
            <a:ext cx="1005840" cy="781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7606" y="5468942"/>
            <a:ext cx="904424" cy="678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7607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37607" y="5468942"/>
            <a:ext cx="904875" cy="67881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21018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655"/>
              </a:spcBef>
            </a:pPr>
            <a:r>
              <a:rPr sz="1750" spc="-10" dirty="0">
                <a:latin typeface="Calibri"/>
                <a:cs typeface="Calibri"/>
              </a:rPr>
              <a:t>Worker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64828" y="5440679"/>
            <a:ext cx="1005840" cy="78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6368" y="5468942"/>
            <a:ext cx="904424" cy="6783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6367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17809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34297" y="5440679"/>
            <a:ext cx="1005840" cy="78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5836" y="5468942"/>
            <a:ext cx="904424" cy="678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5836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87278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03768" y="5440679"/>
            <a:ext cx="1005839" cy="78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5305" y="5468942"/>
            <a:ext cx="904424" cy="678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5305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56747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73236" y="5440679"/>
            <a:ext cx="1005839" cy="78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24774" y="5468942"/>
            <a:ext cx="904424" cy="678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24774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226215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42705" y="5440679"/>
            <a:ext cx="1005840" cy="78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94244" y="5468942"/>
            <a:ext cx="904424" cy="678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94244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95686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32708" y="4426526"/>
            <a:ext cx="315883" cy="110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9813" y="4589285"/>
            <a:ext cx="1905" cy="880110"/>
          </a:xfrm>
          <a:custGeom>
            <a:avLst/>
            <a:gdLst/>
            <a:ahLst/>
            <a:cxnLst/>
            <a:rect l="l" t="t" r="r" b="b"/>
            <a:pathLst>
              <a:path w="1905" h="880110">
                <a:moveTo>
                  <a:pt x="0" y="879752"/>
                </a:moveTo>
                <a:lnTo>
                  <a:pt x="1543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53584" y="4564162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37816" y="0"/>
                </a:moveTo>
                <a:lnTo>
                  <a:pt x="0" y="75303"/>
                </a:lnTo>
                <a:lnTo>
                  <a:pt x="75368" y="75435"/>
                </a:lnTo>
                <a:lnTo>
                  <a:pt x="3781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2708" y="4426527"/>
            <a:ext cx="1566948" cy="111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10713" y="4578103"/>
            <a:ext cx="1336040" cy="891540"/>
          </a:xfrm>
          <a:custGeom>
            <a:avLst/>
            <a:gdLst/>
            <a:ahLst/>
            <a:cxnLst/>
            <a:rect l="l" t="t" r="r" b="b"/>
            <a:pathLst>
              <a:path w="1336039" h="891539">
                <a:moveTo>
                  <a:pt x="1335618" y="890934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89814" y="4564162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19" h="73660">
                <a:moveTo>
                  <a:pt x="0" y="0"/>
                </a:moveTo>
                <a:lnTo>
                  <a:pt x="41786" y="73173"/>
                </a:lnTo>
                <a:lnTo>
                  <a:pt x="83610" y="10474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32708" y="4426527"/>
            <a:ext cx="2693323" cy="11180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13423" y="4572753"/>
            <a:ext cx="2463800" cy="896619"/>
          </a:xfrm>
          <a:custGeom>
            <a:avLst/>
            <a:gdLst/>
            <a:ahLst/>
            <a:cxnLst/>
            <a:rect l="l" t="t" r="r" b="b"/>
            <a:pathLst>
              <a:path w="2463800" h="896620">
                <a:moveTo>
                  <a:pt x="2463210" y="896284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89814" y="4554522"/>
            <a:ext cx="83820" cy="71120"/>
          </a:xfrm>
          <a:custGeom>
            <a:avLst/>
            <a:gdLst/>
            <a:ahLst/>
            <a:cxnLst/>
            <a:rect l="l" t="t" r="r" b="b"/>
            <a:pathLst>
              <a:path w="83819" h="71120">
                <a:moveTo>
                  <a:pt x="83710" y="0"/>
                </a:moveTo>
                <a:lnTo>
                  <a:pt x="0" y="9640"/>
                </a:lnTo>
                <a:lnTo>
                  <a:pt x="57939" y="70825"/>
                </a:lnTo>
                <a:lnTo>
                  <a:pt x="8371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2708" y="4426527"/>
            <a:ext cx="3823854" cy="11180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14185" y="4570258"/>
            <a:ext cx="3594100" cy="899160"/>
          </a:xfrm>
          <a:custGeom>
            <a:avLst/>
            <a:gdLst/>
            <a:ahLst/>
            <a:cxnLst/>
            <a:rect l="l" t="t" r="r" b="b"/>
            <a:pathLst>
              <a:path w="3594100" h="899160">
                <a:moveTo>
                  <a:pt x="3593541" y="898779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89814" y="4545892"/>
            <a:ext cx="82550" cy="73660"/>
          </a:xfrm>
          <a:custGeom>
            <a:avLst/>
            <a:gdLst/>
            <a:ahLst/>
            <a:cxnLst/>
            <a:rect l="l" t="t" r="r" b="b"/>
            <a:pathLst>
              <a:path w="82550" h="73660">
                <a:moveTo>
                  <a:pt x="82259" y="0"/>
                </a:moveTo>
                <a:lnTo>
                  <a:pt x="0" y="18270"/>
                </a:lnTo>
                <a:lnTo>
                  <a:pt x="63972" y="73116"/>
                </a:lnTo>
                <a:lnTo>
                  <a:pt x="8225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32708" y="4426526"/>
            <a:ext cx="4954385" cy="11222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14492" y="4568865"/>
            <a:ext cx="4723765" cy="900430"/>
          </a:xfrm>
          <a:custGeom>
            <a:avLst/>
            <a:gdLst/>
            <a:ahLst/>
            <a:cxnLst/>
            <a:rect l="l" t="t" r="r" b="b"/>
            <a:pathLst>
              <a:path w="4723765" h="900429">
                <a:moveTo>
                  <a:pt x="4723534" y="900172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89814" y="4541254"/>
            <a:ext cx="81280" cy="74295"/>
          </a:xfrm>
          <a:custGeom>
            <a:avLst/>
            <a:gdLst/>
            <a:ahLst/>
            <a:cxnLst/>
            <a:rect l="l" t="t" r="r" b="b"/>
            <a:pathLst>
              <a:path w="81280" h="74295">
                <a:moveTo>
                  <a:pt x="81090" y="0"/>
                </a:moveTo>
                <a:lnTo>
                  <a:pt x="0" y="22908"/>
                </a:lnTo>
                <a:lnTo>
                  <a:pt x="66981" y="74035"/>
                </a:lnTo>
                <a:lnTo>
                  <a:pt x="8109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32708" y="4426526"/>
            <a:ext cx="6084916" cy="11222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14644" y="4567985"/>
            <a:ext cx="5854065" cy="901065"/>
          </a:xfrm>
          <a:custGeom>
            <a:avLst/>
            <a:gdLst/>
            <a:ahLst/>
            <a:cxnLst/>
            <a:rect l="l" t="t" r="r" b="b"/>
            <a:pathLst>
              <a:path w="5854065" h="901064">
                <a:moveTo>
                  <a:pt x="5853681" y="901052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89814" y="4538384"/>
            <a:ext cx="80645" cy="74930"/>
          </a:xfrm>
          <a:custGeom>
            <a:avLst/>
            <a:gdLst/>
            <a:ahLst/>
            <a:cxnLst/>
            <a:rect l="l" t="t" r="r" b="b"/>
            <a:pathLst>
              <a:path w="80644" h="74929">
                <a:moveTo>
                  <a:pt x="80224" y="0"/>
                </a:moveTo>
                <a:lnTo>
                  <a:pt x="0" y="25778"/>
                </a:lnTo>
                <a:lnTo>
                  <a:pt x="68757" y="74490"/>
                </a:lnTo>
                <a:lnTo>
                  <a:pt x="80224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73236" y="2502129"/>
            <a:ext cx="3042457" cy="19077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24774" y="2529561"/>
            <a:ext cx="2939380" cy="180884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24774" y="2529562"/>
            <a:ext cx="2939415" cy="1809114"/>
          </a:xfrm>
          <a:custGeom>
            <a:avLst/>
            <a:gdLst/>
            <a:ahLst/>
            <a:cxnLst/>
            <a:rect l="l" t="t" r="r" b="b"/>
            <a:pathLst>
              <a:path w="2939415" h="1809114">
                <a:moveTo>
                  <a:pt x="262639" y="599599"/>
                </a:moveTo>
                <a:lnTo>
                  <a:pt x="255977" y="557871"/>
                </a:lnTo>
                <a:lnTo>
                  <a:pt x="256103" y="516728"/>
                </a:lnTo>
                <a:lnTo>
                  <a:pt x="262564" y="476461"/>
                </a:lnTo>
                <a:lnTo>
                  <a:pt x="274907" y="437360"/>
                </a:lnTo>
                <a:lnTo>
                  <a:pt x="292680" y="399717"/>
                </a:lnTo>
                <a:lnTo>
                  <a:pt x="315431" y="363822"/>
                </a:lnTo>
                <a:lnTo>
                  <a:pt x="342707" y="329965"/>
                </a:lnTo>
                <a:lnTo>
                  <a:pt x="374056" y="298438"/>
                </a:lnTo>
                <a:lnTo>
                  <a:pt x="409024" y="269532"/>
                </a:lnTo>
                <a:lnTo>
                  <a:pt x="447160" y="243536"/>
                </a:lnTo>
                <a:lnTo>
                  <a:pt x="488011" y="220742"/>
                </a:lnTo>
                <a:lnTo>
                  <a:pt x="531125" y="201440"/>
                </a:lnTo>
                <a:lnTo>
                  <a:pt x="576048" y="185922"/>
                </a:lnTo>
                <a:lnTo>
                  <a:pt x="622329" y="174477"/>
                </a:lnTo>
                <a:lnTo>
                  <a:pt x="669515" y="167398"/>
                </a:lnTo>
                <a:lnTo>
                  <a:pt x="717154" y="164973"/>
                </a:lnTo>
                <a:lnTo>
                  <a:pt x="765512" y="166681"/>
                </a:lnTo>
                <a:lnTo>
                  <a:pt x="813675" y="173414"/>
                </a:lnTo>
                <a:lnTo>
                  <a:pt x="860792" y="184569"/>
                </a:lnTo>
                <a:lnTo>
                  <a:pt x="906015" y="199542"/>
                </a:lnTo>
                <a:lnTo>
                  <a:pt x="948494" y="217731"/>
                </a:lnTo>
                <a:lnTo>
                  <a:pt x="975524" y="181622"/>
                </a:lnTo>
                <a:lnTo>
                  <a:pt x="1007307" y="149467"/>
                </a:lnTo>
                <a:lnTo>
                  <a:pt x="1043364" y="121533"/>
                </a:lnTo>
                <a:lnTo>
                  <a:pt x="1083216" y="98083"/>
                </a:lnTo>
                <a:lnTo>
                  <a:pt x="1126384" y="79383"/>
                </a:lnTo>
                <a:lnTo>
                  <a:pt x="1172392" y="65698"/>
                </a:lnTo>
                <a:lnTo>
                  <a:pt x="1220760" y="57293"/>
                </a:lnTo>
                <a:lnTo>
                  <a:pt x="1271009" y="54432"/>
                </a:lnTo>
                <a:lnTo>
                  <a:pt x="1325640" y="59638"/>
                </a:lnTo>
                <a:lnTo>
                  <a:pt x="1380023" y="71154"/>
                </a:lnTo>
                <a:lnTo>
                  <a:pt x="1432538" y="88861"/>
                </a:lnTo>
                <a:lnTo>
                  <a:pt x="1481565" y="112637"/>
                </a:lnTo>
                <a:lnTo>
                  <a:pt x="1525483" y="142362"/>
                </a:lnTo>
                <a:lnTo>
                  <a:pt x="1554300" y="100704"/>
                </a:lnTo>
                <a:lnTo>
                  <a:pt x="1590903" y="65629"/>
                </a:lnTo>
                <a:lnTo>
                  <a:pt x="1634009" y="37579"/>
                </a:lnTo>
                <a:lnTo>
                  <a:pt x="1682331" y="16996"/>
                </a:lnTo>
                <a:lnTo>
                  <a:pt x="1734584" y="4322"/>
                </a:lnTo>
                <a:lnTo>
                  <a:pt x="1789483" y="0"/>
                </a:lnTo>
                <a:lnTo>
                  <a:pt x="1844657" y="4475"/>
                </a:lnTo>
                <a:lnTo>
                  <a:pt x="1896760" y="17311"/>
                </a:lnTo>
                <a:lnTo>
                  <a:pt x="1944683" y="37624"/>
                </a:lnTo>
                <a:lnTo>
                  <a:pt x="1987315" y="64528"/>
                </a:lnTo>
                <a:lnTo>
                  <a:pt x="2023545" y="97141"/>
                </a:lnTo>
                <a:lnTo>
                  <a:pt x="2057326" y="69010"/>
                </a:lnTo>
                <a:lnTo>
                  <a:pt x="2095568" y="45158"/>
                </a:lnTo>
                <a:lnTo>
                  <a:pt x="2137514" y="25960"/>
                </a:lnTo>
                <a:lnTo>
                  <a:pt x="2182408" y="11785"/>
                </a:lnTo>
                <a:lnTo>
                  <a:pt x="2229496" y="3008"/>
                </a:lnTo>
                <a:lnTo>
                  <a:pt x="2278019" y="0"/>
                </a:lnTo>
                <a:lnTo>
                  <a:pt x="2330072" y="3426"/>
                </a:lnTo>
                <a:lnTo>
                  <a:pt x="2379639" y="13394"/>
                </a:lnTo>
                <a:lnTo>
                  <a:pt x="2426047" y="29434"/>
                </a:lnTo>
                <a:lnTo>
                  <a:pt x="2468624" y="51077"/>
                </a:lnTo>
                <a:lnTo>
                  <a:pt x="2506699" y="77855"/>
                </a:lnTo>
                <a:lnTo>
                  <a:pt x="2539600" y="109300"/>
                </a:lnTo>
                <a:lnTo>
                  <a:pt x="2566654" y="144942"/>
                </a:lnTo>
                <a:lnTo>
                  <a:pt x="2587190" y="184312"/>
                </a:lnTo>
                <a:lnTo>
                  <a:pt x="2600535" y="226943"/>
                </a:lnTo>
                <a:lnTo>
                  <a:pt x="2650135" y="242207"/>
                </a:lnTo>
                <a:lnTo>
                  <a:pt x="2696038" y="263073"/>
                </a:lnTo>
                <a:lnTo>
                  <a:pt x="2737675" y="289006"/>
                </a:lnTo>
                <a:lnTo>
                  <a:pt x="2774473" y="319467"/>
                </a:lnTo>
                <a:lnTo>
                  <a:pt x="2805862" y="353919"/>
                </a:lnTo>
                <a:lnTo>
                  <a:pt x="2831270" y="391823"/>
                </a:lnTo>
                <a:lnTo>
                  <a:pt x="2850125" y="432644"/>
                </a:lnTo>
                <a:lnTo>
                  <a:pt x="2861857" y="475842"/>
                </a:lnTo>
                <a:lnTo>
                  <a:pt x="2865895" y="520880"/>
                </a:lnTo>
                <a:lnTo>
                  <a:pt x="2864258" y="551970"/>
                </a:lnTo>
                <a:lnTo>
                  <a:pt x="2858921" y="582432"/>
                </a:lnTo>
                <a:lnTo>
                  <a:pt x="2849246" y="612265"/>
                </a:lnTo>
                <a:lnTo>
                  <a:pt x="2834596" y="641470"/>
                </a:lnTo>
                <a:lnTo>
                  <a:pt x="2870577" y="683463"/>
                </a:lnTo>
                <a:lnTo>
                  <a:pt x="2899698" y="728590"/>
                </a:lnTo>
                <a:lnTo>
                  <a:pt x="2921308" y="776170"/>
                </a:lnTo>
                <a:lnTo>
                  <a:pt x="2934753" y="825518"/>
                </a:lnTo>
                <a:lnTo>
                  <a:pt x="2939380" y="875951"/>
                </a:lnTo>
                <a:lnTo>
                  <a:pt x="2936320" y="919624"/>
                </a:lnTo>
                <a:lnTo>
                  <a:pt x="2927371" y="961942"/>
                </a:lnTo>
                <a:lnTo>
                  <a:pt x="2912872" y="1002624"/>
                </a:lnTo>
                <a:lnTo>
                  <a:pt x="2893167" y="1041384"/>
                </a:lnTo>
                <a:lnTo>
                  <a:pt x="2868598" y="1077939"/>
                </a:lnTo>
                <a:lnTo>
                  <a:pt x="2839505" y="1112006"/>
                </a:lnTo>
                <a:lnTo>
                  <a:pt x="2806232" y="1143301"/>
                </a:lnTo>
                <a:lnTo>
                  <a:pt x="2769119" y="1171541"/>
                </a:lnTo>
                <a:lnTo>
                  <a:pt x="2728509" y="1196441"/>
                </a:lnTo>
                <a:lnTo>
                  <a:pt x="2684744" y="1217719"/>
                </a:lnTo>
                <a:lnTo>
                  <a:pt x="2638166" y="1235091"/>
                </a:lnTo>
                <a:lnTo>
                  <a:pt x="2589116" y="1248273"/>
                </a:lnTo>
                <a:lnTo>
                  <a:pt x="2537937" y="1256982"/>
                </a:lnTo>
                <a:lnTo>
                  <a:pt x="2534384" y="1301950"/>
                </a:lnTo>
                <a:lnTo>
                  <a:pt x="2524027" y="1344916"/>
                </a:lnTo>
                <a:lnTo>
                  <a:pt x="2507319" y="1385514"/>
                </a:lnTo>
                <a:lnTo>
                  <a:pt x="2484714" y="1423382"/>
                </a:lnTo>
                <a:lnTo>
                  <a:pt x="2456666" y="1458156"/>
                </a:lnTo>
                <a:lnTo>
                  <a:pt x="2423628" y="1489473"/>
                </a:lnTo>
                <a:lnTo>
                  <a:pt x="2386054" y="1516969"/>
                </a:lnTo>
                <a:lnTo>
                  <a:pt x="2344397" y="1540281"/>
                </a:lnTo>
                <a:lnTo>
                  <a:pt x="2299112" y="1559046"/>
                </a:lnTo>
                <a:lnTo>
                  <a:pt x="2250652" y="1572899"/>
                </a:lnTo>
                <a:lnTo>
                  <a:pt x="2199469" y="1581477"/>
                </a:lnTo>
                <a:lnTo>
                  <a:pt x="2146019" y="1584417"/>
                </a:lnTo>
                <a:lnTo>
                  <a:pt x="2090714" y="1581146"/>
                </a:lnTo>
                <a:lnTo>
                  <a:pt x="2037323" y="1571437"/>
                </a:lnTo>
                <a:lnTo>
                  <a:pt x="1986229" y="1555447"/>
                </a:lnTo>
                <a:lnTo>
                  <a:pt x="1937813" y="1533334"/>
                </a:lnTo>
                <a:lnTo>
                  <a:pt x="1921004" y="1572707"/>
                </a:lnTo>
                <a:lnTo>
                  <a:pt x="1899389" y="1609862"/>
                </a:lnTo>
                <a:lnTo>
                  <a:pt x="1873323" y="1644568"/>
                </a:lnTo>
                <a:lnTo>
                  <a:pt x="1843160" y="1676596"/>
                </a:lnTo>
                <a:lnTo>
                  <a:pt x="1809256" y="1705717"/>
                </a:lnTo>
                <a:lnTo>
                  <a:pt x="1771963" y="1731700"/>
                </a:lnTo>
                <a:lnTo>
                  <a:pt x="1731636" y="1754316"/>
                </a:lnTo>
                <a:lnTo>
                  <a:pt x="1688631" y="1773335"/>
                </a:lnTo>
                <a:lnTo>
                  <a:pt x="1643301" y="1788528"/>
                </a:lnTo>
                <a:lnTo>
                  <a:pt x="1596000" y="1799664"/>
                </a:lnTo>
                <a:lnTo>
                  <a:pt x="1547084" y="1806514"/>
                </a:lnTo>
                <a:lnTo>
                  <a:pt x="1496905" y="1808849"/>
                </a:lnTo>
                <a:lnTo>
                  <a:pt x="1446925" y="1806376"/>
                </a:lnTo>
                <a:lnTo>
                  <a:pt x="1397952" y="1799112"/>
                </a:lnTo>
                <a:lnTo>
                  <a:pt x="1350390" y="1787293"/>
                </a:lnTo>
                <a:lnTo>
                  <a:pt x="1304643" y="1771152"/>
                </a:lnTo>
                <a:lnTo>
                  <a:pt x="1261114" y="1750924"/>
                </a:lnTo>
                <a:lnTo>
                  <a:pt x="1220205" y="1726842"/>
                </a:lnTo>
                <a:lnTo>
                  <a:pt x="1182321" y="1699143"/>
                </a:lnTo>
                <a:lnTo>
                  <a:pt x="1147864" y="1668059"/>
                </a:lnTo>
                <a:lnTo>
                  <a:pt x="1117237" y="1633825"/>
                </a:lnTo>
                <a:lnTo>
                  <a:pt x="1089175" y="1650364"/>
                </a:lnTo>
                <a:lnTo>
                  <a:pt x="1050429" y="1676761"/>
                </a:lnTo>
                <a:lnTo>
                  <a:pt x="988831" y="1693373"/>
                </a:lnTo>
                <a:lnTo>
                  <a:pt x="932204" y="1697680"/>
                </a:lnTo>
                <a:lnTo>
                  <a:pt x="849154" y="1699145"/>
                </a:lnTo>
                <a:lnTo>
                  <a:pt x="797989" y="1697072"/>
                </a:lnTo>
                <a:lnTo>
                  <a:pt x="747872" y="1690948"/>
                </a:lnTo>
                <a:lnTo>
                  <a:pt x="699112" y="1680917"/>
                </a:lnTo>
                <a:lnTo>
                  <a:pt x="652014" y="1667122"/>
                </a:lnTo>
                <a:lnTo>
                  <a:pt x="606885" y="1649708"/>
                </a:lnTo>
                <a:lnTo>
                  <a:pt x="564031" y="1628816"/>
                </a:lnTo>
                <a:lnTo>
                  <a:pt x="523761" y="1604591"/>
                </a:lnTo>
                <a:lnTo>
                  <a:pt x="486380" y="1577176"/>
                </a:lnTo>
                <a:lnTo>
                  <a:pt x="452194" y="1546715"/>
                </a:lnTo>
                <a:lnTo>
                  <a:pt x="421512" y="1513350"/>
                </a:lnTo>
                <a:lnTo>
                  <a:pt x="394639" y="1477226"/>
                </a:lnTo>
                <a:lnTo>
                  <a:pt x="332509" y="1473133"/>
                </a:lnTo>
                <a:lnTo>
                  <a:pt x="276780" y="1463171"/>
                </a:lnTo>
                <a:lnTo>
                  <a:pt x="227486" y="1447802"/>
                </a:lnTo>
                <a:lnTo>
                  <a:pt x="184658" y="1427489"/>
                </a:lnTo>
                <a:lnTo>
                  <a:pt x="148329" y="1402695"/>
                </a:lnTo>
                <a:lnTo>
                  <a:pt x="118533" y="1373880"/>
                </a:lnTo>
                <a:lnTo>
                  <a:pt x="95301" y="1341509"/>
                </a:lnTo>
                <a:lnTo>
                  <a:pt x="78666" y="1306042"/>
                </a:lnTo>
                <a:lnTo>
                  <a:pt x="68661" y="1267942"/>
                </a:lnTo>
                <a:lnTo>
                  <a:pt x="65319" y="1227672"/>
                </a:lnTo>
                <a:lnTo>
                  <a:pt x="70592" y="1181103"/>
                </a:lnTo>
                <a:lnTo>
                  <a:pt x="86072" y="1137124"/>
                </a:lnTo>
                <a:lnTo>
                  <a:pt x="111247" y="1096130"/>
                </a:lnTo>
                <a:lnTo>
                  <a:pt x="145608" y="1058511"/>
                </a:lnTo>
                <a:lnTo>
                  <a:pt x="102219" y="1035260"/>
                </a:lnTo>
                <a:lnTo>
                  <a:pt x="66126" y="1006218"/>
                </a:lnTo>
                <a:lnTo>
                  <a:pt x="37592" y="972151"/>
                </a:lnTo>
                <a:lnTo>
                  <a:pt x="16884" y="933827"/>
                </a:lnTo>
                <a:lnTo>
                  <a:pt x="4265" y="892013"/>
                </a:lnTo>
                <a:lnTo>
                  <a:pt x="0" y="847478"/>
                </a:lnTo>
                <a:lnTo>
                  <a:pt x="4123" y="805701"/>
                </a:lnTo>
                <a:lnTo>
                  <a:pt x="16053" y="766164"/>
                </a:lnTo>
                <a:lnTo>
                  <a:pt x="35129" y="729432"/>
                </a:lnTo>
                <a:lnTo>
                  <a:pt x="60690" y="696070"/>
                </a:lnTo>
                <a:lnTo>
                  <a:pt x="92074" y="666644"/>
                </a:lnTo>
                <a:lnTo>
                  <a:pt x="128623" y="641719"/>
                </a:lnTo>
                <a:lnTo>
                  <a:pt x="169673" y="621859"/>
                </a:lnTo>
                <a:lnTo>
                  <a:pt x="214566" y="607631"/>
                </a:lnTo>
                <a:lnTo>
                  <a:pt x="262639" y="599599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87413" y="3129161"/>
            <a:ext cx="22225" cy="64135"/>
          </a:xfrm>
          <a:custGeom>
            <a:avLst/>
            <a:gdLst/>
            <a:ahLst/>
            <a:cxnLst/>
            <a:rect l="l" t="t" r="r" b="b"/>
            <a:pathLst>
              <a:path w="22225" h="64135">
                <a:moveTo>
                  <a:pt x="0" y="0"/>
                </a:moveTo>
                <a:lnTo>
                  <a:pt x="3593" y="16068"/>
                </a:lnTo>
                <a:lnTo>
                  <a:pt x="9355" y="32450"/>
                </a:lnTo>
                <a:lnTo>
                  <a:pt x="15883" y="48518"/>
                </a:lnTo>
                <a:lnTo>
                  <a:pt x="21772" y="63645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73269" y="2747293"/>
            <a:ext cx="95885" cy="59690"/>
          </a:xfrm>
          <a:custGeom>
            <a:avLst/>
            <a:gdLst/>
            <a:ahLst/>
            <a:cxnLst/>
            <a:rect l="l" t="t" r="r" b="b"/>
            <a:pathLst>
              <a:path w="95885" h="59689">
                <a:moveTo>
                  <a:pt x="0" y="0"/>
                </a:moveTo>
                <a:lnTo>
                  <a:pt x="24452" y="12941"/>
                </a:lnTo>
                <a:lnTo>
                  <a:pt x="49670" y="27530"/>
                </a:lnTo>
                <a:lnTo>
                  <a:pt x="73867" y="43219"/>
                </a:lnTo>
                <a:lnTo>
                  <a:pt x="95257" y="59457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25763" y="2671924"/>
            <a:ext cx="24765" cy="59055"/>
          </a:xfrm>
          <a:custGeom>
            <a:avLst/>
            <a:gdLst/>
            <a:ahLst/>
            <a:cxnLst/>
            <a:rect l="l" t="t" r="r" b="b"/>
            <a:pathLst>
              <a:path w="24764" h="59055">
                <a:moveTo>
                  <a:pt x="24494" y="0"/>
                </a:moveTo>
                <a:lnTo>
                  <a:pt x="17031" y="13752"/>
                </a:lnTo>
                <a:lnTo>
                  <a:pt x="10716" y="28368"/>
                </a:lnTo>
                <a:lnTo>
                  <a:pt x="5167" y="43455"/>
                </a:lnTo>
                <a:lnTo>
                  <a:pt x="0" y="5862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03413" y="2626703"/>
            <a:ext cx="45085" cy="71755"/>
          </a:xfrm>
          <a:custGeom>
            <a:avLst/>
            <a:gdLst/>
            <a:ahLst/>
            <a:cxnLst/>
            <a:rect l="l" t="t" r="r" b="b"/>
            <a:pathLst>
              <a:path w="45085" h="71755">
                <a:moveTo>
                  <a:pt x="44906" y="0"/>
                </a:moveTo>
                <a:lnTo>
                  <a:pt x="31191" y="16185"/>
                </a:lnTo>
                <a:lnTo>
                  <a:pt x="19901" y="34020"/>
                </a:lnTo>
                <a:lnTo>
                  <a:pt x="9886" y="52640"/>
                </a:lnTo>
                <a:lnTo>
                  <a:pt x="0" y="71181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25310" y="2756505"/>
            <a:ext cx="12065" cy="56515"/>
          </a:xfrm>
          <a:custGeom>
            <a:avLst/>
            <a:gdLst/>
            <a:ahLst/>
            <a:cxnLst/>
            <a:rect l="l" t="t" r="r" b="b"/>
            <a:pathLst>
              <a:path w="12065" h="56514">
                <a:moveTo>
                  <a:pt x="0" y="0"/>
                </a:moveTo>
                <a:lnTo>
                  <a:pt x="3614" y="14066"/>
                </a:lnTo>
                <a:lnTo>
                  <a:pt x="8504" y="30879"/>
                </a:lnTo>
                <a:lnTo>
                  <a:pt x="11864" y="46280"/>
                </a:lnTo>
                <a:lnTo>
                  <a:pt x="10885" y="56107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61392" y="3171032"/>
            <a:ext cx="98425" cy="111760"/>
          </a:xfrm>
          <a:custGeom>
            <a:avLst/>
            <a:gdLst/>
            <a:ahLst/>
            <a:cxnLst/>
            <a:rect l="l" t="t" r="r" b="b"/>
            <a:pathLst>
              <a:path w="98425" h="111760">
                <a:moveTo>
                  <a:pt x="97979" y="0"/>
                </a:moveTo>
                <a:lnTo>
                  <a:pt x="79034" y="31063"/>
                </a:lnTo>
                <a:lnTo>
                  <a:pt x="56644" y="60085"/>
                </a:lnTo>
                <a:lnTo>
                  <a:pt x="30427" y="86909"/>
                </a:lnTo>
                <a:lnTo>
                  <a:pt x="0" y="111378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38175" y="3488419"/>
            <a:ext cx="227329" cy="298450"/>
          </a:xfrm>
          <a:custGeom>
            <a:avLst/>
            <a:gdLst/>
            <a:ahLst/>
            <a:cxnLst/>
            <a:rect l="l" t="t" r="r" b="b"/>
            <a:pathLst>
              <a:path w="227329" h="298450">
                <a:moveTo>
                  <a:pt x="225898" y="298124"/>
                </a:moveTo>
                <a:lnTo>
                  <a:pt x="221851" y="240382"/>
                </a:lnTo>
                <a:lnTo>
                  <a:pt x="193521" y="166566"/>
                </a:lnTo>
                <a:lnTo>
                  <a:pt x="169467" y="127836"/>
                </a:lnTo>
                <a:lnTo>
                  <a:pt x="138401" y="90132"/>
                </a:lnTo>
                <a:lnTo>
                  <a:pt x="100010" y="55137"/>
                </a:lnTo>
                <a:lnTo>
                  <a:pt x="53981" y="24532"/>
                </a:lnTo>
                <a:lnTo>
                  <a:pt x="0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62588" y="3983340"/>
            <a:ext cx="17780" cy="80010"/>
          </a:xfrm>
          <a:custGeom>
            <a:avLst/>
            <a:gdLst/>
            <a:ahLst/>
            <a:cxnLst/>
            <a:rect l="l" t="t" r="r" b="b"/>
            <a:pathLst>
              <a:path w="17779" h="80010">
                <a:moveTo>
                  <a:pt x="0" y="79555"/>
                </a:moveTo>
                <a:lnTo>
                  <a:pt x="6973" y="59234"/>
                </a:lnTo>
                <a:lnTo>
                  <a:pt x="11906" y="39463"/>
                </a:lnTo>
                <a:lnTo>
                  <a:pt x="15309" y="19849"/>
                </a:lnTo>
                <a:lnTo>
                  <a:pt x="17690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94382" y="4090531"/>
            <a:ext cx="49530" cy="73025"/>
          </a:xfrm>
          <a:custGeom>
            <a:avLst/>
            <a:gdLst/>
            <a:ahLst/>
            <a:cxnLst/>
            <a:rect l="l" t="t" r="r" b="b"/>
            <a:pathLst>
              <a:path w="49529" h="73025">
                <a:moveTo>
                  <a:pt x="48989" y="72856"/>
                </a:moveTo>
                <a:lnTo>
                  <a:pt x="34063" y="55937"/>
                </a:lnTo>
                <a:lnTo>
                  <a:pt x="21432" y="37998"/>
                </a:lnTo>
                <a:lnTo>
                  <a:pt x="10333" y="19274"/>
                </a:lnTo>
                <a:lnTo>
                  <a:pt x="0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19414" y="3990877"/>
            <a:ext cx="76835" cy="16510"/>
          </a:xfrm>
          <a:custGeom>
            <a:avLst/>
            <a:gdLst/>
            <a:ahLst/>
            <a:cxnLst/>
            <a:rect l="l" t="t" r="r" b="b"/>
            <a:pathLst>
              <a:path w="76835" h="16510">
                <a:moveTo>
                  <a:pt x="0" y="15911"/>
                </a:moveTo>
                <a:lnTo>
                  <a:pt x="19370" y="13071"/>
                </a:lnTo>
                <a:lnTo>
                  <a:pt x="38613" y="9525"/>
                </a:lnTo>
                <a:lnTo>
                  <a:pt x="57600" y="5194"/>
                </a:lnTo>
                <a:lnTo>
                  <a:pt x="76205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70382" y="3588073"/>
            <a:ext cx="172085" cy="34925"/>
          </a:xfrm>
          <a:custGeom>
            <a:avLst/>
            <a:gdLst/>
            <a:ahLst/>
            <a:cxnLst/>
            <a:rect l="l" t="t" r="r" b="b"/>
            <a:pathLst>
              <a:path w="172085" h="34925">
                <a:moveTo>
                  <a:pt x="0" y="0"/>
                </a:moveTo>
                <a:lnTo>
                  <a:pt x="35211" y="15479"/>
                </a:lnTo>
                <a:lnTo>
                  <a:pt x="74505" y="27740"/>
                </a:lnTo>
                <a:lnTo>
                  <a:pt x="119412" y="34505"/>
                </a:lnTo>
                <a:lnTo>
                  <a:pt x="171464" y="33497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684708" y="3027591"/>
            <a:ext cx="1619250" cy="7518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3855" marR="5080" indent="-351790">
              <a:lnSpc>
                <a:spcPct val="101699"/>
              </a:lnSpc>
              <a:spcBef>
                <a:spcPts val="75"/>
              </a:spcBef>
            </a:pPr>
            <a:r>
              <a:rPr sz="2350" spc="0">
                <a:latin typeface="Calibri"/>
                <a:cs typeface="Calibri"/>
              </a:rPr>
              <a:t>Coo</a:t>
            </a:r>
            <a:r>
              <a:rPr sz="2350" spc="-30">
                <a:latin typeface="Calibri"/>
                <a:cs typeface="Calibri"/>
              </a:rPr>
              <a:t>rdina</a:t>
            </a:r>
            <a:r>
              <a:rPr lang="en-US" sz="2350" spc="-30" dirty="0" err="1">
                <a:latin typeface="Calibri"/>
                <a:cs typeface="Calibri"/>
              </a:rPr>
              <a:t>ti</a:t>
            </a:r>
            <a:r>
              <a:rPr sz="2350" spc="-30" dirty="0" err="1">
                <a:latin typeface="Calibri"/>
                <a:cs typeface="Calibri"/>
              </a:rPr>
              <a:t>on</a:t>
            </a:r>
            <a:r>
              <a:rPr sz="2350" spc="-30" dirty="0">
                <a:latin typeface="Calibri"/>
                <a:cs typeface="Calibri"/>
              </a:rPr>
              <a:t>  </a:t>
            </a:r>
            <a:r>
              <a:rPr sz="2350" spc="5" dirty="0">
                <a:latin typeface="Calibri"/>
                <a:cs typeface="Calibri"/>
              </a:rPr>
              <a:t>Service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718262" y="3295996"/>
            <a:ext cx="1566948" cy="8936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68470" y="3445104"/>
            <a:ext cx="1334135" cy="668020"/>
          </a:xfrm>
          <a:custGeom>
            <a:avLst/>
            <a:gdLst/>
            <a:ahLst/>
            <a:cxnLst/>
            <a:rect l="l" t="t" r="r" b="b"/>
            <a:pathLst>
              <a:path w="1334135" h="668020">
                <a:moveTo>
                  <a:pt x="0" y="667414"/>
                </a:moveTo>
                <a:lnTo>
                  <a:pt x="1334051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40724" y="3433864"/>
            <a:ext cx="84455" cy="67945"/>
          </a:xfrm>
          <a:custGeom>
            <a:avLst/>
            <a:gdLst/>
            <a:ahLst/>
            <a:cxnLst/>
            <a:rect l="l" t="t" r="r" b="b"/>
            <a:pathLst>
              <a:path w="84454" h="67945">
                <a:moveTo>
                  <a:pt x="84264" y="0"/>
                </a:moveTo>
                <a:lnTo>
                  <a:pt x="0" y="19"/>
                </a:lnTo>
                <a:lnTo>
                  <a:pt x="33721" y="67423"/>
                </a:lnTo>
                <a:lnTo>
                  <a:pt x="84264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59131" y="2277686"/>
            <a:ext cx="1458883" cy="10016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11500" y="2303456"/>
            <a:ext cx="1356636" cy="9044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11500" y="2303455"/>
            <a:ext cx="1356995" cy="904875"/>
          </a:xfrm>
          <a:custGeom>
            <a:avLst/>
            <a:gdLst/>
            <a:ahLst/>
            <a:cxnLst/>
            <a:rect l="l" t="t" r="r" b="b"/>
            <a:pathLst>
              <a:path w="1356995" h="904875">
                <a:moveTo>
                  <a:pt x="0" y="0"/>
                </a:moveTo>
                <a:lnTo>
                  <a:pt x="1356636" y="0"/>
                </a:lnTo>
                <a:lnTo>
                  <a:pt x="1356636" y="904424"/>
                </a:lnTo>
                <a:lnTo>
                  <a:pt x="0" y="904424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A7C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751609" y="2615156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latin typeface="Calibri"/>
                <a:cs typeface="Calibri"/>
              </a:rPr>
              <a:t>Ma</a:t>
            </a:r>
            <a:r>
              <a:rPr sz="1750" spc="-10" dirty="0">
                <a:latin typeface="Calibri"/>
                <a:cs typeface="Calibri"/>
              </a:rPr>
              <a:t>st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718262" y="2718261"/>
            <a:ext cx="1566948" cy="8936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68470" y="2756000"/>
            <a:ext cx="1334135" cy="666750"/>
          </a:xfrm>
          <a:custGeom>
            <a:avLst/>
            <a:gdLst/>
            <a:ahLst/>
            <a:cxnLst/>
            <a:rect l="l" t="t" r="r" b="b"/>
            <a:pathLst>
              <a:path w="1334135" h="666750">
                <a:moveTo>
                  <a:pt x="0" y="0"/>
                </a:moveTo>
                <a:lnTo>
                  <a:pt x="1334046" y="66663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40724" y="3366463"/>
            <a:ext cx="84455" cy="67945"/>
          </a:xfrm>
          <a:custGeom>
            <a:avLst/>
            <a:gdLst/>
            <a:ahLst/>
            <a:cxnLst/>
            <a:rect l="l" t="t" r="r" b="b"/>
            <a:pathLst>
              <a:path w="84454" h="67945">
                <a:moveTo>
                  <a:pt x="33689" y="0"/>
                </a:moveTo>
                <a:lnTo>
                  <a:pt x="0" y="67419"/>
                </a:lnTo>
                <a:lnTo>
                  <a:pt x="84264" y="67398"/>
                </a:lnTo>
                <a:lnTo>
                  <a:pt x="3368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14</a:t>
            </a:fld>
            <a:endParaRPr spc="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015" y="987191"/>
            <a:ext cx="734377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Fault‐tolerant </a:t>
            </a:r>
            <a:r>
              <a:rPr spc="-10" dirty="0"/>
              <a:t>distributed</a:t>
            </a:r>
            <a:r>
              <a:rPr spc="0" dirty="0"/>
              <a:t> </a:t>
            </a:r>
            <a:r>
              <a:rPr spc="-35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9131" y="2502131"/>
            <a:ext cx="1458883" cy="1005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1500" y="2529562"/>
            <a:ext cx="1356636" cy="904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1500" y="2529562"/>
            <a:ext cx="1356995" cy="904875"/>
          </a:xfrm>
          <a:custGeom>
            <a:avLst/>
            <a:gdLst/>
            <a:ahLst/>
            <a:cxnLst/>
            <a:rect l="l" t="t" r="r" b="b"/>
            <a:pathLst>
              <a:path w="1356995" h="904875">
                <a:moveTo>
                  <a:pt x="0" y="0"/>
                </a:moveTo>
                <a:lnTo>
                  <a:pt x="1356636" y="0"/>
                </a:lnTo>
                <a:lnTo>
                  <a:pt x="1356636" y="904424"/>
                </a:lnTo>
                <a:lnTo>
                  <a:pt x="0" y="904424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1609" y="2841263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latin typeface="Calibri"/>
                <a:cs typeface="Calibri"/>
              </a:rPr>
              <a:t>Ma</a:t>
            </a:r>
            <a:r>
              <a:rPr sz="1750" spc="-10" dirty="0">
                <a:latin typeface="Calibri"/>
                <a:cs typeface="Calibri"/>
              </a:rPr>
              <a:t>st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87731" y="5440679"/>
            <a:ext cx="1005840" cy="781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7606" y="5468942"/>
            <a:ext cx="904424" cy="678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7607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39047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64828" y="5440679"/>
            <a:ext cx="1005840" cy="78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6368" y="5468942"/>
            <a:ext cx="904424" cy="6783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6367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17809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34297" y="5440679"/>
            <a:ext cx="1005840" cy="78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5836" y="5468942"/>
            <a:ext cx="904424" cy="678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5836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87278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03768" y="5440679"/>
            <a:ext cx="1005839" cy="78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5305" y="5468942"/>
            <a:ext cx="904424" cy="6783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5305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56747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73236" y="5440679"/>
            <a:ext cx="1005839" cy="78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24774" y="5468942"/>
            <a:ext cx="904424" cy="6783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24774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226215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42705" y="5440679"/>
            <a:ext cx="1005840" cy="781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94244" y="5468942"/>
            <a:ext cx="904424" cy="6783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94244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95686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40774" y="4197926"/>
            <a:ext cx="3711632" cy="13466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9813" y="4346449"/>
            <a:ext cx="3481070" cy="1122680"/>
          </a:xfrm>
          <a:custGeom>
            <a:avLst/>
            <a:gdLst/>
            <a:ahLst/>
            <a:cxnLst/>
            <a:rect l="l" t="t" r="r" b="b"/>
            <a:pathLst>
              <a:path w="3481070" h="1122679">
                <a:moveTo>
                  <a:pt x="0" y="1122588"/>
                </a:moveTo>
                <a:lnTo>
                  <a:pt x="3480496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10922" y="4326008"/>
            <a:ext cx="83820" cy="71755"/>
          </a:xfrm>
          <a:custGeom>
            <a:avLst/>
            <a:gdLst/>
            <a:ahLst/>
            <a:cxnLst/>
            <a:rect l="l" t="t" r="r" b="b"/>
            <a:pathLst>
              <a:path w="83820" h="71754">
                <a:moveTo>
                  <a:pt x="0" y="0"/>
                </a:moveTo>
                <a:lnTo>
                  <a:pt x="23135" y="71730"/>
                </a:lnTo>
                <a:lnTo>
                  <a:pt x="83298" y="12729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95748" y="4197926"/>
            <a:ext cx="2356657" cy="13466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46332" y="4350437"/>
            <a:ext cx="2125980" cy="1118870"/>
          </a:xfrm>
          <a:custGeom>
            <a:avLst/>
            <a:gdLst/>
            <a:ahLst/>
            <a:cxnLst/>
            <a:rect l="l" t="t" r="r" b="b"/>
            <a:pathLst>
              <a:path w="2125979" h="1118870">
                <a:moveTo>
                  <a:pt x="0" y="1118600"/>
                </a:moveTo>
                <a:lnTo>
                  <a:pt x="2125655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09973" y="4338737"/>
            <a:ext cx="84455" cy="68580"/>
          </a:xfrm>
          <a:custGeom>
            <a:avLst/>
            <a:gdLst/>
            <a:ahLst/>
            <a:cxnLst/>
            <a:rect l="l" t="t" r="r" b="b"/>
            <a:pathLst>
              <a:path w="84454" h="68579">
                <a:moveTo>
                  <a:pt x="84246" y="0"/>
                </a:moveTo>
                <a:lnTo>
                  <a:pt x="0" y="1751"/>
                </a:lnTo>
                <a:lnTo>
                  <a:pt x="35098" y="68447"/>
                </a:lnTo>
                <a:lnTo>
                  <a:pt x="8424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22123" y="4197926"/>
            <a:ext cx="1230283" cy="13466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76633" y="4357408"/>
            <a:ext cx="1001394" cy="1111885"/>
          </a:xfrm>
          <a:custGeom>
            <a:avLst/>
            <a:gdLst/>
            <a:ahLst/>
            <a:cxnLst/>
            <a:rect l="l" t="t" r="r" b="b"/>
            <a:pathLst>
              <a:path w="1001395" h="1111885">
                <a:moveTo>
                  <a:pt x="0" y="1111629"/>
                </a:moveTo>
                <a:lnTo>
                  <a:pt x="1000777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15785" y="4338739"/>
            <a:ext cx="78740" cy="81280"/>
          </a:xfrm>
          <a:custGeom>
            <a:avLst/>
            <a:gdLst/>
            <a:ahLst/>
            <a:cxnLst/>
            <a:rect l="l" t="t" r="r" b="b"/>
            <a:pathLst>
              <a:path w="78739" h="81279">
                <a:moveTo>
                  <a:pt x="78435" y="0"/>
                </a:moveTo>
                <a:lnTo>
                  <a:pt x="0" y="30798"/>
                </a:lnTo>
                <a:lnTo>
                  <a:pt x="56014" y="81226"/>
                </a:lnTo>
                <a:lnTo>
                  <a:pt x="7843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36523" y="4197926"/>
            <a:ext cx="328352" cy="13383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6730" y="4363734"/>
            <a:ext cx="111125" cy="1105535"/>
          </a:xfrm>
          <a:custGeom>
            <a:avLst/>
            <a:gdLst/>
            <a:ahLst/>
            <a:cxnLst/>
            <a:rect l="l" t="t" r="r" b="b"/>
            <a:pathLst>
              <a:path w="111125" h="1105535">
                <a:moveTo>
                  <a:pt x="110997" y="1105303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4254" y="4338737"/>
            <a:ext cx="75565" cy="79375"/>
          </a:xfrm>
          <a:custGeom>
            <a:avLst/>
            <a:gdLst/>
            <a:ahLst/>
            <a:cxnLst/>
            <a:rect l="l" t="t" r="r" b="b"/>
            <a:pathLst>
              <a:path w="75564" h="79375">
                <a:moveTo>
                  <a:pt x="29965" y="0"/>
                </a:moveTo>
                <a:lnTo>
                  <a:pt x="0" y="78757"/>
                </a:lnTo>
                <a:lnTo>
                  <a:pt x="74992" y="71226"/>
                </a:lnTo>
                <a:lnTo>
                  <a:pt x="2996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36523" y="4197926"/>
            <a:ext cx="1454726" cy="13466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12812" y="4355633"/>
            <a:ext cx="1225550" cy="1113790"/>
          </a:xfrm>
          <a:custGeom>
            <a:avLst/>
            <a:gdLst/>
            <a:ahLst/>
            <a:cxnLst/>
            <a:rect l="l" t="t" r="r" b="b"/>
            <a:pathLst>
              <a:path w="1225550" h="1113789">
                <a:moveTo>
                  <a:pt x="1225214" y="1113404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94219" y="4338737"/>
            <a:ext cx="81280" cy="78740"/>
          </a:xfrm>
          <a:custGeom>
            <a:avLst/>
            <a:gdLst/>
            <a:ahLst/>
            <a:cxnLst/>
            <a:rect l="l" t="t" r="r" b="b"/>
            <a:pathLst>
              <a:path w="81279" h="78739">
                <a:moveTo>
                  <a:pt x="0" y="0"/>
                </a:moveTo>
                <a:lnTo>
                  <a:pt x="30434" y="78577"/>
                </a:lnTo>
                <a:lnTo>
                  <a:pt x="81122" y="22799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36523" y="4197926"/>
            <a:ext cx="2581102" cy="13466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16903" y="4349536"/>
            <a:ext cx="2352040" cy="1119505"/>
          </a:xfrm>
          <a:custGeom>
            <a:avLst/>
            <a:gdLst/>
            <a:ahLst/>
            <a:cxnLst/>
            <a:rect l="l" t="t" r="r" b="b"/>
            <a:pathLst>
              <a:path w="2352040" h="1119504">
                <a:moveTo>
                  <a:pt x="2351422" y="1119501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94220" y="4337112"/>
            <a:ext cx="84455" cy="68580"/>
          </a:xfrm>
          <a:custGeom>
            <a:avLst/>
            <a:gdLst/>
            <a:ahLst/>
            <a:cxnLst/>
            <a:rect l="l" t="t" r="r" b="b"/>
            <a:pathLst>
              <a:path w="84454" h="68579">
                <a:moveTo>
                  <a:pt x="84249" y="0"/>
                </a:moveTo>
                <a:lnTo>
                  <a:pt x="0" y="1625"/>
                </a:lnTo>
                <a:lnTo>
                  <a:pt x="51850" y="68049"/>
                </a:lnTo>
                <a:lnTo>
                  <a:pt x="8424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73236" y="2502129"/>
            <a:ext cx="3042457" cy="19077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24774" y="2529561"/>
            <a:ext cx="2939380" cy="18088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24774" y="2529562"/>
            <a:ext cx="2939415" cy="1809114"/>
          </a:xfrm>
          <a:custGeom>
            <a:avLst/>
            <a:gdLst/>
            <a:ahLst/>
            <a:cxnLst/>
            <a:rect l="l" t="t" r="r" b="b"/>
            <a:pathLst>
              <a:path w="2939415" h="1809114">
                <a:moveTo>
                  <a:pt x="262639" y="599599"/>
                </a:moveTo>
                <a:lnTo>
                  <a:pt x="255977" y="557871"/>
                </a:lnTo>
                <a:lnTo>
                  <a:pt x="256103" y="516728"/>
                </a:lnTo>
                <a:lnTo>
                  <a:pt x="262564" y="476461"/>
                </a:lnTo>
                <a:lnTo>
                  <a:pt x="274907" y="437360"/>
                </a:lnTo>
                <a:lnTo>
                  <a:pt x="292680" y="399717"/>
                </a:lnTo>
                <a:lnTo>
                  <a:pt x="315431" y="363822"/>
                </a:lnTo>
                <a:lnTo>
                  <a:pt x="342707" y="329965"/>
                </a:lnTo>
                <a:lnTo>
                  <a:pt x="374056" y="298438"/>
                </a:lnTo>
                <a:lnTo>
                  <a:pt x="409024" y="269532"/>
                </a:lnTo>
                <a:lnTo>
                  <a:pt x="447160" y="243536"/>
                </a:lnTo>
                <a:lnTo>
                  <a:pt x="488011" y="220742"/>
                </a:lnTo>
                <a:lnTo>
                  <a:pt x="531125" y="201440"/>
                </a:lnTo>
                <a:lnTo>
                  <a:pt x="576048" y="185922"/>
                </a:lnTo>
                <a:lnTo>
                  <a:pt x="622329" y="174477"/>
                </a:lnTo>
                <a:lnTo>
                  <a:pt x="669515" y="167398"/>
                </a:lnTo>
                <a:lnTo>
                  <a:pt x="717154" y="164973"/>
                </a:lnTo>
                <a:lnTo>
                  <a:pt x="765512" y="166681"/>
                </a:lnTo>
                <a:lnTo>
                  <a:pt x="813675" y="173414"/>
                </a:lnTo>
                <a:lnTo>
                  <a:pt x="860792" y="184569"/>
                </a:lnTo>
                <a:lnTo>
                  <a:pt x="906015" y="199542"/>
                </a:lnTo>
                <a:lnTo>
                  <a:pt x="948494" y="217731"/>
                </a:lnTo>
                <a:lnTo>
                  <a:pt x="975524" y="181622"/>
                </a:lnTo>
                <a:lnTo>
                  <a:pt x="1007307" y="149467"/>
                </a:lnTo>
                <a:lnTo>
                  <a:pt x="1043364" y="121533"/>
                </a:lnTo>
                <a:lnTo>
                  <a:pt x="1083216" y="98083"/>
                </a:lnTo>
                <a:lnTo>
                  <a:pt x="1126384" y="79383"/>
                </a:lnTo>
                <a:lnTo>
                  <a:pt x="1172392" y="65698"/>
                </a:lnTo>
                <a:lnTo>
                  <a:pt x="1220760" y="57293"/>
                </a:lnTo>
                <a:lnTo>
                  <a:pt x="1271009" y="54432"/>
                </a:lnTo>
                <a:lnTo>
                  <a:pt x="1325640" y="59638"/>
                </a:lnTo>
                <a:lnTo>
                  <a:pt x="1380023" y="71154"/>
                </a:lnTo>
                <a:lnTo>
                  <a:pt x="1432538" y="88861"/>
                </a:lnTo>
                <a:lnTo>
                  <a:pt x="1481565" y="112637"/>
                </a:lnTo>
                <a:lnTo>
                  <a:pt x="1525483" y="142362"/>
                </a:lnTo>
                <a:lnTo>
                  <a:pt x="1554300" y="100704"/>
                </a:lnTo>
                <a:lnTo>
                  <a:pt x="1590903" y="65629"/>
                </a:lnTo>
                <a:lnTo>
                  <a:pt x="1634009" y="37579"/>
                </a:lnTo>
                <a:lnTo>
                  <a:pt x="1682331" y="16996"/>
                </a:lnTo>
                <a:lnTo>
                  <a:pt x="1734584" y="4322"/>
                </a:lnTo>
                <a:lnTo>
                  <a:pt x="1789483" y="0"/>
                </a:lnTo>
                <a:lnTo>
                  <a:pt x="1844657" y="4475"/>
                </a:lnTo>
                <a:lnTo>
                  <a:pt x="1896760" y="17311"/>
                </a:lnTo>
                <a:lnTo>
                  <a:pt x="1944683" y="37624"/>
                </a:lnTo>
                <a:lnTo>
                  <a:pt x="1987315" y="64528"/>
                </a:lnTo>
                <a:lnTo>
                  <a:pt x="2023545" y="97141"/>
                </a:lnTo>
                <a:lnTo>
                  <a:pt x="2057326" y="69010"/>
                </a:lnTo>
                <a:lnTo>
                  <a:pt x="2095568" y="45158"/>
                </a:lnTo>
                <a:lnTo>
                  <a:pt x="2137514" y="25960"/>
                </a:lnTo>
                <a:lnTo>
                  <a:pt x="2182408" y="11785"/>
                </a:lnTo>
                <a:lnTo>
                  <a:pt x="2229496" y="3008"/>
                </a:lnTo>
                <a:lnTo>
                  <a:pt x="2278019" y="0"/>
                </a:lnTo>
                <a:lnTo>
                  <a:pt x="2330072" y="3426"/>
                </a:lnTo>
                <a:lnTo>
                  <a:pt x="2379639" y="13394"/>
                </a:lnTo>
                <a:lnTo>
                  <a:pt x="2426047" y="29434"/>
                </a:lnTo>
                <a:lnTo>
                  <a:pt x="2468624" y="51077"/>
                </a:lnTo>
                <a:lnTo>
                  <a:pt x="2506699" y="77855"/>
                </a:lnTo>
                <a:lnTo>
                  <a:pt x="2539600" y="109300"/>
                </a:lnTo>
                <a:lnTo>
                  <a:pt x="2566654" y="144942"/>
                </a:lnTo>
                <a:lnTo>
                  <a:pt x="2587190" y="184312"/>
                </a:lnTo>
                <a:lnTo>
                  <a:pt x="2600535" y="226943"/>
                </a:lnTo>
                <a:lnTo>
                  <a:pt x="2650135" y="242207"/>
                </a:lnTo>
                <a:lnTo>
                  <a:pt x="2696038" y="263073"/>
                </a:lnTo>
                <a:lnTo>
                  <a:pt x="2737675" y="289006"/>
                </a:lnTo>
                <a:lnTo>
                  <a:pt x="2774473" y="319467"/>
                </a:lnTo>
                <a:lnTo>
                  <a:pt x="2805862" y="353919"/>
                </a:lnTo>
                <a:lnTo>
                  <a:pt x="2831270" y="391823"/>
                </a:lnTo>
                <a:lnTo>
                  <a:pt x="2850125" y="432644"/>
                </a:lnTo>
                <a:lnTo>
                  <a:pt x="2861857" y="475842"/>
                </a:lnTo>
                <a:lnTo>
                  <a:pt x="2865895" y="520880"/>
                </a:lnTo>
                <a:lnTo>
                  <a:pt x="2864258" y="551970"/>
                </a:lnTo>
                <a:lnTo>
                  <a:pt x="2858921" y="582432"/>
                </a:lnTo>
                <a:lnTo>
                  <a:pt x="2849246" y="612265"/>
                </a:lnTo>
                <a:lnTo>
                  <a:pt x="2834596" y="641470"/>
                </a:lnTo>
                <a:lnTo>
                  <a:pt x="2870577" y="683463"/>
                </a:lnTo>
                <a:lnTo>
                  <a:pt x="2899698" y="728590"/>
                </a:lnTo>
                <a:lnTo>
                  <a:pt x="2921308" y="776170"/>
                </a:lnTo>
                <a:lnTo>
                  <a:pt x="2934753" y="825518"/>
                </a:lnTo>
                <a:lnTo>
                  <a:pt x="2939380" y="875951"/>
                </a:lnTo>
                <a:lnTo>
                  <a:pt x="2936320" y="919624"/>
                </a:lnTo>
                <a:lnTo>
                  <a:pt x="2927371" y="961942"/>
                </a:lnTo>
                <a:lnTo>
                  <a:pt x="2912872" y="1002624"/>
                </a:lnTo>
                <a:lnTo>
                  <a:pt x="2893167" y="1041384"/>
                </a:lnTo>
                <a:lnTo>
                  <a:pt x="2868598" y="1077939"/>
                </a:lnTo>
                <a:lnTo>
                  <a:pt x="2839505" y="1112006"/>
                </a:lnTo>
                <a:lnTo>
                  <a:pt x="2806232" y="1143301"/>
                </a:lnTo>
                <a:lnTo>
                  <a:pt x="2769119" y="1171541"/>
                </a:lnTo>
                <a:lnTo>
                  <a:pt x="2728509" y="1196441"/>
                </a:lnTo>
                <a:lnTo>
                  <a:pt x="2684744" y="1217719"/>
                </a:lnTo>
                <a:lnTo>
                  <a:pt x="2638166" y="1235091"/>
                </a:lnTo>
                <a:lnTo>
                  <a:pt x="2589116" y="1248273"/>
                </a:lnTo>
                <a:lnTo>
                  <a:pt x="2537937" y="1256982"/>
                </a:lnTo>
                <a:lnTo>
                  <a:pt x="2534384" y="1301950"/>
                </a:lnTo>
                <a:lnTo>
                  <a:pt x="2524027" y="1344916"/>
                </a:lnTo>
                <a:lnTo>
                  <a:pt x="2507319" y="1385514"/>
                </a:lnTo>
                <a:lnTo>
                  <a:pt x="2484714" y="1423382"/>
                </a:lnTo>
                <a:lnTo>
                  <a:pt x="2456666" y="1458156"/>
                </a:lnTo>
                <a:lnTo>
                  <a:pt x="2423628" y="1489473"/>
                </a:lnTo>
                <a:lnTo>
                  <a:pt x="2386054" y="1516969"/>
                </a:lnTo>
                <a:lnTo>
                  <a:pt x="2344397" y="1540281"/>
                </a:lnTo>
                <a:lnTo>
                  <a:pt x="2299112" y="1559046"/>
                </a:lnTo>
                <a:lnTo>
                  <a:pt x="2250652" y="1572899"/>
                </a:lnTo>
                <a:lnTo>
                  <a:pt x="2199469" y="1581477"/>
                </a:lnTo>
                <a:lnTo>
                  <a:pt x="2146019" y="1584417"/>
                </a:lnTo>
                <a:lnTo>
                  <a:pt x="2090714" y="1581146"/>
                </a:lnTo>
                <a:lnTo>
                  <a:pt x="2037323" y="1571437"/>
                </a:lnTo>
                <a:lnTo>
                  <a:pt x="1986229" y="1555447"/>
                </a:lnTo>
                <a:lnTo>
                  <a:pt x="1937813" y="1533334"/>
                </a:lnTo>
                <a:lnTo>
                  <a:pt x="1921004" y="1572707"/>
                </a:lnTo>
                <a:lnTo>
                  <a:pt x="1899389" y="1609862"/>
                </a:lnTo>
                <a:lnTo>
                  <a:pt x="1873323" y="1644568"/>
                </a:lnTo>
                <a:lnTo>
                  <a:pt x="1843160" y="1676596"/>
                </a:lnTo>
                <a:lnTo>
                  <a:pt x="1809256" y="1705717"/>
                </a:lnTo>
                <a:lnTo>
                  <a:pt x="1771963" y="1731700"/>
                </a:lnTo>
                <a:lnTo>
                  <a:pt x="1731636" y="1754316"/>
                </a:lnTo>
                <a:lnTo>
                  <a:pt x="1688631" y="1773335"/>
                </a:lnTo>
                <a:lnTo>
                  <a:pt x="1643301" y="1788528"/>
                </a:lnTo>
                <a:lnTo>
                  <a:pt x="1596000" y="1799664"/>
                </a:lnTo>
                <a:lnTo>
                  <a:pt x="1547084" y="1806514"/>
                </a:lnTo>
                <a:lnTo>
                  <a:pt x="1496905" y="1808849"/>
                </a:lnTo>
                <a:lnTo>
                  <a:pt x="1446925" y="1806376"/>
                </a:lnTo>
                <a:lnTo>
                  <a:pt x="1397952" y="1799112"/>
                </a:lnTo>
                <a:lnTo>
                  <a:pt x="1350390" y="1787293"/>
                </a:lnTo>
                <a:lnTo>
                  <a:pt x="1304643" y="1771152"/>
                </a:lnTo>
                <a:lnTo>
                  <a:pt x="1261114" y="1750924"/>
                </a:lnTo>
                <a:lnTo>
                  <a:pt x="1220205" y="1726842"/>
                </a:lnTo>
                <a:lnTo>
                  <a:pt x="1182321" y="1699143"/>
                </a:lnTo>
                <a:lnTo>
                  <a:pt x="1147864" y="1668059"/>
                </a:lnTo>
                <a:lnTo>
                  <a:pt x="1117237" y="1633825"/>
                </a:lnTo>
                <a:lnTo>
                  <a:pt x="1089175" y="1650364"/>
                </a:lnTo>
                <a:lnTo>
                  <a:pt x="1050429" y="1676761"/>
                </a:lnTo>
                <a:lnTo>
                  <a:pt x="988831" y="1693373"/>
                </a:lnTo>
                <a:lnTo>
                  <a:pt x="932204" y="1697680"/>
                </a:lnTo>
                <a:lnTo>
                  <a:pt x="849154" y="1699145"/>
                </a:lnTo>
                <a:lnTo>
                  <a:pt x="797989" y="1697072"/>
                </a:lnTo>
                <a:lnTo>
                  <a:pt x="747872" y="1690948"/>
                </a:lnTo>
                <a:lnTo>
                  <a:pt x="699112" y="1680917"/>
                </a:lnTo>
                <a:lnTo>
                  <a:pt x="652014" y="1667122"/>
                </a:lnTo>
                <a:lnTo>
                  <a:pt x="606885" y="1649708"/>
                </a:lnTo>
                <a:lnTo>
                  <a:pt x="564031" y="1628816"/>
                </a:lnTo>
                <a:lnTo>
                  <a:pt x="523761" y="1604591"/>
                </a:lnTo>
                <a:lnTo>
                  <a:pt x="486380" y="1577176"/>
                </a:lnTo>
                <a:lnTo>
                  <a:pt x="452194" y="1546715"/>
                </a:lnTo>
                <a:lnTo>
                  <a:pt x="421512" y="1513350"/>
                </a:lnTo>
                <a:lnTo>
                  <a:pt x="394639" y="1477226"/>
                </a:lnTo>
                <a:lnTo>
                  <a:pt x="332509" y="1473133"/>
                </a:lnTo>
                <a:lnTo>
                  <a:pt x="276780" y="1463171"/>
                </a:lnTo>
                <a:lnTo>
                  <a:pt x="227486" y="1447802"/>
                </a:lnTo>
                <a:lnTo>
                  <a:pt x="184658" y="1427489"/>
                </a:lnTo>
                <a:lnTo>
                  <a:pt x="148329" y="1402695"/>
                </a:lnTo>
                <a:lnTo>
                  <a:pt x="118533" y="1373880"/>
                </a:lnTo>
                <a:lnTo>
                  <a:pt x="95301" y="1341509"/>
                </a:lnTo>
                <a:lnTo>
                  <a:pt x="78666" y="1306042"/>
                </a:lnTo>
                <a:lnTo>
                  <a:pt x="68661" y="1267942"/>
                </a:lnTo>
                <a:lnTo>
                  <a:pt x="65319" y="1227672"/>
                </a:lnTo>
                <a:lnTo>
                  <a:pt x="70592" y="1181103"/>
                </a:lnTo>
                <a:lnTo>
                  <a:pt x="86072" y="1137124"/>
                </a:lnTo>
                <a:lnTo>
                  <a:pt x="111247" y="1096130"/>
                </a:lnTo>
                <a:lnTo>
                  <a:pt x="145608" y="1058511"/>
                </a:lnTo>
                <a:lnTo>
                  <a:pt x="102219" y="1035260"/>
                </a:lnTo>
                <a:lnTo>
                  <a:pt x="66126" y="1006218"/>
                </a:lnTo>
                <a:lnTo>
                  <a:pt x="37592" y="972151"/>
                </a:lnTo>
                <a:lnTo>
                  <a:pt x="16884" y="933827"/>
                </a:lnTo>
                <a:lnTo>
                  <a:pt x="4265" y="892013"/>
                </a:lnTo>
                <a:lnTo>
                  <a:pt x="0" y="847478"/>
                </a:lnTo>
                <a:lnTo>
                  <a:pt x="4123" y="805701"/>
                </a:lnTo>
                <a:lnTo>
                  <a:pt x="16053" y="766164"/>
                </a:lnTo>
                <a:lnTo>
                  <a:pt x="35129" y="729432"/>
                </a:lnTo>
                <a:lnTo>
                  <a:pt x="60690" y="696070"/>
                </a:lnTo>
                <a:lnTo>
                  <a:pt x="92074" y="666644"/>
                </a:lnTo>
                <a:lnTo>
                  <a:pt x="128623" y="641719"/>
                </a:lnTo>
                <a:lnTo>
                  <a:pt x="169673" y="621859"/>
                </a:lnTo>
                <a:lnTo>
                  <a:pt x="214566" y="607631"/>
                </a:lnTo>
                <a:lnTo>
                  <a:pt x="262639" y="599599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87413" y="3129161"/>
            <a:ext cx="22225" cy="64135"/>
          </a:xfrm>
          <a:custGeom>
            <a:avLst/>
            <a:gdLst/>
            <a:ahLst/>
            <a:cxnLst/>
            <a:rect l="l" t="t" r="r" b="b"/>
            <a:pathLst>
              <a:path w="22225" h="64135">
                <a:moveTo>
                  <a:pt x="0" y="0"/>
                </a:moveTo>
                <a:lnTo>
                  <a:pt x="3593" y="16068"/>
                </a:lnTo>
                <a:lnTo>
                  <a:pt x="9355" y="32450"/>
                </a:lnTo>
                <a:lnTo>
                  <a:pt x="15883" y="48518"/>
                </a:lnTo>
                <a:lnTo>
                  <a:pt x="21772" y="63645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73269" y="2747293"/>
            <a:ext cx="95885" cy="59690"/>
          </a:xfrm>
          <a:custGeom>
            <a:avLst/>
            <a:gdLst/>
            <a:ahLst/>
            <a:cxnLst/>
            <a:rect l="l" t="t" r="r" b="b"/>
            <a:pathLst>
              <a:path w="95885" h="59689">
                <a:moveTo>
                  <a:pt x="0" y="0"/>
                </a:moveTo>
                <a:lnTo>
                  <a:pt x="24452" y="12941"/>
                </a:lnTo>
                <a:lnTo>
                  <a:pt x="49670" y="27530"/>
                </a:lnTo>
                <a:lnTo>
                  <a:pt x="73867" y="43219"/>
                </a:lnTo>
                <a:lnTo>
                  <a:pt x="95257" y="59457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25763" y="2671924"/>
            <a:ext cx="24765" cy="59055"/>
          </a:xfrm>
          <a:custGeom>
            <a:avLst/>
            <a:gdLst/>
            <a:ahLst/>
            <a:cxnLst/>
            <a:rect l="l" t="t" r="r" b="b"/>
            <a:pathLst>
              <a:path w="24764" h="59055">
                <a:moveTo>
                  <a:pt x="24494" y="0"/>
                </a:moveTo>
                <a:lnTo>
                  <a:pt x="17031" y="13752"/>
                </a:lnTo>
                <a:lnTo>
                  <a:pt x="10716" y="28368"/>
                </a:lnTo>
                <a:lnTo>
                  <a:pt x="5167" y="43455"/>
                </a:lnTo>
                <a:lnTo>
                  <a:pt x="0" y="5862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03413" y="2626703"/>
            <a:ext cx="45085" cy="71755"/>
          </a:xfrm>
          <a:custGeom>
            <a:avLst/>
            <a:gdLst/>
            <a:ahLst/>
            <a:cxnLst/>
            <a:rect l="l" t="t" r="r" b="b"/>
            <a:pathLst>
              <a:path w="45085" h="71755">
                <a:moveTo>
                  <a:pt x="44906" y="0"/>
                </a:moveTo>
                <a:lnTo>
                  <a:pt x="31191" y="16185"/>
                </a:lnTo>
                <a:lnTo>
                  <a:pt x="19901" y="34020"/>
                </a:lnTo>
                <a:lnTo>
                  <a:pt x="9886" y="52640"/>
                </a:lnTo>
                <a:lnTo>
                  <a:pt x="0" y="71181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25310" y="2756505"/>
            <a:ext cx="12065" cy="56515"/>
          </a:xfrm>
          <a:custGeom>
            <a:avLst/>
            <a:gdLst/>
            <a:ahLst/>
            <a:cxnLst/>
            <a:rect l="l" t="t" r="r" b="b"/>
            <a:pathLst>
              <a:path w="12065" h="56514">
                <a:moveTo>
                  <a:pt x="0" y="0"/>
                </a:moveTo>
                <a:lnTo>
                  <a:pt x="3614" y="14066"/>
                </a:lnTo>
                <a:lnTo>
                  <a:pt x="8504" y="30879"/>
                </a:lnTo>
                <a:lnTo>
                  <a:pt x="11864" y="46280"/>
                </a:lnTo>
                <a:lnTo>
                  <a:pt x="10885" y="56107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61392" y="3171032"/>
            <a:ext cx="98425" cy="111760"/>
          </a:xfrm>
          <a:custGeom>
            <a:avLst/>
            <a:gdLst/>
            <a:ahLst/>
            <a:cxnLst/>
            <a:rect l="l" t="t" r="r" b="b"/>
            <a:pathLst>
              <a:path w="98425" h="111760">
                <a:moveTo>
                  <a:pt x="97979" y="0"/>
                </a:moveTo>
                <a:lnTo>
                  <a:pt x="79034" y="31063"/>
                </a:lnTo>
                <a:lnTo>
                  <a:pt x="56644" y="60085"/>
                </a:lnTo>
                <a:lnTo>
                  <a:pt x="30427" y="86909"/>
                </a:lnTo>
                <a:lnTo>
                  <a:pt x="0" y="111378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38175" y="3488419"/>
            <a:ext cx="227329" cy="298450"/>
          </a:xfrm>
          <a:custGeom>
            <a:avLst/>
            <a:gdLst/>
            <a:ahLst/>
            <a:cxnLst/>
            <a:rect l="l" t="t" r="r" b="b"/>
            <a:pathLst>
              <a:path w="227329" h="298450">
                <a:moveTo>
                  <a:pt x="225898" y="298124"/>
                </a:moveTo>
                <a:lnTo>
                  <a:pt x="221851" y="240382"/>
                </a:lnTo>
                <a:lnTo>
                  <a:pt x="193521" y="166566"/>
                </a:lnTo>
                <a:lnTo>
                  <a:pt x="169467" y="127836"/>
                </a:lnTo>
                <a:lnTo>
                  <a:pt x="138401" y="90132"/>
                </a:lnTo>
                <a:lnTo>
                  <a:pt x="100010" y="55137"/>
                </a:lnTo>
                <a:lnTo>
                  <a:pt x="53981" y="24532"/>
                </a:lnTo>
                <a:lnTo>
                  <a:pt x="0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62588" y="3983340"/>
            <a:ext cx="17780" cy="80010"/>
          </a:xfrm>
          <a:custGeom>
            <a:avLst/>
            <a:gdLst/>
            <a:ahLst/>
            <a:cxnLst/>
            <a:rect l="l" t="t" r="r" b="b"/>
            <a:pathLst>
              <a:path w="17779" h="80010">
                <a:moveTo>
                  <a:pt x="0" y="79555"/>
                </a:moveTo>
                <a:lnTo>
                  <a:pt x="6973" y="59234"/>
                </a:lnTo>
                <a:lnTo>
                  <a:pt x="11906" y="39463"/>
                </a:lnTo>
                <a:lnTo>
                  <a:pt x="15309" y="19849"/>
                </a:lnTo>
                <a:lnTo>
                  <a:pt x="17690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94382" y="4090531"/>
            <a:ext cx="49530" cy="73025"/>
          </a:xfrm>
          <a:custGeom>
            <a:avLst/>
            <a:gdLst/>
            <a:ahLst/>
            <a:cxnLst/>
            <a:rect l="l" t="t" r="r" b="b"/>
            <a:pathLst>
              <a:path w="49529" h="73025">
                <a:moveTo>
                  <a:pt x="48989" y="72856"/>
                </a:moveTo>
                <a:lnTo>
                  <a:pt x="34063" y="55937"/>
                </a:lnTo>
                <a:lnTo>
                  <a:pt x="21432" y="37998"/>
                </a:lnTo>
                <a:lnTo>
                  <a:pt x="10333" y="19274"/>
                </a:lnTo>
                <a:lnTo>
                  <a:pt x="0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19414" y="3990877"/>
            <a:ext cx="76835" cy="16510"/>
          </a:xfrm>
          <a:custGeom>
            <a:avLst/>
            <a:gdLst/>
            <a:ahLst/>
            <a:cxnLst/>
            <a:rect l="l" t="t" r="r" b="b"/>
            <a:pathLst>
              <a:path w="76835" h="16510">
                <a:moveTo>
                  <a:pt x="0" y="15911"/>
                </a:moveTo>
                <a:lnTo>
                  <a:pt x="19370" y="13071"/>
                </a:lnTo>
                <a:lnTo>
                  <a:pt x="38613" y="9525"/>
                </a:lnTo>
                <a:lnTo>
                  <a:pt x="57600" y="5194"/>
                </a:lnTo>
                <a:lnTo>
                  <a:pt x="76205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70382" y="3588073"/>
            <a:ext cx="172085" cy="34925"/>
          </a:xfrm>
          <a:custGeom>
            <a:avLst/>
            <a:gdLst/>
            <a:ahLst/>
            <a:cxnLst/>
            <a:rect l="l" t="t" r="r" b="b"/>
            <a:pathLst>
              <a:path w="172085" h="34925">
                <a:moveTo>
                  <a:pt x="0" y="0"/>
                </a:moveTo>
                <a:lnTo>
                  <a:pt x="35211" y="15479"/>
                </a:lnTo>
                <a:lnTo>
                  <a:pt x="74505" y="27740"/>
                </a:lnTo>
                <a:lnTo>
                  <a:pt x="119412" y="34505"/>
                </a:lnTo>
                <a:lnTo>
                  <a:pt x="171464" y="33497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684708" y="3029771"/>
            <a:ext cx="1619250" cy="7518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3855" marR="5080" indent="-351790">
              <a:lnSpc>
                <a:spcPct val="101699"/>
              </a:lnSpc>
              <a:spcBef>
                <a:spcPts val="75"/>
              </a:spcBef>
            </a:pPr>
            <a:r>
              <a:rPr sz="2350" spc="0">
                <a:latin typeface="Calibri"/>
                <a:cs typeface="Calibri"/>
              </a:rPr>
              <a:t>Coo</a:t>
            </a:r>
            <a:r>
              <a:rPr sz="2350" spc="-30">
                <a:latin typeface="Calibri"/>
                <a:cs typeface="Calibri"/>
              </a:rPr>
              <a:t>rdina</a:t>
            </a:r>
            <a:r>
              <a:rPr lang="en-US" sz="2350" spc="-30" dirty="0" err="1">
                <a:latin typeface="Calibri"/>
                <a:cs typeface="Calibri"/>
              </a:rPr>
              <a:t>ti</a:t>
            </a:r>
            <a:r>
              <a:rPr sz="2350" spc="-30" dirty="0" err="1">
                <a:latin typeface="Calibri"/>
                <a:cs typeface="Calibri"/>
              </a:rPr>
              <a:t>on</a:t>
            </a:r>
            <a:r>
              <a:rPr sz="2350" spc="-30" dirty="0">
                <a:latin typeface="Calibri"/>
                <a:cs typeface="Calibri"/>
              </a:rPr>
              <a:t>  </a:t>
            </a:r>
            <a:r>
              <a:rPr sz="2350" spc="5" dirty="0">
                <a:latin typeface="Calibri"/>
                <a:cs typeface="Calibri"/>
              </a:rPr>
              <a:t>Service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718262" y="2942705"/>
            <a:ext cx="1566948" cy="6691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68470" y="2981425"/>
            <a:ext cx="1332865" cy="444500"/>
          </a:xfrm>
          <a:custGeom>
            <a:avLst/>
            <a:gdLst/>
            <a:ahLst/>
            <a:cxnLst/>
            <a:rect l="l" t="t" r="r" b="b"/>
            <a:pathLst>
              <a:path w="1332864" h="444500">
                <a:moveTo>
                  <a:pt x="0" y="0"/>
                </a:moveTo>
                <a:lnTo>
                  <a:pt x="1332686" y="444488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41569" y="3374268"/>
            <a:ext cx="83820" cy="71755"/>
          </a:xfrm>
          <a:custGeom>
            <a:avLst/>
            <a:gdLst/>
            <a:ahLst/>
            <a:cxnLst/>
            <a:rect l="l" t="t" r="r" b="b"/>
            <a:pathLst>
              <a:path w="83820" h="71754">
                <a:moveTo>
                  <a:pt x="23845" y="0"/>
                </a:moveTo>
                <a:lnTo>
                  <a:pt x="0" y="71497"/>
                </a:lnTo>
                <a:lnTo>
                  <a:pt x="83419" y="59594"/>
                </a:lnTo>
                <a:lnTo>
                  <a:pt x="2384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59131" y="3857105"/>
            <a:ext cx="1458883" cy="10058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11500" y="3886199"/>
            <a:ext cx="1356636" cy="9044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11500" y="3886198"/>
            <a:ext cx="1356995" cy="904875"/>
          </a:xfrm>
          <a:custGeom>
            <a:avLst/>
            <a:gdLst/>
            <a:ahLst/>
            <a:cxnLst/>
            <a:rect l="l" t="t" r="r" b="b"/>
            <a:pathLst>
              <a:path w="1356995" h="904875">
                <a:moveTo>
                  <a:pt x="0" y="0"/>
                </a:moveTo>
                <a:lnTo>
                  <a:pt x="1356636" y="0"/>
                </a:lnTo>
                <a:lnTo>
                  <a:pt x="1356636" y="904424"/>
                </a:lnTo>
                <a:lnTo>
                  <a:pt x="0" y="904424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A7C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751609" y="4197899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latin typeface="Calibri"/>
                <a:cs typeface="Calibri"/>
              </a:rPr>
              <a:t>Ma</a:t>
            </a:r>
            <a:r>
              <a:rPr sz="1750" spc="-10" dirty="0">
                <a:latin typeface="Calibri"/>
                <a:cs typeface="Calibri"/>
              </a:rPr>
              <a:t>st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714105" y="3295996"/>
            <a:ext cx="1571105" cy="111806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68470" y="3447804"/>
            <a:ext cx="1336040" cy="891540"/>
          </a:xfrm>
          <a:custGeom>
            <a:avLst/>
            <a:gdLst/>
            <a:ahLst/>
            <a:cxnLst/>
            <a:rect l="l" t="t" r="r" b="b"/>
            <a:pathLst>
              <a:path w="1336039" h="891539">
                <a:moveTo>
                  <a:pt x="0" y="890933"/>
                </a:moveTo>
                <a:lnTo>
                  <a:pt x="1335618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41377" y="3433862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611" y="0"/>
                </a:moveTo>
                <a:lnTo>
                  <a:pt x="0" y="10474"/>
                </a:lnTo>
                <a:lnTo>
                  <a:pt x="41824" y="73174"/>
                </a:lnTo>
                <a:lnTo>
                  <a:pt x="83611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15</a:t>
            </a:fld>
            <a:endParaRPr spc="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3833" y="987191"/>
            <a:ext cx="365506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Fully</a:t>
            </a:r>
            <a:r>
              <a:rPr spc="-85" dirty="0"/>
              <a:t> </a:t>
            </a:r>
            <a:r>
              <a:rPr spc="-10" dirty="0"/>
              <a:t>distributed</a:t>
            </a:r>
          </a:p>
        </p:txBody>
      </p:sp>
      <p:sp>
        <p:nvSpPr>
          <p:cNvPr id="3" name="object 3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7731" y="5440679"/>
            <a:ext cx="1005840" cy="781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7606" y="5468942"/>
            <a:ext cx="904424" cy="678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7607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39047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64828" y="5440679"/>
            <a:ext cx="1005840" cy="781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16368" y="5468942"/>
            <a:ext cx="904424" cy="678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6367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17809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34297" y="5440679"/>
            <a:ext cx="1005840" cy="781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5836" y="5468942"/>
            <a:ext cx="904424" cy="678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5836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87278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03768" y="5440679"/>
            <a:ext cx="1005839" cy="781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55305" y="5468942"/>
            <a:ext cx="904424" cy="678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55305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6747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73236" y="5440679"/>
            <a:ext cx="1005839" cy="781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24774" y="5468942"/>
            <a:ext cx="904424" cy="6783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24774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26215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42705" y="5440679"/>
            <a:ext cx="1005840" cy="781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94244" y="5468942"/>
            <a:ext cx="904424" cy="6783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94244" y="5468942"/>
            <a:ext cx="904875" cy="678815"/>
          </a:xfrm>
          <a:custGeom>
            <a:avLst/>
            <a:gdLst/>
            <a:ahLst/>
            <a:cxnLst/>
            <a:rect l="l" t="t" r="r" b="b"/>
            <a:pathLst>
              <a:path w="904875" h="678814">
                <a:moveTo>
                  <a:pt x="0" y="0"/>
                </a:moveTo>
                <a:lnTo>
                  <a:pt x="904424" y="0"/>
                </a:lnTo>
                <a:lnTo>
                  <a:pt x="904424" y="678318"/>
                </a:lnTo>
                <a:lnTo>
                  <a:pt x="0" y="67831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95686" y="5667589"/>
            <a:ext cx="7029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Calibri"/>
                <a:cs typeface="Calibri"/>
              </a:rPr>
              <a:t>W</a:t>
            </a:r>
            <a:r>
              <a:rPr sz="1750" spc="0" dirty="0">
                <a:latin typeface="Calibri"/>
                <a:cs typeface="Calibri"/>
              </a:rPr>
              <a:t>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40774" y="3973483"/>
            <a:ext cx="3374967" cy="15711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89813" y="4122414"/>
            <a:ext cx="3142615" cy="1346835"/>
          </a:xfrm>
          <a:custGeom>
            <a:avLst/>
            <a:gdLst/>
            <a:ahLst/>
            <a:cxnLst/>
            <a:rect l="l" t="t" r="r" b="b"/>
            <a:pathLst>
              <a:path w="3142615" h="1346835">
                <a:moveTo>
                  <a:pt x="0" y="1346623"/>
                </a:moveTo>
                <a:lnTo>
                  <a:pt x="3142383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71169" y="4107568"/>
            <a:ext cx="84455" cy="69850"/>
          </a:xfrm>
          <a:custGeom>
            <a:avLst/>
            <a:gdLst/>
            <a:ahLst/>
            <a:cxnLst/>
            <a:rect l="l" t="t" r="r" b="b"/>
            <a:pathLst>
              <a:path w="84454" h="69850">
                <a:moveTo>
                  <a:pt x="0" y="0"/>
                </a:moveTo>
                <a:lnTo>
                  <a:pt x="29687" y="69275"/>
                </a:lnTo>
                <a:lnTo>
                  <a:pt x="84119" y="4951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91592" y="3973483"/>
            <a:ext cx="2024148" cy="15711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46332" y="4127591"/>
            <a:ext cx="1789430" cy="1341755"/>
          </a:xfrm>
          <a:custGeom>
            <a:avLst/>
            <a:gdLst/>
            <a:ahLst/>
            <a:cxnLst/>
            <a:rect l="l" t="t" r="r" b="b"/>
            <a:pathLst>
              <a:path w="1789429" h="1341754">
                <a:moveTo>
                  <a:pt x="0" y="1341446"/>
                </a:moveTo>
                <a:lnTo>
                  <a:pt x="1788856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72382" y="4112519"/>
            <a:ext cx="83185" cy="75565"/>
          </a:xfrm>
          <a:custGeom>
            <a:avLst/>
            <a:gdLst/>
            <a:ahLst/>
            <a:cxnLst/>
            <a:rect l="l" t="t" r="r" b="b"/>
            <a:pathLst>
              <a:path w="83185" h="75564">
                <a:moveTo>
                  <a:pt x="82906" y="0"/>
                </a:moveTo>
                <a:lnTo>
                  <a:pt x="0" y="15068"/>
                </a:lnTo>
                <a:lnTo>
                  <a:pt x="45217" y="75366"/>
                </a:lnTo>
                <a:lnTo>
                  <a:pt x="8290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17968" y="3973483"/>
            <a:ext cx="897774" cy="15669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6633" y="4134987"/>
            <a:ext cx="668020" cy="1334135"/>
          </a:xfrm>
          <a:custGeom>
            <a:avLst/>
            <a:gdLst/>
            <a:ahLst/>
            <a:cxnLst/>
            <a:rect l="l" t="t" r="r" b="b"/>
            <a:pathLst>
              <a:path w="668020" h="1334135">
                <a:moveTo>
                  <a:pt x="0" y="1334051"/>
                </a:moveTo>
                <a:lnTo>
                  <a:pt x="667415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87864" y="4112519"/>
            <a:ext cx="67945" cy="84455"/>
          </a:xfrm>
          <a:custGeom>
            <a:avLst/>
            <a:gdLst/>
            <a:ahLst/>
            <a:cxnLst/>
            <a:rect l="l" t="t" r="r" b="b"/>
            <a:pathLst>
              <a:path w="67945" h="84454">
                <a:moveTo>
                  <a:pt x="67424" y="0"/>
                </a:moveTo>
                <a:lnTo>
                  <a:pt x="0" y="50543"/>
                </a:lnTo>
                <a:lnTo>
                  <a:pt x="67405" y="84264"/>
                </a:lnTo>
                <a:lnTo>
                  <a:pt x="67424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5702" y="3973483"/>
            <a:ext cx="669174" cy="1566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63238" y="4136351"/>
            <a:ext cx="444500" cy="1332865"/>
          </a:xfrm>
          <a:custGeom>
            <a:avLst/>
            <a:gdLst/>
            <a:ahLst/>
            <a:cxnLst/>
            <a:rect l="l" t="t" r="r" b="b"/>
            <a:pathLst>
              <a:path w="444500" h="1332864">
                <a:moveTo>
                  <a:pt x="444489" y="1332686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43386" y="4112520"/>
            <a:ext cx="71755" cy="83820"/>
          </a:xfrm>
          <a:custGeom>
            <a:avLst/>
            <a:gdLst/>
            <a:ahLst/>
            <a:cxnLst/>
            <a:rect l="l" t="t" r="r" b="b"/>
            <a:pathLst>
              <a:path w="71754" h="83820">
                <a:moveTo>
                  <a:pt x="11902" y="0"/>
                </a:moveTo>
                <a:lnTo>
                  <a:pt x="0" y="83419"/>
                </a:lnTo>
                <a:lnTo>
                  <a:pt x="71497" y="59573"/>
                </a:lnTo>
                <a:lnTo>
                  <a:pt x="11902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95702" y="3973483"/>
            <a:ext cx="1795548" cy="15711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74364" y="4128868"/>
            <a:ext cx="1564005" cy="1340485"/>
          </a:xfrm>
          <a:custGeom>
            <a:avLst/>
            <a:gdLst/>
            <a:ahLst/>
            <a:cxnLst/>
            <a:rect l="l" t="t" r="r" b="b"/>
            <a:pathLst>
              <a:path w="1564004" h="1340485">
                <a:moveTo>
                  <a:pt x="1563662" y="1340169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55289" y="4112519"/>
            <a:ext cx="81915" cy="78105"/>
          </a:xfrm>
          <a:custGeom>
            <a:avLst/>
            <a:gdLst/>
            <a:ahLst/>
            <a:cxnLst/>
            <a:rect l="l" t="t" r="r" b="b"/>
            <a:pathLst>
              <a:path w="81914" h="78104">
                <a:moveTo>
                  <a:pt x="0" y="0"/>
                </a:moveTo>
                <a:lnTo>
                  <a:pt x="32702" y="77660"/>
                </a:lnTo>
                <a:lnTo>
                  <a:pt x="81749" y="20434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95702" y="3973483"/>
            <a:ext cx="2926079" cy="15711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77760" y="4123754"/>
            <a:ext cx="2691130" cy="1345565"/>
          </a:xfrm>
          <a:custGeom>
            <a:avLst/>
            <a:gdLst/>
            <a:ahLst/>
            <a:cxnLst/>
            <a:rect l="l" t="t" r="r" b="b"/>
            <a:pathLst>
              <a:path w="2691129" h="1345564">
                <a:moveTo>
                  <a:pt x="2690566" y="1345283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55289" y="4112519"/>
            <a:ext cx="84455" cy="67945"/>
          </a:xfrm>
          <a:custGeom>
            <a:avLst/>
            <a:gdLst/>
            <a:ahLst/>
            <a:cxnLst/>
            <a:rect l="l" t="t" r="r" b="b"/>
            <a:pathLst>
              <a:path w="84454" h="67945">
                <a:moveTo>
                  <a:pt x="84264" y="0"/>
                </a:moveTo>
                <a:lnTo>
                  <a:pt x="0" y="0"/>
                </a:lnTo>
                <a:lnTo>
                  <a:pt x="50558" y="67411"/>
                </a:lnTo>
                <a:lnTo>
                  <a:pt x="84264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20192" y="2726574"/>
            <a:ext cx="3266902" cy="14588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2563" y="2755668"/>
            <a:ext cx="3165485" cy="1356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72562" y="2755668"/>
            <a:ext cx="3166110" cy="1356995"/>
          </a:xfrm>
          <a:custGeom>
            <a:avLst/>
            <a:gdLst/>
            <a:ahLst/>
            <a:cxnLst/>
            <a:rect l="l" t="t" r="r" b="b"/>
            <a:pathLst>
              <a:path w="3166109" h="1356995">
                <a:moveTo>
                  <a:pt x="282842" y="449700"/>
                </a:moveTo>
                <a:lnTo>
                  <a:pt x="275455" y="416330"/>
                </a:lnTo>
                <a:lnTo>
                  <a:pt x="276348" y="383477"/>
                </a:lnTo>
                <a:lnTo>
                  <a:pt x="284929" y="351404"/>
                </a:lnTo>
                <a:lnTo>
                  <a:pt x="322790" y="290658"/>
                </a:lnTo>
                <a:lnTo>
                  <a:pt x="350888" y="262514"/>
                </a:lnTo>
                <a:lnTo>
                  <a:pt x="384308" y="236209"/>
                </a:lnTo>
                <a:lnTo>
                  <a:pt x="422460" y="212008"/>
                </a:lnTo>
                <a:lnTo>
                  <a:pt x="464752" y="190175"/>
                </a:lnTo>
                <a:lnTo>
                  <a:pt x="510592" y="170975"/>
                </a:lnTo>
                <a:lnTo>
                  <a:pt x="559389" y="154672"/>
                </a:lnTo>
                <a:lnTo>
                  <a:pt x="610552" y="141532"/>
                </a:lnTo>
                <a:lnTo>
                  <a:pt x="663489" y="131818"/>
                </a:lnTo>
                <a:lnTo>
                  <a:pt x="717609" y="125796"/>
                </a:lnTo>
                <a:lnTo>
                  <a:pt x="772320" y="123730"/>
                </a:lnTo>
                <a:lnTo>
                  <a:pt x="824398" y="125011"/>
                </a:lnTo>
                <a:lnTo>
                  <a:pt x="876265" y="130061"/>
                </a:lnTo>
                <a:lnTo>
                  <a:pt x="927007" y="138427"/>
                </a:lnTo>
                <a:lnTo>
                  <a:pt x="975708" y="149657"/>
                </a:lnTo>
                <a:lnTo>
                  <a:pt x="1021455" y="163298"/>
                </a:lnTo>
                <a:lnTo>
                  <a:pt x="1050565" y="136216"/>
                </a:lnTo>
                <a:lnTo>
                  <a:pt x="1084792" y="112101"/>
                </a:lnTo>
                <a:lnTo>
                  <a:pt x="1123623" y="91150"/>
                </a:lnTo>
                <a:lnTo>
                  <a:pt x="1166540" y="73563"/>
                </a:lnTo>
                <a:lnTo>
                  <a:pt x="1213030" y="59538"/>
                </a:lnTo>
                <a:lnTo>
                  <a:pt x="1262576" y="49274"/>
                </a:lnTo>
                <a:lnTo>
                  <a:pt x="1314665" y="42970"/>
                </a:lnTo>
                <a:lnTo>
                  <a:pt x="1368780" y="40824"/>
                </a:lnTo>
                <a:lnTo>
                  <a:pt x="1417779" y="43747"/>
                </a:lnTo>
                <a:lnTo>
                  <a:pt x="1466795" y="49966"/>
                </a:lnTo>
                <a:lnTo>
                  <a:pt x="1514817" y="59431"/>
                </a:lnTo>
                <a:lnTo>
                  <a:pt x="1560836" y="72088"/>
                </a:lnTo>
                <a:lnTo>
                  <a:pt x="1603843" y="87886"/>
                </a:lnTo>
                <a:lnTo>
                  <a:pt x="1642828" y="106772"/>
                </a:lnTo>
                <a:lnTo>
                  <a:pt x="1673861" y="75528"/>
                </a:lnTo>
                <a:lnTo>
                  <a:pt x="1713281" y="49222"/>
                </a:lnTo>
                <a:lnTo>
                  <a:pt x="1759702" y="28184"/>
                </a:lnTo>
                <a:lnTo>
                  <a:pt x="1811741" y="12747"/>
                </a:lnTo>
                <a:lnTo>
                  <a:pt x="1868014" y="3242"/>
                </a:lnTo>
                <a:lnTo>
                  <a:pt x="1927136" y="0"/>
                </a:lnTo>
                <a:lnTo>
                  <a:pt x="1986554" y="3356"/>
                </a:lnTo>
                <a:lnTo>
                  <a:pt x="2042665" y="12983"/>
                </a:lnTo>
                <a:lnTo>
                  <a:pt x="2094274" y="28218"/>
                </a:lnTo>
                <a:lnTo>
                  <a:pt x="2140185" y="48396"/>
                </a:lnTo>
                <a:lnTo>
                  <a:pt x="2179203" y="72856"/>
                </a:lnTo>
                <a:lnTo>
                  <a:pt x="2215583" y="51757"/>
                </a:lnTo>
                <a:lnTo>
                  <a:pt x="2256766" y="33869"/>
                </a:lnTo>
                <a:lnTo>
                  <a:pt x="2301939" y="19470"/>
                </a:lnTo>
                <a:lnTo>
                  <a:pt x="2350286" y="8839"/>
                </a:lnTo>
                <a:lnTo>
                  <a:pt x="2400995" y="2256"/>
                </a:lnTo>
                <a:lnTo>
                  <a:pt x="2453251" y="0"/>
                </a:lnTo>
                <a:lnTo>
                  <a:pt x="2509309" y="2570"/>
                </a:lnTo>
                <a:lnTo>
                  <a:pt x="2562688" y="10045"/>
                </a:lnTo>
                <a:lnTo>
                  <a:pt x="2612666" y="22075"/>
                </a:lnTo>
                <a:lnTo>
                  <a:pt x="2658519" y="38308"/>
                </a:lnTo>
                <a:lnTo>
                  <a:pt x="2699522" y="58391"/>
                </a:lnTo>
                <a:lnTo>
                  <a:pt x="2734954" y="81975"/>
                </a:lnTo>
                <a:lnTo>
                  <a:pt x="2764089" y="108706"/>
                </a:lnTo>
                <a:lnTo>
                  <a:pt x="2800576" y="170207"/>
                </a:lnTo>
                <a:lnTo>
                  <a:pt x="2860401" y="183389"/>
                </a:lnTo>
                <a:lnTo>
                  <a:pt x="2915091" y="201827"/>
                </a:lnTo>
                <a:lnTo>
                  <a:pt x="2963770" y="224945"/>
                </a:lnTo>
                <a:lnTo>
                  <a:pt x="3005563" y="252171"/>
                </a:lnTo>
                <a:lnTo>
                  <a:pt x="3039593" y="282929"/>
                </a:lnTo>
                <a:lnTo>
                  <a:pt x="3064984" y="316646"/>
                </a:lnTo>
                <a:lnTo>
                  <a:pt x="3080862" y="352748"/>
                </a:lnTo>
                <a:lnTo>
                  <a:pt x="3086349" y="390661"/>
                </a:lnTo>
                <a:lnTo>
                  <a:pt x="3084585" y="413978"/>
                </a:lnTo>
                <a:lnTo>
                  <a:pt x="3078838" y="436824"/>
                </a:lnTo>
                <a:lnTo>
                  <a:pt x="3068419" y="459199"/>
                </a:lnTo>
                <a:lnTo>
                  <a:pt x="3052642" y="481103"/>
                </a:lnTo>
                <a:lnTo>
                  <a:pt x="3099951" y="520858"/>
                </a:lnTo>
                <a:lnTo>
                  <a:pt x="3135443" y="564087"/>
                </a:lnTo>
                <a:lnTo>
                  <a:pt x="3157746" y="609789"/>
                </a:lnTo>
                <a:lnTo>
                  <a:pt x="3165486" y="656964"/>
                </a:lnTo>
                <a:lnTo>
                  <a:pt x="3161625" y="692405"/>
                </a:lnTo>
                <a:lnTo>
                  <a:pt x="3132146" y="759379"/>
                </a:lnTo>
                <a:lnTo>
                  <a:pt x="3107463" y="790371"/>
                </a:lnTo>
                <a:lnTo>
                  <a:pt x="3076775" y="819339"/>
                </a:lnTo>
                <a:lnTo>
                  <a:pt x="3040552" y="846013"/>
                </a:lnTo>
                <a:lnTo>
                  <a:pt x="2999260" y="870123"/>
                </a:lnTo>
                <a:lnTo>
                  <a:pt x="2953368" y="891397"/>
                </a:lnTo>
                <a:lnTo>
                  <a:pt x="2903344" y="909566"/>
                </a:lnTo>
                <a:lnTo>
                  <a:pt x="2849656" y="924360"/>
                </a:lnTo>
                <a:lnTo>
                  <a:pt x="2792773" y="935506"/>
                </a:lnTo>
                <a:lnTo>
                  <a:pt x="2733162" y="942737"/>
                </a:lnTo>
                <a:lnTo>
                  <a:pt x="2729335" y="976463"/>
                </a:lnTo>
                <a:lnTo>
                  <a:pt x="2700188" y="1039136"/>
                </a:lnTo>
                <a:lnTo>
                  <a:pt x="2645639" y="1093618"/>
                </a:lnTo>
                <a:lnTo>
                  <a:pt x="2610060" y="1117105"/>
                </a:lnTo>
                <a:lnTo>
                  <a:pt x="2569596" y="1137727"/>
                </a:lnTo>
                <a:lnTo>
                  <a:pt x="2524735" y="1155211"/>
                </a:lnTo>
                <a:lnTo>
                  <a:pt x="2475966" y="1169284"/>
                </a:lnTo>
                <a:lnTo>
                  <a:pt x="2423778" y="1179674"/>
                </a:lnTo>
                <a:lnTo>
                  <a:pt x="2368659" y="1186108"/>
                </a:lnTo>
                <a:lnTo>
                  <a:pt x="2311097" y="1188313"/>
                </a:lnTo>
                <a:lnTo>
                  <a:pt x="2263299" y="1186740"/>
                </a:lnTo>
                <a:lnTo>
                  <a:pt x="2216766" y="1182062"/>
                </a:lnTo>
                <a:lnTo>
                  <a:pt x="2171711" y="1174340"/>
                </a:lnTo>
                <a:lnTo>
                  <a:pt x="2128344" y="1163632"/>
                </a:lnTo>
                <a:lnTo>
                  <a:pt x="2086876" y="1150001"/>
                </a:lnTo>
                <a:lnTo>
                  <a:pt x="2066866" y="1182135"/>
                </a:lnTo>
                <a:lnTo>
                  <a:pt x="2040738" y="1212271"/>
                </a:lnTo>
                <a:lnTo>
                  <a:pt x="2008988" y="1240184"/>
                </a:lnTo>
                <a:lnTo>
                  <a:pt x="1972111" y="1265651"/>
                </a:lnTo>
                <a:lnTo>
                  <a:pt x="1930604" y="1288448"/>
                </a:lnTo>
                <a:lnTo>
                  <a:pt x="1884960" y="1308351"/>
                </a:lnTo>
                <a:lnTo>
                  <a:pt x="1835677" y="1325138"/>
                </a:lnTo>
                <a:lnTo>
                  <a:pt x="1783249" y="1338583"/>
                </a:lnTo>
                <a:lnTo>
                  <a:pt x="1728173" y="1348463"/>
                </a:lnTo>
                <a:lnTo>
                  <a:pt x="1670942" y="1354556"/>
                </a:lnTo>
                <a:lnTo>
                  <a:pt x="1612053" y="1356636"/>
                </a:lnTo>
                <a:lnTo>
                  <a:pt x="1558228" y="1354782"/>
                </a:lnTo>
                <a:lnTo>
                  <a:pt x="1505487" y="1349334"/>
                </a:lnTo>
                <a:lnTo>
                  <a:pt x="1454267" y="1340469"/>
                </a:lnTo>
                <a:lnTo>
                  <a:pt x="1405001" y="1328364"/>
                </a:lnTo>
                <a:lnTo>
                  <a:pt x="1358123" y="1313193"/>
                </a:lnTo>
                <a:lnTo>
                  <a:pt x="1314068" y="1295132"/>
                </a:lnTo>
                <a:lnTo>
                  <a:pt x="1273269" y="1274357"/>
                </a:lnTo>
                <a:lnTo>
                  <a:pt x="1236161" y="1251044"/>
                </a:lnTo>
                <a:lnTo>
                  <a:pt x="1203178" y="1225369"/>
                </a:lnTo>
                <a:lnTo>
                  <a:pt x="1176106" y="1236310"/>
                </a:lnTo>
                <a:lnTo>
                  <a:pt x="1139136" y="1254394"/>
                </a:lnTo>
                <a:lnTo>
                  <a:pt x="1091862" y="1266973"/>
                </a:lnTo>
                <a:lnTo>
                  <a:pt x="1051910" y="1271032"/>
                </a:lnTo>
                <a:lnTo>
                  <a:pt x="994441" y="1273516"/>
                </a:lnTo>
                <a:lnTo>
                  <a:pt x="914473" y="1274359"/>
                </a:lnTo>
                <a:lnTo>
                  <a:pt x="859372" y="1272804"/>
                </a:lnTo>
                <a:lnTo>
                  <a:pt x="805401" y="1268211"/>
                </a:lnTo>
                <a:lnTo>
                  <a:pt x="752890" y="1260688"/>
                </a:lnTo>
                <a:lnTo>
                  <a:pt x="702168" y="1250342"/>
                </a:lnTo>
                <a:lnTo>
                  <a:pt x="653568" y="1237281"/>
                </a:lnTo>
                <a:lnTo>
                  <a:pt x="607418" y="1221612"/>
                </a:lnTo>
                <a:lnTo>
                  <a:pt x="564050" y="1203443"/>
                </a:lnTo>
                <a:lnTo>
                  <a:pt x="523793" y="1182882"/>
                </a:lnTo>
                <a:lnTo>
                  <a:pt x="486978" y="1160036"/>
                </a:lnTo>
                <a:lnTo>
                  <a:pt x="453936" y="1135013"/>
                </a:lnTo>
                <a:lnTo>
                  <a:pt x="424996" y="1107920"/>
                </a:lnTo>
                <a:lnTo>
                  <a:pt x="358087" y="1104850"/>
                </a:lnTo>
                <a:lnTo>
                  <a:pt x="298072" y="1097378"/>
                </a:lnTo>
                <a:lnTo>
                  <a:pt x="244985" y="1085852"/>
                </a:lnTo>
                <a:lnTo>
                  <a:pt x="198863" y="1070617"/>
                </a:lnTo>
                <a:lnTo>
                  <a:pt x="159740" y="1052021"/>
                </a:lnTo>
                <a:lnTo>
                  <a:pt x="127651" y="1030410"/>
                </a:lnTo>
                <a:lnTo>
                  <a:pt x="84717" y="979532"/>
                </a:lnTo>
                <a:lnTo>
                  <a:pt x="70344" y="920754"/>
                </a:lnTo>
                <a:lnTo>
                  <a:pt x="76022" y="885827"/>
                </a:lnTo>
                <a:lnTo>
                  <a:pt x="92693" y="852844"/>
                </a:lnTo>
                <a:lnTo>
                  <a:pt x="119804" y="822098"/>
                </a:lnTo>
                <a:lnTo>
                  <a:pt x="156808" y="793883"/>
                </a:lnTo>
                <a:lnTo>
                  <a:pt x="101670" y="772418"/>
                </a:lnTo>
                <a:lnTo>
                  <a:pt x="57928" y="744864"/>
                </a:lnTo>
                <a:lnTo>
                  <a:pt x="26074" y="712214"/>
                </a:lnTo>
                <a:lnTo>
                  <a:pt x="6600" y="675464"/>
                </a:lnTo>
                <a:lnTo>
                  <a:pt x="0" y="635609"/>
                </a:lnTo>
                <a:lnTo>
                  <a:pt x="5601" y="600469"/>
                </a:lnTo>
                <a:lnTo>
                  <a:pt x="47374" y="537372"/>
                </a:lnTo>
                <a:lnTo>
                  <a:pt x="81518" y="510623"/>
                </a:lnTo>
                <a:lnTo>
                  <a:pt x="123150" y="487877"/>
                </a:lnTo>
                <a:lnTo>
                  <a:pt x="171257" y="469739"/>
                </a:lnTo>
                <a:lnTo>
                  <a:pt x="224826" y="456812"/>
                </a:lnTo>
                <a:lnTo>
                  <a:pt x="282842" y="44970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55405" y="3205368"/>
            <a:ext cx="23495" cy="48260"/>
          </a:xfrm>
          <a:custGeom>
            <a:avLst/>
            <a:gdLst/>
            <a:ahLst/>
            <a:cxnLst/>
            <a:rect l="l" t="t" r="r" b="b"/>
            <a:pathLst>
              <a:path w="23495" h="48260">
                <a:moveTo>
                  <a:pt x="0" y="0"/>
                </a:moveTo>
                <a:lnTo>
                  <a:pt x="3869" y="12051"/>
                </a:lnTo>
                <a:lnTo>
                  <a:pt x="10075" y="24337"/>
                </a:lnTo>
                <a:lnTo>
                  <a:pt x="17104" y="36388"/>
                </a:lnTo>
                <a:lnTo>
                  <a:pt x="23447" y="47733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94018" y="2918966"/>
            <a:ext cx="102870" cy="45085"/>
          </a:xfrm>
          <a:custGeom>
            <a:avLst/>
            <a:gdLst/>
            <a:ahLst/>
            <a:cxnLst/>
            <a:rect l="l" t="t" r="r" b="b"/>
            <a:pathLst>
              <a:path w="102870" h="45085">
                <a:moveTo>
                  <a:pt x="0" y="0"/>
                </a:moveTo>
                <a:lnTo>
                  <a:pt x="26333" y="9705"/>
                </a:lnTo>
                <a:lnTo>
                  <a:pt x="53490" y="20647"/>
                </a:lnTo>
                <a:lnTo>
                  <a:pt x="79549" y="32414"/>
                </a:lnTo>
                <a:lnTo>
                  <a:pt x="102584" y="44593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89012" y="2862440"/>
            <a:ext cx="26670" cy="44450"/>
          </a:xfrm>
          <a:custGeom>
            <a:avLst/>
            <a:gdLst/>
            <a:ahLst/>
            <a:cxnLst/>
            <a:rect l="l" t="t" r="r" b="b"/>
            <a:pathLst>
              <a:path w="26670" h="44450">
                <a:moveTo>
                  <a:pt x="26379" y="0"/>
                </a:moveTo>
                <a:lnTo>
                  <a:pt x="18342" y="10314"/>
                </a:lnTo>
                <a:lnTo>
                  <a:pt x="11541" y="21275"/>
                </a:lnTo>
                <a:lnTo>
                  <a:pt x="5565" y="32591"/>
                </a:lnTo>
                <a:lnTo>
                  <a:pt x="0" y="43965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03404" y="2828524"/>
            <a:ext cx="48895" cy="53975"/>
          </a:xfrm>
          <a:custGeom>
            <a:avLst/>
            <a:gdLst/>
            <a:ahLst/>
            <a:cxnLst/>
            <a:rect l="l" t="t" r="r" b="b"/>
            <a:pathLst>
              <a:path w="48895" h="53975">
                <a:moveTo>
                  <a:pt x="48361" y="0"/>
                </a:moveTo>
                <a:lnTo>
                  <a:pt x="33591" y="12139"/>
                </a:lnTo>
                <a:lnTo>
                  <a:pt x="21432" y="25515"/>
                </a:lnTo>
                <a:lnTo>
                  <a:pt x="10647" y="39480"/>
                </a:lnTo>
                <a:lnTo>
                  <a:pt x="0" y="53386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73138" y="2925875"/>
            <a:ext cx="13335" cy="42545"/>
          </a:xfrm>
          <a:custGeom>
            <a:avLst/>
            <a:gdLst/>
            <a:ahLst/>
            <a:cxnLst/>
            <a:rect l="l" t="t" r="r" b="b"/>
            <a:pathLst>
              <a:path w="13335" h="42544">
                <a:moveTo>
                  <a:pt x="0" y="0"/>
                </a:moveTo>
                <a:lnTo>
                  <a:pt x="3893" y="10549"/>
                </a:lnTo>
                <a:lnTo>
                  <a:pt x="9159" y="23160"/>
                </a:lnTo>
                <a:lnTo>
                  <a:pt x="12777" y="34710"/>
                </a:lnTo>
                <a:lnTo>
                  <a:pt x="11723" y="4208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19688" y="3236771"/>
            <a:ext cx="106045" cy="83820"/>
          </a:xfrm>
          <a:custGeom>
            <a:avLst/>
            <a:gdLst/>
            <a:ahLst/>
            <a:cxnLst/>
            <a:rect l="l" t="t" r="r" b="b"/>
            <a:pathLst>
              <a:path w="106045" h="83820">
                <a:moveTo>
                  <a:pt x="105516" y="0"/>
                </a:moveTo>
                <a:lnTo>
                  <a:pt x="85113" y="23297"/>
                </a:lnTo>
                <a:lnTo>
                  <a:pt x="61001" y="45064"/>
                </a:lnTo>
                <a:lnTo>
                  <a:pt x="32768" y="65182"/>
                </a:lnTo>
                <a:lnTo>
                  <a:pt x="0" y="83533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63917" y="3474811"/>
            <a:ext cx="244475" cy="224154"/>
          </a:xfrm>
          <a:custGeom>
            <a:avLst/>
            <a:gdLst/>
            <a:ahLst/>
            <a:cxnLst/>
            <a:rect l="l" t="t" r="r" b="b"/>
            <a:pathLst>
              <a:path w="244475" h="224154">
                <a:moveTo>
                  <a:pt x="243272" y="223593"/>
                </a:moveTo>
                <a:lnTo>
                  <a:pt x="236586" y="173819"/>
                </a:lnTo>
                <a:lnTo>
                  <a:pt x="196377" y="110383"/>
                </a:lnTo>
                <a:lnTo>
                  <a:pt x="162498" y="78033"/>
                </a:lnTo>
                <a:lnTo>
                  <a:pt x="118797" y="47655"/>
                </a:lnTo>
                <a:lnTo>
                  <a:pt x="64791" y="21045"/>
                </a:lnTo>
                <a:lnTo>
                  <a:pt x="0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59439" y="3846002"/>
            <a:ext cx="19685" cy="59690"/>
          </a:xfrm>
          <a:custGeom>
            <a:avLst/>
            <a:gdLst/>
            <a:ahLst/>
            <a:cxnLst/>
            <a:rect l="l" t="t" r="r" b="b"/>
            <a:pathLst>
              <a:path w="19685" h="59689">
                <a:moveTo>
                  <a:pt x="0" y="59666"/>
                </a:moveTo>
                <a:lnTo>
                  <a:pt x="7510" y="44426"/>
                </a:lnTo>
                <a:lnTo>
                  <a:pt x="12823" y="29597"/>
                </a:lnTo>
                <a:lnTo>
                  <a:pt x="16487" y="14887"/>
                </a:lnTo>
                <a:lnTo>
                  <a:pt x="19051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24447" y="3926395"/>
            <a:ext cx="53340" cy="55244"/>
          </a:xfrm>
          <a:custGeom>
            <a:avLst/>
            <a:gdLst/>
            <a:ahLst/>
            <a:cxnLst/>
            <a:rect l="l" t="t" r="r" b="b"/>
            <a:pathLst>
              <a:path w="53339" h="55245">
                <a:moveTo>
                  <a:pt x="52758" y="54642"/>
                </a:moveTo>
                <a:lnTo>
                  <a:pt x="36683" y="41953"/>
                </a:lnTo>
                <a:lnTo>
                  <a:pt x="23082" y="28498"/>
                </a:lnTo>
                <a:lnTo>
                  <a:pt x="11128" y="14455"/>
                </a:lnTo>
                <a:lnTo>
                  <a:pt x="0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97559" y="3851654"/>
            <a:ext cx="82550" cy="12065"/>
          </a:xfrm>
          <a:custGeom>
            <a:avLst/>
            <a:gdLst/>
            <a:ahLst/>
            <a:cxnLst/>
            <a:rect l="l" t="t" r="r" b="b"/>
            <a:pathLst>
              <a:path w="82550" h="12064">
                <a:moveTo>
                  <a:pt x="0" y="11933"/>
                </a:moveTo>
                <a:lnTo>
                  <a:pt x="20860" y="9803"/>
                </a:lnTo>
                <a:lnTo>
                  <a:pt x="41583" y="7144"/>
                </a:lnTo>
                <a:lnTo>
                  <a:pt x="62031" y="3896"/>
                </a:lnTo>
                <a:lnTo>
                  <a:pt x="82067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29370" y="3549551"/>
            <a:ext cx="184785" cy="26034"/>
          </a:xfrm>
          <a:custGeom>
            <a:avLst/>
            <a:gdLst/>
            <a:ahLst/>
            <a:cxnLst/>
            <a:rect l="l" t="t" r="r" b="b"/>
            <a:pathLst>
              <a:path w="184785" h="26035">
                <a:moveTo>
                  <a:pt x="0" y="0"/>
                </a:moveTo>
                <a:lnTo>
                  <a:pt x="37920" y="11609"/>
                </a:lnTo>
                <a:lnTo>
                  <a:pt x="80236" y="20804"/>
                </a:lnTo>
                <a:lnTo>
                  <a:pt x="128598" y="25878"/>
                </a:lnTo>
                <a:lnTo>
                  <a:pt x="184653" y="25122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364391" y="3054790"/>
            <a:ext cx="1553210" cy="7239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63855" marR="5080" indent="-351790">
              <a:lnSpc>
                <a:spcPct val="102600"/>
              </a:lnSpc>
              <a:spcBef>
                <a:spcPts val="55"/>
              </a:spcBef>
            </a:pPr>
            <a:r>
              <a:rPr sz="2250" spc="0">
                <a:latin typeface="Calibri"/>
                <a:cs typeface="Calibri"/>
              </a:rPr>
              <a:t>Coo</a:t>
            </a:r>
            <a:r>
              <a:rPr sz="2250" spc="-30">
                <a:latin typeface="Calibri"/>
                <a:cs typeface="Calibri"/>
              </a:rPr>
              <a:t>r</a:t>
            </a:r>
            <a:r>
              <a:rPr sz="2250" spc="-25">
                <a:latin typeface="Calibri"/>
                <a:cs typeface="Calibri"/>
              </a:rPr>
              <a:t>dina</a:t>
            </a:r>
            <a:r>
              <a:rPr lang="en-US" sz="2250" spc="-25" dirty="0" err="1">
                <a:latin typeface="Calibri"/>
                <a:cs typeface="Calibri"/>
              </a:rPr>
              <a:t>ti</a:t>
            </a:r>
            <a:r>
              <a:rPr sz="2250" spc="-25" dirty="0" err="1">
                <a:latin typeface="Calibri"/>
                <a:cs typeface="Calibri"/>
              </a:rPr>
              <a:t>on</a:t>
            </a:r>
            <a:r>
              <a:rPr sz="2250" spc="-25" dirty="0">
                <a:latin typeface="Calibri"/>
                <a:cs typeface="Calibri"/>
              </a:rPr>
              <a:t>  </a:t>
            </a:r>
            <a:r>
              <a:rPr sz="2250" spc="5" dirty="0">
                <a:latin typeface="Calibri"/>
                <a:cs typeface="Calibri"/>
              </a:rPr>
              <a:t>Service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16</a:t>
            </a:fld>
            <a:endParaRPr spc="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229" y="987191"/>
            <a:ext cx="759269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Fallacies </a:t>
            </a:r>
            <a:r>
              <a:rPr spc="-5" dirty="0"/>
              <a:t>of </a:t>
            </a:r>
            <a:r>
              <a:rPr spc="-10" dirty="0"/>
              <a:t>distributed</a:t>
            </a:r>
            <a:r>
              <a:rPr spc="-20" dirty="0"/>
              <a:t> </a:t>
            </a:r>
            <a:r>
              <a:rPr spc="-65" dirty="0"/>
              <a:t>compu</a:t>
            </a:r>
            <a:r>
              <a:rPr lang="en-US" spc="-65" dirty="0"/>
              <a:t>ti</a:t>
            </a:r>
            <a:r>
              <a:rPr spc="-65"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31990"/>
            <a:ext cx="8376920" cy="450764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21334" algn="l"/>
                <a:tab pos="521970" algn="l"/>
              </a:tabLst>
            </a:pPr>
            <a:r>
              <a:rPr sz="2950" spc="0" dirty="0">
                <a:latin typeface="Calibri"/>
                <a:cs typeface="Calibri"/>
              </a:rPr>
              <a:t>The </a:t>
            </a:r>
            <a:r>
              <a:rPr sz="2950" spc="-5" dirty="0">
                <a:latin typeface="Calibri"/>
                <a:cs typeface="Calibri"/>
              </a:rPr>
              <a:t>network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reliable.</a:t>
            </a:r>
          </a:p>
          <a:p>
            <a:pPr marL="521334" indent="-508634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521334" algn="l"/>
                <a:tab pos="521970" algn="l"/>
              </a:tabLst>
            </a:pPr>
            <a:r>
              <a:rPr sz="2950" spc="-5" dirty="0">
                <a:latin typeface="Calibri"/>
                <a:cs typeface="Calibri"/>
              </a:rPr>
              <a:t>Latency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zero.</a:t>
            </a:r>
            <a:endParaRPr sz="2950" dirty="0">
              <a:latin typeface="Calibri"/>
              <a:cs typeface="Calibri"/>
            </a:endParaRPr>
          </a:p>
          <a:p>
            <a:pPr marL="521334" indent="-508634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521334" algn="l"/>
                <a:tab pos="521970" algn="l"/>
              </a:tabLst>
            </a:pPr>
            <a:r>
              <a:rPr sz="2950" spc="0" dirty="0">
                <a:latin typeface="Calibri"/>
                <a:cs typeface="Calibri"/>
              </a:rPr>
              <a:t>Bandwidth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5" dirty="0">
                <a:latin typeface="Calibri"/>
                <a:cs typeface="Calibri"/>
              </a:rPr>
              <a:t>inﬁnite.</a:t>
            </a:r>
            <a:endParaRPr sz="2950" dirty="0">
              <a:latin typeface="Calibri"/>
              <a:cs typeface="Calibri"/>
            </a:endParaRPr>
          </a:p>
          <a:p>
            <a:pPr marL="521334" indent="-508634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521334" algn="l"/>
                <a:tab pos="521970" algn="l"/>
              </a:tabLst>
            </a:pPr>
            <a:r>
              <a:rPr sz="2950" spc="0" dirty="0">
                <a:latin typeface="Calibri"/>
                <a:cs typeface="Calibri"/>
              </a:rPr>
              <a:t>The </a:t>
            </a:r>
            <a:r>
              <a:rPr sz="2950" spc="-5" dirty="0">
                <a:latin typeface="Calibri"/>
                <a:cs typeface="Calibri"/>
              </a:rPr>
              <a:t>network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5" dirty="0">
                <a:latin typeface="Calibri"/>
                <a:cs typeface="Calibri"/>
              </a:rPr>
              <a:t>secure.</a:t>
            </a:r>
            <a:endParaRPr sz="2950" dirty="0">
              <a:latin typeface="Calibri"/>
              <a:cs typeface="Calibri"/>
            </a:endParaRPr>
          </a:p>
          <a:p>
            <a:pPr marL="521334" indent="-508634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521334" algn="l"/>
                <a:tab pos="521970" algn="l"/>
              </a:tabLst>
            </a:pPr>
            <a:r>
              <a:rPr sz="2950" spc="-30" dirty="0">
                <a:latin typeface="Calibri"/>
                <a:cs typeface="Calibri"/>
              </a:rPr>
              <a:t>Topology </a:t>
            </a:r>
            <a:r>
              <a:rPr sz="2950" dirty="0">
                <a:latin typeface="Calibri"/>
                <a:cs typeface="Calibri"/>
              </a:rPr>
              <a:t>doesn't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change.</a:t>
            </a:r>
          </a:p>
          <a:p>
            <a:pPr marL="521334" indent="-508634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521334" algn="l"/>
                <a:tab pos="521970" algn="l"/>
              </a:tabLst>
            </a:pPr>
            <a:r>
              <a:rPr sz="2950" spc="-5" dirty="0">
                <a:latin typeface="Calibri"/>
                <a:cs typeface="Calibri"/>
              </a:rPr>
              <a:t>There </a:t>
            </a:r>
            <a:r>
              <a:rPr sz="2950" dirty="0">
                <a:latin typeface="Calibri"/>
                <a:cs typeface="Calibri"/>
              </a:rPr>
              <a:t>is </a:t>
            </a:r>
            <a:r>
              <a:rPr sz="2950" spc="0" dirty="0">
                <a:latin typeface="Calibri"/>
                <a:cs typeface="Calibri"/>
              </a:rPr>
              <a:t>one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30" dirty="0">
                <a:latin typeface="Calibri"/>
                <a:cs typeface="Calibri"/>
              </a:rPr>
              <a:t>administrator.</a:t>
            </a:r>
            <a:endParaRPr sz="2950" dirty="0">
              <a:latin typeface="Calibri"/>
              <a:cs typeface="Calibri"/>
            </a:endParaRPr>
          </a:p>
          <a:p>
            <a:pPr marL="521334" indent="-508634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521334" algn="l"/>
                <a:tab pos="521970" algn="l"/>
              </a:tabLst>
            </a:pPr>
            <a:r>
              <a:rPr sz="2950" spc="-25" dirty="0">
                <a:latin typeface="Calibri"/>
                <a:cs typeface="Calibri"/>
              </a:rPr>
              <a:t>Transport </a:t>
            </a:r>
            <a:r>
              <a:rPr sz="2950" spc="-10" dirty="0">
                <a:latin typeface="Calibri"/>
                <a:cs typeface="Calibri"/>
              </a:rPr>
              <a:t>cost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zero.</a:t>
            </a:r>
            <a:endParaRPr sz="2950" dirty="0">
              <a:latin typeface="Calibri"/>
              <a:cs typeface="Calibri"/>
            </a:endParaRPr>
          </a:p>
          <a:p>
            <a:pPr marL="521334" indent="-508634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521334" algn="l"/>
                <a:tab pos="521970" algn="l"/>
              </a:tabLst>
            </a:pPr>
            <a:r>
              <a:rPr sz="2950" spc="0" dirty="0">
                <a:latin typeface="Calibri"/>
                <a:cs typeface="Calibri"/>
              </a:rPr>
              <a:t>The </a:t>
            </a:r>
            <a:r>
              <a:rPr sz="2950" spc="-5" dirty="0">
                <a:latin typeface="Calibri"/>
                <a:cs typeface="Calibri"/>
              </a:rPr>
              <a:t>network </a:t>
            </a:r>
            <a:r>
              <a:rPr sz="2950" dirty="0">
                <a:latin typeface="Calibri"/>
                <a:cs typeface="Calibri"/>
              </a:rPr>
              <a:t>is homogeneous.</a:t>
            </a:r>
          </a:p>
          <a:p>
            <a:pPr marL="2421255">
              <a:lnSpc>
                <a:spcPct val="100000"/>
              </a:lnSpc>
              <a:spcBef>
                <a:spcPts val="1830"/>
              </a:spcBef>
            </a:pPr>
            <a:r>
              <a:rPr sz="1750" b="1" spc="-5" dirty="0">
                <a:latin typeface="Calibri"/>
                <a:cs typeface="Calibri"/>
              </a:rPr>
              <a:t>Peter </a:t>
            </a:r>
            <a:r>
              <a:rPr sz="1750" b="1" spc="0" dirty="0">
                <a:latin typeface="Calibri"/>
                <a:cs typeface="Calibri"/>
              </a:rPr>
              <a:t>Deutsch,</a:t>
            </a:r>
            <a:r>
              <a:rPr sz="1750" b="1" spc="114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h</a:t>
            </a:r>
            <a:r>
              <a:rPr lang="en-US" sz="1750" spc="5" dirty="0">
                <a:latin typeface="Calibri"/>
                <a:cs typeface="Calibri"/>
              </a:rPr>
              <a:t>tt</a:t>
            </a:r>
            <a:r>
              <a:rPr sz="1750" spc="5" dirty="0">
                <a:latin typeface="Calibri"/>
                <a:cs typeface="Calibri"/>
              </a:rPr>
              <a:t>p://blogs.sun.com/jag/resource/Fallacies.html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17</a:t>
            </a:fld>
            <a:endParaRPr spc="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One </a:t>
            </a:r>
            <a:r>
              <a:rPr spc="-15" dirty="0"/>
              <a:t>more</a:t>
            </a:r>
            <a:r>
              <a:rPr spc="-90" dirty="0"/>
              <a:t> </a:t>
            </a:r>
            <a:r>
              <a:rPr spc="-15" dirty="0"/>
              <a:t>fallacy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0760" y="3694582"/>
            <a:ext cx="3924300" cy="508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75" dirty="0">
                <a:latin typeface="Calibri"/>
                <a:cs typeface="Calibri"/>
              </a:rPr>
              <a:t>You </a:t>
            </a:r>
            <a:r>
              <a:rPr sz="3150" spc="0" dirty="0">
                <a:latin typeface="Calibri"/>
                <a:cs typeface="Calibri"/>
              </a:rPr>
              <a:t>know who </a:t>
            </a:r>
            <a:r>
              <a:rPr sz="3150" dirty="0">
                <a:latin typeface="Calibri"/>
                <a:cs typeface="Calibri"/>
              </a:rPr>
              <a:t>is </a:t>
            </a:r>
            <a:r>
              <a:rPr sz="3150" spc="-5" dirty="0">
                <a:latin typeface="Calibri"/>
                <a:cs typeface="Calibri"/>
              </a:rPr>
              <a:t>alive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88" y="1982680"/>
            <a:ext cx="3102879" cy="447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18</a:t>
            </a:fld>
            <a:endParaRPr spc="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5190" y="987191"/>
            <a:ext cx="402907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Why </a:t>
            </a:r>
            <a:r>
              <a:rPr spc="-5" dirty="0"/>
              <a:t>is it</a:t>
            </a:r>
            <a:r>
              <a:rPr spc="-60" dirty="0"/>
              <a:t> </a:t>
            </a:r>
            <a:r>
              <a:rPr spc="-5" dirty="0"/>
              <a:t>diﬃcult?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428"/>
            <a:ext cx="8343265" cy="46812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dirty="0">
                <a:latin typeface="Calibri"/>
                <a:cs typeface="Calibri"/>
              </a:rPr>
              <a:t>FLP impossibility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result</a:t>
            </a:r>
          </a:p>
          <a:p>
            <a:pPr marL="747395" lvl="1" indent="-282575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48030" algn="l"/>
              </a:tabLst>
            </a:pPr>
            <a:r>
              <a:rPr sz="2550" dirty="0">
                <a:latin typeface="Calibri"/>
                <a:cs typeface="Calibri"/>
              </a:rPr>
              <a:t>Asynchronous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systems</a:t>
            </a:r>
            <a:endParaRPr sz="25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0" dirty="0">
                <a:latin typeface="Calibri"/>
                <a:cs typeface="Calibri"/>
              </a:rPr>
              <a:t>Consensus </a:t>
            </a:r>
            <a:r>
              <a:rPr sz="2550" dirty="0">
                <a:latin typeface="Calibri"/>
                <a:cs typeface="Calibri"/>
              </a:rPr>
              <a:t>is impossible if </a:t>
            </a:r>
            <a:r>
              <a:rPr sz="2550" spc="5" dirty="0">
                <a:latin typeface="Calibri"/>
                <a:cs typeface="Calibri"/>
              </a:rPr>
              <a:t>a </a:t>
            </a:r>
            <a:r>
              <a:rPr sz="2550" dirty="0">
                <a:latin typeface="Calibri"/>
                <a:cs typeface="Calibri"/>
              </a:rPr>
              <a:t>single process can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crash</a:t>
            </a:r>
            <a:endParaRPr sz="2550" dirty="0">
              <a:latin typeface="Calibri"/>
              <a:cs typeface="Calibri"/>
            </a:endParaRPr>
          </a:p>
          <a:p>
            <a:pPr marL="4500880">
              <a:lnSpc>
                <a:spcPct val="100000"/>
              </a:lnSpc>
              <a:spcBef>
                <a:spcPts val="785"/>
              </a:spcBef>
            </a:pPr>
            <a:r>
              <a:rPr sz="1750" i="1" spc="-10" dirty="0">
                <a:latin typeface="Calibri"/>
                <a:cs typeface="Calibri"/>
              </a:rPr>
              <a:t>Fischer, </a:t>
            </a:r>
            <a:r>
              <a:rPr sz="1750" i="1" spc="-5" dirty="0">
                <a:latin typeface="Calibri"/>
                <a:cs typeface="Calibri"/>
              </a:rPr>
              <a:t>Lynch, </a:t>
            </a:r>
            <a:r>
              <a:rPr sz="1750" i="1" spc="0" dirty="0">
                <a:latin typeface="Calibri"/>
                <a:cs typeface="Calibri"/>
              </a:rPr>
              <a:t>Paterson, </a:t>
            </a:r>
            <a:r>
              <a:rPr sz="1750" i="1" dirty="0">
                <a:latin typeface="Calibri"/>
                <a:cs typeface="Calibri"/>
              </a:rPr>
              <a:t>ACM </a:t>
            </a:r>
            <a:r>
              <a:rPr sz="1750" i="1" spc="10" dirty="0">
                <a:latin typeface="Calibri"/>
                <a:cs typeface="Calibri"/>
              </a:rPr>
              <a:t>PODS,</a:t>
            </a:r>
            <a:r>
              <a:rPr sz="1750" i="1" spc="-15" dirty="0">
                <a:latin typeface="Calibri"/>
                <a:cs typeface="Calibri"/>
              </a:rPr>
              <a:t> </a:t>
            </a:r>
            <a:r>
              <a:rPr sz="1750" i="1" spc="10" dirty="0">
                <a:latin typeface="Calibri"/>
                <a:cs typeface="Calibri"/>
              </a:rPr>
              <a:t>1983</a:t>
            </a:r>
            <a:endParaRPr sz="1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spc="-5" dirty="0">
                <a:latin typeface="Calibri"/>
                <a:cs typeface="Calibri"/>
              </a:rPr>
              <a:t>According </a:t>
            </a:r>
            <a:r>
              <a:rPr sz="2950" spc="-10" dirty="0">
                <a:latin typeface="Calibri"/>
                <a:cs typeface="Calibri"/>
              </a:rPr>
              <a:t>to </a:t>
            </a:r>
            <a:r>
              <a:rPr sz="2950" spc="-35" dirty="0">
                <a:latin typeface="Calibri"/>
                <a:cs typeface="Calibri"/>
              </a:rPr>
              <a:t>Herlihy, </a:t>
            </a:r>
            <a:r>
              <a:rPr sz="2950" spc="-5" dirty="0">
                <a:latin typeface="Calibri"/>
                <a:cs typeface="Calibri"/>
              </a:rPr>
              <a:t>we </a:t>
            </a:r>
            <a:r>
              <a:rPr sz="2950" spc="0" dirty="0">
                <a:latin typeface="Calibri"/>
                <a:cs typeface="Calibri"/>
              </a:rPr>
              <a:t>do need</a:t>
            </a:r>
            <a:r>
              <a:rPr sz="2950" spc="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consensus</a:t>
            </a:r>
          </a:p>
          <a:p>
            <a:pPr marL="747395" lvl="1" indent="-28257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20" dirty="0">
                <a:latin typeface="Calibri"/>
                <a:cs typeface="Calibri"/>
              </a:rPr>
              <a:t>Wait‐free </a:t>
            </a:r>
            <a:r>
              <a:rPr sz="2550" spc="-25" dirty="0">
                <a:latin typeface="Calibri"/>
                <a:cs typeface="Calibri"/>
              </a:rPr>
              <a:t>synchroniza</a:t>
            </a:r>
            <a:r>
              <a:rPr lang="en-US" sz="2550" spc="-25" dirty="0">
                <a:latin typeface="Calibri"/>
                <a:cs typeface="Calibri"/>
              </a:rPr>
              <a:t>tio</a:t>
            </a:r>
            <a:r>
              <a:rPr sz="2550" spc="-25" dirty="0">
                <a:latin typeface="Calibri"/>
                <a:cs typeface="Calibri"/>
              </a:rPr>
              <a:t>n</a:t>
            </a:r>
            <a:endParaRPr sz="25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20" dirty="0">
                <a:latin typeface="Calibri"/>
                <a:cs typeface="Calibri"/>
              </a:rPr>
              <a:t>Wait‐free: </a:t>
            </a:r>
            <a:r>
              <a:rPr sz="2550" spc="-25" dirty="0">
                <a:latin typeface="Calibri"/>
                <a:cs typeface="Calibri"/>
              </a:rPr>
              <a:t>comple</a:t>
            </a:r>
            <a:r>
              <a:rPr lang="en-US" sz="2550" spc="-25" dirty="0">
                <a:latin typeface="Calibri"/>
                <a:cs typeface="Calibri"/>
              </a:rPr>
              <a:t>tio</a:t>
            </a:r>
            <a:r>
              <a:rPr sz="2550" spc="-25" dirty="0">
                <a:latin typeface="Calibri"/>
                <a:cs typeface="Calibri"/>
              </a:rPr>
              <a:t>n </a:t>
            </a:r>
            <a:r>
              <a:rPr sz="2550" spc="0" dirty="0">
                <a:latin typeface="Calibri"/>
                <a:cs typeface="Calibri"/>
              </a:rPr>
              <a:t>in </a:t>
            </a:r>
            <a:r>
              <a:rPr sz="2550" spc="5" dirty="0">
                <a:latin typeface="Calibri"/>
                <a:cs typeface="Calibri"/>
              </a:rPr>
              <a:t>a </a:t>
            </a:r>
            <a:r>
              <a:rPr sz="2550" dirty="0">
                <a:latin typeface="Calibri"/>
                <a:cs typeface="Calibri"/>
              </a:rPr>
              <a:t>ﬁnite </a:t>
            </a:r>
            <a:r>
              <a:rPr sz="2550" spc="0" dirty="0">
                <a:latin typeface="Calibri"/>
                <a:cs typeface="Calibri"/>
              </a:rPr>
              <a:t>number of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steps</a:t>
            </a:r>
            <a:endParaRPr sz="25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48030" algn="l"/>
              </a:tabLst>
            </a:pPr>
            <a:r>
              <a:rPr sz="2550" dirty="0">
                <a:latin typeface="Calibri"/>
                <a:cs typeface="Calibri"/>
              </a:rPr>
              <a:t>Universal object: equivalent </a:t>
            </a:r>
            <a:r>
              <a:rPr sz="2550" spc="-5" dirty="0">
                <a:latin typeface="Calibri"/>
                <a:cs typeface="Calibri"/>
              </a:rPr>
              <a:t>to </a:t>
            </a:r>
            <a:r>
              <a:rPr sz="2550" dirty="0">
                <a:latin typeface="Calibri"/>
                <a:cs typeface="Calibri"/>
              </a:rPr>
              <a:t>solving consensus </a:t>
            </a:r>
            <a:r>
              <a:rPr sz="2550" spc="-15" dirty="0">
                <a:latin typeface="Calibri"/>
                <a:cs typeface="Calibri"/>
              </a:rPr>
              <a:t>for</a:t>
            </a:r>
            <a:r>
              <a:rPr sz="2550" spc="40" dirty="0">
                <a:latin typeface="Calibri"/>
                <a:cs typeface="Calibri"/>
              </a:rPr>
              <a:t> </a:t>
            </a:r>
            <a:r>
              <a:rPr sz="2550" i="1" spc="5" dirty="0">
                <a:latin typeface="Calibri"/>
                <a:cs typeface="Calibri"/>
              </a:rPr>
              <a:t>n</a:t>
            </a:r>
            <a:endParaRPr sz="2550" dirty="0">
              <a:latin typeface="Calibri"/>
              <a:cs typeface="Calibri"/>
            </a:endParaRPr>
          </a:p>
          <a:p>
            <a:pPr marL="753745">
              <a:lnSpc>
                <a:spcPct val="100000"/>
              </a:lnSpc>
              <a:spcBef>
                <a:spcPts val="80"/>
              </a:spcBef>
            </a:pPr>
            <a:r>
              <a:rPr sz="2550" dirty="0">
                <a:latin typeface="Calibri"/>
                <a:cs typeface="Calibri"/>
              </a:rPr>
              <a:t>processes</a:t>
            </a:r>
          </a:p>
          <a:p>
            <a:pPr marL="5514340">
              <a:lnSpc>
                <a:spcPct val="100000"/>
              </a:lnSpc>
              <a:spcBef>
                <a:spcPts val="95"/>
              </a:spcBef>
            </a:pPr>
            <a:r>
              <a:rPr sz="1750" i="1" spc="-10" dirty="0">
                <a:latin typeface="Calibri"/>
                <a:cs typeface="Calibri"/>
              </a:rPr>
              <a:t>Herlihy, </a:t>
            </a:r>
            <a:r>
              <a:rPr sz="1750" i="1" dirty="0">
                <a:latin typeface="Calibri"/>
                <a:cs typeface="Calibri"/>
              </a:rPr>
              <a:t>ACM TOPLAS,</a:t>
            </a:r>
            <a:r>
              <a:rPr sz="1750" i="1" spc="-25" dirty="0">
                <a:latin typeface="Calibri"/>
                <a:cs typeface="Calibri"/>
              </a:rPr>
              <a:t> </a:t>
            </a:r>
            <a:r>
              <a:rPr sz="1750" i="1" spc="10" dirty="0">
                <a:latin typeface="Calibri"/>
                <a:cs typeface="Calibri"/>
              </a:rPr>
              <a:t>1991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19</a:t>
            </a:fld>
            <a:endParaRPr spc="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6570" y="987191"/>
            <a:ext cx="315214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Plan </a:t>
            </a:r>
            <a:r>
              <a:rPr spc="-35" dirty="0"/>
              <a:t>for</a:t>
            </a:r>
            <a:r>
              <a:rPr spc="-65" dirty="0"/>
              <a:t> </a:t>
            </a:r>
            <a:r>
              <a:rPr spc="-30" dirty="0"/>
              <a:t>today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7031" y="2034502"/>
            <a:ext cx="4772025" cy="45390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spc="-15" dirty="0">
                <a:latin typeface="Calibri"/>
                <a:cs typeface="Calibri"/>
              </a:rPr>
              <a:t>First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half</a:t>
            </a:r>
          </a:p>
          <a:p>
            <a:pPr marL="747395" lvl="1" indent="-282575">
              <a:lnSpc>
                <a:spcPts val="3055"/>
              </a:lnSpc>
              <a:spcBef>
                <a:spcPts val="25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10" dirty="0">
                <a:latin typeface="Calibri"/>
                <a:cs typeface="Calibri"/>
              </a:rPr>
              <a:t>Part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1</a:t>
            </a:r>
            <a:endParaRPr sz="2550" dirty="0">
              <a:latin typeface="Calibri"/>
              <a:cs typeface="Calibri"/>
            </a:endParaRPr>
          </a:p>
          <a:p>
            <a:pPr marL="1143000" lvl="2" indent="-226060">
              <a:lnSpc>
                <a:spcPts val="2575"/>
              </a:lnSpc>
              <a:buFont typeface="Arial"/>
              <a:buChar char="•"/>
              <a:tabLst>
                <a:tab pos="1143000" algn="l"/>
                <a:tab pos="1143635" algn="l"/>
              </a:tabLst>
            </a:pPr>
            <a:r>
              <a:rPr sz="2150" spc="-50" dirty="0">
                <a:latin typeface="Calibri"/>
                <a:cs typeface="Calibri"/>
              </a:rPr>
              <a:t>Mo</a:t>
            </a:r>
            <a:r>
              <a:rPr lang="en-US" sz="2150" spc="-50" dirty="0">
                <a:latin typeface="Calibri"/>
                <a:cs typeface="Calibri"/>
              </a:rPr>
              <a:t>tivati</a:t>
            </a:r>
            <a:r>
              <a:rPr sz="2150" spc="-50" dirty="0">
                <a:latin typeface="Calibri"/>
                <a:cs typeface="Calibri"/>
              </a:rPr>
              <a:t>on </a:t>
            </a:r>
            <a:r>
              <a:rPr sz="2150" spc="0" dirty="0">
                <a:latin typeface="Calibri"/>
                <a:cs typeface="Calibri"/>
              </a:rPr>
              <a:t>and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background</a:t>
            </a:r>
          </a:p>
          <a:p>
            <a:pPr marL="747395" lvl="1" indent="-28257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10" dirty="0">
                <a:latin typeface="Calibri"/>
                <a:cs typeface="Calibri"/>
              </a:rPr>
              <a:t>Part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2</a:t>
            </a:r>
            <a:endParaRPr sz="2550" dirty="0">
              <a:latin typeface="Calibri"/>
              <a:cs typeface="Calibri"/>
            </a:endParaRPr>
          </a:p>
          <a:p>
            <a:pPr marL="1143000" lvl="2" indent="-22606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1143000" algn="l"/>
                <a:tab pos="1143635" algn="l"/>
              </a:tabLst>
            </a:pPr>
            <a:r>
              <a:rPr sz="2150" spc="5">
                <a:latin typeface="Calibri"/>
                <a:cs typeface="Calibri"/>
              </a:rPr>
              <a:t>How </a:t>
            </a:r>
            <a:r>
              <a:rPr sz="2150">
                <a:latin typeface="Calibri"/>
                <a:cs typeface="Calibri"/>
              </a:rPr>
              <a:t>ZooKeeper </a:t>
            </a:r>
            <a:r>
              <a:rPr sz="2150" dirty="0">
                <a:latin typeface="Calibri"/>
                <a:cs typeface="Calibri"/>
              </a:rPr>
              <a:t>works </a:t>
            </a:r>
            <a:r>
              <a:rPr sz="2150" spc="5" dirty="0">
                <a:latin typeface="Calibri"/>
                <a:cs typeface="Calibri"/>
              </a:rPr>
              <a:t>on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spc="0" dirty="0">
                <a:latin typeface="Calibri"/>
                <a:cs typeface="Calibri"/>
              </a:rPr>
              <a:t>paper</a:t>
            </a:r>
            <a:endParaRPr sz="2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dirty="0">
                <a:latin typeface="Calibri"/>
                <a:cs typeface="Calibri"/>
              </a:rPr>
              <a:t>Second</a:t>
            </a:r>
            <a:r>
              <a:rPr sz="2950" spc="-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half</a:t>
            </a:r>
          </a:p>
          <a:p>
            <a:pPr marL="747395" lvl="1" indent="-282575">
              <a:lnSpc>
                <a:spcPts val="3055"/>
              </a:lnSpc>
              <a:spcBef>
                <a:spcPts val="5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10" dirty="0">
                <a:latin typeface="Calibri"/>
                <a:cs typeface="Calibri"/>
              </a:rPr>
              <a:t>Part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3</a:t>
            </a:r>
            <a:endParaRPr sz="2550" dirty="0">
              <a:latin typeface="Calibri"/>
              <a:cs typeface="Calibri"/>
            </a:endParaRPr>
          </a:p>
          <a:p>
            <a:pPr marL="1143000" lvl="2" indent="-226060">
              <a:lnSpc>
                <a:spcPts val="2575"/>
              </a:lnSpc>
              <a:buFont typeface="Arial"/>
              <a:buChar char="•"/>
              <a:tabLst>
                <a:tab pos="1143000" algn="l"/>
                <a:tab pos="1143635" algn="l"/>
              </a:tabLst>
            </a:pPr>
            <a:r>
              <a:rPr sz="2150" dirty="0">
                <a:latin typeface="Calibri"/>
                <a:cs typeface="Calibri"/>
              </a:rPr>
              <a:t>Share </a:t>
            </a:r>
            <a:r>
              <a:rPr sz="2150" spc="5" dirty="0">
                <a:latin typeface="Calibri"/>
                <a:cs typeface="Calibri"/>
              </a:rPr>
              <a:t>some </a:t>
            </a:r>
            <a:r>
              <a:rPr sz="2150" spc="-30" dirty="0">
                <a:latin typeface="Calibri"/>
                <a:cs typeface="Calibri"/>
              </a:rPr>
              <a:t>prac</a:t>
            </a:r>
            <a:r>
              <a:rPr lang="en-US" sz="2150" spc="-30" dirty="0">
                <a:latin typeface="Calibri"/>
                <a:cs typeface="Calibri"/>
              </a:rPr>
              <a:t>ti</a:t>
            </a:r>
            <a:r>
              <a:rPr sz="2150" spc="-30" dirty="0">
                <a:latin typeface="Calibri"/>
                <a:cs typeface="Calibri"/>
              </a:rPr>
              <a:t>cal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experience</a:t>
            </a:r>
          </a:p>
          <a:p>
            <a:pPr marL="1143000" lvl="2" indent="-2260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143000" algn="l"/>
                <a:tab pos="1143635" algn="l"/>
              </a:tabLst>
            </a:pPr>
            <a:r>
              <a:rPr sz="2150" dirty="0">
                <a:latin typeface="Calibri"/>
                <a:cs typeface="Calibri"/>
              </a:rPr>
              <a:t>Programming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exercises</a:t>
            </a:r>
            <a:endParaRPr sz="2150" dirty="0">
              <a:latin typeface="Calibri"/>
              <a:cs typeface="Calibri"/>
            </a:endParaRPr>
          </a:p>
          <a:p>
            <a:pPr marL="747395" lvl="1" indent="-282575">
              <a:lnSpc>
                <a:spcPts val="3055"/>
              </a:lnSpc>
              <a:spcBef>
                <a:spcPts val="5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10" dirty="0">
                <a:latin typeface="Calibri"/>
                <a:cs typeface="Calibri"/>
              </a:rPr>
              <a:t>Part</a:t>
            </a:r>
            <a:r>
              <a:rPr sz="2550" spc="-9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4</a:t>
            </a:r>
            <a:endParaRPr sz="2550" dirty="0">
              <a:latin typeface="Calibri"/>
              <a:cs typeface="Calibri"/>
            </a:endParaRPr>
          </a:p>
          <a:p>
            <a:pPr marL="1143000" lvl="2" indent="-226060">
              <a:lnSpc>
                <a:spcPts val="2575"/>
              </a:lnSpc>
              <a:buFont typeface="Arial"/>
              <a:buChar char="•"/>
              <a:tabLst>
                <a:tab pos="1143000" algn="l"/>
                <a:tab pos="1143635" algn="l"/>
              </a:tabLst>
            </a:pPr>
            <a:r>
              <a:rPr sz="2150" spc="5" dirty="0">
                <a:latin typeface="Calibri"/>
                <a:cs typeface="Calibri"/>
              </a:rPr>
              <a:t>Some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caveats</a:t>
            </a:r>
            <a:endParaRPr sz="2150" dirty="0">
              <a:latin typeface="Calibri"/>
              <a:cs typeface="Calibri"/>
            </a:endParaRPr>
          </a:p>
          <a:p>
            <a:pPr marL="1143000" lvl="2" indent="-22606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1143000" algn="l"/>
                <a:tab pos="1143635" algn="l"/>
              </a:tabLst>
            </a:pPr>
            <a:r>
              <a:rPr sz="2150" spc="-15" dirty="0">
                <a:latin typeface="Calibri"/>
                <a:cs typeface="Calibri"/>
              </a:rPr>
              <a:t>Wrap</a:t>
            </a:r>
            <a:r>
              <a:rPr sz="2150" spc="-85" dirty="0">
                <a:latin typeface="Calibri"/>
                <a:cs typeface="Calibri"/>
              </a:rPr>
              <a:t> </a:t>
            </a:r>
            <a:r>
              <a:rPr sz="2150" spc="0" dirty="0">
                <a:latin typeface="Calibri"/>
                <a:cs typeface="Calibri"/>
              </a:rPr>
              <a:t>up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7031" y="6859043"/>
            <a:ext cx="14097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7637" y="6859043"/>
            <a:ext cx="102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5190" y="987191"/>
            <a:ext cx="402907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Why </a:t>
            </a:r>
            <a:r>
              <a:rPr spc="-5" dirty="0"/>
              <a:t>is it</a:t>
            </a:r>
            <a:r>
              <a:rPr spc="-60" dirty="0"/>
              <a:t> </a:t>
            </a:r>
            <a:r>
              <a:rPr spc="-5" dirty="0"/>
              <a:t>diﬃcult?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141"/>
            <a:ext cx="7891145" cy="15309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CAP</a:t>
            </a:r>
            <a:r>
              <a:rPr sz="3150" spc="-8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principle</a:t>
            </a:r>
          </a:p>
          <a:p>
            <a:pPr marL="753745" marR="5080" indent="-288925">
              <a:lnSpc>
                <a:spcPct val="102699"/>
              </a:lnSpc>
              <a:spcBef>
                <a:spcPts val="555"/>
              </a:spcBef>
            </a:pPr>
            <a:r>
              <a:rPr sz="2750" spc="5" dirty="0">
                <a:latin typeface="Arial"/>
                <a:cs typeface="Arial"/>
              </a:rPr>
              <a:t>– </a:t>
            </a:r>
            <a:r>
              <a:rPr sz="2750" dirty="0">
                <a:latin typeface="Calibri"/>
                <a:cs typeface="Calibri"/>
              </a:rPr>
              <a:t>Can’t </a:t>
            </a:r>
            <a:r>
              <a:rPr sz="2750" spc="-5" dirty="0">
                <a:latin typeface="Calibri"/>
                <a:cs typeface="Calibri"/>
              </a:rPr>
              <a:t>obtain </a:t>
            </a:r>
            <a:r>
              <a:rPr sz="2750" spc="-20" dirty="0">
                <a:latin typeface="Calibri"/>
                <a:cs typeface="Calibri"/>
              </a:rPr>
              <a:t>availability, consistency, </a:t>
            </a:r>
            <a:r>
              <a:rPr sz="2750" spc="0" dirty="0">
                <a:latin typeface="Calibri"/>
                <a:cs typeface="Calibri"/>
              </a:rPr>
              <a:t>and </a:t>
            </a:r>
            <a:r>
              <a:rPr sz="2750" spc="-80" dirty="0" err="1">
                <a:latin typeface="Calibri"/>
                <a:cs typeface="Calibri"/>
              </a:rPr>
              <a:t>parO</a:t>
            </a:r>
            <a:r>
              <a:rPr lang="en-US" sz="2750" spc="-80" dirty="0" err="1">
                <a:latin typeface="Calibri"/>
                <a:cs typeface="Calibri"/>
              </a:rPr>
              <a:t>tio</a:t>
            </a:r>
            <a:r>
              <a:rPr sz="2750" spc="-80" dirty="0" err="1">
                <a:latin typeface="Calibri"/>
                <a:cs typeface="Calibri"/>
              </a:rPr>
              <a:t>n</a:t>
            </a:r>
            <a:r>
              <a:rPr sz="2750" spc="-80" dirty="0">
                <a:latin typeface="Calibri"/>
                <a:cs typeface="Calibri"/>
              </a:rPr>
              <a:t>  </a:t>
            </a:r>
            <a:r>
              <a:rPr sz="2750" spc="-5" dirty="0">
                <a:latin typeface="Calibri"/>
                <a:cs typeface="Calibri"/>
              </a:rPr>
              <a:t>tolerance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simultaneously</a:t>
            </a:r>
          </a:p>
        </p:txBody>
      </p:sp>
      <p:sp>
        <p:nvSpPr>
          <p:cNvPr id="4" name="object 4"/>
          <p:cNvSpPr/>
          <p:nvPr/>
        </p:nvSpPr>
        <p:spPr>
          <a:xfrm>
            <a:off x="4069078" y="3665912"/>
            <a:ext cx="2202872" cy="91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64893" y="3952371"/>
            <a:ext cx="102425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7344" y="5087387"/>
            <a:ext cx="2202872" cy="910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38752" y="5237569"/>
            <a:ext cx="89217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38735">
              <a:lnSpc>
                <a:spcPct val="103600"/>
              </a:lnSpc>
              <a:spcBef>
                <a:spcPts val="55"/>
              </a:spcBef>
            </a:pPr>
            <a:r>
              <a:rPr sz="1750" spc="-50" dirty="0" err="1">
                <a:solidFill>
                  <a:srgbClr val="FFFFFF"/>
                </a:solidFill>
                <a:latin typeface="Calibri"/>
                <a:cs typeface="Calibri"/>
              </a:rPr>
              <a:t>ParO</a:t>
            </a:r>
            <a:r>
              <a:rPr lang="en-US" sz="1750" spc="-50" dirty="0" err="1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750" spc="-50" dirty="0" err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50" spc="-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75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ole</a:t>
            </a:r>
            <a:r>
              <a:rPr sz="175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ance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1472" y="5087388"/>
            <a:ext cx="2207028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3611" y="5113034"/>
            <a:ext cx="2103375" cy="813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3612" y="5113033"/>
            <a:ext cx="2103755" cy="814069"/>
          </a:xfrm>
          <a:custGeom>
            <a:avLst/>
            <a:gdLst/>
            <a:ahLst/>
            <a:cxnLst/>
            <a:rect l="l" t="t" r="r" b="b"/>
            <a:pathLst>
              <a:path w="2103754" h="814070">
                <a:moveTo>
                  <a:pt x="0" y="406991"/>
                </a:moveTo>
                <a:lnTo>
                  <a:pt x="2069" y="381252"/>
                </a:lnTo>
                <a:lnTo>
                  <a:pt x="8194" y="355939"/>
                </a:lnTo>
                <a:lnTo>
                  <a:pt x="32119" y="306779"/>
                </a:lnTo>
                <a:lnTo>
                  <a:pt x="70790" y="259893"/>
                </a:lnTo>
                <a:lnTo>
                  <a:pt x="123221" y="215662"/>
                </a:lnTo>
                <a:lnTo>
                  <a:pt x="188427" y="174468"/>
                </a:lnTo>
                <a:lnTo>
                  <a:pt x="225512" y="155129"/>
                </a:lnTo>
                <a:lnTo>
                  <a:pt x="265421" y="136692"/>
                </a:lnTo>
                <a:lnTo>
                  <a:pt x="308032" y="119204"/>
                </a:lnTo>
                <a:lnTo>
                  <a:pt x="353220" y="102715"/>
                </a:lnTo>
                <a:lnTo>
                  <a:pt x="400862" y="87270"/>
                </a:lnTo>
                <a:lnTo>
                  <a:pt x="450835" y="72919"/>
                </a:lnTo>
                <a:lnTo>
                  <a:pt x="503017" y="59708"/>
                </a:lnTo>
                <a:lnTo>
                  <a:pt x="557283" y="47685"/>
                </a:lnTo>
                <a:lnTo>
                  <a:pt x="613512" y="36898"/>
                </a:lnTo>
                <a:lnTo>
                  <a:pt x="671578" y="27395"/>
                </a:lnTo>
                <a:lnTo>
                  <a:pt x="731360" y="19223"/>
                </a:lnTo>
                <a:lnTo>
                  <a:pt x="792734" y="12429"/>
                </a:lnTo>
                <a:lnTo>
                  <a:pt x="855577" y="7063"/>
                </a:lnTo>
                <a:lnTo>
                  <a:pt x="919766" y="3171"/>
                </a:lnTo>
                <a:lnTo>
                  <a:pt x="985177" y="800"/>
                </a:lnTo>
                <a:lnTo>
                  <a:pt x="1051687" y="0"/>
                </a:lnTo>
                <a:lnTo>
                  <a:pt x="1118197" y="800"/>
                </a:lnTo>
                <a:lnTo>
                  <a:pt x="1183608" y="3171"/>
                </a:lnTo>
                <a:lnTo>
                  <a:pt x="1247797" y="7063"/>
                </a:lnTo>
                <a:lnTo>
                  <a:pt x="1310640" y="12429"/>
                </a:lnTo>
                <a:lnTo>
                  <a:pt x="1372014" y="19223"/>
                </a:lnTo>
                <a:lnTo>
                  <a:pt x="1431796" y="27395"/>
                </a:lnTo>
                <a:lnTo>
                  <a:pt x="1489862" y="36898"/>
                </a:lnTo>
                <a:lnTo>
                  <a:pt x="1546090" y="47685"/>
                </a:lnTo>
                <a:lnTo>
                  <a:pt x="1600357" y="59708"/>
                </a:lnTo>
                <a:lnTo>
                  <a:pt x="1652538" y="72919"/>
                </a:lnTo>
                <a:lnTo>
                  <a:pt x="1702512" y="87270"/>
                </a:lnTo>
                <a:lnTo>
                  <a:pt x="1750154" y="102715"/>
                </a:lnTo>
                <a:lnTo>
                  <a:pt x="1795342" y="119204"/>
                </a:lnTo>
                <a:lnTo>
                  <a:pt x="1837952" y="136692"/>
                </a:lnTo>
                <a:lnTo>
                  <a:pt x="1877862" y="155129"/>
                </a:lnTo>
                <a:lnTo>
                  <a:pt x="1914947" y="174468"/>
                </a:lnTo>
                <a:lnTo>
                  <a:pt x="1949085" y="194662"/>
                </a:lnTo>
                <a:lnTo>
                  <a:pt x="2008027" y="237422"/>
                </a:lnTo>
                <a:lnTo>
                  <a:pt x="2053701" y="283028"/>
                </a:lnTo>
                <a:lnTo>
                  <a:pt x="2085122" y="331098"/>
                </a:lnTo>
                <a:lnTo>
                  <a:pt x="2101305" y="381252"/>
                </a:lnTo>
                <a:lnTo>
                  <a:pt x="2103374" y="406991"/>
                </a:lnTo>
                <a:lnTo>
                  <a:pt x="2101305" y="432729"/>
                </a:lnTo>
                <a:lnTo>
                  <a:pt x="2095180" y="458043"/>
                </a:lnTo>
                <a:lnTo>
                  <a:pt x="2071255" y="507202"/>
                </a:lnTo>
                <a:lnTo>
                  <a:pt x="2032584" y="554088"/>
                </a:lnTo>
                <a:lnTo>
                  <a:pt x="1980153" y="598319"/>
                </a:lnTo>
                <a:lnTo>
                  <a:pt x="1914947" y="639513"/>
                </a:lnTo>
                <a:lnTo>
                  <a:pt x="1877862" y="658852"/>
                </a:lnTo>
                <a:lnTo>
                  <a:pt x="1837952" y="677290"/>
                </a:lnTo>
                <a:lnTo>
                  <a:pt x="1795342" y="694777"/>
                </a:lnTo>
                <a:lnTo>
                  <a:pt x="1750154" y="711266"/>
                </a:lnTo>
                <a:lnTo>
                  <a:pt x="1702512" y="726711"/>
                </a:lnTo>
                <a:lnTo>
                  <a:pt x="1652538" y="741062"/>
                </a:lnTo>
                <a:lnTo>
                  <a:pt x="1600357" y="754273"/>
                </a:lnTo>
                <a:lnTo>
                  <a:pt x="1546090" y="766296"/>
                </a:lnTo>
                <a:lnTo>
                  <a:pt x="1489862" y="777083"/>
                </a:lnTo>
                <a:lnTo>
                  <a:pt x="1431796" y="786587"/>
                </a:lnTo>
                <a:lnTo>
                  <a:pt x="1372014" y="794759"/>
                </a:lnTo>
                <a:lnTo>
                  <a:pt x="1310640" y="801552"/>
                </a:lnTo>
                <a:lnTo>
                  <a:pt x="1247797" y="806918"/>
                </a:lnTo>
                <a:lnTo>
                  <a:pt x="1183608" y="810811"/>
                </a:lnTo>
                <a:lnTo>
                  <a:pt x="1118197" y="813181"/>
                </a:lnTo>
                <a:lnTo>
                  <a:pt x="1051687" y="813982"/>
                </a:lnTo>
                <a:lnTo>
                  <a:pt x="985177" y="813181"/>
                </a:lnTo>
                <a:lnTo>
                  <a:pt x="919766" y="810811"/>
                </a:lnTo>
                <a:lnTo>
                  <a:pt x="855577" y="806918"/>
                </a:lnTo>
                <a:lnTo>
                  <a:pt x="792734" y="801552"/>
                </a:lnTo>
                <a:lnTo>
                  <a:pt x="731360" y="794759"/>
                </a:lnTo>
                <a:lnTo>
                  <a:pt x="671578" y="786587"/>
                </a:lnTo>
                <a:lnTo>
                  <a:pt x="613512" y="777083"/>
                </a:lnTo>
                <a:lnTo>
                  <a:pt x="557283" y="766296"/>
                </a:lnTo>
                <a:lnTo>
                  <a:pt x="503017" y="754273"/>
                </a:lnTo>
                <a:lnTo>
                  <a:pt x="450835" y="741062"/>
                </a:lnTo>
                <a:lnTo>
                  <a:pt x="400862" y="726711"/>
                </a:lnTo>
                <a:lnTo>
                  <a:pt x="353220" y="711266"/>
                </a:lnTo>
                <a:lnTo>
                  <a:pt x="308032" y="694777"/>
                </a:lnTo>
                <a:lnTo>
                  <a:pt x="265421" y="677290"/>
                </a:lnTo>
                <a:lnTo>
                  <a:pt x="225512" y="658852"/>
                </a:lnTo>
                <a:lnTo>
                  <a:pt x="188427" y="639513"/>
                </a:lnTo>
                <a:lnTo>
                  <a:pt x="154289" y="619320"/>
                </a:lnTo>
                <a:lnTo>
                  <a:pt x="95347" y="576559"/>
                </a:lnTo>
                <a:lnTo>
                  <a:pt x="49673" y="530953"/>
                </a:lnTo>
                <a:lnTo>
                  <a:pt x="18252" y="482883"/>
                </a:lnTo>
                <a:lnTo>
                  <a:pt x="2069" y="432729"/>
                </a:lnTo>
                <a:lnTo>
                  <a:pt x="0" y="406991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82040" y="5371661"/>
            <a:ext cx="111379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Consistency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22571" y="3919449"/>
            <a:ext cx="1059872" cy="1417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3445" y="4113264"/>
            <a:ext cx="640080" cy="988694"/>
          </a:xfrm>
          <a:custGeom>
            <a:avLst/>
            <a:gdLst/>
            <a:ahLst/>
            <a:cxnLst/>
            <a:rect l="l" t="t" r="r" b="b"/>
            <a:pathLst>
              <a:path w="640079" h="988695">
                <a:moveTo>
                  <a:pt x="0" y="0"/>
                </a:moveTo>
                <a:lnTo>
                  <a:pt x="640044" y="98831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3502" y="4100612"/>
            <a:ext cx="106045" cy="97790"/>
          </a:xfrm>
          <a:custGeom>
            <a:avLst/>
            <a:gdLst/>
            <a:ahLst/>
            <a:cxnLst/>
            <a:rect l="l" t="t" r="r" b="b"/>
            <a:pathLst>
              <a:path w="106045" h="97789">
                <a:moveTo>
                  <a:pt x="11748" y="0"/>
                </a:moveTo>
                <a:lnTo>
                  <a:pt x="0" y="97402"/>
                </a:lnTo>
                <a:lnTo>
                  <a:pt x="105435" y="29121"/>
                </a:lnTo>
                <a:lnTo>
                  <a:pt x="11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7996" y="5016830"/>
            <a:ext cx="106045" cy="97790"/>
          </a:xfrm>
          <a:custGeom>
            <a:avLst/>
            <a:gdLst/>
            <a:ahLst/>
            <a:cxnLst/>
            <a:rect l="l" t="t" r="r" b="b"/>
            <a:pathLst>
              <a:path w="106045" h="97789">
                <a:moveTo>
                  <a:pt x="105435" y="0"/>
                </a:moveTo>
                <a:lnTo>
                  <a:pt x="0" y="68281"/>
                </a:lnTo>
                <a:lnTo>
                  <a:pt x="93686" y="97401"/>
                </a:lnTo>
                <a:lnTo>
                  <a:pt x="105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3403" y="3919449"/>
            <a:ext cx="989214" cy="1417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2800" y="4115236"/>
            <a:ext cx="571500" cy="984885"/>
          </a:xfrm>
          <a:custGeom>
            <a:avLst/>
            <a:gdLst/>
            <a:ahLst/>
            <a:cxnLst/>
            <a:rect l="l" t="t" r="r" b="b"/>
            <a:pathLst>
              <a:path w="571500" h="984885">
                <a:moveTo>
                  <a:pt x="571445" y="0"/>
                </a:moveTo>
                <a:lnTo>
                  <a:pt x="0" y="9843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29656" y="4102200"/>
            <a:ext cx="109220" cy="97155"/>
          </a:xfrm>
          <a:custGeom>
            <a:avLst/>
            <a:gdLst/>
            <a:ahLst/>
            <a:cxnLst/>
            <a:rect l="l" t="t" r="r" b="b"/>
            <a:pathLst>
              <a:path w="109220" h="97154">
                <a:moveTo>
                  <a:pt x="92157" y="0"/>
                </a:moveTo>
                <a:lnTo>
                  <a:pt x="0" y="33649"/>
                </a:lnTo>
                <a:lnTo>
                  <a:pt x="108635" y="96714"/>
                </a:lnTo>
                <a:lnTo>
                  <a:pt x="92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8753" y="5015931"/>
            <a:ext cx="109220" cy="97155"/>
          </a:xfrm>
          <a:custGeom>
            <a:avLst/>
            <a:gdLst/>
            <a:ahLst/>
            <a:cxnLst/>
            <a:rect l="l" t="t" r="r" b="b"/>
            <a:pathLst>
              <a:path w="109220" h="97154">
                <a:moveTo>
                  <a:pt x="0" y="0"/>
                </a:moveTo>
                <a:lnTo>
                  <a:pt x="16479" y="96714"/>
                </a:lnTo>
                <a:lnTo>
                  <a:pt x="108635" y="630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84963" y="5336770"/>
            <a:ext cx="1645920" cy="4073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02024" y="5519857"/>
            <a:ext cx="1213485" cy="1905"/>
          </a:xfrm>
          <a:custGeom>
            <a:avLst/>
            <a:gdLst/>
            <a:ahLst/>
            <a:cxnLst/>
            <a:rect l="l" t="t" r="r" b="b"/>
            <a:pathLst>
              <a:path w="1213485" h="1904">
                <a:moveTo>
                  <a:pt x="0" y="0"/>
                </a:moveTo>
                <a:lnTo>
                  <a:pt x="1212865" y="154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86951" y="5457127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75448" y="0"/>
                </a:moveTo>
                <a:lnTo>
                  <a:pt x="0" y="62711"/>
                </a:lnTo>
                <a:lnTo>
                  <a:pt x="75288" y="125614"/>
                </a:lnTo>
                <a:lnTo>
                  <a:pt x="75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54516" y="5458522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160" y="0"/>
                </a:moveTo>
                <a:lnTo>
                  <a:pt x="0" y="125614"/>
                </a:lnTo>
                <a:lnTo>
                  <a:pt x="75448" y="62904"/>
                </a:lnTo>
                <a:lnTo>
                  <a:pt x="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06617" y="6221157"/>
            <a:ext cx="369951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i="1" spc="5" dirty="0">
                <a:latin typeface="Calibri"/>
                <a:cs typeface="Calibri"/>
              </a:rPr>
              <a:t>Gilbert, </a:t>
            </a:r>
            <a:r>
              <a:rPr sz="1750" i="1" spc="-5" dirty="0">
                <a:latin typeface="Calibri"/>
                <a:cs typeface="Calibri"/>
              </a:rPr>
              <a:t>Lynch, </a:t>
            </a:r>
            <a:r>
              <a:rPr sz="1750" i="1" dirty="0">
                <a:latin typeface="Calibri"/>
                <a:cs typeface="Calibri"/>
              </a:rPr>
              <a:t>ACM SIGACT </a:t>
            </a:r>
            <a:r>
              <a:rPr sz="1750" i="1" spc="5" dirty="0">
                <a:latin typeface="Calibri"/>
                <a:cs typeface="Calibri"/>
              </a:rPr>
              <a:t>NEWS,</a:t>
            </a:r>
            <a:r>
              <a:rPr sz="1750" i="1" spc="10" dirty="0">
                <a:latin typeface="Calibri"/>
                <a:cs typeface="Calibri"/>
              </a:rPr>
              <a:t> 2002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19437" y="6866256"/>
            <a:ext cx="1784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009" y="987191"/>
            <a:ext cx="7807959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spc="-10" dirty="0"/>
              <a:t>case </a:t>
            </a:r>
            <a:r>
              <a:rPr spc="-35" dirty="0"/>
              <a:t>for </a:t>
            </a:r>
            <a:r>
              <a:t>a </a:t>
            </a:r>
            <a:r>
              <a:rPr spc="-55"/>
              <a:t>coordina</a:t>
            </a:r>
            <a:r>
              <a:rPr lang="en-US" spc="-55" dirty="0" err="1"/>
              <a:t>ti</a:t>
            </a:r>
            <a:r>
              <a:rPr spc="-55" dirty="0" err="1"/>
              <a:t>on</a:t>
            </a:r>
            <a:r>
              <a:rPr spc="10" dirty="0"/>
              <a:t> </a:t>
            </a:r>
            <a:r>
              <a:rPr dirty="0"/>
              <a:t>service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5911"/>
            <a:ext cx="6487795" cy="44475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Many </a:t>
            </a:r>
            <a:r>
              <a:rPr sz="3150" dirty="0">
                <a:latin typeface="Calibri"/>
                <a:cs typeface="Calibri"/>
              </a:rPr>
              <a:t>impossibility</a:t>
            </a:r>
            <a:r>
              <a:rPr sz="3150" spc="-5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results</a:t>
            </a:r>
          </a:p>
          <a:p>
            <a:pPr marL="351790" indent="-33909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Many fallacies to </a:t>
            </a:r>
            <a:r>
              <a:rPr sz="3150" dirty="0">
                <a:latin typeface="Calibri"/>
                <a:cs typeface="Calibri"/>
              </a:rPr>
              <a:t>stumble</a:t>
            </a:r>
            <a:r>
              <a:rPr sz="3150" spc="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upon</a:t>
            </a:r>
          </a:p>
          <a:p>
            <a:pPr marL="351790" marR="5080" indent="-339090">
              <a:lnSpc>
                <a:spcPts val="3390"/>
              </a:lnSpc>
              <a:spcBef>
                <a:spcPts val="81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5" dirty="0">
                <a:latin typeface="Calibri"/>
                <a:cs typeface="Calibri"/>
              </a:rPr>
              <a:t>Several </a:t>
            </a:r>
            <a:r>
              <a:rPr sz="3150" dirty="0">
                <a:latin typeface="Calibri"/>
                <a:cs typeface="Calibri"/>
              </a:rPr>
              <a:t>common </a:t>
            </a:r>
            <a:r>
              <a:rPr sz="3150" spc="-5" dirty="0">
                <a:latin typeface="Calibri"/>
                <a:cs typeface="Calibri"/>
              </a:rPr>
              <a:t>requirements </a:t>
            </a:r>
            <a:r>
              <a:rPr sz="3150" spc="-10" dirty="0">
                <a:latin typeface="Calibri"/>
                <a:cs typeface="Calibri"/>
              </a:rPr>
              <a:t>across  </a:t>
            </a:r>
            <a:r>
              <a:rPr sz="3150" spc="-35" dirty="0">
                <a:latin typeface="Calibri"/>
                <a:cs typeface="Calibri"/>
              </a:rPr>
              <a:t>applica</a:t>
            </a:r>
            <a:r>
              <a:rPr lang="en-US" sz="3150" spc="-35" dirty="0">
                <a:latin typeface="Calibri"/>
                <a:cs typeface="Calibri"/>
              </a:rPr>
              <a:t>tio</a:t>
            </a:r>
            <a:r>
              <a:rPr sz="3150" spc="-35" dirty="0">
                <a:latin typeface="Calibri"/>
                <a:cs typeface="Calibri"/>
              </a:rPr>
              <a:t>ns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30" dirty="0">
                <a:latin typeface="Calibri"/>
                <a:cs typeface="Calibri"/>
              </a:rPr>
              <a:t>Duplica</a:t>
            </a:r>
            <a:r>
              <a:rPr lang="en-US" sz="2750" spc="-30" dirty="0">
                <a:latin typeface="Calibri"/>
                <a:cs typeface="Calibri"/>
              </a:rPr>
              <a:t>ti</a:t>
            </a:r>
            <a:r>
              <a:rPr sz="2750" spc="-30" dirty="0">
                <a:latin typeface="Calibri"/>
                <a:cs typeface="Calibri"/>
              </a:rPr>
              <a:t>ng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bad</a:t>
            </a:r>
          </a:p>
          <a:p>
            <a:pPr marL="747395" lvl="1" indent="-282575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30" dirty="0">
                <a:latin typeface="Calibri"/>
                <a:cs typeface="Calibri"/>
              </a:rPr>
              <a:t>Duplica</a:t>
            </a:r>
            <a:r>
              <a:rPr lang="en-US" sz="2750" spc="-30" dirty="0">
                <a:latin typeface="Calibri"/>
                <a:cs typeface="Calibri"/>
              </a:rPr>
              <a:t>ti</a:t>
            </a:r>
            <a:r>
              <a:rPr sz="2750" spc="-30" dirty="0">
                <a:latin typeface="Calibri"/>
                <a:cs typeface="Calibri"/>
              </a:rPr>
              <a:t>ng </a:t>
            </a:r>
            <a:r>
              <a:rPr sz="2750" dirty="0">
                <a:latin typeface="Calibri"/>
                <a:cs typeface="Calibri"/>
              </a:rPr>
              <a:t>poorly is even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worse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35" dirty="0">
                <a:latin typeface="Calibri"/>
                <a:cs typeface="Calibri"/>
              </a:rPr>
              <a:t>Coordina</a:t>
            </a:r>
            <a:r>
              <a:rPr lang="en-US" sz="3150" spc="-35" dirty="0">
                <a:latin typeface="Calibri"/>
                <a:cs typeface="Calibri"/>
              </a:rPr>
              <a:t>tio</a:t>
            </a:r>
            <a:r>
              <a:rPr sz="3150" spc="-35" dirty="0">
                <a:latin typeface="Calibri"/>
                <a:cs typeface="Calibri"/>
              </a:rPr>
              <a:t>n </a:t>
            </a:r>
            <a:r>
              <a:rPr sz="3150" spc="0" dirty="0">
                <a:latin typeface="Calibri"/>
                <a:cs typeface="Calibri"/>
              </a:rPr>
              <a:t>service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Implement </a:t>
            </a:r>
            <a:r>
              <a:rPr sz="2750" dirty="0">
                <a:latin typeface="Calibri"/>
                <a:cs typeface="Calibri"/>
              </a:rPr>
              <a:t>it </a:t>
            </a:r>
            <a:r>
              <a:rPr sz="2750" spc="0" dirty="0">
                <a:latin typeface="Calibri"/>
                <a:cs typeface="Calibri"/>
              </a:rPr>
              <a:t>once and</a:t>
            </a:r>
            <a:r>
              <a:rPr sz="2750" spc="-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well</a:t>
            </a:r>
          </a:p>
          <a:p>
            <a:pPr marL="747395" lvl="1" indent="-282575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Share </a:t>
            </a:r>
            <a:r>
              <a:rPr sz="2750" dirty="0">
                <a:latin typeface="Calibri"/>
                <a:cs typeface="Calibri"/>
              </a:rPr>
              <a:t>by </a:t>
            </a:r>
            <a:r>
              <a:rPr sz="2750" spc="0" dirty="0">
                <a:latin typeface="Calibri"/>
                <a:cs typeface="Calibri"/>
              </a:rPr>
              <a:t>a number 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applica</a:t>
            </a:r>
            <a:r>
              <a:rPr lang="en-US" sz="2750" spc="-25" dirty="0">
                <a:latin typeface="Calibri"/>
                <a:cs typeface="Calibri"/>
              </a:rPr>
              <a:t>tio</a:t>
            </a:r>
            <a:r>
              <a:rPr sz="2750" spc="-25" dirty="0">
                <a:latin typeface="Calibri"/>
                <a:cs typeface="Calibri"/>
              </a:rPr>
              <a:t>ns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21</a:t>
            </a:fld>
            <a:endParaRPr spc="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5707" y="987191"/>
            <a:ext cx="363664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Current</a:t>
            </a:r>
            <a:r>
              <a:rPr spc="-90" dirty="0"/>
              <a:t> </a:t>
            </a:r>
            <a:r>
              <a:rPr spc="-30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6269"/>
            <a:ext cx="6655434" cy="46761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30" dirty="0">
                <a:latin typeface="Calibri"/>
                <a:cs typeface="Calibri"/>
              </a:rPr>
              <a:t>Chubby</a:t>
            </a:r>
            <a:r>
              <a:rPr sz="3150" spc="-30">
                <a:latin typeface="Calibri"/>
                <a:cs typeface="Calibri"/>
              </a:rPr>
              <a:t>,</a:t>
            </a:r>
            <a:r>
              <a:rPr sz="3150" spc="-85">
                <a:latin typeface="Calibri"/>
                <a:cs typeface="Calibri"/>
              </a:rPr>
              <a:t> </a:t>
            </a:r>
            <a:r>
              <a:rPr sz="3150" spc="0">
                <a:latin typeface="Calibri"/>
                <a:cs typeface="Calibri"/>
              </a:rPr>
              <a:t>Google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39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Lock</a:t>
            </a:r>
            <a:r>
              <a:rPr sz="2750" spc="-70" dirty="0">
                <a:latin typeface="Calibri"/>
                <a:cs typeface="Calibri"/>
              </a:rPr>
              <a:t> </a:t>
            </a:r>
            <a:r>
              <a:rPr sz="2750" spc="0" dirty="0">
                <a:latin typeface="Calibri"/>
                <a:cs typeface="Calibri"/>
              </a:rPr>
              <a:t>service</a:t>
            </a:r>
            <a:endParaRPr sz="2750" dirty="0">
              <a:latin typeface="Calibri"/>
              <a:cs typeface="Calibri"/>
            </a:endParaRPr>
          </a:p>
          <a:p>
            <a:pPr marL="2367280">
              <a:lnSpc>
                <a:spcPct val="100000"/>
              </a:lnSpc>
              <a:spcBef>
                <a:spcPts val="855"/>
              </a:spcBef>
            </a:pPr>
            <a:r>
              <a:rPr sz="1750" i="1" spc="5" dirty="0">
                <a:latin typeface="Calibri"/>
                <a:cs typeface="Calibri"/>
              </a:rPr>
              <a:t>Burrows, </a:t>
            </a:r>
            <a:r>
              <a:rPr sz="1750" i="1" spc="10" dirty="0">
                <a:latin typeface="Calibri"/>
                <a:cs typeface="Calibri"/>
              </a:rPr>
              <a:t>USENIX </a:t>
            </a:r>
            <a:r>
              <a:rPr sz="1750" i="1" spc="0" dirty="0">
                <a:latin typeface="Calibri"/>
                <a:cs typeface="Calibri"/>
              </a:rPr>
              <a:t>OSDI,</a:t>
            </a:r>
            <a:r>
              <a:rPr sz="1750" i="1" spc="-70" dirty="0">
                <a:latin typeface="Calibri"/>
                <a:cs typeface="Calibri"/>
              </a:rPr>
              <a:t> </a:t>
            </a:r>
            <a:r>
              <a:rPr sz="1750" i="1" spc="10" dirty="0">
                <a:latin typeface="Calibri"/>
                <a:cs typeface="Calibri"/>
              </a:rPr>
              <a:t>2006</a:t>
            </a:r>
            <a:endParaRPr sz="1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Centrifuge,</a:t>
            </a:r>
            <a:r>
              <a:rPr sz="3150" spc="-25" dirty="0">
                <a:latin typeface="Calibri"/>
                <a:cs typeface="Calibri"/>
              </a:rPr>
              <a:t> </a:t>
            </a:r>
            <a:r>
              <a:rPr sz="3150" spc="50" dirty="0">
                <a:latin typeface="Calibri"/>
                <a:cs typeface="Calibri"/>
              </a:rPr>
              <a:t>Microso</a:t>
            </a:r>
            <a:r>
              <a:rPr lang="en-US" sz="3150" spc="50" dirty="0">
                <a:latin typeface="Calibri"/>
                <a:cs typeface="Calibri"/>
              </a:rPr>
              <a:t>ft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420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Lease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0" dirty="0">
                <a:latin typeface="Calibri"/>
                <a:cs typeface="Calibri"/>
              </a:rPr>
              <a:t>service</a:t>
            </a:r>
            <a:endParaRPr sz="2750" dirty="0">
              <a:latin typeface="Calibri"/>
              <a:cs typeface="Calibri"/>
            </a:endParaRPr>
          </a:p>
          <a:p>
            <a:pPr marL="2367280">
              <a:lnSpc>
                <a:spcPct val="100000"/>
              </a:lnSpc>
              <a:spcBef>
                <a:spcPts val="1050"/>
              </a:spcBef>
            </a:pPr>
            <a:r>
              <a:rPr sz="1750" i="1" spc="10" dirty="0">
                <a:latin typeface="Calibri"/>
                <a:cs typeface="Calibri"/>
              </a:rPr>
              <a:t>Adya </a:t>
            </a:r>
            <a:r>
              <a:rPr sz="1750" i="1" spc="0" dirty="0">
                <a:latin typeface="Calibri"/>
                <a:cs typeface="Calibri"/>
              </a:rPr>
              <a:t>et al., </a:t>
            </a:r>
            <a:r>
              <a:rPr sz="1750" i="1" spc="10" dirty="0">
                <a:latin typeface="Calibri"/>
                <a:cs typeface="Calibri"/>
              </a:rPr>
              <a:t>USENIX </a:t>
            </a:r>
            <a:r>
              <a:rPr sz="1750" i="1" spc="5" dirty="0">
                <a:latin typeface="Calibri"/>
                <a:cs typeface="Calibri"/>
              </a:rPr>
              <a:t>NSDI,</a:t>
            </a:r>
            <a:r>
              <a:rPr sz="1750" i="1" spc="-95" dirty="0">
                <a:latin typeface="Calibri"/>
                <a:cs typeface="Calibri"/>
              </a:rPr>
              <a:t> </a:t>
            </a:r>
            <a:r>
              <a:rPr sz="1750" i="1" spc="10" dirty="0">
                <a:latin typeface="Calibri"/>
                <a:cs typeface="Calibri"/>
              </a:rPr>
              <a:t>2010</a:t>
            </a:r>
            <a:endParaRPr sz="1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92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35">
                <a:latin typeface="Calibri"/>
                <a:cs typeface="Calibri"/>
              </a:rPr>
              <a:t>ZooKeeper,</a:t>
            </a:r>
            <a:r>
              <a:rPr sz="3150" spc="-50">
                <a:latin typeface="Calibri"/>
                <a:cs typeface="Calibri"/>
              </a:rPr>
              <a:t> </a:t>
            </a:r>
            <a:r>
              <a:rPr sz="3150" spc="-35">
                <a:latin typeface="Calibri"/>
                <a:cs typeface="Calibri"/>
              </a:rPr>
              <a:t>Yahoo!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32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25">
                <a:latin typeface="Calibri"/>
                <a:cs typeface="Calibri"/>
              </a:rPr>
              <a:t>Coordina</a:t>
            </a:r>
            <a:r>
              <a:rPr lang="en-US" sz="2750" spc="-25" dirty="0" err="1">
                <a:latin typeface="Calibri"/>
                <a:cs typeface="Calibri"/>
              </a:rPr>
              <a:t>ti</a:t>
            </a:r>
            <a:r>
              <a:rPr sz="2750" spc="-25" dirty="0" err="1">
                <a:latin typeface="Calibri"/>
                <a:cs typeface="Calibri"/>
              </a:rPr>
              <a:t>on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kernel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ts val="3300"/>
              </a:lnSpc>
              <a:spcBef>
                <a:spcPts val="36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On Apache </a:t>
            </a:r>
            <a:r>
              <a:rPr sz="2750" dirty="0">
                <a:latin typeface="Calibri"/>
                <a:cs typeface="Calibri"/>
              </a:rPr>
              <a:t>since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0" dirty="0">
                <a:latin typeface="Calibri"/>
                <a:cs typeface="Calibri"/>
              </a:rPr>
              <a:t>2008</a:t>
            </a:r>
            <a:endParaRPr sz="2750" dirty="0">
              <a:latin typeface="Calibri"/>
              <a:cs typeface="Calibri"/>
            </a:endParaRPr>
          </a:p>
          <a:p>
            <a:pPr marL="3945254">
              <a:lnSpc>
                <a:spcPts val="2100"/>
              </a:lnSpc>
            </a:pPr>
            <a:r>
              <a:rPr sz="1750" i="1" spc="0" dirty="0">
                <a:latin typeface="Calibri"/>
                <a:cs typeface="Calibri"/>
              </a:rPr>
              <a:t>Hunt et al., </a:t>
            </a:r>
            <a:r>
              <a:rPr sz="1750" i="1" spc="10" dirty="0">
                <a:latin typeface="Calibri"/>
                <a:cs typeface="Calibri"/>
              </a:rPr>
              <a:t>USENIX </a:t>
            </a:r>
            <a:r>
              <a:rPr sz="1750" i="1" spc="-35" dirty="0">
                <a:latin typeface="Calibri"/>
                <a:cs typeface="Calibri"/>
              </a:rPr>
              <a:t>ATC,</a:t>
            </a:r>
            <a:r>
              <a:rPr sz="1750" i="1" spc="-80" dirty="0">
                <a:latin typeface="Calibri"/>
                <a:cs typeface="Calibri"/>
              </a:rPr>
              <a:t> </a:t>
            </a:r>
            <a:r>
              <a:rPr sz="1750" i="1" spc="10" dirty="0">
                <a:latin typeface="Calibri"/>
                <a:cs typeface="Calibri"/>
              </a:rPr>
              <a:t>2010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22</a:t>
            </a:fld>
            <a:endParaRPr spc="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Example </a:t>
            </a:r>
            <a:r>
              <a:rPr dirty="0"/>
              <a:t>– </a:t>
            </a:r>
            <a:r>
              <a:rPr spc="-20" dirty="0"/>
              <a:t>Bigtable,</a:t>
            </a:r>
            <a:r>
              <a:rPr spc="-35" dirty="0"/>
              <a:t> </a:t>
            </a:r>
            <a:r>
              <a:rPr spc="-5" dirty="0"/>
              <a:t>HBase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141"/>
            <a:ext cx="6376670" cy="31978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Sparse </a:t>
            </a:r>
            <a:r>
              <a:rPr sz="3150" spc="-5" dirty="0">
                <a:latin typeface="Calibri"/>
                <a:cs typeface="Calibri"/>
              </a:rPr>
              <a:t>column‐oriented </a:t>
            </a:r>
            <a:r>
              <a:rPr sz="3150" spc="-15" dirty="0">
                <a:latin typeface="Calibri"/>
                <a:cs typeface="Calibri"/>
              </a:rPr>
              <a:t>data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storage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30" dirty="0">
                <a:latin typeface="Calibri"/>
                <a:cs typeface="Calibri"/>
              </a:rPr>
              <a:t>Tablet: </a:t>
            </a:r>
            <a:r>
              <a:rPr sz="2750" spc="-10" dirty="0">
                <a:latin typeface="Calibri"/>
                <a:cs typeface="Calibri"/>
              </a:rPr>
              <a:t>range </a:t>
            </a:r>
            <a:r>
              <a:rPr sz="2750" spc="0" dirty="0">
                <a:latin typeface="Calibri"/>
                <a:cs typeface="Calibri"/>
              </a:rPr>
              <a:t>of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rows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Unit 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distribu</a:t>
            </a:r>
            <a:r>
              <a:rPr lang="en-US" sz="2750" spc="-25" dirty="0">
                <a:latin typeface="Calibri"/>
                <a:cs typeface="Calibri"/>
              </a:rPr>
              <a:t>tio</a:t>
            </a:r>
            <a:r>
              <a:rPr sz="2750" spc="-25" dirty="0">
                <a:latin typeface="Calibri"/>
                <a:cs typeface="Calibri"/>
              </a:rPr>
              <a:t>n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Architecture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Master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35" dirty="0">
                <a:latin typeface="Calibri"/>
                <a:cs typeface="Calibri"/>
              </a:rPr>
              <a:t>Tablet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servers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9389" y="2382828"/>
            <a:ext cx="3973355" cy="4398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23</a:t>
            </a:fld>
            <a:endParaRPr spc="1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Example </a:t>
            </a:r>
            <a:r>
              <a:rPr dirty="0"/>
              <a:t>– </a:t>
            </a:r>
            <a:r>
              <a:rPr spc="-20" dirty="0"/>
              <a:t>Bigtable,</a:t>
            </a:r>
            <a:r>
              <a:rPr spc="-35" dirty="0"/>
              <a:t> </a:t>
            </a:r>
            <a:r>
              <a:rPr spc="-5" dirty="0"/>
              <a:t>HBase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141"/>
            <a:ext cx="4211320" cy="43662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Master</a:t>
            </a:r>
            <a:r>
              <a:rPr sz="3150" spc="-60" dirty="0">
                <a:latin typeface="Calibri"/>
                <a:cs typeface="Calibri"/>
              </a:rPr>
              <a:t> </a:t>
            </a:r>
            <a:r>
              <a:rPr sz="3150" spc="-45" dirty="0">
                <a:latin typeface="Calibri"/>
                <a:cs typeface="Calibri"/>
              </a:rPr>
              <a:t>elec</a:t>
            </a:r>
            <a:r>
              <a:rPr lang="en-US" sz="3150" spc="-45" dirty="0">
                <a:latin typeface="Calibri"/>
                <a:cs typeface="Calibri"/>
              </a:rPr>
              <a:t>ti</a:t>
            </a:r>
            <a:r>
              <a:rPr sz="3150" spc="-45" dirty="0">
                <a:latin typeface="Calibri"/>
                <a:cs typeface="Calibri"/>
              </a:rPr>
              <a:t>on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40" dirty="0">
                <a:latin typeface="Calibri"/>
                <a:cs typeface="Calibri"/>
              </a:rPr>
              <a:t>Tolerate </a:t>
            </a:r>
            <a:r>
              <a:rPr sz="2750" spc="-5" dirty="0">
                <a:latin typeface="Calibri"/>
                <a:cs typeface="Calibri"/>
              </a:rPr>
              <a:t>master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crashes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Metadata</a:t>
            </a:r>
            <a:r>
              <a:rPr sz="3150" spc="-6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management</a:t>
            </a:r>
          </a:p>
          <a:p>
            <a:pPr marL="747395" lvl="1" indent="-28257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ACLs, </a:t>
            </a:r>
            <a:r>
              <a:rPr sz="2750" spc="-35" dirty="0">
                <a:latin typeface="Calibri"/>
                <a:cs typeface="Calibri"/>
              </a:rPr>
              <a:t>Tablet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metadata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Rendezvous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Find </a:t>
            </a:r>
            <a:r>
              <a:rPr sz="2750" spc="-5" dirty="0">
                <a:latin typeface="Calibri"/>
                <a:cs typeface="Calibri"/>
              </a:rPr>
              <a:t>tablet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server</a:t>
            </a:r>
          </a:p>
          <a:p>
            <a:pPr marL="351790" indent="-33909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Crash</a:t>
            </a:r>
            <a:r>
              <a:rPr sz="3150" spc="-70" dirty="0">
                <a:latin typeface="Calibri"/>
                <a:cs typeface="Calibri"/>
              </a:rPr>
              <a:t> </a:t>
            </a:r>
            <a:r>
              <a:rPr sz="3150" spc="-45" dirty="0">
                <a:latin typeface="Calibri"/>
                <a:cs typeface="Calibri"/>
              </a:rPr>
              <a:t>detec</a:t>
            </a:r>
            <a:r>
              <a:rPr lang="en-US" sz="3150" spc="-45" dirty="0">
                <a:latin typeface="Calibri"/>
                <a:cs typeface="Calibri"/>
              </a:rPr>
              <a:t>ti</a:t>
            </a:r>
            <a:r>
              <a:rPr sz="3150" spc="-45" dirty="0">
                <a:latin typeface="Calibri"/>
                <a:cs typeface="Calibri"/>
              </a:rPr>
              <a:t>on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Live tablet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servers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24</a:t>
            </a:fld>
            <a:endParaRPr spc="1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956" y="987191"/>
            <a:ext cx="548894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Example </a:t>
            </a:r>
            <a:r>
              <a:rPr dirty="0"/>
              <a:t>– </a:t>
            </a:r>
            <a:r>
              <a:rPr spc="-55" dirty="0"/>
              <a:t>Web</a:t>
            </a:r>
            <a:r>
              <a:rPr spc="-70" dirty="0"/>
              <a:t> </a:t>
            </a:r>
            <a:r>
              <a:rPr spc="-15" dirty="0"/>
              <a:t>crawling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34502"/>
            <a:ext cx="28200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spc="-5" dirty="0">
                <a:latin typeface="Calibri"/>
                <a:cs typeface="Calibri"/>
              </a:rPr>
              <a:t>Fetching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spc="0" dirty="0">
                <a:latin typeface="Calibri"/>
                <a:cs typeface="Calibri"/>
              </a:rPr>
              <a:t>service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753745" marR="5080" indent="-288925">
              <a:lnSpc>
                <a:spcPts val="2450"/>
              </a:lnSpc>
              <a:spcBef>
                <a:spcPts val="710"/>
              </a:spcBef>
            </a:pPr>
            <a:r>
              <a:rPr spc="5" dirty="0">
                <a:latin typeface="Arial"/>
                <a:cs typeface="Arial"/>
              </a:rPr>
              <a:t>– </a:t>
            </a:r>
            <a:r>
              <a:rPr spc="-10" dirty="0"/>
              <a:t>Fetch </a:t>
            </a:r>
            <a:r>
              <a:rPr spc="-20" dirty="0"/>
              <a:t>Web </a:t>
            </a:r>
            <a:r>
              <a:rPr dirty="0"/>
              <a:t>pages </a:t>
            </a:r>
            <a:r>
              <a:rPr spc="-15" dirty="0"/>
              <a:t>for </a:t>
            </a:r>
            <a:r>
              <a:rPr dirty="0"/>
              <a:t>search  </a:t>
            </a:r>
            <a:r>
              <a:rPr spc="0" dirty="0"/>
              <a:t>engine</a:t>
            </a:r>
          </a:p>
          <a:p>
            <a:pPr marL="351790" indent="-33909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spc="-5" dirty="0"/>
              <a:t>Master</a:t>
            </a:r>
            <a:r>
              <a:rPr sz="2950" spc="-50" dirty="0"/>
              <a:t> </a:t>
            </a:r>
            <a:r>
              <a:rPr sz="2950" spc="-40" dirty="0"/>
              <a:t>elec</a:t>
            </a:r>
            <a:r>
              <a:rPr lang="en-US" sz="2950" spc="-40" dirty="0"/>
              <a:t>tio</a:t>
            </a:r>
            <a:r>
              <a:rPr sz="2950" spc="-40" dirty="0"/>
              <a:t>n</a:t>
            </a:r>
            <a:endParaRPr sz="2950" dirty="0"/>
          </a:p>
          <a:p>
            <a:pPr marL="747395" lvl="1" indent="-28257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0" dirty="0">
                <a:latin typeface="Calibri"/>
                <a:cs typeface="Calibri"/>
              </a:rPr>
              <a:t>Assign</a:t>
            </a:r>
            <a:r>
              <a:rPr sz="2550" spc="-6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work</a:t>
            </a:r>
          </a:p>
          <a:p>
            <a:pPr marL="351790" indent="-33909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spc="-10" dirty="0"/>
              <a:t>Metadata</a:t>
            </a:r>
            <a:r>
              <a:rPr sz="2950" spc="-30" dirty="0"/>
              <a:t> </a:t>
            </a:r>
            <a:r>
              <a:rPr sz="2950" dirty="0"/>
              <a:t>management</a:t>
            </a:r>
          </a:p>
          <a:p>
            <a:pPr marL="747395" lvl="1" indent="-28257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5" dirty="0">
                <a:latin typeface="Calibri"/>
                <a:cs typeface="Calibri"/>
              </a:rPr>
              <a:t>Politeness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constraints</a:t>
            </a:r>
            <a:endParaRPr sz="25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5" dirty="0">
                <a:latin typeface="Calibri"/>
                <a:cs typeface="Calibri"/>
              </a:rPr>
              <a:t>Shards</a:t>
            </a:r>
            <a:endParaRPr sz="25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spc="-10" dirty="0"/>
              <a:t>Crash</a:t>
            </a:r>
            <a:r>
              <a:rPr sz="2950" spc="-65" dirty="0"/>
              <a:t> </a:t>
            </a:r>
            <a:r>
              <a:rPr sz="2950" spc="-40" dirty="0"/>
              <a:t>detec</a:t>
            </a:r>
            <a:r>
              <a:rPr lang="en-US" sz="2950" spc="-40" dirty="0"/>
              <a:t>tio</a:t>
            </a:r>
            <a:r>
              <a:rPr sz="2950" spc="-40" dirty="0"/>
              <a:t>n</a:t>
            </a:r>
            <a:endParaRPr sz="2950" dirty="0"/>
          </a:p>
          <a:p>
            <a:pPr marL="747395" lvl="1" indent="-28257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5" dirty="0">
                <a:latin typeface="Calibri"/>
                <a:cs typeface="Calibri"/>
              </a:rPr>
              <a:t>Live</a:t>
            </a:r>
            <a:r>
              <a:rPr sz="2550" spc="-65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workers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9398" y="2294312"/>
            <a:ext cx="1130530" cy="594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60647" y="2422894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750" spc="-1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24300" y="3553690"/>
            <a:ext cx="1105592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22816" y="3712069"/>
            <a:ext cx="71755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5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cher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54338" y="3553690"/>
            <a:ext cx="1105592" cy="656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3731" y="3712069"/>
            <a:ext cx="71755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5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cher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42561" y="3553690"/>
            <a:ext cx="110559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41007" y="3712069"/>
            <a:ext cx="71755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5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cher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77592" y="2780606"/>
            <a:ext cx="1571105" cy="1022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91423" y="2817912"/>
            <a:ext cx="1305560" cy="756920"/>
          </a:xfrm>
          <a:custGeom>
            <a:avLst/>
            <a:gdLst/>
            <a:ahLst/>
            <a:cxnLst/>
            <a:rect l="l" t="t" r="r" b="b"/>
            <a:pathLst>
              <a:path w="1305559" h="756920">
                <a:moveTo>
                  <a:pt x="1305378" y="0"/>
                </a:moveTo>
                <a:lnTo>
                  <a:pt x="0" y="75682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78383" y="3490156"/>
            <a:ext cx="97155" cy="109220"/>
          </a:xfrm>
          <a:custGeom>
            <a:avLst/>
            <a:gdLst/>
            <a:ahLst/>
            <a:cxnLst/>
            <a:rect l="l" t="t" r="r" b="b"/>
            <a:pathLst>
              <a:path w="97154" h="109220">
                <a:moveTo>
                  <a:pt x="33700" y="0"/>
                </a:moveTo>
                <a:lnTo>
                  <a:pt x="0" y="92137"/>
                </a:lnTo>
                <a:lnTo>
                  <a:pt x="96705" y="108671"/>
                </a:lnTo>
                <a:lnTo>
                  <a:pt x="3370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7628" y="2793075"/>
            <a:ext cx="403167" cy="1009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96801" y="2817912"/>
            <a:ext cx="12065" cy="749935"/>
          </a:xfrm>
          <a:custGeom>
            <a:avLst/>
            <a:gdLst/>
            <a:ahLst/>
            <a:cxnLst/>
            <a:rect l="l" t="t" r="r" b="b"/>
            <a:pathLst>
              <a:path w="12065" h="749935">
                <a:moveTo>
                  <a:pt x="0" y="0"/>
                </a:moveTo>
                <a:lnTo>
                  <a:pt x="11671" y="749309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44734" y="3505956"/>
            <a:ext cx="125730" cy="76835"/>
          </a:xfrm>
          <a:custGeom>
            <a:avLst/>
            <a:gdLst/>
            <a:ahLst/>
            <a:cxnLst/>
            <a:rect l="l" t="t" r="r" b="b"/>
            <a:pathLst>
              <a:path w="125729" h="76835">
                <a:moveTo>
                  <a:pt x="125599" y="0"/>
                </a:moveTo>
                <a:lnTo>
                  <a:pt x="0" y="1955"/>
                </a:lnTo>
                <a:lnTo>
                  <a:pt x="63972" y="76337"/>
                </a:lnTo>
                <a:lnTo>
                  <a:pt x="12559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44788" y="2780606"/>
            <a:ext cx="1654232" cy="1022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96801" y="2817912"/>
            <a:ext cx="1386205" cy="757555"/>
          </a:xfrm>
          <a:custGeom>
            <a:avLst/>
            <a:gdLst/>
            <a:ahLst/>
            <a:cxnLst/>
            <a:rect l="l" t="t" r="r" b="b"/>
            <a:pathLst>
              <a:path w="1386204" h="757554">
                <a:moveTo>
                  <a:pt x="0" y="0"/>
                </a:moveTo>
                <a:lnTo>
                  <a:pt x="1386151" y="757155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99930" y="3491044"/>
            <a:ext cx="96520" cy="110489"/>
          </a:xfrm>
          <a:custGeom>
            <a:avLst/>
            <a:gdLst/>
            <a:ahLst/>
            <a:cxnLst/>
            <a:rect l="l" t="t" r="r" b="b"/>
            <a:pathLst>
              <a:path w="96520" h="110489">
                <a:moveTo>
                  <a:pt x="60217" y="0"/>
                </a:moveTo>
                <a:lnTo>
                  <a:pt x="0" y="110239"/>
                </a:lnTo>
                <a:lnTo>
                  <a:pt x="96252" y="91249"/>
                </a:lnTo>
                <a:lnTo>
                  <a:pt x="60217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7244" y="4939784"/>
            <a:ext cx="1796288" cy="14948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27221" y="4102330"/>
            <a:ext cx="1363287" cy="9933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8383" y="4138712"/>
            <a:ext cx="1097915" cy="728345"/>
          </a:xfrm>
          <a:custGeom>
            <a:avLst/>
            <a:gdLst/>
            <a:ahLst/>
            <a:cxnLst/>
            <a:rect l="l" t="t" r="r" b="b"/>
            <a:pathLst>
              <a:path w="1097915" h="728345">
                <a:moveTo>
                  <a:pt x="0" y="0"/>
                </a:moveTo>
                <a:lnTo>
                  <a:pt x="1097894" y="728267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91315" y="4781312"/>
            <a:ext cx="97790" cy="104775"/>
          </a:xfrm>
          <a:custGeom>
            <a:avLst/>
            <a:gdLst/>
            <a:ahLst/>
            <a:cxnLst/>
            <a:rect l="l" t="t" r="r" b="b"/>
            <a:pathLst>
              <a:path w="97790" h="104775">
                <a:moveTo>
                  <a:pt x="69435" y="0"/>
                </a:moveTo>
                <a:lnTo>
                  <a:pt x="0" y="104678"/>
                </a:lnTo>
                <a:lnTo>
                  <a:pt x="97524" y="94000"/>
                </a:lnTo>
                <a:lnTo>
                  <a:pt x="69435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95159" y="4114799"/>
            <a:ext cx="403167" cy="9809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96801" y="4138712"/>
            <a:ext cx="0" cy="721995"/>
          </a:xfrm>
          <a:custGeom>
            <a:avLst/>
            <a:gdLst/>
            <a:ahLst/>
            <a:cxnLst/>
            <a:rect l="l" t="t" r="r" b="b"/>
            <a:pathLst>
              <a:path h="721995">
                <a:moveTo>
                  <a:pt x="0" y="0"/>
                </a:moveTo>
                <a:lnTo>
                  <a:pt x="0" y="721526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3994" y="4799944"/>
            <a:ext cx="125730" cy="75565"/>
          </a:xfrm>
          <a:custGeom>
            <a:avLst/>
            <a:gdLst/>
            <a:ahLst/>
            <a:cxnLst/>
            <a:rect l="l" t="t" r="r" b="b"/>
            <a:pathLst>
              <a:path w="125729" h="75564">
                <a:moveTo>
                  <a:pt x="125613" y="0"/>
                </a:moveTo>
                <a:lnTo>
                  <a:pt x="0" y="0"/>
                </a:lnTo>
                <a:lnTo>
                  <a:pt x="62806" y="75368"/>
                </a:lnTo>
                <a:lnTo>
                  <a:pt x="125613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7669" y="4102330"/>
            <a:ext cx="1321723" cy="9933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0996" y="4138712"/>
            <a:ext cx="1055370" cy="728345"/>
          </a:xfrm>
          <a:custGeom>
            <a:avLst/>
            <a:gdLst/>
            <a:ahLst/>
            <a:cxnLst/>
            <a:rect l="l" t="t" r="r" b="b"/>
            <a:pathLst>
              <a:path w="1055370" h="728345">
                <a:moveTo>
                  <a:pt x="1055186" y="0"/>
                </a:moveTo>
                <a:lnTo>
                  <a:pt x="0" y="728039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28589" y="4780814"/>
            <a:ext cx="97790" cy="103505"/>
          </a:xfrm>
          <a:custGeom>
            <a:avLst/>
            <a:gdLst/>
            <a:ahLst/>
            <a:cxnLst/>
            <a:rect l="l" t="t" r="r" b="b"/>
            <a:pathLst>
              <a:path w="97790" h="103504">
                <a:moveTo>
                  <a:pt x="26366" y="0"/>
                </a:moveTo>
                <a:lnTo>
                  <a:pt x="0" y="94498"/>
                </a:lnTo>
                <a:lnTo>
                  <a:pt x="97703" y="103393"/>
                </a:lnTo>
                <a:lnTo>
                  <a:pt x="2636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25</a:t>
            </a:fld>
            <a:endParaRPr spc="1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932" y="987191"/>
            <a:ext cx="486473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And </a:t>
            </a:r>
            <a:r>
              <a:rPr spc="-15" dirty="0"/>
              <a:t>more</a:t>
            </a:r>
            <a:r>
              <a:rPr spc="-80" dirty="0"/>
              <a:t> </a:t>
            </a:r>
            <a:r>
              <a:rPr spc="-20" dirty="0"/>
              <a:t>examples…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6269"/>
            <a:ext cx="5996305" cy="44094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GFS </a:t>
            </a:r>
            <a:r>
              <a:rPr sz="3150" spc="0" dirty="0">
                <a:latin typeface="Calibri"/>
                <a:cs typeface="Calibri"/>
              </a:rPr>
              <a:t>– Google </a:t>
            </a:r>
            <a:r>
              <a:rPr sz="3150" dirty="0">
                <a:latin typeface="Calibri"/>
                <a:cs typeface="Calibri"/>
              </a:rPr>
              <a:t>File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System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39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Master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elec</a:t>
            </a:r>
            <a:r>
              <a:rPr lang="en-US" sz="2750" spc="-35" dirty="0">
                <a:latin typeface="Calibri"/>
                <a:cs typeface="Calibri"/>
              </a:rPr>
              <a:t>tio</a:t>
            </a:r>
            <a:r>
              <a:rPr sz="2750" spc="-35" dirty="0">
                <a:latin typeface="Calibri"/>
                <a:cs typeface="Calibri"/>
              </a:rPr>
              <a:t>n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359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File </a:t>
            </a:r>
            <a:r>
              <a:rPr sz="2750" spc="-15" dirty="0">
                <a:latin typeface="Calibri"/>
                <a:cs typeface="Calibri"/>
              </a:rPr>
              <a:t>system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metadata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1790" algn="l"/>
                <a:tab pos="352425" algn="l"/>
                <a:tab pos="1375410" algn="l"/>
              </a:tabLst>
            </a:pPr>
            <a:r>
              <a:rPr sz="3150" spc="65" dirty="0">
                <a:latin typeface="Calibri"/>
                <a:cs typeface="Calibri"/>
              </a:rPr>
              <a:t>KaCa	</a:t>
            </a:r>
            <a:r>
              <a:rPr sz="3150" dirty="0">
                <a:latin typeface="Calibri"/>
                <a:cs typeface="Calibri"/>
              </a:rPr>
              <a:t>‐ Document </a:t>
            </a:r>
            <a:r>
              <a:rPr sz="3150" spc="-5" dirty="0">
                <a:latin typeface="Calibri"/>
                <a:cs typeface="Calibri"/>
              </a:rPr>
              <a:t>indexing</a:t>
            </a:r>
            <a:r>
              <a:rPr sz="3150" spc="-7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system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42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Shard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informa</a:t>
            </a:r>
            <a:r>
              <a:rPr lang="en-US" sz="2750" spc="-35" dirty="0">
                <a:latin typeface="Calibri"/>
                <a:cs typeface="Calibri"/>
              </a:rPr>
              <a:t>tio</a:t>
            </a:r>
            <a:r>
              <a:rPr sz="2750" spc="-35" dirty="0">
                <a:latin typeface="Calibri"/>
                <a:cs typeface="Calibri"/>
              </a:rPr>
              <a:t>n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359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Index version</a:t>
            </a:r>
            <a:r>
              <a:rPr sz="2750" spc="-30" dirty="0">
                <a:latin typeface="Calibri"/>
                <a:cs typeface="Calibri"/>
              </a:rPr>
              <a:t> coordina</a:t>
            </a:r>
            <a:r>
              <a:rPr lang="en-US" sz="2750" spc="-30" dirty="0">
                <a:latin typeface="Calibri"/>
                <a:cs typeface="Calibri"/>
              </a:rPr>
              <a:t>tio</a:t>
            </a:r>
            <a:r>
              <a:rPr sz="2750" spc="-30" dirty="0">
                <a:latin typeface="Calibri"/>
                <a:cs typeface="Calibri"/>
              </a:rPr>
              <a:t>n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Hedwig </a:t>
            </a:r>
            <a:r>
              <a:rPr sz="3150" spc="0" dirty="0">
                <a:latin typeface="Calibri"/>
                <a:cs typeface="Calibri"/>
              </a:rPr>
              <a:t>– Pub‐Sub</a:t>
            </a:r>
            <a:r>
              <a:rPr sz="3150" spc="-5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system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45" dirty="0">
                <a:latin typeface="Calibri"/>
                <a:cs typeface="Calibri"/>
              </a:rPr>
              <a:t>Topic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metadata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45" dirty="0">
                <a:latin typeface="Calibri"/>
                <a:cs typeface="Calibri"/>
              </a:rPr>
              <a:t>Topic</a:t>
            </a:r>
            <a:r>
              <a:rPr sz="2750" spc="-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assignment</a:t>
            </a:r>
          </a:p>
        </p:txBody>
      </p:sp>
      <p:sp>
        <p:nvSpPr>
          <p:cNvPr id="4" name="object 4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26</a:t>
            </a:fld>
            <a:endParaRPr spc="1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4498" y="987191"/>
            <a:ext cx="419354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Summary of </a:t>
            </a:r>
            <a:r>
              <a:rPr spc="-25" dirty="0"/>
              <a:t>Part</a:t>
            </a:r>
            <a:r>
              <a:rPr spc="-55" dirty="0"/>
              <a:t> </a:t>
            </a:r>
            <a:r>
              <a:rPr dirty="0"/>
              <a:t>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27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1037031" y="2018423"/>
            <a:ext cx="7179945" cy="3967112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Large infrastructures require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spc="-35" dirty="0">
                <a:latin typeface="Calibri"/>
                <a:cs typeface="Calibri"/>
              </a:rPr>
              <a:t>coordina</a:t>
            </a:r>
            <a:r>
              <a:rPr lang="en-US" sz="3150" spc="-35" dirty="0">
                <a:latin typeface="Calibri"/>
                <a:cs typeface="Calibri"/>
              </a:rPr>
              <a:t>tio</a:t>
            </a:r>
            <a:r>
              <a:rPr sz="3150" spc="-35" dirty="0">
                <a:latin typeface="Calibri"/>
                <a:cs typeface="Calibri"/>
              </a:rPr>
              <a:t>n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Fallacies </a:t>
            </a:r>
            <a:r>
              <a:rPr sz="3150" dirty="0">
                <a:latin typeface="Calibri"/>
                <a:cs typeface="Calibri"/>
              </a:rPr>
              <a:t>of </a:t>
            </a:r>
            <a:r>
              <a:rPr sz="3150" spc="-5" dirty="0">
                <a:latin typeface="Calibri"/>
                <a:cs typeface="Calibri"/>
              </a:rPr>
              <a:t>distributed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spc="-45" dirty="0">
                <a:latin typeface="Calibri"/>
                <a:cs typeface="Calibri"/>
              </a:rPr>
              <a:t>compuOng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Theory results: </a:t>
            </a:r>
            <a:r>
              <a:rPr sz="3150" spc="-100" dirty="0">
                <a:latin typeface="Calibri"/>
                <a:cs typeface="Calibri"/>
              </a:rPr>
              <a:t>FLP,</a:t>
            </a:r>
            <a:r>
              <a:rPr sz="3150" spc="-2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CAP</a:t>
            </a:r>
          </a:p>
          <a:p>
            <a:pPr marL="351790" indent="-33909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35" dirty="0">
                <a:latin typeface="Calibri"/>
                <a:cs typeface="Calibri"/>
              </a:rPr>
              <a:t>Coordina</a:t>
            </a:r>
            <a:r>
              <a:rPr lang="en-US" sz="3150" spc="-35" dirty="0">
                <a:latin typeface="Calibri"/>
                <a:cs typeface="Calibri"/>
              </a:rPr>
              <a:t>ti</a:t>
            </a:r>
            <a:r>
              <a:rPr sz="3150" spc="-35" dirty="0">
                <a:latin typeface="Calibri"/>
                <a:cs typeface="Calibri"/>
              </a:rPr>
              <a:t>on </a:t>
            </a:r>
            <a:r>
              <a:rPr sz="3150" spc="0" dirty="0">
                <a:latin typeface="Calibri"/>
                <a:cs typeface="Calibri"/>
              </a:rPr>
              <a:t>services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Examples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25" dirty="0">
                <a:latin typeface="Calibri"/>
                <a:cs typeface="Calibri"/>
              </a:rPr>
              <a:t>Web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search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10" dirty="0">
                <a:latin typeface="Calibri"/>
                <a:cs typeface="Calibri"/>
              </a:rPr>
              <a:t>Storage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systems</a:t>
            </a: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50"/>
              <a:t> </a:t>
            </a:r>
            <a:r>
              <a:rPr spc="-45" dirty="0"/>
              <a:t>Tutorial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7608" y="4279486"/>
            <a:ext cx="1868805" cy="1173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0690">
              <a:lnSpc>
                <a:spcPct val="119500"/>
              </a:lnSpc>
              <a:spcBef>
                <a:spcPts val="95"/>
              </a:spcBef>
            </a:pPr>
            <a:r>
              <a:rPr sz="3150" spc="-15" dirty="0">
                <a:solidFill>
                  <a:srgbClr val="9B9B9B"/>
                </a:solidFill>
                <a:latin typeface="Calibri"/>
                <a:cs typeface="Calibri"/>
              </a:rPr>
              <a:t>Part </a:t>
            </a:r>
            <a:r>
              <a:rPr sz="3150" spc="0" dirty="0">
                <a:solidFill>
                  <a:srgbClr val="9B9B9B"/>
                </a:solidFill>
                <a:latin typeface="Calibri"/>
                <a:cs typeface="Calibri"/>
              </a:rPr>
              <a:t>2  </a:t>
            </a:r>
            <a:r>
              <a:rPr sz="3150" dirty="0">
                <a:solidFill>
                  <a:srgbClr val="9B9B9B"/>
                </a:solidFill>
                <a:latin typeface="Calibri"/>
                <a:cs typeface="Calibri"/>
              </a:rPr>
              <a:t>The</a:t>
            </a:r>
            <a:r>
              <a:rPr sz="3150" spc="-65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3150" spc="0" dirty="0">
                <a:solidFill>
                  <a:srgbClr val="9B9B9B"/>
                </a:solidFill>
                <a:latin typeface="Calibri"/>
                <a:cs typeface="Calibri"/>
              </a:rPr>
              <a:t>service</a:t>
            </a:r>
            <a:endParaRPr sz="3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165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2377" y="987191"/>
            <a:ext cx="5357495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40"/>
              <a:t> </a:t>
            </a:r>
            <a:r>
              <a:rPr spc="0" dirty="0"/>
              <a:t>Introduc</a:t>
            </a:r>
            <a:r>
              <a:rPr lang="en-US" spc="0" dirty="0"/>
              <a:t>tion</a:t>
            </a:r>
            <a:endParaRPr spc="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29</a:t>
            </a:fld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7031" y="2338843"/>
            <a:ext cx="5973369" cy="312777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5">
                <a:latin typeface="Calibri"/>
                <a:cs typeface="Calibri"/>
              </a:rPr>
              <a:t>Coordina</a:t>
            </a:r>
            <a:r>
              <a:rPr lang="en-US" sz="3150" spc="5" dirty="0" err="1">
                <a:latin typeface="Calibri"/>
                <a:cs typeface="Calibri"/>
              </a:rPr>
              <a:t>ti</a:t>
            </a:r>
            <a:r>
              <a:rPr sz="3150" spc="5" dirty="0" err="1">
                <a:latin typeface="Calibri"/>
                <a:cs typeface="Calibri"/>
              </a:rPr>
              <a:t>on</a:t>
            </a:r>
            <a:r>
              <a:rPr sz="3150" spc="-3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kernel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Does not </a:t>
            </a:r>
            <a:r>
              <a:rPr sz="2750" spc="-5" dirty="0">
                <a:latin typeface="Calibri"/>
                <a:cs typeface="Calibri"/>
              </a:rPr>
              <a:t>export </a:t>
            </a:r>
            <a:r>
              <a:rPr sz="2750" spc="-10" dirty="0">
                <a:latin typeface="Calibri"/>
                <a:cs typeface="Calibri"/>
              </a:rPr>
              <a:t>concrete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primi</a:t>
            </a:r>
            <a:r>
              <a:rPr lang="en-US" sz="2750" spc="10" dirty="0">
                <a:latin typeface="Calibri"/>
                <a:cs typeface="Calibri"/>
              </a:rPr>
              <a:t>ti</a:t>
            </a:r>
            <a:r>
              <a:rPr sz="2750" spc="10" dirty="0">
                <a:latin typeface="Calibri"/>
                <a:cs typeface="Calibri"/>
              </a:rPr>
              <a:t>ves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Recipes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dirty="0">
                <a:latin typeface="Calibri"/>
                <a:cs typeface="Calibri"/>
              </a:rPr>
              <a:t>implement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primi</a:t>
            </a:r>
            <a:r>
              <a:rPr lang="en-US" sz="2750" spc="10" dirty="0">
                <a:latin typeface="Calibri"/>
                <a:cs typeface="Calibri"/>
              </a:rPr>
              <a:t>ti</a:t>
            </a:r>
            <a:r>
              <a:rPr sz="2750" spc="10" dirty="0">
                <a:latin typeface="Calibri"/>
                <a:cs typeface="Calibri"/>
              </a:rPr>
              <a:t>ves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File </a:t>
            </a:r>
            <a:r>
              <a:rPr sz="3150" spc="-20" dirty="0">
                <a:latin typeface="Calibri"/>
                <a:cs typeface="Calibri"/>
              </a:rPr>
              <a:t>system </a:t>
            </a:r>
            <a:r>
              <a:rPr sz="3150" dirty="0">
                <a:latin typeface="Calibri"/>
                <a:cs typeface="Calibri"/>
              </a:rPr>
              <a:t>based</a:t>
            </a:r>
            <a:r>
              <a:rPr sz="3150" spc="-40" dirty="0">
                <a:latin typeface="Calibri"/>
                <a:cs typeface="Calibri"/>
              </a:rPr>
              <a:t> </a:t>
            </a:r>
            <a:r>
              <a:rPr sz="3150" spc="0" dirty="0">
                <a:latin typeface="Calibri"/>
                <a:cs typeface="Calibri"/>
              </a:rPr>
              <a:t>API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Manipulate small </a:t>
            </a:r>
            <a:r>
              <a:rPr sz="2750" spc="-10" dirty="0">
                <a:latin typeface="Calibri"/>
                <a:cs typeface="Calibri"/>
              </a:rPr>
              <a:t>data </a:t>
            </a:r>
            <a:r>
              <a:rPr sz="2750" dirty="0">
                <a:latin typeface="Calibri"/>
                <a:cs typeface="Calibri"/>
              </a:rPr>
              <a:t>nodes: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znodes</a:t>
            </a:r>
            <a:endParaRPr sz="27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15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3071" y="2984463"/>
            <a:ext cx="427609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50" spc="-20">
                <a:latin typeface="Calibri"/>
                <a:cs typeface="Calibri"/>
              </a:rPr>
              <a:t>ZooKeeper</a:t>
            </a:r>
            <a:r>
              <a:rPr sz="4350" spc="-50">
                <a:latin typeface="Calibri"/>
                <a:cs typeface="Calibri"/>
              </a:rPr>
              <a:t> </a:t>
            </a:r>
            <a:r>
              <a:rPr sz="4350" spc="-45" dirty="0">
                <a:latin typeface="Calibri"/>
                <a:cs typeface="Calibri"/>
              </a:rPr>
              <a:t>Tutorial</a:t>
            </a:r>
            <a:endParaRPr sz="43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63456" y="4279486"/>
            <a:ext cx="2336165" cy="1173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75005">
              <a:lnSpc>
                <a:spcPct val="119500"/>
              </a:lnSpc>
              <a:spcBef>
                <a:spcPts val="95"/>
              </a:spcBef>
            </a:pPr>
            <a:r>
              <a:rPr sz="3150" spc="-15" dirty="0">
                <a:solidFill>
                  <a:srgbClr val="9B9B9B"/>
                </a:solidFill>
                <a:latin typeface="Calibri"/>
                <a:cs typeface="Calibri"/>
              </a:rPr>
              <a:t>Part </a:t>
            </a:r>
            <a:r>
              <a:rPr sz="3150" spc="0" dirty="0">
                <a:solidFill>
                  <a:srgbClr val="9B9B9B"/>
                </a:solidFill>
                <a:latin typeface="Calibri"/>
                <a:cs typeface="Calibri"/>
              </a:rPr>
              <a:t>1  </a:t>
            </a:r>
            <a:r>
              <a:rPr sz="3150" dirty="0">
                <a:solidFill>
                  <a:srgbClr val="9B9B9B"/>
                </a:solidFill>
                <a:latin typeface="Calibri"/>
                <a:cs typeface="Calibri"/>
              </a:rPr>
              <a:t>Fundame</a:t>
            </a:r>
            <a:r>
              <a:rPr sz="3150" spc="-25" dirty="0">
                <a:solidFill>
                  <a:srgbClr val="9B9B9B"/>
                </a:solidFill>
                <a:latin typeface="Calibri"/>
                <a:cs typeface="Calibri"/>
              </a:rPr>
              <a:t>n</a:t>
            </a:r>
            <a:r>
              <a:rPr sz="3150" spc="-30" dirty="0">
                <a:solidFill>
                  <a:srgbClr val="9B9B9B"/>
                </a:solidFill>
                <a:latin typeface="Calibri"/>
                <a:cs typeface="Calibri"/>
              </a:rPr>
              <a:t>t</a:t>
            </a:r>
            <a:r>
              <a:rPr sz="3150" dirty="0">
                <a:solidFill>
                  <a:srgbClr val="9B9B9B"/>
                </a:solidFill>
                <a:latin typeface="Calibri"/>
                <a:cs typeface="Calibri"/>
              </a:rPr>
              <a:t>als</a:t>
            </a:r>
            <a:endParaRPr sz="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9568" y="987191"/>
            <a:ext cx="484695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</a:t>
            </a:r>
            <a:r>
              <a:rPr spc="-30" dirty="0"/>
              <a:t> </a:t>
            </a:r>
            <a:r>
              <a:rPr spc="-5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910243" y="2414847"/>
            <a:ext cx="1832956" cy="95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9288" y="2441632"/>
            <a:ext cx="1733480" cy="854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9288" y="2441631"/>
            <a:ext cx="1733550" cy="854710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4105" y="2427316"/>
            <a:ext cx="1371600" cy="94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3113" y="2454193"/>
            <a:ext cx="1273731" cy="841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3113" y="2454193"/>
            <a:ext cx="1273810" cy="842010"/>
          </a:xfrm>
          <a:custGeom>
            <a:avLst/>
            <a:gdLst/>
            <a:ahLst/>
            <a:cxnLst/>
            <a:rect l="l" t="t" r="r" b="b"/>
            <a:pathLst>
              <a:path w="1273810" h="842010">
                <a:moveTo>
                  <a:pt x="0" y="0"/>
                </a:moveTo>
                <a:lnTo>
                  <a:pt x="1273731" y="0"/>
                </a:lnTo>
                <a:lnTo>
                  <a:pt x="1273731" y="841617"/>
                </a:lnTo>
                <a:lnTo>
                  <a:pt x="0" y="841617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67823" y="2590975"/>
            <a:ext cx="12649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2090" marR="125730" indent="-72390">
              <a:lnSpc>
                <a:spcPct val="103600"/>
              </a:lnSpc>
              <a:spcBef>
                <a:spcPts val="55"/>
              </a:spcBef>
            </a:pPr>
            <a:r>
              <a:rPr sz="1750" spc="-1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75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eeper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5782" y="2236123"/>
            <a:ext cx="2315094" cy="4468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8009" y="2285869"/>
            <a:ext cx="2173605" cy="4326255"/>
          </a:xfrm>
          <a:custGeom>
            <a:avLst/>
            <a:gdLst/>
            <a:ahLst/>
            <a:cxnLst/>
            <a:rect l="l" t="t" r="r" b="b"/>
            <a:pathLst>
              <a:path w="2173604" h="4326255">
                <a:moveTo>
                  <a:pt x="2173131" y="362196"/>
                </a:moveTo>
                <a:lnTo>
                  <a:pt x="2169824" y="313048"/>
                </a:lnTo>
                <a:lnTo>
                  <a:pt x="2160193" y="265909"/>
                </a:lnTo>
                <a:lnTo>
                  <a:pt x="2144668" y="221212"/>
                </a:lnTo>
                <a:lnTo>
                  <a:pt x="2123680" y="179388"/>
                </a:lnTo>
                <a:lnTo>
                  <a:pt x="2097663" y="140868"/>
                </a:lnTo>
                <a:lnTo>
                  <a:pt x="2067046" y="106084"/>
                </a:lnTo>
                <a:lnTo>
                  <a:pt x="2032262" y="75468"/>
                </a:lnTo>
                <a:lnTo>
                  <a:pt x="1993742" y="49450"/>
                </a:lnTo>
                <a:lnTo>
                  <a:pt x="1951918" y="28463"/>
                </a:lnTo>
                <a:lnTo>
                  <a:pt x="1907221" y="12937"/>
                </a:lnTo>
                <a:lnTo>
                  <a:pt x="1860083" y="3306"/>
                </a:lnTo>
                <a:lnTo>
                  <a:pt x="1810936" y="0"/>
                </a:lnTo>
                <a:lnTo>
                  <a:pt x="362197" y="0"/>
                </a:lnTo>
                <a:lnTo>
                  <a:pt x="313048" y="3306"/>
                </a:lnTo>
                <a:lnTo>
                  <a:pt x="265910" y="12937"/>
                </a:lnTo>
                <a:lnTo>
                  <a:pt x="221213" y="28463"/>
                </a:lnTo>
                <a:lnTo>
                  <a:pt x="179388" y="49450"/>
                </a:lnTo>
                <a:lnTo>
                  <a:pt x="140868" y="75468"/>
                </a:lnTo>
                <a:lnTo>
                  <a:pt x="106084" y="106084"/>
                </a:lnTo>
                <a:lnTo>
                  <a:pt x="75468" y="140868"/>
                </a:lnTo>
                <a:lnTo>
                  <a:pt x="49450" y="179388"/>
                </a:lnTo>
                <a:lnTo>
                  <a:pt x="28463" y="221212"/>
                </a:lnTo>
                <a:lnTo>
                  <a:pt x="12937" y="265909"/>
                </a:lnTo>
                <a:lnTo>
                  <a:pt x="3306" y="313048"/>
                </a:lnTo>
                <a:lnTo>
                  <a:pt x="0" y="362196"/>
                </a:lnTo>
                <a:lnTo>
                  <a:pt x="0" y="3963968"/>
                </a:lnTo>
                <a:lnTo>
                  <a:pt x="3306" y="4013116"/>
                </a:lnTo>
                <a:lnTo>
                  <a:pt x="12937" y="4060254"/>
                </a:lnTo>
                <a:lnTo>
                  <a:pt x="28463" y="4104951"/>
                </a:lnTo>
                <a:lnTo>
                  <a:pt x="49450" y="4146775"/>
                </a:lnTo>
                <a:lnTo>
                  <a:pt x="75468" y="4185295"/>
                </a:lnTo>
                <a:lnTo>
                  <a:pt x="106084" y="4220079"/>
                </a:lnTo>
                <a:lnTo>
                  <a:pt x="140868" y="4250696"/>
                </a:lnTo>
                <a:lnTo>
                  <a:pt x="179388" y="4276713"/>
                </a:lnTo>
                <a:lnTo>
                  <a:pt x="221213" y="4297701"/>
                </a:lnTo>
                <a:lnTo>
                  <a:pt x="265910" y="4313226"/>
                </a:lnTo>
                <a:lnTo>
                  <a:pt x="313048" y="4322858"/>
                </a:lnTo>
                <a:lnTo>
                  <a:pt x="362197" y="4326164"/>
                </a:lnTo>
                <a:lnTo>
                  <a:pt x="1810936" y="4326164"/>
                </a:lnTo>
                <a:lnTo>
                  <a:pt x="1860083" y="4322858"/>
                </a:lnTo>
                <a:lnTo>
                  <a:pt x="1907221" y="4313226"/>
                </a:lnTo>
                <a:lnTo>
                  <a:pt x="1951918" y="4297701"/>
                </a:lnTo>
                <a:lnTo>
                  <a:pt x="1993742" y="4276713"/>
                </a:lnTo>
                <a:lnTo>
                  <a:pt x="2032262" y="4250696"/>
                </a:lnTo>
                <a:lnTo>
                  <a:pt x="2067046" y="4220079"/>
                </a:lnTo>
                <a:lnTo>
                  <a:pt x="2097663" y="4185295"/>
                </a:lnTo>
                <a:lnTo>
                  <a:pt x="2123680" y="4146775"/>
                </a:lnTo>
                <a:lnTo>
                  <a:pt x="2144668" y="4104951"/>
                </a:lnTo>
                <a:lnTo>
                  <a:pt x="2160193" y="4060254"/>
                </a:lnTo>
                <a:lnTo>
                  <a:pt x="2169824" y="4013116"/>
                </a:lnTo>
                <a:lnTo>
                  <a:pt x="2173131" y="3963968"/>
                </a:lnTo>
                <a:lnTo>
                  <a:pt x="2173131" y="362196"/>
                </a:lnTo>
                <a:close/>
              </a:path>
            </a:pathLst>
          </a:custGeom>
          <a:ln w="50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1788" y="2522912"/>
            <a:ext cx="1791392" cy="743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4214" y="2549660"/>
            <a:ext cx="1688259" cy="645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4214" y="2549660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4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4214" y="2549660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146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01788" y="3316777"/>
            <a:ext cx="1791392" cy="7481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4214" y="3346057"/>
            <a:ext cx="1688259" cy="6456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54214" y="3346056"/>
            <a:ext cx="1688464" cy="645795"/>
          </a:xfrm>
          <a:prstGeom prst="rect">
            <a:avLst/>
          </a:prstGeom>
          <a:ln w="9421">
            <a:solidFill>
              <a:srgbClr val="CB615A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528955">
              <a:lnSpc>
                <a:spcPct val="100000"/>
              </a:lnSpc>
              <a:spcBef>
                <a:spcPts val="146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Leader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01788" y="4123111"/>
            <a:ext cx="1791392" cy="743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4214" y="4149989"/>
            <a:ext cx="1688259" cy="645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4214" y="4149989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5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54214" y="4149989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146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01788" y="4925290"/>
            <a:ext cx="1791392" cy="7481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54214" y="4953922"/>
            <a:ext cx="1688259" cy="6456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54214" y="4953922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146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01788" y="5748249"/>
            <a:ext cx="1791392" cy="7481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4214" y="5777954"/>
            <a:ext cx="1688259" cy="6456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54214" y="5777953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5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54214" y="5777953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146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2712" y="4015047"/>
            <a:ext cx="1832956" cy="9559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1850" y="4041961"/>
            <a:ext cx="1733480" cy="8541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71850" y="4041961"/>
            <a:ext cx="1733550" cy="854710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26574" y="4027516"/>
            <a:ext cx="1371600" cy="9434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75675" y="4054523"/>
            <a:ext cx="1273731" cy="8416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75674" y="4054522"/>
            <a:ext cx="1273810" cy="842010"/>
          </a:xfrm>
          <a:custGeom>
            <a:avLst/>
            <a:gdLst/>
            <a:ahLst/>
            <a:cxnLst/>
            <a:rect l="l" t="t" r="r" b="b"/>
            <a:pathLst>
              <a:path w="1273810" h="842010">
                <a:moveTo>
                  <a:pt x="0" y="0"/>
                </a:moveTo>
                <a:lnTo>
                  <a:pt x="1273731" y="0"/>
                </a:lnTo>
                <a:lnTo>
                  <a:pt x="1273731" y="841617"/>
                </a:lnTo>
                <a:lnTo>
                  <a:pt x="0" y="841617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780385" y="4191304"/>
            <a:ext cx="12649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2090" marR="125730" indent="-72390">
              <a:lnSpc>
                <a:spcPct val="103600"/>
              </a:lnSpc>
              <a:spcBef>
                <a:spcPts val="55"/>
              </a:spcBef>
            </a:pPr>
            <a:r>
              <a:rPr sz="1750" spc="-1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75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eeper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80901" y="5656810"/>
            <a:ext cx="1832956" cy="9518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9632" y="5682487"/>
            <a:ext cx="1733480" cy="8541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29632" y="5682486"/>
            <a:ext cx="1733550" cy="854710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84763" y="5656810"/>
            <a:ext cx="1371600" cy="9393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3457" y="5682487"/>
            <a:ext cx="1273731" cy="8416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3457" y="5682486"/>
            <a:ext cx="1273810" cy="842010"/>
          </a:xfrm>
          <a:custGeom>
            <a:avLst/>
            <a:gdLst/>
            <a:ahLst/>
            <a:cxnLst/>
            <a:rect l="l" t="t" r="r" b="b"/>
            <a:pathLst>
              <a:path w="1273810" h="842009">
                <a:moveTo>
                  <a:pt x="0" y="0"/>
                </a:moveTo>
                <a:lnTo>
                  <a:pt x="1273731" y="0"/>
                </a:lnTo>
                <a:lnTo>
                  <a:pt x="1273731" y="841617"/>
                </a:lnTo>
                <a:lnTo>
                  <a:pt x="0" y="841617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838168" y="5819268"/>
            <a:ext cx="12649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2090" marR="125730" indent="-72390">
              <a:lnSpc>
                <a:spcPct val="103600"/>
              </a:lnSpc>
              <a:spcBef>
                <a:spcPts val="55"/>
              </a:spcBef>
            </a:pPr>
            <a:r>
              <a:rPr sz="1750" spc="-1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75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eeper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90108" y="2689166"/>
            <a:ext cx="2265217" cy="4073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6882" y="2872699"/>
            <a:ext cx="2002789" cy="2540"/>
          </a:xfrm>
          <a:custGeom>
            <a:avLst/>
            <a:gdLst/>
            <a:ahLst/>
            <a:cxnLst/>
            <a:rect l="l" t="t" r="r" b="b"/>
            <a:pathLst>
              <a:path w="2002789" h="2539">
                <a:moveTo>
                  <a:pt x="0" y="2363"/>
                </a:moveTo>
                <a:lnTo>
                  <a:pt x="2002639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9152" y="2809963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30">
                <a:moveTo>
                  <a:pt x="0" y="0"/>
                </a:moveTo>
                <a:lnTo>
                  <a:pt x="148" y="125614"/>
                </a:lnTo>
                <a:lnTo>
                  <a:pt x="75443" y="627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02577" y="4289366"/>
            <a:ext cx="2252748" cy="40732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49582" y="4472899"/>
            <a:ext cx="1990089" cy="2540"/>
          </a:xfrm>
          <a:custGeom>
            <a:avLst/>
            <a:gdLst/>
            <a:ahLst/>
            <a:cxnLst/>
            <a:rect l="l" t="t" r="r" b="b"/>
            <a:pathLst>
              <a:path w="1990089" h="2539">
                <a:moveTo>
                  <a:pt x="0" y="2363"/>
                </a:moveTo>
                <a:lnTo>
                  <a:pt x="1989939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79152" y="4410163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0" y="0"/>
                </a:moveTo>
                <a:lnTo>
                  <a:pt x="148" y="125614"/>
                </a:lnTo>
                <a:lnTo>
                  <a:pt x="75443" y="627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60768" y="5918661"/>
            <a:ext cx="2194560" cy="4031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07527" y="6100881"/>
            <a:ext cx="1932305" cy="2540"/>
          </a:xfrm>
          <a:custGeom>
            <a:avLst/>
            <a:gdLst/>
            <a:ahLst/>
            <a:cxnLst/>
            <a:rect l="l" t="t" r="r" b="b"/>
            <a:pathLst>
              <a:path w="1932304" h="2539">
                <a:moveTo>
                  <a:pt x="0" y="2362"/>
                </a:moveTo>
                <a:lnTo>
                  <a:pt x="1931995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79149" y="6038147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0" y="0"/>
                </a:moveTo>
                <a:lnTo>
                  <a:pt x="153" y="125614"/>
                </a:lnTo>
                <a:lnTo>
                  <a:pt x="75445" y="627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041555" y="2905012"/>
            <a:ext cx="20085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37845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Session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30</a:t>
            </a:fld>
            <a:endParaRPr sz="11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54116" y="4487989"/>
            <a:ext cx="19958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Session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11899" y="6203885"/>
            <a:ext cx="19380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Session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197060" y="5481365"/>
            <a:ext cx="98615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55"/>
              </a:spcBef>
            </a:pPr>
            <a:r>
              <a:rPr sz="1750" spc="-20" dirty="0">
                <a:latin typeface="Calibri"/>
                <a:cs typeface="Calibri"/>
              </a:rPr>
              <a:t>R</a:t>
            </a:r>
            <a:r>
              <a:rPr sz="1750" spc="5" dirty="0">
                <a:latin typeface="Calibri"/>
                <a:cs typeface="Calibri"/>
              </a:rPr>
              <a:t>epli</a:t>
            </a:r>
            <a:r>
              <a:rPr sz="1750" spc="-5" dirty="0">
                <a:latin typeface="Calibri"/>
                <a:cs typeface="Calibri"/>
              </a:rPr>
              <a:t>ca</a:t>
            </a:r>
            <a:r>
              <a:rPr sz="1750" spc="-10" dirty="0">
                <a:latin typeface="Calibri"/>
                <a:cs typeface="Calibri"/>
              </a:rPr>
              <a:t>t</a:t>
            </a:r>
            <a:r>
              <a:rPr sz="1750" spc="5" dirty="0">
                <a:latin typeface="Calibri"/>
                <a:cs typeface="Calibri"/>
              </a:rPr>
              <a:t>ed  </a:t>
            </a:r>
            <a:r>
              <a:rPr sz="1750" spc="-5" dirty="0">
                <a:latin typeface="Calibri"/>
                <a:cs typeface="Calibri"/>
              </a:rPr>
              <a:t>system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97060" y="3138884"/>
            <a:ext cx="965835" cy="11137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85"/>
              </a:spcBef>
            </a:pPr>
            <a:r>
              <a:rPr sz="1750" spc="0" dirty="0">
                <a:latin typeface="Calibri"/>
                <a:cs typeface="Calibri"/>
              </a:rPr>
              <a:t>Leader  </a:t>
            </a:r>
            <a:r>
              <a:rPr sz="1750" spc="-5" dirty="0">
                <a:latin typeface="Calibri"/>
                <a:cs typeface="Calibri"/>
              </a:rPr>
              <a:t>a</a:t>
            </a:r>
            <a:r>
              <a:rPr sz="1750" spc="-10" dirty="0">
                <a:latin typeface="Calibri"/>
                <a:cs typeface="Calibri"/>
              </a:rPr>
              <a:t>t</a:t>
            </a:r>
            <a:r>
              <a:rPr sz="1750" spc="5" dirty="0">
                <a:latin typeface="Calibri"/>
                <a:cs typeface="Calibri"/>
              </a:rPr>
              <a:t>omi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dirty="0">
                <a:latin typeface="Calibri"/>
                <a:cs typeface="Calibri"/>
              </a:rPr>
              <a:t>ally  broadcast  </a:t>
            </a:r>
            <a:r>
              <a:rPr sz="1750" spc="0" dirty="0">
                <a:latin typeface="Calibri"/>
                <a:cs typeface="Calibri"/>
              </a:rPr>
              <a:t>updates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79790" y="1902096"/>
            <a:ext cx="918844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Ensemble</a:t>
            </a:r>
            <a:endParaRPr sz="1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943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822" y="987191"/>
            <a:ext cx="637349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 Read</a:t>
            </a:r>
            <a:r>
              <a:rPr spc="-15" dirty="0"/>
              <a:t> </a:t>
            </a:r>
            <a:r>
              <a:rPr spc="5" dirty="0"/>
              <a:t>opera</a:t>
            </a:r>
            <a:r>
              <a:rPr lang="en-US" spc="5" dirty="0"/>
              <a:t>ti</a:t>
            </a:r>
            <a:r>
              <a:rPr spc="5" dirty="0"/>
              <a:t>ons</a:t>
            </a:r>
          </a:p>
        </p:txBody>
      </p:sp>
      <p:sp>
        <p:nvSpPr>
          <p:cNvPr id="3" name="object 3"/>
          <p:cNvSpPr/>
          <p:nvPr/>
        </p:nvSpPr>
        <p:spPr>
          <a:xfrm>
            <a:off x="910243" y="2414847"/>
            <a:ext cx="1832956" cy="95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9288" y="2441632"/>
            <a:ext cx="1733480" cy="854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9288" y="2441631"/>
            <a:ext cx="1733550" cy="854710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4105" y="2427316"/>
            <a:ext cx="1371600" cy="94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3113" y="2454193"/>
            <a:ext cx="1273731" cy="841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3113" y="2454193"/>
            <a:ext cx="1273810" cy="842010"/>
          </a:xfrm>
          <a:custGeom>
            <a:avLst/>
            <a:gdLst/>
            <a:ahLst/>
            <a:cxnLst/>
            <a:rect l="l" t="t" r="r" b="b"/>
            <a:pathLst>
              <a:path w="1273810" h="842010">
                <a:moveTo>
                  <a:pt x="0" y="0"/>
                </a:moveTo>
                <a:lnTo>
                  <a:pt x="1273731" y="0"/>
                </a:lnTo>
                <a:lnTo>
                  <a:pt x="1273731" y="841617"/>
                </a:lnTo>
                <a:lnTo>
                  <a:pt x="0" y="841617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67823" y="2590975"/>
            <a:ext cx="12649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2090" marR="125730" indent="-72390">
              <a:lnSpc>
                <a:spcPct val="103600"/>
              </a:lnSpc>
              <a:spcBef>
                <a:spcPts val="55"/>
              </a:spcBef>
            </a:pPr>
            <a:r>
              <a:rPr sz="1750" spc="-1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75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eeper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5782" y="2236123"/>
            <a:ext cx="2315094" cy="4468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8009" y="2285869"/>
            <a:ext cx="2173605" cy="4326255"/>
          </a:xfrm>
          <a:custGeom>
            <a:avLst/>
            <a:gdLst/>
            <a:ahLst/>
            <a:cxnLst/>
            <a:rect l="l" t="t" r="r" b="b"/>
            <a:pathLst>
              <a:path w="2173604" h="4326255">
                <a:moveTo>
                  <a:pt x="2173131" y="362196"/>
                </a:moveTo>
                <a:lnTo>
                  <a:pt x="2169824" y="313048"/>
                </a:lnTo>
                <a:lnTo>
                  <a:pt x="2160193" y="265909"/>
                </a:lnTo>
                <a:lnTo>
                  <a:pt x="2144668" y="221212"/>
                </a:lnTo>
                <a:lnTo>
                  <a:pt x="2123680" y="179388"/>
                </a:lnTo>
                <a:lnTo>
                  <a:pt x="2097663" y="140868"/>
                </a:lnTo>
                <a:lnTo>
                  <a:pt x="2067046" y="106084"/>
                </a:lnTo>
                <a:lnTo>
                  <a:pt x="2032262" y="75468"/>
                </a:lnTo>
                <a:lnTo>
                  <a:pt x="1993742" y="49450"/>
                </a:lnTo>
                <a:lnTo>
                  <a:pt x="1951918" y="28463"/>
                </a:lnTo>
                <a:lnTo>
                  <a:pt x="1907221" y="12937"/>
                </a:lnTo>
                <a:lnTo>
                  <a:pt x="1860083" y="3306"/>
                </a:lnTo>
                <a:lnTo>
                  <a:pt x="1810936" y="0"/>
                </a:lnTo>
                <a:lnTo>
                  <a:pt x="362197" y="0"/>
                </a:lnTo>
                <a:lnTo>
                  <a:pt x="313048" y="3306"/>
                </a:lnTo>
                <a:lnTo>
                  <a:pt x="265910" y="12937"/>
                </a:lnTo>
                <a:lnTo>
                  <a:pt x="221213" y="28463"/>
                </a:lnTo>
                <a:lnTo>
                  <a:pt x="179388" y="49450"/>
                </a:lnTo>
                <a:lnTo>
                  <a:pt x="140868" y="75468"/>
                </a:lnTo>
                <a:lnTo>
                  <a:pt x="106084" y="106084"/>
                </a:lnTo>
                <a:lnTo>
                  <a:pt x="75468" y="140868"/>
                </a:lnTo>
                <a:lnTo>
                  <a:pt x="49450" y="179388"/>
                </a:lnTo>
                <a:lnTo>
                  <a:pt x="28463" y="221212"/>
                </a:lnTo>
                <a:lnTo>
                  <a:pt x="12937" y="265909"/>
                </a:lnTo>
                <a:lnTo>
                  <a:pt x="3306" y="313048"/>
                </a:lnTo>
                <a:lnTo>
                  <a:pt x="0" y="362196"/>
                </a:lnTo>
                <a:lnTo>
                  <a:pt x="0" y="3963968"/>
                </a:lnTo>
                <a:lnTo>
                  <a:pt x="3306" y="4013116"/>
                </a:lnTo>
                <a:lnTo>
                  <a:pt x="12937" y="4060254"/>
                </a:lnTo>
                <a:lnTo>
                  <a:pt x="28463" y="4104951"/>
                </a:lnTo>
                <a:lnTo>
                  <a:pt x="49450" y="4146775"/>
                </a:lnTo>
                <a:lnTo>
                  <a:pt x="75468" y="4185295"/>
                </a:lnTo>
                <a:lnTo>
                  <a:pt x="106084" y="4220079"/>
                </a:lnTo>
                <a:lnTo>
                  <a:pt x="140868" y="4250696"/>
                </a:lnTo>
                <a:lnTo>
                  <a:pt x="179388" y="4276713"/>
                </a:lnTo>
                <a:lnTo>
                  <a:pt x="221213" y="4297701"/>
                </a:lnTo>
                <a:lnTo>
                  <a:pt x="265910" y="4313226"/>
                </a:lnTo>
                <a:lnTo>
                  <a:pt x="313048" y="4322858"/>
                </a:lnTo>
                <a:lnTo>
                  <a:pt x="362197" y="4326164"/>
                </a:lnTo>
                <a:lnTo>
                  <a:pt x="1810936" y="4326164"/>
                </a:lnTo>
                <a:lnTo>
                  <a:pt x="1860083" y="4322858"/>
                </a:lnTo>
                <a:lnTo>
                  <a:pt x="1907221" y="4313226"/>
                </a:lnTo>
                <a:lnTo>
                  <a:pt x="1951918" y="4297701"/>
                </a:lnTo>
                <a:lnTo>
                  <a:pt x="1993742" y="4276713"/>
                </a:lnTo>
                <a:lnTo>
                  <a:pt x="2032262" y="4250696"/>
                </a:lnTo>
                <a:lnTo>
                  <a:pt x="2067046" y="4220079"/>
                </a:lnTo>
                <a:lnTo>
                  <a:pt x="2097663" y="4185295"/>
                </a:lnTo>
                <a:lnTo>
                  <a:pt x="2123680" y="4146775"/>
                </a:lnTo>
                <a:lnTo>
                  <a:pt x="2144668" y="4104951"/>
                </a:lnTo>
                <a:lnTo>
                  <a:pt x="2160193" y="4060254"/>
                </a:lnTo>
                <a:lnTo>
                  <a:pt x="2169824" y="4013116"/>
                </a:lnTo>
                <a:lnTo>
                  <a:pt x="2173131" y="3963968"/>
                </a:lnTo>
                <a:lnTo>
                  <a:pt x="2173131" y="362196"/>
                </a:lnTo>
                <a:close/>
              </a:path>
            </a:pathLst>
          </a:custGeom>
          <a:ln w="50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1788" y="2522912"/>
            <a:ext cx="1791392" cy="743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4214" y="2549660"/>
            <a:ext cx="1688259" cy="645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4214" y="2549660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4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01788" y="3316777"/>
            <a:ext cx="1791392" cy="7481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4214" y="3346057"/>
            <a:ext cx="1688259" cy="6456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54214" y="3346056"/>
            <a:ext cx="1688464" cy="645795"/>
          </a:xfrm>
          <a:prstGeom prst="rect">
            <a:avLst/>
          </a:prstGeom>
          <a:ln w="9421">
            <a:solidFill>
              <a:srgbClr val="CB615A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528955">
              <a:lnSpc>
                <a:spcPct val="100000"/>
              </a:lnSpc>
              <a:spcBef>
                <a:spcPts val="146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Leader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01788" y="4123111"/>
            <a:ext cx="1791392" cy="743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54214" y="4149989"/>
            <a:ext cx="1688259" cy="645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4214" y="4149989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5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54214" y="4149989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146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1788" y="4925290"/>
            <a:ext cx="1791392" cy="7481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54214" y="4953922"/>
            <a:ext cx="1688259" cy="6456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54214" y="4953922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146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1788" y="5748249"/>
            <a:ext cx="1791392" cy="7481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54214" y="5777954"/>
            <a:ext cx="1688259" cy="6456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4214" y="5777953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5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54214" y="5777953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146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22712" y="4015047"/>
            <a:ext cx="1832956" cy="9559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1850" y="4041961"/>
            <a:ext cx="1733480" cy="8541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71850" y="4041961"/>
            <a:ext cx="1733550" cy="854710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26574" y="4027516"/>
            <a:ext cx="1371600" cy="9434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75675" y="4054523"/>
            <a:ext cx="1273731" cy="8416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75674" y="4054522"/>
            <a:ext cx="1273810" cy="842010"/>
          </a:xfrm>
          <a:custGeom>
            <a:avLst/>
            <a:gdLst/>
            <a:ahLst/>
            <a:cxnLst/>
            <a:rect l="l" t="t" r="r" b="b"/>
            <a:pathLst>
              <a:path w="1273810" h="842010">
                <a:moveTo>
                  <a:pt x="0" y="0"/>
                </a:moveTo>
                <a:lnTo>
                  <a:pt x="1273731" y="0"/>
                </a:lnTo>
                <a:lnTo>
                  <a:pt x="1273731" y="841617"/>
                </a:lnTo>
                <a:lnTo>
                  <a:pt x="0" y="841617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80385" y="4191304"/>
            <a:ext cx="12649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2090" marR="125730" indent="-72390">
              <a:lnSpc>
                <a:spcPct val="103600"/>
              </a:lnSpc>
              <a:spcBef>
                <a:spcPts val="55"/>
              </a:spcBef>
            </a:pPr>
            <a:r>
              <a:rPr sz="1750" spc="-1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75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eeper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80901" y="5656810"/>
            <a:ext cx="1832956" cy="9518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9632" y="5682487"/>
            <a:ext cx="1733480" cy="8541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29632" y="5682486"/>
            <a:ext cx="1733550" cy="854710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84763" y="5656810"/>
            <a:ext cx="1371600" cy="9393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33457" y="5682487"/>
            <a:ext cx="1273731" cy="8416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3457" y="5682486"/>
            <a:ext cx="1273810" cy="842010"/>
          </a:xfrm>
          <a:custGeom>
            <a:avLst/>
            <a:gdLst/>
            <a:ahLst/>
            <a:cxnLst/>
            <a:rect l="l" t="t" r="r" b="b"/>
            <a:pathLst>
              <a:path w="1273810" h="842009">
                <a:moveTo>
                  <a:pt x="0" y="0"/>
                </a:moveTo>
                <a:lnTo>
                  <a:pt x="1273731" y="0"/>
                </a:lnTo>
                <a:lnTo>
                  <a:pt x="1273731" y="841617"/>
                </a:lnTo>
                <a:lnTo>
                  <a:pt x="0" y="841617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838168" y="5819268"/>
            <a:ext cx="12649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2090" marR="125730" indent="-72390">
              <a:lnSpc>
                <a:spcPct val="103600"/>
              </a:lnSpc>
              <a:spcBef>
                <a:spcPts val="55"/>
              </a:spcBef>
            </a:pPr>
            <a:r>
              <a:rPr sz="1750" spc="-1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75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eeper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36323" y="2689166"/>
            <a:ext cx="2419003" cy="4073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51956" y="2872699"/>
            <a:ext cx="1988185" cy="2540"/>
          </a:xfrm>
          <a:custGeom>
            <a:avLst/>
            <a:gdLst/>
            <a:ahLst/>
            <a:cxnLst/>
            <a:rect l="l" t="t" r="r" b="b"/>
            <a:pathLst>
              <a:path w="1988185" h="2539">
                <a:moveTo>
                  <a:pt x="0" y="2345"/>
                </a:moveTo>
                <a:lnTo>
                  <a:pt x="1987566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6883" y="2812167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30">
                <a:moveTo>
                  <a:pt x="75294" y="0"/>
                </a:moveTo>
                <a:lnTo>
                  <a:pt x="0" y="62895"/>
                </a:lnTo>
                <a:lnTo>
                  <a:pt x="75443" y="125614"/>
                </a:lnTo>
                <a:lnTo>
                  <a:pt x="75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9152" y="2809963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30">
                <a:moveTo>
                  <a:pt x="0" y="0"/>
                </a:moveTo>
                <a:lnTo>
                  <a:pt x="148" y="125614"/>
                </a:lnTo>
                <a:lnTo>
                  <a:pt x="75443" y="627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02577" y="4434839"/>
            <a:ext cx="2098963" cy="1205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49406" y="4472818"/>
            <a:ext cx="2005330" cy="2540"/>
          </a:xfrm>
          <a:custGeom>
            <a:avLst/>
            <a:gdLst/>
            <a:ahLst/>
            <a:cxnLst/>
            <a:rect l="l" t="t" r="r" b="b"/>
            <a:pathLst>
              <a:path w="2005329" h="2539">
                <a:moveTo>
                  <a:pt x="0" y="2512"/>
                </a:moveTo>
                <a:lnTo>
                  <a:pt x="2004807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60768" y="6064134"/>
            <a:ext cx="2040774" cy="11637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07188" y="6100783"/>
            <a:ext cx="1947545" cy="2540"/>
          </a:xfrm>
          <a:custGeom>
            <a:avLst/>
            <a:gdLst/>
            <a:ahLst/>
            <a:cxnLst/>
            <a:rect l="l" t="t" r="r" b="b"/>
            <a:pathLst>
              <a:path w="1947545" h="2539">
                <a:moveTo>
                  <a:pt x="0" y="2512"/>
                </a:moveTo>
                <a:lnTo>
                  <a:pt x="1947025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197060" y="2297267"/>
            <a:ext cx="1010919" cy="11137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85"/>
              </a:spcBef>
            </a:pPr>
            <a:r>
              <a:rPr sz="1750" spc="0" dirty="0">
                <a:latin typeface="Calibri"/>
                <a:cs typeface="Calibri"/>
              </a:rPr>
              <a:t>Read  </a:t>
            </a:r>
            <a:r>
              <a:rPr sz="1750" spc="5" dirty="0">
                <a:latin typeface="Calibri"/>
                <a:cs typeface="Calibri"/>
              </a:rPr>
              <a:t>ope</a:t>
            </a:r>
            <a:r>
              <a:rPr sz="1750" spc="-30" dirty="0">
                <a:latin typeface="Calibri"/>
                <a:cs typeface="Calibri"/>
              </a:rPr>
              <a:t>r</a:t>
            </a:r>
            <a:r>
              <a:rPr sz="1750" spc="20" dirty="0">
                <a:latin typeface="Calibri"/>
                <a:cs typeface="Calibri"/>
              </a:rPr>
              <a:t>a</a:t>
            </a:r>
            <a:r>
              <a:rPr lang="en-US" sz="1750" spc="20" dirty="0">
                <a:latin typeface="Calibri"/>
                <a:cs typeface="Calibri"/>
              </a:rPr>
              <a:t>ti</a:t>
            </a:r>
            <a:r>
              <a:rPr sz="1750" spc="20" dirty="0">
                <a:latin typeface="Calibri"/>
                <a:cs typeface="Calibri"/>
              </a:rPr>
              <a:t>ons  </a:t>
            </a:r>
            <a:r>
              <a:rPr sz="1750" spc="0" dirty="0">
                <a:latin typeface="Calibri"/>
                <a:cs typeface="Calibri"/>
              </a:rPr>
              <a:t>processed  </a:t>
            </a:r>
            <a:r>
              <a:rPr sz="1750" dirty="0">
                <a:latin typeface="Calibri"/>
                <a:cs typeface="Calibri"/>
              </a:rPr>
              <a:t>locally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31</a:t>
            </a:fld>
            <a:endParaRPr sz="11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79790" y="1902096"/>
            <a:ext cx="918844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Ensemble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28623" y="2531936"/>
            <a:ext cx="99060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Read</a:t>
            </a:r>
            <a:r>
              <a:rPr sz="1550" spc="-70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“x”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54214" y="2549660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60325">
              <a:lnSpc>
                <a:spcPts val="1515"/>
              </a:lnSpc>
              <a:spcBef>
                <a:spcPts val="55"/>
              </a:spcBef>
            </a:pPr>
            <a:r>
              <a:rPr sz="1350" spc="10" dirty="0">
                <a:latin typeface="Calibri"/>
                <a:cs typeface="Calibri"/>
              </a:rPr>
              <a:t>X =</a:t>
            </a:r>
            <a:r>
              <a:rPr sz="1350" spc="-9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10</a:t>
            </a:r>
            <a:endParaRPr sz="1350">
              <a:latin typeface="Calibri"/>
              <a:cs typeface="Calibri"/>
            </a:endParaRPr>
          </a:p>
          <a:p>
            <a:pPr marL="445770">
              <a:lnSpc>
                <a:spcPts val="1995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850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456" y="987191"/>
            <a:ext cx="650240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 </a:t>
            </a:r>
            <a:r>
              <a:rPr spc="-35" dirty="0"/>
              <a:t>Write</a:t>
            </a:r>
            <a:r>
              <a:rPr spc="-15" dirty="0"/>
              <a:t> </a:t>
            </a:r>
            <a:r>
              <a:rPr spc="5" dirty="0"/>
              <a:t>opera</a:t>
            </a:r>
            <a:r>
              <a:rPr lang="en-US" spc="5" dirty="0"/>
              <a:t>ti</a:t>
            </a:r>
            <a:r>
              <a:rPr spc="5" dirty="0"/>
              <a:t>ons</a:t>
            </a:r>
          </a:p>
        </p:txBody>
      </p:sp>
      <p:sp>
        <p:nvSpPr>
          <p:cNvPr id="3" name="object 3"/>
          <p:cNvSpPr/>
          <p:nvPr/>
        </p:nvSpPr>
        <p:spPr>
          <a:xfrm>
            <a:off x="910243" y="2414847"/>
            <a:ext cx="1832956" cy="95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9288" y="2441632"/>
            <a:ext cx="1733480" cy="854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9288" y="2441631"/>
            <a:ext cx="1733550" cy="854710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4105" y="2427316"/>
            <a:ext cx="1371600" cy="94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3113" y="2454193"/>
            <a:ext cx="1273731" cy="841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3113" y="2454193"/>
            <a:ext cx="1273810" cy="842010"/>
          </a:xfrm>
          <a:custGeom>
            <a:avLst/>
            <a:gdLst/>
            <a:ahLst/>
            <a:cxnLst/>
            <a:rect l="l" t="t" r="r" b="b"/>
            <a:pathLst>
              <a:path w="1273810" h="842010">
                <a:moveTo>
                  <a:pt x="0" y="0"/>
                </a:moveTo>
                <a:lnTo>
                  <a:pt x="1273731" y="0"/>
                </a:lnTo>
                <a:lnTo>
                  <a:pt x="1273731" y="841617"/>
                </a:lnTo>
                <a:lnTo>
                  <a:pt x="0" y="841617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67823" y="2590975"/>
            <a:ext cx="12649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2090" marR="125730" indent="-72390">
              <a:lnSpc>
                <a:spcPct val="103600"/>
              </a:lnSpc>
              <a:spcBef>
                <a:spcPts val="55"/>
              </a:spcBef>
            </a:pPr>
            <a:r>
              <a:rPr sz="1750" spc="-1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75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eeper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5782" y="2236123"/>
            <a:ext cx="2315094" cy="4468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8009" y="2285869"/>
            <a:ext cx="2173605" cy="4326255"/>
          </a:xfrm>
          <a:custGeom>
            <a:avLst/>
            <a:gdLst/>
            <a:ahLst/>
            <a:cxnLst/>
            <a:rect l="l" t="t" r="r" b="b"/>
            <a:pathLst>
              <a:path w="2173604" h="4326255">
                <a:moveTo>
                  <a:pt x="2173131" y="362196"/>
                </a:moveTo>
                <a:lnTo>
                  <a:pt x="2169824" y="313048"/>
                </a:lnTo>
                <a:lnTo>
                  <a:pt x="2160193" y="265909"/>
                </a:lnTo>
                <a:lnTo>
                  <a:pt x="2144668" y="221212"/>
                </a:lnTo>
                <a:lnTo>
                  <a:pt x="2123680" y="179388"/>
                </a:lnTo>
                <a:lnTo>
                  <a:pt x="2097663" y="140868"/>
                </a:lnTo>
                <a:lnTo>
                  <a:pt x="2067046" y="106084"/>
                </a:lnTo>
                <a:lnTo>
                  <a:pt x="2032262" y="75468"/>
                </a:lnTo>
                <a:lnTo>
                  <a:pt x="1993742" y="49450"/>
                </a:lnTo>
                <a:lnTo>
                  <a:pt x="1951918" y="28463"/>
                </a:lnTo>
                <a:lnTo>
                  <a:pt x="1907221" y="12937"/>
                </a:lnTo>
                <a:lnTo>
                  <a:pt x="1860083" y="3306"/>
                </a:lnTo>
                <a:lnTo>
                  <a:pt x="1810936" y="0"/>
                </a:lnTo>
                <a:lnTo>
                  <a:pt x="362197" y="0"/>
                </a:lnTo>
                <a:lnTo>
                  <a:pt x="313048" y="3306"/>
                </a:lnTo>
                <a:lnTo>
                  <a:pt x="265910" y="12937"/>
                </a:lnTo>
                <a:lnTo>
                  <a:pt x="221213" y="28463"/>
                </a:lnTo>
                <a:lnTo>
                  <a:pt x="179388" y="49450"/>
                </a:lnTo>
                <a:lnTo>
                  <a:pt x="140868" y="75468"/>
                </a:lnTo>
                <a:lnTo>
                  <a:pt x="106084" y="106084"/>
                </a:lnTo>
                <a:lnTo>
                  <a:pt x="75468" y="140868"/>
                </a:lnTo>
                <a:lnTo>
                  <a:pt x="49450" y="179388"/>
                </a:lnTo>
                <a:lnTo>
                  <a:pt x="28463" y="221212"/>
                </a:lnTo>
                <a:lnTo>
                  <a:pt x="12937" y="265909"/>
                </a:lnTo>
                <a:lnTo>
                  <a:pt x="3306" y="313048"/>
                </a:lnTo>
                <a:lnTo>
                  <a:pt x="0" y="362196"/>
                </a:lnTo>
                <a:lnTo>
                  <a:pt x="0" y="3963968"/>
                </a:lnTo>
                <a:lnTo>
                  <a:pt x="3306" y="4013116"/>
                </a:lnTo>
                <a:lnTo>
                  <a:pt x="12937" y="4060254"/>
                </a:lnTo>
                <a:lnTo>
                  <a:pt x="28463" y="4104951"/>
                </a:lnTo>
                <a:lnTo>
                  <a:pt x="49450" y="4146775"/>
                </a:lnTo>
                <a:lnTo>
                  <a:pt x="75468" y="4185295"/>
                </a:lnTo>
                <a:lnTo>
                  <a:pt x="106084" y="4220079"/>
                </a:lnTo>
                <a:lnTo>
                  <a:pt x="140868" y="4250696"/>
                </a:lnTo>
                <a:lnTo>
                  <a:pt x="179388" y="4276713"/>
                </a:lnTo>
                <a:lnTo>
                  <a:pt x="221213" y="4297701"/>
                </a:lnTo>
                <a:lnTo>
                  <a:pt x="265910" y="4313226"/>
                </a:lnTo>
                <a:lnTo>
                  <a:pt x="313048" y="4322858"/>
                </a:lnTo>
                <a:lnTo>
                  <a:pt x="362197" y="4326164"/>
                </a:lnTo>
                <a:lnTo>
                  <a:pt x="1810936" y="4326164"/>
                </a:lnTo>
                <a:lnTo>
                  <a:pt x="1860083" y="4322858"/>
                </a:lnTo>
                <a:lnTo>
                  <a:pt x="1907221" y="4313226"/>
                </a:lnTo>
                <a:lnTo>
                  <a:pt x="1951918" y="4297701"/>
                </a:lnTo>
                <a:lnTo>
                  <a:pt x="1993742" y="4276713"/>
                </a:lnTo>
                <a:lnTo>
                  <a:pt x="2032262" y="4250696"/>
                </a:lnTo>
                <a:lnTo>
                  <a:pt x="2067046" y="4220079"/>
                </a:lnTo>
                <a:lnTo>
                  <a:pt x="2097663" y="4185295"/>
                </a:lnTo>
                <a:lnTo>
                  <a:pt x="2123680" y="4146775"/>
                </a:lnTo>
                <a:lnTo>
                  <a:pt x="2144668" y="4104951"/>
                </a:lnTo>
                <a:lnTo>
                  <a:pt x="2160193" y="4060254"/>
                </a:lnTo>
                <a:lnTo>
                  <a:pt x="2169824" y="4013116"/>
                </a:lnTo>
                <a:lnTo>
                  <a:pt x="2173131" y="3963968"/>
                </a:lnTo>
                <a:lnTo>
                  <a:pt x="2173131" y="362196"/>
                </a:lnTo>
                <a:close/>
              </a:path>
            </a:pathLst>
          </a:custGeom>
          <a:ln w="50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1788" y="2522912"/>
            <a:ext cx="1791392" cy="743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4214" y="2549660"/>
            <a:ext cx="1688259" cy="645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4214" y="2549660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4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01788" y="3316777"/>
            <a:ext cx="1791392" cy="7481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4214" y="3346057"/>
            <a:ext cx="1688259" cy="6456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4214" y="3346056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5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01788" y="4123111"/>
            <a:ext cx="1791392" cy="743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54214" y="4149989"/>
            <a:ext cx="1688259" cy="645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4214" y="4149989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5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01788" y="4925290"/>
            <a:ext cx="1791392" cy="7481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54214" y="4953922"/>
            <a:ext cx="1688259" cy="6456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54214" y="4953922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5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92214" y="5128389"/>
            <a:ext cx="8197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oll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1788" y="5748249"/>
            <a:ext cx="1791392" cy="7481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54214" y="5777954"/>
            <a:ext cx="1688259" cy="6456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4214" y="5777953"/>
            <a:ext cx="1688464" cy="645795"/>
          </a:xfrm>
          <a:custGeom>
            <a:avLst/>
            <a:gdLst/>
            <a:ahLst/>
            <a:cxnLst/>
            <a:rect l="l" t="t" r="r" b="b"/>
            <a:pathLst>
              <a:path w="1688465" h="645795">
                <a:moveTo>
                  <a:pt x="0" y="0"/>
                </a:moveTo>
                <a:lnTo>
                  <a:pt x="1688259" y="0"/>
                </a:lnTo>
                <a:lnTo>
                  <a:pt x="1688259" y="645658"/>
                </a:lnTo>
                <a:lnTo>
                  <a:pt x="0" y="645658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54214" y="5777953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146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22712" y="4015047"/>
            <a:ext cx="1832956" cy="9559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1850" y="4041961"/>
            <a:ext cx="1733480" cy="8541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71850" y="4041961"/>
            <a:ext cx="1733550" cy="854710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26574" y="4027516"/>
            <a:ext cx="1371600" cy="9434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75675" y="4054523"/>
            <a:ext cx="1273731" cy="8416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75674" y="4054522"/>
            <a:ext cx="1273810" cy="842010"/>
          </a:xfrm>
          <a:custGeom>
            <a:avLst/>
            <a:gdLst/>
            <a:ahLst/>
            <a:cxnLst/>
            <a:rect l="l" t="t" r="r" b="b"/>
            <a:pathLst>
              <a:path w="1273810" h="842010">
                <a:moveTo>
                  <a:pt x="0" y="0"/>
                </a:moveTo>
                <a:lnTo>
                  <a:pt x="1273731" y="0"/>
                </a:lnTo>
                <a:lnTo>
                  <a:pt x="1273731" y="841617"/>
                </a:lnTo>
                <a:lnTo>
                  <a:pt x="0" y="841617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80385" y="4191304"/>
            <a:ext cx="12649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2090" marR="125730" indent="-72390">
              <a:lnSpc>
                <a:spcPct val="103600"/>
              </a:lnSpc>
              <a:spcBef>
                <a:spcPts val="55"/>
              </a:spcBef>
            </a:pPr>
            <a:r>
              <a:rPr sz="1750" spc="-1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75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eeper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80901" y="5656810"/>
            <a:ext cx="1832956" cy="9518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9632" y="5682487"/>
            <a:ext cx="1733480" cy="8541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29632" y="5682486"/>
            <a:ext cx="1733550" cy="854710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84763" y="5656810"/>
            <a:ext cx="1371600" cy="9393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33457" y="5682487"/>
            <a:ext cx="1273731" cy="8416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3457" y="5682486"/>
            <a:ext cx="1273810" cy="842010"/>
          </a:xfrm>
          <a:custGeom>
            <a:avLst/>
            <a:gdLst/>
            <a:ahLst/>
            <a:cxnLst/>
            <a:rect l="l" t="t" r="r" b="b"/>
            <a:pathLst>
              <a:path w="1273810" h="842009">
                <a:moveTo>
                  <a:pt x="0" y="0"/>
                </a:moveTo>
                <a:lnTo>
                  <a:pt x="1273731" y="0"/>
                </a:lnTo>
                <a:lnTo>
                  <a:pt x="1273731" y="841617"/>
                </a:lnTo>
                <a:lnTo>
                  <a:pt x="0" y="841617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838168" y="5819268"/>
            <a:ext cx="12649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2090" marR="125730" indent="-72390">
              <a:lnSpc>
                <a:spcPct val="103600"/>
              </a:lnSpc>
              <a:spcBef>
                <a:spcPts val="55"/>
              </a:spcBef>
            </a:pPr>
            <a:r>
              <a:rPr sz="1750" spc="-1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750" spc="-2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spc="5">
                <a:solidFill>
                  <a:srgbClr val="FFFFFF"/>
                </a:solidFill>
                <a:latin typeface="Calibri"/>
                <a:cs typeface="Calibri"/>
              </a:rPr>
              <a:t>eeper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36323" y="2689166"/>
            <a:ext cx="2419003" cy="4073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51956" y="2872699"/>
            <a:ext cx="1988185" cy="2540"/>
          </a:xfrm>
          <a:custGeom>
            <a:avLst/>
            <a:gdLst/>
            <a:ahLst/>
            <a:cxnLst/>
            <a:rect l="l" t="t" r="r" b="b"/>
            <a:pathLst>
              <a:path w="1988185" h="2539">
                <a:moveTo>
                  <a:pt x="0" y="2345"/>
                </a:moveTo>
                <a:lnTo>
                  <a:pt x="1987566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6883" y="2812167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30">
                <a:moveTo>
                  <a:pt x="75294" y="0"/>
                </a:moveTo>
                <a:lnTo>
                  <a:pt x="0" y="62895"/>
                </a:lnTo>
                <a:lnTo>
                  <a:pt x="75443" y="125614"/>
                </a:lnTo>
                <a:lnTo>
                  <a:pt x="75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9152" y="2809963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30">
                <a:moveTo>
                  <a:pt x="0" y="0"/>
                </a:moveTo>
                <a:lnTo>
                  <a:pt x="148" y="125614"/>
                </a:lnTo>
                <a:lnTo>
                  <a:pt x="75443" y="627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02577" y="4434839"/>
            <a:ext cx="2098963" cy="1205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49406" y="4472818"/>
            <a:ext cx="2005330" cy="2540"/>
          </a:xfrm>
          <a:custGeom>
            <a:avLst/>
            <a:gdLst/>
            <a:ahLst/>
            <a:cxnLst/>
            <a:rect l="l" t="t" r="r" b="b"/>
            <a:pathLst>
              <a:path w="2005329" h="2539">
                <a:moveTo>
                  <a:pt x="0" y="2512"/>
                </a:moveTo>
                <a:lnTo>
                  <a:pt x="2004807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60768" y="6064134"/>
            <a:ext cx="2040774" cy="11637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07188" y="6100783"/>
            <a:ext cx="1947545" cy="2540"/>
          </a:xfrm>
          <a:custGeom>
            <a:avLst/>
            <a:gdLst/>
            <a:ahLst/>
            <a:cxnLst/>
            <a:rect l="l" t="t" r="r" b="b"/>
            <a:pathLst>
              <a:path w="1947545" h="2539">
                <a:moveTo>
                  <a:pt x="0" y="2512"/>
                </a:moveTo>
                <a:lnTo>
                  <a:pt x="1947025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79790" y="1902096"/>
            <a:ext cx="918844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Ensemble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52271" y="2531936"/>
            <a:ext cx="147256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Write</a:t>
            </a:r>
            <a:r>
              <a:rPr sz="1550" spc="-60" dirty="0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“x”,11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539643" y="2689166"/>
            <a:ext cx="1047403" cy="120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57155" y="2873575"/>
            <a:ext cx="772795" cy="794385"/>
          </a:xfrm>
          <a:custGeom>
            <a:avLst/>
            <a:gdLst/>
            <a:ahLst/>
            <a:cxnLst/>
            <a:rect l="l" t="t" r="r" b="b"/>
            <a:pathLst>
              <a:path w="772795" h="794385">
                <a:moveTo>
                  <a:pt x="0" y="0"/>
                </a:moveTo>
                <a:lnTo>
                  <a:pt x="131796" y="7837"/>
                </a:lnTo>
                <a:lnTo>
                  <a:pt x="273877" y="33237"/>
                </a:lnTo>
                <a:lnTo>
                  <a:pt x="407228" y="72924"/>
                </a:lnTo>
                <a:lnTo>
                  <a:pt x="526290" y="123724"/>
                </a:lnTo>
                <a:lnTo>
                  <a:pt x="579471" y="152299"/>
                </a:lnTo>
                <a:lnTo>
                  <a:pt x="627096" y="184050"/>
                </a:lnTo>
                <a:lnTo>
                  <a:pt x="669165" y="216593"/>
                </a:lnTo>
                <a:lnTo>
                  <a:pt x="704883" y="250724"/>
                </a:lnTo>
                <a:lnTo>
                  <a:pt x="733458" y="286442"/>
                </a:lnTo>
                <a:lnTo>
                  <a:pt x="754889" y="322955"/>
                </a:lnTo>
                <a:lnTo>
                  <a:pt x="767589" y="359468"/>
                </a:lnTo>
                <a:lnTo>
                  <a:pt x="772353" y="396774"/>
                </a:lnTo>
                <a:lnTo>
                  <a:pt x="767589" y="434080"/>
                </a:lnTo>
                <a:lnTo>
                  <a:pt x="754889" y="471386"/>
                </a:lnTo>
                <a:lnTo>
                  <a:pt x="733458" y="507900"/>
                </a:lnTo>
                <a:lnTo>
                  <a:pt x="704883" y="542824"/>
                </a:lnTo>
                <a:lnTo>
                  <a:pt x="669165" y="577749"/>
                </a:lnTo>
                <a:lnTo>
                  <a:pt x="627096" y="610292"/>
                </a:lnTo>
                <a:lnTo>
                  <a:pt x="579471" y="641249"/>
                </a:lnTo>
                <a:lnTo>
                  <a:pt x="527084" y="670618"/>
                </a:lnTo>
                <a:lnTo>
                  <a:pt x="408021" y="721418"/>
                </a:lnTo>
                <a:lnTo>
                  <a:pt x="275465" y="761105"/>
                </a:lnTo>
                <a:lnTo>
                  <a:pt x="133382" y="786505"/>
                </a:lnTo>
                <a:lnTo>
                  <a:pt x="1587" y="794342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42108" y="2814458"/>
            <a:ext cx="79375" cy="125730"/>
          </a:xfrm>
          <a:custGeom>
            <a:avLst/>
            <a:gdLst/>
            <a:ahLst/>
            <a:cxnLst/>
            <a:rect l="l" t="t" r="r" b="b"/>
            <a:pathLst>
              <a:path w="79375" h="125730">
                <a:moveTo>
                  <a:pt x="78964" y="0"/>
                </a:moveTo>
                <a:lnTo>
                  <a:pt x="0" y="58223"/>
                </a:lnTo>
                <a:lnTo>
                  <a:pt x="71508" y="125393"/>
                </a:lnTo>
                <a:lnTo>
                  <a:pt x="789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43695" y="3601643"/>
            <a:ext cx="79375" cy="125730"/>
          </a:xfrm>
          <a:custGeom>
            <a:avLst/>
            <a:gdLst/>
            <a:ahLst/>
            <a:cxnLst/>
            <a:rect l="l" t="t" r="r" b="b"/>
            <a:pathLst>
              <a:path w="79375" h="125729">
                <a:moveTo>
                  <a:pt x="71508" y="0"/>
                </a:moveTo>
                <a:lnTo>
                  <a:pt x="0" y="67169"/>
                </a:lnTo>
                <a:lnTo>
                  <a:pt x="78963" y="125392"/>
                </a:lnTo>
                <a:lnTo>
                  <a:pt x="71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39643" y="3487187"/>
            <a:ext cx="1072341" cy="12095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57157" y="3669679"/>
            <a:ext cx="798195" cy="802640"/>
          </a:xfrm>
          <a:custGeom>
            <a:avLst/>
            <a:gdLst/>
            <a:ahLst/>
            <a:cxnLst/>
            <a:rect l="l" t="t" r="r" b="b"/>
            <a:pathLst>
              <a:path w="798195" h="802639">
                <a:moveTo>
                  <a:pt x="0" y="0"/>
                </a:moveTo>
                <a:lnTo>
                  <a:pt x="136555" y="7865"/>
                </a:lnTo>
                <a:lnTo>
                  <a:pt x="283400" y="34058"/>
                </a:lnTo>
                <a:lnTo>
                  <a:pt x="420719" y="72952"/>
                </a:lnTo>
                <a:lnTo>
                  <a:pt x="543750" y="124546"/>
                </a:lnTo>
                <a:lnTo>
                  <a:pt x="598519" y="153914"/>
                </a:lnTo>
                <a:lnTo>
                  <a:pt x="647731" y="185665"/>
                </a:lnTo>
                <a:lnTo>
                  <a:pt x="691388" y="219002"/>
                </a:lnTo>
                <a:lnTo>
                  <a:pt x="727899" y="253927"/>
                </a:lnTo>
                <a:lnTo>
                  <a:pt x="757269" y="289646"/>
                </a:lnTo>
                <a:lnTo>
                  <a:pt x="779494" y="326158"/>
                </a:lnTo>
                <a:lnTo>
                  <a:pt x="792987" y="363465"/>
                </a:lnTo>
                <a:lnTo>
                  <a:pt x="797751" y="401564"/>
                </a:lnTo>
                <a:lnTo>
                  <a:pt x="792987" y="438871"/>
                </a:lnTo>
                <a:lnTo>
                  <a:pt x="779494" y="476177"/>
                </a:lnTo>
                <a:lnTo>
                  <a:pt x="757269" y="513483"/>
                </a:lnTo>
                <a:lnTo>
                  <a:pt x="727899" y="549202"/>
                </a:lnTo>
                <a:lnTo>
                  <a:pt x="691388" y="583334"/>
                </a:lnTo>
                <a:lnTo>
                  <a:pt x="647731" y="616671"/>
                </a:lnTo>
                <a:lnTo>
                  <a:pt x="598519" y="648421"/>
                </a:lnTo>
                <a:lnTo>
                  <a:pt x="544543" y="677790"/>
                </a:lnTo>
                <a:lnTo>
                  <a:pt x="421512" y="729383"/>
                </a:lnTo>
                <a:lnTo>
                  <a:pt x="284194" y="769071"/>
                </a:lnTo>
                <a:lnTo>
                  <a:pt x="138144" y="794471"/>
                </a:lnTo>
                <a:lnTo>
                  <a:pt x="1586" y="80233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42108" y="3610443"/>
            <a:ext cx="79375" cy="125730"/>
          </a:xfrm>
          <a:custGeom>
            <a:avLst/>
            <a:gdLst/>
            <a:ahLst/>
            <a:cxnLst/>
            <a:rect l="l" t="t" r="r" b="b"/>
            <a:pathLst>
              <a:path w="79375" h="125729">
                <a:moveTo>
                  <a:pt x="78855" y="0"/>
                </a:moveTo>
                <a:lnTo>
                  <a:pt x="0" y="58369"/>
                </a:lnTo>
                <a:lnTo>
                  <a:pt x="71633" y="125406"/>
                </a:lnTo>
                <a:lnTo>
                  <a:pt x="78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43695" y="4405845"/>
            <a:ext cx="79375" cy="125730"/>
          </a:xfrm>
          <a:custGeom>
            <a:avLst/>
            <a:gdLst/>
            <a:ahLst/>
            <a:cxnLst/>
            <a:rect l="l" t="t" r="r" b="b"/>
            <a:pathLst>
              <a:path w="79375" h="125729">
                <a:moveTo>
                  <a:pt x="71633" y="0"/>
                </a:moveTo>
                <a:lnTo>
                  <a:pt x="0" y="67035"/>
                </a:lnTo>
                <a:lnTo>
                  <a:pt x="78855" y="125406"/>
                </a:lnTo>
                <a:lnTo>
                  <a:pt x="716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39643" y="3487187"/>
            <a:ext cx="1018309" cy="198674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57009" y="3671089"/>
            <a:ext cx="596900" cy="1565910"/>
          </a:xfrm>
          <a:custGeom>
            <a:avLst/>
            <a:gdLst/>
            <a:ahLst/>
            <a:cxnLst/>
            <a:rect l="l" t="t" r="r" b="b"/>
            <a:pathLst>
              <a:path w="596900" h="1565910">
                <a:moveTo>
                  <a:pt x="0" y="0"/>
                </a:moveTo>
                <a:lnTo>
                  <a:pt x="42249" y="6454"/>
                </a:lnTo>
                <a:lnTo>
                  <a:pt x="99399" y="33442"/>
                </a:lnTo>
                <a:lnTo>
                  <a:pt x="154961" y="76304"/>
                </a:lnTo>
                <a:lnTo>
                  <a:pt x="209730" y="133454"/>
                </a:lnTo>
                <a:lnTo>
                  <a:pt x="262912" y="205685"/>
                </a:lnTo>
                <a:lnTo>
                  <a:pt x="313711" y="289823"/>
                </a:lnTo>
                <a:lnTo>
                  <a:pt x="361336" y="385867"/>
                </a:lnTo>
                <a:lnTo>
                  <a:pt x="405786" y="492228"/>
                </a:lnTo>
                <a:lnTo>
                  <a:pt x="447061" y="608116"/>
                </a:lnTo>
                <a:lnTo>
                  <a:pt x="484367" y="731942"/>
                </a:lnTo>
                <a:lnTo>
                  <a:pt x="516911" y="862910"/>
                </a:lnTo>
                <a:lnTo>
                  <a:pt x="544692" y="999435"/>
                </a:lnTo>
                <a:lnTo>
                  <a:pt x="566918" y="1140723"/>
                </a:lnTo>
                <a:lnTo>
                  <a:pt x="583587" y="1285186"/>
                </a:lnTo>
                <a:lnTo>
                  <a:pt x="593905" y="1432029"/>
                </a:lnTo>
                <a:lnTo>
                  <a:pt x="596758" y="156539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42108" y="3618109"/>
            <a:ext cx="84455" cy="124460"/>
          </a:xfrm>
          <a:custGeom>
            <a:avLst/>
            <a:gdLst/>
            <a:ahLst/>
            <a:cxnLst/>
            <a:rect l="l" t="t" r="r" b="b"/>
            <a:pathLst>
              <a:path w="84454" h="124460">
                <a:moveTo>
                  <a:pt x="83988" y="0"/>
                </a:moveTo>
                <a:lnTo>
                  <a:pt x="0" y="50703"/>
                </a:lnTo>
                <a:lnTo>
                  <a:pt x="65018" y="124172"/>
                </a:lnTo>
                <a:lnTo>
                  <a:pt x="83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89684" y="5174856"/>
            <a:ext cx="125730" cy="76835"/>
          </a:xfrm>
          <a:custGeom>
            <a:avLst/>
            <a:gdLst/>
            <a:ahLst/>
            <a:cxnLst/>
            <a:rect l="l" t="t" r="r" b="b"/>
            <a:pathLst>
              <a:path w="125729" h="76835">
                <a:moveTo>
                  <a:pt x="125585" y="0"/>
                </a:moveTo>
                <a:lnTo>
                  <a:pt x="0" y="2686"/>
                </a:lnTo>
                <a:lnTo>
                  <a:pt x="64404" y="76694"/>
                </a:lnTo>
                <a:lnTo>
                  <a:pt x="1255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39643" y="3487188"/>
            <a:ext cx="1367443" cy="2514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57144" y="3669867"/>
            <a:ext cx="948690" cy="2092960"/>
          </a:xfrm>
          <a:custGeom>
            <a:avLst/>
            <a:gdLst/>
            <a:ahLst/>
            <a:cxnLst/>
            <a:rect l="l" t="t" r="r" b="b"/>
            <a:pathLst>
              <a:path w="948690" h="2092960">
                <a:moveTo>
                  <a:pt x="0" y="0"/>
                </a:moveTo>
                <a:lnTo>
                  <a:pt x="75450" y="10851"/>
                </a:lnTo>
                <a:lnTo>
                  <a:pt x="119900" y="25931"/>
                </a:lnTo>
                <a:lnTo>
                  <a:pt x="164351" y="46569"/>
                </a:lnTo>
                <a:lnTo>
                  <a:pt x="208801" y="71969"/>
                </a:lnTo>
                <a:lnTo>
                  <a:pt x="252457" y="102925"/>
                </a:lnTo>
                <a:lnTo>
                  <a:pt x="296113" y="139439"/>
                </a:lnTo>
                <a:lnTo>
                  <a:pt x="338976" y="179919"/>
                </a:lnTo>
                <a:lnTo>
                  <a:pt x="422320" y="275963"/>
                </a:lnTo>
                <a:lnTo>
                  <a:pt x="501695" y="388676"/>
                </a:lnTo>
                <a:lnTo>
                  <a:pt x="577101" y="516469"/>
                </a:lnTo>
                <a:lnTo>
                  <a:pt x="647744" y="657757"/>
                </a:lnTo>
                <a:lnTo>
                  <a:pt x="712038" y="812539"/>
                </a:lnTo>
                <a:lnTo>
                  <a:pt x="770775" y="977638"/>
                </a:lnTo>
                <a:lnTo>
                  <a:pt x="822370" y="1151469"/>
                </a:lnTo>
                <a:lnTo>
                  <a:pt x="866026" y="1334032"/>
                </a:lnTo>
                <a:lnTo>
                  <a:pt x="900950" y="1522151"/>
                </a:lnTo>
                <a:lnTo>
                  <a:pt x="927145" y="1715033"/>
                </a:lnTo>
                <a:lnTo>
                  <a:pt x="943019" y="1910295"/>
                </a:lnTo>
                <a:lnTo>
                  <a:pt x="948152" y="2092871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42106" y="3611436"/>
            <a:ext cx="80010" cy="125730"/>
          </a:xfrm>
          <a:custGeom>
            <a:avLst/>
            <a:gdLst/>
            <a:ahLst/>
            <a:cxnLst/>
            <a:rect l="l" t="t" r="r" b="b"/>
            <a:pathLst>
              <a:path w="80009" h="125729">
                <a:moveTo>
                  <a:pt x="79582" y="0"/>
                </a:moveTo>
                <a:lnTo>
                  <a:pt x="0" y="57376"/>
                </a:lnTo>
                <a:lnTo>
                  <a:pt x="70787" y="125305"/>
                </a:lnTo>
                <a:lnTo>
                  <a:pt x="79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40819" y="5700703"/>
            <a:ext cx="125730" cy="77470"/>
          </a:xfrm>
          <a:custGeom>
            <a:avLst/>
            <a:gdLst/>
            <a:ahLst/>
            <a:cxnLst/>
            <a:rect l="l" t="t" r="r" b="b"/>
            <a:pathLst>
              <a:path w="125729" h="77470">
                <a:moveTo>
                  <a:pt x="125564" y="0"/>
                </a:moveTo>
                <a:lnTo>
                  <a:pt x="0" y="3529"/>
                </a:lnTo>
                <a:lnTo>
                  <a:pt x="64899" y="77104"/>
                </a:lnTo>
                <a:lnTo>
                  <a:pt x="1255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435944" y="6644556"/>
            <a:ext cx="2526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dirty="0">
                <a:latin typeface="Calibri"/>
                <a:cs typeface="Calibri"/>
              </a:rPr>
              <a:t>Replicates </a:t>
            </a:r>
            <a:r>
              <a:rPr sz="1750" spc="0" dirty="0">
                <a:latin typeface="Calibri"/>
                <a:cs typeface="Calibri"/>
              </a:rPr>
              <a:t>across </a:t>
            </a:r>
            <a:r>
              <a:rPr sz="1750" spc="5" dirty="0">
                <a:latin typeface="Calibri"/>
                <a:cs typeface="Calibri"/>
              </a:rPr>
              <a:t>a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quorum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32</a:t>
            </a:fld>
            <a:endParaRPr sz="11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054214" y="2549660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60325">
              <a:lnSpc>
                <a:spcPts val="1515"/>
              </a:lnSpc>
              <a:spcBef>
                <a:spcPts val="55"/>
              </a:spcBef>
            </a:pPr>
            <a:r>
              <a:rPr sz="1350" spc="10" dirty="0">
                <a:latin typeface="Calibri"/>
                <a:cs typeface="Calibri"/>
              </a:rPr>
              <a:t>X =</a:t>
            </a:r>
            <a:r>
              <a:rPr sz="1350" spc="-9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11</a:t>
            </a:r>
            <a:endParaRPr sz="1350">
              <a:latin typeface="Calibri"/>
              <a:cs typeface="Calibri"/>
            </a:endParaRPr>
          </a:p>
          <a:p>
            <a:pPr marL="445770">
              <a:lnSpc>
                <a:spcPts val="1995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31956" y="3359303"/>
            <a:ext cx="1094740" cy="458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445"/>
              </a:lnSpc>
              <a:spcBef>
                <a:spcPts val="135"/>
              </a:spcBef>
            </a:pPr>
            <a:r>
              <a:rPr sz="1350" spc="10" dirty="0">
                <a:latin typeface="Calibri"/>
                <a:cs typeface="Calibri"/>
              </a:rPr>
              <a:t>X =</a:t>
            </a:r>
            <a:r>
              <a:rPr sz="1350" spc="-9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11</a:t>
            </a:r>
            <a:endParaRPr sz="1350">
              <a:latin typeface="Calibri"/>
              <a:cs typeface="Calibri"/>
            </a:endParaRPr>
          </a:p>
          <a:p>
            <a:pPr marL="455930">
              <a:lnSpc>
                <a:spcPts val="1925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Leader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54214" y="4149989"/>
            <a:ext cx="1688464" cy="64579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85725">
              <a:lnSpc>
                <a:spcPts val="1530"/>
              </a:lnSpc>
              <a:spcBef>
                <a:spcPts val="20"/>
              </a:spcBef>
            </a:pPr>
            <a:r>
              <a:rPr sz="1350" spc="10" dirty="0">
                <a:latin typeface="Calibri"/>
                <a:cs typeface="Calibri"/>
              </a:rPr>
              <a:t>X =</a:t>
            </a:r>
            <a:r>
              <a:rPr sz="1350" spc="-9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11</a:t>
            </a:r>
            <a:endParaRPr sz="1350">
              <a:latin typeface="Calibri"/>
              <a:cs typeface="Calibri"/>
            </a:endParaRPr>
          </a:p>
          <a:p>
            <a:pPr marL="445770">
              <a:lnSpc>
                <a:spcPts val="201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Follower</a:t>
            </a:r>
            <a:endParaRPr sz="1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002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204" y="987191"/>
            <a:ext cx="8444195" cy="682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 </a:t>
            </a:r>
            <a:r>
              <a:rPr spc="15" dirty="0"/>
              <a:t>Seman</a:t>
            </a:r>
            <a:r>
              <a:rPr lang="en-US" spc="15" dirty="0"/>
              <a:t>ti</a:t>
            </a:r>
            <a:r>
              <a:rPr spc="15" dirty="0"/>
              <a:t>cs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Sessions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33</a:t>
            </a:fld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7031" y="2109871"/>
            <a:ext cx="7766050" cy="355674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51790" marR="459740" indent="-339090">
              <a:lnSpc>
                <a:spcPts val="3760"/>
              </a:lnSpc>
              <a:spcBef>
                <a:spcPts val="254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0" dirty="0">
                <a:latin typeface="Calibri"/>
                <a:cs typeface="Calibri"/>
              </a:rPr>
              <a:t>A </a:t>
            </a:r>
            <a:r>
              <a:rPr sz="3150" spc="-10" dirty="0">
                <a:latin typeface="Calibri"/>
                <a:cs typeface="Calibri"/>
              </a:rPr>
              <a:t>preﬁx </a:t>
            </a:r>
            <a:r>
              <a:rPr sz="3150" dirty="0">
                <a:latin typeface="Calibri"/>
                <a:cs typeface="Calibri"/>
              </a:rPr>
              <a:t>of </a:t>
            </a:r>
            <a:r>
              <a:rPr sz="3150" spc="5" dirty="0">
                <a:latin typeface="Calibri"/>
                <a:cs typeface="Calibri"/>
              </a:rPr>
              <a:t>opera</a:t>
            </a:r>
            <a:r>
              <a:rPr lang="en-US" sz="3150" spc="5" dirty="0">
                <a:latin typeface="Calibri"/>
                <a:cs typeface="Calibri"/>
              </a:rPr>
              <a:t>ti</a:t>
            </a:r>
            <a:r>
              <a:rPr sz="3150" spc="5" dirty="0">
                <a:latin typeface="Calibri"/>
                <a:cs typeface="Calibri"/>
              </a:rPr>
              <a:t>ons </a:t>
            </a:r>
            <a:r>
              <a:rPr sz="3150" dirty="0">
                <a:latin typeface="Calibri"/>
                <a:cs typeface="Calibri"/>
              </a:rPr>
              <a:t>submi</a:t>
            </a:r>
            <a:r>
              <a:rPr lang="en-US" sz="3150" dirty="0">
                <a:latin typeface="Calibri"/>
                <a:cs typeface="Calibri"/>
              </a:rPr>
              <a:t>tt</a:t>
            </a:r>
            <a:r>
              <a:rPr sz="3150" dirty="0">
                <a:latin typeface="Calibri"/>
                <a:cs typeface="Calibri"/>
              </a:rPr>
              <a:t>ed </a:t>
            </a:r>
            <a:r>
              <a:rPr sz="3150" spc="-5" dirty="0">
                <a:latin typeface="Calibri"/>
                <a:cs typeface="Calibri"/>
              </a:rPr>
              <a:t>through </a:t>
            </a:r>
            <a:r>
              <a:rPr sz="3150" spc="0" dirty="0">
                <a:latin typeface="Calibri"/>
                <a:cs typeface="Calibri"/>
              </a:rPr>
              <a:t>a  </a:t>
            </a:r>
            <a:r>
              <a:rPr sz="3150" dirty="0">
                <a:latin typeface="Calibri"/>
                <a:cs typeface="Calibri"/>
              </a:rPr>
              <a:t>session </a:t>
            </a:r>
            <a:r>
              <a:rPr sz="3150" spc="-10" dirty="0">
                <a:latin typeface="Calibri"/>
                <a:cs typeface="Calibri"/>
              </a:rPr>
              <a:t>are</a:t>
            </a:r>
            <a:r>
              <a:rPr sz="3150" spc="-7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executed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0" dirty="0">
                <a:latin typeface="Calibri"/>
                <a:cs typeface="Calibri"/>
              </a:rPr>
              <a:t>Upon</a:t>
            </a:r>
            <a:r>
              <a:rPr sz="3150" spc="-4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disconnec</a:t>
            </a:r>
            <a:r>
              <a:rPr lang="en-US" sz="3150" spc="5" dirty="0">
                <a:latin typeface="Calibri"/>
                <a:cs typeface="Calibri"/>
              </a:rPr>
              <a:t>ti</a:t>
            </a:r>
            <a:r>
              <a:rPr sz="3150" spc="5" dirty="0">
                <a:latin typeface="Calibri"/>
                <a:cs typeface="Calibri"/>
              </a:rPr>
              <a:t>on</a:t>
            </a:r>
            <a:endParaRPr sz="31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Client lib </a:t>
            </a:r>
            <a:r>
              <a:rPr sz="2750" spc="0" dirty="0">
                <a:latin typeface="Calibri"/>
                <a:cs typeface="Calibri"/>
              </a:rPr>
              <a:t>tries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spc="-10" dirty="0">
                <a:latin typeface="Calibri"/>
                <a:cs typeface="Calibri"/>
              </a:rPr>
              <a:t>contact </a:t>
            </a:r>
            <a:r>
              <a:rPr sz="2750" dirty="0">
                <a:latin typeface="Calibri"/>
                <a:cs typeface="Calibri"/>
              </a:rPr>
              <a:t>another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server</a:t>
            </a:r>
          </a:p>
          <a:p>
            <a:pPr marL="753745" lvl="1" indent="-28892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15" dirty="0">
                <a:latin typeface="Calibri"/>
                <a:cs typeface="Calibri"/>
              </a:rPr>
              <a:t>Before </a:t>
            </a:r>
            <a:r>
              <a:rPr sz="2750" dirty="0">
                <a:latin typeface="Calibri"/>
                <a:cs typeface="Calibri"/>
              </a:rPr>
              <a:t>session </a:t>
            </a:r>
            <a:r>
              <a:rPr sz="2750" spc="-5" dirty="0">
                <a:latin typeface="Calibri"/>
                <a:cs typeface="Calibri"/>
              </a:rPr>
              <a:t>expires: </a:t>
            </a:r>
            <a:r>
              <a:rPr sz="2750" dirty="0">
                <a:latin typeface="Calibri"/>
                <a:cs typeface="Calibri"/>
              </a:rPr>
              <a:t>connect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dirty="0">
                <a:latin typeface="Calibri"/>
                <a:cs typeface="Calibri"/>
              </a:rPr>
              <a:t>new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server</a:t>
            </a:r>
          </a:p>
          <a:p>
            <a:pPr marL="753745" marR="5080" lvl="1" indent="-288925">
              <a:lnSpc>
                <a:spcPct val="100000"/>
              </a:lnSpc>
              <a:spcBef>
                <a:spcPts val="7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Server </a:t>
            </a:r>
            <a:r>
              <a:rPr sz="2750" dirty="0">
                <a:latin typeface="Calibri"/>
                <a:cs typeface="Calibri"/>
              </a:rPr>
              <a:t>must </a:t>
            </a:r>
            <a:r>
              <a:rPr sz="2750" spc="-15" dirty="0">
                <a:latin typeface="Calibri"/>
                <a:cs typeface="Calibri"/>
              </a:rPr>
              <a:t>have </a:t>
            </a:r>
            <a:r>
              <a:rPr sz="2750" spc="0" dirty="0">
                <a:latin typeface="Calibri"/>
                <a:cs typeface="Calibri"/>
              </a:rPr>
              <a:t>seen a </a:t>
            </a:r>
            <a:r>
              <a:rPr sz="2750" spc="5" dirty="0">
                <a:latin typeface="Calibri"/>
                <a:cs typeface="Calibri"/>
              </a:rPr>
              <a:t>transac</a:t>
            </a:r>
            <a:r>
              <a:rPr lang="en-US" sz="2750" spc="5" dirty="0">
                <a:latin typeface="Calibri"/>
                <a:cs typeface="Calibri"/>
              </a:rPr>
              <a:t>ti</a:t>
            </a:r>
            <a:r>
              <a:rPr sz="2750" spc="5" dirty="0">
                <a:latin typeface="Calibri"/>
                <a:cs typeface="Calibri"/>
              </a:rPr>
              <a:t>on </a:t>
            </a:r>
            <a:r>
              <a:rPr sz="2750" dirty="0">
                <a:latin typeface="Calibri"/>
                <a:cs typeface="Calibri"/>
              </a:rPr>
              <a:t>id </a:t>
            </a:r>
            <a:r>
              <a:rPr sz="2750" spc="-5" dirty="0">
                <a:latin typeface="Calibri"/>
                <a:cs typeface="Calibri"/>
              </a:rPr>
              <a:t>at least </a:t>
            </a:r>
            <a:r>
              <a:rPr sz="2750" dirty="0">
                <a:latin typeface="Calibri"/>
                <a:cs typeface="Calibri"/>
              </a:rPr>
              <a:t>as  </a:t>
            </a:r>
            <a:r>
              <a:rPr sz="2750" spc="-10" dirty="0">
                <a:latin typeface="Calibri"/>
                <a:cs typeface="Calibri"/>
              </a:rPr>
              <a:t>large </a:t>
            </a:r>
            <a:r>
              <a:rPr sz="2750" spc="0" dirty="0">
                <a:latin typeface="Calibri"/>
                <a:cs typeface="Calibri"/>
              </a:rPr>
              <a:t>as the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259913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718" y="987191"/>
            <a:ext cx="346392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</a:t>
            </a:r>
            <a:r>
              <a:rPr spc="-50" dirty="0"/>
              <a:t> </a:t>
            </a:r>
            <a:r>
              <a:rPr dirty="0"/>
              <a:t>API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34</a:t>
            </a:fld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905000"/>
            <a:ext cx="7508240" cy="34334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5" dirty="0">
                <a:latin typeface="Calibri"/>
                <a:cs typeface="Calibri"/>
              </a:rPr>
              <a:t>Create </a:t>
            </a:r>
            <a:r>
              <a:rPr sz="3150" dirty="0">
                <a:latin typeface="Calibri"/>
                <a:cs typeface="Calibri"/>
              </a:rPr>
              <a:t>znodes: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2750" spc="0" dirty="0">
                <a:latin typeface="Courier New"/>
                <a:cs typeface="Courier New"/>
              </a:rPr>
              <a:t>create</a:t>
            </a:r>
            <a:endParaRPr sz="2750" dirty="0">
              <a:latin typeface="Courier New"/>
              <a:cs typeface="Courier New"/>
            </a:endParaRPr>
          </a:p>
          <a:p>
            <a:pPr marL="464820">
              <a:lnSpc>
                <a:spcPct val="100000"/>
              </a:lnSpc>
              <a:spcBef>
                <a:spcPts val="645"/>
              </a:spcBef>
            </a:pPr>
            <a:r>
              <a:rPr sz="2750" spc="5" dirty="0">
                <a:latin typeface="Arial"/>
                <a:cs typeface="Arial"/>
              </a:rPr>
              <a:t>– </a:t>
            </a:r>
            <a:r>
              <a:rPr sz="2750" spc="-15" dirty="0">
                <a:latin typeface="Calibri"/>
                <a:cs typeface="Calibri"/>
              </a:rPr>
              <a:t>Persistent, </a:t>
            </a:r>
            <a:r>
              <a:rPr sz="2750" spc="10" dirty="0">
                <a:latin typeface="Calibri"/>
                <a:cs typeface="Calibri"/>
              </a:rPr>
              <a:t>sequen</a:t>
            </a:r>
            <a:r>
              <a:rPr lang="en-US" sz="2750" spc="10" dirty="0">
                <a:latin typeface="Calibri"/>
                <a:cs typeface="Calibri"/>
              </a:rPr>
              <a:t>ti</a:t>
            </a:r>
            <a:r>
              <a:rPr sz="2750" spc="10" dirty="0">
                <a:latin typeface="Calibri"/>
                <a:cs typeface="Calibri"/>
              </a:rPr>
              <a:t>al,</a:t>
            </a:r>
            <a:r>
              <a:rPr sz="2750" spc="-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ephemeral</a:t>
            </a:r>
          </a:p>
          <a:p>
            <a:pPr marL="351790" indent="-33909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Read </a:t>
            </a:r>
            <a:r>
              <a:rPr sz="3150" dirty="0">
                <a:latin typeface="Calibri"/>
                <a:cs typeface="Calibri"/>
              </a:rPr>
              <a:t>and </a:t>
            </a:r>
            <a:r>
              <a:rPr sz="3150" spc="0" dirty="0">
                <a:latin typeface="Calibri"/>
                <a:cs typeface="Calibri"/>
              </a:rPr>
              <a:t>modify </a:t>
            </a:r>
            <a:r>
              <a:rPr sz="3150" spc="-10" dirty="0">
                <a:latin typeface="Calibri"/>
                <a:cs typeface="Calibri"/>
              </a:rPr>
              <a:t>data: </a:t>
            </a:r>
            <a:r>
              <a:rPr sz="2750" spc="0" dirty="0">
                <a:latin typeface="Courier New"/>
                <a:cs typeface="Courier New"/>
              </a:rPr>
              <a:t>setData,</a:t>
            </a:r>
            <a:r>
              <a:rPr sz="2750" spc="5" dirty="0">
                <a:latin typeface="Courier New"/>
                <a:cs typeface="Courier New"/>
              </a:rPr>
              <a:t> </a:t>
            </a:r>
            <a:r>
              <a:rPr sz="2750" spc="0" dirty="0">
                <a:latin typeface="Courier New"/>
                <a:cs typeface="Courier New"/>
              </a:rPr>
              <a:t>getData</a:t>
            </a:r>
            <a:endParaRPr sz="2750" dirty="0">
              <a:latin typeface="Courier New"/>
              <a:cs typeface="Courier New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1790" algn="l"/>
                <a:tab pos="352425" algn="l"/>
                <a:tab pos="5105400" algn="l"/>
              </a:tabLst>
            </a:pPr>
            <a:r>
              <a:rPr sz="3200" spc="-10" dirty="0">
                <a:latin typeface="Calibri"/>
                <a:cs typeface="Calibri"/>
              </a:rPr>
              <a:t>Read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children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znode:	</a:t>
            </a:r>
            <a:r>
              <a:rPr sz="2750" spc="0" dirty="0">
                <a:latin typeface="Courier New"/>
                <a:cs typeface="Courier New"/>
              </a:rPr>
              <a:t>getChildren</a:t>
            </a:r>
            <a:endParaRPr sz="2750" dirty="0">
              <a:latin typeface="Courier New"/>
              <a:cs typeface="Courier New"/>
            </a:endParaRPr>
          </a:p>
          <a:p>
            <a:pPr marL="351790" indent="-33909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Check if znode </a:t>
            </a:r>
            <a:r>
              <a:rPr sz="3150" spc="-10" dirty="0">
                <a:latin typeface="Calibri"/>
                <a:cs typeface="Calibri"/>
              </a:rPr>
              <a:t>exists:</a:t>
            </a:r>
            <a:r>
              <a:rPr sz="3150" spc="-35" dirty="0">
                <a:latin typeface="Calibri"/>
                <a:cs typeface="Calibri"/>
              </a:rPr>
              <a:t> </a:t>
            </a:r>
            <a:r>
              <a:rPr sz="2750" spc="0" dirty="0">
                <a:latin typeface="Courier New"/>
                <a:cs typeface="Courier New"/>
              </a:rPr>
              <a:t>exists</a:t>
            </a:r>
            <a:endParaRPr sz="2750" dirty="0">
              <a:latin typeface="Courier New"/>
              <a:cs typeface="Courier New"/>
            </a:endParaRPr>
          </a:p>
          <a:p>
            <a:pPr marL="351790" indent="-33909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Delete </a:t>
            </a:r>
            <a:r>
              <a:rPr sz="3150" spc="0" dirty="0">
                <a:latin typeface="Calibri"/>
                <a:cs typeface="Calibri"/>
              </a:rPr>
              <a:t>a </a:t>
            </a:r>
            <a:r>
              <a:rPr sz="3150" dirty="0">
                <a:latin typeface="Calibri"/>
                <a:cs typeface="Calibri"/>
              </a:rPr>
              <a:t>znode:</a:t>
            </a:r>
            <a:r>
              <a:rPr sz="3150" spc="-65" dirty="0">
                <a:latin typeface="Calibri"/>
                <a:cs typeface="Calibri"/>
              </a:rPr>
              <a:t> </a:t>
            </a:r>
            <a:r>
              <a:rPr sz="2750" spc="0" dirty="0">
                <a:latin typeface="Courier New"/>
                <a:cs typeface="Courier New"/>
              </a:rPr>
              <a:t>delete</a:t>
            </a:r>
            <a:endParaRPr sz="275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43449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718" y="987191"/>
            <a:ext cx="346392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</a:t>
            </a:r>
            <a:r>
              <a:rPr spc="-50" dirty="0"/>
              <a:t> </a:t>
            </a:r>
            <a:r>
              <a:rPr dirty="0"/>
              <a:t>API</a:t>
            </a:r>
          </a:p>
        </p:txBody>
      </p:sp>
      <p:sp>
        <p:nvSpPr>
          <p:cNvPr id="3" name="object 3"/>
          <p:cNvSpPr/>
          <p:nvPr/>
        </p:nvSpPr>
        <p:spPr>
          <a:xfrm>
            <a:off x="4256116" y="4729941"/>
            <a:ext cx="116378" cy="47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2843" y="4754509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8585" y="4900351"/>
            <a:ext cx="1113905" cy="1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2843" y="4937121"/>
            <a:ext cx="1024890" cy="1905"/>
          </a:xfrm>
          <a:custGeom>
            <a:avLst/>
            <a:gdLst/>
            <a:ahLst/>
            <a:cxnLst/>
            <a:rect l="l" t="t" r="r" b="b"/>
            <a:pathLst>
              <a:path w="1024889" h="1904">
                <a:moveTo>
                  <a:pt x="0" y="0"/>
                </a:moveTo>
                <a:lnTo>
                  <a:pt x="1024873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6894" y="4729941"/>
            <a:ext cx="120534" cy="47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7122" y="4754509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0803" y="5261955"/>
            <a:ext cx="116378" cy="47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49185" y="5287115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69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3272" y="5432366"/>
            <a:ext cx="1197032" cy="116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9185" y="5469727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6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0552" y="5261955"/>
            <a:ext cx="116378" cy="47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8831" y="5287115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5457" y="6338453"/>
            <a:ext cx="120534" cy="473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4344" y="6364888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7926" y="6508864"/>
            <a:ext cx="1118061" cy="116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44344" y="6547500"/>
            <a:ext cx="1024890" cy="1905"/>
          </a:xfrm>
          <a:custGeom>
            <a:avLst/>
            <a:gdLst/>
            <a:ahLst/>
            <a:cxnLst/>
            <a:rect l="l" t="t" r="r" b="b"/>
            <a:pathLst>
              <a:path w="1024889" h="1904">
                <a:moveTo>
                  <a:pt x="0" y="0"/>
                </a:moveTo>
                <a:lnTo>
                  <a:pt x="1024873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20392" y="6338453"/>
            <a:ext cx="116378" cy="473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8622" y="6364888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24302" y="6342610"/>
            <a:ext cx="116378" cy="473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0684" y="6369912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6771" y="6513021"/>
            <a:ext cx="1197032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0684" y="6552524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34051" y="6342610"/>
            <a:ext cx="116378" cy="473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90332" y="6369912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37031" y="2019141"/>
            <a:ext cx="6071235" cy="4666662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Order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Updates: </a:t>
            </a:r>
            <a:r>
              <a:rPr sz="2750" spc="-40" dirty="0">
                <a:latin typeface="Calibri"/>
                <a:cs typeface="Calibri"/>
              </a:rPr>
              <a:t>Totally </a:t>
            </a:r>
            <a:r>
              <a:rPr sz="2750" spc="-5" dirty="0">
                <a:latin typeface="Calibri"/>
                <a:cs typeface="Calibri"/>
              </a:rPr>
              <a:t>ordered,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linearizable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FIFO </a:t>
            </a:r>
            <a:r>
              <a:rPr sz="2750" spc="-5" dirty="0">
                <a:latin typeface="Calibri"/>
                <a:cs typeface="Calibri"/>
              </a:rPr>
              <a:t>order </a:t>
            </a:r>
            <a:r>
              <a:rPr sz="2750" spc="-15" dirty="0">
                <a:latin typeface="Calibri"/>
                <a:cs typeface="Calibri"/>
              </a:rPr>
              <a:t>for </a:t>
            </a:r>
            <a:r>
              <a:rPr sz="2750" dirty="0">
                <a:latin typeface="Calibri"/>
                <a:cs typeface="Calibri"/>
              </a:rPr>
              <a:t>client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opera</a:t>
            </a:r>
            <a:r>
              <a:rPr lang="en-US" sz="2750" spc="5" dirty="0">
                <a:latin typeface="Calibri"/>
                <a:cs typeface="Calibri"/>
              </a:rPr>
              <a:t>ti</a:t>
            </a:r>
            <a:r>
              <a:rPr sz="2750" spc="5" dirty="0">
                <a:latin typeface="Calibri"/>
                <a:cs typeface="Calibri"/>
              </a:rPr>
              <a:t>ons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Read: </a:t>
            </a:r>
            <a:r>
              <a:rPr sz="2750" spc="10" dirty="0">
                <a:latin typeface="Calibri"/>
                <a:cs typeface="Calibri"/>
              </a:rPr>
              <a:t>sequen</a:t>
            </a:r>
            <a:r>
              <a:rPr lang="en-US" sz="2750" spc="10" dirty="0">
                <a:latin typeface="Calibri"/>
                <a:cs typeface="Calibri"/>
              </a:rPr>
              <a:t>ti</a:t>
            </a:r>
            <a:r>
              <a:rPr sz="2750" spc="10" dirty="0">
                <a:latin typeface="Calibri"/>
                <a:cs typeface="Calibri"/>
              </a:rPr>
              <a:t>ally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ordered</a:t>
            </a:r>
            <a:endParaRPr sz="2750" dirty="0">
              <a:latin typeface="Calibri"/>
              <a:cs typeface="Calibri"/>
            </a:endParaRPr>
          </a:p>
          <a:p>
            <a:pPr marL="3283585">
              <a:lnSpc>
                <a:spcPct val="100000"/>
              </a:lnSpc>
              <a:spcBef>
                <a:spcPts val="2480"/>
              </a:spcBef>
            </a:pP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10)</a:t>
            </a:r>
            <a:endParaRPr sz="1750" dirty="0">
              <a:latin typeface="Calibri"/>
              <a:cs typeface="Calibri"/>
            </a:endParaRPr>
          </a:p>
          <a:p>
            <a:pPr marL="1990725">
              <a:lnSpc>
                <a:spcPts val="2014"/>
              </a:lnSpc>
              <a:spcBef>
                <a:spcPts val="705"/>
              </a:spcBef>
            </a:pPr>
            <a:r>
              <a:rPr sz="1750" spc="0" dirty="0">
                <a:latin typeface="Calibri"/>
                <a:cs typeface="Calibri"/>
              </a:rPr>
              <a:t>Client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1:</a:t>
            </a:r>
            <a:endParaRPr sz="1750" dirty="0">
              <a:latin typeface="Calibri"/>
              <a:cs typeface="Calibri"/>
            </a:endParaRPr>
          </a:p>
          <a:p>
            <a:pPr marR="544195" algn="r">
              <a:lnSpc>
                <a:spcPts val="2014"/>
              </a:lnSpc>
            </a:pP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11)</a:t>
            </a:r>
            <a:endParaRPr sz="1750" dirty="0">
              <a:latin typeface="Calibri"/>
              <a:cs typeface="Calibri"/>
            </a:endParaRPr>
          </a:p>
          <a:p>
            <a:pPr marL="1990725">
              <a:lnSpc>
                <a:spcPct val="100000"/>
              </a:lnSpc>
              <a:spcBef>
                <a:spcPts val="360"/>
              </a:spcBef>
            </a:pPr>
            <a:r>
              <a:rPr sz="1750" spc="0" dirty="0">
                <a:latin typeface="Calibri"/>
                <a:cs typeface="Calibri"/>
              </a:rPr>
              <a:t>Client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2:</a:t>
            </a:r>
            <a:endParaRPr sz="1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R="575310" algn="r">
              <a:lnSpc>
                <a:spcPct val="100000"/>
              </a:lnSpc>
              <a:tabLst>
                <a:tab pos="1196340" algn="l"/>
              </a:tabLst>
            </a:pPr>
            <a:r>
              <a:rPr sz="2625" spc="0" baseline="-3174" dirty="0">
                <a:latin typeface="Calibri"/>
                <a:cs typeface="Calibri"/>
              </a:rPr>
              <a:t>write(x,</a:t>
            </a:r>
            <a:r>
              <a:rPr sz="2625" spc="15" baseline="-3174" dirty="0">
                <a:latin typeface="Calibri"/>
                <a:cs typeface="Calibri"/>
              </a:rPr>
              <a:t> </a:t>
            </a:r>
            <a:r>
              <a:rPr sz="2625" spc="7" baseline="-3174" dirty="0">
                <a:latin typeface="Calibri"/>
                <a:cs typeface="Calibri"/>
              </a:rPr>
              <a:t>10)	</a:t>
            </a: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11)</a:t>
            </a:r>
            <a:endParaRPr sz="1750" dirty="0">
              <a:latin typeface="Calibri"/>
              <a:cs typeface="Calibri"/>
            </a:endParaRPr>
          </a:p>
          <a:p>
            <a:pPr marL="1990725">
              <a:lnSpc>
                <a:spcPct val="100000"/>
              </a:lnSpc>
              <a:spcBef>
                <a:spcPts val="330"/>
              </a:spcBef>
            </a:pPr>
            <a:r>
              <a:rPr sz="1750" spc="10" dirty="0">
                <a:latin typeface="Calibri"/>
                <a:cs typeface="Calibri"/>
              </a:rPr>
              <a:t>Sequen7al: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35</a:t>
            </a:fld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476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718" y="987191"/>
            <a:ext cx="346392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</a:t>
            </a:r>
            <a:r>
              <a:rPr spc="-50" dirty="0"/>
              <a:t> </a:t>
            </a:r>
            <a:r>
              <a:rPr dirty="0"/>
              <a:t>API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141"/>
            <a:ext cx="6071235" cy="211772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Order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Updates: </a:t>
            </a:r>
            <a:r>
              <a:rPr sz="2750" spc="-40" dirty="0">
                <a:latin typeface="Calibri"/>
                <a:cs typeface="Calibri"/>
              </a:rPr>
              <a:t>Totally </a:t>
            </a:r>
            <a:r>
              <a:rPr sz="2750" spc="-5" dirty="0">
                <a:latin typeface="Calibri"/>
                <a:cs typeface="Calibri"/>
              </a:rPr>
              <a:t>ordered,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linearizable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FIFO </a:t>
            </a:r>
            <a:r>
              <a:rPr sz="2750" spc="-5" dirty="0">
                <a:latin typeface="Calibri"/>
                <a:cs typeface="Calibri"/>
              </a:rPr>
              <a:t>order </a:t>
            </a:r>
            <a:r>
              <a:rPr sz="2750" spc="-15" dirty="0">
                <a:latin typeface="Calibri"/>
                <a:cs typeface="Calibri"/>
              </a:rPr>
              <a:t>for </a:t>
            </a:r>
            <a:r>
              <a:rPr sz="2750" dirty="0">
                <a:latin typeface="Calibri"/>
                <a:cs typeface="Calibri"/>
              </a:rPr>
              <a:t>client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opera</a:t>
            </a:r>
            <a:r>
              <a:rPr lang="en-US" sz="2750" spc="5" dirty="0">
                <a:latin typeface="Calibri"/>
                <a:cs typeface="Calibri"/>
              </a:rPr>
              <a:t>ti</a:t>
            </a:r>
            <a:r>
              <a:rPr sz="2750" spc="5" dirty="0">
                <a:latin typeface="Calibri"/>
                <a:cs typeface="Calibri"/>
              </a:rPr>
              <a:t>ons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Read: </a:t>
            </a:r>
            <a:r>
              <a:rPr sz="2750" spc="10" dirty="0">
                <a:latin typeface="Calibri"/>
                <a:cs typeface="Calibri"/>
              </a:rPr>
              <a:t>sequen</a:t>
            </a:r>
            <a:r>
              <a:rPr lang="en-US" sz="2750" spc="10" dirty="0">
                <a:latin typeface="Calibri"/>
                <a:cs typeface="Calibri"/>
              </a:rPr>
              <a:t>ti</a:t>
            </a:r>
            <a:r>
              <a:rPr sz="2750" spc="10" dirty="0">
                <a:latin typeface="Calibri"/>
                <a:cs typeface="Calibri"/>
              </a:rPr>
              <a:t>ally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ordered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2083" y="4721628"/>
            <a:ext cx="116378" cy="47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8561" y="4747914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4552" y="4892039"/>
            <a:ext cx="1113905" cy="1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8561" y="4930526"/>
            <a:ext cx="1024890" cy="1905"/>
          </a:xfrm>
          <a:custGeom>
            <a:avLst/>
            <a:gdLst/>
            <a:ahLst/>
            <a:cxnLst/>
            <a:rect l="l" t="t" r="r" b="b"/>
            <a:pathLst>
              <a:path w="1024889" h="1904">
                <a:moveTo>
                  <a:pt x="0" y="0"/>
                </a:moveTo>
                <a:lnTo>
                  <a:pt x="1024873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2860" y="4721628"/>
            <a:ext cx="120534" cy="47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839" y="4747914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6771" y="5253643"/>
            <a:ext cx="116378" cy="47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4902" y="5280520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9240" y="5424053"/>
            <a:ext cx="1197032" cy="116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4902" y="5463132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6520" y="5253643"/>
            <a:ext cx="116378" cy="47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4549" y="5280520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39319" y="5017338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427FFF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427FFF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427FFF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3993" y="4415133"/>
            <a:ext cx="10763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10)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60824" y="4771878"/>
            <a:ext cx="7816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Client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60824" y="5329607"/>
            <a:ext cx="7816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Client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2: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0824" y="6333620"/>
            <a:ext cx="10553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latin typeface="Calibri"/>
                <a:cs typeface="Calibri"/>
              </a:rPr>
              <a:t>Sequen7al: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31425" y="6334297"/>
            <a:ext cx="120534" cy="4696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0061" y="6358292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3894" y="6500552"/>
            <a:ext cx="1118061" cy="1205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90061" y="6540904"/>
            <a:ext cx="1024890" cy="1905"/>
          </a:xfrm>
          <a:custGeom>
            <a:avLst/>
            <a:gdLst/>
            <a:ahLst/>
            <a:cxnLst/>
            <a:rect l="l" t="t" r="r" b="b"/>
            <a:pathLst>
              <a:path w="1024889" h="1904">
                <a:moveTo>
                  <a:pt x="0" y="0"/>
                </a:moveTo>
                <a:lnTo>
                  <a:pt x="1024873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6359" y="6334297"/>
            <a:ext cx="116378" cy="4696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24341" y="6358292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69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66112" y="6338453"/>
            <a:ext cx="120534" cy="473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26402" y="6363317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82737" y="6508864"/>
            <a:ext cx="1197032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26402" y="6545929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75860" y="6338453"/>
            <a:ext cx="120534" cy="473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36050" y="6363317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69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82398" y="6024765"/>
            <a:ext cx="10763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10)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61355" y="6038074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427FFF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427FFF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427FFF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73188" y="4696690"/>
            <a:ext cx="116378" cy="4738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0004" y="472279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69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5657" y="4867101"/>
            <a:ext cx="1197032" cy="1163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30004" y="4905403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6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82938" y="4696690"/>
            <a:ext cx="116378" cy="4738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39650" y="472279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1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74421" y="4459608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FF2800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FF2800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FF2800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492240" y="6338453"/>
            <a:ext cx="120534" cy="4738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1814" y="6364103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04709" y="6508864"/>
            <a:ext cx="1201189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51814" y="6546715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01988" y="6338453"/>
            <a:ext cx="120534" cy="4738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61461" y="6364103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1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796232" y="6038113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FF2800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FF2800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FF2800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057637" y="6866256"/>
            <a:ext cx="1022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9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045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4130" y="987191"/>
            <a:ext cx="461645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</a:t>
            </a:r>
            <a:r>
              <a:rPr spc="-5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1359131" y="3233650"/>
            <a:ext cx="1276003" cy="752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3291840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8988" y="3261894"/>
            <a:ext cx="1174595" cy="649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8988" y="3261894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8"/>
                </a:lnTo>
                <a:lnTo>
                  <a:pt x="1142891" y="617724"/>
                </a:lnTo>
                <a:lnTo>
                  <a:pt x="1108486" y="640920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0"/>
                </a:lnTo>
                <a:lnTo>
                  <a:pt x="31702" y="617724"/>
                </a:lnTo>
                <a:lnTo>
                  <a:pt x="8506" y="583318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38853" y="3302581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44094" y="2905297"/>
            <a:ext cx="3150523" cy="4027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2984" y="2939065"/>
            <a:ext cx="3032760" cy="3912235"/>
          </a:xfrm>
          <a:custGeom>
            <a:avLst/>
            <a:gdLst/>
            <a:ahLst/>
            <a:cxnLst/>
            <a:rect l="l" t="t" r="r" b="b"/>
            <a:pathLst>
              <a:path w="3032759" h="3912234">
                <a:moveTo>
                  <a:pt x="0" y="505399"/>
                </a:moveTo>
                <a:lnTo>
                  <a:pt x="2313" y="456726"/>
                </a:lnTo>
                <a:lnTo>
                  <a:pt x="9113" y="409362"/>
                </a:lnTo>
                <a:lnTo>
                  <a:pt x="20186" y="363518"/>
                </a:lnTo>
                <a:lnTo>
                  <a:pt x="35322" y="319407"/>
                </a:lnTo>
                <a:lnTo>
                  <a:pt x="54309" y="277241"/>
                </a:lnTo>
                <a:lnTo>
                  <a:pt x="76934" y="237230"/>
                </a:lnTo>
                <a:lnTo>
                  <a:pt x="102987" y="199588"/>
                </a:lnTo>
                <a:lnTo>
                  <a:pt x="132254" y="164525"/>
                </a:lnTo>
                <a:lnTo>
                  <a:pt x="164525" y="132254"/>
                </a:lnTo>
                <a:lnTo>
                  <a:pt x="199588" y="102987"/>
                </a:lnTo>
                <a:lnTo>
                  <a:pt x="237230" y="76934"/>
                </a:lnTo>
                <a:lnTo>
                  <a:pt x="277241" y="54309"/>
                </a:lnTo>
                <a:lnTo>
                  <a:pt x="319407" y="35322"/>
                </a:lnTo>
                <a:lnTo>
                  <a:pt x="363518" y="20186"/>
                </a:lnTo>
                <a:lnTo>
                  <a:pt x="409362" y="9113"/>
                </a:lnTo>
                <a:lnTo>
                  <a:pt x="456726" y="2313"/>
                </a:lnTo>
                <a:lnTo>
                  <a:pt x="505399" y="0"/>
                </a:lnTo>
                <a:lnTo>
                  <a:pt x="2526935" y="0"/>
                </a:lnTo>
                <a:lnTo>
                  <a:pt x="2575608" y="2313"/>
                </a:lnTo>
                <a:lnTo>
                  <a:pt x="2622972" y="9113"/>
                </a:lnTo>
                <a:lnTo>
                  <a:pt x="2668816" y="20186"/>
                </a:lnTo>
                <a:lnTo>
                  <a:pt x="2712927" y="35322"/>
                </a:lnTo>
                <a:lnTo>
                  <a:pt x="2755093" y="54309"/>
                </a:lnTo>
                <a:lnTo>
                  <a:pt x="2795104" y="76934"/>
                </a:lnTo>
                <a:lnTo>
                  <a:pt x="2832746" y="102987"/>
                </a:lnTo>
                <a:lnTo>
                  <a:pt x="2867808" y="132254"/>
                </a:lnTo>
                <a:lnTo>
                  <a:pt x="2900079" y="164525"/>
                </a:lnTo>
                <a:lnTo>
                  <a:pt x="2929347" y="199588"/>
                </a:lnTo>
                <a:lnTo>
                  <a:pt x="2955399" y="237230"/>
                </a:lnTo>
                <a:lnTo>
                  <a:pt x="2978025" y="277241"/>
                </a:lnTo>
                <a:lnTo>
                  <a:pt x="2997011" y="319407"/>
                </a:lnTo>
                <a:lnTo>
                  <a:pt x="3012148" y="363518"/>
                </a:lnTo>
                <a:lnTo>
                  <a:pt x="3023221" y="409362"/>
                </a:lnTo>
                <a:lnTo>
                  <a:pt x="3030021" y="456726"/>
                </a:lnTo>
                <a:lnTo>
                  <a:pt x="3032334" y="505399"/>
                </a:lnTo>
                <a:lnTo>
                  <a:pt x="3032334" y="3406236"/>
                </a:lnTo>
                <a:lnTo>
                  <a:pt x="3030021" y="3454910"/>
                </a:lnTo>
                <a:lnTo>
                  <a:pt x="3023221" y="3502274"/>
                </a:lnTo>
                <a:lnTo>
                  <a:pt x="3012148" y="3548118"/>
                </a:lnTo>
                <a:lnTo>
                  <a:pt x="2997011" y="3592228"/>
                </a:lnTo>
                <a:lnTo>
                  <a:pt x="2978025" y="3634395"/>
                </a:lnTo>
                <a:lnTo>
                  <a:pt x="2955399" y="3674405"/>
                </a:lnTo>
                <a:lnTo>
                  <a:pt x="2929347" y="3712048"/>
                </a:lnTo>
                <a:lnTo>
                  <a:pt x="2900079" y="3747110"/>
                </a:lnTo>
                <a:lnTo>
                  <a:pt x="2867808" y="3779381"/>
                </a:lnTo>
                <a:lnTo>
                  <a:pt x="2832746" y="3808649"/>
                </a:lnTo>
                <a:lnTo>
                  <a:pt x="2795104" y="3834701"/>
                </a:lnTo>
                <a:lnTo>
                  <a:pt x="2755093" y="3857327"/>
                </a:lnTo>
                <a:lnTo>
                  <a:pt x="2712927" y="3876313"/>
                </a:lnTo>
                <a:lnTo>
                  <a:pt x="2668816" y="3891449"/>
                </a:lnTo>
                <a:lnTo>
                  <a:pt x="2622972" y="3902523"/>
                </a:lnTo>
                <a:lnTo>
                  <a:pt x="2575608" y="3909322"/>
                </a:lnTo>
                <a:lnTo>
                  <a:pt x="2526935" y="3911636"/>
                </a:lnTo>
                <a:lnTo>
                  <a:pt x="505399" y="3911636"/>
                </a:lnTo>
                <a:lnTo>
                  <a:pt x="456726" y="3909322"/>
                </a:lnTo>
                <a:lnTo>
                  <a:pt x="409362" y="3902523"/>
                </a:lnTo>
                <a:lnTo>
                  <a:pt x="363518" y="3891449"/>
                </a:lnTo>
                <a:lnTo>
                  <a:pt x="319407" y="3876313"/>
                </a:lnTo>
                <a:lnTo>
                  <a:pt x="277241" y="3857327"/>
                </a:lnTo>
                <a:lnTo>
                  <a:pt x="237230" y="3834701"/>
                </a:lnTo>
                <a:lnTo>
                  <a:pt x="199588" y="3808649"/>
                </a:lnTo>
                <a:lnTo>
                  <a:pt x="164525" y="3779381"/>
                </a:lnTo>
                <a:lnTo>
                  <a:pt x="132254" y="3747110"/>
                </a:lnTo>
                <a:lnTo>
                  <a:pt x="102987" y="3712048"/>
                </a:lnTo>
                <a:lnTo>
                  <a:pt x="76934" y="3674405"/>
                </a:lnTo>
                <a:lnTo>
                  <a:pt x="54309" y="3634395"/>
                </a:lnTo>
                <a:lnTo>
                  <a:pt x="35322" y="3592228"/>
                </a:lnTo>
                <a:lnTo>
                  <a:pt x="20186" y="3548118"/>
                </a:lnTo>
                <a:lnTo>
                  <a:pt x="9113" y="3502274"/>
                </a:lnTo>
                <a:lnTo>
                  <a:pt x="2313" y="3454910"/>
                </a:lnTo>
                <a:lnTo>
                  <a:pt x="0" y="3406236"/>
                </a:lnTo>
                <a:lnTo>
                  <a:pt x="0" y="505399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7796" y="3350028"/>
            <a:ext cx="594360" cy="623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8005" y="3378717"/>
            <a:ext cx="494921" cy="5200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18004" y="3378716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4709" y="3873730"/>
            <a:ext cx="120534" cy="2111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4679" y="3898760"/>
            <a:ext cx="1270" cy="2021205"/>
          </a:xfrm>
          <a:custGeom>
            <a:avLst/>
            <a:gdLst/>
            <a:ahLst/>
            <a:cxnLst/>
            <a:rect l="l" t="t" r="r" b="b"/>
            <a:pathLst>
              <a:path w="1270" h="2021204">
                <a:moveTo>
                  <a:pt x="785" y="0"/>
                </a:moveTo>
                <a:lnTo>
                  <a:pt x="0" y="2020823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2032" y="3973483"/>
            <a:ext cx="748145" cy="6192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15694" y="4102330"/>
            <a:ext cx="328352" cy="3782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3662" y="3999252"/>
            <a:ext cx="645546" cy="5200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3663" y="3999252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12032" y="4813068"/>
            <a:ext cx="748145" cy="6234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15694" y="4941915"/>
            <a:ext cx="328352" cy="3823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63662" y="4841655"/>
            <a:ext cx="645546" cy="5200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63663" y="4841654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58896" y="4953313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C3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12032" y="5644340"/>
            <a:ext cx="748145" cy="6234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15694" y="5773189"/>
            <a:ext cx="328352" cy="3823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63662" y="5673694"/>
            <a:ext cx="645546" cy="5200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63663" y="5673693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17177" y="4218708"/>
            <a:ext cx="490450" cy="1205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64679" y="4259274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7177" y="5041668"/>
            <a:ext cx="490450" cy="1163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4679" y="507953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21334" y="5881253"/>
            <a:ext cx="490450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66250" y="5919583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001097" y="3486605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58896" y="4115935"/>
            <a:ext cx="97028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65785" algn="l"/>
              </a:tabLst>
            </a:pPr>
            <a:r>
              <a:rPr sz="2625" spc="7" baseline="15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25" spc="15" baseline="1587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625" baseline="158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750" spc="0" dirty="0">
                <a:latin typeface="Calibri"/>
                <a:cs typeface="Calibri"/>
              </a:rPr>
              <a:t>/C‐1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12075" y="4965325"/>
            <a:ext cx="4171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/C‐2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58896" y="5788807"/>
            <a:ext cx="94488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40385" algn="l"/>
              </a:tabLst>
            </a:pPr>
            <a:r>
              <a:rPr sz="2625" spc="7" baseline="15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25" spc="15" baseline="1587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25" baseline="158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750" spc="0" dirty="0">
                <a:latin typeface="Calibri"/>
                <a:cs typeface="Calibri"/>
              </a:rPr>
              <a:t>/C‐3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76945" y="3404061"/>
            <a:ext cx="3404061" cy="4073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21625" y="3586263"/>
            <a:ext cx="3141345" cy="1905"/>
          </a:xfrm>
          <a:custGeom>
            <a:avLst/>
            <a:gdLst/>
            <a:ahLst/>
            <a:cxnLst/>
            <a:rect l="l" t="t" r="r" b="b"/>
            <a:pathLst>
              <a:path w="3141345" h="1904">
                <a:moveTo>
                  <a:pt x="0" y="0"/>
                </a:moveTo>
                <a:lnTo>
                  <a:pt x="3140876" y="1579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02175" y="3525005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63" y="0"/>
                </a:moveTo>
                <a:lnTo>
                  <a:pt x="0" y="125614"/>
                </a:lnTo>
                <a:lnTo>
                  <a:pt x="75401" y="62844"/>
                </a:lnTo>
                <a:lnTo>
                  <a:pt x="63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96537" y="5690061"/>
            <a:ext cx="1276003" cy="7523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7606" y="5748249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46673" y="5718600"/>
            <a:ext cx="1174593" cy="6494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46673" y="5718600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3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2" y="31703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676537" y="5759287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3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(C3)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01883" y="5902036"/>
            <a:ext cx="3404061" cy="4031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46232" y="6082606"/>
            <a:ext cx="3141980" cy="1905"/>
          </a:xfrm>
          <a:custGeom>
            <a:avLst/>
            <a:gdLst/>
            <a:ahLst/>
            <a:cxnLst/>
            <a:rect l="l" t="t" r="r" b="b"/>
            <a:pathLst>
              <a:path w="3141979" h="1904">
                <a:moveTo>
                  <a:pt x="0" y="0"/>
                </a:moveTo>
                <a:lnTo>
                  <a:pt x="3141670" y="1579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27576" y="6021349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62" y="0"/>
                </a:moveTo>
                <a:lnTo>
                  <a:pt x="0" y="125614"/>
                </a:lnTo>
                <a:lnTo>
                  <a:pt x="75399" y="62844"/>
                </a:lnTo>
                <a:lnTo>
                  <a:pt x="62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661325" y="1929301"/>
            <a:ext cx="4179570" cy="8369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55"/>
              </a:spcBef>
            </a:pPr>
            <a:r>
              <a:rPr sz="1750" spc="5" dirty="0">
                <a:latin typeface="Calibri"/>
                <a:cs typeface="Calibri"/>
              </a:rPr>
              <a:t>1‐ </a:t>
            </a:r>
            <a:r>
              <a:rPr sz="1750" spc="5" dirty="0">
                <a:latin typeface="Courier New"/>
                <a:cs typeface="Courier New"/>
              </a:rPr>
              <a:t>create</a:t>
            </a:r>
            <a:r>
              <a:rPr sz="1750" spc="-605" dirty="0">
                <a:latin typeface="Courier New"/>
                <a:cs typeface="Courier New"/>
              </a:rPr>
              <a:t> </a:t>
            </a:r>
            <a:r>
              <a:rPr sz="1750" spc="-20" dirty="0">
                <a:latin typeface="Calibri"/>
                <a:cs typeface="Calibri"/>
              </a:rPr>
              <a:t>“/C‐”, </a:t>
            </a:r>
            <a:r>
              <a:rPr sz="1750" spc="-25" dirty="0">
                <a:latin typeface="Calibri"/>
                <a:cs typeface="Calibri"/>
              </a:rPr>
              <a:t>“C</a:t>
            </a:r>
            <a:r>
              <a:rPr sz="1750" i="1" spc="-25" dirty="0">
                <a:latin typeface="Calibri"/>
                <a:cs typeface="Calibri"/>
              </a:rPr>
              <a:t>i</a:t>
            </a:r>
            <a:r>
              <a:rPr sz="1750" spc="-25" dirty="0">
                <a:latin typeface="Calibri"/>
                <a:cs typeface="Calibri"/>
              </a:rPr>
              <a:t>”, </a:t>
            </a:r>
            <a:r>
              <a:rPr sz="1750" spc="10" dirty="0">
                <a:latin typeface="Calibri"/>
                <a:cs typeface="Calibri"/>
              </a:rPr>
              <a:t>sequen</a:t>
            </a:r>
            <a:r>
              <a:rPr lang="en-US" sz="1750" spc="10" dirty="0">
                <a:latin typeface="Calibri"/>
                <a:cs typeface="Calibri"/>
              </a:rPr>
              <a:t>ti</a:t>
            </a:r>
            <a:r>
              <a:rPr sz="1750" spc="10" dirty="0">
                <a:latin typeface="Calibri"/>
                <a:cs typeface="Calibri"/>
              </a:rPr>
              <a:t>al, </a:t>
            </a:r>
            <a:r>
              <a:rPr sz="1750" spc="0" dirty="0">
                <a:latin typeface="Calibri"/>
                <a:cs typeface="Calibri"/>
              </a:rPr>
              <a:t>ephemeral  </a:t>
            </a:r>
            <a:r>
              <a:rPr sz="1750" spc="5" dirty="0">
                <a:latin typeface="Calibri"/>
                <a:cs typeface="Calibri"/>
              </a:rPr>
              <a:t>2‐ </a:t>
            </a:r>
            <a:r>
              <a:rPr sz="1750" spc="5" dirty="0">
                <a:latin typeface="Courier New"/>
                <a:cs typeface="Courier New"/>
              </a:rPr>
              <a:t>getChildren</a:t>
            </a:r>
            <a:r>
              <a:rPr sz="1750" spc="-705" dirty="0">
                <a:latin typeface="Courier New"/>
                <a:cs typeface="Courier New"/>
              </a:rPr>
              <a:t> </a:t>
            </a:r>
            <a:r>
              <a:rPr sz="1750" spc="0" dirty="0">
                <a:latin typeface="Calibri"/>
                <a:cs typeface="Calibri"/>
              </a:rPr>
              <a:t>“/”</a:t>
            </a:r>
            <a:endParaRPr sz="1750" dirty="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50" spc="5" dirty="0">
                <a:latin typeface="Calibri"/>
                <a:cs typeface="Calibri"/>
              </a:rPr>
              <a:t>3‐ </a:t>
            </a:r>
            <a:r>
              <a:rPr sz="1750" spc="0" dirty="0">
                <a:latin typeface="Calibri"/>
                <a:cs typeface="Calibri"/>
              </a:rPr>
              <a:t>If </a:t>
            </a:r>
            <a:r>
              <a:rPr sz="1750" spc="5" dirty="0">
                <a:latin typeface="Calibri"/>
                <a:cs typeface="Calibri"/>
              </a:rPr>
              <a:t>not </a:t>
            </a:r>
            <a:r>
              <a:rPr sz="1750" spc="-15" dirty="0">
                <a:latin typeface="Calibri"/>
                <a:cs typeface="Calibri"/>
              </a:rPr>
              <a:t>leader, </a:t>
            </a:r>
            <a:r>
              <a:rPr sz="1750" spc="5" dirty="0">
                <a:latin typeface="Courier New"/>
                <a:cs typeface="Courier New"/>
              </a:rPr>
              <a:t>getData</a:t>
            </a:r>
            <a:r>
              <a:rPr sz="1750" spc="-680" dirty="0">
                <a:latin typeface="Courier New"/>
                <a:cs typeface="Courier New"/>
              </a:rPr>
              <a:t> </a:t>
            </a:r>
            <a:r>
              <a:rPr sz="1750" dirty="0">
                <a:latin typeface="Calibri"/>
                <a:cs typeface="Calibri"/>
              </a:rPr>
              <a:t>“ﬁrst </a:t>
            </a:r>
            <a:r>
              <a:rPr sz="1750" spc="5" dirty="0">
                <a:latin typeface="Calibri"/>
                <a:cs typeface="Calibri"/>
              </a:rPr>
              <a:t>node”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59131" y="4451464"/>
            <a:ext cx="1276003" cy="75230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00200" y="4509654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8988" y="4480355"/>
            <a:ext cx="1174595" cy="649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08988" y="4480355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1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638853" y="4521042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2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(C2)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576945" y="4634345"/>
            <a:ext cx="3404061" cy="4073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21625" y="4817368"/>
            <a:ext cx="3141345" cy="1905"/>
          </a:xfrm>
          <a:custGeom>
            <a:avLst/>
            <a:gdLst/>
            <a:ahLst/>
            <a:cxnLst/>
            <a:rect l="l" t="t" r="r" b="b"/>
            <a:pathLst>
              <a:path w="3141345" h="1904">
                <a:moveTo>
                  <a:pt x="0" y="0"/>
                </a:moveTo>
                <a:lnTo>
                  <a:pt x="3140876" y="158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02175" y="4756112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63" y="0"/>
                </a:moveTo>
                <a:lnTo>
                  <a:pt x="0" y="125614"/>
                </a:lnTo>
                <a:lnTo>
                  <a:pt x="75401" y="62844"/>
                </a:lnTo>
                <a:lnTo>
                  <a:pt x="63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019437" y="6866256"/>
            <a:ext cx="1784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10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092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4523" y="987191"/>
            <a:ext cx="607631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 </a:t>
            </a:r>
            <a:r>
              <a:rPr spc="-5" dirty="0"/>
              <a:t>Znode</a:t>
            </a:r>
            <a:r>
              <a:rPr spc="-15" dirty="0"/>
              <a:t> </a:t>
            </a:r>
            <a:r>
              <a:rPr spc="-5" dirty="0"/>
              <a:t>changes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38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37030" y="2019141"/>
            <a:ext cx="7802169" cy="425629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Znode</a:t>
            </a:r>
            <a:r>
              <a:rPr sz="3150" spc="-5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changes</a:t>
            </a: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10" dirty="0">
                <a:latin typeface="Calibri"/>
                <a:cs typeface="Calibri"/>
              </a:rPr>
              <a:t>Data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-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set</a:t>
            </a:r>
          </a:p>
          <a:p>
            <a:pPr marL="747395" lvl="1" indent="-282575">
              <a:lnSpc>
                <a:spcPct val="100000"/>
              </a:lnSpc>
              <a:spcBef>
                <a:spcPts val="7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5" dirty="0">
                <a:latin typeface="Calibri"/>
                <a:cs typeface="Calibri"/>
              </a:rPr>
              <a:t>Node </a:t>
            </a:r>
            <a:r>
              <a:rPr sz="2750" dirty="0">
                <a:latin typeface="Calibri"/>
                <a:cs typeface="Calibri"/>
              </a:rPr>
              <a:t>is </a:t>
            </a:r>
            <a:r>
              <a:rPr sz="2750" spc="-5" dirty="0">
                <a:latin typeface="Calibri"/>
                <a:cs typeface="Calibri"/>
              </a:rPr>
              <a:t>created </a:t>
            </a:r>
            <a:r>
              <a:rPr sz="2750" spc="0" dirty="0">
                <a:latin typeface="Calibri"/>
                <a:cs typeface="Calibri"/>
              </a:rPr>
              <a:t>or</a:t>
            </a:r>
            <a:r>
              <a:rPr sz="2750" spc="-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deleted</a:t>
            </a:r>
          </a:p>
          <a:p>
            <a:pPr marL="747395" lvl="1" indent="-28257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i="1" spc="-10" dirty="0">
                <a:latin typeface="Calibri"/>
                <a:cs typeface="Calibri"/>
              </a:rPr>
              <a:t>Etc</a:t>
            </a:r>
            <a:r>
              <a:rPr sz="2750" spc="-10" dirty="0">
                <a:latin typeface="Calibri"/>
                <a:cs typeface="Calibri"/>
              </a:rPr>
              <a:t>…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35" dirty="0">
                <a:latin typeface="Calibri"/>
                <a:cs typeface="Calibri"/>
              </a:rPr>
              <a:t>To </a:t>
            </a:r>
            <a:r>
              <a:rPr sz="3150" dirty="0">
                <a:latin typeface="Calibri"/>
                <a:cs typeface="Calibri"/>
              </a:rPr>
              <a:t>learn of znode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changes</a:t>
            </a:r>
          </a:p>
          <a:p>
            <a:pPr marL="747395" lvl="1" indent="-28257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Set </a:t>
            </a:r>
            <a:r>
              <a:rPr sz="2750" spc="0" dirty="0">
                <a:latin typeface="Calibri"/>
                <a:cs typeface="Calibri"/>
              </a:rPr>
              <a:t>a</a:t>
            </a:r>
            <a:r>
              <a:rPr sz="2750" spc="-85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watch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5" dirty="0">
                <a:latin typeface="Calibri"/>
                <a:cs typeface="Calibri"/>
              </a:rPr>
              <a:t>Upon </a:t>
            </a:r>
            <a:r>
              <a:rPr sz="2750" spc="0" dirty="0">
                <a:latin typeface="Calibri"/>
                <a:cs typeface="Calibri"/>
              </a:rPr>
              <a:t>change, </a:t>
            </a:r>
            <a:r>
              <a:rPr sz="2750" dirty="0">
                <a:latin typeface="Calibri"/>
                <a:cs typeface="Calibri"/>
              </a:rPr>
              <a:t>client receives </a:t>
            </a:r>
            <a:r>
              <a:rPr sz="2750" spc="0" dirty="0">
                <a:latin typeface="Calibri"/>
                <a:cs typeface="Calibri"/>
              </a:rPr>
              <a:t>a</a:t>
            </a:r>
            <a:r>
              <a:rPr sz="2750" spc="-85" dirty="0">
                <a:latin typeface="Calibri"/>
                <a:cs typeface="Calibri"/>
              </a:rPr>
              <a:t> </a:t>
            </a:r>
            <a:r>
              <a:rPr sz="2750" i="1" spc="100" dirty="0">
                <a:latin typeface="Calibri"/>
                <a:cs typeface="Calibri"/>
              </a:rPr>
              <a:t>no</a:t>
            </a:r>
            <a:r>
              <a:rPr lang="en-US" sz="2750" i="1" spc="100" dirty="0">
                <a:latin typeface="Calibri"/>
                <a:cs typeface="Calibri"/>
              </a:rPr>
              <a:t>ti</a:t>
            </a:r>
            <a:r>
              <a:rPr sz="2750" i="1" spc="100" dirty="0">
                <a:latin typeface="Calibri"/>
                <a:cs typeface="Calibri"/>
              </a:rPr>
              <a:t>ﬁca</a:t>
            </a:r>
            <a:r>
              <a:rPr lang="en-US" sz="2750" i="1" spc="100" dirty="0">
                <a:latin typeface="Calibri"/>
                <a:cs typeface="Calibri"/>
              </a:rPr>
              <a:t>ti</a:t>
            </a:r>
            <a:r>
              <a:rPr sz="2750" i="1" spc="100" dirty="0">
                <a:latin typeface="Calibri"/>
                <a:cs typeface="Calibri"/>
              </a:rPr>
              <a:t>on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30" dirty="0">
                <a:latin typeface="Calibri"/>
                <a:cs typeface="Calibri"/>
              </a:rPr>
              <a:t>No</a:t>
            </a:r>
            <a:r>
              <a:rPr lang="en-US" sz="2750" spc="30" dirty="0">
                <a:latin typeface="Calibri"/>
                <a:cs typeface="Calibri"/>
              </a:rPr>
              <a:t>ti</a:t>
            </a:r>
            <a:r>
              <a:rPr sz="2750" spc="30" dirty="0">
                <a:latin typeface="Calibri"/>
                <a:cs typeface="Calibri"/>
              </a:rPr>
              <a:t>ﬁca</a:t>
            </a:r>
            <a:r>
              <a:rPr lang="en-US" sz="2750" spc="30" dirty="0">
                <a:latin typeface="Calibri"/>
                <a:cs typeface="Calibri"/>
              </a:rPr>
              <a:t>ti</a:t>
            </a:r>
            <a:r>
              <a:rPr sz="2750" spc="30" dirty="0">
                <a:latin typeface="Calibri"/>
                <a:cs typeface="Calibri"/>
              </a:rPr>
              <a:t>on </a:t>
            </a:r>
            <a:r>
              <a:rPr sz="2750" spc="-5" dirty="0">
                <a:latin typeface="Calibri"/>
                <a:cs typeface="Calibri"/>
              </a:rPr>
              <a:t>ordered </a:t>
            </a:r>
            <a:r>
              <a:rPr sz="2750" spc="-15" dirty="0">
                <a:latin typeface="Calibri"/>
                <a:cs typeface="Calibri"/>
              </a:rPr>
              <a:t>before </a:t>
            </a:r>
            <a:r>
              <a:rPr sz="2750" dirty="0">
                <a:latin typeface="Calibri"/>
                <a:cs typeface="Calibri"/>
              </a:rPr>
              <a:t>new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updates</a:t>
            </a:r>
            <a:endParaRPr sz="27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040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096" y="987191"/>
            <a:ext cx="464629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</a:t>
            </a:r>
            <a:r>
              <a:rPr spc="-35" dirty="0"/>
              <a:t> Watches</a:t>
            </a:r>
          </a:p>
        </p:txBody>
      </p:sp>
      <p:sp>
        <p:nvSpPr>
          <p:cNvPr id="3" name="object 3"/>
          <p:cNvSpPr/>
          <p:nvPr/>
        </p:nvSpPr>
        <p:spPr>
          <a:xfrm>
            <a:off x="1442257" y="3005050"/>
            <a:ext cx="1313411" cy="73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4406" y="3032020"/>
            <a:ext cx="1210924" cy="640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4406" y="3032020"/>
            <a:ext cx="1210945" cy="640715"/>
          </a:xfrm>
          <a:custGeom>
            <a:avLst/>
            <a:gdLst/>
            <a:ahLst/>
            <a:cxnLst/>
            <a:rect l="l" t="t" r="r" b="b"/>
            <a:pathLst>
              <a:path w="1210945" h="640714">
                <a:moveTo>
                  <a:pt x="0" y="0"/>
                </a:moveTo>
                <a:lnTo>
                  <a:pt x="1210924" y="0"/>
                </a:lnTo>
                <a:lnTo>
                  <a:pt x="1210924" y="640634"/>
                </a:lnTo>
                <a:lnTo>
                  <a:pt x="0" y="640634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4406" y="3032020"/>
            <a:ext cx="1210945" cy="64071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44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7428" y="2527068"/>
            <a:ext cx="3146366" cy="3977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3825" y="2562221"/>
            <a:ext cx="3032760" cy="3861435"/>
          </a:xfrm>
          <a:custGeom>
            <a:avLst/>
            <a:gdLst/>
            <a:ahLst/>
            <a:cxnLst/>
            <a:rect l="l" t="t" r="r" b="b"/>
            <a:pathLst>
              <a:path w="3032759" h="3861435">
                <a:moveTo>
                  <a:pt x="0" y="505399"/>
                </a:moveTo>
                <a:lnTo>
                  <a:pt x="2313" y="456726"/>
                </a:lnTo>
                <a:lnTo>
                  <a:pt x="9113" y="409361"/>
                </a:lnTo>
                <a:lnTo>
                  <a:pt x="20186" y="363518"/>
                </a:lnTo>
                <a:lnTo>
                  <a:pt x="35322" y="319407"/>
                </a:lnTo>
                <a:lnTo>
                  <a:pt x="54309" y="277240"/>
                </a:lnTo>
                <a:lnTo>
                  <a:pt x="76934" y="237230"/>
                </a:lnTo>
                <a:lnTo>
                  <a:pt x="102987" y="199587"/>
                </a:lnTo>
                <a:lnTo>
                  <a:pt x="132254" y="164525"/>
                </a:lnTo>
                <a:lnTo>
                  <a:pt x="164525" y="132254"/>
                </a:lnTo>
                <a:lnTo>
                  <a:pt x="199588" y="102987"/>
                </a:lnTo>
                <a:lnTo>
                  <a:pt x="237230" y="76934"/>
                </a:lnTo>
                <a:lnTo>
                  <a:pt x="277241" y="54309"/>
                </a:lnTo>
                <a:lnTo>
                  <a:pt x="319407" y="35322"/>
                </a:lnTo>
                <a:lnTo>
                  <a:pt x="363518" y="20186"/>
                </a:lnTo>
                <a:lnTo>
                  <a:pt x="409362" y="9113"/>
                </a:lnTo>
                <a:lnTo>
                  <a:pt x="456726" y="2313"/>
                </a:lnTo>
                <a:lnTo>
                  <a:pt x="505399" y="0"/>
                </a:lnTo>
                <a:lnTo>
                  <a:pt x="2526935" y="0"/>
                </a:lnTo>
                <a:lnTo>
                  <a:pt x="2575608" y="2313"/>
                </a:lnTo>
                <a:lnTo>
                  <a:pt x="2622972" y="9113"/>
                </a:lnTo>
                <a:lnTo>
                  <a:pt x="2668816" y="20186"/>
                </a:lnTo>
                <a:lnTo>
                  <a:pt x="2712927" y="35322"/>
                </a:lnTo>
                <a:lnTo>
                  <a:pt x="2755093" y="54309"/>
                </a:lnTo>
                <a:lnTo>
                  <a:pt x="2795104" y="76934"/>
                </a:lnTo>
                <a:lnTo>
                  <a:pt x="2832746" y="102987"/>
                </a:lnTo>
                <a:lnTo>
                  <a:pt x="2867808" y="132254"/>
                </a:lnTo>
                <a:lnTo>
                  <a:pt x="2900079" y="164525"/>
                </a:lnTo>
                <a:lnTo>
                  <a:pt x="2929347" y="199587"/>
                </a:lnTo>
                <a:lnTo>
                  <a:pt x="2955399" y="237230"/>
                </a:lnTo>
                <a:lnTo>
                  <a:pt x="2978025" y="277240"/>
                </a:lnTo>
                <a:lnTo>
                  <a:pt x="2997011" y="319407"/>
                </a:lnTo>
                <a:lnTo>
                  <a:pt x="3012148" y="363518"/>
                </a:lnTo>
                <a:lnTo>
                  <a:pt x="3023221" y="409361"/>
                </a:lnTo>
                <a:lnTo>
                  <a:pt x="3030021" y="456726"/>
                </a:lnTo>
                <a:lnTo>
                  <a:pt x="3032334" y="505399"/>
                </a:lnTo>
                <a:lnTo>
                  <a:pt x="3032334" y="3355991"/>
                </a:lnTo>
                <a:lnTo>
                  <a:pt x="3030021" y="3404664"/>
                </a:lnTo>
                <a:lnTo>
                  <a:pt x="3023221" y="3452028"/>
                </a:lnTo>
                <a:lnTo>
                  <a:pt x="3012148" y="3497872"/>
                </a:lnTo>
                <a:lnTo>
                  <a:pt x="2997011" y="3541983"/>
                </a:lnTo>
                <a:lnTo>
                  <a:pt x="2978025" y="3584149"/>
                </a:lnTo>
                <a:lnTo>
                  <a:pt x="2955399" y="3624160"/>
                </a:lnTo>
                <a:lnTo>
                  <a:pt x="2929347" y="3661802"/>
                </a:lnTo>
                <a:lnTo>
                  <a:pt x="2900079" y="3696864"/>
                </a:lnTo>
                <a:lnTo>
                  <a:pt x="2867808" y="3729135"/>
                </a:lnTo>
                <a:lnTo>
                  <a:pt x="2832746" y="3758403"/>
                </a:lnTo>
                <a:lnTo>
                  <a:pt x="2795104" y="3784455"/>
                </a:lnTo>
                <a:lnTo>
                  <a:pt x="2755093" y="3807081"/>
                </a:lnTo>
                <a:lnTo>
                  <a:pt x="2712927" y="3826067"/>
                </a:lnTo>
                <a:lnTo>
                  <a:pt x="2668816" y="3841203"/>
                </a:lnTo>
                <a:lnTo>
                  <a:pt x="2622972" y="3852277"/>
                </a:lnTo>
                <a:lnTo>
                  <a:pt x="2575608" y="3859077"/>
                </a:lnTo>
                <a:lnTo>
                  <a:pt x="2526935" y="3861390"/>
                </a:lnTo>
                <a:lnTo>
                  <a:pt x="505399" y="3861390"/>
                </a:lnTo>
                <a:lnTo>
                  <a:pt x="456726" y="3859077"/>
                </a:lnTo>
                <a:lnTo>
                  <a:pt x="409362" y="3852277"/>
                </a:lnTo>
                <a:lnTo>
                  <a:pt x="363518" y="3841203"/>
                </a:lnTo>
                <a:lnTo>
                  <a:pt x="319407" y="3826067"/>
                </a:lnTo>
                <a:lnTo>
                  <a:pt x="277241" y="3807081"/>
                </a:lnTo>
                <a:lnTo>
                  <a:pt x="237230" y="3784455"/>
                </a:lnTo>
                <a:lnTo>
                  <a:pt x="199588" y="3758403"/>
                </a:lnTo>
                <a:lnTo>
                  <a:pt x="164525" y="3729135"/>
                </a:lnTo>
                <a:lnTo>
                  <a:pt x="132254" y="3696864"/>
                </a:lnTo>
                <a:lnTo>
                  <a:pt x="102987" y="3661802"/>
                </a:lnTo>
                <a:lnTo>
                  <a:pt x="76934" y="3624160"/>
                </a:lnTo>
                <a:lnTo>
                  <a:pt x="54309" y="3584149"/>
                </a:lnTo>
                <a:lnTo>
                  <a:pt x="35322" y="3541983"/>
                </a:lnTo>
                <a:lnTo>
                  <a:pt x="20186" y="3497872"/>
                </a:lnTo>
                <a:lnTo>
                  <a:pt x="9113" y="3452028"/>
                </a:lnTo>
                <a:lnTo>
                  <a:pt x="2313" y="3404664"/>
                </a:lnTo>
                <a:lnTo>
                  <a:pt x="0" y="3355991"/>
                </a:lnTo>
                <a:lnTo>
                  <a:pt x="0" y="505399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9320" y="3175461"/>
            <a:ext cx="660861" cy="631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1652" y="3202856"/>
            <a:ext cx="557728" cy="5326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1652" y="3202855"/>
            <a:ext cx="558165" cy="532765"/>
          </a:xfrm>
          <a:custGeom>
            <a:avLst/>
            <a:gdLst/>
            <a:ahLst/>
            <a:cxnLst/>
            <a:rect l="l" t="t" r="r" b="b"/>
            <a:pathLst>
              <a:path w="558165" h="532764">
                <a:moveTo>
                  <a:pt x="0" y="266302"/>
                </a:moveTo>
                <a:lnTo>
                  <a:pt x="4492" y="218434"/>
                </a:lnTo>
                <a:lnTo>
                  <a:pt x="17446" y="173380"/>
                </a:lnTo>
                <a:lnTo>
                  <a:pt x="38073" y="131894"/>
                </a:lnTo>
                <a:lnTo>
                  <a:pt x="65585" y="94726"/>
                </a:lnTo>
                <a:lnTo>
                  <a:pt x="99195" y="62630"/>
                </a:lnTo>
                <a:lnTo>
                  <a:pt x="138116" y="36357"/>
                </a:lnTo>
                <a:lnTo>
                  <a:pt x="181559" y="16660"/>
                </a:lnTo>
                <a:lnTo>
                  <a:pt x="228738" y="4290"/>
                </a:lnTo>
                <a:lnTo>
                  <a:pt x="278864" y="0"/>
                </a:lnTo>
                <a:lnTo>
                  <a:pt x="328990" y="4290"/>
                </a:lnTo>
                <a:lnTo>
                  <a:pt x="376168" y="16660"/>
                </a:lnTo>
                <a:lnTo>
                  <a:pt x="419612" y="36357"/>
                </a:lnTo>
                <a:lnTo>
                  <a:pt x="458532" y="62630"/>
                </a:lnTo>
                <a:lnTo>
                  <a:pt x="492143" y="94726"/>
                </a:lnTo>
                <a:lnTo>
                  <a:pt x="519655" y="131894"/>
                </a:lnTo>
                <a:lnTo>
                  <a:pt x="540282" y="173380"/>
                </a:lnTo>
                <a:lnTo>
                  <a:pt x="553235" y="218434"/>
                </a:lnTo>
                <a:lnTo>
                  <a:pt x="557728" y="266302"/>
                </a:lnTo>
                <a:lnTo>
                  <a:pt x="553235" y="314171"/>
                </a:lnTo>
                <a:lnTo>
                  <a:pt x="540282" y="359224"/>
                </a:lnTo>
                <a:lnTo>
                  <a:pt x="519655" y="400710"/>
                </a:lnTo>
                <a:lnTo>
                  <a:pt x="492143" y="437878"/>
                </a:lnTo>
                <a:lnTo>
                  <a:pt x="458532" y="469974"/>
                </a:lnTo>
                <a:lnTo>
                  <a:pt x="419612" y="496247"/>
                </a:lnTo>
                <a:lnTo>
                  <a:pt x="376168" y="515945"/>
                </a:lnTo>
                <a:lnTo>
                  <a:pt x="328990" y="528315"/>
                </a:lnTo>
                <a:lnTo>
                  <a:pt x="278864" y="532605"/>
                </a:lnTo>
                <a:lnTo>
                  <a:pt x="228738" y="528315"/>
                </a:lnTo>
                <a:lnTo>
                  <a:pt x="181559" y="515945"/>
                </a:lnTo>
                <a:lnTo>
                  <a:pt x="138116" y="496247"/>
                </a:lnTo>
                <a:lnTo>
                  <a:pt x="99195" y="469974"/>
                </a:lnTo>
                <a:lnTo>
                  <a:pt x="65585" y="437878"/>
                </a:lnTo>
                <a:lnTo>
                  <a:pt x="38073" y="400710"/>
                </a:lnTo>
                <a:lnTo>
                  <a:pt x="17446" y="359224"/>
                </a:lnTo>
                <a:lnTo>
                  <a:pt x="4492" y="314171"/>
                </a:lnTo>
                <a:lnTo>
                  <a:pt x="0" y="26630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2281" y="3315772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50182" y="4081548"/>
            <a:ext cx="694112" cy="631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9873" y="3799849"/>
            <a:ext cx="843903" cy="8400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9872" y="4107280"/>
            <a:ext cx="595630" cy="532765"/>
          </a:xfrm>
          <a:custGeom>
            <a:avLst/>
            <a:gdLst/>
            <a:ahLst/>
            <a:cxnLst/>
            <a:rect l="l" t="t" r="r" b="b"/>
            <a:pathLst>
              <a:path w="595629" h="532764">
                <a:moveTo>
                  <a:pt x="0" y="266302"/>
                </a:moveTo>
                <a:lnTo>
                  <a:pt x="3895" y="223106"/>
                </a:lnTo>
                <a:lnTo>
                  <a:pt x="15174" y="182130"/>
                </a:lnTo>
                <a:lnTo>
                  <a:pt x="33223" y="143920"/>
                </a:lnTo>
                <a:lnTo>
                  <a:pt x="57429" y="109027"/>
                </a:lnTo>
                <a:lnTo>
                  <a:pt x="87180" y="77997"/>
                </a:lnTo>
                <a:lnTo>
                  <a:pt x="121862" y="51380"/>
                </a:lnTo>
                <a:lnTo>
                  <a:pt x="160863" y="29724"/>
                </a:lnTo>
                <a:lnTo>
                  <a:pt x="203570" y="13576"/>
                </a:lnTo>
                <a:lnTo>
                  <a:pt x="249370" y="3485"/>
                </a:lnTo>
                <a:lnTo>
                  <a:pt x="297651" y="0"/>
                </a:lnTo>
                <a:lnTo>
                  <a:pt x="345931" y="3485"/>
                </a:lnTo>
                <a:lnTo>
                  <a:pt x="391731" y="13576"/>
                </a:lnTo>
                <a:lnTo>
                  <a:pt x="434437" y="29724"/>
                </a:lnTo>
                <a:lnTo>
                  <a:pt x="473438" y="51380"/>
                </a:lnTo>
                <a:lnTo>
                  <a:pt x="508120" y="77997"/>
                </a:lnTo>
                <a:lnTo>
                  <a:pt x="537871" y="109027"/>
                </a:lnTo>
                <a:lnTo>
                  <a:pt x="562077" y="143920"/>
                </a:lnTo>
                <a:lnTo>
                  <a:pt x="580125" y="182130"/>
                </a:lnTo>
                <a:lnTo>
                  <a:pt x="591404" y="223106"/>
                </a:lnTo>
                <a:lnTo>
                  <a:pt x="595300" y="266302"/>
                </a:lnTo>
                <a:lnTo>
                  <a:pt x="591404" y="309498"/>
                </a:lnTo>
                <a:lnTo>
                  <a:pt x="580125" y="350475"/>
                </a:lnTo>
                <a:lnTo>
                  <a:pt x="562077" y="388684"/>
                </a:lnTo>
                <a:lnTo>
                  <a:pt x="537871" y="423577"/>
                </a:lnTo>
                <a:lnTo>
                  <a:pt x="508120" y="454607"/>
                </a:lnTo>
                <a:lnTo>
                  <a:pt x="473438" y="481224"/>
                </a:lnTo>
                <a:lnTo>
                  <a:pt x="434437" y="502881"/>
                </a:lnTo>
                <a:lnTo>
                  <a:pt x="391731" y="519029"/>
                </a:lnTo>
                <a:lnTo>
                  <a:pt x="345931" y="529120"/>
                </a:lnTo>
                <a:lnTo>
                  <a:pt x="297651" y="532605"/>
                </a:lnTo>
                <a:lnTo>
                  <a:pt x="249370" y="529120"/>
                </a:lnTo>
                <a:lnTo>
                  <a:pt x="203570" y="519029"/>
                </a:lnTo>
                <a:lnTo>
                  <a:pt x="160863" y="502881"/>
                </a:lnTo>
                <a:lnTo>
                  <a:pt x="121862" y="481224"/>
                </a:lnTo>
                <a:lnTo>
                  <a:pt x="87180" y="454607"/>
                </a:lnTo>
                <a:lnTo>
                  <a:pt x="57429" y="423577"/>
                </a:lnTo>
                <a:lnTo>
                  <a:pt x="33223" y="388684"/>
                </a:lnTo>
                <a:lnTo>
                  <a:pt x="15174" y="350475"/>
                </a:lnTo>
                <a:lnTo>
                  <a:pt x="3895" y="309498"/>
                </a:lnTo>
                <a:lnTo>
                  <a:pt x="0" y="26630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64795" y="4217800"/>
            <a:ext cx="2552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59483" y="3711631"/>
            <a:ext cx="120534" cy="731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19731" y="3736246"/>
            <a:ext cx="1905" cy="640715"/>
          </a:xfrm>
          <a:custGeom>
            <a:avLst/>
            <a:gdLst/>
            <a:ahLst/>
            <a:cxnLst/>
            <a:rect l="l" t="t" r="r" b="b"/>
            <a:pathLst>
              <a:path w="1904" h="640714">
                <a:moveTo>
                  <a:pt x="1570" y="0"/>
                </a:moveTo>
                <a:lnTo>
                  <a:pt x="0" y="64063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71952" y="4335087"/>
            <a:ext cx="473825" cy="1163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19731" y="4373583"/>
            <a:ext cx="380365" cy="1905"/>
          </a:xfrm>
          <a:custGeom>
            <a:avLst/>
            <a:gdLst/>
            <a:ahLst/>
            <a:cxnLst/>
            <a:rect l="l" t="t" r="r" b="b"/>
            <a:pathLst>
              <a:path w="380365" h="1904">
                <a:moveTo>
                  <a:pt x="0" y="0"/>
                </a:moveTo>
                <a:lnTo>
                  <a:pt x="38014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72916" y="4223453"/>
            <a:ext cx="4159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>
                <a:latin typeface="Calibri"/>
                <a:cs typeface="Calibri"/>
              </a:rPr>
              <a:t>/</a:t>
            </a:r>
            <a:r>
              <a:rPr sz="1750" spc="-35">
                <a:latin typeface="Calibri"/>
                <a:cs typeface="Calibri"/>
              </a:rPr>
              <a:t>f</a:t>
            </a:r>
            <a:r>
              <a:rPr sz="1750" spc="5">
                <a:latin typeface="Calibri"/>
                <a:cs typeface="Calibri"/>
              </a:rPr>
              <a:t>oo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60072" y="3084021"/>
            <a:ext cx="3005051" cy="4031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4970" y="3264793"/>
            <a:ext cx="2744470" cy="1270"/>
          </a:xfrm>
          <a:custGeom>
            <a:avLst/>
            <a:gdLst/>
            <a:ahLst/>
            <a:cxnLst/>
            <a:rect l="l" t="t" r="r" b="b"/>
            <a:pathLst>
              <a:path w="2744470" h="1270">
                <a:moveTo>
                  <a:pt x="0" y="0"/>
                </a:moveTo>
                <a:lnTo>
                  <a:pt x="2744001" y="79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8658" y="3202759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36" y="0"/>
                </a:moveTo>
                <a:lnTo>
                  <a:pt x="0" y="125614"/>
                </a:lnTo>
                <a:lnTo>
                  <a:pt x="75387" y="62828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02131" y="3300151"/>
            <a:ext cx="3009206" cy="4073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4970" y="3421062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75368" y="0"/>
                </a:moveTo>
                <a:lnTo>
                  <a:pt x="0" y="62806"/>
                </a:lnTo>
                <a:lnTo>
                  <a:pt x="75368" y="125614"/>
                </a:lnTo>
                <a:lnTo>
                  <a:pt x="75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36715" y="2882635"/>
            <a:ext cx="243776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getData </a:t>
            </a:r>
            <a:r>
              <a:rPr sz="1550" spc="10">
                <a:latin typeface="Courier New"/>
                <a:cs typeface="Courier New"/>
              </a:rPr>
              <a:t>“/foo”,</a:t>
            </a:r>
            <a:r>
              <a:rPr sz="1550" spc="-50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true</a:t>
            </a:r>
            <a:endParaRPr sz="1550" dirty="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07344" y="3062182"/>
            <a:ext cx="2769870" cy="80581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  <a:tabLst>
                <a:tab pos="2756535" algn="l"/>
              </a:tabLst>
            </a:pPr>
            <a:r>
              <a:rPr sz="1750" u="heavy" spc="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endParaRPr sz="1750">
              <a:latin typeface="Times New Roman"/>
              <a:cs typeface="Times New Roman"/>
            </a:endParaRPr>
          </a:p>
          <a:p>
            <a:pPr marL="718185">
              <a:lnSpc>
                <a:spcPct val="100000"/>
              </a:lnSpc>
              <a:spcBef>
                <a:spcPts val="1030"/>
              </a:spcBef>
            </a:pPr>
            <a:r>
              <a:rPr sz="1550" spc="10" dirty="0">
                <a:latin typeface="Courier New"/>
                <a:cs typeface="Courier New"/>
              </a:rPr>
              <a:t>return</a:t>
            </a:r>
            <a:r>
              <a:rPr sz="1550" spc="-75" dirty="0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10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73883" y="3761509"/>
            <a:ext cx="428105" cy="4281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2365" y="3799848"/>
            <a:ext cx="311785" cy="307975"/>
          </a:xfrm>
          <a:custGeom>
            <a:avLst/>
            <a:gdLst/>
            <a:ahLst/>
            <a:cxnLst/>
            <a:rect l="l" t="t" r="r" b="b"/>
            <a:pathLst>
              <a:path w="311784" h="307975">
                <a:moveTo>
                  <a:pt x="0" y="117428"/>
                </a:moveTo>
                <a:lnTo>
                  <a:pt x="118950" y="117428"/>
                </a:lnTo>
                <a:lnTo>
                  <a:pt x="155706" y="0"/>
                </a:lnTo>
                <a:lnTo>
                  <a:pt x="192463" y="117428"/>
                </a:lnTo>
                <a:lnTo>
                  <a:pt x="311411" y="117428"/>
                </a:lnTo>
                <a:lnTo>
                  <a:pt x="215178" y="190002"/>
                </a:lnTo>
                <a:lnTo>
                  <a:pt x="251937" y="307431"/>
                </a:lnTo>
                <a:lnTo>
                  <a:pt x="155706" y="234855"/>
                </a:lnTo>
                <a:lnTo>
                  <a:pt x="59474" y="307431"/>
                </a:lnTo>
                <a:lnTo>
                  <a:pt x="96232" y="190002"/>
                </a:lnTo>
                <a:lnTo>
                  <a:pt x="0" y="117428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39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174851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349" y="2207482"/>
            <a:ext cx="6804620" cy="3941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6618" y="987191"/>
            <a:ext cx="303212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/>
              <a:t>Yahoo!</a:t>
            </a:r>
            <a:r>
              <a:rPr spc="-65"/>
              <a:t> </a:t>
            </a:r>
            <a:r>
              <a:rPr spc="-30" dirty="0"/>
              <a:t>Portal</a:t>
            </a:r>
          </a:p>
        </p:txBody>
      </p:sp>
      <p:sp>
        <p:nvSpPr>
          <p:cNvPr id="4" name="object 4"/>
          <p:cNvSpPr/>
          <p:nvPr/>
        </p:nvSpPr>
        <p:spPr>
          <a:xfrm>
            <a:off x="7435732" y="2078181"/>
            <a:ext cx="1620981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5732" y="3021675"/>
            <a:ext cx="1620981" cy="656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5732" y="3965169"/>
            <a:ext cx="1620981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5732" y="4900352"/>
            <a:ext cx="1620981" cy="656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5732" y="5839690"/>
            <a:ext cx="1620981" cy="6567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91817" y="2165913"/>
            <a:ext cx="824230" cy="4060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352400"/>
              </a:lnSpc>
              <a:spcBef>
                <a:spcPts val="30"/>
              </a:spcBef>
            </a:pP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E‐mail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Finance  </a:t>
            </a:r>
            <a:r>
              <a:rPr sz="175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ther  News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28257" y="2273530"/>
            <a:ext cx="3803072" cy="403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7169" y="2315469"/>
            <a:ext cx="3539490" cy="138430"/>
          </a:xfrm>
          <a:custGeom>
            <a:avLst/>
            <a:gdLst/>
            <a:ahLst/>
            <a:cxnLst/>
            <a:rect l="l" t="t" r="r" b="b"/>
            <a:pathLst>
              <a:path w="3539490" h="138430">
                <a:moveTo>
                  <a:pt x="3539350" y="0"/>
                </a:moveTo>
                <a:lnTo>
                  <a:pt x="0" y="138317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2108" y="2388673"/>
            <a:ext cx="78105" cy="125730"/>
          </a:xfrm>
          <a:custGeom>
            <a:avLst/>
            <a:gdLst/>
            <a:ahLst/>
            <a:cxnLst/>
            <a:rect l="l" t="t" r="r" b="b"/>
            <a:pathLst>
              <a:path w="78104" h="125730">
                <a:moveTo>
                  <a:pt x="72858" y="0"/>
                </a:moveTo>
                <a:lnTo>
                  <a:pt x="0" y="65702"/>
                </a:lnTo>
                <a:lnTo>
                  <a:pt x="77763" y="125519"/>
                </a:lnTo>
                <a:lnTo>
                  <a:pt x="72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3475" y="3291839"/>
            <a:ext cx="1542011" cy="6691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1839" y="3328294"/>
            <a:ext cx="1275080" cy="404495"/>
          </a:xfrm>
          <a:custGeom>
            <a:avLst/>
            <a:gdLst/>
            <a:ahLst/>
            <a:cxnLst/>
            <a:rect l="l" t="t" r="r" b="b"/>
            <a:pathLst>
              <a:path w="1275079" h="404495">
                <a:moveTo>
                  <a:pt x="1274680" y="0"/>
                </a:moveTo>
                <a:lnTo>
                  <a:pt x="0" y="40422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7470" y="3654423"/>
            <a:ext cx="91440" cy="120014"/>
          </a:xfrm>
          <a:custGeom>
            <a:avLst/>
            <a:gdLst/>
            <a:ahLst/>
            <a:cxnLst/>
            <a:rect l="l" t="t" r="r" b="b"/>
            <a:pathLst>
              <a:path w="91439" h="120014">
                <a:moveTo>
                  <a:pt x="52857" y="0"/>
                </a:moveTo>
                <a:lnTo>
                  <a:pt x="0" y="82652"/>
                </a:lnTo>
                <a:lnTo>
                  <a:pt x="90827" y="119738"/>
                </a:lnTo>
                <a:lnTo>
                  <a:pt x="52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2417" y="3275214"/>
            <a:ext cx="4576156" cy="10764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7270" y="3460470"/>
            <a:ext cx="4313555" cy="814069"/>
          </a:xfrm>
          <a:custGeom>
            <a:avLst/>
            <a:gdLst/>
            <a:ahLst/>
            <a:cxnLst/>
            <a:rect l="l" t="t" r="r" b="b"/>
            <a:pathLst>
              <a:path w="4313555" h="814070">
                <a:moveTo>
                  <a:pt x="4313506" y="813974"/>
                </a:moveTo>
                <a:lnTo>
                  <a:pt x="0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2458" y="3409933"/>
            <a:ext cx="85725" cy="123825"/>
          </a:xfrm>
          <a:custGeom>
            <a:avLst/>
            <a:gdLst/>
            <a:ahLst/>
            <a:cxnLst/>
            <a:rect l="l" t="t" r="r" b="b"/>
            <a:pathLst>
              <a:path w="85725" h="123825">
                <a:moveTo>
                  <a:pt x="85707" y="0"/>
                </a:moveTo>
                <a:lnTo>
                  <a:pt x="0" y="47741"/>
                </a:lnTo>
                <a:lnTo>
                  <a:pt x="62415" y="123436"/>
                </a:lnTo>
                <a:lnTo>
                  <a:pt x="857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6909" y="3632660"/>
            <a:ext cx="5881254" cy="17332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6222" y="3821056"/>
            <a:ext cx="5612765" cy="1467485"/>
          </a:xfrm>
          <a:custGeom>
            <a:avLst/>
            <a:gdLst/>
            <a:ahLst/>
            <a:cxnLst/>
            <a:rect l="l" t="t" r="r" b="b"/>
            <a:pathLst>
              <a:path w="5612765" h="1467485">
                <a:moveTo>
                  <a:pt x="5612310" y="1467006"/>
                </a:moveTo>
                <a:lnTo>
                  <a:pt x="0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1639" y="3775539"/>
            <a:ext cx="88900" cy="121920"/>
          </a:xfrm>
          <a:custGeom>
            <a:avLst/>
            <a:gdLst/>
            <a:ahLst/>
            <a:cxnLst/>
            <a:rect l="l" t="t" r="r" b="b"/>
            <a:pathLst>
              <a:path w="88900" h="121920">
                <a:moveTo>
                  <a:pt x="88802" y="0"/>
                </a:moveTo>
                <a:lnTo>
                  <a:pt x="0" y="41704"/>
                </a:lnTo>
                <a:lnTo>
                  <a:pt x="57034" y="121531"/>
                </a:lnTo>
                <a:lnTo>
                  <a:pt x="88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0768" y="5303519"/>
            <a:ext cx="3474720" cy="12011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9158" y="5490724"/>
            <a:ext cx="3207385" cy="936625"/>
          </a:xfrm>
          <a:custGeom>
            <a:avLst/>
            <a:gdLst/>
            <a:ahLst/>
            <a:cxnLst/>
            <a:rect l="l" t="t" r="r" b="b"/>
            <a:pathLst>
              <a:path w="3207384" h="936625">
                <a:moveTo>
                  <a:pt x="3207362" y="936369"/>
                </a:moveTo>
                <a:lnTo>
                  <a:pt x="0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4689" y="5447332"/>
            <a:ext cx="90170" cy="120650"/>
          </a:xfrm>
          <a:custGeom>
            <a:avLst/>
            <a:gdLst/>
            <a:ahLst/>
            <a:cxnLst/>
            <a:rect l="l" t="t" r="r" b="b"/>
            <a:pathLst>
              <a:path w="90170" h="120650">
                <a:moveTo>
                  <a:pt x="89949" y="0"/>
                </a:moveTo>
                <a:lnTo>
                  <a:pt x="0" y="39168"/>
                </a:lnTo>
                <a:lnTo>
                  <a:pt x="54747" y="120581"/>
                </a:lnTo>
                <a:lnTo>
                  <a:pt x="89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4</a:t>
            </a:fld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096" y="987191"/>
            <a:ext cx="464629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</a:t>
            </a:r>
            <a:r>
              <a:rPr spc="-35" dirty="0"/>
              <a:t> Watches</a:t>
            </a:r>
          </a:p>
        </p:txBody>
      </p:sp>
      <p:sp>
        <p:nvSpPr>
          <p:cNvPr id="3" name="object 3"/>
          <p:cNvSpPr/>
          <p:nvPr/>
        </p:nvSpPr>
        <p:spPr>
          <a:xfrm>
            <a:off x="1442257" y="3005050"/>
            <a:ext cx="1313411" cy="73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4406" y="3032020"/>
            <a:ext cx="1210924" cy="640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4406" y="3032020"/>
            <a:ext cx="1210945" cy="64071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44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7428" y="2527068"/>
            <a:ext cx="3146366" cy="3977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3825" y="2562221"/>
            <a:ext cx="3032760" cy="3861435"/>
          </a:xfrm>
          <a:custGeom>
            <a:avLst/>
            <a:gdLst/>
            <a:ahLst/>
            <a:cxnLst/>
            <a:rect l="l" t="t" r="r" b="b"/>
            <a:pathLst>
              <a:path w="3032759" h="3861435">
                <a:moveTo>
                  <a:pt x="0" y="505399"/>
                </a:moveTo>
                <a:lnTo>
                  <a:pt x="2313" y="456726"/>
                </a:lnTo>
                <a:lnTo>
                  <a:pt x="9113" y="409361"/>
                </a:lnTo>
                <a:lnTo>
                  <a:pt x="20186" y="363518"/>
                </a:lnTo>
                <a:lnTo>
                  <a:pt x="35322" y="319407"/>
                </a:lnTo>
                <a:lnTo>
                  <a:pt x="54309" y="277240"/>
                </a:lnTo>
                <a:lnTo>
                  <a:pt x="76934" y="237230"/>
                </a:lnTo>
                <a:lnTo>
                  <a:pt x="102987" y="199587"/>
                </a:lnTo>
                <a:lnTo>
                  <a:pt x="132254" y="164525"/>
                </a:lnTo>
                <a:lnTo>
                  <a:pt x="164525" y="132254"/>
                </a:lnTo>
                <a:lnTo>
                  <a:pt x="199588" y="102987"/>
                </a:lnTo>
                <a:lnTo>
                  <a:pt x="237230" y="76934"/>
                </a:lnTo>
                <a:lnTo>
                  <a:pt x="277241" y="54309"/>
                </a:lnTo>
                <a:lnTo>
                  <a:pt x="319407" y="35322"/>
                </a:lnTo>
                <a:lnTo>
                  <a:pt x="363518" y="20186"/>
                </a:lnTo>
                <a:lnTo>
                  <a:pt x="409362" y="9113"/>
                </a:lnTo>
                <a:lnTo>
                  <a:pt x="456726" y="2313"/>
                </a:lnTo>
                <a:lnTo>
                  <a:pt x="505399" y="0"/>
                </a:lnTo>
                <a:lnTo>
                  <a:pt x="2526935" y="0"/>
                </a:lnTo>
                <a:lnTo>
                  <a:pt x="2575608" y="2313"/>
                </a:lnTo>
                <a:lnTo>
                  <a:pt x="2622972" y="9113"/>
                </a:lnTo>
                <a:lnTo>
                  <a:pt x="2668816" y="20186"/>
                </a:lnTo>
                <a:lnTo>
                  <a:pt x="2712927" y="35322"/>
                </a:lnTo>
                <a:lnTo>
                  <a:pt x="2755093" y="54309"/>
                </a:lnTo>
                <a:lnTo>
                  <a:pt x="2795104" y="76934"/>
                </a:lnTo>
                <a:lnTo>
                  <a:pt x="2832746" y="102987"/>
                </a:lnTo>
                <a:lnTo>
                  <a:pt x="2867808" y="132254"/>
                </a:lnTo>
                <a:lnTo>
                  <a:pt x="2900079" y="164525"/>
                </a:lnTo>
                <a:lnTo>
                  <a:pt x="2929347" y="199587"/>
                </a:lnTo>
                <a:lnTo>
                  <a:pt x="2955399" y="237230"/>
                </a:lnTo>
                <a:lnTo>
                  <a:pt x="2978025" y="277240"/>
                </a:lnTo>
                <a:lnTo>
                  <a:pt x="2997011" y="319407"/>
                </a:lnTo>
                <a:lnTo>
                  <a:pt x="3012148" y="363518"/>
                </a:lnTo>
                <a:lnTo>
                  <a:pt x="3023221" y="409361"/>
                </a:lnTo>
                <a:lnTo>
                  <a:pt x="3030021" y="456726"/>
                </a:lnTo>
                <a:lnTo>
                  <a:pt x="3032334" y="505399"/>
                </a:lnTo>
                <a:lnTo>
                  <a:pt x="3032334" y="3355991"/>
                </a:lnTo>
                <a:lnTo>
                  <a:pt x="3030021" y="3404664"/>
                </a:lnTo>
                <a:lnTo>
                  <a:pt x="3023221" y="3452028"/>
                </a:lnTo>
                <a:lnTo>
                  <a:pt x="3012148" y="3497872"/>
                </a:lnTo>
                <a:lnTo>
                  <a:pt x="2997011" y="3541983"/>
                </a:lnTo>
                <a:lnTo>
                  <a:pt x="2978025" y="3584149"/>
                </a:lnTo>
                <a:lnTo>
                  <a:pt x="2955399" y="3624160"/>
                </a:lnTo>
                <a:lnTo>
                  <a:pt x="2929347" y="3661802"/>
                </a:lnTo>
                <a:lnTo>
                  <a:pt x="2900079" y="3696864"/>
                </a:lnTo>
                <a:lnTo>
                  <a:pt x="2867808" y="3729135"/>
                </a:lnTo>
                <a:lnTo>
                  <a:pt x="2832746" y="3758403"/>
                </a:lnTo>
                <a:lnTo>
                  <a:pt x="2795104" y="3784455"/>
                </a:lnTo>
                <a:lnTo>
                  <a:pt x="2755093" y="3807081"/>
                </a:lnTo>
                <a:lnTo>
                  <a:pt x="2712927" y="3826067"/>
                </a:lnTo>
                <a:lnTo>
                  <a:pt x="2668816" y="3841203"/>
                </a:lnTo>
                <a:lnTo>
                  <a:pt x="2622972" y="3852277"/>
                </a:lnTo>
                <a:lnTo>
                  <a:pt x="2575608" y="3859077"/>
                </a:lnTo>
                <a:lnTo>
                  <a:pt x="2526935" y="3861390"/>
                </a:lnTo>
                <a:lnTo>
                  <a:pt x="505399" y="3861390"/>
                </a:lnTo>
                <a:lnTo>
                  <a:pt x="456726" y="3859077"/>
                </a:lnTo>
                <a:lnTo>
                  <a:pt x="409362" y="3852277"/>
                </a:lnTo>
                <a:lnTo>
                  <a:pt x="363518" y="3841203"/>
                </a:lnTo>
                <a:lnTo>
                  <a:pt x="319407" y="3826067"/>
                </a:lnTo>
                <a:lnTo>
                  <a:pt x="277241" y="3807081"/>
                </a:lnTo>
                <a:lnTo>
                  <a:pt x="237230" y="3784455"/>
                </a:lnTo>
                <a:lnTo>
                  <a:pt x="199588" y="3758403"/>
                </a:lnTo>
                <a:lnTo>
                  <a:pt x="164525" y="3729135"/>
                </a:lnTo>
                <a:lnTo>
                  <a:pt x="132254" y="3696864"/>
                </a:lnTo>
                <a:lnTo>
                  <a:pt x="102987" y="3661802"/>
                </a:lnTo>
                <a:lnTo>
                  <a:pt x="76934" y="3624160"/>
                </a:lnTo>
                <a:lnTo>
                  <a:pt x="54309" y="3584149"/>
                </a:lnTo>
                <a:lnTo>
                  <a:pt x="35322" y="3541983"/>
                </a:lnTo>
                <a:lnTo>
                  <a:pt x="20186" y="3497872"/>
                </a:lnTo>
                <a:lnTo>
                  <a:pt x="9113" y="3452028"/>
                </a:lnTo>
                <a:lnTo>
                  <a:pt x="2313" y="3404664"/>
                </a:lnTo>
                <a:lnTo>
                  <a:pt x="0" y="3355991"/>
                </a:lnTo>
                <a:lnTo>
                  <a:pt x="0" y="505399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9320" y="3175461"/>
            <a:ext cx="660861" cy="631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1652" y="3202856"/>
            <a:ext cx="557728" cy="5326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1652" y="3202855"/>
            <a:ext cx="558165" cy="532765"/>
          </a:xfrm>
          <a:custGeom>
            <a:avLst/>
            <a:gdLst/>
            <a:ahLst/>
            <a:cxnLst/>
            <a:rect l="l" t="t" r="r" b="b"/>
            <a:pathLst>
              <a:path w="558165" h="532764">
                <a:moveTo>
                  <a:pt x="0" y="266302"/>
                </a:moveTo>
                <a:lnTo>
                  <a:pt x="4492" y="218434"/>
                </a:lnTo>
                <a:lnTo>
                  <a:pt x="17446" y="173380"/>
                </a:lnTo>
                <a:lnTo>
                  <a:pt x="38073" y="131894"/>
                </a:lnTo>
                <a:lnTo>
                  <a:pt x="65585" y="94726"/>
                </a:lnTo>
                <a:lnTo>
                  <a:pt x="99195" y="62630"/>
                </a:lnTo>
                <a:lnTo>
                  <a:pt x="138116" y="36357"/>
                </a:lnTo>
                <a:lnTo>
                  <a:pt x="181559" y="16660"/>
                </a:lnTo>
                <a:lnTo>
                  <a:pt x="228738" y="4290"/>
                </a:lnTo>
                <a:lnTo>
                  <a:pt x="278864" y="0"/>
                </a:lnTo>
                <a:lnTo>
                  <a:pt x="328990" y="4290"/>
                </a:lnTo>
                <a:lnTo>
                  <a:pt x="376168" y="16660"/>
                </a:lnTo>
                <a:lnTo>
                  <a:pt x="419612" y="36357"/>
                </a:lnTo>
                <a:lnTo>
                  <a:pt x="458532" y="62630"/>
                </a:lnTo>
                <a:lnTo>
                  <a:pt x="492143" y="94726"/>
                </a:lnTo>
                <a:lnTo>
                  <a:pt x="519655" y="131894"/>
                </a:lnTo>
                <a:lnTo>
                  <a:pt x="540282" y="173380"/>
                </a:lnTo>
                <a:lnTo>
                  <a:pt x="553235" y="218434"/>
                </a:lnTo>
                <a:lnTo>
                  <a:pt x="557728" y="266302"/>
                </a:lnTo>
                <a:lnTo>
                  <a:pt x="553235" y="314171"/>
                </a:lnTo>
                <a:lnTo>
                  <a:pt x="540282" y="359224"/>
                </a:lnTo>
                <a:lnTo>
                  <a:pt x="519655" y="400710"/>
                </a:lnTo>
                <a:lnTo>
                  <a:pt x="492143" y="437878"/>
                </a:lnTo>
                <a:lnTo>
                  <a:pt x="458532" y="469974"/>
                </a:lnTo>
                <a:lnTo>
                  <a:pt x="419612" y="496247"/>
                </a:lnTo>
                <a:lnTo>
                  <a:pt x="376168" y="515945"/>
                </a:lnTo>
                <a:lnTo>
                  <a:pt x="328990" y="528315"/>
                </a:lnTo>
                <a:lnTo>
                  <a:pt x="278864" y="532605"/>
                </a:lnTo>
                <a:lnTo>
                  <a:pt x="228738" y="528315"/>
                </a:lnTo>
                <a:lnTo>
                  <a:pt x="181559" y="515945"/>
                </a:lnTo>
                <a:lnTo>
                  <a:pt x="138116" y="496247"/>
                </a:lnTo>
                <a:lnTo>
                  <a:pt x="99195" y="469974"/>
                </a:lnTo>
                <a:lnTo>
                  <a:pt x="65585" y="437878"/>
                </a:lnTo>
                <a:lnTo>
                  <a:pt x="38073" y="400710"/>
                </a:lnTo>
                <a:lnTo>
                  <a:pt x="17446" y="359224"/>
                </a:lnTo>
                <a:lnTo>
                  <a:pt x="4492" y="314171"/>
                </a:lnTo>
                <a:lnTo>
                  <a:pt x="0" y="26630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32281" y="3315772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50182" y="4081548"/>
            <a:ext cx="694112" cy="631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99873" y="3799849"/>
            <a:ext cx="843903" cy="8400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9872" y="4107280"/>
            <a:ext cx="595630" cy="532765"/>
          </a:xfrm>
          <a:custGeom>
            <a:avLst/>
            <a:gdLst/>
            <a:ahLst/>
            <a:cxnLst/>
            <a:rect l="l" t="t" r="r" b="b"/>
            <a:pathLst>
              <a:path w="595629" h="532764">
                <a:moveTo>
                  <a:pt x="0" y="266302"/>
                </a:moveTo>
                <a:lnTo>
                  <a:pt x="3895" y="223106"/>
                </a:lnTo>
                <a:lnTo>
                  <a:pt x="15174" y="182130"/>
                </a:lnTo>
                <a:lnTo>
                  <a:pt x="33223" y="143920"/>
                </a:lnTo>
                <a:lnTo>
                  <a:pt x="57429" y="109027"/>
                </a:lnTo>
                <a:lnTo>
                  <a:pt x="87180" y="77997"/>
                </a:lnTo>
                <a:lnTo>
                  <a:pt x="121862" y="51380"/>
                </a:lnTo>
                <a:lnTo>
                  <a:pt x="160863" y="29724"/>
                </a:lnTo>
                <a:lnTo>
                  <a:pt x="203570" y="13576"/>
                </a:lnTo>
                <a:lnTo>
                  <a:pt x="249370" y="3485"/>
                </a:lnTo>
                <a:lnTo>
                  <a:pt x="297651" y="0"/>
                </a:lnTo>
                <a:lnTo>
                  <a:pt x="345931" y="3485"/>
                </a:lnTo>
                <a:lnTo>
                  <a:pt x="391731" y="13576"/>
                </a:lnTo>
                <a:lnTo>
                  <a:pt x="434437" y="29724"/>
                </a:lnTo>
                <a:lnTo>
                  <a:pt x="473438" y="51380"/>
                </a:lnTo>
                <a:lnTo>
                  <a:pt x="508120" y="77997"/>
                </a:lnTo>
                <a:lnTo>
                  <a:pt x="537871" y="109027"/>
                </a:lnTo>
                <a:lnTo>
                  <a:pt x="562077" y="143920"/>
                </a:lnTo>
                <a:lnTo>
                  <a:pt x="580125" y="182130"/>
                </a:lnTo>
                <a:lnTo>
                  <a:pt x="591404" y="223106"/>
                </a:lnTo>
                <a:lnTo>
                  <a:pt x="595300" y="266302"/>
                </a:lnTo>
                <a:lnTo>
                  <a:pt x="591404" y="309498"/>
                </a:lnTo>
                <a:lnTo>
                  <a:pt x="580125" y="350475"/>
                </a:lnTo>
                <a:lnTo>
                  <a:pt x="562077" y="388684"/>
                </a:lnTo>
                <a:lnTo>
                  <a:pt x="537871" y="423577"/>
                </a:lnTo>
                <a:lnTo>
                  <a:pt x="508120" y="454607"/>
                </a:lnTo>
                <a:lnTo>
                  <a:pt x="473438" y="481224"/>
                </a:lnTo>
                <a:lnTo>
                  <a:pt x="434437" y="502881"/>
                </a:lnTo>
                <a:lnTo>
                  <a:pt x="391731" y="519029"/>
                </a:lnTo>
                <a:lnTo>
                  <a:pt x="345931" y="529120"/>
                </a:lnTo>
                <a:lnTo>
                  <a:pt x="297651" y="532605"/>
                </a:lnTo>
                <a:lnTo>
                  <a:pt x="249370" y="529120"/>
                </a:lnTo>
                <a:lnTo>
                  <a:pt x="203570" y="519029"/>
                </a:lnTo>
                <a:lnTo>
                  <a:pt x="160863" y="502881"/>
                </a:lnTo>
                <a:lnTo>
                  <a:pt x="121862" y="481224"/>
                </a:lnTo>
                <a:lnTo>
                  <a:pt x="87180" y="454607"/>
                </a:lnTo>
                <a:lnTo>
                  <a:pt x="57429" y="423577"/>
                </a:lnTo>
                <a:lnTo>
                  <a:pt x="33223" y="388684"/>
                </a:lnTo>
                <a:lnTo>
                  <a:pt x="15174" y="350475"/>
                </a:lnTo>
                <a:lnTo>
                  <a:pt x="3895" y="309498"/>
                </a:lnTo>
                <a:lnTo>
                  <a:pt x="0" y="26630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64795" y="4217800"/>
            <a:ext cx="2552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59483" y="3711631"/>
            <a:ext cx="120534" cy="731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19731" y="3736246"/>
            <a:ext cx="1905" cy="640715"/>
          </a:xfrm>
          <a:custGeom>
            <a:avLst/>
            <a:gdLst/>
            <a:ahLst/>
            <a:cxnLst/>
            <a:rect l="l" t="t" r="r" b="b"/>
            <a:pathLst>
              <a:path w="1904" h="640714">
                <a:moveTo>
                  <a:pt x="1570" y="0"/>
                </a:moveTo>
                <a:lnTo>
                  <a:pt x="0" y="64063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71952" y="4335087"/>
            <a:ext cx="473825" cy="1163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19731" y="4373583"/>
            <a:ext cx="380365" cy="1905"/>
          </a:xfrm>
          <a:custGeom>
            <a:avLst/>
            <a:gdLst/>
            <a:ahLst/>
            <a:cxnLst/>
            <a:rect l="l" t="t" r="r" b="b"/>
            <a:pathLst>
              <a:path w="380365" h="1904">
                <a:moveTo>
                  <a:pt x="0" y="0"/>
                </a:moveTo>
                <a:lnTo>
                  <a:pt x="38014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72916" y="4223453"/>
            <a:ext cx="4159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>
                <a:latin typeface="Calibri"/>
                <a:cs typeface="Calibri"/>
              </a:rPr>
              <a:t>/</a:t>
            </a:r>
            <a:r>
              <a:rPr sz="1750" spc="-35">
                <a:latin typeface="Calibri"/>
                <a:cs typeface="Calibri"/>
              </a:rPr>
              <a:t>f</a:t>
            </a:r>
            <a:r>
              <a:rPr sz="1750" spc="5">
                <a:latin typeface="Calibri"/>
                <a:cs typeface="Calibri"/>
              </a:rPr>
              <a:t>oo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73883" y="3761509"/>
            <a:ext cx="428105" cy="4281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2365" y="3799848"/>
            <a:ext cx="311785" cy="307975"/>
          </a:xfrm>
          <a:custGeom>
            <a:avLst/>
            <a:gdLst/>
            <a:ahLst/>
            <a:cxnLst/>
            <a:rect l="l" t="t" r="r" b="b"/>
            <a:pathLst>
              <a:path w="311784" h="307975">
                <a:moveTo>
                  <a:pt x="0" y="117428"/>
                </a:moveTo>
                <a:lnTo>
                  <a:pt x="118950" y="117428"/>
                </a:lnTo>
                <a:lnTo>
                  <a:pt x="155706" y="0"/>
                </a:lnTo>
                <a:lnTo>
                  <a:pt x="192463" y="117428"/>
                </a:lnTo>
                <a:lnTo>
                  <a:pt x="311411" y="117428"/>
                </a:lnTo>
                <a:lnTo>
                  <a:pt x="215178" y="190002"/>
                </a:lnTo>
                <a:lnTo>
                  <a:pt x="251937" y="307431"/>
                </a:lnTo>
                <a:lnTo>
                  <a:pt x="155706" y="234855"/>
                </a:lnTo>
                <a:lnTo>
                  <a:pt x="59474" y="307431"/>
                </a:lnTo>
                <a:lnTo>
                  <a:pt x="96232" y="190002"/>
                </a:lnTo>
                <a:lnTo>
                  <a:pt x="0" y="117428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2257" y="5315988"/>
            <a:ext cx="1313411" cy="7398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4406" y="5343327"/>
            <a:ext cx="1210924" cy="640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4406" y="5343327"/>
            <a:ext cx="1210945" cy="640715"/>
          </a:xfrm>
          <a:custGeom>
            <a:avLst/>
            <a:gdLst/>
            <a:ahLst/>
            <a:cxnLst/>
            <a:rect l="l" t="t" r="r" b="b"/>
            <a:pathLst>
              <a:path w="1210945" h="640714">
                <a:moveTo>
                  <a:pt x="0" y="0"/>
                </a:moveTo>
                <a:lnTo>
                  <a:pt x="1210924" y="0"/>
                </a:lnTo>
                <a:lnTo>
                  <a:pt x="1210924" y="640634"/>
                </a:lnTo>
                <a:lnTo>
                  <a:pt x="0" y="640634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94406" y="5343327"/>
            <a:ext cx="1210945" cy="64071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44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60072" y="5361708"/>
            <a:ext cx="3005051" cy="4073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07344" y="5515281"/>
            <a:ext cx="27698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756535" algn="l"/>
              </a:tabLst>
            </a:pPr>
            <a:r>
              <a:rPr sz="1750" u="heavy" spc="0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04970" y="5544444"/>
            <a:ext cx="2744470" cy="1905"/>
          </a:xfrm>
          <a:custGeom>
            <a:avLst/>
            <a:gdLst/>
            <a:ahLst/>
            <a:cxnLst/>
            <a:rect l="l" t="t" r="r" b="b"/>
            <a:pathLst>
              <a:path w="2744470" h="1904">
                <a:moveTo>
                  <a:pt x="0" y="0"/>
                </a:moveTo>
                <a:lnTo>
                  <a:pt x="2744001" y="157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88640" y="5483181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72" y="0"/>
                </a:moveTo>
                <a:lnTo>
                  <a:pt x="0" y="125614"/>
                </a:lnTo>
                <a:lnTo>
                  <a:pt x="75404" y="62849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24644" y="5241971"/>
            <a:ext cx="219646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setData </a:t>
            </a:r>
            <a:r>
              <a:rPr sz="1550" spc="10">
                <a:latin typeface="Courier New"/>
                <a:cs typeface="Courier New"/>
              </a:rPr>
              <a:t>“/foo”,</a:t>
            </a:r>
            <a:r>
              <a:rPr sz="1550" spc="-60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11</a:t>
            </a:r>
            <a:endParaRPr sz="1550" dirty="0">
              <a:latin typeface="Courier New"/>
              <a:cs typeface="Courier Ne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02131" y="5611090"/>
            <a:ext cx="3009206" cy="4073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4970" y="5732462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75368" y="0"/>
                </a:moveTo>
                <a:lnTo>
                  <a:pt x="0" y="62806"/>
                </a:lnTo>
                <a:lnTo>
                  <a:pt x="75368" y="125614"/>
                </a:lnTo>
                <a:lnTo>
                  <a:pt x="75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13065" y="6016483"/>
            <a:ext cx="111061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return</a:t>
            </a:r>
            <a:r>
              <a:rPr sz="1550" spc="-75" dirty="0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ok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40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3671621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096" y="987191"/>
            <a:ext cx="464629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20" dirty="0"/>
              <a:t>:</a:t>
            </a:r>
            <a:r>
              <a:rPr spc="-35" dirty="0"/>
              <a:t> Watches</a:t>
            </a:r>
          </a:p>
        </p:txBody>
      </p:sp>
      <p:sp>
        <p:nvSpPr>
          <p:cNvPr id="3" name="object 3"/>
          <p:cNvSpPr/>
          <p:nvPr/>
        </p:nvSpPr>
        <p:spPr>
          <a:xfrm>
            <a:off x="1442257" y="3005050"/>
            <a:ext cx="1313411" cy="73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4406" y="3032020"/>
            <a:ext cx="1210924" cy="640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4406" y="3032020"/>
            <a:ext cx="1210945" cy="640715"/>
          </a:xfrm>
          <a:custGeom>
            <a:avLst/>
            <a:gdLst/>
            <a:ahLst/>
            <a:cxnLst/>
            <a:rect l="l" t="t" r="r" b="b"/>
            <a:pathLst>
              <a:path w="1210945" h="640714">
                <a:moveTo>
                  <a:pt x="0" y="0"/>
                </a:moveTo>
                <a:lnTo>
                  <a:pt x="1210924" y="0"/>
                </a:lnTo>
                <a:lnTo>
                  <a:pt x="1210924" y="640634"/>
                </a:lnTo>
                <a:lnTo>
                  <a:pt x="0" y="640634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4406" y="3032020"/>
            <a:ext cx="1210945" cy="64071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44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7428" y="2527068"/>
            <a:ext cx="3146366" cy="3977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3825" y="2562221"/>
            <a:ext cx="3032760" cy="3861435"/>
          </a:xfrm>
          <a:custGeom>
            <a:avLst/>
            <a:gdLst/>
            <a:ahLst/>
            <a:cxnLst/>
            <a:rect l="l" t="t" r="r" b="b"/>
            <a:pathLst>
              <a:path w="3032759" h="3861435">
                <a:moveTo>
                  <a:pt x="0" y="505399"/>
                </a:moveTo>
                <a:lnTo>
                  <a:pt x="2313" y="456726"/>
                </a:lnTo>
                <a:lnTo>
                  <a:pt x="9113" y="409361"/>
                </a:lnTo>
                <a:lnTo>
                  <a:pt x="20186" y="363518"/>
                </a:lnTo>
                <a:lnTo>
                  <a:pt x="35322" y="319407"/>
                </a:lnTo>
                <a:lnTo>
                  <a:pt x="54309" y="277240"/>
                </a:lnTo>
                <a:lnTo>
                  <a:pt x="76934" y="237230"/>
                </a:lnTo>
                <a:lnTo>
                  <a:pt x="102987" y="199587"/>
                </a:lnTo>
                <a:lnTo>
                  <a:pt x="132254" y="164525"/>
                </a:lnTo>
                <a:lnTo>
                  <a:pt x="164525" y="132254"/>
                </a:lnTo>
                <a:lnTo>
                  <a:pt x="199588" y="102987"/>
                </a:lnTo>
                <a:lnTo>
                  <a:pt x="237230" y="76934"/>
                </a:lnTo>
                <a:lnTo>
                  <a:pt x="277241" y="54309"/>
                </a:lnTo>
                <a:lnTo>
                  <a:pt x="319407" y="35322"/>
                </a:lnTo>
                <a:lnTo>
                  <a:pt x="363518" y="20186"/>
                </a:lnTo>
                <a:lnTo>
                  <a:pt x="409362" y="9113"/>
                </a:lnTo>
                <a:lnTo>
                  <a:pt x="456726" y="2313"/>
                </a:lnTo>
                <a:lnTo>
                  <a:pt x="505399" y="0"/>
                </a:lnTo>
                <a:lnTo>
                  <a:pt x="2526935" y="0"/>
                </a:lnTo>
                <a:lnTo>
                  <a:pt x="2575608" y="2313"/>
                </a:lnTo>
                <a:lnTo>
                  <a:pt x="2622972" y="9113"/>
                </a:lnTo>
                <a:lnTo>
                  <a:pt x="2668816" y="20186"/>
                </a:lnTo>
                <a:lnTo>
                  <a:pt x="2712927" y="35322"/>
                </a:lnTo>
                <a:lnTo>
                  <a:pt x="2755093" y="54309"/>
                </a:lnTo>
                <a:lnTo>
                  <a:pt x="2795104" y="76934"/>
                </a:lnTo>
                <a:lnTo>
                  <a:pt x="2832746" y="102987"/>
                </a:lnTo>
                <a:lnTo>
                  <a:pt x="2867808" y="132254"/>
                </a:lnTo>
                <a:lnTo>
                  <a:pt x="2900079" y="164525"/>
                </a:lnTo>
                <a:lnTo>
                  <a:pt x="2929347" y="199587"/>
                </a:lnTo>
                <a:lnTo>
                  <a:pt x="2955399" y="237230"/>
                </a:lnTo>
                <a:lnTo>
                  <a:pt x="2978025" y="277240"/>
                </a:lnTo>
                <a:lnTo>
                  <a:pt x="2997011" y="319407"/>
                </a:lnTo>
                <a:lnTo>
                  <a:pt x="3012148" y="363518"/>
                </a:lnTo>
                <a:lnTo>
                  <a:pt x="3023221" y="409361"/>
                </a:lnTo>
                <a:lnTo>
                  <a:pt x="3030021" y="456726"/>
                </a:lnTo>
                <a:lnTo>
                  <a:pt x="3032334" y="505399"/>
                </a:lnTo>
                <a:lnTo>
                  <a:pt x="3032334" y="3355991"/>
                </a:lnTo>
                <a:lnTo>
                  <a:pt x="3030021" y="3404664"/>
                </a:lnTo>
                <a:lnTo>
                  <a:pt x="3023221" y="3452028"/>
                </a:lnTo>
                <a:lnTo>
                  <a:pt x="3012148" y="3497872"/>
                </a:lnTo>
                <a:lnTo>
                  <a:pt x="2997011" y="3541983"/>
                </a:lnTo>
                <a:lnTo>
                  <a:pt x="2978025" y="3584149"/>
                </a:lnTo>
                <a:lnTo>
                  <a:pt x="2955399" y="3624160"/>
                </a:lnTo>
                <a:lnTo>
                  <a:pt x="2929347" y="3661802"/>
                </a:lnTo>
                <a:lnTo>
                  <a:pt x="2900079" y="3696864"/>
                </a:lnTo>
                <a:lnTo>
                  <a:pt x="2867808" y="3729135"/>
                </a:lnTo>
                <a:lnTo>
                  <a:pt x="2832746" y="3758403"/>
                </a:lnTo>
                <a:lnTo>
                  <a:pt x="2795104" y="3784455"/>
                </a:lnTo>
                <a:lnTo>
                  <a:pt x="2755093" y="3807081"/>
                </a:lnTo>
                <a:lnTo>
                  <a:pt x="2712927" y="3826067"/>
                </a:lnTo>
                <a:lnTo>
                  <a:pt x="2668816" y="3841203"/>
                </a:lnTo>
                <a:lnTo>
                  <a:pt x="2622972" y="3852277"/>
                </a:lnTo>
                <a:lnTo>
                  <a:pt x="2575608" y="3859077"/>
                </a:lnTo>
                <a:lnTo>
                  <a:pt x="2526935" y="3861390"/>
                </a:lnTo>
                <a:lnTo>
                  <a:pt x="505399" y="3861390"/>
                </a:lnTo>
                <a:lnTo>
                  <a:pt x="456726" y="3859077"/>
                </a:lnTo>
                <a:lnTo>
                  <a:pt x="409362" y="3852277"/>
                </a:lnTo>
                <a:lnTo>
                  <a:pt x="363518" y="3841203"/>
                </a:lnTo>
                <a:lnTo>
                  <a:pt x="319407" y="3826067"/>
                </a:lnTo>
                <a:lnTo>
                  <a:pt x="277241" y="3807081"/>
                </a:lnTo>
                <a:lnTo>
                  <a:pt x="237230" y="3784455"/>
                </a:lnTo>
                <a:lnTo>
                  <a:pt x="199588" y="3758403"/>
                </a:lnTo>
                <a:lnTo>
                  <a:pt x="164525" y="3729135"/>
                </a:lnTo>
                <a:lnTo>
                  <a:pt x="132254" y="3696864"/>
                </a:lnTo>
                <a:lnTo>
                  <a:pt x="102987" y="3661802"/>
                </a:lnTo>
                <a:lnTo>
                  <a:pt x="76934" y="3624160"/>
                </a:lnTo>
                <a:lnTo>
                  <a:pt x="54309" y="3584149"/>
                </a:lnTo>
                <a:lnTo>
                  <a:pt x="35322" y="3541983"/>
                </a:lnTo>
                <a:lnTo>
                  <a:pt x="20186" y="3497872"/>
                </a:lnTo>
                <a:lnTo>
                  <a:pt x="9113" y="3452028"/>
                </a:lnTo>
                <a:lnTo>
                  <a:pt x="2313" y="3404664"/>
                </a:lnTo>
                <a:lnTo>
                  <a:pt x="0" y="3355991"/>
                </a:lnTo>
                <a:lnTo>
                  <a:pt x="0" y="505399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9320" y="3175461"/>
            <a:ext cx="660861" cy="631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1652" y="3202856"/>
            <a:ext cx="557728" cy="5326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1652" y="3202855"/>
            <a:ext cx="558165" cy="532765"/>
          </a:xfrm>
          <a:custGeom>
            <a:avLst/>
            <a:gdLst/>
            <a:ahLst/>
            <a:cxnLst/>
            <a:rect l="l" t="t" r="r" b="b"/>
            <a:pathLst>
              <a:path w="558165" h="532764">
                <a:moveTo>
                  <a:pt x="0" y="266302"/>
                </a:moveTo>
                <a:lnTo>
                  <a:pt x="4492" y="218434"/>
                </a:lnTo>
                <a:lnTo>
                  <a:pt x="17446" y="173380"/>
                </a:lnTo>
                <a:lnTo>
                  <a:pt x="38073" y="131894"/>
                </a:lnTo>
                <a:lnTo>
                  <a:pt x="65585" y="94726"/>
                </a:lnTo>
                <a:lnTo>
                  <a:pt x="99195" y="62630"/>
                </a:lnTo>
                <a:lnTo>
                  <a:pt x="138116" y="36357"/>
                </a:lnTo>
                <a:lnTo>
                  <a:pt x="181559" y="16660"/>
                </a:lnTo>
                <a:lnTo>
                  <a:pt x="228738" y="4290"/>
                </a:lnTo>
                <a:lnTo>
                  <a:pt x="278864" y="0"/>
                </a:lnTo>
                <a:lnTo>
                  <a:pt x="328990" y="4290"/>
                </a:lnTo>
                <a:lnTo>
                  <a:pt x="376168" y="16660"/>
                </a:lnTo>
                <a:lnTo>
                  <a:pt x="419612" y="36357"/>
                </a:lnTo>
                <a:lnTo>
                  <a:pt x="458532" y="62630"/>
                </a:lnTo>
                <a:lnTo>
                  <a:pt x="492143" y="94726"/>
                </a:lnTo>
                <a:lnTo>
                  <a:pt x="519655" y="131894"/>
                </a:lnTo>
                <a:lnTo>
                  <a:pt x="540282" y="173380"/>
                </a:lnTo>
                <a:lnTo>
                  <a:pt x="553235" y="218434"/>
                </a:lnTo>
                <a:lnTo>
                  <a:pt x="557728" y="266302"/>
                </a:lnTo>
                <a:lnTo>
                  <a:pt x="553235" y="314171"/>
                </a:lnTo>
                <a:lnTo>
                  <a:pt x="540282" y="359224"/>
                </a:lnTo>
                <a:lnTo>
                  <a:pt x="519655" y="400710"/>
                </a:lnTo>
                <a:lnTo>
                  <a:pt x="492143" y="437878"/>
                </a:lnTo>
                <a:lnTo>
                  <a:pt x="458532" y="469974"/>
                </a:lnTo>
                <a:lnTo>
                  <a:pt x="419612" y="496247"/>
                </a:lnTo>
                <a:lnTo>
                  <a:pt x="376168" y="515945"/>
                </a:lnTo>
                <a:lnTo>
                  <a:pt x="328990" y="528315"/>
                </a:lnTo>
                <a:lnTo>
                  <a:pt x="278864" y="532605"/>
                </a:lnTo>
                <a:lnTo>
                  <a:pt x="228738" y="528315"/>
                </a:lnTo>
                <a:lnTo>
                  <a:pt x="181559" y="515945"/>
                </a:lnTo>
                <a:lnTo>
                  <a:pt x="138116" y="496247"/>
                </a:lnTo>
                <a:lnTo>
                  <a:pt x="99195" y="469974"/>
                </a:lnTo>
                <a:lnTo>
                  <a:pt x="65585" y="437878"/>
                </a:lnTo>
                <a:lnTo>
                  <a:pt x="38073" y="400710"/>
                </a:lnTo>
                <a:lnTo>
                  <a:pt x="17446" y="359224"/>
                </a:lnTo>
                <a:lnTo>
                  <a:pt x="4492" y="314171"/>
                </a:lnTo>
                <a:lnTo>
                  <a:pt x="0" y="26630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2281" y="3315772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50182" y="4081548"/>
            <a:ext cx="694112" cy="631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9873" y="4107281"/>
            <a:ext cx="595299" cy="5326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9872" y="4107280"/>
            <a:ext cx="595630" cy="532765"/>
          </a:xfrm>
          <a:custGeom>
            <a:avLst/>
            <a:gdLst/>
            <a:ahLst/>
            <a:cxnLst/>
            <a:rect l="l" t="t" r="r" b="b"/>
            <a:pathLst>
              <a:path w="595629" h="532764">
                <a:moveTo>
                  <a:pt x="0" y="266302"/>
                </a:moveTo>
                <a:lnTo>
                  <a:pt x="3895" y="223106"/>
                </a:lnTo>
                <a:lnTo>
                  <a:pt x="15174" y="182130"/>
                </a:lnTo>
                <a:lnTo>
                  <a:pt x="33223" y="143920"/>
                </a:lnTo>
                <a:lnTo>
                  <a:pt x="57429" y="109027"/>
                </a:lnTo>
                <a:lnTo>
                  <a:pt x="87180" y="77997"/>
                </a:lnTo>
                <a:lnTo>
                  <a:pt x="121862" y="51380"/>
                </a:lnTo>
                <a:lnTo>
                  <a:pt x="160863" y="29724"/>
                </a:lnTo>
                <a:lnTo>
                  <a:pt x="203570" y="13576"/>
                </a:lnTo>
                <a:lnTo>
                  <a:pt x="249370" y="3485"/>
                </a:lnTo>
                <a:lnTo>
                  <a:pt x="297651" y="0"/>
                </a:lnTo>
                <a:lnTo>
                  <a:pt x="345931" y="3485"/>
                </a:lnTo>
                <a:lnTo>
                  <a:pt x="391731" y="13576"/>
                </a:lnTo>
                <a:lnTo>
                  <a:pt x="434437" y="29724"/>
                </a:lnTo>
                <a:lnTo>
                  <a:pt x="473438" y="51380"/>
                </a:lnTo>
                <a:lnTo>
                  <a:pt x="508120" y="77997"/>
                </a:lnTo>
                <a:lnTo>
                  <a:pt x="537871" y="109027"/>
                </a:lnTo>
                <a:lnTo>
                  <a:pt x="562077" y="143920"/>
                </a:lnTo>
                <a:lnTo>
                  <a:pt x="580125" y="182130"/>
                </a:lnTo>
                <a:lnTo>
                  <a:pt x="591404" y="223106"/>
                </a:lnTo>
                <a:lnTo>
                  <a:pt x="595300" y="266302"/>
                </a:lnTo>
                <a:lnTo>
                  <a:pt x="591404" y="309498"/>
                </a:lnTo>
                <a:lnTo>
                  <a:pt x="580125" y="350475"/>
                </a:lnTo>
                <a:lnTo>
                  <a:pt x="562077" y="388684"/>
                </a:lnTo>
                <a:lnTo>
                  <a:pt x="537871" y="423577"/>
                </a:lnTo>
                <a:lnTo>
                  <a:pt x="508120" y="454607"/>
                </a:lnTo>
                <a:lnTo>
                  <a:pt x="473438" y="481224"/>
                </a:lnTo>
                <a:lnTo>
                  <a:pt x="434437" y="502881"/>
                </a:lnTo>
                <a:lnTo>
                  <a:pt x="391731" y="519029"/>
                </a:lnTo>
                <a:lnTo>
                  <a:pt x="345931" y="529120"/>
                </a:lnTo>
                <a:lnTo>
                  <a:pt x="297651" y="532605"/>
                </a:lnTo>
                <a:lnTo>
                  <a:pt x="249370" y="529120"/>
                </a:lnTo>
                <a:lnTo>
                  <a:pt x="203570" y="519029"/>
                </a:lnTo>
                <a:lnTo>
                  <a:pt x="160863" y="502881"/>
                </a:lnTo>
                <a:lnTo>
                  <a:pt x="121862" y="481224"/>
                </a:lnTo>
                <a:lnTo>
                  <a:pt x="87180" y="454607"/>
                </a:lnTo>
                <a:lnTo>
                  <a:pt x="57429" y="423577"/>
                </a:lnTo>
                <a:lnTo>
                  <a:pt x="33223" y="388684"/>
                </a:lnTo>
                <a:lnTo>
                  <a:pt x="15174" y="350475"/>
                </a:lnTo>
                <a:lnTo>
                  <a:pt x="3895" y="309498"/>
                </a:lnTo>
                <a:lnTo>
                  <a:pt x="0" y="26630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64795" y="4217800"/>
            <a:ext cx="2552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59483" y="3711631"/>
            <a:ext cx="120534" cy="731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19731" y="3736246"/>
            <a:ext cx="1905" cy="640715"/>
          </a:xfrm>
          <a:custGeom>
            <a:avLst/>
            <a:gdLst/>
            <a:ahLst/>
            <a:cxnLst/>
            <a:rect l="l" t="t" r="r" b="b"/>
            <a:pathLst>
              <a:path w="1904" h="640714">
                <a:moveTo>
                  <a:pt x="1570" y="0"/>
                </a:moveTo>
                <a:lnTo>
                  <a:pt x="0" y="64063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71952" y="4335087"/>
            <a:ext cx="473825" cy="1163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19731" y="4373583"/>
            <a:ext cx="380365" cy="1905"/>
          </a:xfrm>
          <a:custGeom>
            <a:avLst/>
            <a:gdLst/>
            <a:ahLst/>
            <a:cxnLst/>
            <a:rect l="l" t="t" r="r" b="b"/>
            <a:pathLst>
              <a:path w="380365" h="1904">
                <a:moveTo>
                  <a:pt x="0" y="0"/>
                </a:moveTo>
                <a:lnTo>
                  <a:pt x="38014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72916" y="4223453"/>
            <a:ext cx="4159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>
                <a:latin typeface="Calibri"/>
                <a:cs typeface="Calibri"/>
              </a:rPr>
              <a:t>/</a:t>
            </a:r>
            <a:r>
              <a:rPr sz="1750" spc="-35">
                <a:latin typeface="Calibri"/>
                <a:cs typeface="Calibri"/>
              </a:rPr>
              <a:t>f</a:t>
            </a:r>
            <a:r>
              <a:rPr sz="1750" spc="5">
                <a:latin typeface="Calibri"/>
                <a:cs typeface="Calibri"/>
              </a:rPr>
              <a:t>oo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42257" y="5315988"/>
            <a:ext cx="1313411" cy="7398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4406" y="5343327"/>
            <a:ext cx="1210924" cy="640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94406" y="5343327"/>
            <a:ext cx="1210945" cy="64071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44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02131" y="3162991"/>
            <a:ext cx="3009206" cy="4073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20044" y="3345756"/>
            <a:ext cx="2744470" cy="0"/>
          </a:xfrm>
          <a:custGeom>
            <a:avLst/>
            <a:gdLst/>
            <a:ahLst/>
            <a:cxnLst/>
            <a:rect l="l" t="t" r="r" b="b"/>
            <a:pathLst>
              <a:path w="2744470">
                <a:moveTo>
                  <a:pt x="2744001" y="0"/>
                </a:moveTo>
                <a:lnTo>
                  <a:pt x="0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4970" y="3282950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75368" y="0"/>
                </a:moveTo>
                <a:lnTo>
                  <a:pt x="0" y="62807"/>
                </a:lnTo>
                <a:lnTo>
                  <a:pt x="75368" y="125614"/>
                </a:lnTo>
                <a:lnTo>
                  <a:pt x="75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62820" y="3497508"/>
            <a:ext cx="147256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5" dirty="0">
                <a:latin typeface="Courier New"/>
                <a:cs typeface="Courier New"/>
              </a:rPr>
              <a:t>notification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41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749344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054" y="987191"/>
            <a:ext cx="7985759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Watches, </a:t>
            </a:r>
            <a:r>
              <a:rPr spc="-15" dirty="0"/>
              <a:t>Locks, </a:t>
            </a:r>
            <a:r>
              <a:rPr spc="-5" dirty="0"/>
              <a:t>and </a:t>
            </a:r>
            <a:r>
              <a:rPr dirty="0"/>
              <a:t>the </a:t>
            </a:r>
            <a:r>
              <a:rPr spc="-20" dirty="0"/>
              <a:t>herd</a:t>
            </a:r>
            <a:r>
              <a:rPr spc="15" dirty="0"/>
              <a:t> </a:t>
            </a:r>
            <a:r>
              <a:rPr spc="-30" dirty="0"/>
              <a:t>eﬀect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42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37031" y="2019141"/>
            <a:ext cx="7620000" cy="27711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Herd</a:t>
            </a:r>
            <a:r>
              <a:rPr sz="3150" spc="-7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eﬀect</a:t>
            </a:r>
            <a:endParaRPr sz="31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10" dirty="0">
                <a:latin typeface="Calibri"/>
                <a:cs typeface="Calibri"/>
              </a:rPr>
              <a:t>Large </a:t>
            </a:r>
            <a:r>
              <a:rPr sz="2750" spc="0" dirty="0">
                <a:latin typeface="Calibri"/>
                <a:cs typeface="Calibri"/>
              </a:rPr>
              <a:t>number of </a:t>
            </a:r>
            <a:r>
              <a:rPr sz="2750" dirty="0">
                <a:latin typeface="Calibri"/>
                <a:cs typeface="Calibri"/>
              </a:rPr>
              <a:t>clients </a:t>
            </a:r>
            <a:r>
              <a:rPr sz="2750" spc="-25" dirty="0">
                <a:latin typeface="Calibri"/>
                <a:cs typeface="Calibri"/>
              </a:rPr>
              <a:t>wake </a:t>
            </a:r>
            <a:r>
              <a:rPr sz="2750" spc="0" dirty="0">
                <a:latin typeface="Calibri"/>
                <a:cs typeface="Calibri"/>
              </a:rPr>
              <a:t>up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simultaneously</a:t>
            </a:r>
            <a:endParaRPr sz="27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465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Load</a:t>
            </a:r>
            <a:r>
              <a:rPr sz="3150" spc="-8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spikes</a:t>
            </a:r>
            <a:endParaRPr sz="31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Undesirable</a:t>
            </a:r>
            <a:endParaRPr sz="2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668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054" y="987191"/>
            <a:ext cx="7985759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Watches, </a:t>
            </a:r>
            <a:r>
              <a:rPr spc="-15" dirty="0"/>
              <a:t>Locks, </a:t>
            </a:r>
            <a:r>
              <a:rPr spc="-5" dirty="0"/>
              <a:t>and </a:t>
            </a:r>
            <a:r>
              <a:rPr dirty="0"/>
              <a:t>the </a:t>
            </a:r>
            <a:r>
              <a:rPr spc="-20" dirty="0"/>
              <a:t>herd</a:t>
            </a:r>
            <a:r>
              <a:rPr spc="15" dirty="0"/>
              <a:t> </a:t>
            </a:r>
            <a:r>
              <a:rPr spc="-30" dirty="0"/>
              <a:t>eﬀect</a:t>
            </a:r>
          </a:p>
        </p:txBody>
      </p:sp>
      <p:sp>
        <p:nvSpPr>
          <p:cNvPr id="3" name="object 3"/>
          <p:cNvSpPr/>
          <p:nvPr/>
        </p:nvSpPr>
        <p:spPr>
          <a:xfrm>
            <a:off x="1359131" y="2884515"/>
            <a:ext cx="1276003" cy="748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2938548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8988" y="2910174"/>
            <a:ext cx="1174595" cy="649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8988" y="2910174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8"/>
                </a:lnTo>
                <a:lnTo>
                  <a:pt x="1142891" y="617724"/>
                </a:lnTo>
                <a:lnTo>
                  <a:pt x="1108486" y="640920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0"/>
                </a:lnTo>
                <a:lnTo>
                  <a:pt x="31702" y="617724"/>
                </a:lnTo>
                <a:lnTo>
                  <a:pt x="8506" y="583318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4094" y="2552006"/>
            <a:ext cx="3150523" cy="4027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2984" y="2587344"/>
            <a:ext cx="3032760" cy="3912235"/>
          </a:xfrm>
          <a:custGeom>
            <a:avLst/>
            <a:gdLst/>
            <a:ahLst/>
            <a:cxnLst/>
            <a:rect l="l" t="t" r="r" b="b"/>
            <a:pathLst>
              <a:path w="3032759" h="3912235">
                <a:moveTo>
                  <a:pt x="0" y="505399"/>
                </a:moveTo>
                <a:lnTo>
                  <a:pt x="2313" y="456726"/>
                </a:lnTo>
                <a:lnTo>
                  <a:pt x="9113" y="409361"/>
                </a:lnTo>
                <a:lnTo>
                  <a:pt x="20186" y="363518"/>
                </a:lnTo>
                <a:lnTo>
                  <a:pt x="35322" y="319407"/>
                </a:lnTo>
                <a:lnTo>
                  <a:pt x="54309" y="277240"/>
                </a:lnTo>
                <a:lnTo>
                  <a:pt x="76934" y="237230"/>
                </a:lnTo>
                <a:lnTo>
                  <a:pt x="102987" y="199587"/>
                </a:lnTo>
                <a:lnTo>
                  <a:pt x="132254" y="164525"/>
                </a:lnTo>
                <a:lnTo>
                  <a:pt x="164525" y="132254"/>
                </a:lnTo>
                <a:lnTo>
                  <a:pt x="199588" y="102987"/>
                </a:lnTo>
                <a:lnTo>
                  <a:pt x="237230" y="76934"/>
                </a:lnTo>
                <a:lnTo>
                  <a:pt x="277241" y="54309"/>
                </a:lnTo>
                <a:lnTo>
                  <a:pt x="319407" y="35322"/>
                </a:lnTo>
                <a:lnTo>
                  <a:pt x="363518" y="20186"/>
                </a:lnTo>
                <a:lnTo>
                  <a:pt x="409362" y="9113"/>
                </a:lnTo>
                <a:lnTo>
                  <a:pt x="456726" y="2313"/>
                </a:lnTo>
                <a:lnTo>
                  <a:pt x="505399" y="0"/>
                </a:lnTo>
                <a:lnTo>
                  <a:pt x="2526935" y="0"/>
                </a:lnTo>
                <a:lnTo>
                  <a:pt x="2575608" y="2313"/>
                </a:lnTo>
                <a:lnTo>
                  <a:pt x="2622972" y="9113"/>
                </a:lnTo>
                <a:lnTo>
                  <a:pt x="2668816" y="20186"/>
                </a:lnTo>
                <a:lnTo>
                  <a:pt x="2712927" y="35322"/>
                </a:lnTo>
                <a:lnTo>
                  <a:pt x="2755093" y="54309"/>
                </a:lnTo>
                <a:lnTo>
                  <a:pt x="2795104" y="76934"/>
                </a:lnTo>
                <a:lnTo>
                  <a:pt x="2832746" y="102987"/>
                </a:lnTo>
                <a:lnTo>
                  <a:pt x="2867808" y="132254"/>
                </a:lnTo>
                <a:lnTo>
                  <a:pt x="2900079" y="164525"/>
                </a:lnTo>
                <a:lnTo>
                  <a:pt x="2929347" y="199587"/>
                </a:lnTo>
                <a:lnTo>
                  <a:pt x="2955399" y="237230"/>
                </a:lnTo>
                <a:lnTo>
                  <a:pt x="2978025" y="277240"/>
                </a:lnTo>
                <a:lnTo>
                  <a:pt x="2997011" y="319407"/>
                </a:lnTo>
                <a:lnTo>
                  <a:pt x="3012148" y="363518"/>
                </a:lnTo>
                <a:lnTo>
                  <a:pt x="3023221" y="409361"/>
                </a:lnTo>
                <a:lnTo>
                  <a:pt x="3030021" y="456726"/>
                </a:lnTo>
                <a:lnTo>
                  <a:pt x="3032334" y="505399"/>
                </a:lnTo>
                <a:lnTo>
                  <a:pt x="3032334" y="3406236"/>
                </a:lnTo>
                <a:lnTo>
                  <a:pt x="3030021" y="3454910"/>
                </a:lnTo>
                <a:lnTo>
                  <a:pt x="3023221" y="3502274"/>
                </a:lnTo>
                <a:lnTo>
                  <a:pt x="3012148" y="3548118"/>
                </a:lnTo>
                <a:lnTo>
                  <a:pt x="2997011" y="3592228"/>
                </a:lnTo>
                <a:lnTo>
                  <a:pt x="2978025" y="3634395"/>
                </a:lnTo>
                <a:lnTo>
                  <a:pt x="2955399" y="3674405"/>
                </a:lnTo>
                <a:lnTo>
                  <a:pt x="2929347" y="3712048"/>
                </a:lnTo>
                <a:lnTo>
                  <a:pt x="2900079" y="3747110"/>
                </a:lnTo>
                <a:lnTo>
                  <a:pt x="2867808" y="3779381"/>
                </a:lnTo>
                <a:lnTo>
                  <a:pt x="2832746" y="3808649"/>
                </a:lnTo>
                <a:lnTo>
                  <a:pt x="2795104" y="3834701"/>
                </a:lnTo>
                <a:lnTo>
                  <a:pt x="2755093" y="3857327"/>
                </a:lnTo>
                <a:lnTo>
                  <a:pt x="2712927" y="3876313"/>
                </a:lnTo>
                <a:lnTo>
                  <a:pt x="2668816" y="3891449"/>
                </a:lnTo>
                <a:lnTo>
                  <a:pt x="2622972" y="3902523"/>
                </a:lnTo>
                <a:lnTo>
                  <a:pt x="2575608" y="3909322"/>
                </a:lnTo>
                <a:lnTo>
                  <a:pt x="2526935" y="3911636"/>
                </a:lnTo>
                <a:lnTo>
                  <a:pt x="505399" y="3911636"/>
                </a:lnTo>
                <a:lnTo>
                  <a:pt x="456726" y="3909322"/>
                </a:lnTo>
                <a:lnTo>
                  <a:pt x="409362" y="3902523"/>
                </a:lnTo>
                <a:lnTo>
                  <a:pt x="363518" y="3891449"/>
                </a:lnTo>
                <a:lnTo>
                  <a:pt x="319407" y="3876313"/>
                </a:lnTo>
                <a:lnTo>
                  <a:pt x="277241" y="3857327"/>
                </a:lnTo>
                <a:lnTo>
                  <a:pt x="237230" y="3834701"/>
                </a:lnTo>
                <a:lnTo>
                  <a:pt x="199588" y="3808649"/>
                </a:lnTo>
                <a:lnTo>
                  <a:pt x="164525" y="3779381"/>
                </a:lnTo>
                <a:lnTo>
                  <a:pt x="132254" y="3747110"/>
                </a:lnTo>
                <a:lnTo>
                  <a:pt x="102987" y="3712048"/>
                </a:lnTo>
                <a:lnTo>
                  <a:pt x="76934" y="3674405"/>
                </a:lnTo>
                <a:lnTo>
                  <a:pt x="54309" y="3634395"/>
                </a:lnTo>
                <a:lnTo>
                  <a:pt x="35322" y="3592228"/>
                </a:lnTo>
                <a:lnTo>
                  <a:pt x="20186" y="3548118"/>
                </a:lnTo>
                <a:lnTo>
                  <a:pt x="9113" y="3502274"/>
                </a:lnTo>
                <a:lnTo>
                  <a:pt x="2313" y="3454910"/>
                </a:lnTo>
                <a:lnTo>
                  <a:pt x="0" y="3406236"/>
                </a:lnTo>
                <a:lnTo>
                  <a:pt x="0" y="505399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67796" y="3000893"/>
            <a:ext cx="594360" cy="6192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8005" y="3026995"/>
            <a:ext cx="494921" cy="520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8004" y="3026995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4709" y="3520438"/>
            <a:ext cx="120534" cy="25811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4679" y="3547039"/>
            <a:ext cx="1270" cy="2487295"/>
          </a:xfrm>
          <a:custGeom>
            <a:avLst/>
            <a:gdLst/>
            <a:ahLst/>
            <a:cxnLst/>
            <a:rect l="l" t="t" r="r" b="b"/>
            <a:pathLst>
              <a:path w="1270" h="2487295">
                <a:moveTo>
                  <a:pt x="785" y="0"/>
                </a:moveTo>
                <a:lnTo>
                  <a:pt x="0" y="2487167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2032" y="3620191"/>
            <a:ext cx="748145" cy="6192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63662" y="3647531"/>
            <a:ext cx="645546" cy="5200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63663" y="3647531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58896" y="3759189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12032" y="4463934"/>
            <a:ext cx="748145" cy="6192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15694" y="4592780"/>
            <a:ext cx="328352" cy="3782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63662" y="4489933"/>
            <a:ext cx="645546" cy="5200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63663" y="4489934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58896" y="4601593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12032" y="5735782"/>
            <a:ext cx="748145" cy="6192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5694" y="5864628"/>
            <a:ext cx="378229" cy="3782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63662" y="5761624"/>
            <a:ext cx="645546" cy="5200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63663" y="5761623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158067" y="5873282"/>
            <a:ext cx="26225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17177" y="3869573"/>
            <a:ext cx="490450" cy="1163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64679" y="3907553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7177" y="4688377"/>
            <a:ext cx="490450" cy="120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4679" y="472781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21334" y="5993475"/>
            <a:ext cx="490450" cy="1205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66250" y="603263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001097" y="3134885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12075" y="3764215"/>
            <a:ext cx="4171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/C‐1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12075" y="4613605"/>
            <a:ext cx="4171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/C‐2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86953" y="5851613"/>
            <a:ext cx="48196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/C‐</a:t>
            </a:r>
            <a:r>
              <a:rPr sz="1750" i="1" spc="15" dirty="0">
                <a:latin typeface="Calibri"/>
                <a:cs typeface="Calibri"/>
              </a:rPr>
              <a:t>m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76945" y="3196242"/>
            <a:ext cx="3246120" cy="1163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21267" y="3234887"/>
            <a:ext cx="3157220" cy="1905"/>
          </a:xfrm>
          <a:custGeom>
            <a:avLst/>
            <a:gdLst/>
            <a:ahLst/>
            <a:cxnLst/>
            <a:rect l="l" t="t" r="r" b="b"/>
            <a:pathLst>
              <a:path w="3157220" h="1905">
                <a:moveTo>
                  <a:pt x="0" y="0"/>
                </a:moveTo>
                <a:lnTo>
                  <a:pt x="3156594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84068" y="5590307"/>
            <a:ext cx="1276003" cy="7523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25137" y="5648497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34111" y="5618109"/>
            <a:ext cx="1174595" cy="6494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34111" y="5618109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3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2" y="31703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663976" y="5658796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2720" marR="5080" indent="-16065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3  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(C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89414" y="5943599"/>
            <a:ext cx="3246120" cy="1163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33829" y="5981841"/>
            <a:ext cx="3157220" cy="1905"/>
          </a:xfrm>
          <a:custGeom>
            <a:avLst/>
            <a:gdLst/>
            <a:ahLst/>
            <a:cxnLst/>
            <a:rect l="l" t="t" r="r" b="b"/>
            <a:pathLst>
              <a:path w="3157220" h="1904">
                <a:moveTo>
                  <a:pt x="0" y="0"/>
                </a:moveTo>
                <a:lnTo>
                  <a:pt x="3156594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59131" y="4102329"/>
            <a:ext cx="1276003" cy="74814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00200" y="4160520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08988" y="4128635"/>
            <a:ext cx="1174595" cy="6494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08988" y="4128635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1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638853" y="2950860"/>
            <a:ext cx="720725" cy="17919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173990" marR="5080" indent="-161925">
              <a:lnSpc>
                <a:spcPct val="1036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2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(C2)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576945" y="4426526"/>
            <a:ext cx="3246120" cy="1205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21267" y="4465673"/>
            <a:ext cx="3157220" cy="1905"/>
          </a:xfrm>
          <a:custGeom>
            <a:avLst/>
            <a:gdLst/>
            <a:ahLst/>
            <a:cxnLst/>
            <a:rect l="l" t="t" r="r" b="b"/>
            <a:pathLst>
              <a:path w="3157220" h="1904">
                <a:moveTo>
                  <a:pt x="0" y="0"/>
                </a:moveTo>
                <a:lnTo>
                  <a:pt x="3156594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41022" y="4846319"/>
            <a:ext cx="120534" cy="7855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00318" y="4873529"/>
            <a:ext cx="1905" cy="694690"/>
          </a:xfrm>
          <a:custGeom>
            <a:avLst/>
            <a:gdLst/>
            <a:ahLst/>
            <a:cxnLst/>
            <a:rect l="l" t="t" r="r" b="b"/>
            <a:pathLst>
              <a:path w="1905" h="694689">
                <a:moveTo>
                  <a:pt x="1570" y="0"/>
                </a:moveTo>
                <a:lnTo>
                  <a:pt x="0" y="694333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23759" y="5041668"/>
            <a:ext cx="120534" cy="7855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82724" y="5067290"/>
            <a:ext cx="1905" cy="694690"/>
          </a:xfrm>
          <a:custGeom>
            <a:avLst/>
            <a:gdLst/>
            <a:ahLst/>
            <a:cxnLst/>
            <a:rect l="l" t="t" r="r" b="b"/>
            <a:pathLst>
              <a:path w="1904" h="694689">
                <a:moveTo>
                  <a:pt x="1570" y="0"/>
                </a:moveTo>
                <a:lnTo>
                  <a:pt x="0" y="694333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43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4021500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054" y="987191"/>
            <a:ext cx="7985759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Watches, </a:t>
            </a:r>
            <a:r>
              <a:rPr spc="-15" dirty="0"/>
              <a:t>Locks, </a:t>
            </a:r>
            <a:r>
              <a:rPr spc="-5" dirty="0"/>
              <a:t>and </a:t>
            </a:r>
            <a:r>
              <a:rPr dirty="0"/>
              <a:t>the </a:t>
            </a:r>
            <a:r>
              <a:rPr spc="-20" dirty="0"/>
              <a:t>herd</a:t>
            </a:r>
            <a:r>
              <a:rPr spc="15" dirty="0"/>
              <a:t> </a:t>
            </a:r>
            <a:r>
              <a:rPr spc="-30" dirty="0"/>
              <a:t>eﬀect</a:t>
            </a:r>
          </a:p>
        </p:txBody>
      </p:sp>
      <p:sp>
        <p:nvSpPr>
          <p:cNvPr id="3" name="object 3"/>
          <p:cNvSpPr/>
          <p:nvPr/>
        </p:nvSpPr>
        <p:spPr>
          <a:xfrm>
            <a:off x="1359131" y="2884515"/>
            <a:ext cx="1276003" cy="748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2938548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8988" y="2833549"/>
            <a:ext cx="1174595" cy="813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8988" y="2910174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8"/>
                </a:lnTo>
                <a:lnTo>
                  <a:pt x="1142891" y="617724"/>
                </a:lnTo>
                <a:lnTo>
                  <a:pt x="1108486" y="640920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0"/>
                </a:lnTo>
                <a:lnTo>
                  <a:pt x="31702" y="617724"/>
                </a:lnTo>
                <a:lnTo>
                  <a:pt x="8506" y="583318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4094" y="2552006"/>
            <a:ext cx="3150523" cy="4027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2984" y="2587344"/>
            <a:ext cx="3032760" cy="3912235"/>
          </a:xfrm>
          <a:custGeom>
            <a:avLst/>
            <a:gdLst/>
            <a:ahLst/>
            <a:cxnLst/>
            <a:rect l="l" t="t" r="r" b="b"/>
            <a:pathLst>
              <a:path w="3032759" h="3912235">
                <a:moveTo>
                  <a:pt x="0" y="505399"/>
                </a:moveTo>
                <a:lnTo>
                  <a:pt x="2313" y="456726"/>
                </a:lnTo>
                <a:lnTo>
                  <a:pt x="9113" y="409361"/>
                </a:lnTo>
                <a:lnTo>
                  <a:pt x="20186" y="363518"/>
                </a:lnTo>
                <a:lnTo>
                  <a:pt x="35322" y="319407"/>
                </a:lnTo>
                <a:lnTo>
                  <a:pt x="54309" y="277240"/>
                </a:lnTo>
                <a:lnTo>
                  <a:pt x="76934" y="237230"/>
                </a:lnTo>
                <a:lnTo>
                  <a:pt x="102987" y="199587"/>
                </a:lnTo>
                <a:lnTo>
                  <a:pt x="132254" y="164525"/>
                </a:lnTo>
                <a:lnTo>
                  <a:pt x="164525" y="132254"/>
                </a:lnTo>
                <a:lnTo>
                  <a:pt x="199588" y="102987"/>
                </a:lnTo>
                <a:lnTo>
                  <a:pt x="237230" y="76934"/>
                </a:lnTo>
                <a:lnTo>
                  <a:pt x="277241" y="54309"/>
                </a:lnTo>
                <a:lnTo>
                  <a:pt x="319407" y="35322"/>
                </a:lnTo>
                <a:lnTo>
                  <a:pt x="363518" y="20186"/>
                </a:lnTo>
                <a:lnTo>
                  <a:pt x="409362" y="9113"/>
                </a:lnTo>
                <a:lnTo>
                  <a:pt x="456726" y="2313"/>
                </a:lnTo>
                <a:lnTo>
                  <a:pt x="505399" y="0"/>
                </a:lnTo>
                <a:lnTo>
                  <a:pt x="2526935" y="0"/>
                </a:lnTo>
                <a:lnTo>
                  <a:pt x="2575608" y="2313"/>
                </a:lnTo>
                <a:lnTo>
                  <a:pt x="2622972" y="9113"/>
                </a:lnTo>
                <a:lnTo>
                  <a:pt x="2668816" y="20186"/>
                </a:lnTo>
                <a:lnTo>
                  <a:pt x="2712927" y="35322"/>
                </a:lnTo>
                <a:lnTo>
                  <a:pt x="2755093" y="54309"/>
                </a:lnTo>
                <a:lnTo>
                  <a:pt x="2795104" y="76934"/>
                </a:lnTo>
                <a:lnTo>
                  <a:pt x="2832746" y="102987"/>
                </a:lnTo>
                <a:lnTo>
                  <a:pt x="2867808" y="132254"/>
                </a:lnTo>
                <a:lnTo>
                  <a:pt x="2900079" y="164525"/>
                </a:lnTo>
                <a:lnTo>
                  <a:pt x="2929347" y="199587"/>
                </a:lnTo>
                <a:lnTo>
                  <a:pt x="2955399" y="237230"/>
                </a:lnTo>
                <a:lnTo>
                  <a:pt x="2978025" y="277240"/>
                </a:lnTo>
                <a:lnTo>
                  <a:pt x="2997011" y="319407"/>
                </a:lnTo>
                <a:lnTo>
                  <a:pt x="3012148" y="363518"/>
                </a:lnTo>
                <a:lnTo>
                  <a:pt x="3023221" y="409361"/>
                </a:lnTo>
                <a:lnTo>
                  <a:pt x="3030021" y="456726"/>
                </a:lnTo>
                <a:lnTo>
                  <a:pt x="3032334" y="505399"/>
                </a:lnTo>
                <a:lnTo>
                  <a:pt x="3032334" y="3406236"/>
                </a:lnTo>
                <a:lnTo>
                  <a:pt x="3030021" y="3454910"/>
                </a:lnTo>
                <a:lnTo>
                  <a:pt x="3023221" y="3502274"/>
                </a:lnTo>
                <a:lnTo>
                  <a:pt x="3012148" y="3548118"/>
                </a:lnTo>
                <a:lnTo>
                  <a:pt x="2997011" y="3592228"/>
                </a:lnTo>
                <a:lnTo>
                  <a:pt x="2978025" y="3634395"/>
                </a:lnTo>
                <a:lnTo>
                  <a:pt x="2955399" y="3674405"/>
                </a:lnTo>
                <a:lnTo>
                  <a:pt x="2929347" y="3712048"/>
                </a:lnTo>
                <a:lnTo>
                  <a:pt x="2900079" y="3747110"/>
                </a:lnTo>
                <a:lnTo>
                  <a:pt x="2867808" y="3779381"/>
                </a:lnTo>
                <a:lnTo>
                  <a:pt x="2832746" y="3808649"/>
                </a:lnTo>
                <a:lnTo>
                  <a:pt x="2795104" y="3834701"/>
                </a:lnTo>
                <a:lnTo>
                  <a:pt x="2755093" y="3857327"/>
                </a:lnTo>
                <a:lnTo>
                  <a:pt x="2712927" y="3876313"/>
                </a:lnTo>
                <a:lnTo>
                  <a:pt x="2668816" y="3891449"/>
                </a:lnTo>
                <a:lnTo>
                  <a:pt x="2622972" y="3902523"/>
                </a:lnTo>
                <a:lnTo>
                  <a:pt x="2575608" y="3909322"/>
                </a:lnTo>
                <a:lnTo>
                  <a:pt x="2526935" y="3911636"/>
                </a:lnTo>
                <a:lnTo>
                  <a:pt x="505399" y="3911636"/>
                </a:lnTo>
                <a:lnTo>
                  <a:pt x="456726" y="3909322"/>
                </a:lnTo>
                <a:lnTo>
                  <a:pt x="409362" y="3902523"/>
                </a:lnTo>
                <a:lnTo>
                  <a:pt x="363518" y="3891449"/>
                </a:lnTo>
                <a:lnTo>
                  <a:pt x="319407" y="3876313"/>
                </a:lnTo>
                <a:lnTo>
                  <a:pt x="277241" y="3857327"/>
                </a:lnTo>
                <a:lnTo>
                  <a:pt x="237230" y="3834701"/>
                </a:lnTo>
                <a:lnTo>
                  <a:pt x="199588" y="3808649"/>
                </a:lnTo>
                <a:lnTo>
                  <a:pt x="164525" y="3779381"/>
                </a:lnTo>
                <a:lnTo>
                  <a:pt x="132254" y="3747110"/>
                </a:lnTo>
                <a:lnTo>
                  <a:pt x="102987" y="3712048"/>
                </a:lnTo>
                <a:lnTo>
                  <a:pt x="76934" y="3674405"/>
                </a:lnTo>
                <a:lnTo>
                  <a:pt x="54309" y="3634395"/>
                </a:lnTo>
                <a:lnTo>
                  <a:pt x="35322" y="3592228"/>
                </a:lnTo>
                <a:lnTo>
                  <a:pt x="20186" y="3548118"/>
                </a:lnTo>
                <a:lnTo>
                  <a:pt x="9113" y="3502274"/>
                </a:lnTo>
                <a:lnTo>
                  <a:pt x="2313" y="3454910"/>
                </a:lnTo>
                <a:lnTo>
                  <a:pt x="0" y="3406236"/>
                </a:lnTo>
                <a:lnTo>
                  <a:pt x="0" y="505399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67796" y="3000893"/>
            <a:ext cx="594360" cy="6192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8005" y="3026995"/>
            <a:ext cx="494921" cy="520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8004" y="3026995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4709" y="3520438"/>
            <a:ext cx="120534" cy="25811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4679" y="3547039"/>
            <a:ext cx="1270" cy="2487295"/>
          </a:xfrm>
          <a:custGeom>
            <a:avLst/>
            <a:gdLst/>
            <a:ahLst/>
            <a:cxnLst/>
            <a:rect l="l" t="t" r="r" b="b"/>
            <a:pathLst>
              <a:path w="1270" h="2487295">
                <a:moveTo>
                  <a:pt x="785" y="0"/>
                </a:moveTo>
                <a:lnTo>
                  <a:pt x="0" y="2487167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2032" y="4463934"/>
            <a:ext cx="748145" cy="6192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15694" y="4592780"/>
            <a:ext cx="328352" cy="3782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63662" y="4489933"/>
            <a:ext cx="645546" cy="520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3663" y="4489934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58896" y="4601593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12032" y="5735782"/>
            <a:ext cx="748145" cy="6192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15694" y="5864628"/>
            <a:ext cx="378229" cy="3782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63662" y="5761624"/>
            <a:ext cx="645546" cy="520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63663" y="5761623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58067" y="5873282"/>
            <a:ext cx="26225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17177" y="4688377"/>
            <a:ext cx="490450" cy="1205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64679" y="472781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21334" y="5993475"/>
            <a:ext cx="490450" cy="1205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66250" y="603263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01097" y="3134885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12075" y="4613605"/>
            <a:ext cx="4171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/C‐2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86953" y="5851613"/>
            <a:ext cx="48196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/C‐</a:t>
            </a:r>
            <a:r>
              <a:rPr sz="1750" i="1" spc="15" dirty="0">
                <a:latin typeface="Calibri"/>
                <a:cs typeface="Calibri"/>
              </a:rPr>
              <a:t>m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84068" y="5590307"/>
            <a:ext cx="1276003" cy="7523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25137" y="5648497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4111" y="5618109"/>
            <a:ext cx="1174595" cy="6494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34111" y="5618109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3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2" y="31703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663976" y="5658796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2720" marR="5080" indent="-16065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3  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(C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89414" y="5943599"/>
            <a:ext cx="3246120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33829" y="5981841"/>
            <a:ext cx="3157220" cy="1905"/>
          </a:xfrm>
          <a:custGeom>
            <a:avLst/>
            <a:gdLst/>
            <a:ahLst/>
            <a:cxnLst/>
            <a:rect l="l" t="t" r="r" b="b"/>
            <a:pathLst>
              <a:path w="3157220" h="1904">
                <a:moveTo>
                  <a:pt x="0" y="0"/>
                </a:moveTo>
                <a:lnTo>
                  <a:pt x="3156594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59131" y="4102329"/>
            <a:ext cx="1276003" cy="7481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200" y="4160520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08988" y="4128635"/>
            <a:ext cx="1174595" cy="6494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08988" y="4128635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1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38853" y="2950860"/>
            <a:ext cx="720725" cy="17919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173990" marR="5080" indent="-161925">
              <a:lnSpc>
                <a:spcPct val="10360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2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(C2)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76945" y="4426526"/>
            <a:ext cx="3246120" cy="1205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21267" y="4465673"/>
            <a:ext cx="3157220" cy="1905"/>
          </a:xfrm>
          <a:custGeom>
            <a:avLst/>
            <a:gdLst/>
            <a:ahLst/>
            <a:cxnLst/>
            <a:rect l="l" t="t" r="r" b="b"/>
            <a:pathLst>
              <a:path w="3157220" h="1904">
                <a:moveTo>
                  <a:pt x="0" y="0"/>
                </a:moveTo>
                <a:lnTo>
                  <a:pt x="3156594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41022" y="4846319"/>
            <a:ext cx="120534" cy="7855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00318" y="4873529"/>
            <a:ext cx="1905" cy="694690"/>
          </a:xfrm>
          <a:custGeom>
            <a:avLst/>
            <a:gdLst/>
            <a:ahLst/>
            <a:cxnLst/>
            <a:rect l="l" t="t" r="r" b="b"/>
            <a:pathLst>
              <a:path w="1905" h="694689">
                <a:moveTo>
                  <a:pt x="1570" y="0"/>
                </a:moveTo>
                <a:lnTo>
                  <a:pt x="0" y="694333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3759" y="5041668"/>
            <a:ext cx="120534" cy="7855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82724" y="5067290"/>
            <a:ext cx="1905" cy="694690"/>
          </a:xfrm>
          <a:custGeom>
            <a:avLst/>
            <a:gdLst/>
            <a:ahLst/>
            <a:cxnLst/>
            <a:rect l="l" t="t" r="r" b="b"/>
            <a:pathLst>
              <a:path w="1904" h="694689">
                <a:moveTo>
                  <a:pt x="1570" y="0"/>
                </a:moveTo>
                <a:lnTo>
                  <a:pt x="0" y="694333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2011" y="2805545"/>
            <a:ext cx="914400" cy="9144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93327" y="2833549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69" h="814070">
                <a:moveTo>
                  <a:pt x="0" y="406991"/>
                </a:moveTo>
                <a:lnTo>
                  <a:pt x="2738" y="359527"/>
                </a:lnTo>
                <a:lnTo>
                  <a:pt x="10748" y="313671"/>
                </a:lnTo>
                <a:lnTo>
                  <a:pt x="23727" y="269729"/>
                </a:lnTo>
                <a:lnTo>
                  <a:pt x="41367" y="228006"/>
                </a:lnTo>
                <a:lnTo>
                  <a:pt x="63363" y="188808"/>
                </a:lnTo>
                <a:lnTo>
                  <a:pt x="89411" y="152438"/>
                </a:lnTo>
                <a:lnTo>
                  <a:pt x="119204" y="119204"/>
                </a:lnTo>
                <a:lnTo>
                  <a:pt x="152438" y="89411"/>
                </a:lnTo>
                <a:lnTo>
                  <a:pt x="188808" y="63363"/>
                </a:lnTo>
                <a:lnTo>
                  <a:pt x="228006" y="41367"/>
                </a:lnTo>
                <a:lnTo>
                  <a:pt x="269729" y="23727"/>
                </a:lnTo>
                <a:lnTo>
                  <a:pt x="313671" y="10748"/>
                </a:lnTo>
                <a:lnTo>
                  <a:pt x="359527" y="2738"/>
                </a:lnTo>
                <a:lnTo>
                  <a:pt x="406991" y="0"/>
                </a:lnTo>
                <a:lnTo>
                  <a:pt x="454454" y="2738"/>
                </a:lnTo>
                <a:lnTo>
                  <a:pt x="500310" y="10748"/>
                </a:lnTo>
                <a:lnTo>
                  <a:pt x="544252" y="23727"/>
                </a:lnTo>
                <a:lnTo>
                  <a:pt x="585975" y="41367"/>
                </a:lnTo>
                <a:lnTo>
                  <a:pt x="625174" y="63363"/>
                </a:lnTo>
                <a:lnTo>
                  <a:pt x="661543" y="89411"/>
                </a:lnTo>
                <a:lnTo>
                  <a:pt x="694777" y="119204"/>
                </a:lnTo>
                <a:lnTo>
                  <a:pt x="724570" y="152438"/>
                </a:lnTo>
                <a:lnTo>
                  <a:pt x="750618" y="188808"/>
                </a:lnTo>
                <a:lnTo>
                  <a:pt x="772615" y="228006"/>
                </a:lnTo>
                <a:lnTo>
                  <a:pt x="790255" y="269729"/>
                </a:lnTo>
                <a:lnTo>
                  <a:pt x="803233" y="313671"/>
                </a:lnTo>
                <a:lnTo>
                  <a:pt x="811244" y="359527"/>
                </a:lnTo>
                <a:lnTo>
                  <a:pt x="813982" y="406991"/>
                </a:lnTo>
                <a:lnTo>
                  <a:pt x="811244" y="454454"/>
                </a:lnTo>
                <a:lnTo>
                  <a:pt x="803233" y="500310"/>
                </a:lnTo>
                <a:lnTo>
                  <a:pt x="790255" y="544252"/>
                </a:lnTo>
                <a:lnTo>
                  <a:pt x="772615" y="585975"/>
                </a:lnTo>
                <a:lnTo>
                  <a:pt x="750618" y="625174"/>
                </a:lnTo>
                <a:lnTo>
                  <a:pt x="724570" y="661543"/>
                </a:lnTo>
                <a:lnTo>
                  <a:pt x="694777" y="694777"/>
                </a:lnTo>
                <a:lnTo>
                  <a:pt x="661543" y="724570"/>
                </a:lnTo>
                <a:lnTo>
                  <a:pt x="625174" y="750618"/>
                </a:lnTo>
                <a:lnTo>
                  <a:pt x="585975" y="772615"/>
                </a:lnTo>
                <a:lnTo>
                  <a:pt x="544252" y="790255"/>
                </a:lnTo>
                <a:lnTo>
                  <a:pt x="500310" y="803233"/>
                </a:lnTo>
                <a:lnTo>
                  <a:pt x="454454" y="811244"/>
                </a:lnTo>
                <a:lnTo>
                  <a:pt x="406991" y="813982"/>
                </a:lnTo>
                <a:lnTo>
                  <a:pt x="359527" y="811244"/>
                </a:lnTo>
                <a:lnTo>
                  <a:pt x="313671" y="803233"/>
                </a:lnTo>
                <a:lnTo>
                  <a:pt x="269729" y="790255"/>
                </a:lnTo>
                <a:lnTo>
                  <a:pt x="228006" y="772615"/>
                </a:lnTo>
                <a:lnTo>
                  <a:pt x="188808" y="750618"/>
                </a:lnTo>
                <a:lnTo>
                  <a:pt x="152438" y="724570"/>
                </a:lnTo>
                <a:lnTo>
                  <a:pt x="119204" y="694777"/>
                </a:lnTo>
                <a:lnTo>
                  <a:pt x="89411" y="661543"/>
                </a:lnTo>
                <a:lnTo>
                  <a:pt x="63363" y="625174"/>
                </a:lnTo>
                <a:lnTo>
                  <a:pt x="41367" y="585975"/>
                </a:lnTo>
                <a:lnTo>
                  <a:pt x="23727" y="544252"/>
                </a:lnTo>
                <a:lnTo>
                  <a:pt x="10748" y="500310"/>
                </a:lnTo>
                <a:lnTo>
                  <a:pt x="2738" y="454454"/>
                </a:lnTo>
                <a:lnTo>
                  <a:pt x="0" y="406991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79721" y="2987387"/>
            <a:ext cx="375285" cy="374015"/>
          </a:xfrm>
          <a:custGeom>
            <a:avLst/>
            <a:gdLst/>
            <a:ahLst/>
            <a:cxnLst/>
            <a:rect l="l" t="t" r="r" b="b"/>
            <a:pathLst>
              <a:path w="375285" h="374014">
                <a:moveTo>
                  <a:pt x="344561" y="373749"/>
                </a:moveTo>
                <a:lnTo>
                  <a:pt x="362630" y="331548"/>
                </a:lnTo>
                <a:lnTo>
                  <a:pt x="372629" y="288056"/>
                </a:lnTo>
                <a:lnTo>
                  <a:pt x="374851" y="244245"/>
                </a:lnTo>
                <a:lnTo>
                  <a:pt x="369586" y="201088"/>
                </a:lnTo>
                <a:lnTo>
                  <a:pt x="357127" y="159560"/>
                </a:lnTo>
                <a:lnTo>
                  <a:pt x="337767" y="120633"/>
                </a:lnTo>
                <a:lnTo>
                  <a:pt x="311796" y="85279"/>
                </a:lnTo>
                <a:lnTo>
                  <a:pt x="279507" y="54473"/>
                </a:lnTo>
                <a:lnTo>
                  <a:pt x="241192" y="29187"/>
                </a:lnTo>
                <a:lnTo>
                  <a:pt x="194426" y="9729"/>
                </a:lnTo>
                <a:lnTo>
                  <a:pt x="145451" y="0"/>
                </a:lnTo>
                <a:lnTo>
                  <a:pt x="95741" y="0"/>
                </a:lnTo>
                <a:lnTo>
                  <a:pt x="46766" y="9729"/>
                </a:lnTo>
                <a:lnTo>
                  <a:pt x="0" y="29187"/>
                </a:lnTo>
                <a:lnTo>
                  <a:pt x="344561" y="373749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46064" y="3119943"/>
            <a:ext cx="375285" cy="374015"/>
          </a:xfrm>
          <a:custGeom>
            <a:avLst/>
            <a:gdLst/>
            <a:ahLst/>
            <a:cxnLst/>
            <a:rect l="l" t="t" r="r" b="b"/>
            <a:pathLst>
              <a:path w="375285" h="374014">
                <a:moveTo>
                  <a:pt x="30289" y="0"/>
                </a:moveTo>
                <a:lnTo>
                  <a:pt x="12220" y="42201"/>
                </a:lnTo>
                <a:lnTo>
                  <a:pt x="2221" y="85693"/>
                </a:lnTo>
                <a:lnTo>
                  <a:pt x="0" y="129504"/>
                </a:lnTo>
                <a:lnTo>
                  <a:pt x="5264" y="172660"/>
                </a:lnTo>
                <a:lnTo>
                  <a:pt x="17723" y="214188"/>
                </a:lnTo>
                <a:lnTo>
                  <a:pt x="37083" y="253115"/>
                </a:lnTo>
                <a:lnTo>
                  <a:pt x="63054" y="288469"/>
                </a:lnTo>
                <a:lnTo>
                  <a:pt x="95343" y="319275"/>
                </a:lnTo>
                <a:lnTo>
                  <a:pt x="133658" y="344560"/>
                </a:lnTo>
                <a:lnTo>
                  <a:pt x="180424" y="364019"/>
                </a:lnTo>
                <a:lnTo>
                  <a:pt x="229399" y="373749"/>
                </a:lnTo>
                <a:lnTo>
                  <a:pt x="279109" y="373749"/>
                </a:lnTo>
                <a:lnTo>
                  <a:pt x="328084" y="364019"/>
                </a:lnTo>
                <a:lnTo>
                  <a:pt x="374851" y="344560"/>
                </a:lnTo>
                <a:lnTo>
                  <a:pt x="30289" y="0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44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524823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054" y="987191"/>
            <a:ext cx="7985759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Watches, </a:t>
            </a:r>
            <a:r>
              <a:rPr spc="-15" dirty="0"/>
              <a:t>Locks, </a:t>
            </a:r>
            <a:r>
              <a:rPr spc="-5" dirty="0"/>
              <a:t>and </a:t>
            </a:r>
            <a:r>
              <a:rPr dirty="0"/>
              <a:t>the </a:t>
            </a:r>
            <a:r>
              <a:rPr spc="-20" dirty="0"/>
              <a:t>herd</a:t>
            </a:r>
            <a:r>
              <a:rPr spc="15" dirty="0"/>
              <a:t> </a:t>
            </a:r>
            <a:r>
              <a:rPr spc="-30" dirty="0"/>
              <a:t>eﬀect</a:t>
            </a:r>
          </a:p>
        </p:txBody>
      </p:sp>
      <p:sp>
        <p:nvSpPr>
          <p:cNvPr id="3" name="object 3"/>
          <p:cNvSpPr/>
          <p:nvPr/>
        </p:nvSpPr>
        <p:spPr>
          <a:xfrm>
            <a:off x="1359131" y="2884515"/>
            <a:ext cx="1276003" cy="748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2938548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8988" y="2833549"/>
            <a:ext cx="1174595" cy="813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8988" y="2910174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8"/>
                </a:lnTo>
                <a:lnTo>
                  <a:pt x="1142891" y="617724"/>
                </a:lnTo>
                <a:lnTo>
                  <a:pt x="1108486" y="640920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0"/>
                </a:lnTo>
                <a:lnTo>
                  <a:pt x="31702" y="617724"/>
                </a:lnTo>
                <a:lnTo>
                  <a:pt x="8506" y="583318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38853" y="2950860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44094" y="2552006"/>
            <a:ext cx="3150523" cy="4027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2984" y="2587344"/>
            <a:ext cx="3032760" cy="3912235"/>
          </a:xfrm>
          <a:custGeom>
            <a:avLst/>
            <a:gdLst/>
            <a:ahLst/>
            <a:cxnLst/>
            <a:rect l="l" t="t" r="r" b="b"/>
            <a:pathLst>
              <a:path w="3032759" h="3912235">
                <a:moveTo>
                  <a:pt x="0" y="505399"/>
                </a:moveTo>
                <a:lnTo>
                  <a:pt x="2313" y="456726"/>
                </a:lnTo>
                <a:lnTo>
                  <a:pt x="9113" y="409361"/>
                </a:lnTo>
                <a:lnTo>
                  <a:pt x="20186" y="363518"/>
                </a:lnTo>
                <a:lnTo>
                  <a:pt x="35322" y="319407"/>
                </a:lnTo>
                <a:lnTo>
                  <a:pt x="54309" y="277240"/>
                </a:lnTo>
                <a:lnTo>
                  <a:pt x="76934" y="237230"/>
                </a:lnTo>
                <a:lnTo>
                  <a:pt x="102987" y="199587"/>
                </a:lnTo>
                <a:lnTo>
                  <a:pt x="132254" y="164525"/>
                </a:lnTo>
                <a:lnTo>
                  <a:pt x="164525" y="132254"/>
                </a:lnTo>
                <a:lnTo>
                  <a:pt x="199588" y="102987"/>
                </a:lnTo>
                <a:lnTo>
                  <a:pt x="237230" y="76934"/>
                </a:lnTo>
                <a:lnTo>
                  <a:pt x="277241" y="54309"/>
                </a:lnTo>
                <a:lnTo>
                  <a:pt x="319407" y="35322"/>
                </a:lnTo>
                <a:lnTo>
                  <a:pt x="363518" y="20186"/>
                </a:lnTo>
                <a:lnTo>
                  <a:pt x="409362" y="9113"/>
                </a:lnTo>
                <a:lnTo>
                  <a:pt x="456726" y="2313"/>
                </a:lnTo>
                <a:lnTo>
                  <a:pt x="505399" y="0"/>
                </a:lnTo>
                <a:lnTo>
                  <a:pt x="2526935" y="0"/>
                </a:lnTo>
                <a:lnTo>
                  <a:pt x="2575608" y="2313"/>
                </a:lnTo>
                <a:lnTo>
                  <a:pt x="2622972" y="9113"/>
                </a:lnTo>
                <a:lnTo>
                  <a:pt x="2668816" y="20186"/>
                </a:lnTo>
                <a:lnTo>
                  <a:pt x="2712927" y="35322"/>
                </a:lnTo>
                <a:lnTo>
                  <a:pt x="2755093" y="54309"/>
                </a:lnTo>
                <a:lnTo>
                  <a:pt x="2795104" y="76934"/>
                </a:lnTo>
                <a:lnTo>
                  <a:pt x="2832746" y="102987"/>
                </a:lnTo>
                <a:lnTo>
                  <a:pt x="2867808" y="132254"/>
                </a:lnTo>
                <a:lnTo>
                  <a:pt x="2900079" y="164525"/>
                </a:lnTo>
                <a:lnTo>
                  <a:pt x="2929347" y="199587"/>
                </a:lnTo>
                <a:lnTo>
                  <a:pt x="2955399" y="237230"/>
                </a:lnTo>
                <a:lnTo>
                  <a:pt x="2978025" y="277240"/>
                </a:lnTo>
                <a:lnTo>
                  <a:pt x="2997011" y="319407"/>
                </a:lnTo>
                <a:lnTo>
                  <a:pt x="3012148" y="363518"/>
                </a:lnTo>
                <a:lnTo>
                  <a:pt x="3023221" y="409361"/>
                </a:lnTo>
                <a:lnTo>
                  <a:pt x="3030021" y="456726"/>
                </a:lnTo>
                <a:lnTo>
                  <a:pt x="3032334" y="505399"/>
                </a:lnTo>
                <a:lnTo>
                  <a:pt x="3032334" y="3406236"/>
                </a:lnTo>
                <a:lnTo>
                  <a:pt x="3030021" y="3454910"/>
                </a:lnTo>
                <a:lnTo>
                  <a:pt x="3023221" y="3502274"/>
                </a:lnTo>
                <a:lnTo>
                  <a:pt x="3012148" y="3548118"/>
                </a:lnTo>
                <a:lnTo>
                  <a:pt x="2997011" y="3592228"/>
                </a:lnTo>
                <a:lnTo>
                  <a:pt x="2978025" y="3634395"/>
                </a:lnTo>
                <a:lnTo>
                  <a:pt x="2955399" y="3674405"/>
                </a:lnTo>
                <a:lnTo>
                  <a:pt x="2929347" y="3712048"/>
                </a:lnTo>
                <a:lnTo>
                  <a:pt x="2900079" y="3747110"/>
                </a:lnTo>
                <a:lnTo>
                  <a:pt x="2867808" y="3779381"/>
                </a:lnTo>
                <a:lnTo>
                  <a:pt x="2832746" y="3808649"/>
                </a:lnTo>
                <a:lnTo>
                  <a:pt x="2795104" y="3834701"/>
                </a:lnTo>
                <a:lnTo>
                  <a:pt x="2755093" y="3857327"/>
                </a:lnTo>
                <a:lnTo>
                  <a:pt x="2712927" y="3876313"/>
                </a:lnTo>
                <a:lnTo>
                  <a:pt x="2668816" y="3891449"/>
                </a:lnTo>
                <a:lnTo>
                  <a:pt x="2622972" y="3902523"/>
                </a:lnTo>
                <a:lnTo>
                  <a:pt x="2575608" y="3909322"/>
                </a:lnTo>
                <a:lnTo>
                  <a:pt x="2526935" y="3911636"/>
                </a:lnTo>
                <a:lnTo>
                  <a:pt x="505399" y="3911636"/>
                </a:lnTo>
                <a:lnTo>
                  <a:pt x="456726" y="3909322"/>
                </a:lnTo>
                <a:lnTo>
                  <a:pt x="409362" y="3902523"/>
                </a:lnTo>
                <a:lnTo>
                  <a:pt x="363518" y="3891449"/>
                </a:lnTo>
                <a:lnTo>
                  <a:pt x="319407" y="3876313"/>
                </a:lnTo>
                <a:lnTo>
                  <a:pt x="277241" y="3857327"/>
                </a:lnTo>
                <a:lnTo>
                  <a:pt x="237230" y="3834701"/>
                </a:lnTo>
                <a:lnTo>
                  <a:pt x="199588" y="3808649"/>
                </a:lnTo>
                <a:lnTo>
                  <a:pt x="164525" y="3779381"/>
                </a:lnTo>
                <a:lnTo>
                  <a:pt x="132254" y="3747110"/>
                </a:lnTo>
                <a:lnTo>
                  <a:pt x="102987" y="3712048"/>
                </a:lnTo>
                <a:lnTo>
                  <a:pt x="76934" y="3674405"/>
                </a:lnTo>
                <a:lnTo>
                  <a:pt x="54309" y="3634395"/>
                </a:lnTo>
                <a:lnTo>
                  <a:pt x="35322" y="3592228"/>
                </a:lnTo>
                <a:lnTo>
                  <a:pt x="20186" y="3548118"/>
                </a:lnTo>
                <a:lnTo>
                  <a:pt x="9113" y="3502274"/>
                </a:lnTo>
                <a:lnTo>
                  <a:pt x="2313" y="3454910"/>
                </a:lnTo>
                <a:lnTo>
                  <a:pt x="0" y="3406236"/>
                </a:lnTo>
                <a:lnTo>
                  <a:pt x="0" y="505399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7796" y="3000893"/>
            <a:ext cx="594360" cy="6192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8005" y="3026995"/>
            <a:ext cx="494921" cy="520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18004" y="3026995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4709" y="3520438"/>
            <a:ext cx="120534" cy="25811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4679" y="3547039"/>
            <a:ext cx="1270" cy="2487295"/>
          </a:xfrm>
          <a:custGeom>
            <a:avLst/>
            <a:gdLst/>
            <a:ahLst/>
            <a:cxnLst/>
            <a:rect l="l" t="t" r="r" b="b"/>
            <a:pathLst>
              <a:path w="1270" h="2487295">
                <a:moveTo>
                  <a:pt x="785" y="0"/>
                </a:moveTo>
                <a:lnTo>
                  <a:pt x="0" y="2487167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2032" y="4463934"/>
            <a:ext cx="748145" cy="6192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15694" y="4592780"/>
            <a:ext cx="328352" cy="3782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3662" y="4489933"/>
            <a:ext cx="645546" cy="520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3663" y="4489934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58896" y="4601593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12032" y="5735782"/>
            <a:ext cx="748145" cy="6192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15694" y="5864628"/>
            <a:ext cx="378229" cy="3782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63662" y="5761624"/>
            <a:ext cx="645546" cy="520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63663" y="5761623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58067" y="5873282"/>
            <a:ext cx="26225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17177" y="4688377"/>
            <a:ext cx="490450" cy="1205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64679" y="472781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21334" y="5993475"/>
            <a:ext cx="490450" cy="1205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66250" y="603263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01097" y="3134885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12075" y="4613605"/>
            <a:ext cx="4171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/C‐2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86953" y="5851613"/>
            <a:ext cx="48196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/C‐</a:t>
            </a:r>
            <a:r>
              <a:rPr sz="1750" i="1" spc="15" dirty="0">
                <a:latin typeface="Calibri"/>
                <a:cs typeface="Calibri"/>
              </a:rPr>
              <a:t>m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84068" y="5590307"/>
            <a:ext cx="1276003" cy="7523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5137" y="5648497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34111" y="5618109"/>
            <a:ext cx="1174595" cy="6494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34111" y="5618109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3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2" y="31703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663976" y="5658796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2720" marR="5080" indent="-16065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3  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(C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73036" y="5843847"/>
            <a:ext cx="3362497" cy="3158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58655" y="5981813"/>
            <a:ext cx="3131820" cy="1905"/>
          </a:xfrm>
          <a:custGeom>
            <a:avLst/>
            <a:gdLst/>
            <a:ahLst/>
            <a:cxnLst/>
            <a:rect l="l" t="t" r="r" b="b"/>
            <a:pathLst>
              <a:path w="3131820" h="1904">
                <a:moveTo>
                  <a:pt x="0" y="0"/>
                </a:moveTo>
                <a:lnTo>
                  <a:pt x="3131621" y="157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33533" y="5944155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75387" y="0"/>
                </a:moveTo>
                <a:lnTo>
                  <a:pt x="0" y="37646"/>
                </a:lnTo>
                <a:lnTo>
                  <a:pt x="75349" y="75368"/>
                </a:lnTo>
                <a:lnTo>
                  <a:pt x="75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59131" y="4102329"/>
            <a:ext cx="1276003" cy="7481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0200" y="4160520"/>
            <a:ext cx="781396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08988" y="4128635"/>
            <a:ext cx="1174595" cy="6494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08988" y="4128635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1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638853" y="4169322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2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(C2)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60567" y="4326773"/>
            <a:ext cx="3362497" cy="3158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46748" y="4465750"/>
            <a:ext cx="3131185" cy="1905"/>
          </a:xfrm>
          <a:custGeom>
            <a:avLst/>
            <a:gdLst/>
            <a:ahLst/>
            <a:cxnLst/>
            <a:rect l="l" t="t" r="r" b="b"/>
            <a:pathLst>
              <a:path w="3131185" h="1904">
                <a:moveTo>
                  <a:pt x="0" y="0"/>
                </a:moveTo>
                <a:lnTo>
                  <a:pt x="3130828" y="157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21626" y="4428092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75387" y="0"/>
                </a:moveTo>
                <a:lnTo>
                  <a:pt x="0" y="37645"/>
                </a:lnTo>
                <a:lnTo>
                  <a:pt x="75349" y="75368"/>
                </a:lnTo>
                <a:lnTo>
                  <a:pt x="75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41022" y="4846319"/>
            <a:ext cx="120534" cy="7855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00318" y="4873529"/>
            <a:ext cx="1905" cy="694690"/>
          </a:xfrm>
          <a:custGeom>
            <a:avLst/>
            <a:gdLst/>
            <a:ahLst/>
            <a:cxnLst/>
            <a:rect l="l" t="t" r="r" b="b"/>
            <a:pathLst>
              <a:path w="1905" h="694689">
                <a:moveTo>
                  <a:pt x="1570" y="0"/>
                </a:moveTo>
                <a:lnTo>
                  <a:pt x="0" y="694333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23759" y="5041668"/>
            <a:ext cx="120534" cy="7855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82724" y="5067290"/>
            <a:ext cx="1905" cy="694690"/>
          </a:xfrm>
          <a:custGeom>
            <a:avLst/>
            <a:gdLst/>
            <a:ahLst/>
            <a:cxnLst/>
            <a:rect l="l" t="t" r="r" b="b"/>
            <a:pathLst>
              <a:path w="1904" h="694689">
                <a:moveTo>
                  <a:pt x="1570" y="0"/>
                </a:moveTo>
                <a:lnTo>
                  <a:pt x="0" y="694333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42011" y="2805545"/>
            <a:ext cx="914400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93327" y="2833549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69" h="814070">
                <a:moveTo>
                  <a:pt x="0" y="406991"/>
                </a:moveTo>
                <a:lnTo>
                  <a:pt x="2738" y="359527"/>
                </a:lnTo>
                <a:lnTo>
                  <a:pt x="10748" y="313671"/>
                </a:lnTo>
                <a:lnTo>
                  <a:pt x="23727" y="269729"/>
                </a:lnTo>
                <a:lnTo>
                  <a:pt x="41367" y="228006"/>
                </a:lnTo>
                <a:lnTo>
                  <a:pt x="63363" y="188808"/>
                </a:lnTo>
                <a:lnTo>
                  <a:pt x="89411" y="152438"/>
                </a:lnTo>
                <a:lnTo>
                  <a:pt x="119204" y="119204"/>
                </a:lnTo>
                <a:lnTo>
                  <a:pt x="152438" y="89411"/>
                </a:lnTo>
                <a:lnTo>
                  <a:pt x="188808" y="63363"/>
                </a:lnTo>
                <a:lnTo>
                  <a:pt x="228006" y="41367"/>
                </a:lnTo>
                <a:lnTo>
                  <a:pt x="269729" y="23727"/>
                </a:lnTo>
                <a:lnTo>
                  <a:pt x="313671" y="10748"/>
                </a:lnTo>
                <a:lnTo>
                  <a:pt x="359527" y="2738"/>
                </a:lnTo>
                <a:lnTo>
                  <a:pt x="406991" y="0"/>
                </a:lnTo>
                <a:lnTo>
                  <a:pt x="454454" y="2738"/>
                </a:lnTo>
                <a:lnTo>
                  <a:pt x="500310" y="10748"/>
                </a:lnTo>
                <a:lnTo>
                  <a:pt x="544252" y="23727"/>
                </a:lnTo>
                <a:lnTo>
                  <a:pt x="585975" y="41367"/>
                </a:lnTo>
                <a:lnTo>
                  <a:pt x="625174" y="63363"/>
                </a:lnTo>
                <a:lnTo>
                  <a:pt x="661543" y="89411"/>
                </a:lnTo>
                <a:lnTo>
                  <a:pt x="694777" y="119204"/>
                </a:lnTo>
                <a:lnTo>
                  <a:pt x="724570" y="152438"/>
                </a:lnTo>
                <a:lnTo>
                  <a:pt x="750618" y="188808"/>
                </a:lnTo>
                <a:lnTo>
                  <a:pt x="772615" y="228006"/>
                </a:lnTo>
                <a:lnTo>
                  <a:pt x="790255" y="269729"/>
                </a:lnTo>
                <a:lnTo>
                  <a:pt x="803233" y="313671"/>
                </a:lnTo>
                <a:lnTo>
                  <a:pt x="811244" y="359527"/>
                </a:lnTo>
                <a:lnTo>
                  <a:pt x="813982" y="406991"/>
                </a:lnTo>
                <a:lnTo>
                  <a:pt x="811244" y="454454"/>
                </a:lnTo>
                <a:lnTo>
                  <a:pt x="803233" y="500310"/>
                </a:lnTo>
                <a:lnTo>
                  <a:pt x="790255" y="544252"/>
                </a:lnTo>
                <a:lnTo>
                  <a:pt x="772615" y="585975"/>
                </a:lnTo>
                <a:lnTo>
                  <a:pt x="750618" y="625174"/>
                </a:lnTo>
                <a:lnTo>
                  <a:pt x="724570" y="661543"/>
                </a:lnTo>
                <a:lnTo>
                  <a:pt x="694777" y="694777"/>
                </a:lnTo>
                <a:lnTo>
                  <a:pt x="661543" y="724570"/>
                </a:lnTo>
                <a:lnTo>
                  <a:pt x="625174" y="750618"/>
                </a:lnTo>
                <a:lnTo>
                  <a:pt x="585975" y="772615"/>
                </a:lnTo>
                <a:lnTo>
                  <a:pt x="544252" y="790255"/>
                </a:lnTo>
                <a:lnTo>
                  <a:pt x="500310" y="803233"/>
                </a:lnTo>
                <a:lnTo>
                  <a:pt x="454454" y="811244"/>
                </a:lnTo>
                <a:lnTo>
                  <a:pt x="406991" y="813982"/>
                </a:lnTo>
                <a:lnTo>
                  <a:pt x="359527" y="811244"/>
                </a:lnTo>
                <a:lnTo>
                  <a:pt x="313671" y="803233"/>
                </a:lnTo>
                <a:lnTo>
                  <a:pt x="269729" y="790255"/>
                </a:lnTo>
                <a:lnTo>
                  <a:pt x="228006" y="772615"/>
                </a:lnTo>
                <a:lnTo>
                  <a:pt x="188808" y="750618"/>
                </a:lnTo>
                <a:lnTo>
                  <a:pt x="152438" y="724570"/>
                </a:lnTo>
                <a:lnTo>
                  <a:pt x="119204" y="694777"/>
                </a:lnTo>
                <a:lnTo>
                  <a:pt x="89411" y="661543"/>
                </a:lnTo>
                <a:lnTo>
                  <a:pt x="63363" y="625174"/>
                </a:lnTo>
                <a:lnTo>
                  <a:pt x="41367" y="585975"/>
                </a:lnTo>
                <a:lnTo>
                  <a:pt x="23727" y="544252"/>
                </a:lnTo>
                <a:lnTo>
                  <a:pt x="10748" y="500310"/>
                </a:lnTo>
                <a:lnTo>
                  <a:pt x="2738" y="454454"/>
                </a:lnTo>
                <a:lnTo>
                  <a:pt x="0" y="406991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79721" y="2987387"/>
            <a:ext cx="375285" cy="374015"/>
          </a:xfrm>
          <a:custGeom>
            <a:avLst/>
            <a:gdLst/>
            <a:ahLst/>
            <a:cxnLst/>
            <a:rect l="l" t="t" r="r" b="b"/>
            <a:pathLst>
              <a:path w="375285" h="374014">
                <a:moveTo>
                  <a:pt x="344561" y="373749"/>
                </a:moveTo>
                <a:lnTo>
                  <a:pt x="362630" y="331548"/>
                </a:lnTo>
                <a:lnTo>
                  <a:pt x="372629" y="288056"/>
                </a:lnTo>
                <a:lnTo>
                  <a:pt x="374851" y="244245"/>
                </a:lnTo>
                <a:lnTo>
                  <a:pt x="369586" y="201088"/>
                </a:lnTo>
                <a:lnTo>
                  <a:pt x="357127" y="159560"/>
                </a:lnTo>
                <a:lnTo>
                  <a:pt x="337767" y="120633"/>
                </a:lnTo>
                <a:lnTo>
                  <a:pt x="311796" y="85279"/>
                </a:lnTo>
                <a:lnTo>
                  <a:pt x="279507" y="54473"/>
                </a:lnTo>
                <a:lnTo>
                  <a:pt x="241192" y="29187"/>
                </a:lnTo>
                <a:lnTo>
                  <a:pt x="194426" y="9729"/>
                </a:lnTo>
                <a:lnTo>
                  <a:pt x="145451" y="0"/>
                </a:lnTo>
                <a:lnTo>
                  <a:pt x="95741" y="0"/>
                </a:lnTo>
                <a:lnTo>
                  <a:pt x="46766" y="9729"/>
                </a:lnTo>
                <a:lnTo>
                  <a:pt x="0" y="29187"/>
                </a:lnTo>
                <a:lnTo>
                  <a:pt x="344561" y="373749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46064" y="3119943"/>
            <a:ext cx="375285" cy="374015"/>
          </a:xfrm>
          <a:custGeom>
            <a:avLst/>
            <a:gdLst/>
            <a:ahLst/>
            <a:cxnLst/>
            <a:rect l="l" t="t" r="r" b="b"/>
            <a:pathLst>
              <a:path w="375285" h="374014">
                <a:moveTo>
                  <a:pt x="30289" y="0"/>
                </a:moveTo>
                <a:lnTo>
                  <a:pt x="12220" y="42201"/>
                </a:lnTo>
                <a:lnTo>
                  <a:pt x="2221" y="85693"/>
                </a:lnTo>
                <a:lnTo>
                  <a:pt x="0" y="129504"/>
                </a:lnTo>
                <a:lnTo>
                  <a:pt x="5264" y="172660"/>
                </a:lnTo>
                <a:lnTo>
                  <a:pt x="17723" y="214188"/>
                </a:lnTo>
                <a:lnTo>
                  <a:pt x="37083" y="253115"/>
                </a:lnTo>
                <a:lnTo>
                  <a:pt x="63054" y="288469"/>
                </a:lnTo>
                <a:lnTo>
                  <a:pt x="95343" y="319275"/>
                </a:lnTo>
                <a:lnTo>
                  <a:pt x="133658" y="344560"/>
                </a:lnTo>
                <a:lnTo>
                  <a:pt x="180424" y="364019"/>
                </a:lnTo>
                <a:lnTo>
                  <a:pt x="229399" y="373749"/>
                </a:lnTo>
                <a:lnTo>
                  <a:pt x="279109" y="373749"/>
                </a:lnTo>
                <a:lnTo>
                  <a:pt x="328084" y="364019"/>
                </a:lnTo>
                <a:lnTo>
                  <a:pt x="374851" y="344560"/>
                </a:lnTo>
                <a:lnTo>
                  <a:pt x="30289" y="0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362820" y="4568677"/>
            <a:ext cx="147256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5" dirty="0">
                <a:latin typeface="Courier New"/>
                <a:cs typeface="Courier New"/>
              </a:rPr>
              <a:t>notification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62820" y="6121274"/>
            <a:ext cx="147256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5" dirty="0">
                <a:latin typeface="Courier New"/>
                <a:cs typeface="Courier New"/>
              </a:rPr>
              <a:t>notification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990108" y="4846319"/>
            <a:ext cx="120534" cy="9809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50191" y="4874314"/>
            <a:ext cx="1905" cy="888365"/>
          </a:xfrm>
          <a:custGeom>
            <a:avLst/>
            <a:gdLst/>
            <a:ahLst/>
            <a:cxnLst/>
            <a:rect l="l" t="t" r="r" b="b"/>
            <a:pathLst>
              <a:path w="1904" h="888364">
                <a:moveTo>
                  <a:pt x="1570" y="0"/>
                </a:moveTo>
                <a:lnTo>
                  <a:pt x="0" y="88809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45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2448729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054" y="987191"/>
            <a:ext cx="7985759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Watches, </a:t>
            </a:r>
            <a:r>
              <a:rPr spc="-15" dirty="0"/>
              <a:t>Locks, </a:t>
            </a:r>
            <a:r>
              <a:rPr spc="-5" dirty="0"/>
              <a:t>and </a:t>
            </a:r>
            <a:r>
              <a:rPr dirty="0"/>
              <a:t>the </a:t>
            </a:r>
            <a:r>
              <a:rPr spc="-20" dirty="0"/>
              <a:t>herd</a:t>
            </a:r>
            <a:r>
              <a:rPr spc="15" dirty="0"/>
              <a:t> </a:t>
            </a:r>
            <a:r>
              <a:rPr spc="-30" dirty="0"/>
              <a:t>eﬀect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46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37031" y="2019141"/>
            <a:ext cx="7881620" cy="442912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0" dirty="0">
                <a:latin typeface="Calibri"/>
                <a:cs typeface="Calibri"/>
              </a:rPr>
              <a:t>A</a:t>
            </a:r>
            <a:r>
              <a:rPr sz="3150" spc="-60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solu</a:t>
            </a:r>
            <a:r>
              <a:rPr lang="en-US" sz="3150" spc="15" dirty="0">
                <a:latin typeface="Calibri"/>
                <a:cs typeface="Calibri"/>
              </a:rPr>
              <a:t>ti</a:t>
            </a:r>
            <a:r>
              <a:rPr sz="3150" spc="15" dirty="0">
                <a:latin typeface="Calibri"/>
                <a:cs typeface="Calibri"/>
              </a:rPr>
              <a:t>on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Use </a:t>
            </a:r>
            <a:r>
              <a:rPr sz="2750" spc="-5" dirty="0">
                <a:latin typeface="Calibri"/>
                <a:cs typeface="Calibri"/>
              </a:rPr>
              <a:t>order </a:t>
            </a:r>
            <a:r>
              <a:rPr sz="2750" spc="0" dirty="0">
                <a:latin typeface="Calibri"/>
                <a:cs typeface="Calibri"/>
              </a:rPr>
              <a:t>of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clients</a:t>
            </a:r>
          </a:p>
          <a:p>
            <a:pPr marL="747395" lvl="1" indent="-282575">
              <a:lnSpc>
                <a:spcPct val="100000"/>
              </a:lnSpc>
              <a:spcBef>
                <a:spcPts val="7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Each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client</a:t>
            </a:r>
          </a:p>
          <a:p>
            <a:pPr marL="1143000" marR="5080" lvl="2" indent="-226060">
              <a:lnSpc>
                <a:spcPct val="102600"/>
              </a:lnSpc>
              <a:spcBef>
                <a:spcPts val="490"/>
              </a:spcBef>
              <a:buFont typeface="Arial"/>
              <a:buChar char="•"/>
              <a:tabLst>
                <a:tab pos="1143635" algn="l"/>
              </a:tabLst>
            </a:pPr>
            <a:r>
              <a:rPr sz="2350" spc="0" dirty="0">
                <a:latin typeface="Calibri"/>
                <a:cs typeface="Calibri"/>
              </a:rPr>
              <a:t>Determines </a:t>
            </a:r>
            <a:r>
              <a:rPr sz="2350" spc="5" dirty="0">
                <a:latin typeface="Calibri"/>
                <a:cs typeface="Calibri"/>
              </a:rPr>
              <a:t>the </a:t>
            </a:r>
            <a:r>
              <a:rPr sz="2350" spc="0" dirty="0">
                <a:latin typeface="Calibri"/>
                <a:cs typeface="Calibri"/>
              </a:rPr>
              <a:t>znode </a:t>
            </a:r>
            <a:r>
              <a:rPr sz="2350" i="1" spc="0" dirty="0">
                <a:latin typeface="Calibri"/>
                <a:cs typeface="Calibri"/>
              </a:rPr>
              <a:t>z </a:t>
            </a:r>
            <a:r>
              <a:rPr sz="2350" spc="0" dirty="0">
                <a:latin typeface="Calibri"/>
                <a:cs typeface="Calibri"/>
              </a:rPr>
              <a:t>preceding </a:t>
            </a:r>
            <a:r>
              <a:rPr sz="2350" dirty="0">
                <a:latin typeface="Calibri"/>
                <a:cs typeface="Calibri"/>
              </a:rPr>
              <a:t>its </a:t>
            </a:r>
            <a:r>
              <a:rPr sz="2350" spc="5" dirty="0">
                <a:latin typeface="Calibri"/>
                <a:cs typeface="Calibri"/>
              </a:rPr>
              <a:t>own </a:t>
            </a:r>
            <a:r>
              <a:rPr sz="2350" spc="0" dirty="0">
                <a:latin typeface="Calibri"/>
                <a:cs typeface="Calibri"/>
              </a:rPr>
              <a:t>znode in </a:t>
            </a:r>
            <a:r>
              <a:rPr sz="2350" spc="5" dirty="0">
                <a:latin typeface="Calibri"/>
                <a:cs typeface="Calibri"/>
              </a:rPr>
              <a:t>the  </a:t>
            </a:r>
            <a:r>
              <a:rPr sz="2350" spc="10" dirty="0">
                <a:latin typeface="Calibri"/>
                <a:cs typeface="Calibri"/>
              </a:rPr>
              <a:t>sequen</a:t>
            </a:r>
            <a:r>
              <a:rPr lang="en-US" sz="2350" spc="10" dirty="0">
                <a:latin typeface="Calibri"/>
                <a:cs typeface="Calibri"/>
              </a:rPr>
              <a:t>ti</a:t>
            </a:r>
            <a:r>
              <a:rPr sz="2350" spc="10" dirty="0">
                <a:latin typeface="Calibri"/>
                <a:cs typeface="Calibri"/>
              </a:rPr>
              <a:t>al</a:t>
            </a:r>
            <a:r>
              <a:rPr sz="2350" spc="-3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order</a:t>
            </a:r>
            <a:endParaRPr sz="2350" dirty="0">
              <a:latin typeface="Calibri"/>
              <a:cs typeface="Calibri"/>
            </a:endParaRPr>
          </a:p>
          <a:p>
            <a:pPr marL="1143000" lvl="2" indent="-22606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143635" algn="l"/>
              </a:tabLst>
            </a:pPr>
            <a:r>
              <a:rPr sz="2350" spc="-15" dirty="0">
                <a:latin typeface="Calibri"/>
                <a:cs typeface="Calibri"/>
              </a:rPr>
              <a:t>Watch</a:t>
            </a:r>
            <a:r>
              <a:rPr sz="2350" spc="-95" dirty="0">
                <a:latin typeface="Calibri"/>
                <a:cs typeface="Calibri"/>
              </a:rPr>
              <a:t> </a:t>
            </a:r>
            <a:r>
              <a:rPr sz="2350" i="1" spc="0" dirty="0">
                <a:latin typeface="Calibri"/>
                <a:cs typeface="Calibri"/>
              </a:rPr>
              <a:t>z</a:t>
            </a:r>
            <a:endParaRPr sz="23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2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5" dirty="0">
                <a:latin typeface="Calibri"/>
                <a:cs typeface="Calibri"/>
              </a:rPr>
              <a:t>A </a:t>
            </a:r>
            <a:r>
              <a:rPr sz="2750" dirty="0">
                <a:latin typeface="Calibri"/>
                <a:cs typeface="Calibri"/>
              </a:rPr>
              <a:t>single </a:t>
            </a:r>
            <a:r>
              <a:rPr sz="2750" spc="25" dirty="0">
                <a:latin typeface="Calibri"/>
                <a:cs typeface="Calibri"/>
              </a:rPr>
              <a:t>no</a:t>
            </a:r>
            <a:r>
              <a:rPr lang="en-US" sz="2750" spc="25" dirty="0">
                <a:latin typeface="Calibri"/>
                <a:cs typeface="Calibri"/>
              </a:rPr>
              <a:t>ti</a:t>
            </a:r>
            <a:r>
              <a:rPr sz="2750" spc="25" dirty="0">
                <a:latin typeface="Calibri"/>
                <a:cs typeface="Calibri"/>
              </a:rPr>
              <a:t>ﬁca</a:t>
            </a:r>
            <a:r>
              <a:rPr lang="en-US" sz="2750" spc="25" dirty="0">
                <a:latin typeface="Calibri"/>
                <a:cs typeface="Calibri"/>
              </a:rPr>
              <a:t>ti</a:t>
            </a:r>
            <a:r>
              <a:rPr sz="2750" spc="25" dirty="0">
                <a:latin typeface="Calibri"/>
                <a:cs typeface="Calibri"/>
              </a:rPr>
              <a:t>on </a:t>
            </a:r>
            <a:r>
              <a:rPr sz="2750" dirty="0">
                <a:latin typeface="Calibri"/>
                <a:cs typeface="Calibri"/>
              </a:rPr>
              <a:t>is </a:t>
            </a:r>
            <a:r>
              <a:rPr sz="2750" spc="-10" dirty="0">
                <a:latin typeface="Calibri"/>
                <a:cs typeface="Calibri"/>
              </a:rPr>
              <a:t>generated </a:t>
            </a:r>
            <a:r>
              <a:rPr sz="2750" spc="0" dirty="0">
                <a:latin typeface="Calibri"/>
                <a:cs typeface="Calibri"/>
              </a:rPr>
              <a:t>upon a </a:t>
            </a:r>
            <a:r>
              <a:rPr sz="2750" spc="-10" dirty="0">
                <a:latin typeface="Calibri"/>
                <a:cs typeface="Calibri"/>
              </a:rPr>
              <a:t>crash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Disadvantage </a:t>
            </a:r>
            <a:r>
              <a:rPr sz="3150" spc="-20" dirty="0">
                <a:latin typeface="Calibri"/>
                <a:cs typeface="Calibri"/>
              </a:rPr>
              <a:t>for </a:t>
            </a:r>
            <a:r>
              <a:rPr sz="3150" dirty="0">
                <a:latin typeface="Calibri"/>
                <a:cs typeface="Calibri"/>
              </a:rPr>
              <a:t>leader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elec</a:t>
            </a:r>
            <a:r>
              <a:rPr lang="en-US" sz="3150" spc="25" dirty="0">
                <a:latin typeface="Calibri"/>
                <a:cs typeface="Calibri"/>
              </a:rPr>
              <a:t>ti</a:t>
            </a:r>
            <a:r>
              <a:rPr sz="3150" spc="25" dirty="0">
                <a:latin typeface="Calibri"/>
                <a:cs typeface="Calibri"/>
              </a:rPr>
              <a:t>on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One </a:t>
            </a:r>
            <a:r>
              <a:rPr sz="2750" dirty="0">
                <a:latin typeface="Calibri"/>
                <a:cs typeface="Calibri"/>
              </a:rPr>
              <a:t>client is </a:t>
            </a:r>
            <a:r>
              <a:rPr sz="2750" spc="25" dirty="0">
                <a:latin typeface="Calibri"/>
                <a:cs typeface="Calibri"/>
              </a:rPr>
              <a:t>no</a:t>
            </a:r>
            <a:r>
              <a:rPr lang="en-US" sz="2750" spc="25" dirty="0">
                <a:latin typeface="Calibri"/>
                <a:cs typeface="Calibri"/>
              </a:rPr>
              <a:t>ti</a:t>
            </a:r>
            <a:r>
              <a:rPr sz="2750" spc="25" dirty="0">
                <a:latin typeface="Calibri"/>
                <a:cs typeface="Calibri"/>
              </a:rPr>
              <a:t>ﬁed </a:t>
            </a:r>
            <a:r>
              <a:rPr sz="2750" spc="0" dirty="0">
                <a:latin typeface="Calibri"/>
                <a:cs typeface="Calibri"/>
              </a:rPr>
              <a:t>of a </a:t>
            </a:r>
            <a:r>
              <a:rPr sz="2750" dirty="0">
                <a:latin typeface="Calibri"/>
                <a:cs typeface="Calibri"/>
              </a:rPr>
              <a:t>leader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0" dirty="0">
                <a:latin typeface="Calibri"/>
                <a:cs typeface="Calibri"/>
              </a:rPr>
              <a:t>change</a:t>
            </a:r>
            <a:endParaRPr sz="27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339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4517" y="987191"/>
            <a:ext cx="311340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Linearizability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429"/>
            <a:ext cx="7764780" cy="24453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dirty="0">
                <a:latin typeface="Calibri"/>
                <a:cs typeface="Calibri"/>
              </a:rPr>
              <a:t>Correctness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10" dirty="0">
                <a:latin typeface="Calibri"/>
                <a:cs typeface="Calibri"/>
              </a:rPr>
              <a:t>condi</a:t>
            </a:r>
            <a:r>
              <a:rPr lang="en-US" sz="2950" spc="10" dirty="0">
                <a:latin typeface="Calibri"/>
                <a:cs typeface="Calibri"/>
              </a:rPr>
              <a:t>ti</a:t>
            </a:r>
            <a:r>
              <a:rPr sz="2950" spc="10" dirty="0">
                <a:latin typeface="Calibri"/>
                <a:cs typeface="Calibri"/>
              </a:rPr>
              <a:t>on</a:t>
            </a:r>
            <a:endParaRPr sz="29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spc="-5" dirty="0">
                <a:latin typeface="Calibri"/>
                <a:cs typeface="Calibri"/>
              </a:rPr>
              <a:t>Informal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10" dirty="0">
                <a:latin typeface="Calibri"/>
                <a:cs typeface="Calibri"/>
              </a:rPr>
              <a:t>deﬁni</a:t>
            </a:r>
            <a:r>
              <a:rPr lang="en-US" sz="2950" spc="10" dirty="0">
                <a:latin typeface="Calibri"/>
                <a:cs typeface="Calibri"/>
              </a:rPr>
              <a:t>ti</a:t>
            </a:r>
            <a:r>
              <a:rPr sz="2950" spc="10" dirty="0">
                <a:latin typeface="Calibri"/>
                <a:cs typeface="Calibri"/>
              </a:rPr>
              <a:t>on</a:t>
            </a:r>
            <a:endParaRPr sz="2950" dirty="0">
              <a:latin typeface="Calibri"/>
              <a:cs typeface="Calibri"/>
            </a:endParaRPr>
          </a:p>
          <a:p>
            <a:pPr marL="753745" marR="610870" lvl="1" indent="-288925">
              <a:lnSpc>
                <a:spcPct val="102699"/>
              </a:lnSpc>
              <a:spcBef>
                <a:spcPts val="535"/>
              </a:spcBef>
              <a:buFont typeface="Arial"/>
              <a:buChar char="–"/>
              <a:tabLst>
                <a:tab pos="748030" algn="l"/>
              </a:tabLst>
            </a:pPr>
            <a:r>
              <a:rPr sz="2550" dirty="0">
                <a:latin typeface="Calibri"/>
                <a:cs typeface="Calibri"/>
              </a:rPr>
              <a:t>Order </a:t>
            </a:r>
            <a:r>
              <a:rPr sz="2550" spc="0" dirty="0">
                <a:latin typeface="Calibri"/>
                <a:cs typeface="Calibri"/>
              </a:rPr>
              <a:t>of </a:t>
            </a:r>
            <a:r>
              <a:rPr sz="2550" spc="5" dirty="0">
                <a:latin typeface="Calibri"/>
                <a:cs typeface="Calibri"/>
              </a:rPr>
              <a:t>opera</a:t>
            </a:r>
            <a:r>
              <a:rPr lang="en-US" sz="2550" spc="5" dirty="0">
                <a:latin typeface="Calibri"/>
                <a:cs typeface="Calibri"/>
              </a:rPr>
              <a:t>ti</a:t>
            </a:r>
            <a:r>
              <a:rPr sz="2550" spc="5" dirty="0">
                <a:latin typeface="Calibri"/>
                <a:cs typeface="Calibri"/>
              </a:rPr>
              <a:t>ons </a:t>
            </a:r>
            <a:r>
              <a:rPr sz="2550" dirty="0">
                <a:latin typeface="Calibri"/>
                <a:cs typeface="Calibri"/>
              </a:rPr>
              <a:t>is equivalent </a:t>
            </a:r>
            <a:r>
              <a:rPr sz="2550" spc="-5" dirty="0">
                <a:latin typeface="Calibri"/>
                <a:cs typeface="Calibri"/>
              </a:rPr>
              <a:t>to </a:t>
            </a:r>
            <a:r>
              <a:rPr sz="2550" spc="5" dirty="0">
                <a:latin typeface="Calibri"/>
                <a:cs typeface="Calibri"/>
              </a:rPr>
              <a:t>a </a:t>
            </a:r>
            <a:r>
              <a:rPr sz="2550" spc="10" dirty="0">
                <a:latin typeface="Calibri"/>
                <a:cs typeface="Calibri"/>
              </a:rPr>
              <a:t>sequen</a:t>
            </a:r>
            <a:r>
              <a:rPr lang="en-US" sz="2550" spc="10" dirty="0">
                <a:latin typeface="Calibri"/>
                <a:cs typeface="Calibri"/>
              </a:rPr>
              <a:t>ti</a:t>
            </a:r>
            <a:r>
              <a:rPr sz="2550" spc="10" dirty="0">
                <a:latin typeface="Calibri"/>
                <a:cs typeface="Calibri"/>
              </a:rPr>
              <a:t>al  </a:t>
            </a:r>
            <a:r>
              <a:rPr sz="2550" spc="5" dirty="0">
                <a:latin typeface="Calibri"/>
                <a:cs typeface="Calibri"/>
              </a:rPr>
              <a:t>execu</a:t>
            </a:r>
            <a:r>
              <a:rPr lang="en-US" sz="2550" spc="5" dirty="0">
                <a:latin typeface="Calibri"/>
                <a:cs typeface="Calibri"/>
              </a:rPr>
              <a:t>ti</a:t>
            </a:r>
            <a:r>
              <a:rPr sz="2550" spc="5" dirty="0">
                <a:latin typeface="Calibri"/>
                <a:cs typeface="Calibri"/>
              </a:rPr>
              <a:t>on</a:t>
            </a:r>
            <a:endParaRPr sz="25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5" dirty="0">
                <a:latin typeface="Calibri"/>
                <a:cs typeface="Calibri"/>
              </a:rPr>
              <a:t>Equivalent order </a:t>
            </a:r>
            <a:r>
              <a:rPr sz="2550" spc="15" dirty="0">
                <a:latin typeface="Calibri"/>
                <a:cs typeface="Calibri"/>
              </a:rPr>
              <a:t>sa</a:t>
            </a:r>
            <a:r>
              <a:rPr lang="en-US" sz="2550" spc="15" dirty="0">
                <a:latin typeface="Calibri"/>
                <a:cs typeface="Calibri"/>
              </a:rPr>
              <a:t>ti</a:t>
            </a:r>
            <a:r>
              <a:rPr sz="2550" spc="15" dirty="0">
                <a:latin typeface="Calibri"/>
                <a:cs typeface="Calibri"/>
              </a:rPr>
              <a:t>sﬁes </a:t>
            </a:r>
            <a:r>
              <a:rPr sz="2550" spc="-5" dirty="0">
                <a:latin typeface="Calibri"/>
                <a:cs typeface="Calibri"/>
              </a:rPr>
              <a:t>real </a:t>
            </a:r>
            <a:r>
              <a:rPr lang="en-US" sz="2550" spc="50" dirty="0">
                <a:latin typeface="Calibri"/>
                <a:cs typeface="Calibri"/>
              </a:rPr>
              <a:t>ti</a:t>
            </a:r>
            <a:r>
              <a:rPr sz="2550" spc="50" dirty="0">
                <a:latin typeface="Calibri"/>
                <a:cs typeface="Calibri"/>
              </a:rPr>
              <a:t>me </a:t>
            </a:r>
            <a:r>
              <a:rPr sz="2550" spc="0" dirty="0">
                <a:latin typeface="Calibri"/>
                <a:cs typeface="Calibri"/>
              </a:rPr>
              <a:t>precedence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order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3236" y="4796443"/>
            <a:ext cx="120534" cy="47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2946" y="4823283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5705" y="4966854"/>
            <a:ext cx="1118061" cy="120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2946" y="5005895"/>
            <a:ext cx="1024890" cy="1905"/>
          </a:xfrm>
          <a:custGeom>
            <a:avLst/>
            <a:gdLst/>
            <a:ahLst/>
            <a:cxnLst/>
            <a:rect l="l" t="t" r="r" b="b"/>
            <a:pathLst>
              <a:path w="1024889" h="1904">
                <a:moveTo>
                  <a:pt x="0" y="0"/>
                </a:moveTo>
                <a:lnTo>
                  <a:pt x="1024874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8171" y="4796443"/>
            <a:ext cx="120534" cy="47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7225" y="4823283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2079" y="5328457"/>
            <a:ext cx="116378" cy="47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9287" y="5355888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4548" y="5498868"/>
            <a:ext cx="1197032" cy="120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9287" y="5538501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1828" y="5328457"/>
            <a:ext cx="116378" cy="47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78934" y="5355888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13704" y="5092706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427FFF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427FFF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427FFF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8379" y="4490502"/>
            <a:ext cx="10763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10)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5210" y="4847247"/>
            <a:ext cx="7816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Client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35210" y="5404976"/>
            <a:ext cx="7816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Client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2: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06734" y="6409112"/>
            <a:ext cx="116378" cy="473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4447" y="643366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9203" y="6579523"/>
            <a:ext cx="1113905" cy="116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4447" y="6616273"/>
            <a:ext cx="1024890" cy="1905"/>
          </a:xfrm>
          <a:custGeom>
            <a:avLst/>
            <a:gdLst/>
            <a:ahLst/>
            <a:cxnLst/>
            <a:rect l="l" t="t" r="r" b="b"/>
            <a:pathLst>
              <a:path w="1024889" h="1904">
                <a:moveTo>
                  <a:pt x="0" y="0"/>
                </a:moveTo>
                <a:lnTo>
                  <a:pt x="1024873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1669" y="6409112"/>
            <a:ext cx="116378" cy="473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8725" y="643366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41421" y="6413268"/>
            <a:ext cx="120534" cy="473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00787" y="6438686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1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53891" y="6583679"/>
            <a:ext cx="1201189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0787" y="6621298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51171" y="6413268"/>
            <a:ext cx="120534" cy="473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10434" y="6438686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44341" y="4771504"/>
            <a:ext cx="120534" cy="4738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4389" y="4798160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56811" y="4941916"/>
            <a:ext cx="1201189" cy="1163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04389" y="4980772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54090" y="4771504"/>
            <a:ext cx="120534" cy="4738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14037" y="4798160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69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48807" y="4534978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FF2800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FF2800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FF2800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67548" y="6413268"/>
            <a:ext cx="120534" cy="4738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26201" y="643947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69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80017" y="6583679"/>
            <a:ext cx="1197032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6201" y="6622083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6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77297" y="6413268"/>
            <a:ext cx="116378" cy="4738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35848" y="643947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56784" y="6110954"/>
            <a:ext cx="1076325" cy="3016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10)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35740" y="6124261"/>
            <a:ext cx="676275" cy="3016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50" spc="-15" dirty="0">
                <a:solidFill>
                  <a:srgbClr val="427FFF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427FFF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427FFF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70617" y="6187108"/>
            <a:ext cx="676275" cy="3016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50" spc="-15" dirty="0">
                <a:solidFill>
                  <a:srgbClr val="FF2800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FF2800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FF2800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35210" y="6419808"/>
            <a:ext cx="1055370" cy="2750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50" spc="10" dirty="0">
                <a:latin typeface="Calibri"/>
                <a:cs typeface="Calibri"/>
              </a:rPr>
              <a:t>Sequen</a:t>
            </a:r>
            <a:r>
              <a:rPr lang="en-US" sz="1750" spc="10" dirty="0">
                <a:latin typeface="Calibri"/>
                <a:cs typeface="Calibri"/>
              </a:rPr>
              <a:t>ti</a:t>
            </a:r>
            <a:r>
              <a:rPr sz="1750" spc="10" dirty="0">
                <a:latin typeface="Calibri"/>
                <a:cs typeface="Calibri"/>
              </a:rPr>
              <a:t>al: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47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640775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4517" y="987191"/>
            <a:ext cx="311340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Linearizability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429"/>
            <a:ext cx="7764780" cy="24453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dirty="0">
                <a:latin typeface="Calibri"/>
                <a:cs typeface="Calibri"/>
              </a:rPr>
              <a:t>Correctness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10" dirty="0">
                <a:latin typeface="Calibri"/>
                <a:cs typeface="Calibri"/>
              </a:rPr>
              <a:t>condi</a:t>
            </a:r>
            <a:r>
              <a:rPr lang="en-US" sz="2950" spc="10" dirty="0">
                <a:latin typeface="Calibri"/>
                <a:cs typeface="Calibri"/>
              </a:rPr>
              <a:t>tion</a:t>
            </a:r>
            <a:endParaRPr sz="29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spc="-5" dirty="0">
                <a:latin typeface="Calibri"/>
                <a:cs typeface="Calibri"/>
              </a:rPr>
              <a:t>Informal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10" dirty="0">
                <a:latin typeface="Calibri"/>
                <a:cs typeface="Calibri"/>
              </a:rPr>
              <a:t>deﬁni</a:t>
            </a:r>
            <a:r>
              <a:rPr lang="en-US" sz="2950" spc="10" dirty="0">
                <a:latin typeface="Calibri"/>
                <a:cs typeface="Calibri"/>
              </a:rPr>
              <a:t>tion</a:t>
            </a:r>
            <a:endParaRPr sz="2950" dirty="0">
              <a:latin typeface="Calibri"/>
              <a:cs typeface="Calibri"/>
            </a:endParaRPr>
          </a:p>
          <a:p>
            <a:pPr marL="753745" marR="610870" lvl="1" indent="-288925">
              <a:lnSpc>
                <a:spcPct val="102699"/>
              </a:lnSpc>
              <a:spcBef>
                <a:spcPts val="535"/>
              </a:spcBef>
              <a:buFont typeface="Arial"/>
              <a:buChar char="–"/>
              <a:tabLst>
                <a:tab pos="748030" algn="l"/>
              </a:tabLst>
            </a:pPr>
            <a:r>
              <a:rPr sz="2550" dirty="0">
                <a:latin typeface="Calibri"/>
                <a:cs typeface="Calibri"/>
              </a:rPr>
              <a:t>Order </a:t>
            </a:r>
            <a:r>
              <a:rPr sz="2550" spc="0" dirty="0">
                <a:latin typeface="Calibri"/>
                <a:cs typeface="Calibri"/>
              </a:rPr>
              <a:t>of </a:t>
            </a:r>
            <a:r>
              <a:rPr sz="2550" spc="5" dirty="0">
                <a:latin typeface="Calibri"/>
                <a:cs typeface="Calibri"/>
              </a:rPr>
              <a:t>opera</a:t>
            </a:r>
            <a:r>
              <a:rPr lang="en-US" sz="2550" spc="5" dirty="0">
                <a:latin typeface="Calibri"/>
                <a:cs typeface="Calibri"/>
              </a:rPr>
              <a:t>tion</a:t>
            </a:r>
            <a:r>
              <a:rPr sz="2550" spc="5" dirty="0">
                <a:latin typeface="Calibri"/>
                <a:cs typeface="Calibri"/>
              </a:rPr>
              <a:t>s </a:t>
            </a:r>
            <a:r>
              <a:rPr sz="2550" dirty="0">
                <a:latin typeface="Calibri"/>
                <a:cs typeface="Calibri"/>
              </a:rPr>
              <a:t>is equivalent </a:t>
            </a:r>
            <a:r>
              <a:rPr sz="2550" spc="-5" dirty="0">
                <a:latin typeface="Calibri"/>
                <a:cs typeface="Calibri"/>
              </a:rPr>
              <a:t>to </a:t>
            </a:r>
            <a:r>
              <a:rPr sz="2550" spc="5" dirty="0">
                <a:latin typeface="Calibri"/>
                <a:cs typeface="Calibri"/>
              </a:rPr>
              <a:t>a </a:t>
            </a:r>
            <a:r>
              <a:rPr sz="2550" spc="10" dirty="0">
                <a:latin typeface="Calibri"/>
                <a:cs typeface="Calibri"/>
              </a:rPr>
              <a:t>sequen</a:t>
            </a:r>
            <a:r>
              <a:rPr lang="en-US" sz="2550" spc="10" dirty="0">
                <a:latin typeface="Calibri"/>
                <a:cs typeface="Calibri"/>
              </a:rPr>
              <a:t>ti</a:t>
            </a:r>
            <a:r>
              <a:rPr sz="2550" spc="10" dirty="0">
                <a:latin typeface="Calibri"/>
                <a:cs typeface="Calibri"/>
              </a:rPr>
              <a:t>al  </a:t>
            </a:r>
            <a:r>
              <a:rPr sz="2550" spc="5" dirty="0">
                <a:latin typeface="Calibri"/>
                <a:cs typeface="Calibri"/>
              </a:rPr>
              <a:t>execu</a:t>
            </a:r>
            <a:r>
              <a:rPr lang="en-US" sz="2550" spc="5" dirty="0">
                <a:latin typeface="Calibri"/>
                <a:cs typeface="Calibri"/>
              </a:rPr>
              <a:t>tion</a:t>
            </a:r>
            <a:endParaRPr sz="25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5" dirty="0">
                <a:latin typeface="Calibri"/>
                <a:cs typeface="Calibri"/>
              </a:rPr>
              <a:t>Equivalent order </a:t>
            </a:r>
            <a:r>
              <a:rPr sz="2550" spc="15" dirty="0">
                <a:latin typeface="Calibri"/>
                <a:cs typeface="Calibri"/>
              </a:rPr>
              <a:t>sa</a:t>
            </a:r>
            <a:r>
              <a:rPr lang="en-US" sz="2550" spc="15" dirty="0">
                <a:latin typeface="Calibri"/>
                <a:cs typeface="Calibri"/>
              </a:rPr>
              <a:t>ti</a:t>
            </a:r>
            <a:r>
              <a:rPr sz="2550" spc="15" dirty="0">
                <a:latin typeface="Calibri"/>
                <a:cs typeface="Calibri"/>
              </a:rPr>
              <a:t>sﬁes </a:t>
            </a:r>
            <a:r>
              <a:rPr sz="2550" spc="-5" dirty="0">
                <a:latin typeface="Calibri"/>
                <a:cs typeface="Calibri"/>
              </a:rPr>
              <a:t>real </a:t>
            </a:r>
            <a:r>
              <a:rPr lang="en-US" sz="2550" spc="50" dirty="0">
                <a:latin typeface="Calibri"/>
                <a:cs typeface="Calibri"/>
              </a:rPr>
              <a:t>ti</a:t>
            </a:r>
            <a:r>
              <a:rPr sz="2550" spc="50" dirty="0">
                <a:latin typeface="Calibri"/>
                <a:cs typeface="Calibri"/>
              </a:rPr>
              <a:t>me </a:t>
            </a:r>
            <a:r>
              <a:rPr sz="2550" spc="0" dirty="0">
                <a:latin typeface="Calibri"/>
                <a:cs typeface="Calibri"/>
              </a:rPr>
              <a:t>precedence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order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3236" y="4796443"/>
            <a:ext cx="120534" cy="47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2946" y="4823283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5705" y="4966854"/>
            <a:ext cx="1118061" cy="120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2946" y="5005895"/>
            <a:ext cx="1024890" cy="1905"/>
          </a:xfrm>
          <a:custGeom>
            <a:avLst/>
            <a:gdLst/>
            <a:ahLst/>
            <a:cxnLst/>
            <a:rect l="l" t="t" r="r" b="b"/>
            <a:pathLst>
              <a:path w="1024889" h="1904">
                <a:moveTo>
                  <a:pt x="0" y="0"/>
                </a:moveTo>
                <a:lnTo>
                  <a:pt x="1024874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8171" y="4796443"/>
            <a:ext cx="120534" cy="47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7225" y="4823283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2079" y="5328457"/>
            <a:ext cx="116378" cy="47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9287" y="5355888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4548" y="5498868"/>
            <a:ext cx="1197032" cy="120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9287" y="5538501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1828" y="5328457"/>
            <a:ext cx="116378" cy="47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78934" y="5355888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13704" y="5092706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427FFF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427FFF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427FFF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8379" y="4490502"/>
            <a:ext cx="10763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10)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5210" y="4847247"/>
            <a:ext cx="7816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Client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35210" y="5404976"/>
            <a:ext cx="7816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Client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2: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06734" y="6409112"/>
            <a:ext cx="116378" cy="473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4447" y="643366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9203" y="6579523"/>
            <a:ext cx="1113905" cy="116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4447" y="6616273"/>
            <a:ext cx="1024890" cy="1905"/>
          </a:xfrm>
          <a:custGeom>
            <a:avLst/>
            <a:gdLst/>
            <a:ahLst/>
            <a:cxnLst/>
            <a:rect l="l" t="t" r="r" b="b"/>
            <a:pathLst>
              <a:path w="1024889" h="1904">
                <a:moveTo>
                  <a:pt x="0" y="0"/>
                </a:moveTo>
                <a:lnTo>
                  <a:pt x="1024873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1669" y="6409112"/>
            <a:ext cx="116378" cy="473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8725" y="643366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41421" y="6413268"/>
            <a:ext cx="120534" cy="473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00787" y="6438686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1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53891" y="6583679"/>
            <a:ext cx="1201189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0787" y="6621298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51171" y="6413268"/>
            <a:ext cx="120534" cy="473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10434" y="6438686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44341" y="4771504"/>
            <a:ext cx="120534" cy="4738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4389" y="4798160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56811" y="4941916"/>
            <a:ext cx="1201189" cy="1163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04389" y="4980772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54090" y="4771504"/>
            <a:ext cx="120534" cy="4738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14037" y="4798160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69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48807" y="4534978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FF2800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FF2800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FF2800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67548" y="6413268"/>
            <a:ext cx="120534" cy="4738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26201" y="643947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69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80017" y="6583679"/>
            <a:ext cx="1197032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6201" y="6622083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6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77297" y="6413268"/>
            <a:ext cx="116378" cy="4738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35848" y="643947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81548" y="4596937"/>
            <a:ext cx="2830483" cy="221534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85457" y="4709159"/>
            <a:ext cx="2606040" cy="20324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2946" y="4628163"/>
            <a:ext cx="2727111" cy="21136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32946" y="4628163"/>
            <a:ext cx="2727325" cy="2113915"/>
          </a:xfrm>
          <a:custGeom>
            <a:avLst/>
            <a:gdLst/>
            <a:ahLst/>
            <a:cxnLst/>
            <a:rect l="l" t="t" r="r" b="b"/>
            <a:pathLst>
              <a:path w="2727325" h="2113915">
                <a:moveTo>
                  <a:pt x="0" y="1635546"/>
                </a:moveTo>
                <a:lnTo>
                  <a:pt x="2401534" y="0"/>
                </a:lnTo>
                <a:lnTo>
                  <a:pt x="2727112" y="478059"/>
                </a:lnTo>
                <a:lnTo>
                  <a:pt x="325579" y="2113605"/>
                </a:lnTo>
                <a:lnTo>
                  <a:pt x="0" y="1635546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48688" y="4868088"/>
            <a:ext cx="2303856" cy="169327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256784" y="6110954"/>
            <a:ext cx="1076325" cy="3016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10)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35740" y="6124261"/>
            <a:ext cx="676275" cy="3016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50" spc="-15" dirty="0">
                <a:solidFill>
                  <a:srgbClr val="427FFF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427FFF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427FFF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70617" y="6187108"/>
            <a:ext cx="676275" cy="3016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50" spc="-15" dirty="0">
                <a:solidFill>
                  <a:srgbClr val="FF2800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FF2800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FF2800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35210" y="6419808"/>
            <a:ext cx="1055370" cy="3016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50" spc="10" dirty="0">
                <a:latin typeface="Calibri"/>
                <a:cs typeface="Calibri"/>
              </a:rPr>
              <a:t>Sequen7al: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48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3840504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4517" y="987191"/>
            <a:ext cx="311340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Linearizability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429"/>
            <a:ext cx="7764780" cy="24453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dirty="0">
                <a:latin typeface="Calibri"/>
                <a:cs typeface="Calibri"/>
              </a:rPr>
              <a:t>Correctness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10" dirty="0">
                <a:latin typeface="Calibri"/>
                <a:cs typeface="Calibri"/>
              </a:rPr>
              <a:t>condi</a:t>
            </a:r>
            <a:r>
              <a:rPr lang="en-US" sz="2950" spc="10" dirty="0">
                <a:latin typeface="Calibri"/>
                <a:cs typeface="Calibri"/>
              </a:rPr>
              <a:t>tion</a:t>
            </a:r>
            <a:endParaRPr sz="29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950" spc="-5" dirty="0">
                <a:latin typeface="Calibri"/>
                <a:cs typeface="Calibri"/>
              </a:rPr>
              <a:t>Informal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10" dirty="0">
                <a:latin typeface="Calibri"/>
                <a:cs typeface="Calibri"/>
              </a:rPr>
              <a:t>deﬁni</a:t>
            </a:r>
            <a:r>
              <a:rPr lang="en-US" sz="2950" spc="10" dirty="0">
                <a:latin typeface="Calibri"/>
                <a:cs typeface="Calibri"/>
              </a:rPr>
              <a:t>tion</a:t>
            </a:r>
            <a:endParaRPr sz="2950" dirty="0">
              <a:latin typeface="Calibri"/>
              <a:cs typeface="Calibri"/>
            </a:endParaRPr>
          </a:p>
          <a:p>
            <a:pPr marL="753745" marR="610870" lvl="1" indent="-288925">
              <a:lnSpc>
                <a:spcPct val="102699"/>
              </a:lnSpc>
              <a:spcBef>
                <a:spcPts val="535"/>
              </a:spcBef>
              <a:buFont typeface="Arial"/>
              <a:buChar char="–"/>
              <a:tabLst>
                <a:tab pos="748030" algn="l"/>
              </a:tabLst>
            </a:pPr>
            <a:r>
              <a:rPr sz="2550" dirty="0">
                <a:latin typeface="Calibri"/>
                <a:cs typeface="Calibri"/>
              </a:rPr>
              <a:t>Order </a:t>
            </a:r>
            <a:r>
              <a:rPr sz="2550" spc="0" dirty="0">
                <a:latin typeface="Calibri"/>
                <a:cs typeface="Calibri"/>
              </a:rPr>
              <a:t>of </a:t>
            </a:r>
            <a:r>
              <a:rPr sz="2550" spc="5" dirty="0">
                <a:latin typeface="Calibri"/>
                <a:cs typeface="Calibri"/>
              </a:rPr>
              <a:t>opera</a:t>
            </a:r>
            <a:r>
              <a:rPr lang="en-US" sz="2550" spc="5" dirty="0">
                <a:latin typeface="Calibri"/>
                <a:cs typeface="Calibri"/>
              </a:rPr>
              <a:t>tion</a:t>
            </a:r>
            <a:r>
              <a:rPr sz="2550" spc="5" dirty="0">
                <a:latin typeface="Calibri"/>
                <a:cs typeface="Calibri"/>
              </a:rPr>
              <a:t>s </a:t>
            </a:r>
            <a:r>
              <a:rPr sz="2550" dirty="0">
                <a:latin typeface="Calibri"/>
                <a:cs typeface="Calibri"/>
              </a:rPr>
              <a:t>is equivalent </a:t>
            </a:r>
            <a:r>
              <a:rPr sz="2550" spc="-5" dirty="0">
                <a:latin typeface="Calibri"/>
                <a:cs typeface="Calibri"/>
              </a:rPr>
              <a:t>to </a:t>
            </a:r>
            <a:r>
              <a:rPr sz="2550" spc="5" dirty="0">
                <a:latin typeface="Calibri"/>
                <a:cs typeface="Calibri"/>
              </a:rPr>
              <a:t>a </a:t>
            </a:r>
            <a:r>
              <a:rPr sz="2550" spc="10" dirty="0">
                <a:latin typeface="Calibri"/>
                <a:cs typeface="Calibri"/>
              </a:rPr>
              <a:t>sequen</a:t>
            </a:r>
            <a:r>
              <a:rPr lang="en-US" sz="2550" spc="10" dirty="0">
                <a:latin typeface="Calibri"/>
                <a:cs typeface="Calibri"/>
              </a:rPr>
              <a:t>ti</a:t>
            </a:r>
            <a:r>
              <a:rPr sz="2550" spc="10" dirty="0">
                <a:latin typeface="Calibri"/>
                <a:cs typeface="Calibri"/>
              </a:rPr>
              <a:t>al  </a:t>
            </a:r>
            <a:r>
              <a:rPr sz="2550" spc="5" dirty="0">
                <a:latin typeface="Calibri"/>
                <a:cs typeface="Calibri"/>
              </a:rPr>
              <a:t>execu</a:t>
            </a:r>
            <a:r>
              <a:rPr lang="en-US" sz="2550" spc="5" dirty="0">
                <a:latin typeface="Calibri"/>
                <a:cs typeface="Calibri"/>
              </a:rPr>
              <a:t>tion</a:t>
            </a:r>
            <a:endParaRPr sz="25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48030" algn="l"/>
              </a:tabLst>
            </a:pPr>
            <a:r>
              <a:rPr sz="2550" spc="-5" dirty="0">
                <a:latin typeface="Calibri"/>
                <a:cs typeface="Calibri"/>
              </a:rPr>
              <a:t>Equivalent order </a:t>
            </a:r>
            <a:r>
              <a:rPr sz="2550" spc="15" dirty="0">
                <a:latin typeface="Calibri"/>
                <a:cs typeface="Calibri"/>
              </a:rPr>
              <a:t>sa</a:t>
            </a:r>
            <a:r>
              <a:rPr lang="en-US" sz="2550" spc="15" dirty="0">
                <a:latin typeface="Calibri"/>
                <a:cs typeface="Calibri"/>
              </a:rPr>
              <a:t>ti</a:t>
            </a:r>
            <a:r>
              <a:rPr sz="2550" spc="15" dirty="0">
                <a:latin typeface="Calibri"/>
                <a:cs typeface="Calibri"/>
              </a:rPr>
              <a:t>sﬁes </a:t>
            </a:r>
            <a:r>
              <a:rPr sz="2550" spc="-5" dirty="0">
                <a:latin typeface="Calibri"/>
                <a:cs typeface="Calibri"/>
              </a:rPr>
              <a:t>real </a:t>
            </a:r>
            <a:r>
              <a:rPr lang="en-US" sz="2550" spc="50" dirty="0">
                <a:latin typeface="Calibri"/>
                <a:cs typeface="Calibri"/>
              </a:rPr>
              <a:t>ti</a:t>
            </a:r>
            <a:r>
              <a:rPr sz="2550" spc="50" dirty="0">
                <a:latin typeface="Calibri"/>
                <a:cs typeface="Calibri"/>
              </a:rPr>
              <a:t>me </a:t>
            </a:r>
            <a:r>
              <a:rPr sz="2550" spc="0" dirty="0">
                <a:latin typeface="Calibri"/>
                <a:cs typeface="Calibri"/>
              </a:rPr>
              <a:t>precedence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order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3236" y="4808912"/>
            <a:ext cx="120534" cy="47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2946" y="4835844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5705" y="4979323"/>
            <a:ext cx="1118061" cy="120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2946" y="5018456"/>
            <a:ext cx="1024890" cy="1905"/>
          </a:xfrm>
          <a:custGeom>
            <a:avLst/>
            <a:gdLst/>
            <a:ahLst/>
            <a:cxnLst/>
            <a:rect l="l" t="t" r="r" b="b"/>
            <a:pathLst>
              <a:path w="1024889" h="1904">
                <a:moveTo>
                  <a:pt x="0" y="0"/>
                </a:moveTo>
                <a:lnTo>
                  <a:pt x="1024874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8171" y="4808912"/>
            <a:ext cx="120534" cy="47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7225" y="4835844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2079" y="5340926"/>
            <a:ext cx="116378" cy="47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9287" y="5368450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4548" y="5511337"/>
            <a:ext cx="1197032" cy="120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9287" y="5551062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1828" y="5340926"/>
            <a:ext cx="116378" cy="473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78934" y="5368450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13704" y="5105267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427FFF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427FFF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427FFF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8379" y="4503064"/>
            <a:ext cx="10763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10)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5210" y="4859808"/>
            <a:ext cx="7816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Client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35210" y="5417537"/>
            <a:ext cx="7816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Client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2: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35210" y="6421550"/>
            <a:ext cx="105537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latin typeface="Calibri"/>
                <a:cs typeface="Calibri"/>
              </a:rPr>
              <a:t>Sequen7al: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06734" y="6421581"/>
            <a:ext cx="116378" cy="473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4447" y="6446223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9203" y="6591992"/>
            <a:ext cx="1113905" cy="116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64447" y="6628834"/>
            <a:ext cx="1024890" cy="1905"/>
          </a:xfrm>
          <a:custGeom>
            <a:avLst/>
            <a:gdLst/>
            <a:ahLst/>
            <a:cxnLst/>
            <a:rect l="l" t="t" r="r" b="b"/>
            <a:pathLst>
              <a:path w="1024889" h="1904">
                <a:moveTo>
                  <a:pt x="0" y="0"/>
                </a:moveTo>
                <a:lnTo>
                  <a:pt x="1024873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41669" y="6421581"/>
            <a:ext cx="116378" cy="473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98725" y="6446223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41421" y="6425737"/>
            <a:ext cx="120534" cy="473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00787" y="6451247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1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3891" y="6596148"/>
            <a:ext cx="1201189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0787" y="6633859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1171" y="6425737"/>
            <a:ext cx="120534" cy="473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0434" y="6451247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089311" y="6144178"/>
            <a:ext cx="10763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write(x,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10)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21465" y="6188850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427FFF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427FFF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427FFF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44341" y="4783974"/>
            <a:ext cx="120534" cy="4738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4389" y="481072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56811" y="4954385"/>
            <a:ext cx="1201189" cy="1163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04389" y="4993333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7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54090" y="4783974"/>
            <a:ext cx="120534" cy="4738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14037" y="481072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69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948807" y="4547539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FF2800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FF2800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FF2800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67548" y="6425737"/>
            <a:ext cx="120534" cy="4738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26201" y="6452032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69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80017" y="6596148"/>
            <a:ext cx="1197032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26201" y="6634644"/>
            <a:ext cx="1106805" cy="1270"/>
          </a:xfrm>
          <a:custGeom>
            <a:avLst/>
            <a:gdLst/>
            <a:ahLst/>
            <a:cxnLst/>
            <a:rect l="l" t="t" r="r" b="b"/>
            <a:pathLst>
              <a:path w="1106804" h="1270">
                <a:moveTo>
                  <a:pt x="0" y="0"/>
                </a:moveTo>
                <a:lnTo>
                  <a:pt x="1106666" y="78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77297" y="6425737"/>
            <a:ext cx="116378" cy="4738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35848" y="6452032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4" h="382270">
                <a:moveTo>
                  <a:pt x="1570" y="0"/>
                </a:moveTo>
                <a:lnTo>
                  <a:pt x="0" y="381868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670617" y="6188850"/>
            <a:ext cx="6762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FF2800"/>
                </a:solidFill>
                <a:latin typeface="Calibri"/>
                <a:cs typeface="Calibri"/>
              </a:rPr>
              <a:t>r</a:t>
            </a:r>
            <a:r>
              <a:rPr sz="1750" spc="5" dirty="0">
                <a:solidFill>
                  <a:srgbClr val="FF2800"/>
                </a:solidFill>
                <a:latin typeface="Calibri"/>
                <a:cs typeface="Calibri"/>
              </a:rPr>
              <a:t>ead(</a:t>
            </a:r>
            <a:r>
              <a:rPr sz="1750" spc="0" dirty="0">
                <a:solidFill>
                  <a:srgbClr val="FF2800"/>
                </a:solidFill>
                <a:latin typeface="Calibri"/>
                <a:cs typeface="Calibri"/>
              </a:rPr>
              <a:t>x)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49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64997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056" y="987191"/>
            <a:ext cx="643572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/>
              <a:t>Yahoo!: </a:t>
            </a:r>
            <a:r>
              <a:rPr spc="-30" dirty="0"/>
              <a:t>Workload</a:t>
            </a:r>
            <a:r>
              <a:rPr spc="15" dirty="0"/>
              <a:t> </a:t>
            </a:r>
            <a:r>
              <a:rPr spc="-25" dirty="0"/>
              <a:t>generated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141"/>
            <a:ext cx="5153025" cy="42906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0" dirty="0">
                <a:latin typeface="Calibri"/>
                <a:cs typeface="Calibri"/>
              </a:rPr>
              <a:t>Home</a:t>
            </a:r>
            <a:r>
              <a:rPr sz="3150" spc="-9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page</a:t>
            </a:r>
            <a:endParaRPr sz="31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38 million </a:t>
            </a:r>
            <a:r>
              <a:rPr sz="2750" spc="-5" dirty="0">
                <a:latin typeface="Calibri"/>
                <a:cs typeface="Calibri"/>
              </a:rPr>
              <a:t>users </a:t>
            </a:r>
            <a:r>
              <a:rPr sz="2750" spc="0" dirty="0">
                <a:latin typeface="Calibri"/>
                <a:cs typeface="Calibri"/>
              </a:rPr>
              <a:t>a </a:t>
            </a:r>
            <a:r>
              <a:rPr sz="2750" spc="-15" dirty="0">
                <a:latin typeface="Calibri"/>
                <a:cs typeface="Calibri"/>
              </a:rPr>
              <a:t>day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(USA)</a:t>
            </a:r>
            <a:endParaRPr sz="27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2.5 </a:t>
            </a:r>
            <a:r>
              <a:rPr sz="2750" dirty="0">
                <a:latin typeface="Calibri"/>
                <a:cs typeface="Calibri"/>
              </a:rPr>
              <a:t>billion </a:t>
            </a:r>
            <a:r>
              <a:rPr sz="2750" spc="-5" dirty="0">
                <a:latin typeface="Calibri"/>
                <a:cs typeface="Calibri"/>
              </a:rPr>
              <a:t>users </a:t>
            </a:r>
            <a:r>
              <a:rPr sz="2750" spc="0" dirty="0">
                <a:latin typeface="Calibri"/>
                <a:cs typeface="Calibri"/>
              </a:rPr>
              <a:t>a month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(USA)</a:t>
            </a:r>
            <a:endParaRPr sz="275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30" dirty="0">
                <a:latin typeface="Calibri"/>
                <a:cs typeface="Calibri"/>
              </a:rPr>
              <a:t>Web</a:t>
            </a:r>
            <a:r>
              <a:rPr sz="3150" spc="-8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search</a:t>
            </a:r>
            <a:endParaRPr sz="31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3 </a:t>
            </a:r>
            <a:r>
              <a:rPr sz="2750" dirty="0">
                <a:latin typeface="Calibri"/>
                <a:cs typeface="Calibri"/>
              </a:rPr>
              <a:t>billion queries </a:t>
            </a:r>
            <a:r>
              <a:rPr sz="2750" spc="0" dirty="0">
                <a:latin typeface="Calibri"/>
                <a:cs typeface="Calibri"/>
              </a:rPr>
              <a:t>a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0" dirty="0">
                <a:latin typeface="Calibri"/>
                <a:cs typeface="Calibri"/>
              </a:rPr>
              <a:t>month</a:t>
            </a:r>
            <a:endParaRPr sz="275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E‐mail</a:t>
            </a:r>
            <a:endParaRPr sz="31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90 million </a:t>
            </a:r>
            <a:r>
              <a:rPr sz="2750" dirty="0">
                <a:latin typeface="Calibri"/>
                <a:cs typeface="Calibri"/>
              </a:rPr>
              <a:t>actual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users</a:t>
            </a:r>
            <a:endParaRPr sz="27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10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0" dirty="0">
                <a:latin typeface="Calibri"/>
                <a:cs typeface="Calibri"/>
              </a:rPr>
              <a:t>min/visit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5</a:t>
            </a:fld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4517" y="987191"/>
            <a:ext cx="311340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Linearizability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50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37031" y="2018423"/>
            <a:ext cx="6102985" cy="219392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Is it </a:t>
            </a:r>
            <a:r>
              <a:rPr sz="3150" spc="-5" dirty="0">
                <a:latin typeface="Calibri"/>
                <a:cs typeface="Calibri"/>
              </a:rPr>
              <a:t>important? </a:t>
            </a:r>
            <a:r>
              <a:rPr sz="3150" dirty="0">
                <a:latin typeface="Calibri"/>
                <a:cs typeface="Calibri"/>
              </a:rPr>
              <a:t>It</a:t>
            </a:r>
            <a:r>
              <a:rPr sz="3150" spc="-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depends…</a:t>
            </a:r>
            <a:endParaRPr sz="315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Implements </a:t>
            </a:r>
            <a:r>
              <a:rPr sz="3150" spc="-10" dirty="0">
                <a:latin typeface="Calibri"/>
                <a:cs typeface="Calibri"/>
              </a:rPr>
              <a:t>universal </a:t>
            </a:r>
            <a:r>
              <a:rPr sz="3150" dirty="0">
                <a:latin typeface="Calibri"/>
                <a:cs typeface="Calibri"/>
              </a:rPr>
              <a:t>object</a:t>
            </a:r>
            <a:endParaRPr sz="31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15" dirty="0">
                <a:latin typeface="Calibri"/>
                <a:cs typeface="Calibri"/>
              </a:rPr>
              <a:t>Herlihy’s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result</a:t>
            </a:r>
            <a:endParaRPr sz="27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Implement </a:t>
            </a:r>
            <a:r>
              <a:rPr sz="2750" dirty="0">
                <a:latin typeface="Calibri"/>
                <a:cs typeface="Calibri"/>
              </a:rPr>
              <a:t>consensus </a:t>
            </a:r>
            <a:r>
              <a:rPr sz="2750" spc="-15" dirty="0">
                <a:latin typeface="Calibri"/>
                <a:cs typeface="Calibri"/>
              </a:rPr>
              <a:t>for </a:t>
            </a:r>
            <a:r>
              <a:rPr sz="2750" i="1" spc="5" dirty="0">
                <a:latin typeface="Calibri"/>
                <a:cs typeface="Calibri"/>
              </a:rPr>
              <a:t>n</a:t>
            </a:r>
            <a:r>
              <a:rPr sz="2750" i="1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processes</a:t>
            </a:r>
            <a:endParaRPr sz="2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672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719" y="987191"/>
            <a:ext cx="6533281" cy="682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Implemen</a:t>
            </a:r>
            <a:r>
              <a:rPr lang="en-US" spc="15" dirty="0"/>
              <a:t>ti</a:t>
            </a:r>
            <a:r>
              <a:rPr spc="15" dirty="0"/>
              <a:t>ng</a:t>
            </a:r>
            <a:r>
              <a:rPr spc="-65" dirty="0"/>
              <a:t> </a:t>
            </a:r>
            <a:r>
              <a:rPr spc="-10" dirty="0"/>
              <a:t>consensus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51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37031" y="2019141"/>
            <a:ext cx="7815580" cy="39268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 dirty="0">
                <a:latin typeface="Calibri"/>
                <a:cs typeface="Calibri"/>
              </a:rPr>
              <a:t>Each </a:t>
            </a:r>
            <a:r>
              <a:rPr sz="3150" spc="-5" dirty="0">
                <a:latin typeface="Calibri"/>
                <a:cs typeface="Calibri"/>
              </a:rPr>
              <a:t>process </a:t>
            </a:r>
            <a:r>
              <a:rPr sz="3150" i="1" spc="0" dirty="0">
                <a:latin typeface="Calibri"/>
                <a:cs typeface="Calibri"/>
              </a:rPr>
              <a:t>p </a:t>
            </a:r>
            <a:r>
              <a:rPr sz="3150" spc="-5" dirty="0">
                <a:latin typeface="Calibri"/>
                <a:cs typeface="Calibri"/>
              </a:rPr>
              <a:t>proposes </a:t>
            </a:r>
            <a:r>
              <a:rPr sz="3150" spc="0" dirty="0">
                <a:latin typeface="Calibri"/>
                <a:cs typeface="Calibri"/>
              </a:rPr>
              <a:t>then</a:t>
            </a:r>
            <a:r>
              <a:rPr sz="3150" spc="-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decides</a:t>
            </a:r>
            <a:endParaRPr sz="315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ourier New"/>
                <a:cs typeface="Courier New"/>
              </a:rPr>
              <a:t>Propose(v)</a:t>
            </a:r>
            <a:endParaRPr sz="2750">
              <a:latin typeface="Courier New"/>
              <a:cs typeface="Courier New"/>
            </a:endParaRPr>
          </a:p>
          <a:p>
            <a:pPr marL="747395" lvl="1" indent="-282575">
              <a:lnSpc>
                <a:spcPct val="100000"/>
              </a:lnSpc>
              <a:spcBef>
                <a:spcPts val="66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5" dirty="0">
                <a:latin typeface="Courier New"/>
                <a:cs typeface="Courier New"/>
              </a:rPr>
              <a:t>setData “/c/proposal-”, “v”,</a:t>
            </a:r>
            <a:r>
              <a:rPr sz="2350" spc="-25" dirty="0">
                <a:latin typeface="Courier New"/>
                <a:cs typeface="Courier New"/>
              </a:rPr>
              <a:t> </a:t>
            </a:r>
            <a:r>
              <a:rPr sz="2350" spc="0" dirty="0">
                <a:latin typeface="Courier New"/>
                <a:cs typeface="Courier New"/>
              </a:rPr>
              <a:t>sequential</a:t>
            </a:r>
            <a:endParaRPr sz="2350">
              <a:latin typeface="Courier New"/>
              <a:cs typeface="Courier New"/>
            </a:endParaRPr>
          </a:p>
          <a:p>
            <a:pPr marL="351790" indent="-33909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ourier New"/>
                <a:cs typeface="Courier New"/>
              </a:rPr>
              <a:t>Decide()</a:t>
            </a:r>
            <a:endParaRPr sz="2750">
              <a:latin typeface="Courier New"/>
              <a:cs typeface="Courier New"/>
            </a:endParaRPr>
          </a:p>
          <a:p>
            <a:pPr marL="747395" lvl="1" indent="-282575">
              <a:lnSpc>
                <a:spcPct val="100000"/>
              </a:lnSpc>
              <a:spcBef>
                <a:spcPts val="66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0" dirty="0">
                <a:latin typeface="Courier New"/>
                <a:cs typeface="Courier New"/>
              </a:rPr>
              <a:t>getChildren</a:t>
            </a:r>
            <a:r>
              <a:rPr sz="2350" spc="-25" dirty="0">
                <a:latin typeface="Courier New"/>
                <a:cs typeface="Courier New"/>
              </a:rPr>
              <a:t> </a:t>
            </a:r>
            <a:r>
              <a:rPr sz="2350" spc="5" dirty="0">
                <a:latin typeface="Courier New"/>
                <a:cs typeface="Courier New"/>
              </a:rPr>
              <a:t>“/c”</a:t>
            </a:r>
            <a:endParaRPr sz="2350">
              <a:latin typeface="Courier New"/>
              <a:cs typeface="Courier New"/>
            </a:endParaRPr>
          </a:p>
          <a:p>
            <a:pPr marL="747395" lvl="1" indent="-282575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Select </a:t>
            </a:r>
            <a:r>
              <a:rPr sz="2750" spc="0" dirty="0">
                <a:latin typeface="Calibri"/>
                <a:cs typeface="Calibri"/>
              </a:rPr>
              <a:t>znode </a:t>
            </a:r>
            <a:r>
              <a:rPr sz="2750" i="1" spc="5" dirty="0">
                <a:latin typeface="Courier New"/>
                <a:cs typeface="Courier New"/>
              </a:rPr>
              <a:t>z</a:t>
            </a:r>
            <a:r>
              <a:rPr sz="2750" i="1" spc="-1070" dirty="0">
                <a:latin typeface="Courier New"/>
                <a:cs typeface="Courier New"/>
              </a:rPr>
              <a:t> </a:t>
            </a:r>
            <a:r>
              <a:rPr sz="2750" spc="0" dirty="0">
                <a:latin typeface="Calibri"/>
                <a:cs typeface="Calibri"/>
              </a:rPr>
              <a:t>with </a:t>
            </a:r>
            <a:r>
              <a:rPr sz="2750" dirty="0">
                <a:latin typeface="Calibri"/>
                <a:cs typeface="Calibri"/>
              </a:rPr>
              <a:t>smallest </a:t>
            </a:r>
            <a:r>
              <a:rPr sz="2750" spc="0" dirty="0">
                <a:latin typeface="Calibri"/>
                <a:cs typeface="Calibri"/>
              </a:rPr>
              <a:t>sequence number</a:t>
            </a:r>
            <a:endParaRPr sz="27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565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5" dirty="0">
                <a:latin typeface="Courier New"/>
                <a:cs typeface="Courier New"/>
              </a:rPr>
              <a:t>v’ = getData</a:t>
            </a:r>
            <a:r>
              <a:rPr sz="2350" spc="-65" dirty="0">
                <a:latin typeface="Courier New"/>
                <a:cs typeface="Courier New"/>
              </a:rPr>
              <a:t> </a:t>
            </a:r>
            <a:r>
              <a:rPr sz="2350" spc="5" dirty="0">
                <a:latin typeface="Courier New"/>
                <a:cs typeface="Courier New"/>
              </a:rPr>
              <a:t>“/c/z”</a:t>
            </a:r>
            <a:endParaRPr sz="2350">
              <a:latin typeface="Courier New"/>
              <a:cs typeface="Courier New"/>
            </a:endParaRPr>
          </a:p>
          <a:p>
            <a:pPr marL="747395" lvl="1" indent="-282575">
              <a:lnSpc>
                <a:spcPct val="100000"/>
              </a:lnSpc>
              <a:spcBef>
                <a:spcPts val="730"/>
              </a:spcBef>
              <a:buFont typeface="Arial"/>
              <a:buChar char="–"/>
              <a:tabLst>
                <a:tab pos="748030" algn="l"/>
              </a:tabLst>
            </a:pPr>
            <a:r>
              <a:rPr sz="2750" dirty="0">
                <a:latin typeface="Calibri"/>
                <a:cs typeface="Calibri"/>
              </a:rPr>
              <a:t>Decide </a:t>
            </a:r>
            <a:r>
              <a:rPr sz="2750" spc="0" dirty="0">
                <a:latin typeface="Calibri"/>
                <a:cs typeface="Calibri"/>
              </a:rPr>
              <a:t>upon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350" spc="5" dirty="0">
                <a:latin typeface="Courier New"/>
                <a:cs typeface="Courier New"/>
              </a:rPr>
              <a:t>v’</a:t>
            </a:r>
            <a:endParaRPr sz="235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72438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4517" y="987191"/>
            <a:ext cx="311340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Linearizability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52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37031" y="2018423"/>
            <a:ext cx="6226175" cy="269621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Is it </a:t>
            </a:r>
            <a:r>
              <a:rPr sz="3150" spc="-5" dirty="0">
                <a:latin typeface="Calibri"/>
                <a:cs typeface="Calibri"/>
              </a:rPr>
              <a:t>important? </a:t>
            </a:r>
            <a:r>
              <a:rPr sz="3150" dirty="0">
                <a:latin typeface="Calibri"/>
                <a:cs typeface="Calibri"/>
              </a:rPr>
              <a:t>It</a:t>
            </a:r>
            <a:r>
              <a:rPr sz="3150" spc="-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depends…</a:t>
            </a:r>
            <a:endParaRPr sz="315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Implements </a:t>
            </a:r>
            <a:r>
              <a:rPr sz="3150" spc="-10" dirty="0">
                <a:latin typeface="Calibri"/>
                <a:cs typeface="Calibri"/>
              </a:rPr>
              <a:t>universal </a:t>
            </a:r>
            <a:r>
              <a:rPr sz="3150" dirty="0">
                <a:latin typeface="Calibri"/>
                <a:cs typeface="Calibri"/>
              </a:rPr>
              <a:t>object</a:t>
            </a:r>
            <a:endParaRPr sz="31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15" dirty="0">
                <a:latin typeface="Calibri"/>
                <a:cs typeface="Calibri"/>
              </a:rPr>
              <a:t>Herlihy’s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result</a:t>
            </a:r>
            <a:endParaRPr sz="27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0" dirty="0">
                <a:latin typeface="Calibri"/>
                <a:cs typeface="Calibri"/>
              </a:rPr>
              <a:t>Implement </a:t>
            </a:r>
            <a:r>
              <a:rPr sz="2750" dirty="0">
                <a:latin typeface="Calibri"/>
                <a:cs typeface="Calibri"/>
              </a:rPr>
              <a:t>consensus </a:t>
            </a:r>
            <a:r>
              <a:rPr sz="2750" spc="-15" dirty="0">
                <a:latin typeface="Calibri"/>
                <a:cs typeface="Calibri"/>
              </a:rPr>
              <a:t>for </a:t>
            </a:r>
            <a:r>
              <a:rPr sz="2750" i="1" spc="5" dirty="0">
                <a:latin typeface="Calibri"/>
                <a:cs typeface="Calibri"/>
              </a:rPr>
              <a:t>n</a:t>
            </a:r>
            <a:r>
              <a:rPr sz="2750" i="1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processes</a:t>
            </a:r>
            <a:endParaRPr sz="275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5" dirty="0">
                <a:latin typeface="Calibri"/>
                <a:cs typeface="Calibri"/>
              </a:rPr>
              <a:t>… </a:t>
            </a:r>
            <a:r>
              <a:rPr sz="2750" spc="0" dirty="0">
                <a:latin typeface="Calibri"/>
                <a:cs typeface="Calibri"/>
              </a:rPr>
              <a:t>but </a:t>
            </a:r>
            <a:r>
              <a:rPr sz="2750" dirty="0">
                <a:latin typeface="Calibri"/>
                <a:cs typeface="Calibri"/>
              </a:rPr>
              <a:t>it is </a:t>
            </a:r>
            <a:r>
              <a:rPr sz="2750" spc="-10" dirty="0">
                <a:latin typeface="Calibri"/>
                <a:cs typeface="Calibri"/>
              </a:rPr>
              <a:t>aﬀected </a:t>
            </a:r>
            <a:r>
              <a:rPr sz="2750" dirty="0">
                <a:latin typeface="Calibri"/>
                <a:cs typeface="Calibri"/>
              </a:rPr>
              <a:t>by </a:t>
            </a:r>
            <a:r>
              <a:rPr sz="2750" spc="0" dirty="0">
                <a:latin typeface="Calibri"/>
                <a:cs typeface="Calibri"/>
              </a:rPr>
              <a:t>hidden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0" dirty="0">
                <a:latin typeface="Calibri"/>
                <a:cs typeface="Calibri"/>
              </a:rPr>
              <a:t>channels</a:t>
            </a:r>
            <a:endParaRPr sz="2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5812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040" y="987191"/>
            <a:ext cx="375666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Hidden</a:t>
            </a:r>
            <a:r>
              <a:rPr spc="-90" dirty="0"/>
              <a:t> </a:t>
            </a:r>
            <a:r>
              <a:rPr dirty="0"/>
              <a:t>channels</a:t>
            </a:r>
          </a:p>
        </p:txBody>
      </p:sp>
      <p:sp>
        <p:nvSpPr>
          <p:cNvPr id="3" name="object 3"/>
          <p:cNvSpPr/>
          <p:nvPr/>
        </p:nvSpPr>
        <p:spPr>
          <a:xfrm>
            <a:off x="5744094" y="2231966"/>
            <a:ext cx="3412374" cy="457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2984" y="2265771"/>
            <a:ext cx="3296285" cy="4459605"/>
          </a:xfrm>
          <a:custGeom>
            <a:avLst/>
            <a:gdLst/>
            <a:ahLst/>
            <a:cxnLst/>
            <a:rect l="l" t="t" r="r" b="b"/>
            <a:pathLst>
              <a:path w="3296284" h="4459605">
                <a:moveTo>
                  <a:pt x="0" y="549364"/>
                </a:moveTo>
                <a:lnTo>
                  <a:pt x="2016" y="501963"/>
                </a:lnTo>
                <a:lnTo>
                  <a:pt x="7956" y="455681"/>
                </a:lnTo>
                <a:lnTo>
                  <a:pt x="17653" y="410684"/>
                </a:lnTo>
                <a:lnTo>
                  <a:pt x="30944" y="367137"/>
                </a:lnTo>
                <a:lnTo>
                  <a:pt x="47664" y="325204"/>
                </a:lnTo>
                <a:lnTo>
                  <a:pt x="67646" y="285050"/>
                </a:lnTo>
                <a:lnTo>
                  <a:pt x="90728" y="246841"/>
                </a:lnTo>
                <a:lnTo>
                  <a:pt x="116743" y="210740"/>
                </a:lnTo>
                <a:lnTo>
                  <a:pt x="145526" y="176914"/>
                </a:lnTo>
                <a:lnTo>
                  <a:pt x="176914" y="145526"/>
                </a:lnTo>
                <a:lnTo>
                  <a:pt x="210740" y="116743"/>
                </a:lnTo>
                <a:lnTo>
                  <a:pt x="246841" y="90728"/>
                </a:lnTo>
                <a:lnTo>
                  <a:pt x="285050" y="67646"/>
                </a:lnTo>
                <a:lnTo>
                  <a:pt x="325204" y="47664"/>
                </a:lnTo>
                <a:lnTo>
                  <a:pt x="367137" y="30944"/>
                </a:lnTo>
                <a:lnTo>
                  <a:pt x="410684" y="17653"/>
                </a:lnTo>
                <a:lnTo>
                  <a:pt x="455681" y="7956"/>
                </a:lnTo>
                <a:lnTo>
                  <a:pt x="501963" y="2016"/>
                </a:lnTo>
                <a:lnTo>
                  <a:pt x="549364" y="0"/>
                </a:lnTo>
                <a:lnTo>
                  <a:pt x="2746760" y="0"/>
                </a:lnTo>
                <a:lnTo>
                  <a:pt x="2794161" y="2016"/>
                </a:lnTo>
                <a:lnTo>
                  <a:pt x="2840443" y="7956"/>
                </a:lnTo>
                <a:lnTo>
                  <a:pt x="2885440" y="17653"/>
                </a:lnTo>
                <a:lnTo>
                  <a:pt x="2928987" y="30944"/>
                </a:lnTo>
                <a:lnTo>
                  <a:pt x="2970920" y="47664"/>
                </a:lnTo>
                <a:lnTo>
                  <a:pt x="3011074" y="67646"/>
                </a:lnTo>
                <a:lnTo>
                  <a:pt x="3049284" y="90728"/>
                </a:lnTo>
                <a:lnTo>
                  <a:pt x="3085384" y="116743"/>
                </a:lnTo>
                <a:lnTo>
                  <a:pt x="3119211" y="145526"/>
                </a:lnTo>
                <a:lnTo>
                  <a:pt x="3150598" y="176914"/>
                </a:lnTo>
                <a:lnTo>
                  <a:pt x="3179382" y="210740"/>
                </a:lnTo>
                <a:lnTo>
                  <a:pt x="3205397" y="246841"/>
                </a:lnTo>
                <a:lnTo>
                  <a:pt x="3228478" y="285050"/>
                </a:lnTo>
                <a:lnTo>
                  <a:pt x="3248461" y="325204"/>
                </a:lnTo>
                <a:lnTo>
                  <a:pt x="3265180" y="367137"/>
                </a:lnTo>
                <a:lnTo>
                  <a:pt x="3278471" y="410684"/>
                </a:lnTo>
                <a:lnTo>
                  <a:pt x="3288169" y="455681"/>
                </a:lnTo>
                <a:lnTo>
                  <a:pt x="3294108" y="501963"/>
                </a:lnTo>
                <a:lnTo>
                  <a:pt x="3296125" y="549364"/>
                </a:lnTo>
                <a:lnTo>
                  <a:pt x="3296125" y="3909951"/>
                </a:lnTo>
                <a:lnTo>
                  <a:pt x="3294108" y="3957352"/>
                </a:lnTo>
                <a:lnTo>
                  <a:pt x="3288169" y="4003633"/>
                </a:lnTo>
                <a:lnTo>
                  <a:pt x="3278471" y="4048630"/>
                </a:lnTo>
                <a:lnTo>
                  <a:pt x="3265180" y="4092178"/>
                </a:lnTo>
                <a:lnTo>
                  <a:pt x="3248461" y="4134111"/>
                </a:lnTo>
                <a:lnTo>
                  <a:pt x="3228478" y="4174265"/>
                </a:lnTo>
                <a:lnTo>
                  <a:pt x="3205397" y="4212474"/>
                </a:lnTo>
                <a:lnTo>
                  <a:pt x="3179382" y="4248575"/>
                </a:lnTo>
                <a:lnTo>
                  <a:pt x="3150598" y="4282401"/>
                </a:lnTo>
                <a:lnTo>
                  <a:pt x="3119211" y="4313789"/>
                </a:lnTo>
                <a:lnTo>
                  <a:pt x="3085384" y="4342572"/>
                </a:lnTo>
                <a:lnTo>
                  <a:pt x="3049284" y="4368587"/>
                </a:lnTo>
                <a:lnTo>
                  <a:pt x="3011074" y="4391669"/>
                </a:lnTo>
                <a:lnTo>
                  <a:pt x="2970920" y="4411651"/>
                </a:lnTo>
                <a:lnTo>
                  <a:pt x="2928987" y="4428371"/>
                </a:lnTo>
                <a:lnTo>
                  <a:pt x="2885440" y="4441662"/>
                </a:lnTo>
                <a:lnTo>
                  <a:pt x="2840443" y="4451359"/>
                </a:lnTo>
                <a:lnTo>
                  <a:pt x="2794161" y="4457299"/>
                </a:lnTo>
                <a:lnTo>
                  <a:pt x="2746760" y="4459315"/>
                </a:lnTo>
                <a:lnTo>
                  <a:pt x="549364" y="4459315"/>
                </a:lnTo>
                <a:lnTo>
                  <a:pt x="501963" y="4457299"/>
                </a:lnTo>
                <a:lnTo>
                  <a:pt x="455681" y="4451359"/>
                </a:lnTo>
                <a:lnTo>
                  <a:pt x="410684" y="4441662"/>
                </a:lnTo>
                <a:lnTo>
                  <a:pt x="367137" y="4428371"/>
                </a:lnTo>
                <a:lnTo>
                  <a:pt x="325204" y="4411651"/>
                </a:lnTo>
                <a:lnTo>
                  <a:pt x="285050" y="4391669"/>
                </a:lnTo>
                <a:lnTo>
                  <a:pt x="246841" y="4368587"/>
                </a:lnTo>
                <a:lnTo>
                  <a:pt x="210740" y="4342572"/>
                </a:lnTo>
                <a:lnTo>
                  <a:pt x="176914" y="4313789"/>
                </a:lnTo>
                <a:lnTo>
                  <a:pt x="145526" y="4282401"/>
                </a:lnTo>
                <a:lnTo>
                  <a:pt x="116743" y="4248575"/>
                </a:lnTo>
                <a:lnTo>
                  <a:pt x="90728" y="4212474"/>
                </a:lnTo>
                <a:lnTo>
                  <a:pt x="67646" y="4174265"/>
                </a:lnTo>
                <a:lnTo>
                  <a:pt x="47664" y="4134111"/>
                </a:lnTo>
                <a:lnTo>
                  <a:pt x="30944" y="4092178"/>
                </a:lnTo>
                <a:lnTo>
                  <a:pt x="17653" y="4048630"/>
                </a:lnTo>
                <a:lnTo>
                  <a:pt x="7956" y="4003633"/>
                </a:lnTo>
                <a:lnTo>
                  <a:pt x="2016" y="3957352"/>
                </a:lnTo>
                <a:lnTo>
                  <a:pt x="0" y="3909951"/>
                </a:lnTo>
                <a:lnTo>
                  <a:pt x="0" y="549364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7796" y="2460567"/>
            <a:ext cx="594360" cy="619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18005" y="2486853"/>
            <a:ext cx="494921" cy="520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8004" y="2486853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4709" y="2980112"/>
            <a:ext cx="120534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64679" y="3006897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2032" y="3104803"/>
            <a:ext cx="748145" cy="623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5694" y="3233649"/>
            <a:ext cx="328352" cy="382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3662" y="3133296"/>
            <a:ext cx="645546" cy="520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3663" y="3133297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58896" y="3244956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17177" y="3333402"/>
            <a:ext cx="490450" cy="116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4679" y="3371179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01097" y="2594743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12075" y="3256967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84068" y="5453148"/>
            <a:ext cx="1276003" cy="748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4111" y="5479933"/>
            <a:ext cx="1174595" cy="6494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4111" y="5479932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3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2" y="31703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63976" y="5656282"/>
            <a:ext cx="7207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89414" y="5727468"/>
            <a:ext cx="3599411" cy="1205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3829" y="5767590"/>
            <a:ext cx="3508375" cy="1270"/>
          </a:xfrm>
          <a:custGeom>
            <a:avLst/>
            <a:gdLst/>
            <a:ahLst/>
            <a:cxnLst/>
            <a:rect l="l" t="t" r="r" b="b"/>
            <a:pathLst>
              <a:path w="3508375" h="1270">
                <a:moveTo>
                  <a:pt x="0" y="706"/>
                </a:moveTo>
                <a:lnTo>
                  <a:pt x="350831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59131" y="2805544"/>
            <a:ext cx="1276003" cy="7523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8988" y="2834805"/>
            <a:ext cx="1174595" cy="6494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8988" y="2834805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8"/>
                </a:lnTo>
                <a:lnTo>
                  <a:pt x="1142891" y="617724"/>
                </a:lnTo>
                <a:lnTo>
                  <a:pt x="1108486" y="640920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0"/>
                </a:lnTo>
                <a:lnTo>
                  <a:pt x="31702" y="617724"/>
                </a:lnTo>
                <a:lnTo>
                  <a:pt x="8506" y="583318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38853" y="3011155"/>
            <a:ext cx="7207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76945" y="3133897"/>
            <a:ext cx="3611879" cy="1163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21267" y="3171843"/>
            <a:ext cx="3521075" cy="1905"/>
          </a:xfrm>
          <a:custGeom>
            <a:avLst/>
            <a:gdLst/>
            <a:ahLst/>
            <a:cxnLst/>
            <a:rect l="l" t="t" r="r" b="b"/>
            <a:pathLst>
              <a:path w="3521075" h="1905">
                <a:moveTo>
                  <a:pt x="0" y="0"/>
                </a:moveTo>
                <a:lnTo>
                  <a:pt x="3520875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67796" y="3915293"/>
            <a:ext cx="594360" cy="6192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8005" y="3941470"/>
            <a:ext cx="494921" cy="5200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18004" y="3941469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04709" y="4434840"/>
            <a:ext cx="120534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64679" y="4461513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12032" y="4559530"/>
            <a:ext cx="748145" cy="6234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15694" y="4688377"/>
            <a:ext cx="328352" cy="382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63662" y="4587914"/>
            <a:ext cx="645546" cy="5200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63663" y="4587913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158896" y="4699572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517177" y="4788130"/>
            <a:ext cx="490450" cy="11637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64679" y="4825795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001097" y="4049359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12075" y="4711584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226231" y="5365865"/>
            <a:ext cx="598516" cy="6234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77695" y="5395300"/>
            <a:ext cx="494921" cy="5200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77695" y="5395300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67302" y="5889566"/>
            <a:ext cx="116378" cy="4571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4370" y="5915344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74625" y="6014257"/>
            <a:ext cx="743988" cy="6192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74130" y="6143104"/>
            <a:ext cx="332509" cy="3823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23354" y="6041744"/>
            <a:ext cx="645546" cy="5200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23354" y="6041744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5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7" y="3403"/>
                </a:lnTo>
                <a:lnTo>
                  <a:pt x="322772" y="0"/>
                </a:lnTo>
                <a:lnTo>
                  <a:pt x="375128" y="3403"/>
                </a:lnTo>
                <a:lnTo>
                  <a:pt x="424794" y="13256"/>
                </a:lnTo>
                <a:lnTo>
                  <a:pt x="471105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5" y="491020"/>
                </a:lnTo>
                <a:lnTo>
                  <a:pt x="424794" y="506788"/>
                </a:lnTo>
                <a:lnTo>
                  <a:pt x="375128" y="516640"/>
                </a:lnTo>
                <a:lnTo>
                  <a:pt x="322772" y="520044"/>
                </a:lnTo>
                <a:lnTo>
                  <a:pt x="270417" y="516640"/>
                </a:lnTo>
                <a:lnTo>
                  <a:pt x="220751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7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118586" y="6153403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479771" y="6242857"/>
            <a:ext cx="490450" cy="1163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24370" y="627962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960787" y="5503190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71765" y="6165414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093228" y="2344188"/>
            <a:ext cx="2419003" cy="14962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42143" y="2373800"/>
            <a:ext cx="2320925" cy="1391920"/>
          </a:xfrm>
          <a:custGeom>
            <a:avLst/>
            <a:gdLst/>
            <a:ahLst/>
            <a:cxnLst/>
            <a:rect l="l" t="t" r="r" b="b"/>
            <a:pathLst>
              <a:path w="2320925" h="1391920">
                <a:moveTo>
                  <a:pt x="0" y="231972"/>
                </a:moveTo>
                <a:lnTo>
                  <a:pt x="4712" y="185221"/>
                </a:lnTo>
                <a:lnTo>
                  <a:pt x="18229" y="141678"/>
                </a:lnTo>
                <a:lnTo>
                  <a:pt x="39617" y="102274"/>
                </a:lnTo>
                <a:lnTo>
                  <a:pt x="67943" y="67943"/>
                </a:lnTo>
                <a:lnTo>
                  <a:pt x="102274" y="39617"/>
                </a:lnTo>
                <a:lnTo>
                  <a:pt x="141678" y="18229"/>
                </a:lnTo>
                <a:lnTo>
                  <a:pt x="185221" y="4712"/>
                </a:lnTo>
                <a:lnTo>
                  <a:pt x="231972" y="0"/>
                </a:lnTo>
                <a:lnTo>
                  <a:pt x="2088902" y="0"/>
                </a:lnTo>
                <a:lnTo>
                  <a:pt x="2135653" y="4712"/>
                </a:lnTo>
                <a:lnTo>
                  <a:pt x="2179197" y="18229"/>
                </a:lnTo>
                <a:lnTo>
                  <a:pt x="2218600" y="39617"/>
                </a:lnTo>
                <a:lnTo>
                  <a:pt x="2252932" y="67943"/>
                </a:lnTo>
                <a:lnTo>
                  <a:pt x="2281257" y="102274"/>
                </a:lnTo>
                <a:lnTo>
                  <a:pt x="2302645" y="141678"/>
                </a:lnTo>
                <a:lnTo>
                  <a:pt x="2316162" y="185221"/>
                </a:lnTo>
                <a:lnTo>
                  <a:pt x="2320874" y="231972"/>
                </a:lnTo>
                <a:lnTo>
                  <a:pt x="2320874" y="1159836"/>
                </a:lnTo>
                <a:lnTo>
                  <a:pt x="2316162" y="1206587"/>
                </a:lnTo>
                <a:lnTo>
                  <a:pt x="2302645" y="1250130"/>
                </a:lnTo>
                <a:lnTo>
                  <a:pt x="2281257" y="1289534"/>
                </a:lnTo>
                <a:lnTo>
                  <a:pt x="2252932" y="1323865"/>
                </a:lnTo>
                <a:lnTo>
                  <a:pt x="2218600" y="1352191"/>
                </a:lnTo>
                <a:lnTo>
                  <a:pt x="2179197" y="1373579"/>
                </a:lnTo>
                <a:lnTo>
                  <a:pt x="2135653" y="1387096"/>
                </a:lnTo>
                <a:lnTo>
                  <a:pt x="2088902" y="1391809"/>
                </a:lnTo>
                <a:lnTo>
                  <a:pt x="231972" y="1391809"/>
                </a:lnTo>
                <a:lnTo>
                  <a:pt x="185221" y="1387096"/>
                </a:lnTo>
                <a:lnTo>
                  <a:pt x="141678" y="1373579"/>
                </a:lnTo>
                <a:lnTo>
                  <a:pt x="102274" y="1352191"/>
                </a:lnTo>
                <a:lnTo>
                  <a:pt x="67943" y="1323865"/>
                </a:lnTo>
                <a:lnTo>
                  <a:pt x="39617" y="1289534"/>
                </a:lnTo>
                <a:lnTo>
                  <a:pt x="18229" y="1250130"/>
                </a:lnTo>
                <a:lnTo>
                  <a:pt x="4712" y="1206587"/>
                </a:lnTo>
                <a:lnTo>
                  <a:pt x="0" y="1159836"/>
                </a:lnTo>
                <a:lnTo>
                  <a:pt x="0" y="231972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93228" y="3844636"/>
            <a:ext cx="2419003" cy="14256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42143" y="3873637"/>
            <a:ext cx="2320925" cy="1322705"/>
          </a:xfrm>
          <a:custGeom>
            <a:avLst/>
            <a:gdLst/>
            <a:ahLst/>
            <a:cxnLst/>
            <a:rect l="l" t="t" r="r" b="b"/>
            <a:pathLst>
              <a:path w="2320925" h="1322704">
                <a:moveTo>
                  <a:pt x="0" y="220379"/>
                </a:moveTo>
                <a:lnTo>
                  <a:pt x="4477" y="175965"/>
                </a:lnTo>
                <a:lnTo>
                  <a:pt x="17318" y="134597"/>
                </a:lnTo>
                <a:lnTo>
                  <a:pt x="37637" y="97163"/>
                </a:lnTo>
                <a:lnTo>
                  <a:pt x="64547" y="64547"/>
                </a:lnTo>
                <a:lnTo>
                  <a:pt x="97162" y="37637"/>
                </a:lnTo>
                <a:lnTo>
                  <a:pt x="134597" y="17318"/>
                </a:lnTo>
                <a:lnTo>
                  <a:pt x="175965" y="4477"/>
                </a:lnTo>
                <a:lnTo>
                  <a:pt x="220379" y="0"/>
                </a:lnTo>
                <a:lnTo>
                  <a:pt x="2100495" y="0"/>
                </a:lnTo>
                <a:lnTo>
                  <a:pt x="2144909" y="4477"/>
                </a:lnTo>
                <a:lnTo>
                  <a:pt x="2186276" y="17318"/>
                </a:lnTo>
                <a:lnTo>
                  <a:pt x="2223711" y="37637"/>
                </a:lnTo>
                <a:lnTo>
                  <a:pt x="2256327" y="64547"/>
                </a:lnTo>
                <a:lnTo>
                  <a:pt x="2283237" y="97163"/>
                </a:lnTo>
                <a:lnTo>
                  <a:pt x="2303556" y="134597"/>
                </a:lnTo>
                <a:lnTo>
                  <a:pt x="2316397" y="175965"/>
                </a:lnTo>
                <a:lnTo>
                  <a:pt x="2320874" y="220379"/>
                </a:lnTo>
                <a:lnTo>
                  <a:pt x="2320874" y="1101870"/>
                </a:lnTo>
                <a:lnTo>
                  <a:pt x="2316397" y="1146284"/>
                </a:lnTo>
                <a:lnTo>
                  <a:pt x="2303556" y="1187652"/>
                </a:lnTo>
                <a:lnTo>
                  <a:pt x="2283237" y="1225086"/>
                </a:lnTo>
                <a:lnTo>
                  <a:pt x="2256327" y="1257702"/>
                </a:lnTo>
                <a:lnTo>
                  <a:pt x="2223711" y="1284612"/>
                </a:lnTo>
                <a:lnTo>
                  <a:pt x="2186276" y="1304931"/>
                </a:lnTo>
                <a:lnTo>
                  <a:pt x="2144909" y="1317772"/>
                </a:lnTo>
                <a:lnTo>
                  <a:pt x="2100495" y="1322250"/>
                </a:lnTo>
                <a:lnTo>
                  <a:pt x="220379" y="1322250"/>
                </a:lnTo>
                <a:lnTo>
                  <a:pt x="175965" y="1317772"/>
                </a:lnTo>
                <a:lnTo>
                  <a:pt x="134597" y="1304931"/>
                </a:lnTo>
                <a:lnTo>
                  <a:pt x="97162" y="1284612"/>
                </a:lnTo>
                <a:lnTo>
                  <a:pt x="64547" y="1257702"/>
                </a:lnTo>
                <a:lnTo>
                  <a:pt x="37637" y="1225086"/>
                </a:lnTo>
                <a:lnTo>
                  <a:pt x="17318" y="1187652"/>
                </a:lnTo>
                <a:lnTo>
                  <a:pt x="4477" y="1146284"/>
                </a:lnTo>
                <a:lnTo>
                  <a:pt x="0" y="1101870"/>
                </a:lnTo>
                <a:lnTo>
                  <a:pt x="0" y="220379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540762" y="292715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40762" y="434628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093228" y="5303519"/>
            <a:ext cx="2419003" cy="14214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42143" y="5330766"/>
            <a:ext cx="2320925" cy="1322705"/>
          </a:xfrm>
          <a:custGeom>
            <a:avLst/>
            <a:gdLst/>
            <a:ahLst/>
            <a:cxnLst/>
            <a:rect l="l" t="t" r="r" b="b"/>
            <a:pathLst>
              <a:path w="2320925" h="1322704">
                <a:moveTo>
                  <a:pt x="0" y="220379"/>
                </a:moveTo>
                <a:lnTo>
                  <a:pt x="4477" y="175965"/>
                </a:lnTo>
                <a:lnTo>
                  <a:pt x="17318" y="134597"/>
                </a:lnTo>
                <a:lnTo>
                  <a:pt x="37637" y="97163"/>
                </a:lnTo>
                <a:lnTo>
                  <a:pt x="64547" y="64547"/>
                </a:lnTo>
                <a:lnTo>
                  <a:pt x="97162" y="37637"/>
                </a:lnTo>
                <a:lnTo>
                  <a:pt x="134597" y="17318"/>
                </a:lnTo>
                <a:lnTo>
                  <a:pt x="175965" y="4477"/>
                </a:lnTo>
                <a:lnTo>
                  <a:pt x="220379" y="0"/>
                </a:lnTo>
                <a:lnTo>
                  <a:pt x="2100495" y="0"/>
                </a:lnTo>
                <a:lnTo>
                  <a:pt x="2144909" y="4477"/>
                </a:lnTo>
                <a:lnTo>
                  <a:pt x="2186276" y="17318"/>
                </a:lnTo>
                <a:lnTo>
                  <a:pt x="2223711" y="37637"/>
                </a:lnTo>
                <a:lnTo>
                  <a:pt x="2256327" y="64547"/>
                </a:lnTo>
                <a:lnTo>
                  <a:pt x="2283237" y="97163"/>
                </a:lnTo>
                <a:lnTo>
                  <a:pt x="2303556" y="134597"/>
                </a:lnTo>
                <a:lnTo>
                  <a:pt x="2316397" y="175965"/>
                </a:lnTo>
                <a:lnTo>
                  <a:pt x="2320874" y="220379"/>
                </a:lnTo>
                <a:lnTo>
                  <a:pt x="2320874" y="1101870"/>
                </a:lnTo>
                <a:lnTo>
                  <a:pt x="2316397" y="1146284"/>
                </a:lnTo>
                <a:lnTo>
                  <a:pt x="2303556" y="1187652"/>
                </a:lnTo>
                <a:lnTo>
                  <a:pt x="2283237" y="1225086"/>
                </a:lnTo>
                <a:lnTo>
                  <a:pt x="2256327" y="1257702"/>
                </a:lnTo>
                <a:lnTo>
                  <a:pt x="2223711" y="1284612"/>
                </a:lnTo>
                <a:lnTo>
                  <a:pt x="2186276" y="1304931"/>
                </a:lnTo>
                <a:lnTo>
                  <a:pt x="2144909" y="1317772"/>
                </a:lnTo>
                <a:lnTo>
                  <a:pt x="2100495" y="1322250"/>
                </a:lnTo>
                <a:lnTo>
                  <a:pt x="220379" y="1322250"/>
                </a:lnTo>
                <a:lnTo>
                  <a:pt x="175965" y="1317772"/>
                </a:lnTo>
                <a:lnTo>
                  <a:pt x="134597" y="1304931"/>
                </a:lnTo>
                <a:lnTo>
                  <a:pt x="97162" y="1284612"/>
                </a:lnTo>
                <a:lnTo>
                  <a:pt x="64547" y="1257702"/>
                </a:lnTo>
                <a:lnTo>
                  <a:pt x="37637" y="1225086"/>
                </a:lnTo>
                <a:lnTo>
                  <a:pt x="17318" y="1187652"/>
                </a:lnTo>
                <a:lnTo>
                  <a:pt x="4477" y="1146284"/>
                </a:lnTo>
                <a:lnTo>
                  <a:pt x="0" y="1101870"/>
                </a:lnTo>
                <a:lnTo>
                  <a:pt x="0" y="220379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540762" y="580011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ZK3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53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3984296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040" y="987191"/>
            <a:ext cx="375666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Hidden</a:t>
            </a:r>
            <a:r>
              <a:rPr spc="-90" dirty="0"/>
              <a:t> </a:t>
            </a:r>
            <a:r>
              <a:rPr dirty="0"/>
              <a:t>channels</a:t>
            </a:r>
          </a:p>
        </p:txBody>
      </p:sp>
      <p:sp>
        <p:nvSpPr>
          <p:cNvPr id="3" name="object 3"/>
          <p:cNvSpPr/>
          <p:nvPr/>
        </p:nvSpPr>
        <p:spPr>
          <a:xfrm>
            <a:off x="5744094" y="2231966"/>
            <a:ext cx="3412374" cy="457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2984" y="2265771"/>
            <a:ext cx="3296285" cy="4459605"/>
          </a:xfrm>
          <a:custGeom>
            <a:avLst/>
            <a:gdLst/>
            <a:ahLst/>
            <a:cxnLst/>
            <a:rect l="l" t="t" r="r" b="b"/>
            <a:pathLst>
              <a:path w="3296284" h="4459605">
                <a:moveTo>
                  <a:pt x="0" y="549364"/>
                </a:moveTo>
                <a:lnTo>
                  <a:pt x="2016" y="501963"/>
                </a:lnTo>
                <a:lnTo>
                  <a:pt x="7956" y="455681"/>
                </a:lnTo>
                <a:lnTo>
                  <a:pt x="17653" y="410684"/>
                </a:lnTo>
                <a:lnTo>
                  <a:pt x="30944" y="367137"/>
                </a:lnTo>
                <a:lnTo>
                  <a:pt x="47664" y="325204"/>
                </a:lnTo>
                <a:lnTo>
                  <a:pt x="67646" y="285050"/>
                </a:lnTo>
                <a:lnTo>
                  <a:pt x="90728" y="246841"/>
                </a:lnTo>
                <a:lnTo>
                  <a:pt x="116743" y="210740"/>
                </a:lnTo>
                <a:lnTo>
                  <a:pt x="145526" y="176914"/>
                </a:lnTo>
                <a:lnTo>
                  <a:pt x="176914" y="145526"/>
                </a:lnTo>
                <a:lnTo>
                  <a:pt x="210740" y="116743"/>
                </a:lnTo>
                <a:lnTo>
                  <a:pt x="246841" y="90728"/>
                </a:lnTo>
                <a:lnTo>
                  <a:pt x="285050" y="67646"/>
                </a:lnTo>
                <a:lnTo>
                  <a:pt x="325204" y="47664"/>
                </a:lnTo>
                <a:lnTo>
                  <a:pt x="367137" y="30944"/>
                </a:lnTo>
                <a:lnTo>
                  <a:pt x="410684" y="17653"/>
                </a:lnTo>
                <a:lnTo>
                  <a:pt x="455681" y="7956"/>
                </a:lnTo>
                <a:lnTo>
                  <a:pt x="501963" y="2016"/>
                </a:lnTo>
                <a:lnTo>
                  <a:pt x="549364" y="0"/>
                </a:lnTo>
                <a:lnTo>
                  <a:pt x="2746760" y="0"/>
                </a:lnTo>
                <a:lnTo>
                  <a:pt x="2794161" y="2016"/>
                </a:lnTo>
                <a:lnTo>
                  <a:pt x="2840443" y="7956"/>
                </a:lnTo>
                <a:lnTo>
                  <a:pt x="2885440" y="17653"/>
                </a:lnTo>
                <a:lnTo>
                  <a:pt x="2928987" y="30944"/>
                </a:lnTo>
                <a:lnTo>
                  <a:pt x="2970920" y="47664"/>
                </a:lnTo>
                <a:lnTo>
                  <a:pt x="3011074" y="67646"/>
                </a:lnTo>
                <a:lnTo>
                  <a:pt x="3049284" y="90728"/>
                </a:lnTo>
                <a:lnTo>
                  <a:pt x="3085384" y="116743"/>
                </a:lnTo>
                <a:lnTo>
                  <a:pt x="3119211" y="145526"/>
                </a:lnTo>
                <a:lnTo>
                  <a:pt x="3150598" y="176914"/>
                </a:lnTo>
                <a:lnTo>
                  <a:pt x="3179382" y="210740"/>
                </a:lnTo>
                <a:lnTo>
                  <a:pt x="3205397" y="246841"/>
                </a:lnTo>
                <a:lnTo>
                  <a:pt x="3228478" y="285050"/>
                </a:lnTo>
                <a:lnTo>
                  <a:pt x="3248461" y="325204"/>
                </a:lnTo>
                <a:lnTo>
                  <a:pt x="3265180" y="367137"/>
                </a:lnTo>
                <a:lnTo>
                  <a:pt x="3278471" y="410684"/>
                </a:lnTo>
                <a:lnTo>
                  <a:pt x="3288169" y="455681"/>
                </a:lnTo>
                <a:lnTo>
                  <a:pt x="3294108" y="501963"/>
                </a:lnTo>
                <a:lnTo>
                  <a:pt x="3296125" y="549364"/>
                </a:lnTo>
                <a:lnTo>
                  <a:pt x="3296125" y="3909951"/>
                </a:lnTo>
                <a:lnTo>
                  <a:pt x="3294108" y="3957352"/>
                </a:lnTo>
                <a:lnTo>
                  <a:pt x="3288169" y="4003633"/>
                </a:lnTo>
                <a:lnTo>
                  <a:pt x="3278471" y="4048630"/>
                </a:lnTo>
                <a:lnTo>
                  <a:pt x="3265180" y="4092178"/>
                </a:lnTo>
                <a:lnTo>
                  <a:pt x="3248461" y="4134111"/>
                </a:lnTo>
                <a:lnTo>
                  <a:pt x="3228478" y="4174265"/>
                </a:lnTo>
                <a:lnTo>
                  <a:pt x="3205397" y="4212474"/>
                </a:lnTo>
                <a:lnTo>
                  <a:pt x="3179382" y="4248575"/>
                </a:lnTo>
                <a:lnTo>
                  <a:pt x="3150598" y="4282401"/>
                </a:lnTo>
                <a:lnTo>
                  <a:pt x="3119211" y="4313789"/>
                </a:lnTo>
                <a:lnTo>
                  <a:pt x="3085384" y="4342572"/>
                </a:lnTo>
                <a:lnTo>
                  <a:pt x="3049284" y="4368587"/>
                </a:lnTo>
                <a:lnTo>
                  <a:pt x="3011074" y="4391669"/>
                </a:lnTo>
                <a:lnTo>
                  <a:pt x="2970920" y="4411651"/>
                </a:lnTo>
                <a:lnTo>
                  <a:pt x="2928987" y="4428371"/>
                </a:lnTo>
                <a:lnTo>
                  <a:pt x="2885440" y="4441662"/>
                </a:lnTo>
                <a:lnTo>
                  <a:pt x="2840443" y="4451359"/>
                </a:lnTo>
                <a:lnTo>
                  <a:pt x="2794161" y="4457299"/>
                </a:lnTo>
                <a:lnTo>
                  <a:pt x="2746760" y="4459315"/>
                </a:lnTo>
                <a:lnTo>
                  <a:pt x="549364" y="4459315"/>
                </a:lnTo>
                <a:lnTo>
                  <a:pt x="501963" y="4457299"/>
                </a:lnTo>
                <a:lnTo>
                  <a:pt x="455681" y="4451359"/>
                </a:lnTo>
                <a:lnTo>
                  <a:pt x="410684" y="4441662"/>
                </a:lnTo>
                <a:lnTo>
                  <a:pt x="367137" y="4428371"/>
                </a:lnTo>
                <a:lnTo>
                  <a:pt x="325204" y="4411651"/>
                </a:lnTo>
                <a:lnTo>
                  <a:pt x="285050" y="4391669"/>
                </a:lnTo>
                <a:lnTo>
                  <a:pt x="246841" y="4368587"/>
                </a:lnTo>
                <a:lnTo>
                  <a:pt x="210740" y="4342572"/>
                </a:lnTo>
                <a:lnTo>
                  <a:pt x="176914" y="4313789"/>
                </a:lnTo>
                <a:lnTo>
                  <a:pt x="145526" y="4282401"/>
                </a:lnTo>
                <a:lnTo>
                  <a:pt x="116743" y="4248575"/>
                </a:lnTo>
                <a:lnTo>
                  <a:pt x="90728" y="4212474"/>
                </a:lnTo>
                <a:lnTo>
                  <a:pt x="67646" y="4174265"/>
                </a:lnTo>
                <a:lnTo>
                  <a:pt x="47664" y="4134111"/>
                </a:lnTo>
                <a:lnTo>
                  <a:pt x="30944" y="4092178"/>
                </a:lnTo>
                <a:lnTo>
                  <a:pt x="17653" y="4048630"/>
                </a:lnTo>
                <a:lnTo>
                  <a:pt x="7956" y="4003633"/>
                </a:lnTo>
                <a:lnTo>
                  <a:pt x="2016" y="3957352"/>
                </a:lnTo>
                <a:lnTo>
                  <a:pt x="0" y="3909951"/>
                </a:lnTo>
                <a:lnTo>
                  <a:pt x="0" y="549364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7796" y="2460567"/>
            <a:ext cx="594360" cy="619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18005" y="2486853"/>
            <a:ext cx="494921" cy="520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8004" y="2486853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4709" y="2980112"/>
            <a:ext cx="120534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64679" y="3006897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2032" y="3104803"/>
            <a:ext cx="748145" cy="623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5694" y="3233649"/>
            <a:ext cx="328352" cy="382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3662" y="3133296"/>
            <a:ext cx="645546" cy="520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3663" y="3133297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58896" y="3244956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17177" y="3333402"/>
            <a:ext cx="490450" cy="116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4679" y="3371179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01097" y="2594743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12075" y="3256967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84068" y="5453148"/>
            <a:ext cx="1276003" cy="748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4111" y="5479933"/>
            <a:ext cx="1174595" cy="6494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4111" y="5479932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3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2" y="31703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89414" y="5586152"/>
            <a:ext cx="3753196" cy="4031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3532" y="5767491"/>
            <a:ext cx="3493770" cy="1270"/>
          </a:xfrm>
          <a:custGeom>
            <a:avLst/>
            <a:gdLst/>
            <a:ahLst/>
            <a:cxnLst/>
            <a:rect l="l" t="t" r="r" b="b"/>
            <a:pathLst>
              <a:path w="3493770" h="1270">
                <a:moveTo>
                  <a:pt x="0" y="790"/>
                </a:moveTo>
                <a:lnTo>
                  <a:pt x="3493301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66524" y="5704697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29">
                <a:moveTo>
                  <a:pt x="0" y="0"/>
                </a:moveTo>
                <a:lnTo>
                  <a:pt x="29" y="125614"/>
                </a:lnTo>
                <a:lnTo>
                  <a:pt x="75383" y="627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59131" y="2805544"/>
            <a:ext cx="1276003" cy="7523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8988" y="2834805"/>
            <a:ext cx="1174595" cy="6494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8988" y="2834805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8"/>
                </a:lnTo>
                <a:lnTo>
                  <a:pt x="1142891" y="617724"/>
                </a:lnTo>
                <a:lnTo>
                  <a:pt x="1108486" y="640920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0"/>
                </a:lnTo>
                <a:lnTo>
                  <a:pt x="31702" y="617724"/>
                </a:lnTo>
                <a:lnTo>
                  <a:pt x="8506" y="583318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38853" y="3011155"/>
            <a:ext cx="7207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76945" y="3133897"/>
            <a:ext cx="3611879" cy="1163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21267" y="3171843"/>
            <a:ext cx="3521075" cy="1905"/>
          </a:xfrm>
          <a:custGeom>
            <a:avLst/>
            <a:gdLst/>
            <a:ahLst/>
            <a:cxnLst/>
            <a:rect l="l" t="t" r="r" b="b"/>
            <a:pathLst>
              <a:path w="3521075" h="1905">
                <a:moveTo>
                  <a:pt x="0" y="0"/>
                </a:moveTo>
                <a:lnTo>
                  <a:pt x="3520875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67796" y="3915293"/>
            <a:ext cx="594360" cy="6192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8005" y="3941470"/>
            <a:ext cx="494921" cy="5200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18004" y="3941469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04709" y="4434840"/>
            <a:ext cx="120534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64679" y="4461513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12032" y="4559530"/>
            <a:ext cx="748145" cy="6234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15694" y="4688377"/>
            <a:ext cx="328352" cy="382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63662" y="4587914"/>
            <a:ext cx="645546" cy="5200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63663" y="4587913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158896" y="4699572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517177" y="4788130"/>
            <a:ext cx="490450" cy="11637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64679" y="4825795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001097" y="4049359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12075" y="4711584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226231" y="5365865"/>
            <a:ext cx="598516" cy="6234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77695" y="5395300"/>
            <a:ext cx="494921" cy="5200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77695" y="5395300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67302" y="5889566"/>
            <a:ext cx="116378" cy="4571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4370" y="5915344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74625" y="6014257"/>
            <a:ext cx="743988" cy="6192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74130" y="6143104"/>
            <a:ext cx="332509" cy="3823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23354" y="6041744"/>
            <a:ext cx="645546" cy="5200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23354" y="6041744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5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7" y="3403"/>
                </a:lnTo>
                <a:lnTo>
                  <a:pt x="322772" y="0"/>
                </a:lnTo>
                <a:lnTo>
                  <a:pt x="375128" y="3403"/>
                </a:lnTo>
                <a:lnTo>
                  <a:pt x="424794" y="13256"/>
                </a:lnTo>
                <a:lnTo>
                  <a:pt x="471105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5" y="491020"/>
                </a:lnTo>
                <a:lnTo>
                  <a:pt x="424794" y="506788"/>
                </a:lnTo>
                <a:lnTo>
                  <a:pt x="375128" y="516640"/>
                </a:lnTo>
                <a:lnTo>
                  <a:pt x="322772" y="520044"/>
                </a:lnTo>
                <a:lnTo>
                  <a:pt x="270417" y="516640"/>
                </a:lnTo>
                <a:lnTo>
                  <a:pt x="220751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7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118586" y="6153403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479771" y="6242857"/>
            <a:ext cx="490450" cy="1163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24370" y="627962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960787" y="5503190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71765" y="6165414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093228" y="2344188"/>
            <a:ext cx="2419003" cy="14962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42143" y="2373800"/>
            <a:ext cx="2320925" cy="1391920"/>
          </a:xfrm>
          <a:custGeom>
            <a:avLst/>
            <a:gdLst/>
            <a:ahLst/>
            <a:cxnLst/>
            <a:rect l="l" t="t" r="r" b="b"/>
            <a:pathLst>
              <a:path w="2320925" h="1391920">
                <a:moveTo>
                  <a:pt x="0" y="231972"/>
                </a:moveTo>
                <a:lnTo>
                  <a:pt x="4712" y="185221"/>
                </a:lnTo>
                <a:lnTo>
                  <a:pt x="18229" y="141678"/>
                </a:lnTo>
                <a:lnTo>
                  <a:pt x="39617" y="102274"/>
                </a:lnTo>
                <a:lnTo>
                  <a:pt x="67943" y="67943"/>
                </a:lnTo>
                <a:lnTo>
                  <a:pt x="102274" y="39617"/>
                </a:lnTo>
                <a:lnTo>
                  <a:pt x="141678" y="18229"/>
                </a:lnTo>
                <a:lnTo>
                  <a:pt x="185221" y="4712"/>
                </a:lnTo>
                <a:lnTo>
                  <a:pt x="231972" y="0"/>
                </a:lnTo>
                <a:lnTo>
                  <a:pt x="2088902" y="0"/>
                </a:lnTo>
                <a:lnTo>
                  <a:pt x="2135653" y="4712"/>
                </a:lnTo>
                <a:lnTo>
                  <a:pt x="2179197" y="18229"/>
                </a:lnTo>
                <a:lnTo>
                  <a:pt x="2218600" y="39617"/>
                </a:lnTo>
                <a:lnTo>
                  <a:pt x="2252932" y="67943"/>
                </a:lnTo>
                <a:lnTo>
                  <a:pt x="2281257" y="102274"/>
                </a:lnTo>
                <a:lnTo>
                  <a:pt x="2302645" y="141678"/>
                </a:lnTo>
                <a:lnTo>
                  <a:pt x="2316162" y="185221"/>
                </a:lnTo>
                <a:lnTo>
                  <a:pt x="2320874" y="231972"/>
                </a:lnTo>
                <a:lnTo>
                  <a:pt x="2320874" y="1159836"/>
                </a:lnTo>
                <a:lnTo>
                  <a:pt x="2316162" y="1206587"/>
                </a:lnTo>
                <a:lnTo>
                  <a:pt x="2302645" y="1250130"/>
                </a:lnTo>
                <a:lnTo>
                  <a:pt x="2281257" y="1289534"/>
                </a:lnTo>
                <a:lnTo>
                  <a:pt x="2252932" y="1323865"/>
                </a:lnTo>
                <a:lnTo>
                  <a:pt x="2218600" y="1352191"/>
                </a:lnTo>
                <a:lnTo>
                  <a:pt x="2179197" y="1373579"/>
                </a:lnTo>
                <a:lnTo>
                  <a:pt x="2135653" y="1387096"/>
                </a:lnTo>
                <a:lnTo>
                  <a:pt x="2088902" y="1391809"/>
                </a:lnTo>
                <a:lnTo>
                  <a:pt x="231972" y="1391809"/>
                </a:lnTo>
                <a:lnTo>
                  <a:pt x="185221" y="1387096"/>
                </a:lnTo>
                <a:lnTo>
                  <a:pt x="141678" y="1373579"/>
                </a:lnTo>
                <a:lnTo>
                  <a:pt x="102274" y="1352191"/>
                </a:lnTo>
                <a:lnTo>
                  <a:pt x="67943" y="1323865"/>
                </a:lnTo>
                <a:lnTo>
                  <a:pt x="39617" y="1289534"/>
                </a:lnTo>
                <a:lnTo>
                  <a:pt x="18229" y="1250130"/>
                </a:lnTo>
                <a:lnTo>
                  <a:pt x="4712" y="1206587"/>
                </a:lnTo>
                <a:lnTo>
                  <a:pt x="0" y="1159836"/>
                </a:lnTo>
                <a:lnTo>
                  <a:pt x="0" y="231972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93228" y="3844636"/>
            <a:ext cx="2419003" cy="14256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42143" y="3873637"/>
            <a:ext cx="2320925" cy="1322705"/>
          </a:xfrm>
          <a:custGeom>
            <a:avLst/>
            <a:gdLst/>
            <a:ahLst/>
            <a:cxnLst/>
            <a:rect l="l" t="t" r="r" b="b"/>
            <a:pathLst>
              <a:path w="2320925" h="1322704">
                <a:moveTo>
                  <a:pt x="0" y="220379"/>
                </a:moveTo>
                <a:lnTo>
                  <a:pt x="4477" y="175965"/>
                </a:lnTo>
                <a:lnTo>
                  <a:pt x="17318" y="134597"/>
                </a:lnTo>
                <a:lnTo>
                  <a:pt x="37637" y="97163"/>
                </a:lnTo>
                <a:lnTo>
                  <a:pt x="64547" y="64547"/>
                </a:lnTo>
                <a:lnTo>
                  <a:pt x="97162" y="37637"/>
                </a:lnTo>
                <a:lnTo>
                  <a:pt x="134597" y="17318"/>
                </a:lnTo>
                <a:lnTo>
                  <a:pt x="175965" y="4477"/>
                </a:lnTo>
                <a:lnTo>
                  <a:pt x="220379" y="0"/>
                </a:lnTo>
                <a:lnTo>
                  <a:pt x="2100495" y="0"/>
                </a:lnTo>
                <a:lnTo>
                  <a:pt x="2144909" y="4477"/>
                </a:lnTo>
                <a:lnTo>
                  <a:pt x="2186276" y="17318"/>
                </a:lnTo>
                <a:lnTo>
                  <a:pt x="2223711" y="37637"/>
                </a:lnTo>
                <a:lnTo>
                  <a:pt x="2256327" y="64547"/>
                </a:lnTo>
                <a:lnTo>
                  <a:pt x="2283237" y="97163"/>
                </a:lnTo>
                <a:lnTo>
                  <a:pt x="2303556" y="134597"/>
                </a:lnTo>
                <a:lnTo>
                  <a:pt x="2316397" y="175965"/>
                </a:lnTo>
                <a:lnTo>
                  <a:pt x="2320874" y="220379"/>
                </a:lnTo>
                <a:lnTo>
                  <a:pt x="2320874" y="1101870"/>
                </a:lnTo>
                <a:lnTo>
                  <a:pt x="2316397" y="1146284"/>
                </a:lnTo>
                <a:lnTo>
                  <a:pt x="2303556" y="1187652"/>
                </a:lnTo>
                <a:lnTo>
                  <a:pt x="2283237" y="1225086"/>
                </a:lnTo>
                <a:lnTo>
                  <a:pt x="2256327" y="1257702"/>
                </a:lnTo>
                <a:lnTo>
                  <a:pt x="2223711" y="1284612"/>
                </a:lnTo>
                <a:lnTo>
                  <a:pt x="2186276" y="1304931"/>
                </a:lnTo>
                <a:lnTo>
                  <a:pt x="2144909" y="1317772"/>
                </a:lnTo>
                <a:lnTo>
                  <a:pt x="2100495" y="1322250"/>
                </a:lnTo>
                <a:lnTo>
                  <a:pt x="220379" y="1322250"/>
                </a:lnTo>
                <a:lnTo>
                  <a:pt x="175965" y="1317772"/>
                </a:lnTo>
                <a:lnTo>
                  <a:pt x="134597" y="1304931"/>
                </a:lnTo>
                <a:lnTo>
                  <a:pt x="97162" y="1284612"/>
                </a:lnTo>
                <a:lnTo>
                  <a:pt x="64547" y="1257702"/>
                </a:lnTo>
                <a:lnTo>
                  <a:pt x="37637" y="1225086"/>
                </a:lnTo>
                <a:lnTo>
                  <a:pt x="17318" y="1187652"/>
                </a:lnTo>
                <a:lnTo>
                  <a:pt x="4477" y="1146284"/>
                </a:lnTo>
                <a:lnTo>
                  <a:pt x="0" y="1101870"/>
                </a:lnTo>
                <a:lnTo>
                  <a:pt x="0" y="220379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540762" y="292715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40762" y="434628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093228" y="5303519"/>
            <a:ext cx="2419003" cy="14214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42143" y="5330766"/>
            <a:ext cx="2320925" cy="1322705"/>
          </a:xfrm>
          <a:custGeom>
            <a:avLst/>
            <a:gdLst/>
            <a:ahLst/>
            <a:cxnLst/>
            <a:rect l="l" t="t" r="r" b="b"/>
            <a:pathLst>
              <a:path w="2320925" h="1322704">
                <a:moveTo>
                  <a:pt x="0" y="220379"/>
                </a:moveTo>
                <a:lnTo>
                  <a:pt x="4477" y="175965"/>
                </a:lnTo>
                <a:lnTo>
                  <a:pt x="17318" y="134597"/>
                </a:lnTo>
                <a:lnTo>
                  <a:pt x="37637" y="97163"/>
                </a:lnTo>
                <a:lnTo>
                  <a:pt x="64547" y="64547"/>
                </a:lnTo>
                <a:lnTo>
                  <a:pt x="97162" y="37637"/>
                </a:lnTo>
                <a:lnTo>
                  <a:pt x="134597" y="17318"/>
                </a:lnTo>
                <a:lnTo>
                  <a:pt x="175965" y="4477"/>
                </a:lnTo>
                <a:lnTo>
                  <a:pt x="220379" y="0"/>
                </a:lnTo>
                <a:lnTo>
                  <a:pt x="2100495" y="0"/>
                </a:lnTo>
                <a:lnTo>
                  <a:pt x="2144909" y="4477"/>
                </a:lnTo>
                <a:lnTo>
                  <a:pt x="2186276" y="17318"/>
                </a:lnTo>
                <a:lnTo>
                  <a:pt x="2223711" y="37637"/>
                </a:lnTo>
                <a:lnTo>
                  <a:pt x="2256327" y="64547"/>
                </a:lnTo>
                <a:lnTo>
                  <a:pt x="2283237" y="97163"/>
                </a:lnTo>
                <a:lnTo>
                  <a:pt x="2303556" y="134597"/>
                </a:lnTo>
                <a:lnTo>
                  <a:pt x="2316397" y="175965"/>
                </a:lnTo>
                <a:lnTo>
                  <a:pt x="2320874" y="220379"/>
                </a:lnTo>
                <a:lnTo>
                  <a:pt x="2320874" y="1101870"/>
                </a:lnTo>
                <a:lnTo>
                  <a:pt x="2316397" y="1146284"/>
                </a:lnTo>
                <a:lnTo>
                  <a:pt x="2303556" y="1187652"/>
                </a:lnTo>
                <a:lnTo>
                  <a:pt x="2283237" y="1225086"/>
                </a:lnTo>
                <a:lnTo>
                  <a:pt x="2256327" y="1257702"/>
                </a:lnTo>
                <a:lnTo>
                  <a:pt x="2223711" y="1284612"/>
                </a:lnTo>
                <a:lnTo>
                  <a:pt x="2186276" y="1304931"/>
                </a:lnTo>
                <a:lnTo>
                  <a:pt x="2144909" y="1317772"/>
                </a:lnTo>
                <a:lnTo>
                  <a:pt x="2100495" y="1322250"/>
                </a:lnTo>
                <a:lnTo>
                  <a:pt x="220379" y="1322250"/>
                </a:lnTo>
                <a:lnTo>
                  <a:pt x="175965" y="1317772"/>
                </a:lnTo>
                <a:lnTo>
                  <a:pt x="134597" y="1304931"/>
                </a:lnTo>
                <a:lnTo>
                  <a:pt x="97162" y="1284612"/>
                </a:lnTo>
                <a:lnTo>
                  <a:pt x="64547" y="1257702"/>
                </a:lnTo>
                <a:lnTo>
                  <a:pt x="37637" y="1225086"/>
                </a:lnTo>
                <a:lnTo>
                  <a:pt x="17318" y="1187652"/>
                </a:lnTo>
                <a:lnTo>
                  <a:pt x="4477" y="1146284"/>
                </a:lnTo>
                <a:lnTo>
                  <a:pt x="0" y="1101870"/>
                </a:lnTo>
                <a:lnTo>
                  <a:pt x="0" y="220379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540762" y="580011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ZK3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63976" y="5427822"/>
            <a:ext cx="3828415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82065">
              <a:lnSpc>
                <a:spcPts val="183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setData “/config”,</a:t>
            </a:r>
            <a:r>
              <a:rPr sz="1550" spc="-60" dirty="0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C2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ts val="2070"/>
              </a:lnSpc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473036" y="5831377"/>
            <a:ext cx="3715788" cy="3158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58655" y="5968306"/>
            <a:ext cx="3483610" cy="1270"/>
          </a:xfrm>
          <a:custGeom>
            <a:avLst/>
            <a:gdLst/>
            <a:ahLst/>
            <a:cxnLst/>
            <a:rect l="l" t="t" r="r" b="b"/>
            <a:pathLst>
              <a:path w="3483610" h="1270">
                <a:moveTo>
                  <a:pt x="0" y="789"/>
                </a:moveTo>
                <a:lnTo>
                  <a:pt x="3483253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33533" y="593140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75359" y="0"/>
                </a:moveTo>
                <a:lnTo>
                  <a:pt x="0" y="37701"/>
                </a:lnTo>
                <a:lnTo>
                  <a:pt x="75377" y="75368"/>
                </a:lnTo>
                <a:lnTo>
                  <a:pt x="75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561883" y="6079251"/>
            <a:ext cx="111061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return</a:t>
            </a:r>
            <a:r>
              <a:rPr sz="1550" spc="-75" dirty="0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OK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54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40599252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040" y="987191"/>
            <a:ext cx="375666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Hidden</a:t>
            </a:r>
            <a:r>
              <a:rPr spc="-90" dirty="0"/>
              <a:t> </a:t>
            </a:r>
            <a:r>
              <a:rPr dirty="0"/>
              <a:t>channels</a:t>
            </a:r>
          </a:p>
        </p:txBody>
      </p:sp>
      <p:sp>
        <p:nvSpPr>
          <p:cNvPr id="3" name="object 3"/>
          <p:cNvSpPr/>
          <p:nvPr/>
        </p:nvSpPr>
        <p:spPr>
          <a:xfrm>
            <a:off x="5744094" y="2231966"/>
            <a:ext cx="3412374" cy="457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2984" y="2265771"/>
            <a:ext cx="3296285" cy="4459605"/>
          </a:xfrm>
          <a:custGeom>
            <a:avLst/>
            <a:gdLst/>
            <a:ahLst/>
            <a:cxnLst/>
            <a:rect l="l" t="t" r="r" b="b"/>
            <a:pathLst>
              <a:path w="3296284" h="4459605">
                <a:moveTo>
                  <a:pt x="0" y="549364"/>
                </a:moveTo>
                <a:lnTo>
                  <a:pt x="2016" y="501963"/>
                </a:lnTo>
                <a:lnTo>
                  <a:pt x="7956" y="455681"/>
                </a:lnTo>
                <a:lnTo>
                  <a:pt x="17653" y="410684"/>
                </a:lnTo>
                <a:lnTo>
                  <a:pt x="30944" y="367137"/>
                </a:lnTo>
                <a:lnTo>
                  <a:pt x="47664" y="325204"/>
                </a:lnTo>
                <a:lnTo>
                  <a:pt x="67646" y="285050"/>
                </a:lnTo>
                <a:lnTo>
                  <a:pt x="90728" y="246841"/>
                </a:lnTo>
                <a:lnTo>
                  <a:pt x="116743" y="210740"/>
                </a:lnTo>
                <a:lnTo>
                  <a:pt x="145526" y="176914"/>
                </a:lnTo>
                <a:lnTo>
                  <a:pt x="176914" y="145526"/>
                </a:lnTo>
                <a:lnTo>
                  <a:pt x="210740" y="116743"/>
                </a:lnTo>
                <a:lnTo>
                  <a:pt x="246841" y="90728"/>
                </a:lnTo>
                <a:lnTo>
                  <a:pt x="285050" y="67646"/>
                </a:lnTo>
                <a:lnTo>
                  <a:pt x="325204" y="47664"/>
                </a:lnTo>
                <a:lnTo>
                  <a:pt x="367137" y="30944"/>
                </a:lnTo>
                <a:lnTo>
                  <a:pt x="410684" y="17653"/>
                </a:lnTo>
                <a:lnTo>
                  <a:pt x="455681" y="7956"/>
                </a:lnTo>
                <a:lnTo>
                  <a:pt x="501963" y="2016"/>
                </a:lnTo>
                <a:lnTo>
                  <a:pt x="549364" y="0"/>
                </a:lnTo>
                <a:lnTo>
                  <a:pt x="2746760" y="0"/>
                </a:lnTo>
                <a:lnTo>
                  <a:pt x="2794161" y="2016"/>
                </a:lnTo>
                <a:lnTo>
                  <a:pt x="2840443" y="7956"/>
                </a:lnTo>
                <a:lnTo>
                  <a:pt x="2885440" y="17653"/>
                </a:lnTo>
                <a:lnTo>
                  <a:pt x="2928987" y="30944"/>
                </a:lnTo>
                <a:lnTo>
                  <a:pt x="2970920" y="47664"/>
                </a:lnTo>
                <a:lnTo>
                  <a:pt x="3011074" y="67646"/>
                </a:lnTo>
                <a:lnTo>
                  <a:pt x="3049284" y="90728"/>
                </a:lnTo>
                <a:lnTo>
                  <a:pt x="3085384" y="116743"/>
                </a:lnTo>
                <a:lnTo>
                  <a:pt x="3119211" y="145526"/>
                </a:lnTo>
                <a:lnTo>
                  <a:pt x="3150598" y="176914"/>
                </a:lnTo>
                <a:lnTo>
                  <a:pt x="3179382" y="210740"/>
                </a:lnTo>
                <a:lnTo>
                  <a:pt x="3205397" y="246841"/>
                </a:lnTo>
                <a:lnTo>
                  <a:pt x="3228478" y="285050"/>
                </a:lnTo>
                <a:lnTo>
                  <a:pt x="3248461" y="325204"/>
                </a:lnTo>
                <a:lnTo>
                  <a:pt x="3265180" y="367137"/>
                </a:lnTo>
                <a:lnTo>
                  <a:pt x="3278471" y="410684"/>
                </a:lnTo>
                <a:lnTo>
                  <a:pt x="3288169" y="455681"/>
                </a:lnTo>
                <a:lnTo>
                  <a:pt x="3294108" y="501963"/>
                </a:lnTo>
                <a:lnTo>
                  <a:pt x="3296125" y="549364"/>
                </a:lnTo>
                <a:lnTo>
                  <a:pt x="3296125" y="3909951"/>
                </a:lnTo>
                <a:lnTo>
                  <a:pt x="3294108" y="3957352"/>
                </a:lnTo>
                <a:lnTo>
                  <a:pt x="3288169" y="4003633"/>
                </a:lnTo>
                <a:lnTo>
                  <a:pt x="3278471" y="4048630"/>
                </a:lnTo>
                <a:lnTo>
                  <a:pt x="3265180" y="4092178"/>
                </a:lnTo>
                <a:lnTo>
                  <a:pt x="3248461" y="4134111"/>
                </a:lnTo>
                <a:lnTo>
                  <a:pt x="3228478" y="4174265"/>
                </a:lnTo>
                <a:lnTo>
                  <a:pt x="3205397" y="4212474"/>
                </a:lnTo>
                <a:lnTo>
                  <a:pt x="3179382" y="4248575"/>
                </a:lnTo>
                <a:lnTo>
                  <a:pt x="3150598" y="4282401"/>
                </a:lnTo>
                <a:lnTo>
                  <a:pt x="3119211" y="4313789"/>
                </a:lnTo>
                <a:lnTo>
                  <a:pt x="3085384" y="4342572"/>
                </a:lnTo>
                <a:lnTo>
                  <a:pt x="3049284" y="4368587"/>
                </a:lnTo>
                <a:lnTo>
                  <a:pt x="3011074" y="4391669"/>
                </a:lnTo>
                <a:lnTo>
                  <a:pt x="2970920" y="4411651"/>
                </a:lnTo>
                <a:lnTo>
                  <a:pt x="2928987" y="4428371"/>
                </a:lnTo>
                <a:lnTo>
                  <a:pt x="2885440" y="4441662"/>
                </a:lnTo>
                <a:lnTo>
                  <a:pt x="2840443" y="4451359"/>
                </a:lnTo>
                <a:lnTo>
                  <a:pt x="2794161" y="4457299"/>
                </a:lnTo>
                <a:lnTo>
                  <a:pt x="2746760" y="4459315"/>
                </a:lnTo>
                <a:lnTo>
                  <a:pt x="549364" y="4459315"/>
                </a:lnTo>
                <a:lnTo>
                  <a:pt x="501963" y="4457299"/>
                </a:lnTo>
                <a:lnTo>
                  <a:pt x="455681" y="4451359"/>
                </a:lnTo>
                <a:lnTo>
                  <a:pt x="410684" y="4441662"/>
                </a:lnTo>
                <a:lnTo>
                  <a:pt x="367137" y="4428371"/>
                </a:lnTo>
                <a:lnTo>
                  <a:pt x="325204" y="4411651"/>
                </a:lnTo>
                <a:lnTo>
                  <a:pt x="285050" y="4391669"/>
                </a:lnTo>
                <a:lnTo>
                  <a:pt x="246841" y="4368587"/>
                </a:lnTo>
                <a:lnTo>
                  <a:pt x="210740" y="4342572"/>
                </a:lnTo>
                <a:lnTo>
                  <a:pt x="176914" y="4313789"/>
                </a:lnTo>
                <a:lnTo>
                  <a:pt x="145526" y="4282401"/>
                </a:lnTo>
                <a:lnTo>
                  <a:pt x="116743" y="4248575"/>
                </a:lnTo>
                <a:lnTo>
                  <a:pt x="90728" y="4212474"/>
                </a:lnTo>
                <a:lnTo>
                  <a:pt x="67646" y="4174265"/>
                </a:lnTo>
                <a:lnTo>
                  <a:pt x="47664" y="4134111"/>
                </a:lnTo>
                <a:lnTo>
                  <a:pt x="30944" y="4092178"/>
                </a:lnTo>
                <a:lnTo>
                  <a:pt x="17653" y="4048630"/>
                </a:lnTo>
                <a:lnTo>
                  <a:pt x="7956" y="4003633"/>
                </a:lnTo>
                <a:lnTo>
                  <a:pt x="2016" y="3957352"/>
                </a:lnTo>
                <a:lnTo>
                  <a:pt x="0" y="3909951"/>
                </a:lnTo>
                <a:lnTo>
                  <a:pt x="0" y="549364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7796" y="2460567"/>
            <a:ext cx="594360" cy="619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18005" y="2486853"/>
            <a:ext cx="494921" cy="520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8004" y="2486853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4709" y="2980112"/>
            <a:ext cx="120534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64679" y="3006897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2032" y="3104803"/>
            <a:ext cx="748145" cy="623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5694" y="3233649"/>
            <a:ext cx="328352" cy="382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3662" y="3133296"/>
            <a:ext cx="645546" cy="520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3663" y="3133297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58896" y="3244956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17177" y="3333402"/>
            <a:ext cx="490450" cy="116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4679" y="3371179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01097" y="2594743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12075" y="3256967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59131" y="5453148"/>
            <a:ext cx="1276003" cy="748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8988" y="5479933"/>
            <a:ext cx="1174595" cy="6494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8988" y="5479932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3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3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1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38853" y="5656282"/>
            <a:ext cx="7207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59131" y="2805544"/>
            <a:ext cx="1276003" cy="7523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8988" y="2834805"/>
            <a:ext cx="1174595" cy="6494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8988" y="2834805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8"/>
                </a:lnTo>
                <a:lnTo>
                  <a:pt x="1142891" y="617724"/>
                </a:lnTo>
                <a:lnTo>
                  <a:pt x="1108486" y="640920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0"/>
                </a:lnTo>
                <a:lnTo>
                  <a:pt x="31702" y="617724"/>
                </a:lnTo>
                <a:lnTo>
                  <a:pt x="8506" y="583318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38853" y="3011155"/>
            <a:ext cx="7207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76945" y="3133897"/>
            <a:ext cx="3611879" cy="1163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21267" y="3171843"/>
            <a:ext cx="3521075" cy="1905"/>
          </a:xfrm>
          <a:custGeom>
            <a:avLst/>
            <a:gdLst/>
            <a:ahLst/>
            <a:cxnLst/>
            <a:rect l="l" t="t" r="r" b="b"/>
            <a:pathLst>
              <a:path w="3521075" h="1905">
                <a:moveTo>
                  <a:pt x="0" y="0"/>
                </a:moveTo>
                <a:lnTo>
                  <a:pt x="3520875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67796" y="3915293"/>
            <a:ext cx="594360" cy="6192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18005" y="3941470"/>
            <a:ext cx="494921" cy="5200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18004" y="3941469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04709" y="4434840"/>
            <a:ext cx="120534" cy="457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64679" y="4461513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12032" y="4559530"/>
            <a:ext cx="748145" cy="6234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15694" y="4688377"/>
            <a:ext cx="328352" cy="382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63662" y="4587914"/>
            <a:ext cx="645546" cy="5200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63663" y="4587913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158896" y="4699572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17177" y="4788130"/>
            <a:ext cx="490450" cy="1163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64679" y="4825795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001097" y="4049359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12075" y="4711584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26231" y="5365865"/>
            <a:ext cx="598516" cy="6234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77695" y="5395300"/>
            <a:ext cx="494921" cy="5200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77695" y="5395300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67302" y="5889566"/>
            <a:ext cx="116378" cy="4571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24370" y="5915344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4625" y="6014257"/>
            <a:ext cx="743988" cy="6192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74130" y="6143104"/>
            <a:ext cx="332509" cy="3823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23354" y="6041744"/>
            <a:ext cx="645546" cy="5200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23354" y="6041744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5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7" y="3403"/>
                </a:lnTo>
                <a:lnTo>
                  <a:pt x="322772" y="0"/>
                </a:lnTo>
                <a:lnTo>
                  <a:pt x="375128" y="3403"/>
                </a:lnTo>
                <a:lnTo>
                  <a:pt x="424794" y="13256"/>
                </a:lnTo>
                <a:lnTo>
                  <a:pt x="471105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5" y="491020"/>
                </a:lnTo>
                <a:lnTo>
                  <a:pt x="424794" y="506788"/>
                </a:lnTo>
                <a:lnTo>
                  <a:pt x="375128" y="516640"/>
                </a:lnTo>
                <a:lnTo>
                  <a:pt x="322772" y="520044"/>
                </a:lnTo>
                <a:lnTo>
                  <a:pt x="270417" y="516640"/>
                </a:lnTo>
                <a:lnTo>
                  <a:pt x="220751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7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118586" y="6153403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79771" y="6242857"/>
            <a:ext cx="490450" cy="11637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24370" y="627962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960787" y="5503190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71765" y="6165414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093228" y="2344188"/>
            <a:ext cx="2419003" cy="14962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42143" y="2373800"/>
            <a:ext cx="2320925" cy="1391920"/>
          </a:xfrm>
          <a:custGeom>
            <a:avLst/>
            <a:gdLst/>
            <a:ahLst/>
            <a:cxnLst/>
            <a:rect l="l" t="t" r="r" b="b"/>
            <a:pathLst>
              <a:path w="2320925" h="1391920">
                <a:moveTo>
                  <a:pt x="0" y="231972"/>
                </a:moveTo>
                <a:lnTo>
                  <a:pt x="4712" y="185221"/>
                </a:lnTo>
                <a:lnTo>
                  <a:pt x="18229" y="141678"/>
                </a:lnTo>
                <a:lnTo>
                  <a:pt x="39617" y="102274"/>
                </a:lnTo>
                <a:lnTo>
                  <a:pt x="67943" y="67943"/>
                </a:lnTo>
                <a:lnTo>
                  <a:pt x="102274" y="39617"/>
                </a:lnTo>
                <a:lnTo>
                  <a:pt x="141678" y="18229"/>
                </a:lnTo>
                <a:lnTo>
                  <a:pt x="185221" y="4712"/>
                </a:lnTo>
                <a:lnTo>
                  <a:pt x="231972" y="0"/>
                </a:lnTo>
                <a:lnTo>
                  <a:pt x="2088902" y="0"/>
                </a:lnTo>
                <a:lnTo>
                  <a:pt x="2135653" y="4712"/>
                </a:lnTo>
                <a:lnTo>
                  <a:pt x="2179197" y="18229"/>
                </a:lnTo>
                <a:lnTo>
                  <a:pt x="2218600" y="39617"/>
                </a:lnTo>
                <a:lnTo>
                  <a:pt x="2252932" y="67943"/>
                </a:lnTo>
                <a:lnTo>
                  <a:pt x="2281257" y="102274"/>
                </a:lnTo>
                <a:lnTo>
                  <a:pt x="2302645" y="141678"/>
                </a:lnTo>
                <a:lnTo>
                  <a:pt x="2316162" y="185221"/>
                </a:lnTo>
                <a:lnTo>
                  <a:pt x="2320874" y="231972"/>
                </a:lnTo>
                <a:lnTo>
                  <a:pt x="2320874" y="1159836"/>
                </a:lnTo>
                <a:lnTo>
                  <a:pt x="2316162" y="1206587"/>
                </a:lnTo>
                <a:lnTo>
                  <a:pt x="2302645" y="1250130"/>
                </a:lnTo>
                <a:lnTo>
                  <a:pt x="2281257" y="1289534"/>
                </a:lnTo>
                <a:lnTo>
                  <a:pt x="2252932" y="1323865"/>
                </a:lnTo>
                <a:lnTo>
                  <a:pt x="2218600" y="1352191"/>
                </a:lnTo>
                <a:lnTo>
                  <a:pt x="2179197" y="1373579"/>
                </a:lnTo>
                <a:lnTo>
                  <a:pt x="2135653" y="1387096"/>
                </a:lnTo>
                <a:lnTo>
                  <a:pt x="2088902" y="1391809"/>
                </a:lnTo>
                <a:lnTo>
                  <a:pt x="231972" y="1391809"/>
                </a:lnTo>
                <a:lnTo>
                  <a:pt x="185221" y="1387096"/>
                </a:lnTo>
                <a:lnTo>
                  <a:pt x="141678" y="1373579"/>
                </a:lnTo>
                <a:lnTo>
                  <a:pt x="102274" y="1352191"/>
                </a:lnTo>
                <a:lnTo>
                  <a:pt x="67943" y="1323865"/>
                </a:lnTo>
                <a:lnTo>
                  <a:pt x="39617" y="1289534"/>
                </a:lnTo>
                <a:lnTo>
                  <a:pt x="18229" y="1250130"/>
                </a:lnTo>
                <a:lnTo>
                  <a:pt x="4712" y="1206587"/>
                </a:lnTo>
                <a:lnTo>
                  <a:pt x="0" y="1159836"/>
                </a:lnTo>
                <a:lnTo>
                  <a:pt x="0" y="231972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93228" y="3844636"/>
            <a:ext cx="2419003" cy="14256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42143" y="3873637"/>
            <a:ext cx="2320925" cy="1322705"/>
          </a:xfrm>
          <a:custGeom>
            <a:avLst/>
            <a:gdLst/>
            <a:ahLst/>
            <a:cxnLst/>
            <a:rect l="l" t="t" r="r" b="b"/>
            <a:pathLst>
              <a:path w="2320925" h="1322704">
                <a:moveTo>
                  <a:pt x="0" y="220379"/>
                </a:moveTo>
                <a:lnTo>
                  <a:pt x="4477" y="175965"/>
                </a:lnTo>
                <a:lnTo>
                  <a:pt x="17318" y="134597"/>
                </a:lnTo>
                <a:lnTo>
                  <a:pt x="37637" y="97163"/>
                </a:lnTo>
                <a:lnTo>
                  <a:pt x="64547" y="64547"/>
                </a:lnTo>
                <a:lnTo>
                  <a:pt x="97162" y="37637"/>
                </a:lnTo>
                <a:lnTo>
                  <a:pt x="134597" y="17318"/>
                </a:lnTo>
                <a:lnTo>
                  <a:pt x="175965" y="4477"/>
                </a:lnTo>
                <a:lnTo>
                  <a:pt x="220379" y="0"/>
                </a:lnTo>
                <a:lnTo>
                  <a:pt x="2100495" y="0"/>
                </a:lnTo>
                <a:lnTo>
                  <a:pt x="2144909" y="4477"/>
                </a:lnTo>
                <a:lnTo>
                  <a:pt x="2186276" y="17318"/>
                </a:lnTo>
                <a:lnTo>
                  <a:pt x="2223711" y="37637"/>
                </a:lnTo>
                <a:lnTo>
                  <a:pt x="2256327" y="64547"/>
                </a:lnTo>
                <a:lnTo>
                  <a:pt x="2283237" y="97163"/>
                </a:lnTo>
                <a:lnTo>
                  <a:pt x="2303556" y="134597"/>
                </a:lnTo>
                <a:lnTo>
                  <a:pt x="2316397" y="175965"/>
                </a:lnTo>
                <a:lnTo>
                  <a:pt x="2320874" y="220379"/>
                </a:lnTo>
                <a:lnTo>
                  <a:pt x="2320874" y="1101870"/>
                </a:lnTo>
                <a:lnTo>
                  <a:pt x="2316397" y="1146284"/>
                </a:lnTo>
                <a:lnTo>
                  <a:pt x="2303556" y="1187652"/>
                </a:lnTo>
                <a:lnTo>
                  <a:pt x="2283237" y="1225086"/>
                </a:lnTo>
                <a:lnTo>
                  <a:pt x="2256327" y="1257702"/>
                </a:lnTo>
                <a:lnTo>
                  <a:pt x="2223711" y="1284612"/>
                </a:lnTo>
                <a:lnTo>
                  <a:pt x="2186276" y="1304931"/>
                </a:lnTo>
                <a:lnTo>
                  <a:pt x="2144909" y="1317772"/>
                </a:lnTo>
                <a:lnTo>
                  <a:pt x="2100495" y="1322250"/>
                </a:lnTo>
                <a:lnTo>
                  <a:pt x="220379" y="1322250"/>
                </a:lnTo>
                <a:lnTo>
                  <a:pt x="175965" y="1317772"/>
                </a:lnTo>
                <a:lnTo>
                  <a:pt x="134597" y="1304931"/>
                </a:lnTo>
                <a:lnTo>
                  <a:pt x="97162" y="1284612"/>
                </a:lnTo>
                <a:lnTo>
                  <a:pt x="64547" y="1257702"/>
                </a:lnTo>
                <a:lnTo>
                  <a:pt x="37637" y="1225086"/>
                </a:lnTo>
                <a:lnTo>
                  <a:pt x="17318" y="1187652"/>
                </a:lnTo>
                <a:lnTo>
                  <a:pt x="4477" y="1146284"/>
                </a:lnTo>
                <a:lnTo>
                  <a:pt x="0" y="1101870"/>
                </a:lnTo>
                <a:lnTo>
                  <a:pt x="0" y="220379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540762" y="292715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540762" y="434628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093228" y="5303519"/>
            <a:ext cx="2419003" cy="14214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42143" y="5330766"/>
            <a:ext cx="2320925" cy="1322705"/>
          </a:xfrm>
          <a:custGeom>
            <a:avLst/>
            <a:gdLst/>
            <a:ahLst/>
            <a:cxnLst/>
            <a:rect l="l" t="t" r="r" b="b"/>
            <a:pathLst>
              <a:path w="2320925" h="1322704">
                <a:moveTo>
                  <a:pt x="0" y="220379"/>
                </a:moveTo>
                <a:lnTo>
                  <a:pt x="4477" y="175965"/>
                </a:lnTo>
                <a:lnTo>
                  <a:pt x="17318" y="134597"/>
                </a:lnTo>
                <a:lnTo>
                  <a:pt x="37637" y="97163"/>
                </a:lnTo>
                <a:lnTo>
                  <a:pt x="64547" y="64547"/>
                </a:lnTo>
                <a:lnTo>
                  <a:pt x="97162" y="37637"/>
                </a:lnTo>
                <a:lnTo>
                  <a:pt x="134597" y="17318"/>
                </a:lnTo>
                <a:lnTo>
                  <a:pt x="175965" y="4477"/>
                </a:lnTo>
                <a:lnTo>
                  <a:pt x="220379" y="0"/>
                </a:lnTo>
                <a:lnTo>
                  <a:pt x="2100495" y="0"/>
                </a:lnTo>
                <a:lnTo>
                  <a:pt x="2144909" y="4477"/>
                </a:lnTo>
                <a:lnTo>
                  <a:pt x="2186276" y="17318"/>
                </a:lnTo>
                <a:lnTo>
                  <a:pt x="2223711" y="37637"/>
                </a:lnTo>
                <a:lnTo>
                  <a:pt x="2256327" y="64547"/>
                </a:lnTo>
                <a:lnTo>
                  <a:pt x="2283237" y="97163"/>
                </a:lnTo>
                <a:lnTo>
                  <a:pt x="2303556" y="134597"/>
                </a:lnTo>
                <a:lnTo>
                  <a:pt x="2316397" y="175965"/>
                </a:lnTo>
                <a:lnTo>
                  <a:pt x="2320874" y="220379"/>
                </a:lnTo>
                <a:lnTo>
                  <a:pt x="2320874" y="1101870"/>
                </a:lnTo>
                <a:lnTo>
                  <a:pt x="2316397" y="1146284"/>
                </a:lnTo>
                <a:lnTo>
                  <a:pt x="2303556" y="1187652"/>
                </a:lnTo>
                <a:lnTo>
                  <a:pt x="2283237" y="1225086"/>
                </a:lnTo>
                <a:lnTo>
                  <a:pt x="2256327" y="1257702"/>
                </a:lnTo>
                <a:lnTo>
                  <a:pt x="2223711" y="1284612"/>
                </a:lnTo>
                <a:lnTo>
                  <a:pt x="2186276" y="1304931"/>
                </a:lnTo>
                <a:lnTo>
                  <a:pt x="2144909" y="1317772"/>
                </a:lnTo>
                <a:lnTo>
                  <a:pt x="2100495" y="1322250"/>
                </a:lnTo>
                <a:lnTo>
                  <a:pt x="220379" y="1322250"/>
                </a:lnTo>
                <a:lnTo>
                  <a:pt x="175965" y="1317772"/>
                </a:lnTo>
                <a:lnTo>
                  <a:pt x="134597" y="1304931"/>
                </a:lnTo>
                <a:lnTo>
                  <a:pt x="97162" y="1284612"/>
                </a:lnTo>
                <a:lnTo>
                  <a:pt x="64547" y="1257702"/>
                </a:lnTo>
                <a:lnTo>
                  <a:pt x="37637" y="1225086"/>
                </a:lnTo>
                <a:lnTo>
                  <a:pt x="17318" y="1187652"/>
                </a:lnTo>
                <a:lnTo>
                  <a:pt x="4477" y="1146284"/>
                </a:lnTo>
                <a:lnTo>
                  <a:pt x="0" y="1101870"/>
                </a:lnTo>
                <a:lnTo>
                  <a:pt x="0" y="220379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540762" y="580011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ZK3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76945" y="5793969"/>
            <a:ext cx="3611879" cy="12053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21267" y="5834401"/>
            <a:ext cx="3521075" cy="1905"/>
          </a:xfrm>
          <a:custGeom>
            <a:avLst/>
            <a:gdLst/>
            <a:ahLst/>
            <a:cxnLst/>
            <a:rect l="l" t="t" r="r" b="b"/>
            <a:pathLst>
              <a:path w="3521075" h="1904">
                <a:moveTo>
                  <a:pt x="0" y="0"/>
                </a:moveTo>
                <a:lnTo>
                  <a:pt x="3520875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95548" y="3304308"/>
            <a:ext cx="403167" cy="22402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95357" y="3499736"/>
            <a:ext cx="1905" cy="1981835"/>
          </a:xfrm>
          <a:custGeom>
            <a:avLst/>
            <a:gdLst/>
            <a:ahLst/>
            <a:cxnLst/>
            <a:rect l="l" t="t" r="r" b="b"/>
            <a:pathLst>
              <a:path w="1905" h="1981835">
                <a:moveTo>
                  <a:pt x="0" y="1981207"/>
                </a:moveTo>
                <a:lnTo>
                  <a:pt x="1575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34077" y="3484662"/>
            <a:ext cx="125730" cy="75565"/>
          </a:xfrm>
          <a:custGeom>
            <a:avLst/>
            <a:gdLst/>
            <a:ahLst/>
            <a:cxnLst/>
            <a:rect l="l" t="t" r="r" b="b"/>
            <a:pathLst>
              <a:path w="125730" h="75564">
                <a:moveTo>
                  <a:pt x="62867" y="0"/>
                </a:moveTo>
                <a:lnTo>
                  <a:pt x="0" y="75319"/>
                </a:lnTo>
                <a:lnTo>
                  <a:pt x="125614" y="75418"/>
                </a:lnTo>
                <a:lnTo>
                  <a:pt x="62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074814" y="4300795"/>
            <a:ext cx="24225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latin typeface="Calibri"/>
                <a:cs typeface="Calibri"/>
              </a:rPr>
              <a:t>I </a:t>
            </a:r>
            <a:r>
              <a:rPr sz="1750" dirty="0">
                <a:latin typeface="Calibri"/>
                <a:cs typeface="Calibri"/>
              </a:rPr>
              <a:t>have </a:t>
            </a:r>
            <a:r>
              <a:rPr sz="1750" spc="5" dirty="0">
                <a:latin typeface="Calibri"/>
                <a:cs typeface="Calibri"/>
              </a:rPr>
              <a:t>changed the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0" dirty="0">
                <a:latin typeface="Calibri"/>
                <a:cs typeface="Calibri"/>
              </a:rPr>
              <a:t>conﬁg,  please read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it!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55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619858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040" y="987191"/>
            <a:ext cx="375666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Hidden</a:t>
            </a:r>
            <a:r>
              <a:rPr spc="-90" dirty="0"/>
              <a:t> </a:t>
            </a:r>
            <a:r>
              <a:rPr dirty="0"/>
              <a:t>channels</a:t>
            </a:r>
          </a:p>
        </p:txBody>
      </p:sp>
      <p:sp>
        <p:nvSpPr>
          <p:cNvPr id="3" name="object 3"/>
          <p:cNvSpPr/>
          <p:nvPr/>
        </p:nvSpPr>
        <p:spPr>
          <a:xfrm>
            <a:off x="5744094" y="2231966"/>
            <a:ext cx="3412374" cy="457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2984" y="2265771"/>
            <a:ext cx="3296285" cy="4459605"/>
          </a:xfrm>
          <a:custGeom>
            <a:avLst/>
            <a:gdLst/>
            <a:ahLst/>
            <a:cxnLst/>
            <a:rect l="l" t="t" r="r" b="b"/>
            <a:pathLst>
              <a:path w="3296284" h="4459605">
                <a:moveTo>
                  <a:pt x="0" y="549364"/>
                </a:moveTo>
                <a:lnTo>
                  <a:pt x="2016" y="501963"/>
                </a:lnTo>
                <a:lnTo>
                  <a:pt x="7956" y="455681"/>
                </a:lnTo>
                <a:lnTo>
                  <a:pt x="17653" y="410684"/>
                </a:lnTo>
                <a:lnTo>
                  <a:pt x="30944" y="367137"/>
                </a:lnTo>
                <a:lnTo>
                  <a:pt x="47664" y="325204"/>
                </a:lnTo>
                <a:lnTo>
                  <a:pt x="67646" y="285050"/>
                </a:lnTo>
                <a:lnTo>
                  <a:pt x="90728" y="246841"/>
                </a:lnTo>
                <a:lnTo>
                  <a:pt x="116743" y="210740"/>
                </a:lnTo>
                <a:lnTo>
                  <a:pt x="145526" y="176914"/>
                </a:lnTo>
                <a:lnTo>
                  <a:pt x="176914" y="145526"/>
                </a:lnTo>
                <a:lnTo>
                  <a:pt x="210740" y="116743"/>
                </a:lnTo>
                <a:lnTo>
                  <a:pt x="246841" y="90728"/>
                </a:lnTo>
                <a:lnTo>
                  <a:pt x="285050" y="67646"/>
                </a:lnTo>
                <a:lnTo>
                  <a:pt x="325204" y="47664"/>
                </a:lnTo>
                <a:lnTo>
                  <a:pt x="367137" y="30944"/>
                </a:lnTo>
                <a:lnTo>
                  <a:pt x="410684" y="17653"/>
                </a:lnTo>
                <a:lnTo>
                  <a:pt x="455681" y="7956"/>
                </a:lnTo>
                <a:lnTo>
                  <a:pt x="501963" y="2016"/>
                </a:lnTo>
                <a:lnTo>
                  <a:pt x="549364" y="0"/>
                </a:lnTo>
                <a:lnTo>
                  <a:pt x="2746760" y="0"/>
                </a:lnTo>
                <a:lnTo>
                  <a:pt x="2794161" y="2016"/>
                </a:lnTo>
                <a:lnTo>
                  <a:pt x="2840443" y="7956"/>
                </a:lnTo>
                <a:lnTo>
                  <a:pt x="2885440" y="17653"/>
                </a:lnTo>
                <a:lnTo>
                  <a:pt x="2928987" y="30944"/>
                </a:lnTo>
                <a:lnTo>
                  <a:pt x="2970920" y="47664"/>
                </a:lnTo>
                <a:lnTo>
                  <a:pt x="3011074" y="67646"/>
                </a:lnTo>
                <a:lnTo>
                  <a:pt x="3049284" y="90728"/>
                </a:lnTo>
                <a:lnTo>
                  <a:pt x="3085384" y="116743"/>
                </a:lnTo>
                <a:lnTo>
                  <a:pt x="3119211" y="145526"/>
                </a:lnTo>
                <a:lnTo>
                  <a:pt x="3150598" y="176914"/>
                </a:lnTo>
                <a:lnTo>
                  <a:pt x="3179382" y="210740"/>
                </a:lnTo>
                <a:lnTo>
                  <a:pt x="3205397" y="246841"/>
                </a:lnTo>
                <a:lnTo>
                  <a:pt x="3228478" y="285050"/>
                </a:lnTo>
                <a:lnTo>
                  <a:pt x="3248461" y="325204"/>
                </a:lnTo>
                <a:lnTo>
                  <a:pt x="3265180" y="367137"/>
                </a:lnTo>
                <a:lnTo>
                  <a:pt x="3278471" y="410684"/>
                </a:lnTo>
                <a:lnTo>
                  <a:pt x="3288169" y="455681"/>
                </a:lnTo>
                <a:lnTo>
                  <a:pt x="3294108" y="501963"/>
                </a:lnTo>
                <a:lnTo>
                  <a:pt x="3296125" y="549364"/>
                </a:lnTo>
                <a:lnTo>
                  <a:pt x="3296125" y="3909951"/>
                </a:lnTo>
                <a:lnTo>
                  <a:pt x="3294108" y="3957352"/>
                </a:lnTo>
                <a:lnTo>
                  <a:pt x="3288169" y="4003633"/>
                </a:lnTo>
                <a:lnTo>
                  <a:pt x="3278471" y="4048630"/>
                </a:lnTo>
                <a:lnTo>
                  <a:pt x="3265180" y="4092178"/>
                </a:lnTo>
                <a:lnTo>
                  <a:pt x="3248461" y="4134111"/>
                </a:lnTo>
                <a:lnTo>
                  <a:pt x="3228478" y="4174265"/>
                </a:lnTo>
                <a:lnTo>
                  <a:pt x="3205397" y="4212474"/>
                </a:lnTo>
                <a:lnTo>
                  <a:pt x="3179382" y="4248575"/>
                </a:lnTo>
                <a:lnTo>
                  <a:pt x="3150598" y="4282401"/>
                </a:lnTo>
                <a:lnTo>
                  <a:pt x="3119211" y="4313789"/>
                </a:lnTo>
                <a:lnTo>
                  <a:pt x="3085384" y="4342572"/>
                </a:lnTo>
                <a:lnTo>
                  <a:pt x="3049284" y="4368587"/>
                </a:lnTo>
                <a:lnTo>
                  <a:pt x="3011074" y="4391669"/>
                </a:lnTo>
                <a:lnTo>
                  <a:pt x="2970920" y="4411651"/>
                </a:lnTo>
                <a:lnTo>
                  <a:pt x="2928987" y="4428371"/>
                </a:lnTo>
                <a:lnTo>
                  <a:pt x="2885440" y="4441662"/>
                </a:lnTo>
                <a:lnTo>
                  <a:pt x="2840443" y="4451359"/>
                </a:lnTo>
                <a:lnTo>
                  <a:pt x="2794161" y="4457299"/>
                </a:lnTo>
                <a:lnTo>
                  <a:pt x="2746760" y="4459315"/>
                </a:lnTo>
                <a:lnTo>
                  <a:pt x="549364" y="4459315"/>
                </a:lnTo>
                <a:lnTo>
                  <a:pt x="501963" y="4457299"/>
                </a:lnTo>
                <a:lnTo>
                  <a:pt x="455681" y="4451359"/>
                </a:lnTo>
                <a:lnTo>
                  <a:pt x="410684" y="4441662"/>
                </a:lnTo>
                <a:lnTo>
                  <a:pt x="367137" y="4428371"/>
                </a:lnTo>
                <a:lnTo>
                  <a:pt x="325204" y="4411651"/>
                </a:lnTo>
                <a:lnTo>
                  <a:pt x="285050" y="4391669"/>
                </a:lnTo>
                <a:lnTo>
                  <a:pt x="246841" y="4368587"/>
                </a:lnTo>
                <a:lnTo>
                  <a:pt x="210740" y="4342572"/>
                </a:lnTo>
                <a:lnTo>
                  <a:pt x="176914" y="4313789"/>
                </a:lnTo>
                <a:lnTo>
                  <a:pt x="145526" y="4282401"/>
                </a:lnTo>
                <a:lnTo>
                  <a:pt x="116743" y="4248575"/>
                </a:lnTo>
                <a:lnTo>
                  <a:pt x="90728" y="4212474"/>
                </a:lnTo>
                <a:lnTo>
                  <a:pt x="67646" y="4174265"/>
                </a:lnTo>
                <a:lnTo>
                  <a:pt x="47664" y="4134111"/>
                </a:lnTo>
                <a:lnTo>
                  <a:pt x="30944" y="4092178"/>
                </a:lnTo>
                <a:lnTo>
                  <a:pt x="17653" y="4048630"/>
                </a:lnTo>
                <a:lnTo>
                  <a:pt x="7956" y="4003633"/>
                </a:lnTo>
                <a:lnTo>
                  <a:pt x="2016" y="3957352"/>
                </a:lnTo>
                <a:lnTo>
                  <a:pt x="0" y="3909951"/>
                </a:lnTo>
                <a:lnTo>
                  <a:pt x="0" y="549364"/>
                </a:lnTo>
                <a:close/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7796" y="2460567"/>
            <a:ext cx="594360" cy="619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18005" y="2486853"/>
            <a:ext cx="494921" cy="520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8004" y="2486853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4709" y="2980112"/>
            <a:ext cx="120534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64679" y="3006897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2032" y="3104803"/>
            <a:ext cx="748145" cy="623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5694" y="3233649"/>
            <a:ext cx="328352" cy="382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3662" y="3133296"/>
            <a:ext cx="645546" cy="520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3663" y="3133297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58896" y="3244956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17177" y="3333402"/>
            <a:ext cx="490450" cy="116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4679" y="3371179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01097" y="2594743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12075" y="3256967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59131" y="5453148"/>
            <a:ext cx="1276003" cy="748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8988" y="5479933"/>
            <a:ext cx="1174595" cy="6494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8988" y="5479932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3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3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1" y="617724"/>
                </a:lnTo>
                <a:lnTo>
                  <a:pt x="1108486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2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38853" y="5656282"/>
            <a:ext cx="72072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59131" y="2805544"/>
            <a:ext cx="1276003" cy="7523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8988" y="2834805"/>
            <a:ext cx="1174595" cy="6494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8988" y="2834805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4">
                <a:moveTo>
                  <a:pt x="0" y="108240"/>
                </a:moveTo>
                <a:lnTo>
                  <a:pt x="8506" y="66108"/>
                </a:lnTo>
                <a:lnTo>
                  <a:pt x="31702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6" y="8506"/>
                </a:lnTo>
                <a:lnTo>
                  <a:pt x="1142891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8"/>
                </a:lnTo>
                <a:lnTo>
                  <a:pt x="1142891" y="617724"/>
                </a:lnTo>
                <a:lnTo>
                  <a:pt x="1108486" y="640920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0"/>
                </a:lnTo>
                <a:lnTo>
                  <a:pt x="31702" y="617724"/>
                </a:lnTo>
                <a:lnTo>
                  <a:pt x="8506" y="583318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67796" y="3915293"/>
            <a:ext cx="594360" cy="6192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18005" y="3941470"/>
            <a:ext cx="494921" cy="5200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18004" y="3941469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04709" y="4434840"/>
            <a:ext cx="120534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4679" y="4461513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12032" y="4559530"/>
            <a:ext cx="748145" cy="6234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15694" y="4688377"/>
            <a:ext cx="328352" cy="382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63662" y="4587914"/>
            <a:ext cx="645546" cy="5200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63663" y="4587913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4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8" y="3403"/>
                </a:lnTo>
                <a:lnTo>
                  <a:pt x="322773" y="0"/>
                </a:lnTo>
                <a:lnTo>
                  <a:pt x="375129" y="3403"/>
                </a:lnTo>
                <a:lnTo>
                  <a:pt x="424794" y="13256"/>
                </a:lnTo>
                <a:lnTo>
                  <a:pt x="471106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6" y="491020"/>
                </a:lnTo>
                <a:lnTo>
                  <a:pt x="424794" y="506788"/>
                </a:lnTo>
                <a:lnTo>
                  <a:pt x="375129" y="516640"/>
                </a:lnTo>
                <a:lnTo>
                  <a:pt x="322773" y="520044"/>
                </a:lnTo>
                <a:lnTo>
                  <a:pt x="270418" y="516640"/>
                </a:lnTo>
                <a:lnTo>
                  <a:pt x="220752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8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58896" y="4699572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17177" y="4788130"/>
            <a:ext cx="490450" cy="1163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64679" y="4825795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001097" y="4049359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12075" y="4711584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26231" y="5365865"/>
            <a:ext cx="598516" cy="6234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77695" y="5395300"/>
            <a:ext cx="494921" cy="5200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77695" y="5395300"/>
            <a:ext cx="495300" cy="520065"/>
          </a:xfrm>
          <a:custGeom>
            <a:avLst/>
            <a:gdLst/>
            <a:ahLst/>
            <a:cxnLst/>
            <a:rect l="l" t="t" r="r" b="b"/>
            <a:pathLst>
              <a:path w="495300" h="520064">
                <a:moveTo>
                  <a:pt x="0" y="260022"/>
                </a:moveTo>
                <a:lnTo>
                  <a:pt x="3986" y="213282"/>
                </a:lnTo>
                <a:lnTo>
                  <a:pt x="15481" y="169292"/>
                </a:lnTo>
                <a:lnTo>
                  <a:pt x="33785" y="128784"/>
                </a:lnTo>
                <a:lnTo>
                  <a:pt x="58199" y="92493"/>
                </a:lnTo>
                <a:lnTo>
                  <a:pt x="88024" y="61153"/>
                </a:lnTo>
                <a:lnTo>
                  <a:pt x="122562" y="35500"/>
                </a:lnTo>
                <a:lnTo>
                  <a:pt x="161113" y="16267"/>
                </a:lnTo>
                <a:lnTo>
                  <a:pt x="202979" y="4189"/>
                </a:lnTo>
                <a:lnTo>
                  <a:pt x="247460" y="0"/>
                </a:lnTo>
                <a:lnTo>
                  <a:pt x="291941" y="4189"/>
                </a:lnTo>
                <a:lnTo>
                  <a:pt x="333807" y="16267"/>
                </a:lnTo>
                <a:lnTo>
                  <a:pt x="372358" y="35500"/>
                </a:lnTo>
                <a:lnTo>
                  <a:pt x="406896" y="61153"/>
                </a:lnTo>
                <a:lnTo>
                  <a:pt x="436721" y="92493"/>
                </a:lnTo>
                <a:lnTo>
                  <a:pt x="461135" y="128784"/>
                </a:lnTo>
                <a:lnTo>
                  <a:pt x="479439" y="169292"/>
                </a:lnTo>
                <a:lnTo>
                  <a:pt x="490934" y="213282"/>
                </a:lnTo>
                <a:lnTo>
                  <a:pt x="494921" y="260022"/>
                </a:lnTo>
                <a:lnTo>
                  <a:pt x="490934" y="306761"/>
                </a:lnTo>
                <a:lnTo>
                  <a:pt x="479439" y="350752"/>
                </a:lnTo>
                <a:lnTo>
                  <a:pt x="461135" y="391260"/>
                </a:lnTo>
                <a:lnTo>
                  <a:pt x="436721" y="427550"/>
                </a:lnTo>
                <a:lnTo>
                  <a:pt x="406896" y="458890"/>
                </a:lnTo>
                <a:lnTo>
                  <a:pt x="372358" y="484543"/>
                </a:lnTo>
                <a:lnTo>
                  <a:pt x="333807" y="503776"/>
                </a:lnTo>
                <a:lnTo>
                  <a:pt x="291941" y="515854"/>
                </a:lnTo>
                <a:lnTo>
                  <a:pt x="247460" y="520044"/>
                </a:lnTo>
                <a:lnTo>
                  <a:pt x="202979" y="515854"/>
                </a:lnTo>
                <a:lnTo>
                  <a:pt x="161113" y="503776"/>
                </a:lnTo>
                <a:lnTo>
                  <a:pt x="122562" y="484543"/>
                </a:lnTo>
                <a:lnTo>
                  <a:pt x="88024" y="458890"/>
                </a:lnTo>
                <a:lnTo>
                  <a:pt x="58199" y="427550"/>
                </a:lnTo>
                <a:lnTo>
                  <a:pt x="33785" y="391260"/>
                </a:lnTo>
                <a:lnTo>
                  <a:pt x="15481" y="350752"/>
                </a:lnTo>
                <a:lnTo>
                  <a:pt x="3986" y="306761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67302" y="5889566"/>
            <a:ext cx="116378" cy="4571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24370" y="5915344"/>
            <a:ext cx="1270" cy="364490"/>
          </a:xfrm>
          <a:custGeom>
            <a:avLst/>
            <a:gdLst/>
            <a:ahLst/>
            <a:cxnLst/>
            <a:rect l="l" t="t" r="r" b="b"/>
            <a:pathLst>
              <a:path w="1270" h="364489">
                <a:moveTo>
                  <a:pt x="785" y="0"/>
                </a:moveTo>
                <a:lnTo>
                  <a:pt x="0" y="364282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74625" y="6014257"/>
            <a:ext cx="743988" cy="6192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74130" y="6143104"/>
            <a:ext cx="332509" cy="3823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23354" y="6041744"/>
            <a:ext cx="645546" cy="5200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23354" y="6041744"/>
            <a:ext cx="645795" cy="520065"/>
          </a:xfrm>
          <a:custGeom>
            <a:avLst/>
            <a:gdLst/>
            <a:ahLst/>
            <a:cxnLst/>
            <a:rect l="l" t="t" r="r" b="b"/>
            <a:pathLst>
              <a:path w="645795" h="520065">
                <a:moveTo>
                  <a:pt x="0" y="260022"/>
                </a:moveTo>
                <a:lnTo>
                  <a:pt x="4224" y="217845"/>
                </a:lnTo>
                <a:lnTo>
                  <a:pt x="16455" y="177835"/>
                </a:lnTo>
                <a:lnTo>
                  <a:pt x="36027" y="140527"/>
                </a:lnTo>
                <a:lnTo>
                  <a:pt x="62276" y="106456"/>
                </a:lnTo>
                <a:lnTo>
                  <a:pt x="94538" y="76158"/>
                </a:lnTo>
                <a:lnTo>
                  <a:pt x="132147" y="50169"/>
                </a:lnTo>
                <a:lnTo>
                  <a:pt x="174440" y="29023"/>
                </a:lnTo>
                <a:lnTo>
                  <a:pt x="220752" y="13256"/>
                </a:lnTo>
                <a:lnTo>
                  <a:pt x="270417" y="3403"/>
                </a:lnTo>
                <a:lnTo>
                  <a:pt x="322772" y="0"/>
                </a:lnTo>
                <a:lnTo>
                  <a:pt x="375128" y="3403"/>
                </a:lnTo>
                <a:lnTo>
                  <a:pt x="424794" y="13256"/>
                </a:lnTo>
                <a:lnTo>
                  <a:pt x="471105" y="29023"/>
                </a:lnTo>
                <a:lnTo>
                  <a:pt x="513398" y="50169"/>
                </a:lnTo>
                <a:lnTo>
                  <a:pt x="551008" y="76158"/>
                </a:lnTo>
                <a:lnTo>
                  <a:pt x="583269" y="106456"/>
                </a:lnTo>
                <a:lnTo>
                  <a:pt x="609518" y="140527"/>
                </a:lnTo>
                <a:lnTo>
                  <a:pt x="629090" y="177835"/>
                </a:lnTo>
                <a:lnTo>
                  <a:pt x="641321" y="217845"/>
                </a:lnTo>
                <a:lnTo>
                  <a:pt x="645545" y="260022"/>
                </a:lnTo>
                <a:lnTo>
                  <a:pt x="641321" y="302198"/>
                </a:lnTo>
                <a:lnTo>
                  <a:pt x="629090" y="342209"/>
                </a:lnTo>
                <a:lnTo>
                  <a:pt x="609518" y="379517"/>
                </a:lnTo>
                <a:lnTo>
                  <a:pt x="583269" y="413587"/>
                </a:lnTo>
                <a:lnTo>
                  <a:pt x="551008" y="443885"/>
                </a:lnTo>
                <a:lnTo>
                  <a:pt x="513398" y="469874"/>
                </a:lnTo>
                <a:lnTo>
                  <a:pt x="471105" y="491020"/>
                </a:lnTo>
                <a:lnTo>
                  <a:pt x="424794" y="506788"/>
                </a:lnTo>
                <a:lnTo>
                  <a:pt x="375128" y="516640"/>
                </a:lnTo>
                <a:lnTo>
                  <a:pt x="322772" y="520044"/>
                </a:lnTo>
                <a:lnTo>
                  <a:pt x="270417" y="516640"/>
                </a:lnTo>
                <a:lnTo>
                  <a:pt x="220751" y="506788"/>
                </a:lnTo>
                <a:lnTo>
                  <a:pt x="174440" y="491020"/>
                </a:lnTo>
                <a:lnTo>
                  <a:pt x="132147" y="469874"/>
                </a:lnTo>
                <a:lnTo>
                  <a:pt x="94537" y="443885"/>
                </a:lnTo>
                <a:lnTo>
                  <a:pt x="62276" y="413587"/>
                </a:lnTo>
                <a:lnTo>
                  <a:pt x="36027" y="379517"/>
                </a:lnTo>
                <a:lnTo>
                  <a:pt x="16455" y="342209"/>
                </a:lnTo>
                <a:lnTo>
                  <a:pt x="4224" y="302198"/>
                </a:lnTo>
                <a:lnTo>
                  <a:pt x="0" y="260022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118586" y="6153403"/>
            <a:ext cx="2609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C2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79771" y="6242857"/>
            <a:ext cx="490450" cy="11637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24370" y="6279626"/>
            <a:ext cx="399415" cy="1905"/>
          </a:xfrm>
          <a:custGeom>
            <a:avLst/>
            <a:gdLst/>
            <a:ahLst/>
            <a:cxnLst/>
            <a:rect l="l" t="t" r="r" b="b"/>
            <a:pathLst>
              <a:path w="399415" h="1904">
                <a:moveTo>
                  <a:pt x="0" y="0"/>
                </a:moveTo>
                <a:lnTo>
                  <a:pt x="398983" y="157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960787" y="5503190"/>
            <a:ext cx="1130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/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71765" y="6165414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25" dirty="0">
                <a:latin typeface="Calibri"/>
                <a:cs typeface="Calibri"/>
              </a:rPr>
              <a:t>/</a:t>
            </a:r>
            <a:r>
              <a:rPr sz="1750" spc="-5" dirty="0">
                <a:latin typeface="Calibri"/>
                <a:cs typeface="Calibri"/>
              </a:rPr>
              <a:t>c</a:t>
            </a:r>
            <a:r>
              <a:rPr sz="1750" spc="5" dirty="0">
                <a:latin typeface="Calibri"/>
                <a:cs typeface="Calibri"/>
              </a:rPr>
              <a:t>o</a:t>
            </a:r>
            <a:r>
              <a:rPr sz="1750" spc="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ﬁg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093228" y="2344188"/>
            <a:ext cx="2419003" cy="14962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42143" y="2373800"/>
            <a:ext cx="2320925" cy="1391920"/>
          </a:xfrm>
          <a:custGeom>
            <a:avLst/>
            <a:gdLst/>
            <a:ahLst/>
            <a:cxnLst/>
            <a:rect l="l" t="t" r="r" b="b"/>
            <a:pathLst>
              <a:path w="2320925" h="1391920">
                <a:moveTo>
                  <a:pt x="0" y="231972"/>
                </a:moveTo>
                <a:lnTo>
                  <a:pt x="4712" y="185221"/>
                </a:lnTo>
                <a:lnTo>
                  <a:pt x="18229" y="141678"/>
                </a:lnTo>
                <a:lnTo>
                  <a:pt x="39617" y="102274"/>
                </a:lnTo>
                <a:lnTo>
                  <a:pt x="67943" y="67943"/>
                </a:lnTo>
                <a:lnTo>
                  <a:pt x="102274" y="39617"/>
                </a:lnTo>
                <a:lnTo>
                  <a:pt x="141678" y="18229"/>
                </a:lnTo>
                <a:lnTo>
                  <a:pt x="185221" y="4712"/>
                </a:lnTo>
                <a:lnTo>
                  <a:pt x="231972" y="0"/>
                </a:lnTo>
                <a:lnTo>
                  <a:pt x="2088902" y="0"/>
                </a:lnTo>
                <a:lnTo>
                  <a:pt x="2135653" y="4712"/>
                </a:lnTo>
                <a:lnTo>
                  <a:pt x="2179197" y="18229"/>
                </a:lnTo>
                <a:lnTo>
                  <a:pt x="2218600" y="39617"/>
                </a:lnTo>
                <a:lnTo>
                  <a:pt x="2252932" y="67943"/>
                </a:lnTo>
                <a:lnTo>
                  <a:pt x="2281257" y="102274"/>
                </a:lnTo>
                <a:lnTo>
                  <a:pt x="2302645" y="141678"/>
                </a:lnTo>
                <a:lnTo>
                  <a:pt x="2316162" y="185221"/>
                </a:lnTo>
                <a:lnTo>
                  <a:pt x="2320874" y="231972"/>
                </a:lnTo>
                <a:lnTo>
                  <a:pt x="2320874" y="1159836"/>
                </a:lnTo>
                <a:lnTo>
                  <a:pt x="2316162" y="1206587"/>
                </a:lnTo>
                <a:lnTo>
                  <a:pt x="2302645" y="1250130"/>
                </a:lnTo>
                <a:lnTo>
                  <a:pt x="2281257" y="1289534"/>
                </a:lnTo>
                <a:lnTo>
                  <a:pt x="2252932" y="1323865"/>
                </a:lnTo>
                <a:lnTo>
                  <a:pt x="2218600" y="1352191"/>
                </a:lnTo>
                <a:lnTo>
                  <a:pt x="2179197" y="1373579"/>
                </a:lnTo>
                <a:lnTo>
                  <a:pt x="2135653" y="1387096"/>
                </a:lnTo>
                <a:lnTo>
                  <a:pt x="2088902" y="1391809"/>
                </a:lnTo>
                <a:lnTo>
                  <a:pt x="231972" y="1391809"/>
                </a:lnTo>
                <a:lnTo>
                  <a:pt x="185221" y="1387096"/>
                </a:lnTo>
                <a:lnTo>
                  <a:pt x="141678" y="1373579"/>
                </a:lnTo>
                <a:lnTo>
                  <a:pt x="102274" y="1352191"/>
                </a:lnTo>
                <a:lnTo>
                  <a:pt x="67943" y="1323865"/>
                </a:lnTo>
                <a:lnTo>
                  <a:pt x="39617" y="1289534"/>
                </a:lnTo>
                <a:lnTo>
                  <a:pt x="18229" y="1250130"/>
                </a:lnTo>
                <a:lnTo>
                  <a:pt x="4712" y="1206587"/>
                </a:lnTo>
                <a:lnTo>
                  <a:pt x="0" y="1159836"/>
                </a:lnTo>
                <a:lnTo>
                  <a:pt x="0" y="231972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93228" y="3844636"/>
            <a:ext cx="2419003" cy="14256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42143" y="3873637"/>
            <a:ext cx="2320925" cy="1322705"/>
          </a:xfrm>
          <a:custGeom>
            <a:avLst/>
            <a:gdLst/>
            <a:ahLst/>
            <a:cxnLst/>
            <a:rect l="l" t="t" r="r" b="b"/>
            <a:pathLst>
              <a:path w="2320925" h="1322704">
                <a:moveTo>
                  <a:pt x="0" y="220379"/>
                </a:moveTo>
                <a:lnTo>
                  <a:pt x="4477" y="175965"/>
                </a:lnTo>
                <a:lnTo>
                  <a:pt x="17318" y="134597"/>
                </a:lnTo>
                <a:lnTo>
                  <a:pt x="37637" y="97163"/>
                </a:lnTo>
                <a:lnTo>
                  <a:pt x="64547" y="64547"/>
                </a:lnTo>
                <a:lnTo>
                  <a:pt x="97162" y="37637"/>
                </a:lnTo>
                <a:lnTo>
                  <a:pt x="134597" y="17318"/>
                </a:lnTo>
                <a:lnTo>
                  <a:pt x="175965" y="4477"/>
                </a:lnTo>
                <a:lnTo>
                  <a:pt x="220379" y="0"/>
                </a:lnTo>
                <a:lnTo>
                  <a:pt x="2100495" y="0"/>
                </a:lnTo>
                <a:lnTo>
                  <a:pt x="2144909" y="4477"/>
                </a:lnTo>
                <a:lnTo>
                  <a:pt x="2186276" y="17318"/>
                </a:lnTo>
                <a:lnTo>
                  <a:pt x="2223711" y="37637"/>
                </a:lnTo>
                <a:lnTo>
                  <a:pt x="2256327" y="64547"/>
                </a:lnTo>
                <a:lnTo>
                  <a:pt x="2283237" y="97163"/>
                </a:lnTo>
                <a:lnTo>
                  <a:pt x="2303556" y="134597"/>
                </a:lnTo>
                <a:lnTo>
                  <a:pt x="2316397" y="175965"/>
                </a:lnTo>
                <a:lnTo>
                  <a:pt x="2320874" y="220379"/>
                </a:lnTo>
                <a:lnTo>
                  <a:pt x="2320874" y="1101870"/>
                </a:lnTo>
                <a:lnTo>
                  <a:pt x="2316397" y="1146284"/>
                </a:lnTo>
                <a:lnTo>
                  <a:pt x="2303556" y="1187652"/>
                </a:lnTo>
                <a:lnTo>
                  <a:pt x="2283237" y="1225086"/>
                </a:lnTo>
                <a:lnTo>
                  <a:pt x="2256327" y="1257702"/>
                </a:lnTo>
                <a:lnTo>
                  <a:pt x="2223711" y="1284612"/>
                </a:lnTo>
                <a:lnTo>
                  <a:pt x="2186276" y="1304931"/>
                </a:lnTo>
                <a:lnTo>
                  <a:pt x="2144909" y="1317772"/>
                </a:lnTo>
                <a:lnTo>
                  <a:pt x="2100495" y="1322250"/>
                </a:lnTo>
                <a:lnTo>
                  <a:pt x="220379" y="1322250"/>
                </a:lnTo>
                <a:lnTo>
                  <a:pt x="175965" y="1317772"/>
                </a:lnTo>
                <a:lnTo>
                  <a:pt x="134597" y="1304931"/>
                </a:lnTo>
                <a:lnTo>
                  <a:pt x="97162" y="1284612"/>
                </a:lnTo>
                <a:lnTo>
                  <a:pt x="64547" y="1257702"/>
                </a:lnTo>
                <a:lnTo>
                  <a:pt x="37637" y="1225086"/>
                </a:lnTo>
                <a:lnTo>
                  <a:pt x="17318" y="1187652"/>
                </a:lnTo>
                <a:lnTo>
                  <a:pt x="4477" y="1146284"/>
                </a:lnTo>
                <a:lnTo>
                  <a:pt x="0" y="1101870"/>
                </a:lnTo>
                <a:lnTo>
                  <a:pt x="0" y="220379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540762" y="292715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540762" y="434628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093228" y="5303519"/>
            <a:ext cx="2419003" cy="14214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42143" y="5330766"/>
            <a:ext cx="2320925" cy="1322705"/>
          </a:xfrm>
          <a:custGeom>
            <a:avLst/>
            <a:gdLst/>
            <a:ahLst/>
            <a:cxnLst/>
            <a:rect l="l" t="t" r="r" b="b"/>
            <a:pathLst>
              <a:path w="2320925" h="1322704">
                <a:moveTo>
                  <a:pt x="0" y="220379"/>
                </a:moveTo>
                <a:lnTo>
                  <a:pt x="4477" y="175965"/>
                </a:lnTo>
                <a:lnTo>
                  <a:pt x="17318" y="134597"/>
                </a:lnTo>
                <a:lnTo>
                  <a:pt x="37637" y="97163"/>
                </a:lnTo>
                <a:lnTo>
                  <a:pt x="64547" y="64547"/>
                </a:lnTo>
                <a:lnTo>
                  <a:pt x="97162" y="37637"/>
                </a:lnTo>
                <a:lnTo>
                  <a:pt x="134597" y="17318"/>
                </a:lnTo>
                <a:lnTo>
                  <a:pt x="175965" y="4477"/>
                </a:lnTo>
                <a:lnTo>
                  <a:pt x="220379" y="0"/>
                </a:lnTo>
                <a:lnTo>
                  <a:pt x="2100495" y="0"/>
                </a:lnTo>
                <a:lnTo>
                  <a:pt x="2144909" y="4477"/>
                </a:lnTo>
                <a:lnTo>
                  <a:pt x="2186276" y="17318"/>
                </a:lnTo>
                <a:lnTo>
                  <a:pt x="2223711" y="37637"/>
                </a:lnTo>
                <a:lnTo>
                  <a:pt x="2256327" y="64547"/>
                </a:lnTo>
                <a:lnTo>
                  <a:pt x="2283237" y="97163"/>
                </a:lnTo>
                <a:lnTo>
                  <a:pt x="2303556" y="134597"/>
                </a:lnTo>
                <a:lnTo>
                  <a:pt x="2316397" y="175965"/>
                </a:lnTo>
                <a:lnTo>
                  <a:pt x="2320874" y="220379"/>
                </a:lnTo>
                <a:lnTo>
                  <a:pt x="2320874" y="1101870"/>
                </a:lnTo>
                <a:lnTo>
                  <a:pt x="2316397" y="1146284"/>
                </a:lnTo>
                <a:lnTo>
                  <a:pt x="2303556" y="1187652"/>
                </a:lnTo>
                <a:lnTo>
                  <a:pt x="2283237" y="1225086"/>
                </a:lnTo>
                <a:lnTo>
                  <a:pt x="2256327" y="1257702"/>
                </a:lnTo>
                <a:lnTo>
                  <a:pt x="2223711" y="1284612"/>
                </a:lnTo>
                <a:lnTo>
                  <a:pt x="2186276" y="1304931"/>
                </a:lnTo>
                <a:lnTo>
                  <a:pt x="2144909" y="1317772"/>
                </a:lnTo>
                <a:lnTo>
                  <a:pt x="2100495" y="1322250"/>
                </a:lnTo>
                <a:lnTo>
                  <a:pt x="220379" y="1322250"/>
                </a:lnTo>
                <a:lnTo>
                  <a:pt x="175965" y="1317772"/>
                </a:lnTo>
                <a:lnTo>
                  <a:pt x="134597" y="1304931"/>
                </a:lnTo>
                <a:lnTo>
                  <a:pt x="97162" y="1284612"/>
                </a:lnTo>
                <a:lnTo>
                  <a:pt x="64547" y="1257702"/>
                </a:lnTo>
                <a:lnTo>
                  <a:pt x="37637" y="1225086"/>
                </a:lnTo>
                <a:lnTo>
                  <a:pt x="17318" y="1187652"/>
                </a:lnTo>
                <a:lnTo>
                  <a:pt x="4477" y="1146284"/>
                </a:lnTo>
                <a:lnTo>
                  <a:pt x="0" y="1101870"/>
                </a:lnTo>
                <a:lnTo>
                  <a:pt x="0" y="220379"/>
                </a:lnTo>
                <a:close/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8540762" y="5800111"/>
            <a:ext cx="3632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5" dirty="0">
                <a:latin typeface="Calibri"/>
                <a:cs typeface="Calibri"/>
              </a:rPr>
              <a:t>ZK3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576945" y="5793969"/>
            <a:ext cx="3611879" cy="12053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21267" y="5834401"/>
            <a:ext cx="3521075" cy="1905"/>
          </a:xfrm>
          <a:custGeom>
            <a:avLst/>
            <a:gdLst/>
            <a:ahLst/>
            <a:cxnLst/>
            <a:rect l="l" t="t" r="r" b="b"/>
            <a:pathLst>
              <a:path w="3521075" h="1904">
                <a:moveTo>
                  <a:pt x="0" y="0"/>
                </a:moveTo>
                <a:lnTo>
                  <a:pt x="3520875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89414" y="2872047"/>
            <a:ext cx="3753196" cy="40316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33532" y="3054453"/>
            <a:ext cx="3493770" cy="1270"/>
          </a:xfrm>
          <a:custGeom>
            <a:avLst/>
            <a:gdLst/>
            <a:ahLst/>
            <a:cxnLst/>
            <a:rect l="l" t="t" r="r" b="b"/>
            <a:pathLst>
              <a:path w="3493770" h="1269">
                <a:moveTo>
                  <a:pt x="0" y="790"/>
                </a:moveTo>
                <a:lnTo>
                  <a:pt x="3493301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66524" y="2991660"/>
            <a:ext cx="75565" cy="125730"/>
          </a:xfrm>
          <a:custGeom>
            <a:avLst/>
            <a:gdLst/>
            <a:ahLst/>
            <a:cxnLst/>
            <a:rect l="l" t="t" r="r" b="b"/>
            <a:pathLst>
              <a:path w="75564" h="125730">
                <a:moveTo>
                  <a:pt x="0" y="0"/>
                </a:moveTo>
                <a:lnTo>
                  <a:pt x="29" y="125614"/>
                </a:lnTo>
                <a:lnTo>
                  <a:pt x="75383" y="627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638853" y="2665280"/>
            <a:ext cx="3723004" cy="64262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659255">
              <a:lnSpc>
                <a:spcPct val="100000"/>
              </a:lnSpc>
              <a:spcBef>
                <a:spcPts val="520"/>
              </a:spcBef>
            </a:pPr>
            <a:r>
              <a:rPr sz="1550" spc="10" dirty="0">
                <a:latin typeface="Courier New"/>
                <a:cs typeface="Courier New"/>
              </a:rPr>
              <a:t>getData</a:t>
            </a:r>
            <a:r>
              <a:rPr sz="1550" spc="-70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“/config”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473036" y="3117271"/>
            <a:ext cx="3715788" cy="3158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58655" y="3255268"/>
            <a:ext cx="3483610" cy="1270"/>
          </a:xfrm>
          <a:custGeom>
            <a:avLst/>
            <a:gdLst/>
            <a:ahLst/>
            <a:cxnLst/>
            <a:rect l="l" t="t" r="r" b="b"/>
            <a:pathLst>
              <a:path w="3483610" h="1270">
                <a:moveTo>
                  <a:pt x="0" y="788"/>
                </a:moveTo>
                <a:lnTo>
                  <a:pt x="3483253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33533" y="3218361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75359" y="0"/>
                </a:moveTo>
                <a:lnTo>
                  <a:pt x="0" y="37701"/>
                </a:lnTo>
                <a:lnTo>
                  <a:pt x="75377" y="75368"/>
                </a:lnTo>
                <a:lnTo>
                  <a:pt x="75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561883" y="3315731"/>
            <a:ext cx="111061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return</a:t>
            </a:r>
            <a:r>
              <a:rPr sz="1550" spc="-75" dirty="0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C1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56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1683721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15" dirty="0"/>
              <a:t>hat</a:t>
            </a:r>
            <a:r>
              <a:rPr spc="-95" dirty="0"/>
              <a:t> </a:t>
            </a:r>
            <a:r>
              <a:rPr dirty="0"/>
              <a:t>trick…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596"/>
            <a:ext cx="3745229" cy="33540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ourier New"/>
                <a:cs typeface="Courier New"/>
              </a:rPr>
              <a:t>sync</a:t>
            </a:r>
            <a:endParaRPr sz="2750" dirty="0">
              <a:latin typeface="Courier New"/>
              <a:cs typeface="Courier New"/>
            </a:endParaRPr>
          </a:p>
          <a:p>
            <a:pPr marL="753745" lvl="1" indent="-288925">
              <a:lnSpc>
                <a:spcPct val="100000"/>
              </a:lnSpc>
              <a:spcBef>
                <a:spcPts val="6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dirty="0">
                <a:latin typeface="Calibri"/>
                <a:cs typeface="Calibri"/>
              </a:rPr>
              <a:t>Asynchronous</a:t>
            </a:r>
            <a:r>
              <a:rPr sz="2350" spc="-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opera</a:t>
            </a:r>
            <a:r>
              <a:rPr lang="en-US" sz="2350" spc="10" dirty="0">
                <a:latin typeface="Calibri"/>
                <a:cs typeface="Calibri"/>
              </a:rPr>
              <a:t>tion</a:t>
            </a:r>
            <a:endParaRPr sz="23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10" dirty="0">
                <a:latin typeface="Calibri"/>
                <a:cs typeface="Calibri"/>
              </a:rPr>
              <a:t>Before </a:t>
            </a:r>
            <a:r>
              <a:rPr sz="2350" dirty="0">
                <a:latin typeface="Calibri"/>
                <a:cs typeface="Calibri"/>
              </a:rPr>
              <a:t>read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</a:t>
            </a:r>
            <a:endParaRPr sz="2350" dirty="0">
              <a:latin typeface="Calibri"/>
              <a:cs typeface="Calibri"/>
            </a:endParaRPr>
          </a:p>
          <a:p>
            <a:pPr marL="753745" marR="295910" lvl="1" indent="-288925">
              <a:lnSpc>
                <a:spcPct val="100400"/>
              </a:lnSpc>
              <a:spcBef>
                <a:spcPts val="63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0" dirty="0">
                <a:latin typeface="Calibri"/>
                <a:cs typeface="Calibri"/>
              </a:rPr>
              <a:t>Flushes </a:t>
            </a:r>
            <a:r>
              <a:rPr sz="2350" spc="5" dirty="0">
                <a:latin typeface="Calibri"/>
                <a:cs typeface="Calibri"/>
              </a:rPr>
              <a:t>the channel  </a:t>
            </a:r>
            <a:r>
              <a:rPr sz="2350" spc="0" dirty="0">
                <a:latin typeface="Calibri"/>
                <a:cs typeface="Calibri"/>
              </a:rPr>
              <a:t>between </a:t>
            </a:r>
            <a:r>
              <a:rPr sz="2350" spc="-5" dirty="0">
                <a:latin typeface="Calibri"/>
                <a:cs typeface="Calibri"/>
              </a:rPr>
              <a:t>follower </a:t>
            </a:r>
            <a:r>
              <a:rPr sz="2350" spc="0" dirty="0">
                <a:latin typeface="Calibri"/>
                <a:cs typeface="Calibri"/>
              </a:rPr>
              <a:t>and  leader</a:t>
            </a:r>
            <a:endParaRPr sz="2350" dirty="0">
              <a:latin typeface="Calibri"/>
              <a:cs typeface="Calibri"/>
            </a:endParaRPr>
          </a:p>
          <a:p>
            <a:pPr marL="753745" marR="809625" lvl="1" indent="-288925">
              <a:lnSpc>
                <a:spcPts val="2790"/>
              </a:lnSpc>
              <a:spcBef>
                <a:spcPts val="7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5" dirty="0">
                <a:latin typeface="Calibri"/>
                <a:cs typeface="Calibri"/>
              </a:rPr>
              <a:t>Makes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  </a:t>
            </a:r>
            <a:r>
              <a:rPr sz="2350" dirty="0">
                <a:latin typeface="Calibri"/>
                <a:cs typeface="Calibri"/>
              </a:rPr>
              <a:t>linearizable</a:t>
            </a:r>
          </a:p>
        </p:txBody>
      </p:sp>
      <p:sp>
        <p:nvSpPr>
          <p:cNvPr id="4" name="object 4"/>
          <p:cNvSpPr/>
          <p:nvPr/>
        </p:nvSpPr>
        <p:spPr>
          <a:xfrm>
            <a:off x="5311831" y="3728257"/>
            <a:ext cx="2755668" cy="1300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822" y="3760584"/>
            <a:ext cx="2658003" cy="1198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822" y="3760584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1264" y="3793106"/>
            <a:ext cx="8070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latin typeface="Calibri"/>
                <a:cs typeface="Calibri"/>
              </a:rPr>
              <a:t>F</a:t>
            </a:r>
            <a:r>
              <a:rPr sz="1750" dirty="0">
                <a:latin typeface="Calibri"/>
                <a:cs typeface="Calibri"/>
              </a:rPr>
              <a:t>oll</a:t>
            </a:r>
            <a:r>
              <a:rPr sz="1750" spc="0" dirty="0">
                <a:latin typeface="Calibri"/>
                <a:cs typeface="Calibri"/>
              </a:rPr>
              <a:t>ow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5821" y="2211185"/>
            <a:ext cx="1271846" cy="74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2734" y="2269374"/>
            <a:ext cx="78555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4459" y="2237508"/>
            <a:ext cx="1174595" cy="649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459" y="2237508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5">
                <a:moveTo>
                  <a:pt x="0" y="108240"/>
                </a:moveTo>
                <a:lnTo>
                  <a:pt x="8506" y="66108"/>
                </a:lnTo>
                <a:lnTo>
                  <a:pt x="31703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7" y="8506"/>
                </a:lnTo>
                <a:lnTo>
                  <a:pt x="1142892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7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3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34323" y="2278194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88083" y="2859578"/>
            <a:ext cx="403167" cy="11222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9636" y="2886968"/>
            <a:ext cx="2540" cy="859155"/>
          </a:xfrm>
          <a:custGeom>
            <a:avLst/>
            <a:gdLst/>
            <a:ahLst/>
            <a:cxnLst/>
            <a:rect l="l" t="t" r="r" b="b"/>
            <a:pathLst>
              <a:path w="2540" h="859154">
                <a:moveTo>
                  <a:pt x="2340" y="0"/>
                </a:moveTo>
                <a:lnTo>
                  <a:pt x="0" y="85884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6993" y="3685348"/>
            <a:ext cx="125730" cy="75565"/>
          </a:xfrm>
          <a:custGeom>
            <a:avLst/>
            <a:gdLst/>
            <a:ahLst/>
            <a:cxnLst/>
            <a:rect l="l" t="t" r="r" b="b"/>
            <a:pathLst>
              <a:path w="125729" h="75564">
                <a:moveTo>
                  <a:pt x="0" y="0"/>
                </a:moveTo>
                <a:lnTo>
                  <a:pt x="62602" y="75539"/>
                </a:lnTo>
                <a:lnTo>
                  <a:pt x="125614" y="3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82062" y="2994826"/>
            <a:ext cx="1925320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55"/>
              </a:spcBef>
            </a:pPr>
            <a:r>
              <a:rPr sz="1750" spc="5" dirty="0">
                <a:latin typeface="Courier New"/>
                <a:cs typeface="Courier New"/>
              </a:rPr>
              <a:t>getData</a:t>
            </a:r>
            <a:r>
              <a:rPr sz="1750" spc="-50" dirty="0">
                <a:latin typeface="Courier New"/>
                <a:cs typeface="Courier New"/>
              </a:rPr>
              <a:t> </a:t>
            </a:r>
            <a:r>
              <a:rPr sz="1750" spc="10">
                <a:latin typeface="Courier New"/>
                <a:cs typeface="Courier New"/>
              </a:rPr>
              <a:t>“/foo”  </a:t>
            </a:r>
            <a:r>
              <a:rPr sz="1750" spc="5" dirty="0">
                <a:latin typeface="Courier New"/>
                <a:cs typeface="Courier New"/>
              </a:rPr>
              <a:t>sync</a:t>
            </a:r>
            <a:endParaRPr sz="1750" dirty="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11831" y="5540431"/>
            <a:ext cx="2759825" cy="12967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62756" y="5569434"/>
            <a:ext cx="2658003" cy="11983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2756" y="5569433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53198" y="5601956"/>
            <a:ext cx="6381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Leader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51264" y="4564655"/>
            <a:ext cx="12338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10">
                <a:latin typeface="Courier New"/>
                <a:cs typeface="Courier New"/>
              </a:rPr>
              <a:t>/foo </a:t>
            </a:r>
            <a:r>
              <a:rPr sz="1750" spc="10" dirty="0">
                <a:latin typeface="Courier New"/>
                <a:cs typeface="Courier New"/>
              </a:rPr>
              <a:t>=</a:t>
            </a:r>
            <a:r>
              <a:rPr sz="1750" spc="-75" dirty="0">
                <a:latin typeface="Courier New"/>
                <a:cs typeface="Courier New"/>
              </a:rPr>
              <a:t> </a:t>
            </a:r>
            <a:r>
              <a:rPr sz="1750" spc="5" dirty="0">
                <a:latin typeface="Courier New"/>
                <a:cs typeface="Courier New"/>
              </a:rPr>
              <a:t>C1</a:t>
            </a:r>
            <a:endParaRPr sz="1750" dirty="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83185" y="5723312"/>
            <a:ext cx="116378" cy="980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9405" y="5748322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1570" y="0"/>
                </a:moveTo>
                <a:lnTo>
                  <a:pt x="0" y="89139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68243" y="5710843"/>
            <a:ext cx="116378" cy="9933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25478" y="5735761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40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95654" y="6375861"/>
            <a:ext cx="1080654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9405" y="6413609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95654" y="6068290"/>
            <a:ext cx="1080654" cy="116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9405" y="6106324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918856" y="5766303"/>
            <a:ext cx="85725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spc="5" dirty="0">
                <a:latin typeface="Courier New"/>
                <a:cs typeface="Courier New"/>
              </a:rPr>
              <a:t>setData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83185" y="5714999"/>
            <a:ext cx="1084810" cy="1163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8414" y="5752623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82443" y="6238701"/>
            <a:ext cx="486294" cy="1163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28946" y="6277383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019437" y="6866256"/>
            <a:ext cx="1784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30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358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15" dirty="0"/>
              <a:t>hat</a:t>
            </a:r>
            <a:r>
              <a:rPr spc="-95" dirty="0"/>
              <a:t> </a:t>
            </a:r>
            <a:r>
              <a:rPr dirty="0"/>
              <a:t>trick…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596"/>
            <a:ext cx="3745229" cy="33540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ourier New"/>
                <a:cs typeface="Courier New"/>
              </a:rPr>
              <a:t>sync</a:t>
            </a:r>
            <a:endParaRPr sz="2750" dirty="0">
              <a:latin typeface="Courier New"/>
              <a:cs typeface="Courier New"/>
            </a:endParaRPr>
          </a:p>
          <a:p>
            <a:pPr marL="753745" lvl="1" indent="-288925">
              <a:lnSpc>
                <a:spcPct val="100000"/>
              </a:lnSpc>
              <a:spcBef>
                <a:spcPts val="6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dirty="0">
                <a:latin typeface="Calibri"/>
                <a:cs typeface="Calibri"/>
              </a:rPr>
              <a:t>Asynchronous</a:t>
            </a:r>
            <a:r>
              <a:rPr sz="2350" spc="-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opera</a:t>
            </a:r>
            <a:r>
              <a:rPr lang="en-US" sz="2350" spc="10" dirty="0">
                <a:latin typeface="Calibri"/>
                <a:cs typeface="Calibri"/>
              </a:rPr>
              <a:t>tion</a:t>
            </a:r>
            <a:endParaRPr sz="23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10" dirty="0">
                <a:latin typeface="Calibri"/>
                <a:cs typeface="Calibri"/>
              </a:rPr>
              <a:t>Before </a:t>
            </a:r>
            <a:r>
              <a:rPr sz="2350" dirty="0">
                <a:latin typeface="Calibri"/>
                <a:cs typeface="Calibri"/>
              </a:rPr>
              <a:t>read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</a:t>
            </a:r>
            <a:endParaRPr sz="2350" dirty="0">
              <a:latin typeface="Calibri"/>
              <a:cs typeface="Calibri"/>
            </a:endParaRPr>
          </a:p>
          <a:p>
            <a:pPr marL="753745" marR="295910" lvl="1" indent="-288925">
              <a:lnSpc>
                <a:spcPct val="100400"/>
              </a:lnSpc>
              <a:spcBef>
                <a:spcPts val="63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0" dirty="0">
                <a:latin typeface="Calibri"/>
                <a:cs typeface="Calibri"/>
              </a:rPr>
              <a:t>Flushes </a:t>
            </a:r>
            <a:r>
              <a:rPr sz="2350" spc="5" dirty="0">
                <a:latin typeface="Calibri"/>
                <a:cs typeface="Calibri"/>
              </a:rPr>
              <a:t>the channel  </a:t>
            </a:r>
            <a:r>
              <a:rPr sz="2350" spc="0" dirty="0">
                <a:latin typeface="Calibri"/>
                <a:cs typeface="Calibri"/>
              </a:rPr>
              <a:t>between </a:t>
            </a:r>
            <a:r>
              <a:rPr sz="2350" spc="-5" dirty="0">
                <a:latin typeface="Calibri"/>
                <a:cs typeface="Calibri"/>
              </a:rPr>
              <a:t>follower </a:t>
            </a:r>
            <a:r>
              <a:rPr sz="2350" spc="0" dirty="0">
                <a:latin typeface="Calibri"/>
                <a:cs typeface="Calibri"/>
              </a:rPr>
              <a:t>and  leader</a:t>
            </a:r>
            <a:endParaRPr sz="2350" dirty="0">
              <a:latin typeface="Calibri"/>
              <a:cs typeface="Calibri"/>
            </a:endParaRPr>
          </a:p>
          <a:p>
            <a:pPr marL="753745" marR="809625" lvl="1" indent="-288925">
              <a:lnSpc>
                <a:spcPts val="2790"/>
              </a:lnSpc>
              <a:spcBef>
                <a:spcPts val="7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5" dirty="0">
                <a:latin typeface="Calibri"/>
                <a:cs typeface="Calibri"/>
              </a:rPr>
              <a:t>Makes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  </a:t>
            </a:r>
            <a:r>
              <a:rPr sz="2350" dirty="0">
                <a:latin typeface="Calibri"/>
                <a:cs typeface="Calibri"/>
              </a:rPr>
              <a:t>linearizable</a:t>
            </a:r>
          </a:p>
        </p:txBody>
      </p:sp>
      <p:sp>
        <p:nvSpPr>
          <p:cNvPr id="4" name="object 4"/>
          <p:cNvSpPr/>
          <p:nvPr/>
        </p:nvSpPr>
        <p:spPr>
          <a:xfrm>
            <a:off x="5311831" y="3728257"/>
            <a:ext cx="2755668" cy="1300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822" y="3760584"/>
            <a:ext cx="2658003" cy="1198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822" y="3760584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1264" y="3793106"/>
            <a:ext cx="8070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latin typeface="Calibri"/>
                <a:cs typeface="Calibri"/>
              </a:rPr>
              <a:t>F</a:t>
            </a:r>
            <a:r>
              <a:rPr sz="1750" dirty="0">
                <a:latin typeface="Calibri"/>
                <a:cs typeface="Calibri"/>
              </a:rPr>
              <a:t>oll</a:t>
            </a:r>
            <a:r>
              <a:rPr sz="1750" spc="0" dirty="0">
                <a:latin typeface="Calibri"/>
                <a:cs typeface="Calibri"/>
              </a:rPr>
              <a:t>ow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5821" y="2211185"/>
            <a:ext cx="1271846" cy="74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2734" y="2269374"/>
            <a:ext cx="78555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4459" y="2237508"/>
            <a:ext cx="1174595" cy="649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459" y="2237508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5">
                <a:moveTo>
                  <a:pt x="0" y="108240"/>
                </a:moveTo>
                <a:lnTo>
                  <a:pt x="8506" y="66108"/>
                </a:lnTo>
                <a:lnTo>
                  <a:pt x="31703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7" y="8506"/>
                </a:lnTo>
                <a:lnTo>
                  <a:pt x="1142892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7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3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34323" y="2278194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88083" y="2859578"/>
            <a:ext cx="403167" cy="11222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9636" y="2886968"/>
            <a:ext cx="2540" cy="859155"/>
          </a:xfrm>
          <a:custGeom>
            <a:avLst/>
            <a:gdLst/>
            <a:ahLst/>
            <a:cxnLst/>
            <a:rect l="l" t="t" r="r" b="b"/>
            <a:pathLst>
              <a:path w="2540" h="859154">
                <a:moveTo>
                  <a:pt x="2340" y="0"/>
                </a:moveTo>
                <a:lnTo>
                  <a:pt x="0" y="85884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6993" y="3685348"/>
            <a:ext cx="125730" cy="75565"/>
          </a:xfrm>
          <a:custGeom>
            <a:avLst/>
            <a:gdLst/>
            <a:ahLst/>
            <a:cxnLst/>
            <a:rect l="l" t="t" r="r" b="b"/>
            <a:pathLst>
              <a:path w="125729" h="75564">
                <a:moveTo>
                  <a:pt x="0" y="0"/>
                </a:moveTo>
                <a:lnTo>
                  <a:pt x="62602" y="75539"/>
                </a:lnTo>
                <a:lnTo>
                  <a:pt x="125614" y="3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11831" y="5540431"/>
            <a:ext cx="2759825" cy="12967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2756" y="5569434"/>
            <a:ext cx="2658003" cy="11983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62756" y="5569433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53198" y="5601956"/>
            <a:ext cx="6381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Leader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66559" y="3823853"/>
            <a:ext cx="120534" cy="980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6843" y="3848514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39">
                <a:moveTo>
                  <a:pt x="1569" y="0"/>
                </a:moveTo>
                <a:lnTo>
                  <a:pt x="0" y="891392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59930" y="3823854"/>
            <a:ext cx="120534" cy="9933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19197" y="3848513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39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83185" y="4700847"/>
            <a:ext cx="1080654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26842" y="4739906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3185" y="4393276"/>
            <a:ext cx="1080654" cy="116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26842" y="4432622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27628" y="4432623"/>
            <a:ext cx="992505" cy="30734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730"/>
              </a:lnSpc>
            </a:pPr>
            <a:r>
              <a:rPr sz="1550" spc="5" dirty="0">
                <a:latin typeface="Courier New"/>
                <a:cs typeface="Courier New"/>
              </a:rPr>
              <a:t>sync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27628" y="4078921"/>
            <a:ext cx="992505" cy="35433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35"/>
              </a:spcBef>
            </a:pPr>
            <a:r>
              <a:rPr sz="1550" spc="5" dirty="0">
                <a:latin typeface="Courier New"/>
                <a:cs typeface="Courier New"/>
              </a:rPr>
              <a:t>getData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70716" y="4039985"/>
            <a:ext cx="1084810" cy="1163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15851" y="4078920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51264" y="4564655"/>
            <a:ext cx="12338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10">
                <a:latin typeface="Courier New"/>
                <a:cs typeface="Courier New"/>
              </a:rPr>
              <a:t>/foo </a:t>
            </a:r>
            <a:r>
              <a:rPr sz="1750" spc="10" dirty="0">
                <a:latin typeface="Courier New"/>
                <a:cs typeface="Courier New"/>
              </a:rPr>
              <a:t>=</a:t>
            </a:r>
            <a:r>
              <a:rPr sz="1750" spc="-75" dirty="0">
                <a:latin typeface="Courier New"/>
                <a:cs typeface="Courier New"/>
              </a:rPr>
              <a:t> </a:t>
            </a:r>
            <a:r>
              <a:rPr sz="1750" spc="5" dirty="0">
                <a:latin typeface="Courier New"/>
                <a:cs typeface="Courier New"/>
              </a:rPr>
              <a:t>C1</a:t>
            </a:r>
            <a:endParaRPr sz="1750" dirty="0">
              <a:latin typeface="Courier New"/>
              <a:cs typeface="Courier Ne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83185" y="5723312"/>
            <a:ext cx="116378" cy="9809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9405" y="5748322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1570" y="0"/>
                </a:moveTo>
                <a:lnTo>
                  <a:pt x="0" y="89139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68243" y="5710843"/>
            <a:ext cx="116378" cy="9933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25478" y="5735761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40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95654" y="6375861"/>
            <a:ext cx="1080654" cy="1163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9405" y="6413609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95654" y="6068290"/>
            <a:ext cx="1080654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39405" y="6106324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918856" y="5766303"/>
            <a:ext cx="85725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spc="5" dirty="0">
                <a:latin typeface="Courier New"/>
                <a:cs typeface="Courier New"/>
              </a:rPr>
              <a:t>setData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83185" y="5714999"/>
            <a:ext cx="1084810" cy="1163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8414" y="5752623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2443" y="6238701"/>
            <a:ext cx="486294" cy="1163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28946" y="6277383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58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2400745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15" dirty="0"/>
              <a:t>hat</a:t>
            </a:r>
            <a:r>
              <a:rPr spc="-95" dirty="0"/>
              <a:t> </a:t>
            </a:r>
            <a:r>
              <a:rPr dirty="0"/>
              <a:t>trick…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596"/>
            <a:ext cx="3745229" cy="33540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ourier New"/>
                <a:cs typeface="Courier New"/>
              </a:rPr>
              <a:t>sync</a:t>
            </a:r>
            <a:endParaRPr sz="2750" dirty="0">
              <a:latin typeface="Courier New"/>
              <a:cs typeface="Courier New"/>
            </a:endParaRPr>
          </a:p>
          <a:p>
            <a:pPr marL="753745" lvl="1" indent="-288925">
              <a:lnSpc>
                <a:spcPct val="100000"/>
              </a:lnSpc>
              <a:spcBef>
                <a:spcPts val="6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dirty="0">
                <a:latin typeface="Calibri"/>
                <a:cs typeface="Calibri"/>
              </a:rPr>
              <a:t>Asynchronous</a:t>
            </a:r>
            <a:r>
              <a:rPr sz="2350" spc="-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opera</a:t>
            </a:r>
            <a:r>
              <a:rPr lang="en-US" sz="2350" spc="10" dirty="0">
                <a:latin typeface="Calibri"/>
                <a:cs typeface="Calibri"/>
              </a:rPr>
              <a:t>tion</a:t>
            </a:r>
            <a:endParaRPr sz="23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10" dirty="0">
                <a:latin typeface="Calibri"/>
                <a:cs typeface="Calibri"/>
              </a:rPr>
              <a:t>Before </a:t>
            </a:r>
            <a:r>
              <a:rPr sz="2350" dirty="0">
                <a:latin typeface="Calibri"/>
                <a:cs typeface="Calibri"/>
              </a:rPr>
              <a:t>read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</a:t>
            </a:r>
            <a:endParaRPr sz="2350" dirty="0">
              <a:latin typeface="Calibri"/>
              <a:cs typeface="Calibri"/>
            </a:endParaRPr>
          </a:p>
          <a:p>
            <a:pPr marL="753745" marR="295910" lvl="1" indent="-288925">
              <a:lnSpc>
                <a:spcPct val="100400"/>
              </a:lnSpc>
              <a:spcBef>
                <a:spcPts val="63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0" dirty="0">
                <a:latin typeface="Calibri"/>
                <a:cs typeface="Calibri"/>
              </a:rPr>
              <a:t>Flushes </a:t>
            </a:r>
            <a:r>
              <a:rPr sz="2350" spc="5" dirty="0">
                <a:latin typeface="Calibri"/>
                <a:cs typeface="Calibri"/>
              </a:rPr>
              <a:t>the channel  </a:t>
            </a:r>
            <a:r>
              <a:rPr sz="2350" spc="0" dirty="0">
                <a:latin typeface="Calibri"/>
                <a:cs typeface="Calibri"/>
              </a:rPr>
              <a:t>between </a:t>
            </a:r>
            <a:r>
              <a:rPr sz="2350" spc="-5" dirty="0">
                <a:latin typeface="Calibri"/>
                <a:cs typeface="Calibri"/>
              </a:rPr>
              <a:t>follower </a:t>
            </a:r>
            <a:r>
              <a:rPr sz="2350" spc="0" dirty="0">
                <a:latin typeface="Calibri"/>
                <a:cs typeface="Calibri"/>
              </a:rPr>
              <a:t>and  leader</a:t>
            </a:r>
            <a:endParaRPr sz="2350" dirty="0">
              <a:latin typeface="Calibri"/>
              <a:cs typeface="Calibri"/>
            </a:endParaRPr>
          </a:p>
          <a:p>
            <a:pPr marL="753745" marR="809625" lvl="1" indent="-288925">
              <a:lnSpc>
                <a:spcPts val="2790"/>
              </a:lnSpc>
              <a:spcBef>
                <a:spcPts val="7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5" dirty="0">
                <a:latin typeface="Calibri"/>
                <a:cs typeface="Calibri"/>
              </a:rPr>
              <a:t>Makes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  </a:t>
            </a:r>
            <a:r>
              <a:rPr sz="2350" dirty="0">
                <a:latin typeface="Calibri"/>
                <a:cs typeface="Calibri"/>
              </a:rPr>
              <a:t>linearizable</a:t>
            </a:r>
          </a:p>
        </p:txBody>
      </p:sp>
      <p:sp>
        <p:nvSpPr>
          <p:cNvPr id="4" name="object 4"/>
          <p:cNvSpPr/>
          <p:nvPr/>
        </p:nvSpPr>
        <p:spPr>
          <a:xfrm>
            <a:off x="5311831" y="3728257"/>
            <a:ext cx="2755668" cy="1300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822" y="3760584"/>
            <a:ext cx="2658003" cy="1198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822" y="3760584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1264" y="3793106"/>
            <a:ext cx="8070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latin typeface="Calibri"/>
                <a:cs typeface="Calibri"/>
              </a:rPr>
              <a:t>F</a:t>
            </a:r>
            <a:r>
              <a:rPr sz="1750" dirty="0">
                <a:latin typeface="Calibri"/>
                <a:cs typeface="Calibri"/>
              </a:rPr>
              <a:t>oll</a:t>
            </a:r>
            <a:r>
              <a:rPr sz="1750" spc="0" dirty="0">
                <a:latin typeface="Calibri"/>
                <a:cs typeface="Calibri"/>
              </a:rPr>
              <a:t>ow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5821" y="2211185"/>
            <a:ext cx="1271846" cy="74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2734" y="2269374"/>
            <a:ext cx="78555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4459" y="2237508"/>
            <a:ext cx="1174595" cy="649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459" y="2237508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5">
                <a:moveTo>
                  <a:pt x="0" y="108240"/>
                </a:moveTo>
                <a:lnTo>
                  <a:pt x="8506" y="66108"/>
                </a:lnTo>
                <a:lnTo>
                  <a:pt x="31703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7" y="8506"/>
                </a:lnTo>
                <a:lnTo>
                  <a:pt x="1142892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7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3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34323" y="2278194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7675" y="5540431"/>
            <a:ext cx="2755668" cy="1296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6475" y="5569434"/>
            <a:ext cx="2658003" cy="1198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6475" y="5569433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8648" y="5569433"/>
            <a:ext cx="2658110" cy="1198880"/>
          </a:xfrm>
          <a:prstGeom prst="rect">
            <a:avLst/>
          </a:prstGeom>
          <a:ln w="9421">
            <a:solidFill>
              <a:srgbClr val="CB615A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50"/>
              </a:spcBef>
            </a:pPr>
            <a:r>
              <a:rPr sz="1750" spc="0" dirty="0">
                <a:latin typeface="Calibri"/>
                <a:cs typeface="Calibri"/>
              </a:rPr>
              <a:t>Leader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66559" y="3823853"/>
            <a:ext cx="120534" cy="980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26843" y="3848514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39">
                <a:moveTo>
                  <a:pt x="1569" y="0"/>
                </a:moveTo>
                <a:lnTo>
                  <a:pt x="0" y="891392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59930" y="3823854"/>
            <a:ext cx="120534" cy="9933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19197" y="3848513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39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83185" y="4700847"/>
            <a:ext cx="1080654" cy="116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26842" y="4739906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3185" y="4393276"/>
            <a:ext cx="1080654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6842" y="4432622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27628" y="4432623"/>
            <a:ext cx="992505" cy="30734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730"/>
              </a:lnSpc>
            </a:pPr>
            <a:r>
              <a:rPr sz="1550" spc="5" dirty="0">
                <a:latin typeface="Courier New"/>
                <a:cs typeface="Courier New"/>
              </a:rPr>
              <a:t>sync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27628" y="4078921"/>
            <a:ext cx="992505" cy="35433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35"/>
              </a:spcBef>
            </a:pPr>
            <a:r>
              <a:rPr sz="1550" spc="5" dirty="0">
                <a:latin typeface="Courier New"/>
                <a:cs typeface="Courier New"/>
              </a:rPr>
              <a:t>getData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70716" y="4039985"/>
            <a:ext cx="1084810" cy="116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5851" y="4078920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83185" y="5723312"/>
            <a:ext cx="116378" cy="9809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9405" y="5748322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1570" y="0"/>
                </a:moveTo>
                <a:lnTo>
                  <a:pt x="0" y="89139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68243" y="5710843"/>
            <a:ext cx="116378" cy="9933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25478" y="5735761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40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5654" y="6375861"/>
            <a:ext cx="1080654" cy="1163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9405" y="6413609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95654" y="6068290"/>
            <a:ext cx="1080654" cy="1163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9405" y="6106324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40191" y="6106326"/>
            <a:ext cx="986155" cy="30734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730"/>
              </a:lnSpc>
            </a:pPr>
            <a:r>
              <a:rPr sz="1550" spc="5" dirty="0">
                <a:latin typeface="Courier New"/>
                <a:cs typeface="Courier New"/>
              </a:rPr>
              <a:t>sync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40191" y="5752624"/>
            <a:ext cx="986155" cy="35433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35"/>
              </a:spcBef>
            </a:pPr>
            <a:r>
              <a:rPr sz="1550" spc="5" dirty="0">
                <a:latin typeface="Courier New"/>
                <a:cs typeface="Courier New"/>
              </a:rPr>
              <a:t>setData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83185" y="5714999"/>
            <a:ext cx="1084810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8414" y="5752623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83926" y="4933603"/>
            <a:ext cx="403167" cy="8562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85725" y="4958656"/>
            <a:ext cx="4445" cy="595630"/>
          </a:xfrm>
          <a:custGeom>
            <a:avLst/>
            <a:gdLst/>
            <a:ahLst/>
            <a:cxnLst/>
            <a:rect l="l" t="t" r="r" b="b"/>
            <a:pathLst>
              <a:path w="4445" h="595629">
                <a:moveTo>
                  <a:pt x="3871" y="0"/>
                </a:moveTo>
                <a:lnTo>
                  <a:pt x="0" y="59532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3310" y="5493275"/>
            <a:ext cx="125730" cy="76200"/>
          </a:xfrm>
          <a:custGeom>
            <a:avLst/>
            <a:gdLst/>
            <a:ahLst/>
            <a:cxnLst/>
            <a:rect l="l" t="t" r="r" b="b"/>
            <a:pathLst>
              <a:path w="125729" h="76200">
                <a:moveTo>
                  <a:pt x="0" y="0"/>
                </a:moveTo>
                <a:lnTo>
                  <a:pt x="62316" y="75775"/>
                </a:lnTo>
                <a:lnTo>
                  <a:pt x="125611" y="8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769501" y="5124620"/>
            <a:ext cx="50800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5" dirty="0">
                <a:latin typeface="Courier New"/>
                <a:cs typeface="Courier New"/>
              </a:rPr>
              <a:t>sync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59</a:t>
            </a:fld>
            <a:endParaRPr spc="10" dirty="0"/>
          </a:p>
        </p:txBody>
      </p:sp>
      <p:sp>
        <p:nvSpPr>
          <p:cNvPr id="45" name="object 45"/>
          <p:cNvSpPr txBox="1"/>
          <p:nvPr/>
        </p:nvSpPr>
        <p:spPr>
          <a:xfrm>
            <a:off x="5451264" y="4564655"/>
            <a:ext cx="12338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10">
                <a:latin typeface="Courier New"/>
                <a:cs typeface="Courier New"/>
              </a:rPr>
              <a:t>/foo </a:t>
            </a:r>
            <a:r>
              <a:rPr sz="1750" spc="10" dirty="0">
                <a:latin typeface="Courier New"/>
                <a:cs typeface="Courier New"/>
              </a:rPr>
              <a:t>=</a:t>
            </a:r>
            <a:r>
              <a:rPr sz="1750" spc="-75" dirty="0">
                <a:latin typeface="Courier New"/>
                <a:cs typeface="Courier New"/>
              </a:rPr>
              <a:t> </a:t>
            </a:r>
            <a:r>
              <a:rPr sz="1750" spc="5" dirty="0">
                <a:latin typeface="Courier New"/>
                <a:cs typeface="Courier New"/>
              </a:rPr>
              <a:t>C1</a:t>
            </a:r>
            <a:endParaRPr sz="175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2777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6420" y="987191"/>
            <a:ext cx="479361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/>
              <a:t>Yahoo!</a:t>
            </a:r>
            <a:r>
              <a:rPr spc="-30"/>
              <a:t> </a:t>
            </a:r>
            <a:r>
              <a:rPr spc="-20" dirty="0"/>
              <a:t>Infrastructure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4953831" y="2636334"/>
            <a:ext cx="3742623" cy="273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7031" y="2020433"/>
            <a:ext cx="7257415" cy="39782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dirty="0">
                <a:latin typeface="Calibri"/>
                <a:cs typeface="Calibri"/>
              </a:rPr>
              <a:t>Lots </a:t>
            </a:r>
            <a:r>
              <a:rPr sz="2750" spc="0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servers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dirty="0">
                <a:latin typeface="Calibri"/>
                <a:cs typeface="Calibri"/>
              </a:rPr>
              <a:t>Lots </a:t>
            </a:r>
            <a:r>
              <a:rPr sz="2750" spc="0" dirty="0">
                <a:latin typeface="Calibri"/>
                <a:cs typeface="Calibri"/>
              </a:rPr>
              <a:t>of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processes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alibri"/>
                <a:cs typeface="Calibri"/>
              </a:rPr>
              <a:t>High </a:t>
            </a:r>
            <a:r>
              <a:rPr sz="2750" dirty="0">
                <a:latin typeface="Calibri"/>
                <a:cs typeface="Calibri"/>
              </a:rPr>
              <a:t>volumes </a:t>
            </a:r>
            <a:r>
              <a:rPr sz="2750" spc="0" dirty="0">
                <a:latin typeface="Calibri"/>
                <a:cs typeface="Calibri"/>
              </a:rPr>
              <a:t>of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data</a:t>
            </a:r>
            <a:endParaRPr sz="2750" dirty="0">
              <a:latin typeface="Calibri"/>
              <a:cs typeface="Calibri"/>
            </a:endParaRPr>
          </a:p>
          <a:p>
            <a:pPr marL="351790" marR="4438015" indent="-339090">
              <a:lnSpc>
                <a:spcPct val="102699"/>
              </a:lnSpc>
              <a:spcBef>
                <a:spcPts val="5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dirty="0">
                <a:latin typeface="Calibri"/>
                <a:cs typeface="Calibri"/>
              </a:rPr>
              <a:t>Highly </a:t>
            </a:r>
            <a:r>
              <a:rPr sz="2750" spc="-5" dirty="0">
                <a:latin typeface="Calibri"/>
                <a:cs typeface="Calibri"/>
              </a:rPr>
              <a:t>complex  </a:t>
            </a:r>
            <a:r>
              <a:rPr sz="2750" spc="50" dirty="0">
                <a:latin typeface="Calibri"/>
                <a:cs typeface="Calibri"/>
              </a:rPr>
              <a:t>soaware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systems</a:t>
            </a:r>
            <a:endParaRPr sz="2750" dirty="0">
              <a:latin typeface="Calibri"/>
              <a:cs typeface="Calibri"/>
            </a:endParaRPr>
          </a:p>
          <a:p>
            <a:pPr marL="351790" marR="3846195" indent="-33909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5" dirty="0">
                <a:latin typeface="Calibri"/>
                <a:cs typeface="Calibri"/>
              </a:rPr>
              <a:t>… </a:t>
            </a:r>
            <a:r>
              <a:rPr sz="2750" spc="0" dirty="0">
                <a:latin typeface="Calibri"/>
                <a:cs typeface="Calibri"/>
              </a:rPr>
              <a:t>and </a:t>
            </a:r>
            <a:r>
              <a:rPr sz="2750" spc="-5" dirty="0">
                <a:latin typeface="Calibri"/>
                <a:cs typeface="Calibri"/>
              </a:rPr>
              <a:t>developers </a:t>
            </a:r>
            <a:r>
              <a:rPr sz="2750" spc="-10" dirty="0">
                <a:latin typeface="Calibri"/>
                <a:cs typeface="Calibri"/>
              </a:rPr>
              <a:t>are  </a:t>
            </a:r>
            <a:r>
              <a:rPr sz="2750" dirty="0">
                <a:latin typeface="Calibri"/>
                <a:cs typeface="Calibri"/>
              </a:rPr>
              <a:t>mere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mortals</a:t>
            </a:r>
          </a:p>
          <a:p>
            <a:pPr marL="4610100">
              <a:lnSpc>
                <a:spcPct val="100000"/>
              </a:lnSpc>
              <a:spcBef>
                <a:spcPts val="2435"/>
              </a:spcBef>
            </a:pPr>
            <a:r>
              <a:rPr sz="1750" spc="-10">
                <a:latin typeface="Calibri"/>
                <a:cs typeface="Calibri"/>
              </a:rPr>
              <a:t>Yahoo! </a:t>
            </a:r>
            <a:r>
              <a:rPr sz="1750" spc="0" dirty="0">
                <a:latin typeface="Calibri"/>
                <a:cs typeface="Calibri"/>
              </a:rPr>
              <a:t>Lockport </a:t>
            </a:r>
            <a:r>
              <a:rPr sz="1750" dirty="0">
                <a:latin typeface="Calibri"/>
                <a:cs typeface="Calibri"/>
              </a:rPr>
              <a:t>Data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0" dirty="0">
                <a:latin typeface="Calibri"/>
                <a:cs typeface="Calibri"/>
              </a:rPr>
              <a:t>Center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6</a:t>
            </a:fld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15" dirty="0"/>
              <a:t>hat</a:t>
            </a:r>
            <a:r>
              <a:rPr spc="-95" dirty="0"/>
              <a:t> </a:t>
            </a:r>
            <a:r>
              <a:rPr dirty="0"/>
              <a:t>trick…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596"/>
            <a:ext cx="3745229" cy="33540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ourier New"/>
                <a:cs typeface="Courier New"/>
              </a:rPr>
              <a:t>sync</a:t>
            </a:r>
            <a:endParaRPr sz="2750" dirty="0">
              <a:latin typeface="Courier New"/>
              <a:cs typeface="Courier New"/>
            </a:endParaRPr>
          </a:p>
          <a:p>
            <a:pPr marL="753745" lvl="1" indent="-288925">
              <a:lnSpc>
                <a:spcPct val="100000"/>
              </a:lnSpc>
              <a:spcBef>
                <a:spcPts val="6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dirty="0">
                <a:latin typeface="Calibri"/>
                <a:cs typeface="Calibri"/>
              </a:rPr>
              <a:t>Asynchronous</a:t>
            </a:r>
            <a:r>
              <a:rPr sz="2350" spc="-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opera</a:t>
            </a:r>
            <a:r>
              <a:rPr lang="en-US" sz="2350" spc="10" dirty="0">
                <a:latin typeface="Calibri"/>
                <a:cs typeface="Calibri"/>
              </a:rPr>
              <a:t>tion</a:t>
            </a:r>
            <a:endParaRPr sz="23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10" dirty="0">
                <a:latin typeface="Calibri"/>
                <a:cs typeface="Calibri"/>
              </a:rPr>
              <a:t>Before </a:t>
            </a:r>
            <a:r>
              <a:rPr sz="2350" dirty="0">
                <a:latin typeface="Calibri"/>
                <a:cs typeface="Calibri"/>
              </a:rPr>
              <a:t>read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</a:t>
            </a:r>
            <a:endParaRPr sz="2350" dirty="0">
              <a:latin typeface="Calibri"/>
              <a:cs typeface="Calibri"/>
            </a:endParaRPr>
          </a:p>
          <a:p>
            <a:pPr marL="753745" marR="295910" lvl="1" indent="-288925">
              <a:lnSpc>
                <a:spcPct val="100400"/>
              </a:lnSpc>
              <a:spcBef>
                <a:spcPts val="63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0" dirty="0">
                <a:latin typeface="Calibri"/>
                <a:cs typeface="Calibri"/>
              </a:rPr>
              <a:t>Flushes </a:t>
            </a:r>
            <a:r>
              <a:rPr sz="2350" spc="5" dirty="0">
                <a:latin typeface="Calibri"/>
                <a:cs typeface="Calibri"/>
              </a:rPr>
              <a:t>the channel  </a:t>
            </a:r>
            <a:r>
              <a:rPr sz="2350" spc="0" dirty="0">
                <a:latin typeface="Calibri"/>
                <a:cs typeface="Calibri"/>
              </a:rPr>
              <a:t>between </a:t>
            </a:r>
            <a:r>
              <a:rPr sz="2350" spc="-5" dirty="0">
                <a:latin typeface="Calibri"/>
                <a:cs typeface="Calibri"/>
              </a:rPr>
              <a:t>follower </a:t>
            </a:r>
            <a:r>
              <a:rPr sz="2350" spc="0" dirty="0">
                <a:latin typeface="Calibri"/>
                <a:cs typeface="Calibri"/>
              </a:rPr>
              <a:t>and  leader</a:t>
            </a:r>
            <a:endParaRPr sz="2350" dirty="0">
              <a:latin typeface="Calibri"/>
              <a:cs typeface="Calibri"/>
            </a:endParaRPr>
          </a:p>
          <a:p>
            <a:pPr marL="753745" marR="809625" lvl="1" indent="-288925">
              <a:lnSpc>
                <a:spcPts val="2790"/>
              </a:lnSpc>
              <a:spcBef>
                <a:spcPts val="7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5" dirty="0">
                <a:latin typeface="Calibri"/>
                <a:cs typeface="Calibri"/>
              </a:rPr>
              <a:t>Makes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  </a:t>
            </a:r>
            <a:r>
              <a:rPr sz="2350" dirty="0">
                <a:latin typeface="Calibri"/>
                <a:cs typeface="Calibri"/>
              </a:rPr>
              <a:t>linearizable</a:t>
            </a:r>
          </a:p>
        </p:txBody>
      </p:sp>
      <p:sp>
        <p:nvSpPr>
          <p:cNvPr id="4" name="object 4"/>
          <p:cNvSpPr/>
          <p:nvPr/>
        </p:nvSpPr>
        <p:spPr>
          <a:xfrm>
            <a:off x="5311831" y="3728257"/>
            <a:ext cx="2755668" cy="1300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822" y="3760584"/>
            <a:ext cx="2658003" cy="1198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822" y="3760584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1264" y="3793106"/>
            <a:ext cx="8070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latin typeface="Calibri"/>
                <a:cs typeface="Calibri"/>
              </a:rPr>
              <a:t>F</a:t>
            </a:r>
            <a:r>
              <a:rPr sz="1750" dirty="0">
                <a:latin typeface="Calibri"/>
                <a:cs typeface="Calibri"/>
              </a:rPr>
              <a:t>oll</a:t>
            </a:r>
            <a:r>
              <a:rPr sz="1750" spc="0" dirty="0">
                <a:latin typeface="Calibri"/>
                <a:cs typeface="Calibri"/>
              </a:rPr>
              <a:t>ow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5821" y="2211185"/>
            <a:ext cx="1271846" cy="74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2734" y="2269374"/>
            <a:ext cx="78555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4459" y="2237508"/>
            <a:ext cx="1174595" cy="649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459" y="2237508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5">
                <a:moveTo>
                  <a:pt x="0" y="108240"/>
                </a:moveTo>
                <a:lnTo>
                  <a:pt x="8506" y="66108"/>
                </a:lnTo>
                <a:lnTo>
                  <a:pt x="31703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7" y="8506"/>
                </a:lnTo>
                <a:lnTo>
                  <a:pt x="1142892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7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3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34323" y="2278194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7675" y="5540431"/>
            <a:ext cx="2755668" cy="1296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6475" y="5569434"/>
            <a:ext cx="2658003" cy="1198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6475" y="5569433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8648" y="5569433"/>
            <a:ext cx="2658110" cy="1198880"/>
          </a:xfrm>
          <a:prstGeom prst="rect">
            <a:avLst/>
          </a:prstGeom>
          <a:ln w="9421">
            <a:solidFill>
              <a:srgbClr val="CB615A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50"/>
              </a:spcBef>
            </a:pPr>
            <a:r>
              <a:rPr sz="1750" spc="0" dirty="0">
                <a:latin typeface="Calibri"/>
                <a:cs typeface="Calibri"/>
              </a:rPr>
              <a:t>Leader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66559" y="3823853"/>
            <a:ext cx="120534" cy="980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26843" y="3848514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39">
                <a:moveTo>
                  <a:pt x="1569" y="0"/>
                </a:moveTo>
                <a:lnTo>
                  <a:pt x="0" y="891392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59930" y="3823854"/>
            <a:ext cx="120534" cy="9933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19197" y="3848513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39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83185" y="4700847"/>
            <a:ext cx="1080654" cy="116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26842" y="4739906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3185" y="4393276"/>
            <a:ext cx="1080654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6842" y="4432622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27628" y="4432623"/>
            <a:ext cx="992505" cy="30734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730"/>
              </a:lnSpc>
            </a:pPr>
            <a:r>
              <a:rPr sz="1550" spc="5" dirty="0">
                <a:latin typeface="Courier New"/>
                <a:cs typeface="Courier New"/>
              </a:rPr>
              <a:t>sync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27628" y="4078921"/>
            <a:ext cx="992505" cy="35433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35"/>
              </a:spcBef>
            </a:pPr>
            <a:r>
              <a:rPr sz="1550" spc="5" dirty="0">
                <a:latin typeface="Courier New"/>
                <a:cs typeface="Courier New"/>
              </a:rPr>
              <a:t>getData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70716" y="4039985"/>
            <a:ext cx="1084810" cy="116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5851" y="4078920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83185" y="5723312"/>
            <a:ext cx="116378" cy="9809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9405" y="5748322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1570" y="0"/>
                </a:moveTo>
                <a:lnTo>
                  <a:pt x="0" y="89139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68243" y="5710843"/>
            <a:ext cx="116378" cy="9933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25478" y="5735761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40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5654" y="6375861"/>
            <a:ext cx="1080654" cy="1163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9405" y="6413609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95654" y="6068290"/>
            <a:ext cx="1080654" cy="1163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9405" y="6106324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40191" y="5752624"/>
            <a:ext cx="986155" cy="35433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229"/>
              </a:spcBef>
            </a:pPr>
            <a:r>
              <a:rPr sz="1550" spc="5" dirty="0">
                <a:latin typeface="Courier New"/>
                <a:cs typeface="Courier New"/>
              </a:rPr>
              <a:t>sync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83185" y="5714999"/>
            <a:ext cx="1084810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8414" y="5752623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29646" y="4821381"/>
            <a:ext cx="320040" cy="8146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85626" y="4983779"/>
            <a:ext cx="3810" cy="585470"/>
          </a:xfrm>
          <a:custGeom>
            <a:avLst/>
            <a:gdLst/>
            <a:ahLst/>
            <a:cxnLst/>
            <a:rect l="l" t="t" r="r" b="b"/>
            <a:pathLst>
              <a:path w="3809" h="585470">
                <a:moveTo>
                  <a:pt x="3805" y="0"/>
                </a:moveTo>
                <a:lnTo>
                  <a:pt x="0" y="5852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51421" y="4958657"/>
            <a:ext cx="75565" cy="76200"/>
          </a:xfrm>
          <a:custGeom>
            <a:avLst/>
            <a:gdLst/>
            <a:ahLst/>
            <a:cxnLst/>
            <a:rect l="l" t="t" r="r" b="b"/>
            <a:pathLst>
              <a:path w="75565" h="76200">
                <a:moveTo>
                  <a:pt x="38173" y="0"/>
                </a:moveTo>
                <a:lnTo>
                  <a:pt x="0" y="75121"/>
                </a:lnTo>
                <a:lnTo>
                  <a:pt x="75366" y="75611"/>
                </a:lnTo>
                <a:lnTo>
                  <a:pt x="38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39215" y="5149743"/>
            <a:ext cx="219646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setData </a:t>
            </a:r>
            <a:r>
              <a:rPr sz="1550" spc="10">
                <a:latin typeface="Courier New"/>
                <a:cs typeface="Courier New"/>
              </a:rPr>
              <a:t>“/foo”,</a:t>
            </a:r>
            <a:r>
              <a:rPr sz="1550" spc="-60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C2</a:t>
            </a:r>
            <a:endParaRPr sz="1550" dirty="0">
              <a:latin typeface="Courier New"/>
              <a:cs typeface="Courier Ne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2443" y="6238701"/>
            <a:ext cx="486294" cy="1163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28946" y="6277383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451264" y="4564655"/>
            <a:ext cx="12338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10">
                <a:latin typeface="Courier New"/>
                <a:cs typeface="Courier New"/>
              </a:rPr>
              <a:t>/foo </a:t>
            </a:r>
            <a:r>
              <a:rPr sz="1750" spc="10" dirty="0">
                <a:latin typeface="Courier New"/>
                <a:cs typeface="Courier New"/>
              </a:rPr>
              <a:t>=</a:t>
            </a:r>
            <a:r>
              <a:rPr sz="1750" spc="-75" dirty="0">
                <a:latin typeface="Courier New"/>
                <a:cs typeface="Courier New"/>
              </a:rPr>
              <a:t> </a:t>
            </a:r>
            <a:r>
              <a:rPr sz="1750" spc="5" dirty="0">
                <a:latin typeface="Courier New"/>
                <a:cs typeface="Courier New"/>
              </a:rPr>
              <a:t>C2</a:t>
            </a:r>
            <a:endParaRPr sz="1750" dirty="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60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34119070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15" dirty="0"/>
              <a:t>hat</a:t>
            </a:r>
            <a:r>
              <a:rPr spc="-95" dirty="0"/>
              <a:t> </a:t>
            </a:r>
            <a:r>
              <a:rPr dirty="0"/>
              <a:t>trick…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596"/>
            <a:ext cx="3745229" cy="33540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ourier New"/>
                <a:cs typeface="Courier New"/>
              </a:rPr>
              <a:t>sync</a:t>
            </a:r>
            <a:endParaRPr sz="2750" dirty="0">
              <a:latin typeface="Courier New"/>
              <a:cs typeface="Courier New"/>
            </a:endParaRPr>
          </a:p>
          <a:p>
            <a:pPr marL="753745" lvl="1" indent="-288925">
              <a:lnSpc>
                <a:spcPct val="100000"/>
              </a:lnSpc>
              <a:spcBef>
                <a:spcPts val="6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dirty="0">
                <a:latin typeface="Calibri"/>
                <a:cs typeface="Calibri"/>
              </a:rPr>
              <a:t>Asynchronous</a:t>
            </a:r>
            <a:r>
              <a:rPr sz="2350" spc="-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opera</a:t>
            </a:r>
            <a:r>
              <a:rPr lang="en-US" sz="2350" spc="10" dirty="0">
                <a:latin typeface="Calibri"/>
                <a:cs typeface="Calibri"/>
              </a:rPr>
              <a:t>tion</a:t>
            </a:r>
            <a:endParaRPr sz="23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10" dirty="0">
                <a:latin typeface="Calibri"/>
                <a:cs typeface="Calibri"/>
              </a:rPr>
              <a:t>Before </a:t>
            </a:r>
            <a:r>
              <a:rPr sz="2350" dirty="0">
                <a:latin typeface="Calibri"/>
                <a:cs typeface="Calibri"/>
              </a:rPr>
              <a:t>read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</a:t>
            </a:r>
            <a:endParaRPr sz="2350" dirty="0">
              <a:latin typeface="Calibri"/>
              <a:cs typeface="Calibri"/>
            </a:endParaRPr>
          </a:p>
          <a:p>
            <a:pPr marL="753745" marR="295910" lvl="1" indent="-288925">
              <a:lnSpc>
                <a:spcPct val="100400"/>
              </a:lnSpc>
              <a:spcBef>
                <a:spcPts val="63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0" dirty="0">
                <a:latin typeface="Calibri"/>
                <a:cs typeface="Calibri"/>
              </a:rPr>
              <a:t>Flushes </a:t>
            </a:r>
            <a:r>
              <a:rPr sz="2350" spc="5" dirty="0">
                <a:latin typeface="Calibri"/>
                <a:cs typeface="Calibri"/>
              </a:rPr>
              <a:t>the channel  </a:t>
            </a:r>
            <a:r>
              <a:rPr sz="2350" spc="0" dirty="0">
                <a:latin typeface="Calibri"/>
                <a:cs typeface="Calibri"/>
              </a:rPr>
              <a:t>between </a:t>
            </a:r>
            <a:r>
              <a:rPr sz="2350" spc="-5" dirty="0">
                <a:latin typeface="Calibri"/>
                <a:cs typeface="Calibri"/>
              </a:rPr>
              <a:t>follower </a:t>
            </a:r>
            <a:r>
              <a:rPr sz="2350" spc="0" dirty="0">
                <a:latin typeface="Calibri"/>
                <a:cs typeface="Calibri"/>
              </a:rPr>
              <a:t>and  leader</a:t>
            </a:r>
            <a:endParaRPr sz="2350" dirty="0">
              <a:latin typeface="Calibri"/>
              <a:cs typeface="Calibri"/>
            </a:endParaRPr>
          </a:p>
          <a:p>
            <a:pPr marL="753745" marR="809625" lvl="1" indent="-288925">
              <a:lnSpc>
                <a:spcPts val="2790"/>
              </a:lnSpc>
              <a:spcBef>
                <a:spcPts val="7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5" dirty="0">
                <a:latin typeface="Calibri"/>
                <a:cs typeface="Calibri"/>
              </a:rPr>
              <a:t>Makes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  </a:t>
            </a:r>
            <a:r>
              <a:rPr sz="2350" dirty="0">
                <a:latin typeface="Calibri"/>
                <a:cs typeface="Calibri"/>
              </a:rPr>
              <a:t>linearizable</a:t>
            </a:r>
          </a:p>
        </p:txBody>
      </p:sp>
      <p:sp>
        <p:nvSpPr>
          <p:cNvPr id="4" name="object 4"/>
          <p:cNvSpPr/>
          <p:nvPr/>
        </p:nvSpPr>
        <p:spPr>
          <a:xfrm>
            <a:off x="5311831" y="3728257"/>
            <a:ext cx="2755668" cy="1300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822" y="3760584"/>
            <a:ext cx="2658003" cy="1198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822" y="3760584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1264" y="3793106"/>
            <a:ext cx="8070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latin typeface="Calibri"/>
                <a:cs typeface="Calibri"/>
              </a:rPr>
              <a:t>F</a:t>
            </a:r>
            <a:r>
              <a:rPr sz="1750" dirty="0">
                <a:latin typeface="Calibri"/>
                <a:cs typeface="Calibri"/>
              </a:rPr>
              <a:t>oll</a:t>
            </a:r>
            <a:r>
              <a:rPr sz="1750" spc="0" dirty="0">
                <a:latin typeface="Calibri"/>
                <a:cs typeface="Calibri"/>
              </a:rPr>
              <a:t>ow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5821" y="2211185"/>
            <a:ext cx="1271846" cy="74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2734" y="2269374"/>
            <a:ext cx="78555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4459" y="2237508"/>
            <a:ext cx="1174595" cy="649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459" y="2237508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5">
                <a:moveTo>
                  <a:pt x="0" y="108240"/>
                </a:moveTo>
                <a:lnTo>
                  <a:pt x="8506" y="66108"/>
                </a:lnTo>
                <a:lnTo>
                  <a:pt x="31703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7" y="8506"/>
                </a:lnTo>
                <a:lnTo>
                  <a:pt x="1142892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7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3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34323" y="2278194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7675" y="5540431"/>
            <a:ext cx="2755668" cy="1296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6475" y="5569434"/>
            <a:ext cx="2658003" cy="1198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6475" y="5569433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CB6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8648" y="5569433"/>
            <a:ext cx="2658110" cy="1198880"/>
          </a:xfrm>
          <a:prstGeom prst="rect">
            <a:avLst/>
          </a:prstGeom>
          <a:ln w="9421">
            <a:solidFill>
              <a:srgbClr val="CB615A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50"/>
              </a:spcBef>
            </a:pPr>
            <a:r>
              <a:rPr sz="1750" spc="0" dirty="0">
                <a:latin typeface="Calibri"/>
                <a:cs typeface="Calibri"/>
              </a:rPr>
              <a:t>Leader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66559" y="3823853"/>
            <a:ext cx="120534" cy="980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26843" y="3848514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39">
                <a:moveTo>
                  <a:pt x="1569" y="0"/>
                </a:moveTo>
                <a:lnTo>
                  <a:pt x="0" y="891392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59930" y="3823854"/>
            <a:ext cx="120534" cy="9933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19197" y="3848513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39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83185" y="4700847"/>
            <a:ext cx="1080654" cy="116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26842" y="4739906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3185" y="4393276"/>
            <a:ext cx="1080654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6842" y="4432622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27628" y="4432623"/>
            <a:ext cx="992505" cy="30734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730"/>
              </a:lnSpc>
            </a:pPr>
            <a:r>
              <a:rPr sz="1550" spc="5" dirty="0">
                <a:latin typeface="Courier New"/>
                <a:cs typeface="Courier New"/>
              </a:rPr>
              <a:t>sync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27628" y="4078921"/>
            <a:ext cx="992505" cy="35433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35"/>
              </a:spcBef>
            </a:pPr>
            <a:r>
              <a:rPr sz="1550" spc="5" dirty="0">
                <a:latin typeface="Courier New"/>
                <a:cs typeface="Courier New"/>
              </a:rPr>
              <a:t>getData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70716" y="4039985"/>
            <a:ext cx="1084810" cy="116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5851" y="4078920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83185" y="5723312"/>
            <a:ext cx="116378" cy="9809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9405" y="5748322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1570" y="0"/>
                </a:moveTo>
                <a:lnTo>
                  <a:pt x="0" y="89139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68243" y="5710843"/>
            <a:ext cx="116378" cy="9933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25478" y="5735761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40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5654" y="6375861"/>
            <a:ext cx="1080654" cy="1163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9405" y="6413609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95654" y="6068290"/>
            <a:ext cx="1080654" cy="1163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9405" y="6106324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3185" y="5714999"/>
            <a:ext cx="1084810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8414" y="5752623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29646" y="4821381"/>
            <a:ext cx="320040" cy="8146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85626" y="4983779"/>
            <a:ext cx="3810" cy="585470"/>
          </a:xfrm>
          <a:custGeom>
            <a:avLst/>
            <a:gdLst/>
            <a:ahLst/>
            <a:cxnLst/>
            <a:rect l="l" t="t" r="r" b="b"/>
            <a:pathLst>
              <a:path w="3809" h="585470">
                <a:moveTo>
                  <a:pt x="3805" y="0"/>
                </a:moveTo>
                <a:lnTo>
                  <a:pt x="0" y="5852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51421" y="4958657"/>
            <a:ext cx="75565" cy="76200"/>
          </a:xfrm>
          <a:custGeom>
            <a:avLst/>
            <a:gdLst/>
            <a:ahLst/>
            <a:cxnLst/>
            <a:rect l="l" t="t" r="r" b="b"/>
            <a:pathLst>
              <a:path w="75565" h="76200">
                <a:moveTo>
                  <a:pt x="38173" y="0"/>
                </a:moveTo>
                <a:lnTo>
                  <a:pt x="0" y="75121"/>
                </a:lnTo>
                <a:lnTo>
                  <a:pt x="75366" y="75611"/>
                </a:lnTo>
                <a:lnTo>
                  <a:pt x="38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82443" y="6238701"/>
            <a:ext cx="486294" cy="1163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28946" y="6277383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71786" y="5174866"/>
            <a:ext cx="50800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5" dirty="0">
                <a:latin typeface="Courier New"/>
                <a:cs typeface="Courier New"/>
              </a:rPr>
              <a:t>sync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082443" y="5893722"/>
            <a:ext cx="486294" cy="11637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28946" y="5932145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451264" y="4564655"/>
            <a:ext cx="12338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10">
                <a:latin typeface="Courier New"/>
                <a:cs typeface="Courier New"/>
              </a:rPr>
              <a:t>/foo </a:t>
            </a:r>
            <a:r>
              <a:rPr sz="1750" spc="10" dirty="0">
                <a:latin typeface="Courier New"/>
                <a:cs typeface="Courier New"/>
              </a:rPr>
              <a:t>=</a:t>
            </a:r>
            <a:r>
              <a:rPr sz="1750" spc="-75" dirty="0">
                <a:latin typeface="Courier New"/>
                <a:cs typeface="Courier New"/>
              </a:rPr>
              <a:t> </a:t>
            </a:r>
            <a:r>
              <a:rPr sz="1750" spc="5" dirty="0">
                <a:latin typeface="Courier New"/>
                <a:cs typeface="Courier New"/>
              </a:rPr>
              <a:t>C2</a:t>
            </a:r>
            <a:endParaRPr sz="1750" dirty="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61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14015787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15" dirty="0"/>
              <a:t>hat</a:t>
            </a:r>
            <a:r>
              <a:rPr spc="-95" dirty="0"/>
              <a:t> </a:t>
            </a:r>
            <a:r>
              <a:rPr dirty="0"/>
              <a:t>trick…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596"/>
            <a:ext cx="3745229" cy="33540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ourier New"/>
                <a:cs typeface="Courier New"/>
              </a:rPr>
              <a:t>sync</a:t>
            </a:r>
            <a:endParaRPr sz="2750" dirty="0">
              <a:latin typeface="Courier New"/>
              <a:cs typeface="Courier New"/>
            </a:endParaRPr>
          </a:p>
          <a:p>
            <a:pPr marL="753745" lvl="1" indent="-288925">
              <a:lnSpc>
                <a:spcPct val="100000"/>
              </a:lnSpc>
              <a:spcBef>
                <a:spcPts val="6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dirty="0">
                <a:latin typeface="Calibri"/>
                <a:cs typeface="Calibri"/>
              </a:rPr>
              <a:t>Asynchronous</a:t>
            </a:r>
            <a:r>
              <a:rPr sz="2350" spc="-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opera</a:t>
            </a:r>
            <a:r>
              <a:rPr lang="en-US" sz="2350" spc="10" dirty="0">
                <a:latin typeface="Calibri"/>
                <a:cs typeface="Calibri"/>
              </a:rPr>
              <a:t>tion</a:t>
            </a:r>
            <a:endParaRPr sz="23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10" dirty="0">
                <a:latin typeface="Calibri"/>
                <a:cs typeface="Calibri"/>
              </a:rPr>
              <a:t>Before </a:t>
            </a:r>
            <a:r>
              <a:rPr sz="2350" dirty="0">
                <a:latin typeface="Calibri"/>
                <a:cs typeface="Calibri"/>
              </a:rPr>
              <a:t>read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</a:t>
            </a:r>
            <a:endParaRPr sz="2350" dirty="0">
              <a:latin typeface="Calibri"/>
              <a:cs typeface="Calibri"/>
            </a:endParaRPr>
          </a:p>
          <a:p>
            <a:pPr marL="753745" marR="295910" lvl="1" indent="-288925">
              <a:lnSpc>
                <a:spcPct val="100400"/>
              </a:lnSpc>
              <a:spcBef>
                <a:spcPts val="63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0" dirty="0">
                <a:latin typeface="Calibri"/>
                <a:cs typeface="Calibri"/>
              </a:rPr>
              <a:t>Flushes </a:t>
            </a:r>
            <a:r>
              <a:rPr sz="2350" spc="5" dirty="0">
                <a:latin typeface="Calibri"/>
                <a:cs typeface="Calibri"/>
              </a:rPr>
              <a:t>the channel  </a:t>
            </a:r>
            <a:r>
              <a:rPr sz="2350" spc="0" dirty="0">
                <a:latin typeface="Calibri"/>
                <a:cs typeface="Calibri"/>
              </a:rPr>
              <a:t>between </a:t>
            </a:r>
            <a:r>
              <a:rPr sz="2350" spc="-5" dirty="0">
                <a:latin typeface="Calibri"/>
                <a:cs typeface="Calibri"/>
              </a:rPr>
              <a:t>follower </a:t>
            </a:r>
            <a:r>
              <a:rPr sz="2350" spc="0" dirty="0">
                <a:latin typeface="Calibri"/>
                <a:cs typeface="Calibri"/>
              </a:rPr>
              <a:t>and  leader</a:t>
            </a:r>
            <a:endParaRPr sz="2350" dirty="0">
              <a:latin typeface="Calibri"/>
              <a:cs typeface="Calibri"/>
            </a:endParaRPr>
          </a:p>
          <a:p>
            <a:pPr marL="753745" marR="809625" lvl="1" indent="-288925">
              <a:lnSpc>
                <a:spcPts val="2790"/>
              </a:lnSpc>
              <a:spcBef>
                <a:spcPts val="7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5" dirty="0">
                <a:latin typeface="Calibri"/>
                <a:cs typeface="Calibri"/>
              </a:rPr>
              <a:t>Makes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  </a:t>
            </a:r>
            <a:r>
              <a:rPr sz="2350" dirty="0">
                <a:latin typeface="Calibri"/>
                <a:cs typeface="Calibri"/>
              </a:rPr>
              <a:t>linearizable</a:t>
            </a:r>
          </a:p>
        </p:txBody>
      </p:sp>
      <p:sp>
        <p:nvSpPr>
          <p:cNvPr id="4" name="object 4"/>
          <p:cNvSpPr/>
          <p:nvPr/>
        </p:nvSpPr>
        <p:spPr>
          <a:xfrm>
            <a:off x="5311831" y="3728257"/>
            <a:ext cx="2755668" cy="1300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822" y="3760584"/>
            <a:ext cx="2658003" cy="1198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822" y="3760584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1264" y="3793106"/>
            <a:ext cx="8070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latin typeface="Calibri"/>
                <a:cs typeface="Calibri"/>
              </a:rPr>
              <a:t>F</a:t>
            </a:r>
            <a:r>
              <a:rPr sz="1750" dirty="0">
                <a:latin typeface="Calibri"/>
                <a:cs typeface="Calibri"/>
              </a:rPr>
              <a:t>oll</a:t>
            </a:r>
            <a:r>
              <a:rPr sz="1750" spc="0" dirty="0">
                <a:latin typeface="Calibri"/>
                <a:cs typeface="Calibri"/>
              </a:rPr>
              <a:t>ow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5821" y="2211185"/>
            <a:ext cx="1271846" cy="74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2734" y="2269374"/>
            <a:ext cx="78555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4459" y="2237508"/>
            <a:ext cx="1174595" cy="649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459" y="2237508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5">
                <a:moveTo>
                  <a:pt x="0" y="108240"/>
                </a:moveTo>
                <a:lnTo>
                  <a:pt x="8506" y="66108"/>
                </a:lnTo>
                <a:lnTo>
                  <a:pt x="31703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7" y="8506"/>
                </a:lnTo>
                <a:lnTo>
                  <a:pt x="1142892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7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3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34323" y="2278194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7675" y="5540431"/>
            <a:ext cx="2755668" cy="1296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6475" y="5569434"/>
            <a:ext cx="2658003" cy="1198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6475" y="5569433"/>
            <a:ext cx="2658110" cy="1198880"/>
          </a:xfrm>
          <a:prstGeom prst="rect">
            <a:avLst/>
          </a:prstGeom>
          <a:ln w="9421">
            <a:solidFill>
              <a:srgbClr val="CB615A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50"/>
              </a:spcBef>
            </a:pPr>
            <a:r>
              <a:rPr sz="1750" spc="0" dirty="0">
                <a:latin typeface="Calibri"/>
                <a:cs typeface="Calibri"/>
              </a:rPr>
              <a:t>Leader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66559" y="3823853"/>
            <a:ext cx="120534" cy="980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6843" y="3848514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39">
                <a:moveTo>
                  <a:pt x="1569" y="0"/>
                </a:moveTo>
                <a:lnTo>
                  <a:pt x="0" y="891392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9930" y="3823854"/>
            <a:ext cx="120534" cy="9933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9197" y="3848513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39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83185" y="4700847"/>
            <a:ext cx="1080654" cy="116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6842" y="4739906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83185" y="4393276"/>
            <a:ext cx="1080654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6842" y="4432622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70716" y="4039985"/>
            <a:ext cx="1084810" cy="116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15851" y="4078920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3185" y="5723312"/>
            <a:ext cx="116378" cy="9809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9405" y="5748322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1570" y="0"/>
                </a:moveTo>
                <a:lnTo>
                  <a:pt x="0" y="89139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68243" y="5710843"/>
            <a:ext cx="116378" cy="9933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25478" y="5735761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40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95654" y="6375861"/>
            <a:ext cx="1080654" cy="1163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9405" y="6413609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95654" y="6068290"/>
            <a:ext cx="1080654" cy="1163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9405" y="6106324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83185" y="5714999"/>
            <a:ext cx="1084810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28414" y="5752623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82443" y="6238701"/>
            <a:ext cx="486294" cy="1163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28946" y="6277383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2443" y="5893722"/>
            <a:ext cx="486294" cy="1163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28946" y="5932145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33803" y="2747356"/>
            <a:ext cx="315883" cy="10806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89596" y="2912091"/>
            <a:ext cx="2540" cy="848994"/>
          </a:xfrm>
          <a:custGeom>
            <a:avLst/>
            <a:gdLst/>
            <a:ahLst/>
            <a:cxnLst/>
            <a:rect l="l" t="t" r="r" b="b"/>
            <a:pathLst>
              <a:path w="2540" h="848995">
                <a:moveTo>
                  <a:pt x="2312" y="0"/>
                </a:moveTo>
                <a:lnTo>
                  <a:pt x="0" y="848796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54086" y="2886969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5" h="75564">
                <a:moveTo>
                  <a:pt x="37889" y="0"/>
                </a:moveTo>
                <a:lnTo>
                  <a:pt x="0" y="75266"/>
                </a:lnTo>
                <a:lnTo>
                  <a:pt x="75369" y="75472"/>
                </a:lnTo>
                <a:lnTo>
                  <a:pt x="37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27628" y="4432623"/>
            <a:ext cx="992505" cy="307340"/>
          </a:xfrm>
          <a:prstGeom prst="rect">
            <a:avLst/>
          </a:prstGeom>
          <a:ln w="2669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1845"/>
              </a:lnSpc>
            </a:pPr>
            <a:r>
              <a:rPr sz="1550" spc="5" dirty="0">
                <a:latin typeface="Courier New"/>
                <a:cs typeface="Courier New"/>
              </a:rPr>
              <a:t>getData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82443" y="4231177"/>
            <a:ext cx="486294" cy="1163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28946" y="4267752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918720" y="3202717"/>
            <a:ext cx="135191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return</a:t>
            </a:r>
            <a:r>
              <a:rPr sz="1550" spc="-65" dirty="0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sync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62</a:t>
            </a:fld>
            <a:endParaRPr spc="10" dirty="0"/>
          </a:p>
        </p:txBody>
      </p:sp>
      <p:sp>
        <p:nvSpPr>
          <p:cNvPr id="47" name="object 47"/>
          <p:cNvSpPr txBox="1"/>
          <p:nvPr/>
        </p:nvSpPr>
        <p:spPr>
          <a:xfrm>
            <a:off x="5451264" y="4564655"/>
            <a:ext cx="12338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10">
                <a:latin typeface="Courier New"/>
                <a:cs typeface="Courier New"/>
              </a:rPr>
              <a:t>/foo </a:t>
            </a:r>
            <a:r>
              <a:rPr sz="1750" spc="10" dirty="0">
                <a:latin typeface="Courier New"/>
                <a:cs typeface="Courier New"/>
              </a:rPr>
              <a:t>=</a:t>
            </a:r>
            <a:r>
              <a:rPr sz="1750" spc="-75" dirty="0">
                <a:latin typeface="Courier New"/>
                <a:cs typeface="Courier New"/>
              </a:rPr>
              <a:t> </a:t>
            </a:r>
            <a:r>
              <a:rPr sz="1750" spc="5" dirty="0">
                <a:latin typeface="Courier New"/>
                <a:cs typeface="Courier New"/>
              </a:rPr>
              <a:t>C2</a:t>
            </a:r>
            <a:endParaRPr sz="175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23134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15" dirty="0"/>
              <a:t>hat</a:t>
            </a:r>
            <a:r>
              <a:rPr spc="-95" dirty="0"/>
              <a:t> </a:t>
            </a:r>
            <a:r>
              <a:rPr dirty="0"/>
              <a:t>trick…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9596"/>
            <a:ext cx="3745229" cy="33540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ourier New"/>
                <a:cs typeface="Courier New"/>
              </a:rPr>
              <a:t>sync</a:t>
            </a:r>
            <a:endParaRPr sz="2750" dirty="0">
              <a:latin typeface="Courier New"/>
              <a:cs typeface="Courier New"/>
            </a:endParaRPr>
          </a:p>
          <a:p>
            <a:pPr marL="753745" lvl="1" indent="-288925">
              <a:lnSpc>
                <a:spcPct val="100000"/>
              </a:lnSpc>
              <a:spcBef>
                <a:spcPts val="6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dirty="0">
                <a:latin typeface="Calibri"/>
                <a:cs typeface="Calibri"/>
              </a:rPr>
              <a:t>Asynchronous</a:t>
            </a:r>
            <a:r>
              <a:rPr sz="2350" spc="-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opera</a:t>
            </a:r>
            <a:r>
              <a:rPr lang="en-US" sz="2350" spc="10" dirty="0">
                <a:latin typeface="Calibri"/>
                <a:cs typeface="Calibri"/>
              </a:rPr>
              <a:t>tion</a:t>
            </a:r>
            <a:endParaRPr sz="2350" dirty="0">
              <a:latin typeface="Calibri"/>
              <a:cs typeface="Calibri"/>
            </a:endParaRPr>
          </a:p>
          <a:p>
            <a:pPr marL="753745" lvl="1" indent="-28892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10" dirty="0">
                <a:latin typeface="Calibri"/>
                <a:cs typeface="Calibri"/>
              </a:rPr>
              <a:t>Before </a:t>
            </a:r>
            <a:r>
              <a:rPr sz="2350" dirty="0">
                <a:latin typeface="Calibri"/>
                <a:cs typeface="Calibri"/>
              </a:rPr>
              <a:t>read</a:t>
            </a:r>
            <a:r>
              <a:rPr sz="2350" spc="-1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</a:t>
            </a:r>
            <a:endParaRPr sz="2350" dirty="0">
              <a:latin typeface="Calibri"/>
              <a:cs typeface="Calibri"/>
            </a:endParaRPr>
          </a:p>
          <a:p>
            <a:pPr marL="753745" marR="295910" lvl="1" indent="-288925">
              <a:lnSpc>
                <a:spcPct val="100400"/>
              </a:lnSpc>
              <a:spcBef>
                <a:spcPts val="630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0" dirty="0">
                <a:latin typeface="Calibri"/>
                <a:cs typeface="Calibri"/>
              </a:rPr>
              <a:t>Flushes </a:t>
            </a:r>
            <a:r>
              <a:rPr sz="2350" spc="5" dirty="0">
                <a:latin typeface="Calibri"/>
                <a:cs typeface="Calibri"/>
              </a:rPr>
              <a:t>the channel  </a:t>
            </a:r>
            <a:r>
              <a:rPr sz="2350" spc="0" dirty="0">
                <a:latin typeface="Calibri"/>
                <a:cs typeface="Calibri"/>
              </a:rPr>
              <a:t>between </a:t>
            </a:r>
            <a:r>
              <a:rPr sz="2350" spc="-5" dirty="0">
                <a:latin typeface="Calibri"/>
                <a:cs typeface="Calibri"/>
              </a:rPr>
              <a:t>follower </a:t>
            </a:r>
            <a:r>
              <a:rPr sz="2350" spc="0" dirty="0">
                <a:latin typeface="Calibri"/>
                <a:cs typeface="Calibri"/>
              </a:rPr>
              <a:t>and  leader</a:t>
            </a:r>
            <a:endParaRPr sz="2350" dirty="0">
              <a:latin typeface="Calibri"/>
              <a:cs typeface="Calibri"/>
            </a:endParaRPr>
          </a:p>
          <a:p>
            <a:pPr marL="753745" marR="809625" lvl="1" indent="-288925">
              <a:lnSpc>
                <a:spcPts val="2790"/>
              </a:lnSpc>
              <a:spcBef>
                <a:spcPts val="735"/>
              </a:spcBef>
              <a:buFont typeface="Arial"/>
              <a:buChar char="–"/>
              <a:tabLst>
                <a:tab pos="748030" algn="l"/>
              </a:tabLst>
            </a:pPr>
            <a:r>
              <a:rPr sz="2350" spc="-5" dirty="0">
                <a:latin typeface="Calibri"/>
                <a:cs typeface="Calibri"/>
              </a:rPr>
              <a:t>Makes </a:t>
            </a:r>
            <a:r>
              <a:rPr sz="2350" spc="5" dirty="0">
                <a:latin typeface="Calibri"/>
                <a:cs typeface="Calibri"/>
              </a:rPr>
              <a:t>opera</a:t>
            </a:r>
            <a:r>
              <a:rPr lang="en-US" sz="2350" spc="5" dirty="0">
                <a:latin typeface="Calibri"/>
                <a:cs typeface="Calibri"/>
              </a:rPr>
              <a:t>tion</a:t>
            </a:r>
            <a:r>
              <a:rPr sz="2350" spc="5" dirty="0">
                <a:latin typeface="Calibri"/>
                <a:cs typeface="Calibri"/>
              </a:rPr>
              <a:t>s  </a:t>
            </a:r>
            <a:r>
              <a:rPr sz="2350" dirty="0">
                <a:latin typeface="Calibri"/>
                <a:cs typeface="Calibri"/>
              </a:rPr>
              <a:t>linearizable</a:t>
            </a:r>
          </a:p>
        </p:txBody>
      </p:sp>
      <p:sp>
        <p:nvSpPr>
          <p:cNvPr id="4" name="object 4"/>
          <p:cNvSpPr/>
          <p:nvPr/>
        </p:nvSpPr>
        <p:spPr>
          <a:xfrm>
            <a:off x="5311831" y="3728257"/>
            <a:ext cx="2755668" cy="1300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0822" y="3760584"/>
            <a:ext cx="2658003" cy="1198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822" y="3760584"/>
            <a:ext cx="2658110" cy="1198880"/>
          </a:xfrm>
          <a:custGeom>
            <a:avLst/>
            <a:gdLst/>
            <a:ahLst/>
            <a:cxnLst/>
            <a:rect l="l" t="t" r="r" b="b"/>
            <a:pathLst>
              <a:path w="2658109" h="1198879">
                <a:moveTo>
                  <a:pt x="0" y="0"/>
                </a:moveTo>
                <a:lnTo>
                  <a:pt x="2658003" y="0"/>
                </a:lnTo>
                <a:lnTo>
                  <a:pt x="2658003" y="1198362"/>
                </a:lnTo>
                <a:lnTo>
                  <a:pt x="0" y="1198362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1264" y="3793106"/>
            <a:ext cx="8070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latin typeface="Calibri"/>
                <a:cs typeface="Calibri"/>
              </a:rPr>
              <a:t>F</a:t>
            </a:r>
            <a:r>
              <a:rPr sz="1750" dirty="0">
                <a:latin typeface="Calibri"/>
                <a:cs typeface="Calibri"/>
              </a:rPr>
              <a:t>oll</a:t>
            </a:r>
            <a:r>
              <a:rPr sz="1750" spc="0" dirty="0">
                <a:latin typeface="Calibri"/>
                <a:cs typeface="Calibri"/>
              </a:rPr>
              <a:t>ow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5821" y="2211185"/>
            <a:ext cx="1271846" cy="74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2734" y="2269374"/>
            <a:ext cx="785552" cy="65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4459" y="2237508"/>
            <a:ext cx="1174595" cy="649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4459" y="2237508"/>
            <a:ext cx="1174750" cy="649605"/>
          </a:xfrm>
          <a:custGeom>
            <a:avLst/>
            <a:gdLst/>
            <a:ahLst/>
            <a:cxnLst/>
            <a:rect l="l" t="t" r="r" b="b"/>
            <a:pathLst>
              <a:path w="1174750" h="649605">
                <a:moveTo>
                  <a:pt x="0" y="108240"/>
                </a:moveTo>
                <a:lnTo>
                  <a:pt x="8506" y="66108"/>
                </a:lnTo>
                <a:lnTo>
                  <a:pt x="31703" y="31702"/>
                </a:lnTo>
                <a:lnTo>
                  <a:pt x="66108" y="8506"/>
                </a:lnTo>
                <a:lnTo>
                  <a:pt x="108240" y="0"/>
                </a:lnTo>
                <a:lnTo>
                  <a:pt x="1066354" y="0"/>
                </a:lnTo>
                <a:lnTo>
                  <a:pt x="1108487" y="8506"/>
                </a:lnTo>
                <a:lnTo>
                  <a:pt x="1142892" y="31702"/>
                </a:lnTo>
                <a:lnTo>
                  <a:pt x="1166088" y="66108"/>
                </a:lnTo>
                <a:lnTo>
                  <a:pt x="1174594" y="108240"/>
                </a:lnTo>
                <a:lnTo>
                  <a:pt x="1174594" y="541186"/>
                </a:lnTo>
                <a:lnTo>
                  <a:pt x="1166088" y="583319"/>
                </a:lnTo>
                <a:lnTo>
                  <a:pt x="1142892" y="617724"/>
                </a:lnTo>
                <a:lnTo>
                  <a:pt x="1108487" y="640921"/>
                </a:lnTo>
                <a:lnTo>
                  <a:pt x="1066354" y="649427"/>
                </a:lnTo>
                <a:lnTo>
                  <a:pt x="108240" y="649427"/>
                </a:lnTo>
                <a:lnTo>
                  <a:pt x="66108" y="640921"/>
                </a:lnTo>
                <a:lnTo>
                  <a:pt x="31703" y="617724"/>
                </a:lnTo>
                <a:lnTo>
                  <a:pt x="8506" y="583319"/>
                </a:lnTo>
                <a:lnTo>
                  <a:pt x="0" y="541186"/>
                </a:lnTo>
                <a:lnTo>
                  <a:pt x="0" y="10824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34323" y="2278194"/>
            <a:ext cx="72072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3990" marR="5080" indent="-161925">
              <a:lnSpc>
                <a:spcPct val="103600"/>
              </a:lnSpc>
              <a:spcBef>
                <a:spcPts val="55"/>
              </a:spcBef>
            </a:pP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7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sz="1750" spc="0" dirty="0">
                <a:solidFill>
                  <a:srgbClr val="FFFFFF"/>
                </a:solidFill>
                <a:latin typeface="Calibri"/>
                <a:cs typeface="Calibri"/>
              </a:rPr>
              <a:t>(C1)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7675" y="5540431"/>
            <a:ext cx="2755668" cy="1296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6475" y="5569434"/>
            <a:ext cx="2658003" cy="1198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6475" y="5569433"/>
            <a:ext cx="2658110" cy="1198880"/>
          </a:xfrm>
          <a:prstGeom prst="rect">
            <a:avLst/>
          </a:prstGeom>
          <a:ln w="9421">
            <a:solidFill>
              <a:srgbClr val="CB615A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50"/>
              </a:spcBef>
            </a:pPr>
            <a:r>
              <a:rPr sz="1750" spc="0" dirty="0">
                <a:latin typeface="Calibri"/>
                <a:cs typeface="Calibri"/>
              </a:rPr>
              <a:t>Leader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66559" y="3823853"/>
            <a:ext cx="120534" cy="980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6843" y="3848514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39">
                <a:moveTo>
                  <a:pt x="1569" y="0"/>
                </a:moveTo>
                <a:lnTo>
                  <a:pt x="0" y="891392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9930" y="3823854"/>
            <a:ext cx="120534" cy="9933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9197" y="3848513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39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83185" y="4700847"/>
            <a:ext cx="1080654" cy="116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6842" y="4739906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83185" y="4393276"/>
            <a:ext cx="1080654" cy="116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6842" y="4432622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70716" y="4039985"/>
            <a:ext cx="1084810" cy="116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15851" y="4078920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3185" y="5723312"/>
            <a:ext cx="116378" cy="9809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9405" y="5748322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1570" y="0"/>
                </a:moveTo>
                <a:lnTo>
                  <a:pt x="0" y="891394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68243" y="5710843"/>
            <a:ext cx="116378" cy="9933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25478" y="5735761"/>
            <a:ext cx="1905" cy="904240"/>
          </a:xfrm>
          <a:custGeom>
            <a:avLst/>
            <a:gdLst/>
            <a:ahLst/>
            <a:cxnLst/>
            <a:rect l="l" t="t" r="r" b="b"/>
            <a:pathLst>
              <a:path w="1904" h="904240">
                <a:moveTo>
                  <a:pt x="1570" y="0"/>
                </a:moveTo>
                <a:lnTo>
                  <a:pt x="0" y="903955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95654" y="6375861"/>
            <a:ext cx="1080654" cy="1163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9405" y="6413609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95654" y="6068290"/>
            <a:ext cx="1080654" cy="1163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9405" y="6106324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83185" y="5714999"/>
            <a:ext cx="1084810" cy="116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28414" y="5752623"/>
            <a:ext cx="992505" cy="635"/>
          </a:xfrm>
          <a:custGeom>
            <a:avLst/>
            <a:gdLst/>
            <a:ahLst/>
            <a:cxnLst/>
            <a:rect l="l" t="t" r="r" b="b"/>
            <a:pathLst>
              <a:path w="992504" h="635">
                <a:moveTo>
                  <a:pt x="0" y="1"/>
                </a:moveTo>
                <a:lnTo>
                  <a:pt x="992354" y="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82443" y="6238701"/>
            <a:ext cx="486294" cy="1163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28946" y="6277383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2443" y="5893722"/>
            <a:ext cx="486294" cy="1163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28946" y="5932145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33803" y="2747356"/>
            <a:ext cx="315883" cy="10806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89596" y="2912091"/>
            <a:ext cx="2540" cy="848994"/>
          </a:xfrm>
          <a:custGeom>
            <a:avLst/>
            <a:gdLst/>
            <a:ahLst/>
            <a:cxnLst/>
            <a:rect l="l" t="t" r="r" b="b"/>
            <a:pathLst>
              <a:path w="2540" h="848995">
                <a:moveTo>
                  <a:pt x="2312" y="0"/>
                </a:moveTo>
                <a:lnTo>
                  <a:pt x="0" y="848796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54086" y="2886969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5" h="75564">
                <a:moveTo>
                  <a:pt x="37889" y="0"/>
                </a:moveTo>
                <a:lnTo>
                  <a:pt x="0" y="75266"/>
                </a:lnTo>
                <a:lnTo>
                  <a:pt x="75369" y="75472"/>
                </a:lnTo>
                <a:lnTo>
                  <a:pt x="37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2443" y="4231177"/>
            <a:ext cx="486294" cy="1163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28946" y="4267752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918720" y="3202717"/>
            <a:ext cx="2075814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10" dirty="0">
                <a:latin typeface="Courier New"/>
                <a:cs typeface="Courier New"/>
              </a:rPr>
              <a:t>return </a:t>
            </a:r>
            <a:r>
              <a:rPr sz="1550" spc="10">
                <a:latin typeface="Courier New"/>
                <a:cs typeface="Courier New"/>
              </a:rPr>
              <a:t>“/foo”,</a:t>
            </a:r>
            <a:r>
              <a:rPr sz="1550" spc="-65">
                <a:latin typeface="Courier New"/>
                <a:cs typeface="Courier New"/>
              </a:rPr>
              <a:t> </a:t>
            </a:r>
            <a:r>
              <a:rPr sz="1550" spc="5" dirty="0">
                <a:latin typeface="Courier New"/>
                <a:cs typeface="Courier New"/>
              </a:rPr>
              <a:t>C2</a:t>
            </a:r>
            <a:endParaRPr sz="1550" dirty="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51264" y="4564655"/>
            <a:ext cx="12338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spc="10">
                <a:latin typeface="Courier New"/>
                <a:cs typeface="Courier New"/>
              </a:rPr>
              <a:t>/foo </a:t>
            </a:r>
            <a:r>
              <a:rPr sz="1750" spc="10" dirty="0">
                <a:latin typeface="Courier New"/>
                <a:cs typeface="Courier New"/>
              </a:rPr>
              <a:t>=</a:t>
            </a:r>
            <a:r>
              <a:rPr sz="1750" spc="-75" dirty="0">
                <a:latin typeface="Courier New"/>
                <a:cs typeface="Courier New"/>
              </a:rPr>
              <a:t> </a:t>
            </a:r>
            <a:r>
              <a:rPr sz="1750" spc="5" dirty="0">
                <a:latin typeface="Courier New"/>
                <a:cs typeface="Courier New"/>
              </a:rPr>
              <a:t>C2</a:t>
            </a:r>
            <a:endParaRPr sz="1750" dirty="0">
              <a:latin typeface="Courier New"/>
              <a:cs typeface="Courier New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082443" y="4530436"/>
            <a:ext cx="486294" cy="1205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28946" y="4569817"/>
            <a:ext cx="394335" cy="1905"/>
          </a:xfrm>
          <a:custGeom>
            <a:avLst/>
            <a:gdLst/>
            <a:ahLst/>
            <a:cxnLst/>
            <a:rect l="l" t="t" r="r" b="b"/>
            <a:pathLst>
              <a:path w="394334" h="1904">
                <a:moveTo>
                  <a:pt x="0" y="0"/>
                </a:moveTo>
                <a:lnTo>
                  <a:pt x="393701" y="1570"/>
                </a:lnTo>
              </a:path>
            </a:pathLst>
          </a:custGeom>
          <a:ln w="25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63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13882536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498" y="987191"/>
            <a:ext cx="419354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Summary of </a:t>
            </a:r>
            <a:r>
              <a:rPr spc="-25" dirty="0"/>
              <a:t>Part</a:t>
            </a:r>
            <a:r>
              <a:rPr spc="-55" dirty="0"/>
              <a:t> </a:t>
            </a:r>
            <a:r>
              <a:rPr dirty="0"/>
              <a:t>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64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37031" y="2019141"/>
            <a:ext cx="7399655" cy="392366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0">
                <a:latin typeface="Calibri"/>
                <a:cs typeface="Calibri"/>
              </a:rPr>
              <a:t>ZooKeeper</a:t>
            </a:r>
            <a:endParaRPr sz="31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5" dirty="0">
                <a:latin typeface="Calibri"/>
                <a:cs typeface="Calibri"/>
              </a:rPr>
              <a:t>Replicated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0" dirty="0">
                <a:latin typeface="Calibri"/>
                <a:cs typeface="Calibri"/>
              </a:rPr>
              <a:t>service</a:t>
            </a:r>
            <a:endParaRPr sz="275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750"/>
              </a:spcBef>
              <a:buFont typeface="Arial"/>
              <a:buChar char="–"/>
              <a:tabLst>
                <a:tab pos="748030" algn="l"/>
              </a:tabLst>
            </a:pPr>
            <a:r>
              <a:rPr sz="2750" spc="-10" dirty="0">
                <a:latin typeface="Calibri"/>
                <a:cs typeface="Calibri"/>
              </a:rPr>
              <a:t>Propagate </a:t>
            </a:r>
            <a:r>
              <a:rPr sz="2750" spc="-5" dirty="0">
                <a:latin typeface="Calibri"/>
                <a:cs typeface="Calibri"/>
              </a:rPr>
              <a:t>updates </a:t>
            </a:r>
            <a:r>
              <a:rPr sz="2750" spc="0" dirty="0">
                <a:latin typeface="Calibri"/>
                <a:cs typeface="Calibri"/>
              </a:rPr>
              <a:t>with a </a:t>
            </a:r>
            <a:r>
              <a:rPr sz="2750" spc="-10" dirty="0">
                <a:latin typeface="Calibri"/>
                <a:cs typeface="Calibri"/>
              </a:rPr>
              <a:t>broadcast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protocol</a:t>
            </a:r>
            <a:endParaRPr sz="27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Updates </a:t>
            </a:r>
            <a:r>
              <a:rPr sz="3150" dirty="0">
                <a:latin typeface="Calibri"/>
                <a:cs typeface="Calibri"/>
              </a:rPr>
              <a:t>use</a:t>
            </a:r>
            <a:r>
              <a:rPr sz="3150" spc="-1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consensus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Reads </a:t>
            </a:r>
            <a:r>
              <a:rPr sz="3150" dirty="0">
                <a:latin typeface="Calibri"/>
                <a:cs typeface="Calibri"/>
              </a:rPr>
              <a:t>served</a:t>
            </a:r>
            <a:r>
              <a:rPr sz="3150" spc="-3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locally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15" dirty="0">
                <a:latin typeface="Calibri"/>
                <a:cs typeface="Calibri"/>
              </a:rPr>
              <a:t>Workload </a:t>
            </a:r>
            <a:r>
              <a:rPr sz="3150" dirty="0">
                <a:latin typeface="Calibri"/>
                <a:cs typeface="Calibri"/>
              </a:rPr>
              <a:t>not </a:t>
            </a:r>
            <a:r>
              <a:rPr sz="3150" spc="-5" dirty="0">
                <a:latin typeface="Calibri"/>
                <a:cs typeface="Calibri"/>
              </a:rPr>
              <a:t>linearizable </a:t>
            </a:r>
            <a:r>
              <a:rPr sz="3150" dirty="0">
                <a:latin typeface="Calibri"/>
                <a:cs typeface="Calibri"/>
              </a:rPr>
              <a:t>because of</a:t>
            </a:r>
            <a:r>
              <a:rPr sz="3150" spc="2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reads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2750" spc="0" dirty="0">
                <a:latin typeface="Courier New"/>
                <a:cs typeface="Courier New"/>
              </a:rPr>
              <a:t>sync()</a:t>
            </a:r>
            <a:r>
              <a:rPr sz="2750" spc="-1065" dirty="0">
                <a:latin typeface="Courier New"/>
                <a:cs typeface="Courier New"/>
              </a:rPr>
              <a:t> </a:t>
            </a:r>
            <a:r>
              <a:rPr sz="3150" spc="-15" dirty="0">
                <a:latin typeface="Calibri"/>
                <a:cs typeface="Calibri"/>
              </a:rPr>
              <a:t>makes </a:t>
            </a:r>
            <a:r>
              <a:rPr sz="3150" dirty="0">
                <a:latin typeface="Calibri"/>
                <a:cs typeface="Calibri"/>
              </a:rPr>
              <a:t>it </a:t>
            </a:r>
            <a:r>
              <a:rPr sz="3150" spc="-5" dirty="0">
                <a:latin typeface="Calibri"/>
                <a:cs typeface="Calibri"/>
              </a:rPr>
              <a:t>linearizable</a:t>
            </a:r>
            <a:endParaRPr sz="31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492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184" y="845941"/>
            <a:ext cx="2175057" cy="235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3071" y="2984463"/>
            <a:ext cx="427609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50"/>
              <a:t> </a:t>
            </a:r>
            <a:r>
              <a:rPr spc="-45" dirty="0"/>
              <a:t>Tutorial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2274" y="4279486"/>
            <a:ext cx="3141345" cy="117348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z="3150" spc="-15" dirty="0">
                <a:solidFill>
                  <a:srgbClr val="9B9B9B"/>
                </a:solidFill>
                <a:latin typeface="Calibri"/>
                <a:cs typeface="Calibri"/>
              </a:rPr>
              <a:t>Part</a:t>
            </a:r>
            <a:r>
              <a:rPr sz="3150" spc="-95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3150" spc="0" dirty="0">
                <a:solidFill>
                  <a:srgbClr val="9B9B9B"/>
                </a:solidFill>
                <a:latin typeface="Calibri"/>
                <a:cs typeface="Calibri"/>
              </a:rPr>
              <a:t>3</a:t>
            </a: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3150" dirty="0">
                <a:solidFill>
                  <a:srgbClr val="9B9B9B"/>
                </a:solidFill>
                <a:latin typeface="Calibri"/>
                <a:cs typeface="Calibri"/>
              </a:rPr>
              <a:t>How it </a:t>
            </a:r>
            <a:r>
              <a:rPr sz="3150" spc="-5" dirty="0">
                <a:solidFill>
                  <a:srgbClr val="9B9B9B"/>
                </a:solidFill>
                <a:latin typeface="Calibri"/>
                <a:cs typeface="Calibri"/>
              </a:rPr>
              <a:t>really</a:t>
            </a:r>
            <a:r>
              <a:rPr sz="3150" spc="-35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3150" spc="-10" dirty="0">
                <a:solidFill>
                  <a:srgbClr val="9B9B9B"/>
                </a:solidFill>
                <a:latin typeface="Calibri"/>
                <a:cs typeface="Calibri"/>
              </a:rPr>
              <a:t>works</a:t>
            </a:r>
            <a:endParaRPr sz="3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7451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863" y="987191"/>
            <a:ext cx="521589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Master/Worker</a:t>
            </a:r>
            <a:r>
              <a:rPr spc="-55" dirty="0"/>
              <a:t> </a:t>
            </a:r>
            <a:r>
              <a:rPr spc="-3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084" y="2019141"/>
            <a:ext cx="6691172" cy="5513048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30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5" dirty="0">
                <a:latin typeface="Calibri"/>
                <a:cs typeface="Calibri"/>
              </a:rPr>
              <a:t>Clients</a:t>
            </a:r>
            <a:endParaRPr sz="3150" dirty="0">
              <a:latin typeface="Calibri"/>
              <a:cs typeface="Calibri"/>
            </a:endParaRPr>
          </a:p>
          <a:p>
            <a:pPr marL="760095" lvl="1" indent="-320675">
              <a:spcBef>
                <a:spcPts val="645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lang="en-US" sz="2800" spc="0" dirty="0"/>
              <a:t>Monitor the</a:t>
            </a:r>
            <a:r>
              <a:rPr lang="en-US" sz="2800" spc="-75" dirty="0"/>
              <a:t> </a:t>
            </a:r>
            <a:r>
              <a:rPr lang="en-US" sz="2800" spc="-10" dirty="0"/>
              <a:t>tasks</a:t>
            </a:r>
          </a:p>
          <a:p>
            <a:pPr marL="760095" lvl="1" indent="-320675">
              <a:lnSpc>
                <a:spcPct val="100000"/>
              </a:lnSpc>
              <a:spcBef>
                <a:spcPts val="645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spc="5" dirty="0">
                <a:latin typeface="Calibri"/>
                <a:cs typeface="Calibri"/>
              </a:rPr>
              <a:t>Queue </a:t>
            </a:r>
            <a:r>
              <a:rPr sz="2750" spc="-10" dirty="0">
                <a:latin typeface="Calibri"/>
                <a:cs typeface="Calibri"/>
              </a:rPr>
              <a:t>tasks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spc="0" dirty="0">
                <a:latin typeface="Calibri"/>
                <a:cs typeface="Calibri"/>
              </a:rPr>
              <a:t>be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executed</a:t>
            </a:r>
            <a:endParaRPr lang="en-US" sz="2750" spc="-1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4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lang="en-US" sz="3150" spc="-15" dirty="0"/>
              <a:t>Masters</a:t>
            </a:r>
            <a:endParaRPr lang="en-US" sz="3150" dirty="0"/>
          </a:p>
          <a:p>
            <a:pPr marL="760095" lvl="1" indent="-320675">
              <a:lnSpc>
                <a:spcPct val="100000"/>
              </a:lnSpc>
              <a:spcBef>
                <a:spcPts val="675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lang="en-US" sz="2750" dirty="0">
                <a:cs typeface="Calibri"/>
              </a:rPr>
              <a:t>Assign </a:t>
            </a:r>
            <a:r>
              <a:rPr lang="en-US" sz="2750" spc="-10" dirty="0">
                <a:cs typeface="Calibri"/>
              </a:rPr>
              <a:t>tasks </a:t>
            </a:r>
            <a:r>
              <a:rPr lang="en-US" sz="2750" spc="-5" dirty="0">
                <a:cs typeface="Calibri"/>
              </a:rPr>
              <a:t>to</a:t>
            </a:r>
            <a:r>
              <a:rPr lang="en-US" sz="2750" spc="-15" dirty="0">
                <a:cs typeface="Calibri"/>
              </a:rPr>
              <a:t> </a:t>
            </a:r>
            <a:r>
              <a:rPr lang="en-US" sz="2750" spc="-20" dirty="0">
                <a:cs typeface="Calibri"/>
              </a:rPr>
              <a:t>workers</a:t>
            </a:r>
            <a:endParaRPr lang="en-US" sz="2750" dirty="0"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40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lang="en-US" sz="3150" spc="-35" dirty="0"/>
              <a:t>Workers</a:t>
            </a:r>
          </a:p>
          <a:p>
            <a:pPr marL="789940" lvl="1" indent="-320040">
              <a:spcBef>
                <a:spcPts val="750"/>
              </a:spcBef>
              <a:buSzPct val="45454"/>
              <a:buFont typeface="Wingdings"/>
              <a:buChar char=""/>
              <a:tabLst>
                <a:tab pos="333375" algn="l"/>
              </a:tabLst>
            </a:pPr>
            <a:r>
              <a:rPr lang="en-US" sz="3200" dirty="0">
                <a:cs typeface="Calibri"/>
              </a:rPr>
              <a:t>Get </a:t>
            </a:r>
            <a:r>
              <a:rPr lang="en-US" sz="3200" spc="-10" dirty="0">
                <a:cs typeface="Calibri"/>
              </a:rPr>
              <a:t>tasks </a:t>
            </a:r>
            <a:r>
              <a:rPr lang="en-US" sz="3200" spc="-5" dirty="0">
                <a:cs typeface="Calibri"/>
              </a:rPr>
              <a:t>from </a:t>
            </a:r>
            <a:r>
              <a:rPr lang="en-US" sz="3200" dirty="0">
                <a:cs typeface="Calibri"/>
              </a:rPr>
              <a:t>the</a:t>
            </a:r>
            <a:r>
              <a:rPr lang="en-US" sz="3200" spc="-15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master</a:t>
            </a:r>
            <a:endParaRPr lang="en-US" sz="3200" dirty="0">
              <a:cs typeface="Calibri"/>
            </a:endParaRPr>
          </a:p>
          <a:p>
            <a:pPr marL="789940" lvl="1" indent="-320040">
              <a:spcBef>
                <a:spcPts val="650"/>
              </a:spcBef>
              <a:buSzPct val="45454"/>
              <a:buFont typeface="Wingdings"/>
              <a:buChar char=""/>
              <a:tabLst>
                <a:tab pos="333375" algn="l"/>
              </a:tabLst>
            </a:pPr>
            <a:r>
              <a:rPr lang="en-US" sz="3200" spc="-10" dirty="0">
                <a:cs typeface="Calibri"/>
              </a:rPr>
              <a:t>Execute</a:t>
            </a:r>
            <a:r>
              <a:rPr lang="en-US" sz="3200" spc="-55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tasks</a:t>
            </a:r>
            <a:endParaRPr lang="en-US" sz="3200" dirty="0"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40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endParaRPr lang="en-US" sz="3150" dirty="0"/>
          </a:p>
          <a:p>
            <a:pPr marL="760095" lvl="1" indent="-320675">
              <a:lnSpc>
                <a:spcPct val="100000"/>
              </a:lnSpc>
              <a:spcBef>
                <a:spcPts val="645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endParaRPr sz="27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72694" y="2308168"/>
            <a:ext cx="793865" cy="527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9320" y="2399608"/>
            <a:ext cx="743988" cy="378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2016" y="2337816"/>
            <a:ext cx="692905" cy="423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2016" y="2337816"/>
            <a:ext cx="693420" cy="424180"/>
          </a:xfrm>
          <a:custGeom>
            <a:avLst/>
            <a:gdLst/>
            <a:ahLst/>
            <a:cxnLst/>
            <a:rect l="l" t="t" r="r" b="b"/>
            <a:pathLst>
              <a:path w="693420" h="424179">
                <a:moveTo>
                  <a:pt x="0" y="0"/>
                </a:moveTo>
                <a:lnTo>
                  <a:pt x="692905" y="0"/>
                </a:lnTo>
                <a:lnTo>
                  <a:pt x="692905" y="423869"/>
                </a:lnTo>
                <a:lnTo>
                  <a:pt x="0" y="423869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22966" y="2409239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latin typeface="Calibri"/>
                <a:cs typeface="Calibri"/>
              </a:rPr>
              <a:t>Ma</a:t>
            </a:r>
            <a:r>
              <a:rPr sz="1750" spc="-10" dirty="0">
                <a:latin typeface="Calibri"/>
                <a:cs typeface="Calibri"/>
              </a:rPr>
              <a:t>st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42116" y="3048000"/>
            <a:ext cx="1832956" cy="743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0058" y="3193571"/>
            <a:ext cx="1602740" cy="521970"/>
          </a:xfrm>
          <a:custGeom>
            <a:avLst/>
            <a:gdLst/>
            <a:ahLst/>
            <a:cxnLst/>
            <a:rect l="l" t="t" r="r" b="b"/>
            <a:pathLst>
              <a:path w="1602740" h="521970">
                <a:moveTo>
                  <a:pt x="0" y="521655"/>
                </a:moveTo>
                <a:lnTo>
                  <a:pt x="1602505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33120" y="3173292"/>
            <a:ext cx="83820" cy="71755"/>
          </a:xfrm>
          <a:custGeom>
            <a:avLst/>
            <a:gdLst/>
            <a:ahLst/>
            <a:cxnLst/>
            <a:rect l="l" t="t" r="r" b="b"/>
            <a:pathLst>
              <a:path w="83820" h="71754">
                <a:moveTo>
                  <a:pt x="0" y="0"/>
                </a:moveTo>
                <a:lnTo>
                  <a:pt x="23329" y="71666"/>
                </a:lnTo>
                <a:lnTo>
                  <a:pt x="83332" y="12503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85363" y="3048001"/>
            <a:ext cx="731520" cy="739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38602" y="3203720"/>
            <a:ext cx="502920" cy="511809"/>
          </a:xfrm>
          <a:custGeom>
            <a:avLst/>
            <a:gdLst/>
            <a:ahLst/>
            <a:cxnLst/>
            <a:rect l="l" t="t" r="r" b="b"/>
            <a:pathLst>
              <a:path w="502920" h="511810">
                <a:moveTo>
                  <a:pt x="0" y="511506"/>
                </a:moveTo>
                <a:lnTo>
                  <a:pt x="502304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8812" y="3185795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5">
                <a:moveTo>
                  <a:pt x="79696" y="0"/>
                </a:moveTo>
                <a:lnTo>
                  <a:pt x="0" y="27372"/>
                </a:lnTo>
                <a:lnTo>
                  <a:pt x="53776" y="80180"/>
                </a:lnTo>
                <a:lnTo>
                  <a:pt x="7969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1000" y="3048000"/>
            <a:ext cx="315883" cy="735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61242" y="3210770"/>
            <a:ext cx="55244" cy="504825"/>
          </a:xfrm>
          <a:custGeom>
            <a:avLst/>
            <a:gdLst/>
            <a:ahLst/>
            <a:cxnLst/>
            <a:rect l="l" t="t" r="r" b="b"/>
            <a:pathLst>
              <a:path w="55245" h="504825">
                <a:moveTo>
                  <a:pt x="55210" y="504457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29248" y="3185796"/>
            <a:ext cx="74930" cy="79375"/>
          </a:xfrm>
          <a:custGeom>
            <a:avLst/>
            <a:gdLst/>
            <a:ahLst/>
            <a:cxnLst/>
            <a:rect l="l" t="t" r="r" b="b"/>
            <a:pathLst>
              <a:path w="74929" h="79375">
                <a:moveTo>
                  <a:pt x="29260" y="0"/>
                </a:moveTo>
                <a:lnTo>
                  <a:pt x="0" y="79020"/>
                </a:lnTo>
                <a:lnTo>
                  <a:pt x="74921" y="70820"/>
                </a:lnTo>
                <a:lnTo>
                  <a:pt x="2926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0" y="3048000"/>
            <a:ext cx="1421476" cy="743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81533" y="3195846"/>
            <a:ext cx="1189990" cy="519430"/>
          </a:xfrm>
          <a:custGeom>
            <a:avLst/>
            <a:gdLst/>
            <a:ahLst/>
            <a:cxnLst/>
            <a:rect l="l" t="t" r="r" b="b"/>
            <a:pathLst>
              <a:path w="1189990" h="519429">
                <a:moveTo>
                  <a:pt x="1189825" y="519380"/>
                </a:moveTo>
                <a:lnTo>
                  <a:pt x="0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8509" y="3181411"/>
            <a:ext cx="84455" cy="69215"/>
          </a:xfrm>
          <a:custGeom>
            <a:avLst/>
            <a:gdLst/>
            <a:ahLst/>
            <a:cxnLst/>
            <a:rect l="l" t="t" r="r" b="b"/>
            <a:pathLst>
              <a:path w="84454" h="69214">
                <a:moveTo>
                  <a:pt x="84150" y="0"/>
                </a:moveTo>
                <a:lnTo>
                  <a:pt x="0" y="4384"/>
                </a:lnTo>
                <a:lnTo>
                  <a:pt x="53997" y="69074"/>
                </a:lnTo>
                <a:lnTo>
                  <a:pt x="8415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56763" y="2308167"/>
            <a:ext cx="1604356" cy="9518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0673" y="2457797"/>
            <a:ext cx="1284316" cy="6567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07828" y="2337816"/>
            <a:ext cx="1501296" cy="8477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7829" y="2337816"/>
            <a:ext cx="1501775" cy="848360"/>
          </a:xfrm>
          <a:custGeom>
            <a:avLst/>
            <a:gdLst/>
            <a:ahLst/>
            <a:cxnLst/>
            <a:rect l="l" t="t" r="r" b="b"/>
            <a:pathLst>
              <a:path w="1501775" h="848360">
                <a:moveTo>
                  <a:pt x="134142" y="281009"/>
                </a:moveTo>
                <a:lnTo>
                  <a:pt x="130804" y="242171"/>
                </a:lnTo>
                <a:lnTo>
                  <a:pt x="140408" y="204974"/>
                </a:lnTo>
                <a:lnTo>
                  <a:pt x="161107" y="170510"/>
                </a:lnTo>
                <a:lnTo>
                  <a:pt x="191049" y="139867"/>
                </a:lnTo>
                <a:lnTo>
                  <a:pt x="228388" y="114136"/>
                </a:lnTo>
                <a:lnTo>
                  <a:pt x="271273" y="94408"/>
                </a:lnTo>
                <a:lnTo>
                  <a:pt x="317856" y="81771"/>
                </a:lnTo>
                <a:lnTo>
                  <a:pt x="366288" y="77317"/>
                </a:lnTo>
                <a:lnTo>
                  <a:pt x="397163" y="78696"/>
                </a:lnTo>
                <a:lnTo>
                  <a:pt x="427712" y="83645"/>
                </a:lnTo>
                <a:lnTo>
                  <a:pt x="457088" y="91611"/>
                </a:lnTo>
                <a:lnTo>
                  <a:pt x="484444" y="102042"/>
                </a:lnTo>
                <a:lnTo>
                  <a:pt x="514483" y="70049"/>
                </a:lnTo>
                <a:lnTo>
                  <a:pt x="553254" y="45968"/>
                </a:lnTo>
                <a:lnTo>
                  <a:pt x="598801" y="30790"/>
                </a:lnTo>
                <a:lnTo>
                  <a:pt x="649170" y="25510"/>
                </a:lnTo>
                <a:lnTo>
                  <a:pt x="684062" y="29024"/>
                </a:lnTo>
                <a:lnTo>
                  <a:pt x="718432" y="37137"/>
                </a:lnTo>
                <a:lnTo>
                  <a:pt x="750664" y="49739"/>
                </a:lnTo>
                <a:lnTo>
                  <a:pt x="779144" y="66720"/>
                </a:lnTo>
                <a:lnTo>
                  <a:pt x="802754" y="38578"/>
                </a:lnTo>
                <a:lnTo>
                  <a:pt x="834574" y="17611"/>
                </a:lnTo>
                <a:lnTo>
                  <a:pt x="872389" y="4519"/>
                </a:lnTo>
                <a:lnTo>
                  <a:pt x="913983" y="0"/>
                </a:lnTo>
                <a:lnTo>
                  <a:pt x="948984" y="3250"/>
                </a:lnTo>
                <a:lnTo>
                  <a:pt x="981315" y="12460"/>
                </a:lnTo>
                <a:lnTo>
                  <a:pt x="1009866" y="26822"/>
                </a:lnTo>
                <a:lnTo>
                  <a:pt x="1033530" y="45526"/>
                </a:lnTo>
                <a:lnTo>
                  <a:pt x="1060290" y="26491"/>
                </a:lnTo>
                <a:lnTo>
                  <a:pt x="1091740" y="12166"/>
                </a:lnTo>
                <a:lnTo>
                  <a:pt x="1126579" y="3139"/>
                </a:lnTo>
                <a:lnTo>
                  <a:pt x="1163503" y="0"/>
                </a:lnTo>
                <a:lnTo>
                  <a:pt x="1221496" y="7898"/>
                </a:lnTo>
                <a:lnTo>
                  <a:pt x="1270888" y="29925"/>
                </a:lnTo>
                <a:lnTo>
                  <a:pt x="1307768" y="63580"/>
                </a:lnTo>
                <a:lnTo>
                  <a:pt x="1328229" y="106359"/>
                </a:lnTo>
                <a:lnTo>
                  <a:pt x="1382540" y="126118"/>
                </a:lnTo>
                <a:lnTo>
                  <a:pt x="1425449" y="157577"/>
                </a:lnTo>
                <a:lnTo>
                  <a:pt x="1453630" y="197867"/>
                </a:lnTo>
                <a:lnTo>
                  <a:pt x="1463763" y="244117"/>
                </a:lnTo>
                <a:lnTo>
                  <a:pt x="1462927" y="258688"/>
                </a:lnTo>
                <a:lnTo>
                  <a:pt x="1460201" y="272964"/>
                </a:lnTo>
                <a:lnTo>
                  <a:pt x="1455260" y="286946"/>
                </a:lnTo>
                <a:lnTo>
                  <a:pt x="1447777" y="300633"/>
                </a:lnTo>
                <a:lnTo>
                  <a:pt x="1470214" y="325475"/>
                </a:lnTo>
                <a:lnTo>
                  <a:pt x="1487047" y="352488"/>
                </a:lnTo>
                <a:lnTo>
                  <a:pt x="1497624" y="381047"/>
                </a:lnTo>
                <a:lnTo>
                  <a:pt x="1501295" y="410526"/>
                </a:lnTo>
                <a:lnTo>
                  <a:pt x="1494119" y="454061"/>
                </a:lnTo>
                <a:lnTo>
                  <a:pt x="1473776" y="493889"/>
                </a:lnTo>
                <a:lnTo>
                  <a:pt x="1442043" y="528660"/>
                </a:lnTo>
                <a:lnTo>
                  <a:pt x="1400694" y="557019"/>
                </a:lnTo>
                <a:lnTo>
                  <a:pt x="1351507" y="577617"/>
                </a:lnTo>
                <a:lnTo>
                  <a:pt x="1296257" y="589100"/>
                </a:lnTo>
                <a:lnTo>
                  <a:pt x="1289153" y="630311"/>
                </a:lnTo>
                <a:lnTo>
                  <a:pt x="1269073" y="667085"/>
                </a:lnTo>
                <a:lnTo>
                  <a:pt x="1237874" y="698060"/>
                </a:lnTo>
                <a:lnTo>
                  <a:pt x="1197407" y="721872"/>
                </a:lnTo>
                <a:lnTo>
                  <a:pt x="1149526" y="737158"/>
                </a:lnTo>
                <a:lnTo>
                  <a:pt x="1096084" y="742556"/>
                </a:lnTo>
                <a:lnTo>
                  <a:pt x="1067837" y="741023"/>
                </a:lnTo>
                <a:lnTo>
                  <a:pt x="1040567" y="736473"/>
                </a:lnTo>
                <a:lnTo>
                  <a:pt x="1014471" y="728979"/>
                </a:lnTo>
                <a:lnTo>
                  <a:pt x="989743" y="718616"/>
                </a:lnTo>
                <a:lnTo>
                  <a:pt x="970118" y="754481"/>
                </a:lnTo>
                <a:lnTo>
                  <a:pt x="941399" y="785758"/>
                </a:lnTo>
                <a:lnTo>
                  <a:pt x="905034" y="811583"/>
                </a:lnTo>
                <a:lnTo>
                  <a:pt x="862472" y="831096"/>
                </a:lnTo>
                <a:lnTo>
                  <a:pt x="815161" y="843435"/>
                </a:lnTo>
                <a:lnTo>
                  <a:pt x="764548" y="847739"/>
                </a:lnTo>
                <a:lnTo>
                  <a:pt x="707858" y="841987"/>
                </a:lnTo>
                <a:lnTo>
                  <a:pt x="655078" y="825565"/>
                </a:lnTo>
                <a:lnTo>
                  <a:pt x="608554" y="799723"/>
                </a:lnTo>
                <a:lnTo>
                  <a:pt x="570630" y="765712"/>
                </a:lnTo>
                <a:lnTo>
                  <a:pt x="548454" y="778609"/>
                </a:lnTo>
                <a:lnTo>
                  <a:pt x="530839" y="788231"/>
                </a:lnTo>
                <a:lnTo>
                  <a:pt x="498889" y="794247"/>
                </a:lnTo>
                <a:lnTo>
                  <a:pt x="433707" y="796325"/>
                </a:lnTo>
                <a:lnTo>
                  <a:pt x="376936" y="791688"/>
                </a:lnTo>
                <a:lnTo>
                  <a:pt x="323667" y="778253"/>
                </a:lnTo>
                <a:lnTo>
                  <a:pt x="275570" y="756736"/>
                </a:lnTo>
                <a:lnTo>
                  <a:pt x="234313" y="727853"/>
                </a:lnTo>
                <a:lnTo>
                  <a:pt x="201562" y="692321"/>
                </a:lnTo>
                <a:lnTo>
                  <a:pt x="141366" y="685733"/>
                </a:lnTo>
                <a:lnTo>
                  <a:pt x="94314" y="669011"/>
                </a:lnTo>
                <a:lnTo>
                  <a:pt x="60540" y="643886"/>
                </a:lnTo>
                <a:lnTo>
                  <a:pt x="40178" y="612093"/>
                </a:lnTo>
                <a:lnTo>
                  <a:pt x="33361" y="575364"/>
                </a:lnTo>
                <a:lnTo>
                  <a:pt x="36054" y="553538"/>
                </a:lnTo>
                <a:lnTo>
                  <a:pt x="43960" y="532927"/>
                </a:lnTo>
                <a:lnTo>
                  <a:pt x="56818" y="513715"/>
                </a:lnTo>
                <a:lnTo>
                  <a:pt x="74368" y="496084"/>
                </a:lnTo>
                <a:lnTo>
                  <a:pt x="42516" y="478699"/>
                </a:lnTo>
                <a:lnTo>
                  <a:pt x="19200" y="455611"/>
                </a:lnTo>
                <a:lnTo>
                  <a:pt x="4876" y="428033"/>
                </a:lnTo>
                <a:lnTo>
                  <a:pt x="0" y="397181"/>
                </a:lnTo>
                <a:lnTo>
                  <a:pt x="10306" y="354635"/>
                </a:lnTo>
                <a:lnTo>
                  <a:pt x="38661" y="319079"/>
                </a:lnTo>
                <a:lnTo>
                  <a:pt x="81221" y="293532"/>
                </a:lnTo>
                <a:lnTo>
                  <a:pt x="134142" y="281009"/>
                </a:lnTo>
                <a:close/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1971" y="2618825"/>
            <a:ext cx="11430" cy="29845"/>
          </a:xfrm>
          <a:custGeom>
            <a:avLst/>
            <a:gdLst/>
            <a:ahLst/>
            <a:cxnLst/>
            <a:rect l="l" t="t" r="r" b="b"/>
            <a:pathLst>
              <a:path w="11429" h="29845">
                <a:moveTo>
                  <a:pt x="0" y="0"/>
                </a:moveTo>
                <a:lnTo>
                  <a:pt x="1835" y="7530"/>
                </a:lnTo>
                <a:lnTo>
                  <a:pt x="4778" y="15208"/>
                </a:lnTo>
                <a:lnTo>
                  <a:pt x="8112" y="22739"/>
                </a:lnTo>
                <a:lnTo>
                  <a:pt x="11121" y="29828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92274" y="2439858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0" y="0"/>
                </a:moveTo>
                <a:lnTo>
                  <a:pt x="12489" y="6065"/>
                </a:lnTo>
                <a:lnTo>
                  <a:pt x="25369" y="12902"/>
                </a:lnTo>
                <a:lnTo>
                  <a:pt x="37728" y="20255"/>
                </a:lnTo>
                <a:lnTo>
                  <a:pt x="48653" y="27865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74462" y="2404536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12511" y="0"/>
                </a:moveTo>
                <a:lnTo>
                  <a:pt x="8699" y="6445"/>
                </a:lnTo>
                <a:lnTo>
                  <a:pt x="5473" y="13295"/>
                </a:lnTo>
                <a:lnTo>
                  <a:pt x="2639" y="20365"/>
                </a:lnTo>
                <a:lnTo>
                  <a:pt x="0" y="27472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18423" y="2383343"/>
            <a:ext cx="23495" cy="33655"/>
          </a:xfrm>
          <a:custGeom>
            <a:avLst/>
            <a:gdLst/>
            <a:ahLst/>
            <a:cxnLst/>
            <a:rect l="l" t="t" r="r" b="b"/>
            <a:pathLst>
              <a:path w="23495" h="33654">
                <a:moveTo>
                  <a:pt x="22936" y="0"/>
                </a:moveTo>
                <a:lnTo>
                  <a:pt x="15931" y="7585"/>
                </a:lnTo>
                <a:lnTo>
                  <a:pt x="10164" y="15944"/>
                </a:lnTo>
                <a:lnTo>
                  <a:pt x="5049" y="24670"/>
                </a:lnTo>
                <a:lnTo>
                  <a:pt x="0" y="3336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36058" y="2444176"/>
            <a:ext cx="6350" cy="26670"/>
          </a:xfrm>
          <a:custGeom>
            <a:avLst/>
            <a:gdLst/>
            <a:ahLst/>
            <a:cxnLst/>
            <a:rect l="l" t="t" r="r" b="b"/>
            <a:pathLst>
              <a:path w="6350" h="26670">
                <a:moveTo>
                  <a:pt x="0" y="0"/>
                </a:moveTo>
                <a:lnTo>
                  <a:pt x="1846" y="6592"/>
                </a:lnTo>
                <a:lnTo>
                  <a:pt x="4344" y="14472"/>
                </a:lnTo>
                <a:lnTo>
                  <a:pt x="6060" y="21689"/>
                </a:lnTo>
                <a:lnTo>
                  <a:pt x="5561" y="26294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05562" y="2638449"/>
            <a:ext cx="50165" cy="52705"/>
          </a:xfrm>
          <a:custGeom>
            <a:avLst/>
            <a:gdLst/>
            <a:ahLst/>
            <a:cxnLst/>
            <a:rect l="l" t="t" r="r" b="b"/>
            <a:pathLst>
              <a:path w="50165" h="52704">
                <a:moveTo>
                  <a:pt x="50044" y="0"/>
                </a:moveTo>
                <a:lnTo>
                  <a:pt x="40367" y="14558"/>
                </a:lnTo>
                <a:lnTo>
                  <a:pt x="28932" y="28160"/>
                </a:lnTo>
                <a:lnTo>
                  <a:pt x="15541" y="40731"/>
                </a:lnTo>
                <a:lnTo>
                  <a:pt x="0" y="52199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89403" y="2787196"/>
            <a:ext cx="115570" cy="140335"/>
          </a:xfrm>
          <a:custGeom>
            <a:avLst/>
            <a:gdLst/>
            <a:ahLst/>
            <a:cxnLst/>
            <a:rect l="l" t="t" r="r" b="b"/>
            <a:pathLst>
              <a:path w="115570" h="140335">
                <a:moveTo>
                  <a:pt x="115377" y="139719"/>
                </a:moveTo>
                <a:lnTo>
                  <a:pt x="112206" y="108616"/>
                </a:lnTo>
                <a:lnTo>
                  <a:pt x="93136" y="68976"/>
                </a:lnTo>
                <a:lnTo>
                  <a:pt x="56342" y="29778"/>
                </a:lnTo>
                <a:lnTo>
                  <a:pt x="0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97573" y="3019147"/>
            <a:ext cx="9525" cy="37465"/>
          </a:xfrm>
          <a:custGeom>
            <a:avLst/>
            <a:gdLst/>
            <a:ahLst/>
            <a:cxnLst/>
            <a:rect l="l" t="t" r="r" b="b"/>
            <a:pathLst>
              <a:path w="9525" h="37464">
                <a:moveTo>
                  <a:pt x="0" y="37284"/>
                </a:moveTo>
                <a:lnTo>
                  <a:pt x="3561" y="27761"/>
                </a:lnTo>
                <a:lnTo>
                  <a:pt x="6080" y="18495"/>
                </a:lnTo>
                <a:lnTo>
                  <a:pt x="7818" y="9303"/>
                </a:lnTo>
                <a:lnTo>
                  <a:pt x="9034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54134" y="3069384"/>
            <a:ext cx="25400" cy="34290"/>
          </a:xfrm>
          <a:custGeom>
            <a:avLst/>
            <a:gdLst/>
            <a:ahLst/>
            <a:cxnLst/>
            <a:rect l="l" t="t" r="r" b="b"/>
            <a:pathLst>
              <a:path w="25400" h="34289">
                <a:moveTo>
                  <a:pt x="25022" y="34144"/>
                </a:moveTo>
                <a:lnTo>
                  <a:pt x="17397" y="26215"/>
                </a:lnTo>
                <a:lnTo>
                  <a:pt x="10946" y="17808"/>
                </a:lnTo>
                <a:lnTo>
                  <a:pt x="5277" y="9033"/>
                </a:lnTo>
                <a:lnTo>
                  <a:pt x="0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09392" y="3022679"/>
            <a:ext cx="39370" cy="7620"/>
          </a:xfrm>
          <a:custGeom>
            <a:avLst/>
            <a:gdLst/>
            <a:ahLst/>
            <a:cxnLst/>
            <a:rect l="l" t="t" r="r" b="b"/>
            <a:pathLst>
              <a:path w="39370" h="7620">
                <a:moveTo>
                  <a:pt x="0" y="7457"/>
                </a:moveTo>
                <a:lnTo>
                  <a:pt x="9892" y="6126"/>
                </a:lnTo>
                <a:lnTo>
                  <a:pt x="19720" y="4464"/>
                </a:lnTo>
                <a:lnTo>
                  <a:pt x="29419" y="2434"/>
                </a:lnTo>
                <a:lnTo>
                  <a:pt x="38922" y="0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82197" y="2833900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29" h="16510">
                <a:moveTo>
                  <a:pt x="0" y="0"/>
                </a:moveTo>
                <a:lnTo>
                  <a:pt x="17984" y="7254"/>
                </a:lnTo>
                <a:lnTo>
                  <a:pt x="38053" y="13000"/>
                </a:lnTo>
                <a:lnTo>
                  <a:pt x="60990" y="16171"/>
                </a:lnTo>
                <a:lnTo>
                  <a:pt x="87576" y="15698"/>
                </a:lnTo>
              </a:path>
            </a:pathLst>
          </a:custGeom>
          <a:ln w="9421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491676" y="2469049"/>
            <a:ext cx="1221105" cy="573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8925" marR="5080" indent="-276860">
              <a:lnSpc>
                <a:spcPct val="103600"/>
              </a:lnSpc>
              <a:spcBef>
                <a:spcPts val="55"/>
              </a:spcBef>
            </a:pPr>
            <a:r>
              <a:rPr sz="1750" spc="5" dirty="0">
                <a:latin typeface="Calibri"/>
                <a:cs typeface="Calibri"/>
              </a:rPr>
              <a:t>Coo</a:t>
            </a:r>
            <a:r>
              <a:rPr sz="1750" spc="-15" dirty="0">
                <a:latin typeface="Calibri"/>
                <a:cs typeface="Calibri"/>
              </a:rPr>
              <a:t>r</a:t>
            </a:r>
            <a:r>
              <a:rPr sz="1750" spc="10" dirty="0">
                <a:latin typeface="Calibri"/>
                <a:cs typeface="Calibri"/>
              </a:rPr>
              <a:t>dina</a:t>
            </a:r>
            <a:r>
              <a:rPr lang="en-US" sz="1750" spc="10" dirty="0">
                <a:latin typeface="Calibri"/>
                <a:cs typeface="Calibri"/>
              </a:rPr>
              <a:t>ti</a:t>
            </a:r>
            <a:r>
              <a:rPr sz="1750" spc="10" dirty="0">
                <a:latin typeface="Calibri"/>
                <a:cs typeface="Calibri"/>
              </a:rPr>
              <a:t>on  </a:t>
            </a:r>
            <a:r>
              <a:rPr sz="1750" spc="5" dirty="0">
                <a:latin typeface="Calibri"/>
                <a:cs typeface="Calibri"/>
              </a:rPr>
              <a:t>Service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666806" y="2511829"/>
            <a:ext cx="897774" cy="4281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14678" y="2550001"/>
            <a:ext cx="669290" cy="205104"/>
          </a:xfrm>
          <a:custGeom>
            <a:avLst/>
            <a:gdLst/>
            <a:ahLst/>
            <a:cxnLst/>
            <a:rect l="l" t="t" r="r" b="b"/>
            <a:pathLst>
              <a:path w="669290" h="205104">
                <a:moveTo>
                  <a:pt x="0" y="0"/>
                </a:moveTo>
                <a:lnTo>
                  <a:pt x="668918" y="204583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24526" y="2703854"/>
            <a:ext cx="83185" cy="72390"/>
          </a:xfrm>
          <a:custGeom>
            <a:avLst/>
            <a:gdLst/>
            <a:ahLst/>
            <a:cxnLst/>
            <a:rect l="l" t="t" r="r" b="b"/>
            <a:pathLst>
              <a:path w="83184" h="72389">
                <a:moveTo>
                  <a:pt x="22043" y="0"/>
                </a:moveTo>
                <a:lnTo>
                  <a:pt x="0" y="72072"/>
                </a:lnTo>
                <a:lnTo>
                  <a:pt x="83093" y="58078"/>
                </a:lnTo>
                <a:lnTo>
                  <a:pt x="22043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72694" y="2944091"/>
            <a:ext cx="793865" cy="5278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89320" y="3035531"/>
            <a:ext cx="743988" cy="378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22016" y="2973620"/>
            <a:ext cx="692905" cy="4238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22016" y="2973620"/>
            <a:ext cx="693420" cy="424180"/>
          </a:xfrm>
          <a:custGeom>
            <a:avLst/>
            <a:gdLst/>
            <a:ahLst/>
            <a:cxnLst/>
            <a:rect l="l" t="t" r="r" b="b"/>
            <a:pathLst>
              <a:path w="693420" h="424179">
                <a:moveTo>
                  <a:pt x="0" y="0"/>
                </a:moveTo>
                <a:lnTo>
                  <a:pt x="692905" y="0"/>
                </a:lnTo>
                <a:lnTo>
                  <a:pt x="692905" y="423870"/>
                </a:lnTo>
                <a:lnTo>
                  <a:pt x="0" y="423870"/>
                </a:lnTo>
                <a:lnTo>
                  <a:pt x="0" y="0"/>
                </a:lnTo>
                <a:close/>
              </a:path>
            </a:pathLst>
          </a:custGeom>
          <a:ln w="9421">
            <a:solidFill>
              <a:srgbClr val="A7C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022966" y="3045044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latin typeface="Calibri"/>
                <a:cs typeface="Calibri"/>
              </a:rPr>
              <a:t>Ma</a:t>
            </a:r>
            <a:r>
              <a:rPr sz="1750" spc="-10" dirty="0">
                <a:latin typeface="Calibri"/>
                <a:cs typeface="Calibri"/>
              </a:rPr>
              <a:t>st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62650" y="2624051"/>
            <a:ext cx="901930" cy="6359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14678" y="2775042"/>
            <a:ext cx="671830" cy="410845"/>
          </a:xfrm>
          <a:custGeom>
            <a:avLst/>
            <a:gdLst/>
            <a:ahLst/>
            <a:cxnLst/>
            <a:rect l="l" t="t" r="r" b="b"/>
            <a:pathLst>
              <a:path w="671829" h="410845">
                <a:moveTo>
                  <a:pt x="0" y="410753"/>
                </a:moveTo>
                <a:lnTo>
                  <a:pt x="671511" y="0"/>
                </a:lnTo>
              </a:path>
            </a:pathLst>
          </a:custGeom>
          <a:ln w="25122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23661" y="2761933"/>
            <a:ext cx="84455" cy="71755"/>
          </a:xfrm>
          <a:custGeom>
            <a:avLst/>
            <a:gdLst/>
            <a:ahLst/>
            <a:cxnLst/>
            <a:rect l="l" t="t" r="r" b="b"/>
            <a:pathLst>
              <a:path w="84454" h="71754">
                <a:moveTo>
                  <a:pt x="83958" y="0"/>
                </a:moveTo>
                <a:lnTo>
                  <a:pt x="0" y="7180"/>
                </a:lnTo>
                <a:lnTo>
                  <a:pt x="39328" y="71475"/>
                </a:lnTo>
                <a:lnTo>
                  <a:pt x="83958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01294" y="3688081"/>
            <a:ext cx="777239" cy="419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47014" y="3737956"/>
            <a:ext cx="681643" cy="3449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52984" y="3715393"/>
            <a:ext cx="673455" cy="3179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252984" y="3715392"/>
            <a:ext cx="673735" cy="31813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59"/>
              </a:spcBef>
            </a:pPr>
            <a:r>
              <a:rPr sz="1550" spc="-10" dirty="0">
                <a:latin typeface="Calibri"/>
                <a:cs typeface="Calibri"/>
              </a:rPr>
              <a:t>Worker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074131" y="3679767"/>
            <a:ext cx="777240" cy="4197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19850" y="3729644"/>
            <a:ext cx="681643" cy="3449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26208" y="3707178"/>
            <a:ext cx="673455" cy="3179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126209" y="3707177"/>
            <a:ext cx="673735" cy="31813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59"/>
              </a:spcBef>
            </a:pPr>
            <a:r>
              <a:rPr sz="1550" spc="-10" dirty="0">
                <a:latin typeface="Calibri"/>
                <a:cs typeface="Calibri"/>
              </a:rPr>
              <a:t>Worker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934497" y="3688081"/>
            <a:ext cx="773083" cy="4197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80217" y="3737956"/>
            <a:ext cx="681643" cy="3449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85251" y="3715393"/>
            <a:ext cx="673455" cy="3179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985251" y="3715393"/>
            <a:ext cx="673735" cy="31813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59"/>
              </a:spcBef>
            </a:pPr>
            <a:r>
              <a:rPr sz="1550" spc="-10" dirty="0">
                <a:latin typeface="Calibri"/>
                <a:cs typeface="Calibri"/>
              </a:rPr>
              <a:t>Worker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877992" y="3688081"/>
            <a:ext cx="773083" cy="4197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19555" y="3737956"/>
            <a:ext cx="685800" cy="34497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28574" y="3715393"/>
            <a:ext cx="673455" cy="31790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928573" y="3715393"/>
            <a:ext cx="673735" cy="318135"/>
          </a:xfrm>
          <a:prstGeom prst="rect">
            <a:avLst/>
          </a:prstGeom>
          <a:ln w="9421">
            <a:solidFill>
              <a:srgbClr val="5B92C7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59"/>
              </a:spcBef>
            </a:pPr>
            <a:r>
              <a:rPr sz="1550" spc="-10" dirty="0">
                <a:latin typeface="Calibri"/>
                <a:cs typeface="Calibri"/>
              </a:rPr>
              <a:t>Worker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37031" y="6866256"/>
            <a:ext cx="1409700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66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23687203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6041" y="987191"/>
            <a:ext cx="261302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Task</a:t>
            </a:r>
            <a:r>
              <a:rPr spc="-85" dirty="0"/>
              <a:t> </a:t>
            </a:r>
            <a:r>
              <a:rPr dirty="0"/>
              <a:t>Queue</a:t>
            </a:r>
          </a:p>
        </p:txBody>
      </p:sp>
      <p:sp>
        <p:nvSpPr>
          <p:cNvPr id="3" name="object 3"/>
          <p:cNvSpPr/>
          <p:nvPr/>
        </p:nvSpPr>
        <p:spPr>
          <a:xfrm>
            <a:off x="1550323" y="3599410"/>
            <a:ext cx="1167937" cy="465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3558" y="3992971"/>
            <a:ext cx="8890" cy="1334770"/>
          </a:xfrm>
          <a:custGeom>
            <a:avLst/>
            <a:gdLst/>
            <a:ahLst/>
            <a:cxnLst/>
            <a:rect l="l" t="t" r="r" b="b"/>
            <a:pathLst>
              <a:path w="8889" h="1334770">
                <a:moveTo>
                  <a:pt x="8374" y="0"/>
                </a:moveTo>
                <a:lnTo>
                  <a:pt x="0" y="1334359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2748" y="4102329"/>
            <a:ext cx="968432" cy="561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1061" y="4605249"/>
            <a:ext cx="968432" cy="544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1061" y="5095700"/>
            <a:ext cx="968432" cy="527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91242" y="3670318"/>
            <a:ext cx="1275080" cy="1823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dirty="0">
                <a:latin typeface="Calibri"/>
                <a:cs typeface="Calibri"/>
              </a:rPr>
              <a:t>tasks</a:t>
            </a:r>
            <a:endParaRPr sz="1750">
              <a:latin typeface="Calibri"/>
              <a:cs typeface="Calibri"/>
            </a:endParaRPr>
          </a:p>
          <a:p>
            <a:pPr marL="448945" marR="5080" indent="-8255" algn="just">
              <a:lnSpc>
                <a:spcPct val="182900"/>
              </a:lnSpc>
              <a:spcBef>
                <a:spcPts val="495"/>
              </a:spcBef>
            </a:pPr>
            <a:r>
              <a:rPr sz="1750" spc="5" dirty="0">
                <a:latin typeface="Calibri"/>
                <a:cs typeface="Calibri"/>
              </a:rPr>
              <a:t>client1‐1  clie</a:t>
            </a:r>
            <a:r>
              <a:rPr sz="175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t3‐4  clie</a:t>
            </a:r>
            <a:r>
              <a:rPr sz="1750" dirty="0">
                <a:latin typeface="Calibri"/>
                <a:cs typeface="Calibri"/>
              </a:rPr>
              <a:t>n</a:t>
            </a:r>
            <a:r>
              <a:rPr sz="1750" spc="5" dirty="0">
                <a:latin typeface="Calibri"/>
                <a:cs typeface="Calibri"/>
              </a:rPr>
              <a:t>t1‐6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49372" y="532733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87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9854" y="2963486"/>
            <a:ext cx="1496289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38978" y="3191413"/>
            <a:ext cx="64516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client1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21676" y="3308465"/>
            <a:ext cx="3187931" cy="1783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3441" y="3339407"/>
            <a:ext cx="2959735" cy="1560830"/>
          </a:xfrm>
          <a:custGeom>
            <a:avLst/>
            <a:gdLst/>
            <a:ahLst/>
            <a:cxnLst/>
            <a:rect l="l" t="t" r="r" b="b"/>
            <a:pathLst>
              <a:path w="2959735" h="1560829">
                <a:moveTo>
                  <a:pt x="2959103" y="0"/>
                </a:moveTo>
                <a:lnTo>
                  <a:pt x="0" y="1560698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1220" y="4843333"/>
            <a:ext cx="84455" cy="68580"/>
          </a:xfrm>
          <a:custGeom>
            <a:avLst/>
            <a:gdLst/>
            <a:ahLst/>
            <a:cxnLst/>
            <a:rect l="l" t="t" r="r" b="b"/>
            <a:pathLst>
              <a:path w="84454" h="68579">
                <a:moveTo>
                  <a:pt x="49084" y="0"/>
                </a:moveTo>
                <a:lnTo>
                  <a:pt x="0" y="68492"/>
                </a:lnTo>
                <a:lnTo>
                  <a:pt x="84245" y="66664"/>
                </a:lnTo>
                <a:lnTo>
                  <a:pt x="49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07069" y="4060722"/>
            <a:ext cx="2768600" cy="10782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28345" marR="110489" indent="-716280">
              <a:lnSpc>
                <a:spcPct val="103800"/>
              </a:lnSpc>
              <a:spcBef>
                <a:spcPts val="70"/>
              </a:spcBef>
            </a:pPr>
            <a:r>
              <a:rPr sz="1350" spc="10" dirty="0">
                <a:latin typeface="Courier New"/>
                <a:cs typeface="Courier New"/>
              </a:rPr>
              <a:t>create(“/tasks/client1-”,  cmds,</a:t>
            </a:r>
            <a:endParaRPr sz="1350">
              <a:latin typeface="Courier New"/>
              <a:cs typeface="Courier New"/>
            </a:endParaRPr>
          </a:p>
          <a:p>
            <a:pPr marL="728345">
              <a:lnSpc>
                <a:spcPct val="100000"/>
              </a:lnSpc>
              <a:spcBef>
                <a:spcPts val="55"/>
              </a:spcBef>
            </a:pPr>
            <a:r>
              <a:rPr sz="1350" spc="10" dirty="0">
                <a:latin typeface="Courier New"/>
                <a:cs typeface="Courier New"/>
              </a:rPr>
              <a:t>SEQUENTIAL)</a:t>
            </a:r>
            <a:endParaRPr sz="13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spc="10" dirty="0">
                <a:latin typeface="Courier New"/>
                <a:cs typeface="Courier New"/>
              </a:rPr>
              <a:t>cmds is an array of</a:t>
            </a:r>
            <a:r>
              <a:rPr sz="1350" spc="-20" dirty="0">
                <a:latin typeface="Courier New"/>
                <a:cs typeface="Courier New"/>
              </a:rPr>
              <a:t> </a:t>
            </a:r>
            <a:r>
              <a:rPr sz="1350" spc="10" dirty="0">
                <a:latin typeface="Courier New"/>
                <a:cs typeface="Courier New"/>
              </a:rPr>
              <a:t>String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45184" y="486128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87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53559" y="436248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87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37031" y="6866256"/>
            <a:ext cx="1409700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67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25638999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444" y="987191"/>
            <a:ext cx="441642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Group</a:t>
            </a:r>
            <a:r>
              <a:rPr spc="-80" dirty="0"/>
              <a:t> </a:t>
            </a:r>
            <a:r>
              <a:rPr spc="-10" dirty="0"/>
              <a:t>Membership</a:t>
            </a:r>
          </a:p>
        </p:txBody>
      </p:sp>
      <p:sp>
        <p:nvSpPr>
          <p:cNvPr id="3" name="object 3"/>
          <p:cNvSpPr/>
          <p:nvPr/>
        </p:nvSpPr>
        <p:spPr>
          <a:xfrm>
            <a:off x="2946861" y="2772293"/>
            <a:ext cx="1167937" cy="461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43807" y="3163915"/>
            <a:ext cx="12700" cy="1149985"/>
          </a:xfrm>
          <a:custGeom>
            <a:avLst/>
            <a:gdLst/>
            <a:ahLst/>
            <a:cxnLst/>
            <a:rect l="l" t="t" r="r" b="b"/>
            <a:pathLst>
              <a:path w="12700" h="1149985">
                <a:moveTo>
                  <a:pt x="12561" y="0"/>
                </a:moveTo>
                <a:lnTo>
                  <a:pt x="0" y="1149372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5378" y="4310148"/>
            <a:ext cx="158750" cy="6350"/>
          </a:xfrm>
          <a:custGeom>
            <a:avLst/>
            <a:gdLst/>
            <a:ahLst/>
            <a:cxnLst/>
            <a:rect l="l" t="t" r="r" b="b"/>
            <a:pathLst>
              <a:path w="158750" h="6350">
                <a:moveTo>
                  <a:pt x="0" y="6280"/>
                </a:moveTo>
                <a:lnTo>
                  <a:pt x="158587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8518" y="3851654"/>
            <a:ext cx="158750" cy="6350"/>
          </a:xfrm>
          <a:custGeom>
            <a:avLst/>
            <a:gdLst/>
            <a:ahLst/>
            <a:cxnLst/>
            <a:rect l="l" t="t" r="r" b="b"/>
            <a:pathLst>
              <a:path w="158750" h="6350">
                <a:moveTo>
                  <a:pt x="0" y="6280"/>
                </a:moveTo>
                <a:lnTo>
                  <a:pt x="158587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1659" y="3433986"/>
            <a:ext cx="151130" cy="8255"/>
          </a:xfrm>
          <a:custGeom>
            <a:avLst/>
            <a:gdLst/>
            <a:ahLst/>
            <a:cxnLst/>
            <a:rect l="l" t="t" r="r" b="b"/>
            <a:pathLst>
              <a:path w="151129" h="8254">
                <a:moveTo>
                  <a:pt x="0" y="7851"/>
                </a:moveTo>
                <a:lnTo>
                  <a:pt x="150737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6390" y="2136370"/>
            <a:ext cx="1496291" cy="77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59617" y="2362357"/>
            <a:ext cx="7854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wor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er1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30683" y="2481348"/>
            <a:ext cx="3175461" cy="110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4969" y="2510731"/>
            <a:ext cx="2943860" cy="890269"/>
          </a:xfrm>
          <a:custGeom>
            <a:avLst/>
            <a:gdLst/>
            <a:ahLst/>
            <a:cxnLst/>
            <a:rect l="l" t="t" r="r" b="b"/>
            <a:pathLst>
              <a:path w="2943859" h="890270">
                <a:moveTo>
                  <a:pt x="2943782" y="0"/>
                </a:moveTo>
                <a:lnTo>
                  <a:pt x="0" y="889669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90920" y="3349792"/>
            <a:ext cx="83185" cy="72390"/>
          </a:xfrm>
          <a:custGeom>
            <a:avLst/>
            <a:gdLst/>
            <a:ahLst/>
            <a:cxnLst/>
            <a:rect l="l" t="t" r="r" b="b"/>
            <a:pathLst>
              <a:path w="83185" h="72389">
                <a:moveTo>
                  <a:pt x="61244" y="0"/>
                </a:moveTo>
                <a:lnTo>
                  <a:pt x="0" y="57876"/>
                </a:lnTo>
                <a:lnTo>
                  <a:pt x="83047" y="72146"/>
                </a:lnTo>
                <a:lnTo>
                  <a:pt x="61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74606" y="3303893"/>
            <a:ext cx="2957195" cy="6635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28345" marR="299085" indent="-716280">
              <a:lnSpc>
                <a:spcPct val="103800"/>
              </a:lnSpc>
              <a:spcBef>
                <a:spcPts val="70"/>
              </a:spcBef>
            </a:pPr>
            <a:r>
              <a:rPr sz="1350" spc="10" dirty="0">
                <a:latin typeface="Courier New"/>
                <a:cs typeface="Courier New"/>
              </a:rPr>
              <a:t>create(“/assign/worker-”,  “”,</a:t>
            </a:r>
            <a:endParaRPr sz="1350">
              <a:latin typeface="Courier New"/>
              <a:cs typeface="Courier New"/>
            </a:endParaRPr>
          </a:p>
          <a:p>
            <a:pPr marL="728345">
              <a:lnSpc>
                <a:spcPct val="100000"/>
              </a:lnSpc>
              <a:spcBef>
                <a:spcPts val="55"/>
              </a:spcBef>
            </a:pPr>
            <a:r>
              <a:rPr sz="1350" spc="10" dirty="0">
                <a:latin typeface="Courier New"/>
                <a:cs typeface="Courier New"/>
              </a:rPr>
              <a:t>EPHEMERAL</a:t>
            </a:r>
            <a:r>
              <a:rPr sz="1350" spc="-60" dirty="0">
                <a:latin typeface="Courier New"/>
                <a:cs typeface="Courier New"/>
              </a:rPr>
              <a:t> </a:t>
            </a:r>
            <a:r>
              <a:rPr sz="1350" spc="10" dirty="0">
                <a:latin typeface="Courier New"/>
                <a:cs typeface="Courier New"/>
              </a:rPr>
              <a:t>SEQUENTIAL)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12916" y="5503024"/>
            <a:ext cx="2078181" cy="935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19524" y="5808905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latin typeface="Calibri"/>
                <a:cs typeface="Calibri"/>
              </a:rPr>
              <a:t>Ma</a:t>
            </a:r>
            <a:r>
              <a:rPr sz="1750" spc="-10" dirty="0">
                <a:latin typeface="Calibri"/>
                <a:cs typeface="Calibri"/>
              </a:rPr>
              <a:t>st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93817" y="3096491"/>
            <a:ext cx="872836" cy="25062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3942" y="5374177"/>
            <a:ext cx="91439" cy="91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2251" y="3255592"/>
            <a:ext cx="658495" cy="2277745"/>
          </a:xfrm>
          <a:custGeom>
            <a:avLst/>
            <a:gdLst/>
            <a:ahLst/>
            <a:cxnLst/>
            <a:rect l="l" t="t" r="r" b="b"/>
            <a:pathLst>
              <a:path w="658494" h="2277745">
                <a:moveTo>
                  <a:pt x="0" y="2277739"/>
                </a:moveTo>
                <a:lnTo>
                  <a:pt x="658188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0288" y="3231457"/>
            <a:ext cx="73025" cy="83185"/>
          </a:xfrm>
          <a:custGeom>
            <a:avLst/>
            <a:gdLst/>
            <a:ahLst/>
            <a:cxnLst/>
            <a:rect l="l" t="t" r="r" b="b"/>
            <a:pathLst>
              <a:path w="73025" h="83185">
                <a:moveTo>
                  <a:pt x="57125" y="0"/>
                </a:moveTo>
                <a:lnTo>
                  <a:pt x="0" y="61944"/>
                </a:lnTo>
                <a:lnTo>
                  <a:pt x="72405" y="82867"/>
                </a:lnTo>
                <a:lnTo>
                  <a:pt x="57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92639" y="4993583"/>
            <a:ext cx="245237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10" dirty="0">
                <a:latin typeface="Courier New"/>
                <a:cs typeface="Courier New"/>
              </a:rPr>
              <a:t>listChildren(“/assign”,</a:t>
            </a:r>
            <a:endParaRPr sz="1350">
              <a:latin typeface="Courier New"/>
              <a:cs typeface="Courier New"/>
            </a:endParaRPr>
          </a:p>
          <a:p>
            <a:pPr marL="1444625">
              <a:lnSpc>
                <a:spcPct val="100000"/>
              </a:lnSpc>
              <a:spcBef>
                <a:spcPts val="60"/>
              </a:spcBef>
            </a:pPr>
            <a:r>
              <a:rPr sz="1350" spc="10" dirty="0">
                <a:latin typeface="Courier New"/>
                <a:cs typeface="Courier New"/>
              </a:rPr>
              <a:t>true)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40974" y="3192086"/>
            <a:ext cx="997527" cy="5278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3443" y="3645130"/>
            <a:ext cx="993370" cy="5278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0974" y="4098173"/>
            <a:ext cx="997527" cy="5278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37001" y="2841263"/>
            <a:ext cx="1303655" cy="16567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assign</a:t>
            </a:r>
            <a:endParaRPr sz="1750">
              <a:latin typeface="Calibri"/>
              <a:cs typeface="Calibri"/>
            </a:endParaRPr>
          </a:p>
          <a:p>
            <a:pPr marL="521334">
              <a:lnSpc>
                <a:spcPct val="100000"/>
              </a:lnSpc>
              <a:spcBef>
                <a:spcPts val="1460"/>
              </a:spcBef>
            </a:pPr>
            <a:r>
              <a:rPr sz="1750" dirty="0">
                <a:latin typeface="Calibri"/>
                <a:cs typeface="Calibri"/>
              </a:rPr>
              <a:t>worker1</a:t>
            </a:r>
            <a:endParaRPr sz="1750">
              <a:latin typeface="Calibri"/>
              <a:cs typeface="Calibri"/>
            </a:endParaRPr>
          </a:p>
          <a:p>
            <a:pPr marL="521334" marR="5080" indent="8890">
              <a:lnSpc>
                <a:spcPct val="169600"/>
              </a:lnSpc>
              <a:spcBef>
                <a:spcPts val="20"/>
              </a:spcBef>
            </a:pPr>
            <a:r>
              <a:rPr sz="1750" spc="0" dirty="0">
                <a:latin typeface="Calibri"/>
                <a:cs typeface="Calibri"/>
              </a:rPr>
              <a:t>wor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er2  </a:t>
            </a:r>
            <a:r>
              <a:rPr sz="1750" spc="0" dirty="0">
                <a:latin typeface="Calibri"/>
                <a:cs typeface="Calibri"/>
              </a:rPr>
              <a:t>wor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er3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7031" y="6866256"/>
            <a:ext cx="1409700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68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219314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3835" y="987191"/>
            <a:ext cx="347091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Leader</a:t>
            </a:r>
            <a:r>
              <a:rPr spc="-65" dirty="0"/>
              <a:t> </a:t>
            </a:r>
            <a:r>
              <a:rPr spc="10" dirty="0"/>
              <a:t>ElecKon</a:t>
            </a:r>
          </a:p>
        </p:txBody>
      </p:sp>
      <p:sp>
        <p:nvSpPr>
          <p:cNvPr id="3" name="object 3"/>
          <p:cNvSpPr/>
          <p:nvPr/>
        </p:nvSpPr>
        <p:spPr>
          <a:xfrm>
            <a:off x="4680064" y="2859577"/>
            <a:ext cx="1226127" cy="486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57921" y="2941754"/>
            <a:ext cx="6661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latin typeface="Calibri"/>
                <a:cs typeface="Calibri"/>
              </a:rPr>
              <a:t>ma</a:t>
            </a:r>
            <a:r>
              <a:rPr sz="1750" spc="-10" dirty="0">
                <a:latin typeface="Calibri"/>
                <a:cs typeface="Calibri"/>
              </a:rPr>
              <a:t>st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9211" y="4821380"/>
            <a:ext cx="1870363" cy="91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3226" y="5119597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latin typeface="Calibri"/>
                <a:cs typeface="Calibri"/>
              </a:rPr>
              <a:t>Ma</a:t>
            </a:r>
            <a:r>
              <a:rPr sz="1750" spc="-10" dirty="0">
                <a:latin typeface="Calibri"/>
                <a:cs typeface="Calibri"/>
              </a:rPr>
              <a:t>st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923" y="2967643"/>
            <a:ext cx="1911926" cy="1953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2046" y="4692534"/>
            <a:ext cx="91439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69289" y="3120840"/>
            <a:ext cx="1689100" cy="1729105"/>
          </a:xfrm>
          <a:custGeom>
            <a:avLst/>
            <a:gdLst/>
            <a:ahLst/>
            <a:cxnLst/>
            <a:rect l="l" t="t" r="r" b="b"/>
            <a:pathLst>
              <a:path w="1689100" h="1729104">
                <a:moveTo>
                  <a:pt x="0" y="1729073"/>
                </a:moveTo>
                <a:lnTo>
                  <a:pt x="1689007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6227" y="3102870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10" h="80644">
                <a:moveTo>
                  <a:pt x="79622" y="0"/>
                </a:moveTo>
                <a:lnTo>
                  <a:pt x="0" y="27580"/>
                </a:lnTo>
                <a:lnTo>
                  <a:pt x="53915" y="80247"/>
                </a:lnTo>
                <a:lnTo>
                  <a:pt x="796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9155" y="2946861"/>
            <a:ext cx="1995054" cy="19867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68738" y="4705003"/>
            <a:ext cx="91440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94619" y="3101523"/>
            <a:ext cx="1772920" cy="1761489"/>
          </a:xfrm>
          <a:custGeom>
            <a:avLst/>
            <a:gdLst/>
            <a:ahLst/>
            <a:cxnLst/>
            <a:rect l="l" t="t" r="r" b="b"/>
            <a:pathLst>
              <a:path w="1772920" h="1761489">
                <a:moveTo>
                  <a:pt x="1772877" y="1761090"/>
                </a:moveTo>
                <a:lnTo>
                  <a:pt x="0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6795" y="3083819"/>
            <a:ext cx="80645" cy="80010"/>
          </a:xfrm>
          <a:custGeom>
            <a:avLst/>
            <a:gdLst/>
            <a:ahLst/>
            <a:cxnLst/>
            <a:rect l="l" t="t" r="r" b="b"/>
            <a:pathLst>
              <a:path w="80645" h="80010">
                <a:moveTo>
                  <a:pt x="0" y="0"/>
                </a:moveTo>
                <a:lnTo>
                  <a:pt x="26913" y="79851"/>
                </a:lnTo>
                <a:lnTo>
                  <a:pt x="80029" y="263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39143" y="3707606"/>
            <a:ext cx="1819275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10" dirty="0">
                <a:latin typeface="Courier New"/>
                <a:cs typeface="Courier New"/>
              </a:rPr>
              <a:t>create(“/master”,</a:t>
            </a:r>
            <a:endParaRPr sz="1350">
              <a:latin typeface="Courier New"/>
              <a:cs typeface="Courier New"/>
            </a:endParaRPr>
          </a:p>
          <a:p>
            <a:pPr marL="728345" marR="27305">
              <a:lnSpc>
                <a:spcPct val="103800"/>
              </a:lnSpc>
            </a:pPr>
            <a:r>
              <a:rPr sz="1350" spc="10" dirty="0">
                <a:latin typeface="Courier New"/>
                <a:cs typeface="Courier New"/>
              </a:rPr>
              <a:t>hostinfo,  EPHEMERAL)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1718" y="3812807"/>
            <a:ext cx="192468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10" dirty="0">
                <a:latin typeface="Courier New"/>
                <a:cs typeface="Courier New"/>
              </a:rPr>
              <a:t>getdata(“/master”,</a:t>
            </a:r>
            <a:endParaRPr sz="1350">
              <a:latin typeface="Courier New"/>
              <a:cs typeface="Courier New"/>
            </a:endParaRPr>
          </a:p>
          <a:p>
            <a:pPr marL="833755">
              <a:lnSpc>
                <a:spcPct val="100000"/>
              </a:lnSpc>
              <a:spcBef>
                <a:spcPts val="60"/>
              </a:spcBef>
            </a:pPr>
            <a:r>
              <a:rPr sz="1350" spc="10" dirty="0">
                <a:latin typeface="Courier New"/>
                <a:cs typeface="Courier New"/>
              </a:rPr>
              <a:t>true);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33307" y="4821380"/>
            <a:ext cx="1870363" cy="91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25755" y="5119597"/>
            <a:ext cx="69024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Backup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7031" y="6866256"/>
            <a:ext cx="1409700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69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308919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1889" y="987191"/>
            <a:ext cx="579564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/>
              <a:t>Coordina</a:t>
            </a:r>
            <a:r>
              <a:rPr lang="en-US" spc="-55" dirty="0" err="1"/>
              <a:t>tio</a:t>
            </a:r>
            <a:r>
              <a:rPr spc="-55" dirty="0" err="1"/>
              <a:t>n</a:t>
            </a:r>
            <a:r>
              <a:rPr spc="-55" dirty="0"/>
              <a:t> </a:t>
            </a:r>
            <a:r>
              <a:rPr spc="-5" dirty="0"/>
              <a:t>is</a:t>
            </a:r>
            <a:r>
              <a:rPr spc="25" dirty="0"/>
              <a:t> </a:t>
            </a:r>
            <a:r>
              <a:rPr spc="-15" dirty="0"/>
              <a:t>important</a:t>
            </a:r>
          </a:p>
        </p:txBody>
      </p:sp>
      <p:sp>
        <p:nvSpPr>
          <p:cNvPr id="3" name="object 3"/>
          <p:cNvSpPr/>
          <p:nvPr/>
        </p:nvSpPr>
        <p:spPr>
          <a:xfrm>
            <a:off x="793995" y="2800474"/>
            <a:ext cx="4552501" cy="3062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5703" y="2800475"/>
            <a:ext cx="4083907" cy="3062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7</a:t>
            </a:fld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2868" y="987191"/>
            <a:ext cx="3974731" cy="682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Conﬁgura</a:t>
            </a:r>
            <a:r>
              <a:rPr lang="en-US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2855421" y="3187930"/>
            <a:ext cx="1147156" cy="465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33369" y="3258930"/>
            <a:ext cx="58801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assign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1538" y="3581582"/>
            <a:ext cx="343535" cy="294640"/>
          </a:xfrm>
          <a:custGeom>
            <a:avLst/>
            <a:gdLst/>
            <a:ahLst/>
            <a:cxnLst/>
            <a:rect l="l" t="t" r="r" b="b"/>
            <a:pathLst>
              <a:path w="343535" h="294639">
                <a:moveTo>
                  <a:pt x="0" y="0"/>
                </a:moveTo>
                <a:lnTo>
                  <a:pt x="0" y="294408"/>
                </a:lnTo>
                <a:lnTo>
                  <a:pt x="343085" y="294408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4883" y="4156362"/>
            <a:ext cx="993370" cy="527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1539" y="3581582"/>
            <a:ext cx="363855" cy="819785"/>
          </a:xfrm>
          <a:custGeom>
            <a:avLst/>
            <a:gdLst/>
            <a:ahLst/>
            <a:cxnLst/>
            <a:rect l="l" t="t" r="r" b="b"/>
            <a:pathLst>
              <a:path w="363854" h="819785">
                <a:moveTo>
                  <a:pt x="0" y="0"/>
                </a:moveTo>
                <a:lnTo>
                  <a:pt x="0" y="819634"/>
                </a:lnTo>
                <a:lnTo>
                  <a:pt x="363495" y="819634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7049" y="2552006"/>
            <a:ext cx="1496291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31844" y="2780024"/>
            <a:ext cx="7854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wor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34592" y="2913611"/>
            <a:ext cx="3129742" cy="1562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4530" y="2942531"/>
            <a:ext cx="2903855" cy="1343025"/>
          </a:xfrm>
          <a:custGeom>
            <a:avLst/>
            <a:gdLst/>
            <a:ahLst/>
            <a:cxnLst/>
            <a:rect l="l" t="t" r="r" b="b"/>
            <a:pathLst>
              <a:path w="2903854" h="1343025">
                <a:moveTo>
                  <a:pt x="2903753" y="0"/>
                </a:moveTo>
                <a:lnTo>
                  <a:pt x="0" y="1342799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91726" y="4230037"/>
            <a:ext cx="84455" cy="68580"/>
          </a:xfrm>
          <a:custGeom>
            <a:avLst/>
            <a:gdLst/>
            <a:ahLst/>
            <a:cxnLst/>
            <a:rect l="l" t="t" r="r" b="b"/>
            <a:pathLst>
              <a:path w="84454" h="68579">
                <a:moveTo>
                  <a:pt x="52591" y="0"/>
                </a:moveTo>
                <a:lnTo>
                  <a:pt x="0" y="65838"/>
                </a:lnTo>
                <a:lnTo>
                  <a:pt x="84226" y="68408"/>
                </a:lnTo>
                <a:lnTo>
                  <a:pt x="5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41934" y="3735868"/>
            <a:ext cx="340169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10" dirty="0">
                <a:latin typeface="Courier New"/>
                <a:cs typeface="Courier New"/>
              </a:rPr>
              <a:t>getdata(“/assign/worker2”,</a:t>
            </a:r>
            <a:r>
              <a:rPr sz="1350" spc="-50" dirty="0">
                <a:latin typeface="Courier New"/>
                <a:cs typeface="Courier New"/>
              </a:rPr>
              <a:t> </a:t>
            </a:r>
            <a:r>
              <a:rPr sz="1350" spc="10" dirty="0">
                <a:latin typeface="Courier New"/>
                <a:cs typeface="Courier New"/>
              </a:rPr>
              <a:t>true)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7403" y="5440679"/>
            <a:ext cx="2078181" cy="931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54750" y="5744528"/>
            <a:ext cx="6788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5" dirty="0">
                <a:latin typeface="Calibri"/>
                <a:cs typeface="Calibri"/>
              </a:rPr>
              <a:t>Ma</a:t>
            </a:r>
            <a:r>
              <a:rPr sz="1750" spc="-10" dirty="0">
                <a:latin typeface="Calibri"/>
                <a:cs typeface="Calibri"/>
              </a:rPr>
              <a:t>st</a:t>
            </a:r>
            <a:r>
              <a:rPr sz="1750" spc="5" dirty="0">
                <a:latin typeface="Calibri"/>
                <a:cs typeface="Calibri"/>
              </a:rPr>
              <a:t>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2457" y="4480559"/>
            <a:ext cx="1167938" cy="105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6737" y="5307675"/>
            <a:ext cx="91439" cy="91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1527" y="4631647"/>
            <a:ext cx="941069" cy="836294"/>
          </a:xfrm>
          <a:custGeom>
            <a:avLst/>
            <a:gdLst/>
            <a:ahLst/>
            <a:cxnLst/>
            <a:rect l="l" t="t" r="r" b="b"/>
            <a:pathLst>
              <a:path w="941070" h="836295">
                <a:moveTo>
                  <a:pt x="0" y="835802"/>
                </a:moveTo>
                <a:lnTo>
                  <a:pt x="940860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9796" y="4614962"/>
            <a:ext cx="81915" cy="78740"/>
          </a:xfrm>
          <a:custGeom>
            <a:avLst/>
            <a:gdLst/>
            <a:ahLst/>
            <a:cxnLst/>
            <a:rect l="l" t="t" r="r" b="b"/>
            <a:pathLst>
              <a:path w="81914" h="78739">
                <a:moveTo>
                  <a:pt x="81373" y="0"/>
                </a:moveTo>
                <a:lnTo>
                  <a:pt x="0" y="21882"/>
                </a:lnTo>
                <a:lnTo>
                  <a:pt x="50054" y="78229"/>
                </a:lnTo>
                <a:lnTo>
                  <a:pt x="81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52022" y="5210270"/>
            <a:ext cx="435229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spc="10" dirty="0">
                <a:latin typeface="Courier New"/>
                <a:cs typeface="Courier New"/>
              </a:rPr>
              <a:t>setdata(“/assign/worker2”,</a:t>
            </a:r>
            <a:r>
              <a:rPr sz="1350" spc="-30" dirty="0">
                <a:latin typeface="Courier New"/>
                <a:cs typeface="Courier New"/>
              </a:rPr>
              <a:t> </a:t>
            </a:r>
            <a:r>
              <a:rPr sz="1350" spc="10" dirty="0">
                <a:latin typeface="Courier New"/>
                <a:cs typeface="Courier New"/>
              </a:rPr>
              <a:t>znode_of_task)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44883" y="3657599"/>
            <a:ext cx="993370" cy="5278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46231" y="3761389"/>
            <a:ext cx="785495" cy="7962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wor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er1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1750" spc="0" dirty="0">
                <a:latin typeface="Calibri"/>
                <a:cs typeface="Calibri"/>
              </a:rPr>
              <a:t>wor</a:t>
            </a:r>
            <a:r>
              <a:rPr sz="1750" spc="-50" dirty="0">
                <a:latin typeface="Calibri"/>
                <a:cs typeface="Calibri"/>
              </a:rPr>
              <a:t>k</a:t>
            </a:r>
            <a:r>
              <a:rPr sz="1750" spc="5" dirty="0">
                <a:latin typeface="Calibri"/>
                <a:cs typeface="Calibri"/>
              </a:rPr>
              <a:t>er2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7031" y="6866256"/>
            <a:ext cx="1409700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70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16434083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816" y="987191"/>
            <a:ext cx="570103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Connec</a:t>
            </a:r>
            <a:r>
              <a:rPr lang="en-US" spc="5" dirty="0"/>
              <a:t>ti</a:t>
            </a:r>
            <a:r>
              <a:rPr spc="5" dirty="0"/>
              <a:t>ng </a:t>
            </a:r>
            <a:r>
              <a:rPr spc="-20"/>
              <a:t>to</a:t>
            </a:r>
            <a:r>
              <a:rPr spc="-25"/>
              <a:t> </a:t>
            </a:r>
            <a:r>
              <a:rPr spc="-20"/>
              <a:t>ZooKeeper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1037031" y="6866256"/>
            <a:ext cx="1409700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71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150084" y="2109871"/>
            <a:ext cx="7674609" cy="386195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26390" marR="299085" indent="-313690">
              <a:lnSpc>
                <a:spcPts val="3760"/>
              </a:lnSpc>
              <a:spcBef>
                <a:spcPts val="254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15" dirty="0">
                <a:latin typeface="Calibri"/>
                <a:cs typeface="Calibri"/>
              </a:rPr>
              <a:t>Everyone </a:t>
            </a:r>
            <a:r>
              <a:rPr sz="3150" dirty="0">
                <a:latin typeface="Calibri"/>
                <a:cs typeface="Calibri"/>
              </a:rPr>
              <a:t>has </a:t>
            </a:r>
            <a:r>
              <a:rPr sz="3150" spc="0" dirty="0">
                <a:latin typeface="Calibri"/>
                <a:cs typeface="Calibri"/>
              </a:rPr>
              <a:t>their </a:t>
            </a:r>
            <a:r>
              <a:rPr sz="3150">
                <a:latin typeface="Calibri"/>
                <a:cs typeface="Calibri"/>
              </a:rPr>
              <a:t>own </a:t>
            </a:r>
            <a:r>
              <a:rPr sz="3150" spc="-10">
                <a:latin typeface="Calibri"/>
                <a:cs typeface="Calibri"/>
              </a:rPr>
              <a:t>ZooKeeper </a:t>
            </a:r>
            <a:r>
              <a:rPr sz="3150" spc="-5" dirty="0">
                <a:latin typeface="Calibri"/>
                <a:cs typeface="Calibri"/>
              </a:rPr>
              <a:t>address  </a:t>
            </a:r>
            <a:r>
              <a:rPr sz="3150" dirty="0">
                <a:latin typeface="Calibri"/>
                <a:cs typeface="Calibri"/>
              </a:rPr>
              <a:t>and auth</a:t>
            </a:r>
            <a:r>
              <a:rPr sz="3150" spc="-7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info.</a:t>
            </a:r>
            <a:endParaRPr sz="3150" dirty="0">
              <a:latin typeface="Calibri"/>
              <a:cs typeface="Calibri"/>
            </a:endParaRPr>
          </a:p>
          <a:p>
            <a:pPr marL="12700" marR="5080">
              <a:lnSpc>
                <a:spcPts val="4550"/>
              </a:lnSpc>
              <a:spcBef>
                <a:spcPts val="220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60" dirty="0">
                <a:latin typeface="Calibri"/>
                <a:cs typeface="Calibri"/>
              </a:rPr>
              <a:t>Try </a:t>
            </a:r>
            <a:r>
              <a:rPr sz="3150" spc="5" dirty="0">
                <a:latin typeface="Calibri"/>
                <a:cs typeface="Calibri"/>
              </a:rPr>
              <a:t>connec</a:t>
            </a:r>
            <a:r>
              <a:rPr lang="en-US" sz="3150" spc="5" dirty="0">
                <a:latin typeface="Calibri"/>
                <a:cs typeface="Calibri"/>
              </a:rPr>
              <a:t>ti</a:t>
            </a:r>
            <a:r>
              <a:rPr sz="3150" spc="5" dirty="0">
                <a:latin typeface="Calibri"/>
                <a:cs typeface="Calibri"/>
              </a:rPr>
              <a:t>ng </a:t>
            </a:r>
            <a:r>
              <a:rPr sz="3150" spc="-10">
                <a:latin typeface="Calibri"/>
                <a:cs typeface="Calibri"/>
              </a:rPr>
              <a:t>to ZooKeeper </a:t>
            </a:r>
            <a:r>
              <a:rPr sz="3150" spc="0" dirty="0">
                <a:latin typeface="Calibri"/>
                <a:cs typeface="Calibri"/>
              </a:rPr>
              <a:t>with the </a:t>
            </a:r>
            <a:r>
              <a:rPr sz="3150" dirty="0">
                <a:latin typeface="Calibri"/>
                <a:cs typeface="Calibri"/>
              </a:rPr>
              <a:t>CLI.  </a:t>
            </a:r>
            <a:r>
              <a:rPr sz="3150" spc="-25" dirty="0">
                <a:latin typeface="Calibri"/>
                <a:cs typeface="Calibri"/>
              </a:rPr>
              <a:t>java </a:t>
            </a:r>
            <a:r>
              <a:rPr sz="3150" dirty="0">
                <a:latin typeface="Calibri"/>
                <a:cs typeface="Calibri"/>
              </a:rPr>
              <a:t>‐</a:t>
            </a:r>
            <a:r>
              <a:rPr sz="3150">
                <a:latin typeface="Calibri"/>
                <a:cs typeface="Calibri"/>
              </a:rPr>
              <a:t>jar </a:t>
            </a:r>
            <a:r>
              <a:rPr sz="3150" spc="-25">
                <a:latin typeface="Calibri"/>
                <a:cs typeface="Calibri"/>
              </a:rPr>
              <a:t>zookeeper</a:t>
            </a:r>
            <a:r>
              <a:rPr sz="3150" spc="-25" dirty="0">
                <a:latin typeface="Calibri"/>
                <a:cs typeface="Calibri"/>
              </a:rPr>
              <a:t>‐3.3.2‐fatjar.jar </a:t>
            </a:r>
            <a:r>
              <a:rPr sz="3150" dirty="0">
                <a:latin typeface="Calibri"/>
                <a:cs typeface="Calibri"/>
              </a:rPr>
              <a:t>client</a:t>
            </a:r>
            <a:r>
              <a:rPr sz="3150" spc="3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zkaddr</a:t>
            </a:r>
            <a:endParaRPr sz="3150" dirty="0">
              <a:latin typeface="Calibri"/>
              <a:cs typeface="Calibri"/>
            </a:endParaRPr>
          </a:p>
          <a:p>
            <a:pPr marL="326390" indent="-313690">
              <a:lnSpc>
                <a:spcPct val="100000"/>
              </a:lnSpc>
              <a:spcBef>
                <a:spcPts val="484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0" dirty="0">
                <a:latin typeface="Calibri"/>
                <a:cs typeface="Calibri"/>
              </a:rPr>
              <a:t>Use </a:t>
            </a:r>
            <a:r>
              <a:rPr sz="3150" dirty="0">
                <a:latin typeface="Calibri"/>
                <a:cs typeface="Calibri"/>
              </a:rPr>
              <a:t>addAuth command </a:t>
            </a:r>
            <a:r>
              <a:rPr sz="3150" spc="-10" dirty="0">
                <a:latin typeface="Calibri"/>
                <a:cs typeface="Calibri"/>
              </a:rPr>
              <a:t>to</a:t>
            </a:r>
            <a:r>
              <a:rPr sz="3150" spc="-50" dirty="0">
                <a:latin typeface="Calibri"/>
                <a:cs typeface="Calibri"/>
              </a:rPr>
              <a:t> </a:t>
            </a:r>
            <a:r>
              <a:rPr sz="3150" spc="0" dirty="0">
                <a:latin typeface="Calibri"/>
                <a:cs typeface="Calibri"/>
              </a:rPr>
              <a:t>authenKcate</a:t>
            </a:r>
            <a:endParaRPr sz="3150" dirty="0">
              <a:latin typeface="Calibri"/>
              <a:cs typeface="Calibri"/>
            </a:endParaRPr>
          </a:p>
          <a:p>
            <a:pPr marL="326390" indent="-313690">
              <a:lnSpc>
                <a:spcPct val="100000"/>
              </a:lnSpc>
              <a:spcBef>
                <a:spcPts val="76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60" dirty="0">
                <a:latin typeface="Calibri"/>
                <a:cs typeface="Calibri"/>
              </a:rPr>
              <a:t>Try </a:t>
            </a:r>
            <a:r>
              <a:rPr sz="3150" dirty="0">
                <a:latin typeface="Calibri"/>
                <a:cs typeface="Calibri"/>
              </a:rPr>
              <a:t>out some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commands</a:t>
            </a:r>
          </a:p>
          <a:p>
            <a:pPr marL="760095" lvl="1" indent="-320675">
              <a:lnSpc>
                <a:spcPct val="100000"/>
              </a:lnSpc>
              <a:spcBef>
                <a:spcPts val="675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spc="-10" dirty="0">
                <a:latin typeface="Calibri"/>
                <a:cs typeface="Calibri"/>
              </a:rPr>
              <a:t>Create </a:t>
            </a:r>
            <a:r>
              <a:rPr sz="2750" spc="0" dirty="0">
                <a:latin typeface="Calibri"/>
                <a:cs typeface="Calibri"/>
              </a:rPr>
              <a:t>znodes </a:t>
            </a:r>
            <a:r>
              <a:rPr sz="2750" spc="-15" dirty="0">
                <a:latin typeface="Calibri"/>
                <a:cs typeface="Calibri"/>
              </a:rPr>
              <a:t>for </a:t>
            </a:r>
            <a:r>
              <a:rPr sz="2350" spc="0" dirty="0">
                <a:latin typeface="Courier New"/>
                <a:cs typeface="Courier New"/>
              </a:rPr>
              <a:t>/servers</a:t>
            </a:r>
            <a:r>
              <a:rPr sz="2750" spc="0" dirty="0">
                <a:latin typeface="Calibri"/>
                <a:cs typeface="Calibri"/>
              </a:rPr>
              <a:t>, </a:t>
            </a:r>
            <a:r>
              <a:rPr sz="2350" spc="0" dirty="0">
                <a:latin typeface="Courier New"/>
                <a:cs typeface="Courier New"/>
              </a:rPr>
              <a:t>/tasks</a:t>
            </a:r>
            <a:r>
              <a:rPr sz="2750" spc="0" dirty="0">
                <a:latin typeface="Calibri"/>
                <a:cs typeface="Calibri"/>
              </a:rPr>
              <a:t>,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350" spc="0" dirty="0">
                <a:latin typeface="Courier New"/>
                <a:cs typeface="Courier New"/>
              </a:rPr>
              <a:t>/assign</a:t>
            </a:r>
            <a:endParaRPr sz="235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131116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0030" y="987191"/>
            <a:ext cx="418274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Worker</a:t>
            </a:r>
            <a:r>
              <a:rPr spc="-95" dirty="0"/>
              <a:t> </a:t>
            </a:r>
            <a:r>
              <a:rPr spc="-10" dirty="0"/>
              <a:t>Processing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7031" y="6866256"/>
            <a:ext cx="1409700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72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150084" y="2018423"/>
            <a:ext cx="6576695" cy="421640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15" dirty="0">
                <a:latin typeface="Calibri"/>
                <a:cs typeface="Calibri"/>
              </a:rPr>
              <a:t>Create </a:t>
            </a:r>
            <a:r>
              <a:rPr sz="3150" spc="0" dirty="0">
                <a:latin typeface="Calibri"/>
                <a:cs typeface="Calibri"/>
              </a:rPr>
              <a:t>a</a:t>
            </a:r>
            <a:r>
              <a:rPr sz="3150" spc="-5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session</a:t>
            </a:r>
            <a:endParaRPr sz="31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15" dirty="0">
                <a:latin typeface="Calibri"/>
                <a:cs typeface="Calibri"/>
              </a:rPr>
              <a:t>Create </a:t>
            </a:r>
            <a:r>
              <a:rPr sz="3150" spc="0" dirty="0">
                <a:latin typeface="Calibri"/>
                <a:cs typeface="Calibri"/>
              </a:rPr>
              <a:t>the “worker” </a:t>
            </a:r>
            <a:r>
              <a:rPr sz="3150" spc="-5" dirty="0">
                <a:latin typeface="Calibri"/>
                <a:cs typeface="Calibri"/>
              </a:rPr>
              <a:t>ephemeral</a:t>
            </a:r>
            <a:r>
              <a:rPr sz="3150" spc="-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znode</a:t>
            </a:r>
            <a:endParaRPr sz="31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6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30" dirty="0">
                <a:latin typeface="Calibri"/>
                <a:cs typeface="Calibri"/>
              </a:rPr>
              <a:t>Watch </a:t>
            </a:r>
            <a:r>
              <a:rPr sz="3150" spc="-20" dirty="0">
                <a:latin typeface="Calibri"/>
                <a:cs typeface="Calibri"/>
              </a:rPr>
              <a:t>for </a:t>
            </a:r>
            <a:r>
              <a:rPr sz="3150" spc="0" dirty="0">
                <a:latin typeface="Calibri"/>
                <a:cs typeface="Calibri"/>
              </a:rPr>
              <a:t>the </a:t>
            </a:r>
            <a:r>
              <a:rPr sz="3150" dirty="0">
                <a:latin typeface="Calibri"/>
                <a:cs typeface="Calibri"/>
              </a:rPr>
              <a:t>assign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znode</a:t>
            </a:r>
            <a:endParaRPr sz="31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86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dirty="0">
                <a:latin typeface="Calibri"/>
                <a:cs typeface="Calibri"/>
              </a:rPr>
              <a:t>Deal </a:t>
            </a:r>
            <a:r>
              <a:rPr sz="3150" spc="0" dirty="0">
                <a:latin typeface="Calibri"/>
                <a:cs typeface="Calibri"/>
              </a:rPr>
              <a:t>with the</a:t>
            </a:r>
            <a:r>
              <a:rPr sz="3150" spc="-6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watches</a:t>
            </a:r>
            <a:endParaRPr sz="3150">
              <a:latin typeface="Calibri"/>
              <a:cs typeface="Calibri"/>
            </a:endParaRPr>
          </a:p>
          <a:p>
            <a:pPr marL="760095" lvl="1" indent="-320675">
              <a:lnSpc>
                <a:spcPct val="100000"/>
              </a:lnSpc>
              <a:spcBef>
                <a:spcPts val="675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dirty="0">
                <a:latin typeface="Calibri"/>
                <a:cs typeface="Calibri"/>
              </a:rPr>
              <a:t>Processing </a:t>
            </a:r>
            <a:r>
              <a:rPr sz="2750" spc="0" dirty="0">
                <a:latin typeface="Calibri"/>
                <a:cs typeface="Calibri"/>
              </a:rPr>
              <a:t>the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assignment</a:t>
            </a:r>
            <a:endParaRPr sz="2750">
              <a:latin typeface="Calibri"/>
              <a:cs typeface="Calibri"/>
            </a:endParaRPr>
          </a:p>
          <a:p>
            <a:pPr marL="1158240" lvl="2" indent="-266700">
              <a:lnSpc>
                <a:spcPct val="100000"/>
              </a:lnSpc>
              <a:spcBef>
                <a:spcPts val="560"/>
              </a:spcBef>
              <a:buSzPct val="74468"/>
              <a:buFont typeface="MS PGothic"/>
              <a:buChar char="-"/>
              <a:tabLst>
                <a:tab pos="1158875" algn="l"/>
              </a:tabLst>
            </a:pPr>
            <a:r>
              <a:rPr sz="2350" dirty="0">
                <a:latin typeface="Calibri"/>
                <a:cs typeface="Calibri"/>
              </a:rPr>
              <a:t>Update </a:t>
            </a:r>
            <a:r>
              <a:rPr sz="2350" spc="-5" dirty="0">
                <a:latin typeface="Calibri"/>
                <a:cs typeface="Calibri"/>
              </a:rPr>
              <a:t>status </a:t>
            </a:r>
            <a:r>
              <a:rPr sz="2350" spc="0" dirty="0">
                <a:latin typeface="Calibri"/>
                <a:cs typeface="Calibri"/>
              </a:rPr>
              <a:t>in </a:t>
            </a:r>
            <a:r>
              <a:rPr sz="2350" spc="5" dirty="0">
                <a:latin typeface="Calibri"/>
                <a:cs typeface="Calibri"/>
              </a:rPr>
              <a:t>the</a:t>
            </a:r>
            <a:r>
              <a:rPr sz="2350" spc="-3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task</a:t>
            </a:r>
            <a:endParaRPr sz="2350">
              <a:latin typeface="Calibri"/>
              <a:cs typeface="Calibri"/>
            </a:endParaRPr>
          </a:p>
          <a:p>
            <a:pPr marL="1158240" lvl="2" indent="-266700">
              <a:lnSpc>
                <a:spcPct val="100000"/>
              </a:lnSpc>
              <a:spcBef>
                <a:spcPts val="635"/>
              </a:spcBef>
              <a:buSzPct val="74468"/>
              <a:buFont typeface="MS PGothic"/>
              <a:buChar char="-"/>
              <a:tabLst>
                <a:tab pos="1158875" algn="l"/>
              </a:tabLst>
            </a:pPr>
            <a:r>
              <a:rPr sz="2350" dirty="0">
                <a:latin typeface="Calibri"/>
                <a:cs typeface="Calibri"/>
              </a:rPr>
              <a:t>Delete </a:t>
            </a:r>
            <a:r>
              <a:rPr sz="2350" spc="0" dirty="0">
                <a:latin typeface="Calibri"/>
                <a:cs typeface="Calibri"/>
              </a:rPr>
              <a:t>assignment znode </a:t>
            </a:r>
            <a:r>
              <a:rPr sz="2350" spc="5" dirty="0">
                <a:latin typeface="Calibri"/>
                <a:cs typeface="Calibri"/>
              </a:rPr>
              <a:t>when</a:t>
            </a:r>
            <a:r>
              <a:rPr sz="2350" spc="-15" dirty="0">
                <a:latin typeface="Calibri"/>
                <a:cs typeface="Calibri"/>
              </a:rPr>
              <a:t> </a:t>
            </a:r>
            <a:r>
              <a:rPr sz="2350" spc="0" dirty="0">
                <a:latin typeface="Calibri"/>
                <a:cs typeface="Calibri"/>
              </a:rPr>
              <a:t>ﬁnished</a:t>
            </a:r>
            <a:endParaRPr sz="2350">
              <a:latin typeface="Calibri"/>
              <a:cs typeface="Calibri"/>
            </a:endParaRPr>
          </a:p>
          <a:p>
            <a:pPr marL="760095" lvl="1" indent="-320675">
              <a:lnSpc>
                <a:spcPct val="100000"/>
              </a:lnSpc>
              <a:spcBef>
                <a:spcPts val="630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dirty="0">
                <a:latin typeface="Calibri"/>
                <a:cs typeface="Calibri"/>
              </a:rPr>
              <a:t>What </a:t>
            </a:r>
            <a:r>
              <a:rPr sz="2750" spc="0" dirty="0">
                <a:latin typeface="Calibri"/>
                <a:cs typeface="Calibri"/>
              </a:rPr>
              <a:t>do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spc="0" dirty="0">
                <a:latin typeface="Calibri"/>
                <a:cs typeface="Calibri"/>
              </a:rPr>
              <a:t>with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SessionExpired</a:t>
            </a:r>
            <a:endParaRPr sz="2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5459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184" y="845941"/>
            <a:ext cx="2175057" cy="235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155190" marR="5080" indent="-2140585">
              <a:lnSpc>
                <a:spcPct val="100400"/>
              </a:lnSpc>
              <a:spcBef>
                <a:spcPts val="80"/>
              </a:spcBef>
            </a:pPr>
            <a:r>
              <a:rPr spc="-5" dirty="0"/>
              <a:t>Code on </a:t>
            </a:r>
            <a:r>
              <a:rPr spc="-15" dirty="0"/>
              <a:t>your </a:t>
            </a:r>
            <a:r>
              <a:rPr spc="-5" dirty="0"/>
              <a:t>own or </a:t>
            </a:r>
            <a:r>
              <a:rPr spc="-20" dirty="0"/>
              <a:t>follow  </a:t>
            </a:r>
            <a:r>
              <a:rPr spc="-15" dirty="0"/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818" y="6859043"/>
            <a:ext cx="14097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7774" y="6859043"/>
            <a:ext cx="102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9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2729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036" y="987191"/>
            <a:ext cx="382206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Client</a:t>
            </a:r>
            <a:r>
              <a:rPr spc="-95" dirty="0"/>
              <a:t> </a:t>
            </a:r>
            <a:r>
              <a:rPr spc="-10"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084" y="2018423"/>
            <a:ext cx="7546340" cy="17513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15" dirty="0">
                <a:latin typeface="Calibri"/>
                <a:cs typeface="Calibri"/>
              </a:rPr>
              <a:t>Create </a:t>
            </a:r>
            <a:r>
              <a:rPr sz="3150" spc="0" dirty="0">
                <a:latin typeface="Calibri"/>
                <a:cs typeface="Calibri"/>
              </a:rPr>
              <a:t>a</a:t>
            </a:r>
            <a:r>
              <a:rPr sz="3150" spc="-5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session</a:t>
            </a:r>
            <a:endParaRPr sz="31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15" dirty="0">
                <a:latin typeface="Calibri"/>
                <a:cs typeface="Calibri"/>
              </a:rPr>
              <a:t>Create </a:t>
            </a:r>
            <a:r>
              <a:rPr sz="3150" spc="0" dirty="0">
                <a:latin typeface="Calibri"/>
                <a:cs typeface="Calibri"/>
              </a:rPr>
              <a:t>a </a:t>
            </a:r>
            <a:r>
              <a:rPr sz="3150" spc="-5" dirty="0">
                <a:latin typeface="Calibri"/>
                <a:cs typeface="Calibri"/>
              </a:rPr>
              <a:t>task </a:t>
            </a:r>
            <a:r>
              <a:rPr sz="3150" dirty="0">
                <a:latin typeface="Calibri"/>
                <a:cs typeface="Calibri"/>
              </a:rPr>
              <a:t>as </a:t>
            </a:r>
            <a:r>
              <a:rPr sz="3150" spc="0" dirty="0">
                <a:latin typeface="Calibri"/>
                <a:cs typeface="Calibri"/>
              </a:rPr>
              <a:t>a child </a:t>
            </a:r>
            <a:r>
              <a:rPr sz="3150" dirty="0">
                <a:latin typeface="Calibri"/>
                <a:cs typeface="Calibri"/>
              </a:rPr>
              <a:t>of </a:t>
            </a:r>
            <a:r>
              <a:rPr sz="3150" spc="0" dirty="0">
                <a:latin typeface="Calibri"/>
                <a:cs typeface="Calibri"/>
              </a:rPr>
              <a:t>the </a:t>
            </a:r>
            <a:r>
              <a:rPr sz="2750" spc="0" dirty="0">
                <a:latin typeface="Courier New"/>
                <a:cs typeface="Courier New"/>
              </a:rPr>
              <a:t>/tasks</a:t>
            </a:r>
            <a:r>
              <a:rPr sz="2750" spc="-1060" dirty="0">
                <a:latin typeface="Courier New"/>
                <a:cs typeface="Courier New"/>
              </a:rPr>
              <a:t> </a:t>
            </a:r>
            <a:r>
              <a:rPr sz="3150" dirty="0">
                <a:latin typeface="Calibri"/>
                <a:cs typeface="Calibri"/>
              </a:rPr>
              <a:t>znode</a:t>
            </a:r>
            <a:endParaRPr sz="31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6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30" dirty="0">
                <a:latin typeface="Calibri"/>
                <a:cs typeface="Calibri"/>
              </a:rPr>
              <a:t>Watch </a:t>
            </a:r>
            <a:r>
              <a:rPr sz="3150" spc="0" dirty="0">
                <a:latin typeface="Calibri"/>
                <a:cs typeface="Calibri"/>
              </a:rPr>
              <a:t>the </a:t>
            </a:r>
            <a:r>
              <a:rPr sz="3150" spc="-15" dirty="0">
                <a:latin typeface="Calibri"/>
                <a:cs typeface="Calibri"/>
              </a:rPr>
              <a:t>status </a:t>
            </a:r>
            <a:r>
              <a:rPr sz="3150" spc="0" dirty="0">
                <a:latin typeface="Calibri"/>
                <a:cs typeface="Calibri"/>
              </a:rPr>
              <a:t>child </a:t>
            </a:r>
            <a:r>
              <a:rPr sz="3150" dirty="0">
                <a:latin typeface="Calibri"/>
                <a:cs typeface="Calibri"/>
              </a:rPr>
              <a:t>of </a:t>
            </a:r>
            <a:r>
              <a:rPr sz="3150" spc="0" dirty="0">
                <a:latin typeface="Calibri"/>
                <a:cs typeface="Calibri"/>
              </a:rPr>
              <a:t>the </a:t>
            </a:r>
            <a:r>
              <a:rPr sz="2750" spc="0" dirty="0">
                <a:latin typeface="Courier New"/>
                <a:cs typeface="Courier New"/>
              </a:rPr>
              <a:t>/tasks</a:t>
            </a:r>
            <a:r>
              <a:rPr sz="2750" spc="-1030" dirty="0">
                <a:latin typeface="Courier New"/>
                <a:cs typeface="Courier New"/>
              </a:rPr>
              <a:t> </a:t>
            </a:r>
            <a:r>
              <a:rPr sz="3150" dirty="0">
                <a:latin typeface="Calibri"/>
                <a:cs typeface="Calibri"/>
              </a:rPr>
              <a:t>znode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031" y="6859043"/>
            <a:ext cx="14097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9437" y="6859043"/>
            <a:ext cx="1784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10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2894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184" y="845941"/>
            <a:ext cx="2175057" cy="235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155190" marR="5080" indent="-2140585">
              <a:lnSpc>
                <a:spcPct val="100400"/>
              </a:lnSpc>
              <a:spcBef>
                <a:spcPts val="80"/>
              </a:spcBef>
            </a:pPr>
            <a:r>
              <a:rPr spc="-5" dirty="0"/>
              <a:t>Code on </a:t>
            </a:r>
            <a:r>
              <a:rPr spc="-15" dirty="0"/>
              <a:t>your </a:t>
            </a:r>
            <a:r>
              <a:rPr spc="-5" dirty="0"/>
              <a:t>own or </a:t>
            </a:r>
            <a:r>
              <a:rPr spc="-20" dirty="0"/>
              <a:t>follow  </a:t>
            </a:r>
            <a:r>
              <a:rPr spc="-15" dirty="0"/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818" y="6859043"/>
            <a:ext cx="14097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9574" y="6859043"/>
            <a:ext cx="1784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11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7563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9850" y="987191"/>
            <a:ext cx="412432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Master</a:t>
            </a:r>
            <a:r>
              <a:rPr spc="-95" dirty="0"/>
              <a:t> </a:t>
            </a:r>
            <a:r>
              <a:rPr spc="-10"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084" y="2031990"/>
            <a:ext cx="6205220" cy="42970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30"/>
              </a:spcBef>
              <a:buSzPct val="44067"/>
              <a:buFont typeface="Wingdings"/>
              <a:buChar char=""/>
              <a:tabLst>
                <a:tab pos="333375" algn="l"/>
              </a:tabLst>
            </a:pPr>
            <a:r>
              <a:rPr sz="2950" spc="-10" dirty="0">
                <a:latin typeface="Calibri"/>
                <a:cs typeface="Calibri"/>
              </a:rPr>
              <a:t>Create </a:t>
            </a:r>
            <a:r>
              <a:rPr sz="2950" spc="0" dirty="0">
                <a:latin typeface="Calibri"/>
                <a:cs typeface="Calibri"/>
              </a:rPr>
              <a:t>a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session</a:t>
            </a:r>
          </a:p>
          <a:p>
            <a:pPr marL="332740" indent="-320040">
              <a:lnSpc>
                <a:spcPct val="100000"/>
              </a:lnSpc>
              <a:spcBef>
                <a:spcPts val="330"/>
              </a:spcBef>
              <a:buSzPct val="44067"/>
              <a:buFont typeface="Wingdings"/>
              <a:buChar char=""/>
              <a:tabLst>
                <a:tab pos="333375" algn="l"/>
              </a:tabLst>
            </a:pPr>
            <a:r>
              <a:rPr sz="2950" spc="0" dirty="0">
                <a:latin typeface="Calibri"/>
                <a:cs typeface="Calibri"/>
              </a:rPr>
              <a:t>Do </a:t>
            </a:r>
            <a:r>
              <a:rPr sz="2950" dirty="0">
                <a:latin typeface="Calibri"/>
                <a:cs typeface="Calibri"/>
              </a:rPr>
              <a:t>leader </a:t>
            </a:r>
            <a:r>
              <a:rPr sz="2950" spc="15" dirty="0">
                <a:latin typeface="Calibri"/>
                <a:cs typeface="Calibri"/>
              </a:rPr>
              <a:t>elec</a:t>
            </a:r>
            <a:r>
              <a:rPr lang="en-US" sz="2950" spc="15" dirty="0">
                <a:latin typeface="Calibri"/>
                <a:cs typeface="Calibri"/>
              </a:rPr>
              <a:t>ti</a:t>
            </a:r>
            <a:r>
              <a:rPr sz="2950" spc="15" dirty="0">
                <a:latin typeface="Calibri"/>
                <a:cs typeface="Calibri"/>
              </a:rPr>
              <a:t>on </a:t>
            </a:r>
            <a:r>
              <a:rPr sz="2950" dirty="0">
                <a:latin typeface="Calibri"/>
                <a:cs typeface="Calibri"/>
              </a:rPr>
              <a:t>using </a:t>
            </a:r>
            <a:r>
              <a:rPr sz="2950" spc="-5" dirty="0">
                <a:latin typeface="Calibri"/>
                <a:cs typeface="Calibri"/>
              </a:rPr>
              <a:t>master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znode</a:t>
            </a:r>
          </a:p>
          <a:p>
            <a:pPr marL="332740" indent="-320040">
              <a:lnSpc>
                <a:spcPct val="100000"/>
              </a:lnSpc>
              <a:spcBef>
                <a:spcPts val="409"/>
              </a:spcBef>
              <a:buSzPct val="44067"/>
              <a:buFont typeface="Wingdings"/>
              <a:buChar char=""/>
              <a:tabLst>
                <a:tab pos="333375" algn="l"/>
              </a:tabLst>
            </a:pPr>
            <a:r>
              <a:rPr sz="2950" spc="-25" dirty="0">
                <a:latin typeface="Calibri"/>
                <a:cs typeface="Calibri"/>
              </a:rPr>
              <a:t>Watch </a:t>
            </a:r>
            <a:r>
              <a:rPr sz="2950" spc="0" dirty="0">
                <a:latin typeface="Calibri"/>
                <a:cs typeface="Calibri"/>
              </a:rPr>
              <a:t>the </a:t>
            </a:r>
            <a:r>
              <a:rPr sz="2950" spc="-15" dirty="0">
                <a:latin typeface="Calibri"/>
                <a:cs typeface="Calibri"/>
              </a:rPr>
              <a:t>worker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list</a:t>
            </a:r>
            <a:endParaRPr sz="295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409"/>
              </a:spcBef>
              <a:buSzPct val="44067"/>
              <a:buFont typeface="Wingdings"/>
              <a:buChar char=""/>
              <a:tabLst>
                <a:tab pos="333375" algn="l"/>
              </a:tabLst>
            </a:pPr>
            <a:r>
              <a:rPr sz="2950" spc="-25" dirty="0">
                <a:latin typeface="Calibri"/>
                <a:cs typeface="Calibri"/>
              </a:rPr>
              <a:t>Watch </a:t>
            </a:r>
            <a:r>
              <a:rPr sz="2950" spc="0" dirty="0">
                <a:latin typeface="Calibri"/>
                <a:cs typeface="Calibri"/>
              </a:rPr>
              <a:t>the </a:t>
            </a:r>
            <a:r>
              <a:rPr sz="2950" spc="-5" dirty="0">
                <a:latin typeface="Calibri"/>
                <a:cs typeface="Calibri"/>
              </a:rPr>
              <a:t>task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queue</a:t>
            </a: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SzPct val="44067"/>
              <a:buFont typeface="Wingdings"/>
              <a:buChar char=""/>
              <a:tabLst>
                <a:tab pos="333375" algn="l"/>
              </a:tabLst>
            </a:pPr>
            <a:r>
              <a:rPr sz="2950" spc="-25" dirty="0">
                <a:latin typeface="Calibri"/>
                <a:cs typeface="Calibri"/>
              </a:rPr>
              <a:t>Watch </a:t>
            </a:r>
            <a:r>
              <a:rPr sz="2950" spc="0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assignment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queue</a:t>
            </a:r>
          </a:p>
          <a:p>
            <a:pPr marL="332740" indent="-320040">
              <a:lnSpc>
                <a:spcPct val="100000"/>
              </a:lnSpc>
              <a:spcBef>
                <a:spcPts val="415"/>
              </a:spcBef>
              <a:buSzPct val="44067"/>
              <a:buFont typeface="Wingdings"/>
              <a:buChar char=""/>
              <a:tabLst>
                <a:tab pos="333375" algn="l"/>
              </a:tabLst>
            </a:pPr>
            <a:r>
              <a:rPr sz="2950" dirty="0">
                <a:latin typeface="Calibri"/>
                <a:cs typeface="Calibri"/>
              </a:rPr>
              <a:t>Deal </a:t>
            </a:r>
            <a:r>
              <a:rPr sz="2950" spc="0" dirty="0">
                <a:latin typeface="Calibri"/>
                <a:cs typeface="Calibri"/>
              </a:rPr>
              <a:t>with the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spc="-5" dirty="0">
                <a:latin typeface="Calibri"/>
                <a:cs typeface="Calibri"/>
              </a:rPr>
              <a:t>watches</a:t>
            </a:r>
            <a:endParaRPr sz="2950" dirty="0">
              <a:latin typeface="Calibri"/>
              <a:cs typeface="Calibri"/>
            </a:endParaRPr>
          </a:p>
          <a:p>
            <a:pPr marL="760095" lvl="1" indent="-320675">
              <a:lnSpc>
                <a:spcPct val="100000"/>
              </a:lnSpc>
              <a:spcBef>
                <a:spcPts val="265"/>
              </a:spcBef>
              <a:buSzPct val="45098"/>
              <a:buFont typeface="Wingdings"/>
              <a:buChar char=""/>
              <a:tabLst>
                <a:tab pos="760730" algn="l"/>
              </a:tabLst>
            </a:pPr>
            <a:r>
              <a:rPr sz="2550" spc="0" dirty="0">
                <a:latin typeface="Calibri"/>
                <a:cs typeface="Calibri"/>
              </a:rPr>
              <a:t>Deal with </a:t>
            </a:r>
            <a:r>
              <a:rPr sz="2550" spc="-15" dirty="0">
                <a:latin typeface="Calibri"/>
                <a:cs typeface="Calibri"/>
              </a:rPr>
              <a:t>workers </a:t>
            </a:r>
            <a:r>
              <a:rPr sz="2550" dirty="0">
                <a:latin typeface="Calibri"/>
                <a:cs typeface="Calibri"/>
              </a:rPr>
              <a:t>coming </a:t>
            </a:r>
            <a:r>
              <a:rPr sz="2550" spc="0" dirty="0">
                <a:latin typeface="Calibri"/>
                <a:cs typeface="Calibri"/>
              </a:rPr>
              <a:t>and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going</a:t>
            </a:r>
          </a:p>
          <a:p>
            <a:pPr marL="760095" lvl="1" indent="-320675">
              <a:lnSpc>
                <a:spcPct val="100000"/>
              </a:lnSpc>
              <a:spcBef>
                <a:spcPts val="400"/>
              </a:spcBef>
              <a:buSzPct val="45098"/>
              <a:buFont typeface="Wingdings"/>
              <a:buChar char=""/>
              <a:tabLst>
                <a:tab pos="760730" algn="l"/>
              </a:tabLst>
            </a:pPr>
            <a:r>
              <a:rPr sz="2550" spc="0" dirty="0">
                <a:latin typeface="Calibri"/>
                <a:cs typeface="Calibri"/>
              </a:rPr>
              <a:t>Assign new</a:t>
            </a:r>
            <a:r>
              <a:rPr sz="2550" spc="-6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tasks</a:t>
            </a:r>
            <a:endParaRPr sz="2550" dirty="0">
              <a:latin typeface="Calibri"/>
              <a:cs typeface="Calibri"/>
            </a:endParaRPr>
          </a:p>
          <a:p>
            <a:pPr marL="760095" lvl="1" indent="-320675">
              <a:lnSpc>
                <a:spcPct val="100000"/>
              </a:lnSpc>
              <a:spcBef>
                <a:spcPts val="300"/>
              </a:spcBef>
              <a:buSzPct val="45098"/>
              <a:buFont typeface="Wingdings"/>
              <a:buChar char=""/>
              <a:tabLst>
                <a:tab pos="760730" algn="l"/>
              </a:tabLst>
            </a:pPr>
            <a:r>
              <a:rPr sz="2550" spc="-20" dirty="0">
                <a:latin typeface="Calibri"/>
                <a:cs typeface="Calibri"/>
              </a:rPr>
              <a:t>Watch </a:t>
            </a:r>
            <a:r>
              <a:rPr sz="2550" spc="-15" dirty="0">
                <a:latin typeface="Calibri"/>
                <a:cs typeface="Calibri"/>
              </a:rPr>
              <a:t>for </a:t>
            </a:r>
            <a:r>
              <a:rPr sz="2550" spc="5" dirty="0">
                <a:latin typeface="Calibri"/>
                <a:cs typeface="Calibri"/>
              </a:rPr>
              <a:t>compleKons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031" y="6859043"/>
            <a:ext cx="14097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9437" y="6859043"/>
            <a:ext cx="1784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12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4333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184" y="845941"/>
            <a:ext cx="2175057" cy="235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5565" y="990600"/>
            <a:ext cx="5932448" cy="6889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155190" marR="5080" indent="-2140585">
              <a:lnSpc>
                <a:spcPct val="100400"/>
              </a:lnSpc>
              <a:spcBef>
                <a:spcPts val="80"/>
              </a:spcBef>
            </a:pPr>
            <a:r>
              <a:rPr spc="-5" dirty="0"/>
              <a:t>Code on </a:t>
            </a:r>
            <a:r>
              <a:rPr spc="-15" dirty="0"/>
              <a:t>your </a:t>
            </a:r>
            <a:r>
              <a:rPr spc="-5" dirty="0"/>
              <a:t>own or </a:t>
            </a:r>
            <a:r>
              <a:rPr spc="-20" dirty="0"/>
              <a:t>follow  </a:t>
            </a:r>
            <a:r>
              <a:rPr spc="-15" dirty="0"/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818" y="6859043"/>
            <a:ext cx="14097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9574" y="6859043"/>
            <a:ext cx="1784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13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7899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692" y="987191"/>
            <a:ext cx="298513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Give </a:t>
            </a:r>
            <a:r>
              <a:rPr spc="-5" dirty="0"/>
              <a:t>it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try…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084" y="2018423"/>
            <a:ext cx="7153909" cy="41158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10" dirty="0">
                <a:latin typeface="Calibri"/>
                <a:cs typeface="Calibri"/>
              </a:rPr>
              <a:t>Start </a:t>
            </a:r>
            <a:r>
              <a:rPr sz="3150" spc="0" dirty="0">
                <a:latin typeface="Calibri"/>
                <a:cs typeface="Calibri"/>
              </a:rPr>
              <a:t>up the</a:t>
            </a:r>
            <a:r>
              <a:rPr sz="3150" spc="-6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master</a:t>
            </a:r>
            <a:endParaRPr sz="315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10" dirty="0">
                <a:latin typeface="Calibri"/>
                <a:cs typeface="Calibri"/>
              </a:rPr>
              <a:t>Start </a:t>
            </a:r>
            <a:r>
              <a:rPr sz="3150" spc="0" dirty="0">
                <a:latin typeface="Calibri"/>
                <a:cs typeface="Calibri"/>
              </a:rPr>
              <a:t>up a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worker</a:t>
            </a:r>
            <a:endParaRPr sz="315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6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60" dirty="0">
                <a:latin typeface="Calibri"/>
                <a:cs typeface="Calibri"/>
              </a:rPr>
              <a:t>Try </a:t>
            </a:r>
            <a:r>
              <a:rPr sz="3150" spc="150" dirty="0">
                <a:latin typeface="Calibri"/>
                <a:cs typeface="Calibri"/>
              </a:rPr>
              <a:t>submi</a:t>
            </a:r>
            <a:r>
              <a:rPr lang="en-US" sz="3150" spc="150" dirty="0">
                <a:latin typeface="Calibri"/>
                <a:cs typeface="Calibri"/>
              </a:rPr>
              <a:t>tti</a:t>
            </a:r>
            <a:r>
              <a:rPr sz="3150" spc="150" dirty="0">
                <a:latin typeface="Calibri"/>
                <a:cs typeface="Calibri"/>
              </a:rPr>
              <a:t>ng </a:t>
            </a:r>
            <a:r>
              <a:rPr sz="3150" spc="0" dirty="0">
                <a:latin typeface="Calibri"/>
                <a:cs typeface="Calibri"/>
              </a:rPr>
              <a:t>a</a:t>
            </a:r>
            <a:r>
              <a:rPr sz="3150" spc="-1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command</a:t>
            </a:r>
          </a:p>
          <a:p>
            <a:pPr marL="332740" indent="-320040">
              <a:lnSpc>
                <a:spcPct val="100000"/>
              </a:lnSpc>
              <a:spcBef>
                <a:spcPts val="86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0" dirty="0">
                <a:latin typeface="Calibri"/>
                <a:cs typeface="Calibri"/>
              </a:rPr>
              <a:t>Queue up a </a:t>
            </a:r>
            <a:r>
              <a:rPr sz="3150" dirty="0">
                <a:latin typeface="Calibri"/>
                <a:cs typeface="Calibri"/>
              </a:rPr>
              <a:t>bunch of sleep</a:t>
            </a:r>
            <a:r>
              <a:rPr sz="3150" spc="-50" dirty="0">
                <a:latin typeface="Calibri"/>
                <a:cs typeface="Calibri"/>
              </a:rPr>
              <a:t> </a:t>
            </a:r>
            <a:r>
              <a:rPr sz="3150" spc="0" dirty="0">
                <a:latin typeface="Calibri"/>
                <a:cs typeface="Calibri"/>
              </a:rPr>
              <a:t>100</a:t>
            </a:r>
            <a:endParaRPr sz="315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6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0" dirty="0">
                <a:latin typeface="Calibri"/>
                <a:cs typeface="Calibri"/>
              </a:rPr>
              <a:t>Add </a:t>
            </a:r>
            <a:r>
              <a:rPr sz="3150" spc="-5" dirty="0">
                <a:latin typeface="Calibri"/>
                <a:cs typeface="Calibri"/>
              </a:rPr>
              <a:t>more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workers</a:t>
            </a:r>
            <a:endParaRPr sz="315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6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60" dirty="0">
                <a:latin typeface="Calibri"/>
                <a:cs typeface="Calibri"/>
              </a:rPr>
              <a:t>Try </a:t>
            </a:r>
            <a:r>
              <a:rPr sz="3150" spc="0" dirty="0">
                <a:latin typeface="Calibri"/>
                <a:cs typeface="Calibri"/>
              </a:rPr>
              <a:t>killing a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worker</a:t>
            </a:r>
            <a:endParaRPr sz="315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6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60" dirty="0">
                <a:latin typeface="Calibri"/>
                <a:cs typeface="Calibri"/>
              </a:rPr>
              <a:t>Try </a:t>
            </a:r>
            <a:r>
              <a:rPr sz="3150" spc="0" dirty="0">
                <a:latin typeface="Calibri"/>
                <a:cs typeface="Calibri"/>
              </a:rPr>
              <a:t>killing the </a:t>
            </a:r>
            <a:r>
              <a:rPr sz="3150" spc="-50" dirty="0">
                <a:latin typeface="Calibri"/>
                <a:cs typeface="Calibri"/>
              </a:rPr>
              <a:t>master. </a:t>
            </a:r>
            <a:r>
              <a:rPr sz="3150" dirty="0">
                <a:latin typeface="Calibri"/>
                <a:cs typeface="Calibri"/>
              </a:rPr>
              <a:t>Did </a:t>
            </a:r>
            <a:r>
              <a:rPr sz="3150" spc="-30" dirty="0">
                <a:latin typeface="Calibri"/>
                <a:cs typeface="Calibri"/>
              </a:rPr>
              <a:t>take </a:t>
            </a:r>
            <a:r>
              <a:rPr sz="3150" spc="-5" dirty="0">
                <a:latin typeface="Calibri"/>
                <a:cs typeface="Calibri"/>
              </a:rPr>
              <a:t>over</a:t>
            </a:r>
            <a:r>
              <a:rPr sz="3150" spc="11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work?</a:t>
            </a:r>
            <a:endParaRPr sz="31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031" y="6859043"/>
            <a:ext cx="14097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9437" y="6859043"/>
            <a:ext cx="1784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14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3186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184" y="845941"/>
            <a:ext cx="2175057" cy="235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3071" y="2984463"/>
            <a:ext cx="427609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ZooKeeper</a:t>
            </a:r>
            <a:r>
              <a:rPr spc="-50"/>
              <a:t> </a:t>
            </a:r>
            <a:r>
              <a:rPr spc="-45" dirty="0"/>
              <a:t>Tutorial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4191" y="4279486"/>
            <a:ext cx="2433955" cy="117348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35"/>
              </a:spcBef>
            </a:pPr>
            <a:r>
              <a:rPr sz="3150" spc="-15" dirty="0">
                <a:solidFill>
                  <a:srgbClr val="9B9B9B"/>
                </a:solidFill>
                <a:latin typeface="Calibri"/>
                <a:cs typeface="Calibri"/>
              </a:rPr>
              <a:t>Part</a:t>
            </a:r>
            <a:r>
              <a:rPr sz="3150" spc="-95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3150" spc="0" dirty="0">
                <a:solidFill>
                  <a:srgbClr val="9B9B9B"/>
                </a:solidFill>
                <a:latin typeface="Calibri"/>
                <a:cs typeface="Calibri"/>
              </a:rPr>
              <a:t>4</a:t>
            </a: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3150" i="1" dirty="0">
                <a:solidFill>
                  <a:srgbClr val="9B9B9B"/>
                </a:solidFill>
                <a:latin typeface="Calibri"/>
                <a:cs typeface="Calibri"/>
              </a:rPr>
              <a:t>Caveat</a:t>
            </a:r>
            <a:r>
              <a:rPr sz="3150" i="1" spc="-65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3150" i="1" spc="-10" dirty="0">
                <a:solidFill>
                  <a:srgbClr val="9B9B9B"/>
                </a:solidFill>
                <a:latin typeface="Calibri"/>
                <a:cs typeface="Calibri"/>
              </a:rPr>
              <a:t>Emptor</a:t>
            </a:r>
            <a:endParaRPr sz="3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47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278" y="987191"/>
            <a:ext cx="529399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/>
              <a:t>Coordina</a:t>
            </a:r>
            <a:r>
              <a:rPr lang="en-US" spc="-55" dirty="0" err="1"/>
              <a:t>ti</a:t>
            </a:r>
            <a:r>
              <a:rPr spc="-55" dirty="0" err="1"/>
              <a:t>on</a:t>
            </a:r>
            <a:r>
              <a:rPr spc="-35" dirty="0"/>
              <a:t> </a:t>
            </a:r>
            <a:r>
              <a:rPr lang="en-US" spc="-60" dirty="0"/>
              <a:t>p</a:t>
            </a:r>
            <a:r>
              <a:rPr spc="-60" dirty="0"/>
              <a:t>rimi</a:t>
            </a:r>
            <a:r>
              <a:rPr lang="en-US" spc="-60" dirty="0"/>
              <a:t>ti</a:t>
            </a:r>
            <a:r>
              <a:rPr spc="-60" dirty="0"/>
              <a:t>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018423"/>
            <a:ext cx="3536315" cy="34969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Semaphores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0" dirty="0">
                <a:latin typeface="Calibri"/>
                <a:cs typeface="Calibri"/>
              </a:rPr>
              <a:t>Queues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dirty="0">
                <a:latin typeface="Calibri"/>
                <a:cs typeface="Calibri"/>
              </a:rPr>
              <a:t>Leader</a:t>
            </a:r>
            <a:r>
              <a:rPr sz="3150" spc="-50" dirty="0">
                <a:latin typeface="Calibri"/>
                <a:cs typeface="Calibri"/>
              </a:rPr>
              <a:t> </a:t>
            </a:r>
            <a:r>
              <a:rPr sz="3150" spc="-45" dirty="0">
                <a:latin typeface="Calibri"/>
                <a:cs typeface="Calibri"/>
              </a:rPr>
              <a:t>elec</a:t>
            </a:r>
            <a:r>
              <a:rPr lang="en-US" sz="3150" spc="-45" dirty="0">
                <a:latin typeface="Calibri"/>
                <a:cs typeface="Calibri"/>
              </a:rPr>
              <a:t>ti</a:t>
            </a:r>
            <a:r>
              <a:rPr sz="3150" spc="-45" dirty="0">
                <a:latin typeface="Calibri"/>
                <a:cs typeface="Calibri"/>
              </a:rPr>
              <a:t>on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Group</a:t>
            </a:r>
            <a:r>
              <a:rPr sz="3150" spc="-9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membership</a:t>
            </a: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5" dirty="0">
                <a:latin typeface="Calibri"/>
                <a:cs typeface="Calibri"/>
              </a:rPr>
              <a:t>Barriers</a:t>
            </a:r>
            <a:endParaRPr sz="315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1790" algn="l"/>
                <a:tab pos="352425" algn="l"/>
              </a:tabLst>
            </a:pPr>
            <a:r>
              <a:rPr sz="3150" spc="-35" dirty="0">
                <a:latin typeface="Calibri"/>
                <a:cs typeface="Calibri"/>
              </a:rPr>
              <a:t>Conﬁgura</a:t>
            </a:r>
            <a:r>
              <a:rPr lang="en-US" sz="3150" spc="-35" dirty="0">
                <a:latin typeface="Calibri"/>
                <a:cs typeface="Calibri"/>
              </a:rPr>
              <a:t>tio</a:t>
            </a:r>
            <a:r>
              <a:rPr sz="3150" spc="-35" dirty="0">
                <a:latin typeface="Calibri"/>
                <a:cs typeface="Calibri"/>
              </a:rPr>
              <a:t>n</a:t>
            </a:r>
            <a:endParaRPr sz="31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8</a:t>
            </a:fld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Revisit </a:t>
            </a:r>
            <a:r>
              <a:rPr spc="-5" dirty="0"/>
              <a:t>FLP and</a:t>
            </a:r>
            <a:r>
              <a:rPr spc="-55" dirty="0"/>
              <a:t> </a:t>
            </a:r>
            <a:r>
              <a:rPr spc="-5" dirty="0"/>
              <a:t>CAP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084" y="2109872"/>
            <a:ext cx="7392034" cy="19177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26390" marR="1945005" indent="-313690">
              <a:lnSpc>
                <a:spcPts val="3760"/>
              </a:lnSpc>
              <a:spcBef>
                <a:spcPts val="254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dirty="0">
                <a:latin typeface="Calibri"/>
                <a:cs typeface="Calibri"/>
              </a:rPr>
              <a:t>What should </a:t>
            </a:r>
            <a:r>
              <a:rPr sz="3150" spc="0" dirty="0">
                <a:latin typeface="Calibri"/>
                <a:cs typeface="Calibri"/>
              </a:rPr>
              <a:t>a </a:t>
            </a:r>
            <a:r>
              <a:rPr sz="3150" spc="-5" dirty="0">
                <a:latin typeface="Calibri"/>
                <a:cs typeface="Calibri"/>
              </a:rPr>
              <a:t>master </a:t>
            </a:r>
            <a:r>
              <a:rPr sz="3150" spc="0" dirty="0">
                <a:latin typeface="Calibri"/>
                <a:cs typeface="Calibri"/>
              </a:rPr>
              <a:t>do when  </a:t>
            </a:r>
            <a:r>
              <a:rPr sz="3150" spc="-5" dirty="0">
                <a:latin typeface="Calibri"/>
                <a:cs typeface="Calibri"/>
              </a:rPr>
              <a:t>disconnected?</a:t>
            </a:r>
            <a:endParaRPr sz="3150">
              <a:latin typeface="Calibri"/>
              <a:cs typeface="Calibri"/>
            </a:endParaRPr>
          </a:p>
          <a:p>
            <a:pPr marL="753745" marR="5080" lvl="1" indent="-314325">
              <a:lnSpc>
                <a:spcPct val="100000"/>
              </a:lnSpc>
              <a:spcBef>
                <a:spcPts val="620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dirty="0">
                <a:latin typeface="Calibri"/>
                <a:cs typeface="Calibri"/>
              </a:rPr>
              <a:t>What is </a:t>
            </a:r>
            <a:r>
              <a:rPr sz="2750" spc="0" dirty="0">
                <a:latin typeface="Calibri"/>
                <a:cs typeface="Calibri"/>
              </a:rPr>
              <a:t>the </a:t>
            </a:r>
            <a:r>
              <a:rPr sz="2750" dirty="0">
                <a:latin typeface="Calibri"/>
                <a:cs typeface="Calibri"/>
              </a:rPr>
              <a:t>consequence </a:t>
            </a:r>
            <a:r>
              <a:rPr sz="2750" spc="0" dirty="0">
                <a:latin typeface="Calibri"/>
                <a:cs typeface="Calibri"/>
              </a:rPr>
              <a:t>of </a:t>
            </a:r>
            <a:r>
              <a:rPr sz="2750" spc="-10" dirty="0">
                <a:latin typeface="Calibri"/>
                <a:cs typeface="Calibri"/>
              </a:rPr>
              <a:t>acAng </a:t>
            </a:r>
            <a:r>
              <a:rPr sz="2750" spc="0" dirty="0">
                <a:latin typeface="Calibri"/>
                <a:cs typeface="Calibri"/>
              </a:rPr>
              <a:t>as a </a:t>
            </a:r>
            <a:r>
              <a:rPr sz="2750" spc="-5" dirty="0">
                <a:latin typeface="Calibri"/>
                <a:cs typeface="Calibri"/>
              </a:rPr>
              <a:t>master  </a:t>
            </a:r>
            <a:r>
              <a:rPr sz="2750" spc="0" dirty="0">
                <a:latin typeface="Calibri"/>
                <a:cs typeface="Calibri"/>
              </a:rPr>
              <a:t>while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disconnected?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49469" y="5244015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5" h="75564">
                <a:moveTo>
                  <a:pt x="13" y="0"/>
                </a:moveTo>
                <a:lnTo>
                  <a:pt x="0" y="75368"/>
                </a:lnTo>
                <a:lnTo>
                  <a:pt x="75377" y="37697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5409" y="4649713"/>
            <a:ext cx="446976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483360" algn="l"/>
                <a:tab pos="3518535" algn="l"/>
              </a:tabLst>
            </a:pPr>
            <a:r>
              <a:rPr sz="1750" spc="10" dirty="0">
                <a:latin typeface="Calibri"/>
                <a:cs typeface="Calibri"/>
              </a:rPr>
              <a:t>P1</a:t>
            </a:r>
            <a:r>
              <a:rPr sz="1750" spc="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elected	</a:t>
            </a:r>
            <a:r>
              <a:rPr sz="1750" spc="10" dirty="0">
                <a:latin typeface="Calibri"/>
                <a:cs typeface="Calibri"/>
              </a:rPr>
              <a:t>P1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0" dirty="0">
                <a:latin typeface="Calibri"/>
                <a:cs typeface="Calibri"/>
              </a:rPr>
              <a:t>disconnected	</a:t>
            </a:r>
            <a:r>
              <a:rPr sz="1750" spc="10" dirty="0">
                <a:latin typeface="Calibri"/>
                <a:cs typeface="Calibri"/>
              </a:rPr>
              <a:t>P1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expires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4367" y="4506828"/>
            <a:ext cx="131953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latin typeface="Calibri"/>
                <a:cs typeface="Calibri"/>
              </a:rPr>
              <a:t>P1</a:t>
            </a:r>
            <a:r>
              <a:rPr sz="1750" spc="-85" dirty="0">
                <a:latin typeface="Calibri"/>
                <a:cs typeface="Calibri"/>
              </a:rPr>
              <a:t> </a:t>
            </a:r>
            <a:r>
              <a:rPr sz="1750" spc="0" dirty="0">
                <a:latin typeface="Calibri"/>
                <a:cs typeface="Calibri"/>
              </a:rPr>
              <a:t>reconnects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4367" y="4783180"/>
            <a:ext cx="171068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0" dirty="0">
                <a:latin typeface="Calibri"/>
                <a:cs typeface="Calibri"/>
              </a:rPr>
              <a:t>gets </a:t>
            </a:r>
            <a:r>
              <a:rPr sz="1750" dirty="0">
                <a:latin typeface="Calibri"/>
                <a:cs typeface="Calibri"/>
              </a:rPr>
              <a:t>expired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spc="0" dirty="0">
                <a:latin typeface="Calibri"/>
                <a:cs typeface="Calibri"/>
              </a:rPr>
              <a:t>event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38257" y="4938019"/>
            <a:ext cx="213360" cy="326390"/>
          </a:xfrm>
          <a:custGeom>
            <a:avLst/>
            <a:gdLst/>
            <a:ahLst/>
            <a:cxnLst/>
            <a:rect l="l" t="t" r="r" b="b"/>
            <a:pathLst>
              <a:path w="213360" h="326389">
                <a:moveTo>
                  <a:pt x="0" y="0"/>
                </a:moveTo>
                <a:lnTo>
                  <a:pt x="213255" y="325847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2465" y="5201188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63064" y="0"/>
                </a:moveTo>
                <a:lnTo>
                  <a:pt x="0" y="41272"/>
                </a:lnTo>
                <a:lnTo>
                  <a:pt x="72805" y="83700"/>
                </a:lnTo>
                <a:lnTo>
                  <a:pt x="63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7995" y="4916588"/>
            <a:ext cx="235585" cy="346075"/>
          </a:xfrm>
          <a:custGeom>
            <a:avLst/>
            <a:gdLst/>
            <a:ahLst/>
            <a:cxnLst/>
            <a:rect l="l" t="t" r="r" b="b"/>
            <a:pathLst>
              <a:path w="235585" h="346075">
                <a:moveTo>
                  <a:pt x="0" y="0"/>
                </a:moveTo>
                <a:lnTo>
                  <a:pt x="235114" y="345934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3699" y="5199783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62334" y="0"/>
                </a:moveTo>
                <a:lnTo>
                  <a:pt x="0" y="42365"/>
                </a:lnTo>
                <a:lnTo>
                  <a:pt x="73533" y="83516"/>
                </a:lnTo>
                <a:lnTo>
                  <a:pt x="62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9320" y="4916588"/>
            <a:ext cx="225425" cy="337185"/>
          </a:xfrm>
          <a:custGeom>
            <a:avLst/>
            <a:gdLst/>
            <a:ahLst/>
            <a:cxnLst/>
            <a:rect l="l" t="t" r="r" b="b"/>
            <a:pathLst>
              <a:path w="225425" h="337185">
                <a:moveTo>
                  <a:pt x="0" y="0"/>
                </a:moveTo>
                <a:lnTo>
                  <a:pt x="224972" y="337084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5055" y="5190961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62689" y="0"/>
                </a:moveTo>
                <a:lnTo>
                  <a:pt x="0" y="41838"/>
                </a:lnTo>
                <a:lnTo>
                  <a:pt x="73183" y="83607"/>
                </a:lnTo>
                <a:lnTo>
                  <a:pt x="626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6051" y="5024537"/>
            <a:ext cx="159385" cy="240029"/>
          </a:xfrm>
          <a:custGeom>
            <a:avLst/>
            <a:gdLst/>
            <a:ahLst/>
            <a:cxnLst/>
            <a:rect l="l" t="t" r="r" b="b"/>
            <a:pathLst>
              <a:path w="159384" h="240029">
                <a:moveTo>
                  <a:pt x="0" y="0"/>
                </a:moveTo>
                <a:lnTo>
                  <a:pt x="159130" y="239427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45985" y="5201259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59" h="83820">
                <a:moveTo>
                  <a:pt x="62768" y="0"/>
                </a:moveTo>
                <a:lnTo>
                  <a:pt x="0" y="41718"/>
                </a:lnTo>
                <a:lnTo>
                  <a:pt x="73102" y="83628"/>
                </a:lnTo>
                <a:lnTo>
                  <a:pt x="62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2103" y="5017136"/>
            <a:ext cx="8375650" cy="9467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361680" algn="l"/>
              </a:tabLst>
            </a:pPr>
            <a:r>
              <a:rPr sz="1750" u="sng" spc="0" dirty="0">
                <a:latin typeface="Times New Roman"/>
                <a:cs typeface="Times New Roman"/>
              </a:rPr>
              <a:t> </a:t>
            </a:r>
            <a:r>
              <a:rPr sz="1750" u="sng" spc="-235" dirty="0">
                <a:latin typeface="Times New Roman"/>
                <a:cs typeface="Times New Roman"/>
              </a:rPr>
              <a:t> </a:t>
            </a:r>
            <a:r>
              <a:rPr sz="1750" u="sng" dirty="0">
                <a:latin typeface="Calibri"/>
                <a:cs typeface="Calibri"/>
              </a:rPr>
              <a:t>Ame	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imes New Roman"/>
              <a:cs typeface="Times New Roman"/>
            </a:endParaRPr>
          </a:p>
          <a:p>
            <a:pPr marL="1380490" algn="ctr">
              <a:lnSpc>
                <a:spcPct val="100000"/>
              </a:lnSpc>
            </a:pPr>
            <a:r>
              <a:rPr sz="1750" spc="10" dirty="0">
                <a:latin typeface="Calibri"/>
                <a:cs typeface="Calibri"/>
              </a:rPr>
              <a:t>P2</a:t>
            </a:r>
            <a:r>
              <a:rPr sz="1750" spc="-95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elected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87126" y="5305408"/>
            <a:ext cx="171450" cy="318135"/>
          </a:xfrm>
          <a:custGeom>
            <a:avLst/>
            <a:gdLst/>
            <a:ahLst/>
            <a:cxnLst/>
            <a:rect l="l" t="t" r="r" b="b"/>
            <a:pathLst>
              <a:path w="171450" h="318135">
                <a:moveTo>
                  <a:pt x="0" y="317616"/>
                </a:moveTo>
                <a:lnTo>
                  <a:pt x="171425" y="0"/>
                </a:lnTo>
              </a:path>
            </a:pathLst>
          </a:custGeom>
          <a:ln w="9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01523" y="5283300"/>
            <a:ext cx="69215" cy="84455"/>
          </a:xfrm>
          <a:custGeom>
            <a:avLst/>
            <a:gdLst/>
            <a:ahLst/>
            <a:cxnLst/>
            <a:rect l="l" t="t" r="r" b="b"/>
            <a:pathLst>
              <a:path w="69214" h="84454">
                <a:moveTo>
                  <a:pt x="68959" y="0"/>
                </a:moveTo>
                <a:lnTo>
                  <a:pt x="0" y="48427"/>
                </a:lnTo>
                <a:lnTo>
                  <a:pt x="66324" y="84223"/>
                </a:lnTo>
                <a:lnTo>
                  <a:pt x="68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80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16149066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Revisit </a:t>
            </a:r>
            <a:r>
              <a:rPr spc="-5" dirty="0"/>
              <a:t>FLP and</a:t>
            </a:r>
            <a:r>
              <a:rPr spc="-55" dirty="0"/>
              <a:t> </a:t>
            </a:r>
            <a:r>
              <a:rPr spc="-5" dirty="0"/>
              <a:t>CAP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81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150084" y="2109871"/>
            <a:ext cx="7038340" cy="24917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26390" marR="5080" indent="-313690">
              <a:lnSpc>
                <a:spcPct val="100699"/>
              </a:lnSpc>
              <a:spcBef>
                <a:spcPts val="8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dirty="0">
                <a:latin typeface="Calibri"/>
                <a:cs typeface="Calibri"/>
              </a:rPr>
              <a:t>What happens if </a:t>
            </a:r>
            <a:r>
              <a:rPr sz="3150" spc="-5" dirty="0">
                <a:latin typeface="Calibri"/>
                <a:cs typeface="Calibri"/>
              </a:rPr>
              <a:t>master elecAon gets </a:t>
            </a:r>
            <a:r>
              <a:rPr sz="3150" spc="0" dirty="0">
                <a:latin typeface="Calibri"/>
                <a:cs typeface="Calibri"/>
              </a:rPr>
              <a:t>a  “</a:t>
            </a:r>
            <a:r>
              <a:rPr sz="2750" spc="0" dirty="0">
                <a:latin typeface="Courier New"/>
                <a:cs typeface="Courier New"/>
              </a:rPr>
              <a:t>ConnectionLossException</a:t>
            </a:r>
            <a:r>
              <a:rPr sz="3150" spc="0" dirty="0">
                <a:latin typeface="Calibri"/>
                <a:cs typeface="Calibri"/>
              </a:rPr>
              <a:t>” </a:t>
            </a:r>
            <a:r>
              <a:rPr sz="3150" spc="150" dirty="0">
                <a:latin typeface="Calibri"/>
                <a:cs typeface="Calibri"/>
              </a:rPr>
              <a:t>aLer</a:t>
            </a:r>
            <a:r>
              <a:rPr sz="3150" spc="-40" dirty="0">
                <a:latin typeface="Calibri"/>
                <a:cs typeface="Calibri"/>
              </a:rPr>
              <a:t> </a:t>
            </a:r>
            <a:r>
              <a:rPr sz="3150" spc="0" dirty="0">
                <a:latin typeface="Calibri"/>
                <a:cs typeface="Calibri"/>
              </a:rPr>
              <a:t>the  </a:t>
            </a:r>
            <a:r>
              <a:rPr sz="3150" spc="-10" dirty="0">
                <a:latin typeface="Calibri"/>
                <a:cs typeface="Calibri"/>
              </a:rPr>
              <a:t>create?</a:t>
            </a:r>
            <a:endParaRPr sz="3150">
              <a:latin typeface="Calibri"/>
              <a:cs typeface="Calibri"/>
            </a:endParaRPr>
          </a:p>
          <a:p>
            <a:pPr marL="760095" lvl="1" indent="-320675">
              <a:lnSpc>
                <a:spcPct val="100000"/>
              </a:lnSpc>
              <a:spcBef>
                <a:spcPts val="640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spc="0" dirty="0">
                <a:latin typeface="Calibri"/>
                <a:cs typeface="Calibri"/>
              </a:rPr>
              <a:t>How do </a:t>
            </a:r>
            <a:r>
              <a:rPr sz="2750" spc="-5" dirty="0">
                <a:latin typeface="Calibri"/>
                <a:cs typeface="Calibri"/>
              </a:rPr>
              <a:t>you </a:t>
            </a:r>
            <a:r>
              <a:rPr sz="2750" spc="0" dirty="0">
                <a:latin typeface="Calibri"/>
                <a:cs typeface="Calibri"/>
              </a:rPr>
              <a:t>ﬁx</a:t>
            </a:r>
            <a:r>
              <a:rPr sz="2750" spc="-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it?</a:t>
            </a:r>
            <a:endParaRPr sz="2750">
              <a:latin typeface="Calibri"/>
              <a:cs typeface="Calibri"/>
            </a:endParaRPr>
          </a:p>
          <a:p>
            <a:pPr marL="760095" lvl="1" indent="-320675">
              <a:lnSpc>
                <a:spcPct val="100000"/>
              </a:lnSpc>
              <a:spcBef>
                <a:spcPts val="750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spc="0" dirty="0">
                <a:latin typeface="Calibri"/>
                <a:cs typeface="Calibri"/>
              </a:rPr>
              <a:t>How do </a:t>
            </a:r>
            <a:r>
              <a:rPr sz="2750" spc="-5" dirty="0">
                <a:latin typeface="Calibri"/>
                <a:cs typeface="Calibri"/>
              </a:rPr>
              <a:t>you </a:t>
            </a:r>
            <a:r>
              <a:rPr sz="2750" spc="-10" dirty="0">
                <a:latin typeface="Calibri"/>
                <a:cs typeface="Calibri"/>
              </a:rPr>
              <a:t>test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it?</a:t>
            </a:r>
            <a:endParaRPr sz="2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7240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0057" y="987191"/>
            <a:ext cx="712279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Guidelines </a:t>
            </a:r>
            <a:r>
              <a:rPr spc="-20" dirty="0"/>
              <a:t>to</a:t>
            </a:r>
            <a:r>
              <a:rPr spc="-105" dirty="0"/>
              <a:t> </a:t>
            </a:r>
            <a:r>
              <a:rPr sz="3750" dirty="0">
                <a:latin typeface="Courier New"/>
                <a:cs typeface="Courier New"/>
              </a:rPr>
              <a:t>ConnectionLoss</a:t>
            </a:r>
            <a:endParaRPr sz="375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82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150084" y="2109871"/>
            <a:ext cx="7672070" cy="35979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26390" marR="527050" indent="-313690">
              <a:lnSpc>
                <a:spcPts val="3760"/>
              </a:lnSpc>
              <a:spcBef>
                <a:spcPts val="254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0" dirty="0">
                <a:latin typeface="Calibri"/>
                <a:cs typeface="Calibri"/>
              </a:rPr>
              <a:t>A </a:t>
            </a:r>
            <a:r>
              <a:rPr sz="3150" spc="-5" dirty="0">
                <a:latin typeface="Calibri"/>
                <a:cs typeface="Calibri"/>
              </a:rPr>
              <a:t>process </a:t>
            </a:r>
            <a:r>
              <a:rPr sz="3150" spc="0" dirty="0">
                <a:latin typeface="Calibri"/>
                <a:cs typeface="Calibri"/>
              </a:rPr>
              <a:t>will </a:t>
            </a:r>
            <a:r>
              <a:rPr sz="3150" dirty="0">
                <a:latin typeface="Calibri"/>
                <a:cs typeface="Calibri"/>
              </a:rPr>
              <a:t>not see </a:t>
            </a:r>
            <a:r>
              <a:rPr sz="3150" spc="-25" dirty="0">
                <a:latin typeface="Calibri"/>
                <a:cs typeface="Calibri"/>
              </a:rPr>
              <a:t>state </a:t>
            </a:r>
            <a:r>
              <a:rPr sz="3150" dirty="0">
                <a:latin typeface="Calibri"/>
                <a:cs typeface="Calibri"/>
              </a:rPr>
              <a:t>changes </a:t>
            </a:r>
            <a:r>
              <a:rPr sz="3150" spc="0" dirty="0">
                <a:latin typeface="Calibri"/>
                <a:cs typeface="Calibri"/>
              </a:rPr>
              <a:t>while  </a:t>
            </a:r>
            <a:r>
              <a:rPr sz="3150" spc="-5" dirty="0">
                <a:latin typeface="Calibri"/>
                <a:cs typeface="Calibri"/>
              </a:rPr>
              <a:t>disconnected</a:t>
            </a:r>
            <a:endParaRPr sz="3150">
              <a:latin typeface="Calibri"/>
              <a:cs typeface="Calibri"/>
            </a:endParaRPr>
          </a:p>
          <a:p>
            <a:pPr marL="326390" marR="137160" indent="-313690">
              <a:lnSpc>
                <a:spcPct val="99900"/>
              </a:lnSpc>
              <a:spcBef>
                <a:spcPts val="71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15" dirty="0">
                <a:latin typeface="Calibri"/>
                <a:cs typeface="Calibri"/>
              </a:rPr>
              <a:t>Masters </a:t>
            </a:r>
            <a:r>
              <a:rPr sz="3150" dirty="0">
                <a:latin typeface="Calibri"/>
                <a:cs typeface="Calibri"/>
              </a:rPr>
              <a:t>should act very </a:t>
            </a:r>
            <a:r>
              <a:rPr sz="3150" spc="-25" dirty="0">
                <a:latin typeface="Calibri"/>
                <a:cs typeface="Calibri"/>
              </a:rPr>
              <a:t>conservaAvely, </a:t>
            </a:r>
            <a:r>
              <a:rPr sz="3150" dirty="0">
                <a:latin typeface="Calibri"/>
                <a:cs typeface="Calibri"/>
              </a:rPr>
              <a:t>they  should not assume </a:t>
            </a:r>
            <a:r>
              <a:rPr sz="3150" spc="-5" dirty="0">
                <a:latin typeface="Calibri"/>
                <a:cs typeface="Calibri"/>
              </a:rPr>
              <a:t>that </a:t>
            </a:r>
            <a:r>
              <a:rPr sz="3150" dirty="0">
                <a:latin typeface="Calibri"/>
                <a:cs typeface="Calibri"/>
              </a:rPr>
              <a:t>they </a:t>
            </a:r>
            <a:r>
              <a:rPr sz="3150" spc="-20" dirty="0">
                <a:latin typeface="Calibri"/>
                <a:cs typeface="Calibri"/>
              </a:rPr>
              <a:t>sAll have  </a:t>
            </a:r>
            <a:r>
              <a:rPr sz="3150" spc="-10" dirty="0">
                <a:latin typeface="Calibri"/>
                <a:cs typeface="Calibri"/>
              </a:rPr>
              <a:t>mastership</a:t>
            </a:r>
            <a:endParaRPr sz="3150">
              <a:latin typeface="Calibri"/>
              <a:cs typeface="Calibri"/>
            </a:endParaRPr>
          </a:p>
          <a:p>
            <a:pPr marL="326390" marR="5080" indent="-313690">
              <a:lnSpc>
                <a:spcPct val="100299"/>
              </a:lnSpc>
              <a:spcBef>
                <a:spcPts val="819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dirty="0">
                <a:latin typeface="Calibri"/>
                <a:cs typeface="Calibri"/>
              </a:rPr>
              <a:t>Don't </a:t>
            </a:r>
            <a:r>
              <a:rPr sz="3150" spc="-10" dirty="0">
                <a:latin typeface="Calibri"/>
                <a:cs typeface="Calibri"/>
              </a:rPr>
              <a:t>treat </a:t>
            </a:r>
            <a:r>
              <a:rPr sz="3150" dirty="0">
                <a:latin typeface="Calibri"/>
                <a:cs typeface="Calibri"/>
              </a:rPr>
              <a:t>as if it's </a:t>
            </a:r>
            <a:r>
              <a:rPr sz="3150" spc="0" dirty="0">
                <a:latin typeface="Calibri"/>
                <a:cs typeface="Calibri"/>
              </a:rPr>
              <a:t>the end </a:t>
            </a:r>
            <a:r>
              <a:rPr sz="3150" dirty="0">
                <a:latin typeface="Calibri"/>
                <a:cs typeface="Calibri"/>
              </a:rPr>
              <a:t>of </a:t>
            </a:r>
            <a:r>
              <a:rPr sz="3150" spc="0" dirty="0">
                <a:latin typeface="Calibri"/>
                <a:cs typeface="Calibri"/>
              </a:rPr>
              <a:t>the </a:t>
            </a:r>
            <a:r>
              <a:rPr sz="3150" spc="-5" dirty="0">
                <a:latin typeface="Calibri"/>
                <a:cs typeface="Calibri"/>
              </a:rPr>
              <a:t>world. </a:t>
            </a:r>
            <a:r>
              <a:rPr sz="3150" dirty="0">
                <a:latin typeface="Calibri"/>
                <a:cs typeface="Calibri"/>
              </a:rPr>
              <a:t>The  client </a:t>
            </a:r>
            <a:r>
              <a:rPr sz="3150" spc="-10" dirty="0">
                <a:latin typeface="Calibri"/>
                <a:cs typeface="Calibri"/>
              </a:rPr>
              <a:t>library </a:t>
            </a:r>
            <a:r>
              <a:rPr sz="3150" spc="0" dirty="0">
                <a:latin typeface="Calibri"/>
                <a:cs typeface="Calibri"/>
              </a:rPr>
              <a:t>will try </a:t>
            </a:r>
            <a:r>
              <a:rPr sz="3150" spc="-10" dirty="0">
                <a:latin typeface="Calibri"/>
                <a:cs typeface="Calibri"/>
              </a:rPr>
              <a:t>to recover </a:t>
            </a:r>
            <a:r>
              <a:rPr sz="3150" spc="0" dirty="0">
                <a:latin typeface="Calibri"/>
                <a:cs typeface="Calibri"/>
              </a:rPr>
              <a:t>the</a:t>
            </a:r>
            <a:r>
              <a:rPr sz="3150" spc="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session</a:t>
            </a:r>
            <a:endParaRPr sz="3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0180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1584" y="987191"/>
            <a:ext cx="279654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Other</a:t>
            </a:r>
            <a:r>
              <a:rPr spc="-95" dirty="0"/>
              <a:t> </a:t>
            </a:r>
            <a:r>
              <a:rPr spc="-5" dirty="0"/>
              <a:t>issues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83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150084" y="2018423"/>
            <a:ext cx="7715884" cy="303911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30" dirty="0">
                <a:latin typeface="Calibri"/>
                <a:cs typeface="Calibri"/>
              </a:rPr>
              <a:t>Watch </a:t>
            </a:r>
            <a:r>
              <a:rPr sz="3150" dirty="0">
                <a:latin typeface="Calibri"/>
                <a:cs typeface="Calibri"/>
              </a:rPr>
              <a:t>out </a:t>
            </a:r>
            <a:r>
              <a:rPr sz="3150" spc="-20" dirty="0">
                <a:latin typeface="Calibri"/>
                <a:cs typeface="Calibri"/>
              </a:rPr>
              <a:t>for </a:t>
            </a:r>
            <a:r>
              <a:rPr sz="2750" spc="0" dirty="0">
                <a:latin typeface="Courier New"/>
                <a:cs typeface="Courier New"/>
              </a:rPr>
              <a:t>SEQUENTIAL</a:t>
            </a:r>
            <a:r>
              <a:rPr sz="2750" spc="-1010" dirty="0">
                <a:latin typeface="Courier New"/>
                <a:cs typeface="Courier New"/>
              </a:rPr>
              <a:t> </a:t>
            </a:r>
            <a:r>
              <a:rPr sz="3150" spc="0" dirty="0">
                <a:latin typeface="Calibri"/>
                <a:cs typeface="Calibri"/>
              </a:rPr>
              <a:t>| </a:t>
            </a:r>
            <a:r>
              <a:rPr sz="2750" spc="0" dirty="0">
                <a:latin typeface="Courier New"/>
                <a:cs typeface="Courier New"/>
              </a:rPr>
              <a:t>EPHEMERAL</a:t>
            </a:r>
            <a:r>
              <a:rPr sz="3150" spc="0" dirty="0">
                <a:latin typeface="Calibri"/>
                <a:cs typeface="Calibri"/>
              </a:rPr>
              <a:t>!</a:t>
            </a:r>
            <a:endParaRPr sz="315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5" dirty="0">
                <a:latin typeface="Calibri"/>
                <a:cs typeface="Calibri"/>
              </a:rPr>
              <a:t>Problems </a:t>
            </a:r>
            <a:r>
              <a:rPr sz="3150" spc="-10" dirty="0">
                <a:latin typeface="Calibri"/>
                <a:cs typeface="Calibri"/>
              </a:rPr>
              <a:t>rese</a:t>
            </a:r>
            <a:r>
              <a:rPr lang="en-US" sz="3150" spc="-10" dirty="0">
                <a:latin typeface="Calibri"/>
                <a:cs typeface="Calibri"/>
              </a:rPr>
              <a:t>ttin</a:t>
            </a:r>
            <a:r>
              <a:rPr sz="3150" spc="-10" dirty="0">
                <a:latin typeface="Calibri"/>
                <a:cs typeface="Calibri"/>
              </a:rPr>
              <a:t>g </a:t>
            </a:r>
            <a:r>
              <a:rPr sz="3150" spc="0" dirty="0">
                <a:latin typeface="Calibri"/>
                <a:cs typeface="Calibri"/>
              </a:rPr>
              <a:t>the </a:t>
            </a:r>
            <a:r>
              <a:rPr sz="3150" spc="-10" dirty="0" err="1">
                <a:latin typeface="Calibri"/>
                <a:cs typeface="Calibri"/>
              </a:rPr>
              <a:t>ZooKeeper</a:t>
            </a:r>
            <a:r>
              <a:rPr sz="315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state</a:t>
            </a:r>
            <a:endParaRPr sz="3150" dirty="0">
              <a:latin typeface="Calibri"/>
              <a:cs typeface="Calibri"/>
            </a:endParaRPr>
          </a:p>
          <a:p>
            <a:pPr marL="753745" marR="5080" lvl="1" indent="-314325">
              <a:lnSpc>
                <a:spcPct val="102699"/>
              </a:lnSpc>
              <a:spcBef>
                <a:spcPts val="585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dirty="0">
                <a:latin typeface="Calibri"/>
                <a:cs typeface="Calibri"/>
              </a:rPr>
              <a:t>What </a:t>
            </a:r>
            <a:r>
              <a:rPr sz="2750" spc="0" dirty="0">
                <a:latin typeface="Calibri"/>
                <a:cs typeface="Calibri"/>
              </a:rPr>
              <a:t>happens </a:t>
            </a:r>
            <a:r>
              <a:rPr sz="2750" spc="5" dirty="0">
                <a:latin typeface="Calibri"/>
                <a:cs typeface="Calibri"/>
              </a:rPr>
              <a:t>when </a:t>
            </a:r>
            <a:r>
              <a:rPr sz="2750" spc="-5" dirty="0">
                <a:latin typeface="Calibri"/>
                <a:cs typeface="Calibri"/>
              </a:rPr>
              <a:t>you </a:t>
            </a:r>
            <a:r>
              <a:rPr sz="2750" spc="0" dirty="0">
                <a:latin typeface="Calibri"/>
                <a:cs typeface="Calibri"/>
              </a:rPr>
              <a:t>clear </a:t>
            </a:r>
            <a:r>
              <a:rPr sz="2750" dirty="0">
                <a:latin typeface="Calibri"/>
                <a:cs typeface="Calibri"/>
              </a:rPr>
              <a:t>server </a:t>
            </a:r>
            <a:r>
              <a:rPr sz="2750" spc="-20" dirty="0">
                <a:latin typeface="Calibri"/>
                <a:cs typeface="Calibri"/>
              </a:rPr>
              <a:t>state </a:t>
            </a:r>
            <a:r>
              <a:rPr sz="2750" spc="0" dirty="0">
                <a:latin typeface="Calibri"/>
                <a:cs typeface="Calibri"/>
              </a:rPr>
              <a:t>while  </a:t>
            </a:r>
            <a:r>
              <a:rPr sz="2750" dirty="0">
                <a:latin typeface="Calibri"/>
                <a:cs typeface="Calibri"/>
              </a:rPr>
              <a:t>clients </a:t>
            </a:r>
            <a:r>
              <a:rPr sz="2750" spc="-10" dirty="0">
                <a:latin typeface="Calibri"/>
                <a:cs typeface="Calibri"/>
              </a:rPr>
              <a:t>are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0" dirty="0">
                <a:latin typeface="Calibri"/>
                <a:cs typeface="Calibri"/>
              </a:rPr>
              <a:t>running?</a:t>
            </a:r>
            <a:endParaRPr sz="2750" dirty="0">
              <a:latin typeface="Calibri"/>
              <a:cs typeface="Calibri"/>
            </a:endParaRPr>
          </a:p>
          <a:p>
            <a:pPr marL="753745" marR="84455" lvl="1" indent="-314325">
              <a:lnSpc>
                <a:spcPct val="102699"/>
              </a:lnSpc>
              <a:spcBef>
                <a:spcPts val="535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dirty="0">
                <a:latin typeface="Calibri"/>
                <a:cs typeface="Calibri"/>
              </a:rPr>
              <a:t>What </a:t>
            </a:r>
            <a:r>
              <a:rPr sz="2750" spc="0" dirty="0">
                <a:latin typeface="Calibri"/>
                <a:cs typeface="Calibri"/>
              </a:rPr>
              <a:t>happens </a:t>
            </a:r>
            <a:r>
              <a:rPr sz="2750" spc="5" dirty="0">
                <a:latin typeface="Calibri"/>
                <a:cs typeface="Calibri"/>
              </a:rPr>
              <a:t>when </a:t>
            </a:r>
            <a:r>
              <a:rPr sz="2750" spc="-5" dirty="0">
                <a:latin typeface="Calibri"/>
                <a:cs typeface="Calibri"/>
              </a:rPr>
              <a:t>you </a:t>
            </a:r>
            <a:r>
              <a:rPr sz="2750" spc="0" dirty="0">
                <a:latin typeface="Calibri"/>
                <a:cs typeface="Calibri"/>
              </a:rPr>
              <a:t>clear some </a:t>
            </a:r>
            <a:r>
              <a:rPr sz="2750" spc="-5" dirty="0">
                <a:latin typeface="Calibri"/>
                <a:cs typeface="Calibri"/>
              </a:rPr>
              <a:t>servers </a:t>
            </a:r>
            <a:r>
              <a:rPr sz="2750" dirty="0">
                <a:latin typeface="Calibri"/>
                <a:cs typeface="Calibri"/>
              </a:rPr>
              <a:t>but  </a:t>
            </a:r>
            <a:r>
              <a:rPr sz="2750" spc="0" dirty="0">
                <a:latin typeface="Calibri"/>
                <a:cs typeface="Calibri"/>
              </a:rPr>
              <a:t>not</a:t>
            </a:r>
            <a:r>
              <a:rPr sz="2750" spc="-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others?</a:t>
            </a:r>
            <a:endParaRPr sz="27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4998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0276" y="987191"/>
            <a:ext cx="304736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WriAng </a:t>
            </a:r>
            <a:r>
              <a:rPr dirty="0"/>
              <a:t>a</a:t>
            </a:r>
            <a:r>
              <a:rPr spc="-20" dirty="0"/>
              <a:t> </a:t>
            </a:r>
            <a:r>
              <a:rPr spc="-25" dirty="0"/>
              <a:t>test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84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150084" y="2015911"/>
            <a:ext cx="7645400" cy="43218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5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0" dirty="0">
                <a:latin typeface="Calibri"/>
                <a:cs typeface="Calibri"/>
              </a:rPr>
              <a:t>Use</a:t>
            </a:r>
            <a:r>
              <a:rPr sz="3150" spc="-95" dirty="0">
                <a:latin typeface="Calibri"/>
                <a:cs typeface="Calibri"/>
              </a:rPr>
              <a:t> </a:t>
            </a:r>
            <a:r>
              <a:rPr sz="3150" spc="0" dirty="0">
                <a:latin typeface="Calibri"/>
                <a:cs typeface="Calibri"/>
              </a:rPr>
              <a:t>JUnit</a:t>
            </a:r>
            <a:endParaRPr sz="315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434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0" dirty="0">
                <a:latin typeface="Calibri"/>
                <a:cs typeface="Calibri"/>
              </a:rPr>
              <a:t>Use</a:t>
            </a:r>
            <a:r>
              <a:rPr sz="3150" spc="-70" dirty="0">
                <a:latin typeface="Calibri"/>
                <a:cs typeface="Calibri"/>
              </a:rPr>
              <a:t> </a:t>
            </a:r>
            <a:r>
              <a:rPr sz="3150" spc="0" dirty="0">
                <a:latin typeface="Calibri"/>
                <a:cs typeface="Calibri"/>
              </a:rPr>
              <a:t>QuorumBase</a:t>
            </a:r>
            <a:endParaRPr sz="3150" dirty="0">
              <a:latin typeface="Calibri"/>
              <a:cs typeface="Calibri"/>
            </a:endParaRPr>
          </a:p>
          <a:p>
            <a:pPr marL="760095" lvl="1" indent="-320675">
              <a:lnSpc>
                <a:spcPct val="100000"/>
              </a:lnSpc>
              <a:spcBef>
                <a:spcPts val="320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spc="0" dirty="0">
                <a:latin typeface="Calibri"/>
                <a:cs typeface="Calibri"/>
              </a:rPr>
              <a:t>In </a:t>
            </a:r>
            <a:r>
              <a:rPr sz="2750" dirty="0">
                <a:latin typeface="Calibri"/>
                <a:cs typeface="Calibri"/>
              </a:rPr>
              <a:t>setup </a:t>
            </a:r>
            <a:r>
              <a:rPr sz="2750" spc="-5" dirty="0">
                <a:latin typeface="Calibri"/>
                <a:cs typeface="Calibri"/>
              </a:rPr>
              <a:t>call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350" spc="0" dirty="0">
                <a:latin typeface="Courier New"/>
                <a:cs typeface="Courier New"/>
              </a:rPr>
              <a:t>QuorumBase.setup()</a:t>
            </a:r>
            <a:endParaRPr sz="2350" dirty="0">
              <a:latin typeface="Courier New"/>
              <a:cs typeface="Courier New"/>
            </a:endParaRPr>
          </a:p>
          <a:p>
            <a:pPr marL="760095" lvl="1" indent="-320675">
              <a:lnSpc>
                <a:spcPct val="100000"/>
              </a:lnSpc>
              <a:spcBef>
                <a:spcPts val="359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spc="0" dirty="0">
                <a:latin typeface="Calibri"/>
                <a:cs typeface="Calibri"/>
              </a:rPr>
              <a:t>In </a:t>
            </a:r>
            <a:r>
              <a:rPr sz="2750" dirty="0">
                <a:latin typeface="Calibri"/>
                <a:cs typeface="Calibri"/>
              </a:rPr>
              <a:t>tearDown </a:t>
            </a:r>
            <a:r>
              <a:rPr sz="2750" spc="-5" dirty="0">
                <a:latin typeface="Calibri"/>
                <a:cs typeface="Calibri"/>
              </a:rPr>
              <a:t>call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350" spc="0" dirty="0">
                <a:latin typeface="Courier New"/>
                <a:cs typeface="Courier New"/>
              </a:rPr>
              <a:t>QuorumBase.tearDown()</a:t>
            </a:r>
            <a:endParaRPr sz="2350" dirty="0">
              <a:latin typeface="Courier New"/>
              <a:cs typeface="Courier New"/>
            </a:endParaRPr>
          </a:p>
          <a:p>
            <a:pPr marL="332740" indent="-320040">
              <a:lnSpc>
                <a:spcPct val="100000"/>
              </a:lnSpc>
              <a:spcBef>
                <a:spcPts val="409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spc="-20" dirty="0">
                <a:latin typeface="Calibri"/>
                <a:cs typeface="Calibri"/>
              </a:rPr>
              <a:t>Write </a:t>
            </a:r>
            <a:r>
              <a:rPr sz="3150" spc="0" dirty="0">
                <a:latin typeface="Calibri"/>
                <a:cs typeface="Calibri"/>
              </a:rPr>
              <a:t>a </a:t>
            </a:r>
            <a:r>
              <a:rPr sz="3150" dirty="0">
                <a:latin typeface="Calibri"/>
                <a:cs typeface="Calibri"/>
              </a:rPr>
              <a:t>simple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test</a:t>
            </a:r>
            <a:endParaRPr sz="3150" dirty="0">
              <a:latin typeface="Calibri"/>
              <a:cs typeface="Calibri"/>
            </a:endParaRPr>
          </a:p>
          <a:p>
            <a:pPr marL="753745" marR="628015" lvl="1" indent="-314325">
              <a:lnSpc>
                <a:spcPts val="2990"/>
              </a:lnSpc>
              <a:spcBef>
                <a:spcPts val="680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spc="0" dirty="0">
                <a:latin typeface="Calibri"/>
                <a:cs typeface="Calibri"/>
              </a:rPr>
              <a:t>Use </a:t>
            </a:r>
            <a:r>
              <a:rPr sz="2350" spc="0" dirty="0">
                <a:latin typeface="Courier New"/>
                <a:cs typeface="Courier New"/>
              </a:rPr>
              <a:t>QuorumBase.hostPort</a:t>
            </a:r>
            <a:r>
              <a:rPr sz="2350" spc="-850" dirty="0">
                <a:latin typeface="Courier New"/>
                <a:cs typeface="Courier New"/>
              </a:rPr>
              <a:t>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spc="-10" dirty="0">
                <a:latin typeface="Calibri"/>
                <a:cs typeface="Calibri"/>
              </a:rPr>
              <a:t>iniAalize </a:t>
            </a:r>
            <a:r>
              <a:rPr sz="2750" spc="0">
                <a:latin typeface="Calibri"/>
                <a:cs typeface="Calibri"/>
              </a:rPr>
              <a:t>the  </a:t>
            </a:r>
            <a:r>
              <a:rPr sz="2750" spc="-5">
                <a:latin typeface="Calibri"/>
                <a:cs typeface="Calibri"/>
              </a:rPr>
              <a:t>ZooKeeper </a:t>
            </a:r>
            <a:r>
              <a:rPr sz="2750" dirty="0">
                <a:latin typeface="Calibri"/>
                <a:cs typeface="Calibri"/>
              </a:rPr>
              <a:t>object in </a:t>
            </a:r>
            <a:r>
              <a:rPr sz="2750" spc="0" dirty="0">
                <a:latin typeface="Calibri"/>
                <a:cs typeface="Calibri"/>
              </a:rPr>
              <a:t>the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tests</a:t>
            </a:r>
            <a:endParaRPr sz="2750" dirty="0">
              <a:latin typeface="Calibri"/>
              <a:cs typeface="Calibri"/>
            </a:endParaRPr>
          </a:p>
          <a:p>
            <a:pPr marL="753745" lvl="1" indent="-314325">
              <a:lnSpc>
                <a:spcPct val="100000"/>
              </a:lnSpc>
              <a:spcBef>
                <a:spcPts val="280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spc="-5" dirty="0">
                <a:latin typeface="Calibri"/>
                <a:cs typeface="Calibri"/>
              </a:rPr>
              <a:t>Startup </a:t>
            </a:r>
            <a:r>
              <a:rPr sz="2750" spc="0" dirty="0">
                <a:latin typeface="Calibri"/>
                <a:cs typeface="Calibri"/>
              </a:rPr>
              <a:t>a </a:t>
            </a:r>
            <a:r>
              <a:rPr sz="2750" spc="-5" dirty="0">
                <a:latin typeface="Calibri"/>
                <a:cs typeface="Calibri"/>
              </a:rPr>
              <a:t>master </a:t>
            </a:r>
            <a:r>
              <a:rPr sz="2750" spc="0" dirty="0">
                <a:latin typeface="Calibri"/>
                <a:cs typeface="Calibri"/>
              </a:rPr>
              <a:t>and a </a:t>
            </a:r>
            <a:r>
              <a:rPr sz="2750" spc="-5" dirty="0">
                <a:latin typeface="Calibri"/>
                <a:cs typeface="Calibri"/>
              </a:rPr>
              <a:t>backup.</a:t>
            </a:r>
            <a:endParaRPr sz="2750" dirty="0">
              <a:latin typeface="Calibri"/>
              <a:cs typeface="Calibri"/>
            </a:endParaRPr>
          </a:p>
          <a:p>
            <a:pPr marL="753745" lvl="1" indent="-314325">
              <a:lnSpc>
                <a:spcPct val="100000"/>
              </a:lnSpc>
              <a:spcBef>
                <a:spcPts val="355"/>
              </a:spcBef>
              <a:buSzPct val="45454"/>
              <a:buFont typeface="Wingdings"/>
              <a:buChar char=""/>
              <a:tabLst>
                <a:tab pos="760730" algn="l"/>
              </a:tabLst>
            </a:pPr>
            <a:r>
              <a:rPr sz="2750" spc="0" dirty="0">
                <a:latin typeface="Calibri"/>
                <a:cs typeface="Calibri"/>
              </a:rPr>
              <a:t>Kill the </a:t>
            </a:r>
            <a:r>
              <a:rPr sz="2750" spc="-5" dirty="0">
                <a:latin typeface="Calibri"/>
                <a:cs typeface="Calibri"/>
              </a:rPr>
              <a:t>master </a:t>
            </a:r>
            <a:r>
              <a:rPr sz="2750" spc="0" dirty="0">
                <a:latin typeface="Calibri"/>
                <a:cs typeface="Calibri"/>
              </a:rPr>
              <a:t>and </a:t>
            </a:r>
            <a:r>
              <a:rPr sz="2750" spc="-15" dirty="0">
                <a:latin typeface="Calibri"/>
                <a:cs typeface="Calibri"/>
              </a:rPr>
              <a:t>make </a:t>
            </a:r>
            <a:r>
              <a:rPr sz="2750" spc="-5" dirty="0">
                <a:latin typeface="Calibri"/>
                <a:cs typeface="Calibri"/>
              </a:rPr>
              <a:t>sure </a:t>
            </a:r>
            <a:r>
              <a:rPr sz="2750" dirty="0">
                <a:latin typeface="Calibri"/>
                <a:cs typeface="Calibri"/>
              </a:rPr>
              <a:t>backup </a:t>
            </a:r>
            <a:r>
              <a:rPr sz="2750" spc="-20" dirty="0">
                <a:latin typeface="Calibri"/>
                <a:cs typeface="Calibri"/>
              </a:rPr>
              <a:t>takes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19741948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46" y="1017339"/>
            <a:ext cx="734377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Guidelines </a:t>
            </a:r>
            <a:r>
              <a:rPr sz="3950" spc="-30" dirty="0"/>
              <a:t>for</a:t>
            </a:r>
            <a:r>
              <a:rPr sz="3950" spc="-25" dirty="0"/>
              <a:t> </a:t>
            </a:r>
            <a:r>
              <a:rPr sz="3350" dirty="0">
                <a:latin typeface="Courier New"/>
                <a:cs typeface="Courier New"/>
              </a:rPr>
              <a:t>SessionExpiration</a:t>
            </a:r>
            <a:endParaRPr sz="335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85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150084" y="2018423"/>
            <a:ext cx="7741284" cy="426720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26390" indent="-313690">
              <a:lnSpc>
                <a:spcPct val="100000"/>
              </a:lnSpc>
              <a:spcBef>
                <a:spcPts val="8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dirty="0">
                <a:latin typeface="Calibri"/>
                <a:cs typeface="Calibri"/>
              </a:rPr>
              <a:t>It is </a:t>
            </a:r>
            <a:r>
              <a:rPr sz="3150" spc="0" dirty="0">
                <a:latin typeface="Calibri"/>
                <a:cs typeface="Calibri"/>
              </a:rPr>
              <a:t>the end </a:t>
            </a:r>
            <a:r>
              <a:rPr sz="3150" dirty="0">
                <a:latin typeface="Calibri"/>
                <a:cs typeface="Calibri"/>
              </a:rPr>
              <a:t>of </a:t>
            </a:r>
            <a:r>
              <a:rPr sz="3150" spc="0" dirty="0">
                <a:latin typeface="Calibri"/>
                <a:cs typeface="Calibri"/>
              </a:rPr>
              <a:t>the</a:t>
            </a:r>
            <a:r>
              <a:rPr sz="3150" spc="-4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world!</a:t>
            </a:r>
            <a:endParaRPr sz="3150" dirty="0">
              <a:latin typeface="Calibri"/>
              <a:cs typeface="Calibri"/>
            </a:endParaRPr>
          </a:p>
          <a:p>
            <a:pPr marL="326390" indent="-313690">
              <a:lnSpc>
                <a:spcPct val="100000"/>
              </a:lnSpc>
              <a:spcBef>
                <a:spcPts val="73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dirty="0">
                <a:latin typeface="Calibri"/>
                <a:cs typeface="Calibri"/>
              </a:rPr>
              <a:t>Should </a:t>
            </a:r>
            <a:r>
              <a:rPr sz="3150" spc="0" dirty="0">
                <a:latin typeface="Calibri"/>
                <a:cs typeface="Calibri"/>
              </a:rPr>
              <a:t>be</a:t>
            </a:r>
            <a:r>
              <a:rPr sz="3150" spc="-70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rare.</a:t>
            </a:r>
            <a:endParaRPr sz="3150" dirty="0">
              <a:latin typeface="Calibri"/>
              <a:cs typeface="Calibri"/>
            </a:endParaRPr>
          </a:p>
          <a:p>
            <a:pPr marL="326390" marR="618490" indent="-313690">
              <a:lnSpc>
                <a:spcPct val="102899"/>
              </a:lnSpc>
              <a:spcBef>
                <a:spcPts val="655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dirty="0">
                <a:latin typeface="Calibri"/>
                <a:cs typeface="Calibri"/>
              </a:rPr>
              <a:t>The session handle is dead, so </a:t>
            </a:r>
            <a:r>
              <a:rPr sz="3150" spc="-10" dirty="0">
                <a:latin typeface="Calibri"/>
                <a:cs typeface="Calibri"/>
              </a:rPr>
              <a:t>you </a:t>
            </a:r>
            <a:r>
              <a:rPr sz="3150" dirty="0">
                <a:latin typeface="Calibri"/>
                <a:cs typeface="Calibri"/>
              </a:rPr>
              <a:t>need </a:t>
            </a:r>
            <a:r>
              <a:rPr sz="3150" spc="0" dirty="0">
                <a:latin typeface="Calibri"/>
                <a:cs typeface="Calibri"/>
              </a:rPr>
              <a:t>a  </a:t>
            </a:r>
            <a:r>
              <a:rPr sz="3150" dirty="0">
                <a:latin typeface="Calibri"/>
                <a:cs typeface="Calibri"/>
              </a:rPr>
              <a:t>new</a:t>
            </a:r>
            <a:r>
              <a:rPr sz="3150" spc="-9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one.</a:t>
            </a:r>
          </a:p>
          <a:p>
            <a:pPr marL="326390" marR="5080" indent="-313690">
              <a:lnSpc>
                <a:spcPct val="100600"/>
              </a:lnSpc>
              <a:spcBef>
                <a:spcPts val="710"/>
              </a:spcBef>
              <a:buSzPct val="44444"/>
              <a:buFont typeface="Wingdings"/>
              <a:buChar char=""/>
              <a:tabLst>
                <a:tab pos="333375" algn="l"/>
              </a:tabLst>
            </a:pPr>
            <a:r>
              <a:rPr sz="3150" dirty="0">
                <a:latin typeface="Calibri"/>
                <a:cs typeface="Calibri"/>
              </a:rPr>
              <a:t>It is </a:t>
            </a:r>
            <a:r>
              <a:rPr sz="3150" spc="-5" dirty="0">
                <a:latin typeface="Calibri"/>
                <a:cs typeface="Calibri"/>
              </a:rPr>
              <a:t>dangerous </a:t>
            </a:r>
            <a:r>
              <a:rPr sz="3150" spc="-10" dirty="0">
                <a:latin typeface="Calibri"/>
                <a:cs typeface="Calibri"/>
              </a:rPr>
              <a:t>to </a:t>
            </a:r>
            <a:r>
              <a:rPr sz="3150" spc="0" dirty="0">
                <a:latin typeface="Calibri"/>
                <a:cs typeface="Calibri"/>
              </a:rPr>
              <a:t>try </a:t>
            </a:r>
            <a:r>
              <a:rPr sz="3150" spc="-10" dirty="0">
                <a:latin typeface="Calibri"/>
                <a:cs typeface="Calibri"/>
              </a:rPr>
              <a:t>to transparently recover  </a:t>
            </a:r>
            <a:r>
              <a:rPr sz="3150" spc="-5" dirty="0">
                <a:latin typeface="Calibri"/>
                <a:cs typeface="Calibri"/>
              </a:rPr>
              <a:t>by </a:t>
            </a:r>
            <a:r>
              <a:rPr sz="3150" spc="-10" dirty="0">
                <a:latin typeface="Calibri"/>
                <a:cs typeface="Calibri"/>
              </a:rPr>
              <a:t>crea</a:t>
            </a:r>
            <a:r>
              <a:rPr lang="en-US" sz="3150" spc="-10" dirty="0">
                <a:latin typeface="Calibri"/>
                <a:cs typeface="Calibri"/>
              </a:rPr>
              <a:t>ti</a:t>
            </a:r>
            <a:r>
              <a:rPr sz="3150" spc="-10" dirty="0">
                <a:latin typeface="Calibri"/>
                <a:cs typeface="Calibri"/>
              </a:rPr>
              <a:t>ng </a:t>
            </a:r>
            <a:r>
              <a:rPr sz="3150" spc="0" dirty="0">
                <a:latin typeface="Calibri"/>
                <a:cs typeface="Calibri"/>
              </a:rPr>
              <a:t>a </a:t>
            </a:r>
            <a:r>
              <a:rPr sz="3150" dirty="0">
                <a:latin typeface="Calibri"/>
                <a:cs typeface="Calibri"/>
              </a:rPr>
              <a:t>new session. </a:t>
            </a:r>
            <a:r>
              <a:rPr sz="3150" spc="0" dirty="0">
                <a:latin typeface="Calibri"/>
                <a:cs typeface="Calibri"/>
              </a:rPr>
              <a:t>Usually </a:t>
            </a:r>
            <a:r>
              <a:rPr sz="3150" spc="-5" dirty="0">
                <a:latin typeface="Calibri"/>
                <a:cs typeface="Calibri"/>
              </a:rPr>
              <a:t>there is  </a:t>
            </a:r>
            <a:r>
              <a:rPr sz="3150" dirty="0">
                <a:latin typeface="Calibri"/>
                <a:cs typeface="Calibri"/>
              </a:rPr>
              <a:t>some </a:t>
            </a:r>
            <a:r>
              <a:rPr sz="3150" spc="0" dirty="0">
                <a:latin typeface="Calibri"/>
                <a:cs typeface="Calibri"/>
              </a:rPr>
              <a:t>cleanup </a:t>
            </a:r>
            <a:r>
              <a:rPr sz="3150" dirty="0">
                <a:latin typeface="Calibri"/>
                <a:cs typeface="Calibri"/>
              </a:rPr>
              <a:t>and setup </a:t>
            </a:r>
            <a:r>
              <a:rPr sz="3150" spc="-5" dirty="0">
                <a:latin typeface="Calibri"/>
                <a:cs typeface="Calibri"/>
              </a:rPr>
              <a:t>that </a:t>
            </a:r>
            <a:r>
              <a:rPr sz="3150" dirty="0">
                <a:latin typeface="Calibri"/>
                <a:cs typeface="Calibri"/>
              </a:rPr>
              <a:t>needs </a:t>
            </a:r>
            <a:r>
              <a:rPr sz="3150" spc="-10" dirty="0">
                <a:latin typeface="Calibri"/>
                <a:cs typeface="Calibri"/>
              </a:rPr>
              <a:t>to </a:t>
            </a:r>
            <a:r>
              <a:rPr sz="3150" dirty="0">
                <a:latin typeface="Calibri"/>
                <a:cs typeface="Calibri"/>
              </a:rPr>
              <a:t>be  done</a:t>
            </a:r>
          </a:p>
        </p:txBody>
      </p:sp>
    </p:spTree>
    <p:extLst>
      <p:ext uri="{BB962C8B-B14F-4D97-AF65-F5344CB8AC3E}">
        <p14:creationId xmlns:p14="http://schemas.microsoft.com/office/powerpoint/2010/main" val="16525955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184" y="845941"/>
            <a:ext cx="2175057" cy="235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8027" y="2970016"/>
            <a:ext cx="6245225" cy="13544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152650" marR="5080" indent="-2140585">
              <a:lnSpc>
                <a:spcPct val="100400"/>
              </a:lnSpc>
              <a:spcBef>
                <a:spcPts val="80"/>
              </a:spcBef>
            </a:pPr>
            <a:r>
              <a:rPr spc="-5" dirty="0"/>
              <a:t>Code on </a:t>
            </a:r>
            <a:r>
              <a:rPr spc="-15" dirty="0"/>
              <a:t>your </a:t>
            </a:r>
            <a:r>
              <a:rPr spc="-5" dirty="0"/>
              <a:t>own or </a:t>
            </a:r>
            <a:r>
              <a:rPr spc="-20" dirty="0"/>
              <a:t>follow  </a:t>
            </a:r>
            <a:r>
              <a:rPr spc="-15" dirty="0"/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818" y="6859043"/>
            <a:ext cx="14097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7774" y="6859043"/>
            <a:ext cx="102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8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3213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0172" y="987191"/>
            <a:ext cx="2162175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Summary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03124" y="1676166"/>
            <a:ext cx="8669476" cy="426911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61315" marR="5080" indent="-313690">
              <a:lnSpc>
                <a:spcPts val="3170"/>
              </a:lnSpc>
              <a:spcBef>
                <a:spcPts val="530"/>
              </a:spcBef>
              <a:buSzPct val="44067"/>
              <a:buFont typeface="Wingdings"/>
              <a:buChar char=""/>
              <a:tabLst>
                <a:tab pos="368300" algn="l"/>
              </a:tabLst>
            </a:pPr>
            <a:r>
              <a:rPr spc="5" dirty="0"/>
              <a:t>When </a:t>
            </a:r>
            <a:r>
              <a:rPr dirty="0"/>
              <a:t>used </a:t>
            </a:r>
            <a:r>
              <a:rPr spc="-5"/>
              <a:t>properly ZooKeeper </a:t>
            </a:r>
            <a:r>
              <a:rPr spc="-5" dirty="0"/>
              <a:t>can </a:t>
            </a:r>
            <a:r>
              <a:rPr spc="-15" dirty="0"/>
              <a:t>make </a:t>
            </a:r>
            <a:r>
              <a:rPr dirty="0"/>
              <a:t>it </a:t>
            </a:r>
            <a:r>
              <a:rPr spc="-5" dirty="0"/>
              <a:t>easy  </a:t>
            </a:r>
            <a:r>
              <a:rPr spc="-10" dirty="0"/>
              <a:t>to </a:t>
            </a:r>
            <a:r>
              <a:rPr dirty="0"/>
              <a:t>build distributed</a:t>
            </a:r>
            <a:r>
              <a:rPr spc="-60" dirty="0"/>
              <a:t> </a:t>
            </a:r>
            <a:r>
              <a:rPr spc="-5" dirty="0"/>
              <a:t>applicaAons.</a:t>
            </a:r>
          </a:p>
          <a:p>
            <a:pPr marL="361315" marR="618490" indent="-313690">
              <a:lnSpc>
                <a:spcPts val="3150"/>
              </a:lnSpc>
              <a:spcBef>
                <a:spcPts val="819"/>
              </a:spcBef>
              <a:buSzPct val="44067"/>
              <a:buFont typeface="Wingdings"/>
              <a:buChar char=""/>
              <a:tabLst>
                <a:tab pos="368300" algn="l"/>
              </a:tabLst>
            </a:pPr>
            <a:r>
              <a:rPr spc="-5"/>
              <a:t>ZooKeeper </a:t>
            </a:r>
            <a:r>
              <a:rPr dirty="0"/>
              <a:t>is </a:t>
            </a:r>
            <a:r>
              <a:rPr spc="0"/>
              <a:t>a </a:t>
            </a:r>
            <a:r>
              <a:rPr spc="-5"/>
              <a:t>tool </a:t>
            </a:r>
            <a:r>
              <a:rPr spc="-10" dirty="0"/>
              <a:t>to </a:t>
            </a:r>
            <a:r>
              <a:rPr dirty="0"/>
              <a:t>help </a:t>
            </a:r>
            <a:r>
              <a:rPr spc="-5" dirty="0"/>
              <a:t>you </a:t>
            </a:r>
            <a:r>
              <a:rPr dirty="0"/>
              <a:t>deal </a:t>
            </a:r>
            <a:r>
              <a:rPr spc="0" dirty="0"/>
              <a:t>with the  chaos </a:t>
            </a:r>
            <a:r>
              <a:rPr dirty="0"/>
              <a:t>of distributed </a:t>
            </a:r>
            <a:r>
              <a:rPr spc="-15" dirty="0"/>
              <a:t>systems. </a:t>
            </a:r>
            <a:r>
              <a:rPr spc="0" dirty="0"/>
              <a:t>It </a:t>
            </a:r>
            <a:r>
              <a:rPr dirty="0"/>
              <a:t>isn't </a:t>
            </a:r>
            <a:r>
              <a:rPr spc="0" dirty="0"/>
              <a:t>magic.</a:t>
            </a:r>
          </a:p>
          <a:p>
            <a:pPr marL="795020" lvl="1" indent="-320675">
              <a:lnSpc>
                <a:spcPct val="100000"/>
              </a:lnSpc>
              <a:spcBef>
                <a:spcPts val="345"/>
              </a:spcBef>
              <a:buSzPct val="45098"/>
              <a:buFont typeface="Wingdings"/>
              <a:buChar char=""/>
              <a:tabLst>
                <a:tab pos="795655" algn="l"/>
              </a:tabLst>
            </a:pPr>
            <a:r>
              <a:rPr sz="2550" spc="0" dirty="0">
                <a:latin typeface="Calibri"/>
                <a:cs typeface="Calibri"/>
              </a:rPr>
              <a:t>Don't try </a:t>
            </a:r>
            <a:r>
              <a:rPr sz="2550" spc="-5" dirty="0">
                <a:latin typeface="Calibri"/>
                <a:cs typeface="Calibri"/>
              </a:rPr>
              <a:t>to </a:t>
            </a:r>
            <a:r>
              <a:rPr sz="2550" dirty="0">
                <a:latin typeface="Calibri"/>
                <a:cs typeface="Calibri"/>
              </a:rPr>
              <a:t>shortcut </a:t>
            </a:r>
            <a:r>
              <a:rPr sz="2550" spc="0" dirty="0">
                <a:latin typeface="Calibri"/>
                <a:cs typeface="Calibri"/>
              </a:rPr>
              <a:t>the</a:t>
            </a:r>
            <a:r>
              <a:rPr sz="2550" spc="-20" dirty="0">
                <a:latin typeface="Calibri"/>
                <a:cs typeface="Calibri"/>
              </a:rPr>
              <a:t> </a:t>
            </a:r>
            <a:r>
              <a:rPr sz="2550" spc="0" dirty="0">
                <a:latin typeface="Calibri"/>
                <a:cs typeface="Calibri"/>
              </a:rPr>
              <a:t>API</a:t>
            </a:r>
            <a:endParaRPr sz="2550" dirty="0">
              <a:latin typeface="Calibri"/>
              <a:cs typeface="Calibri"/>
            </a:endParaRPr>
          </a:p>
          <a:p>
            <a:pPr marL="795020" lvl="1" indent="-320675">
              <a:lnSpc>
                <a:spcPts val="2905"/>
              </a:lnSpc>
              <a:spcBef>
                <a:spcPts val="300"/>
              </a:spcBef>
              <a:buSzPct val="45098"/>
              <a:buFont typeface="Wingdings"/>
              <a:buChar char=""/>
              <a:tabLst>
                <a:tab pos="795655" algn="l"/>
              </a:tabLst>
            </a:pPr>
            <a:r>
              <a:rPr sz="2550" spc="0" dirty="0">
                <a:latin typeface="Calibri"/>
                <a:cs typeface="Calibri"/>
              </a:rPr>
              <a:t>Think about the </a:t>
            </a:r>
            <a:r>
              <a:rPr sz="2550" dirty="0">
                <a:latin typeface="Calibri"/>
                <a:cs typeface="Calibri"/>
              </a:rPr>
              <a:t>consequences </a:t>
            </a:r>
            <a:r>
              <a:rPr sz="2550" spc="0" dirty="0">
                <a:latin typeface="Calibri"/>
                <a:cs typeface="Calibri"/>
              </a:rPr>
              <a:t>of</a:t>
            </a:r>
            <a:r>
              <a:rPr sz="2550" spc="50" dirty="0">
                <a:latin typeface="Calibri"/>
                <a:cs typeface="Calibri"/>
              </a:rPr>
              <a:t> </a:t>
            </a:r>
            <a:r>
              <a:rPr sz="2350" spc="0" dirty="0">
                <a:latin typeface="Courier New"/>
                <a:cs typeface="Courier New"/>
              </a:rPr>
              <a:t>ConnectionLoss</a:t>
            </a:r>
            <a:endParaRPr sz="2350" dirty="0">
              <a:latin typeface="Courier New"/>
              <a:cs typeface="Courier New"/>
            </a:endParaRPr>
          </a:p>
          <a:p>
            <a:pPr marL="788670">
              <a:lnSpc>
                <a:spcPts val="2905"/>
              </a:lnSpc>
            </a:pPr>
            <a:r>
              <a:rPr sz="2550" spc="0" dirty="0"/>
              <a:t>and</a:t>
            </a:r>
            <a:r>
              <a:rPr sz="2550" spc="-20" dirty="0"/>
              <a:t> </a:t>
            </a:r>
            <a:r>
              <a:rPr sz="2350" spc="0" dirty="0">
                <a:latin typeface="Courier New"/>
                <a:cs typeface="Courier New"/>
              </a:rPr>
              <a:t>SessionExpiration</a:t>
            </a:r>
            <a:endParaRPr sz="2350" dirty="0">
              <a:latin typeface="Courier New"/>
              <a:cs typeface="Courier New"/>
            </a:endParaRPr>
          </a:p>
          <a:p>
            <a:pPr marL="795020" lvl="1" indent="-320675">
              <a:lnSpc>
                <a:spcPct val="100000"/>
              </a:lnSpc>
              <a:spcBef>
                <a:spcPts val="430"/>
              </a:spcBef>
              <a:buSzPct val="45098"/>
              <a:buFont typeface="Wingdings"/>
              <a:buChar char=""/>
              <a:tabLst>
                <a:tab pos="795655" algn="l"/>
              </a:tabLst>
            </a:pPr>
            <a:r>
              <a:rPr sz="2550" spc="-10" dirty="0">
                <a:latin typeface="Calibri"/>
                <a:cs typeface="Calibri"/>
              </a:rPr>
              <a:t>Make </a:t>
            </a:r>
            <a:r>
              <a:rPr sz="2550" spc="-5" dirty="0">
                <a:latin typeface="Calibri"/>
                <a:cs typeface="Calibri"/>
              </a:rPr>
              <a:t>sure you</a:t>
            </a:r>
            <a:r>
              <a:rPr sz="2550" spc="-3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test</a:t>
            </a:r>
            <a:endParaRPr sz="2550" dirty="0">
              <a:latin typeface="Calibri"/>
              <a:cs typeface="Calibri"/>
            </a:endParaRPr>
          </a:p>
          <a:p>
            <a:pPr marL="361315" indent="-313690">
              <a:lnSpc>
                <a:spcPct val="100000"/>
              </a:lnSpc>
              <a:spcBef>
                <a:spcPts val="355"/>
              </a:spcBef>
              <a:buSzPct val="44067"/>
              <a:buFont typeface="Wingdings"/>
              <a:buChar char=""/>
              <a:tabLst>
                <a:tab pos="368300" algn="l"/>
              </a:tabLst>
            </a:pPr>
            <a:r>
              <a:rPr spc="-10" dirty="0"/>
              <a:t>Checkout </a:t>
            </a:r>
            <a:r>
              <a:rPr spc="0" dirty="0"/>
              <a:t>the </a:t>
            </a:r>
            <a:r>
              <a:rPr dirty="0"/>
              <a:t>developer</a:t>
            </a:r>
            <a:r>
              <a:rPr spc="-20" dirty="0"/>
              <a:t> </a:t>
            </a:r>
            <a:r>
              <a:rPr spc="-5" dirty="0"/>
              <a:t>resources</a:t>
            </a:r>
          </a:p>
          <a:p>
            <a:pPr marL="3302000">
              <a:lnSpc>
                <a:spcPct val="100000"/>
              </a:lnSpc>
              <a:spcBef>
                <a:spcPts val="215"/>
              </a:spcBef>
            </a:pPr>
            <a:r>
              <a:rPr sz="2150" spc="5" dirty="0">
                <a:latin typeface="Courier New"/>
                <a:cs typeface="Courier New"/>
                <a:hlinkClick r:id="rId2"/>
              </a:rPr>
              <a:t>http</a:t>
            </a:r>
            <a:r>
              <a:rPr sz="2150" spc="5">
                <a:latin typeface="Courier New"/>
                <a:cs typeface="Courier New"/>
                <a:hlinkClick r:id="rId2"/>
              </a:rPr>
              <a:t>://zookeeper</a:t>
            </a:r>
            <a:r>
              <a:rPr sz="2150" spc="5" dirty="0">
                <a:latin typeface="Courier New"/>
                <a:cs typeface="Courier New"/>
                <a:hlinkClick r:id="rId2"/>
              </a:rPr>
              <a:t>.apache.org</a:t>
            </a:r>
            <a:endParaRPr sz="215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031" y="6859043"/>
            <a:ext cx="14097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0" dirty="0">
                <a:solidFill>
                  <a:srgbClr val="9B9B9B"/>
                </a:solidFill>
                <a:latin typeface="Calibri"/>
                <a:cs typeface="Calibri"/>
              </a:rPr>
              <a:t>Eurosys </a:t>
            </a: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2011 </a:t>
            </a:r>
            <a:r>
              <a:rPr sz="1150" spc="5" dirty="0">
                <a:solidFill>
                  <a:srgbClr val="9B9B9B"/>
                </a:solidFill>
                <a:latin typeface="Calibri"/>
                <a:cs typeface="Calibri"/>
              </a:rPr>
              <a:t>‐</a:t>
            </a:r>
            <a:r>
              <a:rPr sz="1150" spc="-50" dirty="0">
                <a:solidFill>
                  <a:srgbClr val="9B9B9B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9B9B9B"/>
                </a:solidFill>
                <a:latin typeface="Calibri"/>
                <a:cs typeface="Calibri"/>
              </a:rPr>
              <a:t>Tutorial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7637" y="6859043"/>
            <a:ext cx="102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9</a:t>
            </a:r>
            <a:endParaRPr sz="11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0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2619" y="987191"/>
            <a:ext cx="439801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Even </a:t>
            </a:r>
            <a:r>
              <a:rPr spc="-5" dirty="0"/>
              <a:t>small is</a:t>
            </a:r>
            <a:r>
              <a:rPr spc="-55" dirty="0"/>
              <a:t> </a:t>
            </a:r>
            <a:r>
              <a:rPr spc="-15" dirty="0"/>
              <a:t>hard…</a:t>
            </a:r>
          </a:p>
        </p:txBody>
      </p:sp>
      <p:sp>
        <p:nvSpPr>
          <p:cNvPr id="3" name="object 3"/>
          <p:cNvSpPr/>
          <p:nvPr/>
        </p:nvSpPr>
        <p:spPr>
          <a:xfrm>
            <a:off x="1656449" y="2202964"/>
            <a:ext cx="6745500" cy="3366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30041" y="6623026"/>
            <a:ext cx="366285" cy="519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0" dirty="0"/>
              <a:t>Eurosys </a:t>
            </a:r>
            <a:r>
              <a:rPr spc="10" dirty="0"/>
              <a:t>2011 </a:t>
            </a:r>
            <a:r>
              <a:rPr spc="5" dirty="0"/>
              <a:t>‐</a:t>
            </a:r>
            <a:r>
              <a:rPr spc="-50" dirty="0"/>
              <a:t> </a:t>
            </a:r>
            <a:r>
              <a:rPr spc="-5" dirty="0"/>
              <a:t>Tutorial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44937" y="6866256"/>
            <a:ext cx="127635" cy="209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150" spc="10" dirty="0">
                <a:solidFill>
                  <a:srgbClr val="9B9B9B"/>
                </a:solidFill>
                <a:latin typeface="Calibri"/>
                <a:cs typeface="Calibri"/>
              </a:rPr>
              <a:t>9</a:t>
            </a:fld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3252</Words>
  <Application>Microsoft Office PowerPoint</Application>
  <PresentationFormat>Custom</PresentationFormat>
  <Paragraphs>949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MS PGothic</vt:lpstr>
      <vt:lpstr>Arial</vt:lpstr>
      <vt:lpstr>Calibri</vt:lpstr>
      <vt:lpstr>Courier New</vt:lpstr>
      <vt:lpstr>Times New Roman</vt:lpstr>
      <vt:lpstr>Wingdings</vt:lpstr>
      <vt:lpstr>Office Theme</vt:lpstr>
      <vt:lpstr>ZooKeeper Tutorial</vt:lpstr>
      <vt:lpstr>Plan for today</vt:lpstr>
      <vt:lpstr>PowerPoint Presentation</vt:lpstr>
      <vt:lpstr>Yahoo! Portal</vt:lpstr>
      <vt:lpstr>Yahoo!: Workload generated</vt:lpstr>
      <vt:lpstr>Yahoo! Infrastructure</vt:lpstr>
      <vt:lpstr>Coordination is important</vt:lpstr>
      <vt:lpstr>Coordination primitives</vt:lpstr>
      <vt:lpstr>Even small is hard…</vt:lpstr>
      <vt:lpstr>A simple model</vt:lpstr>
      <vt:lpstr>Master crashes</vt:lpstr>
      <vt:lpstr>Worker crashes</vt:lpstr>
      <vt:lpstr>Worker does not receive assignment</vt:lpstr>
      <vt:lpstr>Fault‐tolerant distributed system</vt:lpstr>
      <vt:lpstr>Fault‐tolerant distributed system</vt:lpstr>
      <vt:lpstr>Fully distributed</vt:lpstr>
      <vt:lpstr>Fallacies of distributed computing</vt:lpstr>
      <vt:lpstr>One more fallacy</vt:lpstr>
      <vt:lpstr>Why is it diﬃcult?</vt:lpstr>
      <vt:lpstr>Why is it diﬃcult?</vt:lpstr>
      <vt:lpstr>The case for a coordination service</vt:lpstr>
      <vt:lpstr>Current systems</vt:lpstr>
      <vt:lpstr>Example – Bigtable, HBase</vt:lpstr>
      <vt:lpstr>Example – Bigtable, HBase</vt:lpstr>
      <vt:lpstr>Example – Web crawling</vt:lpstr>
      <vt:lpstr>And more examples…</vt:lpstr>
      <vt:lpstr>Summary of Part 1</vt:lpstr>
      <vt:lpstr>ZooKeeper Tutorial</vt:lpstr>
      <vt:lpstr>ZooKeeper Introduction</vt:lpstr>
      <vt:lpstr>ZooKeeper: Overview</vt:lpstr>
      <vt:lpstr>ZooKeeper: Read operations</vt:lpstr>
      <vt:lpstr>ZooKeeper: Write operations</vt:lpstr>
      <vt:lpstr>ZooKeeper: Semantics of Sessions</vt:lpstr>
      <vt:lpstr>ZooKeeper: API</vt:lpstr>
      <vt:lpstr>ZooKeeper: API</vt:lpstr>
      <vt:lpstr>ZooKeeper: API</vt:lpstr>
      <vt:lpstr>ZooKeeper: Example</vt:lpstr>
      <vt:lpstr>ZooKeeper: Znode changes</vt:lpstr>
      <vt:lpstr>ZooKeeper: Watches</vt:lpstr>
      <vt:lpstr>ZooKeeper: Watches</vt:lpstr>
      <vt:lpstr>ZooKeeper: Watches</vt:lpstr>
      <vt:lpstr>Watches, Locks, and the herd eﬀect</vt:lpstr>
      <vt:lpstr>Watches, Locks, and the herd eﬀect</vt:lpstr>
      <vt:lpstr>Watches, Locks, and the herd eﬀect</vt:lpstr>
      <vt:lpstr>Watches, Locks, and the herd eﬀect</vt:lpstr>
      <vt:lpstr>Watches, Locks, and the herd eﬀect</vt:lpstr>
      <vt:lpstr>Linearizability</vt:lpstr>
      <vt:lpstr>Linearizability</vt:lpstr>
      <vt:lpstr>Linearizability</vt:lpstr>
      <vt:lpstr>Linearizability</vt:lpstr>
      <vt:lpstr>Implementing consensus</vt:lpstr>
      <vt:lpstr>Linearizability</vt:lpstr>
      <vt:lpstr>Hidden channels</vt:lpstr>
      <vt:lpstr>Hidden channels</vt:lpstr>
      <vt:lpstr>Hidden channels</vt:lpstr>
      <vt:lpstr>Hidden channels</vt:lpstr>
      <vt:lpstr>A hat trick…</vt:lpstr>
      <vt:lpstr>A hat trick…</vt:lpstr>
      <vt:lpstr>A hat trick…</vt:lpstr>
      <vt:lpstr>A hat trick…</vt:lpstr>
      <vt:lpstr>A hat trick…</vt:lpstr>
      <vt:lpstr>A hat trick…</vt:lpstr>
      <vt:lpstr>A hat trick…</vt:lpstr>
      <vt:lpstr>Summary of Part 2</vt:lpstr>
      <vt:lpstr>ZooKeeper Tutorial</vt:lpstr>
      <vt:lpstr>Master/Worker System</vt:lpstr>
      <vt:lpstr>Task Queue</vt:lpstr>
      <vt:lpstr>Group Membership</vt:lpstr>
      <vt:lpstr>Leader ElecKon</vt:lpstr>
      <vt:lpstr>Conﬁguration</vt:lpstr>
      <vt:lpstr>Connecting to ZooKeeper</vt:lpstr>
      <vt:lpstr>Worker Processing</vt:lpstr>
      <vt:lpstr>Code on your own or follow  together</vt:lpstr>
      <vt:lpstr>Client Processing</vt:lpstr>
      <vt:lpstr>Code on your own or follow  together</vt:lpstr>
      <vt:lpstr>Master Processing</vt:lpstr>
      <vt:lpstr>Code on your own or follow  together</vt:lpstr>
      <vt:lpstr>Give it a try…</vt:lpstr>
      <vt:lpstr>ZooKeeper Tutorial</vt:lpstr>
      <vt:lpstr>Revisit FLP and CAP</vt:lpstr>
      <vt:lpstr>Revisit FLP and CAP</vt:lpstr>
      <vt:lpstr>Guidelines to ConnectionLoss</vt:lpstr>
      <vt:lpstr>Other issues</vt:lpstr>
      <vt:lpstr>WriAng a test</vt:lpstr>
      <vt:lpstr>Guidelines for SessionExpiration</vt:lpstr>
      <vt:lpstr>Code on your own or follow  together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ZooKeeper Tutorial</dc:title>
  <dc:creator>Flavio Junqueira</dc:creator>
  <cp:lastModifiedBy>Gregory Kesden</cp:lastModifiedBy>
  <cp:revision>5</cp:revision>
  <dcterms:created xsi:type="dcterms:W3CDTF">2017-11-06T14:14:10Z</dcterms:created>
  <dcterms:modified xsi:type="dcterms:W3CDTF">2017-11-06T21:18:05Z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2011-04-10T00:00:00Z</vt:filetime>
  </property>
  <property fmtid="{D5CDD505-2E9C-101B-9397-08002B2CF9AE}" pid="3" name="Creator">
    <vt:lpwstr>Microsoft PowerPoint</vt:lpwstr>
  </property>
  <property fmtid="{D5CDD505-2E9C-101B-9397-08002B2CF9AE}" pid="4" name="LastSaved">
    <vt:filetime>2017-11-06T00:00:00Z</vt:filetime>
  </property>
</Properties>
</file>