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321" r:id="rId2"/>
    <p:sldId id="562" r:id="rId3"/>
    <p:sldId id="563" r:id="rId4"/>
    <p:sldId id="567" r:id="rId5"/>
    <p:sldId id="564" r:id="rId6"/>
    <p:sldId id="566" r:id="rId7"/>
    <p:sldId id="565" r:id="rId8"/>
    <p:sldId id="505" r:id="rId9"/>
    <p:sldId id="519" r:id="rId10"/>
    <p:sldId id="507" r:id="rId11"/>
    <p:sldId id="508" r:id="rId12"/>
    <p:sldId id="510" r:id="rId13"/>
    <p:sldId id="511" r:id="rId14"/>
    <p:sldId id="538" r:id="rId15"/>
    <p:sldId id="539" r:id="rId16"/>
    <p:sldId id="514" r:id="rId17"/>
    <p:sldId id="515" r:id="rId18"/>
    <p:sldId id="540" r:id="rId19"/>
    <p:sldId id="553" r:id="rId20"/>
    <p:sldId id="543" r:id="rId21"/>
    <p:sldId id="554" r:id="rId22"/>
    <p:sldId id="555" r:id="rId23"/>
    <p:sldId id="556" r:id="rId24"/>
    <p:sldId id="557" r:id="rId25"/>
    <p:sldId id="561" r:id="rId26"/>
    <p:sldId id="528" r:id="rId27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D2D1DAFA-F83A-4F67-A5D0-3C575BAC0E3E}">
          <p14:sldIdLst>
            <p14:sldId id="321"/>
            <p14:sldId id="562"/>
            <p14:sldId id="563"/>
            <p14:sldId id="567"/>
            <p14:sldId id="564"/>
            <p14:sldId id="566"/>
            <p14:sldId id="565"/>
            <p14:sldId id="505"/>
            <p14:sldId id="519"/>
            <p14:sldId id="507"/>
            <p14:sldId id="508"/>
          </p14:sldIdLst>
        </p14:section>
        <p14:section name="Leader Election" id="{BF80C294-618E-4F35-9762-E6E790A01CEB}">
          <p14:sldIdLst>
            <p14:sldId id="510"/>
            <p14:sldId id="511"/>
            <p14:sldId id="538"/>
          </p14:sldIdLst>
        </p14:section>
        <p14:section name="Log Replication" id="{E2F9969A-77B2-42C9-BA96-83B9F736CCFE}">
          <p14:sldIdLst>
            <p14:sldId id="539"/>
            <p14:sldId id="514"/>
            <p14:sldId id="515"/>
            <p14:sldId id="540"/>
            <p14:sldId id="553"/>
            <p14:sldId id="543"/>
          </p14:sldIdLst>
        </p14:section>
        <p14:section name="Safety" id="{9DD9CEC4-E009-4AAB-ABE0-C7722E624F3A}">
          <p14:sldIdLst>
            <p14:sldId id="554"/>
            <p14:sldId id="555"/>
            <p14:sldId id="556"/>
            <p14:sldId id="557"/>
            <p14:sldId id="561"/>
          </p14:sldIdLst>
        </p14:section>
        <p14:section name="Conclusion" id="{4818CE86-52BB-4F28-9A0D-B94B2BDCCCC8}">
          <p14:sldIdLst>
            <p14:sldId id="52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B8EB"/>
    <a:srgbClr val="122956"/>
    <a:srgbClr val="2A5DC4"/>
    <a:srgbClr val="00BC00"/>
    <a:srgbClr val="D5FFD5"/>
    <a:srgbClr val="B3C7EF"/>
    <a:srgbClr val="704316"/>
    <a:srgbClr val="008E00"/>
    <a:srgbClr val="00B800"/>
    <a:srgbClr val="3167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13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3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B4B71-9140-4B38-8FE9-F08556C51C98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AC1B91-1108-473C-9275-6CAD8333A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6068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F33C5A0-49AD-4456-B170-B4454905C7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039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3C5A0-49AD-4456-B170-B4454905C7F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694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3C5A0-49AD-4456-B170-B4454905C7F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694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3C5A0-49AD-4456-B170-B4454905C7F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9264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3C5A0-49AD-4456-B170-B4454905C7F9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694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 userDrawn="1"/>
        </p:nvSpPr>
        <p:spPr bwMode="auto">
          <a:xfrm>
            <a:off x="457200" y="457200"/>
            <a:ext cx="8272463" cy="59864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" name="Picture 9" descr="stanfor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4025" y="5257800"/>
            <a:ext cx="614363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698625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10000"/>
            <a:ext cx="6400800" cy="1219200"/>
          </a:xfrm>
        </p:spPr>
        <p:txBody>
          <a:bodyPr/>
          <a:lstStyle>
            <a:lvl1pPr marL="0" indent="0" algn="ctr">
              <a:spcBef>
                <a:spcPct val="0"/>
              </a:spcBef>
              <a:buFont typeface="Arial" charset="0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70331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BF7A2FB-5E63-4F6B-AD89-DAD0D43D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769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21A300-A8DA-4985-B9D1-877729195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591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9EA510-711E-4808-BDFF-EEB70A6EC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022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buClr>
                <a:schemeClr val="tx2"/>
              </a:buClr>
              <a:defRPr/>
            </a:lvl1pPr>
            <a:lvl2pPr>
              <a:spcBef>
                <a:spcPts val="600"/>
              </a:spcBef>
              <a:buClr>
                <a:schemeClr val="tx2"/>
              </a:buClr>
              <a:defRPr/>
            </a:lvl2pPr>
            <a:lvl3pPr>
              <a:spcBef>
                <a:spcPts val="400"/>
              </a:spcBef>
              <a:buClr>
                <a:schemeClr val="tx2"/>
              </a:buClr>
              <a:defRPr/>
            </a:lvl3pPr>
            <a:lvl4pPr>
              <a:spcBef>
                <a:spcPts val="300"/>
              </a:spcBef>
              <a:buClr>
                <a:schemeClr val="tx2"/>
              </a:buClr>
              <a:defRPr/>
            </a:lvl4pPr>
            <a:lvl5pPr>
              <a:spcBef>
                <a:spcPts val="300"/>
              </a:spcBef>
              <a:buClr>
                <a:schemeClr val="tx2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 bwMode="auto">
          <a:xfrm>
            <a:off x="457200" y="914400"/>
            <a:ext cx="82296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October 2013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858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October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0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BA6D86-DBBA-4E58-B0C7-18EC35491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897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906963"/>
          </a:xfrm>
        </p:spPr>
        <p:txBody>
          <a:bodyPr/>
          <a:lstStyle>
            <a:lvl1pPr>
              <a:buClr>
                <a:schemeClr val="tx2"/>
              </a:buClr>
              <a:defRPr sz="22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06963"/>
          </a:xfrm>
        </p:spPr>
        <p:txBody>
          <a:bodyPr/>
          <a:lstStyle>
            <a:lvl1pPr>
              <a:buClr>
                <a:schemeClr val="tx2"/>
              </a:buClr>
              <a:defRPr sz="22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659D765-7126-4B95-ADF3-403BFECAA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ln w="50800" cap="flat">
            <a:solidFill>
              <a:schemeClr val="tx2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2120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191DFC-BCA0-443D-B994-97C841DC0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373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45DFE7-D7AD-4ECD-A9C8-CA1FF5BAF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183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FA54A8-AC05-4E51-97BF-0AE6FFDEE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698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048402-9490-480C-B493-607B1E845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090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22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90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October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324600"/>
            <a:ext cx="3429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E2162002-2512-45FD-82AF-2FE8F2E918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72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90000"/>
        <a:buFont typeface="Arial" charset="0"/>
        <a:buChar char="●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Arial" charset="0"/>
        <a:buChar char="●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raftconsensus.github.io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654174"/>
            <a:ext cx="8229600" cy="1698626"/>
          </a:xfrm>
        </p:spPr>
        <p:txBody>
          <a:bodyPr/>
          <a:lstStyle/>
          <a:p>
            <a:pPr eaLnBrk="1" hangingPunct="1"/>
            <a:r>
              <a:rPr lang="en-US" dirty="0" smtClean="0"/>
              <a:t>The Raft Consensus Algorithm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429000"/>
            <a:ext cx="7239000" cy="1600200"/>
          </a:xfrm>
        </p:spPr>
        <p:txBody>
          <a:bodyPr/>
          <a:lstStyle/>
          <a:p>
            <a:pPr eaLnBrk="1" hangingPunct="1"/>
            <a:r>
              <a:rPr lang="en-US" sz="2200" dirty="0" smtClean="0"/>
              <a:t>Diego Ongaro and John Ousterhout</a:t>
            </a:r>
            <a:endParaRPr lang="en-US" sz="2200" dirty="0" smtClean="0">
              <a:cs typeface="Arial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sz="2200" dirty="0" smtClean="0"/>
              <a:t>Stanford University</a:t>
            </a:r>
          </a:p>
          <a:p>
            <a:pPr eaLnBrk="1" hangingPunct="1"/>
            <a:endParaRPr lang="en-US" sz="1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904"/>
    </mc:Choice>
    <mc:Fallback xmlns="">
      <p:transition spd="slow" advTm="17904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3200400"/>
          </a:xfrm>
        </p:spPr>
        <p:txBody>
          <a:bodyPr/>
          <a:lstStyle/>
          <a:p>
            <a:r>
              <a:rPr lang="en-US" dirty="0" smtClean="0"/>
              <a:t>At any given time, each server is either: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Leader</a:t>
            </a:r>
            <a:r>
              <a:rPr lang="en-US" dirty="0" smtClean="0"/>
              <a:t>: handles </a:t>
            </a:r>
            <a:r>
              <a:rPr lang="en-US" dirty="0"/>
              <a:t>all client interactions, log </a:t>
            </a:r>
            <a:r>
              <a:rPr lang="en-US" dirty="0" smtClean="0"/>
              <a:t>replication</a:t>
            </a:r>
          </a:p>
          <a:p>
            <a:pPr lvl="2"/>
            <a:r>
              <a:rPr lang="en-US" dirty="0" smtClean="0"/>
              <a:t>At most 1 viable leader at a time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Follower</a:t>
            </a:r>
            <a:r>
              <a:rPr lang="en-US" dirty="0" smtClean="0"/>
              <a:t>: completely passive replica (issues no RPCs, responds to incoming RPCs)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Candidate</a:t>
            </a:r>
            <a:r>
              <a:rPr lang="en-US" dirty="0" smtClean="0"/>
              <a:t>: used to elect a new leader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October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971800" y="6324600"/>
            <a:ext cx="3429000" cy="396875"/>
          </a:xfrm>
        </p:spPr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States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521059" y="4990699"/>
            <a:ext cx="1752600" cy="533400"/>
          </a:xfrm>
          <a:prstGeom prst="roundRect">
            <a:avLst>
              <a:gd name="adj" fmla="val 50000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>
                <a:solidFill>
                  <a:srgbClr val="4974CB"/>
                </a:solidFill>
              </a:rPr>
              <a:t>Follower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035659" y="4990699"/>
            <a:ext cx="1752600" cy="533400"/>
          </a:xfrm>
          <a:prstGeom prst="roundRect">
            <a:avLst>
              <a:gd name="adj" fmla="val 50000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4974CB"/>
                </a:solidFill>
              </a:rPr>
              <a:t>Candidate</a:t>
            </a:r>
            <a:endParaRPr lang="en-US" sz="2400" dirty="0">
              <a:solidFill>
                <a:srgbClr val="4974CB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550259" y="4990699"/>
            <a:ext cx="1752600" cy="533400"/>
          </a:xfrm>
          <a:prstGeom prst="roundRect">
            <a:avLst>
              <a:gd name="adj" fmla="val 50000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4974CB"/>
                </a:solidFill>
              </a:rPr>
              <a:t>Leader</a:t>
            </a:r>
            <a:endParaRPr lang="en-US" sz="2400" dirty="0">
              <a:solidFill>
                <a:srgbClr val="4974CB"/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1175352" y="4649002"/>
            <a:ext cx="365760" cy="606392"/>
          </a:xfrm>
          <a:custGeom>
            <a:avLst/>
            <a:gdLst>
              <a:gd name="connsiteX0" fmla="*/ 0 w 365760"/>
              <a:gd name="connsiteY0" fmla="*/ 0 h 606392"/>
              <a:gd name="connsiteX1" fmla="*/ 365760 w 365760"/>
              <a:gd name="connsiteY1" fmla="*/ 606392 h 606392"/>
              <a:gd name="connsiteX0" fmla="*/ 0 w 365760"/>
              <a:gd name="connsiteY0" fmla="*/ 0 h 606392"/>
              <a:gd name="connsiteX1" fmla="*/ 365760 w 365760"/>
              <a:gd name="connsiteY1" fmla="*/ 606392 h 606392"/>
              <a:gd name="connsiteX0" fmla="*/ 0 w 365760"/>
              <a:gd name="connsiteY0" fmla="*/ 0 h 606392"/>
              <a:gd name="connsiteX1" fmla="*/ 365760 w 365760"/>
              <a:gd name="connsiteY1" fmla="*/ 606392 h 606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760" h="606392">
                <a:moveTo>
                  <a:pt x="0" y="0"/>
                </a:moveTo>
                <a:cubicBezTo>
                  <a:pt x="4812" y="521369"/>
                  <a:pt x="115504" y="599975"/>
                  <a:pt x="365760" y="606392"/>
                </a:cubicBezTo>
              </a:path>
            </a:pathLst>
          </a:custGeom>
          <a:noFill/>
          <a:ln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59304" y="4304899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start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2850147" y="4688695"/>
            <a:ext cx="1655546" cy="306816"/>
          </a:xfrm>
          <a:custGeom>
            <a:avLst/>
            <a:gdLst>
              <a:gd name="connsiteX0" fmla="*/ 0 w 1655546"/>
              <a:gd name="connsiteY0" fmla="*/ 0 h 22228"/>
              <a:gd name="connsiteX1" fmla="*/ 1655546 w 1655546"/>
              <a:gd name="connsiteY1" fmla="*/ 0 h 22228"/>
              <a:gd name="connsiteX0" fmla="*/ 0 w 1655546"/>
              <a:gd name="connsiteY0" fmla="*/ 179958 h 182265"/>
              <a:gd name="connsiteX1" fmla="*/ 1655546 w 1655546"/>
              <a:gd name="connsiteY1" fmla="*/ 179958 h 182265"/>
              <a:gd name="connsiteX0" fmla="*/ 0 w 1655546"/>
              <a:gd name="connsiteY0" fmla="*/ 272714 h 272714"/>
              <a:gd name="connsiteX1" fmla="*/ 1655546 w 1655546"/>
              <a:gd name="connsiteY1" fmla="*/ 272714 h 272714"/>
              <a:gd name="connsiteX0" fmla="*/ 0 w 1655546"/>
              <a:gd name="connsiteY0" fmla="*/ 279333 h 279333"/>
              <a:gd name="connsiteX1" fmla="*/ 1655546 w 1655546"/>
              <a:gd name="connsiteY1" fmla="*/ 279333 h 279333"/>
              <a:gd name="connsiteX0" fmla="*/ 0 w 1655546"/>
              <a:gd name="connsiteY0" fmla="*/ 275498 h 275498"/>
              <a:gd name="connsiteX1" fmla="*/ 1655546 w 1655546"/>
              <a:gd name="connsiteY1" fmla="*/ 275498 h 275498"/>
              <a:gd name="connsiteX0" fmla="*/ 0 w 1655546"/>
              <a:gd name="connsiteY0" fmla="*/ 306816 h 306816"/>
              <a:gd name="connsiteX1" fmla="*/ 1655546 w 1655546"/>
              <a:gd name="connsiteY1" fmla="*/ 306816 h 306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55546" h="306816">
                <a:moveTo>
                  <a:pt x="0" y="306816"/>
                </a:moveTo>
                <a:cubicBezTo>
                  <a:pt x="321644" y="-107070"/>
                  <a:pt x="1432561" y="-97446"/>
                  <a:pt x="1655546" y="306816"/>
                </a:cubicBezTo>
              </a:path>
            </a:pathLst>
          </a:custGeom>
          <a:noFill/>
          <a:ln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031370" y="4002252"/>
            <a:ext cx="1492716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dirty="0" smtClean="0">
                <a:solidFill>
                  <a:schemeClr val="accent4"/>
                </a:solidFill>
              </a:rPr>
              <a:t>timeout,</a:t>
            </a:r>
            <a:br>
              <a:rPr lang="en-US" dirty="0" smtClean="0">
                <a:solidFill>
                  <a:schemeClr val="accent4"/>
                </a:solidFill>
              </a:rPr>
            </a:br>
            <a:r>
              <a:rPr lang="en-US" dirty="0" smtClean="0">
                <a:solidFill>
                  <a:schemeClr val="accent4"/>
                </a:solidFill>
              </a:rPr>
              <a:t>start election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5351913" y="4685899"/>
            <a:ext cx="1655546" cy="306816"/>
          </a:xfrm>
          <a:custGeom>
            <a:avLst/>
            <a:gdLst>
              <a:gd name="connsiteX0" fmla="*/ 0 w 1655546"/>
              <a:gd name="connsiteY0" fmla="*/ 0 h 22228"/>
              <a:gd name="connsiteX1" fmla="*/ 1655546 w 1655546"/>
              <a:gd name="connsiteY1" fmla="*/ 0 h 22228"/>
              <a:gd name="connsiteX0" fmla="*/ 0 w 1655546"/>
              <a:gd name="connsiteY0" fmla="*/ 179958 h 182265"/>
              <a:gd name="connsiteX1" fmla="*/ 1655546 w 1655546"/>
              <a:gd name="connsiteY1" fmla="*/ 179958 h 182265"/>
              <a:gd name="connsiteX0" fmla="*/ 0 w 1655546"/>
              <a:gd name="connsiteY0" fmla="*/ 272714 h 272714"/>
              <a:gd name="connsiteX1" fmla="*/ 1655546 w 1655546"/>
              <a:gd name="connsiteY1" fmla="*/ 272714 h 272714"/>
              <a:gd name="connsiteX0" fmla="*/ 0 w 1655546"/>
              <a:gd name="connsiteY0" fmla="*/ 279333 h 279333"/>
              <a:gd name="connsiteX1" fmla="*/ 1655546 w 1655546"/>
              <a:gd name="connsiteY1" fmla="*/ 279333 h 279333"/>
              <a:gd name="connsiteX0" fmla="*/ 0 w 1655546"/>
              <a:gd name="connsiteY0" fmla="*/ 275498 h 275498"/>
              <a:gd name="connsiteX1" fmla="*/ 1655546 w 1655546"/>
              <a:gd name="connsiteY1" fmla="*/ 275498 h 275498"/>
              <a:gd name="connsiteX0" fmla="*/ 0 w 1655546"/>
              <a:gd name="connsiteY0" fmla="*/ 306816 h 306816"/>
              <a:gd name="connsiteX1" fmla="*/ 1655546 w 1655546"/>
              <a:gd name="connsiteY1" fmla="*/ 306816 h 306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55546" h="306816">
                <a:moveTo>
                  <a:pt x="0" y="306816"/>
                </a:moveTo>
                <a:cubicBezTo>
                  <a:pt x="321644" y="-107070"/>
                  <a:pt x="1432561" y="-97446"/>
                  <a:pt x="1655546" y="306816"/>
                </a:cubicBezTo>
              </a:path>
            </a:pathLst>
          </a:custGeom>
          <a:noFill/>
          <a:ln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371200" y="4043708"/>
            <a:ext cx="2069797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dirty="0" smtClean="0">
                <a:solidFill>
                  <a:schemeClr val="accent4"/>
                </a:solidFill>
              </a:rPr>
              <a:t>receive votes from</a:t>
            </a:r>
            <a:br>
              <a:rPr lang="en-US" dirty="0" smtClean="0">
                <a:solidFill>
                  <a:schemeClr val="accent4"/>
                </a:solidFill>
              </a:rPr>
            </a:br>
            <a:r>
              <a:rPr lang="en-US" dirty="0" smtClean="0">
                <a:solidFill>
                  <a:schemeClr val="accent4"/>
                </a:solidFill>
              </a:rPr>
              <a:t>majority of servers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7404789" y="4685511"/>
            <a:ext cx="1153210" cy="290013"/>
          </a:xfrm>
          <a:custGeom>
            <a:avLst/>
            <a:gdLst>
              <a:gd name="connsiteX0" fmla="*/ 0 w 1655546"/>
              <a:gd name="connsiteY0" fmla="*/ 0 h 22228"/>
              <a:gd name="connsiteX1" fmla="*/ 1655546 w 1655546"/>
              <a:gd name="connsiteY1" fmla="*/ 0 h 22228"/>
              <a:gd name="connsiteX0" fmla="*/ 0 w 1655546"/>
              <a:gd name="connsiteY0" fmla="*/ 179958 h 182265"/>
              <a:gd name="connsiteX1" fmla="*/ 1655546 w 1655546"/>
              <a:gd name="connsiteY1" fmla="*/ 179958 h 182265"/>
              <a:gd name="connsiteX0" fmla="*/ 0 w 1655546"/>
              <a:gd name="connsiteY0" fmla="*/ 272714 h 272714"/>
              <a:gd name="connsiteX1" fmla="*/ 1655546 w 1655546"/>
              <a:gd name="connsiteY1" fmla="*/ 272714 h 272714"/>
              <a:gd name="connsiteX0" fmla="*/ 0 w 1655546"/>
              <a:gd name="connsiteY0" fmla="*/ 279333 h 279333"/>
              <a:gd name="connsiteX1" fmla="*/ 1655546 w 1655546"/>
              <a:gd name="connsiteY1" fmla="*/ 279333 h 279333"/>
              <a:gd name="connsiteX0" fmla="*/ 0 w 1655546"/>
              <a:gd name="connsiteY0" fmla="*/ 275498 h 275498"/>
              <a:gd name="connsiteX1" fmla="*/ 1655546 w 1655546"/>
              <a:gd name="connsiteY1" fmla="*/ 275498 h 275498"/>
              <a:gd name="connsiteX0" fmla="*/ 0 w 1655546"/>
              <a:gd name="connsiteY0" fmla="*/ 306816 h 306816"/>
              <a:gd name="connsiteX1" fmla="*/ 1655546 w 1655546"/>
              <a:gd name="connsiteY1" fmla="*/ 306816 h 306816"/>
              <a:gd name="connsiteX0" fmla="*/ 0 w 1131439"/>
              <a:gd name="connsiteY0" fmla="*/ 416766 h 416766"/>
              <a:gd name="connsiteX1" fmla="*/ 1131439 w 1131439"/>
              <a:gd name="connsiteY1" fmla="*/ 227195 h 416766"/>
              <a:gd name="connsiteX0" fmla="*/ 0 w 1153210"/>
              <a:gd name="connsiteY0" fmla="*/ 349791 h 349791"/>
              <a:gd name="connsiteX1" fmla="*/ 1153210 w 1153210"/>
              <a:gd name="connsiteY1" fmla="*/ 269077 h 349791"/>
              <a:gd name="connsiteX0" fmla="*/ 0 w 1153210"/>
              <a:gd name="connsiteY0" fmla="*/ 290013 h 290013"/>
              <a:gd name="connsiteX1" fmla="*/ 1153210 w 1153210"/>
              <a:gd name="connsiteY1" fmla="*/ 209299 h 290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53210" h="290013">
                <a:moveTo>
                  <a:pt x="0" y="290013"/>
                </a:moveTo>
                <a:cubicBezTo>
                  <a:pt x="321644" y="-123873"/>
                  <a:pt x="886682" y="-42563"/>
                  <a:pt x="1153210" y="209299"/>
                </a:cubicBezTo>
              </a:path>
            </a:pathLst>
          </a:custGeom>
          <a:noFill/>
          <a:ln>
            <a:solidFill>
              <a:schemeClr val="accent4"/>
            </a:solidFill>
            <a:tailEnd type="non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8" name="Multiply 27"/>
          <p:cNvSpPr/>
          <p:nvPr/>
        </p:nvSpPr>
        <p:spPr>
          <a:xfrm>
            <a:off x="8270202" y="4528582"/>
            <a:ext cx="457200" cy="485959"/>
          </a:xfrm>
          <a:prstGeom prst="mathMultiply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925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889"/>
    </mc:Choice>
    <mc:Fallback xmlns="">
      <p:transition spd="slow" advTm="49889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943600" y="1524000"/>
            <a:ext cx="9144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943600" y="1524000"/>
            <a:ext cx="76200" cy="457200"/>
          </a:xfrm>
          <a:prstGeom prst="rect">
            <a:avLst/>
          </a:prstGeom>
          <a:solidFill>
            <a:srgbClr val="B3C7E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2925763"/>
          </a:xfrm>
        </p:spPr>
        <p:txBody>
          <a:bodyPr/>
          <a:lstStyle/>
          <a:p>
            <a:r>
              <a:rPr lang="en-US" dirty="0" smtClean="0"/>
              <a:t>Time divided into terms:</a:t>
            </a:r>
          </a:p>
          <a:p>
            <a:pPr lvl="1"/>
            <a:r>
              <a:rPr lang="en-US" dirty="0" smtClean="0"/>
              <a:t>Election</a:t>
            </a:r>
          </a:p>
          <a:p>
            <a:pPr lvl="1"/>
            <a:r>
              <a:rPr lang="en-US" dirty="0" smtClean="0"/>
              <a:t>Normal operation under a single leader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At most 1 leader per term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Some terms have no leader (failed election)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Each server maintains </a:t>
            </a:r>
            <a:r>
              <a:rPr lang="en-US" dirty="0" smtClean="0">
                <a:solidFill>
                  <a:schemeClr val="accent4"/>
                </a:solidFill>
              </a:rPr>
              <a:t>current term </a:t>
            </a:r>
            <a:r>
              <a:rPr lang="en-US" dirty="0" smtClean="0"/>
              <a:t>value</a:t>
            </a: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2"/>
                </a:solidFill>
              </a:rPr>
              <a:t>Key role of terms: identify obsolete information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October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Terms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524000" y="2133600"/>
            <a:ext cx="5943600" cy="0"/>
          </a:xfrm>
          <a:prstGeom prst="line">
            <a:avLst/>
          </a:prstGeom>
          <a:ln w="38100" cap="rnd"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905000" y="1524000"/>
            <a:ext cx="6858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905000" y="1524000"/>
            <a:ext cx="304799" cy="457200"/>
          </a:xfrm>
          <a:prstGeom prst="rect">
            <a:avLst/>
          </a:prstGeom>
          <a:solidFill>
            <a:srgbClr val="B3C7E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962400" y="1524000"/>
            <a:ext cx="381000" cy="457200"/>
          </a:xfrm>
          <a:prstGeom prst="rect">
            <a:avLst/>
          </a:prstGeom>
          <a:solidFill>
            <a:srgbClr val="B3C7E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419600" y="1524000"/>
            <a:ext cx="14478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419600" y="1524000"/>
            <a:ext cx="152400" cy="457200"/>
          </a:xfrm>
          <a:prstGeom prst="rect">
            <a:avLst/>
          </a:prstGeom>
          <a:solidFill>
            <a:srgbClr val="B3C7E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667000" y="1524000"/>
            <a:ext cx="1219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667000" y="1524000"/>
            <a:ext cx="228600" cy="457200"/>
          </a:xfrm>
          <a:prstGeom prst="rect">
            <a:avLst/>
          </a:prstGeom>
          <a:solidFill>
            <a:srgbClr val="B3C7E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933872" y="1277779"/>
            <a:ext cx="62805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/>
              <a:t>Term 1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2962572" y="1277779"/>
            <a:ext cx="62805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/>
              <a:t>Term 2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3810000" y="1277779"/>
            <a:ext cx="6858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 smtClean="0"/>
              <a:t>Term 3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4829472" y="1277779"/>
            <a:ext cx="62805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/>
              <a:t>Term 4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6086772" y="1277779"/>
            <a:ext cx="62805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/>
              <a:t>Term 5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6858000" y="2133600"/>
            <a:ext cx="387928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/>
              <a:t>time</a:t>
            </a: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1981200" y="2514600"/>
            <a:ext cx="93615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Elections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976418" y="2514600"/>
            <a:ext cx="182101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Normal Operation</a:t>
            </a:r>
            <a:endParaRPr lang="en-US" dirty="0">
              <a:solidFill>
                <a:schemeClr val="accent4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H="1" flipV="1">
            <a:off x="2133600" y="1981200"/>
            <a:ext cx="152400" cy="53340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2590800" y="1981200"/>
            <a:ext cx="152400" cy="53340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5334000" y="1981200"/>
            <a:ext cx="152400" cy="53340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6248400" y="1981200"/>
            <a:ext cx="152400" cy="53340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673510" y="2514600"/>
            <a:ext cx="97469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Split Vote</a:t>
            </a:r>
            <a:endParaRPr lang="en-US" dirty="0">
              <a:solidFill>
                <a:schemeClr val="accent4"/>
              </a:solidFill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 flipV="1">
            <a:off x="4152900" y="1981200"/>
            <a:ext cx="0" cy="53340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6193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1209"/>
    </mc:Choice>
    <mc:Fallback xmlns="">
      <p:transition spd="slow" advTm="121209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Servers start up as followers</a:t>
            </a:r>
          </a:p>
          <a:p>
            <a:r>
              <a:rPr lang="en-US" dirty="0" smtClean="0"/>
              <a:t>Followers expect to receive RPCs from leaders or candidates</a:t>
            </a:r>
          </a:p>
          <a:p>
            <a:r>
              <a:rPr lang="en-US" dirty="0" smtClean="0"/>
              <a:t>If </a:t>
            </a:r>
            <a:r>
              <a:rPr lang="en-US" dirty="0" smtClean="0">
                <a:solidFill>
                  <a:schemeClr val="accent4"/>
                </a:solidFill>
              </a:rPr>
              <a:t>election timeout </a:t>
            </a:r>
            <a:r>
              <a:rPr lang="en-US" dirty="0" smtClean="0"/>
              <a:t>elapses with no RPCs:</a:t>
            </a:r>
          </a:p>
          <a:p>
            <a:pPr lvl="1"/>
            <a:r>
              <a:rPr lang="en-US" dirty="0" smtClean="0"/>
              <a:t>Follower assumes leader has crashed</a:t>
            </a:r>
          </a:p>
          <a:p>
            <a:pPr lvl="1"/>
            <a:r>
              <a:rPr lang="en-US" dirty="0" smtClean="0"/>
              <a:t>Follower starts new election</a:t>
            </a:r>
          </a:p>
          <a:p>
            <a:pPr lvl="1"/>
            <a:r>
              <a:rPr lang="en-US" dirty="0" smtClean="0"/>
              <a:t>Timeouts typically 100-500ms</a:t>
            </a:r>
          </a:p>
          <a:p>
            <a:pPr lvl="0">
              <a:buClr>
                <a:srgbClr val="1F4899"/>
              </a:buClr>
            </a:pPr>
            <a:r>
              <a:rPr lang="en-US" dirty="0">
                <a:solidFill>
                  <a:srgbClr val="000000"/>
                </a:solidFill>
              </a:rPr>
              <a:t>Leaders must send </a:t>
            </a:r>
            <a:r>
              <a:rPr lang="en-US" dirty="0">
                <a:solidFill>
                  <a:srgbClr val="A5001E"/>
                </a:solidFill>
              </a:rPr>
              <a:t>heartbeats</a:t>
            </a:r>
            <a:r>
              <a:rPr lang="en-US" dirty="0">
                <a:solidFill>
                  <a:srgbClr val="000000"/>
                </a:solidFill>
              </a:rPr>
              <a:t> to maintain </a:t>
            </a:r>
            <a:r>
              <a:rPr lang="en-US" dirty="0" smtClean="0">
                <a:solidFill>
                  <a:srgbClr val="000000"/>
                </a:solidFill>
              </a:rPr>
              <a:t>authority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October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4FA54A8-AC05-4E51-97BF-0AE6FFDEEBE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Heartbeats and Timeouts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113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9873"/>
    </mc:Choice>
    <mc:Fallback xmlns="">
      <p:transition spd="slow" advTm="99873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06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Upon election timeout:</a:t>
            </a:r>
          </a:p>
          <a:p>
            <a:r>
              <a:rPr lang="en-US" dirty="0" smtClean="0"/>
              <a:t>Increment current term</a:t>
            </a:r>
          </a:p>
          <a:p>
            <a:r>
              <a:rPr lang="en-US" dirty="0" smtClean="0"/>
              <a:t>Change to Candidate state</a:t>
            </a:r>
          </a:p>
          <a:p>
            <a:r>
              <a:rPr lang="en-US" dirty="0" smtClean="0"/>
              <a:t>Vote for self</a:t>
            </a:r>
          </a:p>
          <a:p>
            <a:r>
              <a:rPr lang="en-US" dirty="0" smtClean="0"/>
              <a:t>Send </a:t>
            </a:r>
            <a:r>
              <a:rPr lang="en-US" dirty="0" err="1" smtClean="0">
                <a:solidFill>
                  <a:schemeClr val="accent4"/>
                </a:solidFill>
              </a:rPr>
              <a:t>RequestVote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RPCs to all other servers, wait until either: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Receive votes from majority of servers:</a:t>
            </a:r>
          </a:p>
          <a:p>
            <a:pPr marL="1314450" lvl="2" indent="-457200"/>
            <a:r>
              <a:rPr lang="en-US" dirty="0" smtClean="0"/>
              <a:t>Become leader</a:t>
            </a:r>
          </a:p>
          <a:p>
            <a:pPr marL="1314450" lvl="2" indent="-457200"/>
            <a:r>
              <a:rPr lang="en-US" dirty="0" smtClean="0"/>
              <a:t>Send AppendEntries heartbeats to all other servers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Receive RPC from valid leader:</a:t>
            </a:r>
          </a:p>
          <a:p>
            <a:pPr marL="1314450" lvl="2" indent="-457200"/>
            <a:r>
              <a:rPr lang="en-US" dirty="0" smtClean="0"/>
              <a:t>Return to follower state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No-one wins election (election timeout elapses):</a:t>
            </a:r>
          </a:p>
          <a:p>
            <a:pPr marL="1314450" lvl="2" indent="-457200"/>
            <a:r>
              <a:rPr lang="en-US" dirty="0" smtClean="0"/>
              <a:t>Increment term, start new election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Election Basics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5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8412"/>
    </mc:Choice>
    <mc:Fallback xmlns="">
      <p:transition spd="slow" advTm="138412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199"/>
          </a:xfrm>
        </p:spPr>
        <p:txBody>
          <a:bodyPr/>
          <a:lstStyle/>
          <a:p>
            <a:r>
              <a:rPr lang="en-US" dirty="0" smtClean="0">
                <a:solidFill>
                  <a:schemeClr val="accent4"/>
                </a:solidFill>
              </a:rPr>
              <a:t>Safety</a:t>
            </a:r>
            <a:r>
              <a:rPr lang="en-US" dirty="0" smtClean="0"/>
              <a:t>:  allow at most one winner per term</a:t>
            </a:r>
          </a:p>
          <a:p>
            <a:pPr lvl="1"/>
            <a:r>
              <a:rPr lang="en-US" dirty="0" smtClean="0"/>
              <a:t>Each server gives out only one vote per term (persist on disk)</a:t>
            </a:r>
          </a:p>
          <a:p>
            <a:pPr lvl="1"/>
            <a:r>
              <a:rPr lang="en-US" dirty="0" smtClean="0"/>
              <a:t>Two different candidates can’t accumulate majorities in same term</a:t>
            </a:r>
          </a:p>
          <a:p>
            <a:endParaRPr lang="en-US" dirty="0" smtClean="0">
              <a:solidFill>
                <a:schemeClr val="accent4"/>
              </a:solidFill>
            </a:endParaRPr>
          </a:p>
          <a:p>
            <a:endParaRPr lang="en-US" dirty="0">
              <a:solidFill>
                <a:schemeClr val="accent4"/>
              </a:solidFill>
            </a:endParaRPr>
          </a:p>
          <a:p>
            <a:pPr>
              <a:spcBef>
                <a:spcPts val="2400"/>
              </a:spcBef>
            </a:pPr>
            <a:r>
              <a:rPr lang="en-US" dirty="0" err="1" smtClean="0">
                <a:solidFill>
                  <a:schemeClr val="accent4"/>
                </a:solidFill>
              </a:rPr>
              <a:t>Liveness</a:t>
            </a:r>
            <a:r>
              <a:rPr lang="en-US" dirty="0" smtClean="0"/>
              <a:t>: some candidate must eventually win</a:t>
            </a:r>
          </a:p>
          <a:p>
            <a:pPr lvl="1"/>
            <a:r>
              <a:rPr lang="en-US" dirty="0" smtClean="0"/>
              <a:t>Choose election timeouts randomly from, e.g., 100-200ms range</a:t>
            </a:r>
          </a:p>
          <a:p>
            <a:pPr lvl="1"/>
            <a:r>
              <a:rPr lang="en-US" dirty="0" smtClean="0"/>
              <a:t>One </a:t>
            </a:r>
            <a:r>
              <a:rPr lang="en-US" dirty="0"/>
              <a:t>server usually times out and wins election before others wake </a:t>
            </a:r>
            <a:r>
              <a:rPr lang="en-US" dirty="0" smtClean="0"/>
              <a:t>up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October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Election Properties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2819400" y="2971800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8" name="Rounded Rectangle 7"/>
          <p:cNvSpPr/>
          <p:nvPr/>
        </p:nvSpPr>
        <p:spPr>
          <a:xfrm>
            <a:off x="3581400" y="2971800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9" name="Rounded Rectangle 8"/>
          <p:cNvSpPr/>
          <p:nvPr/>
        </p:nvSpPr>
        <p:spPr>
          <a:xfrm>
            <a:off x="4343400" y="2971800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10" name="Rounded Rectangle 9"/>
          <p:cNvSpPr/>
          <p:nvPr/>
        </p:nvSpPr>
        <p:spPr>
          <a:xfrm>
            <a:off x="5105400" y="2971800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11" name="Rounded Rectangle 10"/>
          <p:cNvSpPr/>
          <p:nvPr/>
        </p:nvSpPr>
        <p:spPr>
          <a:xfrm>
            <a:off x="5867400" y="2971800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12" name="TextBox 11"/>
          <p:cNvSpPr txBox="1"/>
          <p:nvPr/>
        </p:nvSpPr>
        <p:spPr>
          <a:xfrm>
            <a:off x="4038600" y="35168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Servers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400800" y="28956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Voted for candidate A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66800" y="28956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4316"/>
                </a:solidFill>
              </a:rPr>
              <a:t>B can’t also get majority</a:t>
            </a:r>
            <a:endParaRPr lang="en-US" dirty="0">
              <a:solidFill>
                <a:srgbClr val="704316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267200" y="2895600"/>
            <a:ext cx="2133600" cy="609600"/>
          </a:xfrm>
          <a:prstGeom prst="roundRect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2743200" y="2895600"/>
            <a:ext cx="1371600" cy="609600"/>
          </a:xfrm>
          <a:prstGeom prst="roundRect">
            <a:avLst/>
          </a:prstGeom>
          <a:noFill/>
          <a:ln>
            <a:solidFill>
              <a:srgbClr val="704316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15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959"/>
    </mc:Choice>
    <mc:Fallback xmlns="">
      <p:transition spd="slow" advTm="7959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876800"/>
            <a:ext cx="8229600" cy="14478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 smtClean="0"/>
              <a:t>Log entry = index, term, command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Log stored on stable storage (disk); survives crashes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October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 Structure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28800" y="1447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/>
              <a:t>x</a:t>
            </a:r>
            <a:r>
              <a:rPr lang="en-US" sz="1600" dirty="0">
                <a:sym typeface="Symbol"/>
              </a:rPr>
              <a:t>3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1828800" y="1066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286000" y="1066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743200" y="1066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200400" y="1066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657600" y="1066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191000" y="1066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724400" y="1066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257800" y="1066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3657600" y="14478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>
                <a:sym typeface="Symbol"/>
              </a:rPr>
              <a:t>z</a:t>
            </a:r>
            <a:r>
              <a:rPr lang="en-US" sz="1600" dirty="0" smtClean="0">
                <a:sym typeface="Symbol"/>
              </a:rPr>
              <a:t>0</a:t>
            </a:r>
            <a:endParaRPr lang="en-US" sz="1600" dirty="0"/>
          </a:p>
        </p:txBody>
      </p:sp>
      <p:sp>
        <p:nvSpPr>
          <p:cNvPr id="55" name="Rectangle 54"/>
          <p:cNvSpPr/>
          <p:nvPr/>
        </p:nvSpPr>
        <p:spPr>
          <a:xfrm>
            <a:off x="2286000" y="1447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>
                <a:sym typeface="Symbol"/>
              </a:rPr>
              <a:t>y</a:t>
            </a:r>
            <a:r>
              <a:rPr lang="en-US" sz="1600" dirty="0" smtClean="0">
                <a:sym typeface="Symbol"/>
              </a:rPr>
              <a:t>2</a:t>
            </a:r>
            <a:endParaRPr lang="en-U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2743200" y="1447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>
                <a:solidFill>
                  <a:schemeClr val="tx1"/>
                </a:solidFill>
                <a:latin typeface="Arial" charset="0"/>
              </a:rPr>
              <a:t>x</a:t>
            </a:r>
            <a:r>
              <a:rPr lang="en-US" sz="1600" dirty="0">
                <a:sym typeface="Symbol"/>
              </a:rPr>
              <a:t></a:t>
            </a:r>
            <a:r>
              <a:rPr lang="en-US" sz="1600" dirty="0" smtClean="0">
                <a:sym typeface="Symbol"/>
              </a:rPr>
              <a:t>1</a:t>
            </a:r>
            <a:endParaRPr lang="en-U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3200400" y="1447800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>
                <a:sym typeface="Symbol"/>
              </a:rPr>
              <a:t>z</a:t>
            </a:r>
            <a:r>
              <a:rPr lang="en-US" sz="1600" dirty="0" smtClean="0">
                <a:sym typeface="Symbol"/>
              </a:rPr>
              <a:t>6</a:t>
            </a:r>
            <a:endParaRPr lang="en-US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4191000" y="14478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>
                <a:sym typeface="Symbol"/>
              </a:rPr>
              <a:t>y</a:t>
            </a:r>
            <a:r>
              <a:rPr lang="en-US" sz="1600" dirty="0" smtClean="0">
                <a:sym typeface="Symbol"/>
              </a:rPr>
              <a:t>9</a:t>
            </a:r>
            <a:endParaRPr lang="en-US" sz="1600" dirty="0"/>
          </a:p>
        </p:txBody>
      </p:sp>
      <p:sp>
        <p:nvSpPr>
          <p:cNvPr id="60" name="Rectangle 59"/>
          <p:cNvSpPr/>
          <p:nvPr/>
        </p:nvSpPr>
        <p:spPr>
          <a:xfrm>
            <a:off x="4724400" y="14478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>
                <a:sym typeface="Symbol"/>
              </a:rPr>
              <a:t>y</a:t>
            </a:r>
            <a:r>
              <a:rPr lang="en-US" sz="1600" dirty="0" smtClean="0">
                <a:sym typeface="Symbol"/>
              </a:rPr>
              <a:t>1</a:t>
            </a:r>
            <a:endParaRPr lang="en-US" sz="1600" dirty="0"/>
          </a:p>
        </p:txBody>
      </p:sp>
      <p:sp>
        <p:nvSpPr>
          <p:cNvPr id="61" name="Rectangle 60"/>
          <p:cNvSpPr/>
          <p:nvPr/>
        </p:nvSpPr>
        <p:spPr>
          <a:xfrm>
            <a:off x="5257800" y="14478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 smtClean="0">
                <a:sym typeface="Symbol"/>
              </a:rPr>
              <a:t>x</a:t>
            </a:r>
            <a:r>
              <a:rPr lang="en-US" sz="1600" dirty="0" smtClean="0">
                <a:sym typeface="Symbol"/>
              </a:rPr>
              <a:t>4</a:t>
            </a:r>
            <a:endParaRPr lang="en-US" sz="1600" dirty="0"/>
          </a:p>
        </p:txBody>
      </p:sp>
      <p:sp>
        <p:nvSpPr>
          <p:cNvPr id="62" name="Rectangle 61"/>
          <p:cNvSpPr/>
          <p:nvPr/>
        </p:nvSpPr>
        <p:spPr>
          <a:xfrm>
            <a:off x="1828800" y="20574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/>
              <a:t>x</a:t>
            </a:r>
            <a:r>
              <a:rPr lang="en-US" sz="1600" dirty="0">
                <a:sym typeface="Symbol"/>
              </a:rPr>
              <a:t>3</a:t>
            </a:r>
            <a:endParaRPr lang="en-US" sz="1600" dirty="0"/>
          </a:p>
        </p:txBody>
      </p:sp>
      <p:sp>
        <p:nvSpPr>
          <p:cNvPr id="63" name="Rectangle 62"/>
          <p:cNvSpPr/>
          <p:nvPr/>
        </p:nvSpPr>
        <p:spPr>
          <a:xfrm>
            <a:off x="3657600" y="20574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>
                <a:sym typeface="Symbol"/>
              </a:rPr>
              <a:t>z0</a:t>
            </a:r>
            <a:endParaRPr lang="en-US" sz="1600" dirty="0"/>
          </a:p>
        </p:txBody>
      </p:sp>
      <p:sp>
        <p:nvSpPr>
          <p:cNvPr id="64" name="Rectangle 63"/>
          <p:cNvSpPr/>
          <p:nvPr/>
        </p:nvSpPr>
        <p:spPr>
          <a:xfrm>
            <a:off x="2286000" y="20574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>
                <a:sym typeface="Symbol"/>
              </a:rPr>
              <a:t>y2</a:t>
            </a:r>
            <a:endParaRPr lang="en-US" sz="1600" dirty="0"/>
          </a:p>
        </p:txBody>
      </p:sp>
      <p:sp>
        <p:nvSpPr>
          <p:cNvPr id="65" name="Rectangle 64"/>
          <p:cNvSpPr/>
          <p:nvPr/>
        </p:nvSpPr>
        <p:spPr>
          <a:xfrm>
            <a:off x="2743200" y="20574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>
                <a:solidFill>
                  <a:schemeClr val="tx1"/>
                </a:solidFill>
                <a:latin typeface="Arial" charset="0"/>
              </a:rPr>
              <a:t>x</a:t>
            </a:r>
            <a:r>
              <a:rPr lang="en-US" sz="1600" dirty="0">
                <a:sym typeface="Symbol"/>
              </a:rPr>
              <a:t>1</a:t>
            </a:r>
            <a:endParaRPr lang="en-US" sz="1600" dirty="0"/>
          </a:p>
        </p:txBody>
      </p:sp>
      <p:sp>
        <p:nvSpPr>
          <p:cNvPr id="66" name="Rectangle 65"/>
          <p:cNvSpPr/>
          <p:nvPr/>
        </p:nvSpPr>
        <p:spPr>
          <a:xfrm>
            <a:off x="3200400" y="2057400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>
                <a:sym typeface="Symbol"/>
              </a:rPr>
              <a:t>z6</a:t>
            </a:r>
            <a:endParaRPr lang="en-US" sz="1600" dirty="0"/>
          </a:p>
        </p:txBody>
      </p:sp>
      <p:sp>
        <p:nvSpPr>
          <p:cNvPr id="70" name="Rectangle 69"/>
          <p:cNvSpPr/>
          <p:nvPr/>
        </p:nvSpPr>
        <p:spPr>
          <a:xfrm>
            <a:off x="1828800" y="26670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/>
              <a:t>x</a:t>
            </a:r>
            <a:r>
              <a:rPr lang="en-US" sz="1600" dirty="0">
                <a:sym typeface="Symbol"/>
              </a:rPr>
              <a:t>3</a:t>
            </a:r>
            <a:endParaRPr lang="en-US" sz="1600" dirty="0"/>
          </a:p>
        </p:txBody>
      </p:sp>
      <p:sp>
        <p:nvSpPr>
          <p:cNvPr id="71" name="Rectangle 70"/>
          <p:cNvSpPr/>
          <p:nvPr/>
        </p:nvSpPr>
        <p:spPr>
          <a:xfrm>
            <a:off x="3657600" y="26670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>
                <a:sym typeface="Symbol"/>
              </a:rPr>
              <a:t>z0</a:t>
            </a:r>
            <a:endParaRPr lang="en-US" sz="1600" dirty="0"/>
          </a:p>
        </p:txBody>
      </p:sp>
      <p:sp>
        <p:nvSpPr>
          <p:cNvPr id="72" name="Rectangle 71"/>
          <p:cNvSpPr/>
          <p:nvPr/>
        </p:nvSpPr>
        <p:spPr>
          <a:xfrm>
            <a:off x="2286000" y="26670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>
                <a:sym typeface="Symbol"/>
              </a:rPr>
              <a:t>y2</a:t>
            </a:r>
            <a:endParaRPr lang="en-US" sz="1600" dirty="0"/>
          </a:p>
        </p:txBody>
      </p:sp>
      <p:sp>
        <p:nvSpPr>
          <p:cNvPr id="73" name="Rectangle 72"/>
          <p:cNvSpPr/>
          <p:nvPr/>
        </p:nvSpPr>
        <p:spPr>
          <a:xfrm>
            <a:off x="2743200" y="26670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>
                <a:solidFill>
                  <a:schemeClr val="tx1"/>
                </a:solidFill>
                <a:latin typeface="Arial" charset="0"/>
              </a:rPr>
              <a:t>x</a:t>
            </a:r>
            <a:r>
              <a:rPr lang="en-US" sz="1600" dirty="0">
                <a:sym typeface="Symbol"/>
              </a:rPr>
              <a:t>1</a:t>
            </a:r>
            <a:endParaRPr lang="en-US" sz="1600" dirty="0"/>
          </a:p>
        </p:txBody>
      </p:sp>
      <p:sp>
        <p:nvSpPr>
          <p:cNvPr id="74" name="Rectangle 73"/>
          <p:cNvSpPr/>
          <p:nvPr/>
        </p:nvSpPr>
        <p:spPr>
          <a:xfrm>
            <a:off x="3200400" y="2667000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>
                <a:sym typeface="Symbol"/>
              </a:rPr>
              <a:t>z6</a:t>
            </a:r>
            <a:endParaRPr lang="en-US" sz="1600" dirty="0"/>
          </a:p>
        </p:txBody>
      </p:sp>
      <p:sp>
        <p:nvSpPr>
          <p:cNvPr id="75" name="Rectangle 74"/>
          <p:cNvSpPr/>
          <p:nvPr/>
        </p:nvSpPr>
        <p:spPr>
          <a:xfrm>
            <a:off x="4191000" y="26670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>
                <a:sym typeface="Symbol"/>
              </a:rPr>
              <a:t>y9</a:t>
            </a:r>
            <a:endParaRPr lang="en-US" sz="1600" dirty="0"/>
          </a:p>
        </p:txBody>
      </p:sp>
      <p:sp>
        <p:nvSpPr>
          <p:cNvPr id="76" name="Rectangle 75"/>
          <p:cNvSpPr/>
          <p:nvPr/>
        </p:nvSpPr>
        <p:spPr>
          <a:xfrm>
            <a:off x="4724400" y="26670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>
                <a:sym typeface="Symbol"/>
              </a:rPr>
              <a:t>y1</a:t>
            </a:r>
            <a:endParaRPr lang="en-US" sz="1600" dirty="0"/>
          </a:p>
        </p:txBody>
      </p:sp>
      <p:sp>
        <p:nvSpPr>
          <p:cNvPr id="77" name="Rectangle 76"/>
          <p:cNvSpPr/>
          <p:nvPr/>
        </p:nvSpPr>
        <p:spPr>
          <a:xfrm>
            <a:off x="5257800" y="26670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>
                <a:sym typeface="Symbol"/>
              </a:rPr>
              <a:t>x4</a:t>
            </a:r>
            <a:endParaRPr lang="en-US" sz="1600" dirty="0"/>
          </a:p>
        </p:txBody>
      </p:sp>
      <p:sp>
        <p:nvSpPr>
          <p:cNvPr id="78" name="Rectangle 77"/>
          <p:cNvSpPr/>
          <p:nvPr/>
        </p:nvSpPr>
        <p:spPr>
          <a:xfrm>
            <a:off x="1828800" y="32766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/>
              <a:t>x</a:t>
            </a:r>
            <a:r>
              <a:rPr lang="en-US" sz="1600" dirty="0">
                <a:sym typeface="Symbol"/>
              </a:rPr>
              <a:t>3</a:t>
            </a:r>
            <a:endParaRPr lang="en-US" sz="1600" dirty="0"/>
          </a:p>
        </p:txBody>
      </p:sp>
      <p:sp>
        <p:nvSpPr>
          <p:cNvPr id="80" name="Rectangle 79"/>
          <p:cNvSpPr/>
          <p:nvPr/>
        </p:nvSpPr>
        <p:spPr>
          <a:xfrm>
            <a:off x="2286000" y="32766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>
                <a:sym typeface="Symbol"/>
              </a:rPr>
              <a:t>y2</a:t>
            </a:r>
            <a:endParaRPr lang="en-US" sz="1600" dirty="0"/>
          </a:p>
        </p:txBody>
      </p:sp>
      <p:sp>
        <p:nvSpPr>
          <p:cNvPr id="86" name="Rectangle 85"/>
          <p:cNvSpPr/>
          <p:nvPr/>
        </p:nvSpPr>
        <p:spPr>
          <a:xfrm>
            <a:off x="1828800" y="38862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/>
              <a:t>x</a:t>
            </a:r>
            <a:r>
              <a:rPr lang="en-US" sz="1600" dirty="0">
                <a:sym typeface="Symbol"/>
              </a:rPr>
              <a:t>3</a:t>
            </a:r>
            <a:endParaRPr lang="en-US" sz="1600" dirty="0"/>
          </a:p>
        </p:txBody>
      </p:sp>
      <p:sp>
        <p:nvSpPr>
          <p:cNvPr id="87" name="Rectangle 86"/>
          <p:cNvSpPr/>
          <p:nvPr/>
        </p:nvSpPr>
        <p:spPr>
          <a:xfrm>
            <a:off x="3657600" y="38862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>
                <a:sym typeface="Symbol"/>
              </a:rPr>
              <a:t>z0</a:t>
            </a:r>
            <a:endParaRPr lang="en-US" sz="1600" dirty="0"/>
          </a:p>
        </p:txBody>
      </p:sp>
      <p:sp>
        <p:nvSpPr>
          <p:cNvPr id="88" name="Rectangle 87"/>
          <p:cNvSpPr/>
          <p:nvPr/>
        </p:nvSpPr>
        <p:spPr>
          <a:xfrm>
            <a:off x="2286000" y="38862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>
                <a:sym typeface="Symbol"/>
              </a:rPr>
              <a:t>y2</a:t>
            </a:r>
            <a:endParaRPr lang="en-US" sz="1600" dirty="0"/>
          </a:p>
        </p:txBody>
      </p:sp>
      <p:sp>
        <p:nvSpPr>
          <p:cNvPr id="89" name="Rectangle 88"/>
          <p:cNvSpPr/>
          <p:nvPr/>
        </p:nvSpPr>
        <p:spPr>
          <a:xfrm>
            <a:off x="2743200" y="38862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>
                <a:solidFill>
                  <a:schemeClr val="tx1"/>
                </a:solidFill>
                <a:latin typeface="Arial" charset="0"/>
              </a:rPr>
              <a:t>x</a:t>
            </a:r>
            <a:r>
              <a:rPr lang="en-US" sz="1600" dirty="0">
                <a:sym typeface="Symbol"/>
              </a:rPr>
              <a:t>1</a:t>
            </a:r>
            <a:endParaRPr lang="en-US" sz="1600" dirty="0"/>
          </a:p>
        </p:txBody>
      </p:sp>
      <p:sp>
        <p:nvSpPr>
          <p:cNvPr id="90" name="Rectangle 89"/>
          <p:cNvSpPr/>
          <p:nvPr/>
        </p:nvSpPr>
        <p:spPr>
          <a:xfrm>
            <a:off x="3200400" y="3886200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>
                <a:sym typeface="Symbol"/>
              </a:rPr>
              <a:t>z6</a:t>
            </a:r>
            <a:endParaRPr lang="en-US" sz="1600" dirty="0"/>
          </a:p>
        </p:txBody>
      </p:sp>
      <p:sp>
        <p:nvSpPr>
          <p:cNvPr id="91" name="Rectangle 90"/>
          <p:cNvSpPr/>
          <p:nvPr/>
        </p:nvSpPr>
        <p:spPr>
          <a:xfrm>
            <a:off x="4191000" y="38862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>
                <a:sym typeface="Symbol"/>
              </a:rPr>
              <a:t>y9</a:t>
            </a:r>
            <a:endParaRPr lang="en-US" sz="1600" dirty="0"/>
          </a:p>
        </p:txBody>
      </p:sp>
      <p:sp>
        <p:nvSpPr>
          <p:cNvPr id="92" name="Rectangle 91"/>
          <p:cNvSpPr/>
          <p:nvPr/>
        </p:nvSpPr>
        <p:spPr>
          <a:xfrm>
            <a:off x="4724400" y="38862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>
                <a:sym typeface="Symbol"/>
              </a:rPr>
              <a:t>y1</a:t>
            </a:r>
            <a:endParaRPr lang="en-US" sz="1600" dirty="0"/>
          </a:p>
        </p:txBody>
      </p:sp>
      <p:sp>
        <p:nvSpPr>
          <p:cNvPr id="94" name="TextBox 93"/>
          <p:cNvSpPr txBox="1"/>
          <p:nvPr/>
        </p:nvSpPr>
        <p:spPr>
          <a:xfrm>
            <a:off x="6553200" y="1522512"/>
            <a:ext cx="71333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smtClean="0"/>
              <a:t>leader</a:t>
            </a:r>
            <a:endParaRPr lang="en-US" sz="2000" dirty="0"/>
          </a:p>
        </p:txBody>
      </p:sp>
      <p:sp>
        <p:nvSpPr>
          <p:cNvPr id="95" name="TextBox 94"/>
          <p:cNvSpPr txBox="1"/>
          <p:nvPr/>
        </p:nvSpPr>
        <p:spPr>
          <a:xfrm>
            <a:off x="6553200" y="1086050"/>
            <a:ext cx="1027525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smtClean="0"/>
              <a:t>log index</a:t>
            </a:r>
            <a:endParaRPr lang="en-US" sz="2000" dirty="0"/>
          </a:p>
        </p:txBody>
      </p:sp>
      <p:sp>
        <p:nvSpPr>
          <p:cNvPr id="96" name="TextBox 95"/>
          <p:cNvSpPr txBox="1"/>
          <p:nvPr/>
        </p:nvSpPr>
        <p:spPr>
          <a:xfrm>
            <a:off x="6553200" y="3084612"/>
            <a:ext cx="1013099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smtClean="0"/>
              <a:t>followers</a:t>
            </a:r>
            <a:endParaRPr lang="en-US" sz="2000" dirty="0"/>
          </a:p>
        </p:txBody>
      </p:sp>
      <p:sp>
        <p:nvSpPr>
          <p:cNvPr id="97" name="Right Brace 96"/>
          <p:cNvSpPr/>
          <p:nvPr/>
        </p:nvSpPr>
        <p:spPr>
          <a:xfrm>
            <a:off x="6096000" y="2057400"/>
            <a:ext cx="228600" cy="2362200"/>
          </a:xfrm>
          <a:prstGeom prst="rightBrace">
            <a:avLst>
              <a:gd name="adj1" fmla="val 37205"/>
              <a:gd name="adj2" fmla="val 50000"/>
            </a:avLst>
          </a:prstGeom>
          <a:ln w="1905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9" name="Straight Connector 98"/>
          <p:cNvCxnSpPr/>
          <p:nvPr/>
        </p:nvCxnSpPr>
        <p:spPr>
          <a:xfrm>
            <a:off x="1828800" y="4419600"/>
            <a:ext cx="0" cy="228600"/>
          </a:xfrm>
          <a:prstGeom prst="line">
            <a:avLst/>
          </a:prstGeom>
          <a:ln w="28575" cap="rnd">
            <a:solidFill>
              <a:schemeClr val="accent4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5257800" y="4419600"/>
            <a:ext cx="0" cy="228600"/>
          </a:xfrm>
          <a:prstGeom prst="line">
            <a:avLst/>
          </a:prstGeom>
          <a:ln w="28575" cap="rnd">
            <a:solidFill>
              <a:schemeClr val="accent4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1828800" y="4533900"/>
            <a:ext cx="3429000" cy="0"/>
          </a:xfrm>
          <a:prstGeom prst="line">
            <a:avLst/>
          </a:prstGeom>
          <a:ln w="28575" cap="rnd">
            <a:solidFill>
              <a:schemeClr val="accent4"/>
            </a:solidFill>
            <a:headEnd type="triangle" w="med" len="lg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6553200" y="4340423"/>
            <a:ext cx="202138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smtClean="0">
                <a:solidFill>
                  <a:schemeClr val="accent4"/>
                </a:solidFill>
              </a:rPr>
              <a:t>committed entries</a:t>
            </a:r>
            <a:endParaRPr lang="en-US" sz="2000" dirty="0">
              <a:solidFill>
                <a:schemeClr val="accent4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784042" y="1143000"/>
            <a:ext cx="51135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term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170092" y="1865123"/>
            <a:ext cx="112530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command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09" name="Freeform 108"/>
          <p:cNvSpPr/>
          <p:nvPr/>
        </p:nvSpPr>
        <p:spPr>
          <a:xfrm>
            <a:off x="1376413" y="1318653"/>
            <a:ext cx="375385" cy="240640"/>
          </a:xfrm>
          <a:custGeom>
            <a:avLst/>
            <a:gdLst>
              <a:gd name="connsiteX0" fmla="*/ 0 w 375385"/>
              <a:gd name="connsiteY0" fmla="*/ 0 h 240632"/>
              <a:gd name="connsiteX1" fmla="*/ 375385 w 375385"/>
              <a:gd name="connsiteY1" fmla="*/ 240632 h 240632"/>
              <a:gd name="connsiteX0" fmla="*/ 0 w 375385"/>
              <a:gd name="connsiteY0" fmla="*/ 0 h 240632"/>
              <a:gd name="connsiteX1" fmla="*/ 375385 w 375385"/>
              <a:gd name="connsiteY1" fmla="*/ 240632 h 240632"/>
              <a:gd name="connsiteX0" fmla="*/ 0 w 375385"/>
              <a:gd name="connsiteY0" fmla="*/ 8 h 240640"/>
              <a:gd name="connsiteX1" fmla="*/ 375385 w 375385"/>
              <a:gd name="connsiteY1" fmla="*/ 240640 h 240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5385" h="240640">
                <a:moveTo>
                  <a:pt x="0" y="8"/>
                </a:moveTo>
                <a:cubicBezTo>
                  <a:pt x="363353" y="-1597"/>
                  <a:pt x="-33689" y="237432"/>
                  <a:pt x="375385" y="240640"/>
                </a:cubicBezTo>
              </a:path>
            </a:pathLst>
          </a:cu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Freeform 109"/>
          <p:cNvSpPr/>
          <p:nvPr/>
        </p:nvSpPr>
        <p:spPr>
          <a:xfrm flipV="1">
            <a:off x="1371600" y="1778260"/>
            <a:ext cx="375385" cy="240640"/>
          </a:xfrm>
          <a:custGeom>
            <a:avLst/>
            <a:gdLst>
              <a:gd name="connsiteX0" fmla="*/ 0 w 375385"/>
              <a:gd name="connsiteY0" fmla="*/ 0 h 240632"/>
              <a:gd name="connsiteX1" fmla="*/ 375385 w 375385"/>
              <a:gd name="connsiteY1" fmla="*/ 240632 h 240632"/>
              <a:gd name="connsiteX0" fmla="*/ 0 w 375385"/>
              <a:gd name="connsiteY0" fmla="*/ 0 h 240632"/>
              <a:gd name="connsiteX1" fmla="*/ 375385 w 375385"/>
              <a:gd name="connsiteY1" fmla="*/ 240632 h 240632"/>
              <a:gd name="connsiteX0" fmla="*/ 0 w 375385"/>
              <a:gd name="connsiteY0" fmla="*/ 8 h 240640"/>
              <a:gd name="connsiteX1" fmla="*/ 375385 w 375385"/>
              <a:gd name="connsiteY1" fmla="*/ 240640 h 240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5385" h="240640">
                <a:moveTo>
                  <a:pt x="0" y="8"/>
                </a:moveTo>
                <a:cubicBezTo>
                  <a:pt x="363353" y="-1597"/>
                  <a:pt x="-33689" y="237432"/>
                  <a:pt x="375385" y="240640"/>
                </a:cubicBezTo>
              </a:path>
            </a:pathLst>
          </a:cu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94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782"/>
    </mc:Choice>
    <mc:Fallback xmlns="">
      <p:transition spd="slow" advTm="73782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en-US" dirty="0" smtClean="0"/>
              <a:t>Client sends command to leader</a:t>
            </a:r>
            <a:endParaRPr lang="en-US" dirty="0"/>
          </a:p>
          <a:p>
            <a:pPr>
              <a:spcBef>
                <a:spcPts val="600"/>
              </a:spcBef>
            </a:pPr>
            <a:r>
              <a:rPr lang="en-US" dirty="0" smtClean="0"/>
              <a:t>Leader appends command to its log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Leader sends AppendEntries RPCs to followers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Once new entry safely committed: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Leader applies command to its state machine, returns result to client</a:t>
            </a:r>
          </a:p>
          <a:p>
            <a:pPr>
              <a:spcBef>
                <a:spcPts val="300"/>
              </a:spcBef>
            </a:pPr>
            <a:r>
              <a:rPr lang="en-US" dirty="0" smtClean="0"/>
              <a:t>Catch up followers in background: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Leader notifies followers of committed entries in subsequent AppendEntries RPCs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Followers apply committed commands to their state machines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Performance is optimal in common case: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One successful RPC to any majority of servers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October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Operation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903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4604"/>
    </mc:Choice>
    <mc:Fallback xmlns="">
      <p:transition spd="slow" advTm="134604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3048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High level of coherency between logs:</a:t>
            </a:r>
          </a:p>
          <a:p>
            <a:r>
              <a:rPr lang="en-US" dirty="0" smtClean="0"/>
              <a:t>If log entries on different servers have same index and term:</a:t>
            </a:r>
          </a:p>
          <a:p>
            <a:pPr lvl="1"/>
            <a:r>
              <a:rPr lang="en-US" dirty="0" smtClean="0"/>
              <a:t>They store the same command</a:t>
            </a:r>
          </a:p>
          <a:p>
            <a:pPr lvl="1"/>
            <a:r>
              <a:rPr lang="en-US" dirty="0" smtClean="0"/>
              <a:t>The logs are identical in all preceding entries</a:t>
            </a:r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If a given entry is committed, all preceding entries are also committed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October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 Consistency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28800" y="3733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/>
              <a:t>x</a:t>
            </a:r>
            <a:r>
              <a:rPr lang="en-US" sz="1600" dirty="0">
                <a:sym typeface="Symbol"/>
              </a:rPr>
              <a:t>3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1828800" y="3352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86000" y="3352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743200" y="3352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200400" y="3352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657600" y="3352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191000" y="3352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3657600" y="37338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>
                <a:sym typeface="Symbol"/>
              </a:rPr>
              <a:t>z0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2286000" y="3733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>
                <a:sym typeface="Symbol"/>
              </a:rPr>
              <a:t>y2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2743200" y="3733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>
                <a:solidFill>
                  <a:schemeClr val="tx1"/>
                </a:solidFill>
                <a:latin typeface="Arial" charset="0"/>
              </a:rPr>
              <a:t>x</a:t>
            </a:r>
            <a:r>
              <a:rPr lang="en-US" sz="1600" dirty="0">
                <a:sym typeface="Symbol"/>
              </a:rPr>
              <a:t>1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3200400" y="3733800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>
                <a:sym typeface="Symbol"/>
              </a:rPr>
              <a:t>z6</a:t>
            </a:r>
            <a:endParaRPr lang="en-US" sz="1600" dirty="0"/>
          </a:p>
        </p:txBody>
      </p:sp>
      <p:sp>
        <p:nvSpPr>
          <p:cNvPr id="20" name="Rectangle 19"/>
          <p:cNvSpPr/>
          <p:nvPr/>
        </p:nvSpPr>
        <p:spPr>
          <a:xfrm>
            <a:off x="4191000" y="37338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>
                <a:sym typeface="Symbol"/>
              </a:rPr>
              <a:t>y9</a:t>
            </a:r>
            <a:endParaRPr lang="en-US" sz="1600" dirty="0"/>
          </a:p>
        </p:txBody>
      </p:sp>
      <p:sp>
        <p:nvSpPr>
          <p:cNvPr id="21" name="Rectangle 20"/>
          <p:cNvSpPr/>
          <p:nvPr/>
        </p:nvSpPr>
        <p:spPr>
          <a:xfrm>
            <a:off x="4191000" y="4343400"/>
            <a:ext cx="533400" cy="4572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>
                <a:sym typeface="Symbol"/>
              </a:rPr>
              <a:t>x</a:t>
            </a:r>
            <a:r>
              <a:rPr lang="en-US" sz="1600" dirty="0" smtClean="0">
                <a:sym typeface="Symbol"/>
              </a:rPr>
              <a:t></a:t>
            </a:r>
            <a:r>
              <a:rPr lang="en-US" sz="1600" dirty="0">
                <a:sym typeface="Symbol"/>
              </a:rPr>
              <a:t>4</a:t>
            </a:r>
            <a:endParaRPr lang="en-US" sz="1600" dirty="0"/>
          </a:p>
        </p:txBody>
      </p:sp>
      <p:sp>
        <p:nvSpPr>
          <p:cNvPr id="23" name="Rectangle 22"/>
          <p:cNvSpPr/>
          <p:nvPr/>
        </p:nvSpPr>
        <p:spPr>
          <a:xfrm>
            <a:off x="1828800" y="43434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/>
              <a:t>x</a:t>
            </a:r>
            <a:r>
              <a:rPr lang="en-US" sz="1600" dirty="0">
                <a:sym typeface="Symbol"/>
              </a:rPr>
              <a:t>3</a:t>
            </a:r>
            <a:endParaRPr lang="en-US" sz="1600" dirty="0"/>
          </a:p>
        </p:txBody>
      </p:sp>
      <p:sp>
        <p:nvSpPr>
          <p:cNvPr id="24" name="Rectangle 23"/>
          <p:cNvSpPr/>
          <p:nvPr/>
        </p:nvSpPr>
        <p:spPr>
          <a:xfrm>
            <a:off x="3657600" y="43434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>
                <a:sym typeface="Symbol"/>
              </a:rPr>
              <a:t>z0</a:t>
            </a:r>
            <a:endParaRPr lang="en-US" sz="1600" dirty="0"/>
          </a:p>
        </p:txBody>
      </p:sp>
      <p:sp>
        <p:nvSpPr>
          <p:cNvPr id="25" name="Rectangle 24"/>
          <p:cNvSpPr/>
          <p:nvPr/>
        </p:nvSpPr>
        <p:spPr>
          <a:xfrm>
            <a:off x="2286000" y="43434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>
                <a:sym typeface="Symbol"/>
              </a:rPr>
              <a:t>y2</a:t>
            </a:r>
            <a:endParaRPr lang="en-US" sz="1600" dirty="0"/>
          </a:p>
        </p:txBody>
      </p:sp>
      <p:sp>
        <p:nvSpPr>
          <p:cNvPr id="26" name="Rectangle 25"/>
          <p:cNvSpPr/>
          <p:nvPr/>
        </p:nvSpPr>
        <p:spPr>
          <a:xfrm>
            <a:off x="2743200" y="43434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>
                <a:solidFill>
                  <a:schemeClr val="tx1"/>
                </a:solidFill>
                <a:latin typeface="Arial" charset="0"/>
              </a:rPr>
              <a:t>x</a:t>
            </a:r>
            <a:r>
              <a:rPr lang="en-US" sz="1600" dirty="0">
                <a:sym typeface="Symbol"/>
              </a:rPr>
              <a:t>1</a:t>
            </a:r>
            <a:endParaRPr lang="en-US" sz="1600" dirty="0"/>
          </a:p>
        </p:txBody>
      </p:sp>
      <p:sp>
        <p:nvSpPr>
          <p:cNvPr id="27" name="Rectangle 26"/>
          <p:cNvSpPr/>
          <p:nvPr/>
        </p:nvSpPr>
        <p:spPr>
          <a:xfrm>
            <a:off x="3200400" y="4343400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>
                <a:sym typeface="Symbol"/>
              </a:rPr>
              <a:t>z6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19797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5879"/>
    </mc:Choice>
    <mc:Fallback xmlns="">
      <p:transition spd="slow" advTm="125879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2438400"/>
          </a:xfrm>
        </p:spPr>
        <p:txBody>
          <a:bodyPr/>
          <a:lstStyle/>
          <a:p>
            <a:r>
              <a:rPr lang="en-US" dirty="0" smtClean="0"/>
              <a:t>Each AppendEntries RPC contains index, term of entry preceding new ones</a:t>
            </a:r>
          </a:p>
          <a:p>
            <a:r>
              <a:rPr lang="en-US" dirty="0" smtClean="0"/>
              <a:t>Follower must contain matching entry;  otherwise it rejects request</a:t>
            </a:r>
          </a:p>
          <a:p>
            <a:r>
              <a:rPr lang="en-US" dirty="0" smtClean="0"/>
              <a:t>Implements an </a:t>
            </a:r>
            <a:r>
              <a:rPr lang="en-US" dirty="0" smtClean="0">
                <a:solidFill>
                  <a:schemeClr val="tx2"/>
                </a:solidFill>
              </a:rPr>
              <a:t>induction step</a:t>
            </a:r>
            <a:r>
              <a:rPr lang="en-US" dirty="0" smtClean="0"/>
              <a:t>, ensures coherency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October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AppendEntries Consistency Check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133600" y="38100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/>
              <a:t>x</a:t>
            </a:r>
            <a:r>
              <a:rPr lang="en-US" sz="1600" dirty="0">
                <a:sym typeface="Symbol"/>
              </a:rPr>
              <a:t>3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3962400" y="38100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>
                <a:sym typeface="Symbol"/>
              </a:rPr>
              <a:t>z0</a:t>
            </a:r>
            <a:endParaRPr lang="en-US" sz="1600" dirty="0"/>
          </a:p>
        </p:txBody>
      </p:sp>
      <p:sp>
        <p:nvSpPr>
          <p:cNvPr id="9" name="Rectangle 8"/>
          <p:cNvSpPr/>
          <p:nvPr/>
        </p:nvSpPr>
        <p:spPr>
          <a:xfrm>
            <a:off x="2590800" y="38100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>
                <a:sym typeface="Symbol"/>
              </a:rPr>
              <a:t>y2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3048000" y="38100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>
                <a:solidFill>
                  <a:schemeClr val="tx1"/>
                </a:solidFill>
                <a:latin typeface="Arial" charset="0"/>
              </a:rPr>
              <a:t>x</a:t>
            </a:r>
            <a:r>
              <a:rPr lang="en-US" sz="1600" dirty="0">
                <a:sym typeface="Symbol"/>
              </a:rPr>
              <a:t>1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3505200" y="3810000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>
                <a:sym typeface="Symbol"/>
              </a:rPr>
              <a:t>z6</a:t>
            </a:r>
            <a:endParaRPr lang="en-US" sz="1600" dirty="0"/>
          </a:p>
        </p:txBody>
      </p:sp>
      <p:sp>
        <p:nvSpPr>
          <p:cNvPr id="15" name="Rectangle 14"/>
          <p:cNvSpPr/>
          <p:nvPr/>
        </p:nvSpPr>
        <p:spPr>
          <a:xfrm>
            <a:off x="2133600" y="44196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/>
              <a:t>x</a:t>
            </a:r>
            <a:r>
              <a:rPr lang="en-US" sz="1600" dirty="0">
                <a:sym typeface="Symbol"/>
              </a:rPr>
              <a:t>3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2590800" y="44196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>
                <a:sym typeface="Symbol"/>
              </a:rPr>
              <a:t>y2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3048000" y="44196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>
                <a:solidFill>
                  <a:schemeClr val="tx1"/>
                </a:solidFill>
                <a:latin typeface="Arial" charset="0"/>
              </a:rPr>
              <a:t>x</a:t>
            </a:r>
            <a:r>
              <a:rPr lang="en-US" sz="1600" dirty="0">
                <a:sym typeface="Symbol"/>
              </a:rPr>
              <a:t>1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3505200" y="4419600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>
                <a:sym typeface="Symbol"/>
              </a:rPr>
              <a:t>z6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1228588" y="3884712"/>
            <a:ext cx="71333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smtClean="0"/>
              <a:t>leader</a:t>
            </a:r>
            <a:endParaRPr 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1057067" y="4494312"/>
            <a:ext cx="88485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smtClean="0"/>
              <a:t>follower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2133600" y="34290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2590800" y="34290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3048000" y="34290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3505200" y="34290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3962400" y="34290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31" name="Rectangle 30"/>
          <p:cNvSpPr/>
          <p:nvPr/>
        </p:nvSpPr>
        <p:spPr>
          <a:xfrm>
            <a:off x="2133600" y="51816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/>
              <a:t>x</a:t>
            </a:r>
            <a:r>
              <a:rPr lang="en-US" sz="1600" dirty="0">
                <a:sym typeface="Symbol"/>
              </a:rPr>
              <a:t>3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3962400" y="51816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>
                <a:sym typeface="Symbol"/>
              </a:rPr>
              <a:t>z0</a:t>
            </a:r>
            <a:endParaRPr lang="en-US" sz="1600" dirty="0"/>
          </a:p>
        </p:txBody>
      </p:sp>
      <p:sp>
        <p:nvSpPr>
          <p:cNvPr id="33" name="Rectangle 32"/>
          <p:cNvSpPr/>
          <p:nvPr/>
        </p:nvSpPr>
        <p:spPr>
          <a:xfrm>
            <a:off x="2590800" y="51816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>
                <a:sym typeface="Symbol"/>
              </a:rPr>
              <a:t>y2</a:t>
            </a:r>
            <a:endParaRPr lang="en-US" sz="1600" dirty="0"/>
          </a:p>
        </p:txBody>
      </p:sp>
      <p:sp>
        <p:nvSpPr>
          <p:cNvPr id="34" name="Rectangle 33"/>
          <p:cNvSpPr/>
          <p:nvPr/>
        </p:nvSpPr>
        <p:spPr>
          <a:xfrm>
            <a:off x="3048000" y="51816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>
                <a:solidFill>
                  <a:schemeClr val="tx1"/>
                </a:solidFill>
                <a:latin typeface="Arial" charset="0"/>
              </a:rPr>
              <a:t>x</a:t>
            </a:r>
            <a:r>
              <a:rPr lang="en-US" sz="1600" dirty="0">
                <a:sym typeface="Symbol"/>
              </a:rPr>
              <a:t>1</a:t>
            </a:r>
            <a:endParaRPr lang="en-US" sz="1600" dirty="0"/>
          </a:p>
        </p:txBody>
      </p:sp>
      <p:sp>
        <p:nvSpPr>
          <p:cNvPr id="35" name="Rectangle 34"/>
          <p:cNvSpPr/>
          <p:nvPr/>
        </p:nvSpPr>
        <p:spPr>
          <a:xfrm>
            <a:off x="3505200" y="5181600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>
                <a:sym typeface="Symbol"/>
              </a:rPr>
              <a:t>z6</a:t>
            </a:r>
            <a:endParaRPr lang="en-US" sz="1600" dirty="0"/>
          </a:p>
        </p:txBody>
      </p:sp>
      <p:sp>
        <p:nvSpPr>
          <p:cNvPr id="37" name="Rectangle 36"/>
          <p:cNvSpPr/>
          <p:nvPr/>
        </p:nvSpPr>
        <p:spPr>
          <a:xfrm>
            <a:off x="2133600" y="57912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/>
              <a:t>x</a:t>
            </a:r>
            <a:r>
              <a:rPr lang="en-US" sz="1600" dirty="0">
                <a:sym typeface="Symbol"/>
              </a:rPr>
              <a:t>3</a:t>
            </a:r>
            <a:endParaRPr lang="en-US" sz="1600" dirty="0"/>
          </a:p>
        </p:txBody>
      </p:sp>
      <p:sp>
        <p:nvSpPr>
          <p:cNvPr id="39" name="Rectangle 38"/>
          <p:cNvSpPr/>
          <p:nvPr/>
        </p:nvSpPr>
        <p:spPr>
          <a:xfrm>
            <a:off x="2590800" y="57912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>
                <a:sym typeface="Symbol"/>
              </a:rPr>
              <a:t>y2</a:t>
            </a:r>
            <a:endParaRPr lang="en-US" sz="1600" dirty="0"/>
          </a:p>
        </p:txBody>
      </p:sp>
      <p:sp>
        <p:nvSpPr>
          <p:cNvPr id="40" name="Rectangle 39"/>
          <p:cNvSpPr/>
          <p:nvPr/>
        </p:nvSpPr>
        <p:spPr>
          <a:xfrm>
            <a:off x="3048000" y="57912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>
                <a:solidFill>
                  <a:schemeClr val="tx1"/>
                </a:solidFill>
                <a:latin typeface="Arial" charset="0"/>
              </a:rPr>
              <a:t>x</a:t>
            </a:r>
            <a:r>
              <a:rPr lang="en-US" sz="1600" dirty="0">
                <a:sym typeface="Symbol"/>
              </a:rPr>
              <a:t>1</a:t>
            </a:r>
            <a:endParaRPr lang="en-US" sz="1600" dirty="0"/>
          </a:p>
        </p:txBody>
      </p:sp>
      <p:sp>
        <p:nvSpPr>
          <p:cNvPr id="41" name="Rectangle 40"/>
          <p:cNvSpPr/>
          <p:nvPr/>
        </p:nvSpPr>
        <p:spPr>
          <a:xfrm>
            <a:off x="3505200" y="57912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1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>
                <a:sym typeface="Symbol"/>
              </a:rPr>
              <a:t>x</a:t>
            </a:r>
            <a:r>
              <a:rPr lang="en-US" sz="1600" dirty="0" smtClean="0">
                <a:sym typeface="Symbol"/>
              </a:rPr>
              <a:t>4</a:t>
            </a:r>
            <a:endParaRPr lang="en-US" sz="1600" dirty="0"/>
          </a:p>
        </p:txBody>
      </p:sp>
      <p:sp>
        <p:nvSpPr>
          <p:cNvPr id="42" name="TextBox 41"/>
          <p:cNvSpPr txBox="1"/>
          <p:nvPr/>
        </p:nvSpPr>
        <p:spPr>
          <a:xfrm>
            <a:off x="1228588" y="5256312"/>
            <a:ext cx="71333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smtClean="0"/>
              <a:t>leader</a:t>
            </a:r>
            <a:endParaRPr lang="en-US" sz="2000" dirty="0"/>
          </a:p>
        </p:txBody>
      </p:sp>
      <p:sp>
        <p:nvSpPr>
          <p:cNvPr id="43" name="TextBox 42"/>
          <p:cNvSpPr txBox="1"/>
          <p:nvPr/>
        </p:nvSpPr>
        <p:spPr>
          <a:xfrm>
            <a:off x="1057067" y="5865912"/>
            <a:ext cx="88485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smtClean="0"/>
              <a:t>follower</a:t>
            </a:r>
            <a:endParaRPr lang="en-US" sz="2000" dirty="0"/>
          </a:p>
        </p:txBody>
      </p:sp>
      <p:sp>
        <p:nvSpPr>
          <p:cNvPr id="50" name="Freeform 49"/>
          <p:cNvSpPr/>
          <p:nvPr/>
        </p:nvSpPr>
        <p:spPr>
          <a:xfrm>
            <a:off x="4267200" y="4013735"/>
            <a:ext cx="828688" cy="635267"/>
          </a:xfrm>
          <a:custGeom>
            <a:avLst/>
            <a:gdLst>
              <a:gd name="connsiteX0" fmla="*/ 434283 w 434283"/>
              <a:gd name="connsiteY0" fmla="*/ 0 h 635267"/>
              <a:gd name="connsiteX1" fmla="*/ 1147 w 434283"/>
              <a:gd name="connsiteY1" fmla="*/ 635267 h 635267"/>
              <a:gd name="connsiteX0" fmla="*/ 433309 w 849194"/>
              <a:gd name="connsiteY0" fmla="*/ 0 h 635267"/>
              <a:gd name="connsiteX1" fmla="*/ 173 w 849194"/>
              <a:gd name="connsiteY1" fmla="*/ 635267 h 635267"/>
              <a:gd name="connsiteX0" fmla="*/ 433136 w 1030014"/>
              <a:gd name="connsiteY0" fmla="*/ 0 h 635267"/>
              <a:gd name="connsiteX1" fmla="*/ 0 w 1030014"/>
              <a:gd name="connsiteY1" fmla="*/ 635267 h 635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30014" h="635267">
                <a:moveTo>
                  <a:pt x="433136" y="0"/>
                </a:moveTo>
                <a:cubicBezTo>
                  <a:pt x="1583355" y="206141"/>
                  <a:pt x="866274" y="614412"/>
                  <a:pt x="0" y="635267"/>
                </a:cubicBezTo>
              </a:path>
            </a:pathLst>
          </a:custGeom>
          <a:noFill/>
          <a:ln w="28575">
            <a:solidFill>
              <a:srgbClr val="006400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5324488" y="3962400"/>
            <a:ext cx="28007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>
                <a:solidFill>
                  <a:srgbClr val="006400"/>
                </a:solidFill>
              </a:rPr>
              <a:t>AppendEntries succeeds:</a:t>
            </a:r>
          </a:p>
          <a:p>
            <a:pPr algn="l"/>
            <a:r>
              <a:rPr lang="en-US" dirty="0" smtClean="0">
                <a:solidFill>
                  <a:srgbClr val="006400"/>
                </a:solidFill>
              </a:rPr>
              <a:t>matching entry</a:t>
            </a:r>
            <a:endParaRPr lang="en-US" dirty="0">
              <a:solidFill>
                <a:srgbClr val="006400"/>
              </a:solidFill>
            </a:endParaRPr>
          </a:p>
        </p:txBody>
      </p:sp>
      <p:sp>
        <p:nvSpPr>
          <p:cNvPr id="53" name="Freeform 52"/>
          <p:cNvSpPr/>
          <p:nvPr/>
        </p:nvSpPr>
        <p:spPr>
          <a:xfrm>
            <a:off x="4267200" y="5384533"/>
            <a:ext cx="828688" cy="635267"/>
          </a:xfrm>
          <a:custGeom>
            <a:avLst/>
            <a:gdLst>
              <a:gd name="connsiteX0" fmla="*/ 434283 w 434283"/>
              <a:gd name="connsiteY0" fmla="*/ 0 h 635267"/>
              <a:gd name="connsiteX1" fmla="*/ 1147 w 434283"/>
              <a:gd name="connsiteY1" fmla="*/ 635267 h 635267"/>
              <a:gd name="connsiteX0" fmla="*/ 433309 w 849194"/>
              <a:gd name="connsiteY0" fmla="*/ 0 h 635267"/>
              <a:gd name="connsiteX1" fmla="*/ 173 w 849194"/>
              <a:gd name="connsiteY1" fmla="*/ 635267 h 635267"/>
              <a:gd name="connsiteX0" fmla="*/ 433136 w 1030014"/>
              <a:gd name="connsiteY0" fmla="*/ 0 h 635267"/>
              <a:gd name="connsiteX1" fmla="*/ 0 w 1030014"/>
              <a:gd name="connsiteY1" fmla="*/ 635267 h 635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30014" h="635267">
                <a:moveTo>
                  <a:pt x="433136" y="0"/>
                </a:moveTo>
                <a:cubicBezTo>
                  <a:pt x="1583355" y="206141"/>
                  <a:pt x="866274" y="614412"/>
                  <a:pt x="0" y="635267"/>
                </a:cubicBezTo>
              </a:path>
            </a:pathLst>
          </a:custGeom>
          <a:noFill/>
          <a:ln w="28575"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5324488" y="5373469"/>
            <a:ext cx="22365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>
                <a:solidFill>
                  <a:schemeClr val="accent4"/>
                </a:solidFill>
              </a:rPr>
              <a:t>AppendEntries fails:</a:t>
            </a:r>
          </a:p>
          <a:p>
            <a:pPr algn="l"/>
            <a:r>
              <a:rPr lang="en-US" dirty="0" smtClean="0">
                <a:solidFill>
                  <a:schemeClr val="accent4"/>
                </a:solidFill>
              </a:rPr>
              <a:t>mismatch</a:t>
            </a:r>
            <a:endParaRPr lang="en-US" dirty="0">
              <a:solidFill>
                <a:schemeClr val="accent4"/>
              </a:solidFill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4076700" y="5867400"/>
            <a:ext cx="304800" cy="304800"/>
            <a:chOff x="4038600" y="5715000"/>
            <a:chExt cx="304800" cy="304800"/>
          </a:xfrm>
        </p:grpSpPr>
        <p:cxnSp>
          <p:nvCxnSpPr>
            <p:cNvPr id="57" name="Straight Connector 56"/>
            <p:cNvCxnSpPr/>
            <p:nvPr/>
          </p:nvCxnSpPr>
          <p:spPr>
            <a:xfrm>
              <a:off x="4038600" y="5715000"/>
              <a:ext cx="304800" cy="304800"/>
            </a:xfrm>
            <a:prstGeom prst="line">
              <a:avLst/>
            </a:prstGeom>
            <a:ln w="57150" cap="rnd">
              <a:solidFill>
                <a:schemeClr val="accent4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V="1">
              <a:off x="4038600" y="5715000"/>
              <a:ext cx="304800" cy="304800"/>
            </a:xfrm>
            <a:prstGeom prst="line">
              <a:avLst/>
            </a:prstGeom>
            <a:ln w="57150" cap="rnd">
              <a:solidFill>
                <a:schemeClr val="accent4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3581400" y="3461288"/>
            <a:ext cx="304800" cy="577312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09600" y="5029200"/>
            <a:ext cx="8229600" cy="0"/>
          </a:xfrm>
          <a:prstGeom prst="line">
            <a:avLst/>
          </a:prstGeom>
          <a:ln w="19050" cap="rnd"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3581400" y="4375688"/>
            <a:ext cx="304800" cy="272512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3581400" y="5747288"/>
            <a:ext cx="304800" cy="272512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38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2338"/>
    </mc:Choice>
    <mc:Fallback xmlns="">
      <p:transition spd="slow" advTm="122338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609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Leader changes can result in </a:t>
            </a:r>
            <a:r>
              <a:rPr lang="en-US" dirty="0" err="1" smtClean="0"/>
              <a:t>tmp</a:t>
            </a:r>
            <a:r>
              <a:rPr lang="en-US" dirty="0" smtClean="0"/>
              <a:t>. log inconsistencies: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October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 Inconsistencies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209800" y="2209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9" name="Rectangle 8"/>
          <p:cNvSpPr/>
          <p:nvPr/>
        </p:nvSpPr>
        <p:spPr>
          <a:xfrm>
            <a:off x="3352800" y="2209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14" name="Rectangle 13"/>
          <p:cNvSpPr/>
          <p:nvPr/>
        </p:nvSpPr>
        <p:spPr>
          <a:xfrm>
            <a:off x="2590800" y="2209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5" name="Rectangle 14"/>
          <p:cNvSpPr/>
          <p:nvPr/>
        </p:nvSpPr>
        <p:spPr>
          <a:xfrm>
            <a:off x="2971800" y="2209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3733800" y="2209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4114800" y="22098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4495800" y="22098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21" name="Rectangle 20"/>
          <p:cNvSpPr/>
          <p:nvPr/>
        </p:nvSpPr>
        <p:spPr>
          <a:xfrm>
            <a:off x="4876800" y="22098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257800" y="22098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638800" y="22098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209800" y="1752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2590800" y="1752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2971800" y="1752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3352800" y="1752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3733800" y="1752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4114800" y="1752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6</a:t>
            </a:r>
            <a:endParaRPr lang="en-US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4495800" y="1752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7</a:t>
            </a:r>
            <a:endParaRPr lang="en-US" sz="1600" dirty="0"/>
          </a:p>
        </p:txBody>
      </p:sp>
      <p:sp>
        <p:nvSpPr>
          <p:cNvPr id="31" name="TextBox 30"/>
          <p:cNvSpPr txBox="1"/>
          <p:nvPr/>
        </p:nvSpPr>
        <p:spPr>
          <a:xfrm>
            <a:off x="4876800" y="1752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8</a:t>
            </a:r>
            <a:endParaRPr lang="en-US" sz="1600" dirty="0"/>
          </a:p>
        </p:txBody>
      </p:sp>
      <p:sp>
        <p:nvSpPr>
          <p:cNvPr id="32" name="TextBox 31"/>
          <p:cNvSpPr txBox="1"/>
          <p:nvPr/>
        </p:nvSpPr>
        <p:spPr>
          <a:xfrm>
            <a:off x="5257800" y="1752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9</a:t>
            </a:r>
            <a:endParaRPr lang="en-US" sz="1600" dirty="0"/>
          </a:p>
        </p:txBody>
      </p:sp>
      <p:sp>
        <p:nvSpPr>
          <p:cNvPr id="33" name="TextBox 32"/>
          <p:cNvSpPr txBox="1"/>
          <p:nvPr/>
        </p:nvSpPr>
        <p:spPr>
          <a:xfrm>
            <a:off x="5562600" y="17526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10</a:t>
            </a:r>
            <a:endParaRPr lang="en-US" sz="1600" dirty="0"/>
          </a:p>
        </p:txBody>
      </p:sp>
      <p:sp>
        <p:nvSpPr>
          <p:cNvPr id="34" name="TextBox 33"/>
          <p:cNvSpPr txBox="1"/>
          <p:nvPr/>
        </p:nvSpPr>
        <p:spPr>
          <a:xfrm>
            <a:off x="5943600" y="17526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11</a:t>
            </a:r>
            <a:endParaRPr lang="en-US" sz="1600" dirty="0"/>
          </a:p>
        </p:txBody>
      </p:sp>
      <p:sp>
        <p:nvSpPr>
          <p:cNvPr id="35" name="TextBox 34"/>
          <p:cNvSpPr txBox="1"/>
          <p:nvPr/>
        </p:nvSpPr>
        <p:spPr>
          <a:xfrm>
            <a:off x="6324600" y="17526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12</a:t>
            </a:r>
            <a:endParaRPr lang="en-US" sz="1600" dirty="0"/>
          </a:p>
        </p:txBody>
      </p:sp>
      <p:sp>
        <p:nvSpPr>
          <p:cNvPr id="39" name="TextBox 38"/>
          <p:cNvSpPr txBox="1"/>
          <p:nvPr/>
        </p:nvSpPr>
        <p:spPr>
          <a:xfrm>
            <a:off x="304800" y="1795899"/>
            <a:ext cx="1143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dirty="0" smtClean="0"/>
              <a:t>log index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304800" y="2156644"/>
            <a:ext cx="1828800" cy="487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 smtClean="0"/>
              <a:t>leader for</a:t>
            </a:r>
            <a:br>
              <a:rPr lang="en-US" dirty="0" smtClean="0"/>
            </a:br>
            <a:r>
              <a:rPr lang="en-US" dirty="0" smtClean="0"/>
              <a:t>term 8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209800" y="2895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42" name="Rectangle 41"/>
          <p:cNvSpPr/>
          <p:nvPr/>
        </p:nvSpPr>
        <p:spPr>
          <a:xfrm>
            <a:off x="3352800" y="28956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3" name="Rectangle 42"/>
          <p:cNvSpPr/>
          <p:nvPr/>
        </p:nvSpPr>
        <p:spPr>
          <a:xfrm>
            <a:off x="2590800" y="2895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44" name="Rectangle 43"/>
          <p:cNvSpPr/>
          <p:nvPr/>
        </p:nvSpPr>
        <p:spPr>
          <a:xfrm>
            <a:off x="2971800" y="2895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45" name="Rectangle 44"/>
          <p:cNvSpPr/>
          <p:nvPr/>
        </p:nvSpPr>
        <p:spPr>
          <a:xfrm>
            <a:off x="3733800" y="28956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6" name="Rectangle 45"/>
          <p:cNvSpPr/>
          <p:nvPr/>
        </p:nvSpPr>
        <p:spPr>
          <a:xfrm>
            <a:off x="4114800" y="28956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47" name="Rectangle 46"/>
          <p:cNvSpPr/>
          <p:nvPr/>
        </p:nvSpPr>
        <p:spPr>
          <a:xfrm>
            <a:off x="4495800" y="28956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48" name="Rectangle 47"/>
          <p:cNvSpPr/>
          <p:nvPr/>
        </p:nvSpPr>
        <p:spPr>
          <a:xfrm>
            <a:off x="4876800" y="28956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49" name="Rectangle 48"/>
          <p:cNvSpPr/>
          <p:nvPr/>
        </p:nvSpPr>
        <p:spPr>
          <a:xfrm>
            <a:off x="5257800" y="28956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209800" y="3429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53" name="Rectangle 52"/>
          <p:cNvSpPr/>
          <p:nvPr/>
        </p:nvSpPr>
        <p:spPr>
          <a:xfrm>
            <a:off x="3352800" y="34290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54" name="Rectangle 53"/>
          <p:cNvSpPr/>
          <p:nvPr/>
        </p:nvSpPr>
        <p:spPr>
          <a:xfrm>
            <a:off x="2590800" y="3429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55" name="Rectangle 54"/>
          <p:cNvSpPr/>
          <p:nvPr/>
        </p:nvSpPr>
        <p:spPr>
          <a:xfrm>
            <a:off x="2971800" y="3429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63" name="Rectangle 62"/>
          <p:cNvSpPr/>
          <p:nvPr/>
        </p:nvSpPr>
        <p:spPr>
          <a:xfrm>
            <a:off x="2209800" y="3962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64" name="Rectangle 63"/>
          <p:cNvSpPr/>
          <p:nvPr/>
        </p:nvSpPr>
        <p:spPr>
          <a:xfrm>
            <a:off x="3352800" y="39624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65" name="Rectangle 64"/>
          <p:cNvSpPr/>
          <p:nvPr/>
        </p:nvSpPr>
        <p:spPr>
          <a:xfrm>
            <a:off x="2590800" y="3962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66" name="Rectangle 65"/>
          <p:cNvSpPr/>
          <p:nvPr/>
        </p:nvSpPr>
        <p:spPr>
          <a:xfrm>
            <a:off x="2971800" y="3962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67" name="Rectangle 66"/>
          <p:cNvSpPr/>
          <p:nvPr/>
        </p:nvSpPr>
        <p:spPr>
          <a:xfrm>
            <a:off x="3733800" y="39624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68" name="Rectangle 67"/>
          <p:cNvSpPr/>
          <p:nvPr/>
        </p:nvSpPr>
        <p:spPr>
          <a:xfrm>
            <a:off x="4114800" y="39624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69" name="Rectangle 68"/>
          <p:cNvSpPr/>
          <p:nvPr/>
        </p:nvSpPr>
        <p:spPr>
          <a:xfrm>
            <a:off x="4495800" y="39624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70" name="Rectangle 69"/>
          <p:cNvSpPr/>
          <p:nvPr/>
        </p:nvSpPr>
        <p:spPr>
          <a:xfrm>
            <a:off x="4876800" y="39624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71" name="Rectangle 70"/>
          <p:cNvSpPr/>
          <p:nvPr/>
        </p:nvSpPr>
        <p:spPr>
          <a:xfrm>
            <a:off x="5257800" y="39624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72" name="Rectangle 71"/>
          <p:cNvSpPr/>
          <p:nvPr/>
        </p:nvSpPr>
        <p:spPr>
          <a:xfrm>
            <a:off x="5638800" y="39624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73" name="Rectangle 72"/>
          <p:cNvSpPr/>
          <p:nvPr/>
        </p:nvSpPr>
        <p:spPr>
          <a:xfrm>
            <a:off x="6019800" y="39624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74" name="Rectangle 73"/>
          <p:cNvSpPr/>
          <p:nvPr/>
        </p:nvSpPr>
        <p:spPr>
          <a:xfrm>
            <a:off x="2209800" y="4495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75" name="Rectangle 74"/>
          <p:cNvSpPr/>
          <p:nvPr/>
        </p:nvSpPr>
        <p:spPr>
          <a:xfrm>
            <a:off x="3352800" y="4495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76" name="Rectangle 75"/>
          <p:cNvSpPr/>
          <p:nvPr/>
        </p:nvSpPr>
        <p:spPr>
          <a:xfrm>
            <a:off x="2590800" y="4495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77" name="Rectangle 76"/>
          <p:cNvSpPr/>
          <p:nvPr/>
        </p:nvSpPr>
        <p:spPr>
          <a:xfrm>
            <a:off x="2971800" y="4495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78" name="Rectangle 77"/>
          <p:cNvSpPr/>
          <p:nvPr/>
        </p:nvSpPr>
        <p:spPr>
          <a:xfrm>
            <a:off x="3733800" y="4495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79" name="Rectangle 78"/>
          <p:cNvSpPr/>
          <p:nvPr/>
        </p:nvSpPr>
        <p:spPr>
          <a:xfrm>
            <a:off x="4114800" y="44958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80" name="Rectangle 79"/>
          <p:cNvSpPr/>
          <p:nvPr/>
        </p:nvSpPr>
        <p:spPr>
          <a:xfrm>
            <a:off x="4495800" y="44958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81" name="Rectangle 80"/>
          <p:cNvSpPr/>
          <p:nvPr/>
        </p:nvSpPr>
        <p:spPr>
          <a:xfrm>
            <a:off x="4876800" y="44958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82" name="Rectangle 81"/>
          <p:cNvSpPr/>
          <p:nvPr/>
        </p:nvSpPr>
        <p:spPr>
          <a:xfrm>
            <a:off x="5257800" y="44958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83" name="Rectangle 82"/>
          <p:cNvSpPr/>
          <p:nvPr/>
        </p:nvSpPr>
        <p:spPr>
          <a:xfrm>
            <a:off x="5638800" y="44958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85" name="Rectangle 84"/>
          <p:cNvSpPr/>
          <p:nvPr/>
        </p:nvSpPr>
        <p:spPr>
          <a:xfrm>
            <a:off x="2209800" y="5029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86" name="Rectangle 85"/>
          <p:cNvSpPr/>
          <p:nvPr/>
        </p:nvSpPr>
        <p:spPr>
          <a:xfrm>
            <a:off x="3352800" y="50292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87" name="Rectangle 86"/>
          <p:cNvSpPr/>
          <p:nvPr/>
        </p:nvSpPr>
        <p:spPr>
          <a:xfrm>
            <a:off x="2590800" y="5029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88" name="Rectangle 87"/>
          <p:cNvSpPr/>
          <p:nvPr/>
        </p:nvSpPr>
        <p:spPr>
          <a:xfrm>
            <a:off x="2971800" y="5029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89" name="Rectangle 88"/>
          <p:cNvSpPr/>
          <p:nvPr/>
        </p:nvSpPr>
        <p:spPr>
          <a:xfrm>
            <a:off x="3733800" y="50292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96" name="Rectangle 95"/>
          <p:cNvSpPr/>
          <p:nvPr/>
        </p:nvSpPr>
        <p:spPr>
          <a:xfrm>
            <a:off x="2209800" y="5562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98" name="Rectangle 97"/>
          <p:cNvSpPr/>
          <p:nvPr/>
        </p:nvSpPr>
        <p:spPr>
          <a:xfrm>
            <a:off x="2590800" y="5562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99" name="Rectangle 98"/>
          <p:cNvSpPr/>
          <p:nvPr/>
        </p:nvSpPr>
        <p:spPr>
          <a:xfrm>
            <a:off x="2971800" y="5562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07" name="Right Brace 106"/>
          <p:cNvSpPr/>
          <p:nvPr/>
        </p:nvSpPr>
        <p:spPr>
          <a:xfrm flipH="1">
            <a:off x="1371600" y="2819400"/>
            <a:ext cx="152400" cy="3200400"/>
          </a:xfrm>
          <a:prstGeom prst="rightBrace">
            <a:avLst>
              <a:gd name="adj1" fmla="val 33757"/>
              <a:gd name="adj2" fmla="val 50000"/>
            </a:avLst>
          </a:prstGeom>
          <a:ln w="1905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TextBox 107"/>
          <p:cNvSpPr txBox="1"/>
          <p:nvPr/>
        </p:nvSpPr>
        <p:spPr>
          <a:xfrm>
            <a:off x="304800" y="4175944"/>
            <a:ext cx="1828800" cy="487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 smtClean="0"/>
              <a:t>possible</a:t>
            </a:r>
            <a:br>
              <a:rPr lang="en-US" dirty="0" smtClean="0"/>
            </a:br>
            <a:r>
              <a:rPr lang="en-US" dirty="0" smtClean="0"/>
              <a:t>followers</a:t>
            </a:r>
            <a:endParaRPr lang="en-US" dirty="0"/>
          </a:p>
        </p:txBody>
      </p:sp>
      <p:sp>
        <p:nvSpPr>
          <p:cNvPr id="109" name="Rectangle 108"/>
          <p:cNvSpPr/>
          <p:nvPr/>
        </p:nvSpPr>
        <p:spPr>
          <a:xfrm>
            <a:off x="4114800" y="50292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110" name="Rectangle 109"/>
          <p:cNvSpPr/>
          <p:nvPr/>
        </p:nvSpPr>
        <p:spPr>
          <a:xfrm>
            <a:off x="4495800" y="50292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111" name="Rectangle 110"/>
          <p:cNvSpPr/>
          <p:nvPr/>
        </p:nvSpPr>
        <p:spPr>
          <a:xfrm>
            <a:off x="6019800" y="4495800"/>
            <a:ext cx="381000" cy="381000"/>
          </a:xfrm>
          <a:prstGeom prst="rect">
            <a:avLst/>
          </a:prstGeom>
          <a:solidFill>
            <a:srgbClr val="EECBA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7</a:t>
            </a:r>
            <a:endParaRPr lang="en-US" sz="1600" dirty="0"/>
          </a:p>
        </p:txBody>
      </p:sp>
      <p:sp>
        <p:nvSpPr>
          <p:cNvPr id="112" name="Rectangle 111"/>
          <p:cNvSpPr/>
          <p:nvPr/>
        </p:nvSpPr>
        <p:spPr>
          <a:xfrm>
            <a:off x="6400800" y="4495800"/>
            <a:ext cx="381000" cy="381000"/>
          </a:xfrm>
          <a:prstGeom prst="rect">
            <a:avLst/>
          </a:prstGeom>
          <a:solidFill>
            <a:srgbClr val="EECBA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7</a:t>
            </a:r>
            <a:endParaRPr lang="en-US" sz="1600" dirty="0"/>
          </a:p>
        </p:txBody>
      </p:sp>
      <p:sp>
        <p:nvSpPr>
          <p:cNvPr id="113" name="Rectangle 112"/>
          <p:cNvSpPr/>
          <p:nvPr/>
        </p:nvSpPr>
        <p:spPr>
          <a:xfrm>
            <a:off x="3352800" y="55626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114" name="Rectangle 113"/>
          <p:cNvSpPr/>
          <p:nvPr/>
        </p:nvSpPr>
        <p:spPr>
          <a:xfrm>
            <a:off x="3733800" y="55626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115" name="Rectangle 114"/>
          <p:cNvSpPr/>
          <p:nvPr/>
        </p:nvSpPr>
        <p:spPr>
          <a:xfrm>
            <a:off x="6019800" y="55626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116" name="Rectangle 115"/>
          <p:cNvSpPr/>
          <p:nvPr/>
        </p:nvSpPr>
        <p:spPr>
          <a:xfrm>
            <a:off x="4495800" y="55626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4876800" y="55626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5257800" y="55626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</a:p>
        </p:txBody>
      </p:sp>
      <p:sp>
        <p:nvSpPr>
          <p:cNvPr id="119" name="Rectangle 118"/>
          <p:cNvSpPr/>
          <p:nvPr/>
        </p:nvSpPr>
        <p:spPr>
          <a:xfrm>
            <a:off x="5638800" y="55626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</a:p>
        </p:txBody>
      </p:sp>
      <p:sp>
        <p:nvSpPr>
          <p:cNvPr id="120" name="Rectangle 119"/>
          <p:cNvSpPr/>
          <p:nvPr/>
        </p:nvSpPr>
        <p:spPr>
          <a:xfrm>
            <a:off x="4114800" y="55626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121" name="TextBox 120"/>
          <p:cNvSpPr txBox="1"/>
          <p:nvPr/>
        </p:nvSpPr>
        <p:spPr>
          <a:xfrm>
            <a:off x="1752600" y="29476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(a)</a:t>
            </a:r>
            <a:endParaRPr lang="en-US" dirty="0"/>
          </a:p>
        </p:txBody>
      </p:sp>
      <p:sp>
        <p:nvSpPr>
          <p:cNvPr id="122" name="TextBox 121"/>
          <p:cNvSpPr txBox="1"/>
          <p:nvPr/>
        </p:nvSpPr>
        <p:spPr>
          <a:xfrm>
            <a:off x="1752600" y="34810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(b)</a:t>
            </a:r>
            <a:endParaRPr lang="en-US" dirty="0"/>
          </a:p>
        </p:txBody>
      </p:sp>
      <p:sp>
        <p:nvSpPr>
          <p:cNvPr id="123" name="TextBox 122"/>
          <p:cNvSpPr txBox="1"/>
          <p:nvPr/>
        </p:nvSpPr>
        <p:spPr>
          <a:xfrm>
            <a:off x="1752600" y="40144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(c)</a:t>
            </a:r>
            <a:endParaRPr lang="en-US" dirty="0"/>
          </a:p>
        </p:txBody>
      </p:sp>
      <p:sp>
        <p:nvSpPr>
          <p:cNvPr id="124" name="TextBox 123"/>
          <p:cNvSpPr txBox="1"/>
          <p:nvPr/>
        </p:nvSpPr>
        <p:spPr>
          <a:xfrm>
            <a:off x="1752600" y="45478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(d)</a:t>
            </a:r>
            <a:endParaRPr lang="en-US" dirty="0"/>
          </a:p>
        </p:txBody>
      </p:sp>
      <p:sp>
        <p:nvSpPr>
          <p:cNvPr id="125" name="TextBox 124"/>
          <p:cNvSpPr txBox="1"/>
          <p:nvPr/>
        </p:nvSpPr>
        <p:spPr>
          <a:xfrm>
            <a:off x="1752600" y="50812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(e)</a:t>
            </a:r>
            <a:endParaRPr lang="en-US" dirty="0"/>
          </a:p>
        </p:txBody>
      </p:sp>
      <p:sp>
        <p:nvSpPr>
          <p:cNvPr id="126" name="TextBox 125"/>
          <p:cNvSpPr txBox="1"/>
          <p:nvPr/>
        </p:nvSpPr>
        <p:spPr>
          <a:xfrm>
            <a:off x="1752600" y="56146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(f)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7467600" y="4624953"/>
            <a:ext cx="13516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>
                <a:solidFill>
                  <a:schemeClr val="accent4"/>
                </a:solidFill>
              </a:rPr>
              <a:t>Extraneous</a:t>
            </a:r>
            <a:br>
              <a:rPr lang="en-US" dirty="0" smtClean="0">
                <a:solidFill>
                  <a:schemeClr val="accent4"/>
                </a:solidFill>
              </a:rPr>
            </a:br>
            <a:r>
              <a:rPr lang="en-US" dirty="0" smtClean="0">
                <a:solidFill>
                  <a:schemeClr val="accent4"/>
                </a:solidFill>
              </a:rPr>
              <a:t>Entries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128" name="Rounded Rectangle 127"/>
          <p:cNvSpPr/>
          <p:nvPr/>
        </p:nvSpPr>
        <p:spPr>
          <a:xfrm>
            <a:off x="3276600" y="5486400"/>
            <a:ext cx="3200400" cy="533400"/>
          </a:xfrm>
          <a:prstGeom prst="roundRect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ounded Rectangle 129"/>
          <p:cNvSpPr/>
          <p:nvPr/>
        </p:nvSpPr>
        <p:spPr>
          <a:xfrm>
            <a:off x="5943600" y="3886200"/>
            <a:ext cx="533400" cy="533400"/>
          </a:xfrm>
          <a:prstGeom prst="roundRect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ounded Rectangle 130"/>
          <p:cNvSpPr/>
          <p:nvPr/>
        </p:nvSpPr>
        <p:spPr>
          <a:xfrm>
            <a:off x="5562600" y="2819400"/>
            <a:ext cx="533400" cy="533400"/>
          </a:xfrm>
          <a:prstGeom prst="roundRect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ounded Rectangle 131"/>
          <p:cNvSpPr/>
          <p:nvPr/>
        </p:nvSpPr>
        <p:spPr>
          <a:xfrm>
            <a:off x="3657600" y="3352800"/>
            <a:ext cx="2438400" cy="533400"/>
          </a:xfrm>
          <a:prstGeom prst="roundRect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Freeform 135"/>
          <p:cNvSpPr/>
          <p:nvPr/>
        </p:nvSpPr>
        <p:spPr>
          <a:xfrm>
            <a:off x="6545451" y="4153546"/>
            <a:ext cx="906651" cy="723254"/>
          </a:xfrm>
          <a:custGeom>
            <a:avLst/>
            <a:gdLst>
              <a:gd name="connsiteX0" fmla="*/ 906651 w 906651"/>
              <a:gd name="connsiteY0" fmla="*/ 1131376 h 1131376"/>
              <a:gd name="connsiteX1" fmla="*/ 0 w 906651"/>
              <a:gd name="connsiteY1" fmla="*/ 0 h 1131376"/>
              <a:gd name="connsiteX0" fmla="*/ 906651 w 906651"/>
              <a:gd name="connsiteY0" fmla="*/ 1131376 h 1131376"/>
              <a:gd name="connsiteX1" fmla="*/ 0 w 906651"/>
              <a:gd name="connsiteY1" fmla="*/ 0 h 1131376"/>
              <a:gd name="connsiteX0" fmla="*/ 906651 w 906651"/>
              <a:gd name="connsiteY0" fmla="*/ 1131376 h 1131389"/>
              <a:gd name="connsiteX1" fmla="*/ 0 w 906651"/>
              <a:gd name="connsiteY1" fmla="*/ 0 h 1131389"/>
              <a:gd name="connsiteX0" fmla="*/ 906651 w 906651"/>
              <a:gd name="connsiteY0" fmla="*/ 1131376 h 1131389"/>
              <a:gd name="connsiteX1" fmla="*/ 0 w 906651"/>
              <a:gd name="connsiteY1" fmla="*/ 0 h 1131389"/>
              <a:gd name="connsiteX0" fmla="*/ 906651 w 906651"/>
              <a:gd name="connsiteY0" fmla="*/ 1131376 h 1131376"/>
              <a:gd name="connsiteX1" fmla="*/ 0 w 906651"/>
              <a:gd name="connsiteY1" fmla="*/ 0 h 1131376"/>
              <a:gd name="connsiteX0" fmla="*/ 906651 w 906651"/>
              <a:gd name="connsiteY0" fmla="*/ 1131376 h 1131376"/>
              <a:gd name="connsiteX1" fmla="*/ 0 w 906651"/>
              <a:gd name="connsiteY1" fmla="*/ 0 h 1131376"/>
              <a:gd name="connsiteX0" fmla="*/ 906651 w 906651"/>
              <a:gd name="connsiteY0" fmla="*/ 1131376 h 1131376"/>
              <a:gd name="connsiteX1" fmla="*/ 0 w 906651"/>
              <a:gd name="connsiteY1" fmla="*/ 0 h 1131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06651" h="1131376">
                <a:moveTo>
                  <a:pt x="906651" y="1131376"/>
                </a:moveTo>
                <a:cubicBezTo>
                  <a:pt x="425557" y="1128147"/>
                  <a:pt x="680634" y="1291"/>
                  <a:pt x="0" y="0"/>
                </a:cubicBezTo>
              </a:path>
            </a:pathLst>
          </a:custGeom>
          <a:noFill/>
          <a:ln w="19050">
            <a:solidFill>
              <a:schemeClr val="accent4"/>
            </a:solidFill>
            <a:tailEnd type="triangle" w="sm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37" name="TextBox 136"/>
          <p:cNvSpPr txBox="1"/>
          <p:nvPr/>
        </p:nvSpPr>
        <p:spPr>
          <a:xfrm>
            <a:off x="7467600" y="3048000"/>
            <a:ext cx="9669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>
                <a:solidFill>
                  <a:schemeClr val="accent4"/>
                </a:solidFill>
              </a:rPr>
              <a:t>Missing</a:t>
            </a:r>
            <a:br>
              <a:rPr lang="en-US" dirty="0" smtClean="0">
                <a:solidFill>
                  <a:schemeClr val="accent4"/>
                </a:solidFill>
              </a:rPr>
            </a:br>
            <a:r>
              <a:rPr lang="en-US" dirty="0" smtClean="0">
                <a:solidFill>
                  <a:schemeClr val="accent4"/>
                </a:solidFill>
              </a:rPr>
              <a:t>Entries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138" name="Freeform 137"/>
          <p:cNvSpPr/>
          <p:nvPr/>
        </p:nvSpPr>
        <p:spPr>
          <a:xfrm>
            <a:off x="6173492" y="3068665"/>
            <a:ext cx="1294108" cy="284136"/>
          </a:xfrm>
          <a:custGeom>
            <a:avLst/>
            <a:gdLst>
              <a:gd name="connsiteX0" fmla="*/ 1294108 w 1294108"/>
              <a:gd name="connsiteY0" fmla="*/ 302217 h 302217"/>
              <a:gd name="connsiteX1" fmla="*/ 0 w 1294108"/>
              <a:gd name="connsiteY1" fmla="*/ 0 h 302217"/>
              <a:gd name="connsiteX0" fmla="*/ 1294108 w 1294108"/>
              <a:gd name="connsiteY0" fmla="*/ 302217 h 302217"/>
              <a:gd name="connsiteX1" fmla="*/ 0 w 1294108"/>
              <a:gd name="connsiteY1" fmla="*/ 0 h 302217"/>
              <a:gd name="connsiteX0" fmla="*/ 1294108 w 1294108"/>
              <a:gd name="connsiteY0" fmla="*/ 302217 h 302217"/>
              <a:gd name="connsiteX1" fmla="*/ 0 w 1294108"/>
              <a:gd name="connsiteY1" fmla="*/ 0 h 302217"/>
              <a:gd name="connsiteX0" fmla="*/ 1294108 w 1294108"/>
              <a:gd name="connsiteY0" fmla="*/ 302217 h 302217"/>
              <a:gd name="connsiteX1" fmla="*/ 0 w 1294108"/>
              <a:gd name="connsiteY1" fmla="*/ 0 h 302217"/>
              <a:gd name="connsiteX0" fmla="*/ 1294108 w 1294108"/>
              <a:gd name="connsiteY0" fmla="*/ 302217 h 302217"/>
              <a:gd name="connsiteX1" fmla="*/ 0 w 1294108"/>
              <a:gd name="connsiteY1" fmla="*/ 0 h 302217"/>
              <a:gd name="connsiteX0" fmla="*/ 1294108 w 1294108"/>
              <a:gd name="connsiteY0" fmla="*/ 302217 h 302217"/>
              <a:gd name="connsiteX1" fmla="*/ 0 w 1294108"/>
              <a:gd name="connsiteY1" fmla="*/ 0 h 302217"/>
              <a:gd name="connsiteX0" fmla="*/ 1294108 w 1294108"/>
              <a:gd name="connsiteY0" fmla="*/ 302217 h 302217"/>
              <a:gd name="connsiteX1" fmla="*/ 0 w 1294108"/>
              <a:gd name="connsiteY1" fmla="*/ 0 h 302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94108" h="302217">
                <a:moveTo>
                  <a:pt x="1294108" y="302217"/>
                </a:moveTo>
                <a:cubicBezTo>
                  <a:pt x="505681" y="295114"/>
                  <a:pt x="810535" y="16790"/>
                  <a:pt x="0" y="0"/>
                </a:cubicBezTo>
              </a:path>
            </a:pathLst>
          </a:custGeom>
          <a:noFill/>
          <a:ln w="19050">
            <a:solidFill>
              <a:schemeClr val="accent4"/>
            </a:solidFill>
            <a:tailEnd type="triangle" w="sm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43" name="Freeform 142"/>
          <p:cNvSpPr/>
          <p:nvPr/>
        </p:nvSpPr>
        <p:spPr>
          <a:xfrm flipV="1">
            <a:off x="6553200" y="5029200"/>
            <a:ext cx="906651" cy="723254"/>
          </a:xfrm>
          <a:custGeom>
            <a:avLst/>
            <a:gdLst>
              <a:gd name="connsiteX0" fmla="*/ 906651 w 906651"/>
              <a:gd name="connsiteY0" fmla="*/ 1131376 h 1131376"/>
              <a:gd name="connsiteX1" fmla="*/ 0 w 906651"/>
              <a:gd name="connsiteY1" fmla="*/ 0 h 1131376"/>
              <a:gd name="connsiteX0" fmla="*/ 906651 w 906651"/>
              <a:gd name="connsiteY0" fmla="*/ 1131376 h 1131376"/>
              <a:gd name="connsiteX1" fmla="*/ 0 w 906651"/>
              <a:gd name="connsiteY1" fmla="*/ 0 h 1131376"/>
              <a:gd name="connsiteX0" fmla="*/ 906651 w 906651"/>
              <a:gd name="connsiteY0" fmla="*/ 1131376 h 1131389"/>
              <a:gd name="connsiteX1" fmla="*/ 0 w 906651"/>
              <a:gd name="connsiteY1" fmla="*/ 0 h 1131389"/>
              <a:gd name="connsiteX0" fmla="*/ 906651 w 906651"/>
              <a:gd name="connsiteY0" fmla="*/ 1131376 h 1131389"/>
              <a:gd name="connsiteX1" fmla="*/ 0 w 906651"/>
              <a:gd name="connsiteY1" fmla="*/ 0 h 1131389"/>
              <a:gd name="connsiteX0" fmla="*/ 906651 w 906651"/>
              <a:gd name="connsiteY0" fmla="*/ 1131376 h 1131376"/>
              <a:gd name="connsiteX1" fmla="*/ 0 w 906651"/>
              <a:gd name="connsiteY1" fmla="*/ 0 h 1131376"/>
              <a:gd name="connsiteX0" fmla="*/ 906651 w 906651"/>
              <a:gd name="connsiteY0" fmla="*/ 1131376 h 1131376"/>
              <a:gd name="connsiteX1" fmla="*/ 0 w 906651"/>
              <a:gd name="connsiteY1" fmla="*/ 0 h 1131376"/>
              <a:gd name="connsiteX0" fmla="*/ 906651 w 906651"/>
              <a:gd name="connsiteY0" fmla="*/ 1131376 h 1131376"/>
              <a:gd name="connsiteX1" fmla="*/ 0 w 906651"/>
              <a:gd name="connsiteY1" fmla="*/ 0 h 1131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06651" h="1131376">
                <a:moveTo>
                  <a:pt x="906651" y="1131376"/>
                </a:moveTo>
                <a:cubicBezTo>
                  <a:pt x="425557" y="1128147"/>
                  <a:pt x="680634" y="1291"/>
                  <a:pt x="0" y="0"/>
                </a:cubicBezTo>
              </a:path>
            </a:pathLst>
          </a:custGeom>
          <a:noFill/>
          <a:ln w="19050">
            <a:solidFill>
              <a:schemeClr val="accent4"/>
            </a:solidFill>
            <a:tailEnd type="triangle" w="sm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06" name="Freeform 105"/>
          <p:cNvSpPr/>
          <p:nvPr/>
        </p:nvSpPr>
        <p:spPr>
          <a:xfrm flipV="1">
            <a:off x="6172200" y="3428999"/>
            <a:ext cx="1294108" cy="247850"/>
          </a:xfrm>
          <a:custGeom>
            <a:avLst/>
            <a:gdLst>
              <a:gd name="connsiteX0" fmla="*/ 1294108 w 1294108"/>
              <a:gd name="connsiteY0" fmla="*/ 302217 h 302217"/>
              <a:gd name="connsiteX1" fmla="*/ 0 w 1294108"/>
              <a:gd name="connsiteY1" fmla="*/ 0 h 302217"/>
              <a:gd name="connsiteX0" fmla="*/ 1294108 w 1294108"/>
              <a:gd name="connsiteY0" fmla="*/ 302217 h 302217"/>
              <a:gd name="connsiteX1" fmla="*/ 0 w 1294108"/>
              <a:gd name="connsiteY1" fmla="*/ 0 h 302217"/>
              <a:gd name="connsiteX0" fmla="*/ 1294108 w 1294108"/>
              <a:gd name="connsiteY0" fmla="*/ 302217 h 302217"/>
              <a:gd name="connsiteX1" fmla="*/ 0 w 1294108"/>
              <a:gd name="connsiteY1" fmla="*/ 0 h 302217"/>
              <a:gd name="connsiteX0" fmla="*/ 1294108 w 1294108"/>
              <a:gd name="connsiteY0" fmla="*/ 302217 h 302217"/>
              <a:gd name="connsiteX1" fmla="*/ 0 w 1294108"/>
              <a:gd name="connsiteY1" fmla="*/ 0 h 302217"/>
              <a:gd name="connsiteX0" fmla="*/ 1294108 w 1294108"/>
              <a:gd name="connsiteY0" fmla="*/ 302217 h 302217"/>
              <a:gd name="connsiteX1" fmla="*/ 0 w 1294108"/>
              <a:gd name="connsiteY1" fmla="*/ 0 h 302217"/>
              <a:gd name="connsiteX0" fmla="*/ 1294108 w 1294108"/>
              <a:gd name="connsiteY0" fmla="*/ 302217 h 302217"/>
              <a:gd name="connsiteX1" fmla="*/ 0 w 1294108"/>
              <a:gd name="connsiteY1" fmla="*/ 0 h 302217"/>
              <a:gd name="connsiteX0" fmla="*/ 1294108 w 1294108"/>
              <a:gd name="connsiteY0" fmla="*/ 302217 h 302217"/>
              <a:gd name="connsiteX1" fmla="*/ 0 w 1294108"/>
              <a:gd name="connsiteY1" fmla="*/ 0 h 302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94108" h="302217">
                <a:moveTo>
                  <a:pt x="1294108" y="302217"/>
                </a:moveTo>
                <a:cubicBezTo>
                  <a:pt x="505681" y="295114"/>
                  <a:pt x="810535" y="16790"/>
                  <a:pt x="0" y="0"/>
                </a:cubicBezTo>
              </a:path>
            </a:pathLst>
          </a:custGeom>
          <a:noFill/>
          <a:ln w="19050">
            <a:solidFill>
              <a:schemeClr val="accent4"/>
            </a:solidFill>
            <a:tailEnd type="triangle" w="sm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03" name="Rounded Rectangle 102"/>
          <p:cNvSpPr/>
          <p:nvPr/>
        </p:nvSpPr>
        <p:spPr>
          <a:xfrm>
            <a:off x="4038600" y="4953000"/>
            <a:ext cx="914400" cy="533400"/>
          </a:xfrm>
          <a:prstGeom prst="roundRect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ounded Rectangle 103"/>
          <p:cNvSpPr/>
          <p:nvPr/>
        </p:nvSpPr>
        <p:spPr>
          <a:xfrm>
            <a:off x="5943600" y="4419600"/>
            <a:ext cx="914400" cy="533400"/>
          </a:xfrm>
          <a:prstGeom prst="roundRect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6968067" y="4834468"/>
            <a:ext cx="482600" cy="118589"/>
          </a:xfrm>
          <a:custGeom>
            <a:avLst/>
            <a:gdLst>
              <a:gd name="connsiteX0" fmla="*/ 482600 w 482600"/>
              <a:gd name="connsiteY0" fmla="*/ 132012 h 132012"/>
              <a:gd name="connsiteX1" fmla="*/ 0 w 482600"/>
              <a:gd name="connsiteY1" fmla="*/ 13479 h 132012"/>
              <a:gd name="connsiteX0" fmla="*/ 482600 w 482600"/>
              <a:gd name="connsiteY0" fmla="*/ 126727 h 126746"/>
              <a:gd name="connsiteX1" fmla="*/ 0 w 482600"/>
              <a:gd name="connsiteY1" fmla="*/ 8194 h 126746"/>
              <a:gd name="connsiteX0" fmla="*/ 482600 w 482600"/>
              <a:gd name="connsiteY0" fmla="*/ 118533 h 118589"/>
              <a:gd name="connsiteX1" fmla="*/ 0 w 482600"/>
              <a:gd name="connsiteY1" fmla="*/ 0 h 118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82600" h="118589">
                <a:moveTo>
                  <a:pt x="482600" y="118533"/>
                </a:moveTo>
                <a:cubicBezTo>
                  <a:pt x="268111" y="120649"/>
                  <a:pt x="129823" y="63500"/>
                  <a:pt x="0" y="0"/>
                </a:cubicBezTo>
              </a:path>
            </a:pathLst>
          </a:custGeom>
          <a:noFill/>
          <a:ln w="19050">
            <a:solidFill>
              <a:schemeClr val="accent4"/>
            </a:solidFill>
            <a:tailEnd type="triangle" w="sm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882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1864"/>
    </mc:Choice>
    <mc:Fallback xmlns="">
      <p:transition spd="slow" advTm="131864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Consensus: get multiple servers to agree on </a:t>
            </a:r>
            <a:r>
              <a:rPr lang="en-US" dirty="0" smtClean="0"/>
              <a:t>state</a:t>
            </a:r>
          </a:p>
          <a:p>
            <a:r>
              <a:rPr lang="en-US" dirty="0" smtClean="0"/>
              <a:t>Solutions typically handle minority of servers failing</a:t>
            </a:r>
            <a:endParaRPr lang="en-US" dirty="0" smtClean="0"/>
          </a:p>
          <a:p>
            <a:r>
              <a:rPr lang="en-US" dirty="0" smtClean="0"/>
              <a:t>== master-slave replication that can recover from master failures safely and autonomously</a:t>
            </a:r>
          </a:p>
          <a:p>
            <a:r>
              <a:rPr lang="en-US" dirty="0" smtClean="0"/>
              <a:t>Used </a:t>
            </a:r>
            <a:r>
              <a:rPr lang="en-US" dirty="0"/>
              <a:t>in building consistent storage systems</a:t>
            </a:r>
          </a:p>
          <a:p>
            <a:pPr lvl="1"/>
            <a:r>
              <a:rPr lang="en-US" dirty="0" smtClean="0"/>
              <a:t>Top-level </a:t>
            </a:r>
            <a:r>
              <a:rPr lang="en-US" dirty="0"/>
              <a:t>system configuration</a:t>
            </a:r>
          </a:p>
          <a:p>
            <a:pPr lvl="1"/>
            <a:r>
              <a:rPr lang="en-US" dirty="0"/>
              <a:t>Sometimes manages </a:t>
            </a:r>
            <a:r>
              <a:rPr lang="en-US" dirty="0" smtClean="0"/>
              <a:t>entire </a:t>
            </a:r>
            <a:r>
              <a:rPr lang="en-US" dirty="0"/>
              <a:t>database </a:t>
            </a:r>
            <a:r>
              <a:rPr lang="en-US" dirty="0" smtClean="0"/>
              <a:t>state (</a:t>
            </a:r>
            <a:r>
              <a:rPr lang="en-US" dirty="0"/>
              <a:t>e.g., </a:t>
            </a:r>
            <a:r>
              <a:rPr lang="en-US" dirty="0" smtClean="0"/>
              <a:t>Spanner</a:t>
            </a:r>
            <a:r>
              <a:rPr lang="en-US" dirty="0" smtClean="0"/>
              <a:t>)</a:t>
            </a:r>
          </a:p>
          <a:p>
            <a:r>
              <a:rPr lang="en-US" dirty="0" smtClean="0"/>
              <a:t>Examples: Chubby, ZooKeeper, </a:t>
            </a:r>
            <a:r>
              <a:rPr lang="en-US" dirty="0" err="1" smtClean="0"/>
              <a:t>Doozer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Consensus?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400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5155"/>
    </mc:Choice>
    <mc:Fallback xmlns="">
      <p:transition spd="slow" advTm="95155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October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3999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 smtClean="0"/>
              <a:t>Leader keeps </a:t>
            </a:r>
            <a:r>
              <a:rPr lang="en-US" sz="2000" dirty="0" err="1" smtClean="0"/>
              <a:t>nextIndex</a:t>
            </a:r>
            <a:r>
              <a:rPr lang="en-US" sz="2000" dirty="0" smtClean="0"/>
              <a:t> for each follower:</a:t>
            </a:r>
          </a:p>
          <a:p>
            <a:pPr lvl="1">
              <a:spcBef>
                <a:spcPts val="300"/>
              </a:spcBef>
            </a:pPr>
            <a:r>
              <a:rPr lang="en-US" sz="1800" dirty="0" smtClean="0"/>
              <a:t>Index of next log entry to send to that follower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When AppendEntries consistency check fails, decrement </a:t>
            </a:r>
            <a:r>
              <a:rPr lang="en-US" sz="2000" dirty="0" err="1" smtClean="0"/>
              <a:t>nextIndex</a:t>
            </a:r>
            <a:r>
              <a:rPr lang="en-US" sz="2000" dirty="0" smtClean="0"/>
              <a:t> and try again:</a:t>
            </a:r>
          </a:p>
          <a:p>
            <a:pPr marL="0" indent="0">
              <a:spcBef>
                <a:spcPts val="600"/>
              </a:spcBef>
              <a:buNone/>
            </a:pPr>
            <a:endParaRPr lang="en-US" sz="2000" dirty="0" smtClean="0"/>
          </a:p>
          <a:p>
            <a:pPr>
              <a:spcBef>
                <a:spcPts val="600"/>
              </a:spcBef>
            </a:pPr>
            <a:endParaRPr lang="en-US" sz="2000" dirty="0" smtClean="0"/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endParaRPr lang="en-US" sz="2000" dirty="0" smtClean="0"/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endParaRPr lang="en-US" sz="2000" dirty="0" smtClean="0"/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r>
              <a:rPr lang="en-US" sz="2000" dirty="0"/>
              <a:t>When follower overwrites inconsistent entry, it deletes all subsequent entries:</a:t>
            </a:r>
          </a:p>
          <a:p>
            <a:pPr>
              <a:spcBef>
                <a:spcPts val="600"/>
              </a:spcBef>
            </a:pPr>
            <a:endParaRPr lang="en-US" sz="20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Repairing Follower Logs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743200" y="3124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3886200" y="31242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9" name="Rectangle 8"/>
          <p:cNvSpPr/>
          <p:nvPr/>
        </p:nvSpPr>
        <p:spPr>
          <a:xfrm>
            <a:off x="3124200" y="3124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3505200" y="3124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4267200" y="31242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67" name="Rectangle 66"/>
          <p:cNvSpPr/>
          <p:nvPr/>
        </p:nvSpPr>
        <p:spPr>
          <a:xfrm>
            <a:off x="-1066800" y="6172200"/>
            <a:ext cx="11277600" cy="4572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648200" y="31242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13" name="Rectangle 12"/>
          <p:cNvSpPr/>
          <p:nvPr/>
        </p:nvSpPr>
        <p:spPr>
          <a:xfrm>
            <a:off x="5029200" y="31242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14" name="Rectangle 13"/>
          <p:cNvSpPr/>
          <p:nvPr/>
        </p:nvSpPr>
        <p:spPr>
          <a:xfrm>
            <a:off x="5410200" y="31242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791200" y="31242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172200" y="31242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743200" y="26670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3124200" y="26670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3505200" y="26670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3886200" y="26670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4267200" y="26670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4648200" y="26670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6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5029200" y="26670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7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5410200" y="26670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8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5791200" y="26670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9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6096000" y="26670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10</a:t>
            </a: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6477000" y="26670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11</a:t>
            </a:r>
            <a:endParaRPr lang="en-US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6858000" y="26670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12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838200" y="2697778"/>
            <a:ext cx="1143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dirty="0" smtClean="0"/>
              <a:t>log index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838200" y="3192872"/>
            <a:ext cx="1828800" cy="2436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 smtClean="0"/>
              <a:t>leader for term 7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2743200" y="3810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3886200" y="38100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33" name="Rectangle 32"/>
          <p:cNvSpPr/>
          <p:nvPr/>
        </p:nvSpPr>
        <p:spPr>
          <a:xfrm>
            <a:off x="3124200" y="3810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4" name="Rectangle 33"/>
          <p:cNvSpPr/>
          <p:nvPr/>
        </p:nvSpPr>
        <p:spPr>
          <a:xfrm>
            <a:off x="3505200" y="3810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5" name="Rectangle 34"/>
          <p:cNvSpPr/>
          <p:nvPr/>
        </p:nvSpPr>
        <p:spPr>
          <a:xfrm>
            <a:off x="2743200" y="4495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6" name="Rectangle 35"/>
          <p:cNvSpPr/>
          <p:nvPr/>
        </p:nvSpPr>
        <p:spPr>
          <a:xfrm>
            <a:off x="3124200" y="4495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7" name="Rectangle 36"/>
          <p:cNvSpPr/>
          <p:nvPr/>
        </p:nvSpPr>
        <p:spPr>
          <a:xfrm>
            <a:off x="3505200" y="4495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8" name="Right Brace 37"/>
          <p:cNvSpPr/>
          <p:nvPr/>
        </p:nvSpPr>
        <p:spPr>
          <a:xfrm flipH="1">
            <a:off x="1905000" y="3733800"/>
            <a:ext cx="152400" cy="1219200"/>
          </a:xfrm>
          <a:prstGeom prst="rightBrace">
            <a:avLst>
              <a:gd name="adj1" fmla="val 33757"/>
              <a:gd name="adj2" fmla="val 50000"/>
            </a:avLst>
          </a:prstGeom>
          <a:ln w="1905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838200" y="4333775"/>
            <a:ext cx="910506" cy="24365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 smtClean="0"/>
              <a:t>followers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3886200" y="44958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41" name="Rectangle 40"/>
          <p:cNvSpPr/>
          <p:nvPr/>
        </p:nvSpPr>
        <p:spPr>
          <a:xfrm>
            <a:off x="4267200" y="44958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42" name="Rectangle 41"/>
          <p:cNvSpPr/>
          <p:nvPr/>
        </p:nvSpPr>
        <p:spPr>
          <a:xfrm>
            <a:off x="6553200" y="44958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43" name="Rectangle 42"/>
          <p:cNvSpPr/>
          <p:nvPr/>
        </p:nvSpPr>
        <p:spPr>
          <a:xfrm>
            <a:off x="5029200" y="44958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</a:p>
        </p:txBody>
      </p:sp>
      <p:sp>
        <p:nvSpPr>
          <p:cNvPr id="44" name="Rectangle 43"/>
          <p:cNvSpPr/>
          <p:nvPr/>
        </p:nvSpPr>
        <p:spPr>
          <a:xfrm>
            <a:off x="5410200" y="44958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</a:p>
        </p:txBody>
      </p:sp>
      <p:sp>
        <p:nvSpPr>
          <p:cNvPr id="45" name="Rectangle 44"/>
          <p:cNvSpPr/>
          <p:nvPr/>
        </p:nvSpPr>
        <p:spPr>
          <a:xfrm>
            <a:off x="5791200" y="44958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172200" y="44958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</a:p>
        </p:txBody>
      </p:sp>
      <p:sp>
        <p:nvSpPr>
          <p:cNvPr id="47" name="Rectangle 46"/>
          <p:cNvSpPr/>
          <p:nvPr/>
        </p:nvSpPr>
        <p:spPr>
          <a:xfrm>
            <a:off x="4648200" y="44958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48" name="TextBox 47"/>
          <p:cNvSpPr txBox="1"/>
          <p:nvPr/>
        </p:nvSpPr>
        <p:spPr>
          <a:xfrm>
            <a:off x="2286000" y="38620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(a)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2286000" y="45478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(b)</a:t>
            </a:r>
            <a:endParaRPr lang="en-US" dirty="0"/>
          </a:p>
        </p:txBody>
      </p:sp>
      <p:sp>
        <p:nvSpPr>
          <p:cNvPr id="50" name="Freeform 49"/>
          <p:cNvSpPr/>
          <p:nvPr/>
        </p:nvSpPr>
        <p:spPr>
          <a:xfrm>
            <a:off x="6406877" y="43590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6019800" y="43590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5638800" y="43590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5257800" y="43590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4876800" y="43590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4495800" y="43590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4114800" y="43590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6406877" y="36732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6019800" y="36732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5638800" y="36732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5257800" y="36732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4876800" y="36732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4495800" y="36732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743300" y="2514600"/>
            <a:ext cx="0" cy="1295400"/>
          </a:xfrm>
          <a:prstGeom prst="straightConnector1">
            <a:avLst/>
          </a:pr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6743300" y="3886200"/>
            <a:ext cx="0" cy="609600"/>
          </a:xfrm>
          <a:prstGeom prst="straightConnector1">
            <a:avLst/>
          </a:pr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65" name="TextBox 64"/>
          <p:cNvSpPr txBox="1"/>
          <p:nvPr/>
        </p:nvSpPr>
        <p:spPr>
          <a:xfrm>
            <a:off x="6248400" y="2270944"/>
            <a:ext cx="1000274" cy="24365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 err="1" smtClean="0">
                <a:solidFill>
                  <a:schemeClr val="accent4"/>
                </a:solidFill>
              </a:rPr>
              <a:t>nextIndex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553200" y="3124200"/>
            <a:ext cx="381000" cy="38100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dirty="0"/>
          </a:p>
        </p:txBody>
      </p:sp>
      <p:sp>
        <p:nvSpPr>
          <p:cNvPr id="68" name="Rectangle 67"/>
          <p:cNvSpPr/>
          <p:nvPr/>
        </p:nvSpPr>
        <p:spPr>
          <a:xfrm>
            <a:off x="6248400" y="2667000"/>
            <a:ext cx="228600" cy="762000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6" name="Straight Arrow Connector 105"/>
          <p:cNvCxnSpPr/>
          <p:nvPr/>
        </p:nvCxnSpPr>
        <p:spPr>
          <a:xfrm>
            <a:off x="4076700" y="5562600"/>
            <a:ext cx="0" cy="228600"/>
          </a:xfrm>
          <a:prstGeom prst="straightConnector1">
            <a:avLst/>
          </a:pr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08" name="Rectangle 107"/>
          <p:cNvSpPr/>
          <p:nvPr/>
        </p:nvSpPr>
        <p:spPr>
          <a:xfrm>
            <a:off x="2743200" y="5871881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09" name="Rectangle 108"/>
          <p:cNvSpPr/>
          <p:nvPr/>
        </p:nvSpPr>
        <p:spPr>
          <a:xfrm>
            <a:off x="3124200" y="5871881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10" name="Rectangle 109"/>
          <p:cNvSpPr/>
          <p:nvPr/>
        </p:nvSpPr>
        <p:spPr>
          <a:xfrm>
            <a:off x="3505200" y="5871881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11" name="TextBox 110"/>
          <p:cNvSpPr txBox="1"/>
          <p:nvPr/>
        </p:nvSpPr>
        <p:spPr>
          <a:xfrm>
            <a:off x="838200" y="5940553"/>
            <a:ext cx="1667123" cy="24365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 smtClean="0"/>
              <a:t>follower (b) after</a:t>
            </a:r>
            <a:endParaRPr lang="en-US" dirty="0"/>
          </a:p>
        </p:txBody>
      </p:sp>
      <p:sp>
        <p:nvSpPr>
          <p:cNvPr id="112" name="Rectangle 111"/>
          <p:cNvSpPr/>
          <p:nvPr/>
        </p:nvSpPr>
        <p:spPr>
          <a:xfrm>
            <a:off x="3886200" y="5871881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27761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7045"/>
    </mc:Choice>
    <mc:Fallback xmlns="">
      <p:transition spd="slow" advTm="177045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Any two committed entries at the same index must be the same.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October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 Requirement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66800" y="2971800"/>
            <a:ext cx="30267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b="1" dirty="0" smtClean="0">
                <a:solidFill>
                  <a:schemeClr val="tx2"/>
                </a:solidFill>
              </a:rPr>
              <a:t>Leader </a:t>
            </a:r>
            <a:r>
              <a:rPr lang="en-US" sz="2400" b="1" dirty="0">
                <a:solidFill>
                  <a:schemeClr val="tx2"/>
                </a:solidFill>
              </a:rPr>
              <a:t>marks </a:t>
            </a:r>
            <a:r>
              <a:rPr lang="en-US" sz="2400" b="1" dirty="0" smtClean="0">
                <a:solidFill>
                  <a:schemeClr val="tx2"/>
                </a:solidFill>
              </a:rPr>
              <a:t>entry</a:t>
            </a:r>
          </a:p>
          <a:p>
            <a:pPr algn="l"/>
            <a:r>
              <a:rPr lang="en-US" sz="2400" b="1" dirty="0" smtClean="0">
                <a:solidFill>
                  <a:schemeClr val="tx2"/>
                </a:solidFill>
              </a:rPr>
              <a:t>committed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43636" y="3954959"/>
            <a:ext cx="20521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solidFill>
                  <a:schemeClr val="accent2">
                    <a:lumMod val="25000"/>
                  </a:schemeClr>
                </a:solidFill>
              </a:rPr>
              <a:t>Restrictions on</a:t>
            </a:r>
            <a:br>
              <a:rPr lang="en-US" sz="2200" dirty="0" smtClean="0">
                <a:solidFill>
                  <a:schemeClr val="accent2">
                    <a:lumMod val="25000"/>
                  </a:schemeClr>
                </a:solidFill>
              </a:rPr>
            </a:br>
            <a:r>
              <a:rPr lang="en-US" sz="2200" dirty="0" smtClean="0">
                <a:solidFill>
                  <a:schemeClr val="accent2">
                    <a:lumMod val="25000"/>
                  </a:schemeClr>
                </a:solidFill>
              </a:rPr>
              <a:t>commitment</a:t>
            </a:r>
            <a:endParaRPr lang="en-US" sz="2200" dirty="0">
              <a:solidFill>
                <a:schemeClr val="accent2">
                  <a:lumMod val="2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15001" y="3954959"/>
            <a:ext cx="20521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solidFill>
                  <a:schemeClr val="accent2">
                    <a:lumMod val="25000"/>
                  </a:schemeClr>
                </a:solidFill>
              </a:rPr>
              <a:t>Restrictions on</a:t>
            </a:r>
            <a:br>
              <a:rPr lang="en-US" sz="2200" dirty="0" smtClean="0">
                <a:solidFill>
                  <a:schemeClr val="accent2">
                    <a:lumMod val="25000"/>
                  </a:schemeClr>
                </a:solidFill>
              </a:rPr>
            </a:br>
            <a:r>
              <a:rPr lang="en-US" sz="2200" dirty="0" smtClean="0">
                <a:solidFill>
                  <a:schemeClr val="accent2">
                    <a:lumMod val="25000"/>
                  </a:schemeClr>
                </a:solidFill>
              </a:rPr>
              <a:t>leader election</a:t>
            </a:r>
            <a:endParaRPr lang="en-US" sz="2200" dirty="0">
              <a:solidFill>
                <a:schemeClr val="accent2">
                  <a:lumMod val="25000"/>
                </a:schemeClr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 flipH="1">
            <a:off x="5132522" y="3721608"/>
            <a:ext cx="658678" cy="402956"/>
          </a:xfrm>
          <a:custGeom>
            <a:avLst/>
            <a:gdLst>
              <a:gd name="connsiteX0" fmla="*/ 658678 w 658678"/>
              <a:gd name="connsiteY0" fmla="*/ 0 h 402956"/>
              <a:gd name="connsiteX1" fmla="*/ 0 w 658678"/>
              <a:gd name="connsiteY1" fmla="*/ 402956 h 402956"/>
              <a:gd name="connsiteX0" fmla="*/ 658678 w 658678"/>
              <a:gd name="connsiteY0" fmla="*/ 0 h 402956"/>
              <a:gd name="connsiteX1" fmla="*/ 0 w 658678"/>
              <a:gd name="connsiteY1" fmla="*/ 402956 h 402956"/>
              <a:gd name="connsiteX0" fmla="*/ 658678 w 658678"/>
              <a:gd name="connsiteY0" fmla="*/ 0 h 402956"/>
              <a:gd name="connsiteX1" fmla="*/ 0 w 658678"/>
              <a:gd name="connsiteY1" fmla="*/ 402956 h 402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58678" h="402956">
                <a:moveTo>
                  <a:pt x="658678" y="0"/>
                </a:moveTo>
                <a:cubicBezTo>
                  <a:pt x="648346" y="242808"/>
                  <a:pt x="537274" y="392624"/>
                  <a:pt x="0" y="402956"/>
                </a:cubicBezTo>
              </a:path>
            </a:pathLst>
          </a:custGeom>
          <a:noFill/>
          <a:ln>
            <a:solidFill>
              <a:schemeClr val="accent2">
                <a:lumMod val="25000"/>
              </a:schemeClr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659277" y="2978933"/>
            <a:ext cx="34179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b="1" dirty="0" smtClean="0">
                <a:solidFill>
                  <a:schemeClr val="tx2"/>
                </a:solidFill>
              </a:rPr>
              <a:t>Entry present in every</a:t>
            </a:r>
          </a:p>
          <a:p>
            <a:pPr algn="l"/>
            <a:r>
              <a:rPr lang="en-US" sz="2400" b="1" dirty="0" smtClean="0">
                <a:solidFill>
                  <a:schemeClr val="tx2"/>
                </a:solidFill>
              </a:rPr>
              <a:t>future leaders’ log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3" name="Freeform 12"/>
          <p:cNvSpPr/>
          <p:nvPr/>
        </p:nvSpPr>
        <p:spPr>
          <a:xfrm flipH="1">
            <a:off x="1828800" y="3733800"/>
            <a:ext cx="658678" cy="402956"/>
          </a:xfrm>
          <a:custGeom>
            <a:avLst/>
            <a:gdLst>
              <a:gd name="connsiteX0" fmla="*/ 658678 w 658678"/>
              <a:gd name="connsiteY0" fmla="*/ 0 h 402956"/>
              <a:gd name="connsiteX1" fmla="*/ 0 w 658678"/>
              <a:gd name="connsiteY1" fmla="*/ 402956 h 402956"/>
              <a:gd name="connsiteX0" fmla="*/ 658678 w 658678"/>
              <a:gd name="connsiteY0" fmla="*/ 0 h 402956"/>
              <a:gd name="connsiteX1" fmla="*/ 0 w 658678"/>
              <a:gd name="connsiteY1" fmla="*/ 402956 h 402956"/>
              <a:gd name="connsiteX0" fmla="*/ 658678 w 658678"/>
              <a:gd name="connsiteY0" fmla="*/ 0 h 402956"/>
              <a:gd name="connsiteX1" fmla="*/ 0 w 658678"/>
              <a:gd name="connsiteY1" fmla="*/ 402956 h 402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58678" h="402956">
                <a:moveTo>
                  <a:pt x="658678" y="0"/>
                </a:moveTo>
                <a:cubicBezTo>
                  <a:pt x="648346" y="242808"/>
                  <a:pt x="537274" y="392624"/>
                  <a:pt x="0" y="402956"/>
                </a:cubicBezTo>
              </a:path>
            </a:pathLst>
          </a:custGeom>
          <a:noFill/>
          <a:ln>
            <a:solidFill>
              <a:schemeClr val="accent2">
                <a:lumMod val="25000"/>
              </a:schemeClr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4169791" y="3276600"/>
            <a:ext cx="337086" cy="194031"/>
          </a:xfrm>
          <a:prstGeom prst="rightArrow">
            <a:avLst/>
          </a:prstGeom>
          <a:ln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855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5197"/>
    </mc:Choice>
    <mc:Fallback xmlns="">
      <p:transition spd="slow" advTm="145197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en-US" dirty="0"/>
              <a:t>During elections, candidate must have most up-to-date log among electing </a:t>
            </a:r>
            <a:r>
              <a:rPr lang="en-US" dirty="0" smtClean="0"/>
              <a:t>majority:</a:t>
            </a:r>
          </a:p>
          <a:p>
            <a:pPr lvl="1"/>
            <a:r>
              <a:rPr lang="en-US" sz="2400" dirty="0" smtClean="0"/>
              <a:t>Candidates include log info in </a:t>
            </a:r>
            <a:r>
              <a:rPr lang="en-US" sz="2400" dirty="0" err="1" smtClean="0"/>
              <a:t>RequestVote</a:t>
            </a:r>
            <a:r>
              <a:rPr lang="en-US" sz="2400" dirty="0" smtClean="0"/>
              <a:t> RPCs</a:t>
            </a:r>
            <a:br>
              <a:rPr lang="en-US" sz="2400" dirty="0" smtClean="0"/>
            </a:br>
            <a:r>
              <a:rPr lang="en-US" sz="2400" dirty="0" smtClean="0"/>
              <a:t>(length of log &amp; term of last log entry)</a:t>
            </a:r>
          </a:p>
          <a:p>
            <a:pPr lvl="1"/>
            <a:r>
              <a:rPr lang="en-US" sz="2400" dirty="0" smtClean="0"/>
              <a:t>Voting server denies vote if its log is more up-to-date</a:t>
            </a:r>
            <a:r>
              <a:rPr lang="en-US" sz="2400" dirty="0"/>
              <a:t>:</a:t>
            </a:r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October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Picking Up-to-date Leader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1067230" y="4108200"/>
            <a:ext cx="1943100" cy="1295400"/>
            <a:chOff x="-1524000" y="4128833"/>
            <a:chExt cx="1943100" cy="1295400"/>
          </a:xfrm>
        </p:grpSpPr>
        <p:sp>
          <p:nvSpPr>
            <p:cNvPr id="42" name="Rectangle 41"/>
            <p:cNvSpPr/>
            <p:nvPr/>
          </p:nvSpPr>
          <p:spPr>
            <a:xfrm>
              <a:off x="-1485900" y="4509833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700"/>
                </a:lnSpc>
              </a:pPr>
              <a:r>
                <a:rPr lang="en-US" sz="1600" dirty="0" smtClean="0"/>
                <a:t>1</a:t>
              </a:r>
              <a:endParaRPr lang="en-US" sz="1600" dirty="0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-342900" y="4509833"/>
              <a:ext cx="381000" cy="3810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dirty="0" smtClean="0"/>
                <a:t>2</a:t>
              </a:r>
              <a:endParaRPr lang="en-US" sz="1600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-1104900" y="4509833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700"/>
                </a:lnSpc>
              </a:pPr>
              <a:r>
                <a:rPr lang="en-US" sz="1600" dirty="0" smtClean="0"/>
                <a:t>1</a:t>
              </a:r>
              <a:endParaRPr lang="en-US" sz="1600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-723900" y="4509833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700"/>
                </a:lnSpc>
              </a:pPr>
              <a:r>
                <a:rPr lang="en-US" sz="1600" dirty="0" smtClean="0"/>
                <a:t>1</a:t>
              </a:r>
              <a:endParaRPr lang="en-US" sz="1600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8100" y="4509833"/>
              <a:ext cx="381000" cy="3810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dirty="0" smtClean="0"/>
                <a:t>2</a:t>
              </a:r>
              <a:endParaRPr lang="en-US" sz="16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-1524000" y="4128833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tx2"/>
                  </a:solidFill>
                </a:rPr>
                <a:t>1</a:t>
              </a:r>
              <a:endParaRPr lang="en-US" sz="1600" dirty="0">
                <a:solidFill>
                  <a:schemeClr val="tx2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-1143000" y="4128833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tx2"/>
                  </a:solidFill>
                </a:rPr>
                <a:t>2</a:t>
              </a:r>
              <a:endParaRPr lang="en-US" sz="1600" dirty="0">
                <a:solidFill>
                  <a:schemeClr val="tx2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-762000" y="4128833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tx2"/>
                  </a:solidFill>
                </a:rPr>
                <a:t>3</a:t>
              </a:r>
              <a:endParaRPr lang="en-US" sz="1600" dirty="0">
                <a:solidFill>
                  <a:schemeClr val="tx2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-381000" y="4128833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tx2"/>
                  </a:solidFill>
                </a:rPr>
                <a:t>4</a:t>
              </a:r>
              <a:endParaRPr lang="en-US" sz="1600" dirty="0">
                <a:solidFill>
                  <a:schemeClr val="tx2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0" y="4128833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tx2"/>
                  </a:solidFill>
                </a:rPr>
                <a:t>5</a:t>
              </a:r>
              <a:endParaRPr lang="en-US" sz="1600" dirty="0">
                <a:solidFill>
                  <a:schemeClr val="tx2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-1485900" y="5043233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700"/>
                </a:lnSpc>
              </a:pPr>
              <a:r>
                <a:rPr lang="en-US" sz="1600" dirty="0" smtClean="0"/>
                <a:t>1</a:t>
              </a:r>
              <a:endParaRPr lang="en-US" sz="1600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-342900" y="5043233"/>
              <a:ext cx="381000" cy="3810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dirty="0" smtClean="0"/>
                <a:t>2</a:t>
              </a:r>
              <a:endParaRPr lang="en-US" sz="1600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-1104900" y="5043233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700"/>
                </a:lnSpc>
              </a:pPr>
              <a:r>
                <a:rPr lang="en-US" sz="1600" dirty="0" smtClean="0"/>
                <a:t>1</a:t>
              </a:r>
              <a:endParaRPr lang="en-US" sz="1600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-723900" y="5043233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700"/>
                </a:lnSpc>
              </a:pPr>
              <a:r>
                <a:rPr lang="en-US" sz="1600" dirty="0" smtClean="0"/>
                <a:t>1</a:t>
              </a:r>
              <a:endParaRPr lang="en-US" sz="1600" dirty="0"/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1067230" y="3429000"/>
            <a:ext cx="2514170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200" dirty="0" smtClean="0"/>
              <a:t>Same last term but different lengths: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5448730" y="4693733"/>
            <a:ext cx="533400" cy="1"/>
          </a:xfrm>
          <a:prstGeom prst="line">
            <a:avLst/>
          </a:pr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660259" y="4524289"/>
            <a:ext cx="1826141" cy="3359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>
                <a:solidFill>
                  <a:schemeClr val="tx2"/>
                </a:solidFill>
              </a:rPr>
              <a:t>more up-to-date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020230" y="3657600"/>
            <a:ext cx="2514170" cy="2469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sz="2200" dirty="0" smtClean="0"/>
              <a:t>Different last terms: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096000" y="4489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9" name="Rectangle 38"/>
          <p:cNvSpPr/>
          <p:nvPr/>
        </p:nvSpPr>
        <p:spPr>
          <a:xfrm>
            <a:off x="6477000" y="4489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40" name="Rectangle 39"/>
          <p:cNvSpPr/>
          <p:nvPr/>
        </p:nvSpPr>
        <p:spPr>
          <a:xfrm>
            <a:off x="6858000" y="4489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41" name="Rectangle 40"/>
          <p:cNvSpPr/>
          <p:nvPr/>
        </p:nvSpPr>
        <p:spPr>
          <a:xfrm>
            <a:off x="7239000" y="50226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52" name="TextBox 51"/>
          <p:cNvSpPr txBox="1"/>
          <p:nvPr/>
        </p:nvSpPr>
        <p:spPr>
          <a:xfrm>
            <a:off x="6096000" y="41082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1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477000" y="41082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2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858000" y="41082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3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239000" y="41082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4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620000" y="41082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5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096000" y="5022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74" name="Rectangle 73"/>
          <p:cNvSpPr/>
          <p:nvPr/>
        </p:nvSpPr>
        <p:spPr>
          <a:xfrm>
            <a:off x="6477000" y="5022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75" name="Rectangle 74"/>
          <p:cNvSpPr/>
          <p:nvPr/>
        </p:nvSpPr>
        <p:spPr>
          <a:xfrm>
            <a:off x="6858000" y="5022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78" name="Rectangle 77"/>
          <p:cNvSpPr/>
          <p:nvPr/>
        </p:nvSpPr>
        <p:spPr>
          <a:xfrm>
            <a:off x="7239000" y="44892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cxnSp>
        <p:nvCxnSpPr>
          <p:cNvPr id="84" name="Straight Connector 83"/>
          <p:cNvCxnSpPr/>
          <p:nvPr/>
        </p:nvCxnSpPr>
        <p:spPr>
          <a:xfrm flipH="1">
            <a:off x="3124200" y="4698380"/>
            <a:ext cx="536058" cy="0"/>
          </a:xfrm>
          <a:prstGeom prst="line">
            <a:avLst/>
          </a:pr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86" name="Group 85"/>
          <p:cNvGrpSpPr/>
          <p:nvPr/>
        </p:nvGrpSpPr>
        <p:grpSpPr>
          <a:xfrm>
            <a:off x="990600" y="4953000"/>
            <a:ext cx="152400" cy="152400"/>
            <a:chOff x="4038600" y="5715000"/>
            <a:chExt cx="304800" cy="304800"/>
          </a:xfrm>
        </p:grpSpPr>
        <p:cxnSp>
          <p:nvCxnSpPr>
            <p:cNvPr id="87" name="Straight Connector 86"/>
            <p:cNvCxnSpPr/>
            <p:nvPr/>
          </p:nvCxnSpPr>
          <p:spPr>
            <a:xfrm>
              <a:off x="4038600" y="5715000"/>
              <a:ext cx="304800" cy="304800"/>
            </a:xfrm>
            <a:prstGeom prst="line">
              <a:avLst/>
            </a:prstGeom>
            <a:ln w="57150" cap="rnd">
              <a:solidFill>
                <a:schemeClr val="accent4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flipV="1">
              <a:off x="4038600" y="5715000"/>
              <a:ext cx="304800" cy="304800"/>
            </a:xfrm>
            <a:prstGeom prst="line">
              <a:avLst/>
            </a:prstGeom>
            <a:ln w="57150" cap="rnd">
              <a:solidFill>
                <a:schemeClr val="accent4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4" name="Group 93"/>
          <p:cNvGrpSpPr/>
          <p:nvPr/>
        </p:nvGrpSpPr>
        <p:grpSpPr>
          <a:xfrm>
            <a:off x="6019800" y="4953000"/>
            <a:ext cx="152400" cy="152400"/>
            <a:chOff x="4038600" y="5715000"/>
            <a:chExt cx="304800" cy="304800"/>
          </a:xfrm>
        </p:grpSpPr>
        <p:cxnSp>
          <p:nvCxnSpPr>
            <p:cNvPr id="95" name="Straight Connector 94"/>
            <p:cNvCxnSpPr/>
            <p:nvPr/>
          </p:nvCxnSpPr>
          <p:spPr>
            <a:xfrm>
              <a:off x="4038600" y="5715000"/>
              <a:ext cx="304800" cy="304800"/>
            </a:xfrm>
            <a:prstGeom prst="line">
              <a:avLst/>
            </a:prstGeom>
            <a:ln w="57150" cap="rnd">
              <a:solidFill>
                <a:schemeClr val="accent4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flipV="1">
              <a:off x="4038600" y="5715000"/>
              <a:ext cx="304800" cy="304800"/>
            </a:xfrm>
            <a:prstGeom prst="line">
              <a:avLst/>
            </a:prstGeom>
            <a:ln w="57150" cap="rnd">
              <a:solidFill>
                <a:schemeClr val="accent4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68519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626"/>
    </mc:Choice>
    <mc:Fallback xmlns="">
      <p:transition spd="slow" advTm="120626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ontent Placeholder 5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Case #1/2: Leader decides entry in current term is committed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>
              <a:spcBef>
                <a:spcPts val="2400"/>
              </a:spcBef>
            </a:pPr>
            <a:r>
              <a:rPr lang="en-US" dirty="0" smtClean="0"/>
              <a:t>Majority replication makes entry 3 safe: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October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Raft Consensus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609600"/>
          </a:xfrm>
        </p:spPr>
        <p:txBody>
          <a:bodyPr/>
          <a:lstStyle/>
          <a:p>
            <a:r>
              <a:rPr lang="en-US" dirty="0" smtClean="0"/>
              <a:t>Committing Entry from Current Term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90800" y="20574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1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71800" y="20574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2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52800" y="20574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3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33800" y="20574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4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14800" y="20574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5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95800" y="20574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6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590800" y="2438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2971800" y="2438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2590800" y="2971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2971800" y="2971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6" name="Rectangle 25"/>
          <p:cNvSpPr/>
          <p:nvPr/>
        </p:nvSpPr>
        <p:spPr>
          <a:xfrm>
            <a:off x="2590800" y="3505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7" name="Rectangle 26"/>
          <p:cNvSpPr/>
          <p:nvPr/>
        </p:nvSpPr>
        <p:spPr>
          <a:xfrm>
            <a:off x="2971800" y="3505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0" name="Rectangle 29"/>
          <p:cNvSpPr/>
          <p:nvPr/>
        </p:nvSpPr>
        <p:spPr>
          <a:xfrm>
            <a:off x="2590800" y="4038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2971800" y="4038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3" name="Rectangle 32"/>
          <p:cNvSpPr/>
          <p:nvPr/>
        </p:nvSpPr>
        <p:spPr>
          <a:xfrm>
            <a:off x="2590800" y="4572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4" name="Rectangle 33"/>
          <p:cNvSpPr/>
          <p:nvPr/>
        </p:nvSpPr>
        <p:spPr>
          <a:xfrm>
            <a:off x="2971800" y="4572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46" name="TextBox 45"/>
          <p:cNvSpPr txBox="1"/>
          <p:nvPr/>
        </p:nvSpPr>
        <p:spPr>
          <a:xfrm>
            <a:off x="2209800" y="24904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47" name="TextBox 46"/>
          <p:cNvSpPr txBox="1"/>
          <p:nvPr/>
        </p:nvSpPr>
        <p:spPr>
          <a:xfrm>
            <a:off x="2209800" y="30238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48" name="TextBox 47"/>
          <p:cNvSpPr txBox="1"/>
          <p:nvPr/>
        </p:nvSpPr>
        <p:spPr>
          <a:xfrm>
            <a:off x="2209800" y="35572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49" name="TextBox 48"/>
          <p:cNvSpPr txBox="1"/>
          <p:nvPr/>
        </p:nvSpPr>
        <p:spPr>
          <a:xfrm>
            <a:off x="2209800" y="40906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4</a:t>
            </a:r>
            <a:endParaRPr lang="en-US" baseline="-25000" dirty="0"/>
          </a:p>
        </p:txBody>
      </p:sp>
      <p:sp>
        <p:nvSpPr>
          <p:cNvPr id="50" name="TextBox 49"/>
          <p:cNvSpPr txBox="1"/>
          <p:nvPr/>
        </p:nvSpPr>
        <p:spPr>
          <a:xfrm>
            <a:off x="2209800" y="46240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5</a:t>
            </a:r>
            <a:endParaRPr lang="en-US" baseline="-25000" dirty="0"/>
          </a:p>
        </p:txBody>
      </p:sp>
      <p:sp>
        <p:nvSpPr>
          <p:cNvPr id="54" name="Rectangle 53"/>
          <p:cNvSpPr/>
          <p:nvPr/>
        </p:nvSpPr>
        <p:spPr>
          <a:xfrm>
            <a:off x="3352800" y="24384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55" name="Rectangle 54"/>
          <p:cNvSpPr/>
          <p:nvPr/>
        </p:nvSpPr>
        <p:spPr>
          <a:xfrm>
            <a:off x="3352800" y="2971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56" name="Rectangle 55"/>
          <p:cNvSpPr/>
          <p:nvPr/>
        </p:nvSpPr>
        <p:spPr>
          <a:xfrm>
            <a:off x="3733800" y="24384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57" name="Rectangle 56"/>
          <p:cNvSpPr/>
          <p:nvPr/>
        </p:nvSpPr>
        <p:spPr>
          <a:xfrm>
            <a:off x="3352800" y="35052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60" name="Rounded Rectangle 59"/>
          <p:cNvSpPr/>
          <p:nvPr/>
        </p:nvSpPr>
        <p:spPr>
          <a:xfrm>
            <a:off x="3276600" y="3429000"/>
            <a:ext cx="533400" cy="533400"/>
          </a:xfrm>
          <a:prstGeom prst="roundRect">
            <a:avLst/>
          </a:prstGeom>
          <a:noFill/>
          <a:ln>
            <a:solidFill>
              <a:schemeClr val="tx2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5088538" y="3451840"/>
            <a:ext cx="2531462" cy="487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l">
              <a:lnSpc>
                <a:spcPts val="1900"/>
              </a:lnSpc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smtClean="0">
                <a:solidFill>
                  <a:schemeClr val="tx2"/>
                </a:solidFill>
              </a:rPr>
              <a:t>AppendEntries just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succeeded</a:t>
            </a:r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 flipH="1">
            <a:off x="3962400" y="3695496"/>
            <a:ext cx="914400" cy="204"/>
          </a:xfrm>
          <a:prstGeom prst="line">
            <a:avLst/>
          </a:pr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5088538" y="4237087"/>
            <a:ext cx="2531462" cy="487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l">
              <a:lnSpc>
                <a:spcPts val="1900"/>
              </a:lnSpc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Can’t be elected as</a:t>
            </a:r>
            <a:br>
              <a:rPr lang="en-US" dirty="0" smtClean="0"/>
            </a:br>
            <a:r>
              <a:rPr lang="en-US" dirty="0" smtClean="0"/>
              <a:t>leader for term 3</a:t>
            </a:r>
            <a:endParaRPr lang="en-US" dirty="0"/>
          </a:p>
        </p:txBody>
      </p:sp>
      <p:sp>
        <p:nvSpPr>
          <p:cNvPr id="2" name="Freeform 1"/>
          <p:cNvSpPr/>
          <p:nvPr/>
        </p:nvSpPr>
        <p:spPr>
          <a:xfrm>
            <a:off x="3632733" y="2754429"/>
            <a:ext cx="355881" cy="808523"/>
          </a:xfrm>
          <a:custGeom>
            <a:avLst/>
            <a:gdLst>
              <a:gd name="connsiteX0" fmla="*/ 9261 w 9261"/>
              <a:gd name="connsiteY0" fmla="*/ 0 h 808523"/>
              <a:gd name="connsiteX1" fmla="*/ 9261 w 9261"/>
              <a:gd name="connsiteY1" fmla="*/ 808523 h 808523"/>
              <a:gd name="connsiteX0" fmla="*/ 445 w 209903"/>
              <a:gd name="connsiteY0" fmla="*/ 0 h 10000"/>
              <a:gd name="connsiteX1" fmla="*/ 445 w 209903"/>
              <a:gd name="connsiteY1" fmla="*/ 10000 h 10000"/>
              <a:gd name="connsiteX0" fmla="*/ 0 w 384280"/>
              <a:gd name="connsiteY0" fmla="*/ 0 h 10000"/>
              <a:gd name="connsiteX1" fmla="*/ 0 w 384280"/>
              <a:gd name="connsiteY1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84280" h="10000">
                <a:moveTo>
                  <a:pt x="0" y="0"/>
                </a:moveTo>
                <a:cubicBezTo>
                  <a:pt x="479825" y="3611"/>
                  <a:pt x="543919" y="6389"/>
                  <a:pt x="0" y="10000"/>
                </a:cubicBezTo>
              </a:path>
            </a:pathLst>
          </a:custGeom>
          <a:noFill/>
          <a:ln>
            <a:solidFill>
              <a:schemeClr val="tx2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ight Brace 42"/>
          <p:cNvSpPr/>
          <p:nvPr/>
        </p:nvSpPr>
        <p:spPr>
          <a:xfrm>
            <a:off x="4724400" y="3962400"/>
            <a:ext cx="152400" cy="1066800"/>
          </a:xfrm>
          <a:prstGeom prst="rightBrace">
            <a:avLst>
              <a:gd name="adj1" fmla="val 33757"/>
              <a:gd name="adj2" fmla="val 50000"/>
            </a:avLst>
          </a:prstGeom>
          <a:ln w="19050" cap="rnd">
            <a:solidFill>
              <a:schemeClr val="accent4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>
                  <a:lumMod val="25000"/>
                </a:schemeClr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088538" y="2392789"/>
            <a:ext cx="1295400" cy="487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 smtClean="0">
                <a:solidFill>
                  <a:schemeClr val="tx2"/>
                </a:solidFill>
              </a:rPr>
              <a:t>Leader for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term 2</a:t>
            </a:r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 flipH="1" flipV="1">
            <a:off x="4191000" y="2628900"/>
            <a:ext cx="685800" cy="7545"/>
          </a:xfrm>
          <a:prstGeom prst="line">
            <a:avLst/>
          </a:pr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278509" y="5638800"/>
            <a:ext cx="23134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dirty="0" smtClean="0">
                <a:solidFill>
                  <a:schemeClr val="tx2"/>
                </a:solidFill>
              </a:rPr>
              <a:t>Leader </a:t>
            </a:r>
            <a:r>
              <a:rPr lang="en-US" b="1" dirty="0">
                <a:solidFill>
                  <a:schemeClr val="tx2"/>
                </a:solidFill>
              </a:rPr>
              <a:t>marks </a:t>
            </a:r>
            <a:r>
              <a:rPr lang="en-US" b="1" dirty="0" smtClean="0">
                <a:solidFill>
                  <a:schemeClr val="tx2"/>
                </a:solidFill>
              </a:rPr>
              <a:t>entry</a:t>
            </a:r>
          </a:p>
          <a:p>
            <a:pPr algn="l"/>
            <a:r>
              <a:rPr lang="en-US" b="1" dirty="0" smtClean="0">
                <a:solidFill>
                  <a:schemeClr val="tx2"/>
                </a:solidFill>
              </a:rPr>
              <a:t>committed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275744" y="5645933"/>
            <a:ext cx="26084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dirty="0" smtClean="0">
                <a:solidFill>
                  <a:schemeClr val="tx2"/>
                </a:solidFill>
              </a:rPr>
              <a:t>Entry present in every</a:t>
            </a:r>
          </a:p>
          <a:p>
            <a:pPr algn="l"/>
            <a:r>
              <a:rPr lang="en-US" b="1" dirty="0" smtClean="0">
                <a:solidFill>
                  <a:schemeClr val="tx2"/>
                </a:solidFill>
              </a:rPr>
              <a:t>future leaders’ log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63" name="Right Arrow 62"/>
          <p:cNvSpPr/>
          <p:nvPr/>
        </p:nvSpPr>
        <p:spPr>
          <a:xfrm>
            <a:off x="4381500" y="5943600"/>
            <a:ext cx="337086" cy="194031"/>
          </a:xfrm>
          <a:prstGeom prst="rightArrow">
            <a:avLst/>
          </a:prstGeom>
          <a:ln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390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352"/>
    </mc:Choice>
    <mc:Fallback xmlns="">
      <p:transition spd="slow" advTm="72352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ontent Placeholder 5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Case #2/2: Leader is trying to finish committing entry from an earlier term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Entry 3 </a:t>
            </a:r>
            <a:r>
              <a:rPr lang="en-US" dirty="0" smtClean="0">
                <a:solidFill>
                  <a:schemeClr val="accent4"/>
                </a:solidFill>
              </a:rPr>
              <a:t>not safely committed</a:t>
            </a:r>
            <a:r>
              <a:rPr lang="en-US" dirty="0" smtClean="0"/>
              <a:t>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October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609600"/>
          </a:xfrm>
        </p:spPr>
        <p:txBody>
          <a:bodyPr/>
          <a:lstStyle/>
          <a:p>
            <a:r>
              <a:rPr lang="en-US" dirty="0" smtClean="0"/>
              <a:t>Committing Entry from Earlier Term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90800" y="20574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1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71800" y="20574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2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52800" y="20574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3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33800" y="20574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4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14800" y="20574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5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95800" y="20574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6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590800" y="2438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2971800" y="2438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2590800" y="2971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2971800" y="2971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6" name="Rectangle 25"/>
          <p:cNvSpPr/>
          <p:nvPr/>
        </p:nvSpPr>
        <p:spPr>
          <a:xfrm>
            <a:off x="2590800" y="3505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7" name="Rectangle 26"/>
          <p:cNvSpPr/>
          <p:nvPr/>
        </p:nvSpPr>
        <p:spPr>
          <a:xfrm>
            <a:off x="2971800" y="3505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0" name="Rectangle 29"/>
          <p:cNvSpPr/>
          <p:nvPr/>
        </p:nvSpPr>
        <p:spPr>
          <a:xfrm>
            <a:off x="2590800" y="4038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1" name="Rectangle 30"/>
          <p:cNvSpPr/>
          <p:nvPr/>
        </p:nvSpPr>
        <p:spPr>
          <a:xfrm>
            <a:off x="3352800" y="24384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2971800" y="4038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3" name="Rectangle 32"/>
          <p:cNvSpPr/>
          <p:nvPr/>
        </p:nvSpPr>
        <p:spPr>
          <a:xfrm>
            <a:off x="2590800" y="4572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4" name="Rectangle 33"/>
          <p:cNvSpPr/>
          <p:nvPr/>
        </p:nvSpPr>
        <p:spPr>
          <a:xfrm>
            <a:off x="2971800" y="4572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46" name="TextBox 45"/>
          <p:cNvSpPr txBox="1"/>
          <p:nvPr/>
        </p:nvSpPr>
        <p:spPr>
          <a:xfrm>
            <a:off x="2209800" y="24904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47" name="TextBox 46"/>
          <p:cNvSpPr txBox="1"/>
          <p:nvPr/>
        </p:nvSpPr>
        <p:spPr>
          <a:xfrm>
            <a:off x="2209800" y="30238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48" name="TextBox 47"/>
          <p:cNvSpPr txBox="1"/>
          <p:nvPr/>
        </p:nvSpPr>
        <p:spPr>
          <a:xfrm>
            <a:off x="2209800" y="35572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49" name="TextBox 48"/>
          <p:cNvSpPr txBox="1"/>
          <p:nvPr/>
        </p:nvSpPr>
        <p:spPr>
          <a:xfrm>
            <a:off x="2209800" y="40906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4</a:t>
            </a:r>
            <a:endParaRPr lang="en-US" baseline="-25000" dirty="0"/>
          </a:p>
        </p:txBody>
      </p:sp>
      <p:sp>
        <p:nvSpPr>
          <p:cNvPr id="50" name="TextBox 49"/>
          <p:cNvSpPr txBox="1"/>
          <p:nvPr/>
        </p:nvSpPr>
        <p:spPr>
          <a:xfrm>
            <a:off x="2209800" y="46240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5</a:t>
            </a:r>
            <a:endParaRPr lang="en-US" baseline="-25000" dirty="0"/>
          </a:p>
        </p:txBody>
      </p:sp>
      <p:sp>
        <p:nvSpPr>
          <p:cNvPr id="52" name="Rectangle 51"/>
          <p:cNvSpPr/>
          <p:nvPr/>
        </p:nvSpPr>
        <p:spPr>
          <a:xfrm>
            <a:off x="3352800" y="2971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53" name="Rectangle 52"/>
          <p:cNvSpPr/>
          <p:nvPr/>
        </p:nvSpPr>
        <p:spPr>
          <a:xfrm>
            <a:off x="3352800" y="35052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60" name="Rounded Rectangle 59"/>
          <p:cNvSpPr/>
          <p:nvPr/>
        </p:nvSpPr>
        <p:spPr>
          <a:xfrm>
            <a:off x="3276600" y="3429000"/>
            <a:ext cx="533400" cy="533400"/>
          </a:xfrm>
          <a:prstGeom prst="roundRect">
            <a:avLst/>
          </a:prstGeom>
          <a:noFill/>
          <a:ln>
            <a:solidFill>
              <a:schemeClr val="tx2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5088538" y="3451840"/>
            <a:ext cx="2531462" cy="487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l">
              <a:lnSpc>
                <a:spcPts val="1900"/>
              </a:lnSpc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smtClean="0">
                <a:solidFill>
                  <a:schemeClr val="tx2"/>
                </a:solidFill>
              </a:rPr>
              <a:t>AppendEntries just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succeeded</a:t>
            </a:r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 flipH="1">
            <a:off x="3962400" y="3695700"/>
            <a:ext cx="990600" cy="0"/>
          </a:xfrm>
          <a:prstGeom prst="line">
            <a:avLst/>
          </a:pr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3352800" y="45720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43" name="Rectangle 42"/>
          <p:cNvSpPr/>
          <p:nvPr/>
        </p:nvSpPr>
        <p:spPr>
          <a:xfrm>
            <a:off x="3733800" y="24384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4" name="Rectangle 43"/>
          <p:cNvSpPr/>
          <p:nvPr/>
        </p:nvSpPr>
        <p:spPr>
          <a:xfrm>
            <a:off x="3733800" y="45720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45" name="Freeform 44"/>
          <p:cNvSpPr/>
          <p:nvPr/>
        </p:nvSpPr>
        <p:spPr>
          <a:xfrm>
            <a:off x="3657600" y="2754429"/>
            <a:ext cx="355881" cy="808523"/>
          </a:xfrm>
          <a:custGeom>
            <a:avLst/>
            <a:gdLst>
              <a:gd name="connsiteX0" fmla="*/ 9261 w 9261"/>
              <a:gd name="connsiteY0" fmla="*/ 0 h 808523"/>
              <a:gd name="connsiteX1" fmla="*/ 9261 w 9261"/>
              <a:gd name="connsiteY1" fmla="*/ 808523 h 808523"/>
              <a:gd name="connsiteX0" fmla="*/ 445 w 209903"/>
              <a:gd name="connsiteY0" fmla="*/ 0 h 10000"/>
              <a:gd name="connsiteX1" fmla="*/ 445 w 209903"/>
              <a:gd name="connsiteY1" fmla="*/ 10000 h 10000"/>
              <a:gd name="connsiteX0" fmla="*/ 0 w 384280"/>
              <a:gd name="connsiteY0" fmla="*/ 0 h 10000"/>
              <a:gd name="connsiteX1" fmla="*/ 0 w 384280"/>
              <a:gd name="connsiteY1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84280" h="10000">
                <a:moveTo>
                  <a:pt x="0" y="0"/>
                </a:moveTo>
                <a:cubicBezTo>
                  <a:pt x="479825" y="3611"/>
                  <a:pt x="543919" y="6389"/>
                  <a:pt x="0" y="10000"/>
                </a:cubicBezTo>
              </a:path>
            </a:pathLst>
          </a:custGeom>
          <a:noFill/>
          <a:ln>
            <a:solidFill>
              <a:schemeClr val="tx2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5088538" y="2380650"/>
            <a:ext cx="1295400" cy="487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 smtClean="0">
                <a:solidFill>
                  <a:schemeClr val="tx2"/>
                </a:solidFill>
              </a:rPr>
              <a:t>Leader for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term 4</a:t>
            </a:r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 flipH="1">
            <a:off x="4343400" y="2628900"/>
            <a:ext cx="609600" cy="0"/>
          </a:xfrm>
          <a:prstGeom prst="line">
            <a:avLst/>
          </a:pr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4114800" y="45720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5088538" y="4389487"/>
            <a:ext cx="2531462" cy="487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l">
              <a:lnSpc>
                <a:spcPts val="1900"/>
              </a:lnSpc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Could be elected as</a:t>
            </a:r>
            <a:br>
              <a:rPr lang="en-US" dirty="0" smtClean="0"/>
            </a:br>
            <a:r>
              <a:rPr lang="en-US" dirty="0" smtClean="0"/>
              <a:t>leader for term 5!</a:t>
            </a:r>
            <a:endParaRPr lang="en-US" dirty="0"/>
          </a:p>
        </p:txBody>
      </p:sp>
      <p:cxnSp>
        <p:nvCxnSpPr>
          <p:cNvPr id="55" name="Straight Connector 54"/>
          <p:cNvCxnSpPr/>
          <p:nvPr/>
        </p:nvCxnSpPr>
        <p:spPr>
          <a:xfrm flipH="1">
            <a:off x="4572000" y="4724400"/>
            <a:ext cx="381000" cy="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1278509" y="5638800"/>
            <a:ext cx="23134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dirty="0" smtClean="0">
                <a:solidFill>
                  <a:schemeClr val="tx2"/>
                </a:solidFill>
              </a:rPr>
              <a:t>Leader </a:t>
            </a:r>
            <a:r>
              <a:rPr lang="en-US" b="1" dirty="0">
                <a:solidFill>
                  <a:schemeClr val="tx2"/>
                </a:solidFill>
              </a:rPr>
              <a:t>marks </a:t>
            </a:r>
            <a:r>
              <a:rPr lang="en-US" b="1" dirty="0" smtClean="0">
                <a:solidFill>
                  <a:schemeClr val="tx2"/>
                </a:solidFill>
              </a:rPr>
              <a:t>entry</a:t>
            </a:r>
          </a:p>
          <a:p>
            <a:pPr algn="l"/>
            <a:r>
              <a:rPr lang="en-US" b="1" dirty="0" smtClean="0">
                <a:solidFill>
                  <a:schemeClr val="tx2"/>
                </a:solidFill>
              </a:rPr>
              <a:t>committed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275744" y="5645933"/>
            <a:ext cx="26084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dirty="0" smtClean="0">
                <a:solidFill>
                  <a:schemeClr val="tx2"/>
                </a:solidFill>
              </a:rPr>
              <a:t>Entry present in every</a:t>
            </a:r>
          </a:p>
          <a:p>
            <a:pPr algn="l"/>
            <a:r>
              <a:rPr lang="en-US" b="1" dirty="0" smtClean="0">
                <a:solidFill>
                  <a:schemeClr val="tx2"/>
                </a:solidFill>
              </a:rPr>
              <a:t>future leaders’ log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58" name="Right Arrow 57"/>
          <p:cNvSpPr/>
          <p:nvPr/>
        </p:nvSpPr>
        <p:spPr>
          <a:xfrm>
            <a:off x="4381500" y="5943600"/>
            <a:ext cx="337086" cy="194031"/>
          </a:xfrm>
          <a:prstGeom prst="rightArrow">
            <a:avLst/>
          </a:prstGeom>
          <a:ln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55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8498"/>
    </mc:Choice>
    <mc:Fallback xmlns="">
      <p:transition spd="slow" advTm="78498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ontent Placeholder 58"/>
          <p:cNvSpPr>
            <a:spLocks noGrp="1"/>
          </p:cNvSpPr>
          <p:nvPr>
            <p:ph idx="1"/>
          </p:nvPr>
        </p:nvSpPr>
        <p:spPr>
          <a:xfrm>
            <a:off x="457200" y="1219201"/>
            <a:ext cx="4267200" cy="4267200"/>
          </a:xfrm>
        </p:spPr>
        <p:txBody>
          <a:bodyPr/>
          <a:lstStyle/>
          <a:p>
            <a:r>
              <a:rPr lang="en-US" b="0" dirty="0" smtClean="0"/>
              <a:t>New </a:t>
            </a:r>
            <a:r>
              <a:rPr lang="en-US" b="0" dirty="0"/>
              <a:t>leader may </a:t>
            </a:r>
            <a:r>
              <a:rPr lang="en-US" b="0" dirty="0" smtClean="0"/>
              <a:t>not mark old entries committed until </a:t>
            </a:r>
            <a:r>
              <a:rPr lang="en-US" b="0" dirty="0"/>
              <a:t>it </a:t>
            </a:r>
            <a:r>
              <a:rPr lang="en-US" b="0" dirty="0" smtClean="0"/>
              <a:t>has committed </a:t>
            </a:r>
            <a:r>
              <a:rPr lang="en-US" b="0" dirty="0"/>
              <a:t>an entry from its current </a:t>
            </a:r>
            <a:r>
              <a:rPr lang="en-US" b="0" dirty="0" smtClean="0"/>
              <a:t>term.</a:t>
            </a:r>
          </a:p>
          <a:p>
            <a:r>
              <a:rPr lang="en-US" b="0" dirty="0" smtClean="0"/>
              <a:t>Once entry 4 committed:</a:t>
            </a:r>
          </a:p>
          <a:p>
            <a:pPr lvl="1"/>
            <a:r>
              <a:rPr lang="en-US" dirty="0" smtClean="0"/>
              <a:t>s</a:t>
            </a:r>
            <a:r>
              <a:rPr lang="en-US" baseline="-25000" dirty="0" smtClean="0"/>
              <a:t>5</a:t>
            </a:r>
            <a:r>
              <a:rPr lang="en-US" dirty="0" smtClean="0"/>
              <a:t> cannot be elected leader for term 5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ntries 3 and 4 both safe</a:t>
            </a:r>
            <a:endParaRPr lang="en-US" baseline="-25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October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609600"/>
          </a:xfrm>
        </p:spPr>
        <p:txBody>
          <a:bodyPr/>
          <a:lstStyle/>
          <a:p>
            <a:r>
              <a:rPr lang="en-US" dirty="0" smtClean="0"/>
              <a:t>New Commitment Rules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34000" y="1828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1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5000" y="1828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2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0" y="1828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3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77000" y="1828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4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58000" y="1828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5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334000" y="2209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5715000" y="2209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5334000" y="2743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5715000" y="2743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6" name="Rectangle 25"/>
          <p:cNvSpPr/>
          <p:nvPr/>
        </p:nvSpPr>
        <p:spPr>
          <a:xfrm>
            <a:off x="5334000" y="3276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7" name="Rectangle 26"/>
          <p:cNvSpPr/>
          <p:nvPr/>
        </p:nvSpPr>
        <p:spPr>
          <a:xfrm>
            <a:off x="5715000" y="3276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0" name="Rectangle 29"/>
          <p:cNvSpPr/>
          <p:nvPr/>
        </p:nvSpPr>
        <p:spPr>
          <a:xfrm>
            <a:off x="5334000" y="3810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1" name="Rectangle 30"/>
          <p:cNvSpPr/>
          <p:nvPr/>
        </p:nvSpPr>
        <p:spPr>
          <a:xfrm>
            <a:off x="6096000" y="2209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5715000" y="3810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3" name="Rectangle 32"/>
          <p:cNvSpPr/>
          <p:nvPr/>
        </p:nvSpPr>
        <p:spPr>
          <a:xfrm>
            <a:off x="5334000" y="4343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4" name="Rectangle 33"/>
          <p:cNvSpPr/>
          <p:nvPr/>
        </p:nvSpPr>
        <p:spPr>
          <a:xfrm>
            <a:off x="5715000" y="4343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46" name="TextBox 45"/>
          <p:cNvSpPr txBox="1"/>
          <p:nvPr/>
        </p:nvSpPr>
        <p:spPr>
          <a:xfrm>
            <a:off x="4953000" y="22618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47" name="TextBox 46"/>
          <p:cNvSpPr txBox="1"/>
          <p:nvPr/>
        </p:nvSpPr>
        <p:spPr>
          <a:xfrm>
            <a:off x="4953000" y="27952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48" name="TextBox 47"/>
          <p:cNvSpPr txBox="1"/>
          <p:nvPr/>
        </p:nvSpPr>
        <p:spPr>
          <a:xfrm>
            <a:off x="4953000" y="33286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49" name="TextBox 48"/>
          <p:cNvSpPr txBox="1"/>
          <p:nvPr/>
        </p:nvSpPr>
        <p:spPr>
          <a:xfrm>
            <a:off x="4953000" y="38620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4</a:t>
            </a:r>
            <a:endParaRPr lang="en-US" baseline="-25000" dirty="0"/>
          </a:p>
        </p:txBody>
      </p:sp>
      <p:sp>
        <p:nvSpPr>
          <p:cNvPr id="50" name="TextBox 49"/>
          <p:cNvSpPr txBox="1"/>
          <p:nvPr/>
        </p:nvSpPr>
        <p:spPr>
          <a:xfrm>
            <a:off x="4953000" y="43954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5</a:t>
            </a:r>
            <a:endParaRPr lang="en-US" baseline="-25000" dirty="0"/>
          </a:p>
        </p:txBody>
      </p:sp>
      <p:sp>
        <p:nvSpPr>
          <p:cNvPr id="52" name="Rectangle 51"/>
          <p:cNvSpPr/>
          <p:nvPr/>
        </p:nvSpPr>
        <p:spPr>
          <a:xfrm>
            <a:off x="6096000" y="27432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53" name="Rectangle 52"/>
          <p:cNvSpPr/>
          <p:nvPr/>
        </p:nvSpPr>
        <p:spPr>
          <a:xfrm>
            <a:off x="6096000" y="32766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42" name="Rectangle 41"/>
          <p:cNvSpPr/>
          <p:nvPr/>
        </p:nvSpPr>
        <p:spPr>
          <a:xfrm>
            <a:off x="6096000" y="43434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43" name="Rectangle 42"/>
          <p:cNvSpPr/>
          <p:nvPr/>
        </p:nvSpPr>
        <p:spPr>
          <a:xfrm>
            <a:off x="6477000" y="22098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4" name="Rectangle 43"/>
          <p:cNvSpPr/>
          <p:nvPr/>
        </p:nvSpPr>
        <p:spPr>
          <a:xfrm>
            <a:off x="6477000" y="43434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51" name="TextBox 50"/>
          <p:cNvSpPr txBox="1"/>
          <p:nvPr/>
        </p:nvSpPr>
        <p:spPr>
          <a:xfrm>
            <a:off x="7831738" y="2152050"/>
            <a:ext cx="1295400" cy="487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 smtClean="0">
                <a:solidFill>
                  <a:schemeClr val="tx2"/>
                </a:solidFill>
              </a:rPr>
              <a:t>Leader for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term 4</a:t>
            </a:r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 flipH="1">
            <a:off x="7086600" y="2400300"/>
            <a:ext cx="609600" cy="0"/>
          </a:xfrm>
          <a:prstGeom prst="line">
            <a:avLst/>
          </a:pr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6477000" y="27432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1" name="Rectangle 40"/>
          <p:cNvSpPr/>
          <p:nvPr/>
        </p:nvSpPr>
        <p:spPr>
          <a:xfrm>
            <a:off x="6477000" y="32766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1893034" y="5486400"/>
            <a:ext cx="52677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Combination of election rules and </a:t>
            </a:r>
          </a:p>
          <a:p>
            <a:r>
              <a:rPr lang="en-US" sz="2400" b="1" dirty="0" smtClean="0">
                <a:solidFill>
                  <a:schemeClr val="tx2"/>
                </a:solidFill>
              </a:rPr>
              <a:t>commitment rules makes Raft safe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858000" y="43434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3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50311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190"/>
    </mc:Choice>
    <mc:Fallback xmlns="">
      <p:transition spd="slow" advTm="6819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Leader election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Normal operation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Safety</a:t>
            </a:r>
          </a:p>
          <a:p>
            <a:pPr marL="457200" indent="-457200">
              <a:buFont typeface="+mj-lt"/>
              <a:buAutoNum type="arabicPeriod"/>
            </a:pPr>
            <a:endParaRPr lang="en-US" sz="1200" dirty="0" smtClean="0"/>
          </a:p>
          <a:p>
            <a:pPr marL="0" indent="0">
              <a:buNone/>
            </a:pPr>
            <a:r>
              <a:rPr lang="en-US" dirty="0" smtClean="0"/>
              <a:t>More at </a:t>
            </a:r>
            <a:r>
              <a:rPr lang="en-US" dirty="0">
                <a:hlinkClick r:id="rId3"/>
              </a:rPr>
              <a:t>http</a:t>
            </a:r>
            <a:r>
              <a:rPr lang="en-US" dirty="0" smtClean="0">
                <a:hlinkClick r:id="rId3"/>
              </a:rPr>
              <a:t>://raftconsensus.github.io</a:t>
            </a:r>
            <a:r>
              <a:rPr lang="en-US" dirty="0"/>
              <a:t>:</a:t>
            </a:r>
          </a:p>
          <a:p>
            <a:r>
              <a:rPr lang="en-US" sz="2400" b="0" dirty="0" smtClean="0"/>
              <a:t>Many more details in the paper</a:t>
            </a:r>
            <a:br>
              <a:rPr lang="en-US" sz="2400" b="0" dirty="0" smtClean="0"/>
            </a:br>
            <a:r>
              <a:rPr lang="en-US" sz="2400" b="0" dirty="0" smtClean="0"/>
              <a:t>(membership changes, log compaction)</a:t>
            </a:r>
            <a:endParaRPr lang="en-US" b="0" dirty="0"/>
          </a:p>
          <a:p>
            <a:r>
              <a:rPr lang="en-US" sz="2400" b="0" dirty="0" smtClean="0"/>
              <a:t>Join the raft-dev mailing list</a:t>
            </a:r>
          </a:p>
          <a:p>
            <a:r>
              <a:rPr lang="en-US" sz="2400" b="0" dirty="0" smtClean="0"/>
              <a:t>Check out the 25+ implementations on </a:t>
            </a:r>
            <a:r>
              <a:rPr lang="en-US" sz="2400" b="0" dirty="0" smtClean="0"/>
              <a:t>GitHub</a:t>
            </a:r>
          </a:p>
          <a:p>
            <a:pPr marL="0" indent="0">
              <a:buNone/>
            </a:pPr>
            <a:endParaRPr lang="en-US" sz="1200" b="0" dirty="0" smtClean="0"/>
          </a:p>
          <a:p>
            <a:pPr marL="0" indent="0">
              <a:buNone/>
            </a:pPr>
            <a:r>
              <a:rPr lang="en-US" b="0" dirty="0" smtClean="0"/>
              <a:t>Diego Ongaro  @ongardie</a:t>
            </a:r>
            <a:endParaRPr lang="en-US" b="0" dirty="0"/>
          </a:p>
          <a:p>
            <a:pPr marL="0" indent="0">
              <a:buNone/>
            </a:pPr>
            <a:endParaRPr lang="en-US" sz="2400" b="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Raft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508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3653"/>
    </mc:Choice>
    <mc:Fallback xmlns="">
      <p:transition spd="slow" advTm="103653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Consensus </a:t>
            </a:r>
            <a:r>
              <a:rPr lang="en-US" dirty="0" smtClean="0"/>
              <a:t>widely regarded as difficult</a:t>
            </a:r>
          </a:p>
          <a:p>
            <a:pPr lvl="1"/>
            <a:r>
              <a:rPr lang="en-US" dirty="0" smtClean="0"/>
              <a:t>Dominated by an algorithm called Paxos</a:t>
            </a:r>
          </a:p>
          <a:p>
            <a:r>
              <a:rPr lang="en-US" dirty="0" smtClean="0"/>
              <a:t>Raft designed to be easier to understand</a:t>
            </a:r>
          </a:p>
          <a:p>
            <a:pPr lvl="1"/>
            <a:r>
              <a:rPr lang="en-US" dirty="0" smtClean="0"/>
              <a:t>User study showed students learn Raft </a:t>
            </a:r>
            <a:r>
              <a:rPr lang="en-US" dirty="0" smtClean="0"/>
              <a:t>better</a:t>
            </a:r>
          </a:p>
          <a:p>
            <a:r>
              <a:rPr lang="en-US" dirty="0" smtClean="0"/>
              <a:t>25</a:t>
            </a:r>
            <a:r>
              <a:rPr lang="en-US" dirty="0" smtClean="0"/>
              <a:t>+ implementations of Raft in progress on GitHub</a:t>
            </a:r>
          </a:p>
          <a:p>
            <a:pPr lvl="1"/>
            <a:r>
              <a:rPr lang="en-US" dirty="0" smtClean="0"/>
              <a:t>See http://</a:t>
            </a:r>
            <a:r>
              <a:rPr lang="en-US" dirty="0" smtClean="0"/>
              <a:t>raftconsensus.github.io</a:t>
            </a:r>
          </a:p>
          <a:p>
            <a:pPr lvl="1"/>
            <a:r>
              <a:rPr lang="en-US" dirty="0"/>
              <a:t>Bloom, C#, C++, </a:t>
            </a:r>
            <a:r>
              <a:rPr lang="en-US" dirty="0" err="1"/>
              <a:t>Clojure</a:t>
            </a:r>
            <a:r>
              <a:rPr lang="en-US" dirty="0"/>
              <a:t>, Elixir, </a:t>
            </a:r>
            <a:r>
              <a:rPr lang="en-US" dirty="0" err="1"/>
              <a:t>Erlang</a:t>
            </a:r>
            <a:r>
              <a:rPr lang="en-US" dirty="0"/>
              <a:t>, F#, Go, Haskell, Java, </a:t>
            </a:r>
            <a:r>
              <a:rPr lang="en-US" dirty="0" err="1"/>
              <a:t>Javascript</a:t>
            </a:r>
            <a:r>
              <a:rPr lang="en-US" dirty="0"/>
              <a:t>, </a:t>
            </a:r>
            <a:r>
              <a:rPr lang="en-US" dirty="0" err="1"/>
              <a:t>OCaml</a:t>
            </a:r>
            <a:r>
              <a:rPr lang="en-US" dirty="0"/>
              <a:t>, Python, </a:t>
            </a:r>
            <a:r>
              <a:rPr lang="en-US" dirty="0" smtClean="0"/>
              <a:t>Ruby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Raft: making consensus easier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005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9427"/>
    </mc:Choice>
    <mc:Fallback xmlns="">
      <p:transition spd="slow" advTm="99427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October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Raft Consensus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</a:t>
            </a:r>
            <a:r>
              <a:rPr lang="en-US" dirty="0" smtClean="0"/>
              <a:t>Server</a:t>
            </a:r>
            <a:endParaRPr lang="en-US" dirty="0"/>
          </a:p>
        </p:txBody>
      </p:sp>
      <p:sp>
        <p:nvSpPr>
          <p:cNvPr id="262" name="TextBox 261"/>
          <p:cNvSpPr txBox="1"/>
          <p:nvPr/>
        </p:nvSpPr>
        <p:spPr>
          <a:xfrm>
            <a:off x="7904947" y="1295400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Clients</a:t>
            </a:r>
          </a:p>
        </p:txBody>
      </p:sp>
      <p:pic>
        <p:nvPicPr>
          <p:cNvPr id="263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4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5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8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7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8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9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72" name="Straight Connector 271"/>
          <p:cNvCxnSpPr/>
          <p:nvPr/>
        </p:nvCxnSpPr>
        <p:spPr>
          <a:xfrm>
            <a:off x="6019800" y="1828800"/>
            <a:ext cx="0" cy="762000"/>
          </a:xfrm>
          <a:prstGeom prst="line">
            <a:avLst/>
          </a:pr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5" name="Freeform 284"/>
          <p:cNvSpPr/>
          <p:nvPr/>
        </p:nvSpPr>
        <p:spPr>
          <a:xfrm>
            <a:off x="6207071" y="1557580"/>
            <a:ext cx="758421" cy="804620"/>
          </a:xfrm>
          <a:custGeom>
            <a:avLst/>
            <a:gdLst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22149 w 922149"/>
              <a:gd name="connsiteY0" fmla="*/ 1022888 h 1022888"/>
              <a:gd name="connsiteX1" fmla="*/ 0 w 922149"/>
              <a:gd name="connsiteY1" fmla="*/ 0 h 1022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22149" h="1022888">
                <a:moveTo>
                  <a:pt x="922149" y="1022888"/>
                </a:moveTo>
                <a:cubicBezTo>
                  <a:pt x="876945" y="548898"/>
                  <a:pt x="669011" y="198894"/>
                  <a:pt x="0" y="0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491294" y="1800725"/>
            <a:ext cx="5517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ym typeface="Symbol"/>
              </a:rPr>
              <a:t>z6</a:t>
            </a:r>
            <a:endParaRPr lang="en-US" sz="1400" dirty="0"/>
          </a:p>
        </p:txBody>
      </p:sp>
      <p:sp>
        <p:nvSpPr>
          <p:cNvPr id="127" name="Rounded Rectangle 126"/>
          <p:cNvSpPr/>
          <p:nvPr/>
        </p:nvSpPr>
        <p:spPr>
          <a:xfrm>
            <a:off x="5054600" y="2782625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TextBox 145"/>
          <p:cNvSpPr txBox="1"/>
          <p:nvPr/>
        </p:nvSpPr>
        <p:spPr>
          <a:xfrm>
            <a:off x="7574994" y="3550459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Server</a:t>
            </a:r>
            <a:endParaRPr lang="en-US" b="1" dirty="0"/>
          </a:p>
        </p:txBody>
      </p:sp>
      <p:sp>
        <p:nvSpPr>
          <p:cNvPr id="227" name="TextBox 226"/>
          <p:cNvSpPr txBox="1"/>
          <p:nvPr/>
        </p:nvSpPr>
        <p:spPr>
          <a:xfrm>
            <a:off x="5464731" y="3029935"/>
            <a:ext cx="1324539" cy="1968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b="1" dirty="0" smtClean="0"/>
              <a:t>Hash Table</a:t>
            </a:r>
            <a:endParaRPr lang="en-US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952286"/>
              </p:ext>
            </p:extLst>
          </p:nvPr>
        </p:nvGraphicFramePr>
        <p:xfrm>
          <a:off x="5430864" y="3317719"/>
          <a:ext cx="1533472" cy="1112520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766736"/>
                <a:gridCol w="76673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429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9197"/>
    </mc:Choice>
    <mc:Fallback xmlns="">
      <p:transition spd="slow" advTm="139197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October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Raft Consensus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</a:t>
            </a:r>
            <a:r>
              <a:rPr lang="en-US" dirty="0" smtClean="0"/>
              <a:t>Server</a:t>
            </a:r>
            <a:endParaRPr lang="en-US" dirty="0"/>
          </a:p>
        </p:txBody>
      </p:sp>
      <p:sp>
        <p:nvSpPr>
          <p:cNvPr id="262" name="TextBox 261"/>
          <p:cNvSpPr txBox="1"/>
          <p:nvPr/>
        </p:nvSpPr>
        <p:spPr>
          <a:xfrm>
            <a:off x="7904947" y="1295400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Clients</a:t>
            </a:r>
          </a:p>
        </p:txBody>
      </p:sp>
      <p:pic>
        <p:nvPicPr>
          <p:cNvPr id="263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4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5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8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7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8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9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72" name="Straight Connector 271"/>
          <p:cNvCxnSpPr/>
          <p:nvPr/>
        </p:nvCxnSpPr>
        <p:spPr>
          <a:xfrm>
            <a:off x="6019800" y="1828800"/>
            <a:ext cx="0" cy="762000"/>
          </a:xfrm>
          <a:prstGeom prst="line">
            <a:avLst/>
          </a:pr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5" name="Freeform 284"/>
          <p:cNvSpPr/>
          <p:nvPr/>
        </p:nvSpPr>
        <p:spPr>
          <a:xfrm>
            <a:off x="6207071" y="1557580"/>
            <a:ext cx="758421" cy="804620"/>
          </a:xfrm>
          <a:custGeom>
            <a:avLst/>
            <a:gdLst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22149 w 922149"/>
              <a:gd name="connsiteY0" fmla="*/ 1022888 h 1022888"/>
              <a:gd name="connsiteX1" fmla="*/ 0 w 922149"/>
              <a:gd name="connsiteY1" fmla="*/ 0 h 1022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22149" h="1022888">
                <a:moveTo>
                  <a:pt x="922149" y="1022888"/>
                </a:moveTo>
                <a:cubicBezTo>
                  <a:pt x="876945" y="548898"/>
                  <a:pt x="669011" y="198894"/>
                  <a:pt x="0" y="0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491294" y="1800725"/>
            <a:ext cx="5517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ym typeface="Symbol"/>
              </a:rPr>
              <a:t>z6</a:t>
            </a:r>
            <a:endParaRPr lang="en-US" sz="1400" dirty="0"/>
          </a:p>
        </p:txBody>
      </p:sp>
      <p:sp>
        <p:nvSpPr>
          <p:cNvPr id="127" name="Rounded Rectangle 126"/>
          <p:cNvSpPr/>
          <p:nvPr/>
        </p:nvSpPr>
        <p:spPr>
          <a:xfrm>
            <a:off x="5054600" y="2782625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TextBox 145"/>
          <p:cNvSpPr txBox="1"/>
          <p:nvPr/>
        </p:nvSpPr>
        <p:spPr>
          <a:xfrm>
            <a:off x="7574994" y="3550459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Server</a:t>
            </a:r>
            <a:endParaRPr lang="en-US" b="1" dirty="0"/>
          </a:p>
        </p:txBody>
      </p:sp>
      <p:grpSp>
        <p:nvGrpSpPr>
          <p:cNvPr id="103" name="Group 102"/>
          <p:cNvGrpSpPr/>
          <p:nvPr/>
        </p:nvGrpSpPr>
        <p:grpSpPr>
          <a:xfrm>
            <a:off x="5609661" y="3317719"/>
            <a:ext cx="1260529" cy="1166687"/>
            <a:chOff x="3075167" y="2286000"/>
            <a:chExt cx="658633" cy="609600"/>
          </a:xfrm>
        </p:grpSpPr>
        <p:sp>
          <p:nvSpPr>
            <p:cNvPr id="114" name="Oval 113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Freeform 117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Freeform 118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Freeform 119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Freeform 120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Freeform 121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3" name="Straight Connector 122"/>
            <p:cNvCxnSpPr>
              <a:stCxn id="116" idx="0"/>
              <a:endCxn id="114" idx="4"/>
            </p:cNvCxnSpPr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sp>
        <p:nvSpPr>
          <p:cNvPr id="124" name="TextBox 123"/>
          <p:cNvSpPr txBox="1"/>
          <p:nvPr/>
        </p:nvSpPr>
        <p:spPr>
          <a:xfrm>
            <a:off x="5491295" y="3038828"/>
            <a:ext cx="1561272" cy="1923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b="1" dirty="0" smtClean="0"/>
              <a:t>State Machine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50210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9197"/>
    </mc:Choice>
    <mc:Fallback xmlns="">
      <p:transition spd="slow" advTm="139197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October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Raft Consensus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</a:t>
            </a:r>
            <a:r>
              <a:rPr lang="en-US" dirty="0" smtClean="0"/>
              <a:t>Server</a:t>
            </a:r>
            <a:endParaRPr lang="en-US" dirty="0"/>
          </a:p>
        </p:txBody>
      </p:sp>
      <p:sp>
        <p:nvSpPr>
          <p:cNvPr id="262" name="TextBox 261"/>
          <p:cNvSpPr txBox="1"/>
          <p:nvPr/>
        </p:nvSpPr>
        <p:spPr>
          <a:xfrm>
            <a:off x="7904947" y="1295400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Clients</a:t>
            </a:r>
          </a:p>
        </p:txBody>
      </p:sp>
      <p:pic>
        <p:nvPicPr>
          <p:cNvPr id="263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4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5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8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7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8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9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72" name="Straight Connector 271"/>
          <p:cNvCxnSpPr/>
          <p:nvPr/>
        </p:nvCxnSpPr>
        <p:spPr>
          <a:xfrm>
            <a:off x="6019800" y="1828800"/>
            <a:ext cx="0" cy="762000"/>
          </a:xfrm>
          <a:prstGeom prst="line">
            <a:avLst/>
          </a:pr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5" name="Freeform 284"/>
          <p:cNvSpPr/>
          <p:nvPr/>
        </p:nvSpPr>
        <p:spPr>
          <a:xfrm>
            <a:off x="6207071" y="1557580"/>
            <a:ext cx="758421" cy="804620"/>
          </a:xfrm>
          <a:custGeom>
            <a:avLst/>
            <a:gdLst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22149 w 922149"/>
              <a:gd name="connsiteY0" fmla="*/ 1022888 h 1022888"/>
              <a:gd name="connsiteX1" fmla="*/ 0 w 922149"/>
              <a:gd name="connsiteY1" fmla="*/ 0 h 1022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22149" h="1022888">
                <a:moveTo>
                  <a:pt x="922149" y="1022888"/>
                </a:moveTo>
                <a:cubicBezTo>
                  <a:pt x="876945" y="548898"/>
                  <a:pt x="669011" y="198894"/>
                  <a:pt x="0" y="0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491294" y="1800725"/>
            <a:ext cx="5517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ym typeface="Symbol"/>
              </a:rPr>
              <a:t>z6</a:t>
            </a:r>
            <a:endParaRPr lang="en-US" sz="1400" dirty="0"/>
          </a:p>
        </p:txBody>
      </p:sp>
      <p:grpSp>
        <p:nvGrpSpPr>
          <p:cNvPr id="126" name="Group 125"/>
          <p:cNvGrpSpPr/>
          <p:nvPr/>
        </p:nvGrpSpPr>
        <p:grpSpPr>
          <a:xfrm>
            <a:off x="5054600" y="2782625"/>
            <a:ext cx="2286000" cy="1905000"/>
            <a:chOff x="533400" y="2133600"/>
            <a:chExt cx="2286000" cy="1905000"/>
          </a:xfrm>
        </p:grpSpPr>
        <p:sp>
          <p:nvSpPr>
            <p:cNvPr id="127" name="Rounded Rectangle 126"/>
            <p:cNvSpPr/>
            <p:nvPr/>
          </p:nvSpPr>
          <p:spPr>
            <a:xfrm>
              <a:off x="533400" y="2133600"/>
              <a:ext cx="2286000" cy="19050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1436694" y="3429000"/>
              <a:ext cx="327013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400" b="1" dirty="0" smtClean="0"/>
                <a:t>Log</a:t>
              </a:r>
              <a:endParaRPr lang="en-US" sz="1400" b="1" dirty="0"/>
            </a:p>
          </p:txBody>
        </p:sp>
        <p:grpSp>
          <p:nvGrpSpPr>
            <p:cNvPr id="129" name="Group 128"/>
            <p:cNvGrpSpPr/>
            <p:nvPr/>
          </p:nvGrpSpPr>
          <p:grpSpPr>
            <a:xfrm>
              <a:off x="1932167" y="2667000"/>
              <a:ext cx="658633" cy="609600"/>
              <a:chOff x="3075167" y="2286000"/>
              <a:chExt cx="658633" cy="609600"/>
            </a:xfrm>
          </p:grpSpPr>
          <p:sp>
            <p:nvSpPr>
              <p:cNvPr id="136" name="Oval 135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Oval 136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Oval 137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Oval 138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Freeform 139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Freeform 140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Freeform 141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3" name="Freeform 142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4" name="Freeform 143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" fmla="*/ 2160 w 12160"/>
                  <a:gd name="connsiteY0" fmla="*/ 223289 h 223707"/>
                  <a:gd name="connsiteX1" fmla="*/ 12160 w 12160"/>
                  <a:gd name="connsiteY1" fmla="*/ 223289 h 223707"/>
                  <a:gd name="connsiteX0" fmla="*/ 1366 w 13800"/>
                  <a:gd name="connsiteY0" fmla="*/ 342290 h 342290"/>
                  <a:gd name="connsiteX1" fmla="*/ 11366 w 13800"/>
                  <a:gd name="connsiteY1" fmla="*/ 342290 h 342290"/>
                  <a:gd name="connsiteX0" fmla="*/ 1989 w 14293"/>
                  <a:gd name="connsiteY0" fmla="*/ 324153 h 324153"/>
                  <a:gd name="connsiteX1" fmla="*/ 11989 w 14293"/>
                  <a:gd name="connsiteY1" fmla="*/ 324153 h 324153"/>
                  <a:gd name="connsiteX0" fmla="*/ 2255 w 14511"/>
                  <a:gd name="connsiteY0" fmla="*/ 370090 h 370090"/>
                  <a:gd name="connsiteX1" fmla="*/ 12255 w 14511"/>
                  <a:gd name="connsiteY1" fmla="*/ 370090 h 370090"/>
                  <a:gd name="connsiteX0" fmla="*/ 2329 w 14189"/>
                  <a:gd name="connsiteY0" fmla="*/ 440603 h 440603"/>
                  <a:gd name="connsiteX1" fmla="*/ 12329 w 14189"/>
                  <a:gd name="connsiteY1" fmla="*/ 440603 h 440603"/>
                  <a:gd name="connsiteX0" fmla="*/ 2751 w 14550"/>
                  <a:gd name="connsiteY0" fmla="*/ 444918 h 444918"/>
                  <a:gd name="connsiteX1" fmla="*/ 12751 w 14550"/>
                  <a:gd name="connsiteY1" fmla="*/ 444918 h 444918"/>
                  <a:gd name="connsiteX0" fmla="*/ 2670 w 14857"/>
                  <a:gd name="connsiteY0" fmla="*/ 449265 h 449265"/>
                  <a:gd name="connsiteX1" fmla="*/ 12670 w 14857"/>
                  <a:gd name="connsiteY1" fmla="*/ 449265 h 449265"/>
                  <a:gd name="connsiteX0" fmla="*/ 2810 w 14974"/>
                  <a:gd name="connsiteY0" fmla="*/ 403354 h 403354"/>
                  <a:gd name="connsiteX1" fmla="*/ 12810 w 14974"/>
                  <a:gd name="connsiteY1" fmla="*/ 403354 h 403354"/>
                  <a:gd name="connsiteX0" fmla="*/ 2954 w 14489"/>
                  <a:gd name="connsiteY0" fmla="*/ 354005 h 354005"/>
                  <a:gd name="connsiteX1" fmla="*/ 12954 w 14489"/>
                  <a:gd name="connsiteY1" fmla="*/ 354005 h 354005"/>
                  <a:gd name="connsiteX0" fmla="*/ 1970 w 13635"/>
                  <a:gd name="connsiteY0" fmla="*/ 349722 h 349722"/>
                  <a:gd name="connsiteX1" fmla="*/ 11970 w 13635"/>
                  <a:gd name="connsiteY1" fmla="*/ 349722 h 349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45" name="Straight Connector 144"/>
              <p:cNvCxnSpPr>
                <a:stCxn id="138" idx="0"/>
                <a:endCxn id="136" idx="4"/>
              </p:cNvCxnSpPr>
              <p:nvPr/>
            </p:nvCxnSpPr>
            <p:spPr>
              <a:xfrm flipV="1">
                <a:off x="3404484" y="2566284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sp>
          <p:nvSpPr>
            <p:cNvPr id="132" name="TextBox 131"/>
            <p:cNvSpPr txBox="1"/>
            <p:nvPr/>
          </p:nvSpPr>
          <p:spPr>
            <a:xfrm>
              <a:off x="1905000" y="2209800"/>
              <a:ext cx="714939" cy="3847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500"/>
                </a:lnSpc>
              </a:pPr>
              <a:r>
                <a:rPr lang="en-US" sz="1400" b="1" dirty="0" smtClean="0"/>
                <a:t>State</a:t>
              </a:r>
              <a:br>
                <a:rPr lang="en-US" sz="1400" b="1" dirty="0" smtClean="0"/>
              </a:br>
              <a:r>
                <a:rPr lang="en-US" sz="1400" b="1" dirty="0" smtClean="0"/>
                <a:t>Machine</a:t>
              </a:r>
              <a:endParaRPr lang="en-US" sz="1400" b="1" dirty="0"/>
            </a:p>
          </p:txBody>
        </p:sp>
      </p:grpSp>
      <p:sp>
        <p:nvSpPr>
          <p:cNvPr id="146" name="TextBox 145"/>
          <p:cNvSpPr txBox="1"/>
          <p:nvPr/>
        </p:nvSpPr>
        <p:spPr>
          <a:xfrm>
            <a:off x="7574994" y="3550459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Server</a:t>
            </a:r>
            <a:endParaRPr lang="en-US" b="1" dirty="0"/>
          </a:p>
        </p:txBody>
      </p:sp>
      <p:grpSp>
        <p:nvGrpSpPr>
          <p:cNvPr id="147" name="Group 146"/>
          <p:cNvGrpSpPr/>
          <p:nvPr/>
        </p:nvGrpSpPr>
        <p:grpSpPr>
          <a:xfrm>
            <a:off x="5207000" y="4306625"/>
            <a:ext cx="1828800" cy="228600"/>
            <a:chOff x="1676400" y="3733800"/>
            <a:chExt cx="1828800" cy="228600"/>
          </a:xfrm>
        </p:grpSpPr>
        <p:sp>
          <p:nvSpPr>
            <p:cNvPr id="148" name="Rectangle 147"/>
            <p:cNvSpPr/>
            <p:nvPr/>
          </p:nvSpPr>
          <p:spPr>
            <a:xfrm>
              <a:off x="1676400" y="3733800"/>
              <a:ext cx="4572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smtClean="0"/>
                <a:t>x</a:t>
              </a:r>
              <a:r>
                <a:rPr lang="en-US" sz="1400" dirty="0" smtClean="0">
                  <a:sym typeface="Symbol"/>
                </a:rPr>
                <a:t>3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2133601" y="3733800"/>
              <a:ext cx="4572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>
                  <a:sym typeface="Symbol"/>
                </a:rPr>
                <a:t>y</a:t>
              </a:r>
              <a:r>
                <a:rPr lang="en-US" sz="1400" dirty="0" smtClean="0">
                  <a:sym typeface="Symbol"/>
                </a:rPr>
                <a:t>2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2590800" y="3733800"/>
              <a:ext cx="4572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smtClean="0">
                  <a:solidFill>
                    <a:schemeClr val="tx1"/>
                  </a:solidFill>
                  <a:latin typeface="Arial" charset="0"/>
                </a:rPr>
                <a:t>x</a:t>
              </a:r>
              <a:r>
                <a:rPr lang="en-US" sz="1400" dirty="0" smtClean="0">
                  <a:sym typeface="Symbol"/>
                </a:rPr>
                <a:t>1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3048000" y="3733800"/>
              <a:ext cx="4572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>
                  <a:sym typeface="Symbol"/>
                </a:rPr>
                <a:t>z</a:t>
              </a:r>
              <a:r>
                <a:rPr lang="en-US" sz="1400" dirty="0" smtClean="0">
                  <a:sym typeface="Symbol"/>
                </a:rPr>
                <a:t>6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152" name="Freeform 151"/>
          <p:cNvSpPr/>
          <p:nvPr/>
        </p:nvSpPr>
        <p:spPr>
          <a:xfrm>
            <a:off x="5814516" y="3447906"/>
            <a:ext cx="791705" cy="736025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791705"/>
              <a:gd name="connsiteY0" fmla="*/ 0 h 736025"/>
              <a:gd name="connsiteX1" fmla="*/ 791705 w 791705"/>
              <a:gd name="connsiteY1" fmla="*/ 736025 h 736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91705" h="736025">
                <a:moveTo>
                  <a:pt x="0" y="0"/>
                </a:moveTo>
                <a:cubicBezTo>
                  <a:pt x="12916" y="335796"/>
                  <a:pt x="476573" y="322736"/>
                  <a:pt x="791705" y="736025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3" name="Straight Connector 152"/>
          <p:cNvCxnSpPr/>
          <p:nvPr/>
        </p:nvCxnSpPr>
        <p:spPr>
          <a:xfrm flipV="1">
            <a:off x="6807200" y="3955331"/>
            <a:ext cx="0" cy="457200"/>
          </a:xfrm>
          <a:prstGeom prst="line">
            <a:avLst/>
          </a:pr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227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9197"/>
    </mc:Choice>
    <mc:Fallback xmlns="">
      <p:transition spd="slow" advTm="139197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191000"/>
            <a:ext cx="8458200" cy="2057400"/>
          </a:xfrm>
        </p:spPr>
        <p:txBody>
          <a:bodyPr/>
          <a:lstStyle/>
          <a:p>
            <a:r>
              <a:rPr lang="en-US" sz="2000" dirty="0" smtClean="0"/>
              <a:t>Replicated log </a:t>
            </a:r>
            <a:r>
              <a:rPr lang="en-US" sz="2000" dirty="0" smtClean="0">
                <a:sym typeface="Symbol"/>
              </a:rPr>
              <a:t>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chemeClr val="accent4"/>
                </a:solidFill>
              </a:rPr>
              <a:t>replicated state </a:t>
            </a:r>
            <a:r>
              <a:rPr lang="en-US" sz="2000" dirty="0">
                <a:solidFill>
                  <a:schemeClr val="accent4"/>
                </a:solidFill>
              </a:rPr>
              <a:t>machine</a:t>
            </a:r>
          </a:p>
          <a:p>
            <a:pPr lvl="1"/>
            <a:r>
              <a:rPr lang="en-US" sz="1600" dirty="0"/>
              <a:t>All servers execute same commands in same </a:t>
            </a:r>
            <a:r>
              <a:rPr lang="en-US" sz="1600" dirty="0" smtClean="0"/>
              <a:t>order</a:t>
            </a:r>
            <a:endParaRPr lang="en-US" sz="2000" dirty="0" smtClean="0">
              <a:solidFill>
                <a:schemeClr val="accent4"/>
              </a:solidFill>
            </a:endParaRPr>
          </a:p>
          <a:p>
            <a:r>
              <a:rPr lang="en-US" sz="2000" dirty="0" smtClean="0"/>
              <a:t>Consensus module ensures proper log replication</a:t>
            </a:r>
          </a:p>
          <a:p>
            <a:r>
              <a:rPr lang="en-US" sz="2000" dirty="0" smtClean="0"/>
              <a:t>System makes progress as long as any majority of servers are up</a:t>
            </a:r>
          </a:p>
          <a:p>
            <a:r>
              <a:rPr lang="en-US" sz="2000" dirty="0"/>
              <a:t>Failure model: fail-stop (not </a:t>
            </a:r>
            <a:r>
              <a:rPr lang="en-US" sz="2000" dirty="0" smtClean="0"/>
              <a:t>Byzantine), </a:t>
            </a:r>
            <a:r>
              <a:rPr lang="en-US" sz="2000" dirty="0"/>
              <a:t>delayed/lost messages</a:t>
            </a:r>
          </a:p>
          <a:p>
            <a:endParaRPr lang="en-US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October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Raft Consensus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Goal: Replicated Log</a:t>
            </a:r>
            <a:endParaRPr lang="en-US" dirty="0"/>
          </a:p>
        </p:txBody>
      </p:sp>
      <p:sp>
        <p:nvSpPr>
          <p:cNvPr id="64" name="Rounded Rectangle 63"/>
          <p:cNvSpPr/>
          <p:nvPr/>
        </p:nvSpPr>
        <p:spPr>
          <a:xfrm>
            <a:off x="533400" y="2133600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1" name="Group 90"/>
          <p:cNvGrpSpPr/>
          <p:nvPr/>
        </p:nvGrpSpPr>
        <p:grpSpPr>
          <a:xfrm>
            <a:off x="685800" y="3657600"/>
            <a:ext cx="1828800" cy="228600"/>
            <a:chOff x="1676400" y="3733800"/>
            <a:chExt cx="1828800" cy="228600"/>
          </a:xfrm>
        </p:grpSpPr>
        <p:sp>
          <p:nvSpPr>
            <p:cNvPr id="66" name="Rectangle 65"/>
            <p:cNvSpPr/>
            <p:nvPr/>
          </p:nvSpPr>
          <p:spPr>
            <a:xfrm>
              <a:off x="1676400" y="3733800"/>
              <a:ext cx="4572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smtClean="0"/>
                <a:t>x</a:t>
              </a:r>
              <a:r>
                <a:rPr lang="en-US" sz="1400" dirty="0" smtClean="0">
                  <a:sym typeface="Symbol"/>
                </a:rPr>
                <a:t>3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2133601" y="3733800"/>
              <a:ext cx="4572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>
                  <a:sym typeface="Symbol"/>
                </a:rPr>
                <a:t>y</a:t>
              </a:r>
              <a:r>
                <a:rPr lang="en-US" sz="1400" dirty="0" smtClean="0">
                  <a:sym typeface="Symbol"/>
                </a:rPr>
                <a:t>2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2590800" y="3733800"/>
              <a:ext cx="4572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smtClean="0">
                  <a:solidFill>
                    <a:schemeClr val="tx1"/>
                  </a:solidFill>
                  <a:latin typeface="Arial" charset="0"/>
                </a:rPr>
                <a:t>x</a:t>
              </a:r>
              <a:r>
                <a:rPr lang="en-US" sz="1400" dirty="0" smtClean="0">
                  <a:sym typeface="Symbol"/>
                </a:rPr>
                <a:t>1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3048000" y="3733800"/>
              <a:ext cx="4572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>
                  <a:sym typeface="Symbol"/>
                </a:rPr>
                <a:t>z</a:t>
              </a:r>
              <a:r>
                <a:rPr lang="en-US" sz="1400" dirty="0" smtClean="0">
                  <a:sym typeface="Symbol"/>
                </a:rPr>
                <a:t>6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70" name="TextBox 69"/>
          <p:cNvSpPr txBox="1"/>
          <p:nvPr/>
        </p:nvSpPr>
        <p:spPr>
          <a:xfrm>
            <a:off x="1436694" y="3429000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 smtClean="0"/>
              <a:t>Log</a:t>
            </a:r>
            <a:endParaRPr lang="en-US" sz="1400" b="1" dirty="0"/>
          </a:p>
        </p:txBody>
      </p:sp>
      <p:grpSp>
        <p:nvGrpSpPr>
          <p:cNvPr id="90" name="Group 89"/>
          <p:cNvGrpSpPr/>
          <p:nvPr/>
        </p:nvGrpSpPr>
        <p:grpSpPr>
          <a:xfrm>
            <a:off x="1932167" y="2667000"/>
            <a:ext cx="658633" cy="609600"/>
            <a:chOff x="3075167" y="2286000"/>
            <a:chExt cx="658633" cy="609600"/>
          </a:xfrm>
        </p:grpSpPr>
        <p:sp>
          <p:nvSpPr>
            <p:cNvPr id="72" name="Oval 71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 75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reeform 76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 77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 78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reeform 79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1" name="Straight Connector 80"/>
            <p:cNvCxnSpPr>
              <a:stCxn id="74" idx="0"/>
              <a:endCxn id="72" idx="4"/>
            </p:cNvCxnSpPr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89" name="Group 88"/>
          <p:cNvGrpSpPr/>
          <p:nvPr/>
        </p:nvGrpSpPr>
        <p:grpSpPr>
          <a:xfrm>
            <a:off x="901728" y="2667000"/>
            <a:ext cx="531549" cy="533400"/>
            <a:chOff x="2057400" y="2438400"/>
            <a:chExt cx="379678" cy="381000"/>
          </a:xfrm>
        </p:grpSpPr>
        <p:sp>
          <p:nvSpPr>
            <p:cNvPr id="84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7" name="TextBox 86"/>
          <p:cNvSpPr txBox="1"/>
          <p:nvPr/>
        </p:nvSpPr>
        <p:spPr>
          <a:xfrm>
            <a:off x="685800" y="2209800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/>
              <a:t>Consensus</a:t>
            </a:r>
            <a:br>
              <a:rPr lang="en-US" sz="1400" b="1" dirty="0" smtClean="0"/>
            </a:br>
            <a:r>
              <a:rPr lang="en-US" sz="1400" b="1" dirty="0" smtClean="0"/>
              <a:t>Module</a:t>
            </a:r>
            <a:endParaRPr lang="en-US" sz="1400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1905000" y="2209800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/>
              <a:t>State</a:t>
            </a:r>
            <a:br>
              <a:rPr lang="en-US" sz="1400" b="1" dirty="0" smtClean="0"/>
            </a:br>
            <a:r>
              <a:rPr lang="en-US" sz="1400" b="1" dirty="0" smtClean="0"/>
              <a:t>Machine</a:t>
            </a:r>
            <a:endParaRPr lang="en-US" sz="1400" b="1" dirty="0"/>
          </a:p>
        </p:txBody>
      </p:sp>
      <p:grpSp>
        <p:nvGrpSpPr>
          <p:cNvPr id="195" name="Group 194"/>
          <p:cNvGrpSpPr/>
          <p:nvPr/>
        </p:nvGrpSpPr>
        <p:grpSpPr>
          <a:xfrm>
            <a:off x="2971800" y="2133600"/>
            <a:ext cx="2286000" cy="1905000"/>
            <a:chOff x="533400" y="2133600"/>
            <a:chExt cx="2286000" cy="1905000"/>
          </a:xfrm>
        </p:grpSpPr>
        <p:sp>
          <p:nvSpPr>
            <p:cNvPr id="196" name="Rounded Rectangle 195"/>
            <p:cNvSpPr/>
            <p:nvPr/>
          </p:nvSpPr>
          <p:spPr>
            <a:xfrm>
              <a:off x="533400" y="2133600"/>
              <a:ext cx="2286000" cy="19050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TextBox 197"/>
            <p:cNvSpPr txBox="1"/>
            <p:nvPr/>
          </p:nvSpPr>
          <p:spPr>
            <a:xfrm>
              <a:off x="1436694" y="3429000"/>
              <a:ext cx="327013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400" b="1" dirty="0" smtClean="0"/>
                <a:t>Log</a:t>
              </a:r>
              <a:endParaRPr lang="en-US" sz="1400" b="1" dirty="0"/>
            </a:p>
          </p:txBody>
        </p:sp>
        <p:grpSp>
          <p:nvGrpSpPr>
            <p:cNvPr id="199" name="Group 198"/>
            <p:cNvGrpSpPr/>
            <p:nvPr/>
          </p:nvGrpSpPr>
          <p:grpSpPr>
            <a:xfrm>
              <a:off x="1932167" y="2667000"/>
              <a:ext cx="658633" cy="609600"/>
              <a:chOff x="3075167" y="2286000"/>
              <a:chExt cx="658633" cy="609600"/>
            </a:xfrm>
          </p:grpSpPr>
          <p:sp>
            <p:nvSpPr>
              <p:cNvPr id="206" name="Oval 205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7" name="Oval 206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8" name="Oval 207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9" name="Oval 208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0" name="Freeform 209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1" name="Freeform 210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" name="Freeform 211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" name="Freeform 212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4" name="Freeform 213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" fmla="*/ 2160 w 12160"/>
                  <a:gd name="connsiteY0" fmla="*/ 223289 h 223707"/>
                  <a:gd name="connsiteX1" fmla="*/ 12160 w 12160"/>
                  <a:gd name="connsiteY1" fmla="*/ 223289 h 223707"/>
                  <a:gd name="connsiteX0" fmla="*/ 1366 w 13800"/>
                  <a:gd name="connsiteY0" fmla="*/ 342290 h 342290"/>
                  <a:gd name="connsiteX1" fmla="*/ 11366 w 13800"/>
                  <a:gd name="connsiteY1" fmla="*/ 342290 h 342290"/>
                  <a:gd name="connsiteX0" fmla="*/ 1989 w 14293"/>
                  <a:gd name="connsiteY0" fmla="*/ 324153 h 324153"/>
                  <a:gd name="connsiteX1" fmla="*/ 11989 w 14293"/>
                  <a:gd name="connsiteY1" fmla="*/ 324153 h 324153"/>
                  <a:gd name="connsiteX0" fmla="*/ 2255 w 14511"/>
                  <a:gd name="connsiteY0" fmla="*/ 370090 h 370090"/>
                  <a:gd name="connsiteX1" fmla="*/ 12255 w 14511"/>
                  <a:gd name="connsiteY1" fmla="*/ 370090 h 370090"/>
                  <a:gd name="connsiteX0" fmla="*/ 2329 w 14189"/>
                  <a:gd name="connsiteY0" fmla="*/ 440603 h 440603"/>
                  <a:gd name="connsiteX1" fmla="*/ 12329 w 14189"/>
                  <a:gd name="connsiteY1" fmla="*/ 440603 h 440603"/>
                  <a:gd name="connsiteX0" fmla="*/ 2751 w 14550"/>
                  <a:gd name="connsiteY0" fmla="*/ 444918 h 444918"/>
                  <a:gd name="connsiteX1" fmla="*/ 12751 w 14550"/>
                  <a:gd name="connsiteY1" fmla="*/ 444918 h 444918"/>
                  <a:gd name="connsiteX0" fmla="*/ 2670 w 14857"/>
                  <a:gd name="connsiteY0" fmla="*/ 449265 h 449265"/>
                  <a:gd name="connsiteX1" fmla="*/ 12670 w 14857"/>
                  <a:gd name="connsiteY1" fmla="*/ 449265 h 449265"/>
                  <a:gd name="connsiteX0" fmla="*/ 2810 w 14974"/>
                  <a:gd name="connsiteY0" fmla="*/ 403354 h 403354"/>
                  <a:gd name="connsiteX1" fmla="*/ 12810 w 14974"/>
                  <a:gd name="connsiteY1" fmla="*/ 403354 h 403354"/>
                  <a:gd name="connsiteX0" fmla="*/ 2954 w 14489"/>
                  <a:gd name="connsiteY0" fmla="*/ 354005 h 354005"/>
                  <a:gd name="connsiteX1" fmla="*/ 12954 w 14489"/>
                  <a:gd name="connsiteY1" fmla="*/ 354005 h 354005"/>
                  <a:gd name="connsiteX0" fmla="*/ 1970 w 13635"/>
                  <a:gd name="connsiteY0" fmla="*/ 349722 h 349722"/>
                  <a:gd name="connsiteX1" fmla="*/ 11970 w 13635"/>
                  <a:gd name="connsiteY1" fmla="*/ 349722 h 349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15" name="Straight Connector 214"/>
              <p:cNvCxnSpPr>
                <a:stCxn id="208" idx="0"/>
                <a:endCxn id="206" idx="4"/>
              </p:cNvCxnSpPr>
              <p:nvPr/>
            </p:nvCxnSpPr>
            <p:spPr>
              <a:xfrm flipV="1">
                <a:off x="3404484" y="2566284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200" name="Group 199"/>
            <p:cNvGrpSpPr/>
            <p:nvPr/>
          </p:nvGrpSpPr>
          <p:grpSpPr>
            <a:xfrm>
              <a:off x="901728" y="2667000"/>
              <a:ext cx="531549" cy="533400"/>
              <a:chOff x="2057400" y="2438400"/>
              <a:chExt cx="379678" cy="381000"/>
            </a:xfrm>
          </p:grpSpPr>
          <p:sp>
            <p:nvSpPr>
              <p:cNvPr id="203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1" name="TextBox 200"/>
            <p:cNvSpPr txBox="1"/>
            <p:nvPr/>
          </p:nvSpPr>
          <p:spPr>
            <a:xfrm>
              <a:off x="685800" y="2209800"/>
              <a:ext cx="963405" cy="3847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500"/>
                </a:lnSpc>
              </a:pPr>
              <a:r>
                <a:rPr lang="en-US" sz="1400" b="1" dirty="0" smtClean="0"/>
                <a:t>Consensus</a:t>
              </a:r>
              <a:br>
                <a:rPr lang="en-US" sz="1400" b="1" dirty="0" smtClean="0"/>
              </a:br>
              <a:r>
                <a:rPr lang="en-US" sz="1400" b="1" dirty="0" smtClean="0"/>
                <a:t>Module</a:t>
              </a:r>
              <a:endParaRPr lang="en-US" sz="1400" b="1" dirty="0"/>
            </a:p>
          </p:txBody>
        </p:sp>
        <p:sp>
          <p:nvSpPr>
            <p:cNvPr id="202" name="TextBox 201"/>
            <p:cNvSpPr txBox="1"/>
            <p:nvPr/>
          </p:nvSpPr>
          <p:spPr>
            <a:xfrm>
              <a:off x="1905000" y="2209800"/>
              <a:ext cx="714939" cy="3847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500"/>
                </a:lnSpc>
              </a:pPr>
              <a:r>
                <a:rPr lang="en-US" sz="1400" b="1" dirty="0" smtClean="0"/>
                <a:t>State</a:t>
              </a:r>
              <a:br>
                <a:rPr lang="en-US" sz="1400" b="1" dirty="0" smtClean="0"/>
              </a:br>
              <a:r>
                <a:rPr lang="en-US" sz="1400" b="1" dirty="0" smtClean="0"/>
                <a:t>Machine</a:t>
              </a:r>
              <a:endParaRPr lang="en-US" sz="1400" b="1" dirty="0"/>
            </a:p>
          </p:txBody>
        </p:sp>
      </p:grpSp>
      <p:grpSp>
        <p:nvGrpSpPr>
          <p:cNvPr id="220" name="Group 219"/>
          <p:cNvGrpSpPr/>
          <p:nvPr/>
        </p:nvGrpSpPr>
        <p:grpSpPr>
          <a:xfrm>
            <a:off x="5410200" y="2133600"/>
            <a:ext cx="2286000" cy="1905000"/>
            <a:chOff x="533400" y="2133600"/>
            <a:chExt cx="2286000" cy="1905000"/>
          </a:xfrm>
        </p:grpSpPr>
        <p:sp>
          <p:nvSpPr>
            <p:cNvPr id="221" name="Rounded Rectangle 220"/>
            <p:cNvSpPr/>
            <p:nvPr/>
          </p:nvSpPr>
          <p:spPr>
            <a:xfrm>
              <a:off x="533400" y="2133600"/>
              <a:ext cx="2286000" cy="19050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TextBox 222"/>
            <p:cNvSpPr txBox="1"/>
            <p:nvPr/>
          </p:nvSpPr>
          <p:spPr>
            <a:xfrm>
              <a:off x="1436694" y="3429000"/>
              <a:ext cx="327013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400" b="1" dirty="0" smtClean="0"/>
                <a:t>Log</a:t>
              </a:r>
              <a:endParaRPr lang="en-US" sz="1400" b="1" dirty="0"/>
            </a:p>
          </p:txBody>
        </p:sp>
        <p:grpSp>
          <p:nvGrpSpPr>
            <p:cNvPr id="224" name="Group 223"/>
            <p:cNvGrpSpPr/>
            <p:nvPr/>
          </p:nvGrpSpPr>
          <p:grpSpPr>
            <a:xfrm>
              <a:off x="1932167" y="2667000"/>
              <a:ext cx="658633" cy="609600"/>
              <a:chOff x="3075167" y="2286000"/>
              <a:chExt cx="658633" cy="609600"/>
            </a:xfrm>
          </p:grpSpPr>
          <p:sp>
            <p:nvSpPr>
              <p:cNvPr id="231" name="Oval 230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2" name="Oval 231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3" name="Oval 232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4" name="Oval 233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5" name="Freeform 234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6" name="Freeform 235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7" name="Freeform 236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8" name="Freeform 237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9" name="Freeform 238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" fmla="*/ 2160 w 12160"/>
                  <a:gd name="connsiteY0" fmla="*/ 223289 h 223707"/>
                  <a:gd name="connsiteX1" fmla="*/ 12160 w 12160"/>
                  <a:gd name="connsiteY1" fmla="*/ 223289 h 223707"/>
                  <a:gd name="connsiteX0" fmla="*/ 1366 w 13800"/>
                  <a:gd name="connsiteY0" fmla="*/ 342290 h 342290"/>
                  <a:gd name="connsiteX1" fmla="*/ 11366 w 13800"/>
                  <a:gd name="connsiteY1" fmla="*/ 342290 h 342290"/>
                  <a:gd name="connsiteX0" fmla="*/ 1989 w 14293"/>
                  <a:gd name="connsiteY0" fmla="*/ 324153 h 324153"/>
                  <a:gd name="connsiteX1" fmla="*/ 11989 w 14293"/>
                  <a:gd name="connsiteY1" fmla="*/ 324153 h 324153"/>
                  <a:gd name="connsiteX0" fmla="*/ 2255 w 14511"/>
                  <a:gd name="connsiteY0" fmla="*/ 370090 h 370090"/>
                  <a:gd name="connsiteX1" fmla="*/ 12255 w 14511"/>
                  <a:gd name="connsiteY1" fmla="*/ 370090 h 370090"/>
                  <a:gd name="connsiteX0" fmla="*/ 2329 w 14189"/>
                  <a:gd name="connsiteY0" fmla="*/ 440603 h 440603"/>
                  <a:gd name="connsiteX1" fmla="*/ 12329 w 14189"/>
                  <a:gd name="connsiteY1" fmla="*/ 440603 h 440603"/>
                  <a:gd name="connsiteX0" fmla="*/ 2751 w 14550"/>
                  <a:gd name="connsiteY0" fmla="*/ 444918 h 444918"/>
                  <a:gd name="connsiteX1" fmla="*/ 12751 w 14550"/>
                  <a:gd name="connsiteY1" fmla="*/ 444918 h 444918"/>
                  <a:gd name="connsiteX0" fmla="*/ 2670 w 14857"/>
                  <a:gd name="connsiteY0" fmla="*/ 449265 h 449265"/>
                  <a:gd name="connsiteX1" fmla="*/ 12670 w 14857"/>
                  <a:gd name="connsiteY1" fmla="*/ 449265 h 449265"/>
                  <a:gd name="connsiteX0" fmla="*/ 2810 w 14974"/>
                  <a:gd name="connsiteY0" fmla="*/ 403354 h 403354"/>
                  <a:gd name="connsiteX1" fmla="*/ 12810 w 14974"/>
                  <a:gd name="connsiteY1" fmla="*/ 403354 h 403354"/>
                  <a:gd name="connsiteX0" fmla="*/ 2954 w 14489"/>
                  <a:gd name="connsiteY0" fmla="*/ 354005 h 354005"/>
                  <a:gd name="connsiteX1" fmla="*/ 12954 w 14489"/>
                  <a:gd name="connsiteY1" fmla="*/ 354005 h 354005"/>
                  <a:gd name="connsiteX0" fmla="*/ 1970 w 13635"/>
                  <a:gd name="connsiteY0" fmla="*/ 349722 h 349722"/>
                  <a:gd name="connsiteX1" fmla="*/ 11970 w 13635"/>
                  <a:gd name="connsiteY1" fmla="*/ 349722 h 349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40" name="Straight Connector 239"/>
              <p:cNvCxnSpPr>
                <a:stCxn id="233" idx="0"/>
                <a:endCxn id="231" idx="4"/>
              </p:cNvCxnSpPr>
              <p:nvPr/>
            </p:nvCxnSpPr>
            <p:spPr>
              <a:xfrm flipV="1">
                <a:off x="3404484" y="2566284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225" name="Group 224"/>
            <p:cNvGrpSpPr/>
            <p:nvPr/>
          </p:nvGrpSpPr>
          <p:grpSpPr>
            <a:xfrm>
              <a:off x="901728" y="2667000"/>
              <a:ext cx="531549" cy="533400"/>
              <a:chOff x="2057400" y="2438400"/>
              <a:chExt cx="379678" cy="381000"/>
            </a:xfrm>
          </p:grpSpPr>
          <p:sp>
            <p:nvSpPr>
              <p:cNvPr id="228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9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0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26" name="TextBox 225"/>
            <p:cNvSpPr txBox="1"/>
            <p:nvPr/>
          </p:nvSpPr>
          <p:spPr>
            <a:xfrm>
              <a:off x="685800" y="2209800"/>
              <a:ext cx="963405" cy="3847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500"/>
                </a:lnSpc>
              </a:pPr>
              <a:r>
                <a:rPr lang="en-US" sz="1400" b="1" dirty="0" smtClean="0"/>
                <a:t>Consensus</a:t>
              </a:r>
              <a:br>
                <a:rPr lang="en-US" sz="1400" b="1" dirty="0" smtClean="0"/>
              </a:br>
              <a:r>
                <a:rPr lang="en-US" sz="1400" b="1" dirty="0" smtClean="0"/>
                <a:t>Module</a:t>
              </a:r>
              <a:endParaRPr lang="en-US" sz="1400" b="1" dirty="0"/>
            </a:p>
          </p:txBody>
        </p:sp>
        <p:sp>
          <p:nvSpPr>
            <p:cNvPr id="227" name="TextBox 226"/>
            <p:cNvSpPr txBox="1"/>
            <p:nvPr/>
          </p:nvSpPr>
          <p:spPr>
            <a:xfrm>
              <a:off x="1905000" y="2209800"/>
              <a:ext cx="714939" cy="3847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500"/>
                </a:lnSpc>
              </a:pPr>
              <a:r>
                <a:rPr lang="en-US" sz="1400" b="1" dirty="0" smtClean="0"/>
                <a:t>State</a:t>
              </a:r>
              <a:br>
                <a:rPr lang="en-US" sz="1400" b="1" dirty="0" smtClean="0"/>
              </a:br>
              <a:r>
                <a:rPr lang="en-US" sz="1400" b="1" dirty="0" smtClean="0"/>
                <a:t>Machine</a:t>
              </a:r>
              <a:endParaRPr lang="en-US" sz="1400" b="1" dirty="0"/>
            </a:p>
          </p:txBody>
        </p:sp>
      </p:grpSp>
      <p:sp>
        <p:nvSpPr>
          <p:cNvPr id="245" name="TextBox 244"/>
          <p:cNvSpPr txBox="1"/>
          <p:nvPr/>
        </p:nvSpPr>
        <p:spPr>
          <a:xfrm>
            <a:off x="7866474" y="2901434"/>
            <a:ext cx="1031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Servers</a:t>
            </a:r>
            <a:endParaRPr lang="en-US" b="1" dirty="0"/>
          </a:p>
        </p:txBody>
      </p:sp>
      <p:sp>
        <p:nvSpPr>
          <p:cNvPr id="262" name="TextBox 261"/>
          <p:cNvSpPr txBox="1"/>
          <p:nvPr/>
        </p:nvSpPr>
        <p:spPr>
          <a:xfrm>
            <a:off x="7904947" y="1295400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Clients</a:t>
            </a:r>
          </a:p>
        </p:txBody>
      </p:sp>
      <p:pic>
        <p:nvPicPr>
          <p:cNvPr id="263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4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5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8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7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8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9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72" name="Straight Connector 271"/>
          <p:cNvCxnSpPr/>
          <p:nvPr/>
        </p:nvCxnSpPr>
        <p:spPr>
          <a:xfrm>
            <a:off x="6019800" y="1828800"/>
            <a:ext cx="0" cy="762000"/>
          </a:xfrm>
          <a:prstGeom prst="line">
            <a:avLst/>
          </a:pr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3" name="Freeform 272"/>
          <p:cNvSpPr/>
          <p:nvPr/>
        </p:nvSpPr>
        <p:spPr>
          <a:xfrm>
            <a:off x="3828081" y="2325422"/>
            <a:ext cx="2007031" cy="355783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355783">
                <a:moveTo>
                  <a:pt x="2007031" y="324786"/>
                </a:moveTo>
                <a:cubicBezTo>
                  <a:pt x="1444571" y="-30384"/>
                  <a:pt x="796872" y="-191824"/>
                  <a:pt x="0" y="355783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Freeform 273"/>
          <p:cNvSpPr/>
          <p:nvPr/>
        </p:nvSpPr>
        <p:spPr>
          <a:xfrm>
            <a:off x="1371601" y="2081773"/>
            <a:ext cx="4463512" cy="599432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  <a:gd name="connsiteX0" fmla="*/ 2007031 w 2007031"/>
              <a:gd name="connsiteY0" fmla="*/ 375253 h 406250"/>
              <a:gd name="connsiteX1" fmla="*/ 0 w 2007031"/>
              <a:gd name="connsiteY1" fmla="*/ 406250 h 406250"/>
              <a:gd name="connsiteX0" fmla="*/ 2007031 w 2007031"/>
              <a:gd name="connsiteY0" fmla="*/ 568435 h 599432"/>
              <a:gd name="connsiteX1" fmla="*/ 0 w 2007031"/>
              <a:gd name="connsiteY1" fmla="*/ 599432 h 599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599432">
                <a:moveTo>
                  <a:pt x="2007031" y="568435"/>
                </a:moveTo>
                <a:cubicBezTo>
                  <a:pt x="1570010" y="-305928"/>
                  <a:pt x="605228" y="-72162"/>
                  <a:pt x="0" y="599432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4" name="Group 103"/>
          <p:cNvGrpSpPr/>
          <p:nvPr/>
        </p:nvGrpSpPr>
        <p:grpSpPr>
          <a:xfrm>
            <a:off x="3124200" y="3657600"/>
            <a:ext cx="1828800" cy="228600"/>
            <a:chOff x="1676400" y="3733800"/>
            <a:chExt cx="1828800" cy="228600"/>
          </a:xfrm>
        </p:grpSpPr>
        <p:sp>
          <p:nvSpPr>
            <p:cNvPr id="105" name="Rectangle 104"/>
            <p:cNvSpPr/>
            <p:nvPr/>
          </p:nvSpPr>
          <p:spPr>
            <a:xfrm>
              <a:off x="1676400" y="3733800"/>
              <a:ext cx="4572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smtClean="0"/>
                <a:t>x</a:t>
              </a:r>
              <a:r>
                <a:rPr lang="en-US" sz="1400" dirty="0" smtClean="0">
                  <a:sym typeface="Symbol"/>
                </a:rPr>
                <a:t>3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2133601" y="3733800"/>
              <a:ext cx="4572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>
                  <a:sym typeface="Symbol"/>
                </a:rPr>
                <a:t>y</a:t>
              </a:r>
              <a:r>
                <a:rPr lang="en-US" sz="1400" dirty="0" smtClean="0">
                  <a:sym typeface="Symbol"/>
                </a:rPr>
                <a:t>2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2590800" y="3733800"/>
              <a:ext cx="4572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smtClean="0">
                  <a:solidFill>
                    <a:schemeClr val="tx1"/>
                  </a:solidFill>
                  <a:latin typeface="Arial" charset="0"/>
                </a:rPr>
                <a:t>x</a:t>
              </a:r>
              <a:r>
                <a:rPr lang="en-US" sz="1400" dirty="0" smtClean="0">
                  <a:sym typeface="Symbol"/>
                </a:rPr>
                <a:t>1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3048000" y="3733800"/>
              <a:ext cx="4572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>
                  <a:sym typeface="Symbol"/>
                </a:rPr>
                <a:t>z</a:t>
              </a:r>
              <a:r>
                <a:rPr lang="en-US" sz="1400" dirty="0" smtClean="0">
                  <a:sym typeface="Symbol"/>
                </a:rPr>
                <a:t>6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275" name="Freeform 274"/>
          <p:cNvSpPr/>
          <p:nvPr/>
        </p:nvSpPr>
        <p:spPr>
          <a:xfrm>
            <a:off x="3611105" y="3239146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7" name="Straight Connector 276"/>
          <p:cNvCxnSpPr/>
          <p:nvPr/>
        </p:nvCxnSpPr>
        <p:spPr>
          <a:xfrm flipV="1">
            <a:off x="4724400" y="3306306"/>
            <a:ext cx="0" cy="457200"/>
          </a:xfrm>
          <a:prstGeom prst="line">
            <a:avLst/>
          </a:pr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09" name="Group 108"/>
          <p:cNvGrpSpPr/>
          <p:nvPr/>
        </p:nvGrpSpPr>
        <p:grpSpPr>
          <a:xfrm>
            <a:off x="5562600" y="3657600"/>
            <a:ext cx="1828800" cy="228600"/>
            <a:chOff x="1676400" y="3733800"/>
            <a:chExt cx="1828800" cy="228600"/>
          </a:xfrm>
        </p:grpSpPr>
        <p:sp>
          <p:nvSpPr>
            <p:cNvPr id="110" name="Rectangle 109"/>
            <p:cNvSpPr/>
            <p:nvPr/>
          </p:nvSpPr>
          <p:spPr>
            <a:xfrm>
              <a:off x="1676400" y="3733800"/>
              <a:ext cx="4572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smtClean="0"/>
                <a:t>x</a:t>
              </a:r>
              <a:r>
                <a:rPr lang="en-US" sz="1400" dirty="0" smtClean="0">
                  <a:sym typeface="Symbol"/>
                </a:rPr>
                <a:t>3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2133601" y="3733800"/>
              <a:ext cx="4572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>
                  <a:sym typeface="Symbol"/>
                </a:rPr>
                <a:t>y</a:t>
              </a:r>
              <a:r>
                <a:rPr lang="en-US" sz="1400" dirty="0" smtClean="0">
                  <a:sym typeface="Symbol"/>
                </a:rPr>
                <a:t>2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2590800" y="3733800"/>
              <a:ext cx="4572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smtClean="0">
                  <a:solidFill>
                    <a:schemeClr val="tx1"/>
                  </a:solidFill>
                  <a:latin typeface="Arial" charset="0"/>
                </a:rPr>
                <a:t>x</a:t>
              </a:r>
              <a:r>
                <a:rPr lang="en-US" sz="1400" dirty="0" smtClean="0">
                  <a:sym typeface="Symbol"/>
                </a:rPr>
                <a:t>1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3048000" y="3733800"/>
              <a:ext cx="4572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>
                  <a:sym typeface="Symbol"/>
                </a:rPr>
                <a:t>z</a:t>
              </a:r>
              <a:r>
                <a:rPr lang="en-US" sz="1400" dirty="0" smtClean="0">
                  <a:sym typeface="Symbol"/>
                </a:rPr>
                <a:t>6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278" name="Freeform 277"/>
          <p:cNvSpPr/>
          <p:nvPr/>
        </p:nvSpPr>
        <p:spPr>
          <a:xfrm>
            <a:off x="6043048" y="3239146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Freeform 278"/>
          <p:cNvSpPr/>
          <p:nvPr/>
        </p:nvSpPr>
        <p:spPr>
          <a:xfrm>
            <a:off x="1166248" y="3239146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3" name="Straight Connector 282"/>
          <p:cNvCxnSpPr/>
          <p:nvPr/>
        </p:nvCxnSpPr>
        <p:spPr>
          <a:xfrm flipV="1">
            <a:off x="7162800" y="3306306"/>
            <a:ext cx="0" cy="457200"/>
          </a:xfrm>
          <a:prstGeom prst="line">
            <a:avLst/>
          </a:pr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4" name="Straight Connector 283"/>
          <p:cNvCxnSpPr/>
          <p:nvPr/>
        </p:nvCxnSpPr>
        <p:spPr>
          <a:xfrm flipV="1">
            <a:off x="2286000" y="3306306"/>
            <a:ext cx="0" cy="457200"/>
          </a:xfrm>
          <a:prstGeom prst="line">
            <a:avLst/>
          </a:pr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5" name="Freeform 284"/>
          <p:cNvSpPr/>
          <p:nvPr/>
        </p:nvSpPr>
        <p:spPr>
          <a:xfrm>
            <a:off x="6207071" y="1557580"/>
            <a:ext cx="922149" cy="1022888"/>
          </a:xfrm>
          <a:custGeom>
            <a:avLst/>
            <a:gdLst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22149 w 922149"/>
              <a:gd name="connsiteY0" fmla="*/ 1022888 h 1022888"/>
              <a:gd name="connsiteX1" fmla="*/ 0 w 922149"/>
              <a:gd name="connsiteY1" fmla="*/ 0 h 1022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22149" h="1022888">
                <a:moveTo>
                  <a:pt x="922149" y="1022888"/>
                </a:moveTo>
                <a:cubicBezTo>
                  <a:pt x="876945" y="548898"/>
                  <a:pt x="669011" y="198894"/>
                  <a:pt x="0" y="0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491294" y="1800725"/>
            <a:ext cx="5517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ym typeface="Symbol"/>
              </a:rPr>
              <a:t>z6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21292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9197"/>
    </mc:Choice>
    <mc:Fallback xmlns="">
      <p:transition spd="slow" advTm="139197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Two general approaches to consensus:</a:t>
            </a:r>
          </a:p>
          <a:p>
            <a:r>
              <a:rPr lang="en-US" dirty="0" smtClean="0"/>
              <a:t>Symmetric, leader-less:</a:t>
            </a:r>
          </a:p>
          <a:p>
            <a:pPr lvl="1"/>
            <a:r>
              <a:rPr lang="en-US" dirty="0" smtClean="0"/>
              <a:t>All servers have equal roles</a:t>
            </a:r>
          </a:p>
          <a:p>
            <a:pPr lvl="1"/>
            <a:r>
              <a:rPr lang="en-US" dirty="0" smtClean="0"/>
              <a:t>Clients can contact any server</a:t>
            </a:r>
          </a:p>
          <a:p>
            <a:r>
              <a:rPr lang="en-US" dirty="0" smtClean="0"/>
              <a:t>Asymmetric, leader-based:</a:t>
            </a:r>
          </a:p>
          <a:p>
            <a:pPr lvl="1"/>
            <a:r>
              <a:rPr lang="en-US" dirty="0" smtClean="0"/>
              <a:t>At any given time, one server is in charge, others accept its decisions</a:t>
            </a:r>
          </a:p>
          <a:p>
            <a:pPr lvl="1"/>
            <a:r>
              <a:rPr lang="en-US" dirty="0" smtClean="0"/>
              <a:t>Clients communicate with the leader</a:t>
            </a:r>
          </a:p>
          <a:p>
            <a:r>
              <a:rPr lang="en-US" dirty="0" smtClean="0"/>
              <a:t>Raft uses a leader:</a:t>
            </a:r>
          </a:p>
          <a:p>
            <a:pPr lvl="1"/>
            <a:r>
              <a:rPr lang="en-US" dirty="0"/>
              <a:t>Decomposes the problem (normal operation, leader changes)</a:t>
            </a:r>
          </a:p>
          <a:p>
            <a:pPr lvl="1"/>
            <a:r>
              <a:rPr lang="en-US" dirty="0"/>
              <a:t>Simplifies normal operation (no conflicts)</a:t>
            </a:r>
          </a:p>
          <a:p>
            <a:pPr lvl="1"/>
            <a:r>
              <a:rPr lang="en-US" dirty="0"/>
              <a:t>More efficient than leader-less </a:t>
            </a:r>
            <a:r>
              <a:rPr lang="en-US" dirty="0" smtClean="0"/>
              <a:t>approaches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October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Raft Consensus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Approaches to Consensus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552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288"/>
    </mc:Choice>
    <mc:Fallback xmlns="">
      <p:transition spd="slow" advTm="72288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Leader election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Select one of the servers to act as leader</a:t>
            </a:r>
          </a:p>
          <a:p>
            <a:pPr lvl="1"/>
            <a:r>
              <a:rPr lang="en-US" dirty="0" smtClean="0"/>
              <a:t>Detect crashes, choose new leader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Normal operation </a:t>
            </a:r>
            <a:r>
              <a:rPr lang="en-US" dirty="0" smtClean="0">
                <a:solidFill>
                  <a:schemeClr val="tx2"/>
                </a:solidFill>
              </a:rPr>
              <a:t>(log </a:t>
            </a:r>
            <a:r>
              <a:rPr lang="en-US" dirty="0" smtClean="0">
                <a:solidFill>
                  <a:schemeClr val="tx2"/>
                </a:solidFill>
              </a:rPr>
              <a:t>replication</a:t>
            </a:r>
            <a:r>
              <a:rPr lang="en-US" dirty="0" smtClean="0">
                <a:solidFill>
                  <a:schemeClr val="tx2"/>
                </a:solidFill>
              </a:rPr>
              <a:t>)</a:t>
            </a:r>
          </a:p>
          <a:p>
            <a:pPr lvl="1">
              <a:buClr>
                <a:srgbClr val="1F4899"/>
              </a:buClr>
            </a:pPr>
            <a:r>
              <a:rPr lang="en-US" dirty="0" smtClean="0">
                <a:solidFill>
                  <a:srgbClr val="000000"/>
                </a:solidFill>
              </a:rPr>
              <a:t>Leader takes commands from clients, appends them to its log</a:t>
            </a:r>
          </a:p>
          <a:p>
            <a:pPr lvl="1">
              <a:buClr>
                <a:srgbClr val="1F4899"/>
              </a:buClr>
            </a:pPr>
            <a:r>
              <a:rPr lang="en-US" dirty="0" smtClean="0">
                <a:solidFill>
                  <a:srgbClr val="000000"/>
                </a:solidFill>
              </a:rPr>
              <a:t>Leader replicates its log to other servers (overwriting inconsistencies)</a:t>
            </a:r>
            <a:endParaRPr lang="en-US" dirty="0" smtClean="0">
              <a:solidFill>
                <a:schemeClr val="tx2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Safety</a:t>
            </a:r>
          </a:p>
          <a:p>
            <a:pPr lvl="1">
              <a:buClr>
                <a:srgbClr val="1F4899"/>
              </a:buClr>
            </a:pPr>
            <a:r>
              <a:rPr lang="en-US" dirty="0" smtClean="0">
                <a:solidFill>
                  <a:srgbClr val="000000"/>
                </a:solidFill>
              </a:rPr>
              <a:t>Need committed entries to survive across leader changes</a:t>
            </a:r>
          </a:p>
          <a:p>
            <a:pPr lvl="1">
              <a:buClr>
                <a:srgbClr val="1F4899"/>
              </a:buClr>
            </a:pPr>
            <a:r>
              <a:rPr lang="en-US" dirty="0" smtClean="0">
                <a:solidFill>
                  <a:srgbClr val="000000"/>
                </a:solidFill>
              </a:rPr>
              <a:t>Define commitment rule, rig leader election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October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Raft 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300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858"/>
    </mc:Choice>
    <mc:Fallback xmlns="">
      <p:transition spd="slow" advTm="50858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JO Colors">
      <a:dk1>
        <a:srgbClr val="000000"/>
      </a:dk1>
      <a:lt1>
        <a:srgbClr val="FFFFFF"/>
      </a:lt1>
      <a:dk2>
        <a:srgbClr val="1F4899"/>
      </a:dk2>
      <a:lt2>
        <a:srgbClr val="7F7F7F"/>
      </a:lt2>
      <a:accent1>
        <a:srgbClr val="0B590B"/>
      </a:accent1>
      <a:accent2>
        <a:srgbClr val="E1FFE1"/>
      </a:accent2>
      <a:accent3>
        <a:srgbClr val="DEE7F8"/>
      </a:accent3>
      <a:accent4>
        <a:srgbClr val="A5001E"/>
      </a:accent4>
      <a:accent5>
        <a:srgbClr val="FFFFB9"/>
      </a:accent5>
      <a:accent6>
        <a:srgbClr val="844F1A"/>
      </a:accent6>
      <a:hlink>
        <a:srgbClr val="005239"/>
      </a:hlink>
      <a:folHlink>
        <a:srgbClr val="A5001E"/>
      </a:folHlink>
    </a:clrScheme>
    <a:fontScheme name="Default Design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19050" cap="rnd"/>
        <a:effectLst/>
      </a:spPr>
      <a:bodyPr/>
      <a:lstStyle/>
      <a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EA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7F3FF"/>
        </a:accent5>
        <a:accent6>
          <a:srgbClr val="2D2D8A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EAFF"/>
        </a:accent1>
        <a:accent2>
          <a:srgbClr val="0050A0"/>
        </a:accent2>
        <a:accent3>
          <a:srgbClr val="FFFFFF"/>
        </a:accent3>
        <a:accent4>
          <a:srgbClr val="000000"/>
        </a:accent4>
        <a:accent5>
          <a:srgbClr val="E7F3FF"/>
        </a:accent5>
        <a:accent6>
          <a:srgbClr val="004891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23522</TotalTime>
  <Words>1714</Words>
  <Application>Microsoft Office PowerPoint</Application>
  <PresentationFormat>On-screen Show (4:3)</PresentationFormat>
  <Paragraphs>677</Paragraphs>
  <Slides>26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Default Design</vt:lpstr>
      <vt:lpstr>The Raft Consensus Algorithm</vt:lpstr>
      <vt:lpstr>What is Consensus?</vt:lpstr>
      <vt:lpstr>Raft: making consensus easier</vt:lpstr>
      <vt:lpstr>Single Server</vt:lpstr>
      <vt:lpstr>Single Server</vt:lpstr>
      <vt:lpstr>Single Server</vt:lpstr>
      <vt:lpstr>Goal: Replicated Log</vt:lpstr>
      <vt:lpstr>Approaches to Consensus</vt:lpstr>
      <vt:lpstr>Raft Overview</vt:lpstr>
      <vt:lpstr>Server States</vt:lpstr>
      <vt:lpstr>Terms</vt:lpstr>
      <vt:lpstr>Heartbeats and Timeouts</vt:lpstr>
      <vt:lpstr>Election Basics</vt:lpstr>
      <vt:lpstr>Election Properties</vt:lpstr>
      <vt:lpstr>Log Structure</vt:lpstr>
      <vt:lpstr>Normal Operation</vt:lpstr>
      <vt:lpstr>Log Consistency</vt:lpstr>
      <vt:lpstr>AppendEntries Consistency Check</vt:lpstr>
      <vt:lpstr>Log Inconsistencies</vt:lpstr>
      <vt:lpstr>Repairing Follower Logs</vt:lpstr>
      <vt:lpstr>Safety Requirement</vt:lpstr>
      <vt:lpstr>Picking Up-to-date Leader</vt:lpstr>
      <vt:lpstr>Committing Entry from Current Term</vt:lpstr>
      <vt:lpstr>Committing Entry from Earlier Term</vt:lpstr>
      <vt:lpstr>New Commitment Rules</vt:lpstr>
      <vt:lpstr>Raft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Ousterhout</dc:creator>
  <cp:lastModifiedBy>Diego</cp:lastModifiedBy>
  <cp:revision>650</cp:revision>
  <cp:lastPrinted>2013-03-04T16:49:10Z</cp:lastPrinted>
  <dcterms:created xsi:type="dcterms:W3CDTF">2008-10-19T02:20:00Z</dcterms:created>
  <dcterms:modified xsi:type="dcterms:W3CDTF">2013-10-30T17:25:27Z</dcterms:modified>
</cp:coreProperties>
</file>