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160000" cy="7620000"/>
  <p:notesSz cx="10160000" cy="7620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573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2100" y="245533"/>
            <a:ext cx="9575800" cy="675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24000" y="4267200"/>
            <a:ext cx="711200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8554" y="2695182"/>
            <a:ext cx="4543425" cy="476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32400" y="1752600"/>
            <a:ext cx="4419600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6400" y="711200"/>
            <a:ext cx="5559777" cy="635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39179" y="469900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139179" y="16510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139179" y="28321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139179" y="40132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139179" y="55880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0" y="245533"/>
            <a:ext cx="9575800" cy="675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3559" y="1794933"/>
            <a:ext cx="9072880" cy="436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54400" y="7086600"/>
            <a:ext cx="32512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8000" y="7086600"/>
            <a:ext cx="23368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315200" y="7086600"/>
            <a:ext cx="23368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9271" y="850900"/>
            <a:ext cx="39528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latin typeface="Arial"/>
                <a:cs typeface="Arial"/>
              </a:rPr>
              <a:t>Redis</a:t>
            </a:r>
            <a:r>
              <a:rPr sz="4800" b="1" spc="-100" dirty="0">
                <a:latin typeface="Arial"/>
                <a:cs typeface="Arial"/>
              </a:rPr>
              <a:t> </a:t>
            </a:r>
            <a:r>
              <a:rPr sz="4800" b="1" spc="-5" dirty="0">
                <a:latin typeface="Arial"/>
                <a:cs typeface="Arial"/>
              </a:rPr>
              <a:t>Cluster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036" y="1778000"/>
            <a:ext cx="64808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pragmatic approach to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distribution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71690" y="3531577"/>
            <a:ext cx="8375344" cy="2669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ADFF11-A1CF-4948-8C06-69CA5F85DE39}"/>
              </a:ext>
            </a:extLst>
          </p:cNvPr>
          <p:cNvSpPr txBox="1"/>
          <p:nvPr/>
        </p:nvSpPr>
        <p:spPr>
          <a:xfrm>
            <a:off x="4699000" y="6858000"/>
            <a:ext cx="1672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</a:t>
            </a:r>
            <a:r>
              <a:rPr lang="en-US" err="1"/>
              <a:t>Redis</a:t>
            </a:r>
            <a:r>
              <a:rPr lang="en-US"/>
              <a:t>.io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363855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Client</a:t>
            </a:r>
            <a:r>
              <a:rPr spc="-60" dirty="0"/>
              <a:t> </a:t>
            </a:r>
            <a:r>
              <a:rPr dirty="0"/>
              <a:t>requests</a:t>
            </a:r>
          </a:p>
        </p:txBody>
      </p:sp>
      <p:sp>
        <p:nvSpPr>
          <p:cNvPr id="3" name="object 3"/>
          <p:cNvSpPr/>
          <p:nvPr/>
        </p:nvSpPr>
        <p:spPr>
          <a:xfrm>
            <a:off x="571668" y="1333221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668" y="290802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1668" y="4482821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1668" y="5663921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0588" y="1134254"/>
            <a:ext cx="8960485" cy="55499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0" dirty="0">
                <a:latin typeface="Arial"/>
                <a:cs typeface="Arial"/>
              </a:rPr>
              <a:t>Dummy, single-connection clients,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work </a:t>
            </a:r>
            <a:r>
              <a:rPr sz="2650" dirty="0">
                <a:latin typeface="Arial"/>
                <a:cs typeface="Arial"/>
              </a:rPr>
              <a:t>with minimal  modifications to existing </a:t>
            </a:r>
            <a:r>
              <a:rPr sz="2650" spc="0" dirty="0">
                <a:latin typeface="Arial"/>
                <a:cs typeface="Arial"/>
              </a:rPr>
              <a:t>client code </a:t>
            </a:r>
            <a:r>
              <a:rPr sz="2650" dirty="0">
                <a:latin typeface="Arial"/>
                <a:cs typeface="Arial"/>
              </a:rPr>
              <a:t>base. </a:t>
            </a:r>
            <a:r>
              <a:rPr sz="2650" spc="0" dirty="0">
                <a:latin typeface="Arial"/>
                <a:cs typeface="Arial"/>
              </a:rPr>
              <a:t>Just </a:t>
            </a:r>
            <a:r>
              <a:rPr sz="2650" dirty="0">
                <a:latin typeface="Arial"/>
                <a:cs typeface="Arial"/>
              </a:rPr>
              <a:t>try </a:t>
            </a:r>
            <a:r>
              <a:rPr sz="2650" spc="0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random  </a:t>
            </a:r>
            <a:r>
              <a:rPr sz="2650" spc="0" dirty="0">
                <a:latin typeface="Arial"/>
                <a:cs typeface="Arial"/>
              </a:rPr>
              <a:t>node among a </a:t>
            </a:r>
            <a:r>
              <a:rPr sz="2650" dirty="0">
                <a:latin typeface="Arial"/>
                <a:cs typeface="Arial"/>
              </a:rPr>
              <a:t>list, then reissue the query if</a:t>
            </a:r>
            <a:r>
              <a:rPr sz="2650" spc="-2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needed.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107314">
              <a:lnSpc>
                <a:spcPts val="3100"/>
              </a:lnSpc>
              <a:spcBef>
                <a:spcPts val="5"/>
              </a:spcBef>
            </a:pPr>
            <a:r>
              <a:rPr sz="2650" dirty="0">
                <a:latin typeface="Arial"/>
                <a:cs typeface="Arial"/>
              </a:rPr>
              <a:t>Smart </a:t>
            </a:r>
            <a:r>
              <a:rPr sz="2650" spc="0" dirty="0">
                <a:latin typeface="Arial"/>
                <a:cs typeface="Arial"/>
              </a:rPr>
              <a:t>clients </a:t>
            </a:r>
            <a:r>
              <a:rPr sz="2650" dirty="0">
                <a:latin typeface="Arial"/>
                <a:cs typeface="Arial"/>
              </a:rPr>
              <a:t>will take persistent </a:t>
            </a:r>
            <a:r>
              <a:rPr sz="2650" spc="0" dirty="0">
                <a:latin typeface="Arial"/>
                <a:cs typeface="Arial"/>
              </a:rPr>
              <a:t>connections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many  </a:t>
            </a:r>
            <a:r>
              <a:rPr sz="2650" dirty="0">
                <a:latin typeface="Arial"/>
                <a:cs typeface="Arial"/>
              </a:rPr>
              <a:t>nodes, will </a:t>
            </a:r>
            <a:r>
              <a:rPr sz="2650" spc="0" dirty="0">
                <a:latin typeface="Arial"/>
                <a:cs typeface="Arial"/>
              </a:rPr>
              <a:t>cache </a:t>
            </a:r>
            <a:r>
              <a:rPr sz="2650" i="1" dirty="0">
                <a:latin typeface="Arial"/>
                <a:cs typeface="Arial"/>
              </a:rPr>
              <a:t>hashslot </a:t>
            </a:r>
            <a:r>
              <a:rPr sz="2650" i="1" spc="0" dirty="0">
                <a:latin typeface="Arial"/>
                <a:cs typeface="Arial"/>
              </a:rPr>
              <a:t>-&gt; node </a:t>
            </a:r>
            <a:r>
              <a:rPr sz="2650" dirty="0">
                <a:latin typeface="Arial"/>
                <a:cs typeface="Arial"/>
              </a:rPr>
              <a:t>info,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will update the  table </a:t>
            </a:r>
            <a:r>
              <a:rPr sz="2650" spc="0" dirty="0">
                <a:latin typeface="Arial"/>
                <a:cs typeface="Arial"/>
              </a:rPr>
              <a:t>when </a:t>
            </a:r>
            <a:r>
              <a:rPr sz="2650" dirty="0">
                <a:latin typeface="Arial"/>
                <a:cs typeface="Arial"/>
              </a:rPr>
              <a:t>they receive </a:t>
            </a:r>
            <a:r>
              <a:rPr sz="2650" spc="0" dirty="0">
                <a:latin typeface="Arial"/>
                <a:cs typeface="Arial"/>
              </a:rPr>
              <a:t>a -MOVED</a:t>
            </a:r>
            <a:r>
              <a:rPr sz="2650" spc="-2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error.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1059180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This </a:t>
            </a:r>
            <a:r>
              <a:rPr sz="2650" spc="0" dirty="0">
                <a:latin typeface="Arial"/>
                <a:cs typeface="Arial"/>
              </a:rPr>
              <a:t>schema </a:t>
            </a:r>
            <a:r>
              <a:rPr sz="2650" dirty="0">
                <a:latin typeface="Arial"/>
                <a:cs typeface="Arial"/>
              </a:rPr>
              <a:t>is always horizontally </a:t>
            </a:r>
            <a:r>
              <a:rPr sz="2650" spc="0" dirty="0">
                <a:latin typeface="Arial"/>
                <a:cs typeface="Arial"/>
              </a:rPr>
              <a:t>scalable, and </a:t>
            </a:r>
            <a:r>
              <a:rPr sz="2650" dirty="0">
                <a:latin typeface="Arial"/>
                <a:cs typeface="Arial"/>
              </a:rPr>
              <a:t>low  latency if the </a:t>
            </a:r>
            <a:r>
              <a:rPr sz="2650" spc="0" dirty="0">
                <a:latin typeface="Arial"/>
                <a:cs typeface="Arial"/>
              </a:rPr>
              <a:t>clients </a:t>
            </a:r>
            <a:r>
              <a:rPr sz="2650" dirty="0">
                <a:latin typeface="Arial"/>
                <a:cs typeface="Arial"/>
              </a:rPr>
              <a:t>are</a:t>
            </a:r>
            <a:r>
              <a:rPr sz="2650" spc="-1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smart.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381000">
              <a:lnSpc>
                <a:spcPts val="3100"/>
              </a:lnSpc>
              <a:spcBef>
                <a:spcPts val="5"/>
              </a:spcBef>
            </a:pPr>
            <a:r>
              <a:rPr sz="2650" spc="-5" dirty="0">
                <a:latin typeface="Arial"/>
                <a:cs typeface="Arial"/>
              </a:rPr>
              <a:t>Especially </a:t>
            </a:r>
            <a:r>
              <a:rPr sz="2650" dirty="0">
                <a:latin typeface="Arial"/>
                <a:cs typeface="Arial"/>
              </a:rPr>
              <a:t>in large </a:t>
            </a:r>
            <a:r>
              <a:rPr sz="2650" spc="0" dirty="0">
                <a:latin typeface="Arial"/>
                <a:cs typeface="Arial"/>
              </a:rPr>
              <a:t>clusters where clients </a:t>
            </a:r>
            <a:r>
              <a:rPr sz="2650" dirty="0">
                <a:latin typeface="Arial"/>
                <a:cs typeface="Arial"/>
              </a:rPr>
              <a:t>will try to have  </a:t>
            </a:r>
            <a:r>
              <a:rPr sz="2650" spc="0" dirty="0">
                <a:latin typeface="Arial"/>
                <a:cs typeface="Arial"/>
              </a:rPr>
              <a:t>many </a:t>
            </a:r>
            <a:r>
              <a:rPr sz="2650" dirty="0">
                <a:latin typeface="Arial"/>
                <a:cs typeface="Arial"/>
              </a:rPr>
              <a:t>persistent </a:t>
            </a:r>
            <a:r>
              <a:rPr sz="2650" spc="0" dirty="0">
                <a:latin typeface="Arial"/>
                <a:cs typeface="Arial"/>
              </a:rPr>
              <a:t>connections </a:t>
            </a:r>
            <a:r>
              <a:rPr sz="2650" dirty="0">
                <a:latin typeface="Arial"/>
                <a:cs typeface="Arial"/>
              </a:rPr>
              <a:t>to multiple nodes, the Redis  </a:t>
            </a:r>
            <a:r>
              <a:rPr sz="2650" spc="0" dirty="0">
                <a:latin typeface="Arial"/>
                <a:cs typeface="Arial"/>
              </a:rPr>
              <a:t>client </a:t>
            </a:r>
            <a:r>
              <a:rPr sz="2650" dirty="0">
                <a:latin typeface="Arial"/>
                <a:cs typeface="Arial"/>
              </a:rPr>
              <a:t>object </a:t>
            </a:r>
            <a:r>
              <a:rPr sz="2650" spc="0" dirty="0">
                <a:latin typeface="Arial"/>
                <a:cs typeface="Arial"/>
              </a:rPr>
              <a:t>should be</a:t>
            </a:r>
            <a:r>
              <a:rPr sz="2650" spc="-1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shared.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297624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Re-sharding</a:t>
            </a:r>
          </a:p>
        </p:txBody>
      </p:sp>
      <p:sp>
        <p:nvSpPr>
          <p:cNvPr id="3" name="object 3"/>
          <p:cNvSpPr/>
          <p:nvPr/>
        </p:nvSpPr>
        <p:spPr>
          <a:xfrm>
            <a:off x="406400" y="1320800"/>
            <a:ext cx="8494889" cy="254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0114" y="43397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0114" y="47334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0114" y="5127169"/>
            <a:ext cx="142240" cy="1422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0114" y="59145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9034" y="4140803"/>
            <a:ext cx="9023350" cy="27940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5" dirty="0">
                <a:latin typeface="Arial"/>
                <a:cs typeface="Arial"/>
              </a:rPr>
              <a:t>We </a:t>
            </a:r>
            <a:r>
              <a:rPr sz="2650" dirty="0">
                <a:latin typeface="Arial"/>
                <a:cs typeface="Arial"/>
              </a:rPr>
              <a:t>are experiencing too </a:t>
            </a:r>
            <a:r>
              <a:rPr sz="2650" spc="0" dirty="0">
                <a:latin typeface="Arial"/>
                <a:cs typeface="Arial"/>
              </a:rPr>
              <a:t>much </a:t>
            </a:r>
            <a:r>
              <a:rPr sz="2650" dirty="0">
                <a:latin typeface="Arial"/>
                <a:cs typeface="Arial"/>
              </a:rPr>
              <a:t>load. Let's </a:t>
            </a:r>
            <a:r>
              <a:rPr sz="2650" spc="0" dirty="0">
                <a:latin typeface="Arial"/>
                <a:cs typeface="Arial"/>
              </a:rPr>
              <a:t>add a new server.  Node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spc="0" dirty="0">
                <a:latin typeface="Arial"/>
                <a:cs typeface="Arial"/>
              </a:rPr>
              <a:t>marks </a:t>
            </a:r>
            <a:r>
              <a:rPr sz="2650" dirty="0">
                <a:latin typeface="Arial"/>
                <a:cs typeface="Arial"/>
              </a:rPr>
              <a:t>his </a:t>
            </a:r>
            <a:r>
              <a:rPr sz="2650" spc="0" dirty="0">
                <a:latin typeface="Arial"/>
                <a:cs typeface="Arial"/>
              </a:rPr>
              <a:t>slot 7 as </a:t>
            </a:r>
            <a:r>
              <a:rPr sz="2650" dirty="0">
                <a:latin typeface="Arial"/>
                <a:cs typeface="Arial"/>
              </a:rPr>
              <a:t>"MOVING to</a:t>
            </a:r>
            <a:r>
              <a:rPr sz="2650" spc="-5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D"</a:t>
            </a:r>
            <a:endParaRPr sz="2650">
              <a:latin typeface="Arial"/>
              <a:cs typeface="Arial"/>
            </a:endParaRPr>
          </a:p>
          <a:p>
            <a:pPr marL="12700" marR="487680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Every time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dirty="0">
                <a:latin typeface="Arial"/>
                <a:cs typeface="Arial"/>
              </a:rPr>
              <a:t>receives </a:t>
            </a:r>
            <a:r>
              <a:rPr sz="2650" spc="0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request about </a:t>
            </a:r>
            <a:r>
              <a:rPr sz="2650" spc="0" dirty="0">
                <a:latin typeface="Arial"/>
                <a:cs typeface="Arial"/>
              </a:rPr>
              <a:t>slot </a:t>
            </a:r>
            <a:r>
              <a:rPr sz="2650" dirty="0">
                <a:latin typeface="Arial"/>
                <a:cs typeface="Arial"/>
              </a:rPr>
              <a:t>7, if the </a:t>
            </a:r>
            <a:r>
              <a:rPr sz="2650" spc="0" dirty="0">
                <a:latin typeface="Arial"/>
                <a:cs typeface="Arial"/>
              </a:rPr>
              <a:t>key </a:t>
            </a:r>
            <a:r>
              <a:rPr sz="2650" dirty="0">
                <a:latin typeface="Arial"/>
                <a:cs typeface="Arial"/>
              </a:rPr>
              <a:t>is  actually in </a:t>
            </a:r>
            <a:r>
              <a:rPr sz="2650" spc="0" dirty="0">
                <a:latin typeface="Arial"/>
                <a:cs typeface="Arial"/>
              </a:rPr>
              <a:t>C, </a:t>
            </a:r>
            <a:r>
              <a:rPr sz="2650" dirty="0">
                <a:latin typeface="Arial"/>
                <a:cs typeface="Arial"/>
              </a:rPr>
              <a:t>it replies, otherwise it replies with </a:t>
            </a:r>
            <a:r>
              <a:rPr sz="2650" spc="0" dirty="0">
                <a:latin typeface="Arial"/>
                <a:cs typeface="Arial"/>
              </a:rPr>
              <a:t>-ASK</a:t>
            </a:r>
            <a:r>
              <a:rPr sz="2650" spc="10" dirty="0">
                <a:latin typeface="Arial"/>
                <a:cs typeface="Arial"/>
              </a:rPr>
              <a:t> </a:t>
            </a:r>
            <a:r>
              <a:rPr sz="2650" spc="5" dirty="0">
                <a:latin typeface="Arial"/>
                <a:cs typeface="Arial"/>
              </a:rPr>
              <a:t>D</a:t>
            </a:r>
            <a:endParaRPr sz="2650">
              <a:latin typeface="Arial"/>
              <a:cs typeface="Arial"/>
            </a:endParaRPr>
          </a:p>
          <a:p>
            <a:pPr marL="12700" marR="217170">
              <a:lnSpc>
                <a:spcPts val="3100"/>
              </a:lnSpc>
            </a:pPr>
            <a:r>
              <a:rPr sz="2650" spc="0" dirty="0">
                <a:latin typeface="Arial"/>
                <a:cs typeface="Arial"/>
              </a:rPr>
              <a:t>-ASK </a:t>
            </a:r>
            <a:r>
              <a:rPr sz="2650" dirty="0">
                <a:latin typeface="Arial"/>
                <a:cs typeface="Arial"/>
              </a:rPr>
              <a:t>is like </a:t>
            </a:r>
            <a:r>
              <a:rPr sz="2650" spc="0" dirty="0">
                <a:latin typeface="Arial"/>
                <a:cs typeface="Arial"/>
              </a:rPr>
              <a:t>-MOVED </a:t>
            </a:r>
            <a:r>
              <a:rPr sz="2650" dirty="0">
                <a:latin typeface="Arial"/>
                <a:cs typeface="Arial"/>
              </a:rPr>
              <a:t>but the difference is that the </a:t>
            </a:r>
            <a:r>
              <a:rPr sz="2650" spc="0" dirty="0">
                <a:latin typeface="Arial"/>
                <a:cs typeface="Arial"/>
              </a:rPr>
              <a:t>client  </a:t>
            </a:r>
            <a:r>
              <a:rPr sz="2650" b="1" dirty="0">
                <a:latin typeface="Arial"/>
                <a:cs typeface="Arial"/>
              </a:rPr>
              <a:t>should retry against </a:t>
            </a:r>
            <a:r>
              <a:rPr sz="2650" b="1" spc="5" dirty="0">
                <a:latin typeface="Arial"/>
                <a:cs typeface="Arial"/>
              </a:rPr>
              <a:t>D </a:t>
            </a:r>
            <a:r>
              <a:rPr sz="2650" b="1" dirty="0">
                <a:latin typeface="Arial"/>
                <a:cs typeface="Arial"/>
              </a:rPr>
              <a:t>only this </a:t>
            </a:r>
            <a:r>
              <a:rPr sz="2650" b="1" spc="5" dirty="0">
                <a:latin typeface="Arial"/>
                <a:cs typeface="Arial"/>
              </a:rPr>
              <a:t>query</a:t>
            </a:r>
            <a:r>
              <a:rPr sz="2650" spc="5" dirty="0">
                <a:latin typeface="Arial"/>
                <a:cs typeface="Arial"/>
              </a:rPr>
              <a:t>, </a:t>
            </a:r>
            <a:r>
              <a:rPr sz="2650" dirty="0">
                <a:latin typeface="Arial"/>
                <a:cs typeface="Arial"/>
              </a:rPr>
              <a:t>not next queries.  That means: </a:t>
            </a:r>
            <a:r>
              <a:rPr sz="2650" spc="0" dirty="0">
                <a:latin typeface="Arial"/>
                <a:cs typeface="Arial"/>
              </a:rPr>
              <a:t>smart clients should </a:t>
            </a:r>
            <a:r>
              <a:rPr sz="2650" dirty="0">
                <a:latin typeface="Arial"/>
                <a:cs typeface="Arial"/>
              </a:rPr>
              <a:t>not update internal</a:t>
            </a:r>
            <a:r>
              <a:rPr sz="2650" spc="3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state.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640715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Re-sharding </a:t>
            </a:r>
            <a:r>
              <a:rPr spc="0" dirty="0"/>
              <a:t>- </a:t>
            </a:r>
            <a:r>
              <a:rPr dirty="0"/>
              <a:t>moving</a:t>
            </a:r>
            <a:r>
              <a:rPr spc="-30" dirty="0"/>
              <a:t> </a:t>
            </a:r>
            <a:r>
              <a:rPr dirty="0"/>
              <a:t>data</a:t>
            </a:r>
          </a:p>
        </p:txBody>
      </p:sp>
      <p:sp>
        <p:nvSpPr>
          <p:cNvPr id="3" name="object 3"/>
          <p:cNvSpPr/>
          <p:nvPr/>
        </p:nvSpPr>
        <p:spPr>
          <a:xfrm>
            <a:off x="406400" y="1320800"/>
            <a:ext cx="8494889" cy="254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0114" y="43397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0114" y="47334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0114" y="55208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0114" y="67019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0114" y="7095669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9034" y="4140803"/>
            <a:ext cx="8975725" cy="31877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363220">
              <a:lnSpc>
                <a:spcPts val="3100"/>
              </a:lnSpc>
              <a:spcBef>
                <a:spcPts val="285"/>
              </a:spcBef>
            </a:pPr>
            <a:r>
              <a:rPr sz="2650" spc="-5" dirty="0">
                <a:latin typeface="Arial"/>
                <a:cs typeface="Arial"/>
              </a:rPr>
              <a:t>All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new keys </a:t>
            </a:r>
            <a:r>
              <a:rPr sz="2650" dirty="0">
                <a:latin typeface="Arial"/>
                <a:cs typeface="Arial"/>
              </a:rPr>
              <a:t>for </a:t>
            </a:r>
            <a:r>
              <a:rPr sz="2650" spc="0" dirty="0">
                <a:latin typeface="Arial"/>
                <a:cs typeface="Arial"/>
              </a:rPr>
              <a:t>slot 7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be created </a:t>
            </a:r>
            <a:r>
              <a:rPr sz="2650" dirty="0">
                <a:latin typeface="Arial"/>
                <a:cs typeface="Arial"/>
              </a:rPr>
              <a:t>/ updated in D.  </a:t>
            </a:r>
            <a:r>
              <a:rPr sz="2650" spc="-5" dirty="0">
                <a:latin typeface="Arial"/>
                <a:cs typeface="Arial"/>
              </a:rPr>
              <a:t>All </a:t>
            </a:r>
            <a:r>
              <a:rPr sz="2650" dirty="0">
                <a:latin typeface="Arial"/>
                <a:cs typeface="Arial"/>
              </a:rPr>
              <a:t>the old </a:t>
            </a:r>
            <a:r>
              <a:rPr sz="2650" spc="0" dirty="0">
                <a:latin typeface="Arial"/>
                <a:cs typeface="Arial"/>
              </a:rPr>
              <a:t>keys </a:t>
            </a:r>
            <a:r>
              <a:rPr sz="2650" dirty="0">
                <a:latin typeface="Arial"/>
                <a:cs typeface="Arial"/>
              </a:rPr>
              <a:t>in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be moved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5" dirty="0">
                <a:latin typeface="Arial"/>
                <a:cs typeface="Arial"/>
              </a:rPr>
              <a:t>D </a:t>
            </a:r>
            <a:r>
              <a:rPr sz="2650" spc="0" dirty="0">
                <a:latin typeface="Arial"/>
                <a:cs typeface="Arial"/>
              </a:rPr>
              <a:t>by </a:t>
            </a:r>
            <a:r>
              <a:rPr sz="2650" dirty="0">
                <a:latin typeface="Arial"/>
                <a:cs typeface="Arial"/>
              </a:rPr>
              <a:t>redis-trib using  the </a:t>
            </a:r>
            <a:r>
              <a:rPr sz="2650" spc="0" dirty="0">
                <a:latin typeface="Arial"/>
                <a:cs typeface="Arial"/>
              </a:rPr>
              <a:t>MIGRATE</a:t>
            </a:r>
            <a:r>
              <a:rPr sz="2650" spc="-10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command.</a:t>
            </a:r>
            <a:endParaRPr sz="2650">
              <a:latin typeface="Arial"/>
              <a:cs typeface="Arial"/>
            </a:endParaRPr>
          </a:p>
          <a:p>
            <a:pPr marL="12700" marR="102235">
              <a:lnSpc>
                <a:spcPts val="3100"/>
              </a:lnSpc>
            </a:pPr>
            <a:r>
              <a:rPr sz="2650" spc="0" dirty="0">
                <a:latin typeface="Arial"/>
                <a:cs typeface="Arial"/>
              </a:rPr>
              <a:t>MIGRATE </a:t>
            </a:r>
            <a:r>
              <a:rPr sz="2650" dirty="0">
                <a:latin typeface="Arial"/>
                <a:cs typeface="Arial"/>
              </a:rPr>
              <a:t>is </a:t>
            </a:r>
            <a:r>
              <a:rPr sz="2650" spc="0" dirty="0">
                <a:latin typeface="Arial"/>
                <a:cs typeface="Arial"/>
              </a:rPr>
              <a:t>an </a:t>
            </a:r>
            <a:r>
              <a:rPr sz="2650" dirty="0">
                <a:latin typeface="Arial"/>
                <a:cs typeface="Arial"/>
              </a:rPr>
              <a:t>atomic </a:t>
            </a:r>
            <a:r>
              <a:rPr sz="2650" spc="0" dirty="0">
                <a:latin typeface="Arial"/>
                <a:cs typeface="Arial"/>
              </a:rPr>
              <a:t>command, </a:t>
            </a:r>
            <a:r>
              <a:rPr sz="2650" dirty="0">
                <a:latin typeface="Arial"/>
                <a:cs typeface="Arial"/>
              </a:rPr>
              <a:t>it will transfer </a:t>
            </a:r>
            <a:r>
              <a:rPr sz="2650" spc="0" dirty="0">
                <a:latin typeface="Arial"/>
                <a:cs typeface="Arial"/>
              </a:rPr>
              <a:t>a key </a:t>
            </a:r>
            <a:r>
              <a:rPr sz="2650" dirty="0">
                <a:latin typeface="Arial"/>
                <a:cs typeface="Arial"/>
              </a:rPr>
              <a:t>from 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D, and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remove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key </a:t>
            </a:r>
            <a:r>
              <a:rPr sz="2650" dirty="0">
                <a:latin typeface="Arial"/>
                <a:cs typeface="Arial"/>
              </a:rPr>
              <a:t>in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spc="0" dirty="0">
                <a:latin typeface="Arial"/>
                <a:cs typeface="Arial"/>
              </a:rPr>
              <a:t>when we </a:t>
            </a:r>
            <a:r>
              <a:rPr sz="2650" dirty="0">
                <a:latin typeface="Arial"/>
                <a:cs typeface="Arial"/>
              </a:rPr>
              <a:t>get the </a:t>
            </a:r>
            <a:r>
              <a:rPr sz="2650" spc="0" dirty="0">
                <a:latin typeface="Arial"/>
                <a:cs typeface="Arial"/>
              </a:rPr>
              <a:t>OK  </a:t>
            </a:r>
            <a:r>
              <a:rPr sz="2650" dirty="0">
                <a:latin typeface="Arial"/>
                <a:cs typeface="Arial"/>
              </a:rPr>
              <a:t>from </a:t>
            </a:r>
            <a:r>
              <a:rPr sz="2650" spc="0" dirty="0">
                <a:latin typeface="Arial"/>
                <a:cs typeface="Arial"/>
              </a:rPr>
              <a:t>D. So no </a:t>
            </a:r>
            <a:r>
              <a:rPr sz="2650" dirty="0">
                <a:latin typeface="Arial"/>
                <a:cs typeface="Arial"/>
              </a:rPr>
              <a:t>race is</a:t>
            </a:r>
            <a:r>
              <a:rPr sz="2650" spc="-3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possible.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2970"/>
              </a:lnSpc>
            </a:pPr>
            <a:r>
              <a:rPr sz="2650" dirty="0">
                <a:latin typeface="Arial"/>
                <a:cs typeface="Arial"/>
              </a:rPr>
              <a:t>p.s. </a:t>
            </a:r>
            <a:r>
              <a:rPr sz="2650" spc="0" dirty="0">
                <a:latin typeface="Arial"/>
                <a:cs typeface="Arial"/>
              </a:rPr>
              <a:t>MIGRATE </a:t>
            </a:r>
            <a:r>
              <a:rPr sz="2650" dirty="0">
                <a:latin typeface="Arial"/>
                <a:cs typeface="Arial"/>
              </a:rPr>
              <a:t>is </a:t>
            </a:r>
            <a:r>
              <a:rPr sz="2650" spc="0" dirty="0">
                <a:latin typeface="Arial"/>
                <a:cs typeface="Arial"/>
              </a:rPr>
              <a:t>an </a:t>
            </a:r>
            <a:r>
              <a:rPr sz="2650" dirty="0">
                <a:latin typeface="Arial"/>
                <a:cs typeface="Arial"/>
              </a:rPr>
              <a:t>exported </a:t>
            </a:r>
            <a:r>
              <a:rPr sz="2650" spc="0" dirty="0">
                <a:latin typeface="Arial"/>
                <a:cs typeface="Arial"/>
              </a:rPr>
              <a:t>command. Have</a:t>
            </a:r>
            <a:r>
              <a:rPr sz="2650" spc="-1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fun...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3140"/>
              </a:lnSpc>
            </a:pPr>
            <a:r>
              <a:rPr sz="2650" spc="0" dirty="0">
                <a:latin typeface="Arial"/>
                <a:cs typeface="Arial"/>
              </a:rPr>
              <a:t>Open </a:t>
            </a:r>
            <a:r>
              <a:rPr sz="2650" dirty="0">
                <a:latin typeface="Arial"/>
                <a:cs typeface="Arial"/>
              </a:rPr>
              <a:t>problem: </a:t>
            </a:r>
            <a:r>
              <a:rPr sz="2650" spc="0" dirty="0">
                <a:latin typeface="Arial"/>
                <a:cs typeface="Arial"/>
              </a:rPr>
              <a:t>ask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dirty="0">
                <a:latin typeface="Arial"/>
                <a:cs typeface="Arial"/>
              </a:rPr>
              <a:t>the next </a:t>
            </a:r>
            <a:r>
              <a:rPr sz="2650" spc="0" dirty="0">
                <a:latin typeface="Arial"/>
                <a:cs typeface="Arial"/>
              </a:rPr>
              <a:t>key </a:t>
            </a:r>
            <a:r>
              <a:rPr sz="2650" dirty="0">
                <a:latin typeface="Arial"/>
                <a:cs typeface="Arial"/>
              </a:rPr>
              <a:t>in </a:t>
            </a:r>
            <a:r>
              <a:rPr sz="2650" spc="0" dirty="0">
                <a:latin typeface="Arial"/>
                <a:cs typeface="Arial"/>
              </a:rPr>
              <a:t>hash slot N,</a:t>
            </a:r>
            <a:r>
              <a:rPr sz="2650" spc="-3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efficiently.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727392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Re-sharding with </a:t>
            </a:r>
            <a:r>
              <a:rPr spc="-5" dirty="0"/>
              <a:t>failing</a:t>
            </a:r>
            <a:r>
              <a:rPr spc="-25" dirty="0"/>
              <a:t> </a:t>
            </a:r>
            <a:r>
              <a:rPr dirty="0"/>
              <a:t>nodes</a:t>
            </a:r>
          </a:p>
        </p:txBody>
      </p:sp>
      <p:sp>
        <p:nvSpPr>
          <p:cNvPr id="3" name="object 3"/>
          <p:cNvSpPr/>
          <p:nvPr/>
        </p:nvSpPr>
        <p:spPr>
          <a:xfrm>
            <a:off x="1320800" y="2540000"/>
            <a:ext cx="8621889" cy="5023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2780" y="12827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2780" y="2463800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1083733"/>
            <a:ext cx="6219825" cy="31877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0" dirty="0">
                <a:latin typeface="Arial"/>
                <a:cs typeface="Arial"/>
              </a:rPr>
              <a:t>Nodes can </a:t>
            </a:r>
            <a:r>
              <a:rPr sz="2650" dirty="0">
                <a:latin typeface="Arial"/>
                <a:cs typeface="Arial"/>
              </a:rPr>
              <a:t>fail while resharding. It's </a:t>
            </a:r>
            <a:r>
              <a:rPr sz="2650" spc="0" dirty="0">
                <a:latin typeface="Arial"/>
                <a:cs typeface="Arial"/>
              </a:rPr>
              <a:t>slave  </a:t>
            </a:r>
            <a:r>
              <a:rPr sz="2650" dirty="0">
                <a:latin typeface="Arial"/>
                <a:cs typeface="Arial"/>
              </a:rPr>
              <a:t>promotion </a:t>
            </a:r>
            <a:r>
              <a:rPr sz="2650" spc="0" dirty="0">
                <a:latin typeface="Arial"/>
                <a:cs typeface="Arial"/>
              </a:rPr>
              <a:t>as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usually.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21334">
              <a:lnSpc>
                <a:spcPts val="3100"/>
              </a:lnSpc>
              <a:spcBef>
                <a:spcPts val="5"/>
              </a:spcBef>
            </a:pPr>
            <a:r>
              <a:rPr sz="2650" spc="0" dirty="0">
                <a:latin typeface="Arial"/>
                <a:cs typeface="Arial"/>
              </a:rPr>
              <a:t>The </a:t>
            </a:r>
            <a:r>
              <a:rPr sz="2650" dirty="0">
                <a:latin typeface="Arial"/>
                <a:cs typeface="Arial"/>
              </a:rPr>
              <a:t>redis-trib utility is executed </a:t>
            </a:r>
            <a:r>
              <a:rPr sz="2650" spc="0" dirty="0">
                <a:latin typeface="Arial"/>
                <a:cs typeface="Arial"/>
              </a:rPr>
              <a:t>by </a:t>
            </a:r>
            <a:r>
              <a:rPr sz="2650" dirty="0">
                <a:latin typeface="Arial"/>
                <a:cs typeface="Arial"/>
              </a:rPr>
              <a:t>the  </a:t>
            </a:r>
            <a:r>
              <a:rPr sz="2650" spc="0" dirty="0">
                <a:latin typeface="Arial"/>
                <a:cs typeface="Arial"/>
              </a:rPr>
              <a:t>sysadmin. </a:t>
            </a:r>
            <a:r>
              <a:rPr sz="2650" dirty="0">
                <a:latin typeface="Arial"/>
                <a:cs typeface="Arial"/>
              </a:rPr>
              <a:t>Will exit </a:t>
            </a:r>
            <a:r>
              <a:rPr sz="2650" spc="0" dirty="0">
                <a:latin typeface="Arial"/>
                <a:cs typeface="Arial"/>
              </a:rPr>
              <a:t>and warn </a:t>
            </a:r>
            <a:r>
              <a:rPr sz="2650" dirty="0">
                <a:latin typeface="Arial"/>
                <a:cs typeface="Arial"/>
              </a:rPr>
              <a:t>when  </a:t>
            </a:r>
            <a:r>
              <a:rPr sz="2650" spc="0" dirty="0">
                <a:latin typeface="Arial"/>
                <a:cs typeface="Arial"/>
              </a:rPr>
              <a:t>something </a:t>
            </a:r>
            <a:r>
              <a:rPr sz="2650" dirty="0">
                <a:latin typeface="Arial"/>
                <a:cs typeface="Arial"/>
              </a:rPr>
              <a:t>is not </a:t>
            </a:r>
            <a:r>
              <a:rPr sz="2650" spc="0" dirty="0">
                <a:latin typeface="Arial"/>
                <a:cs typeface="Arial"/>
              </a:rPr>
              <a:t>ok as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check </a:t>
            </a:r>
            <a:r>
              <a:rPr sz="2650" dirty="0">
                <a:latin typeface="Arial"/>
                <a:cs typeface="Arial"/>
              </a:rPr>
              <a:t>the  </a:t>
            </a:r>
            <a:r>
              <a:rPr sz="2650" spc="0" dirty="0">
                <a:latin typeface="Arial"/>
                <a:cs typeface="Arial"/>
              </a:rPr>
              <a:t>cluster config continuously </a:t>
            </a:r>
            <a:r>
              <a:rPr sz="2650" dirty="0">
                <a:latin typeface="Arial"/>
                <a:cs typeface="Arial"/>
              </a:rPr>
              <a:t>while  resharding.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360108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5" dirty="0"/>
              <a:t>Fault</a:t>
            </a:r>
            <a:r>
              <a:rPr spc="-60" dirty="0"/>
              <a:t> </a:t>
            </a:r>
            <a:r>
              <a:rPr dirty="0"/>
              <a:t>tolerance</a:t>
            </a:r>
          </a:p>
        </p:txBody>
      </p:sp>
      <p:sp>
        <p:nvSpPr>
          <p:cNvPr id="3" name="object 3"/>
          <p:cNvSpPr/>
          <p:nvPr/>
        </p:nvSpPr>
        <p:spPr>
          <a:xfrm>
            <a:off x="4876800" y="304800"/>
            <a:ext cx="5108222" cy="4205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059" y="133354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059" y="2514641"/>
            <a:ext cx="142240" cy="142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6059" y="448314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4979" y="1134575"/>
            <a:ext cx="3673475" cy="59436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285115">
              <a:lnSpc>
                <a:spcPts val="3100"/>
              </a:lnSpc>
              <a:spcBef>
                <a:spcPts val="285"/>
              </a:spcBef>
            </a:pPr>
            <a:r>
              <a:rPr sz="2650" spc="-5" dirty="0">
                <a:latin typeface="Arial"/>
                <a:cs typeface="Arial"/>
              </a:rPr>
              <a:t>All </a:t>
            </a:r>
            <a:r>
              <a:rPr sz="2650" spc="0" dirty="0">
                <a:latin typeface="Arial"/>
                <a:cs typeface="Arial"/>
              </a:rPr>
              <a:t>nodes</a:t>
            </a:r>
            <a:r>
              <a:rPr sz="2650" spc="-5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continuously  </a:t>
            </a:r>
            <a:r>
              <a:rPr sz="2650" dirty="0">
                <a:latin typeface="Arial"/>
                <a:cs typeface="Arial"/>
              </a:rPr>
              <a:t>ping other</a:t>
            </a:r>
            <a:r>
              <a:rPr sz="2650" spc="-1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nodes...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155575">
              <a:lnSpc>
                <a:spcPts val="3100"/>
              </a:lnSpc>
              <a:spcBef>
                <a:spcPts val="5"/>
              </a:spcBef>
            </a:pPr>
            <a:r>
              <a:rPr sz="2650" spc="5" dirty="0">
                <a:latin typeface="Arial"/>
                <a:cs typeface="Arial"/>
              </a:rPr>
              <a:t>A </a:t>
            </a:r>
            <a:r>
              <a:rPr sz="2650" spc="0" dirty="0">
                <a:latin typeface="Arial"/>
                <a:cs typeface="Arial"/>
              </a:rPr>
              <a:t>node marks </a:t>
            </a:r>
            <a:r>
              <a:rPr sz="2650" dirty="0">
                <a:latin typeface="Arial"/>
                <a:cs typeface="Arial"/>
              </a:rPr>
              <a:t>another  </a:t>
            </a:r>
            <a:r>
              <a:rPr sz="2650" spc="0" dirty="0">
                <a:latin typeface="Arial"/>
                <a:cs typeface="Arial"/>
              </a:rPr>
              <a:t>node as </a:t>
            </a:r>
            <a:r>
              <a:rPr sz="2650" i="1" dirty="0">
                <a:latin typeface="Arial"/>
                <a:cs typeface="Arial"/>
              </a:rPr>
              <a:t>possibly</a:t>
            </a:r>
            <a:r>
              <a:rPr sz="2650" i="1" spc="-6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failing  </a:t>
            </a:r>
            <a:r>
              <a:rPr sz="2650" spc="0" dirty="0">
                <a:latin typeface="Arial"/>
                <a:cs typeface="Arial"/>
              </a:rPr>
              <a:t>when </a:t>
            </a:r>
            <a:r>
              <a:rPr sz="2650" dirty="0">
                <a:latin typeface="Arial"/>
                <a:cs typeface="Arial"/>
              </a:rPr>
              <a:t>there is </a:t>
            </a:r>
            <a:r>
              <a:rPr sz="2650" spc="0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timeout  longer than </a:t>
            </a:r>
            <a:r>
              <a:rPr sz="2650" spc="5" dirty="0">
                <a:latin typeface="Arial"/>
                <a:cs typeface="Arial"/>
              </a:rPr>
              <a:t>N</a:t>
            </a:r>
            <a:r>
              <a:rPr sz="2650" spc="-3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seconds.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Every PING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PONG  packet </a:t>
            </a:r>
            <a:r>
              <a:rPr sz="2650" spc="0" dirty="0">
                <a:latin typeface="Arial"/>
                <a:cs typeface="Arial"/>
              </a:rPr>
              <a:t>contain a</a:t>
            </a:r>
            <a:r>
              <a:rPr sz="2650" spc="-30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gossip  section: </a:t>
            </a:r>
            <a:r>
              <a:rPr sz="2650" dirty="0">
                <a:latin typeface="Arial"/>
                <a:cs typeface="Arial"/>
              </a:rPr>
              <a:t>information  about other </a:t>
            </a: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idle  times, from the point of  </a:t>
            </a:r>
            <a:r>
              <a:rPr sz="2650" spc="0" dirty="0">
                <a:latin typeface="Arial"/>
                <a:cs typeface="Arial"/>
              </a:rPr>
              <a:t>view </a:t>
            </a:r>
            <a:r>
              <a:rPr sz="2650" dirty="0">
                <a:latin typeface="Arial"/>
                <a:cs typeface="Arial"/>
              </a:rPr>
              <a:t>of the </a:t>
            </a:r>
            <a:r>
              <a:rPr sz="2650" spc="0" dirty="0">
                <a:latin typeface="Arial"/>
                <a:cs typeface="Arial"/>
              </a:rPr>
              <a:t>sending  </a:t>
            </a:r>
            <a:r>
              <a:rPr sz="2650" dirty="0">
                <a:latin typeface="Arial"/>
                <a:cs typeface="Arial"/>
              </a:rPr>
              <a:t>node.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711327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5" dirty="0"/>
              <a:t>Fault tolerance </a:t>
            </a:r>
            <a:r>
              <a:rPr spc="0" dirty="0"/>
              <a:t>- </a:t>
            </a:r>
            <a:r>
              <a:rPr spc="-5" dirty="0"/>
              <a:t>failing</a:t>
            </a:r>
            <a:r>
              <a:rPr spc="-30" dirty="0"/>
              <a:t> </a:t>
            </a:r>
            <a:r>
              <a:rPr dirty="0"/>
              <a:t>nodes</a:t>
            </a:r>
          </a:p>
        </p:txBody>
      </p:sp>
      <p:sp>
        <p:nvSpPr>
          <p:cNvPr id="3" name="object 3"/>
          <p:cNvSpPr/>
          <p:nvPr/>
        </p:nvSpPr>
        <p:spPr>
          <a:xfrm>
            <a:off x="594163" y="1333657"/>
            <a:ext cx="142240" cy="142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4163" y="2514757"/>
            <a:ext cx="142240" cy="142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163" y="3695857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4163" y="5270657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4163" y="6845457"/>
            <a:ext cx="142240" cy="142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43083" y="1134690"/>
            <a:ext cx="8967470" cy="63373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5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guesses </a:t>
            </a: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is failing, </a:t>
            </a:r>
            <a:r>
              <a:rPr sz="2650" spc="0" dirty="0">
                <a:latin typeface="Arial"/>
                <a:cs typeface="Arial"/>
              </a:rPr>
              <a:t>as </a:t>
            </a:r>
            <a:r>
              <a:rPr sz="2650" dirty="0">
                <a:latin typeface="Arial"/>
                <a:cs typeface="Arial"/>
              </a:rPr>
              <a:t>the latest PING request timed out.  </a:t>
            </a:r>
            <a:r>
              <a:rPr sz="2650" spc="5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will not take </a:t>
            </a:r>
            <a:r>
              <a:rPr sz="2650" spc="0" dirty="0">
                <a:latin typeface="Arial"/>
                <a:cs typeface="Arial"/>
              </a:rPr>
              <a:t>any </a:t>
            </a:r>
            <a:r>
              <a:rPr sz="2650" dirty="0">
                <a:latin typeface="Arial"/>
                <a:cs typeface="Arial"/>
              </a:rPr>
              <a:t>action without </a:t>
            </a:r>
            <a:r>
              <a:rPr sz="2650" spc="0" dirty="0">
                <a:latin typeface="Arial"/>
                <a:cs typeface="Arial"/>
              </a:rPr>
              <a:t>any </a:t>
            </a:r>
            <a:r>
              <a:rPr sz="2650" dirty="0">
                <a:latin typeface="Arial"/>
                <a:cs typeface="Arial"/>
              </a:rPr>
              <a:t>other</a:t>
            </a:r>
            <a:r>
              <a:rPr sz="2650" spc="-3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hint.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411480">
              <a:lnSpc>
                <a:spcPts val="3100"/>
              </a:lnSpc>
              <a:spcBef>
                <a:spcPts val="5"/>
              </a:spcBef>
            </a:pPr>
            <a:r>
              <a:rPr sz="2650" spc="5" dirty="0">
                <a:latin typeface="Arial"/>
                <a:cs typeface="Arial"/>
              </a:rPr>
              <a:t>C </a:t>
            </a:r>
            <a:r>
              <a:rPr sz="2650" spc="0" dirty="0">
                <a:latin typeface="Arial"/>
                <a:cs typeface="Arial"/>
              </a:rPr>
              <a:t>sends a </a:t>
            </a:r>
            <a:r>
              <a:rPr sz="2650" dirty="0">
                <a:latin typeface="Arial"/>
                <a:cs typeface="Arial"/>
              </a:rPr>
              <a:t>PONG to A, with the gossip </a:t>
            </a:r>
            <a:r>
              <a:rPr sz="2650" spc="0" dirty="0">
                <a:latin typeface="Arial"/>
                <a:cs typeface="Arial"/>
              </a:rPr>
              <a:t>section containing  </a:t>
            </a:r>
            <a:r>
              <a:rPr sz="2650" dirty="0">
                <a:latin typeface="Arial"/>
                <a:cs typeface="Arial"/>
              </a:rPr>
              <a:t>information about B: </a:t>
            </a:r>
            <a:r>
              <a:rPr sz="2650" spc="5" dirty="0">
                <a:latin typeface="Arial"/>
                <a:cs typeface="Arial"/>
              </a:rPr>
              <a:t>C </a:t>
            </a:r>
            <a:r>
              <a:rPr sz="2650" dirty="0">
                <a:latin typeface="Arial"/>
                <a:cs typeface="Arial"/>
              </a:rPr>
              <a:t>also thinks </a:t>
            </a: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is</a:t>
            </a:r>
            <a:r>
              <a:rPr sz="2650" spc="-3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failing.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695325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At this point </a:t>
            </a:r>
            <a:r>
              <a:rPr sz="2650" spc="5" dirty="0">
                <a:latin typeface="Arial"/>
                <a:cs typeface="Arial"/>
              </a:rPr>
              <a:t>A </a:t>
            </a:r>
            <a:r>
              <a:rPr sz="2650" spc="0" dirty="0">
                <a:latin typeface="Arial"/>
                <a:cs typeface="Arial"/>
              </a:rPr>
              <a:t>marks </a:t>
            </a:r>
            <a:r>
              <a:rPr sz="2650" spc="5" dirty="0">
                <a:latin typeface="Arial"/>
                <a:cs typeface="Arial"/>
              </a:rPr>
              <a:t>B </a:t>
            </a:r>
            <a:r>
              <a:rPr sz="2650" spc="0" dirty="0">
                <a:latin typeface="Arial"/>
                <a:cs typeface="Arial"/>
              </a:rPr>
              <a:t>as </a:t>
            </a:r>
            <a:r>
              <a:rPr sz="2650" dirty="0">
                <a:latin typeface="Arial"/>
                <a:cs typeface="Arial"/>
              </a:rPr>
              <a:t>failed,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notifies the  information to all the other </a:t>
            </a: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in the </a:t>
            </a:r>
            <a:r>
              <a:rPr sz="2650" spc="0" dirty="0">
                <a:latin typeface="Arial"/>
                <a:cs typeface="Arial"/>
              </a:rPr>
              <a:t>cluster, </a:t>
            </a:r>
            <a:r>
              <a:rPr sz="2650" dirty="0">
                <a:latin typeface="Arial"/>
                <a:cs typeface="Arial"/>
              </a:rPr>
              <a:t>that will  </a:t>
            </a:r>
            <a:r>
              <a:rPr sz="2650" spc="0" dirty="0">
                <a:latin typeface="Arial"/>
                <a:cs typeface="Arial"/>
              </a:rPr>
              <a:t>mark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node as</a:t>
            </a:r>
            <a:r>
              <a:rPr sz="2650" spc="-2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failing.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31115">
              <a:lnSpc>
                <a:spcPts val="3100"/>
              </a:lnSpc>
              <a:spcBef>
                <a:spcPts val="5"/>
              </a:spcBef>
            </a:pPr>
            <a:r>
              <a:rPr sz="2650" dirty="0">
                <a:latin typeface="Arial"/>
                <a:cs typeface="Arial"/>
              </a:rPr>
              <a:t>If </a:t>
            </a: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will ever return back, the first time he'll ping </a:t>
            </a:r>
            <a:r>
              <a:rPr sz="2650" spc="0" dirty="0">
                <a:latin typeface="Arial"/>
                <a:cs typeface="Arial"/>
              </a:rPr>
              <a:t>any node </a:t>
            </a:r>
            <a:r>
              <a:rPr sz="2650" dirty="0">
                <a:latin typeface="Arial"/>
                <a:cs typeface="Arial"/>
              </a:rPr>
              <a:t>of  the </a:t>
            </a:r>
            <a:r>
              <a:rPr sz="2650" spc="0" dirty="0">
                <a:latin typeface="Arial"/>
                <a:cs typeface="Arial"/>
              </a:rPr>
              <a:t>cluster, </a:t>
            </a:r>
            <a:r>
              <a:rPr sz="2650" dirty="0">
                <a:latin typeface="Arial"/>
                <a:cs typeface="Arial"/>
              </a:rPr>
              <a:t>it will </a:t>
            </a:r>
            <a:r>
              <a:rPr sz="2650" spc="0" dirty="0">
                <a:latin typeface="Arial"/>
                <a:cs typeface="Arial"/>
              </a:rPr>
              <a:t>be </a:t>
            </a:r>
            <a:r>
              <a:rPr sz="2650" dirty="0">
                <a:latin typeface="Arial"/>
                <a:cs typeface="Arial"/>
              </a:rPr>
              <a:t>notified to </a:t>
            </a:r>
            <a:r>
              <a:rPr sz="2650" b="1" spc="0" dirty="0">
                <a:latin typeface="Arial"/>
                <a:cs typeface="Arial"/>
              </a:rPr>
              <a:t>shut down </a:t>
            </a:r>
            <a:r>
              <a:rPr sz="2650" dirty="0">
                <a:latin typeface="Arial"/>
                <a:cs typeface="Arial"/>
              </a:rPr>
              <a:t>ASAP, as  intermitting </a:t>
            </a:r>
            <a:r>
              <a:rPr sz="2650" spc="0" dirty="0">
                <a:latin typeface="Arial"/>
                <a:cs typeface="Arial"/>
              </a:rPr>
              <a:t>clients </a:t>
            </a:r>
            <a:r>
              <a:rPr sz="2650" dirty="0">
                <a:latin typeface="Arial"/>
                <a:cs typeface="Arial"/>
              </a:rPr>
              <a:t>are not </a:t>
            </a:r>
            <a:r>
              <a:rPr sz="2650" spc="0" dirty="0">
                <a:latin typeface="Arial"/>
                <a:cs typeface="Arial"/>
              </a:rPr>
              <a:t>good </a:t>
            </a:r>
            <a:r>
              <a:rPr sz="2650" dirty="0">
                <a:latin typeface="Arial"/>
                <a:cs typeface="Arial"/>
              </a:rPr>
              <a:t>for the</a:t>
            </a:r>
            <a:r>
              <a:rPr sz="2650" spc="-20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clients.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279400">
              <a:lnSpc>
                <a:spcPts val="3100"/>
              </a:lnSpc>
            </a:pPr>
            <a:r>
              <a:rPr sz="2650" b="1" spc="0" dirty="0">
                <a:latin typeface="Arial"/>
                <a:cs typeface="Arial"/>
              </a:rPr>
              <a:t>Only way to </a:t>
            </a:r>
            <a:r>
              <a:rPr sz="2650" b="1" dirty="0">
                <a:latin typeface="Arial"/>
                <a:cs typeface="Arial"/>
              </a:rPr>
              <a:t>rejoin </a:t>
            </a:r>
            <a:r>
              <a:rPr sz="2650" b="1" spc="0" dirty="0">
                <a:latin typeface="Arial"/>
                <a:cs typeface="Arial"/>
              </a:rPr>
              <a:t>a Redis </a:t>
            </a:r>
            <a:r>
              <a:rPr sz="2650" b="1" dirty="0">
                <a:latin typeface="Arial"/>
                <a:cs typeface="Arial"/>
              </a:rPr>
              <a:t>cluster after </a:t>
            </a:r>
            <a:r>
              <a:rPr sz="2650" b="1" spc="0" dirty="0">
                <a:latin typeface="Arial"/>
                <a:cs typeface="Arial"/>
              </a:rPr>
              <a:t>massive </a:t>
            </a:r>
            <a:r>
              <a:rPr sz="2650" b="1" dirty="0">
                <a:latin typeface="Arial"/>
                <a:cs typeface="Arial"/>
              </a:rPr>
              <a:t>crash  is: redis-trib </a:t>
            </a:r>
            <a:r>
              <a:rPr sz="2650" b="1" spc="0" dirty="0">
                <a:latin typeface="Arial"/>
                <a:cs typeface="Arial"/>
              </a:rPr>
              <a:t>by</a:t>
            </a:r>
            <a:r>
              <a:rPr sz="2650" b="1" spc="-15" dirty="0">
                <a:latin typeface="Arial"/>
                <a:cs typeface="Arial"/>
              </a:rPr>
              <a:t> </a:t>
            </a:r>
            <a:r>
              <a:rPr sz="2650" b="1" spc="5" dirty="0">
                <a:latin typeface="Arial"/>
                <a:cs typeface="Arial"/>
              </a:rPr>
              <a:t>hand</a:t>
            </a:r>
            <a:r>
              <a:rPr sz="2650" spc="5" dirty="0">
                <a:latin typeface="Arial"/>
                <a:cs typeface="Arial"/>
              </a:rPr>
              <a:t>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926211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Redis-trib </a:t>
            </a:r>
            <a:r>
              <a:rPr spc="0" dirty="0"/>
              <a:t>- </a:t>
            </a:r>
            <a:r>
              <a:rPr dirty="0"/>
              <a:t>the Redis Cluster</a:t>
            </a:r>
            <a:r>
              <a:rPr spc="-25" dirty="0"/>
              <a:t> </a:t>
            </a:r>
            <a:r>
              <a:rPr dirty="0"/>
              <a:t>Manager</a:t>
            </a:r>
          </a:p>
        </p:txBody>
      </p:sp>
      <p:sp>
        <p:nvSpPr>
          <p:cNvPr id="3" name="object 3"/>
          <p:cNvSpPr/>
          <p:nvPr/>
        </p:nvSpPr>
        <p:spPr>
          <a:xfrm>
            <a:off x="551180" y="19939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1180" y="31750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1180" y="47498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69240" marR="501650">
              <a:lnSpc>
                <a:spcPts val="3100"/>
              </a:lnSpc>
              <a:spcBef>
                <a:spcPts val="285"/>
              </a:spcBef>
            </a:pPr>
            <a:r>
              <a:rPr dirty="0"/>
              <a:t>It is </a:t>
            </a:r>
            <a:r>
              <a:rPr spc="0" dirty="0"/>
              <a:t>used </a:t>
            </a:r>
            <a:r>
              <a:rPr dirty="0"/>
              <a:t>to </a:t>
            </a:r>
            <a:r>
              <a:rPr spc="0" dirty="0"/>
              <a:t>setup a new cluster, once you start </a:t>
            </a:r>
            <a:r>
              <a:rPr spc="5" dirty="0"/>
              <a:t>N </a:t>
            </a:r>
            <a:r>
              <a:rPr dirty="0"/>
              <a:t>blank  nodes.</a:t>
            </a:r>
          </a:p>
          <a:p>
            <a:pPr marL="256540">
              <a:lnSpc>
                <a:spcPct val="100000"/>
              </a:lnSpc>
              <a:spcBef>
                <a:spcPts val="50"/>
              </a:spcBef>
            </a:pPr>
            <a:endParaRPr dirty="0"/>
          </a:p>
          <a:p>
            <a:pPr marL="269240" marR="5080">
              <a:lnSpc>
                <a:spcPts val="3100"/>
              </a:lnSpc>
              <a:spcBef>
                <a:spcPts val="5"/>
              </a:spcBef>
            </a:pPr>
            <a:r>
              <a:rPr dirty="0"/>
              <a:t>it is </a:t>
            </a:r>
            <a:r>
              <a:rPr spc="0" dirty="0"/>
              <a:t>used </a:t>
            </a:r>
            <a:r>
              <a:rPr dirty="0"/>
              <a:t>to </a:t>
            </a:r>
            <a:r>
              <a:rPr spc="0" dirty="0"/>
              <a:t>check </a:t>
            </a:r>
            <a:r>
              <a:rPr dirty="0"/>
              <a:t>if the </a:t>
            </a:r>
            <a:r>
              <a:rPr spc="0" dirty="0"/>
              <a:t>cluster </a:t>
            </a:r>
            <a:r>
              <a:rPr dirty="0"/>
              <a:t>is </a:t>
            </a:r>
            <a:r>
              <a:rPr spc="0" dirty="0"/>
              <a:t>consistent. </a:t>
            </a:r>
            <a:r>
              <a:rPr dirty="0"/>
              <a:t>And to fix it </a:t>
            </a:r>
            <a:r>
              <a:rPr spc="-5" dirty="0"/>
              <a:t>if  </a:t>
            </a:r>
            <a:r>
              <a:rPr dirty="0"/>
              <a:t>the </a:t>
            </a:r>
            <a:r>
              <a:rPr spc="0" dirty="0"/>
              <a:t>cluster can't continue, as </a:t>
            </a:r>
            <a:r>
              <a:rPr dirty="0"/>
              <a:t>there are </a:t>
            </a:r>
            <a:r>
              <a:rPr spc="0" dirty="0"/>
              <a:t>hash slots </a:t>
            </a:r>
            <a:r>
              <a:rPr dirty="0"/>
              <a:t>without </a:t>
            </a:r>
            <a:r>
              <a:rPr spc="0" dirty="0"/>
              <a:t>a  single</a:t>
            </a:r>
            <a:r>
              <a:rPr spc="-5" dirty="0"/>
              <a:t> </a:t>
            </a:r>
            <a:r>
              <a:rPr dirty="0"/>
              <a:t>node.</a:t>
            </a:r>
          </a:p>
          <a:p>
            <a:pPr marL="256540">
              <a:lnSpc>
                <a:spcPct val="100000"/>
              </a:lnSpc>
              <a:spcBef>
                <a:spcPts val="50"/>
              </a:spcBef>
            </a:pPr>
            <a:endParaRPr dirty="0"/>
          </a:p>
          <a:p>
            <a:pPr marL="269240" marR="109220">
              <a:lnSpc>
                <a:spcPts val="3100"/>
              </a:lnSpc>
            </a:pPr>
            <a:r>
              <a:rPr dirty="0"/>
              <a:t>It is </a:t>
            </a:r>
            <a:r>
              <a:rPr spc="0" dirty="0"/>
              <a:t>used </a:t>
            </a:r>
            <a:r>
              <a:rPr dirty="0"/>
              <a:t>to </a:t>
            </a:r>
            <a:r>
              <a:rPr spc="0" dirty="0"/>
              <a:t>add new nodes </a:t>
            </a:r>
            <a:r>
              <a:rPr dirty="0"/>
              <a:t>to the </a:t>
            </a:r>
            <a:r>
              <a:rPr spc="0" dirty="0"/>
              <a:t>cluster, </a:t>
            </a:r>
            <a:r>
              <a:rPr dirty="0"/>
              <a:t>either </a:t>
            </a:r>
            <a:r>
              <a:rPr spc="0" dirty="0"/>
              <a:t>as slaves  </a:t>
            </a:r>
            <a:r>
              <a:rPr dirty="0"/>
              <a:t>of </a:t>
            </a:r>
            <a:r>
              <a:rPr spc="0" dirty="0"/>
              <a:t>an </a:t>
            </a:r>
            <a:r>
              <a:rPr dirty="0"/>
              <a:t>already existing master node, or </a:t>
            </a:r>
            <a:r>
              <a:rPr spc="0" dirty="0"/>
              <a:t>as </a:t>
            </a:r>
            <a:r>
              <a:rPr dirty="0"/>
              <a:t>blank nodes  </a:t>
            </a:r>
            <a:r>
              <a:rPr spc="0" dirty="0"/>
              <a:t>where we can </a:t>
            </a:r>
            <a:r>
              <a:rPr dirty="0"/>
              <a:t>re-shard </a:t>
            </a:r>
            <a:r>
              <a:rPr spc="0" dirty="0"/>
              <a:t>a few hash slots </a:t>
            </a:r>
            <a:r>
              <a:rPr dirty="0"/>
              <a:t>to lower other  </a:t>
            </a:r>
            <a:r>
              <a:rPr spc="0" dirty="0"/>
              <a:t>nodes</a:t>
            </a:r>
            <a:r>
              <a:rPr spc="-5" dirty="0"/>
              <a:t> </a:t>
            </a:r>
            <a:r>
              <a:rPr dirty="0"/>
              <a:t>load.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689292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5" dirty="0"/>
              <a:t>It's </a:t>
            </a:r>
            <a:r>
              <a:rPr spc="0" dirty="0"/>
              <a:t>more complex </a:t>
            </a:r>
            <a:r>
              <a:rPr dirty="0"/>
              <a:t>than</a:t>
            </a:r>
            <a:r>
              <a:rPr spc="-80" dirty="0"/>
              <a:t> </a:t>
            </a:r>
            <a:r>
              <a:rPr dirty="0"/>
              <a:t>this...</a:t>
            </a:r>
          </a:p>
        </p:txBody>
      </p:sp>
      <p:sp>
        <p:nvSpPr>
          <p:cNvPr id="3" name="object 3"/>
          <p:cNvSpPr/>
          <p:nvPr/>
        </p:nvSpPr>
        <p:spPr>
          <a:xfrm>
            <a:off x="551180" y="19939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1180" y="27813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1180" y="43561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1180" y="55372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1180" y="59309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1180" y="6324600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0100" y="1794933"/>
            <a:ext cx="8676005" cy="47625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1466215">
              <a:lnSpc>
                <a:spcPts val="3100"/>
              </a:lnSpc>
              <a:spcBef>
                <a:spcPts val="285"/>
              </a:spcBef>
            </a:pPr>
            <a:r>
              <a:rPr sz="2650" dirty="0">
                <a:latin typeface="Arial"/>
                <a:cs typeface="Arial"/>
              </a:rPr>
              <a:t>there are </a:t>
            </a:r>
            <a:r>
              <a:rPr sz="2650" spc="0" dirty="0">
                <a:latin typeface="Arial"/>
                <a:cs typeface="Arial"/>
              </a:rPr>
              <a:t>many </a:t>
            </a:r>
            <a:r>
              <a:rPr sz="2650" dirty="0">
                <a:latin typeface="Arial"/>
                <a:cs typeface="Arial"/>
              </a:rPr>
              <a:t>details that </a:t>
            </a:r>
            <a:r>
              <a:rPr sz="2650" spc="0" dirty="0">
                <a:latin typeface="Arial"/>
                <a:cs typeface="Arial"/>
              </a:rPr>
              <a:t>can't </a:t>
            </a:r>
            <a:r>
              <a:rPr sz="2650" dirty="0">
                <a:latin typeface="Arial"/>
                <a:cs typeface="Arial"/>
              </a:rPr>
              <a:t>fit </a:t>
            </a:r>
            <a:r>
              <a:rPr sz="2650" spc="0" dirty="0">
                <a:latin typeface="Arial"/>
                <a:cs typeface="Arial"/>
              </a:rPr>
              <a:t>a 20 </a:t>
            </a:r>
            <a:r>
              <a:rPr sz="2650" dirty="0">
                <a:latin typeface="Arial"/>
                <a:cs typeface="Arial"/>
              </a:rPr>
              <a:t>minutes  presentation...</a:t>
            </a:r>
            <a:endParaRPr sz="2650">
              <a:latin typeface="Arial"/>
              <a:cs typeface="Arial"/>
            </a:endParaRPr>
          </a:p>
          <a:p>
            <a:pPr marL="12700" marR="5080">
              <a:lnSpc>
                <a:spcPts val="3100"/>
              </a:lnSpc>
            </a:pPr>
            <a:r>
              <a:rPr sz="2650" spc="-5" dirty="0">
                <a:latin typeface="Arial"/>
                <a:cs typeface="Arial"/>
              </a:rPr>
              <a:t>Ping/Pong </a:t>
            </a:r>
            <a:r>
              <a:rPr sz="2650" dirty="0">
                <a:latin typeface="Arial"/>
                <a:cs typeface="Arial"/>
              </a:rPr>
              <a:t>packets </a:t>
            </a:r>
            <a:r>
              <a:rPr sz="2650" spc="0" dirty="0">
                <a:latin typeface="Arial"/>
                <a:cs typeface="Arial"/>
              </a:rPr>
              <a:t>contain enough </a:t>
            </a:r>
            <a:r>
              <a:rPr sz="2650" dirty="0">
                <a:latin typeface="Arial"/>
                <a:cs typeface="Arial"/>
              </a:rPr>
              <a:t>information for the  </a:t>
            </a:r>
            <a:r>
              <a:rPr sz="2650" spc="0" dirty="0">
                <a:latin typeface="Arial"/>
                <a:cs typeface="Arial"/>
              </a:rPr>
              <a:t>cluster </a:t>
            </a:r>
            <a:r>
              <a:rPr sz="2650" dirty="0">
                <a:latin typeface="Arial"/>
                <a:cs typeface="Arial"/>
              </a:rPr>
              <a:t>to restart after graceful </a:t>
            </a:r>
            <a:r>
              <a:rPr sz="2650" spc="0" dirty="0">
                <a:latin typeface="Arial"/>
                <a:cs typeface="Arial"/>
              </a:rPr>
              <a:t>stop. </a:t>
            </a:r>
            <a:r>
              <a:rPr sz="2650" dirty="0">
                <a:latin typeface="Arial"/>
                <a:cs typeface="Arial"/>
              </a:rPr>
              <a:t>But the </a:t>
            </a:r>
            <a:r>
              <a:rPr sz="2650" spc="0" dirty="0">
                <a:latin typeface="Arial"/>
                <a:cs typeface="Arial"/>
              </a:rPr>
              <a:t>sysadmin can  use CLUSTER MEET </a:t>
            </a:r>
            <a:r>
              <a:rPr sz="2650" spc="5" dirty="0">
                <a:latin typeface="Arial"/>
                <a:cs typeface="Arial"/>
              </a:rPr>
              <a:t>command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make sure nodes </a:t>
            </a:r>
            <a:r>
              <a:rPr sz="2650" dirty="0">
                <a:latin typeface="Arial"/>
                <a:cs typeface="Arial"/>
              </a:rPr>
              <a:t>will  </a:t>
            </a:r>
            <a:r>
              <a:rPr sz="2650" spc="0" dirty="0">
                <a:latin typeface="Arial"/>
                <a:cs typeface="Arial"/>
              </a:rPr>
              <a:t>engage </a:t>
            </a:r>
            <a:r>
              <a:rPr sz="2650" dirty="0">
                <a:latin typeface="Arial"/>
                <a:cs typeface="Arial"/>
              </a:rPr>
              <a:t>if </a:t>
            </a:r>
            <a:r>
              <a:rPr sz="2650" spc="0" dirty="0">
                <a:latin typeface="Arial"/>
                <a:cs typeface="Arial"/>
              </a:rPr>
              <a:t>IP changed and so</a:t>
            </a:r>
            <a:r>
              <a:rPr sz="2650" spc="-3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forth.</a:t>
            </a:r>
            <a:endParaRPr sz="2650">
              <a:latin typeface="Arial"/>
              <a:cs typeface="Arial"/>
            </a:endParaRPr>
          </a:p>
          <a:p>
            <a:pPr marL="12700" marR="706120" algn="just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Every </a:t>
            </a:r>
            <a:r>
              <a:rPr sz="2650" spc="0" dirty="0">
                <a:latin typeface="Arial"/>
                <a:cs typeface="Arial"/>
              </a:rPr>
              <a:t>node has a </a:t>
            </a:r>
            <a:r>
              <a:rPr sz="2650" dirty="0">
                <a:latin typeface="Arial"/>
                <a:cs typeface="Arial"/>
              </a:rPr>
              <a:t>unique ID, </a:t>
            </a:r>
            <a:r>
              <a:rPr sz="2650" spc="0" dirty="0">
                <a:latin typeface="Arial"/>
                <a:cs typeface="Arial"/>
              </a:rPr>
              <a:t>and a cluster config </a:t>
            </a:r>
            <a:r>
              <a:rPr sz="2650" dirty="0">
                <a:latin typeface="Arial"/>
                <a:cs typeface="Arial"/>
              </a:rPr>
              <a:t>file.  </a:t>
            </a:r>
            <a:r>
              <a:rPr sz="2650" spc="-5" dirty="0">
                <a:latin typeface="Arial"/>
                <a:cs typeface="Arial"/>
              </a:rPr>
              <a:t>Everytime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config changes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cluster config </a:t>
            </a:r>
            <a:r>
              <a:rPr sz="2650" dirty="0">
                <a:latin typeface="Arial"/>
                <a:cs typeface="Arial"/>
              </a:rPr>
              <a:t>file is  </a:t>
            </a:r>
            <a:r>
              <a:rPr sz="2650" spc="0" dirty="0">
                <a:latin typeface="Arial"/>
                <a:cs typeface="Arial"/>
              </a:rPr>
              <a:t>saved.</a:t>
            </a:r>
            <a:endParaRPr sz="2650">
              <a:latin typeface="Arial"/>
              <a:cs typeface="Arial"/>
            </a:endParaRPr>
          </a:p>
          <a:p>
            <a:pPr marL="12700" marR="1330960">
              <a:lnSpc>
                <a:spcPts val="3100"/>
              </a:lnSpc>
            </a:pPr>
            <a:r>
              <a:rPr sz="2650" spc="0" dirty="0">
                <a:latin typeface="Arial"/>
                <a:cs typeface="Arial"/>
              </a:rPr>
              <a:t>The cluster config </a:t>
            </a:r>
            <a:r>
              <a:rPr sz="2650" dirty="0">
                <a:latin typeface="Arial"/>
                <a:cs typeface="Arial"/>
              </a:rPr>
              <a:t>file </a:t>
            </a:r>
            <a:r>
              <a:rPr sz="2650" spc="0" dirty="0">
                <a:latin typeface="Arial"/>
                <a:cs typeface="Arial"/>
              </a:rPr>
              <a:t>can't be </a:t>
            </a:r>
            <a:r>
              <a:rPr sz="2650" dirty="0">
                <a:latin typeface="Arial"/>
                <a:cs typeface="Arial"/>
              </a:rPr>
              <a:t>edited </a:t>
            </a:r>
            <a:r>
              <a:rPr sz="2650" spc="0" dirty="0">
                <a:latin typeface="Arial"/>
                <a:cs typeface="Arial"/>
              </a:rPr>
              <a:t>by </a:t>
            </a:r>
            <a:r>
              <a:rPr sz="2650" dirty="0">
                <a:latin typeface="Arial"/>
                <a:cs typeface="Arial"/>
              </a:rPr>
              <a:t>humans.  </a:t>
            </a:r>
            <a:r>
              <a:rPr sz="2650" spc="0" dirty="0">
                <a:latin typeface="Arial"/>
                <a:cs typeface="Arial"/>
              </a:rPr>
              <a:t>The node ID </a:t>
            </a:r>
            <a:r>
              <a:rPr sz="2650" dirty="0">
                <a:latin typeface="Arial"/>
                <a:cs typeface="Arial"/>
              </a:rPr>
              <a:t>never </a:t>
            </a:r>
            <a:r>
              <a:rPr sz="2650" spc="0" dirty="0">
                <a:latin typeface="Arial"/>
                <a:cs typeface="Arial"/>
              </a:rPr>
              <a:t>changes </a:t>
            </a:r>
            <a:r>
              <a:rPr sz="2650" dirty="0">
                <a:latin typeface="Arial"/>
                <a:cs typeface="Arial"/>
              </a:rPr>
              <a:t>for </a:t>
            </a:r>
            <a:r>
              <a:rPr sz="2650" spc="0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given</a:t>
            </a:r>
            <a:r>
              <a:rPr sz="2650" spc="-4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node.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3010"/>
              </a:lnSpc>
            </a:pPr>
            <a:r>
              <a:rPr sz="2650" b="1" dirty="0">
                <a:latin typeface="Arial"/>
                <a:cs typeface="Arial"/>
              </a:rPr>
              <a:t>Questions?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8100" y="270933"/>
            <a:ext cx="3521075" cy="59436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361315">
              <a:lnSpc>
                <a:spcPts val="3100"/>
              </a:lnSpc>
              <a:spcBef>
                <a:spcPts val="285"/>
              </a:spcBef>
            </a:pPr>
            <a:r>
              <a:rPr sz="2650" spc="-5" dirty="0">
                <a:latin typeface="Arial"/>
                <a:cs typeface="Arial"/>
              </a:rPr>
              <a:t>All </a:t>
            </a: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are directly  </a:t>
            </a:r>
            <a:r>
              <a:rPr sz="2650" spc="0" dirty="0">
                <a:latin typeface="Arial"/>
                <a:cs typeface="Arial"/>
              </a:rPr>
              <a:t>connected </a:t>
            </a:r>
            <a:r>
              <a:rPr sz="2650" dirty="0">
                <a:latin typeface="Arial"/>
                <a:cs typeface="Arial"/>
              </a:rPr>
              <a:t>with </a:t>
            </a:r>
            <a:r>
              <a:rPr sz="2650" spc="0" dirty="0">
                <a:latin typeface="Arial"/>
                <a:cs typeface="Arial"/>
              </a:rPr>
              <a:t>a  service</a:t>
            </a:r>
            <a:r>
              <a:rPr sz="2650" spc="-10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channel.</a:t>
            </a:r>
            <a:endParaRPr sz="2650">
              <a:latin typeface="Arial"/>
              <a:cs typeface="Arial"/>
            </a:endParaRPr>
          </a:p>
          <a:p>
            <a:pPr marL="12700" marR="368935">
              <a:lnSpc>
                <a:spcPts val="3100"/>
              </a:lnSpc>
            </a:pPr>
            <a:r>
              <a:rPr sz="2650" spc="0" dirty="0">
                <a:latin typeface="Arial"/>
                <a:cs typeface="Arial"/>
              </a:rPr>
              <a:t>TCP </a:t>
            </a:r>
            <a:r>
              <a:rPr sz="2650" dirty="0">
                <a:latin typeface="Arial"/>
                <a:cs typeface="Arial"/>
              </a:rPr>
              <a:t>baseport+4000,  example </a:t>
            </a:r>
            <a:r>
              <a:rPr sz="2650" spc="0" dirty="0">
                <a:latin typeface="Arial"/>
                <a:cs typeface="Arial"/>
              </a:rPr>
              <a:t>6379</a:t>
            </a:r>
            <a:r>
              <a:rPr sz="2650" spc="-1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-&gt;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2970"/>
              </a:lnSpc>
            </a:pPr>
            <a:r>
              <a:rPr sz="2650" dirty="0">
                <a:latin typeface="Arial"/>
                <a:cs typeface="Arial"/>
              </a:rPr>
              <a:t>10379.</a:t>
            </a:r>
            <a:endParaRPr sz="2650">
              <a:latin typeface="Arial"/>
              <a:cs typeface="Arial"/>
            </a:endParaRPr>
          </a:p>
          <a:p>
            <a:pPr marL="12700" marR="5080">
              <a:lnSpc>
                <a:spcPts val="3100"/>
              </a:lnSpc>
              <a:spcBef>
                <a:spcPts val="130"/>
              </a:spcBef>
            </a:pPr>
            <a:r>
              <a:rPr sz="2650" spc="0" dirty="0">
                <a:latin typeface="Arial"/>
                <a:cs typeface="Arial"/>
              </a:rPr>
              <a:t>Node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Node </a:t>
            </a:r>
            <a:r>
              <a:rPr sz="2650" dirty="0">
                <a:latin typeface="Arial"/>
                <a:cs typeface="Arial"/>
              </a:rPr>
              <a:t>protocol  is binary, optimized for  bandwidth </a:t>
            </a:r>
            <a:r>
              <a:rPr sz="2650" spc="0" dirty="0">
                <a:latin typeface="Arial"/>
                <a:cs typeface="Arial"/>
              </a:rPr>
              <a:t>and speed.  </a:t>
            </a:r>
            <a:r>
              <a:rPr sz="2650" dirty="0">
                <a:latin typeface="Arial"/>
                <a:cs typeface="Arial"/>
              </a:rPr>
              <a:t>Clients talk to </a:t>
            </a:r>
            <a:r>
              <a:rPr sz="2650" spc="0" dirty="0">
                <a:latin typeface="Arial"/>
                <a:cs typeface="Arial"/>
              </a:rPr>
              <a:t>nodes</a:t>
            </a:r>
            <a:r>
              <a:rPr sz="2650" spc="-6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as  usually, using ascii  protocol, with minor  additions.</a:t>
            </a:r>
            <a:endParaRPr sz="2650">
              <a:latin typeface="Arial"/>
              <a:cs typeface="Arial"/>
            </a:endParaRPr>
          </a:p>
          <a:p>
            <a:pPr marL="12700" marR="782955">
              <a:lnSpc>
                <a:spcPts val="3100"/>
              </a:lnSpc>
            </a:pP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don't</a:t>
            </a:r>
            <a:r>
              <a:rPr sz="2650" spc="-7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proxy  queries.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570928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What </a:t>
            </a:r>
            <a:r>
              <a:rPr spc="0" dirty="0"/>
              <a:t>nodes </a:t>
            </a:r>
            <a:r>
              <a:rPr spc="-5" dirty="0"/>
              <a:t>talk</a:t>
            </a:r>
            <a:r>
              <a:rPr spc="-85" dirty="0"/>
              <a:t> </a:t>
            </a:r>
            <a:r>
              <a:rPr dirty="0"/>
              <a:t>about?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140"/>
              </a:lnSpc>
              <a:spcBef>
                <a:spcPts val="114"/>
              </a:spcBef>
            </a:pPr>
            <a:r>
              <a:rPr b="1" spc="0" dirty="0">
                <a:latin typeface="Arial"/>
                <a:cs typeface="Arial"/>
              </a:rPr>
              <a:t>PING</a:t>
            </a:r>
            <a:r>
              <a:rPr spc="0" dirty="0"/>
              <a:t>: </a:t>
            </a:r>
            <a:r>
              <a:rPr dirty="0"/>
              <a:t>are </a:t>
            </a:r>
            <a:r>
              <a:rPr spc="0" dirty="0"/>
              <a:t>you ok</a:t>
            </a:r>
            <a:r>
              <a:rPr spc="-30" dirty="0"/>
              <a:t> </a:t>
            </a:r>
            <a:r>
              <a:rPr dirty="0"/>
              <a:t>dude?</a:t>
            </a:r>
          </a:p>
          <a:p>
            <a:pPr marL="12700" marR="5080">
              <a:lnSpc>
                <a:spcPts val="3100"/>
              </a:lnSpc>
              <a:spcBef>
                <a:spcPts val="130"/>
              </a:spcBef>
            </a:pPr>
            <a:r>
              <a:rPr dirty="0"/>
              <a:t>I'm master for XYZ </a:t>
            </a:r>
            <a:r>
              <a:rPr spc="0" dirty="0"/>
              <a:t>hash slots.  </a:t>
            </a:r>
            <a:r>
              <a:rPr dirty="0"/>
              <a:t>Config is</a:t>
            </a:r>
            <a:r>
              <a:rPr spc="-5" dirty="0"/>
              <a:t> </a:t>
            </a:r>
            <a:r>
              <a:rPr dirty="0"/>
              <a:t>FF89X1JK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/>
          </a:p>
          <a:p>
            <a:pPr marL="12700" marR="135890">
              <a:lnSpc>
                <a:spcPts val="3100"/>
              </a:lnSpc>
              <a:spcBef>
                <a:spcPts val="5"/>
              </a:spcBef>
            </a:pPr>
            <a:r>
              <a:rPr b="1" spc="0" dirty="0">
                <a:latin typeface="Arial"/>
                <a:cs typeface="Arial"/>
              </a:rPr>
              <a:t>Gossip</a:t>
            </a:r>
            <a:r>
              <a:rPr spc="0" dirty="0"/>
              <a:t>: </a:t>
            </a:r>
            <a:r>
              <a:rPr dirty="0"/>
              <a:t>this are info about  other </a:t>
            </a:r>
            <a:r>
              <a:rPr spc="0" dirty="0"/>
              <a:t>nodes </a:t>
            </a:r>
            <a:r>
              <a:rPr dirty="0"/>
              <a:t>I'm in touch</a:t>
            </a:r>
            <a:r>
              <a:rPr spc="-50" dirty="0"/>
              <a:t> </a:t>
            </a:r>
            <a:r>
              <a:rPr dirty="0"/>
              <a:t>with: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/>
          </a:p>
          <a:p>
            <a:pPr marL="12700" marR="31750">
              <a:lnSpc>
                <a:spcPts val="3100"/>
              </a:lnSpc>
            </a:pPr>
            <a:r>
              <a:rPr spc="5" dirty="0"/>
              <a:t>A </a:t>
            </a:r>
            <a:r>
              <a:rPr dirty="0"/>
              <a:t>replies to </a:t>
            </a:r>
            <a:r>
              <a:rPr spc="0" dirty="0"/>
              <a:t>my </a:t>
            </a:r>
            <a:r>
              <a:rPr dirty="0"/>
              <a:t>ping, I think its  </a:t>
            </a:r>
            <a:r>
              <a:rPr spc="0" dirty="0"/>
              <a:t>state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OK.</a:t>
            </a:r>
          </a:p>
          <a:p>
            <a:pPr marL="12700" marR="472440">
              <a:lnSpc>
                <a:spcPts val="3100"/>
              </a:lnSpc>
            </a:pPr>
            <a:r>
              <a:rPr spc="5" dirty="0"/>
              <a:t>B </a:t>
            </a:r>
            <a:r>
              <a:rPr dirty="0"/>
              <a:t>is idle, I guess it's having  problems but I </a:t>
            </a:r>
            <a:r>
              <a:rPr spc="0" dirty="0"/>
              <a:t>need </a:t>
            </a:r>
            <a:r>
              <a:rPr spc="5" dirty="0"/>
              <a:t>some  </a:t>
            </a:r>
            <a:r>
              <a:rPr dirty="0"/>
              <a:t>ACK.</a:t>
            </a:r>
          </a:p>
        </p:txBody>
      </p:sp>
      <p:sp>
        <p:nvSpPr>
          <p:cNvPr id="4" name="object 4"/>
          <p:cNvSpPr/>
          <p:nvPr/>
        </p:nvSpPr>
        <p:spPr>
          <a:xfrm>
            <a:off x="914400" y="1320799"/>
            <a:ext cx="8156221" cy="1157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0500" y="2607733"/>
            <a:ext cx="4613910" cy="47625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3140"/>
              </a:lnSpc>
              <a:spcBef>
                <a:spcPts val="114"/>
              </a:spcBef>
            </a:pPr>
            <a:r>
              <a:rPr sz="2650" b="1" spc="0" dirty="0">
                <a:latin typeface="Arial"/>
                <a:cs typeface="Arial"/>
              </a:rPr>
              <a:t>PONG</a:t>
            </a:r>
            <a:r>
              <a:rPr sz="2650" spc="0" dirty="0">
                <a:latin typeface="Arial"/>
                <a:cs typeface="Arial"/>
              </a:rPr>
              <a:t>: </a:t>
            </a:r>
            <a:r>
              <a:rPr sz="2650" dirty="0">
                <a:latin typeface="Arial"/>
                <a:cs typeface="Arial"/>
              </a:rPr>
              <a:t>Sure I'm </a:t>
            </a:r>
            <a:r>
              <a:rPr sz="2650" spc="0" dirty="0">
                <a:latin typeface="Arial"/>
                <a:cs typeface="Arial"/>
              </a:rPr>
              <a:t>ok</a:t>
            </a:r>
            <a:r>
              <a:rPr sz="2650" spc="-4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dude!</a:t>
            </a:r>
            <a:endParaRPr sz="2650">
              <a:latin typeface="Arial"/>
              <a:cs typeface="Arial"/>
            </a:endParaRPr>
          </a:p>
          <a:p>
            <a:pPr marL="12700" marR="74930">
              <a:lnSpc>
                <a:spcPts val="3100"/>
              </a:lnSpc>
              <a:spcBef>
                <a:spcPts val="130"/>
              </a:spcBef>
            </a:pPr>
            <a:r>
              <a:rPr sz="2650" dirty="0">
                <a:latin typeface="Arial"/>
                <a:cs typeface="Arial"/>
              </a:rPr>
              <a:t>I'm master for XYZ </a:t>
            </a:r>
            <a:r>
              <a:rPr sz="2650" spc="0" dirty="0">
                <a:latin typeface="Arial"/>
                <a:cs typeface="Arial"/>
              </a:rPr>
              <a:t>hash slots.  </a:t>
            </a:r>
            <a:r>
              <a:rPr sz="2650" dirty="0">
                <a:latin typeface="Arial"/>
                <a:cs typeface="Arial"/>
              </a:rPr>
              <a:t>Config is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FF89X1JK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302260" algn="just">
              <a:lnSpc>
                <a:spcPts val="3100"/>
              </a:lnSpc>
              <a:spcBef>
                <a:spcPts val="5"/>
              </a:spcBef>
            </a:pPr>
            <a:r>
              <a:rPr sz="2650" b="1" spc="0" dirty="0">
                <a:latin typeface="Arial"/>
                <a:cs typeface="Arial"/>
              </a:rPr>
              <a:t>Gossip</a:t>
            </a:r>
            <a:r>
              <a:rPr sz="2650" spc="0" dirty="0">
                <a:latin typeface="Arial"/>
                <a:cs typeface="Arial"/>
              </a:rPr>
              <a:t>: </a:t>
            </a:r>
            <a:r>
              <a:rPr sz="2650" dirty="0">
                <a:latin typeface="Arial"/>
                <a:cs typeface="Arial"/>
              </a:rPr>
              <a:t>I </a:t>
            </a:r>
            <a:r>
              <a:rPr sz="2650" spc="0" dirty="0">
                <a:latin typeface="Arial"/>
                <a:cs typeface="Arial"/>
              </a:rPr>
              <a:t>want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share </a:t>
            </a:r>
            <a:r>
              <a:rPr sz="2650" dirty="0">
                <a:latin typeface="Arial"/>
                <a:cs typeface="Arial"/>
              </a:rPr>
              <a:t>with  </a:t>
            </a:r>
            <a:r>
              <a:rPr sz="2650" spc="0" dirty="0">
                <a:latin typeface="Arial"/>
                <a:cs typeface="Arial"/>
              </a:rPr>
              <a:t>you </a:t>
            </a:r>
            <a:r>
              <a:rPr sz="2650" spc="5" dirty="0">
                <a:latin typeface="Arial"/>
                <a:cs typeface="Arial"/>
              </a:rPr>
              <a:t>some </a:t>
            </a:r>
            <a:r>
              <a:rPr sz="2650" dirty="0">
                <a:latin typeface="Arial"/>
                <a:cs typeface="Arial"/>
              </a:rPr>
              <a:t>info about random  nodes: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ts val="3100"/>
              </a:lnSpc>
            </a:pPr>
            <a:r>
              <a:rPr sz="2650" spc="5" dirty="0">
                <a:latin typeface="Arial"/>
                <a:cs typeface="Arial"/>
              </a:rPr>
              <a:t>C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spc="5" dirty="0">
                <a:latin typeface="Arial"/>
                <a:cs typeface="Arial"/>
              </a:rPr>
              <a:t>D </a:t>
            </a:r>
            <a:r>
              <a:rPr sz="2650" dirty="0">
                <a:latin typeface="Arial"/>
                <a:cs typeface="Arial"/>
              </a:rPr>
              <a:t>are fine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replied in  time.</a:t>
            </a:r>
            <a:endParaRPr sz="2650">
              <a:latin typeface="Arial"/>
              <a:cs typeface="Arial"/>
            </a:endParaRPr>
          </a:p>
          <a:p>
            <a:pPr marL="12700" marR="535305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But </a:t>
            </a: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is idle for </a:t>
            </a:r>
            <a:r>
              <a:rPr sz="2650" spc="0" dirty="0">
                <a:latin typeface="Arial"/>
                <a:cs typeface="Arial"/>
              </a:rPr>
              <a:t>me as</a:t>
            </a:r>
            <a:r>
              <a:rPr sz="2650" spc="-8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well!  </a:t>
            </a:r>
            <a:r>
              <a:rPr sz="2650" spc="0" dirty="0">
                <a:latin typeface="Arial"/>
                <a:cs typeface="Arial"/>
              </a:rPr>
              <a:t>IMHO </a:t>
            </a:r>
            <a:r>
              <a:rPr sz="2650" dirty="0">
                <a:latin typeface="Arial"/>
                <a:cs typeface="Arial"/>
              </a:rPr>
              <a:t>it's</a:t>
            </a:r>
            <a:r>
              <a:rPr sz="2650" spc="-2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down!.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255397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0" dirty="0"/>
              <a:t>Hash</a:t>
            </a:r>
            <a:r>
              <a:rPr spc="-85" dirty="0"/>
              <a:t> </a:t>
            </a:r>
            <a:r>
              <a:rPr spc="0" dirty="0"/>
              <a:t>slots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100" y="1185333"/>
            <a:ext cx="9108440" cy="16129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0" dirty="0">
                <a:latin typeface="Arial"/>
                <a:cs typeface="Arial"/>
              </a:rPr>
              <a:t>keyspace </a:t>
            </a:r>
            <a:r>
              <a:rPr sz="2650" dirty="0">
                <a:latin typeface="Arial"/>
                <a:cs typeface="Arial"/>
              </a:rPr>
              <a:t>is divided into </a:t>
            </a:r>
            <a:r>
              <a:rPr sz="2650" spc="0" dirty="0">
                <a:latin typeface="Arial"/>
                <a:cs typeface="Arial"/>
              </a:rPr>
              <a:t>4096 hash slots. </a:t>
            </a:r>
            <a:r>
              <a:rPr sz="2650" dirty="0">
                <a:latin typeface="Arial"/>
                <a:cs typeface="Arial"/>
              </a:rPr>
              <a:t>But in this example  we'll </a:t>
            </a:r>
            <a:r>
              <a:rPr sz="2650" spc="0" dirty="0">
                <a:latin typeface="Arial"/>
                <a:cs typeface="Arial"/>
              </a:rPr>
              <a:t>assume </a:t>
            </a:r>
            <a:r>
              <a:rPr sz="2650" dirty="0">
                <a:latin typeface="Arial"/>
                <a:cs typeface="Arial"/>
              </a:rPr>
              <a:t>they are just ten, from </a:t>
            </a:r>
            <a:r>
              <a:rPr sz="2650" spc="0" dirty="0">
                <a:latin typeface="Arial"/>
                <a:cs typeface="Arial"/>
              </a:rPr>
              <a:t>0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9</a:t>
            </a:r>
            <a:r>
              <a:rPr sz="2650" spc="-3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;)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50" dirty="0">
                <a:latin typeface="Arial"/>
                <a:cs typeface="Arial"/>
              </a:rPr>
              <a:t>Different </a:t>
            </a: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will hold </a:t>
            </a:r>
            <a:r>
              <a:rPr sz="2650" spc="0" dirty="0">
                <a:latin typeface="Arial"/>
                <a:cs typeface="Arial"/>
              </a:rPr>
              <a:t>a subset </a:t>
            </a:r>
            <a:r>
              <a:rPr sz="2650" dirty="0">
                <a:latin typeface="Arial"/>
                <a:cs typeface="Arial"/>
              </a:rPr>
              <a:t>of </a:t>
            </a:r>
            <a:r>
              <a:rPr sz="2650" spc="0" dirty="0">
                <a:latin typeface="Arial"/>
                <a:cs typeface="Arial"/>
              </a:rPr>
              <a:t>hash</a:t>
            </a:r>
            <a:r>
              <a:rPr sz="2650" spc="-20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slots.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3251200"/>
            <a:ext cx="6237110" cy="19473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4135" y="5352038"/>
            <a:ext cx="6805295" cy="12192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50" spc="5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given </a:t>
            </a:r>
            <a:r>
              <a:rPr sz="2650" spc="0" dirty="0">
                <a:latin typeface="Arial"/>
                <a:cs typeface="Arial"/>
              </a:rPr>
              <a:t>key </a:t>
            </a:r>
            <a:r>
              <a:rPr sz="2650" spc="-5" dirty="0">
                <a:latin typeface="Arial"/>
                <a:cs typeface="Arial"/>
              </a:rPr>
              <a:t>"foo" </a:t>
            </a:r>
            <a:r>
              <a:rPr sz="2650" dirty="0">
                <a:latin typeface="Arial"/>
                <a:cs typeface="Arial"/>
              </a:rPr>
              <a:t>is at</a:t>
            </a:r>
            <a:r>
              <a:rPr sz="2650" spc="-2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slot: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</a:pPr>
            <a:r>
              <a:rPr sz="2650" b="1" dirty="0">
                <a:latin typeface="Arial"/>
                <a:cs typeface="Arial"/>
              </a:rPr>
              <a:t>slot </a:t>
            </a:r>
            <a:r>
              <a:rPr sz="2650" b="1" spc="0" dirty="0">
                <a:latin typeface="Arial"/>
                <a:cs typeface="Arial"/>
              </a:rPr>
              <a:t>= </a:t>
            </a:r>
            <a:r>
              <a:rPr sz="2650" b="1" dirty="0">
                <a:latin typeface="Arial"/>
                <a:cs typeface="Arial"/>
              </a:rPr>
              <a:t>crc16("foo") </a:t>
            </a:r>
            <a:r>
              <a:rPr sz="2650" b="1" spc="0" dirty="0">
                <a:latin typeface="Arial"/>
                <a:cs typeface="Arial"/>
              </a:rPr>
              <a:t>mod</a:t>
            </a:r>
            <a:r>
              <a:rPr sz="2650" b="1" spc="-25" dirty="0">
                <a:latin typeface="Arial"/>
                <a:cs typeface="Arial"/>
              </a:rPr>
              <a:t> </a:t>
            </a:r>
            <a:r>
              <a:rPr sz="2650" b="1" spc="0" dirty="0">
                <a:latin typeface="Arial"/>
                <a:cs typeface="Arial"/>
              </a:rPr>
              <a:t>NUMER_SLOTS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100" y="245533"/>
            <a:ext cx="586168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250" dirty="0">
                <a:latin typeface="Arial"/>
                <a:cs typeface="Arial"/>
              </a:rPr>
              <a:t>Master </a:t>
            </a:r>
            <a:r>
              <a:rPr sz="4250" spc="0" dirty="0">
                <a:latin typeface="Arial"/>
                <a:cs typeface="Arial"/>
              </a:rPr>
              <a:t>and </a:t>
            </a:r>
            <a:r>
              <a:rPr sz="4250" dirty="0">
                <a:latin typeface="Arial"/>
                <a:cs typeface="Arial"/>
              </a:rPr>
              <a:t>Slave</a:t>
            </a:r>
            <a:r>
              <a:rPr sz="4250" spc="-70" dirty="0">
                <a:latin typeface="Arial"/>
                <a:cs typeface="Arial"/>
              </a:rPr>
              <a:t> </a:t>
            </a:r>
            <a:r>
              <a:rPr sz="4250" dirty="0">
                <a:latin typeface="Arial"/>
                <a:cs typeface="Arial"/>
              </a:rPr>
              <a:t>nodes</a:t>
            </a:r>
            <a:endParaRPr sz="4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100" y="1185333"/>
            <a:ext cx="9221470" cy="8255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spc="0" dirty="0">
                <a:latin typeface="Arial"/>
                <a:cs typeface="Arial"/>
              </a:rPr>
              <a:t>Nodes </a:t>
            </a:r>
            <a:r>
              <a:rPr sz="2650" dirty="0">
                <a:latin typeface="Arial"/>
                <a:cs typeface="Arial"/>
              </a:rPr>
              <a:t>are all </a:t>
            </a:r>
            <a:r>
              <a:rPr sz="2650" spc="0" dirty="0">
                <a:latin typeface="Arial"/>
                <a:cs typeface="Arial"/>
              </a:rPr>
              <a:t>connected and </a:t>
            </a:r>
            <a:r>
              <a:rPr sz="2650" dirty="0">
                <a:latin typeface="Arial"/>
                <a:cs typeface="Arial"/>
              </a:rPr>
              <a:t>functionally equivalent, but  actually there are </a:t>
            </a:r>
            <a:r>
              <a:rPr sz="2650" spc="0" dirty="0">
                <a:latin typeface="Arial"/>
                <a:cs typeface="Arial"/>
              </a:rPr>
              <a:t>two kind </a:t>
            </a:r>
            <a:r>
              <a:rPr sz="2650" dirty="0">
                <a:latin typeface="Arial"/>
                <a:cs typeface="Arial"/>
              </a:rPr>
              <a:t>of nodes: </a:t>
            </a:r>
            <a:r>
              <a:rPr sz="2650" spc="0" dirty="0">
                <a:latin typeface="Arial"/>
                <a:cs typeface="Arial"/>
              </a:rPr>
              <a:t>slave and </a:t>
            </a:r>
            <a:r>
              <a:rPr sz="2650" dirty="0">
                <a:latin typeface="Arial"/>
                <a:cs typeface="Arial"/>
              </a:rPr>
              <a:t>master</a:t>
            </a:r>
            <a:r>
              <a:rPr sz="2650" spc="25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nodes: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2235200"/>
            <a:ext cx="5241993" cy="5207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306768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Redundancy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156" y="1164727"/>
            <a:ext cx="9594215" cy="8255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dirty="0">
                <a:latin typeface="Arial"/>
                <a:cs typeface="Arial"/>
              </a:rPr>
              <a:t>In the example there are </a:t>
            </a:r>
            <a:r>
              <a:rPr sz="2650" spc="0" dirty="0">
                <a:latin typeface="Arial"/>
                <a:cs typeface="Arial"/>
              </a:rPr>
              <a:t>two </a:t>
            </a:r>
            <a:r>
              <a:rPr sz="2650" dirty="0">
                <a:latin typeface="Arial"/>
                <a:cs typeface="Arial"/>
              </a:rPr>
              <a:t>replicas per every master node, </a:t>
            </a:r>
            <a:r>
              <a:rPr sz="2650" spc="0" dirty="0">
                <a:latin typeface="Arial"/>
                <a:cs typeface="Arial"/>
              </a:rPr>
              <a:t>so  up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b="1" spc="0" dirty="0">
                <a:latin typeface="Arial"/>
                <a:cs typeface="Arial"/>
              </a:rPr>
              <a:t>two random nodes can go </a:t>
            </a:r>
            <a:r>
              <a:rPr sz="2650" spc="0" dirty="0">
                <a:latin typeface="Arial"/>
                <a:cs typeface="Arial"/>
              </a:rPr>
              <a:t>down </a:t>
            </a:r>
            <a:r>
              <a:rPr sz="2650" dirty="0">
                <a:latin typeface="Arial"/>
                <a:cs typeface="Arial"/>
              </a:rPr>
              <a:t>without</a:t>
            </a:r>
            <a:r>
              <a:rPr sz="2650" spc="-10" dirty="0">
                <a:latin typeface="Arial"/>
                <a:cs typeface="Arial"/>
              </a:rPr>
              <a:t> </a:t>
            </a:r>
            <a:r>
              <a:rPr sz="2650" dirty="0">
                <a:latin typeface="Arial"/>
                <a:cs typeface="Arial"/>
              </a:rPr>
              <a:t>issues.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2235200"/>
            <a:ext cx="5348731" cy="538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78500" y="3115733"/>
            <a:ext cx="3994785" cy="27940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3100"/>
              </a:lnSpc>
              <a:spcBef>
                <a:spcPts val="285"/>
              </a:spcBef>
            </a:pPr>
            <a:r>
              <a:rPr sz="2650" dirty="0">
                <a:latin typeface="Arial"/>
                <a:cs typeface="Arial"/>
              </a:rPr>
              <a:t>Working with </a:t>
            </a:r>
            <a:r>
              <a:rPr sz="2650" spc="0" dirty="0">
                <a:latin typeface="Arial"/>
                <a:cs typeface="Arial"/>
              </a:rPr>
              <a:t>two </a:t>
            </a:r>
            <a:r>
              <a:rPr sz="2650" dirty="0">
                <a:latin typeface="Arial"/>
                <a:cs typeface="Arial"/>
              </a:rPr>
              <a:t>nodes  </a:t>
            </a:r>
            <a:r>
              <a:rPr sz="2650" spc="0" dirty="0">
                <a:latin typeface="Arial"/>
                <a:cs typeface="Arial"/>
              </a:rPr>
              <a:t>down </a:t>
            </a:r>
            <a:r>
              <a:rPr sz="2650" dirty="0">
                <a:latin typeface="Arial"/>
                <a:cs typeface="Arial"/>
              </a:rPr>
              <a:t>is guaranteed, but in  the best </a:t>
            </a:r>
            <a:r>
              <a:rPr sz="2650" spc="0" dirty="0">
                <a:latin typeface="Arial"/>
                <a:cs typeface="Arial"/>
              </a:rPr>
              <a:t>case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cluster 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0" dirty="0">
                <a:latin typeface="Arial"/>
                <a:cs typeface="Arial"/>
              </a:rPr>
              <a:t>continue </a:t>
            </a:r>
            <a:r>
              <a:rPr sz="2650" dirty="0">
                <a:latin typeface="Arial"/>
                <a:cs typeface="Arial"/>
              </a:rPr>
              <a:t>to </a:t>
            </a:r>
            <a:r>
              <a:rPr sz="2650" spc="0" dirty="0">
                <a:latin typeface="Arial"/>
                <a:cs typeface="Arial"/>
              </a:rPr>
              <a:t>work </a:t>
            </a:r>
            <a:r>
              <a:rPr sz="2650" dirty="0">
                <a:latin typeface="Arial"/>
                <a:cs typeface="Arial"/>
              </a:rPr>
              <a:t>as  long </a:t>
            </a:r>
            <a:r>
              <a:rPr sz="2650" spc="0" dirty="0">
                <a:latin typeface="Arial"/>
                <a:cs typeface="Arial"/>
              </a:rPr>
              <a:t>as </a:t>
            </a:r>
            <a:r>
              <a:rPr sz="2650" dirty="0">
                <a:latin typeface="Arial"/>
                <a:cs typeface="Arial"/>
              </a:rPr>
              <a:t>there is at least  </a:t>
            </a:r>
            <a:r>
              <a:rPr sz="2650" spc="0" dirty="0">
                <a:latin typeface="Arial"/>
                <a:cs typeface="Arial"/>
              </a:rPr>
              <a:t>one node </a:t>
            </a:r>
            <a:r>
              <a:rPr sz="2650" dirty="0">
                <a:latin typeface="Arial"/>
                <a:cs typeface="Arial"/>
              </a:rPr>
              <a:t>for </a:t>
            </a:r>
            <a:r>
              <a:rPr sz="2650" b="1" dirty="0">
                <a:latin typeface="Arial"/>
                <a:cs typeface="Arial"/>
              </a:rPr>
              <a:t>every hash  slot</a:t>
            </a:r>
            <a:r>
              <a:rPr sz="2650" dirty="0">
                <a:latin typeface="Arial"/>
                <a:cs typeface="Arial"/>
              </a:rPr>
              <a:t>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585724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What </a:t>
            </a:r>
            <a:r>
              <a:rPr spc="-5" dirty="0"/>
              <a:t>this </a:t>
            </a:r>
            <a:r>
              <a:rPr spc="0" dirty="0"/>
              <a:t>means so</a:t>
            </a:r>
            <a:r>
              <a:rPr spc="-75" dirty="0"/>
              <a:t> </a:t>
            </a:r>
            <a:r>
              <a:rPr dirty="0"/>
              <a:t>far?</a:t>
            </a:r>
          </a:p>
        </p:txBody>
      </p:sp>
      <p:sp>
        <p:nvSpPr>
          <p:cNvPr id="3" name="object 3"/>
          <p:cNvSpPr/>
          <p:nvPr/>
        </p:nvSpPr>
        <p:spPr>
          <a:xfrm>
            <a:off x="571668" y="1333221"/>
            <a:ext cx="142240" cy="142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668" y="290802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1668" y="408912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1668" y="5270221"/>
            <a:ext cx="142240" cy="14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0588" y="1134254"/>
            <a:ext cx="8807450" cy="55499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249554">
              <a:lnSpc>
                <a:spcPts val="3100"/>
              </a:lnSpc>
              <a:spcBef>
                <a:spcPts val="285"/>
              </a:spcBef>
            </a:pPr>
            <a:r>
              <a:rPr sz="2650" dirty="0">
                <a:latin typeface="Arial"/>
                <a:cs typeface="Arial"/>
              </a:rPr>
              <a:t>Every </a:t>
            </a:r>
            <a:r>
              <a:rPr sz="2650" spc="0" dirty="0">
                <a:latin typeface="Arial"/>
                <a:cs typeface="Arial"/>
              </a:rPr>
              <a:t>key </a:t>
            </a:r>
            <a:r>
              <a:rPr sz="2650" dirty="0">
                <a:latin typeface="Arial"/>
                <a:cs typeface="Arial"/>
              </a:rPr>
              <a:t>only exists in </a:t>
            </a:r>
            <a:r>
              <a:rPr sz="2650" spc="0" dirty="0">
                <a:latin typeface="Arial"/>
                <a:cs typeface="Arial"/>
              </a:rPr>
              <a:t>a single </a:t>
            </a:r>
            <a:r>
              <a:rPr sz="2650" dirty="0">
                <a:latin typeface="Arial"/>
                <a:cs typeface="Arial"/>
              </a:rPr>
              <a:t>instance, plus </a:t>
            </a:r>
            <a:r>
              <a:rPr sz="2650" spc="5" dirty="0">
                <a:latin typeface="Arial"/>
                <a:cs typeface="Arial"/>
              </a:rPr>
              <a:t>N </a:t>
            </a:r>
            <a:r>
              <a:rPr sz="2650" dirty="0">
                <a:latin typeface="Arial"/>
                <a:cs typeface="Arial"/>
              </a:rPr>
              <a:t>replicas  that will never receive writes. </a:t>
            </a:r>
            <a:r>
              <a:rPr sz="2650" spc="0" dirty="0">
                <a:latin typeface="Arial"/>
                <a:cs typeface="Arial"/>
              </a:rPr>
              <a:t>So </a:t>
            </a:r>
            <a:r>
              <a:rPr sz="2650" dirty="0">
                <a:latin typeface="Arial"/>
                <a:cs typeface="Arial"/>
              </a:rPr>
              <a:t>there is </a:t>
            </a:r>
            <a:r>
              <a:rPr sz="2650" b="1" spc="0" dirty="0">
                <a:latin typeface="Arial"/>
                <a:cs typeface="Arial"/>
              </a:rPr>
              <a:t>no </a:t>
            </a:r>
            <a:r>
              <a:rPr sz="2650" b="1" dirty="0">
                <a:latin typeface="Arial"/>
                <a:cs typeface="Arial"/>
              </a:rPr>
              <a:t>merge, nor  application-side inconsistency</a:t>
            </a:r>
            <a:r>
              <a:rPr sz="2650" b="1" spc="-5" dirty="0">
                <a:latin typeface="Arial"/>
                <a:cs typeface="Arial"/>
              </a:rPr>
              <a:t> </a:t>
            </a:r>
            <a:r>
              <a:rPr sz="2650" b="1" spc="0" dirty="0">
                <a:latin typeface="Arial"/>
                <a:cs typeface="Arial"/>
              </a:rPr>
              <a:t>resolution</a:t>
            </a:r>
            <a:r>
              <a:rPr sz="2650" spc="0" dirty="0">
                <a:latin typeface="Arial"/>
                <a:cs typeface="Arial"/>
              </a:rPr>
              <a:t>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26034">
              <a:lnSpc>
                <a:spcPts val="3100"/>
              </a:lnSpc>
              <a:spcBef>
                <a:spcPts val="5"/>
              </a:spcBef>
            </a:pPr>
            <a:r>
              <a:rPr sz="2650" spc="0" dirty="0">
                <a:latin typeface="Arial"/>
                <a:cs typeface="Arial"/>
              </a:rPr>
              <a:t>The </a:t>
            </a:r>
            <a:r>
              <a:rPr sz="2650" dirty="0">
                <a:latin typeface="Arial"/>
                <a:cs typeface="Arial"/>
              </a:rPr>
              <a:t>price to </a:t>
            </a:r>
            <a:r>
              <a:rPr sz="2650" spc="0" dirty="0">
                <a:latin typeface="Arial"/>
                <a:cs typeface="Arial"/>
              </a:rPr>
              <a:t>pay </a:t>
            </a:r>
            <a:r>
              <a:rPr sz="2650" dirty="0">
                <a:latin typeface="Arial"/>
                <a:cs typeface="Arial"/>
              </a:rPr>
              <a:t>is not resisting to net </a:t>
            </a:r>
            <a:r>
              <a:rPr sz="2650" spc="0" dirty="0">
                <a:latin typeface="Arial"/>
                <a:cs typeface="Arial"/>
              </a:rPr>
              <a:t>splits </a:t>
            </a:r>
            <a:r>
              <a:rPr sz="2650" dirty="0">
                <a:latin typeface="Arial"/>
                <a:cs typeface="Arial"/>
              </a:rPr>
              <a:t>that are bigger  than </a:t>
            </a:r>
            <a:r>
              <a:rPr sz="2650" i="1" dirty="0">
                <a:latin typeface="Arial"/>
                <a:cs typeface="Arial"/>
              </a:rPr>
              <a:t>replicas-per-hashslot </a:t>
            </a:r>
            <a:r>
              <a:rPr sz="2650" spc="0" dirty="0">
                <a:latin typeface="Arial"/>
                <a:cs typeface="Arial"/>
              </a:rPr>
              <a:t>nodes</a:t>
            </a:r>
            <a:r>
              <a:rPr sz="2650" dirty="0">
                <a:latin typeface="Arial"/>
                <a:cs typeface="Arial"/>
              </a:rPr>
              <a:t> down.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69595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Master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Slave </a:t>
            </a:r>
            <a:r>
              <a:rPr sz="2650" spc="0" dirty="0">
                <a:latin typeface="Arial"/>
                <a:cs typeface="Arial"/>
              </a:rPr>
              <a:t>nodes use </a:t>
            </a:r>
            <a:r>
              <a:rPr sz="2650" dirty="0">
                <a:latin typeface="Arial"/>
                <a:cs typeface="Arial"/>
              </a:rPr>
              <a:t>the Redis Replication </a:t>
            </a:r>
            <a:r>
              <a:rPr sz="2650" spc="0" dirty="0">
                <a:latin typeface="Arial"/>
                <a:cs typeface="Arial"/>
              </a:rPr>
              <a:t>you  </a:t>
            </a:r>
            <a:r>
              <a:rPr sz="2650" dirty="0">
                <a:latin typeface="Arial"/>
                <a:cs typeface="Arial"/>
              </a:rPr>
              <a:t>already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spc="0" dirty="0">
                <a:latin typeface="Arial"/>
                <a:cs typeface="Arial"/>
              </a:rPr>
              <a:t>know.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ts val="3100"/>
              </a:lnSpc>
              <a:spcBef>
                <a:spcPts val="5"/>
              </a:spcBef>
            </a:pPr>
            <a:r>
              <a:rPr sz="2650" dirty="0">
                <a:latin typeface="Arial"/>
                <a:cs typeface="Arial"/>
              </a:rPr>
              <a:t>Every physical </a:t>
            </a:r>
            <a:r>
              <a:rPr sz="2650" spc="0" dirty="0">
                <a:latin typeface="Arial"/>
                <a:cs typeface="Arial"/>
              </a:rPr>
              <a:t>server </a:t>
            </a:r>
            <a:r>
              <a:rPr sz="2650" dirty="0">
                <a:latin typeface="Arial"/>
                <a:cs typeface="Arial"/>
              </a:rPr>
              <a:t>will usually hold multiple nodes, both  </a:t>
            </a:r>
            <a:r>
              <a:rPr sz="2650" spc="0" dirty="0">
                <a:latin typeface="Arial"/>
                <a:cs typeface="Arial"/>
              </a:rPr>
              <a:t>slaves and </a:t>
            </a:r>
            <a:r>
              <a:rPr sz="2650" dirty="0">
                <a:latin typeface="Arial"/>
                <a:cs typeface="Arial"/>
              </a:rPr>
              <a:t>masters, but the </a:t>
            </a:r>
            <a:r>
              <a:rPr sz="2650" i="1" dirty="0">
                <a:latin typeface="Arial"/>
                <a:cs typeface="Arial"/>
              </a:rPr>
              <a:t>redis-trib </a:t>
            </a:r>
            <a:r>
              <a:rPr sz="2650" spc="0" dirty="0">
                <a:latin typeface="Arial"/>
                <a:cs typeface="Arial"/>
              </a:rPr>
              <a:t>cluster </a:t>
            </a:r>
            <a:r>
              <a:rPr sz="2650" dirty="0">
                <a:latin typeface="Arial"/>
                <a:cs typeface="Arial"/>
              </a:rPr>
              <a:t>manager  program will try to allocate </a:t>
            </a:r>
            <a:r>
              <a:rPr sz="2650" spc="0" dirty="0">
                <a:latin typeface="Arial"/>
                <a:cs typeface="Arial"/>
              </a:rPr>
              <a:t>slaves and </a:t>
            </a:r>
            <a:r>
              <a:rPr sz="2650" dirty="0">
                <a:latin typeface="Arial"/>
                <a:cs typeface="Arial"/>
              </a:rPr>
              <a:t>masters </a:t>
            </a:r>
            <a:r>
              <a:rPr sz="2650" spc="0" dirty="0">
                <a:latin typeface="Arial"/>
                <a:cs typeface="Arial"/>
              </a:rPr>
              <a:t>so </a:t>
            </a:r>
            <a:r>
              <a:rPr sz="2650" dirty="0">
                <a:latin typeface="Arial"/>
                <a:cs typeface="Arial"/>
              </a:rPr>
              <a:t>that the  replicas are in different physical </a:t>
            </a:r>
            <a:r>
              <a:rPr sz="2650" spc="0" dirty="0">
                <a:latin typeface="Arial"/>
                <a:cs typeface="Arial"/>
              </a:rPr>
              <a:t>servers.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7309484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Client requests </a:t>
            </a:r>
            <a:r>
              <a:rPr spc="0" dirty="0"/>
              <a:t>- dummy</a:t>
            </a:r>
            <a:r>
              <a:rPr spc="-50" dirty="0"/>
              <a:t> </a:t>
            </a:r>
            <a:r>
              <a:rPr spc="0" dirty="0"/>
              <a:t>client</a:t>
            </a:r>
          </a:p>
        </p:txBody>
      </p:sp>
      <p:sp>
        <p:nvSpPr>
          <p:cNvPr id="3" name="object 3"/>
          <p:cNvSpPr/>
          <p:nvPr/>
        </p:nvSpPr>
        <p:spPr>
          <a:xfrm>
            <a:off x="406400" y="1320800"/>
            <a:ext cx="6237110" cy="254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3517" y="4047555"/>
            <a:ext cx="8992870" cy="31877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18745">
              <a:lnSpc>
                <a:spcPts val="3140"/>
              </a:lnSpc>
              <a:spcBef>
                <a:spcPts val="114"/>
              </a:spcBef>
            </a:pPr>
            <a:r>
              <a:rPr sz="2650" dirty="0">
                <a:latin typeface="Arial"/>
                <a:cs typeface="Arial"/>
              </a:rPr>
              <a:t>1. Client =&gt; A: </a:t>
            </a:r>
            <a:r>
              <a:rPr sz="2650" b="1" spc="0" dirty="0">
                <a:latin typeface="Arial"/>
                <a:cs typeface="Arial"/>
              </a:rPr>
              <a:t>GET</a:t>
            </a:r>
            <a:r>
              <a:rPr sz="2650" b="1" spc="200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foo</a:t>
            </a:r>
            <a:endParaRPr sz="2650">
              <a:latin typeface="Arial"/>
              <a:cs typeface="Arial"/>
            </a:endParaRPr>
          </a:p>
          <a:p>
            <a:pPr marL="118745">
              <a:lnSpc>
                <a:spcPts val="3100"/>
              </a:lnSpc>
            </a:pPr>
            <a:r>
              <a:rPr sz="2650" dirty="0">
                <a:latin typeface="Arial"/>
                <a:cs typeface="Arial"/>
              </a:rPr>
              <a:t>2. </a:t>
            </a:r>
            <a:r>
              <a:rPr sz="2650" spc="5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=&gt; Client: </a:t>
            </a:r>
            <a:r>
              <a:rPr sz="2650" b="1" spc="0" dirty="0">
                <a:latin typeface="Arial"/>
                <a:cs typeface="Arial"/>
              </a:rPr>
              <a:t>-MOVED 8</a:t>
            </a:r>
            <a:r>
              <a:rPr sz="2650" b="1" spc="190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192.168.5.21:6391</a:t>
            </a:r>
            <a:endParaRPr sz="2650">
              <a:latin typeface="Arial"/>
              <a:cs typeface="Arial"/>
            </a:endParaRPr>
          </a:p>
          <a:p>
            <a:pPr marL="520700" indent="-401955">
              <a:lnSpc>
                <a:spcPts val="3100"/>
              </a:lnSpc>
              <a:buAutoNum type="arabicPeriod" startAt="3"/>
              <a:tabLst>
                <a:tab pos="520700" algn="l"/>
              </a:tabLst>
            </a:pPr>
            <a:r>
              <a:rPr sz="2650" dirty="0">
                <a:latin typeface="Arial"/>
                <a:cs typeface="Arial"/>
              </a:rPr>
              <a:t>Client =&gt; B: </a:t>
            </a:r>
            <a:r>
              <a:rPr sz="2650" b="1" spc="0" dirty="0">
                <a:latin typeface="Arial"/>
                <a:cs typeface="Arial"/>
              </a:rPr>
              <a:t>GET </a:t>
            </a:r>
            <a:r>
              <a:rPr sz="2650" b="1" dirty="0">
                <a:latin typeface="Arial"/>
                <a:cs typeface="Arial"/>
              </a:rPr>
              <a:t>foo</a:t>
            </a:r>
            <a:endParaRPr sz="2650">
              <a:latin typeface="Arial"/>
              <a:cs typeface="Arial"/>
            </a:endParaRPr>
          </a:p>
          <a:p>
            <a:pPr marL="520700" indent="-401955">
              <a:lnSpc>
                <a:spcPts val="3140"/>
              </a:lnSpc>
              <a:buAutoNum type="arabicPeriod" startAt="3"/>
              <a:tabLst>
                <a:tab pos="520700" algn="l"/>
              </a:tabLst>
            </a:pP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=&gt; Client: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"bar"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5080">
              <a:lnSpc>
                <a:spcPts val="3100"/>
              </a:lnSpc>
              <a:spcBef>
                <a:spcPts val="5"/>
              </a:spcBef>
            </a:pPr>
            <a:r>
              <a:rPr sz="2650" b="1" spc="0" dirty="0">
                <a:latin typeface="Arial"/>
                <a:cs typeface="Arial"/>
              </a:rPr>
              <a:t>-MOVED 8 </a:t>
            </a:r>
            <a:r>
              <a:rPr sz="2650" b="1" dirty="0">
                <a:latin typeface="Arial"/>
                <a:cs typeface="Arial"/>
              </a:rPr>
              <a:t>... </a:t>
            </a:r>
            <a:r>
              <a:rPr sz="2650" dirty="0">
                <a:latin typeface="Arial"/>
                <a:cs typeface="Arial"/>
              </a:rPr>
              <a:t>this error </a:t>
            </a:r>
            <a:r>
              <a:rPr sz="2650" spc="0" dirty="0">
                <a:latin typeface="Arial"/>
                <a:cs typeface="Arial"/>
              </a:rPr>
              <a:t>means </a:t>
            </a:r>
            <a:r>
              <a:rPr sz="2650" dirty="0">
                <a:latin typeface="Arial"/>
                <a:cs typeface="Arial"/>
              </a:rPr>
              <a:t>that </a:t>
            </a:r>
            <a:r>
              <a:rPr sz="2650" spc="0" dirty="0">
                <a:latin typeface="Arial"/>
                <a:cs typeface="Arial"/>
              </a:rPr>
              <a:t>hash slot 8 </a:t>
            </a:r>
            <a:r>
              <a:rPr sz="2650" dirty="0">
                <a:latin typeface="Arial"/>
                <a:cs typeface="Arial"/>
              </a:rPr>
              <a:t>is located at  the </a:t>
            </a:r>
            <a:r>
              <a:rPr sz="2650" spc="0" dirty="0">
                <a:latin typeface="Arial"/>
                <a:cs typeface="Arial"/>
              </a:rPr>
              <a:t>specified </a:t>
            </a:r>
            <a:r>
              <a:rPr sz="2650" dirty="0">
                <a:latin typeface="Arial"/>
                <a:cs typeface="Arial"/>
              </a:rPr>
              <a:t>IP/port, </a:t>
            </a:r>
            <a:r>
              <a:rPr sz="2650" spc="0" dirty="0">
                <a:latin typeface="Arial"/>
                <a:cs typeface="Arial"/>
              </a:rPr>
              <a:t>and </a:t>
            </a:r>
            <a:r>
              <a:rPr sz="2650" dirty="0">
                <a:latin typeface="Arial"/>
                <a:cs typeface="Arial"/>
              </a:rPr>
              <a:t>the </a:t>
            </a:r>
            <a:r>
              <a:rPr sz="2650" spc="0" dirty="0">
                <a:latin typeface="Arial"/>
                <a:cs typeface="Arial"/>
              </a:rPr>
              <a:t>client should </a:t>
            </a:r>
            <a:r>
              <a:rPr sz="2650" dirty="0">
                <a:latin typeface="Arial"/>
                <a:cs typeface="Arial"/>
              </a:rPr>
              <a:t>reissue the query  there.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100" y="245533"/>
            <a:ext cx="688848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Client requests </a:t>
            </a:r>
            <a:r>
              <a:rPr spc="0" dirty="0"/>
              <a:t>- smart</a:t>
            </a:r>
            <a:r>
              <a:rPr spc="-40" dirty="0"/>
              <a:t> </a:t>
            </a:r>
            <a:r>
              <a:rPr spc="0" dirty="0"/>
              <a:t>client</a:t>
            </a:r>
          </a:p>
        </p:txBody>
      </p:sp>
      <p:sp>
        <p:nvSpPr>
          <p:cNvPr id="3" name="object 3"/>
          <p:cNvSpPr/>
          <p:nvPr/>
        </p:nvSpPr>
        <p:spPr>
          <a:xfrm>
            <a:off x="406400" y="1320800"/>
            <a:ext cx="6237110" cy="254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787" y="4741333"/>
            <a:ext cx="7315200" cy="1612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414020" indent="-401320">
              <a:lnSpc>
                <a:spcPts val="3140"/>
              </a:lnSpc>
              <a:spcBef>
                <a:spcPts val="114"/>
              </a:spcBef>
              <a:buAutoNum type="arabicPeriod"/>
              <a:tabLst>
                <a:tab pos="414655" algn="l"/>
              </a:tabLst>
            </a:pPr>
            <a:r>
              <a:rPr sz="2650" dirty="0">
                <a:latin typeface="Arial"/>
                <a:cs typeface="Arial"/>
              </a:rPr>
              <a:t>Client =&gt; A: </a:t>
            </a:r>
            <a:r>
              <a:rPr sz="2650" b="1" spc="0" dirty="0">
                <a:latin typeface="Arial"/>
                <a:cs typeface="Arial"/>
              </a:rPr>
              <a:t>CLUSTER HINTS</a:t>
            </a:r>
            <a:endParaRPr sz="2650">
              <a:latin typeface="Arial"/>
              <a:cs typeface="Arial"/>
            </a:endParaRPr>
          </a:p>
          <a:p>
            <a:pPr marL="414020" indent="-401320">
              <a:lnSpc>
                <a:spcPts val="3100"/>
              </a:lnSpc>
              <a:buAutoNum type="arabicPeriod"/>
              <a:tabLst>
                <a:tab pos="414655" algn="l"/>
              </a:tabLst>
            </a:pPr>
            <a:r>
              <a:rPr sz="2650" spc="5" dirty="0">
                <a:latin typeface="Arial"/>
                <a:cs typeface="Arial"/>
              </a:rPr>
              <a:t>A </a:t>
            </a:r>
            <a:r>
              <a:rPr sz="2650" dirty="0">
                <a:latin typeface="Arial"/>
                <a:cs typeface="Arial"/>
              </a:rPr>
              <a:t>=&gt; Client: </a:t>
            </a:r>
            <a:r>
              <a:rPr sz="2650" b="1" dirty="0">
                <a:latin typeface="Arial"/>
                <a:cs typeface="Arial"/>
              </a:rPr>
              <a:t>... </a:t>
            </a:r>
            <a:r>
              <a:rPr sz="2650" b="1" spc="0" dirty="0">
                <a:latin typeface="Arial"/>
                <a:cs typeface="Arial"/>
              </a:rPr>
              <a:t>a map of hash </a:t>
            </a:r>
            <a:r>
              <a:rPr sz="2650" b="1" dirty="0">
                <a:latin typeface="Arial"/>
                <a:cs typeface="Arial"/>
              </a:rPr>
              <a:t>slots </a:t>
            </a:r>
            <a:r>
              <a:rPr sz="2650" b="1" spc="0" dirty="0">
                <a:latin typeface="Arial"/>
                <a:cs typeface="Arial"/>
              </a:rPr>
              <a:t>-&gt;</a:t>
            </a:r>
            <a:r>
              <a:rPr sz="2650" b="1" spc="-45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nodes</a:t>
            </a:r>
            <a:endParaRPr sz="2650">
              <a:latin typeface="Arial"/>
              <a:cs typeface="Arial"/>
            </a:endParaRPr>
          </a:p>
          <a:p>
            <a:pPr marL="414020" indent="-401320">
              <a:lnSpc>
                <a:spcPts val="3100"/>
              </a:lnSpc>
              <a:buAutoNum type="arabicPeriod"/>
              <a:tabLst>
                <a:tab pos="414655" algn="l"/>
              </a:tabLst>
            </a:pPr>
            <a:r>
              <a:rPr sz="2650" dirty="0">
                <a:latin typeface="Arial"/>
                <a:cs typeface="Arial"/>
              </a:rPr>
              <a:t>Client =&gt; B: </a:t>
            </a:r>
            <a:r>
              <a:rPr sz="2650" b="1" spc="0" dirty="0">
                <a:latin typeface="Arial"/>
                <a:cs typeface="Arial"/>
              </a:rPr>
              <a:t>GET </a:t>
            </a:r>
            <a:r>
              <a:rPr sz="2650" b="1" dirty="0">
                <a:latin typeface="Arial"/>
                <a:cs typeface="Arial"/>
              </a:rPr>
              <a:t>foo</a:t>
            </a:r>
            <a:endParaRPr sz="2650">
              <a:latin typeface="Arial"/>
              <a:cs typeface="Arial"/>
            </a:endParaRPr>
          </a:p>
          <a:p>
            <a:pPr marL="414020" indent="-401320">
              <a:lnSpc>
                <a:spcPts val="3140"/>
              </a:lnSpc>
              <a:buAutoNum type="arabicPeriod"/>
              <a:tabLst>
                <a:tab pos="414655" algn="l"/>
              </a:tabLst>
            </a:pPr>
            <a:r>
              <a:rPr sz="2650" spc="5" dirty="0">
                <a:latin typeface="Arial"/>
                <a:cs typeface="Arial"/>
              </a:rPr>
              <a:t>B </a:t>
            </a:r>
            <a:r>
              <a:rPr sz="2650" dirty="0">
                <a:latin typeface="Arial"/>
                <a:cs typeface="Arial"/>
              </a:rPr>
              <a:t>=&gt; Client:</a:t>
            </a:r>
            <a:r>
              <a:rPr sz="2650" spc="-5" dirty="0">
                <a:latin typeface="Arial"/>
                <a:cs typeface="Arial"/>
              </a:rPr>
              <a:t> </a:t>
            </a:r>
            <a:r>
              <a:rPr sz="2650" b="1" dirty="0">
                <a:latin typeface="Arial"/>
                <a:cs typeface="Arial"/>
              </a:rPr>
              <a:t>"bar"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1249</Words>
  <Application>Microsoft Office PowerPoint</Application>
  <PresentationFormat>Custom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What nodes talk about?</vt:lpstr>
      <vt:lpstr>Hash slots</vt:lpstr>
      <vt:lpstr>PowerPoint Presentation</vt:lpstr>
      <vt:lpstr>Redundancy</vt:lpstr>
      <vt:lpstr>What this means so far?</vt:lpstr>
      <vt:lpstr>Client requests - dummy client</vt:lpstr>
      <vt:lpstr>Client requests - smart client</vt:lpstr>
      <vt:lpstr>Client requests</vt:lpstr>
      <vt:lpstr>Re-sharding</vt:lpstr>
      <vt:lpstr>Re-sharding - moving data</vt:lpstr>
      <vt:lpstr>Re-sharding with failing nodes</vt:lpstr>
      <vt:lpstr>Fault tolerance</vt:lpstr>
      <vt:lpstr>Fault tolerance - failing nodes</vt:lpstr>
      <vt:lpstr>Redis-trib - the Redis Cluster Manager</vt:lpstr>
      <vt:lpstr>It's more complex than this...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 Cluster</dc:title>
  <cp:lastModifiedBy>Gregory Kesden</cp:lastModifiedBy>
  <cp:revision>1</cp:revision>
  <dcterms:created xsi:type="dcterms:W3CDTF">2018-03-19T15:17:39Z</dcterms:created>
  <dcterms:modified xsi:type="dcterms:W3CDTF">2018-03-19T15:18:47Z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