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81" r:id="rId5"/>
    <p:sldId id="298" r:id="rId6"/>
    <p:sldId id="260" r:id="rId7"/>
    <p:sldId id="261" r:id="rId8"/>
    <p:sldId id="262" r:id="rId9"/>
    <p:sldId id="299" r:id="rId10"/>
    <p:sldId id="283" r:id="rId11"/>
    <p:sldId id="301" r:id="rId12"/>
    <p:sldId id="284" r:id="rId13"/>
    <p:sldId id="285" r:id="rId14"/>
    <p:sldId id="286" r:id="rId15"/>
    <p:sldId id="287" r:id="rId16"/>
    <p:sldId id="302" r:id="rId17"/>
    <p:sldId id="300" r:id="rId18"/>
    <p:sldId id="288" r:id="rId19"/>
    <p:sldId id="289" r:id="rId20"/>
    <p:sldId id="290" r:id="rId21"/>
    <p:sldId id="291" r:id="rId22"/>
    <p:sldId id="292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6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E1D3A-15B5-4E56-A775-F2B286CE04F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CE22AA-CF04-4A5F-83D9-A4EA69492DA5}">
      <dgm:prSet phldrT="[Text]"/>
      <dgm:spPr/>
      <dgm:t>
        <a:bodyPr/>
        <a:lstStyle/>
        <a:p>
          <a:r>
            <a:rPr lang="en-US" dirty="0"/>
            <a:t>keyspace</a:t>
          </a:r>
        </a:p>
      </dgm:t>
    </dgm:pt>
    <dgm:pt modelId="{0892CD8B-A8F8-483A-9E76-E9A731F34B9C}" type="parTrans" cxnId="{65CECC5C-2EF4-4FF7-997E-CA61AF41272D}">
      <dgm:prSet/>
      <dgm:spPr/>
      <dgm:t>
        <a:bodyPr/>
        <a:lstStyle/>
        <a:p>
          <a:endParaRPr lang="en-US"/>
        </a:p>
      </dgm:t>
    </dgm:pt>
    <dgm:pt modelId="{52F71C03-4EB9-4380-8DF3-9EC0AFDE3741}" type="sibTrans" cxnId="{65CECC5C-2EF4-4FF7-997E-CA61AF41272D}">
      <dgm:prSet/>
      <dgm:spPr/>
      <dgm:t>
        <a:bodyPr/>
        <a:lstStyle/>
        <a:p>
          <a:endParaRPr lang="en-US"/>
        </a:p>
      </dgm:t>
    </dgm:pt>
    <dgm:pt modelId="{D71C543F-E6A6-4C22-BCD2-CA18A1401061}">
      <dgm:prSet phldrT="[Text]"/>
      <dgm:spPr/>
      <dgm:t>
        <a:bodyPr/>
        <a:lstStyle/>
        <a:p>
          <a:r>
            <a:rPr lang="en-US" dirty="0"/>
            <a:t>settings</a:t>
          </a:r>
        </a:p>
      </dgm:t>
    </dgm:pt>
    <dgm:pt modelId="{B8ED416E-99E6-481E-A812-49076768243B}" type="parTrans" cxnId="{82AFACE8-AE10-4CF0-A132-180B475D8314}">
      <dgm:prSet/>
      <dgm:spPr/>
      <dgm:t>
        <a:bodyPr/>
        <a:lstStyle/>
        <a:p>
          <a:endParaRPr lang="en-US"/>
        </a:p>
      </dgm:t>
    </dgm:pt>
    <dgm:pt modelId="{AA2E03F6-D8FF-4E5D-B95A-B1F0EA2309BD}" type="sibTrans" cxnId="{82AFACE8-AE10-4CF0-A132-180B475D8314}">
      <dgm:prSet/>
      <dgm:spPr/>
      <dgm:t>
        <a:bodyPr/>
        <a:lstStyle/>
        <a:p>
          <a:endParaRPr lang="en-US"/>
        </a:p>
      </dgm:t>
    </dgm:pt>
    <dgm:pt modelId="{ADB9EEF1-2C0C-4BBC-993C-064CBDE32AD5}">
      <dgm:prSet phldrT="[Text]"/>
      <dgm:spPr/>
      <dgm:t>
        <a:bodyPr/>
        <a:lstStyle/>
        <a:p>
          <a:r>
            <a:rPr lang="en-US" dirty="0"/>
            <a:t>column family</a:t>
          </a:r>
        </a:p>
      </dgm:t>
    </dgm:pt>
    <dgm:pt modelId="{1CE59CB7-2CB2-4A18-8601-F839E684B4AD}" type="parTrans" cxnId="{756A97AE-5753-40CF-9065-5C342557BB13}">
      <dgm:prSet/>
      <dgm:spPr/>
      <dgm:t>
        <a:bodyPr/>
        <a:lstStyle/>
        <a:p>
          <a:endParaRPr lang="en-US"/>
        </a:p>
      </dgm:t>
    </dgm:pt>
    <dgm:pt modelId="{7E26536C-11B8-4B1B-BC05-1FF6B3F11DE5}" type="sibTrans" cxnId="{756A97AE-5753-40CF-9065-5C342557BB13}">
      <dgm:prSet/>
      <dgm:spPr/>
      <dgm:t>
        <a:bodyPr/>
        <a:lstStyle/>
        <a:p>
          <a:endParaRPr lang="en-US"/>
        </a:p>
      </dgm:t>
    </dgm:pt>
    <dgm:pt modelId="{A6A90F1D-2FA0-4948-9AF0-E1E495ACA2BB}">
      <dgm:prSet phldrT="[Text]"/>
      <dgm:spPr/>
      <dgm:t>
        <a:bodyPr/>
        <a:lstStyle/>
        <a:p>
          <a:r>
            <a:rPr lang="en-US" dirty="0"/>
            <a:t>settings</a:t>
          </a:r>
        </a:p>
      </dgm:t>
    </dgm:pt>
    <dgm:pt modelId="{55A8024C-265D-44DB-8633-2708ECACD46D}" type="parTrans" cxnId="{39DD3BC2-37FE-4369-9623-C105370F6DC1}">
      <dgm:prSet/>
      <dgm:spPr/>
      <dgm:t>
        <a:bodyPr/>
        <a:lstStyle/>
        <a:p>
          <a:endParaRPr lang="en-US"/>
        </a:p>
      </dgm:t>
    </dgm:pt>
    <dgm:pt modelId="{2AE429B7-FF14-4955-A7E9-59BF40FB3D2E}" type="sibTrans" cxnId="{39DD3BC2-37FE-4369-9623-C105370F6DC1}">
      <dgm:prSet/>
      <dgm:spPr/>
      <dgm:t>
        <a:bodyPr/>
        <a:lstStyle/>
        <a:p>
          <a:endParaRPr lang="en-US"/>
        </a:p>
      </dgm:t>
    </dgm:pt>
    <dgm:pt modelId="{3A2BF13F-A4A4-4247-A9B4-A2ED58677810}">
      <dgm:prSet phldrT="[Text]"/>
      <dgm:spPr/>
      <dgm:t>
        <a:bodyPr/>
        <a:lstStyle/>
        <a:p>
          <a:r>
            <a:rPr lang="en-US" dirty="0"/>
            <a:t>column</a:t>
          </a:r>
        </a:p>
      </dgm:t>
    </dgm:pt>
    <dgm:pt modelId="{9B73398C-59C1-4D50-96EB-3CAF63AB6209}" type="parTrans" cxnId="{C9EBBEA9-87FB-4B26-9D50-57C8188F9F24}">
      <dgm:prSet/>
      <dgm:spPr/>
      <dgm:t>
        <a:bodyPr/>
        <a:lstStyle/>
        <a:p>
          <a:endParaRPr lang="en-US"/>
        </a:p>
      </dgm:t>
    </dgm:pt>
    <dgm:pt modelId="{DFD7420E-09AC-4FE5-AED7-1ED04B8BF3AF}" type="sibTrans" cxnId="{C9EBBEA9-87FB-4B26-9D50-57C8188F9F24}">
      <dgm:prSet/>
      <dgm:spPr/>
      <dgm:t>
        <a:bodyPr/>
        <a:lstStyle/>
        <a:p>
          <a:endParaRPr lang="en-US"/>
        </a:p>
      </dgm:t>
    </dgm:pt>
    <dgm:pt modelId="{1C96BDE6-C6C1-4A16-9902-718712F94B13}">
      <dgm:prSet phldrT="[Text]"/>
      <dgm:spPr/>
      <dgm:t>
        <a:bodyPr/>
        <a:lstStyle/>
        <a:p>
          <a:r>
            <a:rPr lang="en-US" dirty="0"/>
            <a:t>name</a:t>
          </a:r>
        </a:p>
      </dgm:t>
    </dgm:pt>
    <dgm:pt modelId="{F929E348-028D-45EB-A722-BDED292A99D3}" type="parTrans" cxnId="{B9CD591C-7014-476A-93CC-174314095280}">
      <dgm:prSet/>
      <dgm:spPr/>
      <dgm:t>
        <a:bodyPr/>
        <a:lstStyle/>
        <a:p>
          <a:endParaRPr lang="en-US"/>
        </a:p>
      </dgm:t>
    </dgm:pt>
    <dgm:pt modelId="{61956C77-A1FC-4CF7-AB94-9A35C65C07FB}" type="sibTrans" cxnId="{B9CD591C-7014-476A-93CC-174314095280}">
      <dgm:prSet/>
      <dgm:spPr/>
      <dgm:t>
        <a:bodyPr/>
        <a:lstStyle/>
        <a:p>
          <a:endParaRPr lang="en-US"/>
        </a:p>
      </dgm:t>
    </dgm:pt>
    <dgm:pt modelId="{CCCE0C66-2D0A-46FD-B535-556194241400}">
      <dgm:prSet phldrT="[Text]"/>
      <dgm:spPr/>
      <dgm:t>
        <a:bodyPr/>
        <a:lstStyle/>
        <a:p>
          <a:r>
            <a:rPr lang="en-US" dirty="0"/>
            <a:t>value</a:t>
          </a:r>
        </a:p>
      </dgm:t>
    </dgm:pt>
    <dgm:pt modelId="{75825808-DE30-48CE-BA21-3C6ADB6A61F9}" type="parTrans" cxnId="{A424F66E-D8E5-4295-AF6E-C1EEC9F1EA1C}">
      <dgm:prSet/>
      <dgm:spPr/>
      <dgm:t>
        <a:bodyPr/>
        <a:lstStyle/>
        <a:p>
          <a:endParaRPr lang="en-US"/>
        </a:p>
      </dgm:t>
    </dgm:pt>
    <dgm:pt modelId="{88B90AF5-B4E9-40E7-ABA4-701397293D4F}" type="sibTrans" cxnId="{A424F66E-D8E5-4295-AF6E-C1EEC9F1EA1C}">
      <dgm:prSet/>
      <dgm:spPr/>
      <dgm:t>
        <a:bodyPr/>
        <a:lstStyle/>
        <a:p>
          <a:endParaRPr lang="en-US"/>
        </a:p>
      </dgm:t>
    </dgm:pt>
    <dgm:pt modelId="{6A844357-D172-44C0-98C6-FD71A59A2CB3}">
      <dgm:prSet phldrT="[Text]"/>
      <dgm:spPr/>
      <dgm:t>
        <a:bodyPr/>
        <a:lstStyle/>
        <a:p>
          <a:r>
            <a:rPr lang="en-US" dirty="0"/>
            <a:t>timestamp</a:t>
          </a:r>
        </a:p>
      </dgm:t>
    </dgm:pt>
    <dgm:pt modelId="{C7347D7C-C678-4C17-93B0-DF299112D845}" type="parTrans" cxnId="{ECF07706-3575-422C-87E5-CB9D2123F1E4}">
      <dgm:prSet/>
      <dgm:spPr/>
      <dgm:t>
        <a:bodyPr/>
        <a:lstStyle/>
        <a:p>
          <a:endParaRPr lang="en-US"/>
        </a:p>
      </dgm:t>
    </dgm:pt>
    <dgm:pt modelId="{919CB1B4-863D-4B63-9ED1-5ACF6639569F}" type="sibTrans" cxnId="{ECF07706-3575-422C-87E5-CB9D2123F1E4}">
      <dgm:prSet/>
      <dgm:spPr/>
      <dgm:t>
        <a:bodyPr/>
        <a:lstStyle/>
        <a:p>
          <a:endParaRPr lang="en-US"/>
        </a:p>
      </dgm:t>
    </dgm:pt>
    <dgm:pt modelId="{D7CEAEB2-2122-4D70-AE2A-98BBBF9E8DD1}" type="pres">
      <dgm:prSet presAssocID="{D6AE1D3A-15B5-4E56-A775-F2B286CE04F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A524B62-EA82-4708-8F12-0A94EA9A64CB}" type="pres">
      <dgm:prSet presAssocID="{D6AE1D3A-15B5-4E56-A775-F2B286CE04FB}" presName="outerBox" presStyleCnt="0"/>
      <dgm:spPr/>
    </dgm:pt>
    <dgm:pt modelId="{F1848F84-0646-4A2B-8170-B7C42BA708C9}" type="pres">
      <dgm:prSet presAssocID="{D6AE1D3A-15B5-4E56-A775-F2B286CE04FB}" presName="outerBoxParent" presStyleLbl="node1" presStyleIdx="0" presStyleCnt="3"/>
      <dgm:spPr/>
    </dgm:pt>
    <dgm:pt modelId="{AAD66351-A74D-4BAE-9F8B-C5E5ECF52A04}" type="pres">
      <dgm:prSet presAssocID="{D6AE1D3A-15B5-4E56-A775-F2B286CE04FB}" presName="outerBoxChildren" presStyleCnt="0"/>
      <dgm:spPr/>
    </dgm:pt>
    <dgm:pt modelId="{8F438FAF-C577-470D-AD20-6E8C5D7B0159}" type="pres">
      <dgm:prSet presAssocID="{D71C543F-E6A6-4C22-BCD2-CA18A1401061}" presName="oChild" presStyleLbl="fgAcc1" presStyleIdx="0" presStyleCnt="5">
        <dgm:presLayoutVars>
          <dgm:bulletEnabled val="1"/>
        </dgm:presLayoutVars>
      </dgm:prSet>
      <dgm:spPr/>
    </dgm:pt>
    <dgm:pt modelId="{4D35C9BC-C79A-4126-B684-47EDB14911B9}" type="pres">
      <dgm:prSet presAssocID="{D6AE1D3A-15B5-4E56-A775-F2B286CE04FB}" presName="middleBox" presStyleCnt="0"/>
      <dgm:spPr/>
    </dgm:pt>
    <dgm:pt modelId="{95A7AE4D-4947-4201-95AB-D0B84A6B3DB8}" type="pres">
      <dgm:prSet presAssocID="{D6AE1D3A-15B5-4E56-A775-F2B286CE04FB}" presName="middleBoxParent" presStyleLbl="node1" presStyleIdx="1" presStyleCnt="3"/>
      <dgm:spPr/>
    </dgm:pt>
    <dgm:pt modelId="{51DA4DB6-9DB2-43EB-8931-CB198EAD17B8}" type="pres">
      <dgm:prSet presAssocID="{D6AE1D3A-15B5-4E56-A775-F2B286CE04FB}" presName="middleBoxChildren" presStyleCnt="0"/>
      <dgm:spPr/>
    </dgm:pt>
    <dgm:pt modelId="{20917537-8ED6-4BAC-97B3-0518484F274C}" type="pres">
      <dgm:prSet presAssocID="{A6A90F1D-2FA0-4948-9AF0-E1E495ACA2BB}" presName="mChild" presStyleLbl="fgAcc1" presStyleIdx="1" presStyleCnt="5">
        <dgm:presLayoutVars>
          <dgm:bulletEnabled val="1"/>
        </dgm:presLayoutVars>
      </dgm:prSet>
      <dgm:spPr/>
    </dgm:pt>
    <dgm:pt modelId="{2CC20DC4-7F50-49B6-A87E-AA70460B8375}" type="pres">
      <dgm:prSet presAssocID="{D6AE1D3A-15B5-4E56-A775-F2B286CE04FB}" presName="centerBox" presStyleCnt="0"/>
      <dgm:spPr/>
    </dgm:pt>
    <dgm:pt modelId="{F1F3302F-C8CC-4311-9C25-A3740FA66609}" type="pres">
      <dgm:prSet presAssocID="{D6AE1D3A-15B5-4E56-A775-F2B286CE04FB}" presName="centerBoxParent" presStyleLbl="node1" presStyleIdx="2" presStyleCnt="3"/>
      <dgm:spPr/>
    </dgm:pt>
    <dgm:pt modelId="{523F9ECD-E03D-446B-86AE-BA6E27A55232}" type="pres">
      <dgm:prSet presAssocID="{D6AE1D3A-15B5-4E56-A775-F2B286CE04FB}" presName="centerBoxChildren" presStyleCnt="0"/>
      <dgm:spPr/>
    </dgm:pt>
    <dgm:pt modelId="{D88E844E-79CB-4270-B62E-2098AFE9232F}" type="pres">
      <dgm:prSet presAssocID="{1C96BDE6-C6C1-4A16-9902-718712F94B13}" presName="cChild" presStyleLbl="fgAcc1" presStyleIdx="2" presStyleCnt="5">
        <dgm:presLayoutVars>
          <dgm:bulletEnabled val="1"/>
        </dgm:presLayoutVars>
      </dgm:prSet>
      <dgm:spPr/>
    </dgm:pt>
    <dgm:pt modelId="{CA110F01-25B0-40E4-ACAB-16D3541FBBDB}" type="pres">
      <dgm:prSet presAssocID="{61956C77-A1FC-4CF7-AB94-9A35C65C07FB}" presName="centerSibTrans" presStyleCnt="0"/>
      <dgm:spPr/>
    </dgm:pt>
    <dgm:pt modelId="{BADBC161-B0D5-4821-A0B5-0F4BF83DA2EA}" type="pres">
      <dgm:prSet presAssocID="{CCCE0C66-2D0A-46FD-B535-556194241400}" presName="cChild" presStyleLbl="fgAcc1" presStyleIdx="3" presStyleCnt="5">
        <dgm:presLayoutVars>
          <dgm:bulletEnabled val="1"/>
        </dgm:presLayoutVars>
      </dgm:prSet>
      <dgm:spPr/>
    </dgm:pt>
    <dgm:pt modelId="{7CBFC396-F2D6-4F31-9B32-7726E847491C}" type="pres">
      <dgm:prSet presAssocID="{88B90AF5-B4E9-40E7-ABA4-701397293D4F}" presName="centerSibTrans" presStyleCnt="0"/>
      <dgm:spPr/>
    </dgm:pt>
    <dgm:pt modelId="{340CDAD0-4FF5-4533-BC24-0028BA835A5E}" type="pres">
      <dgm:prSet presAssocID="{6A844357-D172-44C0-98C6-FD71A59A2CB3}" presName="cChild" presStyleLbl="fgAcc1" presStyleIdx="4" presStyleCnt="5">
        <dgm:presLayoutVars>
          <dgm:bulletEnabled val="1"/>
        </dgm:presLayoutVars>
      </dgm:prSet>
      <dgm:spPr/>
    </dgm:pt>
  </dgm:ptLst>
  <dgm:cxnLst>
    <dgm:cxn modelId="{ECF07706-3575-422C-87E5-CB9D2123F1E4}" srcId="{3A2BF13F-A4A4-4247-A9B4-A2ED58677810}" destId="{6A844357-D172-44C0-98C6-FD71A59A2CB3}" srcOrd="2" destOrd="0" parTransId="{C7347D7C-C678-4C17-93B0-DF299112D845}" sibTransId="{919CB1B4-863D-4B63-9ED1-5ACF6639569F}"/>
    <dgm:cxn modelId="{08511613-FF18-4A70-9F1B-71239E448C9B}" type="presOf" srcId="{1C96BDE6-C6C1-4A16-9902-718712F94B13}" destId="{D88E844E-79CB-4270-B62E-2098AFE9232F}" srcOrd="0" destOrd="0" presId="urn:microsoft.com/office/officeart/2005/8/layout/target2"/>
    <dgm:cxn modelId="{B9CD591C-7014-476A-93CC-174314095280}" srcId="{3A2BF13F-A4A4-4247-A9B4-A2ED58677810}" destId="{1C96BDE6-C6C1-4A16-9902-718712F94B13}" srcOrd="0" destOrd="0" parTransId="{F929E348-028D-45EB-A722-BDED292A99D3}" sibTransId="{61956C77-A1FC-4CF7-AB94-9A35C65C07FB}"/>
    <dgm:cxn modelId="{4FA89337-3F79-40C2-9AAF-5404B4D58285}" type="presOf" srcId="{A6A90F1D-2FA0-4948-9AF0-E1E495ACA2BB}" destId="{20917537-8ED6-4BAC-97B3-0518484F274C}" srcOrd="0" destOrd="0" presId="urn:microsoft.com/office/officeart/2005/8/layout/target2"/>
    <dgm:cxn modelId="{9269B23E-DA64-4448-BD2D-7936FAD6F439}" type="presOf" srcId="{D71C543F-E6A6-4C22-BCD2-CA18A1401061}" destId="{8F438FAF-C577-470D-AD20-6E8C5D7B0159}" srcOrd="0" destOrd="0" presId="urn:microsoft.com/office/officeart/2005/8/layout/target2"/>
    <dgm:cxn modelId="{65CECC5C-2EF4-4FF7-997E-CA61AF41272D}" srcId="{D6AE1D3A-15B5-4E56-A775-F2B286CE04FB}" destId="{25CE22AA-CF04-4A5F-83D9-A4EA69492DA5}" srcOrd="0" destOrd="0" parTransId="{0892CD8B-A8F8-483A-9E76-E9A731F34B9C}" sibTransId="{52F71C03-4EB9-4380-8DF3-9EC0AFDE3741}"/>
    <dgm:cxn modelId="{B6ED7264-5A34-42DD-947D-B68C5BADEED2}" type="presOf" srcId="{3A2BF13F-A4A4-4247-A9B4-A2ED58677810}" destId="{F1F3302F-C8CC-4311-9C25-A3740FA66609}" srcOrd="0" destOrd="0" presId="urn:microsoft.com/office/officeart/2005/8/layout/target2"/>
    <dgm:cxn modelId="{21F25B46-6064-4915-B174-77A23AF0DB13}" type="presOf" srcId="{ADB9EEF1-2C0C-4BBC-993C-064CBDE32AD5}" destId="{95A7AE4D-4947-4201-95AB-D0B84A6B3DB8}" srcOrd="0" destOrd="0" presId="urn:microsoft.com/office/officeart/2005/8/layout/target2"/>
    <dgm:cxn modelId="{0758A14D-AD28-404B-9B6A-CB37A70BEE1B}" type="presOf" srcId="{CCCE0C66-2D0A-46FD-B535-556194241400}" destId="{BADBC161-B0D5-4821-A0B5-0F4BF83DA2EA}" srcOrd="0" destOrd="0" presId="urn:microsoft.com/office/officeart/2005/8/layout/target2"/>
    <dgm:cxn modelId="{A424F66E-D8E5-4295-AF6E-C1EEC9F1EA1C}" srcId="{3A2BF13F-A4A4-4247-A9B4-A2ED58677810}" destId="{CCCE0C66-2D0A-46FD-B535-556194241400}" srcOrd="1" destOrd="0" parTransId="{75825808-DE30-48CE-BA21-3C6ADB6A61F9}" sibTransId="{88B90AF5-B4E9-40E7-ABA4-701397293D4F}"/>
    <dgm:cxn modelId="{C9EBBEA9-87FB-4B26-9D50-57C8188F9F24}" srcId="{D6AE1D3A-15B5-4E56-A775-F2B286CE04FB}" destId="{3A2BF13F-A4A4-4247-A9B4-A2ED58677810}" srcOrd="2" destOrd="0" parTransId="{9B73398C-59C1-4D50-96EB-3CAF63AB6209}" sibTransId="{DFD7420E-09AC-4FE5-AED7-1ED04B8BF3AF}"/>
    <dgm:cxn modelId="{756A97AE-5753-40CF-9065-5C342557BB13}" srcId="{D6AE1D3A-15B5-4E56-A775-F2B286CE04FB}" destId="{ADB9EEF1-2C0C-4BBC-993C-064CBDE32AD5}" srcOrd="1" destOrd="0" parTransId="{1CE59CB7-2CB2-4A18-8601-F839E684B4AD}" sibTransId="{7E26536C-11B8-4B1B-BC05-1FF6B3F11DE5}"/>
    <dgm:cxn modelId="{33F959B1-08E3-47AD-9B02-1860DCAEEDE3}" type="presOf" srcId="{D6AE1D3A-15B5-4E56-A775-F2B286CE04FB}" destId="{D7CEAEB2-2122-4D70-AE2A-98BBBF9E8DD1}" srcOrd="0" destOrd="0" presId="urn:microsoft.com/office/officeart/2005/8/layout/target2"/>
    <dgm:cxn modelId="{39DD3BC2-37FE-4369-9623-C105370F6DC1}" srcId="{ADB9EEF1-2C0C-4BBC-993C-064CBDE32AD5}" destId="{A6A90F1D-2FA0-4948-9AF0-E1E495ACA2BB}" srcOrd="0" destOrd="0" parTransId="{55A8024C-265D-44DB-8633-2708ECACD46D}" sibTransId="{2AE429B7-FF14-4955-A7E9-59BF40FB3D2E}"/>
    <dgm:cxn modelId="{81960ACC-28A5-4DE4-AF9F-AC3CB139EBFE}" type="presOf" srcId="{6A844357-D172-44C0-98C6-FD71A59A2CB3}" destId="{340CDAD0-4FF5-4533-BC24-0028BA835A5E}" srcOrd="0" destOrd="0" presId="urn:microsoft.com/office/officeart/2005/8/layout/target2"/>
    <dgm:cxn modelId="{82AFACE8-AE10-4CF0-A132-180B475D8314}" srcId="{25CE22AA-CF04-4A5F-83D9-A4EA69492DA5}" destId="{D71C543F-E6A6-4C22-BCD2-CA18A1401061}" srcOrd="0" destOrd="0" parTransId="{B8ED416E-99E6-481E-A812-49076768243B}" sibTransId="{AA2E03F6-D8FF-4E5D-B95A-B1F0EA2309BD}"/>
    <dgm:cxn modelId="{BA07F3EC-7063-4658-AC0B-D2BA4D63B09A}" type="presOf" srcId="{25CE22AA-CF04-4A5F-83D9-A4EA69492DA5}" destId="{F1848F84-0646-4A2B-8170-B7C42BA708C9}" srcOrd="0" destOrd="0" presId="urn:microsoft.com/office/officeart/2005/8/layout/target2"/>
    <dgm:cxn modelId="{283F7410-A0DB-4B49-AC43-0337386424BE}" type="presParOf" srcId="{D7CEAEB2-2122-4D70-AE2A-98BBBF9E8DD1}" destId="{6A524B62-EA82-4708-8F12-0A94EA9A64CB}" srcOrd="0" destOrd="0" presId="urn:microsoft.com/office/officeart/2005/8/layout/target2"/>
    <dgm:cxn modelId="{CFE896EB-44BB-4C6D-9901-3FEA4AA432DB}" type="presParOf" srcId="{6A524B62-EA82-4708-8F12-0A94EA9A64CB}" destId="{F1848F84-0646-4A2B-8170-B7C42BA708C9}" srcOrd="0" destOrd="0" presId="urn:microsoft.com/office/officeart/2005/8/layout/target2"/>
    <dgm:cxn modelId="{8FF2990B-CFBC-46F3-9AAA-D39242757D13}" type="presParOf" srcId="{6A524B62-EA82-4708-8F12-0A94EA9A64CB}" destId="{AAD66351-A74D-4BAE-9F8B-C5E5ECF52A04}" srcOrd="1" destOrd="0" presId="urn:microsoft.com/office/officeart/2005/8/layout/target2"/>
    <dgm:cxn modelId="{5D948BB7-AEB8-4F49-9D55-F1360F8432C3}" type="presParOf" srcId="{AAD66351-A74D-4BAE-9F8B-C5E5ECF52A04}" destId="{8F438FAF-C577-470D-AD20-6E8C5D7B0159}" srcOrd="0" destOrd="0" presId="urn:microsoft.com/office/officeart/2005/8/layout/target2"/>
    <dgm:cxn modelId="{80418E96-89F9-4616-95A6-65A9B8C1AA6B}" type="presParOf" srcId="{D7CEAEB2-2122-4D70-AE2A-98BBBF9E8DD1}" destId="{4D35C9BC-C79A-4126-B684-47EDB14911B9}" srcOrd="1" destOrd="0" presId="urn:microsoft.com/office/officeart/2005/8/layout/target2"/>
    <dgm:cxn modelId="{36BBF219-9CED-4511-8180-DFB22B710DA7}" type="presParOf" srcId="{4D35C9BC-C79A-4126-B684-47EDB14911B9}" destId="{95A7AE4D-4947-4201-95AB-D0B84A6B3DB8}" srcOrd="0" destOrd="0" presId="urn:microsoft.com/office/officeart/2005/8/layout/target2"/>
    <dgm:cxn modelId="{235AE23E-7809-4D21-9CD1-1F07E9CEA5B9}" type="presParOf" srcId="{4D35C9BC-C79A-4126-B684-47EDB14911B9}" destId="{51DA4DB6-9DB2-43EB-8931-CB198EAD17B8}" srcOrd="1" destOrd="0" presId="urn:microsoft.com/office/officeart/2005/8/layout/target2"/>
    <dgm:cxn modelId="{12408CA4-10DE-4E2C-9535-095A72FC2767}" type="presParOf" srcId="{51DA4DB6-9DB2-43EB-8931-CB198EAD17B8}" destId="{20917537-8ED6-4BAC-97B3-0518484F274C}" srcOrd="0" destOrd="0" presId="urn:microsoft.com/office/officeart/2005/8/layout/target2"/>
    <dgm:cxn modelId="{2A60D818-366C-4DF5-9ED4-B8FEEE197BF3}" type="presParOf" srcId="{D7CEAEB2-2122-4D70-AE2A-98BBBF9E8DD1}" destId="{2CC20DC4-7F50-49B6-A87E-AA70460B8375}" srcOrd="2" destOrd="0" presId="urn:microsoft.com/office/officeart/2005/8/layout/target2"/>
    <dgm:cxn modelId="{C5E71558-A34A-4D1F-8543-3ABF8FAC4133}" type="presParOf" srcId="{2CC20DC4-7F50-49B6-A87E-AA70460B8375}" destId="{F1F3302F-C8CC-4311-9C25-A3740FA66609}" srcOrd="0" destOrd="0" presId="urn:microsoft.com/office/officeart/2005/8/layout/target2"/>
    <dgm:cxn modelId="{4A083D43-D6E1-46C1-B92D-3F71B1D31001}" type="presParOf" srcId="{2CC20DC4-7F50-49B6-A87E-AA70460B8375}" destId="{523F9ECD-E03D-446B-86AE-BA6E27A55232}" srcOrd="1" destOrd="0" presId="urn:microsoft.com/office/officeart/2005/8/layout/target2"/>
    <dgm:cxn modelId="{76BDA36E-128F-432B-953D-FC275BAA6C92}" type="presParOf" srcId="{523F9ECD-E03D-446B-86AE-BA6E27A55232}" destId="{D88E844E-79CB-4270-B62E-2098AFE9232F}" srcOrd="0" destOrd="0" presId="urn:microsoft.com/office/officeart/2005/8/layout/target2"/>
    <dgm:cxn modelId="{4CB49A65-0996-41B0-A668-E480E2DF98CC}" type="presParOf" srcId="{523F9ECD-E03D-446B-86AE-BA6E27A55232}" destId="{CA110F01-25B0-40E4-ACAB-16D3541FBBDB}" srcOrd="1" destOrd="0" presId="urn:microsoft.com/office/officeart/2005/8/layout/target2"/>
    <dgm:cxn modelId="{C80438B9-0192-4B58-A3CB-E11F428BA715}" type="presParOf" srcId="{523F9ECD-E03D-446B-86AE-BA6E27A55232}" destId="{BADBC161-B0D5-4821-A0B5-0F4BF83DA2EA}" srcOrd="2" destOrd="0" presId="urn:microsoft.com/office/officeart/2005/8/layout/target2"/>
    <dgm:cxn modelId="{8641FB7D-1727-4CF5-9A97-A166D56AEF2C}" type="presParOf" srcId="{523F9ECD-E03D-446B-86AE-BA6E27A55232}" destId="{7CBFC396-F2D6-4F31-9B32-7726E847491C}" srcOrd="3" destOrd="0" presId="urn:microsoft.com/office/officeart/2005/8/layout/target2"/>
    <dgm:cxn modelId="{62B51908-FA15-4F48-9014-E89A979155B3}" type="presParOf" srcId="{523F9ECD-E03D-446B-86AE-BA6E27A55232}" destId="{340CDAD0-4FF5-4533-BC24-0028BA835A5E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848F84-0646-4A2B-8170-B7C42BA708C9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351265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keyspace</a:t>
          </a:r>
        </a:p>
      </dsp:txBody>
      <dsp:txXfrm>
        <a:off x="112677" y="112677"/>
        <a:ext cx="8004246" cy="4300609"/>
      </dsp:txXfrm>
    </dsp:sp>
    <dsp:sp modelId="{8F438FAF-C577-470D-AD20-6E8C5D7B0159}">
      <dsp:nvSpPr>
        <dsp:cNvPr id="0" name=""/>
        <dsp:cNvSpPr/>
      </dsp:nvSpPr>
      <dsp:spPr>
        <a:xfrm>
          <a:off x="205740" y="1131490"/>
          <a:ext cx="1234440" cy="316817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settings</a:t>
          </a:r>
        </a:p>
      </dsp:txBody>
      <dsp:txXfrm>
        <a:off x="243703" y="1169453"/>
        <a:ext cx="1158514" cy="3092248"/>
      </dsp:txXfrm>
    </dsp:sp>
    <dsp:sp modelId="{95A7AE4D-4947-4201-95AB-D0B84A6B3DB8}">
      <dsp:nvSpPr>
        <dsp:cNvPr id="0" name=""/>
        <dsp:cNvSpPr/>
      </dsp:nvSpPr>
      <dsp:spPr>
        <a:xfrm>
          <a:off x="1645920" y="1131490"/>
          <a:ext cx="6377940" cy="3168174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2011791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column family</a:t>
          </a:r>
        </a:p>
      </dsp:txBody>
      <dsp:txXfrm>
        <a:off x="1743352" y="1228922"/>
        <a:ext cx="6183076" cy="2973310"/>
      </dsp:txXfrm>
    </dsp:sp>
    <dsp:sp modelId="{20917537-8ED6-4BAC-97B3-0518484F274C}">
      <dsp:nvSpPr>
        <dsp:cNvPr id="0" name=""/>
        <dsp:cNvSpPr/>
      </dsp:nvSpPr>
      <dsp:spPr>
        <a:xfrm>
          <a:off x="1805368" y="2240351"/>
          <a:ext cx="1275588" cy="182170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settings</a:t>
          </a:r>
        </a:p>
      </dsp:txBody>
      <dsp:txXfrm>
        <a:off x="1844597" y="2279580"/>
        <a:ext cx="1197130" cy="1743242"/>
      </dsp:txXfrm>
    </dsp:sp>
    <dsp:sp modelId="{F1F3302F-C8CC-4311-9C25-A3740FA66609}">
      <dsp:nvSpPr>
        <dsp:cNvPr id="0" name=""/>
        <dsp:cNvSpPr/>
      </dsp:nvSpPr>
      <dsp:spPr>
        <a:xfrm>
          <a:off x="3250692" y="2262981"/>
          <a:ext cx="4567428" cy="1810385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021862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column</a:t>
          </a:r>
        </a:p>
      </dsp:txBody>
      <dsp:txXfrm>
        <a:off x="3306368" y="2318657"/>
        <a:ext cx="4456076" cy="1699033"/>
      </dsp:txXfrm>
    </dsp:sp>
    <dsp:sp modelId="{D88E844E-79CB-4270-B62E-2098AFE9232F}">
      <dsp:nvSpPr>
        <dsp:cNvPr id="0" name=""/>
        <dsp:cNvSpPr/>
      </dsp:nvSpPr>
      <dsp:spPr>
        <a:xfrm>
          <a:off x="3364877" y="3077654"/>
          <a:ext cx="1417396" cy="81467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name</a:t>
          </a:r>
        </a:p>
      </dsp:txBody>
      <dsp:txXfrm>
        <a:off x="3389931" y="3102708"/>
        <a:ext cx="1367288" cy="764565"/>
      </dsp:txXfrm>
    </dsp:sp>
    <dsp:sp modelId="{BADBC161-B0D5-4821-A0B5-0F4BF83DA2EA}">
      <dsp:nvSpPr>
        <dsp:cNvPr id="0" name=""/>
        <dsp:cNvSpPr/>
      </dsp:nvSpPr>
      <dsp:spPr>
        <a:xfrm>
          <a:off x="4822598" y="3077654"/>
          <a:ext cx="1417396" cy="81467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value</a:t>
          </a:r>
        </a:p>
      </dsp:txBody>
      <dsp:txXfrm>
        <a:off x="4847652" y="3102708"/>
        <a:ext cx="1367288" cy="764565"/>
      </dsp:txXfrm>
    </dsp:sp>
    <dsp:sp modelId="{340CDAD0-4FF5-4533-BC24-0028BA835A5E}">
      <dsp:nvSpPr>
        <dsp:cNvPr id="0" name=""/>
        <dsp:cNvSpPr/>
      </dsp:nvSpPr>
      <dsp:spPr>
        <a:xfrm>
          <a:off x="6280319" y="3077654"/>
          <a:ext cx="1417396" cy="81467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timestamp</a:t>
          </a:r>
        </a:p>
      </dsp:txBody>
      <dsp:txXfrm>
        <a:off x="6305373" y="3102708"/>
        <a:ext cx="1367288" cy="764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E25A5E-7A06-4F4B-B66E-179FCF94BEA9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EC6FEF-5645-473C-B729-E5BD538E37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5777F93-873B-482E-99BB-4EFD98F8BA69}" type="slidenum">
              <a:rPr lang="en-US" altLang="en-US">
                <a:latin typeface="Arial" panose="020B0604020202020204" pitchFamily="34" charset="0"/>
              </a:rPr>
              <a:pPr eaLnBrk="1" hangingPunct="1"/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81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E007789F-813A-4379-829D-DF9E750967FD}" type="slidenum">
              <a:rPr lang="en-US" altLang="en-US" sz="1200">
                <a:latin typeface="Times New Roman" panose="02020603050405020304" pitchFamily="18" charset="0"/>
              </a:rPr>
              <a:pPr algn="r"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45F29-BF5A-4427-B7E1-405BDFFADB10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463D7-D40E-475B-ABAF-2D6464EE05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457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8A4C7-70A4-4334-91C8-AEFB6EF3746C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06CDF-6B6C-401A-97DA-8D7155E960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07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044-5FDA-4CD4-AF41-C2FEBC7947CC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21401-1AC1-448D-84AE-165B00336A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41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4F2C5-C3B5-48FB-B4E5-0C5FD8465C5F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65D57-F572-48D0-BBAF-8E195F20AD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32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BDA65-7F04-47D7-A93D-203CE9A9A2F1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E3E1B-4241-4CDD-BE68-F188904BC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091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21A09-D92D-403D-A6D6-18A85B588E30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3D05D-D2BA-47C9-BC56-A9C3D3C1D7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4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12A1E-76B7-4E4D-A4D8-33BF4B1877D4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FAD85-91E8-4595-B1A2-99802FB3EC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8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00D94-BA0B-44C3-9E8E-684FCB909EEF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BC44D-B1D9-4F10-B626-3F23397EE8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319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40958-3D1D-45AA-8FE6-5E91FA842EB5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DDE9A-70CA-4550-8BC5-722C6EEAE8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04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6BDEB-6CB4-4EC7-91A9-F93EC80BFFAC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34A77-4C86-4880-9AD2-69526FD958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94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A3DB3-CB41-4CE2-ACEF-901832F17D2A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AFBD6-C40E-43B5-A600-2A18FE72D8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9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5EED03-82FA-4E87-8C39-41EB068C9509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B3D9A23-8597-4C47-A52A-FC9C56E48E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Cassandra - A Decentralized Structured Storage System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77000" cy="1143000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chemeClr val="tx1"/>
                </a:solidFill>
              </a:rPr>
              <a:t> Avinash Lakshman and Prashant Malik</a:t>
            </a:r>
          </a:p>
          <a:p>
            <a:pPr eaLnBrk="1" hangingPunct="1"/>
            <a:r>
              <a:rPr lang="en-US" altLang="en-US" sz="2800">
                <a:solidFill>
                  <a:schemeClr val="tx1"/>
                </a:solidFill>
              </a:rPr>
              <a:t>Facebook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0400" y="5562600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Presented by Gregory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Kesden</a:t>
            </a:r>
            <a:endParaRPr lang="en-US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Gossip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Network Communication protocols inspired for real life </a:t>
            </a:r>
            <a:r>
              <a:rPr lang="en-US" sz="2500" b="1" dirty="0" err="1">
                <a:solidFill>
                  <a:srgbClr val="333C8D"/>
                </a:solidFill>
              </a:rPr>
              <a:t>rumour</a:t>
            </a:r>
            <a:r>
              <a:rPr lang="en-US" sz="2500" b="1" dirty="0">
                <a:solidFill>
                  <a:srgbClr val="333C8D"/>
                </a:solidFill>
              </a:rPr>
              <a:t> spreading.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Periodic, Pairwise, inter-node communication.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Low frequency communication ensures low cost.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Random selection of peers.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Example – Node A wish to search for pattern in data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100" b="1" dirty="0">
                <a:solidFill>
                  <a:srgbClr val="333C8D"/>
                </a:solidFill>
              </a:rPr>
              <a:t>Round 1 – Node A searches locally and then gossips with node B.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100" b="1" dirty="0">
                <a:solidFill>
                  <a:srgbClr val="333C8D"/>
                </a:solidFill>
              </a:rPr>
              <a:t>Round 2 – Node A,B gossips with C and 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100" b="1" dirty="0">
                <a:solidFill>
                  <a:srgbClr val="333C8D"/>
                </a:solidFill>
              </a:rPr>
              <a:t>Round 3 – Nodes A,B,C and D gossips with 4 other nodes ……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Round by round doubling makes protocol very robust.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100" b="1" dirty="0">
              <a:solidFill>
                <a:srgbClr val="333C8D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Gossip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Variety of Gossip Protocols exists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500" b="1" dirty="0">
              <a:solidFill>
                <a:srgbClr val="333C8D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100" b="1" dirty="0">
                <a:solidFill>
                  <a:srgbClr val="333C8D"/>
                </a:solidFill>
              </a:rPr>
              <a:t>Dissemination protocol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700" b="1" dirty="0">
                <a:solidFill>
                  <a:srgbClr val="333C8D"/>
                </a:solidFill>
              </a:rPr>
              <a:t>Event Dissemination: multicasts events via gossip. high latency might cause network strain.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700" b="1" dirty="0">
                <a:solidFill>
                  <a:srgbClr val="333C8D"/>
                </a:solidFill>
              </a:rPr>
              <a:t>Background data dissemination: continuous gossip about information regarding participating nodes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100" b="1" dirty="0">
              <a:solidFill>
                <a:srgbClr val="333C8D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100" b="1" dirty="0">
                <a:solidFill>
                  <a:srgbClr val="333C8D"/>
                </a:solidFill>
              </a:rPr>
              <a:t>Anti Entropy protocol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700" b="1" dirty="0">
                <a:solidFill>
                  <a:srgbClr val="333C8D"/>
                </a:solidFill>
              </a:rPr>
              <a:t>Used to repair replicated data by comparing and reconciling differences. This type of protocol is used in Cassandra to repair data in replications.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100" b="1" dirty="0">
              <a:solidFill>
                <a:srgbClr val="333C8D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Cluster Management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/>
          <a:lstStyle/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Uses Scuttleback (a Gossip protocol) to manage nodes.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Uses gossip for node membership and to transmit system control state.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Node Fail state is given by variable ‘phi’ which tells how likely a node might fail (suspicion level) instead of simple binary value (up/down). 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This type of system is known as Accrual Failure Detector.</a:t>
            </a:r>
          </a:p>
          <a:p>
            <a:pPr eaLnBrk="1" hangingPunct="1"/>
            <a:endParaRPr lang="en-US" altLang="en-US" sz="2500" b="1">
              <a:solidFill>
                <a:srgbClr val="333C8D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Accrual Failure Detector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If a node is faulty, the suspicion level monotonically increases with time.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500" b="1" dirty="0">
                <a:solidFill>
                  <a:srgbClr val="333C8D"/>
                </a:solidFill>
                <a:cs typeface="Arial" charset="0"/>
              </a:rPr>
              <a:t>         </a:t>
            </a:r>
            <a:r>
              <a:rPr lang="el-GR" sz="2500" dirty="0">
                <a:solidFill>
                  <a:srgbClr val="002060"/>
                </a:solidFill>
                <a:cs typeface="Arial" charset="0"/>
              </a:rPr>
              <a:t> Φ</a:t>
            </a:r>
            <a:r>
              <a:rPr lang="en-US" sz="2500" dirty="0">
                <a:solidFill>
                  <a:srgbClr val="002060"/>
                </a:solidFill>
              </a:rPr>
              <a:t>(t) </a:t>
            </a:r>
            <a:r>
              <a:rPr lang="en-US" sz="2500" dirty="0">
                <a:solidFill>
                  <a:srgbClr val="002060"/>
                </a:solidFill>
                <a:sym typeface="Wingdings" pitchFamily="2" charset="2"/>
              </a:rPr>
              <a:t> </a:t>
            </a:r>
            <a:r>
              <a:rPr lang="en-US" sz="2500" dirty="0">
                <a:solidFill>
                  <a:srgbClr val="002060"/>
                </a:solidFill>
                <a:cs typeface="Arial" charset="0"/>
                <a:sym typeface="Wingdings" pitchFamily="2" charset="2"/>
              </a:rPr>
              <a:t>k </a:t>
            </a:r>
            <a:r>
              <a:rPr lang="en-US" sz="2500" dirty="0">
                <a:solidFill>
                  <a:srgbClr val="002060"/>
                </a:solidFill>
              </a:rPr>
              <a:t>as t </a:t>
            </a:r>
            <a:r>
              <a:rPr lang="en-US" sz="2500" dirty="0">
                <a:solidFill>
                  <a:srgbClr val="002060"/>
                </a:solidFill>
                <a:sym typeface="Wingdings" pitchFamily="2" charset="2"/>
              </a:rPr>
              <a:t> </a:t>
            </a:r>
            <a:r>
              <a:rPr lang="en-US" sz="2500" dirty="0">
                <a:solidFill>
                  <a:srgbClr val="002060"/>
                </a:solidFill>
                <a:cs typeface="Arial" charset="0"/>
                <a:sym typeface="Wingdings" pitchFamily="2" charset="2"/>
              </a:rPr>
              <a:t>k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500" b="1" dirty="0">
                <a:solidFill>
                  <a:srgbClr val="333C8D"/>
                </a:solidFill>
                <a:cs typeface="Arial" charset="0"/>
                <a:sym typeface="Wingdings" pitchFamily="2" charset="2"/>
              </a:rPr>
              <a:t>Where k is a threshold variable (depends on system load) which tells a node is dead.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500" b="1" dirty="0">
                <a:solidFill>
                  <a:srgbClr val="333C8D"/>
                </a:solidFill>
                <a:cs typeface="Arial" charset="0"/>
                <a:sym typeface="Wingdings" pitchFamily="2" charset="2"/>
              </a:rPr>
              <a:t>If node is correct, phi will be constant set by application. Generally </a:t>
            </a:r>
            <a:r>
              <a:rPr lang="en-US" sz="2500" b="1" dirty="0">
                <a:solidFill>
                  <a:srgbClr val="002060"/>
                </a:solidFill>
              </a:rPr>
              <a:t>	</a:t>
            </a:r>
            <a:r>
              <a:rPr lang="el-GR" sz="2500" dirty="0">
                <a:solidFill>
                  <a:srgbClr val="002060"/>
                </a:solidFill>
                <a:cs typeface="Arial" charset="0"/>
              </a:rPr>
              <a:t> </a:t>
            </a:r>
            <a:endParaRPr lang="en-US" sz="2500" dirty="0">
              <a:solidFill>
                <a:srgbClr val="002060"/>
              </a:solidFill>
              <a:cs typeface="Arial" charset="0"/>
            </a:endParaRPr>
          </a:p>
          <a:p>
            <a:pPr marL="400050" lvl="2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500" dirty="0">
                <a:solidFill>
                  <a:srgbClr val="002060"/>
                </a:solidFill>
                <a:cs typeface="Arial" charset="0"/>
              </a:rPr>
              <a:t>	   </a:t>
            </a:r>
            <a:r>
              <a:rPr lang="el-GR" sz="2500" dirty="0">
                <a:solidFill>
                  <a:srgbClr val="002060"/>
                </a:solidFill>
                <a:cs typeface="Arial" charset="0"/>
              </a:rPr>
              <a:t>Φ</a:t>
            </a:r>
            <a:r>
              <a:rPr lang="en-US" sz="2500" dirty="0">
                <a:solidFill>
                  <a:srgbClr val="002060"/>
                </a:solidFill>
              </a:rPr>
              <a:t>(t) </a:t>
            </a:r>
            <a:r>
              <a:rPr lang="en-US" sz="2500" dirty="0">
                <a:solidFill>
                  <a:srgbClr val="002060"/>
                </a:solidFill>
                <a:sym typeface="Wingdings" pitchFamily="2" charset="2"/>
              </a:rPr>
              <a:t>= 0</a:t>
            </a:r>
            <a:endParaRPr lang="en-US" sz="2500" b="1" dirty="0">
              <a:solidFill>
                <a:srgbClr val="002060"/>
              </a:solidFill>
              <a:cs typeface="Arial" charset="0"/>
              <a:sym typeface="Wingdings" pitchFamily="2" charset="2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500" dirty="0">
              <a:solidFill>
                <a:srgbClr val="002060"/>
              </a:solidFill>
              <a:cs typeface="Arial" charset="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Bootstrapping and Scaling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/>
          <a:lstStyle/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Two ways to add new node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New node gets assigned a random token which gives its position in the ring. It gossips its location to rest of the ring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New node reads its config file to contact it initial contact points.</a:t>
            </a:r>
            <a:endParaRPr lang="en-US" altLang="en-US" sz="2500" b="1">
              <a:solidFill>
                <a:srgbClr val="333C8D"/>
              </a:solidFill>
            </a:endParaRP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New nodes are added manually by administrator via CLI or Web interface provided by Cassandra.</a:t>
            </a:r>
          </a:p>
          <a:p>
            <a:pPr eaLnBrk="1" hangingPunct="1"/>
            <a:endParaRPr lang="en-US" altLang="en-US" sz="2500" b="1">
              <a:solidFill>
                <a:srgbClr val="333C8D"/>
              </a:solidFill>
            </a:endParaRP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Scaling in Cassandra is designed to be easy. 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Lightly loaded nodes can move in the ring to alleviate heavily loaded nodes.</a:t>
            </a:r>
          </a:p>
          <a:p>
            <a:pPr eaLnBrk="1" hangingPunct="1"/>
            <a:endParaRPr lang="en-US" altLang="en-US" sz="2100" b="1">
              <a:solidFill>
                <a:srgbClr val="333C8D"/>
              </a:solidFill>
            </a:endParaRPr>
          </a:p>
          <a:p>
            <a:pPr lvl="1" eaLnBrk="1" hangingPunct="1"/>
            <a:endParaRPr lang="en-US" altLang="en-US" sz="2100" b="1">
              <a:solidFill>
                <a:srgbClr val="333C8D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Local Persistence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/>
          <a:lstStyle/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Relies on local file system for data persistency.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Write operations happens in 2 steps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Write to commit log in local disk of the node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Update in-memory data structure.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Why 2 steps or any preference to order or execution?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Read operation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Looks up in-memory ds first before looking up files on disk.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Uses Bloom Filter (summarization of keys in file store in memory) to avoid looking up files that do not contain the key.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600200"/>
            <a:ext cx="6248400" cy="495018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304800"/>
            <a:ext cx="8229600" cy="944562"/>
          </a:xfrm>
          <a:prstGeom prst="rect">
            <a:avLst/>
          </a:prstGeom>
          <a:solidFill>
            <a:srgbClr val="333C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I/O Architecture</a:t>
            </a:r>
          </a:p>
        </p:txBody>
      </p:sp>
    </p:spTree>
    <p:extLst>
      <p:ext uri="{BB962C8B-B14F-4D97-AF65-F5344CB8AC3E}">
        <p14:creationId xmlns:p14="http://schemas.microsoft.com/office/powerpoint/2010/main" val="2182854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ud 20"/>
          <p:cNvSpPr/>
          <p:nvPr/>
        </p:nvSpPr>
        <p:spPr>
          <a:xfrm>
            <a:off x="1447800" y="2438400"/>
            <a:ext cx="5410200" cy="914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3200400" y="207645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Query</a:t>
            </a:r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>
            <a:off x="3962400" y="3170238"/>
            <a:ext cx="0" cy="6397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2133600" y="3367088"/>
            <a:ext cx="2057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Closest replica</a:t>
            </a:r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2590800" y="2676525"/>
            <a:ext cx="38862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Cassandra Cluster</a:t>
            </a:r>
          </a:p>
        </p:txBody>
      </p:sp>
      <p:sp>
        <p:nvSpPr>
          <p:cNvPr id="17415" name="Text Box 13"/>
          <p:cNvSpPr txBox="1">
            <a:spLocks noChangeArrowheads="1"/>
          </p:cNvSpPr>
          <p:nvPr/>
        </p:nvSpPr>
        <p:spPr bwMode="auto">
          <a:xfrm>
            <a:off x="3200400" y="3814763"/>
            <a:ext cx="20574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Replica A</a:t>
            </a:r>
          </a:p>
        </p:txBody>
      </p:sp>
      <p:sp>
        <p:nvSpPr>
          <p:cNvPr id="11275" name="Text Box 17"/>
          <p:cNvSpPr txBox="1">
            <a:spLocks noChangeArrowheads="1"/>
          </p:cNvSpPr>
          <p:nvPr/>
        </p:nvSpPr>
        <p:spPr bwMode="auto">
          <a:xfrm>
            <a:off x="4267200" y="2057400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Result</a:t>
            </a:r>
          </a:p>
        </p:txBody>
      </p:sp>
      <p:sp>
        <p:nvSpPr>
          <p:cNvPr id="17417" name="Text Box 18"/>
          <p:cNvSpPr txBox="1">
            <a:spLocks noChangeArrowheads="1"/>
          </p:cNvSpPr>
          <p:nvPr/>
        </p:nvSpPr>
        <p:spPr bwMode="auto">
          <a:xfrm>
            <a:off x="2133600" y="5491163"/>
            <a:ext cx="1828800" cy="37623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Replica B</a:t>
            </a:r>
          </a:p>
        </p:txBody>
      </p:sp>
      <p:sp>
        <p:nvSpPr>
          <p:cNvPr id="17418" name="Text Box 19"/>
          <p:cNvSpPr txBox="1">
            <a:spLocks noChangeArrowheads="1"/>
          </p:cNvSpPr>
          <p:nvPr/>
        </p:nvSpPr>
        <p:spPr bwMode="auto">
          <a:xfrm>
            <a:off x="4724400" y="5491163"/>
            <a:ext cx="1828800" cy="37623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Replica C</a:t>
            </a:r>
          </a:p>
        </p:txBody>
      </p:sp>
      <p:sp>
        <p:nvSpPr>
          <p:cNvPr id="11278" name="Line 20"/>
          <p:cNvSpPr>
            <a:spLocks noChangeShapeType="1"/>
          </p:cNvSpPr>
          <p:nvPr/>
        </p:nvSpPr>
        <p:spPr bwMode="auto">
          <a:xfrm flipH="1">
            <a:off x="3352800" y="4195763"/>
            <a:ext cx="3810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9" name="Line 21"/>
          <p:cNvSpPr>
            <a:spLocks noChangeShapeType="1"/>
          </p:cNvSpPr>
          <p:nvPr/>
        </p:nvSpPr>
        <p:spPr bwMode="auto">
          <a:xfrm>
            <a:off x="4724400" y="4195763"/>
            <a:ext cx="5334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80" name="Text Box 22"/>
          <p:cNvSpPr txBox="1">
            <a:spLocks noChangeArrowheads="1"/>
          </p:cNvSpPr>
          <p:nvPr/>
        </p:nvSpPr>
        <p:spPr bwMode="auto">
          <a:xfrm>
            <a:off x="3505200" y="459105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Digest Query</a:t>
            </a:r>
          </a:p>
        </p:txBody>
      </p:sp>
      <p:sp>
        <p:nvSpPr>
          <p:cNvPr id="11281" name="Text Box 25"/>
          <p:cNvSpPr txBox="1">
            <a:spLocks noChangeArrowheads="1"/>
          </p:cNvSpPr>
          <p:nvPr/>
        </p:nvSpPr>
        <p:spPr bwMode="auto">
          <a:xfrm>
            <a:off x="1143000" y="4805363"/>
            <a:ext cx="1981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Digest Response</a:t>
            </a:r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>
            <a:off x="3962400" y="1681163"/>
            <a:ext cx="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4343400" y="1681163"/>
            <a:ext cx="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flipH="1">
            <a:off x="2971800" y="4191000"/>
            <a:ext cx="3810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5105400" y="4191000"/>
            <a:ext cx="5334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5410200" y="48006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Digest Response</a:t>
            </a:r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4343400" y="3170238"/>
            <a:ext cx="0" cy="6397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3962400" y="33670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Result</a:t>
            </a:r>
          </a:p>
        </p:txBody>
      </p:sp>
      <p:sp>
        <p:nvSpPr>
          <p:cNvPr id="17430" name="Text Box 13"/>
          <p:cNvSpPr txBox="1">
            <a:spLocks noChangeArrowheads="1"/>
          </p:cNvSpPr>
          <p:nvPr/>
        </p:nvSpPr>
        <p:spPr bwMode="auto">
          <a:xfrm>
            <a:off x="3124200" y="1300163"/>
            <a:ext cx="20574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Client</a:t>
            </a:r>
          </a:p>
        </p:txBody>
      </p:sp>
      <p:sp>
        <p:nvSpPr>
          <p:cNvPr id="29" name="Left-Up Arrow 28"/>
          <p:cNvSpPr/>
          <p:nvPr/>
        </p:nvSpPr>
        <p:spPr>
          <a:xfrm rot="10800000">
            <a:off x="2286000" y="3810000"/>
            <a:ext cx="838200" cy="1600200"/>
          </a:xfrm>
          <a:prstGeom prst="leftUpArrow">
            <a:avLst>
              <a:gd name="adj1" fmla="val 25000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Left-Up Arrow 29"/>
          <p:cNvSpPr/>
          <p:nvPr/>
        </p:nvSpPr>
        <p:spPr>
          <a:xfrm rot="16200000">
            <a:off x="4953000" y="4191000"/>
            <a:ext cx="1600200" cy="838200"/>
          </a:xfrm>
          <a:prstGeom prst="leftUpArrow">
            <a:avLst>
              <a:gd name="adj1" fmla="val 25000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ounded Rectangular Callout 32"/>
          <p:cNvSpPr/>
          <p:nvPr/>
        </p:nvSpPr>
        <p:spPr>
          <a:xfrm>
            <a:off x="6705600" y="3200400"/>
            <a:ext cx="1905000" cy="914400"/>
          </a:xfrm>
          <a:prstGeom prst="wedgeRoundRectCallout">
            <a:avLst>
              <a:gd name="adj1" fmla="val -270833"/>
              <a:gd name="adj2" fmla="val 15153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6705600" y="3200400"/>
            <a:ext cx="1905000" cy="914400"/>
          </a:xfrm>
          <a:prstGeom prst="wedgeRoundRectCallout">
            <a:avLst>
              <a:gd name="adj1" fmla="val -88833"/>
              <a:gd name="adj2" fmla="val 12028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Read repair if digests differ</a:t>
            </a:r>
          </a:p>
        </p:txBody>
      </p:sp>
      <p:sp>
        <p:nvSpPr>
          <p:cNvPr id="17435" name="Title 1"/>
          <p:cNvSpPr>
            <a:spLocks noGrp="1"/>
          </p:cNvSpPr>
          <p:nvPr>
            <p:ph type="title"/>
          </p:nvPr>
        </p:nvSpPr>
        <p:spPr>
          <a:xfrm>
            <a:off x="419100" y="228600"/>
            <a:ext cx="8229600" cy="944563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Read Operation</a:t>
            </a:r>
          </a:p>
        </p:txBody>
      </p:sp>
      <p:sp>
        <p:nvSpPr>
          <p:cNvPr id="17436" name="TextBox 31"/>
          <p:cNvSpPr txBox="1">
            <a:spLocks noChangeArrowheads="1"/>
          </p:cNvSpPr>
          <p:nvPr/>
        </p:nvSpPr>
        <p:spPr bwMode="auto">
          <a:xfrm>
            <a:off x="457200" y="6454775"/>
            <a:ext cx="8153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lvl="1" eaLnBrk="1" hangingPunct="1"/>
            <a:r>
              <a:rPr lang="en-US" altLang="en-US" sz="1200"/>
              <a:t>* Figure taken from  Avinash Lakshman and Prashant Malik (authors of the paper) slides.</a:t>
            </a:r>
            <a:endParaRPr lang="en-US" altLang="en-US" sz="1200" b="1">
              <a:solidFill>
                <a:srgbClr val="333C8D"/>
              </a:solidFill>
            </a:endParaRPr>
          </a:p>
          <a:p>
            <a:pPr eaLnBrk="1" hangingPunct="1"/>
            <a:r>
              <a:rPr lang="en-US" altLang="en-US"/>
              <a:t>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1" grpId="0"/>
      <p:bldP spid="11275" grpId="0"/>
      <p:bldP spid="11280" grpId="0"/>
      <p:bldP spid="11280" grpId="1"/>
      <p:bldP spid="11281" grpId="0"/>
      <p:bldP spid="11281" grpId="1"/>
      <p:bldP spid="24" grpId="0"/>
      <p:bldP spid="24" grpId="1"/>
      <p:bldP spid="26" grpId="0"/>
      <p:bldP spid="33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Facebook Inbox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Cassandra developed to address this problem.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50+TB of user messages data in 150 node cluster on which Cassandra is tested.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Search user index of all messages  in 2 ways.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100" b="1" dirty="0">
                <a:solidFill>
                  <a:srgbClr val="333C8D"/>
                </a:solidFill>
              </a:rPr>
              <a:t>Term search : search by a key word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100" b="1" dirty="0">
                <a:solidFill>
                  <a:srgbClr val="333C8D"/>
                </a:solidFill>
              </a:rPr>
              <a:t>Interactions search : search by a user id</a:t>
            </a:r>
            <a:endParaRPr lang="en-US" sz="2500" b="1" dirty="0">
              <a:solidFill>
                <a:srgbClr val="333C8D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500" b="1" dirty="0">
              <a:solidFill>
                <a:srgbClr val="333C8D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500" b="1" dirty="0">
              <a:solidFill>
                <a:srgbClr val="333C8D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100" b="1" dirty="0">
              <a:solidFill>
                <a:srgbClr val="333C8D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33600" y="4648200"/>
          <a:ext cx="4367212" cy="134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60">
                <a:tc>
                  <a:txBody>
                    <a:bodyPr/>
                    <a:lstStyle/>
                    <a:p>
                      <a:r>
                        <a:rPr lang="en-US" sz="1600" dirty="0"/>
                        <a:t>Latency</a:t>
                      </a:r>
                      <a:r>
                        <a:rPr lang="en-US" sz="1600" baseline="0" dirty="0"/>
                        <a:t> Stat</a:t>
                      </a:r>
                      <a:endParaRPr lang="en-US" sz="1600" dirty="0"/>
                    </a:p>
                  </a:txBody>
                  <a:tcPr marL="91429" marR="91429" marT="45731" marB="4573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Search Interactions</a:t>
                      </a:r>
                    </a:p>
                  </a:txBody>
                  <a:tcPr marL="91429" marR="91429" marT="45731" marB="4573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Term Search</a:t>
                      </a:r>
                    </a:p>
                  </a:txBody>
                  <a:tcPr marL="91429" marR="91429" marT="45731" marB="457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60">
                <a:tc>
                  <a:txBody>
                    <a:bodyPr/>
                    <a:lstStyle/>
                    <a:p>
                      <a:r>
                        <a:rPr lang="en-US" sz="1600" dirty="0"/>
                        <a:t>Min</a:t>
                      </a:r>
                    </a:p>
                  </a:txBody>
                  <a:tcPr marL="91429" marR="91429" marT="45731" marB="4573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7.69</a:t>
                      </a:r>
                      <a:r>
                        <a:rPr lang="en-US" sz="1600" baseline="0" dirty="0"/>
                        <a:t> ms</a:t>
                      </a:r>
                      <a:endParaRPr lang="en-US" sz="1600" dirty="0"/>
                    </a:p>
                  </a:txBody>
                  <a:tcPr marL="91429" marR="91429"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7.78 ms</a:t>
                      </a:r>
                    </a:p>
                  </a:txBody>
                  <a:tcPr marL="91429" marR="91429"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60">
                <a:tc>
                  <a:txBody>
                    <a:bodyPr/>
                    <a:lstStyle/>
                    <a:p>
                      <a:r>
                        <a:rPr lang="en-US" sz="1600" dirty="0"/>
                        <a:t>Median</a:t>
                      </a:r>
                    </a:p>
                  </a:txBody>
                  <a:tcPr marL="91429" marR="91429" marT="45731" marB="4573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15.69 ms</a:t>
                      </a:r>
                    </a:p>
                  </a:txBody>
                  <a:tcPr marL="91429" marR="91429"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18.27 </a:t>
                      </a:r>
                      <a:r>
                        <a:rPr lang="en-US" sz="1600" dirty="0" err="1"/>
                        <a:t>ms</a:t>
                      </a:r>
                      <a:endParaRPr lang="en-US" sz="1600" dirty="0"/>
                    </a:p>
                  </a:txBody>
                  <a:tcPr marL="91429" marR="91429"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60">
                <a:tc>
                  <a:txBody>
                    <a:bodyPr/>
                    <a:lstStyle/>
                    <a:p>
                      <a:r>
                        <a:rPr lang="en-US" sz="1600" dirty="0"/>
                        <a:t>Max</a:t>
                      </a:r>
                    </a:p>
                  </a:txBody>
                  <a:tcPr marL="91429" marR="91429" marT="45731" marB="4573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26.13 ms</a:t>
                      </a:r>
                    </a:p>
                  </a:txBody>
                  <a:tcPr marL="91429" marR="91429" marT="45711" marB="4571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44.41 ms</a:t>
                      </a:r>
                    </a:p>
                  </a:txBody>
                  <a:tcPr marL="91429" marR="91429"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Comparison with 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002060"/>
                </a:solidFill>
              </a:rPr>
              <a:t>MySQL &gt; 50 GB Data </a:t>
            </a:r>
            <a:br>
              <a:rPr lang="en-US" sz="2500" b="1" dirty="0">
                <a:solidFill>
                  <a:srgbClr val="002060"/>
                </a:solidFill>
              </a:rPr>
            </a:br>
            <a:r>
              <a:rPr lang="en-US" sz="2500" b="1" dirty="0">
                <a:solidFill>
                  <a:srgbClr val="002060"/>
                </a:solidFill>
              </a:rPr>
              <a:t>Writes Average : ~300 </a:t>
            </a:r>
            <a:r>
              <a:rPr lang="en-US" sz="2500" b="1" dirty="0" err="1">
                <a:solidFill>
                  <a:srgbClr val="002060"/>
                </a:solidFill>
              </a:rPr>
              <a:t>ms</a:t>
            </a:r>
            <a:br>
              <a:rPr lang="en-US" sz="2500" b="1" dirty="0">
                <a:solidFill>
                  <a:srgbClr val="002060"/>
                </a:solidFill>
              </a:rPr>
            </a:br>
            <a:r>
              <a:rPr lang="en-US" sz="2500" b="1" dirty="0">
                <a:solidFill>
                  <a:srgbClr val="002060"/>
                </a:solidFill>
              </a:rPr>
              <a:t>Reads Average : ~350 </a:t>
            </a:r>
            <a:r>
              <a:rPr lang="en-US" sz="2500" b="1" dirty="0" err="1">
                <a:solidFill>
                  <a:srgbClr val="002060"/>
                </a:solidFill>
              </a:rPr>
              <a:t>ms</a:t>
            </a:r>
            <a:endParaRPr lang="en-US" sz="2500" b="1" dirty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500" b="1"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002060"/>
                </a:solidFill>
              </a:rPr>
              <a:t>Cassandra &gt; 50 GB Data</a:t>
            </a:r>
            <a:br>
              <a:rPr lang="en-US" sz="2500" b="1" dirty="0">
                <a:solidFill>
                  <a:srgbClr val="002060"/>
                </a:solidFill>
              </a:rPr>
            </a:br>
            <a:r>
              <a:rPr lang="en-US" sz="2500" b="1" dirty="0">
                <a:solidFill>
                  <a:srgbClr val="002060"/>
                </a:solidFill>
              </a:rPr>
              <a:t>Writes Average : 0.12 </a:t>
            </a:r>
            <a:r>
              <a:rPr lang="en-US" sz="2500" b="1" dirty="0" err="1">
                <a:solidFill>
                  <a:srgbClr val="002060"/>
                </a:solidFill>
              </a:rPr>
              <a:t>ms</a:t>
            </a:r>
            <a:br>
              <a:rPr lang="en-US" sz="2500" b="1" dirty="0">
                <a:solidFill>
                  <a:srgbClr val="002060"/>
                </a:solidFill>
              </a:rPr>
            </a:br>
            <a:r>
              <a:rPr lang="en-US" sz="2500" b="1" dirty="0">
                <a:solidFill>
                  <a:srgbClr val="002060"/>
                </a:solidFill>
              </a:rPr>
              <a:t>Reads Average : 15 </a:t>
            </a:r>
            <a:r>
              <a:rPr lang="en-US" sz="2500" b="1" dirty="0" err="1">
                <a:solidFill>
                  <a:srgbClr val="002060"/>
                </a:solidFill>
              </a:rPr>
              <a:t>ms</a:t>
            </a:r>
            <a:endParaRPr lang="en-US" sz="2500" b="1"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500" b="1"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002060"/>
                </a:solidFill>
              </a:rPr>
              <a:t>Stats provided by Authors using </a:t>
            </a:r>
            <a:r>
              <a:rPr lang="en-US" sz="2500" b="1" dirty="0" err="1">
                <a:solidFill>
                  <a:srgbClr val="002060"/>
                </a:solidFill>
              </a:rPr>
              <a:t>facebook</a:t>
            </a:r>
            <a:r>
              <a:rPr lang="en-US" sz="2500" b="1" dirty="0">
                <a:solidFill>
                  <a:srgbClr val="002060"/>
                </a:solidFill>
              </a:rPr>
              <a:t> data.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/>
          <a:lstStyle/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Outline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Data Model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System Architecture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Implementation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Experiments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Comparison using YCSB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/>
          <a:lstStyle/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Following results taken from ‘Benchmarking Cloud Serving Systems with YCSB’ by Brain F Cooper et all.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YCSB is Yahoo Cloud Server Benchmarking framework.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Comparison between Cassandra, HBase, PNUTS, and MySQL.</a:t>
            </a:r>
          </a:p>
          <a:p>
            <a:pPr eaLnBrk="1" hangingPunct="1"/>
            <a:endParaRPr lang="en-US" altLang="en-US" sz="2500" b="1">
              <a:solidFill>
                <a:srgbClr val="333C8D"/>
              </a:solidFill>
            </a:endParaRP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Cassandra and Hbase have higher read latencies on a read heavy workload than PNUTS and MySQL, and lower update latencies on a write heavy workload.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PNUTS and Cassandra scaled well as the number of servers and workload increased proportionally.</a:t>
            </a:r>
          </a:p>
          <a:p>
            <a:pPr eaLnBrk="1" hangingPunct="1"/>
            <a:endParaRPr lang="en-US" altLang="en-US" sz="2500" b="1">
              <a:solidFill>
                <a:srgbClr val="333C8D"/>
              </a:solidFill>
            </a:endParaRPr>
          </a:p>
          <a:p>
            <a:pPr eaLnBrk="1" hangingPunct="1"/>
            <a:endParaRPr lang="en-US" altLang="en-US" sz="2500" b="1">
              <a:solidFill>
                <a:srgbClr val="333C8D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Comparison using YCSB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Cassandra, </a:t>
            </a:r>
            <a:r>
              <a:rPr lang="en-US" sz="2500" b="1" dirty="0" err="1">
                <a:solidFill>
                  <a:srgbClr val="333C8D"/>
                </a:solidFill>
              </a:rPr>
              <a:t>HBase</a:t>
            </a:r>
            <a:r>
              <a:rPr lang="en-US" sz="2500" b="1" dirty="0">
                <a:solidFill>
                  <a:srgbClr val="333C8D"/>
                </a:solidFill>
              </a:rPr>
              <a:t> and PNUTS were able to grow elastically while the workload was executing.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PNUTS and Cassandra scaled well as the number of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servers and workload increased proportionally. </a:t>
            </a:r>
            <a:r>
              <a:rPr lang="en-US" sz="2500" b="1" dirty="0" err="1">
                <a:solidFill>
                  <a:srgbClr val="333C8D"/>
                </a:solidFill>
              </a:rPr>
              <a:t>HBase’s</a:t>
            </a:r>
            <a:endParaRPr lang="en-US" sz="2500" b="1" dirty="0">
              <a:solidFill>
                <a:srgbClr val="333C8D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performance was more erratic as the system scaled.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500" b="1" dirty="0">
              <a:solidFill>
                <a:srgbClr val="333C8D"/>
              </a:solidFill>
            </a:endParaRP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3808413"/>
            <a:ext cx="8348663" cy="302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944563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/>
          <a:lstStyle/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Extension of Bigtable with aspects of Dynamo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Motivations:</a:t>
            </a:r>
          </a:p>
          <a:p>
            <a:pPr lvl="1" eaLnBrk="1" hangingPunct="1"/>
            <a:r>
              <a:rPr lang="en-US" altLang="en-US" sz="2500" b="1">
                <a:solidFill>
                  <a:srgbClr val="333C8D"/>
                </a:solidFill>
              </a:rPr>
              <a:t>High Availability</a:t>
            </a:r>
          </a:p>
          <a:p>
            <a:pPr lvl="1" eaLnBrk="1" hangingPunct="1"/>
            <a:r>
              <a:rPr lang="en-US" altLang="en-US" sz="2500" b="1">
                <a:solidFill>
                  <a:srgbClr val="333C8D"/>
                </a:solidFill>
              </a:rPr>
              <a:t>High Write Throughput</a:t>
            </a:r>
          </a:p>
          <a:p>
            <a:pPr lvl="1" eaLnBrk="1" hangingPunct="1"/>
            <a:r>
              <a:rPr lang="en-US" altLang="en-US" sz="2500" b="1">
                <a:solidFill>
                  <a:srgbClr val="333C8D"/>
                </a:solidFill>
              </a:rPr>
              <a:t>Fail Tolerance</a:t>
            </a:r>
          </a:p>
          <a:p>
            <a:pPr lvl="1" eaLnBrk="1" hangingPunct="1"/>
            <a:endParaRPr lang="en-US" altLang="en-US" sz="2500" b="1">
              <a:solidFill>
                <a:srgbClr val="333C8D"/>
              </a:solidFill>
            </a:endParaRPr>
          </a:p>
          <a:p>
            <a:pPr eaLnBrk="1" hangingPunct="1"/>
            <a:endParaRPr lang="en-US" altLang="en-US" sz="2500" b="1">
              <a:solidFill>
                <a:srgbClr val="333C8D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Data Model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/>
          <a:lstStyle/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Table is a multi dimensional map indexed by key (row key).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Columns are grouped into Column Families.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2 Types of Column Families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Simple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Super (nested Column Families)</a:t>
            </a: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Each Column has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Name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Value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Timestamp</a:t>
            </a:r>
          </a:p>
          <a:p>
            <a:pPr eaLnBrk="1" hangingPunct="1"/>
            <a:endParaRPr lang="en-US" altLang="en-US" sz="2500" b="1">
              <a:solidFill>
                <a:srgbClr val="333C8D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Data Model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/>
        </p:nvGraphicFramePr>
        <p:xfrm>
          <a:off x="4572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457200" y="6477000"/>
            <a:ext cx="8153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lvl="1" eaLnBrk="1" hangingPunct="1"/>
            <a:r>
              <a:rPr lang="en-US" altLang="en-US" sz="1200"/>
              <a:t>* Figure taken from Eben Hewitt’s (author of Oreilly’s Cassandra book) slides.</a:t>
            </a:r>
            <a:endParaRPr lang="en-US" altLang="en-US" sz="1200" b="1">
              <a:solidFill>
                <a:srgbClr val="333C8D"/>
              </a:solidFill>
            </a:endParaRPr>
          </a:p>
          <a:p>
            <a:pPr eaLnBrk="1" hangingPunct="1"/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333C8D"/>
                </a:solidFill>
              </a:rPr>
              <a:t>Partitioning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333C8D"/>
                </a:solidFill>
              </a:rPr>
              <a:t>How data is partitioned across nodes</a:t>
            </a:r>
          </a:p>
          <a:p>
            <a:pPr eaLnBrk="1" hangingPunct="1"/>
            <a:r>
              <a:rPr lang="en-US" altLang="en-US" b="1">
                <a:solidFill>
                  <a:srgbClr val="333C8D"/>
                </a:solidFill>
              </a:rPr>
              <a:t>Replication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333C8D"/>
                </a:solidFill>
              </a:rPr>
              <a:t>How data is duplicated across nodes</a:t>
            </a:r>
          </a:p>
          <a:p>
            <a:pPr eaLnBrk="1" hangingPunct="1"/>
            <a:r>
              <a:rPr lang="en-US" altLang="en-US" b="1">
                <a:solidFill>
                  <a:srgbClr val="333C8D"/>
                </a:solidFill>
              </a:rPr>
              <a:t>Cluster Membership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333C8D"/>
                </a:solidFill>
              </a:rPr>
              <a:t>How nodes are added, deleted to the cluster</a:t>
            </a:r>
          </a:p>
        </p:txBody>
      </p:sp>
      <p:sp>
        <p:nvSpPr>
          <p:cNvPr id="7171" name="Title 1"/>
          <p:cNvSpPr txBox="1">
            <a:spLocks/>
          </p:cNvSpPr>
          <p:nvPr/>
        </p:nvSpPr>
        <p:spPr bwMode="auto">
          <a:xfrm>
            <a:off x="457200" y="457200"/>
            <a:ext cx="8229600" cy="725488"/>
          </a:xfrm>
          <a:prstGeom prst="rect">
            <a:avLst/>
          </a:prstGeom>
          <a:solidFill>
            <a:srgbClr val="333C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bg1"/>
                </a:solidFill>
              </a:rPr>
              <a:t>System Architecture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Nodes are </a:t>
            </a:r>
            <a:r>
              <a:rPr lang="en-US" sz="2500" b="1" i="1" dirty="0">
                <a:solidFill>
                  <a:srgbClr val="333C8D"/>
                </a:solidFill>
              </a:rPr>
              <a:t>logically</a:t>
            </a:r>
            <a:r>
              <a:rPr lang="en-US" sz="2500" b="1" dirty="0">
                <a:solidFill>
                  <a:srgbClr val="333C8D"/>
                </a:solidFill>
              </a:rPr>
              <a:t> structured in Ring Topology.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Hashed value of key associated with data partition is used to assign it to a node in the ring.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Hashing rounds off after certain value to support ring structure.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500" b="1" dirty="0">
              <a:solidFill>
                <a:srgbClr val="333C8D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solidFill>
                  <a:srgbClr val="333C8D"/>
                </a:solidFill>
              </a:rPr>
              <a:t>Lightly loaded nodes moves position to alleviate highly loaded nodes.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500" b="1" dirty="0">
              <a:solidFill>
                <a:srgbClr val="333C8D"/>
              </a:solidFill>
            </a:endParaRPr>
          </a:p>
        </p:txBody>
      </p:sp>
      <p:sp>
        <p:nvSpPr>
          <p:cNvPr id="8195" name="Title 1"/>
          <p:cNvSpPr txBox="1">
            <a:spLocks/>
          </p:cNvSpPr>
          <p:nvPr/>
        </p:nvSpPr>
        <p:spPr bwMode="auto">
          <a:xfrm>
            <a:off x="457200" y="274638"/>
            <a:ext cx="8229600" cy="725487"/>
          </a:xfrm>
          <a:prstGeom prst="rect">
            <a:avLst/>
          </a:prstGeom>
          <a:solidFill>
            <a:srgbClr val="333C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bg1"/>
                </a:solidFill>
              </a:rPr>
              <a:t>Partitioning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333C8D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Replication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03225" y="1671638"/>
            <a:ext cx="8364538" cy="4857750"/>
          </a:xfrm>
        </p:spPr>
        <p:txBody>
          <a:bodyPr/>
          <a:lstStyle/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Each data item is replicated at N (replication factor) nodes.</a:t>
            </a:r>
          </a:p>
          <a:p>
            <a:pPr eaLnBrk="1" hangingPunct="1"/>
            <a:endParaRPr lang="en-US" altLang="en-US" sz="2500" b="1">
              <a:solidFill>
                <a:srgbClr val="333C8D"/>
              </a:solidFill>
            </a:endParaRPr>
          </a:p>
          <a:p>
            <a:pPr eaLnBrk="1" hangingPunct="1"/>
            <a:r>
              <a:rPr lang="en-US" altLang="en-US" sz="2500" b="1">
                <a:solidFill>
                  <a:srgbClr val="333C8D"/>
                </a:solidFill>
              </a:rPr>
              <a:t>Different Replication Policies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Rack Unaware – </a:t>
            </a:r>
            <a:r>
              <a:rPr lang="en-US" altLang="en-US" sz="2100">
                <a:solidFill>
                  <a:srgbClr val="333C8D"/>
                </a:solidFill>
              </a:rPr>
              <a:t>replicate data at N-1 successive nodes after its coordinator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Rack Aware – </a:t>
            </a:r>
            <a:r>
              <a:rPr lang="en-US" altLang="en-US" sz="2100">
                <a:solidFill>
                  <a:srgbClr val="333C8D"/>
                </a:solidFill>
              </a:rPr>
              <a:t>uses ‘Zookeeper’ to choose a leader which tells nodes the range they are replicas for</a:t>
            </a:r>
          </a:p>
          <a:p>
            <a:pPr lvl="1" eaLnBrk="1" hangingPunct="1"/>
            <a:r>
              <a:rPr lang="en-US" altLang="en-US" sz="2100" b="1">
                <a:solidFill>
                  <a:srgbClr val="333C8D"/>
                </a:solidFill>
              </a:rPr>
              <a:t>Datacenter Aware – </a:t>
            </a:r>
            <a:r>
              <a:rPr lang="en-US" altLang="en-US" sz="2100">
                <a:solidFill>
                  <a:srgbClr val="333C8D"/>
                </a:solidFill>
              </a:rPr>
              <a:t>similar to Rack Aware but leader is chosen at Datacenter level instead of Rack level.</a:t>
            </a:r>
          </a:p>
          <a:p>
            <a:pPr eaLnBrk="1" hangingPunct="1"/>
            <a:endParaRPr lang="en-US" altLang="en-US" sz="2500" b="1">
              <a:solidFill>
                <a:srgbClr val="333C8D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Base Chord Ring"/>
          <p:cNvGrpSpPr>
            <a:grpSpLocks/>
          </p:cNvGrpSpPr>
          <p:nvPr/>
        </p:nvGrpSpPr>
        <p:grpSpPr bwMode="auto">
          <a:xfrm>
            <a:off x="2322513" y="1143000"/>
            <a:ext cx="4498975" cy="5360988"/>
            <a:chOff x="2438400" y="1219200"/>
            <a:chExt cx="4724400" cy="5718705"/>
          </a:xfrm>
        </p:grpSpPr>
        <p:sp>
          <p:nvSpPr>
            <p:cNvPr id="10286" name="Circle"/>
            <p:cNvSpPr>
              <a:spLocks noChangeArrowheads="1"/>
            </p:cNvSpPr>
            <p:nvPr/>
          </p:nvSpPr>
          <p:spPr bwMode="auto">
            <a:xfrm>
              <a:off x="2438400" y="1676400"/>
              <a:ext cx="4724400" cy="472440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6493" tIns="43247" rIns="86493" bIns="43247"/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 sz="2300">
                <a:latin typeface="Times New Roman" panose="02020603050405020304" pitchFamily="18" charset="0"/>
              </a:endParaRPr>
            </a:p>
          </p:txBody>
        </p:sp>
        <p:cxnSp>
          <p:nvCxnSpPr>
            <p:cNvPr id="10287" name="Min/Max Point"/>
            <p:cNvCxnSpPr>
              <a:cxnSpLocks noChangeShapeType="1"/>
            </p:cNvCxnSpPr>
            <p:nvPr/>
          </p:nvCxnSpPr>
          <p:spPr bwMode="auto">
            <a:xfrm rot="5400000">
              <a:off x="4571008" y="1675407"/>
              <a:ext cx="457201" cy="198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88" name="0"/>
            <p:cNvSpPr txBox="1">
              <a:spLocks noChangeArrowheads="1"/>
            </p:cNvSpPr>
            <p:nvPr/>
          </p:nvSpPr>
          <p:spPr bwMode="auto">
            <a:xfrm>
              <a:off x="4800600" y="1219200"/>
              <a:ext cx="3524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6493" tIns="43247" rIns="86493" bIns="43247">
              <a:spAutoFit/>
            </a:bodyPr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300">
                  <a:latin typeface="Tahoma" panose="020B0604030504040204" pitchFamily="34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10289" name="2^128"/>
            <p:cNvSpPr txBox="1">
              <a:spLocks noChangeArrowheads="1"/>
            </p:cNvSpPr>
            <p:nvPr/>
          </p:nvSpPr>
          <p:spPr bwMode="auto">
            <a:xfrm>
              <a:off x="3581992" y="1219200"/>
              <a:ext cx="1218608" cy="465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6493" tIns="43247" rIns="86493" bIns="43247">
              <a:spAutoFit/>
            </a:bodyPr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300">
                  <a:latin typeface="Tahoma" panose="020B0604030504040204" pitchFamily="34" charset="0"/>
                  <a:cs typeface="Courier New" panose="02070309020205020404" pitchFamily="49" charset="0"/>
                </a:rPr>
                <a:t>1</a:t>
              </a:r>
              <a:endParaRPr lang="en-US" altLang="en-US" sz="2300" baseline="50000">
                <a:latin typeface="Tahoma" panose="020B060403050404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10290" name="2^127"/>
            <p:cNvSpPr txBox="1">
              <a:spLocks noChangeArrowheads="1"/>
            </p:cNvSpPr>
            <p:nvPr/>
          </p:nvSpPr>
          <p:spPr bwMode="auto">
            <a:xfrm>
              <a:off x="4190462" y="6472213"/>
              <a:ext cx="1220276" cy="465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6493" tIns="43247" rIns="86493" bIns="43247">
              <a:spAutoFit/>
            </a:bodyPr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300">
                  <a:latin typeface="Tahoma" panose="020B0604030504040204" pitchFamily="34" charset="0"/>
                  <a:cs typeface="Courier New" panose="02070309020205020404" pitchFamily="49" charset="0"/>
                </a:rPr>
                <a:t>1/2</a:t>
              </a:r>
              <a:endParaRPr lang="en-US" altLang="en-US" sz="2300" baseline="50000">
                <a:latin typeface="Tahoma" panose="020B0604030504040204" pitchFamily="34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8" name="F's Segment (with repl)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108604 w 4724400"/>
              <a:gd name="T1" fmla="*/ 709759 h 4724400"/>
              <a:gd name="T2" fmla="*/ 1379598 w 4724400"/>
              <a:gd name="T3" fmla="*/ 1161449 h 4724400"/>
              <a:gd name="T4" fmla="*/ 2759015 w 4724400"/>
              <a:gd name="T5" fmla="*/ 1142812 h 4724400"/>
              <a:gd name="T6" fmla="*/ 5898240 60000 65536"/>
              <a:gd name="T7" fmla="*/ 17694720 60000 65536"/>
              <a:gd name="T8" fmla="*/ 5898240 60000 65536"/>
              <a:gd name="T9" fmla="*/ 185955 w 4724400"/>
              <a:gd name="T10" fmla="*/ 0 h 4724400"/>
              <a:gd name="T11" fmla="*/ 4724097 w 4724400"/>
              <a:gd name="T12" fmla="*/ 2324298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185955" y="1443536"/>
                </a:moveTo>
                <a:lnTo>
                  <a:pt x="185954" y="1443535"/>
                </a:lnTo>
                <a:cubicBezTo>
                  <a:pt x="555266" y="568663"/>
                  <a:pt x="1412572" y="-1"/>
                  <a:pt x="2362200" y="0"/>
                </a:cubicBezTo>
                <a:cubicBezTo>
                  <a:pt x="3652030" y="0"/>
                  <a:pt x="4703401" y="1034636"/>
                  <a:pt x="4724095" y="2324300"/>
                </a:cubicBezTo>
                <a:lnTo>
                  <a:pt x="2362200" y="2362200"/>
                </a:lnTo>
                <a:lnTo>
                  <a:pt x="185955" y="1443536"/>
                </a:lnTo>
                <a:close/>
              </a:path>
              <a:path w="4724400" h="4724400" fill="none">
                <a:moveTo>
                  <a:pt x="185955" y="1443536"/>
                </a:moveTo>
                <a:lnTo>
                  <a:pt x="185954" y="1443535"/>
                </a:lnTo>
                <a:cubicBezTo>
                  <a:pt x="555266" y="568663"/>
                  <a:pt x="1412572" y="-1"/>
                  <a:pt x="2362200" y="0"/>
                </a:cubicBezTo>
                <a:cubicBezTo>
                  <a:pt x="3652030" y="0"/>
                  <a:pt x="4703401" y="1034636"/>
                  <a:pt x="4724095" y="2324300"/>
                </a:cubicBezTo>
              </a:path>
            </a:pathLst>
          </a:custGeom>
          <a:noFill/>
          <a:ln w="1016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72" name="F's Segment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2484065 w 4724400"/>
              <a:gd name="T1" fmla="*/ 465473 h 4724400"/>
              <a:gd name="T2" fmla="*/ 1379598 w 4724400"/>
              <a:gd name="T3" fmla="*/ 1161449 h 4724400"/>
              <a:gd name="T4" fmla="*/ 2759015 w 4724400"/>
              <a:gd name="T5" fmla="*/ 1142812 h 4724400"/>
              <a:gd name="T6" fmla="*/ 17694720 60000 65536"/>
              <a:gd name="T7" fmla="*/ 0 60000 65536"/>
              <a:gd name="T8" fmla="*/ 5898240 60000 65536"/>
              <a:gd name="T9" fmla="*/ 4253320 w 4724400"/>
              <a:gd name="T10" fmla="*/ 946698 h 4724400"/>
              <a:gd name="T11" fmla="*/ 4724097 w 4724400"/>
              <a:gd name="T12" fmla="*/ 2324298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4253322" y="946698"/>
                </a:moveTo>
                <a:lnTo>
                  <a:pt x="4253322" y="946697"/>
                </a:lnTo>
                <a:cubicBezTo>
                  <a:pt x="4551364" y="1344884"/>
                  <a:pt x="4716115" y="1826987"/>
                  <a:pt x="4724095" y="2324299"/>
                </a:cubicBezTo>
                <a:lnTo>
                  <a:pt x="2362200" y="2362200"/>
                </a:lnTo>
                <a:lnTo>
                  <a:pt x="4253322" y="946698"/>
                </a:lnTo>
                <a:close/>
              </a:path>
              <a:path w="4724400" h="4724400" fill="none">
                <a:moveTo>
                  <a:pt x="4253322" y="946698"/>
                </a:moveTo>
                <a:lnTo>
                  <a:pt x="4253322" y="946697"/>
                </a:lnTo>
                <a:cubicBezTo>
                  <a:pt x="4551364" y="1344884"/>
                  <a:pt x="4716115" y="1826987"/>
                  <a:pt x="4724095" y="2324299"/>
                </a:cubicBezTo>
              </a:path>
            </a:pathLst>
          </a:custGeom>
          <a:noFill/>
          <a:ln w="1016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66" name="E's Segment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96831 w 4724400"/>
              <a:gd name="T1" fmla="*/ 733996 h 4724400"/>
              <a:gd name="T2" fmla="*/ 1379598 w 4724400"/>
              <a:gd name="T3" fmla="*/ 1161449 h 4724400"/>
              <a:gd name="T4" fmla="*/ 676339 w 4724400"/>
              <a:gd name="T5" fmla="*/ 162233 h 4724400"/>
              <a:gd name="T6" fmla="*/ 5898240 60000 65536"/>
              <a:gd name="T7" fmla="*/ 11796480 60000 65536"/>
              <a:gd name="T8" fmla="*/ 0 60000 65536"/>
              <a:gd name="T9" fmla="*/ 165798 w 4724400"/>
              <a:gd name="T10" fmla="*/ 329953 h 4724400"/>
              <a:gd name="T11" fmla="*/ 1158056 w 4724400"/>
              <a:gd name="T12" fmla="*/ 1492828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165798" y="1492828"/>
                </a:moveTo>
                <a:lnTo>
                  <a:pt x="165798" y="1492828"/>
                </a:lnTo>
                <a:cubicBezTo>
                  <a:pt x="358517" y="1005937"/>
                  <a:pt x="707555" y="596883"/>
                  <a:pt x="1158056" y="329953"/>
                </a:cubicBezTo>
                <a:lnTo>
                  <a:pt x="2362200" y="2362200"/>
                </a:lnTo>
                <a:lnTo>
                  <a:pt x="165798" y="1492828"/>
                </a:lnTo>
                <a:close/>
              </a:path>
              <a:path w="4724400" h="4724400" fill="none">
                <a:moveTo>
                  <a:pt x="165798" y="1492828"/>
                </a:moveTo>
                <a:lnTo>
                  <a:pt x="165798" y="1492828"/>
                </a:lnTo>
                <a:cubicBezTo>
                  <a:pt x="358517" y="1005937"/>
                  <a:pt x="707555" y="596883"/>
                  <a:pt x="1158056" y="329953"/>
                </a:cubicBezTo>
              </a:path>
            </a:pathLst>
          </a:custGeom>
          <a:noFill/>
          <a:ln w="1016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38" name="D's Segment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2380757 w 4724400"/>
              <a:gd name="T1" fmla="*/ 1960545 h 4724400"/>
              <a:gd name="T2" fmla="*/ 1379598 w 4724400"/>
              <a:gd name="T3" fmla="*/ 1161449 h 4724400"/>
              <a:gd name="T4" fmla="*/ 488021 w 4724400"/>
              <a:gd name="T5" fmla="*/ 2047772 h 4724400"/>
              <a:gd name="T6" fmla="*/ 17694720 60000 65536"/>
              <a:gd name="T7" fmla="*/ 5898240 60000 65536"/>
              <a:gd name="T8" fmla="*/ 11796480 60000 65536"/>
              <a:gd name="T9" fmla="*/ 835610 w 4724400"/>
              <a:gd name="T10" fmla="*/ 3987436 h 4724400"/>
              <a:gd name="T11" fmla="*/ 4076424 w 4724400"/>
              <a:gd name="T12" fmla="*/ 4724400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4076434" y="3987436"/>
                </a:moveTo>
                <a:lnTo>
                  <a:pt x="4076433" y="3987435"/>
                </a:lnTo>
                <a:cubicBezTo>
                  <a:pt x="3630368" y="4457927"/>
                  <a:pt x="3010533" y="4724399"/>
                  <a:pt x="2362200" y="4724400"/>
                </a:cubicBezTo>
                <a:cubicBezTo>
                  <a:pt x="1803155" y="4724400"/>
                  <a:pt x="1262228" y="4526127"/>
                  <a:pt x="835610" y="4164840"/>
                </a:cubicBezTo>
                <a:lnTo>
                  <a:pt x="2362200" y="2362200"/>
                </a:lnTo>
                <a:lnTo>
                  <a:pt x="4076434" y="3987436"/>
                </a:lnTo>
                <a:close/>
              </a:path>
              <a:path w="4724400" h="4724400" fill="none">
                <a:moveTo>
                  <a:pt x="4076434" y="3987436"/>
                </a:moveTo>
                <a:lnTo>
                  <a:pt x="4076433" y="3987435"/>
                </a:lnTo>
                <a:cubicBezTo>
                  <a:pt x="3630368" y="4457927"/>
                  <a:pt x="3010533" y="4724399"/>
                  <a:pt x="2362200" y="4724400"/>
                </a:cubicBezTo>
                <a:cubicBezTo>
                  <a:pt x="1803155" y="4724400"/>
                  <a:pt x="1262228" y="4526127"/>
                  <a:pt x="835610" y="4164840"/>
                </a:cubicBezTo>
              </a:path>
            </a:pathLst>
          </a:custGeom>
          <a:noFill/>
          <a:ln w="1016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39" name="C's Segment (with D)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299016 w 4724400"/>
              <a:gd name="T1" fmla="*/ 1883513 h 4724400"/>
              <a:gd name="T2" fmla="*/ 1379598 w 4724400"/>
              <a:gd name="T3" fmla="*/ 1161449 h 4724400"/>
              <a:gd name="T4" fmla="*/ 26706 w 4724400"/>
              <a:gd name="T5" fmla="*/ 934026 h 4724400"/>
              <a:gd name="T6" fmla="*/ 5898240 60000 65536"/>
              <a:gd name="T7" fmla="*/ 11796480 60000 65536"/>
              <a:gd name="T8" fmla="*/ 17694720 60000 65536"/>
              <a:gd name="T9" fmla="*/ 0 w 4724400"/>
              <a:gd name="T10" fmla="*/ 1899657 h 4724400"/>
              <a:gd name="T11" fmla="*/ 511985 w 4724400"/>
              <a:gd name="T12" fmla="*/ 3830766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511986" y="3830769"/>
                </a:moveTo>
                <a:lnTo>
                  <a:pt x="511985" y="3830769"/>
                </a:lnTo>
                <a:cubicBezTo>
                  <a:pt x="180447" y="3413071"/>
                  <a:pt x="0" y="2895481"/>
                  <a:pt x="0" y="2362200"/>
                </a:cubicBezTo>
                <a:cubicBezTo>
                  <a:pt x="-1" y="2206890"/>
                  <a:pt x="15316" y="2051959"/>
                  <a:pt x="45728" y="1899656"/>
                </a:cubicBezTo>
                <a:lnTo>
                  <a:pt x="2362200" y="2362200"/>
                </a:lnTo>
                <a:lnTo>
                  <a:pt x="511986" y="3830769"/>
                </a:lnTo>
                <a:close/>
              </a:path>
              <a:path w="4724400" h="4724400" fill="none">
                <a:moveTo>
                  <a:pt x="511986" y="3830769"/>
                </a:moveTo>
                <a:lnTo>
                  <a:pt x="511985" y="3830769"/>
                </a:lnTo>
                <a:cubicBezTo>
                  <a:pt x="180447" y="3413071"/>
                  <a:pt x="0" y="2895481"/>
                  <a:pt x="0" y="2362200"/>
                </a:cubicBezTo>
                <a:cubicBezTo>
                  <a:pt x="-1" y="2206890"/>
                  <a:pt x="15316" y="2051959"/>
                  <a:pt x="45728" y="1899656"/>
                </a:cubicBezTo>
              </a:path>
            </a:pathLst>
          </a:custGeom>
          <a:noFill/>
          <a:ln w="1016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61" name="C's Segment (without D)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2381729 w 4724400"/>
              <a:gd name="T1" fmla="*/ 1959683 h 4724400"/>
              <a:gd name="T2" fmla="*/ 1379598 w 4724400"/>
              <a:gd name="T3" fmla="*/ 1161449 h 4724400"/>
              <a:gd name="T4" fmla="*/ 26706 w 4724400"/>
              <a:gd name="T5" fmla="*/ 934026 h 4724400"/>
              <a:gd name="T6" fmla="*/ 17694720 60000 65536"/>
              <a:gd name="T7" fmla="*/ 5898240 60000 65536"/>
              <a:gd name="T8" fmla="*/ 17694720 60000 65536"/>
              <a:gd name="T9" fmla="*/ 0 w 4724400"/>
              <a:gd name="T10" fmla="*/ 1899657 h 4724400"/>
              <a:gd name="T11" fmla="*/ 4078096 w 4724400"/>
              <a:gd name="T12" fmla="*/ 4724400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4078097" y="3985680"/>
                </a:moveTo>
                <a:lnTo>
                  <a:pt x="4078096" y="3985679"/>
                </a:lnTo>
                <a:cubicBezTo>
                  <a:pt x="3631936" y="4457238"/>
                  <a:pt x="3011373" y="4724399"/>
                  <a:pt x="2362200" y="4724400"/>
                </a:cubicBezTo>
                <a:cubicBezTo>
                  <a:pt x="1057592" y="4724400"/>
                  <a:pt x="0" y="3666807"/>
                  <a:pt x="0" y="2362200"/>
                </a:cubicBezTo>
                <a:cubicBezTo>
                  <a:pt x="-1" y="2206890"/>
                  <a:pt x="15316" y="2051959"/>
                  <a:pt x="45727" y="1899656"/>
                </a:cubicBezTo>
                <a:lnTo>
                  <a:pt x="2362200" y="2362200"/>
                </a:lnTo>
                <a:lnTo>
                  <a:pt x="4078097" y="3985680"/>
                </a:lnTo>
                <a:close/>
              </a:path>
              <a:path w="4724400" h="4724400" fill="none">
                <a:moveTo>
                  <a:pt x="4078097" y="3985680"/>
                </a:moveTo>
                <a:lnTo>
                  <a:pt x="4078096" y="3985679"/>
                </a:lnTo>
                <a:cubicBezTo>
                  <a:pt x="3631936" y="4457238"/>
                  <a:pt x="3011373" y="4724399"/>
                  <a:pt x="2362200" y="4724400"/>
                </a:cubicBezTo>
                <a:cubicBezTo>
                  <a:pt x="1057592" y="4724400"/>
                  <a:pt x="0" y="3666807"/>
                  <a:pt x="0" y="2362200"/>
                </a:cubicBezTo>
                <a:cubicBezTo>
                  <a:pt x="-1" y="2206890"/>
                  <a:pt x="15316" y="2051959"/>
                  <a:pt x="45727" y="1899656"/>
                </a:cubicBezTo>
              </a:path>
            </a:pathLst>
          </a:custGeom>
          <a:noFill/>
          <a:ln w="1016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59" name="B's Segment (with repl)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909138 w 4724400"/>
              <a:gd name="T1" fmla="*/ 69619 h 4724400"/>
              <a:gd name="T2" fmla="*/ 1379598 w 4724400"/>
              <a:gd name="T3" fmla="*/ 1161449 h 4724400"/>
              <a:gd name="T4" fmla="*/ 2564122 w 4724400"/>
              <a:gd name="T5" fmla="*/ 1756848 h 4724400"/>
              <a:gd name="T6" fmla="*/ 11796480 60000 65536"/>
              <a:gd name="T7" fmla="*/ 11796480 60000 65536"/>
              <a:gd name="T8" fmla="*/ 5898240 60000 65536"/>
              <a:gd name="T9" fmla="*/ 1556659 w 4724400"/>
              <a:gd name="T10" fmla="*/ 0 h 4724400"/>
              <a:gd name="T11" fmla="*/ 4724400 w 4724400"/>
              <a:gd name="T12" fmla="*/ 3573150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1556659" y="141594"/>
                </a:moveTo>
                <a:lnTo>
                  <a:pt x="1556658" y="141593"/>
                </a:lnTo>
                <a:cubicBezTo>
                  <a:pt x="1814896" y="47915"/>
                  <a:pt x="2087495" y="-1"/>
                  <a:pt x="2362200" y="0"/>
                </a:cubicBezTo>
                <a:cubicBezTo>
                  <a:pt x="3666807" y="0"/>
                  <a:pt x="4724400" y="1057592"/>
                  <a:pt x="4724400" y="2362200"/>
                </a:cubicBezTo>
                <a:cubicBezTo>
                  <a:pt x="4724400" y="2788599"/>
                  <a:pt x="4608983" y="3207047"/>
                  <a:pt x="4390394" y="3573155"/>
                </a:cubicBezTo>
                <a:lnTo>
                  <a:pt x="2362200" y="2362200"/>
                </a:lnTo>
                <a:lnTo>
                  <a:pt x="1556659" y="141594"/>
                </a:lnTo>
                <a:close/>
              </a:path>
              <a:path w="4724400" h="4724400" fill="none">
                <a:moveTo>
                  <a:pt x="1556659" y="141594"/>
                </a:moveTo>
                <a:lnTo>
                  <a:pt x="1556658" y="141593"/>
                </a:lnTo>
                <a:cubicBezTo>
                  <a:pt x="1814896" y="47915"/>
                  <a:pt x="2087495" y="-1"/>
                  <a:pt x="2362200" y="0"/>
                </a:cubicBezTo>
                <a:cubicBezTo>
                  <a:pt x="3666807" y="0"/>
                  <a:pt x="4724400" y="1057592"/>
                  <a:pt x="4724400" y="2362200"/>
                </a:cubicBezTo>
                <a:cubicBezTo>
                  <a:pt x="4724400" y="2788599"/>
                  <a:pt x="4608983" y="3207047"/>
                  <a:pt x="4390394" y="3573155"/>
                </a:cubicBezTo>
              </a:path>
            </a:pathLst>
          </a:custGeom>
          <a:noFill/>
          <a:ln w="10160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71" name="B's Segment (with F)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2739043 w 4724400"/>
              <a:gd name="T1" fmla="*/ 1359205 h 4724400"/>
              <a:gd name="T2" fmla="*/ 1379598 w 4724400"/>
              <a:gd name="T3" fmla="*/ 1161449 h 4724400"/>
              <a:gd name="T4" fmla="*/ 2564122 w 4724400"/>
              <a:gd name="T5" fmla="*/ 1756848 h 4724400"/>
              <a:gd name="T6" fmla="*/ 17694720 60000 65536"/>
              <a:gd name="T7" fmla="*/ 0 60000 65536"/>
              <a:gd name="T8" fmla="*/ 5898240 60000 65536"/>
              <a:gd name="T9" fmla="*/ 4390396 w 4724400"/>
              <a:gd name="T10" fmla="*/ 2764404 h 4724400"/>
              <a:gd name="T11" fmla="*/ 4689904 w 4724400"/>
              <a:gd name="T12" fmla="*/ 3573150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4689907" y="2764407"/>
                </a:moveTo>
                <a:lnTo>
                  <a:pt x="4689906" y="2764406"/>
                </a:lnTo>
                <a:cubicBezTo>
                  <a:pt x="4640544" y="3050083"/>
                  <a:pt x="4539016" y="3324232"/>
                  <a:pt x="4390397" y="3573150"/>
                </a:cubicBezTo>
                <a:lnTo>
                  <a:pt x="2362200" y="2362200"/>
                </a:lnTo>
                <a:lnTo>
                  <a:pt x="4689907" y="2764407"/>
                </a:lnTo>
                <a:close/>
              </a:path>
              <a:path w="4724400" h="4724400" fill="none">
                <a:moveTo>
                  <a:pt x="4689907" y="2764407"/>
                </a:moveTo>
                <a:lnTo>
                  <a:pt x="4689906" y="2764406"/>
                </a:lnTo>
                <a:cubicBezTo>
                  <a:pt x="4640544" y="3050083"/>
                  <a:pt x="4539016" y="3324232"/>
                  <a:pt x="4390397" y="3573150"/>
                </a:cubicBezTo>
              </a:path>
            </a:pathLst>
          </a:custGeom>
          <a:noFill/>
          <a:ln w="10160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37" name="B's Segment (without F)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2484065 w 4724400"/>
              <a:gd name="T1" fmla="*/ 465473 h 4724400"/>
              <a:gd name="T2" fmla="*/ 1379598 w 4724400"/>
              <a:gd name="T3" fmla="*/ 1161449 h 4724400"/>
              <a:gd name="T4" fmla="*/ 2564122 w 4724400"/>
              <a:gd name="T5" fmla="*/ 1756848 h 4724400"/>
              <a:gd name="T6" fmla="*/ 17694720 60000 65536"/>
              <a:gd name="T7" fmla="*/ 11796480 60000 65536"/>
              <a:gd name="T8" fmla="*/ 5898240 60000 65536"/>
              <a:gd name="T9" fmla="*/ 4253320 w 4724400"/>
              <a:gd name="T10" fmla="*/ 946698 h 4724400"/>
              <a:gd name="T11" fmla="*/ 4724400 w 4724400"/>
              <a:gd name="T12" fmla="*/ 3573150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4253322" y="946698"/>
                </a:moveTo>
                <a:lnTo>
                  <a:pt x="4253322" y="946697"/>
                </a:lnTo>
                <a:cubicBezTo>
                  <a:pt x="4559128" y="1355258"/>
                  <a:pt x="4724400" y="1851867"/>
                  <a:pt x="4724400" y="2362200"/>
                </a:cubicBezTo>
                <a:cubicBezTo>
                  <a:pt x="4724400" y="2788599"/>
                  <a:pt x="4608983" y="3207047"/>
                  <a:pt x="4390394" y="3573155"/>
                </a:cubicBezTo>
                <a:lnTo>
                  <a:pt x="2362200" y="2362200"/>
                </a:lnTo>
                <a:lnTo>
                  <a:pt x="4253322" y="946698"/>
                </a:lnTo>
                <a:close/>
              </a:path>
              <a:path w="4724400" h="4724400" fill="none">
                <a:moveTo>
                  <a:pt x="4253322" y="946698"/>
                </a:moveTo>
                <a:lnTo>
                  <a:pt x="4253322" y="946697"/>
                </a:lnTo>
                <a:cubicBezTo>
                  <a:pt x="4559128" y="1355258"/>
                  <a:pt x="4724400" y="1851867"/>
                  <a:pt x="4724400" y="2362200"/>
                </a:cubicBezTo>
                <a:cubicBezTo>
                  <a:pt x="4724400" y="2788599"/>
                  <a:pt x="4608983" y="3207047"/>
                  <a:pt x="4390394" y="3573155"/>
                </a:cubicBezTo>
              </a:path>
            </a:pathLst>
          </a:custGeom>
          <a:noFill/>
          <a:ln w="10160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57" name="A's Segment (with repl)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297689 w 4724400"/>
              <a:gd name="T1" fmla="*/ 1882104 h 4724400"/>
              <a:gd name="T2" fmla="*/ 1379598 w 4724400"/>
              <a:gd name="T3" fmla="*/ 1161449 h 4724400"/>
              <a:gd name="T4" fmla="*/ 2312195 w 4724400"/>
              <a:gd name="T5" fmla="*/ 305572 h 4724400"/>
              <a:gd name="T6" fmla="*/ 5898240 60000 65536"/>
              <a:gd name="T7" fmla="*/ 17694720 60000 65536"/>
              <a:gd name="T8" fmla="*/ 0 60000 65536"/>
              <a:gd name="T9" fmla="*/ 0 w 4724400"/>
              <a:gd name="T10" fmla="*/ 0 h 4724400"/>
              <a:gd name="T11" fmla="*/ 3959038 w 4724400"/>
              <a:gd name="T12" fmla="*/ 3827902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509715" y="3827904"/>
                </a:moveTo>
                <a:lnTo>
                  <a:pt x="509715" y="3827903"/>
                </a:lnTo>
                <a:cubicBezTo>
                  <a:pt x="179601" y="3410677"/>
                  <a:pt x="0" y="2894227"/>
                  <a:pt x="0" y="2362200"/>
                </a:cubicBezTo>
                <a:cubicBezTo>
                  <a:pt x="0" y="1057592"/>
                  <a:pt x="1057592" y="0"/>
                  <a:pt x="2362200" y="0"/>
                </a:cubicBezTo>
                <a:cubicBezTo>
                  <a:pt x="2953503" y="-1"/>
                  <a:pt x="3523304" y="221764"/>
                  <a:pt x="3959038" y="621483"/>
                </a:cubicBezTo>
                <a:lnTo>
                  <a:pt x="2362200" y="2362200"/>
                </a:lnTo>
                <a:lnTo>
                  <a:pt x="509715" y="3827904"/>
                </a:lnTo>
                <a:close/>
              </a:path>
              <a:path w="4724400" h="4724400" fill="none">
                <a:moveTo>
                  <a:pt x="509715" y="3827904"/>
                </a:moveTo>
                <a:lnTo>
                  <a:pt x="509715" y="3827903"/>
                </a:lnTo>
                <a:cubicBezTo>
                  <a:pt x="179601" y="3410677"/>
                  <a:pt x="0" y="2894227"/>
                  <a:pt x="0" y="2362200"/>
                </a:cubicBezTo>
                <a:cubicBezTo>
                  <a:pt x="0" y="1057592"/>
                  <a:pt x="1057592" y="0"/>
                  <a:pt x="2362200" y="0"/>
                </a:cubicBezTo>
                <a:cubicBezTo>
                  <a:pt x="2953503" y="-1"/>
                  <a:pt x="3523304" y="221764"/>
                  <a:pt x="3959038" y="621483"/>
                </a:cubicBezTo>
              </a:path>
            </a:pathLst>
          </a:custGeom>
          <a:noFill/>
          <a:ln w="1016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67" name="A's Segment (with E)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911379 w 4724400"/>
              <a:gd name="T1" fmla="*/ 68937 h 4724400"/>
              <a:gd name="T2" fmla="*/ 1379598 w 4724400"/>
              <a:gd name="T3" fmla="*/ 1161449 h 4724400"/>
              <a:gd name="T4" fmla="*/ 2312195 w 4724400"/>
              <a:gd name="T5" fmla="*/ 305572 h 4724400"/>
              <a:gd name="T6" fmla="*/ 11796480 60000 65536"/>
              <a:gd name="T7" fmla="*/ 17694720 60000 65536"/>
              <a:gd name="T8" fmla="*/ 0 60000 65536"/>
              <a:gd name="T9" fmla="*/ 1560495 w 4724400"/>
              <a:gd name="T10" fmla="*/ 0 h 4724400"/>
              <a:gd name="T11" fmla="*/ 3959038 w 4724400"/>
              <a:gd name="T12" fmla="*/ 621484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1560495" y="140206"/>
                </a:moveTo>
                <a:lnTo>
                  <a:pt x="1560494" y="140205"/>
                </a:lnTo>
                <a:cubicBezTo>
                  <a:pt x="1817605" y="47439"/>
                  <a:pt x="2088865" y="-1"/>
                  <a:pt x="2362200" y="0"/>
                </a:cubicBezTo>
                <a:cubicBezTo>
                  <a:pt x="2953503" y="0"/>
                  <a:pt x="3523305" y="221764"/>
                  <a:pt x="3959039" y="621484"/>
                </a:cubicBezTo>
                <a:lnTo>
                  <a:pt x="2362200" y="2362200"/>
                </a:lnTo>
                <a:lnTo>
                  <a:pt x="1560495" y="140206"/>
                </a:lnTo>
                <a:close/>
              </a:path>
              <a:path w="4724400" h="4724400" fill="none">
                <a:moveTo>
                  <a:pt x="1560495" y="140206"/>
                </a:moveTo>
                <a:lnTo>
                  <a:pt x="1560494" y="140205"/>
                </a:lnTo>
                <a:cubicBezTo>
                  <a:pt x="1817605" y="47439"/>
                  <a:pt x="2088865" y="-1"/>
                  <a:pt x="2362200" y="0"/>
                </a:cubicBezTo>
                <a:cubicBezTo>
                  <a:pt x="2953503" y="0"/>
                  <a:pt x="3523305" y="221764"/>
                  <a:pt x="3959039" y="621484"/>
                </a:cubicBezTo>
              </a:path>
            </a:pathLst>
          </a:custGeom>
          <a:noFill/>
          <a:ln w="1016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36" name="A's Segment (without E)"/>
          <p:cNvSpPr>
            <a:spLocks noChangeArrowheads="1"/>
          </p:cNvSpPr>
          <p:nvPr/>
        </p:nvSpPr>
        <p:spPr bwMode="auto">
          <a:xfrm>
            <a:off x="2322513" y="1571625"/>
            <a:ext cx="4498975" cy="4429125"/>
          </a:xfrm>
          <a:custGeom>
            <a:avLst/>
            <a:gdLst>
              <a:gd name="T0" fmla="*/ 120930 w 4724400"/>
              <a:gd name="T1" fmla="*/ 685927 h 4724400"/>
              <a:gd name="T2" fmla="*/ 1379598 w 4724400"/>
              <a:gd name="T3" fmla="*/ 1161449 h 4724400"/>
              <a:gd name="T4" fmla="*/ 2312195 w 4724400"/>
              <a:gd name="T5" fmla="*/ 305572 h 4724400"/>
              <a:gd name="T6" fmla="*/ 5898240 60000 65536"/>
              <a:gd name="T7" fmla="*/ 17694720 60000 65536"/>
              <a:gd name="T8" fmla="*/ 0 60000 65536"/>
              <a:gd name="T9" fmla="*/ 207060 w 4724400"/>
              <a:gd name="T10" fmla="*/ 0 h 4724400"/>
              <a:gd name="T11" fmla="*/ 3959038 w 4724400"/>
              <a:gd name="T12" fmla="*/ 1395061 h 4724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4400" h="4724400" stroke="0">
                <a:moveTo>
                  <a:pt x="207060" y="1395061"/>
                </a:moveTo>
                <a:lnTo>
                  <a:pt x="207059" y="1395060"/>
                </a:lnTo>
                <a:cubicBezTo>
                  <a:pt x="588000" y="546184"/>
                  <a:pt x="1431765" y="-1"/>
                  <a:pt x="2362200" y="0"/>
                </a:cubicBezTo>
                <a:cubicBezTo>
                  <a:pt x="2953503" y="0"/>
                  <a:pt x="3523305" y="221764"/>
                  <a:pt x="3959039" y="621484"/>
                </a:cubicBezTo>
                <a:lnTo>
                  <a:pt x="2362200" y="2362200"/>
                </a:lnTo>
                <a:lnTo>
                  <a:pt x="207060" y="1395061"/>
                </a:lnTo>
                <a:close/>
              </a:path>
              <a:path w="4724400" h="4724400" fill="none">
                <a:moveTo>
                  <a:pt x="207060" y="1395061"/>
                </a:moveTo>
                <a:lnTo>
                  <a:pt x="207059" y="1395060"/>
                </a:lnTo>
                <a:cubicBezTo>
                  <a:pt x="588000" y="546184"/>
                  <a:pt x="1431765" y="-1"/>
                  <a:pt x="2362200" y="0"/>
                </a:cubicBezTo>
                <a:cubicBezTo>
                  <a:pt x="2953503" y="0"/>
                  <a:pt x="3523305" y="221764"/>
                  <a:pt x="3959039" y="621484"/>
                </a:cubicBezTo>
              </a:path>
            </a:pathLst>
          </a:custGeom>
          <a:noFill/>
          <a:ln w="1016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grpSp>
        <p:nvGrpSpPr>
          <p:cNvPr id="3" name="Node F"/>
          <p:cNvGrpSpPr>
            <a:grpSpLocks/>
          </p:cNvGrpSpPr>
          <p:nvPr/>
        </p:nvGrpSpPr>
        <p:grpSpPr bwMode="auto">
          <a:xfrm>
            <a:off x="6530975" y="3714750"/>
            <a:ext cx="508000" cy="500063"/>
            <a:chOff x="1371600" y="5181600"/>
            <a:chExt cx="533400" cy="533400"/>
          </a:xfrm>
        </p:grpSpPr>
        <p:sp>
          <p:nvSpPr>
            <p:cNvPr id="10284" name="F Circle"/>
            <p:cNvSpPr>
              <a:spLocks noChangeArrowheads="1"/>
            </p:cNvSpPr>
            <p:nvPr/>
          </p:nvSpPr>
          <p:spPr bwMode="auto">
            <a:xfrm>
              <a:off x="1371600" y="5181600"/>
              <a:ext cx="533400" cy="533400"/>
            </a:xfrm>
            <a:prstGeom prst="ellipse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86493" tIns="43247" rIns="86493" bIns="43247"/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 sz="2300">
                <a:latin typeface="Times New Roman" panose="02020603050405020304" pitchFamily="18" charset="0"/>
              </a:endParaRPr>
            </a:p>
          </p:txBody>
        </p:sp>
        <p:sp>
          <p:nvSpPr>
            <p:cNvPr id="10285" name="&quot;F&quot;"/>
            <p:cNvSpPr txBox="1">
              <a:spLocks noChangeArrowheads="1"/>
            </p:cNvSpPr>
            <p:nvPr/>
          </p:nvSpPr>
          <p:spPr bwMode="auto">
            <a:xfrm>
              <a:off x="1371600" y="5181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6493" tIns="43247" rIns="86493" bIns="43247">
              <a:spAutoFit/>
            </a:bodyPr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600" b="1">
                  <a:solidFill>
                    <a:schemeClr val="bg1"/>
                  </a:solidFill>
                  <a:latin typeface="Tahoma" panose="020B0604030504040204" pitchFamily="34" charset="0"/>
                </a:rPr>
                <a:t>F</a:t>
              </a:r>
            </a:p>
          </p:txBody>
        </p:sp>
      </p:grpSp>
      <p:grpSp>
        <p:nvGrpSpPr>
          <p:cNvPr id="4" name="Node E"/>
          <p:cNvGrpSpPr>
            <a:grpSpLocks/>
          </p:cNvGrpSpPr>
          <p:nvPr/>
        </p:nvGrpSpPr>
        <p:grpSpPr bwMode="auto">
          <a:xfrm>
            <a:off x="3338513" y="1500188"/>
            <a:ext cx="508000" cy="500062"/>
            <a:chOff x="1371600" y="5181600"/>
            <a:chExt cx="533400" cy="533400"/>
          </a:xfrm>
        </p:grpSpPr>
        <p:sp>
          <p:nvSpPr>
            <p:cNvPr id="10282" name="E Circle"/>
            <p:cNvSpPr>
              <a:spLocks noChangeArrowheads="1"/>
            </p:cNvSpPr>
            <p:nvPr/>
          </p:nvSpPr>
          <p:spPr bwMode="auto">
            <a:xfrm>
              <a:off x="1371600" y="51816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86493" tIns="43247" rIns="86493" bIns="43247"/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 sz="2300">
                <a:latin typeface="Times New Roman" panose="02020603050405020304" pitchFamily="18" charset="0"/>
              </a:endParaRPr>
            </a:p>
          </p:txBody>
        </p:sp>
        <p:sp>
          <p:nvSpPr>
            <p:cNvPr id="10283" name="&quot;E&quot;"/>
            <p:cNvSpPr txBox="1">
              <a:spLocks noChangeArrowheads="1"/>
            </p:cNvSpPr>
            <p:nvPr/>
          </p:nvSpPr>
          <p:spPr bwMode="auto">
            <a:xfrm>
              <a:off x="1371600" y="5181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6493" tIns="43247" rIns="86493" bIns="43247">
              <a:spAutoFit/>
            </a:bodyPr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600" b="1">
                  <a:solidFill>
                    <a:schemeClr val="bg1"/>
                  </a:solidFill>
                  <a:latin typeface="Tahoma" panose="020B0604030504040204" pitchFamily="34" charset="0"/>
                </a:rPr>
                <a:t>E</a:t>
              </a:r>
            </a:p>
          </p:txBody>
        </p:sp>
      </p:grpSp>
      <p:grpSp>
        <p:nvGrpSpPr>
          <p:cNvPr id="5" name="Node D"/>
          <p:cNvGrpSpPr>
            <a:grpSpLocks/>
          </p:cNvGrpSpPr>
          <p:nvPr/>
        </p:nvGrpSpPr>
        <p:grpSpPr bwMode="auto">
          <a:xfrm>
            <a:off x="2684463" y="5072063"/>
            <a:ext cx="508000" cy="500062"/>
            <a:chOff x="838200" y="6019800"/>
            <a:chExt cx="533400" cy="533400"/>
          </a:xfrm>
        </p:grpSpPr>
        <p:sp>
          <p:nvSpPr>
            <p:cNvPr id="10280" name="Oval 28"/>
            <p:cNvSpPr>
              <a:spLocks noChangeArrowheads="1"/>
            </p:cNvSpPr>
            <p:nvPr/>
          </p:nvSpPr>
          <p:spPr bwMode="auto">
            <a:xfrm>
              <a:off x="838200" y="6019800"/>
              <a:ext cx="533400" cy="53340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86493" tIns="43247" rIns="86493" bIns="43247"/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 sz="2300">
                <a:latin typeface="Times New Roman" panose="02020603050405020304" pitchFamily="18" charset="0"/>
              </a:endParaRPr>
            </a:p>
          </p:txBody>
        </p:sp>
        <p:sp>
          <p:nvSpPr>
            <p:cNvPr id="10281" name="TextBox 29"/>
            <p:cNvSpPr txBox="1">
              <a:spLocks noChangeArrowheads="1"/>
            </p:cNvSpPr>
            <p:nvPr/>
          </p:nvSpPr>
          <p:spPr bwMode="auto">
            <a:xfrm>
              <a:off x="838200" y="60198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6493" tIns="43247" rIns="86493" bIns="43247">
              <a:spAutoFit/>
            </a:bodyPr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600" b="1">
                  <a:solidFill>
                    <a:schemeClr val="bg1"/>
                  </a:solidFill>
                  <a:latin typeface="Tahoma" panose="020B0604030504040204" pitchFamily="34" charset="0"/>
                </a:rPr>
                <a:t>D</a:t>
              </a:r>
            </a:p>
          </p:txBody>
        </p:sp>
      </p:grpSp>
      <p:grpSp>
        <p:nvGrpSpPr>
          <p:cNvPr id="6" name="Node C"/>
          <p:cNvGrpSpPr>
            <a:grpSpLocks/>
          </p:cNvGrpSpPr>
          <p:nvPr/>
        </p:nvGrpSpPr>
        <p:grpSpPr bwMode="auto">
          <a:xfrm>
            <a:off x="2176463" y="2857500"/>
            <a:ext cx="508000" cy="500063"/>
            <a:chOff x="914400" y="5105400"/>
            <a:chExt cx="533400" cy="533400"/>
          </a:xfrm>
        </p:grpSpPr>
        <p:sp>
          <p:nvSpPr>
            <p:cNvPr id="10278" name="Oval 24"/>
            <p:cNvSpPr>
              <a:spLocks noChangeArrowheads="1"/>
            </p:cNvSpPr>
            <p:nvPr/>
          </p:nvSpPr>
          <p:spPr bwMode="auto">
            <a:xfrm>
              <a:off x="914400" y="5105400"/>
              <a:ext cx="533400" cy="533400"/>
            </a:xfrm>
            <a:prstGeom prst="ellipse">
              <a:avLst/>
            </a:prstGeom>
            <a:solidFill>
              <a:srgbClr val="00B05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86493" tIns="43247" rIns="86493" bIns="43247"/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 sz="2300">
                <a:latin typeface="Times New Roman" panose="02020603050405020304" pitchFamily="18" charset="0"/>
              </a:endParaRPr>
            </a:p>
          </p:txBody>
        </p:sp>
        <p:sp>
          <p:nvSpPr>
            <p:cNvPr id="10279" name="TextBox 25"/>
            <p:cNvSpPr txBox="1">
              <a:spLocks noChangeArrowheads="1"/>
            </p:cNvSpPr>
            <p:nvPr/>
          </p:nvSpPr>
          <p:spPr bwMode="auto">
            <a:xfrm>
              <a:off x="914400" y="51054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6493" tIns="43247" rIns="86493" bIns="43247">
              <a:spAutoFit/>
            </a:bodyPr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600" b="1">
                  <a:solidFill>
                    <a:schemeClr val="bg1"/>
                  </a:solidFill>
                  <a:latin typeface="Tahoma" panose="020B0604030504040204" pitchFamily="34" charset="0"/>
                </a:rPr>
                <a:t>C</a:t>
              </a:r>
            </a:p>
          </p:txBody>
        </p:sp>
      </p:grpSp>
      <p:grpSp>
        <p:nvGrpSpPr>
          <p:cNvPr id="7" name="Node B"/>
          <p:cNvGrpSpPr>
            <a:grpSpLocks/>
          </p:cNvGrpSpPr>
          <p:nvPr/>
        </p:nvGrpSpPr>
        <p:grpSpPr bwMode="auto">
          <a:xfrm>
            <a:off x="6096000" y="4857750"/>
            <a:ext cx="508000" cy="500063"/>
            <a:chOff x="457200" y="2895600"/>
            <a:chExt cx="533400" cy="533400"/>
          </a:xfrm>
        </p:grpSpPr>
        <p:sp>
          <p:nvSpPr>
            <p:cNvPr id="10276" name="Oval 20"/>
            <p:cNvSpPr>
              <a:spLocks noChangeArrowheads="1"/>
            </p:cNvSpPr>
            <p:nvPr/>
          </p:nvSpPr>
          <p:spPr bwMode="auto">
            <a:xfrm>
              <a:off x="457200" y="2895600"/>
              <a:ext cx="533400" cy="533400"/>
            </a:xfrm>
            <a:prstGeom prst="ellipse">
              <a:avLst/>
            </a:prstGeom>
            <a:solidFill>
              <a:srgbClr val="0070C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86493" tIns="43247" rIns="86493" bIns="43247"/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 sz="2300">
                <a:latin typeface="Times New Roman" panose="02020603050405020304" pitchFamily="18" charset="0"/>
              </a:endParaRPr>
            </a:p>
          </p:txBody>
        </p:sp>
        <p:sp>
          <p:nvSpPr>
            <p:cNvPr id="10277" name="TextBox 21"/>
            <p:cNvSpPr txBox="1">
              <a:spLocks noChangeArrowheads="1"/>
            </p:cNvSpPr>
            <p:nvPr/>
          </p:nvSpPr>
          <p:spPr bwMode="auto">
            <a:xfrm>
              <a:off x="457200" y="2895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6493" tIns="43247" rIns="86493" bIns="43247">
              <a:spAutoFit/>
            </a:bodyPr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600" b="1">
                  <a:solidFill>
                    <a:schemeClr val="bg1"/>
                  </a:solidFill>
                  <a:latin typeface="Tahoma" panose="020B0604030504040204" pitchFamily="34" charset="0"/>
                </a:rPr>
                <a:t>B</a:t>
              </a:r>
            </a:p>
          </p:txBody>
        </p:sp>
      </p:grpSp>
      <p:grpSp>
        <p:nvGrpSpPr>
          <p:cNvPr id="8" name="Node A"/>
          <p:cNvGrpSpPr>
            <a:grpSpLocks/>
          </p:cNvGrpSpPr>
          <p:nvPr/>
        </p:nvGrpSpPr>
        <p:grpSpPr bwMode="auto">
          <a:xfrm>
            <a:off x="6022975" y="2071688"/>
            <a:ext cx="508000" cy="500062"/>
            <a:chOff x="762000" y="4114800"/>
            <a:chExt cx="533400" cy="533400"/>
          </a:xfrm>
        </p:grpSpPr>
        <p:sp>
          <p:nvSpPr>
            <p:cNvPr id="10274" name="Oval 22"/>
            <p:cNvSpPr>
              <a:spLocks noChangeArrowheads="1"/>
            </p:cNvSpPr>
            <p:nvPr/>
          </p:nvSpPr>
          <p:spPr bwMode="auto">
            <a:xfrm>
              <a:off x="762000" y="4114800"/>
              <a:ext cx="533400" cy="533400"/>
            </a:xfrm>
            <a:prstGeom prst="ellipse">
              <a:avLst/>
            </a:prstGeom>
            <a:solidFill>
              <a:srgbClr val="C0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86493" tIns="43247" rIns="86493" bIns="43247"/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 sz="2300">
                <a:latin typeface="Times New Roman" panose="02020603050405020304" pitchFamily="18" charset="0"/>
              </a:endParaRPr>
            </a:p>
          </p:txBody>
        </p:sp>
        <p:sp>
          <p:nvSpPr>
            <p:cNvPr id="10275" name="TextBox 23"/>
            <p:cNvSpPr txBox="1">
              <a:spLocks noChangeArrowheads="1"/>
            </p:cNvSpPr>
            <p:nvPr/>
          </p:nvSpPr>
          <p:spPr bwMode="auto">
            <a:xfrm>
              <a:off x="762000" y="41148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6493" tIns="43247" rIns="86493" bIns="43247">
              <a:spAutoFit/>
            </a:bodyPr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600" b="1">
                  <a:solidFill>
                    <a:schemeClr val="bg1"/>
                  </a:solidFill>
                  <a:latin typeface="Tahoma" panose="020B0604030504040204" pitchFamily="34" charset="0"/>
                </a:rPr>
                <a:t>A</a:t>
              </a:r>
            </a:p>
          </p:txBody>
        </p:sp>
      </p:grpSp>
      <p:sp>
        <p:nvSpPr>
          <p:cNvPr id="88" name="h(k2) -&gt; C arrow"/>
          <p:cNvSpPr>
            <a:spLocks noChangeArrowheads="1"/>
          </p:cNvSpPr>
          <p:nvPr/>
        </p:nvSpPr>
        <p:spPr bwMode="auto">
          <a:xfrm>
            <a:off x="2116138" y="3322638"/>
            <a:ext cx="125412" cy="592137"/>
          </a:xfrm>
          <a:custGeom>
            <a:avLst/>
            <a:gdLst>
              <a:gd name="T0" fmla="*/ 71077 w 132169"/>
              <a:gd name="T1" fmla="*/ 306234 h 631178"/>
              <a:gd name="T2" fmla="*/ 1452 w 132169"/>
              <a:gd name="T3" fmla="*/ 157044 h 631178"/>
              <a:gd name="T4" fmla="*/ 62373 w 132169"/>
              <a:gd name="T5" fmla="*/ 0 h 631178"/>
              <a:gd name="T6" fmla="*/ 0 60000 65536"/>
              <a:gd name="T7" fmla="*/ 0 60000 65536"/>
              <a:gd name="T8" fmla="*/ 0 60000 65536"/>
              <a:gd name="T9" fmla="*/ 0 w 132169"/>
              <a:gd name="T10" fmla="*/ 0 h 631178"/>
              <a:gd name="T11" fmla="*/ 132169 w 132169"/>
              <a:gd name="T12" fmla="*/ 631178 h 6311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2169" h="631178">
                <a:moveTo>
                  <a:pt x="132169" y="631178"/>
                </a:moveTo>
                <a:cubicBezTo>
                  <a:pt x="68781" y="530027"/>
                  <a:pt x="5394" y="428877"/>
                  <a:pt x="2697" y="323681"/>
                </a:cubicBezTo>
                <a:cubicBezTo>
                  <a:pt x="0" y="218485"/>
                  <a:pt x="57992" y="109242"/>
                  <a:pt x="115985" y="0"/>
                </a:cubicBezTo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56" name="N=3"/>
          <p:cNvSpPr txBox="1">
            <a:spLocks noChangeArrowheads="1"/>
          </p:cNvSpPr>
          <p:nvPr/>
        </p:nvSpPr>
        <p:spPr bwMode="auto">
          <a:xfrm>
            <a:off x="7475538" y="2214563"/>
            <a:ext cx="744537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493" tIns="43247" rIns="86493" bIns="43247">
            <a:spAutoFit/>
          </a:bodyPr>
          <a:lstStyle>
            <a:lvl1pPr defTabSz="865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865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865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865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865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300">
                <a:latin typeface="Tahoma" panose="020B0604030504040204" pitchFamily="34" charset="0"/>
                <a:cs typeface="Courier New" panose="02070309020205020404" pitchFamily="49" charset="0"/>
              </a:rPr>
              <a:t>N=3</a:t>
            </a:r>
          </a:p>
        </p:txBody>
      </p:sp>
      <p:sp>
        <p:nvSpPr>
          <p:cNvPr id="75" name="h(k1) -&gt; B arrow"/>
          <p:cNvSpPr>
            <a:spLocks noChangeArrowheads="1"/>
          </p:cNvSpPr>
          <p:nvPr/>
        </p:nvSpPr>
        <p:spPr bwMode="auto">
          <a:xfrm>
            <a:off x="5487988" y="1563688"/>
            <a:ext cx="1909762" cy="3402012"/>
          </a:xfrm>
          <a:custGeom>
            <a:avLst/>
            <a:gdLst>
              <a:gd name="T0" fmla="*/ 0 w 2005012"/>
              <a:gd name="T1" fmla="*/ 60353 h 3627437"/>
              <a:gd name="T2" fmla="*/ 568788 w 2005012"/>
              <a:gd name="T3" fmla="*/ 32136 h 3627437"/>
              <a:gd name="T4" fmla="*/ 920107 w 2005012"/>
              <a:gd name="T5" fmla="*/ 253171 h 3627437"/>
              <a:gd name="T6" fmla="*/ 1154312 w 2005012"/>
              <a:gd name="T7" fmla="*/ 657623 h 3627437"/>
              <a:gd name="T8" fmla="*/ 1037210 w 2005012"/>
              <a:gd name="T9" fmla="*/ 1353639 h 3627437"/>
              <a:gd name="T10" fmla="*/ 713780 w 2005012"/>
              <a:gd name="T11" fmla="*/ 1791001 h 362743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05012"/>
              <a:gd name="T19" fmla="*/ 0 h 3627437"/>
              <a:gd name="T20" fmla="*/ 2005012 w 2005012"/>
              <a:gd name="T21" fmla="*/ 3627437 h 362743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05012" h="3627437">
                <a:moveTo>
                  <a:pt x="0" y="122237"/>
                </a:moveTo>
                <a:cubicBezTo>
                  <a:pt x="354806" y="61118"/>
                  <a:pt x="709613" y="0"/>
                  <a:pt x="971550" y="65087"/>
                </a:cubicBezTo>
                <a:cubicBezTo>
                  <a:pt x="1233487" y="130174"/>
                  <a:pt x="1404938" y="301625"/>
                  <a:pt x="1571625" y="512762"/>
                </a:cubicBezTo>
                <a:cubicBezTo>
                  <a:pt x="1738313" y="723900"/>
                  <a:pt x="1938338" y="960437"/>
                  <a:pt x="1971675" y="1331912"/>
                </a:cubicBezTo>
                <a:cubicBezTo>
                  <a:pt x="2005012" y="1703387"/>
                  <a:pt x="1897062" y="2359025"/>
                  <a:pt x="1771650" y="2741612"/>
                </a:cubicBezTo>
                <a:cubicBezTo>
                  <a:pt x="1646238" y="3124199"/>
                  <a:pt x="1432719" y="3375818"/>
                  <a:pt x="1219200" y="3627437"/>
                </a:cubicBezTo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74" name="h(k1) -&gt; F arrow"/>
          <p:cNvSpPr>
            <a:spLocks noChangeArrowheads="1"/>
          </p:cNvSpPr>
          <p:nvPr/>
        </p:nvSpPr>
        <p:spPr bwMode="auto">
          <a:xfrm>
            <a:off x="5487988" y="1644650"/>
            <a:ext cx="1603375" cy="2043113"/>
          </a:xfrm>
          <a:custGeom>
            <a:avLst/>
            <a:gdLst>
              <a:gd name="T0" fmla="*/ 0 w 1682750"/>
              <a:gd name="T1" fmla="*/ 17923 h 2179637"/>
              <a:gd name="T2" fmla="*/ 386264 w 1682750"/>
              <a:gd name="T3" fmla="*/ 27275 h 2179637"/>
              <a:gd name="T4" fmla="*/ 677362 w 1682750"/>
              <a:gd name="T5" fmla="*/ 181577 h 2179637"/>
              <a:gd name="T6" fmla="*/ 884491 w 1682750"/>
              <a:gd name="T7" fmla="*/ 443423 h 2179637"/>
              <a:gd name="T8" fmla="*/ 985255 w 1682750"/>
              <a:gd name="T9" fmla="*/ 709950 h 2179637"/>
              <a:gd name="T10" fmla="*/ 906882 w 1682750"/>
              <a:gd name="T11" fmla="*/ 1069979 h 217963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82750"/>
              <a:gd name="T19" fmla="*/ 0 h 2179637"/>
              <a:gd name="T20" fmla="*/ 1682750 w 1682750"/>
              <a:gd name="T21" fmla="*/ 2179637 h 217963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82750" h="2179637">
                <a:moveTo>
                  <a:pt x="0" y="36512"/>
                </a:moveTo>
                <a:cubicBezTo>
                  <a:pt x="232569" y="18256"/>
                  <a:pt x="465138" y="0"/>
                  <a:pt x="657225" y="55562"/>
                </a:cubicBezTo>
                <a:cubicBezTo>
                  <a:pt x="849312" y="111124"/>
                  <a:pt x="1011238" y="228600"/>
                  <a:pt x="1152525" y="369887"/>
                </a:cubicBezTo>
                <a:cubicBezTo>
                  <a:pt x="1293812" y="511174"/>
                  <a:pt x="1417638" y="723900"/>
                  <a:pt x="1504950" y="903287"/>
                </a:cubicBezTo>
                <a:cubicBezTo>
                  <a:pt x="1592262" y="1082674"/>
                  <a:pt x="1670050" y="1233487"/>
                  <a:pt x="1676400" y="1446212"/>
                </a:cubicBezTo>
                <a:cubicBezTo>
                  <a:pt x="1682750" y="1658937"/>
                  <a:pt x="1612900" y="1919287"/>
                  <a:pt x="1543050" y="2179637"/>
                </a:cubicBezTo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48" name="h(k1) -&gt; A arrow"/>
          <p:cNvSpPr>
            <a:spLocks noChangeArrowheads="1"/>
          </p:cNvSpPr>
          <p:nvPr/>
        </p:nvSpPr>
        <p:spPr bwMode="auto">
          <a:xfrm>
            <a:off x="5478463" y="1679575"/>
            <a:ext cx="727075" cy="357188"/>
          </a:xfrm>
          <a:custGeom>
            <a:avLst/>
            <a:gdLst>
              <a:gd name="T0" fmla="*/ 0 w 762000"/>
              <a:gd name="T1" fmla="*/ 0 h 381000"/>
              <a:gd name="T2" fmla="*/ 233086 w 762000"/>
              <a:gd name="T3" fmla="*/ 14049 h 381000"/>
              <a:gd name="T4" fmla="*/ 380896 w 762000"/>
              <a:gd name="T5" fmla="*/ 79616 h 381000"/>
              <a:gd name="T6" fmla="*/ 454801 w 762000"/>
              <a:gd name="T7" fmla="*/ 187333 h 381000"/>
              <a:gd name="T8" fmla="*/ 0 60000 65536"/>
              <a:gd name="T9" fmla="*/ 0 60000 65536"/>
              <a:gd name="T10" fmla="*/ 0 60000 65536"/>
              <a:gd name="T11" fmla="*/ 0 60000 65536"/>
              <a:gd name="T12" fmla="*/ 0 w 762000"/>
              <a:gd name="T13" fmla="*/ 0 h 381000"/>
              <a:gd name="T14" fmla="*/ 762000 w 762000"/>
              <a:gd name="T15" fmla="*/ 381000 h 381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2000" h="381000">
                <a:moveTo>
                  <a:pt x="0" y="0"/>
                </a:moveTo>
                <a:cubicBezTo>
                  <a:pt x="142081" y="794"/>
                  <a:pt x="284163" y="1588"/>
                  <a:pt x="390525" y="28575"/>
                </a:cubicBezTo>
                <a:cubicBezTo>
                  <a:pt x="496888" y="55563"/>
                  <a:pt x="576263" y="103188"/>
                  <a:pt x="638175" y="161925"/>
                </a:cubicBezTo>
                <a:cubicBezTo>
                  <a:pt x="700087" y="220662"/>
                  <a:pt x="731043" y="300831"/>
                  <a:pt x="762000" y="381000"/>
                </a:cubicBezTo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43" name="h(k2) arrow"/>
          <p:cNvSpPr>
            <a:spLocks noChangeArrowheads="1"/>
          </p:cNvSpPr>
          <p:nvPr/>
        </p:nvSpPr>
        <p:spPr bwMode="auto">
          <a:xfrm>
            <a:off x="1379538" y="3714750"/>
            <a:ext cx="1233487" cy="285750"/>
          </a:xfrm>
          <a:custGeom>
            <a:avLst/>
            <a:gdLst>
              <a:gd name="T0" fmla="*/ 570875 w 1295400"/>
              <a:gd name="T1" fmla="*/ 139364 h 304800"/>
              <a:gd name="T2" fmla="*/ 377929 w 1295400"/>
              <a:gd name="T3" fmla="*/ 74932 h 304800"/>
              <a:gd name="T4" fmla="*/ 124974 w 1295400"/>
              <a:gd name="T5" fmla="*/ 130604 h 304800"/>
              <a:gd name="T6" fmla="*/ 17694720 60000 65536"/>
              <a:gd name="T7" fmla="*/ 5898240 60000 65536"/>
              <a:gd name="T8" fmla="*/ 17694720 60000 65536"/>
              <a:gd name="T9" fmla="*/ 214182 w 1295400"/>
              <a:gd name="T10" fmla="*/ 265629 h 304800"/>
              <a:gd name="T11" fmla="*/ 978371 w 1295400"/>
              <a:gd name="T12" fmla="*/ 304800 h 304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5400" h="304800" stroke="0">
                <a:moveTo>
                  <a:pt x="978371" y="283443"/>
                </a:moveTo>
                <a:lnTo>
                  <a:pt x="978370" y="283442"/>
                </a:lnTo>
                <a:cubicBezTo>
                  <a:pt x="878302" y="297422"/>
                  <a:pt x="764076" y="304799"/>
                  <a:pt x="647700" y="304800"/>
                </a:cubicBezTo>
                <a:cubicBezTo>
                  <a:pt x="487585" y="304800"/>
                  <a:pt x="333145" y="290845"/>
                  <a:pt x="214183" y="265629"/>
                </a:cubicBezTo>
                <a:lnTo>
                  <a:pt x="647700" y="152400"/>
                </a:lnTo>
                <a:lnTo>
                  <a:pt x="978371" y="283443"/>
                </a:lnTo>
                <a:close/>
              </a:path>
              <a:path w="1295400" h="304800" fill="none">
                <a:moveTo>
                  <a:pt x="978371" y="283443"/>
                </a:moveTo>
                <a:lnTo>
                  <a:pt x="978370" y="283442"/>
                </a:lnTo>
                <a:cubicBezTo>
                  <a:pt x="878302" y="297422"/>
                  <a:pt x="764076" y="304799"/>
                  <a:pt x="647700" y="304800"/>
                </a:cubicBezTo>
                <a:cubicBezTo>
                  <a:pt x="487585" y="304800"/>
                  <a:pt x="333145" y="290845"/>
                  <a:pt x="214183" y="265629"/>
                </a:cubicBezTo>
              </a:path>
            </a:pathLst>
          </a:custGeom>
          <a:noFill/>
          <a:ln w="9525" algn="ctr">
            <a:solidFill>
              <a:schemeClr val="tx1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6493" tIns="43247" rIns="86493" bIns="43247"/>
          <a:lstStyle/>
          <a:p>
            <a:endParaRPr lang="en-US"/>
          </a:p>
        </p:txBody>
      </p:sp>
      <p:sp>
        <p:nvSpPr>
          <p:cNvPr id="44" name="h(k2) label"/>
          <p:cNvSpPr txBox="1">
            <a:spLocks noChangeArrowheads="1"/>
          </p:cNvSpPr>
          <p:nvPr/>
        </p:nvSpPr>
        <p:spPr bwMode="auto">
          <a:xfrm>
            <a:off x="498475" y="3714750"/>
            <a:ext cx="1169988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493" tIns="43247" rIns="86493" bIns="43247">
            <a:spAutoFit/>
          </a:bodyPr>
          <a:lstStyle>
            <a:lvl1pPr defTabSz="865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865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865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865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865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300">
                <a:latin typeface="Tahoma" panose="020B0604030504040204" pitchFamily="34" charset="0"/>
                <a:cs typeface="Courier New" panose="02070309020205020404" pitchFamily="49" charset="0"/>
              </a:rPr>
              <a:t>h(key2)</a:t>
            </a:r>
          </a:p>
        </p:txBody>
      </p:sp>
      <p:grpSp>
        <p:nvGrpSpPr>
          <p:cNvPr id="9" name="h(k1)"/>
          <p:cNvGrpSpPr>
            <a:grpSpLocks/>
          </p:cNvGrpSpPr>
          <p:nvPr/>
        </p:nvGrpSpPr>
        <p:grpSpPr bwMode="auto">
          <a:xfrm>
            <a:off x="5370513" y="1000125"/>
            <a:ext cx="2041525" cy="1357313"/>
            <a:chOff x="5638800" y="1066800"/>
            <a:chExt cx="2143134" cy="1447800"/>
          </a:xfrm>
        </p:grpSpPr>
        <p:sp>
          <p:nvSpPr>
            <p:cNvPr id="10272" name="h(k1) arrow"/>
            <p:cNvSpPr>
              <a:spLocks noChangeArrowheads="1"/>
            </p:cNvSpPr>
            <p:nvPr/>
          </p:nvSpPr>
          <p:spPr bwMode="auto">
            <a:xfrm>
              <a:off x="5638800" y="1295400"/>
              <a:ext cx="1981208" cy="1219200"/>
            </a:xfrm>
            <a:custGeom>
              <a:avLst/>
              <a:gdLst>
                <a:gd name="T0" fmla="*/ 14891 w 1981208"/>
                <a:gd name="T1" fmla="*/ 504299 h 1219200"/>
                <a:gd name="T2" fmla="*/ 990604 w 1981208"/>
                <a:gd name="T3" fmla="*/ 609600 h 1219200"/>
                <a:gd name="T4" fmla="*/ 964399 w 1981208"/>
                <a:gd name="T5" fmla="*/ 213 h 1219200"/>
                <a:gd name="T6" fmla="*/ 5898240 60000 65536"/>
                <a:gd name="T7" fmla="*/ 17694720 60000 65536"/>
                <a:gd name="T8" fmla="*/ 0 60000 65536"/>
                <a:gd name="T9" fmla="*/ 14891 w 1981208"/>
                <a:gd name="T10" fmla="*/ 213 h 1219200"/>
                <a:gd name="T11" fmla="*/ 964399 w 1981208"/>
                <a:gd name="T12" fmla="*/ 504299 h 1219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81208" h="1219200" stroke="0">
                  <a:moveTo>
                    <a:pt x="14891" y="504299"/>
                  </a:moveTo>
                  <a:lnTo>
                    <a:pt x="14890" y="504298"/>
                  </a:lnTo>
                  <a:cubicBezTo>
                    <a:pt x="96286" y="218684"/>
                    <a:pt x="493355" y="7884"/>
                    <a:pt x="964398" y="213"/>
                  </a:cubicBezTo>
                  <a:lnTo>
                    <a:pt x="990604" y="609600"/>
                  </a:lnTo>
                  <a:lnTo>
                    <a:pt x="14891" y="504299"/>
                  </a:lnTo>
                  <a:close/>
                </a:path>
                <a:path w="1981208" h="1219200" fill="none">
                  <a:moveTo>
                    <a:pt x="14891" y="504299"/>
                  </a:moveTo>
                  <a:lnTo>
                    <a:pt x="14890" y="504298"/>
                  </a:lnTo>
                  <a:cubicBezTo>
                    <a:pt x="96286" y="218684"/>
                    <a:pt x="493355" y="7884"/>
                    <a:pt x="964398" y="213"/>
                  </a:cubicBezTo>
                </a:path>
              </a:pathLst>
            </a:custGeom>
            <a:noFill/>
            <a:ln w="9525" algn="ctr">
              <a:solidFill>
                <a:schemeClr val="tx1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6493" tIns="43247" rIns="86493" bIns="43247"/>
            <a:lstStyle/>
            <a:p>
              <a:endParaRPr lang="en-US"/>
            </a:p>
          </p:txBody>
        </p:sp>
        <p:sp>
          <p:nvSpPr>
            <p:cNvPr id="10273" name="h(k1) label"/>
            <p:cNvSpPr txBox="1">
              <a:spLocks noChangeArrowheads="1"/>
            </p:cNvSpPr>
            <p:nvPr/>
          </p:nvSpPr>
          <p:spPr bwMode="auto">
            <a:xfrm>
              <a:off x="6553204" y="1066800"/>
              <a:ext cx="122873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6493" tIns="43247" rIns="86493" bIns="43247">
              <a:spAutoFit/>
            </a:bodyPr>
            <a:lstStyle>
              <a:lvl1pPr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865188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8651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300">
                  <a:latin typeface="Tahoma" panose="020B0604030504040204" pitchFamily="34" charset="0"/>
                  <a:cs typeface="Courier New" panose="02070309020205020404" pitchFamily="49" charset="0"/>
                </a:rPr>
                <a:t>h(key1)</a:t>
              </a:r>
            </a:p>
          </p:txBody>
        </p:sp>
      </p:grpSp>
      <p:sp>
        <p:nvSpPr>
          <p:cNvPr id="10269" name="Slide Number Placeholder 3"/>
          <p:cNvSpPr txBox="1">
            <a:spLocks noGrp="1"/>
          </p:cNvSpPr>
          <p:nvPr/>
        </p:nvSpPr>
        <p:spPr bwMode="auto">
          <a:xfrm>
            <a:off x="8453438" y="6653213"/>
            <a:ext cx="407987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B4A03230-F53C-4E27-8FA3-B3376CA22133}" type="slidenum">
              <a:rPr lang="en-US" altLang="en-US" sz="900" b="1">
                <a:latin typeface="Arial" panose="020B0604020202020204" pitchFamily="34" charset="0"/>
              </a:rPr>
              <a:pPr algn="r"/>
              <a:t>9</a:t>
            </a:fld>
            <a:endParaRPr lang="en-US" altLang="en-US" sz="900" b="1">
              <a:latin typeface="Arial" panose="020B0604020202020204" pitchFamily="34" charset="0"/>
            </a:endParaRPr>
          </a:p>
        </p:txBody>
      </p:sp>
      <p:sp>
        <p:nvSpPr>
          <p:cNvPr id="10270" name="Title 1"/>
          <p:cNvSpPr txBox="1">
            <a:spLocks/>
          </p:cNvSpPr>
          <p:nvPr/>
        </p:nvSpPr>
        <p:spPr bwMode="auto">
          <a:xfrm>
            <a:off x="457200" y="274638"/>
            <a:ext cx="8229600" cy="725487"/>
          </a:xfrm>
          <a:prstGeom prst="rect">
            <a:avLst/>
          </a:prstGeom>
          <a:solidFill>
            <a:srgbClr val="333C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bg1"/>
                </a:solidFill>
              </a:rPr>
              <a:t>Partitioning and Replication</a:t>
            </a:r>
          </a:p>
        </p:txBody>
      </p:sp>
      <p:sp>
        <p:nvSpPr>
          <p:cNvPr id="10271" name="TextBox 49"/>
          <p:cNvSpPr txBox="1">
            <a:spLocks noChangeArrowheads="1"/>
          </p:cNvSpPr>
          <p:nvPr/>
        </p:nvSpPr>
        <p:spPr bwMode="auto">
          <a:xfrm>
            <a:off x="457200" y="6477000"/>
            <a:ext cx="8153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lvl="1" eaLnBrk="1" hangingPunct="1"/>
            <a:r>
              <a:rPr lang="en-US" altLang="en-US" sz="1200"/>
              <a:t>* Figure taken from  Avinash Lakshman and Prashant Malik (authors of the paper) slides.</a:t>
            </a:r>
            <a:endParaRPr lang="en-US" altLang="en-US" sz="1200" b="1">
              <a:solidFill>
                <a:srgbClr val="333C8D"/>
              </a:solidFill>
            </a:endParaRPr>
          </a:p>
          <a:p>
            <a:pPr eaLnBrk="1" hangingPunct="1"/>
            <a:r>
              <a:rPr lang="en-US" altLang="en-US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4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13.8|1.3|0.7|7|12.6|1.1|0.6|5|1.5|1.3|8.4|4.8|6|1.5|5.4|5.3|4.5|5.7|0.8|1|3|6.6|24.3|14.1|2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1014</Words>
  <Application>Microsoft Office PowerPoint</Application>
  <PresentationFormat>On-screen Show (4:3)</PresentationFormat>
  <Paragraphs>177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Tahoma</vt:lpstr>
      <vt:lpstr>Times New Roman</vt:lpstr>
      <vt:lpstr>Wingdings</vt:lpstr>
      <vt:lpstr>Office Theme</vt:lpstr>
      <vt:lpstr>Cassandra - A Decentralized Structured Storage System</vt:lpstr>
      <vt:lpstr>Agenda</vt:lpstr>
      <vt:lpstr>Outline</vt:lpstr>
      <vt:lpstr>Data Model</vt:lpstr>
      <vt:lpstr>Data Model</vt:lpstr>
      <vt:lpstr>PowerPoint Presentation</vt:lpstr>
      <vt:lpstr>PowerPoint Presentation</vt:lpstr>
      <vt:lpstr>Replication</vt:lpstr>
      <vt:lpstr>PowerPoint Presentation</vt:lpstr>
      <vt:lpstr>Gossip Protocols</vt:lpstr>
      <vt:lpstr>Gossip Protocols</vt:lpstr>
      <vt:lpstr>Cluster Management</vt:lpstr>
      <vt:lpstr>Accrual Failure Detector </vt:lpstr>
      <vt:lpstr>Bootstrapping and Scaling</vt:lpstr>
      <vt:lpstr>Local Persistence</vt:lpstr>
      <vt:lpstr>PowerPoint Presentation</vt:lpstr>
      <vt:lpstr>Read Operation</vt:lpstr>
      <vt:lpstr>Facebook Inbox Search</vt:lpstr>
      <vt:lpstr>Comparison with MySQL</vt:lpstr>
      <vt:lpstr>Comparison using YCSB</vt:lpstr>
      <vt:lpstr>Comparison using YCSB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Cassandra - A Decentralized Structured Storage System</dc:title>
  <dc:creator>Ravi</dc:creator>
  <cp:lastModifiedBy>Gregory Kesden</cp:lastModifiedBy>
  <cp:revision>33</cp:revision>
  <dcterms:created xsi:type="dcterms:W3CDTF">2012-10-15T04:24:23Z</dcterms:created>
  <dcterms:modified xsi:type="dcterms:W3CDTF">2018-03-27T15:52:47Z</dcterms:modified>
</cp:coreProperties>
</file>