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0E9D-4723-4C0E-A10B-FCF30DDD95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14-736:</a:t>
            </a:r>
            <a:br>
              <a:rPr lang="en-US" dirty="0"/>
            </a:br>
            <a:r>
              <a:rPr lang="en-US" dirty="0" err="1"/>
              <a:t>Distribted</a:t>
            </a:r>
            <a:r>
              <a:rPr lang="en-US" dirty="0"/>
              <a:t>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93746-928F-44BE-92CA-76051B6B80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9 </a:t>
            </a:r>
            <a:r>
              <a:rPr lang="en-US" dirty="0"/>
              <a:t>* </a:t>
            </a:r>
            <a:r>
              <a:rPr lang="en-US"/>
              <a:t>Spring 2019 </a:t>
            </a:r>
            <a:r>
              <a:rPr lang="en-US" dirty="0"/>
              <a:t>* Kesden</a:t>
            </a:r>
          </a:p>
        </p:txBody>
      </p:sp>
    </p:spTree>
    <p:extLst>
      <p:ext uri="{BB962C8B-B14F-4D97-AF65-F5344CB8AC3E}">
        <p14:creationId xmlns:p14="http://schemas.microsoft.com/office/powerpoint/2010/main" val="1088708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E4F2-AA00-4EE2-8160-A2B8E6FC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Assumptions and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71BF0-757D-4B32-8E8F-E355D686B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90008"/>
            <a:ext cx="9603275" cy="4372494"/>
          </a:xfrm>
        </p:spPr>
        <p:txBody>
          <a:bodyPr>
            <a:normAutofit/>
          </a:bodyPr>
          <a:lstStyle/>
          <a:p>
            <a:r>
              <a:rPr lang="en-US" dirty="0"/>
              <a:t>Goal: The </a:t>
            </a:r>
            <a:r>
              <a:rPr lang="en-US" i="1" dirty="0"/>
              <a:t>Invitation Algorithm</a:t>
            </a:r>
            <a:r>
              <a:rPr lang="en-US" dirty="0"/>
              <a:t> provides a protocol for forming groups of available participants within partitions, and then merging them into larger groups as partitions heal or failed coordinators are returned to service.</a:t>
            </a:r>
          </a:p>
          <a:p>
            <a:pPr lvl="1"/>
            <a:r>
              <a:rPr lang="en-US" dirty="0"/>
              <a:t>In many ways, it is like a self-healing, partitionable </a:t>
            </a:r>
            <a:r>
              <a:rPr lang="en-US" i="1" dirty="0"/>
              <a:t>Bully Algorithm</a:t>
            </a:r>
          </a:p>
          <a:p>
            <a:r>
              <a:rPr lang="en-US" dirty="0"/>
              <a:t>Assumption: In practice communication failure, high latency, and/or congestion can partition a network. </a:t>
            </a:r>
          </a:p>
          <a:p>
            <a:r>
              <a:rPr lang="en-US" dirty="0"/>
              <a:t>Assumption: A collection of participants under the direction of a coordinator, can perform useful work, even if other such groups exists.</a:t>
            </a:r>
          </a:p>
          <a:p>
            <a:pPr lvl="1"/>
            <a:r>
              <a:rPr lang="en-US" dirty="0"/>
              <a:t>In other words, partitioned participants can still organize and make progress</a:t>
            </a:r>
          </a:p>
        </p:txBody>
      </p:sp>
    </p:spTree>
    <p:extLst>
      <p:ext uri="{BB962C8B-B14F-4D97-AF65-F5344CB8AC3E}">
        <p14:creationId xmlns:p14="http://schemas.microsoft.com/office/powerpoint/2010/main" val="3831495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6A83-A4F7-4B01-8D2F-AF14F99D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Assumptions and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E4724-E47A-41E6-8A28-4394A4A6B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939" y="1853754"/>
            <a:ext cx="10756669" cy="4469461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Groups are named using a </a:t>
            </a:r>
            <a:r>
              <a:rPr lang="en-US" sz="1800" i="1" dirty="0"/>
              <a:t>group number</a:t>
            </a:r>
            <a:r>
              <a:rPr lang="en-US" sz="1800" dirty="0"/>
              <a:t>.</a:t>
            </a:r>
          </a:p>
          <a:p>
            <a:pPr lvl="1"/>
            <a:r>
              <a:rPr lang="en-US" dirty="0"/>
              <a:t>The group number is unique among all groups, is changed every time a new group is formed, and is never reused.</a:t>
            </a:r>
          </a:p>
          <a:p>
            <a:pPr lvl="1"/>
            <a:r>
              <a:rPr lang="en-US" dirty="0"/>
              <a:t>To accomplish this, the group number might be a simple sequence number attached to the processor ID. </a:t>
            </a:r>
          </a:p>
          <a:p>
            <a:pPr lvl="1"/>
            <a:r>
              <a:rPr lang="en-US" dirty="0"/>
              <a:t>The sequence number component can be incremented each time the processor becomes the coordinator of a new group.</a:t>
            </a:r>
          </a:p>
          <a:p>
            <a:r>
              <a:rPr lang="en-US" sz="1800" dirty="0"/>
              <a:t>Basic idea:</a:t>
            </a:r>
          </a:p>
          <a:p>
            <a:pPr lvl="1"/>
            <a:r>
              <a:rPr lang="en-US" dirty="0"/>
              <a:t>Partitioned participants (or whole group) elect their own coordinator</a:t>
            </a:r>
          </a:p>
          <a:p>
            <a:pPr lvl="1"/>
            <a:r>
              <a:rPr lang="en-US" dirty="0"/>
              <a:t>Coordinators "yell out" periodically to participants outside their group asking each if it is a coordinator. </a:t>
            </a:r>
          </a:p>
          <a:p>
            <a:pPr lvl="1"/>
            <a:r>
              <a:rPr lang="en-US" dirty="0"/>
              <a:t>When a coordinator answers, the coordinators pick one to coordinate, and merge their groups, electing a new coordinator</a:t>
            </a:r>
          </a:p>
          <a:p>
            <a:pPr lvl="2"/>
            <a:r>
              <a:rPr lang="en-US" dirty="0"/>
              <a:t>Choosing the coordinator is Bully-like, with higher nodes winning. </a:t>
            </a: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29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A35D-7E7B-43EA-B0B1-4844220EA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Merging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ECD7-EC2F-4513-AA66-04F504E83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9741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One might think that it is acceptable for the coordinator that initiated the merge to be the coordinator of the new group. </a:t>
            </a:r>
          </a:p>
          <a:p>
            <a:r>
              <a:rPr lang="en-US" dirty="0"/>
              <a:t>But it might be the case that two or more coordinators were concurrently looking for other coordinators and that their messages may arrive in different orders. </a:t>
            </a:r>
          </a:p>
          <a:p>
            <a:r>
              <a:rPr lang="en-US" dirty="0"/>
              <a:t>To handle this situation, there should be some priority among the coordinators -- some method to determine which of the perhaps many coordinators should take over.</a:t>
            </a:r>
          </a:p>
          <a:p>
            <a:pPr lvl="1"/>
            <a:r>
              <a:rPr lang="en-US" dirty="0"/>
              <a:t>One way of doing this might be to use the processor ID to act as a priority. </a:t>
            </a:r>
          </a:p>
          <a:p>
            <a:pPr lvl="1"/>
            <a:r>
              <a:rPr lang="en-US" dirty="0"/>
              <a:t>Perhaps higher-numbered processors ignore queries from lower-level processors. </a:t>
            </a:r>
          </a:p>
          <a:p>
            <a:pPr lvl="1"/>
            <a:r>
              <a:rPr lang="en-US" dirty="0"/>
              <a:t>This would allow lower-level processors to merge the groups with lower priority coordinators during this operation. </a:t>
            </a:r>
          </a:p>
          <a:p>
            <a:pPr lvl="1"/>
            <a:r>
              <a:rPr lang="en-US" dirty="0"/>
              <a:t>At some later time the higher-level coordinators will each act to discover other coordinators and merge these lower-priority groups.</a:t>
            </a:r>
          </a:p>
          <a:p>
            <a:pPr lvl="1"/>
            <a:r>
              <a:rPr lang="en-US" dirty="0"/>
              <a:t>Perhaps receiving the query will prompt the higher-level coordinator to try to merge its group with others sooner than it otherwise might. </a:t>
            </a:r>
          </a:p>
          <a:p>
            <a:pPr lvl="1"/>
            <a:r>
              <a:rPr lang="en-US" dirty="0"/>
              <a:t>An alternative would be for a coordinator only to try to merge lower-level coordinators.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63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F35A-D732-4922-A245-B8823350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Invitation Algorithm:</a:t>
            </a:r>
            <a:br>
              <a:rPr lang="en-US" dirty="0"/>
            </a:br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886C0-BE58-40A6-9537-0859D9B29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12" y="1903190"/>
            <a:ext cx="12044288" cy="43498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Perhaps higher-numbered processors ignore queries from lower-level processors. </a:t>
            </a:r>
          </a:p>
          <a:p>
            <a:pPr lvl="1"/>
            <a:r>
              <a:rPr lang="en-US" dirty="0"/>
              <a:t>This would allow lower-level processors to merge the groups with lower priority coordinators during this operation. At some later time the higher-level coordinators will each act to discover other coordinators and merge these lower-priority groups. </a:t>
            </a:r>
          </a:p>
          <a:p>
            <a:pPr lvl="1"/>
            <a:r>
              <a:rPr lang="en-US" dirty="0"/>
              <a:t>Perhaps receiving the query will prompt the higher-level coordinator to try to merge its group with others sooner than it otherwise might. </a:t>
            </a:r>
          </a:p>
          <a:p>
            <a:r>
              <a:rPr lang="en-US" dirty="0"/>
              <a:t>An alternative would be for a coordinator only to try to merge lower-level coordinators.</a:t>
            </a:r>
          </a:p>
          <a:p>
            <a:r>
              <a:rPr lang="en-US" dirty="0"/>
              <a:t>Or perhaps processors delay some amount of time between the time that they look for other coordinators and the time that they start to merge these groups. </a:t>
            </a:r>
          </a:p>
          <a:p>
            <a:pPr lvl="1"/>
            <a:r>
              <a:rPr lang="en-US" dirty="0"/>
              <a:t>This would allow time for a higher-priority coordinator to search for other coordinators (it knows that there is at least one) and ask them to merge into its group. </a:t>
            </a:r>
          </a:p>
          <a:p>
            <a:pPr lvl="1"/>
            <a:r>
              <a:rPr lang="en-US" dirty="0"/>
              <a:t>If after such a delay, the old coordinator finds itself in a new group, it stops and accepts its new role as a participant. </a:t>
            </a:r>
          </a:p>
          <a:p>
            <a:pPr lvl="1"/>
            <a:r>
              <a:rPr lang="en-US" dirty="0"/>
              <a:t>In this case, it might be useful to make the delay inversely proportional to one's priority. For example, there is no reason for the highest-priority processor to delay. But the lowest priority processor might want to delay for a long time.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8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3270-34FE-43C7-A153-81124AF2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049235"/>
          </a:xfrm>
        </p:spPr>
        <p:txBody>
          <a:bodyPr/>
          <a:lstStyle/>
          <a:p>
            <a:pPr algn="ctr"/>
            <a:r>
              <a:rPr lang="en-US" dirty="0"/>
              <a:t>Invitation Algorithm</a:t>
            </a:r>
          </a:p>
        </p:txBody>
      </p:sp>
      <p:pic>
        <p:nvPicPr>
          <p:cNvPr id="2050" name="Picture 2" descr="http://www.andrew.cmu.edu/course/15-440-f14/applications/ln/invitation.jpg">
            <a:extLst>
              <a:ext uri="{FF2B5EF4-FFF2-40B4-BE49-F238E27FC236}">
                <a16:creationId xmlns:a16="http://schemas.microsoft.com/office/drawing/2014/main" id="{D4D6166E-1BE7-44CB-B909-BBE2C92AD0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6" r="6587" b="52615"/>
          <a:stretch/>
        </p:blipFill>
        <p:spPr bwMode="auto">
          <a:xfrm>
            <a:off x="1963868" y="519075"/>
            <a:ext cx="8264264" cy="609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178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37CC7-3FF9-4245-9FA0-BA86DD97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9609"/>
            <a:ext cx="12192000" cy="1049235"/>
          </a:xfrm>
        </p:spPr>
        <p:txBody>
          <a:bodyPr/>
          <a:lstStyle/>
          <a:p>
            <a:pPr algn="ctr"/>
            <a:r>
              <a:rPr lang="en-US" dirty="0"/>
              <a:t>Invitation Algorithm</a:t>
            </a:r>
          </a:p>
        </p:txBody>
      </p:sp>
      <p:pic>
        <p:nvPicPr>
          <p:cNvPr id="4098" name="Picture 2" descr="http://www.andrew.cmu.edu/course/15-440-f14/applications/ln/invitation.jpg">
            <a:extLst>
              <a:ext uri="{FF2B5EF4-FFF2-40B4-BE49-F238E27FC236}">
                <a16:creationId xmlns:a16="http://schemas.microsoft.com/office/drawing/2014/main" id="{82BAE21D-F371-4C7E-B58F-DFB0C58E67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" t="53026" r="6077"/>
          <a:stretch/>
        </p:blipFill>
        <p:spPr bwMode="auto">
          <a:xfrm>
            <a:off x="2666683" y="670561"/>
            <a:ext cx="7293331" cy="623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340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3C006-3A96-419A-8697-6082C8E9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</a:t>
            </a:r>
            <a:r>
              <a:rPr lang="en-US" dirty="0" err="1"/>
              <a:t>EleCtion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C21A1-780F-4868-B9A9-D5BC5614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approach, Ring election, is very similar to token ring synchronization, except no token is used. </a:t>
            </a:r>
          </a:p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We assume that each processor is logically ordered, perhaps by IP address, so that each processor knows its successor, and its successor's successor, and so on. </a:t>
            </a:r>
          </a:p>
          <a:p>
            <a:pPr lvl="1"/>
            <a:r>
              <a:rPr lang="en-US" dirty="0"/>
              <a:t>Each processor must know the entire logical structure.</a:t>
            </a:r>
          </a:p>
        </p:txBody>
      </p:sp>
    </p:spTree>
    <p:extLst>
      <p:ext uri="{BB962C8B-B14F-4D97-AF65-F5344CB8AC3E}">
        <p14:creationId xmlns:p14="http://schemas.microsoft.com/office/powerpoint/2010/main" val="3968192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F081-5346-4DB4-9802-93354CB0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DDD84-F5D5-44AB-8DC6-2E5923383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189" y="1853754"/>
            <a:ext cx="10234665" cy="465234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When a processor discovers that the coordinator has died, it starts circulating an ELECTION message around the ring. </a:t>
            </a:r>
          </a:p>
          <a:p>
            <a:r>
              <a:rPr lang="en-US" dirty="0"/>
              <a:t>Each node advances it in logical order, skipping failed nodes as necessary. </a:t>
            </a:r>
          </a:p>
          <a:p>
            <a:r>
              <a:rPr lang="en-US" dirty="0"/>
              <a:t>Each node adds their node number to the list. </a:t>
            </a:r>
          </a:p>
          <a:p>
            <a:r>
              <a:rPr lang="en-US" dirty="0"/>
              <a:t>Once this message has made its way all the way around the ring, the message which started it will see its own number in the list. </a:t>
            </a:r>
          </a:p>
          <a:p>
            <a:r>
              <a:rPr lang="en-US" dirty="0"/>
              <a:t>It then considers the node with the highest number to be the coordinator, and this messages is circulated. </a:t>
            </a:r>
          </a:p>
          <a:p>
            <a:r>
              <a:rPr lang="en-US" dirty="0"/>
              <a:t>Each receiving node does the same thing. Once this message has made its way around the ring, it is removed.</a:t>
            </a:r>
          </a:p>
          <a:p>
            <a:r>
              <a:rPr lang="en-US" dirty="0"/>
              <a:t>If multiple nodes concurrently discover a failed coordinator, each will start an ELECTION. </a:t>
            </a:r>
          </a:p>
          <a:p>
            <a:r>
              <a:rPr lang="en-US" dirty="0"/>
              <a:t>This isn't a problem, because each election will select the same coordinator. The extra messages are wasted overhead, while this isn't optimal, it isn't deadly, either.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3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661A-962A-4011-A870-7FE9DF92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 Election</a:t>
            </a:r>
          </a:p>
        </p:txBody>
      </p:sp>
      <p:pic>
        <p:nvPicPr>
          <p:cNvPr id="5122" name="Picture 2" descr="http://www.andrew.cmu.edu/course/15-440-f14/applications/ln/ringel.jpg">
            <a:extLst>
              <a:ext uri="{FF2B5EF4-FFF2-40B4-BE49-F238E27FC236}">
                <a16:creationId xmlns:a16="http://schemas.microsoft.com/office/drawing/2014/main" id="{13C9B9A4-677C-476B-B28C-2D855C9D06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" r="12839" b="66051"/>
          <a:stretch/>
        </p:blipFill>
        <p:spPr bwMode="auto">
          <a:xfrm>
            <a:off x="586179" y="2385612"/>
            <a:ext cx="4013955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andrew.cmu.edu/course/15-440-f14/applications/ln/ringel.jpg">
            <a:extLst>
              <a:ext uri="{FF2B5EF4-FFF2-40B4-BE49-F238E27FC236}">
                <a16:creationId xmlns:a16="http://schemas.microsoft.com/office/drawing/2014/main" id="{5A2F9C3D-9977-40C3-9A8C-EBCB97ACC2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" t="37846" r="7540" b="33539"/>
          <a:stretch/>
        </p:blipFill>
        <p:spPr bwMode="auto">
          <a:xfrm>
            <a:off x="4522762" y="2385612"/>
            <a:ext cx="4204833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andrew.cmu.edu/course/15-440-f14/applications/ln/ringel.jpg">
            <a:extLst>
              <a:ext uri="{FF2B5EF4-FFF2-40B4-BE49-F238E27FC236}">
                <a16:creationId xmlns:a16="http://schemas.microsoft.com/office/drawing/2014/main" id="{6288F954-CE86-4457-811B-AA2DBADC6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0" t="73846" r="34647"/>
          <a:stretch/>
        </p:blipFill>
        <p:spPr bwMode="auto">
          <a:xfrm>
            <a:off x="8727594" y="2385612"/>
            <a:ext cx="2813749" cy="261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0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43F61-54AF-413D-94B4-BE1A763B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Selection:</a:t>
            </a:r>
            <a:br>
              <a:rPr lang="en-US" dirty="0"/>
            </a:br>
            <a:r>
              <a:rPr lang="en-US" dirty="0"/>
              <a:t>Selecting a “Special </a:t>
            </a:r>
            <a:r>
              <a:rPr lang="en-US" dirty="0" err="1"/>
              <a:t>HosT</a:t>
            </a:r>
            <a:r>
              <a:rPr lang="en-US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86FF-3823-41DA-AB56-11DEE4F58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  <a:r>
              <a:rPr lang="en-US" i="1" dirty="0"/>
              <a:t>N</a:t>
            </a:r>
            <a:r>
              <a:rPr lang="en-US" dirty="0"/>
              <a:t> available hosts, where </a:t>
            </a:r>
            <a:r>
              <a:rPr lang="en-US" i="1" dirty="0"/>
              <a:t>N </a:t>
            </a:r>
            <a:r>
              <a:rPr lang="en-US" dirty="0"/>
              <a:t>isn’t </a:t>
            </a:r>
            <a:r>
              <a:rPr lang="en-US" i="1" dirty="0"/>
              <a:t>1</a:t>
            </a:r>
            <a:r>
              <a:rPr lang="en-US" dirty="0"/>
              <a:t>, how do we pick one for a different role, e.g. coordinator, front-end server, </a:t>
            </a:r>
            <a:r>
              <a:rPr lang="en-US" dirty="0" err="1"/>
              <a:t>etc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Appoint one:  A human simply picks </a:t>
            </a:r>
          </a:p>
          <a:p>
            <a:pPr lvl="1"/>
            <a:r>
              <a:rPr lang="en-US" dirty="0"/>
              <a:t>Elect one: Participating hosts pick</a:t>
            </a:r>
          </a:p>
        </p:txBody>
      </p:sp>
    </p:spTree>
    <p:extLst>
      <p:ext uri="{BB962C8B-B14F-4D97-AF65-F5344CB8AC3E}">
        <p14:creationId xmlns:p14="http://schemas.microsoft.com/office/powerpoint/2010/main" val="369176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7A23C-EBF1-42BC-9CFC-53684EEE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Appointing A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4825D-E680-498D-A9D9-642514BCD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human, e.g. system administrator, picks from available hosts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Minimal development time</a:t>
            </a:r>
          </a:p>
          <a:p>
            <a:pPr lvl="1"/>
            <a:r>
              <a:rPr lang="en-US" dirty="0"/>
              <a:t>Agile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Slow, i.e. human speed</a:t>
            </a:r>
          </a:p>
          <a:p>
            <a:pPr lvl="1"/>
            <a:r>
              <a:rPr lang="en-US" dirty="0"/>
              <a:t>Requires human to detect failure, understand cause, determine participants, and react. </a:t>
            </a:r>
          </a:p>
        </p:txBody>
      </p:sp>
    </p:spTree>
    <p:extLst>
      <p:ext uri="{BB962C8B-B14F-4D97-AF65-F5344CB8AC3E}">
        <p14:creationId xmlns:p14="http://schemas.microsoft.com/office/powerpoint/2010/main" val="115307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7AA1F-4B90-471D-AAD2-7109FAFC8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Electing A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38268-958E-4E89-AAB5-D3CAA041D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3645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participants determine the need to pick a (new?) coordinator</a:t>
            </a:r>
          </a:p>
          <a:p>
            <a:r>
              <a:rPr lang="en-US" dirty="0"/>
              <a:t>Participants “discuss” it among themselves</a:t>
            </a:r>
          </a:p>
          <a:p>
            <a:r>
              <a:rPr lang="en-US" dirty="0"/>
              <a:t>Participants agree on coordinator</a:t>
            </a:r>
          </a:p>
          <a:p>
            <a:r>
              <a:rPr lang="en-US" dirty="0"/>
              <a:t>New coordinator takes charge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Automatic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Complexity (</a:t>
            </a:r>
            <a:r>
              <a:rPr lang="en-US" dirty="0" err="1"/>
              <a:t>partitionings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Network traffic (storms)</a:t>
            </a:r>
          </a:p>
          <a:p>
            <a:pPr lvl="1"/>
            <a:r>
              <a:rPr lang="en-US" dirty="0"/>
              <a:t>Failure mode can be complex, e.g. many coordinators or none</a:t>
            </a:r>
          </a:p>
        </p:txBody>
      </p:sp>
    </p:spTree>
    <p:extLst>
      <p:ext uri="{BB962C8B-B14F-4D97-AF65-F5344CB8AC3E}">
        <p14:creationId xmlns:p14="http://schemas.microsoft.com/office/powerpoint/2010/main" val="110963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199"/>
            <a:ext cx="0" cy="42976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E0BE89A-B08C-497C-8F90-27EE6588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1" y="1600199"/>
            <a:ext cx="3173482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Bully Approach</a:t>
            </a:r>
            <a:br>
              <a:rPr lang="en-US" dirty="0"/>
            </a:br>
            <a:r>
              <a:rPr lang="en-US" sz="1600" dirty="0"/>
              <a:t>(Garcia-Molina '82)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EE98D-4E34-45DF-A037-E38B7D40F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151" y="1600199"/>
            <a:ext cx="6169703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Probably the most common</a:t>
            </a:r>
          </a:p>
          <a:p>
            <a:r>
              <a:rPr lang="en-US" dirty="0"/>
              <a:t>Simplest</a:t>
            </a:r>
          </a:p>
          <a:p>
            <a:r>
              <a:rPr lang="en-US" dirty="0"/>
              <a:t>Can lead to storms (We’ll see why)</a:t>
            </a:r>
          </a:p>
        </p:txBody>
      </p:sp>
    </p:spTree>
    <p:extLst>
      <p:ext uri="{BB962C8B-B14F-4D97-AF65-F5344CB8AC3E}">
        <p14:creationId xmlns:p14="http://schemas.microsoft.com/office/powerpoint/2010/main" val="207119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15EFB-11FC-4142-8E44-332F4ACF7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2B58E-3DFA-4F3F-A632-CA61D25F5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r>
              <a:rPr lang="en-US" dirty="0"/>
              <a:t>Assumptions:</a:t>
            </a:r>
          </a:p>
          <a:p>
            <a:pPr lvl="1"/>
            <a:r>
              <a:rPr lang="en-US" dirty="0"/>
              <a:t>All messages are delivered within some T</a:t>
            </a:r>
            <a:r>
              <a:rPr lang="en-US" baseline="-25000" dirty="0"/>
              <a:t>m</a:t>
            </a:r>
            <a:r>
              <a:rPr lang="en-US" dirty="0"/>
              <a:t> units of time, called the message propagation time.</a:t>
            </a:r>
          </a:p>
          <a:p>
            <a:pPr lvl="1"/>
            <a:r>
              <a:rPr lang="en-US" dirty="0"/>
              <a:t>Once a message is received, the reply will be dispatched within some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units of time, called the message handling time.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 and T</a:t>
            </a:r>
            <a:r>
              <a:rPr lang="en-US" baseline="-25000" dirty="0"/>
              <a:t>m</a:t>
            </a:r>
            <a:r>
              <a:rPr lang="en-US" dirty="0"/>
              <a:t> are known.</a:t>
            </a:r>
          </a:p>
          <a:p>
            <a:r>
              <a:rPr lang="en-US" dirty="0"/>
              <a:t>These are nice, because together they imply that if a response is </a:t>
            </a:r>
            <a:r>
              <a:rPr lang="en-US" dirty="0" err="1"/>
              <a:t>is</a:t>
            </a:r>
            <a:r>
              <a:rPr lang="en-US" dirty="0"/>
              <a:t> not received within (2*T</a:t>
            </a:r>
            <a:r>
              <a:rPr lang="en-US" baseline="-25000" dirty="0"/>
              <a:t>m</a:t>
            </a:r>
            <a:r>
              <a:rPr lang="en-US" dirty="0"/>
              <a:t> + </a:t>
            </a:r>
            <a:r>
              <a:rPr lang="en-US" dirty="0" err="1"/>
              <a:t>T</a:t>
            </a:r>
            <a:r>
              <a:rPr lang="en-US" baseline="-25000" dirty="0" err="1"/>
              <a:t>p</a:t>
            </a:r>
            <a:r>
              <a:rPr lang="en-US" dirty="0"/>
              <a:t>) units of time the process or connection has failed. </a:t>
            </a:r>
          </a:p>
          <a:p>
            <a:pPr lvl="1"/>
            <a:r>
              <a:rPr lang="en-US" dirty="0"/>
              <a:t>But, of course, in the real world congestion, load, and the indeterminate nature of most networks mean that a good amount of “slop” needs to be included. </a:t>
            </a:r>
          </a:p>
        </p:txBody>
      </p:sp>
    </p:spTree>
    <p:extLst>
      <p:ext uri="{BB962C8B-B14F-4D97-AF65-F5344CB8AC3E}">
        <p14:creationId xmlns:p14="http://schemas.microsoft.com/office/powerpoint/2010/main" val="115257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FAD60-D788-48F8-A071-E04AECE4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1780C-143B-4E2F-AA4B-A039CD7CC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7" y="1853754"/>
            <a:ext cx="11526982" cy="4419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idea behind the Bully Algorithm is to elect the highest-numbered processor as the coordinator. </a:t>
            </a:r>
          </a:p>
          <a:p>
            <a:pPr lvl="1"/>
            <a:r>
              <a:rPr lang="en-US" dirty="0"/>
              <a:t>If any host thinks that the coordinator has failed, it tries to elect itself by sending a message to the higher-numbered processors. </a:t>
            </a:r>
          </a:p>
          <a:p>
            <a:pPr lvl="1"/>
            <a:r>
              <a:rPr lang="en-US" dirty="0"/>
              <a:t>If any of them answer it loses the election.  </a:t>
            </a:r>
          </a:p>
          <a:p>
            <a:pPr lvl="2"/>
            <a:r>
              <a:rPr lang="en-US" dirty="0"/>
              <a:t>At this point each of these processors will call an election and try to win themselves.</a:t>
            </a:r>
          </a:p>
          <a:p>
            <a:pPr lvl="1"/>
            <a:r>
              <a:rPr lang="en-US" dirty="0"/>
              <a:t>If none of the higher-ups answer, the processor is the highest numbered processor, so it should be the coordinator. </a:t>
            </a:r>
          </a:p>
          <a:p>
            <a:pPr lvl="2"/>
            <a:r>
              <a:rPr lang="en-US" dirty="0"/>
              <a:t>So it sends the lower level processors a message declaring itself the coordinator</a:t>
            </a:r>
          </a:p>
          <a:p>
            <a:pPr lvl="2"/>
            <a:r>
              <a:rPr lang="en-US" dirty="0"/>
              <a:t>After they answer (or the ACK of a reliable protocol), it starts doing its job as coordinator</a:t>
            </a:r>
          </a:p>
          <a:p>
            <a:pPr lvl="3"/>
            <a:r>
              <a:rPr lang="en-US" dirty="0"/>
              <a:t>E.g. It starts to query participants to find out what they know, then begins providing coordination, etc. </a:t>
            </a:r>
          </a:p>
          <a:p>
            <a:pPr lvl="1"/>
            <a:r>
              <a:rPr lang="en-US" dirty="0"/>
              <a:t>If a new processor arrives, or recovers from a failure, it gets the state from the current coordinator and then calls an election</a:t>
            </a:r>
          </a:p>
          <a:p>
            <a:pPr lvl="2"/>
            <a:r>
              <a:rPr lang="en-US" dirty="0"/>
              <a:t>Or, for efficiency, just remains a participant and lets the new coordinator lead, until it fails,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6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B7FF-B955-48F0-8D8C-5D9E230D7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pic>
        <p:nvPicPr>
          <p:cNvPr id="1026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434CD7C8-4D11-4DA2-B8FB-34EE3B0803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8" r="11013" b="73128"/>
          <a:stretch/>
        </p:blipFill>
        <p:spPr bwMode="auto">
          <a:xfrm>
            <a:off x="789148" y="2287192"/>
            <a:ext cx="5933886" cy="2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3F267788-0C07-4322-9193-F4849D75D0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59" r="13370" b="48530"/>
          <a:stretch/>
        </p:blipFill>
        <p:spPr bwMode="auto">
          <a:xfrm>
            <a:off x="6726965" y="2287193"/>
            <a:ext cx="5013253" cy="2717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34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E603-8157-4F08-931F-C2289970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Bully Algorithm</a:t>
            </a:r>
          </a:p>
        </p:txBody>
      </p:sp>
      <p:pic>
        <p:nvPicPr>
          <p:cNvPr id="4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828F3AD3-7F9F-4185-A7E9-4C70D7146C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46" b="23282"/>
          <a:stretch/>
        </p:blipFill>
        <p:spPr bwMode="auto">
          <a:xfrm>
            <a:off x="1390824" y="2268096"/>
            <a:ext cx="6691065" cy="294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andrew.cmu.edu/course/15-440-f14/applications/ln/bullyex.jpg">
            <a:extLst>
              <a:ext uri="{FF2B5EF4-FFF2-40B4-BE49-F238E27FC236}">
                <a16:creationId xmlns:a16="http://schemas.microsoft.com/office/drawing/2014/main" id="{5CD393DB-E061-47DA-9094-06FE983E93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641" r="53319"/>
          <a:stretch/>
        </p:blipFill>
        <p:spPr bwMode="auto">
          <a:xfrm>
            <a:off x="8081889" y="2268096"/>
            <a:ext cx="3197244" cy="294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6004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</TotalTime>
  <Words>1146</Words>
  <Application>Microsoft Office PowerPoint</Application>
  <PresentationFormat>Widescreen</PresentationFormat>
  <Paragraphs>102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14-736: Distribted Systems</vt:lpstr>
      <vt:lpstr>Coordinator Selection: Selecting a “Special HosT”</vt:lpstr>
      <vt:lpstr>Appointing A Coordinator</vt:lpstr>
      <vt:lpstr>Electing A Coordinator</vt:lpstr>
      <vt:lpstr>Bully Approach (Garcia-Molina '82)</vt:lpstr>
      <vt:lpstr>Bully Algorithm</vt:lpstr>
      <vt:lpstr>Bully Algorithm</vt:lpstr>
      <vt:lpstr>Bully Algorithm</vt:lpstr>
      <vt:lpstr>Bully Algorithm</vt:lpstr>
      <vt:lpstr>Invitation Algorithm: Assumptions and goal</vt:lpstr>
      <vt:lpstr>Invitation Algorithm: Assumptions and Goal</vt:lpstr>
      <vt:lpstr>Invitation Algorithm: Merging Groups</vt:lpstr>
      <vt:lpstr>Invitation Algorithm: Options</vt:lpstr>
      <vt:lpstr>Invitation Algorithm</vt:lpstr>
      <vt:lpstr>Invitation Algorithm</vt:lpstr>
      <vt:lpstr>Ring EleCtion</vt:lpstr>
      <vt:lpstr>Ring Election</vt:lpstr>
      <vt:lpstr>Ring 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14-736: Distribted Systems</dc:title>
  <dc:creator>Gregory Kesden</dc:creator>
  <cp:lastModifiedBy>Gregory Kesden</cp:lastModifiedBy>
  <cp:revision>13</cp:revision>
  <dcterms:created xsi:type="dcterms:W3CDTF">2018-02-12T06:01:54Z</dcterms:created>
  <dcterms:modified xsi:type="dcterms:W3CDTF">2019-02-18T21:49:43Z</dcterms:modified>
</cp:coreProperties>
</file>