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4" r:id="rId3"/>
    <p:sldId id="258" r:id="rId4"/>
    <p:sldId id="259" r:id="rId5"/>
    <p:sldId id="257" r:id="rId6"/>
    <p:sldId id="260" r:id="rId7"/>
    <p:sldId id="261" r:id="rId8"/>
    <p:sldId id="262" r:id="rId9"/>
    <p:sldId id="263" r:id="rId10"/>
    <p:sldId id="264" r:id="rId11"/>
    <p:sldId id="265" r:id="rId12"/>
    <p:sldId id="267" r:id="rId13"/>
    <p:sldId id="268" r:id="rId14"/>
    <p:sldId id="270" r:id="rId15"/>
    <p:sldId id="269" r:id="rId16"/>
    <p:sldId id="266"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69"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2/23/2019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2/23/2019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2D89-437B-48D7-9E61-B06BFEB73434}"/>
              </a:ext>
            </a:extLst>
          </p:cNvPr>
          <p:cNvSpPr>
            <a:spLocks noGrp="1"/>
          </p:cNvSpPr>
          <p:nvPr>
            <p:ph type="ctrTitle"/>
          </p:nvPr>
        </p:nvSpPr>
        <p:spPr/>
        <p:txBody>
          <a:bodyPr>
            <a:normAutofit/>
          </a:bodyPr>
          <a:lstStyle/>
          <a:p>
            <a:r>
              <a:rPr lang="en-US" sz="4800" dirty="0"/>
              <a:t>14-736: Distributed Systems</a:t>
            </a:r>
          </a:p>
        </p:txBody>
      </p:sp>
      <p:sp>
        <p:nvSpPr>
          <p:cNvPr id="3" name="Subtitle 2">
            <a:extLst>
              <a:ext uri="{FF2B5EF4-FFF2-40B4-BE49-F238E27FC236}">
                <a16:creationId xmlns:a16="http://schemas.microsoft.com/office/drawing/2014/main" id="{2A03CA4F-82FF-4412-A165-EA63979CA8FE}"/>
              </a:ext>
            </a:extLst>
          </p:cNvPr>
          <p:cNvSpPr>
            <a:spLocks noGrp="1"/>
          </p:cNvSpPr>
          <p:nvPr>
            <p:ph type="subTitle" idx="1"/>
          </p:nvPr>
        </p:nvSpPr>
        <p:spPr/>
        <p:txBody>
          <a:bodyPr/>
          <a:lstStyle/>
          <a:p>
            <a:r>
              <a:rPr lang="en-US"/>
              <a:t>Lecture </a:t>
            </a:r>
            <a:r>
              <a:rPr lang="en-US" dirty="0"/>
              <a:t>6</a:t>
            </a:r>
            <a:r>
              <a:rPr lang="en-US"/>
              <a:t> </a:t>
            </a:r>
            <a:r>
              <a:rPr lang="en-US" dirty="0"/>
              <a:t>* Concurrency Control * Spring 2019 (Kesden)</a:t>
            </a:r>
          </a:p>
        </p:txBody>
      </p:sp>
    </p:spTree>
    <p:extLst>
      <p:ext uri="{BB962C8B-B14F-4D97-AF65-F5344CB8AC3E}">
        <p14:creationId xmlns:p14="http://schemas.microsoft.com/office/powerpoint/2010/main" val="1877112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268D-E0C9-4E1A-992F-948A1CF5B3B9}"/>
              </a:ext>
            </a:extLst>
          </p:cNvPr>
          <p:cNvSpPr>
            <a:spLocks noGrp="1"/>
          </p:cNvSpPr>
          <p:nvPr>
            <p:ph type="title"/>
          </p:nvPr>
        </p:nvSpPr>
        <p:spPr/>
        <p:txBody>
          <a:bodyPr/>
          <a:lstStyle/>
          <a:p>
            <a:r>
              <a:rPr lang="en-US" dirty="0" err="1"/>
              <a:t>Ricarti</a:t>
            </a:r>
            <a:r>
              <a:rPr lang="en-US" dirty="0"/>
              <a:t> and </a:t>
            </a:r>
            <a:r>
              <a:rPr lang="en-US" dirty="0" err="1"/>
              <a:t>Agrawala</a:t>
            </a:r>
            <a:endParaRPr lang="en-US" dirty="0"/>
          </a:p>
        </p:txBody>
      </p:sp>
      <p:sp>
        <p:nvSpPr>
          <p:cNvPr id="3" name="Content Placeholder 2">
            <a:extLst>
              <a:ext uri="{FF2B5EF4-FFF2-40B4-BE49-F238E27FC236}">
                <a16:creationId xmlns:a16="http://schemas.microsoft.com/office/drawing/2014/main" id="{D0EA809E-DFDB-4043-A922-6EE72301C193}"/>
              </a:ext>
            </a:extLst>
          </p:cNvPr>
          <p:cNvSpPr>
            <a:spLocks noGrp="1"/>
          </p:cNvSpPr>
          <p:nvPr>
            <p:ph idx="1"/>
          </p:nvPr>
        </p:nvSpPr>
        <p:spPr/>
        <p:txBody>
          <a:bodyPr/>
          <a:lstStyle/>
          <a:p>
            <a:r>
              <a:rPr lang="en-US" dirty="0"/>
              <a:t>In may ways inspired by </a:t>
            </a:r>
            <a:r>
              <a:rPr lang="en-US" dirty="0" err="1"/>
              <a:t>Lamport</a:t>
            </a:r>
            <a:endParaRPr lang="en-US" dirty="0"/>
          </a:p>
          <a:p>
            <a:pPr lvl="1"/>
            <a:r>
              <a:rPr lang="en-US" dirty="0"/>
              <a:t>Key observation: Reply and Grant can be combined by delaying reply until it is okay to use the critical section</a:t>
            </a:r>
          </a:p>
          <a:p>
            <a:pPr lvl="1"/>
            <a:r>
              <a:rPr lang="en-US" dirty="0"/>
              <a:t>Reply effectively means “Okay with me”</a:t>
            </a:r>
          </a:p>
          <a:p>
            <a:endParaRPr lang="en-US" dirty="0"/>
          </a:p>
        </p:txBody>
      </p:sp>
    </p:spTree>
    <p:extLst>
      <p:ext uri="{BB962C8B-B14F-4D97-AF65-F5344CB8AC3E}">
        <p14:creationId xmlns:p14="http://schemas.microsoft.com/office/powerpoint/2010/main" val="1374362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57EC8-646A-4597-8B49-3B1DC2050BBA}"/>
              </a:ext>
            </a:extLst>
          </p:cNvPr>
          <p:cNvSpPr>
            <a:spLocks noGrp="1"/>
          </p:cNvSpPr>
          <p:nvPr>
            <p:ph type="title"/>
          </p:nvPr>
        </p:nvSpPr>
        <p:spPr/>
        <p:txBody>
          <a:bodyPr/>
          <a:lstStyle/>
          <a:p>
            <a:r>
              <a:rPr lang="en-US" dirty="0" err="1"/>
              <a:t>Ricarti</a:t>
            </a:r>
            <a:r>
              <a:rPr lang="en-US" dirty="0"/>
              <a:t> and </a:t>
            </a:r>
            <a:r>
              <a:rPr lang="en-US" dirty="0" err="1"/>
              <a:t>Agrawala</a:t>
            </a:r>
            <a:endParaRPr lang="en-US" dirty="0"/>
          </a:p>
        </p:txBody>
      </p:sp>
      <p:sp>
        <p:nvSpPr>
          <p:cNvPr id="3" name="Content Placeholder 2">
            <a:extLst>
              <a:ext uri="{FF2B5EF4-FFF2-40B4-BE49-F238E27FC236}">
                <a16:creationId xmlns:a16="http://schemas.microsoft.com/office/drawing/2014/main" id="{FB28B790-B8B4-4EF8-A486-A25A3D004724}"/>
              </a:ext>
            </a:extLst>
          </p:cNvPr>
          <p:cNvSpPr>
            <a:spLocks noGrp="1"/>
          </p:cNvSpPr>
          <p:nvPr>
            <p:ph idx="1"/>
          </p:nvPr>
        </p:nvSpPr>
        <p:spPr>
          <a:xfrm>
            <a:off x="1451579" y="1853754"/>
            <a:ext cx="9603275" cy="4322759"/>
          </a:xfrm>
        </p:spPr>
        <p:txBody>
          <a:bodyPr>
            <a:normAutofit fontScale="77500" lnSpcReduction="20000"/>
          </a:bodyPr>
          <a:lstStyle/>
          <a:p>
            <a:pPr marL="0" indent="0">
              <a:buNone/>
            </a:pPr>
            <a:r>
              <a:rPr lang="en-US" b="1" dirty="0"/>
              <a:t>Requestor (Request)</a:t>
            </a:r>
          </a:p>
          <a:p>
            <a:r>
              <a:rPr lang="en-US" dirty="0"/>
              <a:t>Send REQUEST to each and every participant</a:t>
            </a:r>
          </a:p>
          <a:p>
            <a:pPr marL="0" indent="0">
              <a:buNone/>
            </a:pPr>
            <a:r>
              <a:rPr lang="en-US" b="1" dirty="0"/>
              <a:t>Participant</a:t>
            </a:r>
            <a:endParaRPr lang="en-US" dirty="0"/>
          </a:p>
          <a:p>
            <a:r>
              <a:rPr lang="en-US" dirty="0"/>
              <a:t>If in CS, enqueue request</a:t>
            </a:r>
          </a:p>
          <a:p>
            <a:r>
              <a:rPr lang="en-US" dirty="0"/>
              <a:t>If not in CS </a:t>
            </a:r>
          </a:p>
          <a:p>
            <a:pPr lvl="1"/>
            <a:r>
              <a:rPr lang="en-US" dirty="0"/>
              <a:t>and don't want in, reply OK</a:t>
            </a:r>
          </a:p>
          <a:p>
            <a:pPr lvl="1"/>
            <a:r>
              <a:rPr lang="en-US" dirty="0"/>
              <a:t>and want into the CS, </a:t>
            </a:r>
            <a:r>
              <a:rPr lang="en-US" b="1" dirty="0"/>
              <a:t>and</a:t>
            </a:r>
            <a:r>
              <a:rPr lang="en-US" dirty="0"/>
              <a:t> the requestor's time is lower, reply OK (messages crossed, requestor was first)</a:t>
            </a:r>
          </a:p>
          <a:p>
            <a:pPr lvl="1"/>
            <a:r>
              <a:rPr lang="en-US" dirty="0"/>
              <a:t>and want into the CS, </a:t>
            </a:r>
            <a:r>
              <a:rPr lang="en-US" b="1" dirty="0"/>
              <a:t>and</a:t>
            </a:r>
            <a:r>
              <a:rPr lang="en-US" dirty="0"/>
              <a:t> the requestor's time is greater, enqueue request (messages crossed, participant was first)</a:t>
            </a:r>
          </a:p>
          <a:p>
            <a:r>
              <a:rPr lang="en-US" b="1" dirty="0"/>
              <a:t>Requestor (Release)</a:t>
            </a:r>
            <a:endParaRPr lang="en-US" dirty="0"/>
          </a:p>
          <a:p>
            <a:pPr lvl="1"/>
            <a:r>
              <a:rPr lang="en-US" dirty="0"/>
              <a:t>On exit from CS, reply OK to everyone on queue (and dequeue each)</a:t>
            </a:r>
          </a:p>
          <a:p>
            <a:r>
              <a:rPr lang="en-US" b="1" dirty="0"/>
              <a:t>Requestor (When to enter critical section?</a:t>
            </a:r>
            <a:endParaRPr lang="en-US" dirty="0"/>
          </a:p>
          <a:p>
            <a:pPr lvl="1"/>
            <a:r>
              <a:rPr lang="en-US" dirty="0"/>
              <a:t>Once received OK from everyone, enter CS</a:t>
            </a:r>
          </a:p>
          <a:p>
            <a:endParaRPr lang="en-US" dirty="0"/>
          </a:p>
        </p:txBody>
      </p:sp>
    </p:spTree>
    <p:extLst>
      <p:ext uri="{BB962C8B-B14F-4D97-AF65-F5344CB8AC3E}">
        <p14:creationId xmlns:p14="http://schemas.microsoft.com/office/powerpoint/2010/main" val="3362584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2879-D49A-427D-A93B-A77859EC77CD}"/>
              </a:ext>
            </a:extLst>
          </p:cNvPr>
          <p:cNvSpPr>
            <a:spLocks noGrp="1"/>
          </p:cNvSpPr>
          <p:nvPr>
            <p:ph type="title"/>
          </p:nvPr>
        </p:nvSpPr>
        <p:spPr/>
        <p:txBody>
          <a:bodyPr/>
          <a:lstStyle/>
          <a:p>
            <a:r>
              <a:rPr lang="en-US" dirty="0" err="1"/>
              <a:t>Ricarti</a:t>
            </a:r>
            <a:r>
              <a:rPr lang="en-US" dirty="0"/>
              <a:t> and </a:t>
            </a:r>
            <a:r>
              <a:rPr lang="en-US" dirty="0" err="1"/>
              <a:t>Agrawala</a:t>
            </a:r>
            <a:r>
              <a:rPr lang="en-US" dirty="0"/>
              <a:t> Performance</a:t>
            </a:r>
          </a:p>
        </p:txBody>
      </p:sp>
      <p:sp>
        <p:nvSpPr>
          <p:cNvPr id="3" name="Content Placeholder 2">
            <a:extLst>
              <a:ext uri="{FF2B5EF4-FFF2-40B4-BE49-F238E27FC236}">
                <a16:creationId xmlns:a16="http://schemas.microsoft.com/office/drawing/2014/main" id="{9FCB4236-2110-45D1-BCCF-A34A108B113E}"/>
              </a:ext>
            </a:extLst>
          </p:cNvPr>
          <p:cNvSpPr>
            <a:spLocks noGrp="1"/>
          </p:cNvSpPr>
          <p:nvPr>
            <p:ph idx="1"/>
          </p:nvPr>
        </p:nvSpPr>
        <p:spPr/>
        <p:txBody>
          <a:bodyPr/>
          <a:lstStyle/>
          <a:p>
            <a:r>
              <a:rPr lang="en-US" dirty="0"/>
              <a:t>2</a:t>
            </a:r>
            <a:r>
              <a:rPr lang="en-US"/>
              <a:t>(</a:t>
            </a:r>
            <a:r>
              <a:rPr lang="en-US" dirty="0"/>
              <a:t>N-1) </a:t>
            </a:r>
            <a:r>
              <a:rPr lang="en-US"/>
              <a:t>messages ) = (N-1)(REQUEST + RELEASE) + OK </a:t>
            </a:r>
            <a:endParaRPr lang="en-US" dirty="0"/>
          </a:p>
          <a:p>
            <a:pPr lvl="1"/>
            <a:r>
              <a:rPr lang="en-US" dirty="0"/>
              <a:t>No need to send to self, hence “minus 1”</a:t>
            </a:r>
          </a:p>
          <a:p>
            <a:r>
              <a:rPr lang="en-US" dirty="0"/>
              <a:t>Robustness?</a:t>
            </a:r>
          </a:p>
          <a:p>
            <a:pPr lvl="1"/>
            <a:r>
              <a:rPr lang="en-US" dirty="0"/>
              <a:t>What happens if any 1 of N hosts fail? Ouch!</a:t>
            </a:r>
          </a:p>
          <a:p>
            <a:r>
              <a:rPr lang="en-US" dirty="0"/>
              <a:t>Communication problems?</a:t>
            </a:r>
          </a:p>
          <a:p>
            <a:pPr lvl="1"/>
            <a:r>
              <a:rPr lang="en-US" dirty="0"/>
              <a:t>Missing? Usual: No release? Ouch. No Request? Ouch. No reply? Ouch</a:t>
            </a:r>
          </a:p>
          <a:p>
            <a:pPr lvl="1"/>
            <a:r>
              <a:rPr lang="en-US" dirty="0"/>
              <a:t>Reordered? OK</a:t>
            </a:r>
          </a:p>
          <a:p>
            <a:pPr lvl="1"/>
            <a:r>
              <a:rPr lang="en-US" dirty="0"/>
              <a:t>Upshot: Better rely upon TCP, etc. </a:t>
            </a:r>
          </a:p>
        </p:txBody>
      </p:sp>
    </p:spTree>
    <p:extLst>
      <p:ext uri="{BB962C8B-B14F-4D97-AF65-F5344CB8AC3E}">
        <p14:creationId xmlns:p14="http://schemas.microsoft.com/office/powerpoint/2010/main" val="593072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5F71-963D-465C-B69B-5CA63A15D0E7}"/>
              </a:ext>
            </a:extLst>
          </p:cNvPr>
          <p:cNvSpPr>
            <a:spLocks noGrp="1"/>
          </p:cNvSpPr>
          <p:nvPr>
            <p:ph type="title"/>
          </p:nvPr>
        </p:nvSpPr>
        <p:spPr/>
        <p:txBody>
          <a:bodyPr/>
          <a:lstStyle/>
          <a:p>
            <a:r>
              <a:rPr lang="en-US" dirty="0"/>
              <a:t>Majority voting</a:t>
            </a:r>
          </a:p>
        </p:txBody>
      </p:sp>
      <p:sp>
        <p:nvSpPr>
          <p:cNvPr id="4" name="Rectangle 1">
            <a:extLst>
              <a:ext uri="{FF2B5EF4-FFF2-40B4-BE49-F238E27FC236}">
                <a16:creationId xmlns:a16="http://schemas.microsoft.com/office/drawing/2014/main" id="{BB0334AA-963E-41FF-B300-4113A15B3A65}"/>
              </a:ext>
            </a:extLst>
          </p:cNvPr>
          <p:cNvSpPr>
            <a:spLocks noGrp="1" noChangeArrowheads="1"/>
          </p:cNvSpPr>
          <p:nvPr>
            <p:ph idx="1"/>
          </p:nvPr>
        </p:nvSpPr>
        <p:spPr bwMode="auto">
          <a:xfrm>
            <a:off x="1451579" y="1771269"/>
            <a:ext cx="10342896"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When entry into the critical section is desired:</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1" eaLnBrk="0" fontAlgn="base" hangingPunct="0">
              <a:lnSpc>
                <a:spcPct val="100000"/>
              </a:lnSpc>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rPr>
              <a:t>Ask permission from all other participants via a multicast, broadcast, or collection of individual messages</a:t>
            </a:r>
          </a:p>
          <a:p>
            <a:pPr lvl="1" eaLnBrk="0" fontAlgn="base" hangingPunct="0">
              <a:lnSpc>
                <a:spcPct val="100000"/>
              </a:lnSpc>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rPr>
              <a:t>Wait until more than 50% respond "OK"</a:t>
            </a:r>
          </a:p>
          <a:p>
            <a:pPr lvl="1" eaLnBrk="0" fontAlgn="base" hangingPunct="0">
              <a:lnSpc>
                <a:spcPct val="100000"/>
              </a:lnSpc>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rPr>
              <a:t>Enter the critical section</a:t>
            </a:r>
          </a:p>
          <a:p>
            <a:pPr marL="457200" lvl="1" indent="0" eaLnBrk="0" fontAlgn="base" hangingPunct="0">
              <a:lnSpc>
                <a:spcPct val="100000"/>
              </a:lnSpc>
              <a:spcBef>
                <a:spcPct val="0"/>
              </a:spcBef>
              <a:spcAft>
                <a:spcPct val="0"/>
              </a:spcAft>
              <a:buClrTx/>
              <a:buSzTx/>
              <a:buNone/>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When a request from another participant to enter the critical section is received:</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1" eaLnBrk="0" fontAlgn="base" hangingPunct="0">
              <a:lnSpc>
                <a:spcPct val="100000"/>
              </a:lnSpc>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rPr>
              <a:t>If you haven't already voted, vote "OK."</a:t>
            </a:r>
          </a:p>
          <a:p>
            <a:pPr lvl="1" eaLnBrk="0" fontAlgn="base" hangingPunct="0">
              <a:lnSpc>
                <a:spcPct val="100000"/>
              </a:lnSpc>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rPr>
              <a:t>Otherwise enqueue the request.</a:t>
            </a:r>
          </a:p>
          <a:p>
            <a:pPr marL="457200" lvl="1" indent="0" eaLnBrk="0" fontAlgn="base" hangingPunct="0">
              <a:lnSpc>
                <a:spcPct val="100000"/>
              </a:lnSpc>
              <a:spcBef>
                <a:spcPct val="0"/>
              </a:spcBef>
              <a:spcAft>
                <a:spcPct val="0"/>
              </a:spcAft>
              <a:buClrTx/>
              <a:buSzTx/>
              <a:buNone/>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When a participant exits the critical section: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1" eaLnBrk="0" fontAlgn="base" hangingPunct="0">
              <a:lnSpc>
                <a:spcPct val="100000"/>
              </a:lnSpc>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rPr>
              <a:t>It sends RELEASE to those participants that voted for it.</a:t>
            </a:r>
          </a:p>
          <a:p>
            <a:pPr marL="457200" lvl="1" indent="0" eaLnBrk="0" fontAlgn="base" hangingPunct="0">
              <a:lnSpc>
                <a:spcPct val="100000"/>
              </a:lnSpc>
              <a:spcBef>
                <a:spcPct val="0"/>
              </a:spcBef>
              <a:spcAft>
                <a:spcPct val="0"/>
              </a:spcAft>
              <a:buClrTx/>
              <a:buSzTx/>
              <a:buNone/>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When a participant receives RELEASE from the elected host: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1" eaLnBrk="0" fontAlgn="base" hangingPunct="0">
              <a:lnSpc>
                <a:spcPct val="100000"/>
              </a:lnSpc>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rPr>
              <a:t>It dequeues the next request (if any) and votes for it with an "OK."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19014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93787-1087-4555-881A-1475DAF511E5}"/>
              </a:ext>
            </a:extLst>
          </p:cNvPr>
          <p:cNvSpPr>
            <a:spLocks noGrp="1"/>
          </p:cNvSpPr>
          <p:nvPr>
            <p:ph type="title"/>
          </p:nvPr>
        </p:nvSpPr>
        <p:spPr/>
        <p:txBody>
          <a:bodyPr/>
          <a:lstStyle/>
          <a:p>
            <a:r>
              <a:rPr lang="en-US" dirty="0"/>
              <a:t>Majority Voting: Ties (</a:t>
            </a:r>
            <a:r>
              <a:rPr lang="en-US" dirty="0" err="1"/>
              <a:t>Ut</a:t>
            </a:r>
            <a:r>
              <a:rPr lang="en-US" dirty="0"/>
              <a:t>-Oh!)</a:t>
            </a:r>
          </a:p>
        </p:txBody>
      </p:sp>
      <p:sp>
        <p:nvSpPr>
          <p:cNvPr id="3" name="Content Placeholder 2">
            <a:extLst>
              <a:ext uri="{FF2B5EF4-FFF2-40B4-BE49-F238E27FC236}">
                <a16:creationId xmlns:a16="http://schemas.microsoft.com/office/drawing/2014/main" id="{D0BCFB48-B398-4A90-B0F0-8F4BF20E1107}"/>
              </a:ext>
            </a:extLst>
          </p:cNvPr>
          <p:cNvSpPr>
            <a:spLocks noGrp="1"/>
          </p:cNvSpPr>
          <p:nvPr>
            <p:ph idx="1"/>
          </p:nvPr>
        </p:nvSpPr>
        <p:spPr/>
        <p:txBody>
          <a:bodyPr>
            <a:normAutofit fontScale="92500" lnSpcReduction="20000"/>
          </a:bodyPr>
          <a:lstStyle/>
          <a:p>
            <a:r>
              <a:rPr lang="en-US" dirty="0"/>
              <a:t>Imagine M concurrent requests, each getting exactly N/M votes. </a:t>
            </a:r>
          </a:p>
          <a:p>
            <a:pPr lvl="1"/>
            <a:r>
              <a:rPr lang="en-US" dirty="0"/>
              <a:t>We’re stuck!</a:t>
            </a:r>
          </a:p>
          <a:p>
            <a:r>
              <a:rPr lang="en-US" dirty="0"/>
              <a:t>To get unstuck, we use </a:t>
            </a:r>
            <a:r>
              <a:rPr lang="en-US" dirty="0" err="1"/>
              <a:t>Lamport</a:t>
            </a:r>
            <a:r>
              <a:rPr lang="en-US" dirty="0"/>
              <a:t> ordering w/</a:t>
            </a:r>
            <a:r>
              <a:rPr lang="en-US" dirty="0" err="1"/>
              <a:t>hostID</a:t>
            </a:r>
            <a:r>
              <a:rPr lang="en-US" dirty="0"/>
              <a:t> tie-breaking and favor earlier requests</a:t>
            </a:r>
          </a:p>
          <a:p>
            <a:r>
              <a:rPr lang="en-US" dirty="0"/>
              <a:t>If a host gets an earlier request after voting for a later one, it asks for its vote back (INQUIRE)</a:t>
            </a:r>
          </a:p>
          <a:p>
            <a:pPr lvl="1"/>
            <a:r>
              <a:rPr lang="en-US" dirty="0"/>
              <a:t>If the host to which it gave its vote is in the critical section</a:t>
            </a:r>
          </a:p>
          <a:p>
            <a:pPr lvl="2"/>
            <a:r>
              <a:rPr lang="en-US" dirty="0"/>
              <a:t>No fault, no foul. Things happen out of order, but no deadlock is possible as progress was made: DENY</a:t>
            </a:r>
          </a:p>
          <a:p>
            <a:pPr lvl="1"/>
            <a:r>
              <a:rPr lang="en-US" dirty="0"/>
              <a:t>If the host to which it gave its vote is not in the critical section</a:t>
            </a:r>
          </a:p>
          <a:p>
            <a:pPr lvl="2"/>
            <a:r>
              <a:rPr lang="en-US" dirty="0"/>
              <a:t>Deadlock is possible: RELINQUISH</a:t>
            </a:r>
          </a:p>
          <a:p>
            <a:pPr lvl="1"/>
            <a:r>
              <a:rPr lang="en-US" dirty="0"/>
              <a:t>The tie will now be broken in favor of lower ID host (and, even if not tied, no problem)</a:t>
            </a:r>
          </a:p>
        </p:txBody>
      </p:sp>
    </p:spTree>
    <p:extLst>
      <p:ext uri="{BB962C8B-B14F-4D97-AF65-F5344CB8AC3E}">
        <p14:creationId xmlns:p14="http://schemas.microsoft.com/office/powerpoint/2010/main" val="617030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2879-D49A-427D-A93B-A77859EC77CD}"/>
              </a:ext>
            </a:extLst>
          </p:cNvPr>
          <p:cNvSpPr>
            <a:spLocks noGrp="1"/>
          </p:cNvSpPr>
          <p:nvPr>
            <p:ph type="title"/>
          </p:nvPr>
        </p:nvSpPr>
        <p:spPr/>
        <p:txBody>
          <a:bodyPr/>
          <a:lstStyle/>
          <a:p>
            <a:r>
              <a:rPr lang="en-US" dirty="0"/>
              <a:t>MAJORITY Voting Performance</a:t>
            </a:r>
          </a:p>
        </p:txBody>
      </p:sp>
      <p:sp>
        <p:nvSpPr>
          <p:cNvPr id="3" name="Content Placeholder 2">
            <a:extLst>
              <a:ext uri="{FF2B5EF4-FFF2-40B4-BE49-F238E27FC236}">
                <a16:creationId xmlns:a16="http://schemas.microsoft.com/office/drawing/2014/main" id="{9FCB4236-2110-45D1-BCCF-A34A108B113E}"/>
              </a:ext>
            </a:extLst>
          </p:cNvPr>
          <p:cNvSpPr>
            <a:spLocks noGrp="1"/>
          </p:cNvSpPr>
          <p:nvPr>
            <p:ph idx="1"/>
          </p:nvPr>
        </p:nvSpPr>
        <p:spPr/>
        <p:txBody>
          <a:bodyPr>
            <a:normAutofit/>
          </a:bodyPr>
          <a:lstStyle/>
          <a:p>
            <a:r>
              <a:rPr lang="en-US" dirty="0"/>
              <a:t>3</a:t>
            </a:r>
            <a:r>
              <a:rPr lang="en-US"/>
              <a:t>(</a:t>
            </a:r>
            <a:r>
              <a:rPr lang="en-US" dirty="0"/>
              <a:t>N-1) messages (Request,  OK, RELEASE)</a:t>
            </a:r>
          </a:p>
          <a:p>
            <a:pPr lvl="1"/>
            <a:r>
              <a:rPr lang="en-US" dirty="0"/>
              <a:t>No need to send to self, hence “minus 1”</a:t>
            </a:r>
          </a:p>
          <a:p>
            <a:pPr lvl="1"/>
            <a:r>
              <a:rPr lang="en-US" b="1" dirty="0"/>
              <a:t>PLUS:</a:t>
            </a:r>
            <a:r>
              <a:rPr lang="en-US" dirty="0"/>
              <a:t> Up to 2(N-1) INQUIRE-RELINQUISH</a:t>
            </a:r>
          </a:p>
          <a:p>
            <a:r>
              <a:rPr lang="en-US" dirty="0"/>
              <a:t>Robustness?</a:t>
            </a:r>
          </a:p>
          <a:p>
            <a:pPr lvl="1"/>
            <a:r>
              <a:rPr lang="en-US" dirty="0"/>
              <a:t>What happens if any hosts fail? &lt;50% okay.</a:t>
            </a:r>
          </a:p>
          <a:p>
            <a:r>
              <a:rPr lang="en-US" dirty="0"/>
              <a:t>Communication problems?</a:t>
            </a:r>
          </a:p>
          <a:p>
            <a:pPr lvl="1"/>
            <a:r>
              <a:rPr lang="en-US" dirty="0"/>
              <a:t>Missing? Usual: No release? Ouch. No Request? Ouch. No reply? Ouch</a:t>
            </a:r>
          </a:p>
          <a:p>
            <a:pPr lvl="1"/>
            <a:r>
              <a:rPr lang="en-US" dirty="0"/>
              <a:t>Upshot: Better rely upon TCP, etc. </a:t>
            </a:r>
          </a:p>
        </p:txBody>
      </p:sp>
    </p:spTree>
    <p:extLst>
      <p:ext uri="{BB962C8B-B14F-4D97-AF65-F5344CB8AC3E}">
        <p14:creationId xmlns:p14="http://schemas.microsoft.com/office/powerpoint/2010/main" val="3762303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92618-5DE1-43F3-B710-0502CCDFB513}"/>
              </a:ext>
            </a:extLst>
          </p:cNvPr>
          <p:cNvSpPr>
            <a:spLocks noGrp="1"/>
          </p:cNvSpPr>
          <p:nvPr>
            <p:ph type="title"/>
          </p:nvPr>
        </p:nvSpPr>
        <p:spPr/>
        <p:txBody>
          <a:bodyPr/>
          <a:lstStyle/>
          <a:p>
            <a:r>
              <a:rPr lang="en-US" dirty="0"/>
              <a:t>Voting Districts</a:t>
            </a:r>
          </a:p>
        </p:txBody>
      </p:sp>
      <p:sp>
        <p:nvSpPr>
          <p:cNvPr id="3" name="Content Placeholder 2">
            <a:extLst>
              <a:ext uri="{FF2B5EF4-FFF2-40B4-BE49-F238E27FC236}">
                <a16:creationId xmlns:a16="http://schemas.microsoft.com/office/drawing/2014/main" id="{BCE0B352-0F52-42D8-958D-892FD619F0CF}"/>
              </a:ext>
            </a:extLst>
          </p:cNvPr>
          <p:cNvSpPr>
            <a:spLocks noGrp="1"/>
          </p:cNvSpPr>
          <p:nvPr>
            <p:ph idx="1"/>
          </p:nvPr>
        </p:nvSpPr>
        <p:spPr/>
        <p:txBody>
          <a:bodyPr/>
          <a:lstStyle/>
          <a:p>
            <a:r>
              <a:rPr lang="en-US" dirty="0"/>
              <a:t>What we need is a way to reduce the number of hosts involved in making decisions. </a:t>
            </a:r>
          </a:p>
          <a:p>
            <a:r>
              <a:rPr lang="en-US" dirty="0"/>
              <a:t>This way, fewer hosts need to vote, and fewer hosts need to reorganize their votes in the event of a </a:t>
            </a:r>
            <a:r>
              <a:rPr lang="en-US" dirty="0" err="1"/>
              <a:t>misvote</a:t>
            </a:r>
            <a:r>
              <a:rPr lang="en-US" dirty="0"/>
              <a:t>.</a:t>
            </a:r>
          </a:p>
          <a:p>
            <a:r>
              <a:rPr lang="en-US" dirty="0"/>
              <a:t>In order to address to reduce the number of messages required to win an election we are going to organize the participating systems into voting districts called </a:t>
            </a:r>
            <a:r>
              <a:rPr lang="en-US" i="1" dirty="0"/>
              <a:t>coteries </a:t>
            </a:r>
            <a:r>
              <a:rPr lang="en-US" dirty="0"/>
              <a:t>(pronounced, "</a:t>
            </a:r>
            <a:r>
              <a:rPr lang="en-US" dirty="0" err="1"/>
              <a:t>koh-tarz</a:t>
            </a:r>
            <a:r>
              <a:rPr lang="en-US" dirty="0"/>
              <a:t>" or "</a:t>
            </a:r>
            <a:r>
              <a:rPr lang="en-US" dirty="0" err="1"/>
              <a:t>koh-tErz</a:t>
            </a:r>
            <a:r>
              <a:rPr lang="en-US" dirty="0"/>
              <a:t>"), such that winning an election within a single district implies winning the election across all districts.</a:t>
            </a:r>
          </a:p>
          <a:p>
            <a:endParaRPr lang="en-US" dirty="0"/>
          </a:p>
        </p:txBody>
      </p:sp>
    </p:spTree>
    <p:extLst>
      <p:ext uri="{BB962C8B-B14F-4D97-AF65-F5344CB8AC3E}">
        <p14:creationId xmlns:p14="http://schemas.microsoft.com/office/powerpoint/2010/main" val="333178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FA970-6699-4182-9A99-86A9E54AD5B6}"/>
              </a:ext>
            </a:extLst>
          </p:cNvPr>
          <p:cNvSpPr>
            <a:spLocks noGrp="1"/>
          </p:cNvSpPr>
          <p:nvPr>
            <p:ph type="title"/>
          </p:nvPr>
        </p:nvSpPr>
        <p:spPr/>
        <p:txBody>
          <a:bodyPr/>
          <a:lstStyle/>
          <a:p>
            <a:r>
              <a:rPr lang="en-US" dirty="0"/>
              <a:t>Gerrymandering:</a:t>
            </a:r>
            <a:br>
              <a:rPr lang="en-US" dirty="0"/>
            </a:br>
            <a:r>
              <a:rPr lang="en-US" dirty="0"/>
              <a:t>A US History Moment!</a:t>
            </a:r>
          </a:p>
        </p:txBody>
      </p:sp>
      <p:sp>
        <p:nvSpPr>
          <p:cNvPr id="3" name="Content Placeholder 2">
            <a:extLst>
              <a:ext uri="{FF2B5EF4-FFF2-40B4-BE49-F238E27FC236}">
                <a16:creationId xmlns:a16="http://schemas.microsoft.com/office/drawing/2014/main" id="{6D4A2838-C7B3-4706-9CE1-58783EBDD5DA}"/>
              </a:ext>
            </a:extLst>
          </p:cNvPr>
          <p:cNvSpPr>
            <a:spLocks noGrp="1"/>
          </p:cNvSpPr>
          <p:nvPr>
            <p:ph idx="1"/>
          </p:nvPr>
        </p:nvSpPr>
        <p:spPr/>
        <p:txBody>
          <a:bodyPr>
            <a:normAutofit fontScale="85000" lnSpcReduction="20000"/>
          </a:bodyPr>
          <a:lstStyle/>
          <a:p>
            <a:r>
              <a:rPr lang="en-US" i="1" dirty="0"/>
              <a:t>Gerrymandering</a:t>
            </a:r>
            <a:r>
              <a:rPr lang="en-US" dirty="0"/>
              <a:t> is a term that was coined by Federalists in the Massachusetts election of 1812. Governor Elbridge Gerry, a Republican, won a very narrow victory over his Federalist rival in the election of 1810. In order to improve their party's chances in the election of 1812, he and his Republican conspirators in the legislator redrew the electoral districts in an attempt to concentrate much of the Federalist vote into very few districts, while creating narrow, but majority, Republican </a:t>
            </a:r>
            <a:r>
              <a:rPr lang="en-US" dirty="0" err="1"/>
              <a:t>suport</a:t>
            </a:r>
            <a:r>
              <a:rPr lang="en-US" dirty="0"/>
              <a:t> in the </a:t>
            </a:r>
            <a:r>
              <a:rPr lang="en-US" dirty="0" err="1"/>
              <a:t>others.The</a:t>
            </a:r>
            <a:r>
              <a:rPr lang="en-US" dirty="0"/>
              <a:t> resulting districts were very irregular in shape. One Federalist commented that one among the new districts looked like a salamander. Another among his cohorts corrected him and declared that it was, in fact, a "Gerrymander." The term Gerrymandering, used to describe the process of contriving political districts to affect the outcome of an election, was born.</a:t>
            </a:r>
          </a:p>
          <a:p>
            <a:r>
              <a:rPr lang="en-US" dirty="0"/>
              <a:t>Incidentally, it didn't work and the Republicans lost the election. He was subsequently appointed as Vice-President of the U.S. He served in that role for two years. Since that time both federal law and judge-made law have made Gerrymandering illegal.</a:t>
            </a:r>
          </a:p>
          <a:p>
            <a:pPr marL="0" indent="0">
              <a:buNone/>
            </a:pPr>
            <a:endParaRPr lang="en-US" dirty="0"/>
          </a:p>
        </p:txBody>
      </p:sp>
    </p:spTree>
    <p:extLst>
      <p:ext uri="{BB962C8B-B14F-4D97-AF65-F5344CB8AC3E}">
        <p14:creationId xmlns:p14="http://schemas.microsoft.com/office/powerpoint/2010/main" val="1715430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17E2B-D79A-4BFA-B4D8-25527ECA89E2}"/>
              </a:ext>
            </a:extLst>
          </p:cNvPr>
          <p:cNvSpPr>
            <a:spLocks noGrp="1"/>
          </p:cNvSpPr>
          <p:nvPr>
            <p:ph type="title"/>
          </p:nvPr>
        </p:nvSpPr>
        <p:spPr/>
        <p:txBody>
          <a:bodyPr/>
          <a:lstStyle/>
          <a:p>
            <a:r>
              <a:rPr lang="en-US" dirty="0"/>
              <a:t>Back To…</a:t>
            </a:r>
            <a:br>
              <a:rPr lang="en-US" dirty="0"/>
            </a:br>
            <a:r>
              <a:rPr lang="en-US" dirty="0"/>
              <a:t>Voting Districts</a:t>
            </a:r>
          </a:p>
        </p:txBody>
      </p:sp>
      <p:sp>
        <p:nvSpPr>
          <p:cNvPr id="3" name="Content Placeholder 2">
            <a:extLst>
              <a:ext uri="{FF2B5EF4-FFF2-40B4-BE49-F238E27FC236}">
                <a16:creationId xmlns:a16="http://schemas.microsoft.com/office/drawing/2014/main" id="{EECAFF52-DE6D-4118-BC70-2BA054D28C50}"/>
              </a:ext>
            </a:extLst>
          </p:cNvPr>
          <p:cNvSpPr>
            <a:spLocks noGrp="1"/>
          </p:cNvSpPr>
          <p:nvPr>
            <p:ph idx="1"/>
          </p:nvPr>
        </p:nvSpPr>
        <p:spPr/>
        <p:txBody>
          <a:bodyPr>
            <a:normAutofit/>
          </a:bodyPr>
          <a:lstStyle/>
          <a:p>
            <a:r>
              <a:rPr lang="en-US" dirty="0"/>
              <a:t>The method of Gerrymandering </a:t>
            </a:r>
            <a:r>
              <a:rPr lang="en-US" dirty="0" err="1"/>
              <a:t>disticts</a:t>
            </a:r>
            <a:r>
              <a:rPr lang="en-US" dirty="0"/>
              <a:t> that we'll study was developed by Maekawa and published in 1985. </a:t>
            </a:r>
          </a:p>
          <a:p>
            <a:r>
              <a:rPr lang="en-US" dirty="0"/>
              <a:t>Using this method, processor's are organized into a grid. </a:t>
            </a:r>
          </a:p>
          <a:p>
            <a:pPr lvl="1"/>
            <a:r>
              <a:rPr lang="en-US" dirty="0"/>
              <a:t>Each processor's voting district contains all processors on the same row as the processor and all processors on the same column. </a:t>
            </a:r>
          </a:p>
          <a:p>
            <a:pPr lvl="1"/>
            <a:r>
              <a:rPr lang="en-US" dirty="0"/>
              <a:t>That is to say that the voting district of a particular processor are all of those systems that form a perpendicular cross through the processor within the grid. </a:t>
            </a:r>
          </a:p>
          <a:p>
            <a:pPr lvl="1"/>
            <a:r>
              <a:rPr lang="en-US" dirty="0"/>
              <a:t>Given N nodes, (2*SQRT(n) – 1) nodes will compose each voting district.</a:t>
            </a:r>
          </a:p>
        </p:txBody>
      </p:sp>
    </p:spTree>
    <p:extLst>
      <p:ext uri="{BB962C8B-B14F-4D97-AF65-F5344CB8AC3E}">
        <p14:creationId xmlns:p14="http://schemas.microsoft.com/office/powerpoint/2010/main" val="1798380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0FDB-19BF-4ED7-A3B4-141D723391EB}"/>
              </a:ext>
            </a:extLst>
          </p:cNvPr>
          <p:cNvSpPr>
            <a:spLocks noGrp="1"/>
          </p:cNvSpPr>
          <p:nvPr>
            <p:ph type="title"/>
          </p:nvPr>
        </p:nvSpPr>
        <p:spPr/>
        <p:txBody>
          <a:bodyPr/>
          <a:lstStyle/>
          <a:p>
            <a:r>
              <a:rPr lang="en-US" dirty="0"/>
              <a:t>Voting District Example</a:t>
            </a:r>
          </a:p>
        </p:txBody>
      </p:sp>
      <p:pic>
        <p:nvPicPr>
          <p:cNvPr id="2050" name="Picture 2" descr="http://www.andrew.cmu.edu/course/15-440-f13/applications/ln/district.jpg">
            <a:extLst>
              <a:ext uri="{FF2B5EF4-FFF2-40B4-BE49-F238E27FC236}">
                <a16:creationId xmlns:a16="http://schemas.microsoft.com/office/drawing/2014/main" id="{6F69C78A-1997-4673-A4D7-17C6FDD35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174" y="1985178"/>
            <a:ext cx="3241956" cy="400266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C7E04A7-0F12-4907-9B21-A3778BD51224}"/>
              </a:ext>
            </a:extLst>
          </p:cNvPr>
          <p:cNvSpPr/>
          <p:nvPr/>
        </p:nvSpPr>
        <p:spPr>
          <a:xfrm>
            <a:off x="3392131" y="2043018"/>
            <a:ext cx="8799870" cy="3754874"/>
          </a:xfrm>
          <a:prstGeom prst="rect">
            <a:avLst/>
          </a:prstGeom>
        </p:spPr>
        <p:txBody>
          <a:bodyPr wrap="square">
            <a:spAutoFit/>
          </a:bodyPr>
          <a:lstStyle/>
          <a:p>
            <a:r>
              <a:rPr lang="en-US" sz="2000" b="1" dirty="0">
                <a:solidFill>
                  <a:srgbClr val="000000"/>
                </a:solidFill>
              </a:rPr>
              <a:t>Request:</a:t>
            </a:r>
          </a:p>
          <a:p>
            <a:pPr lvl="1">
              <a:buFont typeface="Arial" panose="020B0604020202020204" pitchFamily="34" charset="0"/>
              <a:buChar char="•"/>
            </a:pPr>
            <a:r>
              <a:rPr lang="en-US" sz="2000" dirty="0">
                <a:solidFill>
                  <a:srgbClr val="000000"/>
                </a:solidFill>
              </a:rPr>
              <a:t>Send a REQUEST to each and every member of host’s district</a:t>
            </a:r>
          </a:p>
          <a:p>
            <a:pPr lvl="1">
              <a:buFont typeface="Arial" panose="020B0604020202020204" pitchFamily="34" charset="0"/>
              <a:buChar char="•"/>
            </a:pPr>
            <a:r>
              <a:rPr lang="en-US" sz="2000" dirty="0">
                <a:solidFill>
                  <a:srgbClr val="000000"/>
                </a:solidFill>
              </a:rPr>
              <a:t>Wait until each and every member of district votes YES (Unanimous YES)</a:t>
            </a:r>
          </a:p>
          <a:p>
            <a:pPr lvl="1">
              <a:buFont typeface="Arial" panose="020B0604020202020204" pitchFamily="34" charset="0"/>
              <a:buChar char="•"/>
            </a:pPr>
            <a:r>
              <a:rPr lang="en-US" sz="2000" dirty="0">
                <a:solidFill>
                  <a:srgbClr val="000000"/>
                </a:solidFill>
              </a:rPr>
              <a:t>Enter the critical section</a:t>
            </a:r>
          </a:p>
          <a:p>
            <a:r>
              <a:rPr lang="en-US" sz="2000" b="1" dirty="0">
                <a:solidFill>
                  <a:srgbClr val="000000"/>
                </a:solidFill>
              </a:rPr>
              <a:t>Release</a:t>
            </a:r>
          </a:p>
          <a:p>
            <a:pPr lvl="1">
              <a:buFont typeface="Arial" panose="020B0604020202020204" pitchFamily="34" charset="0"/>
              <a:buChar char="•"/>
            </a:pPr>
            <a:r>
              <a:rPr lang="en-US" sz="2000" dirty="0">
                <a:solidFill>
                  <a:srgbClr val="000000"/>
                </a:solidFill>
              </a:rPr>
              <a:t>Upon exit from the CS, send RELEASE to each and every member of host’s district</a:t>
            </a:r>
          </a:p>
          <a:p>
            <a:r>
              <a:rPr lang="en-US" sz="2000" b="1" dirty="0">
                <a:solidFill>
                  <a:srgbClr val="000000"/>
                </a:solidFill>
              </a:rPr>
              <a:t>Received a REQUEST?</a:t>
            </a:r>
          </a:p>
          <a:p>
            <a:pPr lvl="1">
              <a:buFont typeface="Arial" panose="020B0604020202020204" pitchFamily="34" charset="0"/>
              <a:buChar char="•"/>
            </a:pPr>
            <a:r>
              <a:rPr lang="en-US" sz="2000" dirty="0"/>
              <a:t>If already voted in an outstanding election, enqueue the request. </a:t>
            </a:r>
          </a:p>
          <a:p>
            <a:pPr lvl="1">
              <a:buFont typeface="Arial" panose="020B0604020202020204" pitchFamily="34" charset="0"/>
              <a:buChar char="•"/>
            </a:pPr>
            <a:r>
              <a:rPr lang="en-US" sz="2000" dirty="0"/>
              <a:t>Otherwise send YES</a:t>
            </a:r>
          </a:p>
          <a:p>
            <a:pPr>
              <a:buFont typeface="Arial" panose="020B0604020202020204" pitchFamily="34" charset="0"/>
              <a:buChar char="•"/>
            </a:pPr>
            <a:r>
              <a:rPr lang="en-US" sz="2000" b="1" dirty="0"/>
              <a:t>Receive a RELEASE?</a:t>
            </a:r>
          </a:p>
          <a:p>
            <a:pPr lvl="1">
              <a:buFont typeface="Arial" panose="020B0604020202020204" pitchFamily="34" charset="0"/>
              <a:buChar char="•"/>
            </a:pPr>
            <a:r>
              <a:rPr lang="en-US" dirty="0"/>
              <a:t>Dequeue oldest request from its queue, if any. Send a YES vote to this node, if any.</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761950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70D33-0A73-4B64-8927-30B6EEFCBEA2}"/>
              </a:ext>
            </a:extLst>
          </p:cNvPr>
          <p:cNvSpPr>
            <a:spLocks noGrp="1"/>
          </p:cNvSpPr>
          <p:nvPr>
            <p:ph type="title"/>
          </p:nvPr>
        </p:nvSpPr>
        <p:spPr/>
        <p:txBody>
          <a:bodyPr/>
          <a:lstStyle/>
          <a:p>
            <a:r>
              <a:rPr lang="en-US" dirty="0"/>
              <a:t>Classical Concurrency Control</a:t>
            </a:r>
          </a:p>
        </p:txBody>
      </p:sp>
      <p:sp>
        <p:nvSpPr>
          <p:cNvPr id="3" name="Content Placeholder 2">
            <a:extLst>
              <a:ext uri="{FF2B5EF4-FFF2-40B4-BE49-F238E27FC236}">
                <a16:creationId xmlns:a16="http://schemas.microsoft.com/office/drawing/2014/main" id="{DABBF7DC-12B4-4792-924C-6DF67EA1DA4C}"/>
              </a:ext>
            </a:extLst>
          </p:cNvPr>
          <p:cNvSpPr>
            <a:spLocks noGrp="1"/>
          </p:cNvSpPr>
          <p:nvPr>
            <p:ph idx="1"/>
          </p:nvPr>
        </p:nvSpPr>
        <p:spPr/>
        <p:txBody>
          <a:bodyPr/>
          <a:lstStyle/>
          <a:p>
            <a:r>
              <a:rPr lang="en-US" dirty="0"/>
              <a:t>Semaphores, Mutexes, </a:t>
            </a:r>
            <a:r>
              <a:rPr lang="en-US" dirty="0" err="1"/>
              <a:t>ConditionVariables</a:t>
            </a:r>
            <a:r>
              <a:rPr lang="en-US" dirty="0"/>
              <a:t>, Monitors, etc. </a:t>
            </a:r>
          </a:p>
          <a:p>
            <a:r>
              <a:rPr lang="en-US" dirty="0"/>
              <a:t>Requirement: Efficient, shared, consistent, memory</a:t>
            </a:r>
          </a:p>
          <a:p>
            <a:r>
              <a:rPr lang="en-US" dirty="0"/>
              <a:t>Do we have that in distributed systems?</a:t>
            </a:r>
          </a:p>
          <a:p>
            <a:r>
              <a:rPr lang="en-US" dirty="0"/>
              <a:t>Why or why not?</a:t>
            </a:r>
          </a:p>
        </p:txBody>
      </p:sp>
    </p:spTree>
    <p:extLst>
      <p:ext uri="{BB962C8B-B14F-4D97-AF65-F5344CB8AC3E}">
        <p14:creationId xmlns:p14="http://schemas.microsoft.com/office/powerpoint/2010/main" val="3464968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A429C-9B09-4D89-B420-569C71C6347D}"/>
              </a:ext>
            </a:extLst>
          </p:cNvPr>
          <p:cNvSpPr>
            <a:spLocks noGrp="1"/>
          </p:cNvSpPr>
          <p:nvPr>
            <p:ph type="title"/>
          </p:nvPr>
        </p:nvSpPr>
        <p:spPr/>
        <p:txBody>
          <a:bodyPr/>
          <a:lstStyle/>
          <a:p>
            <a:r>
              <a:rPr lang="en-US" dirty="0"/>
              <a:t>Voting Districts: Ties</a:t>
            </a:r>
          </a:p>
        </p:txBody>
      </p:sp>
      <p:sp>
        <p:nvSpPr>
          <p:cNvPr id="3" name="Content Placeholder 2">
            <a:extLst>
              <a:ext uri="{FF2B5EF4-FFF2-40B4-BE49-F238E27FC236}">
                <a16:creationId xmlns:a16="http://schemas.microsoft.com/office/drawing/2014/main" id="{7CEB0F8F-A238-4385-8299-7C073589BE20}"/>
              </a:ext>
            </a:extLst>
          </p:cNvPr>
          <p:cNvSpPr>
            <a:spLocks noGrp="1"/>
          </p:cNvSpPr>
          <p:nvPr>
            <p:ph idx="1"/>
          </p:nvPr>
        </p:nvSpPr>
        <p:spPr>
          <a:xfrm>
            <a:off x="1451579" y="1853754"/>
            <a:ext cx="9603275" cy="4282503"/>
          </a:xfrm>
        </p:spPr>
        <p:txBody>
          <a:bodyPr>
            <a:normAutofit fontScale="92500" lnSpcReduction="10000"/>
          </a:bodyPr>
          <a:lstStyle/>
          <a:p>
            <a:r>
              <a:rPr lang="en-US" dirty="0"/>
              <a:t>Just as before…</a:t>
            </a:r>
          </a:p>
          <a:p>
            <a:r>
              <a:rPr lang="en-US" dirty="0"/>
              <a:t>Imagine M concurrent requests, each getting exactly N/M votes. </a:t>
            </a:r>
          </a:p>
          <a:p>
            <a:pPr lvl="1"/>
            <a:r>
              <a:rPr lang="en-US" dirty="0"/>
              <a:t>We’re stuck!</a:t>
            </a:r>
          </a:p>
          <a:p>
            <a:r>
              <a:rPr lang="en-US" dirty="0"/>
              <a:t>To get unstuck, we use </a:t>
            </a:r>
            <a:r>
              <a:rPr lang="en-US" dirty="0" err="1"/>
              <a:t>Lamport</a:t>
            </a:r>
            <a:r>
              <a:rPr lang="en-US" dirty="0"/>
              <a:t> ordering w/</a:t>
            </a:r>
            <a:r>
              <a:rPr lang="en-US" dirty="0" err="1"/>
              <a:t>hostID</a:t>
            </a:r>
            <a:r>
              <a:rPr lang="en-US" dirty="0"/>
              <a:t> tie-breaking and favor earlier requests</a:t>
            </a:r>
          </a:p>
          <a:p>
            <a:r>
              <a:rPr lang="en-US" dirty="0"/>
              <a:t>If a host gets an earlier request after voting for a later one, it asks for its vote back (INQUIRE)</a:t>
            </a:r>
          </a:p>
          <a:p>
            <a:pPr lvl="1"/>
            <a:r>
              <a:rPr lang="en-US" dirty="0"/>
              <a:t>If the host to which it gave its vote is in the critical section</a:t>
            </a:r>
          </a:p>
          <a:p>
            <a:pPr lvl="2"/>
            <a:r>
              <a:rPr lang="en-US" dirty="0"/>
              <a:t>No fault, no foul. Things happen out of order, but no deadlock is possible as progress was made: DENY</a:t>
            </a:r>
          </a:p>
          <a:p>
            <a:pPr lvl="1"/>
            <a:r>
              <a:rPr lang="en-US" dirty="0"/>
              <a:t>If the host to which it gave its vote is not in the critical section</a:t>
            </a:r>
          </a:p>
          <a:p>
            <a:pPr lvl="2"/>
            <a:r>
              <a:rPr lang="en-US" dirty="0"/>
              <a:t>Deadlock is possible: RELINQUISH</a:t>
            </a:r>
          </a:p>
          <a:p>
            <a:pPr lvl="1"/>
            <a:r>
              <a:rPr lang="en-US" dirty="0"/>
              <a:t>The tie will now be broken in favor of lower ID host (and, even if not tied, no problem)</a:t>
            </a:r>
          </a:p>
        </p:txBody>
      </p:sp>
    </p:spTree>
    <p:extLst>
      <p:ext uri="{BB962C8B-B14F-4D97-AF65-F5344CB8AC3E}">
        <p14:creationId xmlns:p14="http://schemas.microsoft.com/office/powerpoint/2010/main" val="3384723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8BAAC-5A1D-4253-A129-A34276170233}"/>
              </a:ext>
            </a:extLst>
          </p:cNvPr>
          <p:cNvSpPr>
            <a:spLocks noGrp="1"/>
          </p:cNvSpPr>
          <p:nvPr>
            <p:ph type="title"/>
          </p:nvPr>
        </p:nvSpPr>
        <p:spPr/>
        <p:txBody>
          <a:bodyPr/>
          <a:lstStyle/>
          <a:p>
            <a:r>
              <a:rPr lang="en-US" dirty="0"/>
              <a:t>Voting District Performance</a:t>
            </a:r>
          </a:p>
        </p:txBody>
      </p:sp>
      <p:sp>
        <p:nvSpPr>
          <p:cNvPr id="3" name="Content Placeholder 2">
            <a:extLst>
              <a:ext uri="{FF2B5EF4-FFF2-40B4-BE49-F238E27FC236}">
                <a16:creationId xmlns:a16="http://schemas.microsoft.com/office/drawing/2014/main" id="{EA3E826A-0828-457B-9698-45B5A0FFEEF4}"/>
              </a:ext>
            </a:extLst>
          </p:cNvPr>
          <p:cNvSpPr>
            <a:spLocks noGrp="1"/>
          </p:cNvSpPr>
          <p:nvPr>
            <p:ph idx="1"/>
          </p:nvPr>
        </p:nvSpPr>
        <p:spPr/>
        <p:txBody>
          <a:bodyPr>
            <a:normAutofit/>
          </a:bodyPr>
          <a:lstStyle/>
          <a:p>
            <a:r>
              <a:rPr lang="en-US" dirty="0"/>
              <a:t>3*(2*SQRT(N)-1) messages (Request,  YES, RELEASE)</a:t>
            </a:r>
          </a:p>
          <a:p>
            <a:pPr lvl="1"/>
            <a:r>
              <a:rPr lang="en-US" dirty="0"/>
              <a:t>No need to send to self, hence “minus 1”</a:t>
            </a:r>
          </a:p>
          <a:p>
            <a:pPr lvl="1"/>
            <a:r>
              <a:rPr lang="en-US" b="1" dirty="0"/>
              <a:t>PLUS:</a:t>
            </a:r>
            <a:r>
              <a:rPr lang="en-US" dirty="0"/>
              <a:t> Up to (2*SQRT(N)-1) INQUIRE-RELINQUISH</a:t>
            </a:r>
          </a:p>
          <a:p>
            <a:r>
              <a:rPr lang="en-US" dirty="0"/>
              <a:t>Robustness?</a:t>
            </a:r>
          </a:p>
          <a:p>
            <a:pPr lvl="1"/>
            <a:r>
              <a:rPr lang="en-US" dirty="0"/>
              <a:t>What happens if any host fail? Intersecting districts can’t get critical section. Ouch!</a:t>
            </a:r>
          </a:p>
          <a:p>
            <a:r>
              <a:rPr lang="en-US" dirty="0"/>
              <a:t>Communication problems?</a:t>
            </a:r>
          </a:p>
          <a:p>
            <a:pPr lvl="1"/>
            <a:r>
              <a:rPr lang="en-US" dirty="0"/>
              <a:t>Missing? Usual: No release? Ouch. No Request? Ouch. No reply? Ouch</a:t>
            </a:r>
          </a:p>
          <a:p>
            <a:pPr lvl="1"/>
            <a:r>
              <a:rPr lang="en-US" dirty="0"/>
              <a:t>Upshot: Better rely upon TCP, etc. </a:t>
            </a:r>
          </a:p>
          <a:p>
            <a:endParaRPr lang="en-US" dirty="0"/>
          </a:p>
        </p:txBody>
      </p:sp>
    </p:spTree>
    <p:extLst>
      <p:ext uri="{BB962C8B-B14F-4D97-AF65-F5344CB8AC3E}">
        <p14:creationId xmlns:p14="http://schemas.microsoft.com/office/powerpoint/2010/main" val="893494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5B60D-5D63-4DC5-8D98-7C3976E96B84}"/>
              </a:ext>
            </a:extLst>
          </p:cNvPr>
          <p:cNvSpPr>
            <a:spLocks noGrp="1"/>
          </p:cNvSpPr>
          <p:nvPr>
            <p:ph type="title"/>
          </p:nvPr>
        </p:nvSpPr>
        <p:spPr/>
        <p:txBody>
          <a:bodyPr/>
          <a:lstStyle/>
          <a:p>
            <a:r>
              <a:rPr lang="en-US" dirty="0"/>
              <a:t>Token Ring Approach</a:t>
            </a:r>
          </a:p>
        </p:txBody>
      </p:sp>
      <p:sp>
        <p:nvSpPr>
          <p:cNvPr id="3" name="Content Placeholder 2">
            <a:extLst>
              <a:ext uri="{FF2B5EF4-FFF2-40B4-BE49-F238E27FC236}">
                <a16:creationId xmlns:a16="http://schemas.microsoft.com/office/drawing/2014/main" id="{76F4F047-928C-4155-A449-D523734E4C70}"/>
              </a:ext>
            </a:extLst>
          </p:cNvPr>
          <p:cNvSpPr>
            <a:spLocks noGrp="1"/>
          </p:cNvSpPr>
          <p:nvPr>
            <p:ph idx="1"/>
          </p:nvPr>
        </p:nvSpPr>
        <p:spPr>
          <a:xfrm>
            <a:off x="4793226" y="1938178"/>
            <a:ext cx="7398774" cy="4669099"/>
          </a:xfrm>
        </p:spPr>
        <p:txBody>
          <a:bodyPr/>
          <a:lstStyle/>
          <a:p>
            <a:r>
              <a:rPr lang="en-US" sz="2400" dirty="0"/>
              <a:t>Pass token around ring. Host with it has access to CS.</a:t>
            </a:r>
          </a:p>
          <a:p>
            <a:r>
              <a:rPr lang="en-US" sz="2400" dirty="0"/>
              <a:t>High contention? 1 message/request</a:t>
            </a:r>
          </a:p>
          <a:p>
            <a:r>
              <a:rPr lang="en-US" sz="2400" dirty="0"/>
              <a:t>Low contention? (N-1) messages/request</a:t>
            </a:r>
          </a:p>
          <a:p>
            <a:pPr marL="457200" lvl="1" indent="0">
              <a:buNone/>
            </a:pPr>
            <a:endParaRPr lang="en-US" dirty="0"/>
          </a:p>
        </p:txBody>
      </p:sp>
      <p:pic>
        <p:nvPicPr>
          <p:cNvPr id="3074" name="Picture 2" descr="http://www.andrew.cmu.edu/course/15-440-f13/applications/ln/ringsynch.jpg">
            <a:extLst>
              <a:ext uri="{FF2B5EF4-FFF2-40B4-BE49-F238E27FC236}">
                <a16:creationId xmlns:a16="http://schemas.microsoft.com/office/drawing/2014/main" id="{B275C397-2B56-49A7-B5E9-29D461BCBF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7581" y="1938178"/>
            <a:ext cx="3532123" cy="3450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9320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E46CA-4628-4280-B4BA-A70818A019DD}"/>
              </a:ext>
            </a:extLst>
          </p:cNvPr>
          <p:cNvSpPr>
            <a:spLocks noGrp="1"/>
          </p:cNvSpPr>
          <p:nvPr>
            <p:ph type="title"/>
          </p:nvPr>
        </p:nvSpPr>
        <p:spPr/>
        <p:txBody>
          <a:bodyPr/>
          <a:lstStyle/>
          <a:p>
            <a:r>
              <a:rPr lang="en-US" dirty="0"/>
              <a:t>Token Ring: Failure</a:t>
            </a:r>
          </a:p>
        </p:txBody>
      </p:sp>
      <p:sp>
        <p:nvSpPr>
          <p:cNvPr id="3" name="Content Placeholder 2">
            <a:extLst>
              <a:ext uri="{FF2B5EF4-FFF2-40B4-BE49-F238E27FC236}">
                <a16:creationId xmlns:a16="http://schemas.microsoft.com/office/drawing/2014/main" id="{D3A28DCD-EE81-452E-B3C0-4FA6393A5552}"/>
              </a:ext>
            </a:extLst>
          </p:cNvPr>
          <p:cNvSpPr>
            <a:spLocks noGrp="1"/>
          </p:cNvSpPr>
          <p:nvPr>
            <p:ph idx="1"/>
          </p:nvPr>
        </p:nvSpPr>
        <p:spPr>
          <a:xfrm>
            <a:off x="299049" y="1961072"/>
            <a:ext cx="11892951" cy="4738777"/>
          </a:xfrm>
        </p:spPr>
        <p:txBody>
          <a:bodyPr>
            <a:normAutofit fontScale="70000" lnSpcReduction="20000"/>
          </a:bodyPr>
          <a:lstStyle/>
          <a:p>
            <a:r>
              <a:rPr lang="en-US" sz="2600" dirty="0"/>
              <a:t>Failed host or link to host </a:t>
            </a:r>
          </a:p>
          <a:p>
            <a:pPr lvl="1"/>
            <a:r>
              <a:rPr lang="en-US" sz="2600" dirty="0"/>
              <a:t>Pass token to next logical node</a:t>
            </a:r>
          </a:p>
          <a:p>
            <a:r>
              <a:rPr lang="en-US" sz="2600" dirty="0"/>
              <a:t>Failure within CS</a:t>
            </a:r>
          </a:p>
          <a:p>
            <a:pPr lvl="1"/>
            <a:r>
              <a:rPr lang="en-US" sz="2600" dirty="0"/>
              <a:t>Minimally, no worse than any other situation</a:t>
            </a:r>
          </a:p>
          <a:p>
            <a:pPr lvl="1"/>
            <a:r>
              <a:rPr lang="en-US" sz="2600" dirty="0"/>
              <a:t>With max CS time, can use timer to regenerate</a:t>
            </a:r>
          </a:p>
          <a:p>
            <a:pPr lvl="2"/>
            <a:r>
              <a:rPr lang="en-US" sz="2600" dirty="0"/>
              <a:t>At time out, start ROSTER message around ring</a:t>
            </a:r>
          </a:p>
          <a:p>
            <a:pPr lvl="3"/>
            <a:r>
              <a:rPr lang="en-US" sz="2600" dirty="0"/>
              <a:t>If sent ROSTER and receive ROSTER only propagate if from higher </a:t>
            </a:r>
            <a:r>
              <a:rPr lang="en-US" sz="2600" dirty="0" err="1"/>
              <a:t>hostID</a:t>
            </a:r>
            <a:r>
              <a:rPr lang="en-US" sz="2600" dirty="0"/>
              <a:t>. </a:t>
            </a:r>
          </a:p>
          <a:p>
            <a:pPr lvl="3"/>
            <a:r>
              <a:rPr lang="en-US" sz="2600" dirty="0"/>
              <a:t>Highest host gets ROSTER will all hosts and generates new token</a:t>
            </a:r>
          </a:p>
          <a:p>
            <a:pPr lvl="3"/>
            <a:r>
              <a:rPr lang="en-US" sz="2600" dirty="0"/>
              <a:t>Many regeneration messages can be sent. </a:t>
            </a:r>
          </a:p>
          <a:p>
            <a:pPr lvl="2"/>
            <a:r>
              <a:rPr lang="en-US" sz="2600" dirty="0"/>
              <a:t>Can result in multiple tokens if partitioning</a:t>
            </a:r>
          </a:p>
          <a:p>
            <a:pPr lvl="3"/>
            <a:r>
              <a:rPr lang="en-US" sz="2600" dirty="0"/>
              <a:t>Okay if can make parallel progress slower, or if only one partition can reach resources needed for progress</a:t>
            </a:r>
          </a:p>
          <a:p>
            <a:pPr lvl="3"/>
            <a:r>
              <a:rPr lang="en-US" sz="2600" dirty="0"/>
              <a:t>Can require majority to generate token, preventing multiple (also possibly preventing regeneration)</a:t>
            </a:r>
          </a:p>
          <a:p>
            <a:pPr lvl="3"/>
            <a:endParaRPr lang="en-US" dirty="0"/>
          </a:p>
          <a:p>
            <a:pPr marL="1371600" lvl="3" indent="0">
              <a:buNone/>
            </a:pPr>
            <a:r>
              <a:rPr lang="en-US" dirty="0"/>
              <a:t> </a:t>
            </a:r>
          </a:p>
          <a:p>
            <a:endParaRPr lang="en-US" dirty="0"/>
          </a:p>
        </p:txBody>
      </p:sp>
    </p:spTree>
    <p:extLst>
      <p:ext uri="{BB962C8B-B14F-4D97-AF65-F5344CB8AC3E}">
        <p14:creationId xmlns:p14="http://schemas.microsoft.com/office/powerpoint/2010/main" val="129323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8AF3-28F5-457E-9961-F525E7142FF3}"/>
              </a:ext>
            </a:extLst>
          </p:cNvPr>
          <p:cNvSpPr>
            <a:spLocks noGrp="1"/>
          </p:cNvSpPr>
          <p:nvPr>
            <p:ph type="title"/>
          </p:nvPr>
        </p:nvSpPr>
        <p:spPr/>
        <p:txBody>
          <a:bodyPr/>
          <a:lstStyle/>
          <a:p>
            <a:r>
              <a:rPr lang="en-US" dirty="0"/>
              <a:t>Raymond’s Algorithm</a:t>
            </a:r>
          </a:p>
        </p:txBody>
      </p:sp>
      <p:sp>
        <p:nvSpPr>
          <p:cNvPr id="3" name="Content Placeholder 2">
            <a:extLst>
              <a:ext uri="{FF2B5EF4-FFF2-40B4-BE49-F238E27FC236}">
                <a16:creationId xmlns:a16="http://schemas.microsoft.com/office/drawing/2014/main" id="{DC922064-A91E-4B9C-AE2D-D0D74189D0B1}"/>
              </a:ext>
            </a:extLst>
          </p:cNvPr>
          <p:cNvSpPr>
            <a:spLocks noGrp="1"/>
          </p:cNvSpPr>
          <p:nvPr>
            <p:ph idx="1"/>
          </p:nvPr>
        </p:nvSpPr>
        <p:spPr/>
        <p:txBody>
          <a:bodyPr>
            <a:normAutofit fontScale="92500" lnSpcReduction="10000"/>
          </a:bodyPr>
          <a:lstStyle/>
          <a:p>
            <a:r>
              <a:rPr lang="en-US" dirty="0"/>
              <a:t>Another way of approaching token-based mutual exclusion is to organize the hosts into a tree instead of a ring. </a:t>
            </a:r>
          </a:p>
          <a:p>
            <a:r>
              <a:rPr lang="en-US" dirty="0"/>
              <a:t>This organization allows the token to travel from host-to-host, traversing far fewer unnecessary hosts.</a:t>
            </a:r>
          </a:p>
          <a:p>
            <a:r>
              <a:rPr lang="en-US" dirty="0"/>
              <a:t>Raymond's algorithm is one such approach. </a:t>
            </a:r>
          </a:p>
          <a:p>
            <a:pPr lvl="1"/>
            <a:r>
              <a:rPr lang="en-US" dirty="0"/>
              <a:t>It organizes all of the nodes into an unrooted n-</a:t>
            </a:r>
            <a:r>
              <a:rPr lang="en-US" dirty="0" err="1"/>
              <a:t>ary</a:t>
            </a:r>
            <a:r>
              <a:rPr lang="en-US" dirty="0"/>
              <a:t> tree. </a:t>
            </a:r>
          </a:p>
          <a:p>
            <a:pPr lvl="1"/>
            <a:r>
              <a:rPr lang="en-US" dirty="0"/>
              <a:t>When the system is initialized, one node is given the token</a:t>
            </a:r>
          </a:p>
          <a:p>
            <a:pPr lvl="1"/>
            <a:r>
              <a:rPr lang="en-US" dirty="0"/>
              <a:t>The other nodes are organized so that they form a tree. </a:t>
            </a:r>
          </a:p>
          <a:p>
            <a:pPr lvl="1"/>
            <a:r>
              <a:rPr lang="en-US" dirty="0"/>
              <a:t>The edges of this tree are directional -- they must always point in the direction of the token.</a:t>
            </a:r>
          </a:p>
        </p:txBody>
      </p:sp>
    </p:spTree>
    <p:extLst>
      <p:ext uri="{BB962C8B-B14F-4D97-AF65-F5344CB8AC3E}">
        <p14:creationId xmlns:p14="http://schemas.microsoft.com/office/powerpoint/2010/main" val="1573375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60B0F-259C-43F6-950D-6DF432820B8F}"/>
              </a:ext>
            </a:extLst>
          </p:cNvPr>
          <p:cNvSpPr>
            <a:spLocks noGrp="1"/>
          </p:cNvSpPr>
          <p:nvPr>
            <p:ph type="title"/>
          </p:nvPr>
        </p:nvSpPr>
        <p:spPr/>
        <p:txBody>
          <a:bodyPr/>
          <a:lstStyle/>
          <a:p>
            <a:r>
              <a:rPr lang="en-US" dirty="0"/>
              <a:t>Raymond’s algorithm example</a:t>
            </a:r>
          </a:p>
        </p:txBody>
      </p:sp>
      <p:pic>
        <p:nvPicPr>
          <p:cNvPr id="4098" name="Picture 2" descr="https://cseweb.ucsd.edu/classes/sp16/cse291-e/applications/ln/raymond1.jpg">
            <a:extLst>
              <a:ext uri="{FF2B5EF4-FFF2-40B4-BE49-F238E27FC236}">
                <a16:creationId xmlns:a16="http://schemas.microsoft.com/office/drawing/2014/main" id="{3D8C45D7-8D95-4E82-9F36-A2907B37C7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3502" y="2030959"/>
            <a:ext cx="1590675" cy="139065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cseweb.ucsd.edu/classes/sp16/cse291-e/applications/ln/raymond2.jpg">
            <a:extLst>
              <a:ext uri="{FF2B5EF4-FFF2-40B4-BE49-F238E27FC236}">
                <a16:creationId xmlns:a16="http://schemas.microsoft.com/office/drawing/2014/main" id="{CD9A97A5-D2D7-4B8F-B7B6-583503B94C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6089" y="2033826"/>
            <a:ext cx="1590676" cy="13951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104B33A7-334D-4CE5-A2BC-FCF7421E09C5}"/>
              </a:ext>
            </a:extLst>
          </p:cNvPr>
          <p:cNvPicPr>
            <a:picLocks noChangeAspect="1"/>
          </p:cNvPicPr>
          <p:nvPr/>
        </p:nvPicPr>
        <p:blipFill>
          <a:blip r:embed="rId4"/>
          <a:stretch>
            <a:fillRect/>
          </a:stretch>
        </p:blipFill>
        <p:spPr>
          <a:xfrm>
            <a:off x="4755908" y="2033826"/>
            <a:ext cx="1590676" cy="1395174"/>
          </a:xfrm>
          <a:prstGeom prst="rect">
            <a:avLst/>
          </a:prstGeom>
        </p:spPr>
      </p:pic>
      <p:pic>
        <p:nvPicPr>
          <p:cNvPr id="4102" name="Picture 6" descr="https://cseweb.ucsd.edu/classes/sp16/cse291-e/applications/ln/raymond5.jpg">
            <a:extLst>
              <a:ext uri="{FF2B5EF4-FFF2-40B4-BE49-F238E27FC236}">
                <a16:creationId xmlns:a16="http://schemas.microsoft.com/office/drawing/2014/main" id="{842A7C97-B555-490D-8C4F-F9C1240B74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9579" y="2038350"/>
            <a:ext cx="3363769" cy="139804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ttps://cseweb.ucsd.edu/classes/sp16/cse291-e/applications/ln/raymond6.jpg">
            <a:extLst>
              <a:ext uri="{FF2B5EF4-FFF2-40B4-BE49-F238E27FC236}">
                <a16:creationId xmlns:a16="http://schemas.microsoft.com/office/drawing/2014/main" id="{FF427605-9670-4EB2-9848-5CD269B2E24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1579" y="4066408"/>
            <a:ext cx="3781425" cy="1571625"/>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https://cseweb.ucsd.edu/classes/sp16/cse291-e/applications/ln/raymond7.jpg">
            <a:extLst>
              <a:ext uri="{FF2B5EF4-FFF2-40B4-BE49-F238E27FC236}">
                <a16:creationId xmlns:a16="http://schemas.microsoft.com/office/drawing/2014/main" id="{89ABB9A1-715C-4238-9E81-0CC4792631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76092" y="4066408"/>
            <a:ext cx="5762625" cy="1533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5643A23-BF36-430E-A59A-42B218F98EC3}"/>
              </a:ext>
            </a:extLst>
          </p:cNvPr>
          <p:cNvSpPr txBox="1"/>
          <p:nvPr/>
        </p:nvSpPr>
        <p:spPr>
          <a:xfrm>
            <a:off x="1777042" y="3436391"/>
            <a:ext cx="686406" cy="369332"/>
          </a:xfrm>
          <a:prstGeom prst="rect">
            <a:avLst/>
          </a:prstGeom>
          <a:noFill/>
        </p:spPr>
        <p:txBody>
          <a:bodyPr wrap="none" rtlCol="0">
            <a:spAutoFit/>
          </a:bodyPr>
          <a:lstStyle/>
          <a:p>
            <a:r>
              <a:rPr lang="en-US" dirty="0"/>
              <a:t>Initial</a:t>
            </a:r>
          </a:p>
        </p:txBody>
      </p:sp>
      <p:sp>
        <p:nvSpPr>
          <p:cNvPr id="11" name="TextBox 10">
            <a:extLst>
              <a:ext uri="{FF2B5EF4-FFF2-40B4-BE49-F238E27FC236}">
                <a16:creationId xmlns:a16="http://schemas.microsoft.com/office/drawing/2014/main" id="{50C1B7C4-0EAA-427B-87B9-8F6EA3DA6CB5}"/>
              </a:ext>
            </a:extLst>
          </p:cNvPr>
          <p:cNvSpPr txBox="1"/>
          <p:nvPr/>
        </p:nvSpPr>
        <p:spPr>
          <a:xfrm>
            <a:off x="4755908" y="3434180"/>
            <a:ext cx="1764778" cy="369332"/>
          </a:xfrm>
          <a:prstGeom prst="rect">
            <a:avLst/>
          </a:prstGeom>
          <a:noFill/>
        </p:spPr>
        <p:txBody>
          <a:bodyPr wrap="none" rtlCol="0">
            <a:spAutoFit/>
          </a:bodyPr>
          <a:lstStyle/>
          <a:p>
            <a:r>
              <a:rPr lang="en-US" dirty="0"/>
              <a:t>2 Makes Request</a:t>
            </a:r>
          </a:p>
        </p:txBody>
      </p:sp>
      <p:sp>
        <p:nvSpPr>
          <p:cNvPr id="13" name="TextBox 12">
            <a:extLst>
              <a:ext uri="{FF2B5EF4-FFF2-40B4-BE49-F238E27FC236}">
                <a16:creationId xmlns:a16="http://schemas.microsoft.com/office/drawing/2014/main" id="{80CD6FCC-A980-4D80-A2A1-D1E70E3386BB}"/>
              </a:ext>
            </a:extLst>
          </p:cNvPr>
          <p:cNvSpPr txBox="1"/>
          <p:nvPr/>
        </p:nvSpPr>
        <p:spPr>
          <a:xfrm>
            <a:off x="6520686" y="3436390"/>
            <a:ext cx="1764778" cy="369332"/>
          </a:xfrm>
          <a:prstGeom prst="rect">
            <a:avLst/>
          </a:prstGeom>
          <a:noFill/>
        </p:spPr>
        <p:txBody>
          <a:bodyPr wrap="none" rtlCol="0">
            <a:spAutoFit/>
          </a:bodyPr>
          <a:lstStyle/>
          <a:p>
            <a:r>
              <a:rPr lang="en-US" dirty="0"/>
              <a:t>6 Makes Request</a:t>
            </a:r>
          </a:p>
        </p:txBody>
      </p:sp>
      <p:pic>
        <p:nvPicPr>
          <p:cNvPr id="4108" name="Picture 12" descr="https://cseweb.ucsd.edu/classes/sp16/cse291-e/applications/ln/raymond4.jpg">
            <a:extLst>
              <a:ext uri="{FF2B5EF4-FFF2-40B4-BE49-F238E27FC236}">
                <a16:creationId xmlns:a16="http://schemas.microsoft.com/office/drawing/2014/main" id="{208AD541-96E9-409D-91F1-FB5B7A6A902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55727" y="2038350"/>
            <a:ext cx="1414354" cy="13906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5338B3FE-92F2-436B-976D-ED4E29C3E4AE}"/>
              </a:ext>
            </a:extLst>
          </p:cNvPr>
          <p:cNvSpPr txBox="1"/>
          <p:nvPr/>
        </p:nvSpPr>
        <p:spPr>
          <a:xfrm>
            <a:off x="2885174" y="3421609"/>
            <a:ext cx="1764778" cy="369332"/>
          </a:xfrm>
          <a:prstGeom prst="rect">
            <a:avLst/>
          </a:prstGeom>
          <a:noFill/>
        </p:spPr>
        <p:txBody>
          <a:bodyPr wrap="none" rtlCol="0">
            <a:spAutoFit/>
          </a:bodyPr>
          <a:lstStyle/>
          <a:p>
            <a:r>
              <a:rPr lang="en-US" dirty="0"/>
              <a:t>7 Makes Request</a:t>
            </a:r>
          </a:p>
        </p:txBody>
      </p:sp>
      <p:sp>
        <p:nvSpPr>
          <p:cNvPr id="17" name="TextBox 16">
            <a:extLst>
              <a:ext uri="{FF2B5EF4-FFF2-40B4-BE49-F238E27FC236}">
                <a16:creationId xmlns:a16="http://schemas.microsoft.com/office/drawing/2014/main" id="{691B32D0-632A-4E8B-89B7-AC69D8125B1B}"/>
              </a:ext>
            </a:extLst>
          </p:cNvPr>
          <p:cNvSpPr txBox="1"/>
          <p:nvPr/>
        </p:nvSpPr>
        <p:spPr>
          <a:xfrm>
            <a:off x="9379798" y="3429000"/>
            <a:ext cx="811441" cy="369332"/>
          </a:xfrm>
          <a:prstGeom prst="rect">
            <a:avLst/>
          </a:prstGeom>
          <a:noFill/>
        </p:spPr>
        <p:txBody>
          <a:bodyPr wrap="none" rtlCol="0">
            <a:spAutoFit/>
          </a:bodyPr>
          <a:lstStyle/>
          <a:p>
            <a:r>
              <a:rPr lang="en-US" dirty="0"/>
              <a:t>1 Exits</a:t>
            </a:r>
          </a:p>
        </p:txBody>
      </p:sp>
      <p:sp>
        <p:nvSpPr>
          <p:cNvPr id="18" name="TextBox 17">
            <a:extLst>
              <a:ext uri="{FF2B5EF4-FFF2-40B4-BE49-F238E27FC236}">
                <a16:creationId xmlns:a16="http://schemas.microsoft.com/office/drawing/2014/main" id="{7D7007FC-59E0-42F0-8775-CD14C108BB43}"/>
              </a:ext>
            </a:extLst>
          </p:cNvPr>
          <p:cNvSpPr txBox="1"/>
          <p:nvPr/>
        </p:nvSpPr>
        <p:spPr>
          <a:xfrm>
            <a:off x="2744177" y="5544168"/>
            <a:ext cx="811441" cy="369332"/>
          </a:xfrm>
          <a:prstGeom prst="rect">
            <a:avLst/>
          </a:prstGeom>
          <a:noFill/>
        </p:spPr>
        <p:txBody>
          <a:bodyPr wrap="none" rtlCol="0">
            <a:spAutoFit/>
          </a:bodyPr>
          <a:lstStyle/>
          <a:p>
            <a:r>
              <a:rPr lang="en-US" dirty="0"/>
              <a:t>7 Exits</a:t>
            </a:r>
          </a:p>
        </p:txBody>
      </p:sp>
      <p:sp>
        <p:nvSpPr>
          <p:cNvPr id="19" name="TextBox 18">
            <a:extLst>
              <a:ext uri="{FF2B5EF4-FFF2-40B4-BE49-F238E27FC236}">
                <a16:creationId xmlns:a16="http://schemas.microsoft.com/office/drawing/2014/main" id="{E3AE35EC-75A3-4E5F-97A5-DB3DF7758D79}"/>
              </a:ext>
            </a:extLst>
          </p:cNvPr>
          <p:cNvSpPr txBox="1"/>
          <p:nvPr/>
        </p:nvSpPr>
        <p:spPr>
          <a:xfrm>
            <a:off x="8151683" y="5599933"/>
            <a:ext cx="811441" cy="369332"/>
          </a:xfrm>
          <a:prstGeom prst="rect">
            <a:avLst/>
          </a:prstGeom>
          <a:noFill/>
        </p:spPr>
        <p:txBody>
          <a:bodyPr wrap="none" rtlCol="0">
            <a:spAutoFit/>
          </a:bodyPr>
          <a:lstStyle/>
          <a:p>
            <a:r>
              <a:rPr lang="en-US" dirty="0"/>
              <a:t>6 Exits</a:t>
            </a:r>
          </a:p>
        </p:txBody>
      </p:sp>
    </p:spTree>
    <p:extLst>
      <p:ext uri="{BB962C8B-B14F-4D97-AF65-F5344CB8AC3E}">
        <p14:creationId xmlns:p14="http://schemas.microsoft.com/office/powerpoint/2010/main" val="2567864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D66B9-D2A2-4D8B-AF1D-8DF2F4656E80}"/>
              </a:ext>
            </a:extLst>
          </p:cNvPr>
          <p:cNvSpPr>
            <a:spLocks noGrp="1"/>
          </p:cNvSpPr>
          <p:nvPr>
            <p:ph type="title"/>
          </p:nvPr>
        </p:nvSpPr>
        <p:spPr/>
        <p:txBody>
          <a:bodyPr/>
          <a:lstStyle/>
          <a:p>
            <a:r>
              <a:rPr lang="en-US" dirty="0"/>
              <a:t>Raymond’s Algorithm Performance</a:t>
            </a:r>
          </a:p>
        </p:txBody>
      </p:sp>
      <p:sp>
        <p:nvSpPr>
          <p:cNvPr id="3" name="Content Placeholder 2">
            <a:extLst>
              <a:ext uri="{FF2B5EF4-FFF2-40B4-BE49-F238E27FC236}">
                <a16:creationId xmlns:a16="http://schemas.microsoft.com/office/drawing/2014/main" id="{46DDAFBA-8096-4AE7-A809-F93455E1E56E}"/>
              </a:ext>
            </a:extLst>
          </p:cNvPr>
          <p:cNvSpPr>
            <a:spLocks noGrp="1"/>
          </p:cNvSpPr>
          <p:nvPr>
            <p:ph idx="1"/>
          </p:nvPr>
        </p:nvSpPr>
        <p:spPr/>
        <p:txBody>
          <a:bodyPr/>
          <a:lstStyle/>
          <a:p>
            <a:r>
              <a:rPr lang="en-US" dirty="0"/>
              <a:t>Obviously not robust to failure – breaks path</a:t>
            </a:r>
          </a:p>
          <a:p>
            <a:r>
              <a:rPr lang="en-US" dirty="0"/>
              <a:t>Worst case number of messages?</a:t>
            </a:r>
          </a:p>
          <a:p>
            <a:pPr lvl="1"/>
            <a:r>
              <a:rPr lang="en-US" dirty="0"/>
              <a:t>Up and down, 2*log(N)</a:t>
            </a:r>
          </a:p>
          <a:p>
            <a:r>
              <a:rPr lang="en-US" dirty="0"/>
              <a:t>Not FIFO/FCFS</a:t>
            </a:r>
          </a:p>
          <a:p>
            <a:pPr lvl="1"/>
            <a:r>
              <a:rPr lang="en-US" dirty="0"/>
              <a:t>But, bounded wait</a:t>
            </a:r>
          </a:p>
          <a:p>
            <a:pPr lvl="1"/>
            <a:r>
              <a:rPr lang="en-US" dirty="0"/>
              <a:t>May handle local request first, but then goes up before coming back down</a:t>
            </a:r>
          </a:p>
        </p:txBody>
      </p:sp>
    </p:spTree>
    <p:extLst>
      <p:ext uri="{BB962C8B-B14F-4D97-AF65-F5344CB8AC3E}">
        <p14:creationId xmlns:p14="http://schemas.microsoft.com/office/powerpoint/2010/main" val="640346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62B9-9980-416E-8795-7E0900CC2048}"/>
              </a:ext>
            </a:extLst>
          </p:cNvPr>
          <p:cNvSpPr>
            <a:spLocks noGrp="1"/>
          </p:cNvSpPr>
          <p:nvPr>
            <p:ph type="title"/>
          </p:nvPr>
        </p:nvSpPr>
        <p:spPr/>
        <p:txBody>
          <a:bodyPr/>
          <a:lstStyle/>
          <a:p>
            <a:r>
              <a:rPr lang="en-US" dirty="0"/>
              <a:t>Path compression (Li and Hudak)</a:t>
            </a:r>
          </a:p>
        </p:txBody>
      </p:sp>
      <p:sp>
        <p:nvSpPr>
          <p:cNvPr id="3" name="Content Placeholder 2">
            <a:extLst>
              <a:ext uri="{FF2B5EF4-FFF2-40B4-BE49-F238E27FC236}">
                <a16:creationId xmlns:a16="http://schemas.microsoft.com/office/drawing/2014/main" id="{1CFFC9C3-F00E-467D-8CFA-C3299C127CC6}"/>
              </a:ext>
            </a:extLst>
          </p:cNvPr>
          <p:cNvSpPr>
            <a:spLocks noGrp="1"/>
          </p:cNvSpPr>
          <p:nvPr>
            <p:ph idx="1"/>
          </p:nvPr>
        </p:nvSpPr>
        <p:spPr>
          <a:xfrm>
            <a:off x="69011" y="1892060"/>
            <a:ext cx="12071231" cy="4468484"/>
          </a:xfrm>
        </p:spPr>
        <p:txBody>
          <a:bodyPr>
            <a:normAutofit fontScale="32500" lnSpcReduction="20000"/>
          </a:bodyPr>
          <a:lstStyle/>
          <a:p>
            <a:r>
              <a:rPr lang="en-US" sz="3600" dirty="0"/>
              <a:t>Originally developed to pass memory objects</a:t>
            </a:r>
          </a:p>
          <a:p>
            <a:pPr lvl="1"/>
            <a:r>
              <a:rPr lang="en-US" sz="3400" dirty="0"/>
              <a:t>But, memory object can be a simple token</a:t>
            </a:r>
          </a:p>
          <a:p>
            <a:r>
              <a:rPr lang="en-US" sz="3600" dirty="0"/>
              <a:t>Based on a queue of pending requests. The queue is maintained implicitly by two different types of edges among the nodes: </a:t>
            </a:r>
          </a:p>
          <a:p>
            <a:pPr lvl="1"/>
            <a:r>
              <a:rPr lang="en-US" sz="3600" dirty="0"/>
              <a:t>Each node's </a:t>
            </a:r>
            <a:r>
              <a:rPr lang="en-US" sz="3600" i="1" dirty="0" err="1"/>
              <a:t>current_dir</a:t>
            </a:r>
            <a:r>
              <a:rPr lang="en-US" sz="3600" i="1" dirty="0"/>
              <a:t> </a:t>
            </a:r>
            <a:r>
              <a:rPr lang="en-US" sz="3600" dirty="0"/>
              <a:t>edge leads to its best guess of the node that is at "the end of the line" of hosts waiting for access to the critical section. </a:t>
            </a:r>
          </a:p>
          <a:p>
            <a:pPr lvl="2"/>
            <a:r>
              <a:rPr lang="en-US" sz="3600" dirty="0"/>
              <a:t>The node "at the end of the line" has this pointer set to itself.</a:t>
            </a:r>
          </a:p>
          <a:p>
            <a:pPr lvl="2"/>
            <a:r>
              <a:rPr lang="en-US" sz="3600" dirty="0"/>
              <a:t>Current edges may be out of date. This is because a node may not be aware of the fact that additional nodes have been enqueued. But this is okay.  A request can follow the current edge to the "old" end of the queue. This node will in turn lead to a node farther back in the list. Eventually, the request will come to the end of the list.</a:t>
            </a:r>
          </a:p>
          <a:p>
            <a:pPr lvl="2"/>
            <a:r>
              <a:rPr lang="en-US" sz="3600" dirty="0"/>
              <a:t>Once a request reaches the end of the current edge chain, it will also be at the back of the queue maintained by the next pointers, so it can "get in line" and take its place at the end of the queue.</a:t>
            </a:r>
          </a:p>
          <a:p>
            <a:r>
              <a:rPr lang="en-US" sz="3600" dirty="0"/>
              <a:t>The </a:t>
            </a:r>
            <a:r>
              <a:rPr lang="en-US" sz="3600" i="1" dirty="0"/>
              <a:t>next</a:t>
            </a:r>
            <a:r>
              <a:rPr lang="en-US" sz="3600" dirty="0"/>
              <a:t> edge is only valid for those nodes that either have the token or have requested the token.</a:t>
            </a:r>
          </a:p>
          <a:p>
            <a:pPr lvl="1"/>
            <a:r>
              <a:rPr lang="en-US" sz="3600" dirty="0"/>
              <a:t>If there is a next edge from node A to node B, this indicates that node A will pass the token to node B, once it has exited the critical section. </a:t>
            </a:r>
          </a:p>
          <a:p>
            <a:pPr lvl="1"/>
            <a:r>
              <a:rPr lang="en-US" sz="3600" dirty="0"/>
              <a:t>Nodes which have not requested the critical section, or have no requests enqueued after them, have a null next pointer.</a:t>
            </a:r>
          </a:p>
          <a:p>
            <a:pPr lvl="1"/>
            <a:r>
              <a:rPr lang="en-US" sz="3600" dirty="0"/>
              <a:t>In this way, the next pointer forms the queue of requests. The next pointer from the token holder to the next node forms the head of the list. The next pointer from that point forward indicates the order in which the nodes that have made requests for the critical section will get the token.</a:t>
            </a:r>
          </a:p>
          <a:p>
            <a:r>
              <a:rPr lang="en-US" sz="3600" dirty="0"/>
              <a:t>How do the current edges get updated? </a:t>
            </a:r>
          </a:p>
          <a:p>
            <a:pPr lvl="1"/>
            <a:r>
              <a:rPr lang="en-US" sz="3400" dirty="0"/>
              <a:t>As a request is percolating through the nodes via the current edges, each node's current edge is adjusted to point to the requesting node. Why? Well the requesting node is the most recent request and is (or will soon be) at the end of the request queue.</a:t>
            </a:r>
          </a:p>
          <a:p>
            <a:endParaRPr lang="en-US" dirty="0"/>
          </a:p>
          <a:p>
            <a:endParaRPr lang="en-US" dirty="0"/>
          </a:p>
        </p:txBody>
      </p:sp>
    </p:spTree>
    <p:extLst>
      <p:ext uri="{BB962C8B-B14F-4D97-AF65-F5344CB8AC3E}">
        <p14:creationId xmlns:p14="http://schemas.microsoft.com/office/powerpoint/2010/main" val="3483984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1FBBB-A611-4392-B527-B493DE5E57CF}"/>
              </a:ext>
            </a:extLst>
          </p:cNvPr>
          <p:cNvSpPr>
            <a:spLocks noGrp="1"/>
          </p:cNvSpPr>
          <p:nvPr>
            <p:ph type="title"/>
          </p:nvPr>
        </p:nvSpPr>
        <p:spPr/>
        <p:txBody>
          <a:bodyPr/>
          <a:lstStyle/>
          <a:p>
            <a:r>
              <a:rPr lang="en-US" dirty="0"/>
              <a:t>Path compression (Li and Hudak)</a:t>
            </a:r>
          </a:p>
        </p:txBody>
      </p:sp>
      <p:pic>
        <p:nvPicPr>
          <p:cNvPr id="5122" name="Picture 2" descr="https://cseweb.ucsd.edu/classes/sp16/cse291-e/applications/ln/pathcomp1.jpg">
            <a:extLst>
              <a:ext uri="{FF2B5EF4-FFF2-40B4-BE49-F238E27FC236}">
                <a16:creationId xmlns:a16="http://schemas.microsoft.com/office/drawing/2014/main" id="{C88514C1-88ED-4A21-9063-5DDBA642B6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838" y="1985736"/>
            <a:ext cx="2507716" cy="218810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s://cseweb.ucsd.edu/classes/sp16/cse291-e/applications/ln/pathcomp2.jpg">
            <a:extLst>
              <a:ext uri="{FF2B5EF4-FFF2-40B4-BE49-F238E27FC236}">
                <a16:creationId xmlns:a16="http://schemas.microsoft.com/office/drawing/2014/main" id="{043FCE57-9CEB-4BB9-ACBB-CFF4220BE1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2585" y="1999863"/>
            <a:ext cx="2292085" cy="2159849"/>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cseweb.ucsd.edu/classes/sp16/cse291-e/applications/ln/pathcomp3.jpg">
            <a:extLst>
              <a:ext uri="{FF2B5EF4-FFF2-40B4-BE49-F238E27FC236}">
                <a16:creationId xmlns:a16="http://schemas.microsoft.com/office/drawing/2014/main" id="{6154D662-07CC-4452-B5B7-07A3751A39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7701" y="2013992"/>
            <a:ext cx="2218224" cy="2159849"/>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https://cseweb.ucsd.edu/classes/sp16/cse291-e/applications/ln/pathcomp5.jpg">
            <a:extLst>
              <a:ext uri="{FF2B5EF4-FFF2-40B4-BE49-F238E27FC236}">
                <a16:creationId xmlns:a16="http://schemas.microsoft.com/office/drawing/2014/main" id="{4308A053-BB24-4F33-8514-8CC46E0899A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29186" y="2029638"/>
            <a:ext cx="2220976" cy="2159848"/>
          </a:xfrm>
          <a:prstGeom prst="rect">
            <a:avLst/>
          </a:prstGeom>
          <a:noFill/>
          <a:extLst>
            <a:ext uri="{909E8E84-426E-40DD-AFC4-6F175D3DCCD1}">
              <a14:hiddenFill xmlns:a14="http://schemas.microsoft.com/office/drawing/2010/main">
                <a:solidFill>
                  <a:srgbClr val="FFFFFF"/>
                </a:solidFill>
              </a14:hiddenFill>
            </a:ext>
          </a:extLst>
        </p:spPr>
      </p:pic>
      <p:pic>
        <p:nvPicPr>
          <p:cNvPr id="5132" name="Picture 12" descr="https://cseweb.ucsd.edu/classes/sp16/cse291-e/applications/ln/pathcomp4.jpg">
            <a:extLst>
              <a:ext uri="{FF2B5EF4-FFF2-40B4-BE49-F238E27FC236}">
                <a16:creationId xmlns:a16="http://schemas.microsoft.com/office/drawing/2014/main" id="{EACC9C72-5290-435C-823D-7671CBA721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1705" y="2036641"/>
            <a:ext cx="2171700" cy="2114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10940B-9D71-4AAE-8D6F-5B4A3A400DE4}"/>
              </a:ext>
            </a:extLst>
          </p:cNvPr>
          <p:cNvSpPr txBox="1"/>
          <p:nvPr/>
        </p:nvSpPr>
        <p:spPr>
          <a:xfrm>
            <a:off x="966020" y="4305823"/>
            <a:ext cx="638123" cy="369332"/>
          </a:xfrm>
          <a:prstGeom prst="rect">
            <a:avLst/>
          </a:prstGeom>
          <a:noFill/>
        </p:spPr>
        <p:txBody>
          <a:bodyPr wrap="none" rtlCol="0">
            <a:spAutoFit/>
          </a:bodyPr>
          <a:lstStyle/>
          <a:p>
            <a:r>
              <a:rPr lang="en-US" dirty="0"/>
              <a:t>Start</a:t>
            </a:r>
          </a:p>
        </p:txBody>
      </p:sp>
      <p:sp>
        <p:nvSpPr>
          <p:cNvPr id="12" name="TextBox 11">
            <a:extLst>
              <a:ext uri="{FF2B5EF4-FFF2-40B4-BE49-F238E27FC236}">
                <a16:creationId xmlns:a16="http://schemas.microsoft.com/office/drawing/2014/main" id="{22D9CC59-F53D-43FD-8E00-6339DDCACDC0}"/>
              </a:ext>
            </a:extLst>
          </p:cNvPr>
          <p:cNvSpPr txBox="1"/>
          <p:nvPr/>
        </p:nvSpPr>
        <p:spPr>
          <a:xfrm>
            <a:off x="3011957" y="4187806"/>
            <a:ext cx="2072713" cy="369332"/>
          </a:xfrm>
          <a:prstGeom prst="rect">
            <a:avLst/>
          </a:prstGeom>
          <a:noFill/>
        </p:spPr>
        <p:txBody>
          <a:bodyPr wrap="square" rtlCol="0">
            <a:spAutoFit/>
          </a:bodyPr>
          <a:lstStyle/>
          <a:p>
            <a:r>
              <a:rPr lang="en-US" dirty="0"/>
              <a:t>6 requests token</a:t>
            </a:r>
          </a:p>
        </p:txBody>
      </p:sp>
      <p:sp>
        <p:nvSpPr>
          <p:cNvPr id="13" name="TextBox 12">
            <a:extLst>
              <a:ext uri="{FF2B5EF4-FFF2-40B4-BE49-F238E27FC236}">
                <a16:creationId xmlns:a16="http://schemas.microsoft.com/office/drawing/2014/main" id="{A23B8AA1-6EEC-4D69-8126-6C05E820046C}"/>
              </a:ext>
            </a:extLst>
          </p:cNvPr>
          <p:cNvSpPr txBox="1"/>
          <p:nvPr/>
        </p:nvSpPr>
        <p:spPr>
          <a:xfrm>
            <a:off x="5312302" y="4187806"/>
            <a:ext cx="2072713" cy="369332"/>
          </a:xfrm>
          <a:prstGeom prst="rect">
            <a:avLst/>
          </a:prstGeom>
          <a:noFill/>
        </p:spPr>
        <p:txBody>
          <a:bodyPr wrap="square" rtlCol="0">
            <a:spAutoFit/>
          </a:bodyPr>
          <a:lstStyle/>
          <a:p>
            <a:r>
              <a:rPr lang="en-US" dirty="0"/>
              <a:t>2 requests token</a:t>
            </a:r>
          </a:p>
        </p:txBody>
      </p:sp>
      <p:sp>
        <p:nvSpPr>
          <p:cNvPr id="14" name="TextBox 13">
            <a:extLst>
              <a:ext uri="{FF2B5EF4-FFF2-40B4-BE49-F238E27FC236}">
                <a16:creationId xmlns:a16="http://schemas.microsoft.com/office/drawing/2014/main" id="{FD5F0DD0-AAB3-4B6B-8EB7-A70781A0D179}"/>
              </a:ext>
            </a:extLst>
          </p:cNvPr>
          <p:cNvSpPr txBox="1"/>
          <p:nvPr/>
        </p:nvSpPr>
        <p:spPr>
          <a:xfrm>
            <a:off x="7703582" y="4121157"/>
            <a:ext cx="2072713" cy="369332"/>
          </a:xfrm>
          <a:prstGeom prst="rect">
            <a:avLst/>
          </a:prstGeom>
          <a:noFill/>
        </p:spPr>
        <p:txBody>
          <a:bodyPr wrap="square" rtlCol="0">
            <a:spAutoFit/>
          </a:bodyPr>
          <a:lstStyle/>
          <a:p>
            <a:r>
              <a:rPr lang="en-US" dirty="0"/>
              <a:t>3 releases token</a:t>
            </a:r>
          </a:p>
        </p:txBody>
      </p:sp>
      <p:sp>
        <p:nvSpPr>
          <p:cNvPr id="15" name="TextBox 14">
            <a:extLst>
              <a:ext uri="{FF2B5EF4-FFF2-40B4-BE49-F238E27FC236}">
                <a16:creationId xmlns:a16="http://schemas.microsoft.com/office/drawing/2014/main" id="{BD0C4587-6BA1-4809-88C5-7AF93AA5B72E}"/>
              </a:ext>
            </a:extLst>
          </p:cNvPr>
          <p:cNvSpPr txBox="1"/>
          <p:nvPr/>
        </p:nvSpPr>
        <p:spPr>
          <a:xfrm>
            <a:off x="10033952" y="4173605"/>
            <a:ext cx="2072713" cy="369332"/>
          </a:xfrm>
          <a:prstGeom prst="rect">
            <a:avLst/>
          </a:prstGeom>
          <a:noFill/>
        </p:spPr>
        <p:txBody>
          <a:bodyPr wrap="square" rtlCol="0">
            <a:spAutoFit/>
          </a:bodyPr>
          <a:lstStyle/>
          <a:p>
            <a:r>
              <a:rPr lang="en-US" dirty="0"/>
              <a:t>6 releases token</a:t>
            </a:r>
          </a:p>
        </p:txBody>
      </p:sp>
      <p:sp>
        <p:nvSpPr>
          <p:cNvPr id="16" name="TextBox 15">
            <a:extLst>
              <a:ext uri="{FF2B5EF4-FFF2-40B4-BE49-F238E27FC236}">
                <a16:creationId xmlns:a16="http://schemas.microsoft.com/office/drawing/2014/main" id="{2C8499F9-2F82-4E6F-8DC8-CCEAE0DB9F93}"/>
              </a:ext>
            </a:extLst>
          </p:cNvPr>
          <p:cNvSpPr txBox="1"/>
          <p:nvPr/>
        </p:nvSpPr>
        <p:spPr>
          <a:xfrm>
            <a:off x="357713" y="5407150"/>
            <a:ext cx="5157442" cy="646331"/>
          </a:xfrm>
          <a:prstGeom prst="rect">
            <a:avLst/>
          </a:prstGeom>
          <a:noFill/>
        </p:spPr>
        <p:txBody>
          <a:bodyPr wrap="square" rtlCol="0">
            <a:spAutoFit/>
          </a:bodyPr>
          <a:lstStyle/>
          <a:p>
            <a:pPr marL="285750" indent="-285750">
              <a:buFont typeface="Arial" panose="020B0604020202020204" pitchFamily="34" charset="0"/>
              <a:buChar char="•"/>
            </a:pPr>
            <a:r>
              <a:rPr lang="en-US" dirty="0"/>
              <a:t>Fewer messages/request than Raymond’s</a:t>
            </a:r>
          </a:p>
          <a:p>
            <a:pPr marL="285750" indent="-285750">
              <a:buFont typeface="Arial" panose="020B0604020202020204" pitchFamily="34" charset="0"/>
              <a:buChar char="•"/>
            </a:pPr>
            <a:r>
              <a:rPr lang="en-US" dirty="0"/>
              <a:t>Still not robust to failure. </a:t>
            </a:r>
          </a:p>
        </p:txBody>
      </p:sp>
    </p:spTree>
    <p:extLst>
      <p:ext uri="{BB962C8B-B14F-4D97-AF65-F5344CB8AC3E}">
        <p14:creationId xmlns:p14="http://schemas.microsoft.com/office/powerpoint/2010/main" val="1824712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DD7DF-943D-49F4-8BB5-C13BCA7321BD}"/>
              </a:ext>
            </a:extLst>
          </p:cNvPr>
          <p:cNvSpPr>
            <a:spLocks noGrp="1"/>
          </p:cNvSpPr>
          <p:nvPr>
            <p:ph type="title"/>
          </p:nvPr>
        </p:nvSpPr>
        <p:spPr/>
        <p:txBody>
          <a:bodyPr/>
          <a:lstStyle/>
          <a:p>
            <a:r>
              <a:rPr lang="en-US" dirty="0"/>
              <a:t>Leases (General Note)</a:t>
            </a:r>
          </a:p>
        </p:txBody>
      </p:sp>
      <p:sp>
        <p:nvSpPr>
          <p:cNvPr id="3" name="Content Placeholder 2">
            <a:extLst>
              <a:ext uri="{FF2B5EF4-FFF2-40B4-BE49-F238E27FC236}">
                <a16:creationId xmlns:a16="http://schemas.microsoft.com/office/drawing/2014/main" id="{653BAC7B-241B-4CFB-BF2A-D911F672FE0B}"/>
              </a:ext>
            </a:extLst>
          </p:cNvPr>
          <p:cNvSpPr>
            <a:spLocks noGrp="1"/>
          </p:cNvSpPr>
          <p:nvPr>
            <p:ph idx="1"/>
          </p:nvPr>
        </p:nvSpPr>
        <p:spPr>
          <a:xfrm>
            <a:off x="1451579" y="2007080"/>
            <a:ext cx="10061810" cy="4364966"/>
          </a:xfrm>
        </p:spPr>
        <p:txBody>
          <a:bodyPr>
            <a:normAutofit/>
          </a:bodyPr>
          <a:lstStyle/>
          <a:p>
            <a:r>
              <a:rPr lang="en-US" dirty="0"/>
              <a:t>Each approach has a problem:</a:t>
            </a:r>
          </a:p>
          <a:p>
            <a:pPr lvl="1"/>
            <a:r>
              <a:rPr lang="en-US" dirty="0"/>
              <a:t>What happens if a client dies/walks-away/hogs a resource?</a:t>
            </a:r>
          </a:p>
          <a:p>
            <a:pPr lvl="2"/>
            <a:r>
              <a:rPr lang="en-US" dirty="0"/>
              <a:t>Everything stops</a:t>
            </a:r>
          </a:p>
          <a:p>
            <a:r>
              <a:rPr lang="en-US" dirty="0"/>
              <a:t>When possible it is most often preferable to “Lease” resources than to give them away</a:t>
            </a:r>
          </a:p>
          <a:p>
            <a:pPr lvl="1"/>
            <a:r>
              <a:rPr lang="en-US" dirty="0"/>
              <a:t>Permission to use resource limited in time</a:t>
            </a:r>
          </a:p>
          <a:p>
            <a:pPr lvl="1"/>
            <a:r>
              <a:rPr lang="en-US" dirty="0"/>
              <a:t>Not honored after that</a:t>
            </a:r>
          </a:p>
          <a:p>
            <a:pPr lvl="1"/>
            <a:r>
              <a:rPr lang="en-US" dirty="0"/>
              <a:t>If needed longer, can request renewal</a:t>
            </a:r>
          </a:p>
          <a:p>
            <a:pPr lvl="2"/>
            <a:r>
              <a:rPr lang="en-US" dirty="0"/>
              <a:t>Decision to renew may be nearly automatic (DHCP prefers to renew IP addresses to keep them stable)</a:t>
            </a:r>
          </a:p>
          <a:p>
            <a:pPr lvl="2"/>
            <a:r>
              <a:rPr lang="en-US" dirty="0"/>
              <a:t>Or, it may be nearly automatic (Deny – get back in line)</a:t>
            </a:r>
          </a:p>
          <a:p>
            <a:pPr lvl="2"/>
            <a:r>
              <a:rPr lang="en-US" dirty="0"/>
              <a:t>Or, it may be based upon demand, etc. </a:t>
            </a:r>
          </a:p>
        </p:txBody>
      </p:sp>
    </p:spTree>
    <p:extLst>
      <p:ext uri="{BB962C8B-B14F-4D97-AF65-F5344CB8AC3E}">
        <p14:creationId xmlns:p14="http://schemas.microsoft.com/office/powerpoint/2010/main" val="3490883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4BA81-D07D-495A-85D1-D540919F3631}"/>
              </a:ext>
            </a:extLst>
          </p:cNvPr>
          <p:cNvSpPr>
            <a:spLocks noGrp="1"/>
          </p:cNvSpPr>
          <p:nvPr>
            <p:ph type="title"/>
          </p:nvPr>
        </p:nvSpPr>
        <p:spPr/>
        <p:txBody>
          <a:bodyPr/>
          <a:lstStyle/>
          <a:p>
            <a:r>
              <a:rPr lang="en-US" dirty="0"/>
              <a:t>Distributed Mutual Exclusion: Requirements</a:t>
            </a:r>
          </a:p>
        </p:txBody>
      </p:sp>
      <p:sp>
        <p:nvSpPr>
          <p:cNvPr id="3" name="Content Placeholder 2">
            <a:extLst>
              <a:ext uri="{FF2B5EF4-FFF2-40B4-BE49-F238E27FC236}">
                <a16:creationId xmlns:a16="http://schemas.microsoft.com/office/drawing/2014/main" id="{00E660AA-EED7-4549-B9DD-3DFDD128C060}"/>
              </a:ext>
            </a:extLst>
          </p:cNvPr>
          <p:cNvSpPr>
            <a:spLocks noGrp="1"/>
          </p:cNvSpPr>
          <p:nvPr>
            <p:ph idx="1"/>
          </p:nvPr>
        </p:nvSpPr>
        <p:spPr>
          <a:xfrm>
            <a:off x="71846" y="2015732"/>
            <a:ext cx="12187645" cy="4141720"/>
          </a:xfrm>
        </p:spPr>
        <p:txBody>
          <a:bodyPr>
            <a:normAutofit/>
          </a:bodyPr>
          <a:lstStyle/>
          <a:p>
            <a:r>
              <a:rPr lang="en-US" sz="2600" dirty="0"/>
              <a:t>Correct: At most one user</a:t>
            </a:r>
          </a:p>
          <a:p>
            <a:r>
              <a:rPr lang="en-US" sz="2600" dirty="0"/>
              <a:t>Progress: If the resource is available and a participant wants it, it can be put to use. </a:t>
            </a:r>
          </a:p>
          <a:p>
            <a:r>
              <a:rPr lang="en-US" sz="2600" dirty="0"/>
              <a:t>Some level of fairness</a:t>
            </a:r>
          </a:p>
          <a:p>
            <a:pPr lvl="1"/>
            <a:r>
              <a:rPr lang="en-US" sz="2600" dirty="0"/>
              <a:t>FCFS vs. tightly bounded wait vs eventual</a:t>
            </a:r>
          </a:p>
          <a:p>
            <a:pPr lvl="1"/>
            <a:r>
              <a:rPr lang="en-US" sz="2600" dirty="0"/>
              <a:t>Must assume processes hold lock for bounded or non-infinite time. </a:t>
            </a:r>
          </a:p>
          <a:p>
            <a:r>
              <a:rPr lang="en-US" sz="2600" dirty="0"/>
              <a:t>Fairness guarantees implies deadlock free</a:t>
            </a:r>
          </a:p>
          <a:p>
            <a:endParaRPr lang="en-US" sz="3400" dirty="0"/>
          </a:p>
        </p:txBody>
      </p:sp>
    </p:spTree>
    <p:extLst>
      <p:ext uri="{BB962C8B-B14F-4D97-AF65-F5344CB8AC3E}">
        <p14:creationId xmlns:p14="http://schemas.microsoft.com/office/powerpoint/2010/main" val="261006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5B062-7337-4F53-BEF0-BDFB9349F6BF}"/>
              </a:ext>
            </a:extLst>
          </p:cNvPr>
          <p:cNvSpPr>
            <a:spLocks noGrp="1"/>
          </p:cNvSpPr>
          <p:nvPr>
            <p:ph type="title"/>
          </p:nvPr>
        </p:nvSpPr>
        <p:spPr/>
        <p:txBody>
          <a:bodyPr/>
          <a:lstStyle/>
          <a:p>
            <a:r>
              <a:rPr lang="en-US" dirty="0"/>
              <a:t>Distributed Mutual Exclusion:</a:t>
            </a:r>
            <a:br>
              <a:rPr lang="en-US" dirty="0"/>
            </a:br>
            <a:r>
              <a:rPr lang="en-US" dirty="0"/>
              <a:t>Additional goals</a:t>
            </a:r>
          </a:p>
        </p:txBody>
      </p:sp>
      <p:sp>
        <p:nvSpPr>
          <p:cNvPr id="3" name="Content Placeholder 2">
            <a:extLst>
              <a:ext uri="{FF2B5EF4-FFF2-40B4-BE49-F238E27FC236}">
                <a16:creationId xmlns:a16="http://schemas.microsoft.com/office/drawing/2014/main" id="{66DD876B-F935-42DE-871A-BC93865C7599}"/>
              </a:ext>
            </a:extLst>
          </p:cNvPr>
          <p:cNvSpPr>
            <a:spLocks noGrp="1"/>
          </p:cNvSpPr>
          <p:nvPr>
            <p:ph idx="1"/>
          </p:nvPr>
        </p:nvSpPr>
        <p:spPr/>
        <p:txBody>
          <a:bodyPr/>
          <a:lstStyle/>
          <a:p>
            <a:r>
              <a:rPr lang="en-US" dirty="0"/>
              <a:t>Lets participants join and leave</a:t>
            </a:r>
          </a:p>
          <a:p>
            <a:r>
              <a:rPr lang="en-US" dirty="0"/>
              <a:t>Tolerates failure</a:t>
            </a:r>
          </a:p>
          <a:p>
            <a:r>
              <a:rPr lang="en-US" dirty="0"/>
              <a:t>Low message overhead</a:t>
            </a:r>
          </a:p>
          <a:p>
            <a:r>
              <a:rPr lang="en-US" dirty="0"/>
              <a:t>Tolerates communications anomalies</a:t>
            </a:r>
          </a:p>
          <a:p>
            <a:pPr lvl="1"/>
            <a:r>
              <a:rPr lang="en-US" dirty="0"/>
              <a:t>Loss, Delay, Reordering</a:t>
            </a:r>
          </a:p>
          <a:p>
            <a:pPr lvl="1"/>
            <a:r>
              <a:rPr lang="en-US" dirty="0"/>
              <a:t>Obviously can’t work with total failure</a:t>
            </a:r>
          </a:p>
        </p:txBody>
      </p:sp>
    </p:spTree>
    <p:extLst>
      <p:ext uri="{BB962C8B-B14F-4D97-AF65-F5344CB8AC3E}">
        <p14:creationId xmlns:p14="http://schemas.microsoft.com/office/powerpoint/2010/main" val="3350226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15947-3ABB-4216-8206-803A6DFC322B}"/>
              </a:ext>
            </a:extLst>
          </p:cNvPr>
          <p:cNvSpPr>
            <a:spLocks noGrp="1"/>
          </p:cNvSpPr>
          <p:nvPr>
            <p:ph type="title"/>
          </p:nvPr>
        </p:nvSpPr>
        <p:spPr/>
        <p:txBody>
          <a:bodyPr/>
          <a:lstStyle/>
          <a:p>
            <a:r>
              <a:rPr lang="en-US" dirty="0"/>
              <a:t>Central approach</a:t>
            </a:r>
          </a:p>
        </p:txBody>
      </p:sp>
      <p:sp>
        <p:nvSpPr>
          <p:cNvPr id="3" name="Content Placeholder 2">
            <a:extLst>
              <a:ext uri="{FF2B5EF4-FFF2-40B4-BE49-F238E27FC236}">
                <a16:creationId xmlns:a16="http://schemas.microsoft.com/office/drawing/2014/main" id="{22B59A74-20C5-48B7-9278-3E34713DE9FC}"/>
              </a:ext>
            </a:extLst>
          </p:cNvPr>
          <p:cNvSpPr>
            <a:spLocks noGrp="1"/>
          </p:cNvSpPr>
          <p:nvPr>
            <p:ph idx="1"/>
          </p:nvPr>
        </p:nvSpPr>
        <p:spPr>
          <a:xfrm>
            <a:off x="1451579" y="1853754"/>
            <a:ext cx="9603275" cy="4351514"/>
          </a:xfrm>
        </p:spPr>
        <p:txBody>
          <a:bodyPr>
            <a:normAutofit/>
          </a:bodyPr>
          <a:lstStyle/>
          <a:p>
            <a:r>
              <a:rPr lang="en-US" sz="2400" dirty="0"/>
              <a:t>Single coordination server maintains a local queue</a:t>
            </a:r>
          </a:p>
          <a:p>
            <a:pPr lvl="1"/>
            <a:r>
              <a:rPr lang="en-US" sz="2400" dirty="0"/>
              <a:t>Participant: REQUEST message</a:t>
            </a:r>
          </a:p>
          <a:p>
            <a:pPr lvl="1"/>
            <a:r>
              <a:rPr lang="en-US" sz="2400" dirty="0"/>
              <a:t>Coordinator: GRANT message</a:t>
            </a:r>
          </a:p>
          <a:p>
            <a:pPr lvl="1"/>
            <a:r>
              <a:rPr lang="en-US" sz="2400" dirty="0"/>
              <a:t>Participant: RELEASE message</a:t>
            </a:r>
          </a:p>
          <a:p>
            <a:pPr lvl="1"/>
            <a:r>
              <a:rPr lang="en-US" sz="2400" dirty="0"/>
              <a:t>6 Messages per access, regardless of number of hosts. </a:t>
            </a:r>
          </a:p>
          <a:p>
            <a:pPr lvl="2"/>
            <a:r>
              <a:rPr lang="en-US" sz="2400" dirty="0"/>
              <a:t>Note: All messages are </a:t>
            </a:r>
            <a:r>
              <a:rPr lang="en-US" sz="2400" dirty="0" err="1"/>
              <a:t>ACKed</a:t>
            </a:r>
            <a:r>
              <a:rPr lang="en-US" sz="2400" dirty="0"/>
              <a:t>, so 2x the 3 messages</a:t>
            </a:r>
          </a:p>
          <a:p>
            <a:r>
              <a:rPr lang="en-US" sz="2400" dirty="0"/>
              <a:t>Simple, effective</a:t>
            </a:r>
          </a:p>
          <a:p>
            <a:pPr marL="457200" lvl="1" indent="0">
              <a:buNone/>
            </a:pPr>
            <a:endParaRPr lang="en-US" dirty="0"/>
          </a:p>
        </p:txBody>
      </p:sp>
    </p:spTree>
    <p:extLst>
      <p:ext uri="{BB962C8B-B14F-4D97-AF65-F5344CB8AC3E}">
        <p14:creationId xmlns:p14="http://schemas.microsoft.com/office/powerpoint/2010/main" val="406720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50E99-C914-4BC0-B26D-BB621154EF72}"/>
              </a:ext>
            </a:extLst>
          </p:cNvPr>
          <p:cNvSpPr>
            <a:spLocks noGrp="1"/>
          </p:cNvSpPr>
          <p:nvPr>
            <p:ph type="title"/>
          </p:nvPr>
        </p:nvSpPr>
        <p:spPr/>
        <p:txBody>
          <a:bodyPr/>
          <a:lstStyle/>
          <a:p>
            <a:r>
              <a:rPr lang="en-US" dirty="0"/>
              <a:t>Central Approach</a:t>
            </a:r>
          </a:p>
        </p:txBody>
      </p:sp>
      <p:sp>
        <p:nvSpPr>
          <p:cNvPr id="3" name="Content Placeholder 2">
            <a:extLst>
              <a:ext uri="{FF2B5EF4-FFF2-40B4-BE49-F238E27FC236}">
                <a16:creationId xmlns:a16="http://schemas.microsoft.com/office/drawing/2014/main" id="{ACE1DE45-5511-4108-B0AA-66D77B38A1E9}"/>
              </a:ext>
            </a:extLst>
          </p:cNvPr>
          <p:cNvSpPr>
            <a:spLocks noGrp="1"/>
          </p:cNvSpPr>
          <p:nvPr>
            <p:ph idx="1"/>
          </p:nvPr>
        </p:nvSpPr>
        <p:spPr/>
        <p:txBody>
          <a:bodyPr/>
          <a:lstStyle/>
          <a:p>
            <a:r>
              <a:rPr lang="en-US" dirty="0"/>
              <a:t>Single point of failure</a:t>
            </a:r>
          </a:p>
          <a:p>
            <a:r>
              <a:rPr lang="en-US" dirty="0"/>
              <a:t>Can use primary-backup arrangement, but it isn’t necessarily easy. </a:t>
            </a:r>
          </a:p>
          <a:p>
            <a:pPr lvl="1"/>
            <a:r>
              <a:rPr lang="en-US" dirty="0"/>
              <a:t>Example: backup gets all requests, but only primary replies. backup takes over if primary fails heartbeat.</a:t>
            </a:r>
          </a:p>
          <a:p>
            <a:pPr lvl="1"/>
            <a:r>
              <a:rPr lang="en-US" dirty="0"/>
              <a:t>But, what happens if there is a partitioning? </a:t>
            </a:r>
          </a:p>
          <a:p>
            <a:r>
              <a:rPr lang="en-US" dirty="0"/>
              <a:t>What happens if server reboots? </a:t>
            </a:r>
          </a:p>
          <a:p>
            <a:pPr lvl="2"/>
            <a:endParaRPr lang="en-US" dirty="0"/>
          </a:p>
          <a:p>
            <a:endParaRPr lang="en-US" dirty="0"/>
          </a:p>
        </p:txBody>
      </p:sp>
    </p:spTree>
    <p:extLst>
      <p:ext uri="{BB962C8B-B14F-4D97-AF65-F5344CB8AC3E}">
        <p14:creationId xmlns:p14="http://schemas.microsoft.com/office/powerpoint/2010/main" val="345940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BE79E-74AC-4BF1-8A3B-D835EE4F99EB}"/>
              </a:ext>
            </a:extLst>
          </p:cNvPr>
          <p:cNvSpPr>
            <a:spLocks noGrp="1"/>
          </p:cNvSpPr>
          <p:nvPr>
            <p:ph type="title"/>
          </p:nvPr>
        </p:nvSpPr>
        <p:spPr/>
        <p:txBody>
          <a:bodyPr/>
          <a:lstStyle/>
          <a:p>
            <a:r>
              <a:rPr lang="en-US" dirty="0" err="1"/>
              <a:t>Lamport</a:t>
            </a:r>
            <a:r>
              <a:rPr lang="en-US" dirty="0"/>
              <a:t> Mutual Exclusion</a:t>
            </a:r>
          </a:p>
        </p:txBody>
      </p:sp>
      <p:sp>
        <p:nvSpPr>
          <p:cNvPr id="3" name="Content Placeholder 2">
            <a:extLst>
              <a:ext uri="{FF2B5EF4-FFF2-40B4-BE49-F238E27FC236}">
                <a16:creationId xmlns:a16="http://schemas.microsoft.com/office/drawing/2014/main" id="{8AE9E020-3BE6-423F-A858-934C6ABDC03E}"/>
              </a:ext>
            </a:extLst>
          </p:cNvPr>
          <p:cNvSpPr>
            <a:spLocks noGrp="1"/>
          </p:cNvSpPr>
          <p:nvPr>
            <p:ph idx="1"/>
          </p:nvPr>
        </p:nvSpPr>
        <p:spPr/>
        <p:txBody>
          <a:bodyPr/>
          <a:lstStyle/>
          <a:p>
            <a:r>
              <a:rPr lang="en-US" dirty="0"/>
              <a:t>Big Idea</a:t>
            </a:r>
          </a:p>
          <a:p>
            <a:pPr lvl="1"/>
            <a:r>
              <a:rPr lang="en-US" dirty="0"/>
              <a:t>Maintain a distributed queue, with a copy at each participant</a:t>
            </a:r>
          </a:p>
          <a:p>
            <a:pPr lvl="1"/>
            <a:r>
              <a:rPr lang="en-US" dirty="0"/>
              <a:t>When done with critical section send RELEASE messages to each and every participant</a:t>
            </a:r>
          </a:p>
          <a:p>
            <a:pPr lvl="2"/>
            <a:r>
              <a:rPr lang="en-US" dirty="0"/>
              <a:t>Each participant pops queue and new head gets to go</a:t>
            </a:r>
          </a:p>
          <a:p>
            <a:pPr lvl="2"/>
            <a:r>
              <a:rPr lang="en-US" dirty="0"/>
              <a:t>New head sees for itself that it is at the head of the queue</a:t>
            </a:r>
          </a:p>
          <a:p>
            <a:r>
              <a:rPr lang="en-US" dirty="0"/>
              <a:t>Trick:</a:t>
            </a:r>
          </a:p>
          <a:p>
            <a:pPr lvl="1"/>
            <a:r>
              <a:rPr lang="en-US" dirty="0"/>
              <a:t>How to keep the queues in sync given that the messages can cross and arrive at different hosts in different orders?</a:t>
            </a:r>
          </a:p>
        </p:txBody>
      </p:sp>
    </p:spTree>
    <p:extLst>
      <p:ext uri="{BB962C8B-B14F-4D97-AF65-F5344CB8AC3E}">
        <p14:creationId xmlns:p14="http://schemas.microsoft.com/office/powerpoint/2010/main" val="3560327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0B395-E734-42FA-9336-808530A20C69}"/>
              </a:ext>
            </a:extLst>
          </p:cNvPr>
          <p:cNvSpPr>
            <a:spLocks noGrp="1"/>
          </p:cNvSpPr>
          <p:nvPr>
            <p:ph type="title"/>
          </p:nvPr>
        </p:nvSpPr>
        <p:spPr/>
        <p:txBody>
          <a:bodyPr/>
          <a:lstStyle/>
          <a:p>
            <a:r>
              <a:rPr lang="en-US" dirty="0" err="1"/>
              <a:t>Lamport</a:t>
            </a:r>
            <a:r>
              <a:rPr lang="en-US" dirty="0"/>
              <a:t> mutual exclusion</a:t>
            </a:r>
          </a:p>
        </p:txBody>
      </p:sp>
      <p:sp>
        <p:nvSpPr>
          <p:cNvPr id="3" name="Content Placeholder 2">
            <a:extLst>
              <a:ext uri="{FF2B5EF4-FFF2-40B4-BE49-F238E27FC236}">
                <a16:creationId xmlns:a16="http://schemas.microsoft.com/office/drawing/2014/main" id="{A0C140CB-A7D9-4461-8201-B2A7EA74AA0D}"/>
              </a:ext>
            </a:extLst>
          </p:cNvPr>
          <p:cNvSpPr>
            <a:spLocks noGrp="1"/>
          </p:cNvSpPr>
          <p:nvPr>
            <p:ph idx="1"/>
          </p:nvPr>
        </p:nvSpPr>
        <p:spPr>
          <a:xfrm>
            <a:off x="1451579" y="1853754"/>
            <a:ext cx="10383863" cy="4288254"/>
          </a:xfrm>
        </p:spPr>
        <p:txBody>
          <a:bodyPr>
            <a:normAutofit fontScale="92500" lnSpcReduction="20000"/>
          </a:bodyPr>
          <a:lstStyle/>
          <a:p>
            <a:r>
              <a:rPr lang="en-US" dirty="0"/>
              <a:t>Assumption: Messages between pairs of hosts are delivered in order</a:t>
            </a:r>
          </a:p>
          <a:p>
            <a:pPr lvl="1"/>
            <a:r>
              <a:rPr lang="en-US" dirty="0"/>
              <a:t>Such as via TCP</a:t>
            </a:r>
          </a:p>
          <a:p>
            <a:r>
              <a:rPr lang="en-US" dirty="0"/>
              <a:t>Messages bear </a:t>
            </a:r>
            <a:r>
              <a:rPr lang="en-US" dirty="0" err="1"/>
              <a:t>Lamport</a:t>
            </a:r>
            <a:r>
              <a:rPr lang="en-US" dirty="0"/>
              <a:t> time stamps</a:t>
            </a:r>
          </a:p>
          <a:p>
            <a:r>
              <a:rPr lang="en-US" dirty="0"/>
              <a:t>Queue is ordered by </a:t>
            </a:r>
            <a:r>
              <a:rPr lang="en-US" dirty="0" err="1"/>
              <a:t>Lamport</a:t>
            </a:r>
            <a:r>
              <a:rPr lang="en-US" dirty="0"/>
              <a:t> time stamps</a:t>
            </a:r>
          </a:p>
          <a:p>
            <a:pPr lvl="1"/>
            <a:r>
              <a:rPr lang="en-US" dirty="0"/>
              <a:t>Total ordering, such as by </a:t>
            </a:r>
            <a:r>
              <a:rPr lang="en-US" dirty="0" err="1"/>
              <a:t>hostID</a:t>
            </a:r>
            <a:endParaRPr lang="en-US" dirty="0"/>
          </a:p>
          <a:p>
            <a:r>
              <a:rPr lang="en-US" dirty="0"/>
              <a:t>Requestor can’t enter critical section until:</a:t>
            </a:r>
          </a:p>
          <a:p>
            <a:pPr lvl="1"/>
            <a:r>
              <a:rPr lang="en-US" dirty="0"/>
              <a:t>It’s own request is at the head of its own queue</a:t>
            </a:r>
          </a:p>
          <a:p>
            <a:pPr lvl="1"/>
            <a:r>
              <a:rPr lang="en-US" dirty="0"/>
              <a:t>It’s request is acknowledged by each and every host. </a:t>
            </a:r>
          </a:p>
          <a:p>
            <a:r>
              <a:rPr lang="en-US" dirty="0"/>
              <a:t>Key point: The ACK will have a timestamp from the sender greater than the time at which the request was sent.</a:t>
            </a:r>
          </a:p>
          <a:p>
            <a:pPr lvl="1"/>
            <a:r>
              <a:rPr lang="en-US" b="1" dirty="0"/>
              <a:t>Since requests are in-order between pairs of hosts, this means that the requestor has seen any prior request from the </a:t>
            </a:r>
            <a:r>
              <a:rPr lang="en-US" b="1" dirty="0" err="1"/>
              <a:t>ACKing</a:t>
            </a:r>
            <a:r>
              <a:rPr lang="en-US" b="1" dirty="0"/>
              <a:t> host, so its queue is correctly ordered in this respect.  </a:t>
            </a:r>
          </a:p>
        </p:txBody>
      </p:sp>
    </p:spTree>
    <p:extLst>
      <p:ext uri="{BB962C8B-B14F-4D97-AF65-F5344CB8AC3E}">
        <p14:creationId xmlns:p14="http://schemas.microsoft.com/office/powerpoint/2010/main" val="1953640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2879-D49A-427D-A93B-A77859EC77CD}"/>
              </a:ext>
            </a:extLst>
          </p:cNvPr>
          <p:cNvSpPr>
            <a:spLocks noGrp="1"/>
          </p:cNvSpPr>
          <p:nvPr>
            <p:ph type="title"/>
          </p:nvPr>
        </p:nvSpPr>
        <p:spPr/>
        <p:txBody>
          <a:bodyPr/>
          <a:lstStyle/>
          <a:p>
            <a:r>
              <a:rPr lang="en-US" dirty="0" err="1"/>
              <a:t>Lamport</a:t>
            </a:r>
            <a:r>
              <a:rPr lang="en-US" dirty="0"/>
              <a:t> Performance</a:t>
            </a:r>
          </a:p>
        </p:txBody>
      </p:sp>
      <p:sp>
        <p:nvSpPr>
          <p:cNvPr id="3" name="Content Placeholder 2">
            <a:extLst>
              <a:ext uri="{FF2B5EF4-FFF2-40B4-BE49-F238E27FC236}">
                <a16:creationId xmlns:a16="http://schemas.microsoft.com/office/drawing/2014/main" id="{9FCB4236-2110-45D1-BCCF-A34A108B113E}"/>
              </a:ext>
            </a:extLst>
          </p:cNvPr>
          <p:cNvSpPr>
            <a:spLocks noGrp="1"/>
          </p:cNvSpPr>
          <p:nvPr>
            <p:ph idx="1"/>
          </p:nvPr>
        </p:nvSpPr>
        <p:spPr/>
        <p:txBody>
          <a:bodyPr/>
          <a:lstStyle/>
          <a:p>
            <a:r>
              <a:rPr lang="en-US" dirty="0"/>
              <a:t>3(N-1) messages (Request,  ACK, Release)</a:t>
            </a:r>
          </a:p>
          <a:p>
            <a:pPr lvl="1"/>
            <a:r>
              <a:rPr lang="en-US" dirty="0"/>
              <a:t>No need to send to self, hence “minus 1”</a:t>
            </a:r>
          </a:p>
          <a:p>
            <a:r>
              <a:rPr lang="en-US" dirty="0"/>
              <a:t>Robustness?</a:t>
            </a:r>
          </a:p>
          <a:p>
            <a:pPr lvl="1"/>
            <a:r>
              <a:rPr lang="en-US" dirty="0"/>
              <a:t>What happens if any 1 of N hosts fail? Ouch!</a:t>
            </a:r>
          </a:p>
          <a:p>
            <a:r>
              <a:rPr lang="en-US" dirty="0"/>
              <a:t>Communication problems?</a:t>
            </a:r>
          </a:p>
          <a:p>
            <a:pPr lvl="1"/>
            <a:r>
              <a:rPr lang="en-US" dirty="0"/>
              <a:t>Missing? Usual: No release? Ouch. No Request? Ouch. No reply? Ouch</a:t>
            </a:r>
          </a:p>
          <a:p>
            <a:pPr lvl="1"/>
            <a:r>
              <a:rPr lang="en-US" dirty="0"/>
              <a:t>Reordered? Okay, except if within sender-receiver pair</a:t>
            </a:r>
          </a:p>
          <a:p>
            <a:pPr lvl="1"/>
            <a:r>
              <a:rPr lang="en-US" dirty="0"/>
              <a:t>Upshot: Better rely upon TCP, etc. </a:t>
            </a:r>
          </a:p>
        </p:txBody>
      </p:sp>
    </p:spTree>
    <p:extLst>
      <p:ext uri="{BB962C8B-B14F-4D97-AF65-F5344CB8AC3E}">
        <p14:creationId xmlns:p14="http://schemas.microsoft.com/office/powerpoint/2010/main" val="355131461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457</TotalTime>
  <Words>2392</Words>
  <Application>Microsoft Office PowerPoint</Application>
  <PresentationFormat>Widescreen</PresentationFormat>
  <Paragraphs>243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Gill Sans MT</vt:lpstr>
      <vt:lpstr>Times New Roman</vt:lpstr>
      <vt:lpstr>Gallery</vt:lpstr>
      <vt:lpstr>14-736: Distributed Systems</vt:lpstr>
      <vt:lpstr>Classical Concurrency Control</vt:lpstr>
      <vt:lpstr>Distributed Mutual Exclusion: Requirements</vt:lpstr>
      <vt:lpstr>Distributed Mutual Exclusion: Additional goals</vt:lpstr>
      <vt:lpstr>Central approach</vt:lpstr>
      <vt:lpstr>Central Approach</vt:lpstr>
      <vt:lpstr>Lamport Mutual Exclusion</vt:lpstr>
      <vt:lpstr>Lamport mutual exclusion</vt:lpstr>
      <vt:lpstr>Lamport Performance</vt:lpstr>
      <vt:lpstr>Ricarti and Agrawala</vt:lpstr>
      <vt:lpstr>Ricarti and Agrawala</vt:lpstr>
      <vt:lpstr>Ricarti and Agrawala Performance</vt:lpstr>
      <vt:lpstr>Majority voting</vt:lpstr>
      <vt:lpstr>Majority Voting: Ties (Ut-Oh!)</vt:lpstr>
      <vt:lpstr>MAJORITY Voting Performance</vt:lpstr>
      <vt:lpstr>Voting Districts</vt:lpstr>
      <vt:lpstr>Gerrymandering: A US History Moment!</vt:lpstr>
      <vt:lpstr>Back To… Voting Districts</vt:lpstr>
      <vt:lpstr>Voting District Example</vt:lpstr>
      <vt:lpstr>Voting Districts: Ties</vt:lpstr>
      <vt:lpstr>Voting District Performance</vt:lpstr>
      <vt:lpstr>Token Ring Approach</vt:lpstr>
      <vt:lpstr>Token Ring: Failure</vt:lpstr>
      <vt:lpstr>Raymond’s Algorithm</vt:lpstr>
      <vt:lpstr>Raymond’s algorithm example</vt:lpstr>
      <vt:lpstr>Raymond’s Algorithm Performance</vt:lpstr>
      <vt:lpstr>Path compression (Li and Hudak)</vt:lpstr>
      <vt:lpstr>Path compression (Li and Hudak)</vt:lpstr>
      <vt:lpstr>Leases (General 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14-736: Distributed Systems</dc:title>
  <dc:creator>Gregory Kesden</dc:creator>
  <cp:lastModifiedBy>Gregory Kesden</cp:lastModifiedBy>
  <cp:revision>26</cp:revision>
  <dcterms:created xsi:type="dcterms:W3CDTF">2018-02-07T03:05:29Z</dcterms:created>
  <dcterms:modified xsi:type="dcterms:W3CDTF">2019-02-24T00:17:19Z</dcterms:modified>
</cp:coreProperties>
</file>