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83" d="100"/>
          <a:sy n="83" d="100"/>
        </p:scale>
        <p:origin x="45" y="5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30T05:05:06.62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18212 14649,'3'3,"6"3,9 9,11 11,8 8,6 9,3 6,3 8,1 0,0-2,-3-2,-4-1,-7-3,-1 3,-7-1,1 0,-6-3,-3-8,-2-1,-5-3,-2-5,3-2,2 0,1 3,3 4,0-2,0-3,0-2,-5-3,4 2,-1 0,-1 2,-4-1,-3-2,-4-4,-3-2,-2-8,-1-14,-1-13,-8-12,-10-9,-11-13,-8-9,-12-13,-10-7,-6-3,-8-7,3 3,5 5,7 3,4 5,6 4,9 6,3 5,8 6,6 9,5 9,4 2,3 3,3 3,0 4,1 2,3-2,1 1,-5 3,-2 1,-1 1,3 0,1 0,3-1,2-3,1-1,1 0,0 0,-2 1,-4-5,-1-3,1-1,2 2,1-3,1-2,1-5,-2 2,-1 3,1-1,1 2,0 3,1 0,0 3,1-1,-2 4,-2 2,-5 5,5 12,2 15,11 13,5 5,4 2,7 3,4 4,1 3,2 0,-1 0,-2-5,0 0,0 1,-1-1,1 1,0 2,-1-4,-6-5,-4 0,-2-6,-4-4,-4-5,-3-1,0-1,-1-2,5 4,0 1,2-1,1 1,-1-2,-2-2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30T05:05:13.32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18962 14697,'6'0,"4"0,3 0,2 0,2 0,0 0,0 0,5 0,2 0,-1 0,-1 0,-2 0,1 0,0 0,-1 0,-1 0,-2 0,0 0,0 0,1 0,2 0,-1 0,-1 0,0 0,-1 0,0 0,-1 0,3 0,0 0,0 0,0 0,-1 0,-1 0,0 0,1 0,2 0,-1 0,0-3,-1 0,-1-1,-1 1,3 1,1 1,-1 0,0-2,-1 0,-1 0,-1 0,3 1,1 1,-1 0,0 1,-2 0,0 0,0 1,-1-1,3 0,0 0,1 0,-2 0,3 0,5 0,7 0,0 0,-3 0,-3 0,-4 0,-4 0,-1 0,1 0,0 0,0 0,-1 0,-3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1/29/2018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1/29/2018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tatic.googleusercontent.com/media/research.google.com/en/archive/spanner-osdi2012.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8.pn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7.png"/><Relationship Id="rId4" Type="http://schemas.openxmlformats.org/officeDocument/2006/relationships/customXml" Target="../ink/ink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FD27B-A300-402B-8487-82FBE88DFA57}"/>
              </a:ext>
            </a:extLst>
          </p:cNvPr>
          <p:cNvSpPr>
            <a:spLocks noGrp="1"/>
          </p:cNvSpPr>
          <p:nvPr>
            <p:ph type="ctrTitle"/>
          </p:nvPr>
        </p:nvSpPr>
        <p:spPr/>
        <p:txBody>
          <a:bodyPr>
            <a:normAutofit fontScale="90000"/>
          </a:bodyPr>
          <a:lstStyle/>
          <a:p>
            <a:r>
              <a:rPr lang="en-US" dirty="0"/>
              <a:t>14-736:</a:t>
            </a:r>
            <a:br>
              <a:rPr lang="en-US" dirty="0"/>
            </a:br>
            <a:r>
              <a:rPr lang="en-US" dirty="0"/>
              <a:t>Distributed Systems</a:t>
            </a:r>
          </a:p>
        </p:txBody>
      </p:sp>
      <p:sp>
        <p:nvSpPr>
          <p:cNvPr id="3" name="Subtitle 2">
            <a:extLst>
              <a:ext uri="{FF2B5EF4-FFF2-40B4-BE49-F238E27FC236}">
                <a16:creationId xmlns:a16="http://schemas.microsoft.com/office/drawing/2014/main" id="{1F408751-CD81-483B-9A8D-15013FEFB86B}"/>
              </a:ext>
            </a:extLst>
          </p:cNvPr>
          <p:cNvSpPr>
            <a:spLocks noGrp="1"/>
          </p:cNvSpPr>
          <p:nvPr>
            <p:ph type="subTitle" idx="1"/>
          </p:nvPr>
        </p:nvSpPr>
        <p:spPr/>
        <p:txBody>
          <a:bodyPr/>
          <a:lstStyle/>
          <a:p>
            <a:r>
              <a:rPr lang="en-US" dirty="0"/>
              <a:t>Lecture 5 * Spring 2018 * Kesden</a:t>
            </a:r>
          </a:p>
        </p:txBody>
      </p:sp>
    </p:spTree>
    <p:extLst>
      <p:ext uri="{BB962C8B-B14F-4D97-AF65-F5344CB8AC3E}">
        <p14:creationId xmlns:p14="http://schemas.microsoft.com/office/powerpoint/2010/main" val="1632828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E6D8E-8EE7-4620-BC7C-F61638E8C5EE}"/>
              </a:ext>
            </a:extLst>
          </p:cNvPr>
          <p:cNvSpPr>
            <a:spLocks noGrp="1"/>
          </p:cNvSpPr>
          <p:nvPr>
            <p:ph type="title"/>
          </p:nvPr>
        </p:nvSpPr>
        <p:spPr/>
        <p:txBody>
          <a:bodyPr/>
          <a:lstStyle/>
          <a:p>
            <a:r>
              <a:rPr lang="en-US" dirty="0"/>
              <a:t>Google </a:t>
            </a:r>
            <a:r>
              <a:rPr lang="en-US" dirty="0" err="1"/>
              <a:t>TrueTime</a:t>
            </a:r>
            <a:endParaRPr lang="en-US" dirty="0"/>
          </a:p>
        </p:txBody>
      </p:sp>
      <p:sp>
        <p:nvSpPr>
          <p:cNvPr id="3" name="Content Placeholder 2">
            <a:extLst>
              <a:ext uri="{FF2B5EF4-FFF2-40B4-BE49-F238E27FC236}">
                <a16:creationId xmlns:a16="http://schemas.microsoft.com/office/drawing/2014/main" id="{5EB5595B-9BBF-4E84-AFC3-FAFDB2BBDBBC}"/>
              </a:ext>
            </a:extLst>
          </p:cNvPr>
          <p:cNvSpPr>
            <a:spLocks noGrp="1"/>
          </p:cNvSpPr>
          <p:nvPr>
            <p:ph idx="1"/>
          </p:nvPr>
        </p:nvSpPr>
        <p:spPr/>
        <p:txBody>
          <a:bodyPr/>
          <a:lstStyle/>
          <a:p>
            <a:r>
              <a:rPr lang="en-US" dirty="0">
                <a:hlinkClick r:id="rId2"/>
              </a:rPr>
              <a:t>https://static.googleusercontent.com/media/research.google.com/en//archive/spanner-osdi2012.pdf</a:t>
            </a:r>
            <a:endParaRPr lang="en-US" dirty="0"/>
          </a:p>
          <a:p>
            <a:r>
              <a:rPr lang="en-US" dirty="0"/>
              <a:t>Highly accurate physical time used at Google. </a:t>
            </a:r>
          </a:p>
          <a:p>
            <a:pPr lvl="1"/>
            <a:r>
              <a:rPr lang="en-US" dirty="0"/>
              <a:t>In some ways made possible by their scale. </a:t>
            </a:r>
          </a:p>
        </p:txBody>
      </p:sp>
    </p:spTree>
    <p:extLst>
      <p:ext uri="{BB962C8B-B14F-4D97-AF65-F5344CB8AC3E}">
        <p14:creationId xmlns:p14="http://schemas.microsoft.com/office/powerpoint/2010/main" val="380820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2B296-5258-44C4-AB34-355693D4D356}"/>
              </a:ext>
            </a:extLst>
          </p:cNvPr>
          <p:cNvSpPr>
            <a:spLocks noGrp="1"/>
          </p:cNvSpPr>
          <p:nvPr>
            <p:ph type="title"/>
          </p:nvPr>
        </p:nvSpPr>
        <p:spPr/>
        <p:txBody>
          <a:bodyPr/>
          <a:lstStyle/>
          <a:p>
            <a:r>
              <a:rPr lang="en-US" dirty="0"/>
              <a:t>Google </a:t>
            </a:r>
            <a:r>
              <a:rPr lang="en-US" dirty="0" err="1"/>
              <a:t>TrueTime</a:t>
            </a:r>
            <a:r>
              <a:rPr lang="en-US" dirty="0"/>
              <a:t>: Masters</a:t>
            </a:r>
          </a:p>
        </p:txBody>
      </p:sp>
      <p:sp>
        <p:nvSpPr>
          <p:cNvPr id="3" name="Content Placeholder 2">
            <a:extLst>
              <a:ext uri="{FF2B5EF4-FFF2-40B4-BE49-F238E27FC236}">
                <a16:creationId xmlns:a16="http://schemas.microsoft.com/office/drawing/2014/main" id="{33BD3CDC-22ED-495C-9F2F-13205B7F2B8E}"/>
              </a:ext>
            </a:extLst>
          </p:cNvPr>
          <p:cNvSpPr>
            <a:spLocks noGrp="1"/>
          </p:cNvSpPr>
          <p:nvPr>
            <p:ph idx="1"/>
          </p:nvPr>
        </p:nvSpPr>
        <p:spPr/>
        <p:txBody>
          <a:bodyPr/>
          <a:lstStyle/>
          <a:p>
            <a:r>
              <a:rPr lang="en-US" dirty="0"/>
              <a:t>GPS-references</a:t>
            </a:r>
          </a:p>
          <a:p>
            <a:r>
              <a:rPr lang="en-US" dirty="0"/>
              <a:t>Atomic-clock referenced (paper says not much more expensive than GPS-referenced)</a:t>
            </a:r>
          </a:p>
          <a:p>
            <a:r>
              <a:rPr lang="en-US" dirty="0"/>
              <a:t>Masters check time against each other and local clock</a:t>
            </a:r>
          </a:p>
          <a:p>
            <a:pPr lvl="1"/>
            <a:r>
              <a:rPr lang="en-US" dirty="0"/>
              <a:t>Evict themselves if drifting too fast. </a:t>
            </a:r>
          </a:p>
          <a:p>
            <a:r>
              <a:rPr lang="en-US" dirty="0"/>
              <a:t>Between synchronizations, advertise slowly increasing uncertainty</a:t>
            </a:r>
          </a:p>
          <a:p>
            <a:pPr marL="0" indent="0">
              <a:buNone/>
            </a:pPr>
            <a:endParaRPr lang="en-US" dirty="0"/>
          </a:p>
        </p:txBody>
      </p:sp>
    </p:spTree>
    <p:extLst>
      <p:ext uri="{BB962C8B-B14F-4D97-AF65-F5344CB8AC3E}">
        <p14:creationId xmlns:p14="http://schemas.microsoft.com/office/powerpoint/2010/main" val="3989175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B7487-18A7-4DF6-898C-25F996AC1492}"/>
              </a:ext>
            </a:extLst>
          </p:cNvPr>
          <p:cNvSpPr>
            <a:spLocks noGrp="1"/>
          </p:cNvSpPr>
          <p:nvPr>
            <p:ph type="title"/>
          </p:nvPr>
        </p:nvSpPr>
        <p:spPr/>
        <p:txBody>
          <a:bodyPr/>
          <a:lstStyle/>
          <a:p>
            <a:r>
              <a:rPr lang="en-US" dirty="0"/>
              <a:t>Google </a:t>
            </a:r>
            <a:r>
              <a:rPr lang="en-US" dirty="0" err="1"/>
              <a:t>TrueTime</a:t>
            </a:r>
            <a:r>
              <a:rPr lang="en-US" dirty="0"/>
              <a:t> Clients </a:t>
            </a:r>
          </a:p>
        </p:txBody>
      </p:sp>
      <p:sp>
        <p:nvSpPr>
          <p:cNvPr id="3" name="Content Placeholder 2">
            <a:extLst>
              <a:ext uri="{FF2B5EF4-FFF2-40B4-BE49-F238E27FC236}">
                <a16:creationId xmlns:a16="http://schemas.microsoft.com/office/drawing/2014/main" id="{1458186D-A3C6-4A64-8152-C18F68F99F70}"/>
              </a:ext>
            </a:extLst>
          </p:cNvPr>
          <p:cNvSpPr>
            <a:spLocks noGrp="1"/>
          </p:cNvSpPr>
          <p:nvPr>
            <p:ph idx="1"/>
          </p:nvPr>
        </p:nvSpPr>
        <p:spPr/>
        <p:txBody>
          <a:bodyPr/>
          <a:lstStyle/>
          <a:p>
            <a:r>
              <a:rPr lang="en-US" dirty="0"/>
              <a:t>Synchronize against multiple servers</a:t>
            </a:r>
          </a:p>
          <a:p>
            <a:r>
              <a:rPr lang="en-US" dirty="0"/>
              <a:t>Reject outliers</a:t>
            </a:r>
          </a:p>
          <a:p>
            <a:r>
              <a:rPr lang="en-US" dirty="0"/>
              <a:t>Evict self if they are repeated out of bounds upon synchronizing</a:t>
            </a:r>
          </a:p>
        </p:txBody>
      </p:sp>
    </p:spTree>
    <p:extLst>
      <p:ext uri="{BB962C8B-B14F-4D97-AF65-F5344CB8AC3E}">
        <p14:creationId xmlns:p14="http://schemas.microsoft.com/office/powerpoint/2010/main" val="298057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09B10-B526-4263-98E7-647420A8E6D0}"/>
              </a:ext>
            </a:extLst>
          </p:cNvPr>
          <p:cNvSpPr>
            <a:spLocks noGrp="1"/>
          </p:cNvSpPr>
          <p:nvPr>
            <p:ph type="title"/>
          </p:nvPr>
        </p:nvSpPr>
        <p:spPr/>
        <p:txBody>
          <a:bodyPr/>
          <a:lstStyle/>
          <a:p>
            <a:r>
              <a:rPr lang="en-US" dirty="0"/>
              <a:t>Google true time: How tight? </a:t>
            </a:r>
          </a:p>
        </p:txBody>
      </p:sp>
      <p:sp>
        <p:nvSpPr>
          <p:cNvPr id="3" name="Content Placeholder 2">
            <a:extLst>
              <a:ext uri="{FF2B5EF4-FFF2-40B4-BE49-F238E27FC236}">
                <a16:creationId xmlns:a16="http://schemas.microsoft.com/office/drawing/2014/main" id="{F514CCD2-8193-456F-A5B2-E94D559BDA05}"/>
              </a:ext>
            </a:extLst>
          </p:cNvPr>
          <p:cNvSpPr>
            <a:spLocks noGrp="1"/>
          </p:cNvSpPr>
          <p:nvPr>
            <p:ph idx="1"/>
          </p:nvPr>
        </p:nvSpPr>
        <p:spPr/>
        <p:txBody>
          <a:bodyPr/>
          <a:lstStyle/>
          <a:p>
            <a:r>
              <a:rPr lang="en-US" dirty="0"/>
              <a:t>Uncertainty is1 to 7 </a:t>
            </a:r>
            <a:r>
              <a:rPr lang="en-US" dirty="0" err="1"/>
              <a:t>ms</a:t>
            </a:r>
            <a:r>
              <a:rPr lang="en-US" dirty="0"/>
              <a:t> over each poll interval, 4 </a:t>
            </a:r>
            <a:r>
              <a:rPr lang="en-US" dirty="0" err="1"/>
              <a:t>ms</a:t>
            </a:r>
            <a:r>
              <a:rPr lang="en-US" dirty="0"/>
              <a:t> most of the time. </a:t>
            </a:r>
          </a:p>
          <a:p>
            <a:r>
              <a:rPr lang="en-US" dirty="0"/>
              <a:t>The daemon’s poll interval was 30 seconds at publication.</a:t>
            </a:r>
          </a:p>
          <a:p>
            <a:r>
              <a:rPr lang="en-US" dirty="0"/>
              <a:t>The drift rate was set at 200 microseconds/second at publication</a:t>
            </a:r>
          </a:p>
          <a:p>
            <a:r>
              <a:rPr lang="en-US" dirty="0"/>
              <a:t>Latency can cause localized spikes in uncertainty, etc. </a:t>
            </a:r>
          </a:p>
        </p:txBody>
      </p:sp>
    </p:spTree>
    <p:extLst>
      <p:ext uri="{BB962C8B-B14F-4D97-AF65-F5344CB8AC3E}">
        <p14:creationId xmlns:p14="http://schemas.microsoft.com/office/powerpoint/2010/main" val="1375136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31789-CF3F-4EED-A181-8221BCFC240E}"/>
              </a:ext>
            </a:extLst>
          </p:cNvPr>
          <p:cNvSpPr>
            <a:spLocks noGrp="1"/>
          </p:cNvSpPr>
          <p:nvPr>
            <p:ph type="title"/>
          </p:nvPr>
        </p:nvSpPr>
        <p:spPr/>
        <p:txBody>
          <a:bodyPr/>
          <a:lstStyle/>
          <a:p>
            <a:r>
              <a:rPr lang="en-US" dirty="0"/>
              <a:t>Google </a:t>
            </a:r>
            <a:r>
              <a:rPr lang="en-US" dirty="0" err="1"/>
              <a:t>TrueTime</a:t>
            </a:r>
            <a:r>
              <a:rPr lang="en-US" dirty="0"/>
              <a:t> API</a:t>
            </a:r>
          </a:p>
        </p:txBody>
      </p:sp>
      <p:pic>
        <p:nvPicPr>
          <p:cNvPr id="4" name="Content Placeholder 3">
            <a:extLst>
              <a:ext uri="{FF2B5EF4-FFF2-40B4-BE49-F238E27FC236}">
                <a16:creationId xmlns:a16="http://schemas.microsoft.com/office/drawing/2014/main" id="{EA700602-A914-4394-85A5-2CCBBB49E6FF}"/>
              </a:ext>
            </a:extLst>
          </p:cNvPr>
          <p:cNvPicPr>
            <a:picLocks noGrp="1" noChangeAspect="1"/>
          </p:cNvPicPr>
          <p:nvPr>
            <p:ph idx="1"/>
          </p:nvPr>
        </p:nvPicPr>
        <p:blipFill>
          <a:blip r:embed="rId2"/>
          <a:stretch>
            <a:fillRect/>
          </a:stretch>
        </p:blipFill>
        <p:spPr>
          <a:xfrm>
            <a:off x="3376612" y="2745581"/>
            <a:ext cx="5753100" cy="1990725"/>
          </a:xfrm>
          <a:prstGeom prst="rect">
            <a:avLst/>
          </a:prstGeom>
        </p:spPr>
      </p:pic>
    </p:spTree>
    <p:extLst>
      <p:ext uri="{BB962C8B-B14F-4D97-AF65-F5344CB8AC3E}">
        <p14:creationId xmlns:p14="http://schemas.microsoft.com/office/powerpoint/2010/main" val="1120548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9E360-EF25-4167-86E7-B90C8859B3C4}"/>
              </a:ext>
            </a:extLst>
          </p:cNvPr>
          <p:cNvSpPr>
            <a:spLocks noGrp="1"/>
          </p:cNvSpPr>
          <p:nvPr>
            <p:ph type="title"/>
          </p:nvPr>
        </p:nvSpPr>
        <p:spPr/>
        <p:txBody>
          <a:bodyPr/>
          <a:lstStyle/>
          <a:p>
            <a:r>
              <a:rPr lang="en-US" dirty="0"/>
              <a:t>Logical time</a:t>
            </a:r>
          </a:p>
        </p:txBody>
      </p:sp>
      <p:sp>
        <p:nvSpPr>
          <p:cNvPr id="3" name="Content Placeholder 2">
            <a:extLst>
              <a:ext uri="{FF2B5EF4-FFF2-40B4-BE49-F238E27FC236}">
                <a16:creationId xmlns:a16="http://schemas.microsoft.com/office/drawing/2014/main" id="{4B277D16-C7E8-46B8-A46C-D8AC57FC8B33}"/>
              </a:ext>
            </a:extLst>
          </p:cNvPr>
          <p:cNvSpPr>
            <a:spLocks noGrp="1"/>
          </p:cNvSpPr>
          <p:nvPr>
            <p:ph idx="1"/>
          </p:nvPr>
        </p:nvSpPr>
        <p:spPr/>
        <p:txBody>
          <a:bodyPr/>
          <a:lstStyle/>
          <a:p>
            <a:r>
              <a:rPr lang="en-US" dirty="0"/>
              <a:t>If we can’t synchronize physical time tightly enough to order operations, synchronize things, </a:t>
            </a:r>
            <a:r>
              <a:rPr lang="en-US" dirty="0" err="1"/>
              <a:t>etc</a:t>
            </a:r>
            <a:r>
              <a:rPr lang="en-US" dirty="0"/>
              <a:t>, maybe we can solve specific problems differently</a:t>
            </a:r>
          </a:p>
          <a:p>
            <a:r>
              <a:rPr lang="en-US" dirty="0"/>
              <a:t>Logical time stamps are basically counters that advance in well-understood ways</a:t>
            </a:r>
          </a:p>
          <a:p>
            <a:pPr lvl="1"/>
            <a:r>
              <a:rPr lang="en-US" dirty="0"/>
              <a:t>Can be scalars, vectors, </a:t>
            </a:r>
            <a:r>
              <a:rPr lang="en-US" dirty="0" err="1"/>
              <a:t>matricies</a:t>
            </a:r>
            <a:r>
              <a:rPr lang="en-US" dirty="0"/>
              <a:t>, </a:t>
            </a:r>
            <a:r>
              <a:rPr lang="en-US" dirty="0" err="1"/>
              <a:t>etc</a:t>
            </a:r>
            <a:endParaRPr lang="en-US" dirty="0"/>
          </a:p>
          <a:p>
            <a:pPr lvl="1"/>
            <a:r>
              <a:rPr lang="en-US" dirty="0"/>
              <a:t>Comparisons may provide total orderings or allow some concurrency (partial orderings)</a:t>
            </a:r>
          </a:p>
          <a:p>
            <a:pPr lvl="2"/>
            <a:r>
              <a:rPr lang="en-US" dirty="0"/>
              <a:t>Sometimes partial orderings ae made into total orderings by arbitrarily bra</a:t>
            </a:r>
          </a:p>
          <a:p>
            <a:pPr lvl="1"/>
            <a:r>
              <a:rPr lang="en-US" dirty="0"/>
              <a:t>Concurrency is may be true concurrency, or simply not being able to determine the order. </a:t>
            </a:r>
          </a:p>
          <a:p>
            <a:pPr lvl="1"/>
            <a:r>
              <a:rPr lang="en-US" dirty="0"/>
              <a:t>If counters upon certain events enables certain orderings</a:t>
            </a:r>
          </a:p>
        </p:txBody>
      </p:sp>
    </p:spTree>
    <p:extLst>
      <p:ext uri="{BB962C8B-B14F-4D97-AF65-F5344CB8AC3E}">
        <p14:creationId xmlns:p14="http://schemas.microsoft.com/office/powerpoint/2010/main" val="3960577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949B7-EA9E-4D78-A361-CD0DCAE24EAB}"/>
              </a:ext>
            </a:extLst>
          </p:cNvPr>
          <p:cNvSpPr>
            <a:spLocks noGrp="1"/>
          </p:cNvSpPr>
          <p:nvPr>
            <p:ph type="title"/>
          </p:nvPr>
        </p:nvSpPr>
        <p:spPr/>
        <p:txBody>
          <a:bodyPr/>
          <a:lstStyle/>
          <a:p>
            <a:r>
              <a:rPr lang="en-US" dirty="0"/>
              <a:t>Sequence Numbers</a:t>
            </a:r>
          </a:p>
        </p:txBody>
      </p:sp>
      <p:sp>
        <p:nvSpPr>
          <p:cNvPr id="3" name="Content Placeholder 2">
            <a:extLst>
              <a:ext uri="{FF2B5EF4-FFF2-40B4-BE49-F238E27FC236}">
                <a16:creationId xmlns:a16="http://schemas.microsoft.com/office/drawing/2014/main" id="{1338C188-5590-4A3D-B7B0-17CAD19C3406}"/>
              </a:ext>
            </a:extLst>
          </p:cNvPr>
          <p:cNvSpPr>
            <a:spLocks noGrp="1"/>
          </p:cNvSpPr>
          <p:nvPr>
            <p:ph idx="1"/>
          </p:nvPr>
        </p:nvSpPr>
        <p:spPr/>
        <p:txBody>
          <a:bodyPr/>
          <a:lstStyle/>
          <a:p>
            <a:r>
              <a:rPr lang="en-US" dirty="0"/>
              <a:t>Simplest logical time</a:t>
            </a:r>
          </a:p>
          <a:p>
            <a:r>
              <a:rPr lang="en-US" dirty="0"/>
              <a:t>Order events on a single host, within a single session, etc. </a:t>
            </a:r>
          </a:p>
          <a:p>
            <a:r>
              <a:rPr lang="en-US" dirty="0"/>
              <a:t>Think about TCP sequence numbers, etc. </a:t>
            </a:r>
          </a:p>
          <a:p>
            <a:r>
              <a:rPr lang="en-US" dirty="0"/>
              <a:t>Meaningful within their scope, but can’t be compared across scopes. </a:t>
            </a:r>
          </a:p>
          <a:p>
            <a:endParaRPr lang="en-US" dirty="0"/>
          </a:p>
        </p:txBody>
      </p:sp>
    </p:spTree>
    <p:extLst>
      <p:ext uri="{BB962C8B-B14F-4D97-AF65-F5344CB8AC3E}">
        <p14:creationId xmlns:p14="http://schemas.microsoft.com/office/powerpoint/2010/main" val="656201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C4F11-F839-46EE-A509-60D44C87F5B4}"/>
              </a:ext>
            </a:extLst>
          </p:cNvPr>
          <p:cNvSpPr>
            <a:spLocks noGrp="1"/>
          </p:cNvSpPr>
          <p:nvPr>
            <p:ph type="title"/>
          </p:nvPr>
        </p:nvSpPr>
        <p:spPr/>
        <p:txBody>
          <a:bodyPr/>
          <a:lstStyle/>
          <a:p>
            <a:r>
              <a:rPr lang="en-US" dirty="0" err="1"/>
              <a:t>Lamport</a:t>
            </a:r>
            <a:r>
              <a:rPr lang="en-US" dirty="0"/>
              <a:t> Logical Time</a:t>
            </a:r>
            <a:br>
              <a:rPr lang="en-US" dirty="0"/>
            </a:br>
            <a:r>
              <a:rPr lang="en-US" dirty="0"/>
              <a:t>Critical Definition</a:t>
            </a:r>
          </a:p>
        </p:txBody>
      </p:sp>
      <p:sp>
        <p:nvSpPr>
          <p:cNvPr id="3" name="Content Placeholder 2">
            <a:extLst>
              <a:ext uri="{FF2B5EF4-FFF2-40B4-BE49-F238E27FC236}">
                <a16:creationId xmlns:a16="http://schemas.microsoft.com/office/drawing/2014/main" id="{8C459D6F-950D-405F-BD44-A1CA97A6561B}"/>
              </a:ext>
            </a:extLst>
          </p:cNvPr>
          <p:cNvSpPr>
            <a:spLocks noGrp="1"/>
          </p:cNvSpPr>
          <p:nvPr>
            <p:ph idx="1"/>
          </p:nvPr>
        </p:nvSpPr>
        <p:spPr/>
        <p:txBody>
          <a:bodyPr>
            <a:normAutofit lnSpcReduction="10000"/>
          </a:bodyPr>
          <a:lstStyle/>
          <a:p>
            <a:r>
              <a:rPr lang="en-US" dirty="0" err="1"/>
              <a:t>def'n</a:t>
            </a:r>
            <a:r>
              <a:rPr lang="en-US" dirty="0"/>
              <a:t>: </a:t>
            </a:r>
            <a:r>
              <a:rPr lang="en-US" i="1" dirty="0"/>
              <a:t>happens-before</a:t>
            </a:r>
            <a:endParaRPr lang="en-US" dirty="0"/>
          </a:p>
          <a:p>
            <a:pPr lvl="1"/>
            <a:r>
              <a:rPr lang="en-US" dirty="0"/>
              <a:t>When comparing events on the same host, if event a occurs before event b then a happens-before b.</a:t>
            </a:r>
          </a:p>
          <a:p>
            <a:pPr lvl="1"/>
            <a:r>
              <a:rPr lang="en-US" dirty="0"/>
              <a:t>If one host receives a message sent by another host, the send happens-before the receive</a:t>
            </a:r>
          </a:p>
          <a:p>
            <a:pPr lvl="1"/>
            <a:r>
              <a:rPr lang="en-US" dirty="0"/>
              <a:t>If x occurs on P</a:t>
            </a:r>
            <a:r>
              <a:rPr lang="en-US" baseline="-25000" dirty="0"/>
              <a:t>1</a:t>
            </a:r>
            <a:r>
              <a:rPr lang="en-US" dirty="0"/>
              <a:t> and y occurs on P</a:t>
            </a:r>
            <a:r>
              <a:rPr lang="en-US" baseline="-25000" dirty="0"/>
              <a:t>2</a:t>
            </a:r>
            <a:r>
              <a:rPr lang="en-US" dirty="0"/>
              <a:t> and P</a:t>
            </a:r>
            <a:r>
              <a:rPr lang="en-US" baseline="-25000" dirty="0"/>
              <a:t>1</a:t>
            </a:r>
            <a:r>
              <a:rPr lang="en-US" dirty="0"/>
              <a:t> and P</a:t>
            </a:r>
            <a:r>
              <a:rPr lang="en-US" baseline="-25000" dirty="0"/>
              <a:t>2</a:t>
            </a:r>
            <a:r>
              <a:rPr lang="en-US" dirty="0"/>
              <a:t> have not exchanged messages then X and Y are said to be </a:t>
            </a:r>
            <a:r>
              <a:rPr lang="en-US" i="1" dirty="0"/>
              <a:t>concurrent</a:t>
            </a:r>
            <a:r>
              <a:rPr lang="en-US" dirty="0"/>
              <a:t>. If this is the case, we can't infer anything about the order of event x and event y. Please note, that this is only true if x and y don't exchange messages at all, even indirectly via third (or several) parties.</a:t>
            </a:r>
          </a:p>
          <a:p>
            <a:pPr lvl="1"/>
            <a:r>
              <a:rPr lang="en-US" dirty="0"/>
              <a:t>The relationship is transitive: if a happens before b, and b happens before c, then a happens before c.</a:t>
            </a:r>
          </a:p>
          <a:p>
            <a:endParaRPr lang="en-US" dirty="0"/>
          </a:p>
        </p:txBody>
      </p:sp>
    </p:spTree>
    <p:extLst>
      <p:ext uri="{BB962C8B-B14F-4D97-AF65-F5344CB8AC3E}">
        <p14:creationId xmlns:p14="http://schemas.microsoft.com/office/powerpoint/2010/main" val="347803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EEBA6-9F98-4D1B-BD01-31DA29A22F75}"/>
              </a:ext>
            </a:extLst>
          </p:cNvPr>
          <p:cNvSpPr>
            <a:spLocks noGrp="1"/>
          </p:cNvSpPr>
          <p:nvPr>
            <p:ph type="title"/>
          </p:nvPr>
        </p:nvSpPr>
        <p:spPr/>
        <p:txBody>
          <a:bodyPr/>
          <a:lstStyle/>
          <a:p>
            <a:r>
              <a:rPr lang="en-US" dirty="0"/>
              <a:t>Updating </a:t>
            </a:r>
            <a:r>
              <a:rPr lang="en-US" dirty="0" err="1"/>
              <a:t>Lamport</a:t>
            </a:r>
            <a:r>
              <a:rPr lang="en-US" dirty="0"/>
              <a:t> Time</a:t>
            </a:r>
          </a:p>
        </p:txBody>
      </p:sp>
      <p:sp>
        <p:nvSpPr>
          <p:cNvPr id="3" name="Content Placeholder 2">
            <a:extLst>
              <a:ext uri="{FF2B5EF4-FFF2-40B4-BE49-F238E27FC236}">
                <a16:creationId xmlns:a16="http://schemas.microsoft.com/office/drawing/2014/main" id="{4C53B96B-C11B-49C1-8E0C-E7C437C42DB5}"/>
              </a:ext>
            </a:extLst>
          </p:cNvPr>
          <p:cNvSpPr>
            <a:spLocks noGrp="1"/>
          </p:cNvSpPr>
          <p:nvPr>
            <p:ph idx="1"/>
          </p:nvPr>
        </p:nvSpPr>
        <p:spPr>
          <a:xfrm>
            <a:off x="1451579" y="1853754"/>
            <a:ext cx="9603275" cy="4288254"/>
          </a:xfrm>
        </p:spPr>
        <p:txBody>
          <a:bodyPr>
            <a:normAutofit fontScale="92500" lnSpcReduction="10000"/>
          </a:bodyPr>
          <a:lstStyle/>
          <a:p>
            <a:r>
              <a:rPr lang="en-US" dirty="0"/>
              <a:t>The counter is incremented before each event.</a:t>
            </a:r>
          </a:p>
          <a:p>
            <a:r>
              <a:rPr lang="en-US" dirty="0"/>
              <a:t>In the case of a send, the counter is incremented, and then the message is sent. The message should carry the new (incremented) timestamp.</a:t>
            </a:r>
          </a:p>
          <a:p>
            <a:r>
              <a:rPr lang="en-US" dirty="0"/>
              <a:t>In the case of a receive, the proper action depends on the value of the timestamp in the message. </a:t>
            </a:r>
          </a:p>
          <a:p>
            <a:pPr lvl="1"/>
            <a:r>
              <a:rPr lang="en-US" dirty="0"/>
              <a:t>If the message has a higher timestamp than the receiver, the receiver's logical clock adopts the value sent with the message. (If not, skip this step and see next bullet) </a:t>
            </a:r>
          </a:p>
          <a:p>
            <a:pPr lvl="1"/>
            <a:r>
              <a:rPr lang="en-US" dirty="0"/>
              <a:t>In either case, the receiver's logical clock is incremented and the message is said to have been received at the new (incremented) clock value. This ensures that the messages is received after it was sent and after prior events on the receiving host</a:t>
            </a:r>
          </a:p>
          <a:p>
            <a:r>
              <a:rPr lang="en-US" dirty="0"/>
              <a:t>Total ordering can be achieve, for example, by breaking ties with </a:t>
            </a:r>
            <a:r>
              <a:rPr lang="en-US" dirty="0" err="1"/>
              <a:t>hostID</a:t>
            </a:r>
            <a:r>
              <a:rPr lang="en-US" dirty="0"/>
              <a:t>.</a:t>
            </a:r>
          </a:p>
          <a:p>
            <a:pPr lvl="1"/>
            <a:r>
              <a:rPr lang="en-US" dirty="0"/>
              <a:t>View timestamp as decimal number: </a:t>
            </a:r>
            <a:r>
              <a:rPr lang="en-US" dirty="0" err="1"/>
              <a:t>lamportTime.HostID</a:t>
            </a:r>
            <a:endParaRPr lang="en-US" dirty="0"/>
          </a:p>
          <a:p>
            <a:endParaRPr lang="en-US" dirty="0"/>
          </a:p>
        </p:txBody>
      </p:sp>
    </p:spTree>
    <p:extLst>
      <p:ext uri="{BB962C8B-B14F-4D97-AF65-F5344CB8AC3E}">
        <p14:creationId xmlns:p14="http://schemas.microsoft.com/office/powerpoint/2010/main" val="224268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0E32E-14BC-477C-9235-2D0F9F75D0F3}"/>
              </a:ext>
            </a:extLst>
          </p:cNvPr>
          <p:cNvSpPr>
            <a:spLocks noGrp="1"/>
          </p:cNvSpPr>
          <p:nvPr>
            <p:ph type="title"/>
          </p:nvPr>
        </p:nvSpPr>
        <p:spPr/>
        <p:txBody>
          <a:bodyPr/>
          <a:lstStyle/>
          <a:p>
            <a:r>
              <a:rPr lang="en-US" dirty="0"/>
              <a:t>Understanding </a:t>
            </a:r>
            <a:r>
              <a:rPr lang="en-US" dirty="0" err="1"/>
              <a:t>Lamport</a:t>
            </a:r>
            <a:r>
              <a:rPr lang="en-US" dirty="0"/>
              <a:t> Time Stamps</a:t>
            </a:r>
          </a:p>
        </p:txBody>
      </p:sp>
      <p:sp>
        <p:nvSpPr>
          <p:cNvPr id="3" name="Content Placeholder 2">
            <a:extLst>
              <a:ext uri="{FF2B5EF4-FFF2-40B4-BE49-F238E27FC236}">
                <a16:creationId xmlns:a16="http://schemas.microsoft.com/office/drawing/2014/main" id="{020A0491-5DF6-4A93-88AF-E30D52A6A892}"/>
              </a:ext>
            </a:extLst>
          </p:cNvPr>
          <p:cNvSpPr>
            <a:spLocks noGrp="1"/>
          </p:cNvSpPr>
          <p:nvPr>
            <p:ph idx="1"/>
          </p:nvPr>
        </p:nvSpPr>
        <p:spPr/>
        <p:txBody>
          <a:bodyPr/>
          <a:lstStyle/>
          <a:p>
            <a:r>
              <a:rPr lang="en-US" dirty="0"/>
              <a:t>If </a:t>
            </a:r>
            <a:r>
              <a:rPr lang="en-US" i="1" dirty="0"/>
              <a:t>a</a:t>
            </a:r>
            <a:r>
              <a:rPr lang="en-US" dirty="0"/>
              <a:t> occurs (real-world) before </a:t>
            </a:r>
            <a:r>
              <a:rPr lang="en-US" i="1" dirty="0"/>
              <a:t>b</a:t>
            </a:r>
            <a:r>
              <a:rPr lang="en-US" dirty="0"/>
              <a:t> on the same host </a:t>
            </a:r>
          </a:p>
          <a:p>
            <a:pPr lvl="1"/>
            <a:r>
              <a:rPr lang="en-US" dirty="0" err="1"/>
              <a:t>Lamport_Timestamp</a:t>
            </a:r>
            <a:r>
              <a:rPr lang="en-US" dirty="0"/>
              <a:t>(a) &lt; </a:t>
            </a:r>
            <a:r>
              <a:rPr lang="en-US" dirty="0" err="1"/>
              <a:t>Lamport_Timestamp</a:t>
            </a:r>
            <a:r>
              <a:rPr lang="en-US" dirty="0"/>
              <a:t>(b), i.e. “a happened before b”</a:t>
            </a:r>
          </a:p>
          <a:p>
            <a:r>
              <a:rPr lang="en-US" dirty="0" err="1"/>
              <a:t>Lamport_Timestamp</a:t>
            </a:r>
            <a:r>
              <a:rPr lang="en-US" dirty="0"/>
              <a:t>(</a:t>
            </a:r>
            <a:r>
              <a:rPr lang="en-US" dirty="0" err="1"/>
              <a:t>send</a:t>
            </a:r>
            <a:r>
              <a:rPr lang="en-US" baseline="-25000" dirty="0" err="1"/>
              <a:t>x</a:t>
            </a:r>
            <a:r>
              <a:rPr lang="en-US" dirty="0"/>
              <a:t> &lt; </a:t>
            </a:r>
            <a:r>
              <a:rPr lang="en-US" dirty="0" err="1"/>
              <a:t>Lamport_Timestamp</a:t>
            </a:r>
            <a:r>
              <a:rPr lang="en-US" dirty="0"/>
              <a:t>(</a:t>
            </a:r>
            <a:r>
              <a:rPr lang="en-US" dirty="0" err="1"/>
              <a:t>recv</a:t>
            </a:r>
            <a:r>
              <a:rPr lang="en-US" baseline="-25000" dirty="0" err="1"/>
              <a:t>x</a:t>
            </a:r>
            <a:r>
              <a:rPr lang="en-US" dirty="0"/>
              <a:t>)</a:t>
            </a:r>
          </a:p>
          <a:p>
            <a:pPr lvl="1"/>
            <a:r>
              <a:rPr lang="en-US" dirty="0"/>
              <a:t>Messages are necessarily received after they are sent</a:t>
            </a:r>
          </a:p>
          <a:p>
            <a:r>
              <a:rPr lang="en-US" dirty="0" err="1"/>
              <a:t>Lamport_Timestamp</a:t>
            </a:r>
            <a:r>
              <a:rPr lang="en-US" dirty="0"/>
              <a:t>(a) != </a:t>
            </a:r>
            <a:r>
              <a:rPr lang="en-US" dirty="0" err="1"/>
              <a:t>Lamport_Timestamp</a:t>
            </a:r>
            <a:r>
              <a:rPr lang="en-US" dirty="0"/>
              <a:t>(b)</a:t>
            </a:r>
          </a:p>
          <a:p>
            <a:pPr lvl="1"/>
            <a:r>
              <a:rPr lang="en-US" dirty="0"/>
              <a:t>Can be concurrent, unless a total ordering is imposed.</a:t>
            </a:r>
          </a:p>
          <a:p>
            <a:pPr lvl="1"/>
            <a:r>
              <a:rPr lang="en-US" dirty="0"/>
              <a:t>Necessarily the same event, if a total ordering is imposed. </a:t>
            </a:r>
          </a:p>
          <a:p>
            <a:endParaRPr lang="en-US" dirty="0"/>
          </a:p>
        </p:txBody>
      </p:sp>
    </p:spTree>
    <p:extLst>
      <p:ext uri="{BB962C8B-B14F-4D97-AF65-F5344CB8AC3E}">
        <p14:creationId xmlns:p14="http://schemas.microsoft.com/office/powerpoint/2010/main" val="3446834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8C912-951A-40FB-B087-4143AF60DF75}"/>
              </a:ext>
            </a:extLst>
          </p:cNvPr>
          <p:cNvSpPr>
            <a:spLocks noGrp="1"/>
          </p:cNvSpPr>
          <p:nvPr>
            <p:ph type="title"/>
          </p:nvPr>
        </p:nvSpPr>
        <p:spPr/>
        <p:txBody>
          <a:bodyPr/>
          <a:lstStyle/>
          <a:p>
            <a:r>
              <a:rPr lang="en-US" dirty="0"/>
              <a:t>Physical time</a:t>
            </a:r>
          </a:p>
        </p:txBody>
      </p:sp>
      <p:sp>
        <p:nvSpPr>
          <p:cNvPr id="3" name="Content Placeholder 2">
            <a:extLst>
              <a:ext uri="{FF2B5EF4-FFF2-40B4-BE49-F238E27FC236}">
                <a16:creationId xmlns:a16="http://schemas.microsoft.com/office/drawing/2014/main" id="{81BD95C6-8A43-469B-B4CC-2FAAA2610F90}"/>
              </a:ext>
            </a:extLst>
          </p:cNvPr>
          <p:cNvSpPr>
            <a:spLocks noGrp="1"/>
          </p:cNvSpPr>
          <p:nvPr>
            <p:ph idx="1"/>
          </p:nvPr>
        </p:nvSpPr>
        <p:spPr/>
        <p:txBody>
          <a:bodyPr>
            <a:normAutofit fontScale="92500" lnSpcReduction="20000"/>
          </a:bodyPr>
          <a:lstStyle/>
          <a:p>
            <a:r>
              <a:rPr lang="en-US" dirty="0"/>
              <a:t>Real-world monolith systems synchronize on clock edges</a:t>
            </a:r>
          </a:p>
          <a:p>
            <a:r>
              <a:rPr lang="en-US" dirty="0"/>
              <a:t>Other than some ticklish business at really high rates within the processors, themselves,  this works great</a:t>
            </a:r>
          </a:p>
          <a:p>
            <a:r>
              <a:rPr lang="en-US" dirty="0"/>
              <a:t>In distributed systems, where the network is our shared communication channel, this doesn’t work</a:t>
            </a:r>
          </a:p>
          <a:p>
            <a:pPr lvl="1"/>
            <a:r>
              <a:rPr lang="en-US" dirty="0"/>
              <a:t>Too many paths that are too long and of too many different lengths. </a:t>
            </a:r>
          </a:p>
          <a:p>
            <a:r>
              <a:rPr lang="en-US" dirty="0"/>
              <a:t>Even once synchronized, timekeeping in commodity systems aren’t atomic clocks. The clocks drift – some are fast, some are slow. </a:t>
            </a:r>
          </a:p>
          <a:p>
            <a:r>
              <a:rPr lang="en-US" dirty="0"/>
              <a:t>Except in rare cases, physical time isn’t good for synchronization</a:t>
            </a:r>
          </a:p>
          <a:p>
            <a:endParaRPr lang="en-US" dirty="0"/>
          </a:p>
        </p:txBody>
      </p:sp>
    </p:spTree>
    <p:extLst>
      <p:ext uri="{BB962C8B-B14F-4D97-AF65-F5344CB8AC3E}">
        <p14:creationId xmlns:p14="http://schemas.microsoft.com/office/powerpoint/2010/main" val="1402204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F178A-FC1C-4A4F-A170-95418C3334D5}"/>
              </a:ext>
            </a:extLst>
          </p:cNvPr>
          <p:cNvSpPr>
            <a:spLocks noGrp="1"/>
          </p:cNvSpPr>
          <p:nvPr>
            <p:ph type="title"/>
          </p:nvPr>
        </p:nvSpPr>
        <p:spPr/>
        <p:txBody>
          <a:bodyPr/>
          <a:lstStyle/>
          <a:p>
            <a:r>
              <a:rPr lang="en-US" dirty="0" err="1"/>
              <a:t>Lamport</a:t>
            </a:r>
            <a:r>
              <a:rPr lang="en-US" dirty="0"/>
              <a:t> </a:t>
            </a:r>
            <a:r>
              <a:rPr lang="en-US" dirty="0" err="1"/>
              <a:t>TiME</a:t>
            </a:r>
            <a:r>
              <a:rPr lang="en-US" dirty="0"/>
              <a:t> Example</a:t>
            </a:r>
          </a:p>
        </p:txBody>
      </p:sp>
      <p:pic>
        <p:nvPicPr>
          <p:cNvPr id="1026" name="Picture 2" descr="http://www.andrew.cmu.edu/course/15-440-f14/applications/ln/lamporttime.jpg">
            <a:extLst>
              <a:ext uri="{FF2B5EF4-FFF2-40B4-BE49-F238E27FC236}">
                <a16:creationId xmlns:a16="http://schemas.microsoft.com/office/drawing/2014/main" id="{AD3C534D-E8C6-4F67-AD8E-2028930399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50" t="-1252" r="1050" b="23304"/>
          <a:stretch/>
        </p:blipFill>
        <p:spPr bwMode="auto">
          <a:xfrm>
            <a:off x="1906521" y="1853754"/>
            <a:ext cx="3992777" cy="41474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andrew.cmu.edu/course/15-440-f14/applications/ln/lamporttime.jpg">
            <a:extLst>
              <a:ext uri="{FF2B5EF4-FFF2-40B4-BE49-F238E27FC236}">
                <a16:creationId xmlns:a16="http://schemas.microsoft.com/office/drawing/2014/main" id="{534A9DDA-6651-43D3-8D2B-E693BDE51D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2182" r="37531"/>
          <a:stretch/>
        </p:blipFill>
        <p:spPr bwMode="auto">
          <a:xfrm>
            <a:off x="6257386" y="3350238"/>
            <a:ext cx="2737090" cy="1049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968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2FE3A-E240-46AE-B620-75E6B6E3B28C}"/>
              </a:ext>
            </a:extLst>
          </p:cNvPr>
          <p:cNvSpPr>
            <a:spLocks noGrp="1"/>
          </p:cNvSpPr>
          <p:nvPr>
            <p:ph type="title"/>
          </p:nvPr>
        </p:nvSpPr>
        <p:spPr/>
        <p:txBody>
          <a:bodyPr/>
          <a:lstStyle/>
          <a:p>
            <a:r>
              <a:rPr lang="en-US" dirty="0"/>
              <a:t>What Good Is </a:t>
            </a:r>
            <a:r>
              <a:rPr lang="en-US" dirty="0" err="1"/>
              <a:t>Lamport</a:t>
            </a:r>
            <a:r>
              <a:rPr lang="en-US" dirty="0"/>
              <a:t> time?</a:t>
            </a:r>
          </a:p>
        </p:txBody>
      </p:sp>
      <p:sp>
        <p:nvSpPr>
          <p:cNvPr id="3" name="Content Placeholder 2">
            <a:extLst>
              <a:ext uri="{FF2B5EF4-FFF2-40B4-BE49-F238E27FC236}">
                <a16:creationId xmlns:a16="http://schemas.microsoft.com/office/drawing/2014/main" id="{69D1FC13-0D7C-41A8-BA04-D4FA04A69C9B}"/>
              </a:ext>
            </a:extLst>
          </p:cNvPr>
          <p:cNvSpPr>
            <a:spLocks noGrp="1"/>
          </p:cNvSpPr>
          <p:nvPr>
            <p:ph idx="1"/>
          </p:nvPr>
        </p:nvSpPr>
        <p:spPr/>
        <p:txBody>
          <a:bodyPr>
            <a:normAutofit/>
          </a:bodyPr>
          <a:lstStyle/>
          <a:p>
            <a:r>
              <a:rPr lang="en-US" dirty="0"/>
              <a:t>Causal ordering</a:t>
            </a:r>
          </a:p>
          <a:p>
            <a:pPr lvl="1"/>
            <a:r>
              <a:rPr lang="en-US" dirty="0"/>
              <a:t>If some </a:t>
            </a:r>
            <a:r>
              <a:rPr lang="en-US" dirty="0" err="1"/>
              <a:t>eventA</a:t>
            </a:r>
            <a:r>
              <a:rPr lang="en-US" dirty="0"/>
              <a:t> could have influenced some </a:t>
            </a:r>
            <a:r>
              <a:rPr lang="en-US" dirty="0" err="1"/>
              <a:t>eventB</a:t>
            </a:r>
            <a:r>
              <a:rPr lang="en-US" dirty="0"/>
              <a:t>, then </a:t>
            </a:r>
            <a:r>
              <a:rPr lang="en-US" dirty="0" err="1"/>
              <a:t>eventA</a:t>
            </a:r>
            <a:r>
              <a:rPr lang="en-US" dirty="0"/>
              <a:t> has a lower timestamp than B</a:t>
            </a:r>
          </a:p>
          <a:p>
            <a:pPr lvl="1"/>
            <a:r>
              <a:rPr lang="en-US" dirty="0"/>
              <a:t>Why? A “Could have influenced” </a:t>
            </a:r>
            <a:r>
              <a:rPr lang="en-US" dirty="0" err="1"/>
              <a:t>eventB</a:t>
            </a:r>
            <a:r>
              <a:rPr lang="en-US" dirty="0"/>
              <a:t> if there was communication, direct and indirect, between the two events where A could have told B something relevant to </a:t>
            </a:r>
            <a:r>
              <a:rPr lang="en-US" dirty="0" err="1"/>
              <a:t>eventB</a:t>
            </a:r>
            <a:endParaRPr lang="en-US" dirty="0"/>
          </a:p>
          <a:p>
            <a:pPr lvl="2"/>
            <a:r>
              <a:rPr lang="en-US" dirty="0"/>
              <a:t>Consider the whisper game. A tells B to tell C to tell D to tell E to turn off the lights. </a:t>
            </a:r>
          </a:p>
          <a:p>
            <a:pPr lvl="3"/>
            <a:r>
              <a:rPr lang="en-US" dirty="0"/>
              <a:t>Since sends must have a higher stamp than receives, the time stamp must go up.</a:t>
            </a:r>
          </a:p>
          <a:p>
            <a:r>
              <a:rPr lang="en-US" dirty="0"/>
              <a:t>Additionally, it is the philosophical basis for other types of more powerful timestamps. </a:t>
            </a:r>
          </a:p>
        </p:txBody>
      </p:sp>
    </p:spTree>
    <p:extLst>
      <p:ext uri="{BB962C8B-B14F-4D97-AF65-F5344CB8AC3E}">
        <p14:creationId xmlns:p14="http://schemas.microsoft.com/office/powerpoint/2010/main" val="3049248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7179-2650-4A6A-B8AA-C71598A63D80}"/>
              </a:ext>
            </a:extLst>
          </p:cNvPr>
          <p:cNvSpPr>
            <a:spLocks noGrp="1"/>
          </p:cNvSpPr>
          <p:nvPr>
            <p:ph type="title"/>
          </p:nvPr>
        </p:nvSpPr>
        <p:spPr/>
        <p:txBody>
          <a:bodyPr/>
          <a:lstStyle/>
          <a:p>
            <a:r>
              <a:rPr lang="en-US" dirty="0"/>
              <a:t>What Happens here? </a:t>
            </a:r>
          </a:p>
        </p:txBody>
      </p:sp>
      <p:sp>
        <p:nvSpPr>
          <p:cNvPr id="3" name="Content Placeholder 2">
            <a:extLst>
              <a:ext uri="{FF2B5EF4-FFF2-40B4-BE49-F238E27FC236}">
                <a16:creationId xmlns:a16="http://schemas.microsoft.com/office/drawing/2014/main" id="{96E4CC8C-B18D-44B1-9DDF-05A19BDA67D1}"/>
              </a:ext>
            </a:extLst>
          </p:cNvPr>
          <p:cNvSpPr>
            <a:spLocks noGrp="1"/>
          </p:cNvSpPr>
          <p:nvPr>
            <p:ph idx="1"/>
          </p:nvPr>
        </p:nvSpPr>
        <p:spPr>
          <a:xfrm>
            <a:off x="5354128" y="1947862"/>
            <a:ext cx="4094672" cy="4105619"/>
          </a:xfrm>
        </p:spPr>
        <p:txBody>
          <a:bodyPr/>
          <a:lstStyle/>
          <a:p>
            <a:r>
              <a:rPr lang="en-US" dirty="0"/>
              <a:t>When hosts don’t talk, </a:t>
            </a:r>
            <a:r>
              <a:rPr lang="en-US" dirty="0" err="1"/>
              <a:t>Lamport</a:t>
            </a:r>
            <a:r>
              <a:rPr lang="en-US" dirty="0"/>
              <a:t> can’t capture the causality</a:t>
            </a:r>
          </a:p>
        </p:txBody>
      </p:sp>
      <p:pic>
        <p:nvPicPr>
          <p:cNvPr id="2050" name="Picture 2" descr="http://www.andrew.cmu.edu/course/15-440-f14/applications/ln/lamportcausal.jpg">
            <a:extLst>
              <a:ext uri="{FF2B5EF4-FFF2-40B4-BE49-F238E27FC236}">
                <a16:creationId xmlns:a16="http://schemas.microsoft.com/office/drawing/2014/main" id="{B3DB2907-D465-4C34-9A4E-FF458208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579" y="1947862"/>
            <a:ext cx="3374530" cy="4148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469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112FB-4C51-4DE0-BA09-3DD5E37E52E0}"/>
              </a:ext>
            </a:extLst>
          </p:cNvPr>
          <p:cNvSpPr>
            <a:spLocks noGrp="1"/>
          </p:cNvSpPr>
          <p:nvPr>
            <p:ph type="title"/>
          </p:nvPr>
        </p:nvSpPr>
        <p:spPr/>
        <p:txBody>
          <a:bodyPr/>
          <a:lstStyle/>
          <a:p>
            <a:r>
              <a:rPr lang="en-US" dirty="0"/>
              <a:t>A More Powerful Vector Time Stamp</a:t>
            </a:r>
          </a:p>
        </p:txBody>
      </p:sp>
      <p:sp>
        <p:nvSpPr>
          <p:cNvPr id="3" name="Content Placeholder 2">
            <a:extLst>
              <a:ext uri="{FF2B5EF4-FFF2-40B4-BE49-F238E27FC236}">
                <a16:creationId xmlns:a16="http://schemas.microsoft.com/office/drawing/2014/main" id="{BBDC4059-CDF4-418B-82F9-00B814B3C366}"/>
              </a:ext>
            </a:extLst>
          </p:cNvPr>
          <p:cNvSpPr>
            <a:spLocks noGrp="1"/>
          </p:cNvSpPr>
          <p:nvPr>
            <p:ph idx="1"/>
          </p:nvPr>
        </p:nvSpPr>
        <p:spPr/>
        <p:txBody>
          <a:bodyPr>
            <a:normAutofit fontScale="92500" lnSpcReduction="20000"/>
          </a:bodyPr>
          <a:lstStyle/>
          <a:p>
            <a:r>
              <a:rPr lang="en-US" dirty="0"/>
              <a:t>Instead of just keeping our logical time, we keep a vector, V[], such that V[</a:t>
            </a:r>
            <a:r>
              <a:rPr lang="en-US" dirty="0" err="1"/>
              <a:t>i</a:t>
            </a:r>
            <a:r>
              <a:rPr lang="en-US" dirty="0"/>
              <a:t>] represents what we know of the logical time on processor </a:t>
            </a:r>
            <a:r>
              <a:rPr lang="en-US" dirty="0" err="1"/>
              <a:t>i</a:t>
            </a:r>
            <a:r>
              <a:rPr lang="en-US" dirty="0"/>
              <a:t>.</a:t>
            </a:r>
          </a:p>
          <a:p>
            <a:r>
              <a:rPr lang="en-US" dirty="0"/>
              <a:t>V[</a:t>
            </a:r>
            <a:r>
              <a:rPr lang="en-US" dirty="0" err="1"/>
              <a:t>our_id</a:t>
            </a:r>
            <a:r>
              <a:rPr lang="en-US" dirty="0"/>
              <a:t>] is our logical time</a:t>
            </a:r>
          </a:p>
          <a:p>
            <a:r>
              <a:rPr lang="en-US" dirty="0"/>
              <a:t>Send V[] vector with each message</a:t>
            </a:r>
          </a:p>
          <a:p>
            <a:r>
              <a:rPr lang="en-US" dirty="0"/>
              <a:t>On receive, merge both vectors, selecting the greater of the corresponding elements from each. Then increment the component for self. The event is said to have happened at new (incremented) time.</a:t>
            </a:r>
          </a:p>
          <a:p>
            <a:r>
              <a:rPr lang="en-US" dirty="0"/>
              <a:t>On send, increment time component for self. Send the updated timestamp vector with the message. The event is said to have happened at new (incremented) time.</a:t>
            </a:r>
          </a:p>
          <a:p>
            <a:endParaRPr lang="en-US" dirty="0"/>
          </a:p>
        </p:txBody>
      </p:sp>
    </p:spTree>
    <p:extLst>
      <p:ext uri="{BB962C8B-B14F-4D97-AF65-F5344CB8AC3E}">
        <p14:creationId xmlns:p14="http://schemas.microsoft.com/office/powerpoint/2010/main" val="1248178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1CE7-E063-48EE-A27F-A96E859FD843}"/>
              </a:ext>
            </a:extLst>
          </p:cNvPr>
          <p:cNvSpPr>
            <a:spLocks noGrp="1"/>
          </p:cNvSpPr>
          <p:nvPr>
            <p:ph type="title"/>
          </p:nvPr>
        </p:nvSpPr>
        <p:spPr>
          <a:xfrm>
            <a:off x="1451579" y="804519"/>
            <a:ext cx="9603275" cy="1049235"/>
          </a:xfrm>
        </p:spPr>
        <p:txBody>
          <a:bodyPr/>
          <a:lstStyle/>
          <a:p>
            <a:r>
              <a:rPr lang="en-US" dirty="0"/>
              <a:t>Vector Time, By Example</a:t>
            </a:r>
          </a:p>
        </p:txBody>
      </p:sp>
      <p:pic>
        <p:nvPicPr>
          <p:cNvPr id="4" name="Picture 2" descr="http://www.andrew.cmu.edu/course/15-440-f14/applications/ln/lamporttime.jpg">
            <a:extLst>
              <a:ext uri="{FF2B5EF4-FFF2-40B4-BE49-F238E27FC236}">
                <a16:creationId xmlns:a16="http://schemas.microsoft.com/office/drawing/2014/main" id="{BD1EFE14-635F-4372-9992-01FC743B4E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50" t="-1252" r="1050" b="23304"/>
          <a:stretch/>
        </p:blipFill>
        <p:spPr bwMode="auto">
          <a:xfrm>
            <a:off x="1934736" y="1853754"/>
            <a:ext cx="3992777" cy="414746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ttp://www.andrew.cmu.edu/course/15-440-f14/applications/ln/vectortime.jpg">
            <a:extLst>
              <a:ext uri="{FF2B5EF4-FFF2-40B4-BE49-F238E27FC236}">
                <a16:creationId xmlns:a16="http://schemas.microsoft.com/office/drawing/2014/main" id="{D4655207-8CFC-4895-A0C1-1C580DB4D86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2157"/>
          <a:stretch/>
        </p:blipFill>
        <p:spPr bwMode="auto">
          <a:xfrm>
            <a:off x="6096000" y="1912189"/>
            <a:ext cx="4461650" cy="4089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5041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7179-2650-4A6A-B8AA-C71598A63D80}"/>
              </a:ext>
            </a:extLst>
          </p:cNvPr>
          <p:cNvSpPr>
            <a:spLocks noGrp="1"/>
          </p:cNvSpPr>
          <p:nvPr>
            <p:ph type="title"/>
          </p:nvPr>
        </p:nvSpPr>
        <p:spPr/>
        <p:txBody>
          <a:bodyPr/>
          <a:lstStyle/>
          <a:p>
            <a:r>
              <a:rPr lang="en-US" dirty="0"/>
              <a:t>What Happens here? Take 2 </a:t>
            </a:r>
          </a:p>
        </p:txBody>
      </p:sp>
      <p:pic>
        <p:nvPicPr>
          <p:cNvPr id="2050" name="Picture 2" descr="http://www.andrew.cmu.edu/course/15-440-f14/applications/ln/lamportcausal.jpg">
            <a:extLst>
              <a:ext uri="{FF2B5EF4-FFF2-40B4-BE49-F238E27FC236}">
                <a16:creationId xmlns:a16="http://schemas.microsoft.com/office/drawing/2014/main" id="{B3DB2907-D465-4C34-9A4E-FF4582086E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1579" y="1947862"/>
            <a:ext cx="3374530" cy="4148138"/>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www.andrew.cmu.edu/course/15-440-f14/applications/ln/vectorcausal.jpg">
            <a:extLst>
              <a:ext uri="{FF2B5EF4-FFF2-40B4-BE49-F238E27FC236}">
                <a16:creationId xmlns:a16="http://schemas.microsoft.com/office/drawing/2014/main" id="{13F02398-7AD0-4FA3-B5CA-24CBCB6F4A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5070" y="1947862"/>
            <a:ext cx="4641646" cy="4148138"/>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07BD92D9-9107-449F-BA01-8551BD8B621B}"/>
                  </a:ext>
                </a:extLst>
              </p14:cNvPr>
              <p14:cNvContentPartPr/>
              <p14:nvPr/>
            </p14:nvContentPartPr>
            <p14:xfrm>
              <a:off x="6461911" y="4139271"/>
              <a:ext cx="348480" cy="690660"/>
            </p14:xfrm>
          </p:contentPart>
        </mc:Choice>
        <mc:Fallback>
          <p:pic>
            <p:nvPicPr>
              <p:cNvPr id="6" name="Ink 5">
                <a:extLst>
                  <a:ext uri="{FF2B5EF4-FFF2-40B4-BE49-F238E27FC236}">
                    <a16:creationId xmlns:a16="http://schemas.microsoft.com/office/drawing/2014/main" id="{07BD92D9-9107-449F-BA01-8551BD8B621B}"/>
                  </a:ext>
                </a:extLst>
              </p:cNvPr>
              <p:cNvPicPr/>
              <p:nvPr/>
            </p:nvPicPr>
            <p:blipFill>
              <a:blip r:embed="rId5"/>
              <a:stretch>
                <a:fillRect/>
              </a:stretch>
            </p:blipFill>
            <p:spPr>
              <a:xfrm>
                <a:off x="6407911" y="4031299"/>
                <a:ext cx="456120" cy="906244"/>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a:extLst>
                  <a:ext uri="{FF2B5EF4-FFF2-40B4-BE49-F238E27FC236}">
                    <a16:creationId xmlns:a16="http://schemas.microsoft.com/office/drawing/2014/main" id="{B3EB91B1-C158-4118-AA67-6A9F445F21EB}"/>
                  </a:ext>
                </a:extLst>
              </p14:cNvPr>
              <p14:cNvContentPartPr/>
              <p14:nvPr/>
            </p14:nvContentPartPr>
            <p14:xfrm>
              <a:off x="6740056" y="4272625"/>
              <a:ext cx="505440" cy="11880"/>
            </p14:xfrm>
          </p:contentPart>
        </mc:Choice>
        <mc:Fallback>
          <p:pic>
            <p:nvPicPr>
              <p:cNvPr id="7" name="Ink 6">
                <a:extLst>
                  <a:ext uri="{FF2B5EF4-FFF2-40B4-BE49-F238E27FC236}">
                    <a16:creationId xmlns:a16="http://schemas.microsoft.com/office/drawing/2014/main" id="{B3EB91B1-C158-4118-AA67-6A9F445F21EB}"/>
                  </a:ext>
                </a:extLst>
              </p:cNvPr>
              <p:cNvPicPr/>
              <p:nvPr/>
            </p:nvPicPr>
            <p:blipFill>
              <a:blip r:embed="rId7"/>
              <a:stretch>
                <a:fillRect/>
              </a:stretch>
            </p:blipFill>
            <p:spPr>
              <a:xfrm>
                <a:off x="6686056" y="4167801"/>
                <a:ext cx="613080" cy="221178"/>
              </a:xfrm>
              <a:prstGeom prst="rect">
                <a:avLst/>
              </a:prstGeom>
            </p:spPr>
          </p:pic>
        </mc:Fallback>
      </mc:AlternateContent>
    </p:spTree>
    <p:extLst>
      <p:ext uri="{BB962C8B-B14F-4D97-AF65-F5344CB8AC3E}">
        <p14:creationId xmlns:p14="http://schemas.microsoft.com/office/powerpoint/2010/main" val="918792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D31E6-C322-4F87-AC16-3A72458A3398}"/>
              </a:ext>
            </a:extLst>
          </p:cNvPr>
          <p:cNvSpPr>
            <a:spLocks noGrp="1"/>
          </p:cNvSpPr>
          <p:nvPr>
            <p:ph type="title"/>
          </p:nvPr>
        </p:nvSpPr>
        <p:spPr/>
        <p:txBody>
          <a:bodyPr/>
          <a:lstStyle/>
          <a:p>
            <a:r>
              <a:rPr lang="en-US" dirty="0"/>
              <a:t>Coda Version Vectors (CVVs)</a:t>
            </a:r>
          </a:p>
        </p:txBody>
      </p:sp>
      <p:sp>
        <p:nvSpPr>
          <p:cNvPr id="3" name="Content Placeholder 2">
            <a:extLst>
              <a:ext uri="{FF2B5EF4-FFF2-40B4-BE49-F238E27FC236}">
                <a16:creationId xmlns:a16="http://schemas.microsoft.com/office/drawing/2014/main" id="{4FDC8774-186D-4F82-B993-5E238C4C2E55}"/>
              </a:ext>
            </a:extLst>
          </p:cNvPr>
          <p:cNvSpPr>
            <a:spLocks noGrp="1"/>
          </p:cNvSpPr>
          <p:nvPr>
            <p:ph idx="1"/>
          </p:nvPr>
        </p:nvSpPr>
        <p:spPr/>
        <p:txBody>
          <a:bodyPr/>
          <a:lstStyle/>
          <a:p>
            <a:r>
              <a:rPr lang="en-US" dirty="0"/>
              <a:t>Each CVV contains one entry for each host server. Each entry is the version number of the file on the corresponding server. In the perfect case, the entry for each replica will be identical. But, should an update reach only a portion of the servers, some servers will have newer versions than others.</a:t>
            </a:r>
          </a:p>
          <a:p>
            <a:endParaRPr lang="en-US" dirty="0"/>
          </a:p>
        </p:txBody>
      </p:sp>
    </p:spTree>
    <p:extLst>
      <p:ext uri="{BB962C8B-B14F-4D97-AF65-F5344CB8AC3E}">
        <p14:creationId xmlns:p14="http://schemas.microsoft.com/office/powerpoint/2010/main" val="15433704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7F3-7B92-4ABB-A2DA-5DD56BD53B9F}"/>
              </a:ext>
            </a:extLst>
          </p:cNvPr>
          <p:cNvSpPr>
            <a:spLocks noGrp="1"/>
          </p:cNvSpPr>
          <p:nvPr>
            <p:ph type="title"/>
          </p:nvPr>
        </p:nvSpPr>
        <p:spPr/>
        <p:txBody>
          <a:bodyPr/>
          <a:lstStyle/>
          <a:p>
            <a:r>
              <a:rPr lang="en-US" dirty="0"/>
              <a:t>Coda CVVs and Client reads</a:t>
            </a:r>
          </a:p>
        </p:txBody>
      </p:sp>
      <p:sp>
        <p:nvSpPr>
          <p:cNvPr id="3" name="Content Placeholder 2">
            <a:extLst>
              <a:ext uri="{FF2B5EF4-FFF2-40B4-BE49-F238E27FC236}">
                <a16:creationId xmlns:a16="http://schemas.microsoft.com/office/drawing/2014/main" id="{C9984CCD-79C0-4170-91B5-605C371174FD}"/>
              </a:ext>
            </a:extLst>
          </p:cNvPr>
          <p:cNvSpPr>
            <a:spLocks noGrp="1"/>
          </p:cNvSpPr>
          <p:nvPr>
            <p:ph idx="1"/>
          </p:nvPr>
        </p:nvSpPr>
        <p:spPr/>
        <p:txBody>
          <a:bodyPr/>
          <a:lstStyle/>
          <a:p>
            <a:pPr marL="0" indent="0">
              <a:buNone/>
            </a:pPr>
            <a:r>
              <a:rPr lang="en-US" dirty="0"/>
              <a:t>In Coda, the client request a file via a three-step process.</a:t>
            </a:r>
          </a:p>
          <a:p>
            <a:r>
              <a:rPr lang="en-US" dirty="0"/>
              <a:t>It asks all replicas for their version number</a:t>
            </a:r>
          </a:p>
          <a:p>
            <a:r>
              <a:rPr lang="en-US" dirty="0"/>
              <a:t>It then asks the replica with the greatest version number for the file</a:t>
            </a:r>
          </a:p>
          <a:p>
            <a:r>
              <a:rPr lang="en-US" dirty="0"/>
              <a:t>If the servers don't agree about the files version, the client can direct the servers to update a client that is behind, or inform them of a conflict. CVVs are compared just like vector timestamps. A conflict exists if two CVVs are concurrent, because concurrent vectors indicate that each server involved has seen some changes to the file, but not all changes.</a:t>
            </a:r>
          </a:p>
          <a:p>
            <a:endParaRPr lang="en-US" dirty="0"/>
          </a:p>
        </p:txBody>
      </p:sp>
    </p:spTree>
    <p:extLst>
      <p:ext uri="{BB962C8B-B14F-4D97-AF65-F5344CB8AC3E}">
        <p14:creationId xmlns:p14="http://schemas.microsoft.com/office/powerpoint/2010/main" val="2165457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4CC3C-5F26-4D62-ABC1-EEDC9FDE6EE9}"/>
              </a:ext>
            </a:extLst>
          </p:cNvPr>
          <p:cNvSpPr>
            <a:spLocks noGrp="1"/>
          </p:cNvSpPr>
          <p:nvPr>
            <p:ph type="title"/>
          </p:nvPr>
        </p:nvSpPr>
        <p:spPr/>
        <p:txBody>
          <a:bodyPr/>
          <a:lstStyle/>
          <a:p>
            <a:r>
              <a:rPr lang="en-US" dirty="0"/>
              <a:t>Coda </a:t>
            </a:r>
            <a:r>
              <a:rPr lang="en-US" dirty="0" err="1"/>
              <a:t>cvvs</a:t>
            </a:r>
            <a:r>
              <a:rPr lang="en-US" dirty="0"/>
              <a:t> and client writes</a:t>
            </a:r>
          </a:p>
        </p:txBody>
      </p:sp>
      <p:sp>
        <p:nvSpPr>
          <p:cNvPr id="3" name="Content Placeholder 2">
            <a:extLst>
              <a:ext uri="{FF2B5EF4-FFF2-40B4-BE49-F238E27FC236}">
                <a16:creationId xmlns:a16="http://schemas.microsoft.com/office/drawing/2014/main" id="{B1BCD76C-B32D-4605-86F7-39476190B9CC}"/>
              </a:ext>
            </a:extLst>
          </p:cNvPr>
          <p:cNvSpPr>
            <a:spLocks noGrp="1"/>
          </p:cNvSpPr>
          <p:nvPr>
            <p:ph idx="1"/>
          </p:nvPr>
        </p:nvSpPr>
        <p:spPr/>
        <p:txBody>
          <a:bodyPr/>
          <a:lstStyle/>
          <a:p>
            <a:pPr marL="0" indent="0">
              <a:buNone/>
            </a:pPr>
            <a:r>
              <a:rPr lang="en-US" dirty="0"/>
              <a:t>In the perfect case, when the client writes a file, it does it in a multi-step process:</a:t>
            </a:r>
          </a:p>
          <a:p>
            <a:r>
              <a:rPr lang="en-US" dirty="0"/>
              <a:t>The client sends the file to all servers, along with the original CVV.</a:t>
            </a:r>
          </a:p>
          <a:p>
            <a:r>
              <a:rPr lang="en-US" dirty="0"/>
              <a:t>Each server increments its entry in the file's CVV and ACKS the client.</a:t>
            </a:r>
          </a:p>
          <a:p>
            <a:r>
              <a:rPr lang="en-US" dirty="0"/>
              <a:t>The client merges the entries form all of the servers and sends the new CVV back to each server.</a:t>
            </a:r>
          </a:p>
          <a:p>
            <a:r>
              <a:rPr lang="en-US" dirty="0"/>
              <a:t>If a conflict is detected, the client can inform the servers, so that it can be resolved automatically, or flagged for mitigation by the user.</a:t>
            </a:r>
          </a:p>
          <a:p>
            <a:endParaRPr lang="en-US" dirty="0"/>
          </a:p>
        </p:txBody>
      </p:sp>
    </p:spTree>
    <p:extLst>
      <p:ext uri="{BB962C8B-B14F-4D97-AF65-F5344CB8AC3E}">
        <p14:creationId xmlns:p14="http://schemas.microsoft.com/office/powerpoint/2010/main" val="3437776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F7F7B-2CFA-4C92-A03D-820976BA9071}"/>
              </a:ext>
            </a:extLst>
          </p:cNvPr>
          <p:cNvSpPr>
            <a:spLocks noGrp="1"/>
          </p:cNvSpPr>
          <p:nvPr>
            <p:ph type="title"/>
          </p:nvPr>
        </p:nvSpPr>
        <p:spPr/>
        <p:txBody>
          <a:bodyPr/>
          <a:lstStyle/>
          <a:p>
            <a:r>
              <a:rPr lang="en-US" dirty="0"/>
              <a:t>Coda CVV Example</a:t>
            </a:r>
          </a:p>
        </p:txBody>
      </p:sp>
      <p:pic>
        <p:nvPicPr>
          <p:cNvPr id="4" name="Content Placeholder 3">
            <a:extLst>
              <a:ext uri="{FF2B5EF4-FFF2-40B4-BE49-F238E27FC236}">
                <a16:creationId xmlns:a16="http://schemas.microsoft.com/office/drawing/2014/main" id="{0225BC62-7F11-43C4-BE9B-855E9873B086}"/>
              </a:ext>
            </a:extLst>
          </p:cNvPr>
          <p:cNvPicPr>
            <a:picLocks noGrp="1" noChangeAspect="1"/>
          </p:cNvPicPr>
          <p:nvPr>
            <p:ph idx="1"/>
          </p:nvPr>
        </p:nvPicPr>
        <p:blipFill>
          <a:blip r:embed="rId2"/>
          <a:stretch>
            <a:fillRect/>
          </a:stretch>
        </p:blipFill>
        <p:spPr>
          <a:xfrm>
            <a:off x="4326663" y="2016125"/>
            <a:ext cx="3852998" cy="3449638"/>
          </a:xfrm>
          <a:prstGeom prst="rect">
            <a:avLst/>
          </a:prstGeom>
        </p:spPr>
      </p:pic>
    </p:spTree>
    <p:extLst>
      <p:ext uri="{BB962C8B-B14F-4D97-AF65-F5344CB8AC3E}">
        <p14:creationId xmlns:p14="http://schemas.microsoft.com/office/powerpoint/2010/main" val="402059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C61E9-6F4F-4453-A8BC-9DA0B7EC7C59}"/>
              </a:ext>
            </a:extLst>
          </p:cNvPr>
          <p:cNvSpPr>
            <a:spLocks noGrp="1"/>
          </p:cNvSpPr>
          <p:nvPr>
            <p:ph type="title"/>
          </p:nvPr>
        </p:nvSpPr>
        <p:spPr/>
        <p:txBody>
          <a:bodyPr/>
          <a:lstStyle/>
          <a:p>
            <a:r>
              <a:rPr lang="en-US" dirty="0"/>
              <a:t>Physical Time Synchronization</a:t>
            </a:r>
          </a:p>
        </p:txBody>
      </p:sp>
      <p:sp>
        <p:nvSpPr>
          <p:cNvPr id="3" name="Content Placeholder 2">
            <a:extLst>
              <a:ext uri="{FF2B5EF4-FFF2-40B4-BE49-F238E27FC236}">
                <a16:creationId xmlns:a16="http://schemas.microsoft.com/office/drawing/2014/main" id="{C61BCFEA-B4BB-439E-BC9C-A4AFF92B298E}"/>
              </a:ext>
            </a:extLst>
          </p:cNvPr>
          <p:cNvSpPr>
            <a:spLocks noGrp="1"/>
          </p:cNvSpPr>
          <p:nvPr>
            <p:ph idx="1"/>
          </p:nvPr>
        </p:nvSpPr>
        <p:spPr/>
        <p:txBody>
          <a:bodyPr/>
          <a:lstStyle/>
          <a:p>
            <a:r>
              <a:rPr lang="en-US" dirty="0"/>
              <a:t>Synchronizing physical time can be of use for human reasons</a:t>
            </a:r>
          </a:p>
          <a:p>
            <a:pPr lvl="1"/>
            <a:r>
              <a:rPr lang="en-US" dirty="0"/>
              <a:t>File time stamps</a:t>
            </a:r>
          </a:p>
          <a:p>
            <a:pPr lvl="1"/>
            <a:r>
              <a:rPr lang="en-US" dirty="0"/>
              <a:t>Login records</a:t>
            </a:r>
          </a:p>
          <a:p>
            <a:pPr lvl="1"/>
            <a:r>
              <a:rPr lang="en-US" dirty="0"/>
              <a:t>Session time-outs</a:t>
            </a:r>
          </a:p>
          <a:p>
            <a:pPr lvl="1"/>
            <a:r>
              <a:rPr lang="en-US" dirty="0" err="1"/>
              <a:t>Etc</a:t>
            </a:r>
            <a:endParaRPr lang="en-US" dirty="0"/>
          </a:p>
          <a:p>
            <a:r>
              <a:rPr lang="en-US" dirty="0"/>
              <a:t>At “Google Scale”, they can actually get a bit more mileage out of it</a:t>
            </a:r>
          </a:p>
        </p:txBody>
      </p:sp>
    </p:spTree>
    <p:extLst>
      <p:ext uri="{BB962C8B-B14F-4D97-AF65-F5344CB8AC3E}">
        <p14:creationId xmlns:p14="http://schemas.microsoft.com/office/powerpoint/2010/main" val="8783553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C69D5-2D3E-4C09-A467-D6E066169DE5}"/>
              </a:ext>
            </a:extLst>
          </p:cNvPr>
          <p:cNvSpPr>
            <a:spLocks noGrp="1"/>
          </p:cNvSpPr>
          <p:nvPr>
            <p:ph type="title"/>
          </p:nvPr>
        </p:nvSpPr>
        <p:spPr/>
        <p:txBody>
          <a:bodyPr/>
          <a:lstStyle/>
          <a:p>
            <a:r>
              <a:rPr lang="en-US" dirty="0"/>
              <a:t>Matrix logical time</a:t>
            </a:r>
          </a:p>
        </p:txBody>
      </p:sp>
      <p:sp>
        <p:nvSpPr>
          <p:cNvPr id="3" name="Content Placeholder 2">
            <a:extLst>
              <a:ext uri="{FF2B5EF4-FFF2-40B4-BE49-F238E27FC236}">
                <a16:creationId xmlns:a16="http://schemas.microsoft.com/office/drawing/2014/main" id="{66F73798-67AC-48DC-BCB5-4AF518D2B939}"/>
              </a:ext>
            </a:extLst>
          </p:cNvPr>
          <p:cNvSpPr>
            <a:spLocks noGrp="1"/>
          </p:cNvSpPr>
          <p:nvPr>
            <p:ph idx="1"/>
          </p:nvPr>
        </p:nvSpPr>
        <p:spPr/>
        <p:txBody>
          <a:bodyPr/>
          <a:lstStyle/>
          <a:p>
            <a:r>
              <a:rPr lang="en-US" dirty="0"/>
              <a:t>We’ll take a pass for now until we can see the applications</a:t>
            </a:r>
          </a:p>
          <a:p>
            <a:r>
              <a:rPr lang="en-US" dirty="0"/>
              <a:t>But, common application include garbage collection, finding checkpoint recover lines, </a:t>
            </a:r>
            <a:r>
              <a:rPr lang="en-US"/>
              <a:t>and more. </a:t>
            </a:r>
          </a:p>
        </p:txBody>
      </p:sp>
    </p:spTree>
    <p:extLst>
      <p:ext uri="{BB962C8B-B14F-4D97-AF65-F5344CB8AC3E}">
        <p14:creationId xmlns:p14="http://schemas.microsoft.com/office/powerpoint/2010/main" val="4127124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2313D-604F-47D9-ACBE-47F09C1B6713}"/>
              </a:ext>
            </a:extLst>
          </p:cNvPr>
          <p:cNvSpPr>
            <a:spLocks noGrp="1"/>
          </p:cNvSpPr>
          <p:nvPr>
            <p:ph type="title"/>
          </p:nvPr>
        </p:nvSpPr>
        <p:spPr/>
        <p:txBody>
          <a:bodyPr/>
          <a:lstStyle/>
          <a:p>
            <a:r>
              <a:rPr lang="en-US" dirty="0"/>
              <a:t>Synchronizing Physical Time</a:t>
            </a:r>
          </a:p>
        </p:txBody>
      </p:sp>
      <p:sp>
        <p:nvSpPr>
          <p:cNvPr id="3" name="Content Placeholder 2">
            <a:extLst>
              <a:ext uri="{FF2B5EF4-FFF2-40B4-BE49-F238E27FC236}">
                <a16:creationId xmlns:a16="http://schemas.microsoft.com/office/drawing/2014/main" id="{C089F8E0-DE25-4A88-BB30-D8245937F8E5}"/>
              </a:ext>
            </a:extLst>
          </p:cNvPr>
          <p:cNvSpPr>
            <a:spLocks noGrp="1"/>
          </p:cNvSpPr>
          <p:nvPr>
            <p:ph idx="1"/>
          </p:nvPr>
        </p:nvSpPr>
        <p:spPr/>
        <p:txBody>
          <a:bodyPr/>
          <a:lstStyle/>
          <a:p>
            <a:r>
              <a:rPr lang="en-US" dirty="0"/>
              <a:t>Generally there need to be one or more authoritative sources of the correct time. </a:t>
            </a:r>
          </a:p>
          <a:p>
            <a:r>
              <a:rPr lang="en-US" dirty="0"/>
              <a:t>Then, this time needs to be distributed to clients (typical per client, upon request). </a:t>
            </a:r>
          </a:p>
          <a:p>
            <a:r>
              <a:rPr lang="en-US" dirty="0"/>
              <a:t>But, this is tricky – it is off by an unknown amount of time upon receipt</a:t>
            </a:r>
          </a:p>
          <a:p>
            <a:pPr lvl="1"/>
            <a:r>
              <a:rPr lang="en-US" dirty="0"/>
              <a:t>It took time to get there over the network</a:t>
            </a:r>
          </a:p>
          <a:p>
            <a:pPr lvl="1"/>
            <a:r>
              <a:rPr lang="en-US" dirty="0"/>
              <a:t>And, a different amount of time for each client</a:t>
            </a:r>
          </a:p>
          <a:p>
            <a:pPr lvl="1"/>
            <a:r>
              <a:rPr lang="en-US" dirty="0"/>
              <a:t>The best we can do is estimate this</a:t>
            </a:r>
          </a:p>
          <a:p>
            <a:pPr marL="457200" lvl="1" indent="0">
              <a:buNone/>
            </a:pPr>
            <a:endParaRPr lang="en-US" dirty="0"/>
          </a:p>
        </p:txBody>
      </p:sp>
    </p:spTree>
    <p:extLst>
      <p:ext uri="{BB962C8B-B14F-4D97-AF65-F5344CB8AC3E}">
        <p14:creationId xmlns:p14="http://schemas.microsoft.com/office/powerpoint/2010/main" val="3833583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37DD9-3A96-4953-AFF0-C700DBC82D54}"/>
              </a:ext>
            </a:extLst>
          </p:cNvPr>
          <p:cNvSpPr>
            <a:spLocks noGrp="1"/>
          </p:cNvSpPr>
          <p:nvPr>
            <p:ph type="title"/>
          </p:nvPr>
        </p:nvSpPr>
        <p:spPr/>
        <p:txBody>
          <a:bodyPr/>
          <a:lstStyle/>
          <a:p>
            <a:r>
              <a:rPr lang="en-US" dirty="0"/>
              <a:t>Estimating Communication latency</a:t>
            </a:r>
          </a:p>
        </p:txBody>
      </p:sp>
      <p:sp>
        <p:nvSpPr>
          <p:cNvPr id="3" name="Content Placeholder 2">
            <a:extLst>
              <a:ext uri="{FF2B5EF4-FFF2-40B4-BE49-F238E27FC236}">
                <a16:creationId xmlns:a16="http://schemas.microsoft.com/office/drawing/2014/main" id="{9875811A-B222-4849-862E-82F269C48615}"/>
              </a:ext>
            </a:extLst>
          </p:cNvPr>
          <p:cNvSpPr>
            <a:spLocks noGrp="1"/>
          </p:cNvSpPr>
          <p:nvPr>
            <p:ph idx="1"/>
          </p:nvPr>
        </p:nvSpPr>
        <p:spPr/>
        <p:txBody>
          <a:bodyPr>
            <a:normAutofit lnSpcReduction="10000"/>
          </a:bodyPr>
          <a:lstStyle/>
          <a:p>
            <a:r>
              <a:rPr lang="en-US" dirty="0"/>
              <a:t>Without accurate time, we can’t compare send and receive timestamps (or we wouldn’t need to send the time)</a:t>
            </a:r>
          </a:p>
          <a:p>
            <a:r>
              <a:rPr lang="en-US" dirty="0"/>
              <a:t>At best, we can measure the time relatively accurately over short interval from a single perspective</a:t>
            </a:r>
          </a:p>
          <a:p>
            <a:pPr lvl="1"/>
            <a:r>
              <a:rPr lang="en-US" dirty="0"/>
              <a:t>Measure round-trip-time</a:t>
            </a:r>
          </a:p>
          <a:p>
            <a:pPr lvl="1"/>
            <a:r>
              <a:rPr lang="en-US" dirty="0"/>
              <a:t>Assume it is symmetric (ouch)</a:t>
            </a:r>
          </a:p>
          <a:p>
            <a:pPr lvl="1"/>
            <a:r>
              <a:rPr lang="en-US" dirty="0"/>
              <a:t>Neglect processing time (tiny)</a:t>
            </a:r>
          </a:p>
          <a:p>
            <a:pPr lvl="1"/>
            <a:r>
              <a:rPr lang="en-US" dirty="0"/>
              <a:t>Ex, If the round trip time from request-to-reply was 10mS, assume the one way time was 5ms and add this to the time in the reply to estimate the current time.</a:t>
            </a:r>
          </a:p>
        </p:txBody>
      </p:sp>
    </p:spTree>
    <p:extLst>
      <p:ext uri="{BB962C8B-B14F-4D97-AF65-F5344CB8AC3E}">
        <p14:creationId xmlns:p14="http://schemas.microsoft.com/office/powerpoint/2010/main" val="1139196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09AF4-57F7-44A5-9DA1-F3455DB9C116}"/>
              </a:ext>
            </a:extLst>
          </p:cNvPr>
          <p:cNvSpPr>
            <a:spLocks noGrp="1"/>
          </p:cNvSpPr>
          <p:nvPr>
            <p:ph type="title"/>
          </p:nvPr>
        </p:nvSpPr>
        <p:spPr/>
        <p:txBody>
          <a:bodyPr/>
          <a:lstStyle/>
          <a:p>
            <a:r>
              <a:rPr lang="en-US" dirty="0"/>
              <a:t>Improving physical time estimation</a:t>
            </a:r>
          </a:p>
        </p:txBody>
      </p:sp>
      <p:sp>
        <p:nvSpPr>
          <p:cNvPr id="3" name="Content Placeholder 2">
            <a:extLst>
              <a:ext uri="{FF2B5EF4-FFF2-40B4-BE49-F238E27FC236}">
                <a16:creationId xmlns:a16="http://schemas.microsoft.com/office/drawing/2014/main" id="{73C39395-1090-4C61-A2DB-F1E156A6DEB3}"/>
              </a:ext>
            </a:extLst>
          </p:cNvPr>
          <p:cNvSpPr>
            <a:spLocks noGrp="1"/>
          </p:cNvSpPr>
          <p:nvPr>
            <p:ph idx="1"/>
          </p:nvPr>
        </p:nvSpPr>
        <p:spPr>
          <a:xfrm>
            <a:off x="1451579" y="1853754"/>
            <a:ext cx="9603275" cy="4421685"/>
          </a:xfrm>
        </p:spPr>
        <p:txBody>
          <a:bodyPr>
            <a:normAutofit/>
          </a:bodyPr>
          <a:lstStyle/>
          <a:p>
            <a:r>
              <a:rPr lang="en-US" dirty="0"/>
              <a:t>Assume one-way latency is half of RTT</a:t>
            </a:r>
          </a:p>
          <a:p>
            <a:r>
              <a:rPr lang="en-US" dirty="0"/>
              <a:t>Reject outliers</a:t>
            </a:r>
          </a:p>
          <a:p>
            <a:r>
              <a:rPr lang="en-US" dirty="0"/>
              <a:t>Keep a rolling weighted average, e.g. </a:t>
            </a:r>
          </a:p>
          <a:p>
            <a:pPr lvl="1"/>
            <a:r>
              <a:rPr lang="en-US" dirty="0"/>
              <a:t>avg_clock_error</a:t>
            </a:r>
            <a:r>
              <a:rPr lang="en-US" baseline="-25000" dirty="0"/>
              <a:t>0</a:t>
            </a:r>
            <a:r>
              <a:rPr lang="en-US" dirty="0"/>
              <a:t> = </a:t>
            </a:r>
            <a:r>
              <a:rPr lang="en-US" dirty="0" err="1"/>
              <a:t>local_clock_error</a:t>
            </a:r>
            <a:r>
              <a:rPr lang="en-US" dirty="0"/>
              <a:t> </a:t>
            </a:r>
          </a:p>
          <a:p>
            <a:pPr lvl="1"/>
            <a:r>
              <a:rPr lang="en-US" dirty="0" err="1"/>
              <a:t>avg_clock_error</a:t>
            </a:r>
            <a:r>
              <a:rPr lang="en-US" baseline="-25000" dirty="0" err="1"/>
              <a:t>n</a:t>
            </a:r>
            <a:r>
              <a:rPr lang="en-US" dirty="0"/>
              <a:t> = (weight * </a:t>
            </a:r>
            <a:r>
              <a:rPr lang="en-US" dirty="0" err="1"/>
              <a:t>local_clock_error</a:t>
            </a:r>
            <a:r>
              <a:rPr lang="en-US" dirty="0"/>
              <a:t>) + (1 - weight) * local_clock_error</a:t>
            </a:r>
            <a:r>
              <a:rPr lang="en-US" baseline="-25000" dirty="0"/>
              <a:t>n-1</a:t>
            </a:r>
          </a:p>
          <a:p>
            <a:r>
              <a:rPr lang="en-US" dirty="0"/>
              <a:t>Big caution!</a:t>
            </a:r>
          </a:p>
          <a:p>
            <a:pPr lvl="1"/>
            <a:r>
              <a:rPr lang="en-US" dirty="0"/>
              <a:t>Don’t ever move backwards in time – it really messes up logging. </a:t>
            </a:r>
          </a:p>
          <a:p>
            <a:pPr lvl="1"/>
            <a:r>
              <a:rPr lang="en-US" dirty="0"/>
              <a:t>Instead, slow down future movements. “Miss ticks”, etc. </a:t>
            </a:r>
          </a:p>
          <a:p>
            <a:pPr lvl="1"/>
            <a:r>
              <a:rPr lang="en-US" dirty="0"/>
              <a:t>(It is okay to jump ahead)</a:t>
            </a:r>
          </a:p>
          <a:p>
            <a:r>
              <a:rPr lang="en-US" dirty="0"/>
              <a:t>Essentially this is known as “Cristian’s Algorithm” and is the basis for NTP servers, etc. </a:t>
            </a:r>
          </a:p>
        </p:txBody>
      </p:sp>
    </p:spTree>
    <p:extLst>
      <p:ext uri="{BB962C8B-B14F-4D97-AF65-F5344CB8AC3E}">
        <p14:creationId xmlns:p14="http://schemas.microsoft.com/office/powerpoint/2010/main" val="2276074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F8DCC-C59E-4384-A31C-5971C37A4A3B}"/>
              </a:ext>
            </a:extLst>
          </p:cNvPr>
          <p:cNvSpPr>
            <a:spLocks noGrp="1"/>
          </p:cNvSpPr>
          <p:nvPr>
            <p:ph type="title"/>
          </p:nvPr>
        </p:nvSpPr>
        <p:spPr/>
        <p:txBody>
          <a:bodyPr/>
          <a:lstStyle/>
          <a:p>
            <a:r>
              <a:rPr lang="en-US" dirty="0"/>
              <a:t>How often to request an update?</a:t>
            </a:r>
          </a:p>
        </p:txBody>
      </p:sp>
      <p:sp>
        <p:nvSpPr>
          <p:cNvPr id="3" name="Content Placeholder 2">
            <a:extLst>
              <a:ext uri="{FF2B5EF4-FFF2-40B4-BE49-F238E27FC236}">
                <a16:creationId xmlns:a16="http://schemas.microsoft.com/office/drawing/2014/main" id="{91D1A237-2FA3-4137-9AEE-D730375BD297}"/>
              </a:ext>
            </a:extLst>
          </p:cNvPr>
          <p:cNvSpPr>
            <a:spLocks noGrp="1"/>
          </p:cNvSpPr>
          <p:nvPr>
            <p:ph idx="1"/>
          </p:nvPr>
        </p:nvSpPr>
        <p:spPr/>
        <p:txBody>
          <a:bodyPr/>
          <a:lstStyle/>
          <a:p>
            <a:r>
              <a:rPr lang="en-US" dirty="0"/>
              <a:t>What is the spec for the maximum drift rate? </a:t>
            </a:r>
          </a:p>
          <a:p>
            <a:r>
              <a:rPr lang="en-US" dirty="0"/>
              <a:t>How much drift is acceptable? </a:t>
            </a:r>
          </a:p>
          <a:p>
            <a:r>
              <a:rPr lang="en-US" dirty="0"/>
              <a:t>At the maximum drift rate, how long does it take to reach the maximum tolerance? </a:t>
            </a:r>
          </a:p>
          <a:p>
            <a:pPr lvl="1"/>
            <a:r>
              <a:rPr lang="en-US" dirty="0"/>
              <a:t>Let this be the guide. </a:t>
            </a:r>
          </a:p>
        </p:txBody>
      </p:sp>
    </p:spTree>
    <p:extLst>
      <p:ext uri="{BB962C8B-B14F-4D97-AF65-F5344CB8AC3E}">
        <p14:creationId xmlns:p14="http://schemas.microsoft.com/office/powerpoint/2010/main" val="1608890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A3272-BB92-410F-B845-FAE7DD04F903}"/>
              </a:ext>
            </a:extLst>
          </p:cNvPr>
          <p:cNvSpPr>
            <a:spLocks noGrp="1"/>
          </p:cNvSpPr>
          <p:nvPr>
            <p:ph type="title"/>
          </p:nvPr>
        </p:nvSpPr>
        <p:spPr/>
        <p:txBody>
          <a:bodyPr/>
          <a:lstStyle/>
          <a:p>
            <a:r>
              <a:rPr lang="en-US" dirty="0"/>
              <a:t>What if there are no time servers?</a:t>
            </a:r>
          </a:p>
        </p:txBody>
      </p:sp>
      <p:sp>
        <p:nvSpPr>
          <p:cNvPr id="3" name="Content Placeholder 2">
            <a:extLst>
              <a:ext uri="{FF2B5EF4-FFF2-40B4-BE49-F238E27FC236}">
                <a16:creationId xmlns:a16="http://schemas.microsoft.com/office/drawing/2014/main" id="{57E60A0E-E053-441B-B311-600F6742C3DE}"/>
              </a:ext>
            </a:extLst>
          </p:cNvPr>
          <p:cNvSpPr>
            <a:spLocks noGrp="1"/>
          </p:cNvSpPr>
          <p:nvPr>
            <p:ph idx="1"/>
          </p:nvPr>
        </p:nvSpPr>
        <p:spPr/>
        <p:txBody>
          <a:bodyPr/>
          <a:lstStyle/>
          <a:p>
            <a:r>
              <a:rPr lang="en-US" dirty="0"/>
              <a:t>Averaging clocks in community may produce a better estimate of the real time</a:t>
            </a:r>
          </a:p>
          <a:p>
            <a:r>
              <a:rPr lang="en-US" dirty="0"/>
              <a:t>If nothing else, it produces a more robust estimate of the real time than any one clock</a:t>
            </a:r>
          </a:p>
          <a:p>
            <a:r>
              <a:rPr lang="en-US" dirty="0"/>
              <a:t>We still don’t want to ever set a clock backwards (just slow it down)</a:t>
            </a:r>
          </a:p>
          <a:p>
            <a:r>
              <a:rPr lang="en-US" dirty="0"/>
              <a:t>Drift rate is now effectively double – some clocks can drift fast and others drift slow</a:t>
            </a:r>
          </a:p>
          <a:p>
            <a:pPr lvl="1"/>
            <a:r>
              <a:rPr lang="en-US" dirty="0"/>
              <a:t>Synchronize twice as often</a:t>
            </a:r>
          </a:p>
        </p:txBody>
      </p:sp>
    </p:spTree>
    <p:extLst>
      <p:ext uri="{BB962C8B-B14F-4D97-AF65-F5344CB8AC3E}">
        <p14:creationId xmlns:p14="http://schemas.microsoft.com/office/powerpoint/2010/main" val="1911962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96880-F337-4A56-9215-1B566BBA03FA}"/>
              </a:ext>
            </a:extLst>
          </p:cNvPr>
          <p:cNvSpPr>
            <a:spLocks noGrp="1"/>
          </p:cNvSpPr>
          <p:nvPr>
            <p:ph type="title"/>
          </p:nvPr>
        </p:nvSpPr>
        <p:spPr/>
        <p:txBody>
          <a:bodyPr/>
          <a:lstStyle/>
          <a:p>
            <a:r>
              <a:rPr lang="en-US" dirty="0"/>
              <a:t>Berkeley algorithm</a:t>
            </a:r>
          </a:p>
        </p:txBody>
      </p:sp>
      <p:sp>
        <p:nvSpPr>
          <p:cNvPr id="3" name="Content Placeholder 2">
            <a:extLst>
              <a:ext uri="{FF2B5EF4-FFF2-40B4-BE49-F238E27FC236}">
                <a16:creationId xmlns:a16="http://schemas.microsoft.com/office/drawing/2014/main" id="{49F34FBA-2CE1-4105-AEAF-5AC0B7A95E90}"/>
              </a:ext>
            </a:extLst>
          </p:cNvPr>
          <p:cNvSpPr>
            <a:spLocks noGrp="1"/>
          </p:cNvSpPr>
          <p:nvPr>
            <p:ph idx="1"/>
          </p:nvPr>
        </p:nvSpPr>
        <p:spPr/>
        <p:txBody>
          <a:bodyPr>
            <a:normAutofit fontScale="92500" lnSpcReduction="10000"/>
          </a:bodyPr>
          <a:lstStyle/>
          <a:p>
            <a:r>
              <a:rPr lang="en-US" dirty="0"/>
              <a:t>Server requests time from clients</a:t>
            </a:r>
          </a:p>
          <a:p>
            <a:r>
              <a:rPr lang="en-US" dirty="0"/>
              <a:t>As responses come in, it adjusts as before via RTT</a:t>
            </a:r>
          </a:p>
          <a:p>
            <a:r>
              <a:rPr lang="en-US" dirty="0"/>
              <a:t>Averages understandings of time</a:t>
            </a:r>
          </a:p>
          <a:p>
            <a:r>
              <a:rPr lang="en-US" dirty="0"/>
              <a:t>Sends each client information about how much to speed up or slow down.</a:t>
            </a:r>
          </a:p>
          <a:p>
            <a:r>
              <a:rPr lang="en-US" dirty="0"/>
              <a:t>As before, repeat as needed by the maximum drift rate of the clocks and the maximum tolerance for the time</a:t>
            </a:r>
          </a:p>
          <a:p>
            <a:pPr lvl="1"/>
            <a:r>
              <a:rPr lang="en-US" dirty="0"/>
              <a:t>But, keep in mind that, across the community, some clocks can be drifting faster and some slower. So, they drift apart from each other by the sum – up to twice as fast as a single clock from the </a:t>
            </a:r>
            <a:r>
              <a:rPr lang="en-US" dirty="0" err="1"/>
              <a:t>ture</a:t>
            </a:r>
            <a:r>
              <a:rPr lang="en-US" dirty="0"/>
              <a:t> time. </a:t>
            </a:r>
          </a:p>
        </p:txBody>
      </p:sp>
    </p:spTree>
    <p:extLst>
      <p:ext uri="{BB962C8B-B14F-4D97-AF65-F5344CB8AC3E}">
        <p14:creationId xmlns:p14="http://schemas.microsoft.com/office/powerpoint/2010/main" val="422185362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79</TotalTime>
  <Words>1650</Words>
  <Application>Microsoft Office PowerPoint</Application>
  <PresentationFormat>Widescreen</PresentationFormat>
  <Paragraphs>149</Paragraphs>
  <Slides>30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Gill Sans MT</vt:lpstr>
      <vt:lpstr>Gallery</vt:lpstr>
      <vt:lpstr>14-736: Distributed Systems</vt:lpstr>
      <vt:lpstr>Physical time</vt:lpstr>
      <vt:lpstr>Physical Time Synchronization</vt:lpstr>
      <vt:lpstr>Synchronizing Physical Time</vt:lpstr>
      <vt:lpstr>Estimating Communication latency</vt:lpstr>
      <vt:lpstr>Improving physical time estimation</vt:lpstr>
      <vt:lpstr>How often to request an update?</vt:lpstr>
      <vt:lpstr>What if there are no time servers?</vt:lpstr>
      <vt:lpstr>Berkeley algorithm</vt:lpstr>
      <vt:lpstr>Google TrueTime</vt:lpstr>
      <vt:lpstr>Google TrueTime: Masters</vt:lpstr>
      <vt:lpstr>Google TrueTime Clients </vt:lpstr>
      <vt:lpstr>Google true time: How tight? </vt:lpstr>
      <vt:lpstr>Google TrueTime API</vt:lpstr>
      <vt:lpstr>Logical time</vt:lpstr>
      <vt:lpstr>Sequence Numbers</vt:lpstr>
      <vt:lpstr>Lamport Logical Time Critical Definition</vt:lpstr>
      <vt:lpstr>Updating Lamport Time</vt:lpstr>
      <vt:lpstr>Understanding Lamport Time Stamps</vt:lpstr>
      <vt:lpstr>Lamport TiME Example</vt:lpstr>
      <vt:lpstr>What Good Is Lamport time?</vt:lpstr>
      <vt:lpstr>What Happens here? </vt:lpstr>
      <vt:lpstr>A More Powerful Vector Time Stamp</vt:lpstr>
      <vt:lpstr>Vector Time, By Example</vt:lpstr>
      <vt:lpstr>What Happens here? Take 2 </vt:lpstr>
      <vt:lpstr>Coda Version Vectors (CVVs)</vt:lpstr>
      <vt:lpstr>Coda CVVs and Client reads</vt:lpstr>
      <vt:lpstr>Coda cvvs and client writes</vt:lpstr>
      <vt:lpstr>Coda CVV Example</vt:lpstr>
      <vt:lpstr>Matrix logical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14-736: Distributed Systems</dc:title>
  <dc:creator>Gregory Kesden</dc:creator>
  <cp:lastModifiedBy>Gregory Kesden</cp:lastModifiedBy>
  <cp:revision>11</cp:revision>
  <dcterms:created xsi:type="dcterms:W3CDTF">2018-01-30T03:50:54Z</dcterms:created>
  <dcterms:modified xsi:type="dcterms:W3CDTF">2018-01-30T05:10:23Z</dcterms:modified>
</cp:coreProperties>
</file>