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7" r:id="rId2"/>
    <p:sldId id="322" r:id="rId3"/>
    <p:sldId id="314" r:id="rId4"/>
    <p:sldId id="318" r:id="rId5"/>
    <p:sldId id="319" r:id="rId6"/>
    <p:sldId id="320" r:id="rId7"/>
    <p:sldId id="323" r:id="rId8"/>
    <p:sldId id="32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AD6"/>
    <a:srgbClr val="E3E1DD"/>
    <a:srgbClr val="E2DFDB"/>
    <a:srgbClr val="EBE8E5"/>
    <a:srgbClr val="E4E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9" y="4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68CC2-C084-4768-BF46-2155C37D5305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A4FE9-C939-49EC-A662-F2F3F8229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71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>
            <a:extLst>
              <a:ext uri="{FF2B5EF4-FFF2-40B4-BE49-F238E27FC236}">
                <a16:creationId xmlns:a16="http://schemas.microsoft.com/office/drawing/2014/main" id="{83B0AC01-CB8F-4B4D-A9F5-0224253DC9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9093CA6-BA3E-494F-AAFA-6829523401FD}" type="slidenum">
              <a:rPr lang="en-US" altLang="en-US" sz="1100"/>
              <a:pPr>
                <a:spcBef>
                  <a:spcPct val="0"/>
                </a:spcBef>
              </a:pPr>
              <a:t>1</a:t>
            </a:fld>
            <a:endParaRPr lang="en-US" altLang="en-US" sz="110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70567471-B99D-45F9-B6E2-4CB3DBF135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18483F4-5A23-442A-AFFE-F8FA93BC18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105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70380AC-74DB-438F-9002-5E040156B8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14-736 Distributed Systems</a:t>
            </a:r>
          </a:p>
        </p:txBody>
      </p:sp>
      <p:sp>
        <p:nvSpPr>
          <p:cNvPr id="10241" name="Rectangle 3">
            <a:extLst>
              <a:ext uri="{FF2B5EF4-FFF2-40B4-BE49-F238E27FC236}">
                <a16:creationId xmlns:a16="http://schemas.microsoft.com/office/drawing/2014/main" id="{111A3465-4087-439E-858E-807E529173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17779" y="3531204"/>
            <a:ext cx="9538431" cy="254143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RMI (Kesden, Spring 2019)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10243" name="Slide Number Placeholder 1">
            <a:extLst>
              <a:ext uri="{FF2B5EF4-FFF2-40B4-BE49-F238E27FC236}">
                <a16:creationId xmlns:a16="http://schemas.microsoft.com/office/drawing/2014/main" id="{ACA8699B-F7FB-4338-927B-26FA4B4B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5B0A6E7-9C86-48BD-9E7C-13886CA2F7FC}" type="slidenum">
              <a:rPr lang="en-US" altLang="en-US" sz="1200">
                <a:solidFill>
                  <a:schemeClr val="folHlink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20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38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D1788-44A2-48FF-A3E8-89FD71408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BF4B0-B597-4F8B-84FC-AF6719A68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an understanding of the identities of stateful objects</a:t>
            </a:r>
          </a:p>
          <a:p>
            <a:r>
              <a:rPr lang="en-US" dirty="0"/>
              <a:t>Invoke methods upon these remotely accessible objects</a:t>
            </a:r>
          </a:p>
          <a:p>
            <a:r>
              <a:rPr lang="en-US" dirty="0"/>
              <a:t>Obtain and pass around references to these remotely accessible objects</a:t>
            </a:r>
          </a:p>
          <a:p>
            <a:r>
              <a:rPr lang="en-US" dirty="0"/>
              <a:t>Note: Objects versus Classes</a:t>
            </a:r>
          </a:p>
          <a:p>
            <a:pPr lvl="1"/>
            <a:r>
              <a:rPr lang="en-US" dirty="0"/>
              <a:t>There can be many instances, some remotely accessible, some note</a:t>
            </a:r>
          </a:p>
        </p:txBody>
      </p:sp>
    </p:spTree>
    <p:extLst>
      <p:ext uri="{BB962C8B-B14F-4D97-AF65-F5344CB8AC3E}">
        <p14:creationId xmlns:p14="http://schemas.microsoft.com/office/powerpoint/2010/main" val="6495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>
            <a:extLst>
              <a:ext uri="{FF2B5EF4-FFF2-40B4-BE49-F238E27FC236}">
                <a16:creationId xmlns:a16="http://schemas.microsoft.com/office/drawing/2014/main" id="{FE547D63-3499-45F1-B184-E1B2AA7E31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Objects</a:t>
            </a:r>
          </a:p>
        </p:txBody>
      </p:sp>
      <p:sp>
        <p:nvSpPr>
          <p:cNvPr id="72706" name="Rectangle 3">
            <a:extLst>
              <a:ext uri="{FF2B5EF4-FFF2-40B4-BE49-F238E27FC236}">
                <a16:creationId xmlns:a16="http://schemas.microsoft.com/office/drawing/2014/main" id="{143603A7-CF60-473F-BA85-D9A4BDDDA4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5649224"/>
            <a:ext cx="9144000" cy="571500"/>
          </a:xfrm>
        </p:spPr>
        <p:txBody>
          <a:bodyPr/>
          <a:lstStyle/>
          <a:p>
            <a:r>
              <a:rPr lang="en-US" altLang="en-US" sz="2400" dirty="0"/>
              <a:t>Common organization of a remote object with client-side proxy.</a:t>
            </a:r>
          </a:p>
        </p:txBody>
      </p:sp>
      <p:sp>
        <p:nvSpPr>
          <p:cNvPr id="72708" name="Slide Number Placeholder 5">
            <a:extLst>
              <a:ext uri="{FF2B5EF4-FFF2-40B4-BE49-F238E27FC236}">
                <a16:creationId xmlns:a16="http://schemas.microsoft.com/office/drawing/2014/main" id="{36EC02F3-AAB6-4F59-AE91-90F98929C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F534B98-38AD-4B1D-B4E0-791DDFBC756A}" type="slidenum">
              <a:rPr lang="en-US" altLang="en-US" sz="1200">
                <a:solidFill>
                  <a:schemeClr val="folHlink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200">
              <a:solidFill>
                <a:schemeClr val="folHlink"/>
              </a:solidFill>
            </a:endParaRPr>
          </a:p>
        </p:txBody>
      </p:sp>
      <p:pic>
        <p:nvPicPr>
          <p:cNvPr id="72707" name="Picture 5">
            <a:extLst>
              <a:ext uri="{FF2B5EF4-FFF2-40B4-BE49-F238E27FC236}">
                <a16:creationId xmlns:a16="http://schemas.microsoft.com/office/drawing/2014/main" id="{B3BDD81B-7C88-4E09-A061-BA8BEF707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9" t="40030" r="17317" b="34743"/>
          <a:stretch>
            <a:fillRect/>
          </a:stretch>
        </p:blipFill>
        <p:spPr bwMode="auto">
          <a:xfrm>
            <a:off x="1941124" y="1670050"/>
            <a:ext cx="8029575" cy="426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0664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B6378-E6E8-4EE5-A6E1-E983D44D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is my favorite </a:t>
            </a:r>
            <a:r>
              <a:rPr lang="en-US" dirty="0" err="1"/>
              <a:t>rmi</a:t>
            </a:r>
            <a:r>
              <a:rPr lang="en-US" dirty="0"/>
              <a:t> example:</a:t>
            </a:r>
            <a:br>
              <a:rPr lang="en-US" dirty="0"/>
            </a:br>
            <a:r>
              <a:rPr lang="en-US" dirty="0"/>
              <a:t>Simple solutions, Easy 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5A1E6-F235-4560-9F30-03061B8CD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Interfaces provide common reference type for proxy and remote instances</a:t>
            </a:r>
          </a:p>
          <a:p>
            <a:r>
              <a:rPr lang="en-US" dirty="0"/>
              <a:t>Serializable vs Remote interface</a:t>
            </a:r>
          </a:p>
          <a:p>
            <a:pPr lvl="1"/>
            <a:r>
              <a:rPr lang="en-US" dirty="0"/>
              <a:t>Remote: Send Remote-Object-Reference (ROR) and localize to proxy reference</a:t>
            </a:r>
          </a:p>
          <a:p>
            <a:pPr lvl="1"/>
            <a:r>
              <a:rPr lang="en-US" dirty="0"/>
              <a:t>Does not implement Remote: Needs to be Serializable (and not Remote): </a:t>
            </a:r>
          </a:p>
          <a:p>
            <a:pPr lvl="2"/>
            <a:r>
              <a:rPr lang="en-US" dirty="0"/>
              <a:t>Send copy and deserialize </a:t>
            </a:r>
          </a:p>
          <a:p>
            <a:pPr lvl="1"/>
            <a:r>
              <a:rPr lang="en-US" dirty="0"/>
              <a:t>Neither: Error</a:t>
            </a:r>
          </a:p>
          <a:p>
            <a:r>
              <a:rPr lang="en-US" dirty="0"/>
              <a:t>Registry:  Trade name for ROR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26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3CE42-1D1E-4D49-B73F-316BE71B3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RMI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B098F-4314-4CBA-8024-CD5A1CD1A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465118" cy="3854126"/>
          </a:xfrm>
        </p:spPr>
        <p:txBody>
          <a:bodyPr>
            <a:normAutofit/>
          </a:bodyPr>
          <a:lstStyle/>
          <a:p>
            <a:r>
              <a:rPr lang="en-US" dirty="0"/>
              <a:t>Original version: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rmic</a:t>
            </a:r>
            <a:r>
              <a:rPr lang="en-US" dirty="0"/>
              <a:t>” generated proxy and skeleton classes from the base .class file</a:t>
            </a:r>
          </a:p>
          <a:p>
            <a:r>
              <a:rPr lang="en-US" dirty="0"/>
              <a:t>Step to simplicity:</a:t>
            </a:r>
          </a:p>
          <a:p>
            <a:pPr lvl="1"/>
            <a:r>
              <a:rPr lang="en-US" dirty="0"/>
              <a:t>The skeletons were really formulaic. They all had the same code.  All they did was invoke a local method</a:t>
            </a:r>
          </a:p>
          <a:p>
            <a:pPr lvl="2"/>
            <a:r>
              <a:rPr lang="en-US" dirty="0"/>
              <a:t>Replace with a dispatcher that parses the incoming invocation and dispatches it locally</a:t>
            </a:r>
          </a:p>
          <a:p>
            <a:pPr lvl="1"/>
            <a:r>
              <a:rPr lang="en-US" dirty="0"/>
              <a:t>Proxies are formulaic. Interfaces provide all the methods, arguments, etc. ROR provides server information</a:t>
            </a:r>
          </a:p>
          <a:p>
            <a:pPr lvl="2"/>
            <a:r>
              <a:rPr lang="en-US" dirty="0"/>
              <a:t>Automatically generate them dynamically.</a:t>
            </a:r>
          </a:p>
          <a:p>
            <a:pPr lvl="2"/>
            <a:r>
              <a:rPr lang="en-US" dirty="0"/>
              <a:t>No more need for </a:t>
            </a:r>
            <a:r>
              <a:rPr lang="en-US" dirty="0" err="1"/>
              <a:t>rmic</a:t>
            </a:r>
            <a:r>
              <a:rPr lang="en-US" dirty="0"/>
              <a:t>.  All dynamic. </a:t>
            </a:r>
          </a:p>
        </p:txBody>
      </p:sp>
    </p:spTree>
    <p:extLst>
      <p:ext uri="{BB962C8B-B14F-4D97-AF65-F5344CB8AC3E}">
        <p14:creationId xmlns:p14="http://schemas.microsoft.com/office/powerpoint/2010/main" val="385770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88FB-4AB6-42CE-AC34-C31C51269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RMI Example: Interface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1A9C342-2609-48C4-B1BF-7117EC420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2604" y="1516624"/>
            <a:ext cx="403027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HelloInterface.java: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interface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HelloInterface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extends Remote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public 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sayHello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(String name)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throws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RemoteException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592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02169-AA23-48E3-8D10-78A6C0E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RMI Example: Server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56ED437-6122-44B0-AC3D-A0A32EF57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9683" y="1415013"/>
            <a:ext cx="1182969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Hello.java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class Hello extends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UnicastRemoteObject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implements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HelloInterface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rivate static final 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serverName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= "hello";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public Hello() throws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RemoteException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 Unicode MS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public String </a:t>
            </a:r>
            <a:r>
              <a:rPr lang="en-US" altLang="en-US" sz="1600" dirty="0" err="1">
                <a:solidFill>
                  <a:srgbClr val="000000"/>
                </a:solidFill>
                <a:latin typeface="Arial Unicode MS"/>
              </a:rPr>
              <a:t>sayHello</a:t>
            </a: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(String name) throws </a:t>
            </a:r>
            <a:r>
              <a:rPr lang="en-US" altLang="en-US" sz="1600" dirty="0" err="1">
                <a:solidFill>
                  <a:srgbClr val="000000"/>
                </a:solidFill>
                <a:latin typeface="Arial Unicode MS"/>
              </a:rPr>
              <a:t>RemoteException</a:t>
            </a: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{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return "Hello World! Hello " + name;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public static void main (String []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try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 server = new Hello();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Naming.rebind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serverName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, server);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System.out.println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("Hello Server ready");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 catch (Exception e)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e.printStackTrace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endParaRPr lang="en-US" altLang="en-US" sz="1600" dirty="0">
              <a:solidFill>
                <a:srgbClr val="000000"/>
              </a:solidFill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30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305C9-B572-41CB-86DA-B7EBF9596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RMI Example: Client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BE7ADC9-B627-4FB8-AA69-B2C78F303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544" y="1457245"/>
            <a:ext cx="7670690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HelloClient.java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HelloClient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static void main (String []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try {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  String </a:t>
            </a:r>
            <a:r>
              <a:rPr lang="en-US" altLang="en-US" sz="1600" dirty="0" err="1">
                <a:solidFill>
                  <a:srgbClr val="000000"/>
                </a:solidFill>
                <a:latin typeface="Arial Unicode MS"/>
              </a:rPr>
              <a:t>HelloServerURL</a:t>
            </a: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= </a:t>
            </a:r>
            <a:r>
              <a:rPr lang="en-US" altLang="en-US" sz="1600" dirty="0" err="1">
                <a:solidFill>
                  <a:srgbClr val="000000"/>
                </a:solidFill>
                <a:latin typeface="Arial Unicode MS"/>
              </a:rPr>
              <a:t>args</a:t>
            </a: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[1];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System.setSecurityManager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(new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RMISecurityManager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HelloInterface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hello = 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HelloInterface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Naming.lookup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HelloServerURL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dirty="0">
              <a:solidFill>
                <a:srgbClr val="000000"/>
              </a:solidFill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theGreeting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hello.sayHello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[0]);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System.out.println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theGreeting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 catch (Exception e)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e.printStackTrace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00000"/>
                </a:solidFill>
                <a:latin typeface="Arial Unicode MS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}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582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101</TotalTime>
  <Words>456</Words>
  <Application>Microsoft Office PowerPoint</Application>
  <PresentationFormat>Widescreen</PresentationFormat>
  <Paragraphs>78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Unicode MS</vt:lpstr>
      <vt:lpstr>Calibri</vt:lpstr>
      <vt:lpstr>Gill Sans MT</vt:lpstr>
      <vt:lpstr>Times New Roman</vt:lpstr>
      <vt:lpstr>Gallery</vt:lpstr>
      <vt:lpstr>14-736 Distributed Systems</vt:lpstr>
      <vt:lpstr>Distributed Objects</vt:lpstr>
      <vt:lpstr>Distributed Objects</vt:lpstr>
      <vt:lpstr>Java is my favorite rmi example: Simple solutions, Easy Use</vt:lpstr>
      <vt:lpstr>Java RMI</vt:lpstr>
      <vt:lpstr>Java RMI Example: Interface</vt:lpstr>
      <vt:lpstr>Java RMI Example: Server</vt:lpstr>
      <vt:lpstr>Java RMI Example: Client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14-736 Distributed Systems</dc:title>
  <dc:creator>Gregory Kesden</dc:creator>
  <cp:lastModifiedBy>Gregory Kesden</cp:lastModifiedBy>
  <cp:revision>14</cp:revision>
  <dcterms:created xsi:type="dcterms:W3CDTF">2018-01-24T03:38:25Z</dcterms:created>
  <dcterms:modified xsi:type="dcterms:W3CDTF">2019-01-29T08:04:00Z</dcterms:modified>
</cp:coreProperties>
</file>