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7" r:id="rId2"/>
    <p:sldId id="315" r:id="rId3"/>
    <p:sldId id="260" r:id="rId4"/>
    <p:sldId id="261" r:id="rId5"/>
    <p:sldId id="317" r:id="rId6"/>
    <p:sldId id="262" r:id="rId7"/>
    <p:sldId id="263"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5" r:id="rId36"/>
    <p:sldId id="296" r:id="rId37"/>
    <p:sldId id="297" r:id="rId38"/>
    <p:sldId id="29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AD6"/>
    <a:srgbClr val="E3E1DD"/>
    <a:srgbClr val="E2DFDB"/>
    <a:srgbClr val="EBE8E5"/>
    <a:srgbClr val="E4E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4" d="100"/>
          <a:sy n="54" d="100"/>
        </p:scale>
        <p:origin x="69" y="4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68CC2-C084-4768-BF46-2155C37D5305}"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A4FE9-C939-49EC-A662-F2F3F822951B}" type="slidenum">
              <a:rPr lang="en-US" smtClean="0"/>
              <a:t>‹#›</a:t>
            </a:fld>
            <a:endParaRPr lang="en-US"/>
          </a:p>
        </p:txBody>
      </p:sp>
    </p:spTree>
    <p:extLst>
      <p:ext uri="{BB962C8B-B14F-4D97-AF65-F5344CB8AC3E}">
        <p14:creationId xmlns:p14="http://schemas.microsoft.com/office/powerpoint/2010/main" val="43247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83B0AC01-CB8F-4B4D-A9F5-0224253DC9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9093CA6-BA3E-494F-AAFA-6829523401FD}" type="slidenum">
              <a:rPr lang="en-US" altLang="en-US" sz="1100"/>
              <a:pPr>
                <a:spcBef>
                  <a:spcPct val="0"/>
                </a:spcBef>
              </a:pPr>
              <a:t>1</a:t>
            </a:fld>
            <a:endParaRPr lang="en-US" altLang="en-US" sz="1100"/>
          </a:p>
        </p:txBody>
      </p:sp>
      <p:sp>
        <p:nvSpPr>
          <p:cNvPr id="11266" name="Rectangle 2">
            <a:extLst>
              <a:ext uri="{FF2B5EF4-FFF2-40B4-BE49-F238E27FC236}">
                <a16:creationId xmlns:a16="http://schemas.microsoft.com/office/drawing/2014/main" id="{70567471-B99D-45F9-B6E2-4CB3DBF1350D}"/>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18483F4-5A23-442A-AFFE-F8FA93BC1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22010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A3F0DE4-B4E7-4BED-B084-395EF3570065}"/>
              </a:ext>
            </a:extLst>
          </p:cNvPr>
          <p:cNvSpPr>
            <a:spLocks noGrp="1" noRot="1" noChangeAspect="1" noTextEdit="1"/>
          </p:cNvSpPr>
          <p:nvPr>
            <p:ph type="sldImg"/>
          </p:nvPr>
        </p:nvSpPr>
        <p:spPr>
          <a:ln/>
        </p:spPr>
      </p:sp>
      <p:sp>
        <p:nvSpPr>
          <p:cNvPr id="16386" name="Notes Placeholder 2">
            <a:extLst>
              <a:ext uri="{FF2B5EF4-FFF2-40B4-BE49-F238E27FC236}">
                <a16:creationId xmlns:a16="http://schemas.microsoft.com/office/drawing/2014/main" id="{34BAE9E8-CAFA-46B4-8221-E6617F5D7F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htonl</a:t>
            </a:r>
          </a:p>
        </p:txBody>
      </p:sp>
      <p:sp>
        <p:nvSpPr>
          <p:cNvPr id="16387" name="Slide Number Placeholder 3">
            <a:extLst>
              <a:ext uri="{FF2B5EF4-FFF2-40B4-BE49-F238E27FC236}">
                <a16:creationId xmlns:a16="http://schemas.microsoft.com/office/drawing/2014/main" id="{5DA5600F-6A24-41CA-B395-0D4909CBA2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defTabSz="966788">
              <a:defRPr sz="2400">
                <a:solidFill>
                  <a:schemeClr val="tx1"/>
                </a:solidFill>
                <a:latin typeface="Times New Roman" panose="02020603050405020304" pitchFamily="18" charset="0"/>
                <a:ea typeface="MS PGothic" panose="020B0600070205080204" pitchFamily="34" charset="-128"/>
              </a:defRPr>
            </a:lvl2pPr>
            <a:lvl3pPr defTabSz="966788">
              <a:defRPr sz="2400">
                <a:solidFill>
                  <a:schemeClr val="tx1"/>
                </a:solidFill>
                <a:latin typeface="Times New Roman" panose="02020603050405020304" pitchFamily="18" charset="0"/>
                <a:ea typeface="MS PGothic" panose="020B0600070205080204" pitchFamily="34" charset="-128"/>
              </a:defRPr>
            </a:lvl3pPr>
            <a:lvl4pPr defTabSz="966788">
              <a:defRPr sz="2400">
                <a:solidFill>
                  <a:schemeClr val="tx1"/>
                </a:solidFill>
                <a:latin typeface="Times New Roman" panose="02020603050405020304" pitchFamily="18" charset="0"/>
                <a:ea typeface="MS PGothic" panose="020B0600070205080204" pitchFamily="34" charset="-128"/>
              </a:defRPr>
            </a:lvl4pPr>
            <a:lvl5pPr defTabSz="966788">
              <a:defRPr sz="2400">
                <a:solidFill>
                  <a:schemeClr val="tx1"/>
                </a:solidFill>
                <a:latin typeface="Times New Roman" panose="02020603050405020304" pitchFamily="18" charset="0"/>
                <a:ea typeface="MS PGothic" panose="020B0600070205080204" pitchFamily="34" charset="-128"/>
              </a:defRPr>
            </a:lvl5pPr>
            <a:lvl6pPr marL="22828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7400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1972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6544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D5A6312-EB34-4337-B012-D743544088B2}" type="slidenum">
              <a:rPr lang="en-US" altLang="en-US" sz="1100"/>
              <a:pPr/>
              <a:t>4</a:t>
            </a:fld>
            <a:endParaRPr lang="en-US" altLang="en-US" sz="1100"/>
          </a:p>
        </p:txBody>
      </p:sp>
    </p:spTree>
    <p:extLst>
      <p:ext uri="{BB962C8B-B14F-4D97-AF65-F5344CB8AC3E}">
        <p14:creationId xmlns:p14="http://schemas.microsoft.com/office/powerpoint/2010/main" val="306554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171C17D-06B4-433E-A160-A5BB5E3FBC90}"/>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61E0F763-B9FC-41D5-B4D5-86E92D671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htonl</a:t>
            </a:r>
          </a:p>
        </p:txBody>
      </p:sp>
      <p:sp>
        <p:nvSpPr>
          <p:cNvPr id="27651" name="Slide Number Placeholder 3">
            <a:extLst>
              <a:ext uri="{FF2B5EF4-FFF2-40B4-BE49-F238E27FC236}">
                <a16:creationId xmlns:a16="http://schemas.microsoft.com/office/drawing/2014/main" id="{1EF1AFC2-2839-4164-8D70-69878E8319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defTabSz="966788">
              <a:defRPr sz="2400">
                <a:solidFill>
                  <a:schemeClr val="tx1"/>
                </a:solidFill>
                <a:latin typeface="Times New Roman" panose="02020603050405020304" pitchFamily="18" charset="0"/>
                <a:ea typeface="MS PGothic" panose="020B0600070205080204" pitchFamily="34" charset="-128"/>
              </a:defRPr>
            </a:lvl2pPr>
            <a:lvl3pPr defTabSz="966788">
              <a:defRPr sz="2400">
                <a:solidFill>
                  <a:schemeClr val="tx1"/>
                </a:solidFill>
                <a:latin typeface="Times New Roman" panose="02020603050405020304" pitchFamily="18" charset="0"/>
                <a:ea typeface="MS PGothic" panose="020B0600070205080204" pitchFamily="34" charset="-128"/>
              </a:defRPr>
            </a:lvl3pPr>
            <a:lvl4pPr defTabSz="966788">
              <a:defRPr sz="2400">
                <a:solidFill>
                  <a:schemeClr val="tx1"/>
                </a:solidFill>
                <a:latin typeface="Times New Roman" panose="02020603050405020304" pitchFamily="18" charset="0"/>
                <a:ea typeface="MS PGothic" panose="020B0600070205080204" pitchFamily="34" charset="-128"/>
              </a:defRPr>
            </a:lvl4pPr>
            <a:lvl5pPr defTabSz="966788">
              <a:defRPr sz="2400">
                <a:solidFill>
                  <a:schemeClr val="tx1"/>
                </a:solidFill>
                <a:latin typeface="Times New Roman" panose="02020603050405020304" pitchFamily="18" charset="0"/>
                <a:ea typeface="MS PGothic" panose="020B0600070205080204" pitchFamily="34" charset="-128"/>
              </a:defRPr>
            </a:lvl5pPr>
            <a:lvl6pPr marL="22828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7400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1972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6544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08DF19F-88B9-4D34-B0A0-5529E23E6714}" type="slidenum">
              <a:rPr lang="en-US" altLang="en-US" sz="1100"/>
              <a:pPr/>
              <a:t>12</a:t>
            </a:fld>
            <a:endParaRPr lang="en-US" altLang="en-US" sz="1100"/>
          </a:p>
        </p:txBody>
      </p:sp>
    </p:spTree>
    <p:extLst>
      <p:ext uri="{BB962C8B-B14F-4D97-AF65-F5344CB8AC3E}">
        <p14:creationId xmlns:p14="http://schemas.microsoft.com/office/powerpoint/2010/main" val="29654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42FFF18-1B46-4599-9D2F-6E5932D7D0E6}"/>
              </a:ext>
            </a:extLst>
          </p:cNvPr>
          <p:cNvSpPr>
            <a:spLocks noGrp="1" noRot="1" noChangeAspect="1" noTextEdit="1"/>
          </p:cNvSpPr>
          <p:nvPr>
            <p:ph type="sldImg"/>
          </p:nvPr>
        </p:nvSpPr>
        <p:spPr>
          <a:ln/>
        </p:spPr>
      </p:sp>
      <p:sp>
        <p:nvSpPr>
          <p:cNvPr id="30722" name="Notes Placeholder 2">
            <a:extLst>
              <a:ext uri="{FF2B5EF4-FFF2-40B4-BE49-F238E27FC236}">
                <a16:creationId xmlns:a16="http://schemas.microsoft.com/office/drawing/2014/main" id="{09DDE4BF-033A-42BB-B70D-20209C3D7B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Network byte order is big endian</a:t>
            </a:r>
          </a:p>
        </p:txBody>
      </p:sp>
      <p:sp>
        <p:nvSpPr>
          <p:cNvPr id="30723" name="Slide Number Placeholder 3">
            <a:extLst>
              <a:ext uri="{FF2B5EF4-FFF2-40B4-BE49-F238E27FC236}">
                <a16:creationId xmlns:a16="http://schemas.microsoft.com/office/drawing/2014/main" id="{FD5FF774-88A8-4DA2-93F2-E1EFD46791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defTabSz="966788">
              <a:defRPr sz="2400">
                <a:solidFill>
                  <a:schemeClr val="tx1"/>
                </a:solidFill>
                <a:latin typeface="Times New Roman" panose="02020603050405020304" pitchFamily="18" charset="0"/>
                <a:ea typeface="MS PGothic" panose="020B0600070205080204" pitchFamily="34" charset="-128"/>
              </a:defRPr>
            </a:lvl2pPr>
            <a:lvl3pPr defTabSz="966788">
              <a:defRPr sz="2400">
                <a:solidFill>
                  <a:schemeClr val="tx1"/>
                </a:solidFill>
                <a:latin typeface="Times New Roman" panose="02020603050405020304" pitchFamily="18" charset="0"/>
                <a:ea typeface="MS PGothic" panose="020B0600070205080204" pitchFamily="34" charset="-128"/>
              </a:defRPr>
            </a:lvl3pPr>
            <a:lvl4pPr defTabSz="966788">
              <a:defRPr sz="2400">
                <a:solidFill>
                  <a:schemeClr val="tx1"/>
                </a:solidFill>
                <a:latin typeface="Times New Roman" panose="02020603050405020304" pitchFamily="18" charset="0"/>
                <a:ea typeface="MS PGothic" panose="020B0600070205080204" pitchFamily="34" charset="-128"/>
              </a:defRPr>
            </a:lvl4pPr>
            <a:lvl5pPr defTabSz="966788">
              <a:defRPr sz="2400">
                <a:solidFill>
                  <a:schemeClr val="tx1"/>
                </a:solidFill>
                <a:latin typeface="Times New Roman" panose="02020603050405020304" pitchFamily="18" charset="0"/>
                <a:ea typeface="MS PGothic" panose="020B0600070205080204" pitchFamily="34" charset="-128"/>
              </a:defRPr>
            </a:lvl5pPr>
            <a:lvl6pPr marL="22828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7400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1972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6544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48902FF-2913-4378-96D1-6BA7F044FA22}" type="slidenum">
              <a:rPr lang="en-US" altLang="en-US" sz="1100"/>
              <a:pPr/>
              <a:t>14</a:t>
            </a:fld>
            <a:endParaRPr lang="en-US" altLang="en-US" sz="1100"/>
          </a:p>
        </p:txBody>
      </p:sp>
    </p:spTree>
    <p:extLst>
      <p:ext uri="{BB962C8B-B14F-4D97-AF65-F5344CB8AC3E}">
        <p14:creationId xmlns:p14="http://schemas.microsoft.com/office/powerpoint/2010/main" val="9334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0209380-6E91-453F-BFCD-8CB99D850E08}"/>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1CE46DE3-FEA5-4B58-9FAC-2E23E4943B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3" name="Slide Number Placeholder 3">
            <a:extLst>
              <a:ext uri="{FF2B5EF4-FFF2-40B4-BE49-F238E27FC236}">
                <a16:creationId xmlns:a16="http://schemas.microsoft.com/office/drawing/2014/main" id="{AC810BC3-C18A-4FFF-B52F-37C74E522E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defTabSz="966788">
              <a:defRPr sz="2400">
                <a:solidFill>
                  <a:schemeClr val="tx1"/>
                </a:solidFill>
                <a:latin typeface="Times New Roman" panose="02020603050405020304" pitchFamily="18" charset="0"/>
                <a:ea typeface="MS PGothic" panose="020B0600070205080204" pitchFamily="34" charset="-128"/>
              </a:defRPr>
            </a:lvl2pPr>
            <a:lvl3pPr defTabSz="966788">
              <a:defRPr sz="2400">
                <a:solidFill>
                  <a:schemeClr val="tx1"/>
                </a:solidFill>
                <a:latin typeface="Times New Roman" panose="02020603050405020304" pitchFamily="18" charset="0"/>
                <a:ea typeface="MS PGothic" panose="020B0600070205080204" pitchFamily="34" charset="-128"/>
              </a:defRPr>
            </a:lvl3pPr>
            <a:lvl4pPr defTabSz="966788">
              <a:defRPr sz="2400">
                <a:solidFill>
                  <a:schemeClr val="tx1"/>
                </a:solidFill>
                <a:latin typeface="Times New Roman" panose="02020603050405020304" pitchFamily="18" charset="0"/>
                <a:ea typeface="MS PGothic" panose="020B0600070205080204" pitchFamily="34" charset="-128"/>
              </a:defRPr>
            </a:lvl4pPr>
            <a:lvl5pPr defTabSz="966788">
              <a:defRPr sz="2400">
                <a:solidFill>
                  <a:schemeClr val="tx1"/>
                </a:solidFill>
                <a:latin typeface="Times New Roman" panose="02020603050405020304" pitchFamily="18" charset="0"/>
                <a:ea typeface="MS PGothic" panose="020B0600070205080204" pitchFamily="34" charset="-128"/>
              </a:defRPr>
            </a:lvl5pPr>
            <a:lvl6pPr marL="22828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7400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1972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654425" indent="3175"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7338482-9279-427E-A624-5C8EAD0CA9A0}" type="slidenum">
              <a:rPr lang="en-US" altLang="en-US" sz="1100"/>
              <a:pPr/>
              <a:t>28</a:t>
            </a:fld>
            <a:endParaRPr lang="en-US" altLang="en-US" sz="1100"/>
          </a:p>
        </p:txBody>
      </p:sp>
    </p:spTree>
    <p:extLst>
      <p:ext uri="{BB962C8B-B14F-4D97-AF65-F5344CB8AC3E}">
        <p14:creationId xmlns:p14="http://schemas.microsoft.com/office/powerpoint/2010/main" val="227083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1/29/2019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70380AC-74DB-438F-9002-5E040156B84A}"/>
              </a:ext>
            </a:extLst>
          </p:cNvPr>
          <p:cNvSpPr>
            <a:spLocks noGrp="1" noChangeArrowheads="1"/>
          </p:cNvSpPr>
          <p:nvPr>
            <p:ph type="ctrTitle"/>
          </p:nvPr>
        </p:nvSpPr>
        <p:spPr/>
        <p:txBody>
          <a:bodyPr/>
          <a:lstStyle/>
          <a:p>
            <a:pPr eaLnBrk="1" hangingPunct="1"/>
            <a:r>
              <a:rPr lang="en-US" altLang="en-US" dirty="0"/>
              <a:t>14-736 Distributed Systems</a:t>
            </a:r>
          </a:p>
        </p:txBody>
      </p:sp>
      <p:sp>
        <p:nvSpPr>
          <p:cNvPr id="10241" name="Rectangle 3">
            <a:extLst>
              <a:ext uri="{FF2B5EF4-FFF2-40B4-BE49-F238E27FC236}">
                <a16:creationId xmlns:a16="http://schemas.microsoft.com/office/drawing/2014/main" id="{111A3465-4087-439E-858E-807E529173D4}"/>
              </a:ext>
            </a:extLst>
          </p:cNvPr>
          <p:cNvSpPr>
            <a:spLocks noGrp="1" noChangeArrowheads="1"/>
          </p:cNvSpPr>
          <p:nvPr>
            <p:ph type="subTitle" idx="1"/>
          </p:nvPr>
        </p:nvSpPr>
        <p:spPr>
          <a:xfrm>
            <a:off x="2417779" y="3531204"/>
            <a:ext cx="9538431" cy="2541431"/>
          </a:xfrm>
        </p:spPr>
        <p:txBody>
          <a:bodyPr>
            <a:normAutofit fontScale="92500" lnSpcReduction="10000"/>
          </a:bodyPr>
          <a:lstStyle/>
          <a:p>
            <a:pPr eaLnBrk="1" hangingPunct="1"/>
            <a:r>
              <a:rPr lang="en-US" altLang="en-US" dirty="0"/>
              <a:t>RPC (Kesden, Spring 2019)</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Many thanks to Profs. </a:t>
            </a:r>
            <a:r>
              <a:rPr lang="en-US" altLang="en-US" dirty="0" err="1"/>
              <a:t>Srini</a:t>
            </a:r>
            <a:r>
              <a:rPr lang="en-US" altLang="en-US" dirty="0"/>
              <a:t> and Agarwal</a:t>
            </a:r>
          </a:p>
          <a:p>
            <a:pPr eaLnBrk="1" hangingPunct="1"/>
            <a:r>
              <a:rPr lang="en-US" altLang="en-US" dirty="0"/>
              <a:t>…most of the PC slides are from their fall 2016 15-440/640 lecture 6 slide deck</a:t>
            </a:r>
          </a:p>
        </p:txBody>
      </p:sp>
      <p:sp>
        <p:nvSpPr>
          <p:cNvPr id="10243" name="Slide Number Placeholder 1">
            <a:extLst>
              <a:ext uri="{FF2B5EF4-FFF2-40B4-BE49-F238E27FC236}">
                <a16:creationId xmlns:a16="http://schemas.microsoft.com/office/drawing/2014/main" id="{ACA8699B-F7FB-4338-927B-26FA4B4BE1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75B0A6E7-9C86-48BD-9E7C-13886CA2F7FC}" type="slidenum">
              <a:rPr lang="en-US" altLang="en-US" sz="1200">
                <a:solidFill>
                  <a:schemeClr val="folHlink"/>
                </a:solidFill>
              </a:rPr>
              <a:pPr>
                <a:spcBef>
                  <a:spcPct val="0"/>
                </a:spcBef>
                <a:buClrTx/>
                <a:buFontTx/>
                <a:buNone/>
              </a:pPr>
              <a:t>1</a:t>
            </a:fld>
            <a:endParaRPr lang="en-US" altLang="en-US" sz="1200">
              <a:solidFill>
                <a:schemeClr val="folHlink"/>
              </a:solidFill>
            </a:endParaRPr>
          </a:p>
        </p:txBody>
      </p:sp>
    </p:spTree>
    <p:extLst>
      <p:ext uri="{BB962C8B-B14F-4D97-AF65-F5344CB8AC3E}">
        <p14:creationId xmlns:p14="http://schemas.microsoft.com/office/powerpoint/2010/main" val="2540380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54EF229-94A0-4CCB-B532-00612452AF03}"/>
              </a:ext>
            </a:extLst>
          </p:cNvPr>
          <p:cNvSpPr>
            <a:spLocks noGrp="1" noChangeArrowheads="1"/>
          </p:cNvSpPr>
          <p:nvPr>
            <p:ph type="title"/>
          </p:nvPr>
        </p:nvSpPr>
        <p:spPr/>
        <p:txBody>
          <a:bodyPr/>
          <a:lstStyle/>
          <a:p>
            <a:r>
              <a:rPr lang="en-US" altLang="en-US"/>
              <a:t>But it</a:t>
            </a:r>
            <a:r>
              <a:rPr lang="ja-JP" altLang="en-US"/>
              <a:t>’</a:t>
            </a:r>
            <a:r>
              <a:rPr lang="en-US" altLang="ja-JP"/>
              <a:t>s not always simple</a:t>
            </a:r>
            <a:endParaRPr lang="en-US" altLang="en-US"/>
          </a:p>
        </p:txBody>
      </p:sp>
      <p:sp>
        <p:nvSpPr>
          <p:cNvPr id="24578" name="Rectangle 2">
            <a:extLst>
              <a:ext uri="{FF2B5EF4-FFF2-40B4-BE49-F238E27FC236}">
                <a16:creationId xmlns:a16="http://schemas.microsoft.com/office/drawing/2014/main" id="{D6B998BD-1D49-404A-90A7-3326142CCAB9}"/>
              </a:ext>
            </a:extLst>
          </p:cNvPr>
          <p:cNvSpPr>
            <a:spLocks noGrp="1" noChangeArrowheads="1"/>
          </p:cNvSpPr>
          <p:nvPr>
            <p:ph idx="1"/>
          </p:nvPr>
        </p:nvSpPr>
        <p:spPr/>
        <p:txBody>
          <a:bodyPr/>
          <a:lstStyle/>
          <a:p>
            <a:r>
              <a:rPr lang="en-US" altLang="en-US"/>
              <a:t>Calling and called procedures run on different machines, with different address spaces</a:t>
            </a:r>
          </a:p>
          <a:p>
            <a:pPr lvl="1"/>
            <a:r>
              <a:rPr lang="en-US" altLang="en-US"/>
              <a:t>And perhaps different environments .. or operating systems ..</a:t>
            </a:r>
          </a:p>
          <a:p>
            <a:r>
              <a:rPr lang="en-US" altLang="en-US"/>
              <a:t>Must convert to local representation of data</a:t>
            </a:r>
          </a:p>
          <a:p>
            <a:r>
              <a:rPr lang="en-US" altLang="en-US"/>
              <a:t>Machines and network can fail</a:t>
            </a:r>
          </a:p>
        </p:txBody>
      </p:sp>
    </p:spTree>
    <p:extLst>
      <p:ext uri="{BB962C8B-B14F-4D97-AF65-F5344CB8AC3E}">
        <p14:creationId xmlns:p14="http://schemas.microsoft.com/office/powerpoint/2010/main" val="20756854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009D2639-2F14-41D1-975D-CEF57370D0BD}"/>
              </a:ext>
            </a:extLst>
          </p:cNvPr>
          <p:cNvSpPr>
            <a:spLocks noGrp="1" noChangeArrowheads="1"/>
          </p:cNvSpPr>
          <p:nvPr>
            <p:ph type="title"/>
          </p:nvPr>
        </p:nvSpPr>
        <p:spPr/>
        <p:txBody>
          <a:bodyPr/>
          <a:lstStyle/>
          <a:p>
            <a:r>
              <a:rPr lang="en-US" altLang="en-US"/>
              <a:t>Stubs: obtaining transparency</a:t>
            </a:r>
          </a:p>
        </p:txBody>
      </p:sp>
      <p:sp>
        <p:nvSpPr>
          <p:cNvPr id="25602" name="Rectangle 3">
            <a:extLst>
              <a:ext uri="{FF2B5EF4-FFF2-40B4-BE49-F238E27FC236}">
                <a16:creationId xmlns:a16="http://schemas.microsoft.com/office/drawing/2014/main" id="{675D3529-17C9-4837-8218-542A6DF6A6A7}"/>
              </a:ext>
            </a:extLst>
          </p:cNvPr>
          <p:cNvSpPr>
            <a:spLocks noGrp="1" noChangeArrowheads="1"/>
          </p:cNvSpPr>
          <p:nvPr>
            <p:ph idx="1"/>
          </p:nvPr>
        </p:nvSpPr>
        <p:spPr/>
        <p:txBody>
          <a:bodyPr>
            <a:normAutofit/>
          </a:bodyPr>
          <a:lstStyle/>
          <a:p>
            <a:pPr>
              <a:lnSpc>
                <a:spcPct val="90000"/>
              </a:lnSpc>
            </a:pPr>
            <a:r>
              <a:rPr lang="en-US" altLang="en-US"/>
              <a:t>Compiler generates from API stubs for a procedure on the client and server</a:t>
            </a:r>
          </a:p>
          <a:p>
            <a:pPr>
              <a:lnSpc>
                <a:spcPct val="90000"/>
              </a:lnSpc>
            </a:pPr>
            <a:r>
              <a:rPr lang="en-US" altLang="en-US"/>
              <a:t>Client stub </a:t>
            </a:r>
          </a:p>
          <a:p>
            <a:pPr lvl="1">
              <a:lnSpc>
                <a:spcPct val="90000"/>
              </a:lnSpc>
            </a:pPr>
            <a:r>
              <a:rPr lang="en-US" altLang="en-US" b="1" u="sng"/>
              <a:t>Marshals</a:t>
            </a:r>
            <a:r>
              <a:rPr lang="en-US" altLang="en-US"/>
              <a:t> arguments into machine-independent format</a:t>
            </a:r>
          </a:p>
          <a:p>
            <a:pPr lvl="1">
              <a:lnSpc>
                <a:spcPct val="90000"/>
              </a:lnSpc>
            </a:pPr>
            <a:r>
              <a:rPr lang="en-US" altLang="en-US"/>
              <a:t>Sends request to server</a:t>
            </a:r>
          </a:p>
          <a:p>
            <a:pPr lvl="1">
              <a:lnSpc>
                <a:spcPct val="90000"/>
              </a:lnSpc>
            </a:pPr>
            <a:r>
              <a:rPr lang="en-US" altLang="en-US"/>
              <a:t>Waits for response</a:t>
            </a:r>
          </a:p>
          <a:p>
            <a:pPr lvl="1">
              <a:lnSpc>
                <a:spcPct val="90000"/>
              </a:lnSpc>
            </a:pPr>
            <a:r>
              <a:rPr lang="en-US" altLang="en-US" b="1" u="sng"/>
              <a:t>Unmarshals</a:t>
            </a:r>
            <a:r>
              <a:rPr lang="en-US" altLang="en-US"/>
              <a:t> result and returns to caller</a:t>
            </a:r>
          </a:p>
          <a:p>
            <a:pPr>
              <a:lnSpc>
                <a:spcPct val="90000"/>
              </a:lnSpc>
            </a:pPr>
            <a:r>
              <a:rPr lang="en-US" altLang="en-US"/>
              <a:t>Server stub</a:t>
            </a:r>
          </a:p>
          <a:p>
            <a:pPr lvl="1">
              <a:lnSpc>
                <a:spcPct val="90000"/>
              </a:lnSpc>
            </a:pPr>
            <a:r>
              <a:rPr lang="en-US" altLang="en-US" b="1" u="sng"/>
              <a:t>Unmarshals</a:t>
            </a:r>
            <a:r>
              <a:rPr lang="en-US" altLang="en-US"/>
              <a:t> arguments and builds stack frame</a:t>
            </a:r>
          </a:p>
          <a:p>
            <a:pPr lvl="1">
              <a:lnSpc>
                <a:spcPct val="90000"/>
              </a:lnSpc>
            </a:pPr>
            <a:r>
              <a:rPr lang="en-US" altLang="en-US"/>
              <a:t>Calls procedure</a:t>
            </a:r>
          </a:p>
          <a:p>
            <a:pPr lvl="1">
              <a:lnSpc>
                <a:spcPct val="90000"/>
              </a:lnSpc>
            </a:pPr>
            <a:r>
              <a:rPr lang="en-US" altLang="en-US"/>
              <a:t>Server stub </a:t>
            </a:r>
            <a:r>
              <a:rPr lang="en-US" altLang="en-US" b="1" u="sng"/>
              <a:t>marshals</a:t>
            </a:r>
            <a:r>
              <a:rPr lang="en-US" altLang="en-US"/>
              <a:t> results and sends reply</a:t>
            </a:r>
          </a:p>
        </p:txBody>
      </p:sp>
      <p:sp>
        <p:nvSpPr>
          <p:cNvPr id="25603" name="Slide Number Placeholder 3">
            <a:extLst>
              <a:ext uri="{FF2B5EF4-FFF2-40B4-BE49-F238E27FC236}">
                <a16:creationId xmlns:a16="http://schemas.microsoft.com/office/drawing/2014/main" id="{92B2F48D-8868-43F0-8C21-386084F422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5C22DCE-62A2-459A-8B88-A5BC06B47437}" type="slidenum">
              <a:rPr lang="en-US" altLang="en-US" sz="1200">
                <a:solidFill>
                  <a:schemeClr val="folHlink"/>
                </a:solidFill>
              </a:rPr>
              <a:pPr>
                <a:spcBef>
                  <a:spcPct val="0"/>
                </a:spcBef>
                <a:buClrTx/>
                <a:buFontTx/>
                <a:buNone/>
              </a:pPr>
              <a:t>11</a:t>
            </a:fld>
            <a:endParaRPr lang="en-US" altLang="en-US" sz="1200">
              <a:solidFill>
                <a:schemeClr val="folHlink"/>
              </a:solidFill>
            </a:endParaRPr>
          </a:p>
        </p:txBody>
      </p:sp>
    </p:spTree>
    <p:extLst>
      <p:ext uri="{BB962C8B-B14F-4D97-AF65-F5344CB8AC3E}">
        <p14:creationId xmlns:p14="http://schemas.microsoft.com/office/powerpoint/2010/main" val="23284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0822AE77-4EBF-48EF-AEB2-F8551B11ECB9}"/>
              </a:ext>
            </a:extLst>
          </p:cNvPr>
          <p:cNvSpPr>
            <a:spLocks noGrp="1" noChangeArrowheads="1"/>
          </p:cNvSpPr>
          <p:nvPr>
            <p:ph type="title"/>
          </p:nvPr>
        </p:nvSpPr>
        <p:spPr/>
        <p:txBody>
          <a:bodyPr/>
          <a:lstStyle/>
          <a:p>
            <a:r>
              <a:rPr lang="en-US" altLang="en-US"/>
              <a:t>Writing it by hand - (again…)</a:t>
            </a:r>
          </a:p>
        </p:txBody>
      </p:sp>
      <p:sp>
        <p:nvSpPr>
          <p:cNvPr id="26626" name="Rectangle 2">
            <a:extLst>
              <a:ext uri="{FF2B5EF4-FFF2-40B4-BE49-F238E27FC236}">
                <a16:creationId xmlns:a16="http://schemas.microsoft.com/office/drawing/2014/main" id="{30C6C662-429D-4039-87E4-ABE2B8DB8D65}"/>
              </a:ext>
            </a:extLst>
          </p:cNvPr>
          <p:cNvSpPr>
            <a:spLocks noGrp="1" noChangeArrowheads="1"/>
          </p:cNvSpPr>
          <p:nvPr>
            <p:ph idx="1"/>
          </p:nvPr>
        </p:nvSpPr>
        <p:spPr/>
        <p:txBody>
          <a:bodyPr/>
          <a:lstStyle/>
          <a:p>
            <a:r>
              <a:rPr lang="en-US" altLang="en-US"/>
              <a:t>E.g., if you had to write a, say, password cracker</a:t>
            </a:r>
          </a:p>
        </p:txBody>
      </p:sp>
      <p:sp>
        <p:nvSpPr>
          <p:cNvPr id="13315" name="AutoShape 3">
            <a:extLst>
              <a:ext uri="{FF2B5EF4-FFF2-40B4-BE49-F238E27FC236}">
                <a16:creationId xmlns:a16="http://schemas.microsoft.com/office/drawing/2014/main" id="{7CB638B5-4F8E-409D-9563-9A608270075B}"/>
              </a:ext>
            </a:extLst>
          </p:cNvPr>
          <p:cNvSpPr>
            <a:spLocks/>
          </p:cNvSpPr>
          <p:nvPr/>
        </p:nvSpPr>
        <p:spPr bwMode="auto">
          <a:xfrm>
            <a:off x="3095625" y="2670176"/>
            <a:ext cx="6000750" cy="3071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8BC"/>
          </a:solidFill>
          <a:ln w="25400" cap="flat" cmpd="sng">
            <a:solidFill>
              <a:srgbClr val="000000"/>
            </a:solidFill>
            <a:prstDash val="solid"/>
            <a:miter lim="0"/>
            <a:headEnd/>
            <a:tailEnd/>
          </a:ln>
          <a:effectLst/>
          <a:extLst>
            <a:ext uri="{AF507438-7753-43e0-B8FC-AC1667EBCBE1}"/>
          </a:extLst>
        </p:spPr>
        <p:txBody>
          <a:bodyPr lIns="0" tIns="0" rIns="0" bIns="0"/>
          <a:lstStyle/>
          <a:p>
            <a:pPr eaLnBrk="1" hangingPunct="1"/>
            <a:r>
              <a:rPr lang="en-US" altLang="en-US" sz="1300">
                <a:effectLst>
                  <a:outerShdw blurRad="38100" dist="38100" dir="2700000" algn="tl">
                    <a:srgbClr val="FFFFFF"/>
                  </a:outerShdw>
                </a:effectLst>
                <a:latin typeface="Courier" charset="0"/>
                <a:sym typeface="Courier" charset="0"/>
              </a:rPr>
              <a:t>struct foomsg {</a:t>
            </a:r>
          </a:p>
          <a:p>
            <a:pPr eaLnBrk="1" hangingPunct="1"/>
            <a:r>
              <a:rPr lang="en-US" altLang="en-US" sz="1300">
                <a:effectLst>
                  <a:outerShdw blurRad="38100" dist="38100" dir="2700000" algn="tl">
                    <a:srgbClr val="FFFFFF"/>
                  </a:outerShdw>
                </a:effectLst>
                <a:latin typeface="Courier" charset="0"/>
                <a:sym typeface="Courier" charset="0"/>
              </a:rPr>
              <a:t>  u_int32_t len;</a:t>
            </a:r>
          </a:p>
          <a:p>
            <a:pPr eaLnBrk="1" hangingPunct="1"/>
            <a:r>
              <a:rPr lang="en-US" altLang="en-US" sz="1300">
                <a:effectLst>
                  <a:outerShdw blurRad="38100" dist="38100" dir="2700000" algn="tl">
                    <a:srgbClr val="FFFFFF"/>
                  </a:outerShdw>
                </a:effectLst>
                <a:latin typeface="Courier" charset="0"/>
                <a:sym typeface="Courier" charset="0"/>
              </a:rPr>
              <a:t>}</a:t>
            </a:r>
          </a:p>
          <a:p>
            <a:pPr eaLnBrk="1" hangingPunct="1"/>
            <a:endParaRPr lang="en-US" altLang="en-US" sz="1300">
              <a:effectLst>
                <a:outerShdw blurRad="38100" dist="38100" dir="2700000" algn="tl">
                  <a:srgbClr val="FFFFFF"/>
                </a:outerShdw>
              </a:effectLst>
              <a:latin typeface="Courier" charset="0"/>
              <a:sym typeface="Courier" charset="0"/>
            </a:endParaRPr>
          </a:p>
          <a:p>
            <a:pPr eaLnBrk="1" hangingPunct="1"/>
            <a:r>
              <a:rPr lang="en-US" altLang="en-US" sz="1300">
                <a:effectLst>
                  <a:outerShdw blurRad="38100" dist="38100" dir="2700000" algn="tl">
                    <a:srgbClr val="FFFFFF"/>
                  </a:outerShdw>
                </a:effectLst>
                <a:latin typeface="Courier" charset="0"/>
                <a:sym typeface="Courier" charset="0"/>
              </a:rPr>
              <a:t>send_foo(char *contents) {</a:t>
            </a:r>
          </a:p>
          <a:p>
            <a:pPr eaLnBrk="1" hangingPunct="1"/>
            <a:r>
              <a:rPr lang="en-US" altLang="en-US" sz="1300">
                <a:effectLst>
                  <a:outerShdw blurRad="38100" dist="38100" dir="2700000" algn="tl">
                    <a:srgbClr val="FFFFFF"/>
                  </a:outerShdw>
                </a:effectLst>
                <a:latin typeface="Courier" charset="0"/>
                <a:sym typeface="Courier" charset="0"/>
              </a:rPr>
              <a:t>   int msglen = sizeof(struct foomsg) + strlen(contents);</a:t>
            </a:r>
          </a:p>
          <a:p>
            <a:pPr eaLnBrk="1" hangingPunct="1"/>
            <a:r>
              <a:rPr lang="en-US" altLang="en-US" sz="1300">
                <a:effectLst>
                  <a:outerShdw blurRad="38100" dist="38100" dir="2700000" algn="tl">
                    <a:srgbClr val="FFFFFF"/>
                  </a:outerShdw>
                </a:effectLst>
                <a:latin typeface="Courier" charset="0"/>
                <a:sym typeface="Courier" charset="0"/>
              </a:rPr>
              <a:t>   char buf = malloc(msglen);</a:t>
            </a:r>
          </a:p>
          <a:p>
            <a:pPr eaLnBrk="1" hangingPunct="1"/>
            <a:r>
              <a:rPr lang="en-US" altLang="en-US" sz="1400" b="1">
                <a:solidFill>
                  <a:srgbClr val="FF0000"/>
                </a:solidFill>
                <a:effectLst>
                  <a:outerShdw blurRad="38100" dist="38100" dir="2700000" algn="tl">
                    <a:srgbClr val="000000"/>
                  </a:outerShdw>
                </a:effectLst>
                <a:latin typeface="Courier" charset="0"/>
                <a:sym typeface="Courier" charset="0"/>
              </a:rPr>
              <a:t>   struct foomsg *fm = (struct foomsg *)buf;</a:t>
            </a:r>
          </a:p>
          <a:p>
            <a:pPr eaLnBrk="1" hangingPunct="1"/>
            <a:r>
              <a:rPr lang="en-US" altLang="en-US" sz="1400" b="1">
                <a:solidFill>
                  <a:srgbClr val="FF0000"/>
                </a:solidFill>
                <a:effectLst>
                  <a:outerShdw blurRad="38100" dist="38100" dir="2700000" algn="tl">
                    <a:srgbClr val="000000"/>
                  </a:outerShdw>
                </a:effectLst>
                <a:latin typeface="Courier" charset="0"/>
                <a:sym typeface="Courier" charset="0"/>
              </a:rPr>
              <a:t>   fm-&gt;len = htonl(strlen(contents));</a:t>
            </a:r>
          </a:p>
          <a:p>
            <a:pPr eaLnBrk="1" hangingPunct="1"/>
            <a:r>
              <a:rPr lang="en-US" altLang="en-US" sz="1400" b="1">
                <a:solidFill>
                  <a:srgbClr val="FF0000"/>
                </a:solidFill>
                <a:effectLst>
                  <a:outerShdw blurRad="38100" dist="38100" dir="2700000" algn="tl">
                    <a:srgbClr val="000000"/>
                  </a:outerShdw>
                </a:effectLst>
                <a:latin typeface="Courier" charset="0"/>
                <a:sym typeface="Courier" charset="0"/>
              </a:rPr>
              <a:t>   memcpy(buf + sizeof(struct foomsg),</a:t>
            </a:r>
          </a:p>
          <a:p>
            <a:pPr eaLnBrk="1" hangingPunct="1"/>
            <a:r>
              <a:rPr lang="en-US" altLang="en-US" sz="1400" b="1">
                <a:solidFill>
                  <a:srgbClr val="FF0000"/>
                </a:solidFill>
                <a:effectLst>
                  <a:outerShdw blurRad="38100" dist="38100" dir="2700000" algn="tl">
                    <a:srgbClr val="000000"/>
                  </a:outerShdw>
                </a:effectLst>
                <a:latin typeface="Courier" charset="0"/>
                <a:sym typeface="Courier" charset="0"/>
              </a:rPr>
              <a:t>          contents,</a:t>
            </a:r>
          </a:p>
          <a:p>
            <a:pPr eaLnBrk="1" hangingPunct="1"/>
            <a:r>
              <a:rPr lang="en-US" altLang="en-US" sz="1400" b="1">
                <a:solidFill>
                  <a:srgbClr val="FF0000"/>
                </a:solidFill>
                <a:effectLst>
                  <a:outerShdw blurRad="38100" dist="38100" dir="2700000" algn="tl">
                    <a:srgbClr val="000000"/>
                  </a:outerShdw>
                </a:effectLst>
                <a:latin typeface="Courier" charset="0"/>
                <a:sym typeface="Courier" charset="0"/>
              </a:rPr>
              <a:t>          strlen(contents));</a:t>
            </a:r>
          </a:p>
          <a:p>
            <a:pPr eaLnBrk="1" hangingPunct="1"/>
            <a:r>
              <a:rPr lang="en-US" altLang="en-US" sz="1300">
                <a:effectLst>
                  <a:outerShdw blurRad="38100" dist="38100" dir="2700000" algn="tl">
                    <a:srgbClr val="FFFFFF"/>
                  </a:outerShdw>
                </a:effectLst>
                <a:latin typeface="Courier" charset="0"/>
                <a:sym typeface="Courier" charset="0"/>
              </a:rPr>
              <a:t>   write(outsock, buf, msglen);</a:t>
            </a:r>
          </a:p>
          <a:p>
            <a:pPr eaLnBrk="1" hangingPunct="1"/>
            <a:r>
              <a:rPr lang="en-US" altLang="en-US" sz="1300">
                <a:effectLst>
                  <a:outerShdw blurRad="38100" dist="38100" dir="2700000" algn="tl">
                    <a:srgbClr val="FFFFFF"/>
                  </a:outerShdw>
                </a:effectLst>
                <a:latin typeface="Courier" charset="0"/>
                <a:sym typeface="Courier" charset="0"/>
              </a:rPr>
              <a:t>}</a:t>
            </a:r>
            <a:endParaRPr lang="en-US" altLang="en-US"/>
          </a:p>
        </p:txBody>
      </p:sp>
      <p:sp>
        <p:nvSpPr>
          <p:cNvPr id="26628" name="AutoShape 4">
            <a:extLst>
              <a:ext uri="{FF2B5EF4-FFF2-40B4-BE49-F238E27FC236}">
                <a16:creationId xmlns:a16="http://schemas.microsoft.com/office/drawing/2014/main" id="{4F97FC35-004A-4242-A887-50BE32B4BECC}"/>
              </a:ext>
            </a:extLst>
          </p:cNvPr>
          <p:cNvSpPr>
            <a:spLocks/>
          </p:cNvSpPr>
          <p:nvPr/>
        </p:nvSpPr>
        <p:spPr bwMode="auto">
          <a:xfrm>
            <a:off x="3486100" y="5741989"/>
            <a:ext cx="4343400" cy="509588"/>
          </a:xfrm>
          <a:custGeom>
            <a:avLst/>
            <a:gdLst>
              <a:gd name="T0" fmla="*/ 2147483646 w 21600"/>
              <a:gd name="T1" fmla="*/ 141814306 h 21600"/>
              <a:gd name="T2" fmla="*/ 2147483646 w 21600"/>
              <a:gd name="T3" fmla="*/ 141814306 h 21600"/>
              <a:gd name="T4" fmla="*/ 2147483646 w 21600"/>
              <a:gd name="T5" fmla="*/ 141814306 h 21600"/>
              <a:gd name="T6" fmla="*/ 2147483646 w 21600"/>
              <a:gd name="T7" fmla="*/ 1418143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7" tIns="35717" rIns="35717" bIns="35717" anchor="ctr"/>
          <a:lstStyle/>
          <a:p>
            <a:pPr eaLnBrk="1" hangingPunct="1"/>
            <a:r>
              <a:rPr lang="en-US" altLang="en-US" dirty="0"/>
              <a:t>Then wait for response, etc.</a:t>
            </a:r>
          </a:p>
        </p:txBody>
      </p:sp>
    </p:spTree>
    <p:extLst>
      <p:ext uri="{BB962C8B-B14F-4D97-AF65-F5344CB8AC3E}">
        <p14:creationId xmlns:p14="http://schemas.microsoft.com/office/powerpoint/2010/main" val="11386922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98A3B8D0-B397-43C4-883C-89519513777D}"/>
              </a:ext>
            </a:extLst>
          </p:cNvPr>
          <p:cNvSpPr>
            <a:spLocks noGrp="1" noChangeArrowheads="1"/>
          </p:cNvSpPr>
          <p:nvPr>
            <p:ph type="title"/>
          </p:nvPr>
        </p:nvSpPr>
        <p:spPr/>
        <p:txBody>
          <a:bodyPr/>
          <a:lstStyle/>
          <a:p>
            <a:r>
              <a:rPr lang="en-US" altLang="en-US"/>
              <a:t>Marshaling and Unmarshaling</a:t>
            </a:r>
          </a:p>
        </p:txBody>
      </p:sp>
      <p:sp>
        <p:nvSpPr>
          <p:cNvPr id="28674" name="Rectangle 2">
            <a:extLst>
              <a:ext uri="{FF2B5EF4-FFF2-40B4-BE49-F238E27FC236}">
                <a16:creationId xmlns:a16="http://schemas.microsoft.com/office/drawing/2014/main" id="{25FCC27B-8815-420F-85B8-167B1358F62B}"/>
              </a:ext>
            </a:extLst>
          </p:cNvPr>
          <p:cNvSpPr>
            <a:spLocks noGrp="1" noChangeArrowheads="1"/>
          </p:cNvSpPr>
          <p:nvPr>
            <p:ph idx="1"/>
          </p:nvPr>
        </p:nvSpPr>
        <p:spPr/>
        <p:txBody>
          <a:bodyPr>
            <a:normAutofit fontScale="92500" lnSpcReduction="10000"/>
          </a:bodyPr>
          <a:lstStyle/>
          <a:p>
            <a:pPr>
              <a:lnSpc>
                <a:spcPct val="90000"/>
              </a:lnSpc>
            </a:pPr>
            <a:r>
              <a:rPr lang="en-US" altLang="en-US" sz="2600"/>
              <a:t>(From example)  htonl() -- </a:t>
            </a:r>
            <a:r>
              <a:rPr lang="ja-JP" altLang="en-US" sz="2600"/>
              <a:t>“</a:t>
            </a:r>
            <a:r>
              <a:rPr lang="en-US" altLang="ja-JP" sz="2600"/>
              <a:t>host to network-byte-order, long</a:t>
            </a:r>
            <a:r>
              <a:rPr lang="ja-JP" altLang="en-US" sz="2600"/>
              <a:t>”</a:t>
            </a:r>
            <a:r>
              <a:rPr lang="en-US" altLang="ja-JP" sz="2600"/>
              <a:t>.</a:t>
            </a:r>
          </a:p>
          <a:p>
            <a:pPr lvl="1">
              <a:lnSpc>
                <a:spcPct val="90000"/>
              </a:lnSpc>
            </a:pPr>
            <a:r>
              <a:rPr lang="en-US" altLang="en-US" sz="2200"/>
              <a:t>network-byte-order (big-endian) standardized to deal with cross-platform variance</a:t>
            </a:r>
          </a:p>
          <a:p>
            <a:pPr>
              <a:lnSpc>
                <a:spcPct val="90000"/>
              </a:lnSpc>
            </a:pPr>
            <a:r>
              <a:rPr lang="en-US" altLang="en-US" sz="2600"/>
              <a:t>Note how we arbitrarily decided to send the string by sending its length followed by L bytes of the string?  That</a:t>
            </a:r>
            <a:r>
              <a:rPr lang="ja-JP" altLang="en-US" sz="2600"/>
              <a:t>’</a:t>
            </a:r>
            <a:r>
              <a:rPr lang="en-US" altLang="ja-JP" sz="2600"/>
              <a:t>s marshalling, too.</a:t>
            </a:r>
          </a:p>
          <a:p>
            <a:pPr>
              <a:lnSpc>
                <a:spcPct val="90000"/>
              </a:lnSpc>
            </a:pPr>
            <a:r>
              <a:rPr lang="en-US" altLang="en-US" sz="2600"/>
              <a:t>Floating point...</a:t>
            </a:r>
          </a:p>
          <a:p>
            <a:pPr>
              <a:lnSpc>
                <a:spcPct val="90000"/>
              </a:lnSpc>
            </a:pPr>
            <a:r>
              <a:rPr lang="en-US" altLang="en-US" sz="2600"/>
              <a:t>Nested structures?  (Design question for the RPC system - do you support them?)</a:t>
            </a:r>
          </a:p>
          <a:p>
            <a:pPr>
              <a:lnSpc>
                <a:spcPct val="90000"/>
              </a:lnSpc>
            </a:pPr>
            <a:r>
              <a:rPr lang="en-US" altLang="en-US" sz="2600"/>
              <a:t>Complex datastructures?  (Some RPC systems let you send lists and maps as first-order objects)</a:t>
            </a:r>
          </a:p>
        </p:txBody>
      </p:sp>
    </p:spTree>
    <p:extLst>
      <p:ext uri="{BB962C8B-B14F-4D97-AF65-F5344CB8AC3E}">
        <p14:creationId xmlns:p14="http://schemas.microsoft.com/office/powerpoint/2010/main" val="17011470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B6945F30-BEDF-411D-AD91-91C3AE0D0305}"/>
              </a:ext>
            </a:extLst>
          </p:cNvPr>
          <p:cNvSpPr>
            <a:spLocks noGrp="1" noChangeArrowheads="1"/>
          </p:cNvSpPr>
          <p:nvPr>
            <p:ph type="title"/>
          </p:nvPr>
        </p:nvSpPr>
        <p:spPr/>
        <p:txBody>
          <a:bodyPr/>
          <a:lstStyle/>
          <a:p>
            <a:r>
              <a:rPr lang="en-US" altLang="en-US"/>
              <a:t>Endian</a:t>
            </a:r>
          </a:p>
        </p:txBody>
      </p:sp>
      <p:sp>
        <p:nvSpPr>
          <p:cNvPr id="29698" name="Rectangle 3">
            <a:extLst>
              <a:ext uri="{FF2B5EF4-FFF2-40B4-BE49-F238E27FC236}">
                <a16:creationId xmlns:a16="http://schemas.microsoft.com/office/drawing/2014/main" id="{7A0557D4-BDD9-4ACA-BC08-990859F0BE3F}"/>
              </a:ext>
            </a:extLst>
          </p:cNvPr>
          <p:cNvSpPr>
            <a:spLocks noGrp="1" noChangeArrowheads="1"/>
          </p:cNvSpPr>
          <p:nvPr>
            <p:ph idx="1"/>
          </p:nvPr>
        </p:nvSpPr>
        <p:spPr>
          <a:xfrm>
            <a:off x="1905000" y="3810000"/>
            <a:ext cx="8382000" cy="1828800"/>
          </a:xfrm>
        </p:spPr>
        <p:txBody>
          <a:bodyPr/>
          <a:lstStyle/>
          <a:p>
            <a:pPr marL="609600" indent="-609600">
              <a:lnSpc>
                <a:spcPct val="90000"/>
              </a:lnSpc>
              <a:buFontTx/>
              <a:buAutoNum type="alphaLcParenR"/>
            </a:pPr>
            <a:r>
              <a:rPr lang="en-US" altLang="en-US" sz="2400" dirty="0"/>
              <a:t>Original message on x86 (Little Endian)</a:t>
            </a:r>
          </a:p>
          <a:p>
            <a:pPr marL="609600" indent="-609600">
              <a:lnSpc>
                <a:spcPct val="90000"/>
              </a:lnSpc>
              <a:buFontTx/>
              <a:buAutoNum type="alphaLcParenR"/>
            </a:pPr>
            <a:r>
              <a:rPr lang="en-US" altLang="en-US" sz="2400" dirty="0"/>
              <a:t>The message after receipt on the SPARC (Big Endian)</a:t>
            </a:r>
          </a:p>
          <a:p>
            <a:pPr marL="609600" indent="-609600">
              <a:lnSpc>
                <a:spcPct val="90000"/>
              </a:lnSpc>
              <a:buFontTx/>
              <a:buAutoNum type="alphaLcParenR"/>
            </a:pPr>
            <a:r>
              <a:rPr lang="en-US" altLang="en-US" sz="2400" dirty="0"/>
              <a:t>The message after being inverted. The little numbers in boxes indicate the address of each byte</a:t>
            </a:r>
            <a:endParaRPr lang="en-US" altLang="en-US" dirty="0"/>
          </a:p>
        </p:txBody>
      </p:sp>
      <p:pic>
        <p:nvPicPr>
          <p:cNvPr id="29699" name="Picture 4">
            <a:extLst>
              <a:ext uri="{FF2B5EF4-FFF2-40B4-BE49-F238E27FC236}">
                <a16:creationId xmlns:a16="http://schemas.microsoft.com/office/drawing/2014/main" id="{3E762153-9992-446F-ACA2-1221F9291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93" t="46979" r="20309" b="42296"/>
          <a:stretch>
            <a:fillRect/>
          </a:stretch>
        </p:blipFill>
        <p:spPr bwMode="auto">
          <a:xfrm>
            <a:off x="3574931" y="578197"/>
            <a:ext cx="77247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91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1902A27F-E7FF-4032-81D8-F93405FE02C9}"/>
              </a:ext>
            </a:extLst>
          </p:cNvPr>
          <p:cNvSpPr>
            <a:spLocks noGrp="1" noChangeArrowheads="1"/>
          </p:cNvSpPr>
          <p:nvPr>
            <p:ph type="title"/>
          </p:nvPr>
        </p:nvSpPr>
        <p:spPr/>
        <p:txBody>
          <a:bodyPr/>
          <a:lstStyle/>
          <a:p>
            <a:r>
              <a:rPr lang="ja-JP" altLang="en-US"/>
              <a:t>“</a:t>
            </a:r>
            <a:r>
              <a:rPr lang="en-US" altLang="ja-JP"/>
              <a:t>stubs</a:t>
            </a:r>
            <a:r>
              <a:rPr lang="ja-JP" altLang="en-US"/>
              <a:t>”</a:t>
            </a:r>
            <a:r>
              <a:rPr lang="en-US" altLang="ja-JP"/>
              <a:t> and IDLs</a:t>
            </a:r>
            <a:endParaRPr lang="en-US" altLang="en-US"/>
          </a:p>
        </p:txBody>
      </p:sp>
      <p:sp>
        <p:nvSpPr>
          <p:cNvPr id="31746" name="Rectangle 2">
            <a:extLst>
              <a:ext uri="{FF2B5EF4-FFF2-40B4-BE49-F238E27FC236}">
                <a16:creationId xmlns:a16="http://schemas.microsoft.com/office/drawing/2014/main" id="{E53EFFC6-E95F-4A77-A230-25439ED6746F}"/>
              </a:ext>
            </a:extLst>
          </p:cNvPr>
          <p:cNvSpPr>
            <a:spLocks noGrp="1" noChangeArrowheads="1"/>
          </p:cNvSpPr>
          <p:nvPr>
            <p:ph idx="1"/>
          </p:nvPr>
        </p:nvSpPr>
        <p:spPr/>
        <p:txBody>
          <a:bodyPr/>
          <a:lstStyle/>
          <a:p>
            <a:r>
              <a:rPr lang="en-US" altLang="en-US"/>
              <a:t>RPC stubs do the work of marshaling and unmarshaling data</a:t>
            </a:r>
          </a:p>
          <a:p>
            <a:r>
              <a:rPr lang="en-US" altLang="en-US"/>
              <a:t>But how do they know how to do it?</a:t>
            </a:r>
          </a:p>
          <a:p>
            <a:r>
              <a:rPr lang="en-US" altLang="en-US"/>
              <a:t>Typically:  Write a description of the function signature using an IDL -- interface definition language.</a:t>
            </a:r>
          </a:p>
          <a:p>
            <a:pPr lvl="1"/>
            <a:r>
              <a:rPr lang="en-US" altLang="en-US"/>
              <a:t>Lots of these.  Some look like C, some look like XML, ... details don</a:t>
            </a:r>
            <a:r>
              <a:rPr lang="ja-JP" altLang="en-US"/>
              <a:t>’</a:t>
            </a:r>
            <a:r>
              <a:rPr lang="en-US" altLang="ja-JP"/>
              <a:t>t matter much.</a:t>
            </a:r>
            <a:endParaRPr lang="en-US" altLang="en-US"/>
          </a:p>
        </p:txBody>
      </p:sp>
    </p:spTree>
    <p:extLst>
      <p:ext uri="{BB962C8B-B14F-4D97-AF65-F5344CB8AC3E}">
        <p14:creationId xmlns:p14="http://schemas.microsoft.com/office/powerpoint/2010/main" val="24255099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3DC5D433-0B00-45F2-98C9-82E7E92FCDA5}"/>
              </a:ext>
            </a:extLst>
          </p:cNvPr>
          <p:cNvSpPr>
            <a:spLocks noGrp="1" noChangeArrowheads="1"/>
          </p:cNvSpPr>
          <p:nvPr>
            <p:ph type="title"/>
          </p:nvPr>
        </p:nvSpPr>
        <p:spPr/>
        <p:txBody>
          <a:bodyPr/>
          <a:lstStyle/>
          <a:p>
            <a:r>
              <a:rPr lang="en-US" altLang="en-US"/>
              <a:t>Passing Value Parameters (1)</a:t>
            </a:r>
          </a:p>
        </p:txBody>
      </p:sp>
      <p:sp>
        <p:nvSpPr>
          <p:cNvPr id="32770" name="Rectangle 3">
            <a:extLst>
              <a:ext uri="{FF2B5EF4-FFF2-40B4-BE49-F238E27FC236}">
                <a16:creationId xmlns:a16="http://schemas.microsoft.com/office/drawing/2014/main" id="{747A51B4-8BC0-4B06-BB74-9D9F55BF1622}"/>
              </a:ext>
            </a:extLst>
          </p:cNvPr>
          <p:cNvSpPr>
            <a:spLocks noGrp="1" noChangeArrowheads="1"/>
          </p:cNvSpPr>
          <p:nvPr>
            <p:ph idx="1"/>
          </p:nvPr>
        </p:nvSpPr>
        <p:spPr>
          <a:xfrm>
            <a:off x="1981201" y="5257800"/>
            <a:ext cx="8475663" cy="990600"/>
          </a:xfrm>
        </p:spPr>
        <p:txBody>
          <a:bodyPr/>
          <a:lstStyle/>
          <a:p>
            <a:r>
              <a:rPr lang="en-US" altLang="en-US"/>
              <a:t>The steps involved in a doing a </a:t>
            </a:r>
            <a:br>
              <a:rPr lang="en-US" altLang="en-US"/>
            </a:br>
            <a:r>
              <a:rPr lang="en-US" altLang="en-US"/>
              <a:t>remote computation through RPC.</a:t>
            </a:r>
          </a:p>
        </p:txBody>
      </p:sp>
      <p:sp>
        <p:nvSpPr>
          <p:cNvPr id="32771" name="Slide Number Placeholder 6">
            <a:extLst>
              <a:ext uri="{FF2B5EF4-FFF2-40B4-BE49-F238E27FC236}">
                <a16:creationId xmlns:a16="http://schemas.microsoft.com/office/drawing/2014/main" id="{EEA6184A-A308-47CB-9104-20B05D8DF5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0E1F626E-453F-4CD5-919D-962337D4AD59}" type="slidenum">
              <a:rPr lang="en-US" altLang="en-US" sz="1200">
                <a:solidFill>
                  <a:schemeClr val="folHlink"/>
                </a:solidFill>
              </a:rPr>
              <a:pPr>
                <a:spcBef>
                  <a:spcPct val="0"/>
                </a:spcBef>
                <a:buClrTx/>
                <a:buFontTx/>
                <a:buNone/>
              </a:pPr>
              <a:t>16</a:t>
            </a:fld>
            <a:endParaRPr lang="en-US" altLang="en-US" sz="1200">
              <a:solidFill>
                <a:schemeClr val="folHlink"/>
              </a:solidFill>
            </a:endParaRPr>
          </a:p>
        </p:txBody>
      </p:sp>
      <p:pic>
        <p:nvPicPr>
          <p:cNvPr id="32772" name="Picture 4" descr="04-07">
            <a:extLst>
              <a:ext uri="{FF2B5EF4-FFF2-40B4-BE49-F238E27FC236}">
                <a16:creationId xmlns:a16="http://schemas.microsoft.com/office/drawing/2014/main" id="{A5969363-D973-4958-A623-B6B2BAD82E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3464" y="1600200"/>
            <a:ext cx="7907337"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5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C3537798-28E7-465A-A667-09DBD18052BE}"/>
              </a:ext>
            </a:extLst>
          </p:cNvPr>
          <p:cNvSpPr>
            <a:spLocks noGrp="1" noChangeArrowheads="1"/>
          </p:cNvSpPr>
          <p:nvPr>
            <p:ph type="title"/>
          </p:nvPr>
        </p:nvSpPr>
        <p:spPr/>
        <p:txBody>
          <a:bodyPr/>
          <a:lstStyle/>
          <a:p>
            <a:r>
              <a:rPr lang="en-US" altLang="en-US"/>
              <a:t>Remote Procedure Calls (1)</a:t>
            </a:r>
          </a:p>
        </p:txBody>
      </p:sp>
      <p:sp>
        <p:nvSpPr>
          <p:cNvPr id="33794" name="Rectangle 3">
            <a:extLst>
              <a:ext uri="{FF2B5EF4-FFF2-40B4-BE49-F238E27FC236}">
                <a16:creationId xmlns:a16="http://schemas.microsoft.com/office/drawing/2014/main" id="{6B0E33E0-1EA1-499E-A8E2-643C85BE7E81}"/>
              </a:ext>
            </a:extLst>
          </p:cNvPr>
          <p:cNvSpPr>
            <a:spLocks noGrp="1" noChangeArrowheads="1"/>
          </p:cNvSpPr>
          <p:nvPr>
            <p:ph idx="1"/>
          </p:nvPr>
        </p:nvSpPr>
        <p:spPr>
          <a:xfrm>
            <a:off x="1451579" y="1909312"/>
            <a:ext cx="9603275" cy="4643887"/>
          </a:xfrm>
        </p:spPr>
        <p:txBody>
          <a:bodyPr/>
          <a:lstStyle/>
          <a:p>
            <a:pPr marL="182563" indent="0">
              <a:lnSpc>
                <a:spcPct val="90000"/>
              </a:lnSpc>
              <a:buNone/>
            </a:pPr>
            <a:r>
              <a:rPr lang="en-US" altLang="en-US" sz="2400" dirty="0"/>
              <a:t>A remote procedure call occurs in the following steps:</a:t>
            </a:r>
          </a:p>
          <a:p>
            <a:pPr marL="696913" indent="-514350">
              <a:lnSpc>
                <a:spcPct val="90000"/>
              </a:lnSpc>
            </a:pPr>
            <a:endParaRPr lang="en-US" altLang="en-US" sz="2400" dirty="0"/>
          </a:p>
          <a:p>
            <a:pPr marL="696913" indent="-514350">
              <a:lnSpc>
                <a:spcPct val="90000"/>
              </a:lnSpc>
              <a:buFontTx/>
              <a:buAutoNum type="arabicPeriod"/>
            </a:pPr>
            <a:r>
              <a:rPr lang="en-US" altLang="en-US" sz="2400" dirty="0"/>
              <a:t>The client procedure calls the client stub in the normal way.</a:t>
            </a:r>
          </a:p>
          <a:p>
            <a:pPr marL="696913" indent="-514350">
              <a:lnSpc>
                <a:spcPct val="90000"/>
              </a:lnSpc>
              <a:buFontTx/>
              <a:buAutoNum type="arabicPeriod"/>
            </a:pPr>
            <a:r>
              <a:rPr lang="en-US" altLang="en-US" sz="2400" dirty="0"/>
              <a:t>The client stub builds a message and calls the local operating system.</a:t>
            </a:r>
          </a:p>
          <a:p>
            <a:pPr marL="696913" indent="-514350">
              <a:lnSpc>
                <a:spcPct val="90000"/>
              </a:lnSpc>
              <a:buFontTx/>
              <a:buAutoNum type="arabicPeriod"/>
            </a:pPr>
            <a:r>
              <a:rPr lang="en-US" altLang="en-US" sz="2400" dirty="0"/>
              <a:t>The client’s OS sends the message to the remote OS.</a:t>
            </a:r>
          </a:p>
          <a:p>
            <a:pPr marL="696913" indent="-514350">
              <a:lnSpc>
                <a:spcPct val="90000"/>
              </a:lnSpc>
              <a:buFontTx/>
              <a:buAutoNum type="arabicPeriod"/>
            </a:pPr>
            <a:r>
              <a:rPr lang="en-US" altLang="en-US" sz="2400" dirty="0"/>
              <a:t>The remote OS gives the message to the server stub.</a:t>
            </a:r>
          </a:p>
          <a:p>
            <a:pPr marL="696913" indent="-514350">
              <a:lnSpc>
                <a:spcPct val="90000"/>
              </a:lnSpc>
              <a:buFontTx/>
              <a:buAutoNum type="arabicPeriod"/>
            </a:pPr>
            <a:r>
              <a:rPr lang="en-US" altLang="en-US" sz="2400" dirty="0"/>
              <a:t>The server stub unpacks the parameters and calls the server.</a:t>
            </a:r>
            <a:br>
              <a:rPr lang="en-US" altLang="en-US" sz="2400" dirty="0"/>
            </a:br>
            <a:r>
              <a:rPr lang="en-US" altLang="en-US" sz="2400" dirty="0"/>
              <a:t>                </a:t>
            </a:r>
          </a:p>
          <a:p>
            <a:pPr marL="696913" indent="-514350">
              <a:lnSpc>
                <a:spcPct val="90000"/>
              </a:lnSpc>
              <a:buNone/>
            </a:pPr>
            <a:r>
              <a:rPr lang="en-US" altLang="en-US" sz="2400" dirty="0"/>
              <a:t> Continued …</a:t>
            </a:r>
          </a:p>
        </p:txBody>
      </p:sp>
      <p:sp>
        <p:nvSpPr>
          <p:cNvPr id="33795" name="Slide Number Placeholder 5">
            <a:extLst>
              <a:ext uri="{FF2B5EF4-FFF2-40B4-BE49-F238E27FC236}">
                <a16:creationId xmlns:a16="http://schemas.microsoft.com/office/drawing/2014/main" id="{A908DFD1-26C9-4BCA-96A0-67E4FA1CCA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2CE14949-B257-4726-B134-2157016034F7}" type="slidenum">
              <a:rPr lang="en-US" altLang="en-US" sz="1200">
                <a:solidFill>
                  <a:schemeClr val="folHlink"/>
                </a:solidFill>
              </a:rPr>
              <a:pPr>
                <a:spcBef>
                  <a:spcPct val="0"/>
                </a:spcBef>
                <a:buClrTx/>
                <a:buFontTx/>
                <a:buNone/>
              </a:pPr>
              <a:t>17</a:t>
            </a:fld>
            <a:endParaRPr lang="en-US" altLang="en-US" sz="1200">
              <a:solidFill>
                <a:schemeClr val="folHlink"/>
              </a:solidFill>
            </a:endParaRPr>
          </a:p>
        </p:txBody>
      </p:sp>
    </p:spTree>
    <p:extLst>
      <p:ext uri="{BB962C8B-B14F-4D97-AF65-F5344CB8AC3E}">
        <p14:creationId xmlns:p14="http://schemas.microsoft.com/office/powerpoint/2010/main" val="40654102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77D00DD2-944A-49AC-8E30-E1EF6ED4CFC6}"/>
              </a:ext>
            </a:extLst>
          </p:cNvPr>
          <p:cNvSpPr>
            <a:spLocks noGrp="1" noChangeArrowheads="1"/>
          </p:cNvSpPr>
          <p:nvPr>
            <p:ph type="title"/>
          </p:nvPr>
        </p:nvSpPr>
        <p:spPr/>
        <p:txBody>
          <a:bodyPr/>
          <a:lstStyle/>
          <a:p>
            <a:r>
              <a:rPr lang="en-US" altLang="en-US"/>
              <a:t>Remote Procedure Calls (2)</a:t>
            </a:r>
          </a:p>
        </p:txBody>
      </p:sp>
      <p:sp>
        <p:nvSpPr>
          <p:cNvPr id="34818" name="Rectangle 3">
            <a:extLst>
              <a:ext uri="{FF2B5EF4-FFF2-40B4-BE49-F238E27FC236}">
                <a16:creationId xmlns:a16="http://schemas.microsoft.com/office/drawing/2014/main" id="{A8162BA7-2F78-4340-AF96-F2C183CBDB8F}"/>
              </a:ext>
            </a:extLst>
          </p:cNvPr>
          <p:cNvSpPr>
            <a:spLocks noGrp="1" noChangeArrowheads="1"/>
          </p:cNvSpPr>
          <p:nvPr>
            <p:ph idx="1"/>
          </p:nvPr>
        </p:nvSpPr>
        <p:spPr/>
        <p:txBody>
          <a:bodyPr>
            <a:normAutofit/>
          </a:bodyPr>
          <a:lstStyle/>
          <a:p>
            <a:pPr>
              <a:lnSpc>
                <a:spcPct val="80000"/>
              </a:lnSpc>
            </a:pPr>
            <a:r>
              <a:rPr lang="en-US" altLang="en-US" sz="2600"/>
              <a:t>A remote procedure call occurs in the following steps (continued):</a:t>
            </a:r>
          </a:p>
          <a:p>
            <a:pPr>
              <a:lnSpc>
                <a:spcPct val="80000"/>
              </a:lnSpc>
            </a:pPr>
            <a:endParaRPr lang="en-US" altLang="en-US" sz="2600"/>
          </a:p>
          <a:p>
            <a:pPr>
              <a:lnSpc>
                <a:spcPct val="80000"/>
              </a:lnSpc>
              <a:buFontTx/>
              <a:buAutoNum type="arabicPeriod" startAt="6"/>
            </a:pPr>
            <a:r>
              <a:rPr lang="en-US" altLang="en-US" sz="2600"/>
              <a:t>The server does the work and returns the result to the stub.</a:t>
            </a:r>
          </a:p>
          <a:p>
            <a:pPr>
              <a:lnSpc>
                <a:spcPct val="80000"/>
              </a:lnSpc>
              <a:buFontTx/>
              <a:buAutoNum type="arabicPeriod" startAt="6"/>
            </a:pPr>
            <a:r>
              <a:rPr lang="en-US" altLang="en-US" sz="2600"/>
              <a:t>The server stub packs it in a message and calls its local OS.</a:t>
            </a:r>
          </a:p>
          <a:p>
            <a:pPr>
              <a:lnSpc>
                <a:spcPct val="80000"/>
              </a:lnSpc>
              <a:buFontTx/>
              <a:buAutoNum type="arabicPeriod" startAt="6"/>
            </a:pPr>
            <a:r>
              <a:rPr lang="en-US" altLang="en-US" sz="2600"/>
              <a:t>The server’s OS sends the message to the client’s OS.</a:t>
            </a:r>
          </a:p>
          <a:p>
            <a:pPr>
              <a:lnSpc>
                <a:spcPct val="80000"/>
              </a:lnSpc>
              <a:buFontTx/>
              <a:buAutoNum type="arabicPeriod" startAt="6"/>
            </a:pPr>
            <a:r>
              <a:rPr lang="en-US" altLang="en-US" sz="2600"/>
              <a:t>The client’s OS gives the message to the client stub.</a:t>
            </a:r>
          </a:p>
          <a:p>
            <a:pPr>
              <a:lnSpc>
                <a:spcPct val="80000"/>
              </a:lnSpc>
              <a:buFontTx/>
              <a:buAutoNum type="arabicPeriod" startAt="6"/>
            </a:pPr>
            <a:r>
              <a:rPr lang="en-US" altLang="en-US" sz="2600"/>
              <a:t>The stub unpacks the result and returns to the client.</a:t>
            </a:r>
          </a:p>
        </p:txBody>
      </p:sp>
      <p:sp>
        <p:nvSpPr>
          <p:cNvPr id="34819" name="Slide Number Placeholder 5">
            <a:extLst>
              <a:ext uri="{FF2B5EF4-FFF2-40B4-BE49-F238E27FC236}">
                <a16:creationId xmlns:a16="http://schemas.microsoft.com/office/drawing/2014/main" id="{E5ACE0EE-0364-42D2-95ED-FFD0F0236B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B021D38F-0610-460B-B7C0-67A45F8A8288}" type="slidenum">
              <a:rPr lang="en-US" altLang="en-US" sz="1200">
                <a:solidFill>
                  <a:schemeClr val="folHlink"/>
                </a:solidFill>
              </a:rPr>
              <a:pPr>
                <a:spcBef>
                  <a:spcPct val="0"/>
                </a:spcBef>
                <a:buClrTx/>
                <a:buFontTx/>
                <a:buNone/>
              </a:pPr>
              <a:t>18</a:t>
            </a:fld>
            <a:endParaRPr lang="en-US" altLang="en-US" sz="1200">
              <a:solidFill>
                <a:schemeClr val="folHlink"/>
              </a:solidFill>
            </a:endParaRPr>
          </a:p>
        </p:txBody>
      </p:sp>
    </p:spTree>
    <p:extLst>
      <p:ext uri="{BB962C8B-B14F-4D97-AF65-F5344CB8AC3E}">
        <p14:creationId xmlns:p14="http://schemas.microsoft.com/office/powerpoint/2010/main" val="408107895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C1F6252-59CF-41E9-A38B-BBD023C935A0}"/>
              </a:ext>
            </a:extLst>
          </p:cNvPr>
          <p:cNvSpPr>
            <a:spLocks noGrp="1"/>
          </p:cNvSpPr>
          <p:nvPr>
            <p:ph type="title"/>
          </p:nvPr>
        </p:nvSpPr>
        <p:spPr/>
        <p:txBody>
          <a:bodyPr/>
          <a:lstStyle/>
          <a:p>
            <a:r>
              <a:rPr lang="en-US" altLang="en-US"/>
              <a:t>Passing Reference Parameters </a:t>
            </a:r>
          </a:p>
        </p:txBody>
      </p:sp>
      <p:sp>
        <p:nvSpPr>
          <p:cNvPr id="30722" name="Content Placeholder 2">
            <a:extLst>
              <a:ext uri="{FF2B5EF4-FFF2-40B4-BE49-F238E27FC236}">
                <a16:creationId xmlns:a16="http://schemas.microsoft.com/office/drawing/2014/main" id="{285E15A8-017F-43B7-8511-769E0E7FB6F7}"/>
              </a:ext>
            </a:extLst>
          </p:cNvPr>
          <p:cNvSpPr>
            <a:spLocks noGrp="1"/>
          </p:cNvSpPr>
          <p:nvPr>
            <p:ph idx="1"/>
          </p:nvPr>
        </p:nvSpPr>
        <p:spPr/>
        <p:txBody>
          <a:bodyPr/>
          <a:lstStyle/>
          <a:p>
            <a:r>
              <a:rPr lang="en-US" altLang="en-US"/>
              <a:t>Replace with pass by copy/restore</a:t>
            </a:r>
          </a:p>
          <a:p>
            <a:r>
              <a:rPr lang="en-US" altLang="en-US"/>
              <a:t>Need to know size of data to copy</a:t>
            </a:r>
          </a:p>
          <a:p>
            <a:pPr lvl="1"/>
            <a:r>
              <a:rPr lang="en-US" altLang="en-US"/>
              <a:t>Difficult in some programming languages</a:t>
            </a:r>
          </a:p>
          <a:p>
            <a:pPr lvl="1"/>
            <a:endParaRPr lang="en-US" altLang="en-US"/>
          </a:p>
          <a:p>
            <a:r>
              <a:rPr lang="en-US" altLang="en-US"/>
              <a:t>Solves the problem only partially</a:t>
            </a:r>
          </a:p>
          <a:p>
            <a:pPr lvl="1"/>
            <a:r>
              <a:rPr lang="en-US" altLang="en-US"/>
              <a:t>What about data structures containing pointers?</a:t>
            </a:r>
          </a:p>
          <a:p>
            <a:pPr lvl="1"/>
            <a:r>
              <a:rPr lang="en-US" altLang="en-US"/>
              <a:t>Access to memory in general?</a:t>
            </a:r>
          </a:p>
        </p:txBody>
      </p:sp>
      <p:sp>
        <p:nvSpPr>
          <p:cNvPr id="35843" name="Slide Number Placeholder 3">
            <a:extLst>
              <a:ext uri="{FF2B5EF4-FFF2-40B4-BE49-F238E27FC236}">
                <a16:creationId xmlns:a16="http://schemas.microsoft.com/office/drawing/2014/main" id="{772CCA41-068A-4D2B-86EB-878A2A6BE4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00F5AD8B-41DD-4A20-89F7-49C40899D660}" type="slidenum">
              <a:rPr lang="en-US" altLang="en-US" sz="1200">
                <a:solidFill>
                  <a:schemeClr val="folHlink"/>
                </a:solidFill>
              </a:rPr>
              <a:pPr>
                <a:spcBef>
                  <a:spcPct val="0"/>
                </a:spcBef>
                <a:buClrTx/>
                <a:buFontTx/>
                <a:buNone/>
              </a:pPr>
              <a:t>19</a:t>
            </a:fld>
            <a:endParaRPr lang="en-US" altLang="en-US" sz="1200">
              <a:solidFill>
                <a:schemeClr val="folHlink"/>
              </a:solidFill>
            </a:endParaRPr>
          </a:p>
        </p:txBody>
      </p:sp>
    </p:spTree>
    <p:extLst>
      <p:ext uri="{BB962C8B-B14F-4D97-AF65-F5344CB8AC3E}">
        <p14:creationId xmlns:p14="http://schemas.microsoft.com/office/powerpoint/2010/main" val="130686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C75E2B-CACA-478C-B26B-182AF87A1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0FF2874-547C-4D14-9E18-28B19002FB8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36CF827D-A163-47F7-BD87-34EB4FA7D6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99D9A9-1DA8-433D-A9BC-FB48D93D421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8B211F09-30B8-441F-88FF-9BCAA8094BE6}"/>
              </a:ext>
            </a:extLst>
          </p:cNvPr>
          <p:cNvPicPr>
            <a:picLocks noChangeAspect="1"/>
          </p:cNvPicPr>
          <p:nvPr/>
        </p:nvPicPr>
        <p:blipFill>
          <a:blip r:embed="rId3"/>
          <a:stretch>
            <a:fillRect/>
          </a:stretch>
        </p:blipFill>
        <p:spPr>
          <a:xfrm>
            <a:off x="1451579" y="2354905"/>
            <a:ext cx="9603274" cy="2772267"/>
          </a:xfrm>
          <a:prstGeom prst="rect">
            <a:avLst/>
          </a:prstGeom>
        </p:spPr>
      </p:pic>
      <p:sp>
        <p:nvSpPr>
          <p:cNvPr id="2" name="Title 1">
            <a:extLst>
              <a:ext uri="{FF2B5EF4-FFF2-40B4-BE49-F238E27FC236}">
                <a16:creationId xmlns:a16="http://schemas.microsoft.com/office/drawing/2014/main" id="{9F413E1C-AB32-4E61-8E04-2D9B9041B91B}"/>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A quick story:</a:t>
            </a:r>
            <a:br>
              <a:rPr lang="en-US" dirty="0"/>
            </a:br>
            <a:r>
              <a:rPr lang="en-US" dirty="0"/>
              <a:t>Two armies (And One Messenger)</a:t>
            </a:r>
          </a:p>
        </p:txBody>
      </p:sp>
    </p:spTree>
    <p:extLst>
      <p:ext uri="{BB962C8B-B14F-4D97-AF65-F5344CB8AC3E}">
        <p14:creationId xmlns:p14="http://schemas.microsoft.com/office/powerpoint/2010/main" val="159526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B7FA6DC-37BE-4423-B837-F291FD43C7DC}"/>
              </a:ext>
            </a:extLst>
          </p:cNvPr>
          <p:cNvSpPr>
            <a:spLocks noGrp="1"/>
          </p:cNvSpPr>
          <p:nvPr>
            <p:ph type="title"/>
          </p:nvPr>
        </p:nvSpPr>
        <p:spPr/>
        <p:txBody>
          <a:bodyPr>
            <a:normAutofit/>
          </a:bodyPr>
          <a:lstStyle/>
          <a:p>
            <a:r>
              <a:rPr lang="en-US" altLang="en-US"/>
              <a:t>Two styles of RPC implementation</a:t>
            </a:r>
          </a:p>
        </p:txBody>
      </p:sp>
      <p:sp>
        <p:nvSpPr>
          <p:cNvPr id="3" name="Content Placeholder 2">
            <a:extLst>
              <a:ext uri="{FF2B5EF4-FFF2-40B4-BE49-F238E27FC236}">
                <a16:creationId xmlns:a16="http://schemas.microsoft.com/office/drawing/2014/main" id="{B5E25947-606D-445C-B3A8-3E8A1B109BE8}"/>
              </a:ext>
            </a:extLst>
          </p:cNvPr>
          <p:cNvSpPr>
            <a:spLocks noGrp="1"/>
          </p:cNvSpPr>
          <p:nvPr>
            <p:ph idx="1"/>
          </p:nvPr>
        </p:nvSpPr>
        <p:spPr/>
        <p:txBody>
          <a:bodyPr>
            <a:normAutofit/>
          </a:bodyPr>
          <a:lstStyle/>
          <a:p>
            <a:pPr>
              <a:lnSpc>
                <a:spcPct val="90000"/>
              </a:lnSpc>
            </a:pPr>
            <a:r>
              <a:rPr lang="en-US" altLang="en-US" dirty="0"/>
              <a:t>Shallow integration.  Must use lots of library calls to set things up:</a:t>
            </a:r>
          </a:p>
          <a:p>
            <a:pPr lvl="1">
              <a:lnSpc>
                <a:spcPct val="90000"/>
              </a:lnSpc>
            </a:pPr>
            <a:r>
              <a:rPr lang="en-US" altLang="en-US" dirty="0"/>
              <a:t>How to format data</a:t>
            </a:r>
          </a:p>
          <a:p>
            <a:pPr lvl="1">
              <a:lnSpc>
                <a:spcPct val="90000"/>
              </a:lnSpc>
            </a:pPr>
            <a:r>
              <a:rPr lang="en-US" altLang="en-US" dirty="0"/>
              <a:t>Registering which functions are available and how they are invoked.</a:t>
            </a:r>
          </a:p>
          <a:p>
            <a:pPr lvl="1">
              <a:lnSpc>
                <a:spcPct val="90000"/>
              </a:lnSpc>
            </a:pPr>
            <a:r>
              <a:rPr lang="en-US" altLang="en-US" dirty="0"/>
              <a:t>Often seen in heterogeneous uses, i.e.. cross-environment, Java to C</a:t>
            </a:r>
          </a:p>
          <a:p>
            <a:pPr lvl="1">
              <a:lnSpc>
                <a:spcPct val="90000"/>
              </a:lnSpc>
            </a:pPr>
            <a:endParaRPr lang="en-US" altLang="en-US" dirty="0"/>
          </a:p>
          <a:p>
            <a:pPr>
              <a:lnSpc>
                <a:spcPct val="90000"/>
              </a:lnSpc>
            </a:pPr>
            <a:r>
              <a:rPr lang="en-US" altLang="en-US" dirty="0"/>
              <a:t>Deep integration.</a:t>
            </a:r>
          </a:p>
          <a:p>
            <a:pPr lvl="1">
              <a:lnSpc>
                <a:spcPct val="90000"/>
              </a:lnSpc>
            </a:pPr>
            <a:r>
              <a:rPr lang="en-US" altLang="en-US" dirty="0"/>
              <a:t>Data formatting done based on type declarations</a:t>
            </a:r>
          </a:p>
          <a:p>
            <a:pPr lvl="1">
              <a:lnSpc>
                <a:spcPct val="90000"/>
              </a:lnSpc>
            </a:pPr>
            <a:r>
              <a:rPr lang="en-US" altLang="en-US" dirty="0"/>
              <a:t>(Almost) all public methods of object are registered.</a:t>
            </a:r>
          </a:p>
          <a:p>
            <a:pPr lvl="1">
              <a:lnSpc>
                <a:spcPct val="90000"/>
              </a:lnSpc>
            </a:pPr>
            <a:r>
              <a:rPr lang="en-US" altLang="en-US" dirty="0"/>
              <a:t>Often seen in homogeneous uses, e.g. Go or Java.</a:t>
            </a:r>
          </a:p>
          <a:p>
            <a:pPr lvl="1">
              <a:lnSpc>
                <a:spcPct val="90000"/>
              </a:lnSpc>
            </a:pPr>
            <a:endParaRPr lang="en-US" altLang="en-US" dirty="0"/>
          </a:p>
        </p:txBody>
      </p:sp>
      <p:sp>
        <p:nvSpPr>
          <p:cNvPr id="36867" name="Slide Number Placeholder 3">
            <a:extLst>
              <a:ext uri="{FF2B5EF4-FFF2-40B4-BE49-F238E27FC236}">
                <a16:creationId xmlns:a16="http://schemas.microsoft.com/office/drawing/2014/main" id="{31605A60-8977-4AB6-A2DF-92A0B40713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6D31BA08-D345-4EF4-8A6B-64474ABB1B31}" type="slidenum">
              <a:rPr lang="en-US" altLang="en-US" sz="1200">
                <a:solidFill>
                  <a:schemeClr val="folHlink"/>
                </a:solidFill>
              </a:rPr>
              <a:pPr>
                <a:spcBef>
                  <a:spcPct val="0"/>
                </a:spcBef>
                <a:buClrTx/>
                <a:buFontTx/>
                <a:buNone/>
              </a:pPr>
              <a:t>20</a:t>
            </a:fld>
            <a:endParaRPr lang="en-US" altLang="en-US" sz="1200">
              <a:solidFill>
                <a:schemeClr val="folHlink"/>
              </a:solidFill>
            </a:endParaRPr>
          </a:p>
        </p:txBody>
      </p:sp>
    </p:spTree>
    <p:extLst>
      <p:ext uri="{BB962C8B-B14F-4D97-AF65-F5344CB8AC3E}">
        <p14:creationId xmlns:p14="http://schemas.microsoft.com/office/powerpoint/2010/main" val="87697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420A16C-5681-48D6-BF38-1ACC6B9BD130}"/>
              </a:ext>
            </a:extLst>
          </p:cNvPr>
          <p:cNvSpPr>
            <a:spLocks noGrp="1"/>
          </p:cNvSpPr>
          <p:nvPr>
            <p:ph type="title"/>
          </p:nvPr>
        </p:nvSpPr>
        <p:spPr/>
        <p:txBody>
          <a:bodyPr/>
          <a:lstStyle/>
          <a:p>
            <a:r>
              <a:rPr lang="en-US" altLang="en-US"/>
              <a:t>Today's Lecture</a:t>
            </a:r>
          </a:p>
        </p:txBody>
      </p:sp>
      <p:sp>
        <p:nvSpPr>
          <p:cNvPr id="37890" name="Content Placeholder 2">
            <a:extLst>
              <a:ext uri="{FF2B5EF4-FFF2-40B4-BE49-F238E27FC236}">
                <a16:creationId xmlns:a16="http://schemas.microsoft.com/office/drawing/2014/main" id="{980D4D69-867F-4C11-B84C-A4427FF723ED}"/>
              </a:ext>
            </a:extLst>
          </p:cNvPr>
          <p:cNvSpPr>
            <a:spLocks noGrp="1"/>
          </p:cNvSpPr>
          <p:nvPr>
            <p:ph idx="1"/>
          </p:nvPr>
        </p:nvSpPr>
        <p:spPr/>
        <p:txBody>
          <a:bodyPr/>
          <a:lstStyle/>
          <a:p>
            <a:endParaRPr lang="en-US" altLang="en-US"/>
          </a:p>
          <a:p>
            <a:r>
              <a:rPr lang="en-US" altLang="en-US"/>
              <a:t>RPC overview</a:t>
            </a:r>
          </a:p>
          <a:p>
            <a:endParaRPr lang="en-US" altLang="en-US"/>
          </a:p>
          <a:p>
            <a:r>
              <a:rPr lang="en-US" altLang="en-US">
                <a:solidFill>
                  <a:srgbClr val="FF0000"/>
                </a:solidFill>
              </a:rPr>
              <a:t>RPC challenges</a:t>
            </a:r>
          </a:p>
          <a:p>
            <a:endParaRPr lang="en-US" altLang="en-US"/>
          </a:p>
          <a:p>
            <a:r>
              <a:rPr lang="en-US" altLang="en-US"/>
              <a:t>RPC other stuff</a:t>
            </a:r>
          </a:p>
        </p:txBody>
      </p:sp>
      <p:sp>
        <p:nvSpPr>
          <p:cNvPr id="37891" name="Slide Number Placeholder 3">
            <a:extLst>
              <a:ext uri="{FF2B5EF4-FFF2-40B4-BE49-F238E27FC236}">
                <a16:creationId xmlns:a16="http://schemas.microsoft.com/office/drawing/2014/main" id="{E728F401-2CD8-486D-819B-851E486150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4E03C3C-8A58-423C-B60F-EC7D1419D01B}" type="slidenum">
              <a:rPr lang="en-US" altLang="en-US" sz="1200">
                <a:solidFill>
                  <a:schemeClr val="folHlink"/>
                </a:solidFill>
              </a:rPr>
              <a:pPr>
                <a:spcBef>
                  <a:spcPct val="0"/>
                </a:spcBef>
                <a:buClrTx/>
                <a:buFontTx/>
                <a:buNone/>
              </a:pPr>
              <a:t>21</a:t>
            </a:fld>
            <a:endParaRPr lang="en-US" altLang="en-US" sz="1200">
              <a:solidFill>
                <a:schemeClr val="folHlink"/>
              </a:solidFill>
            </a:endParaRPr>
          </a:p>
        </p:txBody>
      </p:sp>
    </p:spTree>
    <p:extLst>
      <p:ext uri="{BB962C8B-B14F-4D97-AF65-F5344CB8AC3E}">
        <p14:creationId xmlns:p14="http://schemas.microsoft.com/office/powerpoint/2010/main" val="63753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30CB80EA-EEED-42D3-B8AD-EAE54CEBDCE2}"/>
              </a:ext>
            </a:extLst>
          </p:cNvPr>
          <p:cNvSpPr>
            <a:spLocks noGrp="1" noChangeArrowheads="1"/>
          </p:cNvSpPr>
          <p:nvPr>
            <p:ph type="title"/>
          </p:nvPr>
        </p:nvSpPr>
        <p:spPr/>
        <p:txBody>
          <a:bodyPr/>
          <a:lstStyle/>
          <a:p>
            <a:r>
              <a:rPr lang="en-US" altLang="en-US"/>
              <a:t>RPC vs. LPC</a:t>
            </a:r>
          </a:p>
        </p:txBody>
      </p:sp>
      <p:sp>
        <p:nvSpPr>
          <p:cNvPr id="38914" name="Rectangle 3">
            <a:extLst>
              <a:ext uri="{FF2B5EF4-FFF2-40B4-BE49-F238E27FC236}">
                <a16:creationId xmlns:a16="http://schemas.microsoft.com/office/drawing/2014/main" id="{E683CCCC-002A-4CAA-9322-914CE179E69D}"/>
              </a:ext>
            </a:extLst>
          </p:cNvPr>
          <p:cNvSpPr>
            <a:spLocks noGrp="1" noChangeArrowheads="1"/>
          </p:cNvSpPr>
          <p:nvPr>
            <p:ph idx="1"/>
          </p:nvPr>
        </p:nvSpPr>
        <p:spPr/>
        <p:txBody>
          <a:bodyPr/>
          <a:lstStyle/>
          <a:p>
            <a:r>
              <a:rPr lang="en-US" altLang="en-US" dirty="0"/>
              <a:t>3 properties of distributed computing that make achieving transparency difficult:</a:t>
            </a:r>
          </a:p>
          <a:p>
            <a:pPr lvl="1"/>
            <a:r>
              <a:rPr lang="en-US" altLang="en-US" dirty="0"/>
              <a:t>Partial failures</a:t>
            </a:r>
          </a:p>
          <a:p>
            <a:pPr lvl="1"/>
            <a:r>
              <a:rPr lang="en-US" altLang="en-US" dirty="0"/>
              <a:t>Latency</a:t>
            </a:r>
          </a:p>
          <a:p>
            <a:pPr lvl="1"/>
            <a:r>
              <a:rPr lang="en-US" altLang="en-US" dirty="0"/>
              <a:t>Memory access</a:t>
            </a:r>
          </a:p>
          <a:p>
            <a:pPr>
              <a:buFontTx/>
              <a:buNone/>
            </a:pPr>
            <a:endParaRPr lang="en-US" altLang="en-US" dirty="0"/>
          </a:p>
          <a:p>
            <a:endParaRPr lang="en-US" altLang="en-US" dirty="0"/>
          </a:p>
        </p:txBody>
      </p:sp>
      <p:sp>
        <p:nvSpPr>
          <p:cNvPr id="38915" name="Slide Number Placeholder 3">
            <a:extLst>
              <a:ext uri="{FF2B5EF4-FFF2-40B4-BE49-F238E27FC236}">
                <a16:creationId xmlns:a16="http://schemas.microsoft.com/office/drawing/2014/main" id="{22A1AEB5-9509-4B02-9379-2BCC37CC7F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08A9250B-E8BA-4997-8EAA-D3E54033F2D7}" type="slidenum">
              <a:rPr lang="en-US" altLang="en-US" sz="1200">
                <a:solidFill>
                  <a:schemeClr val="folHlink"/>
                </a:solidFill>
              </a:rPr>
              <a:pPr>
                <a:spcBef>
                  <a:spcPct val="0"/>
                </a:spcBef>
                <a:buClrTx/>
                <a:buFontTx/>
                <a:buNone/>
              </a:pPr>
              <a:t>22</a:t>
            </a:fld>
            <a:endParaRPr lang="en-US" altLang="en-US" sz="1200">
              <a:solidFill>
                <a:schemeClr val="folHlink"/>
              </a:solidFill>
            </a:endParaRPr>
          </a:p>
        </p:txBody>
      </p:sp>
    </p:spTree>
    <p:extLst>
      <p:ext uri="{BB962C8B-B14F-4D97-AF65-F5344CB8AC3E}">
        <p14:creationId xmlns:p14="http://schemas.microsoft.com/office/powerpoint/2010/main" val="224417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BBC1EA9B-68F7-4D06-A904-82C7BCA7C3E1}"/>
              </a:ext>
            </a:extLst>
          </p:cNvPr>
          <p:cNvSpPr>
            <a:spLocks noGrp="1" noChangeArrowheads="1"/>
          </p:cNvSpPr>
          <p:nvPr>
            <p:ph type="title"/>
          </p:nvPr>
        </p:nvSpPr>
        <p:spPr/>
        <p:txBody>
          <a:bodyPr/>
          <a:lstStyle/>
          <a:p>
            <a:r>
              <a:rPr lang="en-US" altLang="en-US"/>
              <a:t>RPC failures</a:t>
            </a:r>
          </a:p>
        </p:txBody>
      </p:sp>
      <p:sp>
        <p:nvSpPr>
          <p:cNvPr id="39938" name="Rectangle 2">
            <a:extLst>
              <a:ext uri="{FF2B5EF4-FFF2-40B4-BE49-F238E27FC236}">
                <a16:creationId xmlns:a16="http://schemas.microsoft.com/office/drawing/2014/main" id="{A1CA0AF9-163B-40AF-9485-DF7DED141427}"/>
              </a:ext>
            </a:extLst>
          </p:cNvPr>
          <p:cNvSpPr>
            <a:spLocks noGrp="1" noChangeArrowheads="1"/>
          </p:cNvSpPr>
          <p:nvPr>
            <p:ph idx="1"/>
          </p:nvPr>
        </p:nvSpPr>
        <p:spPr/>
        <p:txBody>
          <a:bodyPr>
            <a:normAutofit fontScale="92500" lnSpcReduction="20000"/>
          </a:bodyPr>
          <a:lstStyle/>
          <a:p>
            <a:endParaRPr lang="en-US" altLang="en-US"/>
          </a:p>
          <a:p>
            <a:r>
              <a:rPr lang="en-US" altLang="en-US"/>
              <a:t>Request from cli </a:t>
            </a:r>
            <a:r>
              <a:rPr lang="en-US" altLang="en-US">
                <a:sym typeface="Wingdings" panose="05000000000000000000" pitchFamily="2" charset="2"/>
              </a:rPr>
              <a:t> </a:t>
            </a:r>
            <a:r>
              <a:rPr lang="en-US" altLang="en-US"/>
              <a:t>srv lost</a:t>
            </a:r>
          </a:p>
          <a:p>
            <a:endParaRPr lang="en-US" altLang="en-US"/>
          </a:p>
          <a:p>
            <a:r>
              <a:rPr lang="en-US" altLang="en-US"/>
              <a:t>Reply from srv </a:t>
            </a:r>
            <a:r>
              <a:rPr lang="en-US" altLang="en-US">
                <a:sym typeface="Wingdings" panose="05000000000000000000" pitchFamily="2" charset="2"/>
              </a:rPr>
              <a:t></a:t>
            </a:r>
            <a:r>
              <a:rPr lang="en-US" altLang="en-US"/>
              <a:t> cli lost</a:t>
            </a:r>
          </a:p>
          <a:p>
            <a:endParaRPr lang="en-US" altLang="en-US"/>
          </a:p>
          <a:p>
            <a:r>
              <a:rPr lang="en-US" altLang="en-US"/>
              <a:t>Server crashes after receiving request</a:t>
            </a:r>
          </a:p>
          <a:p>
            <a:endParaRPr lang="en-US" altLang="en-US"/>
          </a:p>
          <a:p>
            <a:r>
              <a:rPr lang="en-US" altLang="en-US"/>
              <a:t>Client crashes after sending request</a:t>
            </a:r>
          </a:p>
        </p:txBody>
      </p:sp>
    </p:spTree>
    <p:extLst>
      <p:ext uri="{BB962C8B-B14F-4D97-AF65-F5344CB8AC3E}">
        <p14:creationId xmlns:p14="http://schemas.microsoft.com/office/powerpoint/2010/main" val="11487769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A2B46FE-B57C-4716-9854-F6CA4EC7446A}"/>
              </a:ext>
            </a:extLst>
          </p:cNvPr>
          <p:cNvSpPr>
            <a:spLocks noGrp="1" noChangeArrowheads="1"/>
          </p:cNvSpPr>
          <p:nvPr>
            <p:ph type="title"/>
          </p:nvPr>
        </p:nvSpPr>
        <p:spPr/>
        <p:txBody>
          <a:bodyPr/>
          <a:lstStyle/>
          <a:p>
            <a:r>
              <a:rPr lang="en-US" altLang="en-US"/>
              <a:t>Partial failures</a:t>
            </a:r>
          </a:p>
        </p:txBody>
      </p:sp>
      <p:sp>
        <p:nvSpPr>
          <p:cNvPr id="40962" name="Rectangle 3">
            <a:extLst>
              <a:ext uri="{FF2B5EF4-FFF2-40B4-BE49-F238E27FC236}">
                <a16:creationId xmlns:a16="http://schemas.microsoft.com/office/drawing/2014/main" id="{40466CB0-40A4-4CC3-A433-1AC327214517}"/>
              </a:ext>
            </a:extLst>
          </p:cNvPr>
          <p:cNvSpPr>
            <a:spLocks noGrp="1" noChangeArrowheads="1"/>
          </p:cNvSpPr>
          <p:nvPr>
            <p:ph idx="1"/>
          </p:nvPr>
        </p:nvSpPr>
        <p:spPr/>
        <p:txBody>
          <a:bodyPr>
            <a:normAutofit/>
          </a:bodyPr>
          <a:lstStyle/>
          <a:p>
            <a:pPr>
              <a:lnSpc>
                <a:spcPct val="90000"/>
              </a:lnSpc>
            </a:pPr>
            <a:r>
              <a:rPr lang="en-US" altLang="en-US"/>
              <a:t>In local computing:</a:t>
            </a:r>
          </a:p>
          <a:p>
            <a:pPr lvl="1">
              <a:lnSpc>
                <a:spcPct val="90000"/>
              </a:lnSpc>
            </a:pPr>
            <a:r>
              <a:rPr lang="en-US" altLang="en-US"/>
              <a:t>if machine fails, application fails</a:t>
            </a:r>
          </a:p>
          <a:p>
            <a:pPr>
              <a:lnSpc>
                <a:spcPct val="90000"/>
              </a:lnSpc>
            </a:pPr>
            <a:endParaRPr lang="en-US" altLang="en-US"/>
          </a:p>
          <a:p>
            <a:pPr>
              <a:lnSpc>
                <a:spcPct val="90000"/>
              </a:lnSpc>
            </a:pPr>
            <a:r>
              <a:rPr lang="en-US" altLang="en-US"/>
              <a:t>In distributed computing:</a:t>
            </a:r>
          </a:p>
          <a:p>
            <a:pPr lvl="1">
              <a:lnSpc>
                <a:spcPct val="90000"/>
              </a:lnSpc>
            </a:pPr>
            <a:r>
              <a:rPr lang="en-US" altLang="en-US"/>
              <a:t>if a machine fails, part of application fails</a:t>
            </a:r>
          </a:p>
          <a:p>
            <a:pPr lvl="1">
              <a:lnSpc>
                <a:spcPct val="90000"/>
              </a:lnSpc>
            </a:pPr>
            <a:r>
              <a:rPr lang="en-US" altLang="en-US"/>
              <a:t>one cannot tell the difference between a machine failure and network failure</a:t>
            </a:r>
          </a:p>
          <a:p>
            <a:pPr>
              <a:lnSpc>
                <a:spcPct val="90000"/>
              </a:lnSpc>
            </a:pPr>
            <a:endParaRPr lang="en-US" altLang="en-US"/>
          </a:p>
          <a:p>
            <a:pPr>
              <a:lnSpc>
                <a:spcPct val="90000"/>
              </a:lnSpc>
            </a:pPr>
            <a:r>
              <a:rPr lang="en-US" altLang="en-US"/>
              <a:t>How to make partial failures transparent to client?</a:t>
            </a:r>
          </a:p>
        </p:txBody>
      </p:sp>
      <p:sp>
        <p:nvSpPr>
          <p:cNvPr id="40963" name="Slide Number Placeholder 3">
            <a:extLst>
              <a:ext uri="{FF2B5EF4-FFF2-40B4-BE49-F238E27FC236}">
                <a16:creationId xmlns:a16="http://schemas.microsoft.com/office/drawing/2014/main" id="{772FCCC1-55B8-478D-953E-A336D6C081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982ACDEC-9513-4F41-A6E6-96FD131FA056}" type="slidenum">
              <a:rPr lang="en-US" altLang="en-US" sz="1200">
                <a:solidFill>
                  <a:schemeClr val="folHlink"/>
                </a:solidFill>
              </a:rPr>
              <a:pPr>
                <a:spcBef>
                  <a:spcPct val="0"/>
                </a:spcBef>
                <a:buClrTx/>
                <a:buFontTx/>
                <a:buNone/>
              </a:pPr>
              <a:t>24</a:t>
            </a:fld>
            <a:endParaRPr lang="en-US" altLang="en-US" sz="1200">
              <a:solidFill>
                <a:schemeClr val="folHlink"/>
              </a:solidFill>
            </a:endParaRPr>
          </a:p>
        </p:txBody>
      </p:sp>
    </p:spTree>
    <p:extLst>
      <p:ext uri="{BB962C8B-B14F-4D97-AF65-F5344CB8AC3E}">
        <p14:creationId xmlns:p14="http://schemas.microsoft.com/office/powerpoint/2010/main" val="163989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569786E-E429-4EB6-8BAE-3E36DC7709CA}"/>
              </a:ext>
            </a:extLst>
          </p:cNvPr>
          <p:cNvSpPr>
            <a:spLocks noGrp="1" noChangeArrowheads="1"/>
          </p:cNvSpPr>
          <p:nvPr>
            <p:ph type="title"/>
          </p:nvPr>
        </p:nvSpPr>
        <p:spPr/>
        <p:txBody>
          <a:bodyPr/>
          <a:lstStyle/>
          <a:p>
            <a:r>
              <a:rPr lang="en-US" altLang="en-US"/>
              <a:t>Strawman solution</a:t>
            </a:r>
          </a:p>
        </p:txBody>
      </p:sp>
      <p:sp>
        <p:nvSpPr>
          <p:cNvPr id="41986" name="Rectangle 3">
            <a:extLst>
              <a:ext uri="{FF2B5EF4-FFF2-40B4-BE49-F238E27FC236}">
                <a16:creationId xmlns:a16="http://schemas.microsoft.com/office/drawing/2014/main" id="{0072F680-CAD9-43E6-AAB4-9CC4ECD44FAA}"/>
              </a:ext>
            </a:extLst>
          </p:cNvPr>
          <p:cNvSpPr>
            <a:spLocks noGrp="1" noChangeArrowheads="1"/>
          </p:cNvSpPr>
          <p:nvPr>
            <p:ph idx="1"/>
          </p:nvPr>
        </p:nvSpPr>
        <p:spPr/>
        <p:txBody>
          <a:bodyPr>
            <a:normAutofit fontScale="92500" lnSpcReduction="10000"/>
          </a:bodyPr>
          <a:lstStyle/>
          <a:p>
            <a:r>
              <a:rPr lang="en-US" altLang="en-US"/>
              <a:t>Make remote behavior identical to local behavior:</a:t>
            </a:r>
          </a:p>
          <a:p>
            <a:pPr lvl="1"/>
            <a:r>
              <a:rPr lang="en-US" altLang="en-US"/>
              <a:t>Every partial failure results in complete failure</a:t>
            </a:r>
          </a:p>
          <a:p>
            <a:pPr lvl="2"/>
            <a:r>
              <a:rPr lang="en-US" altLang="en-US"/>
              <a:t>You abort and reboot the whole system</a:t>
            </a:r>
          </a:p>
          <a:p>
            <a:pPr lvl="1"/>
            <a:r>
              <a:rPr lang="en-US" altLang="en-US"/>
              <a:t>You wait patiently until system is repaired</a:t>
            </a:r>
          </a:p>
          <a:p>
            <a:endParaRPr lang="en-US" altLang="en-US"/>
          </a:p>
          <a:p>
            <a:r>
              <a:rPr lang="en-US" altLang="en-US"/>
              <a:t>Problems with this solution:</a:t>
            </a:r>
          </a:p>
          <a:p>
            <a:pPr lvl="1"/>
            <a:r>
              <a:rPr lang="en-US" altLang="en-US"/>
              <a:t>Many catastrophic failures</a:t>
            </a:r>
          </a:p>
          <a:p>
            <a:pPr lvl="1"/>
            <a:r>
              <a:rPr lang="en-US" altLang="en-US"/>
              <a:t>Clients block for long periods</a:t>
            </a:r>
          </a:p>
          <a:p>
            <a:pPr lvl="2"/>
            <a:r>
              <a:rPr lang="en-US" altLang="en-US"/>
              <a:t>System might not be able to recover</a:t>
            </a:r>
          </a:p>
          <a:p>
            <a:pPr lvl="1">
              <a:buFontTx/>
              <a:buNone/>
            </a:pPr>
            <a:endParaRPr lang="en-US" altLang="en-US"/>
          </a:p>
          <a:p>
            <a:pPr lvl="1">
              <a:buFontTx/>
              <a:buNone/>
            </a:pPr>
            <a:endParaRPr lang="en-US" altLang="en-US"/>
          </a:p>
        </p:txBody>
      </p:sp>
      <p:sp>
        <p:nvSpPr>
          <p:cNvPr id="41987" name="Slide Number Placeholder 3">
            <a:extLst>
              <a:ext uri="{FF2B5EF4-FFF2-40B4-BE49-F238E27FC236}">
                <a16:creationId xmlns:a16="http://schemas.microsoft.com/office/drawing/2014/main" id="{5BD436BF-8295-4C60-A68C-2F0A109FD8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7E73950-E516-4CD9-90B7-EE48CD45CCA0}" type="slidenum">
              <a:rPr lang="en-US" altLang="en-US" sz="1200">
                <a:solidFill>
                  <a:schemeClr val="folHlink"/>
                </a:solidFill>
              </a:rPr>
              <a:pPr>
                <a:spcBef>
                  <a:spcPct val="0"/>
                </a:spcBef>
                <a:buClrTx/>
                <a:buFontTx/>
                <a:buNone/>
              </a:pPr>
              <a:t>25</a:t>
            </a:fld>
            <a:endParaRPr lang="en-US" altLang="en-US" sz="1200">
              <a:solidFill>
                <a:schemeClr val="folHlink"/>
              </a:solidFill>
            </a:endParaRPr>
          </a:p>
        </p:txBody>
      </p:sp>
    </p:spTree>
    <p:extLst>
      <p:ext uri="{BB962C8B-B14F-4D97-AF65-F5344CB8AC3E}">
        <p14:creationId xmlns:p14="http://schemas.microsoft.com/office/powerpoint/2010/main" val="116535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EC03C23-3C05-4AB0-8334-65981D98851F}"/>
              </a:ext>
            </a:extLst>
          </p:cNvPr>
          <p:cNvSpPr>
            <a:spLocks noGrp="1" noChangeArrowheads="1"/>
          </p:cNvSpPr>
          <p:nvPr>
            <p:ph type="title"/>
          </p:nvPr>
        </p:nvSpPr>
        <p:spPr/>
        <p:txBody>
          <a:bodyPr/>
          <a:lstStyle/>
          <a:p>
            <a:r>
              <a:rPr lang="en-US" altLang="en-US"/>
              <a:t>Real solution: break transparency</a:t>
            </a:r>
          </a:p>
        </p:txBody>
      </p:sp>
      <p:sp>
        <p:nvSpPr>
          <p:cNvPr id="43010" name="Rectangle 3">
            <a:extLst>
              <a:ext uri="{FF2B5EF4-FFF2-40B4-BE49-F238E27FC236}">
                <a16:creationId xmlns:a16="http://schemas.microsoft.com/office/drawing/2014/main" id="{2C34079A-5E8B-448F-B046-4377C38B1217}"/>
              </a:ext>
            </a:extLst>
          </p:cNvPr>
          <p:cNvSpPr>
            <a:spLocks noGrp="1" noChangeArrowheads="1"/>
          </p:cNvSpPr>
          <p:nvPr>
            <p:ph idx="1"/>
          </p:nvPr>
        </p:nvSpPr>
        <p:spPr/>
        <p:txBody>
          <a:bodyPr>
            <a:normAutofit/>
          </a:bodyPr>
          <a:lstStyle/>
          <a:p>
            <a:pPr>
              <a:lnSpc>
                <a:spcPct val="90000"/>
              </a:lnSpc>
            </a:pPr>
            <a:r>
              <a:rPr lang="en-US" altLang="en-US"/>
              <a:t>Possible semantics for RPC:</a:t>
            </a:r>
          </a:p>
          <a:p>
            <a:pPr lvl="1">
              <a:lnSpc>
                <a:spcPct val="90000"/>
              </a:lnSpc>
            </a:pPr>
            <a:r>
              <a:rPr lang="en-US" altLang="en-US"/>
              <a:t>Exactly-once</a:t>
            </a:r>
          </a:p>
          <a:p>
            <a:pPr lvl="2">
              <a:lnSpc>
                <a:spcPct val="90000"/>
              </a:lnSpc>
            </a:pPr>
            <a:r>
              <a:rPr lang="en-US" altLang="en-US"/>
              <a:t>Impossible in practice</a:t>
            </a:r>
          </a:p>
          <a:p>
            <a:pPr lvl="1">
              <a:lnSpc>
                <a:spcPct val="90000"/>
              </a:lnSpc>
            </a:pPr>
            <a:r>
              <a:rPr lang="en-US" altLang="en-US"/>
              <a:t>At least once: </a:t>
            </a:r>
          </a:p>
          <a:p>
            <a:pPr lvl="2">
              <a:lnSpc>
                <a:spcPct val="90000"/>
              </a:lnSpc>
            </a:pPr>
            <a:r>
              <a:rPr lang="en-US" altLang="en-US"/>
              <a:t>Only for idempotent operations</a:t>
            </a:r>
          </a:p>
          <a:p>
            <a:pPr lvl="1">
              <a:lnSpc>
                <a:spcPct val="90000"/>
              </a:lnSpc>
            </a:pPr>
            <a:r>
              <a:rPr lang="en-US" altLang="en-US"/>
              <a:t>At most once</a:t>
            </a:r>
          </a:p>
          <a:p>
            <a:pPr lvl="2">
              <a:lnSpc>
                <a:spcPct val="90000"/>
              </a:lnSpc>
            </a:pPr>
            <a:r>
              <a:rPr lang="en-US" altLang="en-US"/>
              <a:t>Zero, don’t know, or once</a:t>
            </a:r>
          </a:p>
          <a:p>
            <a:pPr lvl="1">
              <a:lnSpc>
                <a:spcPct val="90000"/>
              </a:lnSpc>
            </a:pPr>
            <a:r>
              <a:rPr lang="en-US" altLang="en-US"/>
              <a:t>Zero or once</a:t>
            </a:r>
          </a:p>
          <a:p>
            <a:pPr lvl="2">
              <a:lnSpc>
                <a:spcPct val="90000"/>
              </a:lnSpc>
            </a:pPr>
            <a:r>
              <a:rPr lang="en-US" altLang="en-US"/>
              <a:t>Transactional semantics</a:t>
            </a:r>
          </a:p>
        </p:txBody>
      </p:sp>
      <p:sp>
        <p:nvSpPr>
          <p:cNvPr id="43011" name="Slide Number Placeholder 3">
            <a:extLst>
              <a:ext uri="{FF2B5EF4-FFF2-40B4-BE49-F238E27FC236}">
                <a16:creationId xmlns:a16="http://schemas.microsoft.com/office/drawing/2014/main" id="{C7450EB4-47D4-470D-8F76-1CC14C854B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4E91BC5D-2134-42D6-A494-2E732242003C}" type="slidenum">
              <a:rPr lang="en-US" altLang="en-US" sz="1200">
                <a:solidFill>
                  <a:schemeClr val="folHlink"/>
                </a:solidFill>
              </a:rPr>
              <a:pPr>
                <a:spcBef>
                  <a:spcPct val="0"/>
                </a:spcBef>
                <a:buClrTx/>
                <a:buFontTx/>
                <a:buNone/>
              </a:pPr>
              <a:t>26</a:t>
            </a:fld>
            <a:endParaRPr lang="en-US" altLang="en-US" sz="1200">
              <a:solidFill>
                <a:schemeClr val="folHlink"/>
              </a:solidFill>
            </a:endParaRPr>
          </a:p>
        </p:txBody>
      </p:sp>
    </p:spTree>
    <p:extLst>
      <p:ext uri="{BB962C8B-B14F-4D97-AF65-F5344CB8AC3E}">
        <p14:creationId xmlns:p14="http://schemas.microsoft.com/office/powerpoint/2010/main" val="174601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463EB2E7-2D95-4734-9C8D-8974E48C48B5}"/>
              </a:ext>
            </a:extLst>
          </p:cNvPr>
          <p:cNvSpPr>
            <a:spLocks noGrp="1" noChangeArrowheads="1"/>
          </p:cNvSpPr>
          <p:nvPr>
            <p:ph type="title"/>
          </p:nvPr>
        </p:nvSpPr>
        <p:spPr/>
        <p:txBody>
          <a:bodyPr/>
          <a:lstStyle/>
          <a:p>
            <a:r>
              <a:rPr lang="en-US" altLang="en-US"/>
              <a:t>Exactly-Once?</a:t>
            </a:r>
          </a:p>
        </p:txBody>
      </p:sp>
      <p:sp>
        <p:nvSpPr>
          <p:cNvPr id="44034" name="Rectangle 2">
            <a:extLst>
              <a:ext uri="{FF2B5EF4-FFF2-40B4-BE49-F238E27FC236}">
                <a16:creationId xmlns:a16="http://schemas.microsoft.com/office/drawing/2014/main" id="{8C32F519-7616-463A-A9D4-42E03C2A38AF}"/>
              </a:ext>
            </a:extLst>
          </p:cNvPr>
          <p:cNvSpPr>
            <a:spLocks noGrp="1" noChangeArrowheads="1"/>
          </p:cNvSpPr>
          <p:nvPr>
            <p:ph idx="1"/>
          </p:nvPr>
        </p:nvSpPr>
        <p:spPr/>
        <p:txBody>
          <a:bodyPr/>
          <a:lstStyle/>
          <a:p>
            <a:r>
              <a:rPr lang="en-US" altLang="en-US"/>
              <a:t>Sorry - no can do in </a:t>
            </a:r>
            <a:r>
              <a:rPr lang="en-US" altLang="en-US" i="1"/>
              <a:t>general</a:t>
            </a:r>
            <a:r>
              <a:rPr lang="en-US" altLang="en-US"/>
              <a:t>.</a:t>
            </a:r>
          </a:p>
          <a:p>
            <a:r>
              <a:rPr lang="en-US" altLang="en-US"/>
              <a:t>Imagine that message triggers an external physical thing (say, a robot fires a nerf dart at the professor)</a:t>
            </a:r>
          </a:p>
          <a:p>
            <a:r>
              <a:rPr lang="en-US" altLang="en-US"/>
              <a:t>The robot could crash immediately before or after firing and lose its state.  Don</a:t>
            </a:r>
            <a:r>
              <a:rPr lang="ja-JP" altLang="en-US"/>
              <a:t>’</a:t>
            </a:r>
            <a:r>
              <a:rPr lang="en-US" altLang="ja-JP"/>
              <a:t>t know which one happened.  Can, however, make this window very small.</a:t>
            </a:r>
            <a:endParaRPr lang="en-US" altLang="en-US"/>
          </a:p>
        </p:txBody>
      </p:sp>
    </p:spTree>
    <p:extLst>
      <p:ext uri="{BB962C8B-B14F-4D97-AF65-F5344CB8AC3E}">
        <p14:creationId xmlns:p14="http://schemas.microsoft.com/office/powerpoint/2010/main" val="237731207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650AAF04-21FC-4BDA-BA07-0A1DC42CDA44}"/>
              </a:ext>
            </a:extLst>
          </p:cNvPr>
          <p:cNvSpPr>
            <a:spLocks noGrp="1" noChangeArrowheads="1"/>
          </p:cNvSpPr>
          <p:nvPr>
            <p:ph type="title"/>
          </p:nvPr>
        </p:nvSpPr>
        <p:spPr/>
        <p:txBody>
          <a:bodyPr/>
          <a:lstStyle/>
          <a:p>
            <a:r>
              <a:rPr lang="en-US" altLang="en-US"/>
              <a:t>Real solution: break transparency</a:t>
            </a:r>
          </a:p>
        </p:txBody>
      </p:sp>
      <p:sp>
        <p:nvSpPr>
          <p:cNvPr id="21506" name="Rectangle 2">
            <a:extLst>
              <a:ext uri="{FF2B5EF4-FFF2-40B4-BE49-F238E27FC236}">
                <a16:creationId xmlns:a16="http://schemas.microsoft.com/office/drawing/2014/main" id="{E9ED54E5-9F75-4066-ADF4-888D3DDECBE3}"/>
              </a:ext>
            </a:extLst>
          </p:cNvPr>
          <p:cNvSpPr>
            <a:spLocks noGrp="1" noChangeArrowheads="1"/>
          </p:cNvSpPr>
          <p:nvPr>
            <p:ph idx="1"/>
          </p:nvPr>
        </p:nvSpPr>
        <p:spPr/>
        <p:txBody>
          <a:bodyPr>
            <a:normAutofit lnSpcReduction="10000"/>
          </a:bodyPr>
          <a:lstStyle/>
          <a:p>
            <a:pPr>
              <a:defRPr/>
            </a:pPr>
            <a:r>
              <a:rPr lang="en-US" altLang="en-US" b="1" u="sng" dirty="0">
                <a:ea typeface="ＭＳ Ｐゴシック" charset="0"/>
              </a:rPr>
              <a:t>At-least-once</a:t>
            </a:r>
            <a:r>
              <a:rPr lang="en-US" altLang="en-US" dirty="0">
                <a:ea typeface="ＭＳ Ｐゴシック" charset="0"/>
              </a:rPr>
              <a:t>:  Just keep retrying on client side until you get a response.</a:t>
            </a:r>
          </a:p>
          <a:p>
            <a:pPr lvl="1">
              <a:defRPr/>
            </a:pPr>
            <a:r>
              <a:rPr lang="en-US" altLang="en-US" dirty="0">
                <a:ea typeface="ＭＳ Ｐゴシック" charset="0"/>
              </a:rPr>
              <a:t>Server just processes requests as normal, doesn‘t</a:t>
            </a:r>
            <a:r>
              <a:rPr lang="en-US" altLang="ja-JP" dirty="0">
                <a:ea typeface="ＭＳ Ｐゴシック" charset="0"/>
              </a:rPr>
              <a:t> remember anything.  Simple!</a:t>
            </a:r>
          </a:p>
          <a:p>
            <a:pPr>
              <a:defRPr/>
            </a:pPr>
            <a:r>
              <a:rPr lang="en-US" altLang="en-US" b="1" u="sng" dirty="0">
                <a:ea typeface="ＭＳ Ｐゴシック" charset="0"/>
              </a:rPr>
              <a:t>At-most-once</a:t>
            </a:r>
            <a:r>
              <a:rPr lang="en-US" altLang="en-US" dirty="0">
                <a:ea typeface="ＭＳ Ｐゴシック" charset="0"/>
              </a:rPr>
              <a:t>:  Server might get same request twice...</a:t>
            </a:r>
          </a:p>
          <a:p>
            <a:pPr lvl="1">
              <a:defRPr/>
            </a:pPr>
            <a:r>
              <a:rPr lang="en-US" altLang="en-US" dirty="0">
                <a:ea typeface="ＭＳ Ｐゴシック" charset="0"/>
              </a:rPr>
              <a:t>Must re-send previous reply and not process request (implies:  keep cache of handled requests/responses)</a:t>
            </a:r>
          </a:p>
          <a:p>
            <a:pPr lvl="1">
              <a:defRPr/>
            </a:pPr>
            <a:r>
              <a:rPr lang="en-US" altLang="en-US" dirty="0">
                <a:ea typeface="ＭＳ Ｐゴシック" charset="0"/>
              </a:rPr>
              <a:t>Must be able to identify requests</a:t>
            </a:r>
          </a:p>
          <a:p>
            <a:pPr lvl="1">
              <a:defRPr/>
            </a:pPr>
            <a:r>
              <a:rPr lang="en-US" altLang="en-US" dirty="0" err="1">
                <a:ea typeface="ＭＳ Ｐゴシック" charset="0"/>
              </a:rPr>
              <a:t>Strawman</a:t>
            </a:r>
            <a:r>
              <a:rPr lang="en-US" altLang="en-US" dirty="0">
                <a:ea typeface="ＭＳ Ｐゴシック" charset="0"/>
              </a:rPr>
              <a:t>: remember all RPC IDs handled.  </a:t>
            </a:r>
          </a:p>
          <a:p>
            <a:pPr marL="857250" lvl="2" indent="0">
              <a:buNone/>
              <a:defRPr/>
            </a:pPr>
            <a:r>
              <a:rPr lang="en-US" altLang="en-US" dirty="0">
                <a:ea typeface="ＭＳ Ｐゴシック" charset="0"/>
                <a:sym typeface="Wingdings"/>
              </a:rPr>
              <a:t></a:t>
            </a:r>
            <a:r>
              <a:rPr lang="en-US" altLang="en-US" dirty="0">
                <a:ea typeface="ＭＳ Ｐゴシック" charset="0"/>
              </a:rPr>
              <a:t> Ugh!  Requires infinite memory.</a:t>
            </a:r>
          </a:p>
          <a:p>
            <a:pPr lvl="1">
              <a:defRPr/>
            </a:pPr>
            <a:r>
              <a:rPr lang="en-US" altLang="en-US" dirty="0">
                <a:ea typeface="ＭＳ Ｐゴシック" charset="0"/>
              </a:rPr>
              <a:t>Real:  Keep sliding window of valid RPC IDs, have client number them sequentially.</a:t>
            </a:r>
          </a:p>
        </p:txBody>
      </p:sp>
    </p:spTree>
    <p:extLst>
      <p:ext uri="{BB962C8B-B14F-4D97-AF65-F5344CB8AC3E}">
        <p14:creationId xmlns:p14="http://schemas.microsoft.com/office/powerpoint/2010/main" val="40381066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A49E2421-E148-48DF-BB58-B706FCE22AA5}"/>
              </a:ext>
            </a:extLst>
          </p:cNvPr>
          <p:cNvSpPr>
            <a:spLocks noGrp="1" noChangeArrowheads="1"/>
          </p:cNvSpPr>
          <p:nvPr>
            <p:ph type="title"/>
          </p:nvPr>
        </p:nvSpPr>
        <p:spPr/>
        <p:txBody>
          <a:bodyPr/>
          <a:lstStyle/>
          <a:p>
            <a:r>
              <a:rPr lang="en-US" altLang="en-US"/>
              <a:t>Implementation Concerns</a:t>
            </a:r>
          </a:p>
        </p:txBody>
      </p:sp>
      <p:sp>
        <p:nvSpPr>
          <p:cNvPr id="47106" name="Rectangle 2">
            <a:extLst>
              <a:ext uri="{FF2B5EF4-FFF2-40B4-BE49-F238E27FC236}">
                <a16:creationId xmlns:a16="http://schemas.microsoft.com/office/drawing/2014/main" id="{DDAB34C9-03BC-47DE-8B05-8C6556599A97}"/>
              </a:ext>
            </a:extLst>
          </p:cNvPr>
          <p:cNvSpPr>
            <a:spLocks noGrp="1" noChangeArrowheads="1"/>
          </p:cNvSpPr>
          <p:nvPr>
            <p:ph idx="1"/>
          </p:nvPr>
        </p:nvSpPr>
        <p:spPr/>
        <p:txBody>
          <a:bodyPr>
            <a:normAutofit/>
          </a:bodyPr>
          <a:lstStyle/>
          <a:p>
            <a:r>
              <a:rPr lang="en-US" altLang="en-US"/>
              <a:t>As a general library, performance is often a big concern for RPC systems</a:t>
            </a:r>
          </a:p>
          <a:p>
            <a:r>
              <a:rPr lang="en-US" altLang="en-US"/>
              <a:t>Major source of overhead:  copies and marshaling/unmarshaling overhead</a:t>
            </a:r>
          </a:p>
          <a:p>
            <a:r>
              <a:rPr lang="en-US" altLang="en-US"/>
              <a:t>Zero-copy tricks:</a:t>
            </a:r>
          </a:p>
          <a:p>
            <a:pPr lvl="1"/>
            <a:r>
              <a:rPr lang="en-US" altLang="en-US"/>
              <a:t>Representation:  Send on the wire in native format and indicate that format with a bit/byte beforehand.  What does this do?  Think about sending uint32 between two little-endian machines</a:t>
            </a:r>
          </a:p>
          <a:p>
            <a:pPr lvl="1"/>
            <a:r>
              <a:rPr lang="en-US" altLang="en-US"/>
              <a:t>Scatter-gather writes (writev() and friends)</a:t>
            </a:r>
          </a:p>
        </p:txBody>
      </p:sp>
    </p:spTree>
    <p:extLst>
      <p:ext uri="{BB962C8B-B14F-4D97-AF65-F5344CB8AC3E}">
        <p14:creationId xmlns:p14="http://schemas.microsoft.com/office/powerpoint/2010/main" val="17877295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CB6BFDD-64DD-4FB0-BD5F-5DA0DC19F231}"/>
              </a:ext>
            </a:extLst>
          </p:cNvPr>
          <p:cNvSpPr>
            <a:spLocks noGrp="1" noChangeArrowheads="1"/>
          </p:cNvSpPr>
          <p:nvPr>
            <p:ph type="title"/>
          </p:nvPr>
        </p:nvSpPr>
        <p:spPr/>
        <p:txBody>
          <a:bodyPr>
            <a:normAutofit/>
          </a:bodyPr>
          <a:lstStyle/>
          <a:p>
            <a:r>
              <a:rPr lang="en-US" altLang="en-US"/>
              <a:t>Common communication pattern</a:t>
            </a:r>
          </a:p>
        </p:txBody>
      </p:sp>
      <p:sp>
        <p:nvSpPr>
          <p:cNvPr id="14338" name="AutoShape 2" descr="tile_paper_blue.jpeg">
            <a:extLst>
              <a:ext uri="{FF2B5EF4-FFF2-40B4-BE49-F238E27FC236}">
                <a16:creationId xmlns:a16="http://schemas.microsoft.com/office/drawing/2014/main" id="{B1755D16-2C46-4AE3-9758-9509EB601A7F}"/>
              </a:ext>
            </a:extLst>
          </p:cNvPr>
          <p:cNvSpPr>
            <a:spLocks/>
          </p:cNvSpPr>
          <p:nvPr/>
        </p:nvSpPr>
        <p:spPr bwMode="auto">
          <a:xfrm>
            <a:off x="3095626" y="2330450"/>
            <a:ext cx="1179513" cy="901700"/>
          </a:xfrm>
          <a:custGeom>
            <a:avLst/>
            <a:gdLst>
              <a:gd name="T0" fmla="*/ 1758616204 w 21600"/>
              <a:gd name="T1" fmla="*/ 785685441 h 21600"/>
              <a:gd name="T2" fmla="*/ 1758616204 w 21600"/>
              <a:gd name="T3" fmla="*/ 785685441 h 21600"/>
              <a:gd name="T4" fmla="*/ 1758616204 w 21600"/>
              <a:gd name="T5" fmla="*/ 785685441 h 21600"/>
              <a:gd name="T6" fmla="*/ 1758616204 w 21600"/>
              <a:gd name="T7" fmla="*/ 78568544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0">
            <a:blip r:embed="rId2"/>
            <a:srcRect/>
            <a:tile tx="0" ty="0" sx="100000" sy="100000" flip="none" algn="tl"/>
          </a:blipFill>
          <a:ln w="25400">
            <a:solidFill>
              <a:srgbClr val="000000"/>
            </a:solidFill>
            <a:miter lim="0"/>
            <a:headEnd/>
            <a:tailEnd/>
          </a:ln>
        </p:spPr>
        <p:txBody>
          <a:bodyPr lIns="35717" tIns="35717" rIns="35717" bIns="35717" anchor="ctr"/>
          <a:lstStyle/>
          <a:p>
            <a:pPr algn="ctr" eaLnBrk="1" hangingPunct="1"/>
            <a:r>
              <a:rPr lang="en-US" altLang="en-US" sz="2800" b="1">
                <a:solidFill>
                  <a:srgbClr val="FFFFFF"/>
                </a:solidFill>
              </a:rPr>
              <a:t>Client</a:t>
            </a:r>
            <a:endParaRPr lang="en-US" altLang="en-US" b="1">
              <a:solidFill>
                <a:srgbClr val="FFFFFF"/>
              </a:solidFill>
            </a:endParaRPr>
          </a:p>
        </p:txBody>
      </p:sp>
      <p:sp>
        <p:nvSpPr>
          <p:cNvPr id="14339" name="AutoShape 3" descr="tile_paper_blue.jpeg">
            <a:extLst>
              <a:ext uri="{FF2B5EF4-FFF2-40B4-BE49-F238E27FC236}">
                <a16:creationId xmlns:a16="http://schemas.microsoft.com/office/drawing/2014/main" id="{AFAACF9B-989A-49F4-86D7-BD7C5FC7CF7F}"/>
              </a:ext>
            </a:extLst>
          </p:cNvPr>
          <p:cNvSpPr>
            <a:spLocks/>
          </p:cNvSpPr>
          <p:nvPr/>
        </p:nvSpPr>
        <p:spPr bwMode="auto">
          <a:xfrm>
            <a:off x="7674066" y="3500438"/>
            <a:ext cx="1268651" cy="901700"/>
          </a:xfrm>
          <a:custGeom>
            <a:avLst/>
            <a:gdLst>
              <a:gd name="T0" fmla="*/ 1751522777 w 21600"/>
              <a:gd name="T1" fmla="*/ 785685441 h 21600"/>
              <a:gd name="T2" fmla="*/ 1751522777 w 21600"/>
              <a:gd name="T3" fmla="*/ 785685441 h 21600"/>
              <a:gd name="T4" fmla="*/ 1751522777 w 21600"/>
              <a:gd name="T5" fmla="*/ 785685441 h 21600"/>
              <a:gd name="T6" fmla="*/ 1751522777 w 21600"/>
              <a:gd name="T7" fmla="*/ 78568544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blipFill dpi="0" rotWithShape="0">
            <a:blip r:embed="rId2"/>
            <a:srcRect/>
            <a:tile tx="0" ty="0" sx="100000" sy="100000" flip="none" algn="tl"/>
          </a:blipFill>
          <a:ln w="25400">
            <a:solidFill>
              <a:srgbClr val="000000"/>
            </a:solidFill>
            <a:miter lim="0"/>
            <a:headEnd/>
            <a:tailEnd/>
          </a:ln>
        </p:spPr>
        <p:txBody>
          <a:bodyPr lIns="35717" tIns="35717" rIns="35717" bIns="35717" anchor="ctr"/>
          <a:lstStyle/>
          <a:p>
            <a:pPr algn="ctr" eaLnBrk="1" hangingPunct="1"/>
            <a:r>
              <a:rPr lang="en-US" altLang="en-US" sz="2800" b="1" dirty="0">
                <a:solidFill>
                  <a:srgbClr val="FFFFFF"/>
                </a:solidFill>
              </a:rPr>
              <a:t>Server</a:t>
            </a:r>
          </a:p>
        </p:txBody>
      </p:sp>
      <p:sp>
        <p:nvSpPr>
          <p:cNvPr id="14340" name="Line 4">
            <a:extLst>
              <a:ext uri="{FF2B5EF4-FFF2-40B4-BE49-F238E27FC236}">
                <a16:creationId xmlns:a16="http://schemas.microsoft.com/office/drawing/2014/main" id="{E285B057-923A-4FEC-B4B4-2187620748E7}"/>
              </a:ext>
            </a:extLst>
          </p:cNvPr>
          <p:cNvSpPr>
            <a:spLocks noChangeShapeType="1"/>
          </p:cNvSpPr>
          <p:nvPr/>
        </p:nvSpPr>
        <p:spPr bwMode="auto">
          <a:xfrm flipH="1" flipV="1">
            <a:off x="4470401" y="2857501"/>
            <a:ext cx="3108325" cy="766763"/>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3" name="AutoShape 5">
            <a:extLst>
              <a:ext uri="{FF2B5EF4-FFF2-40B4-BE49-F238E27FC236}">
                <a16:creationId xmlns:a16="http://schemas.microsoft.com/office/drawing/2014/main" id="{E4E06803-03D9-49A6-9275-01375D4976AB}"/>
              </a:ext>
            </a:extLst>
          </p:cNvPr>
          <p:cNvSpPr>
            <a:spLocks/>
          </p:cNvSpPr>
          <p:nvPr/>
        </p:nvSpPr>
        <p:spPr bwMode="auto">
          <a:xfrm>
            <a:off x="5119688" y="2603500"/>
            <a:ext cx="2347912"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ext uri="{91240B29-F687-4f45-9708-019B960494DF}"/>
            <a:ext uri="{AF507438-7753-43e0-B8FC-AC1667EBCBE1}"/>
          </a:extLst>
        </p:spPr>
        <p:txBody>
          <a:bodyPr lIns="35717" tIns="35717" rIns="35717" bIns="35717" anchor="ctr"/>
          <a:lstStyle/>
          <a:p>
            <a:pPr eaLnBrk="1" hangingPunct="1"/>
            <a:r>
              <a:rPr lang="en-US" altLang="en-US" sz="2000">
                <a:latin typeface="Arial" panose="020B0604020202020204" pitchFamily="34" charset="0"/>
              </a:rPr>
              <a:t>Hey, do something</a:t>
            </a:r>
            <a:endParaRPr lang="en-US" altLang="en-US">
              <a:latin typeface="Arial" panose="020B0604020202020204" pitchFamily="34" charset="0"/>
            </a:endParaRPr>
          </a:p>
        </p:txBody>
      </p:sp>
      <p:sp>
        <p:nvSpPr>
          <p:cNvPr id="12294" name="AutoShape 6">
            <a:extLst>
              <a:ext uri="{FF2B5EF4-FFF2-40B4-BE49-F238E27FC236}">
                <a16:creationId xmlns:a16="http://schemas.microsoft.com/office/drawing/2014/main" id="{BA2C161B-FB2D-4426-BE82-258B03B916D3}"/>
              </a:ext>
            </a:extLst>
          </p:cNvPr>
          <p:cNvSpPr>
            <a:spLocks/>
          </p:cNvSpPr>
          <p:nvPr/>
        </p:nvSpPr>
        <p:spPr bwMode="auto">
          <a:xfrm>
            <a:off x="6037264" y="3697288"/>
            <a:ext cx="1538287"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ext uri="{91240B29-F687-4f45-9708-019B960494DF}"/>
            <a:ext uri="{AF507438-7753-43e0-B8FC-AC1667EBCBE1}"/>
          </a:extLst>
        </p:spPr>
        <p:txBody>
          <a:bodyPr lIns="35717" tIns="35717" rIns="35717" bIns="35717" anchor="ctr"/>
          <a:lstStyle/>
          <a:p>
            <a:pPr eaLnBrk="1" hangingPunct="1">
              <a:defRPr/>
            </a:pPr>
            <a:r>
              <a:rPr lang="en-US" dirty="0">
                <a:ea typeface="ＭＳ Ｐゴシック" charset="0"/>
                <a:cs typeface="ＭＳ Ｐゴシック" charset="0"/>
              </a:rPr>
              <a:t>working {</a:t>
            </a:r>
          </a:p>
        </p:txBody>
      </p:sp>
      <p:sp>
        <p:nvSpPr>
          <p:cNvPr id="14343" name="Line 7">
            <a:extLst>
              <a:ext uri="{FF2B5EF4-FFF2-40B4-BE49-F238E27FC236}">
                <a16:creationId xmlns:a16="http://schemas.microsoft.com/office/drawing/2014/main" id="{209376A9-9BFA-45FB-89B4-393E58C25D05}"/>
              </a:ext>
            </a:extLst>
          </p:cNvPr>
          <p:cNvSpPr>
            <a:spLocks noChangeShapeType="1"/>
          </p:cNvSpPr>
          <p:nvPr/>
        </p:nvSpPr>
        <p:spPr bwMode="auto">
          <a:xfrm flipV="1">
            <a:off x="4541839" y="4257675"/>
            <a:ext cx="2909887" cy="661988"/>
          </a:xfrm>
          <a:prstGeom prst="line">
            <a:avLst/>
          </a:prstGeom>
          <a:noFill/>
          <a:ln w="38100">
            <a:solidFill>
              <a:srgbClr val="00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296" name="AutoShape 8">
            <a:extLst>
              <a:ext uri="{FF2B5EF4-FFF2-40B4-BE49-F238E27FC236}">
                <a16:creationId xmlns:a16="http://schemas.microsoft.com/office/drawing/2014/main" id="{216BD984-45F8-42B0-9B8F-216E1E323AB5}"/>
              </a:ext>
            </a:extLst>
          </p:cNvPr>
          <p:cNvSpPr>
            <a:spLocks/>
          </p:cNvSpPr>
          <p:nvPr/>
        </p:nvSpPr>
        <p:spPr bwMode="auto">
          <a:xfrm>
            <a:off x="5543550" y="4813300"/>
            <a:ext cx="1771650"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ext uri="{91240B29-F687-4f45-9708-019B960494DF}"/>
            <a:ext uri="{AF507438-7753-43e0-B8FC-AC1667EBCBE1}"/>
          </a:extLst>
        </p:spPr>
        <p:txBody>
          <a:bodyPr lIns="35717" tIns="35717" rIns="35717" bIns="35717" anchor="ctr"/>
          <a:lstStyle/>
          <a:p>
            <a:pPr eaLnBrk="1" hangingPunct="1"/>
            <a:r>
              <a:rPr lang="en-US" altLang="en-US" sz="2000">
                <a:latin typeface="Arial" panose="020B0604020202020204" pitchFamily="34" charset="0"/>
              </a:rPr>
              <a:t>Done/Result</a:t>
            </a:r>
            <a:endParaRPr lang="en-US" altLang="en-US">
              <a:latin typeface="Arial" panose="020B0604020202020204" pitchFamily="34" charset="0"/>
            </a:endParaRPr>
          </a:p>
        </p:txBody>
      </p:sp>
    </p:spTree>
    <p:extLst>
      <p:ext uri="{BB962C8B-B14F-4D97-AF65-F5344CB8AC3E}">
        <p14:creationId xmlns:p14="http://schemas.microsoft.com/office/powerpoint/2010/main" val="336182340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AA8B013C-9B22-41A5-810C-435E1A139950}"/>
              </a:ext>
            </a:extLst>
          </p:cNvPr>
          <p:cNvSpPr>
            <a:spLocks noGrp="1" noChangeArrowheads="1"/>
          </p:cNvSpPr>
          <p:nvPr>
            <p:ph type="title"/>
          </p:nvPr>
        </p:nvSpPr>
        <p:spPr/>
        <p:txBody>
          <a:bodyPr>
            <a:normAutofit/>
          </a:bodyPr>
          <a:lstStyle/>
          <a:p>
            <a:r>
              <a:rPr lang="en-US" altLang="en-US"/>
              <a:t>Dealing with Environmental Differences</a:t>
            </a:r>
          </a:p>
        </p:txBody>
      </p:sp>
      <p:sp>
        <p:nvSpPr>
          <p:cNvPr id="48130" name="Rectangle 2">
            <a:extLst>
              <a:ext uri="{FF2B5EF4-FFF2-40B4-BE49-F238E27FC236}">
                <a16:creationId xmlns:a16="http://schemas.microsoft.com/office/drawing/2014/main" id="{A2AF3D8D-6896-49AB-B724-665F6756BF3B}"/>
              </a:ext>
            </a:extLst>
          </p:cNvPr>
          <p:cNvSpPr>
            <a:spLocks noGrp="1" noChangeArrowheads="1"/>
          </p:cNvSpPr>
          <p:nvPr>
            <p:ph idx="1"/>
          </p:nvPr>
        </p:nvSpPr>
        <p:spPr/>
        <p:txBody>
          <a:bodyPr>
            <a:normAutofit/>
          </a:bodyPr>
          <a:lstStyle/>
          <a:p>
            <a:r>
              <a:rPr lang="en-US" altLang="en-US"/>
              <a:t>If my function does:  read(foo, ...)</a:t>
            </a:r>
          </a:p>
          <a:p>
            <a:r>
              <a:rPr lang="en-US" altLang="en-US"/>
              <a:t>Can I make it look like it was really a local procedure call??</a:t>
            </a:r>
          </a:p>
          <a:p>
            <a:r>
              <a:rPr lang="en-US" altLang="en-US"/>
              <a:t>Maybe!</a:t>
            </a:r>
          </a:p>
          <a:p>
            <a:pPr lvl="1"/>
            <a:r>
              <a:rPr lang="en-US" altLang="en-US"/>
              <a:t>Distributed filesystem...</a:t>
            </a:r>
          </a:p>
          <a:p>
            <a:r>
              <a:rPr lang="en-US" altLang="en-US"/>
              <a:t>But what about address space?</a:t>
            </a:r>
          </a:p>
          <a:p>
            <a:pPr lvl="1"/>
            <a:r>
              <a:rPr lang="en-US" altLang="en-US"/>
              <a:t>This is called distributed shared memory</a:t>
            </a:r>
          </a:p>
          <a:p>
            <a:pPr lvl="1"/>
            <a:r>
              <a:rPr lang="en-US" altLang="en-US"/>
              <a:t>People have kind of given up on it - it turns out often better to admit that you</a:t>
            </a:r>
            <a:r>
              <a:rPr lang="ja-JP" altLang="en-US"/>
              <a:t>’</a:t>
            </a:r>
            <a:r>
              <a:rPr lang="en-US" altLang="ja-JP"/>
              <a:t>re doing things remotely</a:t>
            </a:r>
            <a:endParaRPr lang="en-US" altLang="en-US"/>
          </a:p>
        </p:txBody>
      </p:sp>
    </p:spTree>
    <p:extLst>
      <p:ext uri="{BB962C8B-B14F-4D97-AF65-F5344CB8AC3E}">
        <p14:creationId xmlns:p14="http://schemas.microsoft.com/office/powerpoint/2010/main" val="11803844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7CD95BB-75A8-4394-9755-E0CF71BFF256}"/>
              </a:ext>
            </a:extLst>
          </p:cNvPr>
          <p:cNvSpPr>
            <a:spLocks noGrp="1"/>
          </p:cNvSpPr>
          <p:nvPr>
            <p:ph type="title"/>
          </p:nvPr>
        </p:nvSpPr>
        <p:spPr/>
        <p:txBody>
          <a:bodyPr/>
          <a:lstStyle/>
          <a:p>
            <a:r>
              <a:rPr lang="en-US" altLang="en-US"/>
              <a:t>Today's Lecture</a:t>
            </a:r>
          </a:p>
        </p:txBody>
      </p:sp>
      <p:sp>
        <p:nvSpPr>
          <p:cNvPr id="49154" name="Content Placeholder 2">
            <a:extLst>
              <a:ext uri="{FF2B5EF4-FFF2-40B4-BE49-F238E27FC236}">
                <a16:creationId xmlns:a16="http://schemas.microsoft.com/office/drawing/2014/main" id="{BD2FEC5C-8F44-40B0-8502-1E8180ED5A85}"/>
              </a:ext>
            </a:extLst>
          </p:cNvPr>
          <p:cNvSpPr>
            <a:spLocks noGrp="1"/>
          </p:cNvSpPr>
          <p:nvPr>
            <p:ph idx="1"/>
          </p:nvPr>
        </p:nvSpPr>
        <p:spPr/>
        <p:txBody>
          <a:bodyPr/>
          <a:lstStyle/>
          <a:p>
            <a:endParaRPr lang="en-US" altLang="en-US"/>
          </a:p>
          <a:p>
            <a:r>
              <a:rPr lang="en-US" altLang="en-US"/>
              <a:t>RPC overview</a:t>
            </a:r>
          </a:p>
          <a:p>
            <a:endParaRPr lang="en-US" altLang="en-US"/>
          </a:p>
          <a:p>
            <a:r>
              <a:rPr lang="en-US" altLang="en-US"/>
              <a:t>RPC challenges</a:t>
            </a:r>
          </a:p>
          <a:p>
            <a:endParaRPr lang="en-US" altLang="en-US"/>
          </a:p>
          <a:p>
            <a:r>
              <a:rPr lang="en-US" altLang="en-US">
                <a:solidFill>
                  <a:srgbClr val="FF0000"/>
                </a:solidFill>
              </a:rPr>
              <a:t>RPC other stuff</a:t>
            </a:r>
          </a:p>
        </p:txBody>
      </p:sp>
      <p:sp>
        <p:nvSpPr>
          <p:cNvPr id="49155" name="Slide Number Placeholder 3">
            <a:extLst>
              <a:ext uri="{FF2B5EF4-FFF2-40B4-BE49-F238E27FC236}">
                <a16:creationId xmlns:a16="http://schemas.microsoft.com/office/drawing/2014/main" id="{7D2556E8-FC00-4EBD-9323-410EFA1A0A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C5C0315-4BF5-4000-A99B-722434479E70}" type="slidenum">
              <a:rPr lang="en-US" altLang="en-US" sz="1200">
                <a:solidFill>
                  <a:schemeClr val="folHlink"/>
                </a:solidFill>
              </a:rPr>
              <a:pPr>
                <a:spcBef>
                  <a:spcPct val="0"/>
                </a:spcBef>
                <a:buClrTx/>
                <a:buFontTx/>
                <a:buNone/>
              </a:pPr>
              <a:t>31</a:t>
            </a:fld>
            <a:endParaRPr lang="en-US" altLang="en-US" sz="1200">
              <a:solidFill>
                <a:schemeClr val="folHlink"/>
              </a:solidFill>
            </a:endParaRPr>
          </a:p>
        </p:txBody>
      </p:sp>
    </p:spTree>
    <p:extLst>
      <p:ext uri="{BB962C8B-B14F-4D97-AF65-F5344CB8AC3E}">
        <p14:creationId xmlns:p14="http://schemas.microsoft.com/office/powerpoint/2010/main" val="3220276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4A9E03BB-753C-4611-95C7-19433FED60E4}"/>
              </a:ext>
            </a:extLst>
          </p:cNvPr>
          <p:cNvSpPr>
            <a:spLocks noGrp="1" noChangeArrowheads="1"/>
          </p:cNvSpPr>
          <p:nvPr>
            <p:ph type="title"/>
          </p:nvPr>
        </p:nvSpPr>
        <p:spPr/>
        <p:txBody>
          <a:bodyPr/>
          <a:lstStyle/>
          <a:p>
            <a:r>
              <a:rPr lang="en-US" altLang="en-US"/>
              <a:t>Asynchronous RPC (1)</a:t>
            </a:r>
          </a:p>
        </p:txBody>
      </p:sp>
      <p:sp>
        <p:nvSpPr>
          <p:cNvPr id="50178" name="Rectangle 3">
            <a:extLst>
              <a:ext uri="{FF2B5EF4-FFF2-40B4-BE49-F238E27FC236}">
                <a16:creationId xmlns:a16="http://schemas.microsoft.com/office/drawing/2014/main" id="{500B2048-4080-4E61-B6F5-CFAFA3FEDDDF}"/>
              </a:ext>
            </a:extLst>
          </p:cNvPr>
          <p:cNvSpPr>
            <a:spLocks noGrp="1" noChangeArrowheads="1"/>
          </p:cNvSpPr>
          <p:nvPr>
            <p:ph idx="1"/>
          </p:nvPr>
        </p:nvSpPr>
        <p:spPr>
          <a:xfrm>
            <a:off x="1981201" y="5181600"/>
            <a:ext cx="8475663" cy="1066800"/>
          </a:xfrm>
        </p:spPr>
        <p:txBody>
          <a:bodyPr/>
          <a:lstStyle/>
          <a:p>
            <a:r>
              <a:rPr lang="en-US" altLang="en-US"/>
              <a:t>The interaction between client and </a:t>
            </a:r>
            <a:br>
              <a:rPr lang="en-US" altLang="en-US"/>
            </a:br>
            <a:r>
              <a:rPr lang="en-US" altLang="en-US"/>
              <a:t>server in a traditional RPC.</a:t>
            </a:r>
          </a:p>
        </p:txBody>
      </p:sp>
      <p:sp>
        <p:nvSpPr>
          <p:cNvPr id="50179" name="Slide Number Placeholder 6">
            <a:extLst>
              <a:ext uri="{FF2B5EF4-FFF2-40B4-BE49-F238E27FC236}">
                <a16:creationId xmlns:a16="http://schemas.microsoft.com/office/drawing/2014/main" id="{A46123A8-EC7A-4873-8573-10AD1955B0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9FFEB795-C947-4C3D-860C-C800013DC98D}" type="slidenum">
              <a:rPr lang="en-US" altLang="en-US" sz="1200">
                <a:solidFill>
                  <a:schemeClr val="folHlink"/>
                </a:solidFill>
              </a:rPr>
              <a:pPr>
                <a:spcBef>
                  <a:spcPct val="0"/>
                </a:spcBef>
                <a:buClrTx/>
                <a:buFontTx/>
                <a:buNone/>
              </a:pPr>
              <a:t>32</a:t>
            </a:fld>
            <a:endParaRPr lang="en-US" altLang="en-US" sz="1200">
              <a:solidFill>
                <a:schemeClr val="folHlink"/>
              </a:solidFill>
            </a:endParaRPr>
          </a:p>
        </p:txBody>
      </p:sp>
      <p:pic>
        <p:nvPicPr>
          <p:cNvPr id="50180" name="Picture 4" descr="04-10">
            <a:extLst>
              <a:ext uri="{FF2B5EF4-FFF2-40B4-BE49-F238E27FC236}">
                <a16:creationId xmlns:a16="http://schemas.microsoft.com/office/drawing/2014/main" id="{890CEF82-C57F-4377-9066-C77B8538BFC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2397" b="11360"/>
          <a:stretch>
            <a:fillRect/>
          </a:stretch>
        </p:blipFill>
        <p:spPr bwMode="auto">
          <a:xfrm>
            <a:off x="3200400" y="1524001"/>
            <a:ext cx="586105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533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77BE3A9B-5921-46D3-A159-B0D6046F00DD}"/>
              </a:ext>
            </a:extLst>
          </p:cNvPr>
          <p:cNvSpPr>
            <a:spLocks noGrp="1" noChangeArrowheads="1"/>
          </p:cNvSpPr>
          <p:nvPr>
            <p:ph type="title"/>
          </p:nvPr>
        </p:nvSpPr>
        <p:spPr/>
        <p:txBody>
          <a:bodyPr/>
          <a:lstStyle/>
          <a:p>
            <a:r>
              <a:rPr lang="en-US" altLang="en-US"/>
              <a:t>Asynchronous RPC (2)</a:t>
            </a:r>
          </a:p>
        </p:txBody>
      </p:sp>
      <p:sp>
        <p:nvSpPr>
          <p:cNvPr id="51202" name="Rectangle 3">
            <a:extLst>
              <a:ext uri="{FF2B5EF4-FFF2-40B4-BE49-F238E27FC236}">
                <a16:creationId xmlns:a16="http://schemas.microsoft.com/office/drawing/2014/main" id="{4AE033B9-C00C-45DE-8D0C-852CDFD85CF5}"/>
              </a:ext>
            </a:extLst>
          </p:cNvPr>
          <p:cNvSpPr>
            <a:spLocks noGrp="1" noChangeArrowheads="1"/>
          </p:cNvSpPr>
          <p:nvPr>
            <p:ph idx="1"/>
          </p:nvPr>
        </p:nvSpPr>
        <p:spPr>
          <a:xfrm>
            <a:off x="1981201" y="5410200"/>
            <a:ext cx="8475663" cy="838200"/>
          </a:xfrm>
        </p:spPr>
        <p:txBody>
          <a:bodyPr/>
          <a:lstStyle/>
          <a:p>
            <a:r>
              <a:rPr lang="en-US" altLang="en-US"/>
              <a:t>The interaction using asynchronous RPC.</a:t>
            </a:r>
          </a:p>
        </p:txBody>
      </p:sp>
      <p:sp>
        <p:nvSpPr>
          <p:cNvPr id="51203" name="Slide Number Placeholder 6">
            <a:extLst>
              <a:ext uri="{FF2B5EF4-FFF2-40B4-BE49-F238E27FC236}">
                <a16:creationId xmlns:a16="http://schemas.microsoft.com/office/drawing/2014/main" id="{586BEAF0-43D4-4453-B01B-523C796812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D8E372C4-AECC-4A5A-A408-9E8040E39584}" type="slidenum">
              <a:rPr lang="en-US" altLang="en-US" sz="1200">
                <a:solidFill>
                  <a:schemeClr val="folHlink"/>
                </a:solidFill>
              </a:rPr>
              <a:pPr>
                <a:spcBef>
                  <a:spcPct val="0"/>
                </a:spcBef>
                <a:buClrTx/>
                <a:buFontTx/>
                <a:buNone/>
              </a:pPr>
              <a:t>33</a:t>
            </a:fld>
            <a:endParaRPr lang="en-US" altLang="en-US" sz="1200">
              <a:solidFill>
                <a:schemeClr val="folHlink"/>
              </a:solidFill>
            </a:endParaRPr>
          </a:p>
        </p:txBody>
      </p:sp>
      <p:pic>
        <p:nvPicPr>
          <p:cNvPr id="51204" name="Picture 4" descr="04-10">
            <a:extLst>
              <a:ext uri="{FF2B5EF4-FFF2-40B4-BE49-F238E27FC236}">
                <a16:creationId xmlns:a16="http://schemas.microsoft.com/office/drawing/2014/main" id="{E6655DB3-82BE-48E8-8D1E-96C011A1E8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682" b="16095"/>
          <a:stretch>
            <a:fillRect/>
          </a:stretch>
        </p:blipFill>
        <p:spPr bwMode="auto">
          <a:xfrm>
            <a:off x="3048001" y="1981201"/>
            <a:ext cx="604837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61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07CA1858-6AE7-4F19-A6A0-738AE649EAE1}"/>
              </a:ext>
            </a:extLst>
          </p:cNvPr>
          <p:cNvSpPr>
            <a:spLocks noGrp="1" noChangeArrowheads="1"/>
          </p:cNvSpPr>
          <p:nvPr>
            <p:ph type="title"/>
          </p:nvPr>
        </p:nvSpPr>
        <p:spPr/>
        <p:txBody>
          <a:bodyPr/>
          <a:lstStyle/>
          <a:p>
            <a:r>
              <a:rPr lang="en-US" altLang="en-US"/>
              <a:t>Asynchronous RPC (3)</a:t>
            </a:r>
          </a:p>
        </p:txBody>
      </p:sp>
      <p:sp>
        <p:nvSpPr>
          <p:cNvPr id="52226" name="Rectangle 3">
            <a:extLst>
              <a:ext uri="{FF2B5EF4-FFF2-40B4-BE49-F238E27FC236}">
                <a16:creationId xmlns:a16="http://schemas.microsoft.com/office/drawing/2014/main" id="{8CB78D22-CB6A-40D5-8442-84CA16473366}"/>
              </a:ext>
            </a:extLst>
          </p:cNvPr>
          <p:cNvSpPr>
            <a:spLocks noGrp="1" noChangeArrowheads="1"/>
          </p:cNvSpPr>
          <p:nvPr>
            <p:ph idx="1"/>
          </p:nvPr>
        </p:nvSpPr>
        <p:spPr>
          <a:xfrm>
            <a:off x="1981201" y="5410200"/>
            <a:ext cx="8475663" cy="990600"/>
          </a:xfrm>
        </p:spPr>
        <p:txBody>
          <a:bodyPr/>
          <a:lstStyle/>
          <a:p>
            <a:r>
              <a:rPr lang="en-US" altLang="en-US"/>
              <a:t>A client and server interacting through </a:t>
            </a:r>
            <a:br>
              <a:rPr lang="en-US" altLang="en-US"/>
            </a:br>
            <a:r>
              <a:rPr lang="en-US" altLang="en-US"/>
              <a:t>two asynchronous RPCs.</a:t>
            </a:r>
          </a:p>
        </p:txBody>
      </p:sp>
      <p:sp>
        <p:nvSpPr>
          <p:cNvPr id="52227" name="Slide Number Placeholder 6">
            <a:extLst>
              <a:ext uri="{FF2B5EF4-FFF2-40B4-BE49-F238E27FC236}">
                <a16:creationId xmlns:a16="http://schemas.microsoft.com/office/drawing/2014/main" id="{B1E1F75A-8A4E-474B-8A8D-A9C1FFC248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2A98F29-7876-42C4-AF52-7AC867079754}" type="slidenum">
              <a:rPr lang="en-US" altLang="en-US" sz="1200">
                <a:solidFill>
                  <a:schemeClr val="folHlink"/>
                </a:solidFill>
              </a:rPr>
              <a:pPr>
                <a:spcBef>
                  <a:spcPct val="0"/>
                </a:spcBef>
                <a:buClrTx/>
                <a:buFontTx/>
                <a:buNone/>
              </a:pPr>
              <a:t>34</a:t>
            </a:fld>
            <a:endParaRPr lang="en-US" altLang="en-US" sz="1200">
              <a:solidFill>
                <a:schemeClr val="folHlink"/>
              </a:solidFill>
            </a:endParaRPr>
          </a:p>
        </p:txBody>
      </p:sp>
      <p:pic>
        <p:nvPicPr>
          <p:cNvPr id="52228" name="Picture 4" descr="04-11">
            <a:extLst>
              <a:ext uri="{FF2B5EF4-FFF2-40B4-BE49-F238E27FC236}">
                <a16:creationId xmlns:a16="http://schemas.microsoft.com/office/drawing/2014/main" id="{62FA3EB4-F886-445E-AF39-3CC6FF617D8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1752601"/>
            <a:ext cx="76215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585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a:extLst>
              <a:ext uri="{FF2B5EF4-FFF2-40B4-BE49-F238E27FC236}">
                <a16:creationId xmlns:a16="http://schemas.microsoft.com/office/drawing/2014/main" id="{A7910E5B-0062-4D84-8690-E952CA39744E}"/>
              </a:ext>
            </a:extLst>
          </p:cNvPr>
          <p:cNvSpPr>
            <a:spLocks noGrp="1"/>
          </p:cNvSpPr>
          <p:nvPr>
            <p:ph type="title"/>
          </p:nvPr>
        </p:nvSpPr>
        <p:spPr/>
        <p:txBody>
          <a:bodyPr/>
          <a:lstStyle/>
          <a:p>
            <a:r>
              <a:rPr lang="en-US" altLang="en-US"/>
              <a:t>Using RPC</a:t>
            </a:r>
          </a:p>
        </p:txBody>
      </p:sp>
      <p:sp>
        <p:nvSpPr>
          <p:cNvPr id="54274" name="Content Placeholder 4">
            <a:extLst>
              <a:ext uri="{FF2B5EF4-FFF2-40B4-BE49-F238E27FC236}">
                <a16:creationId xmlns:a16="http://schemas.microsoft.com/office/drawing/2014/main" id="{B3DD2C25-CA81-4F6E-B536-41B187C8C762}"/>
              </a:ext>
            </a:extLst>
          </p:cNvPr>
          <p:cNvSpPr>
            <a:spLocks noGrp="1"/>
          </p:cNvSpPr>
          <p:nvPr>
            <p:ph idx="1"/>
          </p:nvPr>
        </p:nvSpPr>
        <p:spPr/>
        <p:txBody>
          <a:bodyPr>
            <a:normAutofit lnSpcReduction="10000"/>
          </a:bodyPr>
          <a:lstStyle/>
          <a:p>
            <a:pPr>
              <a:lnSpc>
                <a:spcPct val="80000"/>
              </a:lnSpc>
            </a:pPr>
            <a:r>
              <a:rPr lang="en-US" altLang="en-US" sz="2400" dirty="0"/>
              <a:t>How about a distributed bitcoin miner.  </a:t>
            </a:r>
          </a:p>
          <a:p>
            <a:pPr>
              <a:lnSpc>
                <a:spcPct val="80000"/>
              </a:lnSpc>
            </a:pPr>
            <a:r>
              <a:rPr lang="en-US" altLang="en-US" sz="2400" dirty="0"/>
              <a:t>Three classes of agents:</a:t>
            </a:r>
          </a:p>
          <a:p>
            <a:pPr marL="914400" lvl="1" indent="-514350">
              <a:lnSpc>
                <a:spcPct val="80000"/>
              </a:lnSpc>
              <a:buFontTx/>
              <a:buAutoNum type="arabicPeriod"/>
            </a:pPr>
            <a:r>
              <a:rPr lang="en-US" altLang="en-US" sz="2000" dirty="0"/>
              <a:t>Request client.  Submits cracking request to server.  Waits until server responds.</a:t>
            </a:r>
          </a:p>
          <a:p>
            <a:pPr marL="914400" lvl="1" indent="-514350">
              <a:lnSpc>
                <a:spcPct val="80000"/>
              </a:lnSpc>
              <a:buFontTx/>
              <a:buAutoNum type="arabicPeriod"/>
            </a:pPr>
            <a:endParaRPr lang="en-US" altLang="en-US" sz="2000" dirty="0"/>
          </a:p>
          <a:p>
            <a:pPr marL="914400" lvl="1" indent="-514350">
              <a:lnSpc>
                <a:spcPct val="80000"/>
              </a:lnSpc>
              <a:buFontTx/>
              <a:buAutoNum type="arabicPeriod"/>
            </a:pPr>
            <a:r>
              <a:rPr lang="en-US" altLang="en-US" sz="2000" dirty="0"/>
              <a:t>Worker.  Initially a client.  Sends join request to server.  Now it should reverse role &amp; become a server.  Then it can receive requests from main server to attempt cracking over limited range.</a:t>
            </a:r>
          </a:p>
          <a:p>
            <a:pPr marL="914400" lvl="1" indent="-514350">
              <a:lnSpc>
                <a:spcPct val="80000"/>
              </a:lnSpc>
              <a:buFontTx/>
              <a:buAutoNum type="arabicPeriod"/>
            </a:pPr>
            <a:endParaRPr lang="en-US" altLang="en-US" sz="2000" dirty="0"/>
          </a:p>
          <a:p>
            <a:pPr marL="914400" lvl="1" indent="-514350">
              <a:lnSpc>
                <a:spcPct val="80000"/>
              </a:lnSpc>
              <a:buFontTx/>
              <a:buAutoNum type="arabicPeriod"/>
            </a:pPr>
            <a:r>
              <a:rPr lang="en-US" altLang="en-US" sz="2000" dirty="0"/>
              <a:t>Server.  Orchestrates whole thing.  Maintains collection of workers.  When receive request from client, split into smaller jobs over limited ranges.  Farm these out to workers.  When finds bitcoin, or exhausts complete range, respond to request client.</a:t>
            </a:r>
          </a:p>
          <a:p>
            <a:pPr marL="914400" lvl="1" indent="-514350">
              <a:lnSpc>
                <a:spcPct val="80000"/>
              </a:lnSpc>
            </a:pPr>
            <a:endParaRPr lang="en-US" altLang="en-US" sz="2000" dirty="0"/>
          </a:p>
        </p:txBody>
      </p:sp>
      <p:sp>
        <p:nvSpPr>
          <p:cNvPr id="54275" name="Slide Number Placeholder 2">
            <a:extLst>
              <a:ext uri="{FF2B5EF4-FFF2-40B4-BE49-F238E27FC236}">
                <a16:creationId xmlns:a16="http://schemas.microsoft.com/office/drawing/2014/main" id="{315A7FA9-2E07-4F3F-8DDF-BCC71C3E40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082AD733-0AA3-4E82-9588-BDE06B5A0B54}" type="slidenum">
              <a:rPr lang="en-US" altLang="en-US" sz="1200">
                <a:solidFill>
                  <a:schemeClr val="folHlink"/>
                </a:solidFill>
              </a:rPr>
              <a:pPr>
                <a:spcBef>
                  <a:spcPct val="0"/>
                </a:spcBef>
                <a:buClrTx/>
                <a:buFontTx/>
                <a:buNone/>
              </a:pPr>
              <a:t>35</a:t>
            </a:fld>
            <a:endParaRPr lang="en-US" altLang="en-US" sz="1200">
              <a:solidFill>
                <a:schemeClr val="folHlink"/>
              </a:solidFill>
            </a:endParaRPr>
          </a:p>
        </p:txBody>
      </p:sp>
    </p:spTree>
    <p:extLst>
      <p:ext uri="{BB962C8B-B14F-4D97-AF65-F5344CB8AC3E}">
        <p14:creationId xmlns:p14="http://schemas.microsoft.com/office/powerpoint/2010/main" val="2386727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6D8575CE-5A80-4D88-9BA5-8C33A82BC374}"/>
              </a:ext>
            </a:extLst>
          </p:cNvPr>
          <p:cNvSpPr>
            <a:spLocks noGrp="1"/>
          </p:cNvSpPr>
          <p:nvPr>
            <p:ph type="title"/>
          </p:nvPr>
        </p:nvSpPr>
        <p:spPr/>
        <p:txBody>
          <a:bodyPr/>
          <a:lstStyle/>
          <a:p>
            <a:r>
              <a:rPr lang="en-US" altLang="en-US"/>
              <a:t>Using RPC</a:t>
            </a:r>
          </a:p>
        </p:txBody>
      </p:sp>
      <p:sp>
        <p:nvSpPr>
          <p:cNvPr id="3" name="Content Placeholder 2">
            <a:extLst>
              <a:ext uri="{FF2B5EF4-FFF2-40B4-BE49-F238E27FC236}">
                <a16:creationId xmlns:a16="http://schemas.microsoft.com/office/drawing/2014/main" id="{9958F653-D0EB-4331-81E8-71C6525547DF}"/>
              </a:ext>
            </a:extLst>
          </p:cNvPr>
          <p:cNvSpPr>
            <a:spLocks noGrp="1"/>
          </p:cNvSpPr>
          <p:nvPr>
            <p:ph idx="1"/>
          </p:nvPr>
        </p:nvSpPr>
        <p:spPr/>
        <p:txBody>
          <a:bodyPr>
            <a:normAutofit fontScale="85000" lnSpcReduction="20000"/>
          </a:bodyPr>
          <a:lstStyle/>
          <a:p>
            <a:pPr>
              <a:lnSpc>
                <a:spcPct val="80000"/>
              </a:lnSpc>
            </a:pPr>
            <a:r>
              <a:rPr lang="en-US" altLang="en-US" sz="2600"/>
              <a:t>Request</a:t>
            </a:r>
            <a:r>
              <a:rPr lang="en-US" altLang="en-US" sz="2600">
                <a:sym typeface="Wingdings" panose="05000000000000000000" pitchFamily="2" charset="2"/>
              </a:rPr>
              <a:t></a:t>
            </a:r>
            <a:r>
              <a:rPr lang="en-US" altLang="en-US" sz="2600"/>
              <a:t>Server</a:t>
            </a:r>
            <a:r>
              <a:rPr lang="en-US" altLang="en-US" sz="2600">
                <a:sym typeface="Wingdings" panose="05000000000000000000" pitchFamily="2" charset="2"/>
              </a:rPr>
              <a:t></a:t>
            </a:r>
            <a:r>
              <a:rPr lang="en-US" altLang="en-US" sz="2600"/>
              <a:t>Response: </a:t>
            </a:r>
          </a:p>
          <a:p>
            <a:pPr lvl="1">
              <a:lnSpc>
                <a:spcPct val="80000"/>
              </a:lnSpc>
            </a:pPr>
            <a:r>
              <a:rPr lang="en-US" altLang="en-US" sz="2200"/>
              <a:t>Classic synchronous RPC</a:t>
            </a:r>
          </a:p>
          <a:p>
            <a:pPr>
              <a:lnSpc>
                <a:spcPct val="80000"/>
              </a:lnSpc>
            </a:pPr>
            <a:endParaRPr lang="en-US" altLang="en-US" sz="2600"/>
          </a:p>
          <a:p>
            <a:pPr>
              <a:lnSpc>
                <a:spcPct val="80000"/>
              </a:lnSpc>
            </a:pPr>
            <a:r>
              <a:rPr lang="en-US" altLang="en-US" sz="2600"/>
              <a:t>Worker</a:t>
            </a:r>
            <a:r>
              <a:rPr lang="en-US" altLang="en-US" sz="2600">
                <a:sym typeface="Wingdings" panose="05000000000000000000" pitchFamily="2" charset="2"/>
              </a:rPr>
              <a:t></a:t>
            </a:r>
            <a:r>
              <a:rPr lang="en-US" altLang="en-US" sz="2600"/>
              <a:t>Server.  </a:t>
            </a:r>
          </a:p>
          <a:p>
            <a:pPr lvl="1">
              <a:lnSpc>
                <a:spcPct val="80000"/>
              </a:lnSpc>
            </a:pPr>
            <a:r>
              <a:rPr lang="en-US" altLang="en-US" sz="2200"/>
              <a:t>Synch RPC, but no return value.</a:t>
            </a:r>
          </a:p>
          <a:p>
            <a:pPr lvl="1">
              <a:lnSpc>
                <a:spcPct val="80000"/>
              </a:lnSpc>
            </a:pPr>
            <a:r>
              <a:rPr lang="en-US" altLang="en-US" sz="2200"/>
              <a:t>"I'm a worker and I'm listening for you on host XXX, port YYY."</a:t>
            </a:r>
          </a:p>
          <a:p>
            <a:pPr>
              <a:lnSpc>
                <a:spcPct val="80000"/>
              </a:lnSpc>
            </a:pPr>
            <a:endParaRPr lang="en-US" altLang="en-US" sz="2600"/>
          </a:p>
          <a:p>
            <a:pPr>
              <a:lnSpc>
                <a:spcPct val="80000"/>
              </a:lnSpc>
            </a:pPr>
            <a:r>
              <a:rPr lang="en-US" altLang="en-US" sz="2600"/>
              <a:t>Server</a:t>
            </a:r>
            <a:r>
              <a:rPr lang="en-US" altLang="en-US" sz="2600">
                <a:sym typeface="Wingdings" panose="05000000000000000000" pitchFamily="2" charset="2"/>
              </a:rPr>
              <a:t></a:t>
            </a:r>
            <a:r>
              <a:rPr lang="en-US" altLang="en-US" sz="2600"/>
              <a:t>Worker.  </a:t>
            </a:r>
          </a:p>
          <a:p>
            <a:pPr lvl="1">
              <a:lnSpc>
                <a:spcPct val="80000"/>
              </a:lnSpc>
            </a:pPr>
            <a:r>
              <a:rPr lang="en-US" altLang="en-US" sz="2200"/>
              <a:t>Synch RPC?  </a:t>
            </a:r>
          </a:p>
          <a:p>
            <a:pPr lvl="1">
              <a:lnSpc>
                <a:spcPct val="80000"/>
              </a:lnSpc>
            </a:pPr>
            <a:r>
              <a:rPr lang="en-US" altLang="en-US" sz="2200"/>
              <a:t>No that would be a bad idea.  Better be Asynch.</a:t>
            </a:r>
          </a:p>
          <a:p>
            <a:pPr lvl="1">
              <a:lnSpc>
                <a:spcPct val="80000"/>
              </a:lnSpc>
            </a:pPr>
            <a:r>
              <a:rPr lang="en-US" altLang="en-US" sz="2200"/>
              <a:t>Otherwise, it would have to block while worker does its work, which misses the whole point of having many workers.</a:t>
            </a:r>
          </a:p>
          <a:p>
            <a:pPr>
              <a:lnSpc>
                <a:spcPct val="80000"/>
              </a:lnSpc>
            </a:pPr>
            <a:endParaRPr lang="en-US" altLang="en-US" sz="2600"/>
          </a:p>
        </p:txBody>
      </p:sp>
      <p:sp>
        <p:nvSpPr>
          <p:cNvPr id="55299" name="Slide Number Placeholder 3">
            <a:extLst>
              <a:ext uri="{FF2B5EF4-FFF2-40B4-BE49-F238E27FC236}">
                <a16:creationId xmlns:a16="http://schemas.microsoft.com/office/drawing/2014/main" id="{4AAE02FF-DA39-4A68-A695-5F166B6CBD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Tx/>
              <a:buFontTx/>
              <a:buNone/>
            </a:pPr>
            <a:fld id="{7FE02687-C582-4BFF-9599-1EA6862E5774}" type="slidenum">
              <a:rPr lang="en-US" altLang="en-US" sz="2400">
                <a:latin typeface="Times New Roman" panose="02020603050405020304" pitchFamily="18" charset="0"/>
              </a:rPr>
              <a:pPr eaLnBrk="0" hangingPunct="0">
                <a:spcBef>
                  <a:spcPct val="0"/>
                </a:spcBef>
                <a:buClrTx/>
                <a:buFontTx/>
                <a:buNone/>
              </a:pPr>
              <a:t>36</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567991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D8D85C5-8C1E-482F-A1D7-B9789E7D7768}"/>
              </a:ext>
            </a:extLst>
          </p:cNvPr>
          <p:cNvSpPr>
            <a:spLocks noGrp="1" noChangeArrowheads="1"/>
          </p:cNvSpPr>
          <p:nvPr>
            <p:ph type="title"/>
          </p:nvPr>
        </p:nvSpPr>
        <p:spPr/>
        <p:txBody>
          <a:bodyPr/>
          <a:lstStyle/>
          <a:p>
            <a:r>
              <a:rPr lang="en-US" altLang="en-US"/>
              <a:t>Binding a Client to a Server</a:t>
            </a:r>
          </a:p>
        </p:txBody>
      </p:sp>
      <p:sp>
        <p:nvSpPr>
          <p:cNvPr id="56322" name="Rectangle 3">
            <a:extLst>
              <a:ext uri="{FF2B5EF4-FFF2-40B4-BE49-F238E27FC236}">
                <a16:creationId xmlns:a16="http://schemas.microsoft.com/office/drawing/2014/main" id="{2F8B74A3-4F3A-41D4-842A-1976B2179117}"/>
              </a:ext>
            </a:extLst>
          </p:cNvPr>
          <p:cNvSpPr>
            <a:spLocks noGrp="1" noChangeArrowheads="1"/>
          </p:cNvSpPr>
          <p:nvPr>
            <p:ph idx="1"/>
          </p:nvPr>
        </p:nvSpPr>
        <p:spPr>
          <a:xfrm>
            <a:off x="357665" y="2122097"/>
            <a:ext cx="5353022" cy="3931383"/>
          </a:xfrm>
        </p:spPr>
        <p:txBody>
          <a:bodyPr>
            <a:normAutofit/>
          </a:bodyPr>
          <a:lstStyle/>
          <a:p>
            <a:pPr>
              <a:lnSpc>
                <a:spcPct val="90000"/>
              </a:lnSpc>
            </a:pPr>
            <a:r>
              <a:rPr lang="en-US" altLang="en-US" sz="2600" dirty="0"/>
              <a:t>Registration of a server makes it possible for a client to locate the server and bind to it </a:t>
            </a:r>
          </a:p>
          <a:p>
            <a:pPr>
              <a:lnSpc>
                <a:spcPct val="90000"/>
              </a:lnSpc>
            </a:pPr>
            <a:r>
              <a:rPr lang="en-US" altLang="en-US" sz="2600" dirty="0"/>
              <a:t>Server location is done in two steps:</a:t>
            </a:r>
          </a:p>
          <a:p>
            <a:pPr lvl="1">
              <a:lnSpc>
                <a:spcPct val="90000"/>
              </a:lnSpc>
            </a:pPr>
            <a:r>
              <a:rPr lang="en-US" altLang="en-US" sz="2200" dirty="0"/>
              <a:t>Locate the server’s machine.</a:t>
            </a:r>
          </a:p>
          <a:p>
            <a:pPr lvl="1">
              <a:lnSpc>
                <a:spcPct val="90000"/>
              </a:lnSpc>
            </a:pPr>
            <a:r>
              <a:rPr lang="en-US" altLang="en-US" sz="2200" dirty="0"/>
              <a:t>Locate the server on that machine.</a:t>
            </a:r>
          </a:p>
        </p:txBody>
      </p:sp>
      <p:sp>
        <p:nvSpPr>
          <p:cNvPr id="56323" name="Slide Number Placeholder 5">
            <a:extLst>
              <a:ext uri="{FF2B5EF4-FFF2-40B4-BE49-F238E27FC236}">
                <a16:creationId xmlns:a16="http://schemas.microsoft.com/office/drawing/2014/main" id="{6EFAC757-CCB7-4A9B-80D9-09BE1A2289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2A099EE9-7DD8-4A46-B74E-27116D79111A}" type="slidenum">
              <a:rPr lang="en-US" altLang="en-US" sz="1200">
                <a:solidFill>
                  <a:schemeClr val="folHlink"/>
                </a:solidFill>
              </a:rPr>
              <a:pPr>
                <a:spcBef>
                  <a:spcPct val="0"/>
                </a:spcBef>
                <a:buClrTx/>
                <a:buFontTx/>
                <a:buNone/>
              </a:pPr>
              <a:t>37</a:t>
            </a:fld>
            <a:endParaRPr lang="en-US" altLang="en-US" sz="1200">
              <a:solidFill>
                <a:schemeClr val="folHlink"/>
              </a:solidFill>
            </a:endParaRPr>
          </a:p>
        </p:txBody>
      </p:sp>
      <p:pic>
        <p:nvPicPr>
          <p:cNvPr id="56324" name="Picture 4" descr="04-13">
            <a:extLst>
              <a:ext uri="{FF2B5EF4-FFF2-40B4-BE49-F238E27FC236}">
                <a16:creationId xmlns:a16="http://schemas.microsoft.com/office/drawing/2014/main" id="{30C01CF8-604D-4ECB-A371-B366E3769B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007077"/>
            <a:ext cx="6043886" cy="2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059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BA12D9FC-F144-40F3-AB3D-58236BDD18E8}"/>
              </a:ext>
            </a:extLst>
          </p:cNvPr>
          <p:cNvSpPr>
            <a:spLocks noGrp="1" noChangeArrowheads="1"/>
          </p:cNvSpPr>
          <p:nvPr>
            <p:ph type="title"/>
          </p:nvPr>
        </p:nvSpPr>
        <p:spPr/>
        <p:txBody>
          <a:bodyPr>
            <a:normAutofit/>
          </a:bodyPr>
          <a:lstStyle/>
          <a:p>
            <a:r>
              <a:rPr lang="en-US" altLang="en-US"/>
              <a:t>Summary: </a:t>
            </a:r>
            <a:br>
              <a:rPr lang="en-US" altLang="en-US"/>
            </a:br>
            <a:r>
              <a:rPr lang="en-US" altLang="en-US"/>
              <a:t>expose remoteness to client</a:t>
            </a:r>
          </a:p>
        </p:txBody>
      </p:sp>
      <p:sp>
        <p:nvSpPr>
          <p:cNvPr id="57346" name="Rectangle 3">
            <a:extLst>
              <a:ext uri="{FF2B5EF4-FFF2-40B4-BE49-F238E27FC236}">
                <a16:creationId xmlns:a16="http://schemas.microsoft.com/office/drawing/2014/main" id="{93388B68-F556-4A1B-9650-7813A77BB0C1}"/>
              </a:ext>
            </a:extLst>
          </p:cNvPr>
          <p:cNvSpPr>
            <a:spLocks noGrp="1" noChangeArrowheads="1"/>
          </p:cNvSpPr>
          <p:nvPr>
            <p:ph idx="1"/>
          </p:nvPr>
        </p:nvSpPr>
        <p:spPr/>
        <p:txBody>
          <a:bodyPr/>
          <a:lstStyle/>
          <a:p>
            <a:r>
              <a:rPr lang="en-US" altLang="en-US"/>
              <a:t>Expose RPC properties to client, since you cannot hide them</a:t>
            </a:r>
          </a:p>
          <a:p>
            <a:endParaRPr lang="en-US" altLang="en-US"/>
          </a:p>
          <a:p>
            <a:r>
              <a:rPr lang="en-US" altLang="en-US"/>
              <a:t>Application writers have to decide how to deal with partial failures</a:t>
            </a:r>
          </a:p>
          <a:p>
            <a:pPr lvl="1"/>
            <a:r>
              <a:rPr lang="en-US" altLang="en-US"/>
              <a:t>Consider: E-commerce application vs. game</a:t>
            </a:r>
          </a:p>
          <a:p>
            <a:pPr lvl="1"/>
            <a:endParaRPr lang="en-US" altLang="en-US"/>
          </a:p>
        </p:txBody>
      </p:sp>
      <p:sp>
        <p:nvSpPr>
          <p:cNvPr id="57347" name="Slide Number Placeholder 3">
            <a:extLst>
              <a:ext uri="{FF2B5EF4-FFF2-40B4-BE49-F238E27FC236}">
                <a16:creationId xmlns:a16="http://schemas.microsoft.com/office/drawing/2014/main" id="{432A7897-B439-41BE-AADD-3973582CAE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8F18125F-CC39-4DB5-9A59-6E88CBBE12AE}" type="slidenum">
              <a:rPr lang="en-US" altLang="en-US" sz="1200">
                <a:solidFill>
                  <a:schemeClr val="folHlink"/>
                </a:solidFill>
              </a:rPr>
              <a:pPr>
                <a:spcBef>
                  <a:spcPct val="0"/>
                </a:spcBef>
                <a:buClrTx/>
                <a:buFontTx/>
                <a:buNone/>
              </a:pPr>
              <a:t>38</a:t>
            </a:fld>
            <a:endParaRPr lang="en-US" altLang="en-US" sz="1200">
              <a:solidFill>
                <a:schemeClr val="folHlink"/>
              </a:solidFill>
            </a:endParaRPr>
          </a:p>
        </p:txBody>
      </p:sp>
    </p:spTree>
    <p:extLst>
      <p:ext uri="{BB962C8B-B14F-4D97-AF65-F5344CB8AC3E}">
        <p14:creationId xmlns:p14="http://schemas.microsoft.com/office/powerpoint/2010/main" val="279545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7EB6416F-BD8C-440A-9E78-8EE4B8ED080E}"/>
              </a:ext>
            </a:extLst>
          </p:cNvPr>
          <p:cNvSpPr>
            <a:spLocks noGrp="1"/>
          </p:cNvSpPr>
          <p:nvPr>
            <p:ph type="title"/>
          </p:nvPr>
        </p:nvSpPr>
        <p:spPr/>
        <p:txBody>
          <a:bodyPr/>
          <a:lstStyle/>
          <a:p>
            <a:r>
              <a:rPr lang="en-US" altLang="en-US"/>
              <a:t>Important Lessons</a:t>
            </a:r>
          </a:p>
        </p:txBody>
      </p:sp>
      <p:sp>
        <p:nvSpPr>
          <p:cNvPr id="58370" name="Content Placeholder 2">
            <a:extLst>
              <a:ext uri="{FF2B5EF4-FFF2-40B4-BE49-F238E27FC236}">
                <a16:creationId xmlns:a16="http://schemas.microsoft.com/office/drawing/2014/main" id="{00448F45-2397-433F-8889-074C6033A9F4}"/>
              </a:ext>
            </a:extLst>
          </p:cNvPr>
          <p:cNvSpPr>
            <a:spLocks noGrp="1"/>
          </p:cNvSpPr>
          <p:nvPr>
            <p:ph idx="1"/>
          </p:nvPr>
        </p:nvSpPr>
        <p:spPr/>
        <p:txBody>
          <a:bodyPr>
            <a:normAutofit fontScale="85000" lnSpcReduction="20000"/>
          </a:bodyPr>
          <a:lstStyle/>
          <a:p>
            <a:pPr>
              <a:lnSpc>
                <a:spcPct val="80000"/>
              </a:lnSpc>
            </a:pPr>
            <a:r>
              <a:rPr lang="en-US" altLang="en-US" sz="2400"/>
              <a:t>Procedure calls</a:t>
            </a:r>
          </a:p>
          <a:p>
            <a:pPr lvl="1">
              <a:lnSpc>
                <a:spcPct val="80000"/>
              </a:lnSpc>
            </a:pPr>
            <a:r>
              <a:rPr lang="en-US" altLang="en-US" sz="2000"/>
              <a:t>Simple way to pass control and data</a:t>
            </a:r>
          </a:p>
          <a:p>
            <a:pPr lvl="1">
              <a:lnSpc>
                <a:spcPct val="80000"/>
              </a:lnSpc>
            </a:pPr>
            <a:r>
              <a:rPr lang="en-US" altLang="en-US" sz="2000"/>
              <a:t>Elegant transparent way to distribute application</a:t>
            </a:r>
          </a:p>
          <a:p>
            <a:pPr lvl="1">
              <a:lnSpc>
                <a:spcPct val="80000"/>
              </a:lnSpc>
            </a:pPr>
            <a:r>
              <a:rPr lang="en-US" altLang="en-US" sz="2000"/>
              <a:t>Not only way…</a:t>
            </a:r>
          </a:p>
          <a:p>
            <a:pPr>
              <a:lnSpc>
                <a:spcPct val="80000"/>
              </a:lnSpc>
            </a:pPr>
            <a:endParaRPr lang="en-US" altLang="en-US" sz="2400"/>
          </a:p>
          <a:p>
            <a:pPr>
              <a:lnSpc>
                <a:spcPct val="80000"/>
              </a:lnSpc>
            </a:pPr>
            <a:r>
              <a:rPr lang="en-US" altLang="en-US" sz="2400"/>
              <a:t>Hard to provide true transparency</a:t>
            </a:r>
          </a:p>
          <a:p>
            <a:pPr lvl="1">
              <a:lnSpc>
                <a:spcPct val="80000"/>
              </a:lnSpc>
            </a:pPr>
            <a:r>
              <a:rPr lang="en-US" altLang="en-US" sz="2000"/>
              <a:t>Failures</a:t>
            </a:r>
          </a:p>
          <a:p>
            <a:pPr lvl="1">
              <a:lnSpc>
                <a:spcPct val="80000"/>
              </a:lnSpc>
            </a:pPr>
            <a:r>
              <a:rPr lang="en-US" altLang="en-US" sz="2000"/>
              <a:t>Performance</a:t>
            </a:r>
          </a:p>
          <a:p>
            <a:pPr lvl="1">
              <a:lnSpc>
                <a:spcPct val="80000"/>
              </a:lnSpc>
            </a:pPr>
            <a:r>
              <a:rPr lang="en-US" altLang="en-US" sz="2000"/>
              <a:t>Memory access</a:t>
            </a:r>
          </a:p>
          <a:p>
            <a:pPr lvl="1">
              <a:lnSpc>
                <a:spcPct val="80000"/>
              </a:lnSpc>
            </a:pPr>
            <a:r>
              <a:rPr lang="en-US" altLang="en-US" sz="2000"/>
              <a:t>Etc.</a:t>
            </a:r>
          </a:p>
          <a:p>
            <a:pPr lvl="1">
              <a:lnSpc>
                <a:spcPct val="80000"/>
              </a:lnSpc>
            </a:pPr>
            <a:endParaRPr lang="en-US" altLang="en-US" sz="2000"/>
          </a:p>
          <a:p>
            <a:pPr>
              <a:lnSpc>
                <a:spcPct val="80000"/>
              </a:lnSpc>
            </a:pPr>
            <a:r>
              <a:rPr lang="en-US" altLang="en-US" sz="2400"/>
              <a:t>How to deal with hard problem </a:t>
            </a:r>
            <a:r>
              <a:rPr lang="en-US" altLang="en-US" sz="2400">
                <a:sym typeface="Wingdings" panose="05000000000000000000" pitchFamily="2" charset="2"/>
              </a:rPr>
              <a:t> give up and let programmer deal with it</a:t>
            </a:r>
          </a:p>
          <a:p>
            <a:pPr lvl="1">
              <a:lnSpc>
                <a:spcPct val="80000"/>
              </a:lnSpc>
            </a:pPr>
            <a:r>
              <a:rPr lang="en-US" altLang="en-US" sz="2000">
                <a:sym typeface="Wingdings" panose="05000000000000000000" pitchFamily="2" charset="2"/>
              </a:rPr>
              <a:t>“Worse is better”</a:t>
            </a:r>
            <a:endParaRPr lang="en-US" altLang="en-US" sz="2000"/>
          </a:p>
        </p:txBody>
      </p:sp>
      <p:sp>
        <p:nvSpPr>
          <p:cNvPr id="58371" name="Slide Number Placeholder 3">
            <a:extLst>
              <a:ext uri="{FF2B5EF4-FFF2-40B4-BE49-F238E27FC236}">
                <a16:creationId xmlns:a16="http://schemas.microsoft.com/office/drawing/2014/main" id="{D7484A3D-311B-4DDE-8652-867316C6BE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4ACAEAE7-6793-421F-8AD2-0EE73CF9ACAF}" type="slidenum">
              <a:rPr lang="en-US" altLang="en-US" sz="1200">
                <a:solidFill>
                  <a:schemeClr val="folHlink"/>
                </a:solidFill>
              </a:rPr>
              <a:pPr>
                <a:spcBef>
                  <a:spcPct val="0"/>
                </a:spcBef>
                <a:buClrTx/>
                <a:buFontTx/>
                <a:buNone/>
              </a:pPr>
              <a:t>39</a:t>
            </a:fld>
            <a:endParaRPr lang="en-US" altLang="en-US" sz="1200">
              <a:solidFill>
                <a:schemeClr val="folHlink"/>
              </a:solidFill>
            </a:endParaRPr>
          </a:p>
        </p:txBody>
      </p:sp>
    </p:spTree>
    <p:extLst>
      <p:ext uri="{BB962C8B-B14F-4D97-AF65-F5344CB8AC3E}">
        <p14:creationId xmlns:p14="http://schemas.microsoft.com/office/powerpoint/2010/main" val="176219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394711C0-3CC4-4E2B-91EB-21ED9D3E7ED9}"/>
              </a:ext>
            </a:extLst>
          </p:cNvPr>
          <p:cNvSpPr>
            <a:spLocks noGrp="1" noChangeArrowheads="1"/>
          </p:cNvSpPr>
          <p:nvPr>
            <p:ph type="title"/>
          </p:nvPr>
        </p:nvSpPr>
        <p:spPr/>
        <p:txBody>
          <a:bodyPr/>
          <a:lstStyle/>
          <a:p>
            <a:r>
              <a:rPr lang="en-US" altLang="en-US"/>
              <a:t>Writing it by hand...</a:t>
            </a:r>
          </a:p>
        </p:txBody>
      </p:sp>
      <p:sp>
        <p:nvSpPr>
          <p:cNvPr id="15362" name="Rectangle 2">
            <a:extLst>
              <a:ext uri="{FF2B5EF4-FFF2-40B4-BE49-F238E27FC236}">
                <a16:creationId xmlns:a16="http://schemas.microsoft.com/office/drawing/2014/main" id="{0A1AC1B2-26B5-4510-B5A0-5BC017E85CB4}"/>
              </a:ext>
            </a:extLst>
          </p:cNvPr>
          <p:cNvSpPr>
            <a:spLocks noGrp="1" noChangeArrowheads="1"/>
          </p:cNvSpPr>
          <p:nvPr>
            <p:ph idx="1"/>
          </p:nvPr>
        </p:nvSpPr>
        <p:spPr/>
        <p:txBody>
          <a:bodyPr/>
          <a:lstStyle/>
          <a:p>
            <a:r>
              <a:rPr lang="en-US" altLang="en-US"/>
              <a:t>E.g., if you had to write a, say, password cracker</a:t>
            </a:r>
          </a:p>
        </p:txBody>
      </p:sp>
      <p:sp>
        <p:nvSpPr>
          <p:cNvPr id="13315" name="AutoShape 3">
            <a:extLst>
              <a:ext uri="{FF2B5EF4-FFF2-40B4-BE49-F238E27FC236}">
                <a16:creationId xmlns:a16="http://schemas.microsoft.com/office/drawing/2014/main" id="{B98CF0BF-A669-46DE-99DF-A95E4393E1A0}"/>
              </a:ext>
            </a:extLst>
          </p:cNvPr>
          <p:cNvSpPr>
            <a:spLocks/>
          </p:cNvSpPr>
          <p:nvPr/>
        </p:nvSpPr>
        <p:spPr bwMode="auto">
          <a:xfrm>
            <a:off x="3095625" y="2670176"/>
            <a:ext cx="6000750" cy="3071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8BC"/>
          </a:solidFill>
          <a:ln w="25400" cap="flat" cmpd="sng">
            <a:solidFill>
              <a:srgbClr val="000000"/>
            </a:solidFill>
            <a:prstDash val="solid"/>
            <a:miter lim="0"/>
            <a:headEnd/>
            <a:tailEnd/>
          </a:ln>
          <a:effectLst/>
          <a:extLst>
            <a:ext uri="{AF507438-7753-43e0-B8FC-AC1667EBCBE1}"/>
          </a:extLst>
        </p:spPr>
        <p:txBody>
          <a:bodyPr lIns="0" tIns="0" rIns="0" bIns="0"/>
          <a:lstStyle/>
          <a:p>
            <a:pPr eaLnBrk="1" hangingPunct="1"/>
            <a:r>
              <a:rPr lang="en-US" altLang="en-US" sz="1300">
                <a:effectLst>
                  <a:outerShdw blurRad="38100" dist="38100" dir="2700000" algn="tl">
                    <a:srgbClr val="FFFFFF"/>
                  </a:outerShdw>
                </a:effectLst>
                <a:latin typeface="Courier" charset="0"/>
                <a:sym typeface="Courier" charset="0"/>
              </a:rPr>
              <a:t>struct foomsg {</a:t>
            </a:r>
          </a:p>
          <a:p>
            <a:pPr eaLnBrk="1" hangingPunct="1"/>
            <a:r>
              <a:rPr lang="en-US" altLang="en-US" sz="1300">
                <a:effectLst>
                  <a:outerShdw blurRad="38100" dist="38100" dir="2700000" algn="tl">
                    <a:srgbClr val="FFFFFF"/>
                  </a:outerShdw>
                </a:effectLst>
                <a:latin typeface="Courier" charset="0"/>
                <a:sym typeface="Courier" charset="0"/>
              </a:rPr>
              <a:t>  u_int32_t len;</a:t>
            </a:r>
          </a:p>
          <a:p>
            <a:pPr eaLnBrk="1" hangingPunct="1"/>
            <a:r>
              <a:rPr lang="en-US" altLang="en-US" sz="1300">
                <a:effectLst>
                  <a:outerShdw blurRad="38100" dist="38100" dir="2700000" algn="tl">
                    <a:srgbClr val="FFFFFF"/>
                  </a:outerShdw>
                </a:effectLst>
                <a:latin typeface="Courier" charset="0"/>
                <a:sym typeface="Courier" charset="0"/>
              </a:rPr>
              <a:t>}</a:t>
            </a:r>
          </a:p>
          <a:p>
            <a:pPr eaLnBrk="1" hangingPunct="1"/>
            <a:endParaRPr lang="en-US" altLang="en-US" sz="1300">
              <a:effectLst>
                <a:outerShdw blurRad="38100" dist="38100" dir="2700000" algn="tl">
                  <a:srgbClr val="FFFFFF"/>
                </a:outerShdw>
              </a:effectLst>
              <a:latin typeface="Courier" charset="0"/>
              <a:sym typeface="Courier" charset="0"/>
            </a:endParaRPr>
          </a:p>
          <a:p>
            <a:pPr eaLnBrk="1" hangingPunct="1"/>
            <a:r>
              <a:rPr lang="en-US" altLang="en-US" sz="1300">
                <a:effectLst>
                  <a:outerShdw blurRad="38100" dist="38100" dir="2700000" algn="tl">
                    <a:srgbClr val="FFFFFF"/>
                  </a:outerShdw>
                </a:effectLst>
                <a:latin typeface="Courier" charset="0"/>
                <a:sym typeface="Courier" charset="0"/>
              </a:rPr>
              <a:t>send_foo(char *contents) {</a:t>
            </a:r>
          </a:p>
          <a:p>
            <a:pPr eaLnBrk="1" hangingPunct="1"/>
            <a:r>
              <a:rPr lang="en-US" altLang="en-US" sz="1300">
                <a:effectLst>
                  <a:outerShdw blurRad="38100" dist="38100" dir="2700000" algn="tl">
                    <a:srgbClr val="FFFFFF"/>
                  </a:outerShdw>
                </a:effectLst>
                <a:latin typeface="Courier" charset="0"/>
                <a:sym typeface="Courier" charset="0"/>
              </a:rPr>
              <a:t>   int msglen = sizeof(struct foomsg) + strlen(contents);</a:t>
            </a:r>
          </a:p>
          <a:p>
            <a:pPr eaLnBrk="1" hangingPunct="1"/>
            <a:r>
              <a:rPr lang="en-US" altLang="en-US" sz="1300">
                <a:effectLst>
                  <a:outerShdw blurRad="38100" dist="38100" dir="2700000" algn="tl">
                    <a:srgbClr val="FFFFFF"/>
                  </a:outerShdw>
                </a:effectLst>
                <a:latin typeface="Courier" charset="0"/>
                <a:sym typeface="Courier" charset="0"/>
              </a:rPr>
              <a:t>   char buf = malloc(msglen);</a:t>
            </a:r>
          </a:p>
          <a:p>
            <a:pPr eaLnBrk="1" hangingPunct="1"/>
            <a:r>
              <a:rPr lang="en-US" altLang="en-US" sz="1300">
                <a:effectLst>
                  <a:outerShdw blurRad="38100" dist="38100" dir="2700000" algn="tl">
                    <a:srgbClr val="FFFFFF"/>
                  </a:outerShdw>
                </a:effectLst>
                <a:latin typeface="Courier" charset="0"/>
                <a:sym typeface="Courier" charset="0"/>
              </a:rPr>
              <a:t>   struct foomsg *fm = (struct foomsg *)buf;</a:t>
            </a:r>
          </a:p>
          <a:p>
            <a:pPr eaLnBrk="1" hangingPunct="1"/>
            <a:r>
              <a:rPr lang="en-US" altLang="en-US" sz="1300">
                <a:effectLst>
                  <a:outerShdw blurRad="38100" dist="38100" dir="2700000" algn="tl">
                    <a:srgbClr val="FFFFFF"/>
                  </a:outerShdw>
                </a:effectLst>
                <a:latin typeface="Courier" charset="0"/>
                <a:sym typeface="Courier" charset="0"/>
              </a:rPr>
              <a:t>   fm-&gt;len = htonl(strlen(contents));</a:t>
            </a:r>
          </a:p>
          <a:p>
            <a:pPr eaLnBrk="1" hangingPunct="1"/>
            <a:r>
              <a:rPr lang="en-US" altLang="en-US" sz="1300">
                <a:effectLst>
                  <a:outerShdw blurRad="38100" dist="38100" dir="2700000" algn="tl">
                    <a:srgbClr val="FFFFFF"/>
                  </a:outerShdw>
                </a:effectLst>
                <a:latin typeface="Courier" charset="0"/>
                <a:sym typeface="Courier" charset="0"/>
              </a:rPr>
              <a:t>   memcpy(buf + sizeof(struct foomsg),</a:t>
            </a:r>
          </a:p>
          <a:p>
            <a:pPr eaLnBrk="1" hangingPunct="1"/>
            <a:r>
              <a:rPr lang="en-US" altLang="en-US" sz="1300">
                <a:effectLst>
                  <a:outerShdw blurRad="38100" dist="38100" dir="2700000" algn="tl">
                    <a:srgbClr val="FFFFFF"/>
                  </a:outerShdw>
                </a:effectLst>
                <a:latin typeface="Courier" charset="0"/>
                <a:sym typeface="Courier" charset="0"/>
              </a:rPr>
              <a:t>          contents,</a:t>
            </a:r>
          </a:p>
          <a:p>
            <a:pPr eaLnBrk="1" hangingPunct="1"/>
            <a:r>
              <a:rPr lang="en-US" altLang="en-US" sz="1300">
                <a:effectLst>
                  <a:outerShdw blurRad="38100" dist="38100" dir="2700000" algn="tl">
                    <a:srgbClr val="FFFFFF"/>
                  </a:outerShdw>
                </a:effectLst>
                <a:latin typeface="Courier" charset="0"/>
                <a:sym typeface="Courier" charset="0"/>
              </a:rPr>
              <a:t>          strlen(contents));</a:t>
            </a:r>
          </a:p>
          <a:p>
            <a:pPr eaLnBrk="1" hangingPunct="1"/>
            <a:r>
              <a:rPr lang="en-US" altLang="en-US" sz="1300">
                <a:effectLst>
                  <a:outerShdw blurRad="38100" dist="38100" dir="2700000" algn="tl">
                    <a:srgbClr val="FFFFFF"/>
                  </a:outerShdw>
                </a:effectLst>
                <a:latin typeface="Courier" charset="0"/>
                <a:sym typeface="Courier" charset="0"/>
              </a:rPr>
              <a:t>   write(outsock, buf, msglen);</a:t>
            </a:r>
          </a:p>
          <a:p>
            <a:pPr eaLnBrk="1" hangingPunct="1"/>
            <a:r>
              <a:rPr lang="en-US" altLang="en-US" sz="1300">
                <a:effectLst>
                  <a:outerShdw blurRad="38100" dist="38100" dir="2700000" algn="tl">
                    <a:srgbClr val="FFFFFF"/>
                  </a:outerShdw>
                </a:effectLst>
                <a:latin typeface="Courier" charset="0"/>
                <a:sym typeface="Courier" charset="0"/>
              </a:rPr>
              <a:t>}</a:t>
            </a:r>
            <a:endParaRPr lang="en-US" altLang="en-US"/>
          </a:p>
        </p:txBody>
      </p:sp>
      <p:sp>
        <p:nvSpPr>
          <p:cNvPr id="15364" name="AutoShape 4">
            <a:extLst>
              <a:ext uri="{FF2B5EF4-FFF2-40B4-BE49-F238E27FC236}">
                <a16:creationId xmlns:a16="http://schemas.microsoft.com/office/drawing/2014/main" id="{BFB10391-2553-4E8D-80D3-17BDED5808A1}"/>
              </a:ext>
            </a:extLst>
          </p:cNvPr>
          <p:cNvSpPr>
            <a:spLocks/>
          </p:cNvSpPr>
          <p:nvPr/>
        </p:nvSpPr>
        <p:spPr bwMode="auto">
          <a:xfrm>
            <a:off x="3560515" y="5628323"/>
            <a:ext cx="4343400" cy="509588"/>
          </a:xfrm>
          <a:custGeom>
            <a:avLst/>
            <a:gdLst>
              <a:gd name="T0" fmla="*/ 2147483646 w 21600"/>
              <a:gd name="T1" fmla="*/ 141814306 h 21600"/>
              <a:gd name="T2" fmla="*/ 2147483646 w 21600"/>
              <a:gd name="T3" fmla="*/ 141814306 h 21600"/>
              <a:gd name="T4" fmla="*/ 2147483646 w 21600"/>
              <a:gd name="T5" fmla="*/ 141814306 h 21600"/>
              <a:gd name="T6" fmla="*/ 2147483646 w 21600"/>
              <a:gd name="T7" fmla="*/ 1418143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7" tIns="35717" rIns="35717" bIns="35717" anchor="ctr"/>
          <a:lstStyle/>
          <a:p>
            <a:pPr eaLnBrk="1" hangingPunct="1"/>
            <a:r>
              <a:rPr lang="en-US" altLang="en-US" dirty="0"/>
              <a:t>Then wait for response, etc.</a:t>
            </a:r>
          </a:p>
        </p:txBody>
      </p:sp>
    </p:spTree>
    <p:extLst>
      <p:ext uri="{BB962C8B-B14F-4D97-AF65-F5344CB8AC3E}">
        <p14:creationId xmlns:p14="http://schemas.microsoft.com/office/powerpoint/2010/main" val="22536972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4BB71C4-218E-4AB3-AF8C-3A15A6598C8C}"/>
              </a:ext>
            </a:extLst>
          </p:cNvPr>
          <p:cNvSpPr>
            <a:spLocks noGrp="1" noChangeArrowheads="1"/>
          </p:cNvSpPr>
          <p:nvPr>
            <p:ph type="title"/>
          </p:nvPr>
        </p:nvSpPr>
        <p:spPr/>
        <p:txBody>
          <a:bodyPr/>
          <a:lstStyle/>
          <a:p>
            <a:r>
              <a:rPr lang="en-US" altLang="en-US" dirty="0"/>
              <a:t>Conventional Procedure Call:</a:t>
            </a:r>
            <a:br>
              <a:rPr lang="en-US" altLang="en-US" dirty="0"/>
            </a:br>
            <a:r>
              <a:rPr lang="en-US" altLang="en-US" dirty="0"/>
              <a:t>Communication via the local stack</a:t>
            </a:r>
          </a:p>
        </p:txBody>
      </p:sp>
      <p:sp>
        <p:nvSpPr>
          <p:cNvPr id="65538" name="Rectangle 3">
            <a:extLst>
              <a:ext uri="{FF2B5EF4-FFF2-40B4-BE49-F238E27FC236}">
                <a16:creationId xmlns:a16="http://schemas.microsoft.com/office/drawing/2014/main" id="{92DB8005-2B6C-43DA-BFFA-F76D5C897EF8}"/>
              </a:ext>
            </a:extLst>
          </p:cNvPr>
          <p:cNvSpPr>
            <a:spLocks noGrp="1" noChangeArrowheads="1"/>
          </p:cNvSpPr>
          <p:nvPr>
            <p:ph idx="1"/>
          </p:nvPr>
        </p:nvSpPr>
        <p:spPr>
          <a:xfrm>
            <a:off x="362309" y="5181600"/>
            <a:ext cx="10305691" cy="1371600"/>
          </a:xfrm>
        </p:spPr>
        <p:txBody>
          <a:bodyPr>
            <a:normAutofit/>
          </a:bodyPr>
          <a:lstStyle/>
          <a:p>
            <a:pPr>
              <a:lnSpc>
                <a:spcPct val="80000"/>
              </a:lnSpc>
            </a:pPr>
            <a:r>
              <a:rPr lang="en-US" altLang="en-US" sz="2400" dirty="0"/>
              <a:t>(a) Parameter passing in a local procedure call: the stack before the call to read</a:t>
            </a:r>
          </a:p>
          <a:p>
            <a:pPr>
              <a:lnSpc>
                <a:spcPct val="80000"/>
              </a:lnSpc>
            </a:pPr>
            <a:r>
              <a:rPr lang="en-US" altLang="en-US" sz="2400" dirty="0"/>
              <a:t>(b) The stack while the called procedure – read(</a:t>
            </a:r>
            <a:r>
              <a:rPr lang="en-US" altLang="en-US" sz="2400" dirty="0" err="1"/>
              <a:t>fd</a:t>
            </a:r>
            <a:r>
              <a:rPr lang="en-US" altLang="en-US" sz="2400" dirty="0"/>
              <a:t>, </a:t>
            </a:r>
            <a:r>
              <a:rPr lang="en-US" altLang="en-US" sz="2400" dirty="0" err="1"/>
              <a:t>buf</a:t>
            </a:r>
            <a:r>
              <a:rPr lang="en-US" altLang="en-US" sz="2400" dirty="0"/>
              <a:t>, </a:t>
            </a:r>
            <a:r>
              <a:rPr lang="en-US" altLang="en-US" sz="2400" dirty="0" err="1"/>
              <a:t>nbytes</a:t>
            </a:r>
            <a:r>
              <a:rPr lang="en-US" altLang="en-US" sz="2400" dirty="0"/>
              <a:t>) - is active.</a:t>
            </a:r>
          </a:p>
        </p:txBody>
      </p:sp>
      <p:sp>
        <p:nvSpPr>
          <p:cNvPr id="65540" name="Slide Number Placeholder 6">
            <a:extLst>
              <a:ext uri="{FF2B5EF4-FFF2-40B4-BE49-F238E27FC236}">
                <a16:creationId xmlns:a16="http://schemas.microsoft.com/office/drawing/2014/main" id="{3E32C71C-09F4-445A-A44A-74524A9EC5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BD6C1065-8AA3-4D19-B3B2-16B1413ED4F7}" type="slidenum">
              <a:rPr lang="en-US" altLang="en-US" sz="1200">
                <a:solidFill>
                  <a:schemeClr val="folHlink"/>
                </a:solidFill>
              </a:rPr>
              <a:pPr>
                <a:spcBef>
                  <a:spcPct val="0"/>
                </a:spcBef>
                <a:buClrTx/>
                <a:buFontTx/>
                <a:buNone/>
              </a:pPr>
              <a:t>5</a:t>
            </a:fld>
            <a:endParaRPr lang="en-US" altLang="en-US" sz="1200">
              <a:solidFill>
                <a:schemeClr val="folHlink"/>
              </a:solidFill>
            </a:endParaRPr>
          </a:p>
        </p:txBody>
      </p:sp>
      <p:pic>
        <p:nvPicPr>
          <p:cNvPr id="65539" name="Picture 5" descr="04-05">
            <a:extLst>
              <a:ext uri="{FF2B5EF4-FFF2-40B4-BE49-F238E27FC236}">
                <a16:creationId xmlns:a16="http://schemas.microsoft.com/office/drawing/2014/main" id="{B468D6A5-2D89-4CFD-A387-7DC5599332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5471" y="2006117"/>
            <a:ext cx="5363774" cy="311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2810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EF21F6AA-A48A-440D-8958-026D60EDDFB6}"/>
              </a:ext>
            </a:extLst>
          </p:cNvPr>
          <p:cNvSpPr>
            <a:spLocks noGrp="1"/>
          </p:cNvSpPr>
          <p:nvPr>
            <p:ph type="title"/>
          </p:nvPr>
        </p:nvSpPr>
        <p:spPr/>
        <p:txBody>
          <a:bodyPr/>
          <a:lstStyle/>
          <a:p>
            <a:r>
              <a:rPr lang="en-US" altLang="en-US"/>
              <a:t>Today's Lecture</a:t>
            </a:r>
          </a:p>
        </p:txBody>
      </p:sp>
      <p:sp>
        <p:nvSpPr>
          <p:cNvPr id="17410" name="Content Placeholder 2">
            <a:extLst>
              <a:ext uri="{FF2B5EF4-FFF2-40B4-BE49-F238E27FC236}">
                <a16:creationId xmlns:a16="http://schemas.microsoft.com/office/drawing/2014/main" id="{BE24E382-DBD7-488D-9281-63D5F0081FF2}"/>
              </a:ext>
            </a:extLst>
          </p:cNvPr>
          <p:cNvSpPr>
            <a:spLocks noGrp="1"/>
          </p:cNvSpPr>
          <p:nvPr>
            <p:ph idx="1"/>
          </p:nvPr>
        </p:nvSpPr>
        <p:spPr/>
        <p:txBody>
          <a:bodyPr/>
          <a:lstStyle/>
          <a:p>
            <a:endParaRPr lang="en-US" altLang="en-US"/>
          </a:p>
          <a:p>
            <a:r>
              <a:rPr lang="en-US" altLang="en-US">
                <a:solidFill>
                  <a:srgbClr val="FF0000"/>
                </a:solidFill>
              </a:rPr>
              <a:t>RPC overview</a:t>
            </a:r>
          </a:p>
          <a:p>
            <a:endParaRPr lang="en-US" altLang="en-US"/>
          </a:p>
          <a:p>
            <a:r>
              <a:rPr lang="en-US" altLang="en-US"/>
              <a:t>RPC challenges</a:t>
            </a:r>
          </a:p>
          <a:p>
            <a:endParaRPr lang="en-US" altLang="en-US"/>
          </a:p>
          <a:p>
            <a:r>
              <a:rPr lang="en-US" altLang="en-US"/>
              <a:t>RPC other stuff</a:t>
            </a:r>
          </a:p>
        </p:txBody>
      </p:sp>
      <p:sp>
        <p:nvSpPr>
          <p:cNvPr id="17411" name="Slide Number Placeholder 3">
            <a:extLst>
              <a:ext uri="{FF2B5EF4-FFF2-40B4-BE49-F238E27FC236}">
                <a16:creationId xmlns:a16="http://schemas.microsoft.com/office/drawing/2014/main" id="{977A9902-2D30-456B-A047-4CC838D1D5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3E3E8EFF-50A3-4A44-BDA3-C04A5086A1A7}" type="slidenum">
              <a:rPr lang="en-US" altLang="en-US" sz="1200">
                <a:solidFill>
                  <a:schemeClr val="folHlink"/>
                </a:solidFill>
              </a:rPr>
              <a:pPr>
                <a:spcBef>
                  <a:spcPct val="0"/>
                </a:spcBef>
                <a:buClrTx/>
                <a:buFontTx/>
                <a:buNone/>
              </a:pPr>
              <a:t>6</a:t>
            </a:fld>
            <a:endParaRPr lang="en-US" altLang="en-US" sz="1200">
              <a:solidFill>
                <a:schemeClr val="folHlink"/>
              </a:solidFill>
            </a:endParaRPr>
          </a:p>
        </p:txBody>
      </p:sp>
    </p:spTree>
    <p:extLst>
      <p:ext uri="{BB962C8B-B14F-4D97-AF65-F5344CB8AC3E}">
        <p14:creationId xmlns:p14="http://schemas.microsoft.com/office/powerpoint/2010/main" val="22681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725F65E4-DB16-41F0-B4D6-45E3CC8820E0}"/>
              </a:ext>
            </a:extLst>
          </p:cNvPr>
          <p:cNvSpPr>
            <a:spLocks noGrp="1" noChangeArrowheads="1"/>
          </p:cNvSpPr>
          <p:nvPr>
            <p:ph type="title"/>
          </p:nvPr>
        </p:nvSpPr>
        <p:spPr>
          <a:xfrm>
            <a:off x="700844" y="832353"/>
            <a:ext cx="11140348" cy="1049235"/>
          </a:xfrm>
        </p:spPr>
        <p:txBody>
          <a:bodyPr>
            <a:normAutofit fontScale="90000"/>
          </a:bodyPr>
          <a:lstStyle/>
          <a:p>
            <a:r>
              <a:rPr lang="en-US" altLang="en-US" dirty="0"/>
              <a:t>RPC – Remote Procedure Call:</a:t>
            </a:r>
            <a:br>
              <a:rPr lang="en-US" altLang="en-US" dirty="0"/>
            </a:br>
            <a:r>
              <a:rPr lang="en-US" altLang="en-US" dirty="0"/>
              <a:t>Replace Communication via the stack with the network</a:t>
            </a:r>
          </a:p>
        </p:txBody>
      </p:sp>
      <p:sp>
        <p:nvSpPr>
          <p:cNvPr id="18434" name="Rectangle 2">
            <a:extLst>
              <a:ext uri="{FF2B5EF4-FFF2-40B4-BE49-F238E27FC236}">
                <a16:creationId xmlns:a16="http://schemas.microsoft.com/office/drawing/2014/main" id="{87B2FC68-DD76-4E3C-A710-A263AE768ADD}"/>
              </a:ext>
            </a:extLst>
          </p:cNvPr>
          <p:cNvSpPr>
            <a:spLocks noGrp="1" noChangeArrowheads="1"/>
          </p:cNvSpPr>
          <p:nvPr>
            <p:ph idx="1"/>
          </p:nvPr>
        </p:nvSpPr>
        <p:spPr/>
        <p:txBody>
          <a:bodyPr/>
          <a:lstStyle/>
          <a:p>
            <a:r>
              <a:rPr lang="en-US" altLang="en-US"/>
              <a:t>A type of client/server communication</a:t>
            </a:r>
          </a:p>
          <a:p>
            <a:r>
              <a:rPr lang="en-US" altLang="en-US"/>
              <a:t>Attempts to make remote procedure calls look like local ones</a:t>
            </a:r>
          </a:p>
        </p:txBody>
      </p:sp>
      <p:pic>
        <p:nvPicPr>
          <p:cNvPr id="18435" name="Picture 3" descr="Aa373935.prog_a11(en-us,VS.85).png">
            <a:extLst>
              <a:ext uri="{FF2B5EF4-FFF2-40B4-BE49-F238E27FC236}">
                <a16:creationId xmlns:a16="http://schemas.microsoft.com/office/drawing/2014/main" id="{11240563-FACE-4BD0-80DA-8A3BF5590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7006" y="3103054"/>
            <a:ext cx="3172083" cy="266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4">
            <a:extLst>
              <a:ext uri="{FF2B5EF4-FFF2-40B4-BE49-F238E27FC236}">
                <a16:creationId xmlns:a16="http://schemas.microsoft.com/office/drawing/2014/main" id="{2370245C-A334-4C32-A120-4A3DB289C41F}"/>
              </a:ext>
            </a:extLst>
          </p:cNvPr>
          <p:cNvSpPr>
            <a:spLocks/>
          </p:cNvSpPr>
          <p:nvPr/>
        </p:nvSpPr>
        <p:spPr bwMode="auto">
          <a:xfrm>
            <a:off x="3094039" y="6037263"/>
            <a:ext cx="2066925" cy="258762"/>
          </a:xfrm>
          <a:custGeom>
            <a:avLst/>
            <a:gdLst>
              <a:gd name="T0" fmla="*/ 2147483646 w 21600"/>
              <a:gd name="T1" fmla="*/ 18567946 h 21600"/>
              <a:gd name="T2" fmla="*/ 2147483646 w 21600"/>
              <a:gd name="T3" fmla="*/ 18567946 h 21600"/>
              <a:gd name="T4" fmla="*/ 2147483646 w 21600"/>
              <a:gd name="T5" fmla="*/ 18567946 h 21600"/>
              <a:gd name="T6" fmla="*/ 2147483646 w 21600"/>
              <a:gd name="T7" fmla="*/ 185679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7" tIns="35717" rIns="35717" bIns="35717" anchor="ctr"/>
          <a:lstStyle/>
          <a:p>
            <a:pPr eaLnBrk="1" hangingPunct="1"/>
            <a:r>
              <a:rPr lang="en-US" altLang="en-US" sz="1300"/>
              <a:t>figure from Microsoft MSDN</a:t>
            </a:r>
            <a:endParaRPr lang="en-US" altLang="en-US"/>
          </a:p>
        </p:txBody>
      </p:sp>
      <p:sp>
        <p:nvSpPr>
          <p:cNvPr id="14341" name="AutoShape 5">
            <a:extLst>
              <a:ext uri="{FF2B5EF4-FFF2-40B4-BE49-F238E27FC236}">
                <a16:creationId xmlns:a16="http://schemas.microsoft.com/office/drawing/2014/main" id="{B445C8F9-FBBE-4839-8E82-09B6974C4877}"/>
              </a:ext>
            </a:extLst>
          </p:cNvPr>
          <p:cNvSpPr>
            <a:spLocks/>
          </p:cNvSpPr>
          <p:nvPr/>
        </p:nvSpPr>
        <p:spPr bwMode="auto">
          <a:xfrm>
            <a:off x="6238568" y="3096883"/>
            <a:ext cx="4041161" cy="2769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8BC"/>
          </a:solidFill>
          <a:ln w="25400" cap="flat" cmpd="sng">
            <a:solidFill>
              <a:srgbClr val="000000"/>
            </a:solidFill>
            <a:prstDash val="solid"/>
            <a:miter lim="0"/>
            <a:headEnd/>
            <a:tailEnd/>
          </a:ln>
          <a:effectLst/>
          <a:extLst>
            <a:ext uri="{AF507438-7753-43e0-B8FC-AC1667EBCBE1}"/>
          </a:extLst>
        </p:spPr>
        <p:txBody>
          <a:bodyPr lIns="0" tIns="0" rIns="0" bIns="0"/>
          <a:lstStyle/>
          <a:p>
            <a:pPr eaLnBrk="1" hangingPunct="1"/>
            <a:r>
              <a:rPr lang="en-US" altLang="en-US" sz="2800" dirty="0">
                <a:effectLst>
                  <a:outerShdw blurRad="38100" dist="38100" dir="2700000" algn="tl">
                    <a:srgbClr val="FFFFFF"/>
                  </a:outerShdw>
                </a:effectLst>
              </a:rPr>
              <a:t>{ ...</a:t>
            </a:r>
          </a:p>
          <a:p>
            <a:pPr eaLnBrk="1" hangingPunct="1"/>
            <a:r>
              <a:rPr lang="en-US" altLang="en-US" sz="2800" dirty="0">
                <a:effectLst>
                  <a:outerShdw blurRad="38100" dist="38100" dir="2700000" algn="tl">
                    <a:srgbClr val="FFFFFF"/>
                  </a:outerShdw>
                </a:effectLst>
              </a:rPr>
              <a:t>   foo()</a:t>
            </a:r>
          </a:p>
          <a:p>
            <a:pPr eaLnBrk="1" hangingPunct="1"/>
            <a:r>
              <a:rPr lang="en-US" altLang="en-US" sz="2800" dirty="0">
                <a:effectLst>
                  <a:outerShdw blurRad="38100" dist="38100" dir="2700000" algn="tl">
                    <a:srgbClr val="FFFFFF"/>
                  </a:outerShdw>
                </a:effectLst>
              </a:rPr>
              <a:t>}</a:t>
            </a:r>
          </a:p>
          <a:p>
            <a:pPr eaLnBrk="1" hangingPunct="1"/>
            <a:r>
              <a:rPr lang="en-US" altLang="en-US" sz="2800" dirty="0">
                <a:effectLst>
                  <a:outerShdw blurRad="38100" dist="38100" dir="2700000" algn="tl">
                    <a:srgbClr val="FFFFFF"/>
                  </a:outerShdw>
                </a:effectLst>
              </a:rPr>
              <a:t>void foo() {</a:t>
            </a:r>
          </a:p>
          <a:p>
            <a:pPr eaLnBrk="1" hangingPunct="1"/>
            <a:r>
              <a:rPr lang="en-US" altLang="en-US" sz="2800" dirty="0">
                <a:effectLst>
                  <a:outerShdw blurRad="38100" dist="38100" dir="2700000" algn="tl">
                    <a:srgbClr val="FFFFFF"/>
                  </a:outerShdw>
                </a:effectLst>
              </a:rPr>
              <a:t>  </a:t>
            </a:r>
            <a:r>
              <a:rPr lang="en-US" altLang="en-US" sz="2800" dirty="0" err="1">
                <a:effectLst>
                  <a:outerShdw blurRad="38100" dist="38100" dir="2700000" algn="tl">
                    <a:srgbClr val="FFFFFF"/>
                  </a:outerShdw>
                </a:effectLst>
              </a:rPr>
              <a:t>invoke_remote_foo</a:t>
            </a:r>
            <a:r>
              <a:rPr lang="en-US" altLang="en-US" sz="2800" dirty="0">
                <a:effectLst>
                  <a:outerShdw blurRad="38100" dist="38100" dir="2700000" algn="tl">
                    <a:srgbClr val="FFFFFF"/>
                  </a:outerShdw>
                </a:effectLst>
              </a:rPr>
              <a:t>()</a:t>
            </a:r>
          </a:p>
          <a:p>
            <a:pPr eaLnBrk="1" hangingPunct="1"/>
            <a:r>
              <a:rPr lang="en-US" altLang="en-US" sz="2800" dirty="0">
                <a:effectLst>
                  <a:outerShdw blurRad="38100" dist="38100" dir="2700000" algn="tl">
                    <a:srgbClr val="FFFFFF"/>
                  </a:outerShdw>
                </a:effectLst>
              </a:rPr>
              <a:t>}</a:t>
            </a:r>
            <a:endParaRPr lang="en-US" altLang="en-US" dirty="0"/>
          </a:p>
        </p:txBody>
      </p:sp>
    </p:spTree>
    <p:extLst>
      <p:ext uri="{BB962C8B-B14F-4D97-AF65-F5344CB8AC3E}">
        <p14:creationId xmlns:p14="http://schemas.microsoft.com/office/powerpoint/2010/main" val="24191818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11A212D3-5884-4783-9DA9-8713F5F42F14}"/>
              </a:ext>
            </a:extLst>
          </p:cNvPr>
          <p:cNvSpPr>
            <a:spLocks noGrp="1" noChangeArrowheads="1"/>
          </p:cNvSpPr>
          <p:nvPr>
            <p:ph type="title"/>
          </p:nvPr>
        </p:nvSpPr>
        <p:spPr/>
        <p:txBody>
          <a:bodyPr/>
          <a:lstStyle/>
          <a:p>
            <a:r>
              <a:rPr lang="en-US" altLang="en-US"/>
              <a:t>RPC Goals</a:t>
            </a:r>
          </a:p>
        </p:txBody>
      </p:sp>
      <p:sp>
        <p:nvSpPr>
          <p:cNvPr id="22530" name="Rectangle 2">
            <a:extLst>
              <a:ext uri="{FF2B5EF4-FFF2-40B4-BE49-F238E27FC236}">
                <a16:creationId xmlns:a16="http://schemas.microsoft.com/office/drawing/2014/main" id="{13DD52C6-779C-48C8-BB25-97D53D35E0D2}"/>
              </a:ext>
            </a:extLst>
          </p:cNvPr>
          <p:cNvSpPr>
            <a:spLocks noGrp="1" noChangeArrowheads="1"/>
          </p:cNvSpPr>
          <p:nvPr>
            <p:ph idx="1"/>
          </p:nvPr>
        </p:nvSpPr>
        <p:spPr/>
        <p:txBody>
          <a:bodyPr/>
          <a:lstStyle/>
          <a:p>
            <a:r>
              <a:rPr lang="en-US" altLang="en-US" dirty="0"/>
              <a:t>Ease of programming</a:t>
            </a:r>
          </a:p>
          <a:p>
            <a:r>
              <a:rPr lang="en-US" altLang="en-US" dirty="0"/>
              <a:t>Hide complexity </a:t>
            </a:r>
          </a:p>
          <a:p>
            <a:r>
              <a:rPr lang="en-US" altLang="en-US" dirty="0"/>
              <a:t>Automates task of implementing distributed computation</a:t>
            </a:r>
          </a:p>
          <a:p>
            <a:r>
              <a:rPr lang="en-US" altLang="en-US" dirty="0"/>
              <a:t>Familiar model for programmers (just make a function call)</a:t>
            </a:r>
          </a:p>
        </p:txBody>
      </p:sp>
      <p:sp>
        <p:nvSpPr>
          <p:cNvPr id="22531" name="AutoShape 3">
            <a:extLst>
              <a:ext uri="{FF2B5EF4-FFF2-40B4-BE49-F238E27FC236}">
                <a16:creationId xmlns:a16="http://schemas.microsoft.com/office/drawing/2014/main" id="{407CCD2A-2917-49E0-B1E2-512A53E36CE1}"/>
              </a:ext>
            </a:extLst>
          </p:cNvPr>
          <p:cNvSpPr>
            <a:spLocks/>
          </p:cNvSpPr>
          <p:nvPr/>
        </p:nvSpPr>
        <p:spPr bwMode="auto">
          <a:xfrm>
            <a:off x="2020020" y="4997793"/>
            <a:ext cx="7382772" cy="1055688"/>
          </a:xfrm>
          <a:custGeom>
            <a:avLst/>
            <a:gdLst>
              <a:gd name="T0" fmla="*/ 2147483646 w 21600"/>
              <a:gd name="T1" fmla="*/ 1260866925 h 21600"/>
              <a:gd name="T2" fmla="*/ 2147483646 w 21600"/>
              <a:gd name="T3" fmla="*/ 1260866925 h 21600"/>
              <a:gd name="T4" fmla="*/ 2147483646 w 21600"/>
              <a:gd name="T5" fmla="*/ 1260866925 h 21600"/>
              <a:gd name="T6" fmla="*/ 2147483646 w 21600"/>
              <a:gd name="T7" fmla="*/ 12608669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7" tIns="35717" rIns="35717" bIns="35717" anchor="ct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None/>
            </a:pPr>
            <a:r>
              <a:rPr lang="en-US" altLang="en-US" sz="1500" dirty="0">
                <a:latin typeface="Times New Roman" panose="02020603050405020304" pitchFamily="18" charset="0"/>
              </a:rPr>
              <a:t>Historical note:  Seems obvious in retrospect, but RPC was only invented in the </a:t>
            </a:r>
            <a:r>
              <a:rPr lang="ja-JP" altLang="en-US" sz="1500" dirty="0">
                <a:latin typeface="Times New Roman" panose="02020603050405020304" pitchFamily="18" charset="0"/>
              </a:rPr>
              <a:t>‘</a:t>
            </a:r>
            <a:r>
              <a:rPr lang="en-US" altLang="ja-JP" sz="1500" dirty="0">
                <a:latin typeface="Times New Roman" panose="02020603050405020304" pitchFamily="18" charset="0"/>
              </a:rPr>
              <a:t>80s.  See</a:t>
            </a:r>
          </a:p>
          <a:p>
            <a:pPr marL="285750" indent="-285750">
              <a:spcBef>
                <a:spcPct val="0"/>
              </a:spcBef>
              <a:buClrTx/>
            </a:pPr>
            <a:r>
              <a:rPr lang="en-US" altLang="ja-JP" sz="1500" dirty="0" err="1">
                <a:latin typeface="Times New Roman" panose="02020603050405020304" pitchFamily="18" charset="0"/>
              </a:rPr>
              <a:t>Birrell</a:t>
            </a:r>
            <a:r>
              <a:rPr lang="en-US" altLang="ja-JP" sz="1500" dirty="0">
                <a:latin typeface="Times New Roman" panose="02020603050405020304" pitchFamily="18" charset="0"/>
              </a:rPr>
              <a:t> &amp; Nelson, </a:t>
            </a:r>
            <a:r>
              <a:rPr lang="ja-JP" altLang="en-US" sz="1500" dirty="0">
                <a:latin typeface="Times New Roman" panose="02020603050405020304" pitchFamily="18" charset="0"/>
              </a:rPr>
              <a:t>“</a:t>
            </a:r>
            <a:r>
              <a:rPr lang="en-US" altLang="ja-JP" sz="1500" dirty="0">
                <a:latin typeface="Times New Roman" panose="02020603050405020304" pitchFamily="18" charset="0"/>
              </a:rPr>
              <a:t>Implementing Remote Procedure Call</a:t>
            </a:r>
            <a:r>
              <a:rPr lang="ja-JP" altLang="en-US" sz="1500" dirty="0">
                <a:latin typeface="Times New Roman" panose="02020603050405020304" pitchFamily="18" charset="0"/>
              </a:rPr>
              <a:t>”</a:t>
            </a:r>
            <a:r>
              <a:rPr lang="en-US" altLang="ja-JP" sz="1500" dirty="0">
                <a:latin typeface="Times New Roman" panose="02020603050405020304" pitchFamily="18" charset="0"/>
              </a:rPr>
              <a:t> ... or</a:t>
            </a:r>
          </a:p>
          <a:p>
            <a:pPr marL="285750" indent="-285750">
              <a:spcBef>
                <a:spcPct val="0"/>
              </a:spcBef>
              <a:buClrTx/>
            </a:pPr>
            <a:r>
              <a:rPr lang="en-US" altLang="en-US" sz="1500" dirty="0">
                <a:latin typeface="Times New Roman" panose="02020603050405020304" pitchFamily="18" charset="0"/>
              </a:rPr>
              <a:t>Bruce Nelson, Ph.D. Thesis, Carnegie Mellon University:  Remote Procedure Call., 1981 :)</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6641522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EE29D8D3-F605-4AE3-A1C6-1D93A2D61F21}"/>
              </a:ext>
            </a:extLst>
          </p:cNvPr>
          <p:cNvSpPr>
            <a:spLocks noGrp="1" noChangeArrowheads="1"/>
          </p:cNvSpPr>
          <p:nvPr>
            <p:ph type="title"/>
          </p:nvPr>
        </p:nvSpPr>
        <p:spPr/>
        <p:txBody>
          <a:bodyPr/>
          <a:lstStyle/>
          <a:p>
            <a:r>
              <a:rPr lang="en-US" altLang="en-US"/>
              <a:t>Remote procedure call</a:t>
            </a:r>
          </a:p>
        </p:txBody>
      </p:sp>
      <p:sp>
        <p:nvSpPr>
          <p:cNvPr id="23554" name="Rectangle 3">
            <a:extLst>
              <a:ext uri="{FF2B5EF4-FFF2-40B4-BE49-F238E27FC236}">
                <a16:creationId xmlns:a16="http://schemas.microsoft.com/office/drawing/2014/main" id="{A8375F84-3043-45D5-A9C2-CB74624DA140}"/>
              </a:ext>
            </a:extLst>
          </p:cNvPr>
          <p:cNvSpPr>
            <a:spLocks noGrp="1" noChangeArrowheads="1"/>
          </p:cNvSpPr>
          <p:nvPr>
            <p:ph idx="1"/>
          </p:nvPr>
        </p:nvSpPr>
        <p:spPr/>
        <p:txBody>
          <a:bodyPr/>
          <a:lstStyle/>
          <a:p>
            <a:r>
              <a:rPr lang="en-US" altLang="en-US"/>
              <a:t>A remote procedure call makes a call to a remote service look like a local call</a:t>
            </a:r>
          </a:p>
          <a:p>
            <a:pPr lvl="1"/>
            <a:r>
              <a:rPr lang="en-US" altLang="en-US"/>
              <a:t>RPC makes transparent whether server is local or remote</a:t>
            </a:r>
          </a:p>
          <a:p>
            <a:pPr lvl="1"/>
            <a:r>
              <a:rPr lang="en-US" altLang="en-US"/>
              <a:t>RPC allows applications to become distributed transparently</a:t>
            </a:r>
          </a:p>
          <a:p>
            <a:pPr lvl="1"/>
            <a:r>
              <a:rPr lang="en-US" altLang="en-US"/>
              <a:t>RPC makes architecture of remote machine transparent</a:t>
            </a:r>
          </a:p>
          <a:p>
            <a:pPr lvl="2">
              <a:buFontTx/>
              <a:buNone/>
            </a:pPr>
            <a:endParaRPr lang="en-US" altLang="en-US"/>
          </a:p>
        </p:txBody>
      </p:sp>
      <p:sp>
        <p:nvSpPr>
          <p:cNvPr id="23555" name="Slide Number Placeholder 3">
            <a:extLst>
              <a:ext uri="{FF2B5EF4-FFF2-40B4-BE49-F238E27FC236}">
                <a16:creationId xmlns:a16="http://schemas.microsoft.com/office/drawing/2014/main" id="{03904FE1-07BD-4631-AD5B-A85081AF4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2"/>
              </a:buClr>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fld id="{070C9659-CE36-4CF1-A9B1-1F47DC47EBED}" type="slidenum">
              <a:rPr lang="en-US" altLang="en-US" sz="1200">
                <a:solidFill>
                  <a:schemeClr val="folHlink"/>
                </a:solidFill>
              </a:rPr>
              <a:pPr>
                <a:spcBef>
                  <a:spcPct val="0"/>
                </a:spcBef>
                <a:buClrTx/>
                <a:buFontTx/>
                <a:buNone/>
              </a:pPr>
              <a:t>9</a:t>
            </a:fld>
            <a:endParaRPr lang="en-US" altLang="en-US" sz="1200">
              <a:solidFill>
                <a:schemeClr val="folHlink"/>
              </a:solidFill>
            </a:endParaRPr>
          </a:p>
        </p:txBody>
      </p:sp>
    </p:spTree>
    <p:extLst>
      <p:ext uri="{BB962C8B-B14F-4D97-AF65-F5344CB8AC3E}">
        <p14:creationId xmlns:p14="http://schemas.microsoft.com/office/powerpoint/2010/main" val="37833343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102</TotalTime>
  <Words>1973</Words>
  <Application>Microsoft Office PowerPoint</Application>
  <PresentationFormat>Widescreen</PresentationFormat>
  <Paragraphs>316</Paragraphs>
  <Slides>39</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vt:lpstr>
      <vt:lpstr>Gill Sans MT</vt:lpstr>
      <vt:lpstr>Times New Roman</vt:lpstr>
      <vt:lpstr>Gallery</vt:lpstr>
      <vt:lpstr>14-736 Distributed Systems</vt:lpstr>
      <vt:lpstr>A quick story: Two armies (And One Messenger)</vt:lpstr>
      <vt:lpstr>Common communication pattern</vt:lpstr>
      <vt:lpstr>Writing it by hand...</vt:lpstr>
      <vt:lpstr>Conventional Procedure Call: Communication via the local stack</vt:lpstr>
      <vt:lpstr>Today's Lecture</vt:lpstr>
      <vt:lpstr>RPC – Remote Procedure Call: Replace Communication via the stack with the network</vt:lpstr>
      <vt:lpstr>RPC Goals</vt:lpstr>
      <vt:lpstr>Remote procedure call</vt:lpstr>
      <vt:lpstr>But it’s not always simple</vt:lpstr>
      <vt:lpstr>Stubs: obtaining transparency</vt:lpstr>
      <vt:lpstr>Writing it by hand - (again…)</vt:lpstr>
      <vt:lpstr>Marshaling and Unmarshaling</vt:lpstr>
      <vt:lpstr>Endian</vt:lpstr>
      <vt:lpstr>“stubs” and IDLs</vt:lpstr>
      <vt:lpstr>Passing Value Parameters (1)</vt:lpstr>
      <vt:lpstr>Remote Procedure Calls (1)</vt:lpstr>
      <vt:lpstr>Remote Procedure Calls (2)</vt:lpstr>
      <vt:lpstr>Passing Reference Parameters </vt:lpstr>
      <vt:lpstr>Two styles of RPC implementation</vt:lpstr>
      <vt:lpstr>Today's Lecture</vt:lpstr>
      <vt:lpstr>RPC vs. LPC</vt:lpstr>
      <vt:lpstr>RPC failures</vt:lpstr>
      <vt:lpstr>Partial failures</vt:lpstr>
      <vt:lpstr>Strawman solution</vt:lpstr>
      <vt:lpstr>Real solution: break transparency</vt:lpstr>
      <vt:lpstr>Exactly-Once?</vt:lpstr>
      <vt:lpstr>Real solution: break transparency</vt:lpstr>
      <vt:lpstr>Implementation Concerns</vt:lpstr>
      <vt:lpstr>Dealing with Environmental Differences</vt:lpstr>
      <vt:lpstr>Today's Lecture</vt:lpstr>
      <vt:lpstr>Asynchronous RPC (1)</vt:lpstr>
      <vt:lpstr>Asynchronous RPC (2)</vt:lpstr>
      <vt:lpstr>Asynchronous RPC (3)</vt:lpstr>
      <vt:lpstr>Using RPC</vt:lpstr>
      <vt:lpstr>Using RPC</vt:lpstr>
      <vt:lpstr>Binding a Client to a Server</vt:lpstr>
      <vt:lpstr>Summary:  expose remoteness to client</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14-736 Distributed Systems</dc:title>
  <dc:creator>Gregory Kesden</dc:creator>
  <cp:lastModifiedBy>Gregory Kesden</cp:lastModifiedBy>
  <cp:revision>13</cp:revision>
  <dcterms:created xsi:type="dcterms:W3CDTF">2018-01-24T03:38:25Z</dcterms:created>
  <dcterms:modified xsi:type="dcterms:W3CDTF">2019-01-29T08:03:24Z</dcterms:modified>
</cp:coreProperties>
</file>