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9" r:id="rId3"/>
    <p:sldId id="260" r:id="rId4"/>
    <p:sldId id="257" r:id="rId5"/>
    <p:sldId id="261" r:id="rId6"/>
    <p:sldId id="266" r:id="rId7"/>
    <p:sldId id="268" r:id="rId8"/>
    <p:sldId id="262" r:id="rId9"/>
    <p:sldId id="265" r:id="rId10"/>
    <p:sldId id="263" r:id="rId11"/>
    <p:sldId id="264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4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21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6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79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17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22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36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04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0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24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2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55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Virtual Machines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24 * </a:t>
            </a:r>
            <a:r>
              <a:rPr lang="en-US" dirty="0"/>
              <a:t>14-736 (</a:t>
            </a:r>
            <a:r>
              <a:rPr lang="en-US"/>
              <a:t>Distributed Systems) </a:t>
            </a:r>
            <a:r>
              <a:rPr lang="en-US" dirty="0"/>
              <a:t>* Spring 2019</a:t>
            </a:r>
          </a:p>
        </p:txBody>
      </p:sp>
    </p:spTree>
    <p:extLst>
      <p:ext uri="{BB962C8B-B14F-4D97-AF65-F5344CB8AC3E}">
        <p14:creationId xmlns:p14="http://schemas.microsoft.com/office/powerpoint/2010/main" val="3248087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CE401-0F34-4688-A085-A53ACAE0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E3855-4740-4C67-9132-5FD52DE46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27952"/>
            <a:ext cx="9603275" cy="4070514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/>
              <a:t>Simulators</a:t>
            </a:r>
          </a:p>
          <a:p>
            <a:pPr lvl="1"/>
            <a:r>
              <a:rPr lang="en-US" sz="2100" dirty="0"/>
              <a:t>Simulates internal mechanisms as well as emulating behaviors, even when dramatically inefficient and unnecessary.</a:t>
            </a:r>
          </a:p>
          <a:p>
            <a:pPr lvl="1"/>
            <a:r>
              <a:rPr lang="en-US" sz="2100" dirty="0"/>
              <a:t>Mostly used for research, debugging with full transparency, </a:t>
            </a:r>
            <a:r>
              <a:rPr lang="en-US" sz="2100" dirty="0" err="1"/>
              <a:t>etc</a:t>
            </a:r>
            <a:endParaRPr lang="en-US" sz="2100" dirty="0"/>
          </a:p>
          <a:p>
            <a:pPr lvl="1"/>
            <a:r>
              <a:rPr lang="en-US" sz="2100" dirty="0"/>
              <a:t>Far too slow for production use</a:t>
            </a:r>
          </a:p>
          <a:p>
            <a:r>
              <a:rPr lang="en-US" dirty="0"/>
              <a:t>Containers (“OS-level virtualization”)</a:t>
            </a:r>
          </a:p>
          <a:p>
            <a:pPr lvl="1"/>
            <a:r>
              <a:rPr lang="en-US" dirty="0"/>
              <a:t>Share not only hardware, but also OS components (Limits presented OS)</a:t>
            </a:r>
          </a:p>
          <a:p>
            <a:pPr lvl="1"/>
            <a:r>
              <a:rPr lang="en-US" dirty="0"/>
              <a:t>Improves efficiency</a:t>
            </a:r>
          </a:p>
          <a:p>
            <a:pPr lvl="1"/>
            <a:r>
              <a:rPr lang="en-US" dirty="0"/>
              <a:t>Complicates protection and isolation model</a:t>
            </a:r>
          </a:p>
          <a:p>
            <a:pPr lvl="1"/>
            <a:r>
              <a:rPr lang="en-US" dirty="0"/>
              <a:t>Examples: Docker, BSD Jails, etc. </a:t>
            </a:r>
          </a:p>
          <a:p>
            <a:pPr lvl="1"/>
            <a:r>
              <a:rPr lang="en-US" dirty="0"/>
              <a:t>More soon</a:t>
            </a:r>
          </a:p>
        </p:txBody>
      </p:sp>
    </p:spTree>
    <p:extLst>
      <p:ext uri="{BB962C8B-B14F-4D97-AF65-F5344CB8AC3E}">
        <p14:creationId xmlns:p14="http://schemas.microsoft.com/office/powerpoint/2010/main" val="11828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A21F-704F-40A1-A833-8C7FE796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Monitor (VMM)</a:t>
            </a:r>
            <a:br>
              <a:rPr lang="en-US" dirty="0"/>
            </a:br>
            <a:r>
              <a:rPr lang="en-US" dirty="0"/>
              <a:t>a.k.a. Hypervisor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2EEBE-0FEB-46A9-A782-934DFDB1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44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Manages virtual machines</a:t>
            </a:r>
          </a:p>
          <a:p>
            <a:pPr lvl="1"/>
            <a:r>
              <a:rPr lang="en-US" dirty="0"/>
              <a:t>Creates</a:t>
            </a:r>
          </a:p>
          <a:p>
            <a:pPr lvl="1"/>
            <a:r>
              <a:rPr lang="en-US" dirty="0"/>
              <a:t>Destroys</a:t>
            </a:r>
          </a:p>
          <a:p>
            <a:pPr lvl="1"/>
            <a:r>
              <a:rPr lang="en-US" dirty="0"/>
              <a:t>Suspends</a:t>
            </a:r>
          </a:p>
          <a:p>
            <a:pPr lvl="1"/>
            <a:r>
              <a:rPr lang="en-US" dirty="0"/>
              <a:t>Resumes</a:t>
            </a:r>
          </a:p>
          <a:p>
            <a:pPr lvl="1"/>
            <a:r>
              <a:rPr lang="en-US" dirty="0"/>
              <a:t>Migrates</a:t>
            </a:r>
          </a:p>
          <a:p>
            <a:pPr lvl="1"/>
            <a:r>
              <a:rPr lang="en-US" dirty="0"/>
              <a:t>Etc. </a:t>
            </a:r>
          </a:p>
          <a:p>
            <a:r>
              <a:rPr lang="en-US" dirty="0"/>
              <a:t>Typically manages all VMs on one host</a:t>
            </a:r>
          </a:p>
          <a:p>
            <a:r>
              <a:rPr lang="en-US" dirty="0"/>
              <a:t>Name derived from </a:t>
            </a:r>
            <a:r>
              <a:rPr lang="en-US" i="1" dirty="0"/>
              <a:t>supervisor</a:t>
            </a:r>
            <a:r>
              <a:rPr lang="en-US" dirty="0"/>
              <a:t>, an old-school synonym for a running OS (kernel) in its role managing processes and resources</a:t>
            </a:r>
          </a:p>
          <a:p>
            <a:pPr lvl="1"/>
            <a:r>
              <a:rPr lang="en-US" dirty="0"/>
              <a:t>The hypervisor is, in some ways, a supervisor for the guest supervisors. Hyper sounding bigger than super, and all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95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12B24-D224-4854-9EDF-C787E3043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Hypervisors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9BFDD-D1D0-42AD-8EAF-F13E4438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266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Native Hypervisor, a.k.a. Bare-metal Hypervisor</a:t>
            </a:r>
          </a:p>
          <a:p>
            <a:pPr lvl="1"/>
            <a:r>
              <a:rPr lang="en-US" dirty="0"/>
              <a:t>Runs on guest hardware instead of conventional operating system</a:t>
            </a:r>
          </a:p>
          <a:p>
            <a:pPr lvl="1"/>
            <a:r>
              <a:rPr lang="en-US" dirty="0"/>
              <a:t>Old school IBM stuff and Microsoft Hyper-V (Based on trimmed down Windows) are classic examples</a:t>
            </a:r>
          </a:p>
          <a:p>
            <a:r>
              <a:rPr lang="en-US" dirty="0"/>
              <a:t>Hosted Hypervisor</a:t>
            </a:r>
          </a:p>
          <a:p>
            <a:pPr lvl="1"/>
            <a:r>
              <a:rPr lang="en-US" dirty="0"/>
              <a:t>Runs as user software within a conventional operating system environment</a:t>
            </a:r>
          </a:p>
          <a:p>
            <a:pPr lvl="1"/>
            <a:r>
              <a:rPr lang="en-US" dirty="0"/>
              <a:t>VMware is classic example</a:t>
            </a:r>
          </a:p>
          <a:p>
            <a:r>
              <a:rPr lang="en-US" dirty="0"/>
              <a:t>Reality isn’t always so clear</a:t>
            </a:r>
          </a:p>
          <a:p>
            <a:pPr lvl="1"/>
            <a:r>
              <a:rPr lang="en-US" dirty="0"/>
              <a:t>What do you call a hosted hypervisor running on an OS that is hosting nothing but that hypervisor and the VMs it manages?</a:t>
            </a:r>
          </a:p>
          <a:p>
            <a:pPr lvl="1"/>
            <a:r>
              <a:rPr lang="en-US" dirty="0"/>
              <a:t>Does it matter if paravirtualization blends the line between OS, hypervisor, and VM?</a:t>
            </a:r>
          </a:p>
          <a:p>
            <a:pPr lvl="1"/>
            <a:r>
              <a:rPr lang="en-US" dirty="0"/>
              <a:t>KVM is classic example</a:t>
            </a:r>
          </a:p>
          <a:p>
            <a:r>
              <a:rPr lang="en-US" dirty="0"/>
              <a:t>Obviously, the tighter the integration, the more efficient things likely will be.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2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0D57-E720-4890-AACE-CDC528A7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  <a:br>
              <a:rPr lang="en-US" dirty="0"/>
            </a:br>
            <a:r>
              <a:rPr lang="en-US" dirty="0"/>
              <a:t>a.k.a. OS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5690-E88D-4716-A102-CED4AB7B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Maintain one host OS</a:t>
            </a:r>
          </a:p>
          <a:p>
            <a:pPr lvl="1"/>
            <a:r>
              <a:rPr lang="en-US" dirty="0"/>
              <a:t>Guest OS is the same type</a:t>
            </a:r>
          </a:p>
          <a:p>
            <a:pPr lvl="1"/>
            <a:r>
              <a:rPr lang="en-US" dirty="0"/>
              <a:t>Share it for efficiency</a:t>
            </a:r>
          </a:p>
          <a:p>
            <a:r>
              <a:rPr lang="en-US" dirty="0"/>
              <a:t>Isolate guests within host OS</a:t>
            </a:r>
          </a:p>
          <a:p>
            <a:pPr lvl="1"/>
            <a:r>
              <a:rPr lang="en-US" dirty="0"/>
              <a:t>For protection purposes</a:t>
            </a:r>
          </a:p>
          <a:p>
            <a:pPr lvl="1"/>
            <a:r>
              <a:rPr lang="en-US" dirty="0"/>
              <a:t>For environment purpose (Libraries, file system, users,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Maybe for resource management purposes</a:t>
            </a:r>
          </a:p>
          <a:p>
            <a:r>
              <a:rPr lang="en-US" dirty="0"/>
              <a:t>More efficient model</a:t>
            </a:r>
          </a:p>
          <a:p>
            <a:pPr lvl="1"/>
            <a:r>
              <a:rPr lang="en-US" dirty="0"/>
              <a:t>More sharing = Less overhead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49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0D57-E720-4890-AACE-CDC528A7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  <a:br>
              <a:rPr lang="en-US" dirty="0"/>
            </a:br>
            <a:r>
              <a:rPr lang="en-US" dirty="0"/>
              <a:t>a.k.a. OS Virtualization, </a:t>
            </a:r>
            <a:r>
              <a:rPr lang="en-US" sz="2000" i="1" dirty="0" err="1"/>
              <a:t>cont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5690-E88D-4716-A102-CED4AB7B9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Built using existing OS mechanism</a:t>
            </a:r>
          </a:p>
          <a:p>
            <a:pPr lvl="1"/>
            <a:r>
              <a:rPr lang="en-US" dirty="0"/>
              <a:t>In many ways co-developed with those mechanisms</a:t>
            </a:r>
          </a:p>
          <a:p>
            <a:r>
              <a:rPr lang="en-US" dirty="0"/>
              <a:t>But, weaker in some ways</a:t>
            </a:r>
          </a:p>
          <a:p>
            <a:pPr lvl="1"/>
            <a:r>
              <a:rPr lang="en-US" dirty="0"/>
              <a:t>Need to present same guest OS</a:t>
            </a:r>
          </a:p>
          <a:p>
            <a:pPr lvl="1"/>
            <a:r>
              <a:rPr lang="en-US" dirty="0"/>
              <a:t>Performance/Security model harder to understand</a:t>
            </a:r>
          </a:p>
          <a:p>
            <a:pPr lvl="1"/>
            <a:r>
              <a:rPr lang="en-US" dirty="0"/>
              <a:t>Limits to ability to control performance impact</a:t>
            </a:r>
          </a:p>
          <a:p>
            <a:r>
              <a:rPr lang="en-US" dirty="0"/>
              <a:t>Model is “share first, isolate second”</a:t>
            </a:r>
          </a:p>
          <a:p>
            <a:pPr lvl="1"/>
            <a:r>
              <a:rPr lang="en-US" dirty="0"/>
              <a:t>Careful! Careful!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9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DE48-C757-4A02-A6EC-5F1F6540B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</a:t>
            </a:r>
            <a:br>
              <a:rPr lang="en-US" dirty="0"/>
            </a:br>
            <a:r>
              <a:rPr lang="en-US" dirty="0"/>
              <a:t>Chroot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19738-5528-4667-B385-1A93B1DC2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chroot = change root</a:t>
            </a:r>
          </a:p>
          <a:p>
            <a:r>
              <a:rPr lang="en-US" dirty="0"/>
              <a:t>Uses any directory within the file system’s tree as the root for a process and its descendants. </a:t>
            </a:r>
          </a:p>
          <a:p>
            <a:pPr lvl="1"/>
            <a:r>
              <a:rPr lang="en-US" dirty="0"/>
              <a:t>It can’t get out of this box in the file system</a:t>
            </a:r>
          </a:p>
          <a:p>
            <a:r>
              <a:rPr lang="en-US" dirty="0"/>
              <a:t>Old school use: chroot a Web server. </a:t>
            </a:r>
          </a:p>
          <a:p>
            <a:pPr lvl="1"/>
            <a:r>
              <a:rPr lang="en-US" dirty="0"/>
              <a:t>Breaking the Web server doesn’t expose host file system</a:t>
            </a:r>
          </a:p>
          <a:p>
            <a:r>
              <a:rPr lang="en-US" dirty="0"/>
              <a:t>But, only isolates the file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7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Linux 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Creates a partitioned view of certain </a:t>
            </a:r>
            <a:r>
              <a:rPr lang="en-US" dirty="0" err="1"/>
              <a:t>linux</a:t>
            </a:r>
            <a:r>
              <a:rPr lang="en-US" dirty="0"/>
              <a:t> kernel resources such that only certain processes can see certain resources</a:t>
            </a:r>
          </a:p>
          <a:p>
            <a:r>
              <a:rPr lang="en-US" dirty="0"/>
              <a:t>Types of namespaces: </a:t>
            </a:r>
          </a:p>
          <a:p>
            <a:pPr lvl="1"/>
            <a:r>
              <a:rPr lang="en-US" dirty="0"/>
              <a:t>Mount (</a:t>
            </a:r>
            <a:r>
              <a:rPr lang="en-US" dirty="0" err="1"/>
              <a:t>mnt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Process ID (</a:t>
            </a:r>
            <a:r>
              <a:rPr lang="en-US" dirty="0" err="1"/>
              <a:t>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Network</a:t>
            </a:r>
          </a:p>
          <a:p>
            <a:pPr lvl="1"/>
            <a:r>
              <a:rPr lang="en-US" dirty="0" err="1"/>
              <a:t>Interprocess</a:t>
            </a:r>
            <a:r>
              <a:rPr lang="en-US" dirty="0"/>
              <a:t> Communication (</a:t>
            </a:r>
            <a:r>
              <a:rPr lang="en-US" dirty="0" err="1"/>
              <a:t>ipc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Unix Time Share, a.k.a. </a:t>
            </a:r>
            <a:r>
              <a:rPr lang="en-US" dirty="0" err="1"/>
              <a:t>uname</a:t>
            </a:r>
            <a:r>
              <a:rPr lang="en-US" dirty="0"/>
              <a:t> (</a:t>
            </a:r>
            <a:r>
              <a:rPr lang="en-US" dirty="0" err="1"/>
              <a:t>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User ID (user) </a:t>
            </a:r>
          </a:p>
          <a:p>
            <a:pPr lvl="1"/>
            <a:r>
              <a:rPr lang="en-US" dirty="0"/>
              <a:t>Control group (</a:t>
            </a:r>
            <a:r>
              <a:rPr lang="en-US" dirty="0" err="1"/>
              <a:t>cgroup</a:t>
            </a:r>
            <a:r>
              <a:rPr lang="en-US" dirty="0"/>
              <a:t>)</a:t>
            </a:r>
          </a:p>
          <a:p>
            <a:r>
              <a:rPr lang="en-US" dirty="0"/>
              <a:t>Basic model is that once resources are isolated into a namespace, only the original processes and their descendants can’t get out of that view.</a:t>
            </a:r>
          </a:p>
          <a:p>
            <a:pPr lvl="1"/>
            <a:r>
              <a:rPr lang="en-US" dirty="0"/>
              <a:t>Now we can partition the view of the file system – and kernel resources</a:t>
            </a:r>
          </a:p>
        </p:txBody>
      </p:sp>
    </p:spTree>
    <p:extLst>
      <p:ext uri="{BB962C8B-B14F-4D97-AF65-F5344CB8AC3E}">
        <p14:creationId xmlns:p14="http://schemas.microsoft.com/office/powerpoint/2010/main" val="2618666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Mount (</a:t>
            </a:r>
            <a:r>
              <a:rPr lang="en-US" dirty="0" err="1"/>
              <a:t>mnt</a:t>
            </a:r>
            <a:r>
              <a:rPr lang="en-US" dirty="0"/>
              <a:t>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 fontScale="92500"/>
          </a:bodyPr>
          <a:lstStyle/>
          <a:p>
            <a:r>
              <a:rPr lang="en-US" dirty="0"/>
              <a:t>Mount points are the points where one file system is grafted onto another file system. </a:t>
            </a:r>
          </a:p>
          <a:p>
            <a:r>
              <a:rPr lang="en-US" dirty="0"/>
              <a:t>For example</a:t>
            </a:r>
          </a:p>
          <a:p>
            <a:pPr lvl="1"/>
            <a:r>
              <a:rPr lang="en-US" dirty="0"/>
              <a:t>/</a:t>
            </a:r>
            <a:r>
              <a:rPr lang="en-US" dirty="0" err="1"/>
              <a:t>afs</a:t>
            </a:r>
            <a:r>
              <a:rPr lang="en-US" dirty="0"/>
              <a:t> is the mount point where the AFS distributed file system is graphed into the visible file system. </a:t>
            </a:r>
          </a:p>
          <a:p>
            <a:pPr lvl="1"/>
            <a:r>
              <a:rPr lang="en-US" dirty="0"/>
              <a:t>/proc is the mount point where the kernel’s virtual file system is mounted into the local file system</a:t>
            </a:r>
          </a:p>
          <a:p>
            <a:r>
              <a:rPr lang="en-US" dirty="0"/>
              <a:t>The </a:t>
            </a:r>
            <a:r>
              <a:rPr lang="en-US" dirty="0" err="1"/>
              <a:t>mnt</a:t>
            </a:r>
            <a:r>
              <a:rPr lang="en-US" dirty="0"/>
              <a:t> namespace allows mounts to be viewed within certain namespaces, but not others</a:t>
            </a:r>
          </a:p>
          <a:p>
            <a:pPr lvl="1"/>
            <a:r>
              <a:rPr lang="en-US" dirty="0"/>
              <a:t>Subtrees can also be shared among namespaces. </a:t>
            </a:r>
          </a:p>
          <a:p>
            <a:pPr lvl="2"/>
            <a:r>
              <a:rPr lang="en-US" dirty="0"/>
              <a:t>This allows changes to mounts within them to be seen across the namespace. </a:t>
            </a:r>
          </a:p>
          <a:p>
            <a:r>
              <a:rPr lang="en-US" dirty="0"/>
              <a:t>So, now we can not only limit what portion of a file system a process can see, but we can build it up by layering mounts on top of it – and deleting them.  </a:t>
            </a:r>
          </a:p>
          <a:p>
            <a:pPr lvl="1"/>
            <a:r>
              <a:rPr lang="en-US" dirty="0"/>
              <a:t>And define them hierarchically (take X, add Y to form Z; take Z and add A and subtract B,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618388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Process ID (</a:t>
            </a:r>
            <a:r>
              <a:rPr lang="en-US" dirty="0" err="1"/>
              <a:t>pid</a:t>
            </a:r>
            <a:r>
              <a:rPr lang="en-US" dirty="0"/>
              <a:t>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Basically like a “chroot” for the </a:t>
            </a:r>
            <a:r>
              <a:rPr lang="en-US" dirty="0" err="1"/>
              <a:t>pid</a:t>
            </a:r>
            <a:r>
              <a:rPr lang="en-US" dirty="0"/>
              <a:t> tree</a:t>
            </a:r>
          </a:p>
          <a:p>
            <a:pPr lvl="1"/>
            <a:r>
              <a:rPr lang="en-US" dirty="0"/>
              <a:t>A new namespace is created and a process is forked into it using a more parameterizable version of fork() called clone()</a:t>
            </a:r>
          </a:p>
          <a:p>
            <a:pPr lvl="1"/>
            <a:r>
              <a:rPr lang="en-US" dirty="0"/>
              <a:t>This process now has </a:t>
            </a:r>
            <a:r>
              <a:rPr lang="en-US" dirty="0" err="1"/>
              <a:t>pid</a:t>
            </a:r>
            <a:r>
              <a:rPr lang="en-US" dirty="0"/>
              <a:t>=1 in this namespace. </a:t>
            </a:r>
          </a:p>
          <a:p>
            <a:pPr lvl="1"/>
            <a:r>
              <a:rPr lang="en-US" dirty="0"/>
              <a:t>Only its descendants are visible within the name space</a:t>
            </a:r>
          </a:p>
          <a:p>
            <a:r>
              <a:rPr lang="en-US" dirty="0"/>
              <a:t>Careful! Careful!</a:t>
            </a:r>
          </a:p>
          <a:p>
            <a:pPr lvl="1"/>
            <a:r>
              <a:rPr lang="en-US" dirty="0"/>
              <a:t>Containers are a broken first, fixed from there model</a:t>
            </a:r>
          </a:p>
          <a:p>
            <a:pPr lvl="1"/>
            <a:r>
              <a:rPr lang="en-US" dirty="0"/>
              <a:t>Most tools get their process information from /proc, which is in the file system</a:t>
            </a:r>
          </a:p>
          <a:p>
            <a:pPr lvl="2"/>
            <a:r>
              <a:rPr lang="en-US" dirty="0"/>
              <a:t>So, unless this, too is  “fixed”, </a:t>
            </a:r>
            <a:r>
              <a:rPr lang="en-US" i="1" dirty="0"/>
              <a:t>top, </a:t>
            </a:r>
            <a:r>
              <a:rPr lang="en-US" i="1" dirty="0" err="1"/>
              <a:t>ps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, will all still show global processes (oops)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7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Network (net)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1840167"/>
            <a:ext cx="10530719" cy="434117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Network namespaces virtualize the network stack. On creation a network namespace contains only a loopback interface.</a:t>
            </a:r>
          </a:p>
          <a:p>
            <a:r>
              <a:rPr lang="en-US" dirty="0"/>
              <a:t>Each network interface (physical or virtual) is present in exactly 1 namespace and can be moved between namespaces.</a:t>
            </a:r>
          </a:p>
          <a:p>
            <a:pPr lvl="1"/>
            <a:r>
              <a:rPr lang="en-US" dirty="0"/>
              <a:t>Virtual network interfaces can share physical ones, thereby allowing a physical network interface to be shared. (Kesden note)</a:t>
            </a:r>
          </a:p>
          <a:p>
            <a:r>
              <a:rPr lang="en-US" dirty="0"/>
              <a:t>Each namespace will have a private set of IP addresses, its own routing table, socket listing, connection tracking table, firewall, and other network-related resources.</a:t>
            </a:r>
          </a:p>
          <a:p>
            <a:r>
              <a:rPr lang="en-US" dirty="0"/>
              <a:t>Destroying a network namespace destroys any virtual interfaces within it and moves any physical interfaces within it back to the initial network namespace.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-- https://en.wikipedia.org/wiki/Linux_namespaces#Mount_(mnt)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E9C6E-57BC-4E72-91AA-ADFC69C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Virtualization?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B9AF1-DAD4-4684-8C77-5313B7FD6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“In computing, virtualization refers to the act of creating a virtual (rather than actual) version of something, including virtual computer hardware platforms, storage devices, and computer network resources.”</a:t>
            </a:r>
          </a:p>
          <a:p>
            <a:pPr marL="0" indent="0">
              <a:buNone/>
            </a:pPr>
            <a:r>
              <a:rPr lang="en-US" dirty="0"/>
              <a:t>  -- https://en.wikipedia.org/wiki/Virtualization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40px-Wiktionary-logo-en-v2.svg">
            <a:extLst>
              <a:ext uri="{FF2B5EF4-FFF2-40B4-BE49-F238E27FC236}">
                <a16:creationId xmlns:a16="http://schemas.microsoft.com/office/drawing/2014/main" id="{4DAD3415-F33C-4F74-AC4C-7E96643EF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38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Inter-Process Communication (IPC)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Inter-process communication makes use of shared memory to allow processes to communicate with each other</a:t>
            </a:r>
          </a:p>
          <a:p>
            <a:pPr lvl="1"/>
            <a:r>
              <a:rPr lang="en-US" dirty="0"/>
              <a:t>Pages of shared memory get mapped into multiple processes’ virtual memory</a:t>
            </a:r>
          </a:p>
          <a:p>
            <a:pPr lvl="1"/>
            <a:r>
              <a:rPr lang="en-US" dirty="0"/>
              <a:t>Libraries make uses of this shared memory to provide structured communication</a:t>
            </a:r>
          </a:p>
          <a:p>
            <a:pPr lvl="2"/>
            <a:r>
              <a:rPr lang="en-US" dirty="0"/>
              <a:t>Shared memory, mailboxes, etc.</a:t>
            </a:r>
          </a:p>
          <a:p>
            <a:pPr lvl="1"/>
            <a:r>
              <a:rPr lang="en-US" dirty="0"/>
              <a:t>Synchronization primitives may also make use of it</a:t>
            </a:r>
          </a:p>
          <a:p>
            <a:pPr lvl="2"/>
            <a:r>
              <a:rPr lang="en-US" dirty="0"/>
              <a:t>Semaphores, mutexes, etc. </a:t>
            </a:r>
          </a:p>
          <a:p>
            <a:r>
              <a:rPr lang="en-US" dirty="0"/>
              <a:t>This has an obvious impact upon isolation. </a:t>
            </a:r>
          </a:p>
          <a:p>
            <a:r>
              <a:rPr lang="en-US" dirty="0"/>
              <a:t>IPC Namespaces partition IPC so it can’t be used across name spaces</a:t>
            </a:r>
          </a:p>
        </p:txBody>
      </p:sp>
    </p:spTree>
    <p:extLst>
      <p:ext uri="{BB962C8B-B14F-4D97-AF65-F5344CB8AC3E}">
        <p14:creationId xmlns:p14="http://schemas.microsoft.com/office/powerpoint/2010/main" val="4281055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Unix Time Share, a.k.a. </a:t>
            </a:r>
            <a:r>
              <a:rPr lang="en-US" dirty="0" err="1"/>
              <a:t>uname</a:t>
            </a:r>
            <a:r>
              <a:rPr lang="en-US" dirty="0"/>
              <a:t> (</a:t>
            </a:r>
            <a:r>
              <a:rPr lang="en-US" dirty="0" err="1"/>
              <a:t>uts</a:t>
            </a:r>
            <a:r>
              <a:rPr lang="en-US" dirty="0"/>
              <a:t>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UTS is an old school name for what is returned by “</a:t>
            </a:r>
            <a:r>
              <a:rPr lang="en-US" dirty="0" err="1"/>
              <a:t>uname</a:t>
            </a:r>
            <a:r>
              <a:rPr lang="en-US" dirty="0"/>
              <a:t> -a”</a:t>
            </a:r>
          </a:p>
          <a:p>
            <a:r>
              <a:rPr lang="en-US" dirty="0"/>
              <a:t>Basically, this namespace allows processes to have different hostnames and domain names. </a:t>
            </a:r>
          </a:p>
        </p:txBody>
      </p:sp>
    </p:spTree>
    <p:extLst>
      <p:ext uri="{BB962C8B-B14F-4D97-AF65-F5344CB8AC3E}">
        <p14:creationId xmlns:p14="http://schemas.microsoft.com/office/powerpoint/2010/main" val="897094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 err="1"/>
              <a:t>Userid</a:t>
            </a:r>
            <a:r>
              <a:rPr lang="en-US" dirty="0"/>
              <a:t> (</a:t>
            </a:r>
            <a:r>
              <a:rPr lang="en-US" dirty="0" err="1"/>
              <a:t>uid</a:t>
            </a:r>
            <a:r>
              <a:rPr lang="en-US" dirty="0"/>
              <a:t>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You’ve guessed this one</a:t>
            </a:r>
          </a:p>
          <a:p>
            <a:r>
              <a:rPr lang="en-US" dirty="0"/>
              <a:t>It lets different name spaces have different </a:t>
            </a:r>
            <a:r>
              <a:rPr lang="en-US" dirty="0" err="1"/>
              <a:t>userids</a:t>
            </a:r>
            <a:r>
              <a:rPr lang="en-US" dirty="0"/>
              <a:t>, including their mappings </a:t>
            </a:r>
          </a:p>
          <a:p>
            <a:pPr lvl="1"/>
            <a:r>
              <a:rPr lang="en-US" dirty="0"/>
              <a:t>Including </a:t>
            </a:r>
            <a:r>
              <a:rPr lang="en-US" dirty="0" err="1"/>
              <a:t>uid</a:t>
            </a:r>
            <a:r>
              <a:rPr lang="en-US" dirty="0"/>
              <a:t>(#)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userid</a:t>
            </a:r>
            <a:r>
              <a:rPr lang="en-US" dirty="0"/>
              <a:t>(string) mappings</a:t>
            </a:r>
          </a:p>
          <a:p>
            <a:pPr lvl="1"/>
            <a:r>
              <a:rPr lang="en-US" dirty="0"/>
              <a:t>So, both </a:t>
            </a:r>
            <a:r>
              <a:rPr lang="en-US" dirty="0" err="1"/>
              <a:t>uids</a:t>
            </a:r>
            <a:r>
              <a:rPr lang="en-US" dirty="0"/>
              <a:t> and </a:t>
            </a:r>
            <a:r>
              <a:rPr lang="en-US" dirty="0" err="1"/>
              <a:t>userids</a:t>
            </a:r>
            <a:r>
              <a:rPr lang="en-US" dirty="0"/>
              <a:t> can e reused across name spaces.</a:t>
            </a:r>
          </a:p>
          <a:p>
            <a:pPr lvl="1"/>
            <a:r>
              <a:rPr lang="en-US" dirty="0"/>
              <a:t>root and </a:t>
            </a:r>
            <a:r>
              <a:rPr lang="en-US" dirty="0" err="1"/>
              <a:t>uid</a:t>
            </a:r>
            <a:r>
              <a:rPr lang="en-US" dirty="0"/>
              <a:t>=0 can both be reused within each user space</a:t>
            </a:r>
          </a:p>
          <a:p>
            <a:r>
              <a:rPr lang="en-US" dirty="0"/>
              <a:t>The root user within a user space has the ability to do root things with any protected resources owned by that namespace or any of its descendants. </a:t>
            </a:r>
          </a:p>
          <a:p>
            <a:pPr lvl="1"/>
            <a:r>
              <a:rPr lang="en-US" dirty="0"/>
              <a:t>Recall, for example, that network interfaces are owned by some namespace and can be moved among them – but not shared among them.</a:t>
            </a:r>
          </a:p>
        </p:txBody>
      </p:sp>
    </p:spTree>
    <p:extLst>
      <p:ext uri="{BB962C8B-B14F-4D97-AF65-F5344CB8AC3E}">
        <p14:creationId xmlns:p14="http://schemas.microsoft.com/office/powerpoint/2010/main" val="4046169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12A9-099E-4E70-AE9E-E19F8A45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Container Building blocks: </a:t>
            </a:r>
            <a:br>
              <a:rPr lang="en-US" dirty="0"/>
            </a:br>
            <a:r>
              <a:rPr lang="en-US" dirty="0"/>
              <a:t>Control Group (</a:t>
            </a:r>
            <a:r>
              <a:rPr lang="en-US" dirty="0" err="1"/>
              <a:t>cgroup</a:t>
            </a:r>
            <a:r>
              <a:rPr lang="en-US" dirty="0"/>
              <a:t>) </a:t>
            </a:r>
            <a:r>
              <a:rPr lang="en-US" dirty="0" err="1"/>
              <a:t>NameSpAce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B4C5-2052-4609-A7C9-9D71830E7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894" y="2015732"/>
            <a:ext cx="9603275" cy="4077830"/>
          </a:xfrm>
        </p:spPr>
        <p:txBody>
          <a:bodyPr>
            <a:normAutofit/>
          </a:bodyPr>
          <a:lstStyle/>
          <a:p>
            <a:r>
              <a:rPr lang="en-US" dirty="0"/>
              <a:t>Control groups (</a:t>
            </a:r>
            <a:r>
              <a:rPr lang="en-US" dirty="0" err="1"/>
              <a:t>cgroups</a:t>
            </a:r>
            <a:r>
              <a:rPr lang="en-US" dirty="0"/>
              <a:t>) are basically a mechanism for the hierarchical grouping of processes for resource management</a:t>
            </a:r>
          </a:p>
          <a:p>
            <a:r>
              <a:rPr lang="en-US" dirty="0"/>
              <a:t>Resource management is applied to a group – including its descendants</a:t>
            </a:r>
          </a:p>
          <a:p>
            <a:r>
              <a:rPr lang="en-US" dirty="0"/>
              <a:t>Many different resources can be managed:</a:t>
            </a:r>
          </a:p>
          <a:p>
            <a:pPr lvl="1"/>
            <a:r>
              <a:rPr lang="en-US" dirty="0"/>
              <a:t>CPU, Memory, disk I/O. Network I/O,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Monitoring and accounting can be done on a per-group basis.</a:t>
            </a:r>
          </a:p>
          <a:p>
            <a:r>
              <a:rPr lang="en-US" dirty="0"/>
              <a:t>Some process management can be done on a per </a:t>
            </a:r>
            <a:r>
              <a:rPr lang="en-US" dirty="0" err="1"/>
              <a:t>cgroup</a:t>
            </a:r>
            <a:r>
              <a:rPr lang="en-US" dirty="0"/>
              <a:t> basis</a:t>
            </a:r>
          </a:p>
          <a:p>
            <a:pPr lvl="1"/>
            <a:r>
              <a:rPr lang="en-US" dirty="0"/>
              <a:t>Freezing, Resuming, Killing,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50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8249D-8AE3-4C41-A7AD-B4EABB41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</a:t>
            </a:r>
            <a:r>
              <a:rPr lang="en-US" dirty="0" err="1"/>
              <a:t>FilE</a:t>
            </a:r>
            <a:r>
              <a:rPr lang="en-US" dirty="0"/>
              <a:t> System (</a:t>
            </a:r>
            <a:r>
              <a:rPr lang="en-US" dirty="0" err="1"/>
              <a:t>UnionFS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A068B-C5C7-4B40-AF87-5D2E4EFF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mount one file system layered over another</a:t>
            </a:r>
          </a:p>
          <a:p>
            <a:r>
              <a:rPr lang="en-US" dirty="0"/>
              <a:t>See lower level file systems through upper level file systems to the extent non-conflicting. </a:t>
            </a:r>
          </a:p>
          <a:p>
            <a:r>
              <a:rPr lang="en-US" dirty="0"/>
              <a:t>But, upper level file systems hide conflicting things in lower layers</a:t>
            </a:r>
          </a:p>
          <a:p>
            <a:r>
              <a:rPr lang="en-US" dirty="0"/>
              <a:t>Makes it easy to define one file system by specializing another</a:t>
            </a:r>
          </a:p>
          <a:p>
            <a:r>
              <a:rPr lang="en-US" dirty="0"/>
              <a:t>In some sense it enables inheritance for a file system . </a:t>
            </a:r>
          </a:p>
        </p:txBody>
      </p:sp>
    </p:spTree>
    <p:extLst>
      <p:ext uri="{BB962C8B-B14F-4D97-AF65-F5344CB8AC3E}">
        <p14:creationId xmlns:p14="http://schemas.microsoft.com/office/powerpoint/2010/main" val="1283529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52A46-D6F1-4C99-BFF9-BFE07A2A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Building Blocks:</a:t>
            </a:r>
            <a:br>
              <a:rPr lang="en-US" dirty="0"/>
            </a:br>
            <a:r>
              <a:rPr lang="en-US" dirty="0"/>
              <a:t>Container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6E65-5F84-428A-9D6D-02C9ECE4E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may package functionality into an interface to support containerizing environments:</a:t>
            </a:r>
          </a:p>
          <a:p>
            <a:pPr lvl="1"/>
            <a:r>
              <a:rPr lang="en-US" dirty="0"/>
              <a:t>Examples include </a:t>
            </a:r>
            <a:r>
              <a:rPr lang="en-US" dirty="0" err="1"/>
              <a:t>libcontainer</a:t>
            </a:r>
            <a:r>
              <a:rPr lang="en-US" dirty="0"/>
              <a:t>, LXC, </a:t>
            </a:r>
            <a:r>
              <a:rPr lang="en-US" dirty="0" err="1"/>
              <a:t>libvirt</a:t>
            </a:r>
            <a:r>
              <a:rPr lang="en-US" dirty="0"/>
              <a:t>, &amp;c e</a:t>
            </a:r>
          </a:p>
          <a:p>
            <a:r>
              <a:rPr lang="en-US" dirty="0"/>
              <a:t>These are currently not generally portable</a:t>
            </a:r>
          </a:p>
          <a:p>
            <a:pPr lvl="1"/>
            <a:r>
              <a:rPr lang="en-US" dirty="0"/>
              <a:t>But, one can </a:t>
            </a:r>
            <a:r>
              <a:rPr lang="en-US" i="1" dirty="0"/>
              <a:t>imagine</a:t>
            </a:r>
            <a:r>
              <a:rPr lang="en-US" dirty="0"/>
              <a:t> a standardized interface working across operating systems with rich enough features</a:t>
            </a:r>
          </a:p>
          <a:p>
            <a:pPr lvl="1"/>
            <a:r>
              <a:rPr lang="en-US" dirty="0"/>
              <a:t>Wouldn’t that be nice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54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F060-449B-48B9-B612-19CCAB51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48B1-8576-4554-BD50-CD7C6982D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591" y="2001101"/>
            <a:ext cx="4693188" cy="4063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Probably the best known Linux container solution including:</a:t>
            </a:r>
          </a:p>
          <a:p>
            <a:pPr lvl="1"/>
            <a:r>
              <a:rPr lang="en-US" dirty="0"/>
              <a:t>Network, data volumes, images, and containers</a:t>
            </a:r>
          </a:p>
          <a:p>
            <a:r>
              <a:rPr lang="en-US" dirty="0"/>
              <a:t>Onion:</a:t>
            </a:r>
          </a:p>
          <a:p>
            <a:pPr lvl="1"/>
            <a:r>
              <a:rPr lang="en-US" dirty="0"/>
              <a:t>Daemon manages the containers</a:t>
            </a:r>
          </a:p>
          <a:p>
            <a:pPr lvl="1"/>
            <a:r>
              <a:rPr lang="en-US" dirty="0"/>
              <a:t>API provides for programmatic control of the daemon</a:t>
            </a:r>
          </a:p>
          <a:p>
            <a:pPr lvl="1"/>
            <a:r>
              <a:rPr lang="en-US" dirty="0"/>
              <a:t>Command-line interface (CLI) is built upon the API and provides command line tools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3331CA-F833-495F-9910-84FCD03A9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480" y="1975104"/>
            <a:ext cx="6159520" cy="41404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12A7C16-8B92-4F93-A770-F8E3501457FE}"/>
              </a:ext>
            </a:extLst>
          </p:cNvPr>
          <p:cNvSpPr/>
          <p:nvPr/>
        </p:nvSpPr>
        <p:spPr>
          <a:xfrm>
            <a:off x="5988710" y="5731992"/>
            <a:ext cx="6203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https://docs.docker.com/engine/docker-overview/#docker-engine</a:t>
            </a:r>
          </a:p>
        </p:txBody>
      </p:sp>
    </p:spTree>
    <p:extLst>
      <p:ext uri="{BB962C8B-B14F-4D97-AF65-F5344CB8AC3E}">
        <p14:creationId xmlns:p14="http://schemas.microsoft.com/office/powerpoint/2010/main" val="711028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2F09A-ECC0-4846-9E62-15989FF5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 Architecture/Ecosystem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5B5CB8-21BA-48DD-8719-6EF467FFA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273" y="1915488"/>
            <a:ext cx="7859712" cy="415280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CBBEF93-A925-45D6-B999-0475FE9754B8}"/>
              </a:ext>
            </a:extLst>
          </p:cNvPr>
          <p:cNvSpPr/>
          <p:nvPr/>
        </p:nvSpPr>
        <p:spPr>
          <a:xfrm>
            <a:off x="2687781" y="5784380"/>
            <a:ext cx="7148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https://docs.docker.com/engine/docker-overview/#docker-architecture</a:t>
            </a:r>
          </a:p>
        </p:txBody>
      </p:sp>
    </p:spTree>
    <p:extLst>
      <p:ext uri="{BB962C8B-B14F-4D97-AF65-F5344CB8AC3E}">
        <p14:creationId xmlns:p14="http://schemas.microsoft.com/office/powerpoint/2010/main" val="916372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6DA3-4682-4DE5-8904-4B680100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 +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22D9F-E41B-42C9-AD26-AEB9C8A49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ways these are competing technologies</a:t>
            </a:r>
          </a:p>
          <a:p>
            <a:pPr lvl="1"/>
            <a:r>
              <a:rPr lang="en-US" dirty="0"/>
              <a:t>Clear protection model and independence from host favors VMs</a:t>
            </a:r>
          </a:p>
          <a:p>
            <a:pPr lvl="1"/>
            <a:r>
              <a:rPr lang="en-US" dirty="0"/>
              <a:t>Efficiency, tuning a similar base environment, and reasonable isolation favors Containers</a:t>
            </a:r>
          </a:p>
          <a:p>
            <a:r>
              <a:rPr lang="en-US" dirty="0"/>
              <a:t>But, they are also cooperative technologies</a:t>
            </a:r>
          </a:p>
          <a:p>
            <a:pPr lvl="1"/>
            <a:r>
              <a:rPr lang="en-US" dirty="0"/>
              <a:t>VMs can contain containers</a:t>
            </a:r>
          </a:p>
          <a:p>
            <a:pPr lvl="1"/>
            <a:r>
              <a:rPr lang="en-US" dirty="0"/>
              <a:t>Common model:</a:t>
            </a:r>
          </a:p>
          <a:p>
            <a:pPr lvl="2"/>
            <a:r>
              <a:rPr lang="en-US" dirty="0"/>
              <a:t>VM provides hardware independence (for sharing, fungibility, efficiency, isolation, robustness,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Containers provide application environment (for </a:t>
            </a:r>
            <a:r>
              <a:rPr lang="en-US" dirty="0" err="1"/>
              <a:t>deployability</a:t>
            </a:r>
            <a:r>
              <a:rPr lang="en-US" dirty="0"/>
              <a:t> and </a:t>
            </a:r>
            <a:r>
              <a:rPr lang="en-US"/>
              <a:t>further management)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6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D084E-E519-4D4B-92F2-FF02C771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What, Then, Is a Virtual Machine?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F2544-A603-4E19-A09D-2931C01C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virtual , rather than actual machine</a:t>
            </a:r>
          </a:p>
          <a:p>
            <a:pPr lvl="1"/>
            <a:r>
              <a:rPr lang="en-US" dirty="0"/>
              <a:t>Okay, so what does that mean?</a:t>
            </a:r>
          </a:p>
          <a:p>
            <a:pPr lvl="1"/>
            <a:r>
              <a:rPr lang="en-US" dirty="0"/>
              <a:t>Something with the “virtues” or good parts of a machines</a:t>
            </a:r>
          </a:p>
          <a:p>
            <a:pPr lvl="1"/>
            <a:r>
              <a:rPr lang="en-US" dirty="0"/>
              <a:t>Without the realities of being that machine!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software program, known as a </a:t>
            </a:r>
            <a:r>
              <a:rPr lang="en-US" i="1" dirty="0"/>
              <a:t>guest</a:t>
            </a:r>
            <a:r>
              <a:rPr lang="en-US" dirty="0"/>
              <a:t>, that runs on one computer, known as a </a:t>
            </a:r>
            <a:r>
              <a:rPr lang="en-US" i="1" dirty="0"/>
              <a:t>host</a:t>
            </a:r>
            <a:r>
              <a:rPr lang="en-US" dirty="0"/>
              <a:t>, that can run software as if it (the program) were an actual computer, often of a different type.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Virtual Machines?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903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Share resources among many uses</a:t>
            </a:r>
          </a:p>
          <a:p>
            <a:pPr lvl="1"/>
            <a:r>
              <a:rPr lang="en-US" dirty="0"/>
              <a:t>One physical machine can host many guests</a:t>
            </a:r>
          </a:p>
          <a:p>
            <a:r>
              <a:rPr lang="en-US" dirty="0"/>
              <a:t>Decouple the physical environment from the presented environment</a:t>
            </a:r>
          </a:p>
          <a:p>
            <a:pPr lvl="1"/>
            <a:r>
              <a:rPr lang="en-US" dirty="0"/>
              <a:t>Run Atari 2600 games on Macs or Windows PCs</a:t>
            </a:r>
          </a:p>
          <a:p>
            <a:pPr lvl="1"/>
            <a:r>
              <a:rPr lang="en-US" dirty="0"/>
              <a:t>Run Android and phone software on an Mac or Windows PC</a:t>
            </a:r>
          </a:p>
          <a:p>
            <a:pPr lvl="1"/>
            <a:r>
              <a:rPr lang="en-US" dirty="0"/>
              <a:t>Deliver several different Linux environments (different OS versions, libraries, </a:t>
            </a:r>
            <a:r>
              <a:rPr lang="en-US" dirty="0" err="1"/>
              <a:t>etc</a:t>
            </a:r>
            <a:r>
              <a:rPr lang="en-US" dirty="0"/>
              <a:t>) from one Linux host.  </a:t>
            </a:r>
          </a:p>
          <a:p>
            <a:r>
              <a:rPr lang="en-US" dirty="0"/>
              <a:t>Provide for protection</a:t>
            </a:r>
          </a:p>
          <a:p>
            <a:pPr lvl="1"/>
            <a:r>
              <a:rPr lang="en-US" dirty="0"/>
              <a:t>Different VMs for different domains, applications, users, etc. </a:t>
            </a:r>
          </a:p>
          <a:p>
            <a:r>
              <a:rPr lang="en-US" dirty="0"/>
              <a:t>Provide for elasticity</a:t>
            </a:r>
          </a:p>
          <a:p>
            <a:pPr lvl="1"/>
            <a:r>
              <a:rPr lang="en-US" dirty="0"/>
              <a:t>Launch and Recall VMs as needed to meet demand. </a:t>
            </a:r>
          </a:p>
          <a:p>
            <a:pPr lvl="1"/>
            <a:r>
              <a:rPr lang="en-US" dirty="0"/>
              <a:t>Provide a unit of accounting, e.g. AWS. </a:t>
            </a:r>
          </a:p>
          <a:p>
            <a:r>
              <a:rPr lang="en-US" dirty="0"/>
              <a:t>Provide a mechanism for migration, checkpointing,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Recovery, maintenance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6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9280-9FBD-4819-91C1-D9AE6871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Use Virtual Machines?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7F9DC-EDE8-48FD-93FD-7A454777C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6747"/>
            <a:ext cx="9603275" cy="41948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Complexity</a:t>
            </a:r>
          </a:p>
          <a:p>
            <a:pPr lvl="1"/>
            <a:r>
              <a:rPr lang="en-US" dirty="0"/>
              <a:t>There is overhead in maintaining multiple environments</a:t>
            </a:r>
          </a:p>
          <a:p>
            <a:pPr lvl="1"/>
            <a:r>
              <a:rPr lang="en-US" dirty="0"/>
              <a:t>Most of us just run native on our phones, laptops, etc.</a:t>
            </a:r>
          </a:p>
          <a:p>
            <a:r>
              <a:rPr lang="en-US" dirty="0"/>
              <a:t>Efficiency</a:t>
            </a:r>
          </a:p>
          <a:p>
            <a:pPr lvl="1"/>
            <a:r>
              <a:rPr lang="en-US" dirty="0"/>
              <a:t>VMs introduce overhead, which can reduce increase costs and latency</a:t>
            </a:r>
          </a:p>
          <a:p>
            <a:pPr lvl="1"/>
            <a:r>
              <a:rPr lang="en-US" dirty="0"/>
              <a:t>Of course, sharing efficiently can lower costs and provide better efficiency for the same cost, too. </a:t>
            </a:r>
          </a:p>
          <a:p>
            <a:r>
              <a:rPr lang="en-US" dirty="0"/>
              <a:t>Performance Isolation</a:t>
            </a:r>
          </a:p>
          <a:p>
            <a:pPr lvl="1"/>
            <a:r>
              <a:rPr lang="en-US" dirty="0"/>
              <a:t>Hard to manage well with sharing, but there are some tools. </a:t>
            </a:r>
          </a:p>
          <a:p>
            <a:r>
              <a:rPr lang="en-US" dirty="0"/>
              <a:t>Protection</a:t>
            </a:r>
          </a:p>
          <a:p>
            <a:pPr lvl="1"/>
            <a:r>
              <a:rPr lang="en-US" dirty="0"/>
              <a:t>VMs mostly provide a better model for this and improve it</a:t>
            </a:r>
          </a:p>
          <a:p>
            <a:pPr lvl="1"/>
            <a:r>
              <a:rPr lang="en-US" dirty="0"/>
              <a:t>But, any sharing presents risks that real-world physical separation does not.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2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87516-AB1F-4198-99C2-7FA9A3D6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Critical In Cloud Environments?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EAA1D-79A5-4D29-A99B-37C7C355A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924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Sharing of resources</a:t>
            </a:r>
          </a:p>
          <a:p>
            <a:pPr lvl="1"/>
            <a:r>
              <a:rPr lang="en-US" dirty="0"/>
              <a:t>Improve utilization</a:t>
            </a:r>
          </a:p>
          <a:p>
            <a:r>
              <a:rPr lang="en-US" dirty="0"/>
              <a:t>Fungibility</a:t>
            </a:r>
          </a:p>
          <a:p>
            <a:pPr lvl="1"/>
            <a:r>
              <a:rPr lang="en-US" dirty="0"/>
              <a:t>Decouple guest hardware and software configuration from configuration</a:t>
            </a:r>
          </a:p>
          <a:p>
            <a:r>
              <a:rPr lang="en-US" dirty="0"/>
              <a:t>Isolation </a:t>
            </a:r>
          </a:p>
          <a:p>
            <a:pPr lvl="1"/>
            <a:r>
              <a:rPr lang="en-US" dirty="0"/>
              <a:t>Pretty well defined protection model</a:t>
            </a:r>
          </a:p>
          <a:p>
            <a:r>
              <a:rPr lang="en-US" dirty="0"/>
              <a:t>Elasticity</a:t>
            </a:r>
          </a:p>
          <a:p>
            <a:pPr lvl="1"/>
            <a:r>
              <a:rPr lang="en-US" dirty="0"/>
              <a:t>Easy to create and destroy</a:t>
            </a:r>
          </a:p>
          <a:p>
            <a:r>
              <a:rPr lang="en-US" dirty="0"/>
              <a:t>Robustness</a:t>
            </a:r>
          </a:p>
          <a:p>
            <a:pPr lvl="1"/>
            <a:r>
              <a:rPr lang="en-US" dirty="0"/>
              <a:t>Model for checkpointing, recovering, migrating</a:t>
            </a:r>
          </a:p>
          <a:p>
            <a:r>
              <a:rPr lang="en-US" dirty="0"/>
              <a:t>Metering</a:t>
            </a:r>
          </a:p>
          <a:p>
            <a:pPr lvl="1"/>
            <a:r>
              <a:rPr lang="en-US" dirty="0"/>
              <a:t>Can define to provide various qualities of service, e.g. processor speeds, memory models, networking capacities, etc. </a:t>
            </a:r>
          </a:p>
          <a:p>
            <a:pPr lvl="1"/>
            <a:r>
              <a:rPr lang="en-US" dirty="0"/>
              <a:t>All, for example, by time-sharing or space-sharing capabilities of host.  </a:t>
            </a:r>
          </a:p>
        </p:txBody>
      </p:sp>
    </p:spTree>
    <p:extLst>
      <p:ext uri="{BB962C8B-B14F-4D97-AF65-F5344CB8AC3E}">
        <p14:creationId xmlns:p14="http://schemas.microsoft.com/office/powerpoint/2010/main" val="384769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F3F27-7732-4FBB-B354-56EFE109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465D-658E-4210-8C69-F3DD4DAA2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may ways, the ideal model</a:t>
            </a:r>
          </a:p>
          <a:p>
            <a:r>
              <a:rPr lang="en-US" dirty="0"/>
              <a:t>Each app runs in its own VM</a:t>
            </a:r>
          </a:p>
          <a:p>
            <a:pPr lvl="1"/>
            <a:r>
              <a:rPr lang="en-US" dirty="0"/>
              <a:t>It has its own environment, which can be unique from the rest. </a:t>
            </a:r>
          </a:p>
          <a:p>
            <a:pPr lvl="1"/>
            <a:r>
              <a:rPr lang="en-US" dirty="0"/>
              <a:t>May include a few related apps</a:t>
            </a:r>
          </a:p>
          <a:p>
            <a:pPr lvl="1"/>
            <a:r>
              <a:rPr lang="en-US" dirty="0"/>
              <a:t>Has everything it needs packaged</a:t>
            </a:r>
          </a:p>
          <a:p>
            <a:r>
              <a:rPr lang="en-US" dirty="0"/>
              <a:t>But, can mean a lot of overhead if many apps sharing the same host</a:t>
            </a:r>
          </a:p>
          <a:p>
            <a:pPr lvl="1"/>
            <a:r>
              <a:rPr lang="en-US" dirty="0"/>
              <a:t>We’ll talk about containers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0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7295-F440-47E9-927E-BACD96B2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035E7-F903-4294-802C-1CBD902E0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94638"/>
            <a:ext cx="9603275" cy="4242816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/>
              <a:t>Full virtualization</a:t>
            </a:r>
          </a:p>
          <a:p>
            <a:pPr lvl="1"/>
            <a:r>
              <a:rPr lang="en-US" sz="2100" dirty="0"/>
              <a:t>Virtual machines runs entirely as a program in guest OS without any special support from guest OS</a:t>
            </a:r>
          </a:p>
          <a:p>
            <a:pPr lvl="1"/>
            <a:r>
              <a:rPr lang="en-US" sz="2100" dirty="0"/>
              <a:t>Nice in that it requires no specialized support</a:t>
            </a:r>
          </a:p>
          <a:p>
            <a:pPr lvl="1"/>
            <a:r>
              <a:rPr lang="en-US" sz="2100" dirty="0"/>
              <a:t>Not nice in that it has to grind through virtualizing expensive operations that can be done faster in host. </a:t>
            </a:r>
          </a:p>
          <a:p>
            <a:r>
              <a:rPr lang="en-US" sz="2100" dirty="0"/>
              <a:t>Paravirtualization</a:t>
            </a:r>
          </a:p>
          <a:p>
            <a:pPr lvl="1"/>
            <a:r>
              <a:rPr lang="en-US" sz="2100" dirty="0"/>
              <a:t>Host OS modified to provide an API to enable VM to request the host to perform operations on behalf of the guest. </a:t>
            </a:r>
          </a:p>
          <a:p>
            <a:pPr lvl="1"/>
            <a:r>
              <a:rPr lang="en-US" sz="2100" dirty="0"/>
              <a:t>Makes operations that are inefficient to virtualize efficient</a:t>
            </a:r>
          </a:p>
          <a:p>
            <a:pPr lvl="1"/>
            <a:r>
              <a:rPr lang="en-US" sz="2100" dirty="0"/>
              <a:t>Requires a modified guest</a:t>
            </a:r>
          </a:p>
          <a:p>
            <a:pPr lvl="1"/>
            <a:r>
              <a:rPr lang="en-US" sz="2100" dirty="0"/>
              <a:t>May complicate protection and/or isolation models, etc.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0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FBB26-A3F7-4668-97F7-6BAE52AE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6F8CB-0341-4B11-B533-9D6DAFCBB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eliminate many of the pain points</a:t>
            </a:r>
          </a:p>
          <a:p>
            <a:pPr lvl="1"/>
            <a:r>
              <a:rPr lang="en-US" dirty="0"/>
              <a:t>Traps </a:t>
            </a:r>
          </a:p>
          <a:p>
            <a:pPr lvl="1"/>
            <a:r>
              <a:rPr lang="en-US" dirty="0"/>
              <a:t>Hardware access, e.g. for I/O (Interrupts, DMA,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Supervisor vs user mode </a:t>
            </a:r>
          </a:p>
          <a:p>
            <a:pPr lvl="2"/>
            <a:r>
              <a:rPr lang="en-US" dirty="0"/>
              <a:t>Consider what happens if a guest can run in supervisor mode</a:t>
            </a:r>
          </a:p>
          <a:p>
            <a:pPr lvl="2"/>
            <a:r>
              <a:rPr lang="en-US" dirty="0"/>
              <a:t>Consider what happen if a guest OS cannot run in supervisor mode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Very powerful when combined with paravirtualization</a:t>
            </a:r>
          </a:p>
          <a:p>
            <a:r>
              <a:rPr lang="en-US" dirty="0"/>
              <a:t>Ties implementation to specific, evolving hardware support.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611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1335</TotalTime>
  <Words>2177</Words>
  <Application>Microsoft Office PowerPoint</Application>
  <PresentationFormat>Widescreen</PresentationFormat>
  <Paragraphs>238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Gill Sans MT</vt:lpstr>
      <vt:lpstr>Gallery</vt:lpstr>
      <vt:lpstr>Virtual Machines</vt:lpstr>
      <vt:lpstr>What Is Virtualization?</vt:lpstr>
      <vt:lpstr>What, Then, Is a Virtual Machine?</vt:lpstr>
      <vt:lpstr>Why Use Virtual Machines?</vt:lpstr>
      <vt:lpstr>Why Not Use Virtual Machines?</vt:lpstr>
      <vt:lpstr>Why Critical In Cloud Environments?</vt:lpstr>
      <vt:lpstr>Virtualized Applications</vt:lpstr>
      <vt:lpstr>Types of Virtual Machines</vt:lpstr>
      <vt:lpstr>Hardware Support</vt:lpstr>
      <vt:lpstr>Related Technologies</vt:lpstr>
      <vt:lpstr>Virtual Machine Monitor (VMM) a.k.a. Hypervisor</vt:lpstr>
      <vt:lpstr>Types of Hypervisors</vt:lpstr>
      <vt:lpstr>Containers a.k.a. OS Virtualization</vt:lpstr>
      <vt:lpstr>Containers a.k.a. OS Virtualization, cont</vt:lpstr>
      <vt:lpstr>Container Building blocks: Chroot</vt:lpstr>
      <vt:lpstr>Container Building blocks:  Linux Namespaces</vt:lpstr>
      <vt:lpstr>Container Building blocks:  Mount (mnt) NameSpAce</vt:lpstr>
      <vt:lpstr>Container Building blocks:  Process ID (pid) NameSpAce</vt:lpstr>
      <vt:lpstr>Container Building blocks:  Network (net) NameSpAce</vt:lpstr>
      <vt:lpstr>Container Building blocks:  Inter-Process Communication (IPC) NameSpAce</vt:lpstr>
      <vt:lpstr>Container Building blocks:  Unix Time Share, a.k.a. uname (uts) NameSpAce</vt:lpstr>
      <vt:lpstr>Container Building blocks:  Userid (uid) NameSpAce</vt:lpstr>
      <vt:lpstr>Container Building blocks:  Control Group (cgroup) NameSpAce</vt:lpstr>
      <vt:lpstr>Union FilE System (UnionFS)</vt:lpstr>
      <vt:lpstr>Container Building Blocks: Container Libraries</vt:lpstr>
      <vt:lpstr>Docker</vt:lpstr>
      <vt:lpstr>Docker Architecture/Ecosystem</vt:lpstr>
      <vt:lpstr>Containers + VMs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Xen and the Art of Virtualization</dc:title>
  <dc:creator>gkesden@gmail.com</dc:creator>
  <cp:lastModifiedBy>Gregory Kesden</cp:lastModifiedBy>
  <cp:revision>49</cp:revision>
  <dcterms:created xsi:type="dcterms:W3CDTF">2016-11-09T08:46:45Z</dcterms:created>
  <dcterms:modified xsi:type="dcterms:W3CDTF">2019-04-24T19:47:48Z</dcterms:modified>
</cp:coreProperties>
</file>