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704" r:id="rId2"/>
  </p:sldMasterIdLst>
  <p:notesMasterIdLst>
    <p:notesMasterId r:id="rId64"/>
  </p:notesMasterIdLst>
  <p:handoutMasterIdLst>
    <p:handoutMasterId r:id="rId65"/>
  </p:handoutMasterIdLst>
  <p:sldIdLst>
    <p:sldId id="256" r:id="rId3"/>
    <p:sldId id="347" r:id="rId4"/>
    <p:sldId id="352" r:id="rId5"/>
    <p:sldId id="353" r:id="rId6"/>
    <p:sldId id="354"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67" r:id="rId20"/>
    <p:sldId id="371" r:id="rId21"/>
    <p:sldId id="372" r:id="rId22"/>
    <p:sldId id="373" r:id="rId23"/>
    <p:sldId id="374" r:id="rId24"/>
    <p:sldId id="376" r:id="rId25"/>
    <p:sldId id="390" r:id="rId26"/>
    <p:sldId id="391" r:id="rId27"/>
    <p:sldId id="389" r:id="rId28"/>
    <p:sldId id="392" r:id="rId29"/>
    <p:sldId id="257" r:id="rId30"/>
    <p:sldId id="258" r:id="rId31"/>
    <p:sldId id="259" r:id="rId32"/>
    <p:sldId id="260" r:id="rId33"/>
    <p:sldId id="261" r:id="rId34"/>
    <p:sldId id="262" r:id="rId35"/>
    <p:sldId id="263" r:id="rId36"/>
    <p:sldId id="264" r:id="rId37"/>
    <p:sldId id="265" r:id="rId38"/>
    <p:sldId id="267" r:id="rId39"/>
    <p:sldId id="268" r:id="rId40"/>
    <p:sldId id="269" r:id="rId41"/>
    <p:sldId id="270" r:id="rId42"/>
    <p:sldId id="271" r:id="rId43"/>
    <p:sldId id="272" r:id="rId44"/>
    <p:sldId id="273" r:id="rId45"/>
    <p:sldId id="275" r:id="rId46"/>
    <p:sldId id="276" r:id="rId47"/>
    <p:sldId id="277" r:id="rId48"/>
    <p:sldId id="278" r:id="rId49"/>
    <p:sldId id="279" r:id="rId50"/>
    <p:sldId id="280" r:id="rId51"/>
    <p:sldId id="281" r:id="rId52"/>
    <p:sldId id="282" r:id="rId53"/>
    <p:sldId id="283" r:id="rId54"/>
    <p:sldId id="284" r:id="rId55"/>
    <p:sldId id="285" r:id="rId56"/>
    <p:sldId id="286" r:id="rId57"/>
    <p:sldId id="287" r:id="rId58"/>
    <p:sldId id="288" r:id="rId59"/>
    <p:sldId id="289" r:id="rId60"/>
    <p:sldId id="290" r:id="rId61"/>
    <p:sldId id="291" r:id="rId62"/>
    <p:sldId id="292" r:id="rId63"/>
  </p:sldIdLst>
  <p:sldSz cx="9144000" cy="6858000" type="screen4x3"/>
  <p:notesSz cx="9283700" cy="6985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C766"/>
    <a:srgbClr val="CD8989"/>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86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hdr" sz="quarter"/>
          </p:nvPr>
        </p:nvSpPr>
        <p:spPr bwMode="auto">
          <a:xfrm>
            <a:off x="0" y="0"/>
            <a:ext cx="4051300" cy="344488"/>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271363" name="Rectangle 3"/>
          <p:cNvSpPr>
            <a:spLocks noGrp="1" noChangeArrowheads="1"/>
          </p:cNvSpPr>
          <p:nvPr>
            <p:ph type="dt" sz="quarter" idx="1"/>
          </p:nvPr>
        </p:nvSpPr>
        <p:spPr bwMode="auto">
          <a:xfrm>
            <a:off x="5265738" y="0"/>
            <a:ext cx="4051300" cy="344488"/>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a:defRPr sz="1200"/>
            </a:lvl1pPr>
          </a:lstStyle>
          <a:p>
            <a:pPr>
              <a:defRPr/>
            </a:pPr>
            <a:fld id="{2EC8700C-741C-49AC-B141-52BCB0F25D9A}" type="datetimeFigureOut">
              <a:rPr lang="en-US"/>
              <a:pPr>
                <a:defRPr/>
              </a:pPr>
              <a:t>4/16/2018</a:t>
            </a:fld>
            <a:endParaRPr lang="en-US"/>
          </a:p>
        </p:txBody>
      </p:sp>
      <p:sp>
        <p:nvSpPr>
          <p:cNvPr id="271364" name="Rectangle 4"/>
          <p:cNvSpPr>
            <a:spLocks noGrp="1" noChangeArrowheads="1"/>
          </p:cNvSpPr>
          <p:nvPr>
            <p:ph type="ftr" sz="quarter" idx="2"/>
          </p:nvPr>
        </p:nvSpPr>
        <p:spPr bwMode="auto">
          <a:xfrm>
            <a:off x="0" y="6650038"/>
            <a:ext cx="4051300" cy="344487"/>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271365" name="Rectangle 5"/>
          <p:cNvSpPr>
            <a:spLocks noGrp="1" noChangeArrowheads="1"/>
          </p:cNvSpPr>
          <p:nvPr>
            <p:ph type="sldNum" sz="quarter" idx="3"/>
          </p:nvPr>
        </p:nvSpPr>
        <p:spPr bwMode="auto">
          <a:xfrm>
            <a:off x="5265738" y="6650038"/>
            <a:ext cx="4051300" cy="344487"/>
          </a:xfrm>
          <a:prstGeom prst="rect">
            <a:avLst/>
          </a:prstGeom>
          <a:noFill/>
          <a:ln>
            <a:noFill/>
          </a:ln>
          <a:effectLst/>
          <a:extLst>
            <a:ext uri="{FAA26D3D-D897-4be2-8F04-BA451C77F1D7}"/>
          </a:extLst>
        </p:spPr>
        <p:txBody>
          <a:bodyPr vert="horz" wrap="square" lIns="91440" tIns="45720" rIns="91440" bIns="45720" numCol="1" anchor="b" anchorCtr="0" compatLnSpc="1">
            <a:prstTxWarp prst="textNoShape">
              <a:avLst/>
            </a:prstTxWarp>
          </a:bodyPr>
          <a:lstStyle>
            <a:lvl1pPr algn="r">
              <a:defRPr sz="1200"/>
            </a:lvl1pPr>
          </a:lstStyle>
          <a:p>
            <a:pPr>
              <a:defRPr/>
            </a:pPr>
            <a:fld id="{BF3903F2-1B49-4978-9340-1DC129F63AE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4024313" cy="3492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a:p>
        </p:txBody>
      </p:sp>
      <p:sp>
        <p:nvSpPr>
          <p:cNvPr id="18435" name="Rectangle 3"/>
          <p:cNvSpPr>
            <a:spLocks noGrp="1" noChangeArrowheads="1"/>
          </p:cNvSpPr>
          <p:nvPr>
            <p:ph type="dt" idx="1"/>
          </p:nvPr>
        </p:nvSpPr>
        <p:spPr bwMode="auto">
          <a:xfrm>
            <a:off x="5259388" y="0"/>
            <a:ext cx="4024312" cy="3492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lvl1pPr algn="r">
              <a:defRPr sz="1200">
                <a:latin typeface="Arial" charset="0"/>
                <a:ea typeface="ＭＳ Ｐゴシック" pitchFamily="1" charset="-128"/>
                <a:cs typeface="+mn-cs"/>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2895600" y="523875"/>
            <a:ext cx="3492500" cy="2619375"/>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1238250" y="3317875"/>
            <a:ext cx="6807200" cy="31432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6635750"/>
            <a:ext cx="4024313" cy="349250"/>
          </a:xfrm>
          <a:prstGeom prst="rect">
            <a:avLst/>
          </a:prstGeom>
          <a:noFill/>
          <a:ln w="9525">
            <a:noFill/>
            <a:miter lim="800000"/>
            <a:headEnd/>
            <a:tailEnd/>
          </a:ln>
        </p:spPr>
        <p:txBody>
          <a:bodyPr vert="horz" wrap="square" lIns="92958" tIns="46479" rIns="92958" bIns="46479" numCol="1" anchor="b"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a:p>
        </p:txBody>
      </p:sp>
      <p:sp>
        <p:nvSpPr>
          <p:cNvPr id="18439" name="Rectangle 7"/>
          <p:cNvSpPr>
            <a:spLocks noGrp="1" noChangeArrowheads="1"/>
          </p:cNvSpPr>
          <p:nvPr>
            <p:ph type="sldNum" sz="quarter" idx="5"/>
          </p:nvPr>
        </p:nvSpPr>
        <p:spPr bwMode="auto">
          <a:xfrm>
            <a:off x="5259388" y="6635750"/>
            <a:ext cx="4024312" cy="349250"/>
          </a:xfrm>
          <a:prstGeom prst="rect">
            <a:avLst/>
          </a:prstGeom>
          <a:noFill/>
          <a:ln w="9525">
            <a:noFill/>
            <a:miter lim="800000"/>
            <a:headEnd/>
            <a:tailEnd/>
          </a:ln>
        </p:spPr>
        <p:txBody>
          <a:bodyPr vert="horz" wrap="square" lIns="92958" tIns="46479" rIns="92958" bIns="46479" numCol="1" anchor="b" anchorCtr="0" compatLnSpc="1">
            <a:prstTxWarp prst="textNoShape">
              <a:avLst/>
            </a:prstTxWarp>
          </a:bodyPr>
          <a:lstStyle>
            <a:lvl1pPr algn="r">
              <a:defRPr sz="1200"/>
            </a:lvl1pPr>
          </a:lstStyle>
          <a:p>
            <a:pPr>
              <a:defRPr/>
            </a:pPr>
            <a:fld id="{EB25DC60-68D9-4EAE-9E1F-BF19E8251C5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6E0C414-A8ED-4520-A36A-8174F59E9056}" type="slidenum">
              <a:rPr lang="en-US" smtClean="0"/>
              <a:pPr/>
              <a:t>1</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23FCD44-ED82-4C22-B2F6-4434F0491073}" type="slidenum">
              <a:rPr lang="en-US" smtClean="0"/>
              <a:pPr/>
              <a:t>10</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C004BFEC-0897-48CA-AE1D-672FABD6628A}" type="slidenum">
              <a:rPr lang="en-US" smtClean="0"/>
              <a:pPr/>
              <a:t>11</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F4110540-C3FD-413B-8466-E0B39CFB21A7}" type="slidenum">
              <a:rPr lang="en-US" smtClean="0"/>
              <a:pPr/>
              <a:t>12</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DB565A18-84AD-4B53-88B5-D3AB97A384B9}" type="slidenum">
              <a:rPr lang="en-US" smtClean="0"/>
              <a:pPr/>
              <a:t>13</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a:latin typeface="Arial" pitchFamily="34" charset="0"/>
                <a:ea typeface="ＭＳ Ｐゴシック" pitchFamily="34" charset="-128"/>
              </a:rPr>
              <a:t>This is similar to a checksum, but secure.  Why?  Note: the message does not have to be encrypted, unless you also desire confidentiality.  </a:t>
            </a:r>
          </a:p>
          <a:p>
            <a:pPr eaLnBrk="1" hangingPunct="1"/>
            <a:endParaRPr lang="en-US">
              <a:latin typeface="Arial" pitchFamily="34" charset="0"/>
              <a:ea typeface="ＭＳ Ｐゴシック" pitchFamily="34" charset="-128"/>
            </a:endParaRPr>
          </a:p>
          <a:p>
            <a:pPr eaLnBrk="1" hangingPunct="1"/>
            <a:r>
              <a:rPr lang="en-US">
                <a:latin typeface="Arial" pitchFamily="34" charset="0"/>
                <a:ea typeface="ＭＳ Ｐゴシック" pitchFamily="34" charset="-128"/>
              </a:rPr>
              <a:t>Will the MAC always check out on the receiving end?  Yes, b/c receiver has key, and HAS is consistent.  </a:t>
            </a:r>
          </a:p>
          <a:p>
            <a:pPr eaLnBrk="1" hangingPunct="1"/>
            <a:r>
              <a:rPr lang="en-US">
                <a:latin typeface="Arial" pitchFamily="34" charset="0"/>
                <a:ea typeface="ＭＳ Ｐゴシック" pitchFamily="34" charset="-128"/>
              </a:rPr>
              <a:t>Can attacker substitute in another message?  No, b/c of collision resistance of HASH</a:t>
            </a:r>
          </a:p>
          <a:p>
            <a:pPr eaLnBrk="1" hangingPunct="1"/>
            <a:r>
              <a:rPr lang="en-US">
                <a:latin typeface="Arial" pitchFamily="34" charset="0"/>
                <a:ea typeface="ＭＳ Ｐゴシック" pitchFamily="34" charset="-128"/>
              </a:rPr>
              <a:t>Can attacker recover the key, based on the message?  No, b/c of one-way nature of HASH</a:t>
            </a:r>
          </a:p>
          <a:p>
            <a:pPr eaLnBrk="1" hangingPunct="1"/>
            <a:endParaRPr lang="en-US">
              <a:latin typeface="Arial" pitchFamily="34" charset="0"/>
              <a:ea typeface="ＭＳ Ｐゴシック" pitchFamily="34" charset="-128"/>
            </a:endParaRPr>
          </a:p>
          <a:p>
            <a:pPr eaLnBrk="1" hangingPunct="1"/>
            <a:endParaRPr lang="en-US">
              <a:latin typeface="Arial" pitchFamily="34" charset="0"/>
              <a:ea typeface="ＭＳ Ｐゴシック" pitchFamily="34" charset="-128"/>
            </a:endParaRPr>
          </a:p>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0ED1D694-228C-45F8-A75F-C446902A9613}" type="slidenum">
              <a:rPr lang="en-US" smtClean="0"/>
              <a:pPr/>
              <a:t>14</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6A945C9A-4B3A-4A47-B08F-97EEF14F8545}" type="slidenum">
              <a:rPr lang="en-US" smtClean="0"/>
              <a:pPr/>
              <a:t>15</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F7C96806-0CA4-4674-AFB1-21A50CCBF89A}" type="slidenum">
              <a:rPr lang="en-US" smtClean="0"/>
              <a:pPr/>
              <a:t>16</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8E4CB560-91C9-4E1C-8D06-A7546C0CBAE9}" type="slidenum">
              <a:rPr lang="en-US" smtClean="0"/>
              <a:pPr/>
              <a:t>17</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E163024-5A10-4355-8B92-EF12A76F7008}" type="slidenum">
              <a:rPr lang="en-US" smtClean="0"/>
              <a:pPr/>
              <a:t>18</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2D8C4B3-25AF-44BD-9F3C-027439E5043B}" type="slidenum">
              <a:rPr lang="en-US" smtClean="0"/>
              <a:pPr/>
              <a:t>19</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a:latin typeface="Arial" pitchFamily="34" charset="0"/>
                <a:ea typeface="ＭＳ Ｐゴシック" pitchFamily="34" charset="-128"/>
              </a:rPr>
              <a:t>Note:  We are not going to go into the details of that K</a:t>
            </a:r>
            <a:r>
              <a:rPr lang="en-US" baseline="-25000">
                <a:latin typeface="Arial" pitchFamily="34" charset="0"/>
                <a:ea typeface="ＭＳ Ｐゴシック" pitchFamily="34" charset="-128"/>
              </a:rPr>
              <a:t>B</a:t>
            </a:r>
            <a:r>
              <a:rPr lang="en-US">
                <a:latin typeface="Arial" pitchFamily="34" charset="0"/>
                <a:ea typeface="ＭＳ Ｐゴシック" pitchFamily="34" charset="-128"/>
              </a:rPr>
              <a:t>(m) means as far as computation.  We will treat it as a black box function with these properties.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0FEAA39-FCD0-4B4C-996B-9A40C41874B2}" type="slidenum">
              <a:rPr lang="en-US" smtClean="0"/>
              <a:pPr/>
              <a:t>2</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marL="231775" indent="-231775" eaLnBrk="1" hangingPunct="1">
              <a:buFontTx/>
              <a:buAutoNum type="arabicParenR"/>
            </a:pPr>
            <a:r>
              <a:rPr lang="en-US">
                <a:latin typeface="Arial" pitchFamily="34" charset="0"/>
                <a:ea typeface="ＭＳ Ｐゴシック" pitchFamily="34" charset="-128"/>
              </a:rPr>
              <a:t>Assumption is still true, even now when Internet is a huge collection of independent ISPs.  </a:t>
            </a:r>
          </a:p>
          <a:p>
            <a:pPr marL="231775" indent="-231775" eaLnBrk="1" hangingPunct="1">
              <a:buFontTx/>
              <a:buAutoNum type="arabicParenR"/>
            </a:pPr>
            <a:endParaRPr lang="en-US">
              <a:latin typeface="Arial"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DE98167-C29A-452E-84AC-34CB703B101D}" type="slidenum">
              <a:rPr lang="en-US" smtClean="0"/>
              <a:pPr/>
              <a:t>20</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a:latin typeface="Arial" pitchFamily="34" charset="0"/>
                <a:ea typeface="ＭＳ Ｐゴシック" pitchFamily="34" charset="-128"/>
              </a:rPr>
              <a:t>Note:  We are not going to go into the details of that K</a:t>
            </a:r>
            <a:r>
              <a:rPr lang="en-US" baseline="-25000">
                <a:latin typeface="Arial" pitchFamily="34" charset="0"/>
                <a:ea typeface="ＭＳ Ｐゴシック" pitchFamily="34" charset="-128"/>
              </a:rPr>
              <a:t>B</a:t>
            </a:r>
            <a:r>
              <a:rPr lang="en-US">
                <a:latin typeface="Arial" pitchFamily="34" charset="0"/>
                <a:ea typeface="ＭＳ Ｐゴシック" pitchFamily="34" charset="-128"/>
              </a:rPr>
              <a:t>(m) means as far as computation.  We will treat it as a black box function with these properties.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4050039D-810A-4DA8-84CA-356E65AAB0E2}" type="slidenum">
              <a:rPr lang="en-US" smtClean="0"/>
              <a:pPr/>
              <a:t>21</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049B902-2659-42D4-9E20-7635FA0517EF}" type="slidenum">
              <a:rPr lang="en-US" smtClean="0"/>
              <a:pPr/>
              <a:t>22</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0A519499-F2E3-4D0F-8B66-ABE824FAA247}" type="slidenum">
              <a:rPr lang="en-US" smtClean="0"/>
              <a:pPr/>
              <a:t>23</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966BA1C-90F3-4EEA-AED8-3015B83FFA19}" type="slidenum">
              <a:rPr lang="en-US" smtClean="0"/>
              <a:pPr/>
              <a:t>24</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034D5032-14AE-48FA-8292-522CAEADD8B0}" type="slidenum">
              <a:rPr lang="en-US" smtClean="0"/>
              <a:pPr/>
              <a:t>25</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8A58C53C-1354-4813-BDDA-10567E737F9E}" type="slidenum">
              <a:rPr lang="en-US" smtClean="0"/>
              <a:pPr/>
              <a:t>26</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1E9457-C2A9-4BF0-8058-A25EA2EF46E4}" type="slidenum">
              <a:rPr lang="en-US" smtClean="0"/>
              <a:t>34</a:t>
            </a:fld>
            <a:endParaRPr lang="en-US"/>
          </a:p>
        </p:txBody>
      </p:sp>
    </p:spTree>
    <p:extLst>
      <p:ext uri="{BB962C8B-B14F-4D97-AF65-F5344CB8AC3E}">
        <p14:creationId xmlns:p14="http://schemas.microsoft.com/office/powerpoint/2010/main" val="6993979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1E9457-C2A9-4BF0-8058-A25EA2EF46E4}" type="slidenum">
              <a:rPr lang="en-US" smtClean="0"/>
              <a:t>36</a:t>
            </a:fld>
            <a:endParaRPr lang="en-US"/>
          </a:p>
        </p:txBody>
      </p:sp>
    </p:spTree>
    <p:extLst>
      <p:ext uri="{BB962C8B-B14F-4D97-AF65-F5344CB8AC3E}">
        <p14:creationId xmlns:p14="http://schemas.microsoft.com/office/powerpoint/2010/main" val="42811310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1E9457-C2A9-4BF0-8058-A25EA2EF46E4}" type="slidenum">
              <a:rPr lang="en-US" smtClean="0"/>
              <a:t>42</a:t>
            </a:fld>
            <a:endParaRPr lang="en-US"/>
          </a:p>
        </p:txBody>
      </p:sp>
    </p:spTree>
    <p:extLst>
      <p:ext uri="{BB962C8B-B14F-4D97-AF65-F5344CB8AC3E}">
        <p14:creationId xmlns:p14="http://schemas.microsoft.com/office/powerpoint/2010/main" val="4500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3BE1B442-302A-4531-9F18-8F55A649118A}" type="slidenum">
              <a:rPr lang="en-US" smtClean="0"/>
              <a:pPr/>
              <a:t>3</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a:latin typeface="Arial" pitchFamily="34" charset="0"/>
                <a:ea typeface="ＭＳ Ｐゴシック" pitchFamily="34" charset="-128"/>
              </a:rPr>
              <a:t>We will talk about the first three of these things today… we spoke about availability on Tuesday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7EACD4E-6F2F-442B-8E9A-AAAA6FCD1A6A}" type="slidenum">
              <a:rPr lang="en-US" smtClean="0"/>
              <a:pPr/>
              <a:t>4</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884F0999-0C3C-4611-A8BD-E357B27E2883}" type="slidenum">
              <a:rPr lang="en-US" smtClean="0"/>
              <a:pPr/>
              <a:t>5</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26ECA55E-79C0-41F8-B3C7-ED7C2D48E9DA}" type="slidenum">
              <a:rPr lang="en-US" smtClean="0"/>
              <a:pPr/>
              <a:t>6</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64616FD1-75A3-4CAA-9A85-9E3D6D005483}" type="slidenum">
              <a:rPr lang="en-US" smtClean="0"/>
              <a:pPr/>
              <a:t>7</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a:latin typeface="Arial" pitchFamily="34" charset="0"/>
                <a:ea typeface="ＭＳ Ｐゴシック" pitchFamily="34" charset="-128"/>
              </a:rPr>
              <a:t>The three attributes of a secure communication we mentioned can be achieved using two different </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types</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 or </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families</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 of cryptography.  Each family has within it many different algorithms, with slightly different properties.  </a:t>
            </a:r>
          </a:p>
          <a:p>
            <a:pPr eaLnBrk="1" hangingPunct="1"/>
            <a:endParaRPr lang="en-US">
              <a:latin typeface="Arial" pitchFamily="34" charset="0"/>
              <a:ea typeface="ＭＳ Ｐゴシック" pitchFamily="34" charset="-128"/>
            </a:endParaRPr>
          </a:p>
          <a:p>
            <a:pPr eaLnBrk="1" hangingPunct="1"/>
            <a:r>
              <a:rPr lang="en-US">
                <a:latin typeface="Arial" pitchFamily="34" charset="0"/>
                <a:ea typeface="ＭＳ Ｐゴシック" pitchFamily="34" charset="-128"/>
              </a:rPr>
              <a:t>Symmetric and Asymmetric cryptography differ in the assumptions they make about the </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secrets</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 or </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keys</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 that two participants use to enable secure communication.  Symmetric key crypto assumes that the parties have used some mechanism to set-up a </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shared secret</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 between the two parties that can be used to secure further communication.  Public key crypto, as we will see, does not make this assumption, yet can still provide strong security properties.  However, the mechanism to do this uses complex math, and as a result, the time to perform asymmetric crypto operations is significantly longer than their symmetric counter-parts.  </a:t>
            </a:r>
            <a:endParaRPr lang="en-US">
              <a:latin typeface="Arial"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C2A6AA8E-8DC9-4663-B39E-E1A2F2B1ACDD}" type="slidenum">
              <a:rPr lang="en-US" smtClean="0"/>
              <a:pPr/>
              <a:t>8</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124697E3-1466-455A-8D96-366331CD060C}" type="slidenum">
              <a:rPr lang="en-US" smtClean="0"/>
              <a:pPr/>
              <a:t>9</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ftr" sz="quarter" idx="10"/>
          </p:nvPr>
        </p:nvSpPr>
        <p:spPr/>
        <p:txBody>
          <a:bodyPr/>
          <a:lstStyle>
            <a:lvl1pPr>
              <a:defRPr dirty="0" smtClean="0"/>
            </a:lvl1pPr>
          </a:lstStyle>
          <a:p>
            <a:pPr>
              <a:defRPr/>
            </a:pPr>
            <a:r>
              <a:rPr lang="en-US"/>
              <a:t>Portions  2011-2013 Carnegie Mellon University</a:t>
            </a:r>
          </a:p>
        </p:txBody>
      </p:sp>
      <p:sp>
        <p:nvSpPr>
          <p:cNvPr id="5" name="Rectangle 6"/>
          <p:cNvSpPr>
            <a:spLocks noGrp="1" noChangeArrowheads="1"/>
          </p:cNvSpPr>
          <p:nvPr>
            <p:ph type="sldNum" sz="quarter" idx="11"/>
          </p:nvPr>
        </p:nvSpPr>
        <p:spPr>
          <a:xfrm>
            <a:off x="8382000" y="6553200"/>
            <a:ext cx="762000" cy="304800"/>
          </a:xfrm>
        </p:spPr>
        <p:txBody>
          <a:bodyPr/>
          <a:lstStyle>
            <a:lvl1pPr>
              <a:defRPr/>
            </a:lvl1pPr>
          </a:lstStyle>
          <a:p>
            <a:pPr>
              <a:defRPr/>
            </a:pPr>
            <a:fld id="{26BDEC12-0982-4AE5-9A2F-B32B37E7511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28600"/>
            <a:ext cx="222885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53415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F97145B8-6FEA-4F17-9077-4C3DC1578A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457200"/>
          </a:xfrm>
        </p:spPr>
        <p:txBody>
          <a:bodyPr/>
          <a:lstStyle/>
          <a:p>
            <a:r>
              <a:rPr lang="en-US"/>
              <a:t>Click to edit Master title style</a:t>
            </a:r>
          </a:p>
        </p:txBody>
      </p:sp>
      <p:sp>
        <p:nvSpPr>
          <p:cNvPr id="3" name="Table Placeholder 2"/>
          <p:cNvSpPr>
            <a:spLocks noGrp="1"/>
          </p:cNvSpPr>
          <p:nvPr>
            <p:ph type="tbl" idx="1"/>
          </p:nvPr>
        </p:nvSpPr>
        <p:spPr>
          <a:xfrm>
            <a:off x="228600" y="1295400"/>
            <a:ext cx="8610600" cy="5105400"/>
          </a:xfrm>
        </p:spPr>
        <p:txBody>
          <a:bodyPr/>
          <a:lstStyle/>
          <a:p>
            <a:pPr lvl="0"/>
            <a:endParaRPr lang="en-US" noProof="0"/>
          </a:p>
        </p:txBody>
      </p:sp>
      <p:sp>
        <p:nvSpPr>
          <p:cNvPr id="4" name="Rectangle 4"/>
          <p:cNvSpPr>
            <a:spLocks noGrp="1" noChangeArrowheads="1"/>
          </p:cNvSpPr>
          <p:nvPr>
            <p:ph type="dt" sz="half" idx="10"/>
          </p:nvPr>
        </p:nvSpPr>
        <p:spPr>
          <a:xfrm>
            <a:off x="0" y="6553200"/>
            <a:ext cx="2286000" cy="304800"/>
          </a:xfrm>
        </p:spPr>
        <p:txBody>
          <a:bodyPr/>
          <a:lstStyle>
            <a:lvl1pPr>
              <a:defRPr/>
            </a:lvl1pPr>
          </a:lstStyle>
          <a:p>
            <a:pPr>
              <a:defRPr/>
            </a:pPr>
            <a:r>
              <a:rPr lang="en-US"/>
              <a:t>15-411 Fall 2011</a:t>
            </a:r>
          </a:p>
        </p:txBody>
      </p:sp>
      <p:sp>
        <p:nvSpPr>
          <p:cNvPr id="5" name="Rectangle 5"/>
          <p:cNvSpPr>
            <a:spLocks noGrp="1" noChangeArrowheads="1"/>
          </p:cNvSpPr>
          <p:nvPr>
            <p:ph type="ftr" sz="quarter" idx="11"/>
          </p:nvPr>
        </p:nvSpPr>
        <p:spPr/>
        <p:txBody>
          <a:bodyPr/>
          <a:lstStyle>
            <a:lvl1pPr>
              <a:defRPr/>
            </a:lvl1pPr>
          </a:lstStyle>
          <a:p>
            <a:pPr>
              <a:defRPr/>
            </a:pPr>
            <a:r>
              <a:rPr lang="en-US"/>
              <a:t> 2011 Carnegie Mellon University</a:t>
            </a:r>
          </a:p>
        </p:txBody>
      </p:sp>
      <p:sp>
        <p:nvSpPr>
          <p:cNvPr id="6" name="Rectangle 6"/>
          <p:cNvSpPr>
            <a:spLocks noGrp="1" noChangeArrowheads="1"/>
          </p:cNvSpPr>
          <p:nvPr>
            <p:ph type="sldNum" sz="quarter" idx="12"/>
          </p:nvPr>
        </p:nvSpPr>
        <p:spPr>
          <a:xfrm>
            <a:off x="8686800" y="6553200"/>
            <a:ext cx="457200" cy="304800"/>
          </a:xfrm>
        </p:spPr>
        <p:txBody>
          <a:bodyPr/>
          <a:lstStyle>
            <a:lvl1pPr>
              <a:defRPr/>
            </a:lvl1pPr>
          </a:lstStyle>
          <a:p>
            <a:pPr>
              <a:defRPr/>
            </a:pPr>
            <a:fld id="{37D39DAF-1868-4606-BF82-A9581683CB3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457200"/>
          </a:xfrm>
        </p:spPr>
        <p:txBody>
          <a:bodyPr/>
          <a:lstStyle/>
          <a:p>
            <a:r>
              <a:rPr lang="en-US"/>
              <a:t>Click to edit Master title style</a:t>
            </a:r>
          </a:p>
        </p:txBody>
      </p:sp>
      <p:sp>
        <p:nvSpPr>
          <p:cNvPr id="3" name="Text Placeholder 2"/>
          <p:cNvSpPr>
            <a:spLocks noGrp="1"/>
          </p:cNvSpPr>
          <p:nvPr>
            <p:ph type="body" sz="half" idx="1"/>
          </p:nvPr>
        </p:nvSpPr>
        <p:spPr>
          <a:xfrm>
            <a:off x="228600" y="1295400"/>
            <a:ext cx="42291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295400"/>
            <a:ext cx="42291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15-411 Fall 2011</a:t>
            </a:r>
          </a:p>
        </p:txBody>
      </p:sp>
      <p:sp>
        <p:nvSpPr>
          <p:cNvPr id="6" name="Rectangle 5"/>
          <p:cNvSpPr>
            <a:spLocks noGrp="1" noChangeArrowheads="1"/>
          </p:cNvSpPr>
          <p:nvPr>
            <p:ph type="ftr" sz="quarter" idx="11"/>
          </p:nvPr>
        </p:nvSpPr>
        <p:spPr/>
        <p:txBody>
          <a:bodyPr/>
          <a:lstStyle>
            <a:lvl1pPr>
              <a:defRPr/>
            </a:lvl1pPr>
          </a:lstStyle>
          <a:p>
            <a:pPr>
              <a:defRPr/>
            </a:pPr>
            <a:r>
              <a:rPr lang="en-US"/>
              <a:t> 2011 Carnegie Mellon University</a:t>
            </a:r>
          </a:p>
        </p:txBody>
      </p:sp>
      <p:sp>
        <p:nvSpPr>
          <p:cNvPr id="7" name="Rectangle 6"/>
          <p:cNvSpPr>
            <a:spLocks noGrp="1" noChangeArrowheads="1"/>
          </p:cNvSpPr>
          <p:nvPr>
            <p:ph type="sldNum" sz="quarter" idx="12"/>
          </p:nvPr>
        </p:nvSpPr>
        <p:spPr>
          <a:xfrm>
            <a:off x="8686800" y="6553200"/>
            <a:ext cx="457200" cy="304800"/>
          </a:xfrm>
        </p:spPr>
        <p:txBody>
          <a:bodyPr/>
          <a:lstStyle>
            <a:lvl1pPr>
              <a:defRPr/>
            </a:lvl1pPr>
          </a:lstStyle>
          <a:p>
            <a:pPr>
              <a:defRPr/>
            </a:pPr>
            <a:fld id="{06A2434C-B0DA-4093-8D24-D56405BBBDE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5D97AB5C-E3B1-496C-B760-F28ECEF41C9D}"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AD3473FF-D366-437C-AEDA-C47E9B96AD7D}"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A135E32-1C6E-4550-8DD8-1B50D97607AB}"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2954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2954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010806A3-658C-4C25-AD9B-A5FD6A401D48}"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r>
              <a:rPr lang="en-US"/>
              <a:t>15-411 Fall 2011</a:t>
            </a:r>
          </a:p>
        </p:txBody>
      </p:sp>
      <p:sp>
        <p:nvSpPr>
          <p:cNvPr id="7" name="Rectangle 6"/>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146244F7-F9FC-4633-8829-47D0D67FBCB9}" type="slidenum">
              <a:rPr lang="en-US"/>
              <a:pPr>
                <a:defRPr/>
              </a:pPr>
              <a:t>‹#›</a:t>
            </a:fld>
            <a:endParaRPr lang="en-US"/>
          </a:p>
        </p:txBody>
      </p:sp>
      <p:sp>
        <p:nvSpPr>
          <p:cNvPr id="8" name="Rectangle 7"/>
          <p:cNvSpPr>
            <a:spLocks noGrp="1" noChangeArrowheads="1"/>
          </p:cNvSpPr>
          <p:nvPr>
            <p:ph type="dt" sz="half" idx="11"/>
          </p:nvPr>
        </p:nvSpPr>
        <p:spPr>
          <a:ln/>
        </p:spPr>
        <p:txBody>
          <a:bodyPr/>
          <a:lstStyle>
            <a:lvl1pPr>
              <a:defRPr/>
            </a:lvl1pPr>
          </a:lstStyle>
          <a:p>
            <a:pPr>
              <a:defRPr/>
            </a:pPr>
            <a:r>
              <a:rPr lang="en-US"/>
              <a:t>15-411 Fall 2011</a:t>
            </a:r>
          </a:p>
        </p:txBody>
      </p:sp>
      <p:sp>
        <p:nvSpPr>
          <p:cNvPr id="9" name="Rectangle 8"/>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6EC21ED0-7730-4DB2-ABF0-7DC466744656}" type="slidenum">
              <a:rPr lang="en-US"/>
              <a:pPr>
                <a:defRPr/>
              </a:pPr>
              <a:t>‹#›</a:t>
            </a:fld>
            <a:endParaRPr lang="en-US"/>
          </a:p>
        </p:txBody>
      </p:sp>
      <p:sp>
        <p:nvSpPr>
          <p:cNvPr id="4" name="Rectangle 3"/>
          <p:cNvSpPr>
            <a:spLocks noGrp="1" noChangeArrowheads="1"/>
          </p:cNvSpPr>
          <p:nvPr>
            <p:ph type="dt" sz="half" idx="11"/>
          </p:nvPr>
        </p:nvSpPr>
        <p:spPr>
          <a:ln/>
        </p:spPr>
        <p:txBody>
          <a:bodyPr/>
          <a:lstStyle>
            <a:lvl1pPr>
              <a:defRPr/>
            </a:lvl1pPr>
          </a:lstStyle>
          <a:p>
            <a:pPr>
              <a:defRPr/>
            </a:pPr>
            <a:r>
              <a:rPr lang="en-US"/>
              <a:t>15-411 Fall 2011</a:t>
            </a:r>
          </a:p>
        </p:txBody>
      </p:sp>
      <p:sp>
        <p:nvSpPr>
          <p:cNvPr id="5" name="Rectangle 4"/>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393F17F3-03FD-4107-9DAF-857ED5F42968}" type="slidenum">
              <a:rPr lang="en-US"/>
              <a:pPr>
                <a:defRPr/>
              </a:pPr>
              <a:t>‹#›</a:t>
            </a:fld>
            <a:endParaRPr lang="en-US"/>
          </a:p>
        </p:txBody>
      </p:sp>
      <p:sp>
        <p:nvSpPr>
          <p:cNvPr id="3" name="Rectangle 2"/>
          <p:cNvSpPr>
            <a:spLocks noGrp="1" noChangeArrowheads="1"/>
          </p:cNvSpPr>
          <p:nvPr>
            <p:ph type="dt" sz="half" idx="11"/>
          </p:nvPr>
        </p:nvSpPr>
        <p:spPr>
          <a:ln/>
        </p:spPr>
        <p:txBody>
          <a:bodyPr/>
          <a:lstStyle>
            <a:lvl1pPr>
              <a:defRPr/>
            </a:lvl1pPr>
          </a:lstStyle>
          <a:p>
            <a:pPr>
              <a:defRPr/>
            </a:pPr>
            <a:r>
              <a:rPr lang="en-US"/>
              <a:t>15-411 Fall 2011</a:t>
            </a:r>
          </a:p>
        </p:txBody>
      </p:sp>
      <p:sp>
        <p:nvSpPr>
          <p:cNvPr id="4" name="Rectangle 3"/>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CA34A4F5-BB6C-4C35-9436-F30420AD5DA8}"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F0123ED-7367-4D3A-A65A-AAD54A42FE84}"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r>
              <a:rPr lang="en-US"/>
              <a:t>15-411 Fall 2011</a:t>
            </a:r>
          </a:p>
        </p:txBody>
      </p:sp>
      <p:sp>
        <p:nvSpPr>
          <p:cNvPr id="7" name="Rectangle 6"/>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4075455-0947-4142-BE8A-83389B2AC7B7}"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r>
              <a:rPr lang="en-US"/>
              <a:t>15-411 Fall 2011</a:t>
            </a:r>
          </a:p>
        </p:txBody>
      </p:sp>
      <p:sp>
        <p:nvSpPr>
          <p:cNvPr id="7" name="Rectangle 6"/>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8BF434D5-23C6-40C4-A192-5B13B3EA9623}"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28600"/>
            <a:ext cx="222885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53415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A7FC4196-E897-4678-A81B-B32A9D3BE776}"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2954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2954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03B0D424-639B-449F-8D82-A0CC7435334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9" name="Rectangle 6"/>
          <p:cNvSpPr>
            <a:spLocks noGrp="1" noChangeArrowheads="1"/>
          </p:cNvSpPr>
          <p:nvPr>
            <p:ph type="sldNum" sz="quarter" idx="12"/>
          </p:nvPr>
        </p:nvSpPr>
        <p:spPr>
          <a:ln/>
        </p:spPr>
        <p:txBody>
          <a:bodyPr/>
          <a:lstStyle>
            <a:lvl1pPr>
              <a:defRPr/>
            </a:lvl1pPr>
          </a:lstStyle>
          <a:p>
            <a:pPr>
              <a:defRPr/>
            </a:pPr>
            <a:fld id="{A1417D94-E4CD-4DF3-8179-AE8B2842C27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0" y="6553200"/>
            <a:ext cx="2438400" cy="304800"/>
          </a:xfrm>
        </p:spPr>
        <p:txBody>
          <a:bodyPr/>
          <a:lstStyle>
            <a:lvl1pPr>
              <a:defRPr/>
            </a:lvl1pPr>
          </a:lstStyle>
          <a:p>
            <a:pPr>
              <a:defRPr/>
            </a:pPr>
            <a:r>
              <a:rPr lang="en-US"/>
              <a:t>15-411 Fall 2011</a:t>
            </a:r>
          </a:p>
        </p:txBody>
      </p:sp>
      <p:sp>
        <p:nvSpPr>
          <p:cNvPr id="4" name="Rectangle 5"/>
          <p:cNvSpPr>
            <a:spLocks noGrp="1" noChangeArrowheads="1"/>
          </p:cNvSpPr>
          <p:nvPr>
            <p:ph type="ftr" sz="quarter" idx="11"/>
          </p:nvPr>
        </p:nvSpPr>
        <p:spPr/>
        <p:txBody>
          <a:bodyPr/>
          <a:lstStyle>
            <a:lvl1pPr>
              <a:defRPr/>
            </a:lvl1pPr>
          </a:lstStyle>
          <a:p>
            <a:pPr>
              <a:defRPr/>
            </a:pPr>
            <a:r>
              <a:rPr lang="en-US"/>
              <a:t> 2011 Carnegie Mellon University</a:t>
            </a:r>
          </a:p>
        </p:txBody>
      </p:sp>
      <p:sp>
        <p:nvSpPr>
          <p:cNvPr id="5" name="Rectangle 6"/>
          <p:cNvSpPr>
            <a:spLocks noGrp="1" noChangeArrowheads="1"/>
          </p:cNvSpPr>
          <p:nvPr>
            <p:ph type="sldNum" sz="quarter" idx="12"/>
          </p:nvPr>
        </p:nvSpPr>
        <p:spPr>
          <a:xfrm>
            <a:off x="8686800" y="6553200"/>
            <a:ext cx="457200" cy="304800"/>
          </a:xfrm>
        </p:spPr>
        <p:txBody>
          <a:bodyPr/>
          <a:lstStyle>
            <a:lvl1pPr>
              <a:defRPr/>
            </a:lvl1pPr>
          </a:lstStyle>
          <a:p>
            <a:pPr>
              <a:defRPr/>
            </a:pPr>
            <a:fld id="{2F5264FD-1914-4E8D-B3F9-CD9152BA67B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4" name="Rectangle 6"/>
          <p:cNvSpPr>
            <a:spLocks noGrp="1" noChangeArrowheads="1"/>
          </p:cNvSpPr>
          <p:nvPr>
            <p:ph type="sldNum" sz="quarter" idx="12"/>
          </p:nvPr>
        </p:nvSpPr>
        <p:spPr>
          <a:ln/>
        </p:spPr>
        <p:txBody>
          <a:bodyPr/>
          <a:lstStyle>
            <a:lvl1pPr>
              <a:defRPr/>
            </a:lvl1pPr>
          </a:lstStyle>
          <a:p>
            <a:pPr>
              <a:defRPr/>
            </a:pPr>
            <a:fld id="{C1496490-6315-4F2D-95FC-86174634752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F79D4E23-2F75-4760-8FB1-9AEBCD6171A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EE33E110-3DCD-46A7-81EE-993B050C3E2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62160A0C-FE32-4E4D-B083-8404A7034D6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5650" name="AutoShape 2"/>
          <p:cNvSpPr>
            <a:spLocks noChangeArrowheads="1"/>
          </p:cNvSpPr>
          <p:nvPr/>
        </p:nvSpPr>
        <p:spPr bwMode="auto">
          <a:xfrm>
            <a:off x="0" y="1905000"/>
            <a:ext cx="381000" cy="4953000"/>
          </a:xfrm>
          <a:prstGeom prst="rtTriangle">
            <a:avLst/>
          </a:prstGeom>
          <a:gradFill rotWithShape="0">
            <a:gsLst>
              <a:gs pos="0">
                <a:schemeClr val="bg1"/>
              </a:gs>
              <a:gs pos="50000">
                <a:schemeClr val="bg1">
                  <a:gamma/>
                  <a:tint val="0"/>
                  <a:invGamma/>
                </a:schemeClr>
              </a:gs>
              <a:gs pos="100000">
                <a:schemeClr val="bg1"/>
              </a:gs>
            </a:gsLst>
            <a:lin ang="18900000" scaled="1"/>
          </a:gradFill>
          <a:ln w="9525">
            <a:noFill/>
            <a:miter lim="800000"/>
            <a:headEnd/>
            <a:tailEnd/>
          </a:ln>
          <a:effectLst/>
        </p:spPr>
        <p:txBody>
          <a:bodyPr wrap="none" anchor="ctr"/>
          <a:lstStyle/>
          <a:p>
            <a:pPr algn="ctr">
              <a:defRPr/>
            </a:pPr>
            <a:endParaRPr lang="en-US">
              <a:latin typeface="Times" pitchFamily="1" charset="0"/>
              <a:ea typeface="ＭＳ Ｐゴシック" pitchFamily="1" charset="-128"/>
            </a:endParaRPr>
          </a:p>
        </p:txBody>
      </p:sp>
      <p:sp>
        <p:nvSpPr>
          <p:cNvPr id="155651" name="AutoShape 3"/>
          <p:cNvSpPr>
            <a:spLocks noChangeArrowheads="1"/>
          </p:cNvSpPr>
          <p:nvPr/>
        </p:nvSpPr>
        <p:spPr bwMode="auto">
          <a:xfrm flipH="1">
            <a:off x="8686800" y="1905000"/>
            <a:ext cx="454025" cy="4953000"/>
          </a:xfrm>
          <a:prstGeom prst="rtTriangle">
            <a:avLst/>
          </a:prstGeom>
          <a:gradFill rotWithShape="0">
            <a:gsLst>
              <a:gs pos="0">
                <a:schemeClr val="bg1"/>
              </a:gs>
              <a:gs pos="50000">
                <a:schemeClr val="bg1">
                  <a:gamma/>
                  <a:tint val="0"/>
                  <a:invGamma/>
                </a:schemeClr>
              </a:gs>
              <a:gs pos="100000">
                <a:schemeClr val="bg1"/>
              </a:gs>
            </a:gsLst>
            <a:lin ang="2700000" scaled="1"/>
          </a:gradFill>
          <a:ln w="9525">
            <a:noFill/>
            <a:miter lim="800000"/>
            <a:headEnd/>
            <a:tailEnd/>
          </a:ln>
          <a:effectLst/>
        </p:spPr>
        <p:txBody>
          <a:bodyPr wrap="none" anchor="ctr"/>
          <a:lstStyle/>
          <a:p>
            <a:pPr algn="ctr">
              <a:defRPr/>
            </a:pPr>
            <a:endParaRPr lang="en-US">
              <a:latin typeface="Times" pitchFamily="1" charset="0"/>
              <a:ea typeface="ＭＳ Ｐゴシック" pitchFamily="1" charset="-128"/>
            </a:endParaRPr>
          </a:p>
        </p:txBody>
      </p:sp>
      <p:sp>
        <p:nvSpPr>
          <p:cNvPr id="155652" name="Rectangle 4"/>
          <p:cNvSpPr>
            <a:spLocks noGrp="1" noChangeArrowheads="1"/>
          </p:cNvSpPr>
          <p:nvPr>
            <p:ph type="dt" sz="half" idx="2"/>
          </p:nvPr>
        </p:nvSpPr>
        <p:spPr bwMode="auto">
          <a:xfrm>
            <a:off x="0" y="6553200"/>
            <a:ext cx="2057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ＭＳ Ｐゴシック" charset="0"/>
              </a:defRPr>
            </a:lvl1pPr>
          </a:lstStyle>
          <a:p>
            <a:pPr>
              <a:defRPr/>
            </a:pPr>
            <a:r>
              <a:rPr lang="en-US"/>
              <a:t>15-411 Fall 2011</a:t>
            </a:r>
          </a:p>
        </p:txBody>
      </p:sp>
      <p:sp>
        <p:nvSpPr>
          <p:cNvPr id="155653" name="Rectangle 5"/>
          <p:cNvSpPr>
            <a:spLocks noGrp="1" noChangeArrowheads="1"/>
          </p:cNvSpPr>
          <p:nvPr>
            <p:ph type="ftr" sz="quarter" idx="3"/>
          </p:nvPr>
        </p:nvSpPr>
        <p:spPr bwMode="auto">
          <a:xfrm>
            <a:off x="1371600" y="6553200"/>
            <a:ext cx="7162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ＭＳ Ｐゴシック" charset="0"/>
                <a:sym typeface="Symbol" charset="0"/>
              </a:defRPr>
            </a:lvl1pPr>
          </a:lstStyle>
          <a:p>
            <a:pPr>
              <a:defRPr/>
            </a:pPr>
            <a:r>
              <a:rPr lang="en-US"/>
              <a:t> 2011 Carnegie Mellon University</a:t>
            </a:r>
          </a:p>
        </p:txBody>
      </p:sp>
      <p:sp>
        <p:nvSpPr>
          <p:cNvPr id="155654" name="Rectangle 6"/>
          <p:cNvSpPr>
            <a:spLocks noGrp="1" noChangeArrowheads="1"/>
          </p:cNvSpPr>
          <p:nvPr>
            <p:ph type="sldNum" sz="quarter" idx="4"/>
          </p:nvPr>
        </p:nvSpPr>
        <p:spPr bwMode="auto">
          <a:xfrm>
            <a:off x="8305800" y="6553200"/>
            <a:ext cx="838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fld id="{6AD5320B-D2DB-4F79-AA21-12A06D4C8A46}" type="slidenum">
              <a:rPr lang="en-US"/>
              <a:pPr>
                <a:defRPr/>
              </a:pPr>
              <a:t>‹#›</a:t>
            </a:fld>
            <a:endParaRPr lang="en-US"/>
          </a:p>
        </p:txBody>
      </p:sp>
      <p:grpSp>
        <p:nvGrpSpPr>
          <p:cNvPr id="1031" name="Group 7"/>
          <p:cNvGrpSpPr>
            <a:grpSpLocks/>
          </p:cNvGrpSpPr>
          <p:nvPr/>
        </p:nvGrpSpPr>
        <p:grpSpPr bwMode="auto">
          <a:xfrm>
            <a:off x="0" y="0"/>
            <a:ext cx="9144000" cy="1143000"/>
            <a:chOff x="0" y="0"/>
            <a:chExt cx="5760" cy="1104"/>
          </a:xfrm>
        </p:grpSpPr>
        <p:grpSp>
          <p:nvGrpSpPr>
            <p:cNvPr id="1034" name="Group 8"/>
            <p:cNvGrpSpPr>
              <a:grpSpLocks/>
            </p:cNvGrpSpPr>
            <p:nvPr userDrawn="1"/>
          </p:nvGrpSpPr>
          <p:grpSpPr bwMode="auto">
            <a:xfrm>
              <a:off x="4" y="768"/>
              <a:ext cx="5756" cy="240"/>
              <a:chOff x="0" y="768"/>
              <a:chExt cx="5760" cy="197"/>
            </a:xfrm>
          </p:grpSpPr>
          <p:sp>
            <p:nvSpPr>
              <p:cNvPr id="1038" name="Rectangle 9"/>
              <p:cNvSpPr>
                <a:spLocks noChangeArrowheads="1"/>
              </p:cNvSpPr>
              <p:nvPr/>
            </p:nvSpPr>
            <p:spPr bwMode="auto">
              <a:xfrm flipV="1">
                <a:off x="0" y="781"/>
                <a:ext cx="5760" cy="48"/>
              </a:xfrm>
              <a:prstGeom prst="rect">
                <a:avLst/>
              </a:prstGeom>
              <a:solidFill>
                <a:schemeClr val="bg1"/>
              </a:solidFill>
              <a:ln w="9525">
                <a:noFill/>
                <a:miter lim="800000"/>
                <a:headEnd/>
                <a:tailEnd/>
              </a:ln>
            </p:spPr>
            <p:txBody>
              <a:bodyPr wrap="none" anchor="ctr"/>
              <a:lstStyle/>
              <a:p>
                <a:pPr>
                  <a:defRPr/>
                </a:pPr>
                <a:endParaRPr lang="en-US"/>
              </a:p>
            </p:txBody>
          </p:sp>
          <p:sp>
            <p:nvSpPr>
              <p:cNvPr id="155658" name="Rectangle 10"/>
              <p:cNvSpPr>
                <a:spLocks noChangeArrowheads="1"/>
              </p:cNvSpPr>
              <p:nvPr/>
            </p:nvSpPr>
            <p:spPr bwMode="auto">
              <a:xfrm>
                <a:off x="0" y="829"/>
                <a:ext cx="5760" cy="115"/>
              </a:xfrm>
              <a:prstGeom prst="rect">
                <a:avLst/>
              </a:prstGeom>
              <a:gradFill rotWithShape="0">
                <a:gsLst>
                  <a:gs pos="0">
                    <a:schemeClr val="accent1"/>
                  </a:gs>
                  <a:gs pos="100000">
                    <a:schemeClr val="accent1">
                      <a:gamma/>
                      <a:tint val="42745"/>
                      <a:invGamma/>
                    </a:schemeClr>
                  </a:gs>
                </a:gsLst>
                <a:lin ang="5400000" scaled="1"/>
              </a:gradFill>
              <a:ln w="9525">
                <a:noFill/>
                <a:miter lim="800000"/>
                <a:headEnd/>
                <a:tailEnd/>
              </a:ln>
              <a:effectLst/>
            </p:spPr>
            <p:txBody>
              <a:bodyPr wrap="none" anchor="ctr"/>
              <a:lstStyle/>
              <a:p>
                <a:pPr>
                  <a:defRPr/>
                </a:pPr>
                <a:endParaRPr lang="en-US">
                  <a:latin typeface="Arial" charset="0"/>
                  <a:ea typeface="ＭＳ Ｐゴシック" pitchFamily="1" charset="-128"/>
                </a:endParaRPr>
              </a:p>
            </p:txBody>
          </p:sp>
          <p:sp>
            <p:nvSpPr>
              <p:cNvPr id="155659" name="Rectangle 11"/>
              <p:cNvSpPr>
                <a:spLocks noChangeArrowheads="1"/>
              </p:cNvSpPr>
              <p:nvPr/>
            </p:nvSpPr>
            <p:spPr bwMode="auto">
              <a:xfrm>
                <a:off x="0" y="768"/>
                <a:ext cx="5760" cy="13"/>
              </a:xfrm>
              <a:prstGeom prst="rect">
                <a:avLst/>
              </a:prstGeom>
              <a:gradFill rotWithShape="0">
                <a:gsLst>
                  <a:gs pos="0">
                    <a:schemeClr val="tx2"/>
                  </a:gs>
                  <a:gs pos="100000">
                    <a:schemeClr val="tx2">
                      <a:gamma/>
                      <a:tint val="51765"/>
                      <a:invGamma/>
                    </a:schemeClr>
                  </a:gs>
                </a:gsLst>
                <a:lin ang="5400000" scaled="1"/>
              </a:gradFill>
              <a:ln w="9525">
                <a:noFill/>
                <a:miter lim="800000"/>
                <a:headEnd/>
                <a:tailEnd/>
              </a:ln>
              <a:effectLst/>
            </p:spPr>
            <p:txBody>
              <a:bodyPr wrap="none" anchor="ctr"/>
              <a:lstStyle/>
              <a:p>
                <a:pPr>
                  <a:defRPr/>
                </a:pPr>
                <a:endParaRPr lang="en-US">
                  <a:latin typeface="Arial" charset="0"/>
                  <a:ea typeface="ＭＳ Ｐゴシック" pitchFamily="1" charset="-128"/>
                </a:endParaRPr>
              </a:p>
            </p:txBody>
          </p:sp>
          <p:sp>
            <p:nvSpPr>
              <p:cNvPr id="155660" name="Rectangle 12"/>
              <p:cNvSpPr>
                <a:spLocks noChangeArrowheads="1"/>
              </p:cNvSpPr>
              <p:nvPr/>
            </p:nvSpPr>
            <p:spPr bwMode="auto">
              <a:xfrm flipV="1">
                <a:off x="0" y="942"/>
                <a:ext cx="5760" cy="23"/>
              </a:xfrm>
              <a:prstGeom prst="rect">
                <a:avLst/>
              </a:prstGeom>
              <a:gradFill rotWithShape="0">
                <a:gsLst>
                  <a:gs pos="0">
                    <a:schemeClr val="accent1">
                      <a:gamma/>
                      <a:tint val="42745"/>
                      <a:invGamma/>
                    </a:schemeClr>
                  </a:gs>
                  <a:gs pos="100000">
                    <a:schemeClr val="accent1"/>
                  </a:gs>
                </a:gsLst>
                <a:lin ang="5400000" scaled="1"/>
              </a:gradFill>
              <a:ln w="9525">
                <a:noFill/>
                <a:miter lim="800000"/>
                <a:headEnd/>
                <a:tailEnd/>
              </a:ln>
              <a:effectLst/>
            </p:spPr>
            <p:txBody>
              <a:bodyPr rot="10800000" wrap="none" anchor="ctr"/>
              <a:lstStyle/>
              <a:p>
                <a:pPr algn="ctr">
                  <a:defRPr/>
                </a:pPr>
                <a:endParaRPr lang="en-US">
                  <a:latin typeface="Times" pitchFamily="1" charset="0"/>
                  <a:ea typeface="ＭＳ Ｐゴシック" pitchFamily="1" charset="-128"/>
                </a:endParaRPr>
              </a:p>
            </p:txBody>
          </p:sp>
          <p:sp>
            <p:nvSpPr>
              <p:cNvPr id="1042" name="Rectangle 13"/>
              <p:cNvSpPr>
                <a:spLocks noChangeArrowheads="1"/>
              </p:cNvSpPr>
              <p:nvPr/>
            </p:nvSpPr>
            <p:spPr bwMode="auto">
              <a:xfrm>
                <a:off x="0" y="824"/>
                <a:ext cx="5760" cy="24"/>
              </a:xfrm>
              <a:prstGeom prst="rect">
                <a:avLst/>
              </a:prstGeom>
              <a:gradFill rotWithShape="0">
                <a:gsLst>
                  <a:gs pos="0">
                    <a:schemeClr val="bg1"/>
                  </a:gs>
                  <a:gs pos="100000">
                    <a:schemeClr val="accent1"/>
                  </a:gs>
                </a:gsLst>
                <a:lin ang="5400000" scaled="1"/>
              </a:gradFill>
              <a:ln w="9525">
                <a:noFill/>
                <a:miter lim="800000"/>
                <a:headEnd/>
                <a:tailEnd/>
              </a:ln>
            </p:spPr>
            <p:txBody>
              <a:bodyPr wrap="none" anchor="ctr"/>
              <a:lstStyle/>
              <a:p>
                <a:pPr>
                  <a:defRPr/>
                </a:pPr>
                <a:endParaRPr lang="en-US"/>
              </a:p>
            </p:txBody>
          </p:sp>
        </p:grpSp>
        <p:sp>
          <p:nvSpPr>
            <p:cNvPr id="1035" name="Rectangle 14" descr="aqbg"/>
            <p:cNvSpPr>
              <a:spLocks noChangeArrowheads="1"/>
            </p:cNvSpPr>
            <p:nvPr/>
          </p:nvSpPr>
          <p:spPr bwMode="auto">
            <a:xfrm>
              <a:off x="0" y="0"/>
              <a:ext cx="5760" cy="768"/>
            </a:xfrm>
            <a:prstGeom prst="rect">
              <a:avLst/>
            </a:prstGeom>
            <a:blipFill dpi="0" rotWithShape="1">
              <a:blip r:embed="rId14" cstate="print"/>
              <a:srcRect/>
              <a:tile tx="0" ty="0" sx="100000" sy="100000" flip="none" algn="tl"/>
            </a:blipFill>
            <a:ln w="9525">
              <a:noFill/>
              <a:miter lim="800000"/>
              <a:headEnd/>
              <a:tailEnd/>
            </a:ln>
          </p:spPr>
          <p:txBody>
            <a:bodyPr wrap="none" anchor="ctr"/>
            <a:lstStyle/>
            <a:p>
              <a:pPr>
                <a:defRPr/>
              </a:pPr>
              <a:endParaRPr lang="en-US"/>
            </a:p>
          </p:txBody>
        </p:sp>
        <p:sp>
          <p:nvSpPr>
            <p:cNvPr id="1036" name="Rectangle 15"/>
            <p:cNvSpPr>
              <a:spLocks noChangeArrowheads="1"/>
            </p:cNvSpPr>
            <p:nvPr/>
          </p:nvSpPr>
          <p:spPr bwMode="auto">
            <a:xfrm>
              <a:off x="2" y="1007"/>
              <a:ext cx="5758" cy="97"/>
            </a:xfrm>
            <a:prstGeom prst="rect">
              <a:avLst/>
            </a:prstGeom>
            <a:gradFill rotWithShape="1">
              <a:gsLst>
                <a:gs pos="0">
                  <a:srgbClr val="777777"/>
                </a:gs>
                <a:gs pos="100000">
                  <a:srgbClr val="FFFFFF"/>
                </a:gs>
              </a:gsLst>
              <a:lin ang="5400000" scaled="1"/>
            </a:gradFill>
            <a:ln w="9525">
              <a:noFill/>
              <a:miter lim="800000"/>
              <a:headEnd/>
              <a:tailEnd/>
            </a:ln>
          </p:spPr>
          <p:txBody>
            <a:bodyPr wrap="none" anchor="ctr"/>
            <a:lstStyle/>
            <a:p>
              <a:pPr>
                <a:defRPr/>
              </a:pPr>
              <a:endParaRPr lang="en-US"/>
            </a:p>
          </p:txBody>
        </p:sp>
        <p:sp>
          <p:nvSpPr>
            <p:cNvPr id="1037" name="Rectangle 16"/>
            <p:cNvSpPr>
              <a:spLocks noChangeArrowheads="1"/>
            </p:cNvSpPr>
            <p:nvPr/>
          </p:nvSpPr>
          <p:spPr bwMode="auto">
            <a:xfrm>
              <a:off x="3" y="747"/>
              <a:ext cx="5757" cy="46"/>
            </a:xfrm>
            <a:prstGeom prst="rect">
              <a:avLst/>
            </a:prstGeom>
            <a:solidFill>
              <a:srgbClr val="777777">
                <a:alpha val="30980"/>
              </a:srgbClr>
            </a:solidFill>
            <a:ln w="9525">
              <a:noFill/>
              <a:miter lim="800000"/>
              <a:headEnd/>
              <a:tailEnd/>
            </a:ln>
          </p:spPr>
          <p:txBody>
            <a:bodyPr wrap="none" anchor="ctr"/>
            <a:lstStyle/>
            <a:p>
              <a:pPr>
                <a:defRPr/>
              </a:pPr>
              <a:endParaRPr lang="en-US"/>
            </a:p>
          </p:txBody>
        </p:sp>
      </p:grpSp>
      <p:sp>
        <p:nvSpPr>
          <p:cNvPr id="1032" name="Rectangle 17"/>
          <p:cNvSpPr>
            <a:spLocks noGrp="1" noChangeArrowheads="1"/>
          </p:cNvSpPr>
          <p:nvPr>
            <p:ph type="title"/>
          </p:nvPr>
        </p:nvSpPr>
        <p:spPr bwMode="auto">
          <a:xfrm>
            <a:off x="228600" y="228600"/>
            <a:ext cx="89154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3" name="Rectangle 18"/>
          <p:cNvSpPr>
            <a:spLocks noGrp="1" noChangeArrowheads="1"/>
          </p:cNvSpPr>
          <p:nvPr>
            <p:ph type="body" idx="1"/>
          </p:nvPr>
        </p:nvSpPr>
        <p:spPr bwMode="auto">
          <a:xfrm>
            <a:off x="228600" y="1295400"/>
            <a:ext cx="8610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811" r:id="rId1"/>
    <p:sldLayoutId id="2147483792" r:id="rId2"/>
    <p:sldLayoutId id="2147483793" r:id="rId3"/>
    <p:sldLayoutId id="2147483794" r:id="rId4"/>
    <p:sldLayoutId id="2147483812" r:id="rId5"/>
    <p:sldLayoutId id="2147483795" r:id="rId6"/>
    <p:sldLayoutId id="2147483796" r:id="rId7"/>
    <p:sldLayoutId id="2147483797" r:id="rId8"/>
    <p:sldLayoutId id="2147483798" r:id="rId9"/>
    <p:sldLayoutId id="2147483799" r:id="rId10"/>
    <p:sldLayoutId id="2147483813" r:id="rId11"/>
    <p:sldLayoutId id="2147483814" r:id="rId12"/>
  </p:sldLayoutIdLst>
  <p:hf hdr="0"/>
  <p:txStyles>
    <p:titleStyle>
      <a:lvl1pPr algn="ctr" rtl="0" eaLnBrk="0" fontAlgn="base" hangingPunct="0">
        <a:spcBef>
          <a:spcPct val="0"/>
        </a:spcBef>
        <a:spcAft>
          <a:spcPct val="0"/>
        </a:spcAft>
        <a:defRPr sz="3400" b="1">
          <a:solidFill>
            <a:schemeClr val="tx2"/>
          </a:solidFill>
          <a:latin typeface="+mj-lt"/>
          <a:ea typeface="ＭＳ Ｐゴシック" charset="0"/>
          <a:cs typeface="+mj-cs"/>
        </a:defRPr>
      </a:lvl1pPr>
      <a:lvl2pPr algn="ctr" rtl="0" eaLnBrk="0" fontAlgn="base" hangingPunct="0">
        <a:spcBef>
          <a:spcPct val="0"/>
        </a:spcBef>
        <a:spcAft>
          <a:spcPct val="0"/>
        </a:spcAft>
        <a:defRPr sz="3400" b="1">
          <a:solidFill>
            <a:schemeClr val="tx2"/>
          </a:solidFill>
          <a:latin typeface="Arial" charset="0"/>
          <a:ea typeface="ＭＳ Ｐゴシック" charset="0"/>
        </a:defRPr>
      </a:lvl2pPr>
      <a:lvl3pPr algn="ctr" rtl="0" eaLnBrk="0" fontAlgn="base" hangingPunct="0">
        <a:spcBef>
          <a:spcPct val="0"/>
        </a:spcBef>
        <a:spcAft>
          <a:spcPct val="0"/>
        </a:spcAft>
        <a:defRPr sz="3400" b="1">
          <a:solidFill>
            <a:schemeClr val="tx2"/>
          </a:solidFill>
          <a:latin typeface="Arial" charset="0"/>
          <a:ea typeface="ＭＳ Ｐゴシック" charset="0"/>
        </a:defRPr>
      </a:lvl3pPr>
      <a:lvl4pPr algn="ctr" rtl="0" eaLnBrk="0" fontAlgn="base" hangingPunct="0">
        <a:spcBef>
          <a:spcPct val="0"/>
        </a:spcBef>
        <a:spcAft>
          <a:spcPct val="0"/>
        </a:spcAft>
        <a:defRPr sz="3400" b="1">
          <a:solidFill>
            <a:schemeClr val="tx2"/>
          </a:solidFill>
          <a:latin typeface="Arial" charset="0"/>
          <a:ea typeface="ＭＳ Ｐゴシック" charset="0"/>
        </a:defRPr>
      </a:lvl4pPr>
      <a:lvl5pPr algn="ctr" rtl="0" eaLnBrk="0" fontAlgn="base" hangingPunct="0">
        <a:spcBef>
          <a:spcPct val="0"/>
        </a:spcBef>
        <a:spcAft>
          <a:spcPct val="0"/>
        </a:spcAft>
        <a:defRPr sz="3400" b="1">
          <a:solidFill>
            <a:schemeClr val="tx2"/>
          </a:solidFill>
          <a:latin typeface="Arial" charset="0"/>
          <a:ea typeface="ＭＳ Ｐゴシック" charset="0"/>
        </a:defRPr>
      </a:lvl5pPr>
      <a:lvl6pPr marL="457200" algn="ctr" rtl="0" fontAlgn="base">
        <a:spcBef>
          <a:spcPct val="0"/>
        </a:spcBef>
        <a:spcAft>
          <a:spcPct val="0"/>
        </a:spcAft>
        <a:defRPr sz="3400" b="1">
          <a:solidFill>
            <a:schemeClr val="tx2"/>
          </a:solidFill>
          <a:latin typeface="Arial" charset="0"/>
        </a:defRPr>
      </a:lvl6pPr>
      <a:lvl7pPr marL="914400" algn="ctr" rtl="0" fontAlgn="base">
        <a:spcBef>
          <a:spcPct val="0"/>
        </a:spcBef>
        <a:spcAft>
          <a:spcPct val="0"/>
        </a:spcAft>
        <a:defRPr sz="3400" b="1">
          <a:solidFill>
            <a:schemeClr val="tx2"/>
          </a:solidFill>
          <a:latin typeface="Arial" charset="0"/>
        </a:defRPr>
      </a:lvl7pPr>
      <a:lvl8pPr marL="1371600" algn="ctr" rtl="0" fontAlgn="base">
        <a:spcBef>
          <a:spcPct val="0"/>
        </a:spcBef>
        <a:spcAft>
          <a:spcPct val="0"/>
        </a:spcAft>
        <a:defRPr sz="3400" b="1">
          <a:solidFill>
            <a:schemeClr val="tx2"/>
          </a:solidFill>
          <a:latin typeface="Arial" charset="0"/>
        </a:defRPr>
      </a:lvl8pPr>
      <a:lvl9pPr marL="1828800" algn="ctr" rtl="0" fontAlgn="base">
        <a:spcBef>
          <a:spcPct val="0"/>
        </a:spcBef>
        <a:spcAft>
          <a:spcPct val="0"/>
        </a:spcAft>
        <a:defRPr sz="3400" b="1">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Times" charset="0"/>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lr>
          <a:schemeClr val="accent2"/>
        </a:buClr>
        <a:buFont typeface="Wingdings" pitchFamily="2" charset="2"/>
        <a:buChar char="w"/>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lr>
          <a:schemeClr val="accent1"/>
        </a:buClr>
        <a:buFont typeface="Wingdings" pitchFamily="2" charset="2"/>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lr>
          <a:schemeClr val="accent2"/>
        </a:buClr>
        <a:buFont typeface="Times" charset="0"/>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lr>
          <a:schemeClr val="tx2"/>
        </a:buClr>
        <a:buFont typeface="Wingdings" pitchFamily="2" charset="2"/>
        <a:buChar char="§"/>
        <a:defRPr sz="2000">
          <a:solidFill>
            <a:schemeClr val="tx1"/>
          </a:solidFill>
          <a:latin typeface="+mn-lt"/>
          <a:ea typeface="ＭＳ Ｐゴシック" charset="0"/>
        </a:defRPr>
      </a:lvl5pPr>
      <a:lvl6pPr marL="222885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6pPr>
      <a:lvl7pPr marL="268605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7pPr>
      <a:lvl8pPr marL="314325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8pPr>
      <a:lvl9pPr marL="360045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5650" name="AutoShape 2"/>
          <p:cNvSpPr>
            <a:spLocks noChangeArrowheads="1"/>
          </p:cNvSpPr>
          <p:nvPr/>
        </p:nvSpPr>
        <p:spPr bwMode="auto">
          <a:xfrm>
            <a:off x="0" y="1905000"/>
            <a:ext cx="381000" cy="4953000"/>
          </a:xfrm>
          <a:prstGeom prst="rtTriangle">
            <a:avLst/>
          </a:prstGeom>
          <a:gradFill rotWithShape="0">
            <a:gsLst>
              <a:gs pos="0">
                <a:schemeClr val="bg1"/>
              </a:gs>
              <a:gs pos="50000">
                <a:schemeClr val="bg1">
                  <a:gamma/>
                  <a:tint val="0"/>
                  <a:invGamma/>
                </a:schemeClr>
              </a:gs>
              <a:gs pos="100000">
                <a:schemeClr val="bg1"/>
              </a:gs>
            </a:gsLst>
            <a:lin ang="18900000" scaled="1"/>
          </a:gradFill>
          <a:ln w="9525">
            <a:noFill/>
            <a:miter lim="800000"/>
            <a:headEnd/>
            <a:tailEnd/>
          </a:ln>
          <a:effectLst/>
        </p:spPr>
        <p:txBody>
          <a:bodyPr wrap="none" anchor="ctr"/>
          <a:lstStyle/>
          <a:p>
            <a:pPr algn="ctr">
              <a:defRPr/>
            </a:pPr>
            <a:endParaRPr lang="en-US">
              <a:latin typeface="Times" pitchFamily="1" charset="0"/>
              <a:ea typeface="ＭＳ Ｐゴシック" pitchFamily="1" charset="-128"/>
            </a:endParaRPr>
          </a:p>
        </p:txBody>
      </p:sp>
      <p:sp>
        <p:nvSpPr>
          <p:cNvPr id="155651" name="AutoShape 3"/>
          <p:cNvSpPr>
            <a:spLocks noChangeArrowheads="1"/>
          </p:cNvSpPr>
          <p:nvPr/>
        </p:nvSpPr>
        <p:spPr bwMode="auto">
          <a:xfrm flipH="1">
            <a:off x="8686800" y="1905000"/>
            <a:ext cx="454025" cy="4953000"/>
          </a:xfrm>
          <a:prstGeom prst="rtTriangle">
            <a:avLst/>
          </a:prstGeom>
          <a:gradFill rotWithShape="0">
            <a:gsLst>
              <a:gs pos="0">
                <a:schemeClr val="bg1"/>
              </a:gs>
              <a:gs pos="50000">
                <a:schemeClr val="bg1">
                  <a:gamma/>
                  <a:tint val="0"/>
                  <a:invGamma/>
                </a:schemeClr>
              </a:gs>
              <a:gs pos="100000">
                <a:schemeClr val="bg1"/>
              </a:gs>
            </a:gsLst>
            <a:lin ang="2700000" scaled="1"/>
          </a:gradFill>
          <a:ln w="9525">
            <a:noFill/>
            <a:miter lim="800000"/>
            <a:headEnd/>
            <a:tailEnd/>
          </a:ln>
          <a:effectLst/>
        </p:spPr>
        <p:txBody>
          <a:bodyPr wrap="none" anchor="ctr"/>
          <a:lstStyle/>
          <a:p>
            <a:pPr algn="ctr">
              <a:defRPr/>
            </a:pPr>
            <a:endParaRPr lang="en-US">
              <a:latin typeface="Times" pitchFamily="1" charset="0"/>
              <a:ea typeface="ＭＳ Ｐゴシック" pitchFamily="1" charset="-128"/>
            </a:endParaRPr>
          </a:p>
        </p:txBody>
      </p:sp>
      <p:sp>
        <p:nvSpPr>
          <p:cNvPr id="155654" name="Rectangle 6"/>
          <p:cNvSpPr>
            <a:spLocks noGrp="1" noChangeArrowheads="1"/>
          </p:cNvSpPr>
          <p:nvPr>
            <p:ph type="sldNum" sz="quarter" idx="4"/>
          </p:nvPr>
        </p:nvSpPr>
        <p:spPr bwMode="auto">
          <a:xfrm>
            <a:off x="8686800" y="6553200"/>
            <a:ext cx="457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fld id="{D1DE50A5-52CE-45A5-B208-2A9D3ED981B6}" type="slidenum">
              <a:rPr lang="en-US"/>
              <a:pPr>
                <a:defRPr/>
              </a:pPr>
              <a:t>‹#›</a:t>
            </a:fld>
            <a:endParaRPr lang="en-US"/>
          </a:p>
        </p:txBody>
      </p:sp>
      <p:grpSp>
        <p:nvGrpSpPr>
          <p:cNvPr id="2053" name="Group 7"/>
          <p:cNvGrpSpPr>
            <a:grpSpLocks/>
          </p:cNvGrpSpPr>
          <p:nvPr/>
        </p:nvGrpSpPr>
        <p:grpSpPr bwMode="auto">
          <a:xfrm>
            <a:off x="0" y="0"/>
            <a:ext cx="9144000" cy="1143000"/>
            <a:chOff x="0" y="0"/>
            <a:chExt cx="5760" cy="1104"/>
          </a:xfrm>
        </p:grpSpPr>
        <p:grpSp>
          <p:nvGrpSpPr>
            <p:cNvPr id="2058" name="Group 8"/>
            <p:cNvGrpSpPr>
              <a:grpSpLocks/>
            </p:cNvGrpSpPr>
            <p:nvPr userDrawn="1"/>
          </p:nvGrpSpPr>
          <p:grpSpPr bwMode="auto">
            <a:xfrm>
              <a:off x="4" y="768"/>
              <a:ext cx="5756" cy="240"/>
              <a:chOff x="0" y="768"/>
              <a:chExt cx="5760" cy="197"/>
            </a:xfrm>
          </p:grpSpPr>
          <p:sp>
            <p:nvSpPr>
              <p:cNvPr id="2062" name="Rectangle 9"/>
              <p:cNvSpPr>
                <a:spLocks noChangeArrowheads="1"/>
              </p:cNvSpPr>
              <p:nvPr/>
            </p:nvSpPr>
            <p:spPr bwMode="auto">
              <a:xfrm flipV="1">
                <a:off x="0" y="781"/>
                <a:ext cx="5760" cy="48"/>
              </a:xfrm>
              <a:prstGeom prst="rect">
                <a:avLst/>
              </a:prstGeom>
              <a:solidFill>
                <a:schemeClr val="bg1"/>
              </a:solidFill>
              <a:ln w="9525">
                <a:noFill/>
                <a:miter lim="800000"/>
                <a:headEnd/>
                <a:tailEnd/>
              </a:ln>
            </p:spPr>
            <p:txBody>
              <a:bodyPr wrap="none" anchor="ctr"/>
              <a:lstStyle/>
              <a:p>
                <a:pPr>
                  <a:defRPr/>
                </a:pPr>
                <a:endParaRPr lang="en-US"/>
              </a:p>
            </p:txBody>
          </p:sp>
          <p:sp>
            <p:nvSpPr>
              <p:cNvPr id="155658" name="Rectangle 10"/>
              <p:cNvSpPr>
                <a:spLocks noChangeArrowheads="1"/>
              </p:cNvSpPr>
              <p:nvPr/>
            </p:nvSpPr>
            <p:spPr bwMode="auto">
              <a:xfrm>
                <a:off x="0" y="829"/>
                <a:ext cx="5760" cy="115"/>
              </a:xfrm>
              <a:prstGeom prst="rect">
                <a:avLst/>
              </a:prstGeom>
              <a:gradFill rotWithShape="0">
                <a:gsLst>
                  <a:gs pos="0">
                    <a:schemeClr val="accent1"/>
                  </a:gs>
                  <a:gs pos="100000">
                    <a:schemeClr val="accent1">
                      <a:gamma/>
                      <a:tint val="42745"/>
                      <a:invGamma/>
                    </a:schemeClr>
                  </a:gs>
                </a:gsLst>
                <a:lin ang="5400000" scaled="1"/>
              </a:gradFill>
              <a:ln w="9525">
                <a:noFill/>
                <a:miter lim="800000"/>
                <a:headEnd/>
                <a:tailEnd/>
              </a:ln>
              <a:effectLst/>
            </p:spPr>
            <p:txBody>
              <a:bodyPr wrap="none" anchor="ctr"/>
              <a:lstStyle/>
              <a:p>
                <a:pPr>
                  <a:defRPr/>
                </a:pPr>
                <a:endParaRPr lang="en-US">
                  <a:latin typeface="Arial" charset="0"/>
                  <a:ea typeface="ＭＳ Ｐゴシック" pitchFamily="1" charset="-128"/>
                </a:endParaRPr>
              </a:p>
            </p:txBody>
          </p:sp>
          <p:sp>
            <p:nvSpPr>
              <p:cNvPr id="155659" name="Rectangle 11"/>
              <p:cNvSpPr>
                <a:spLocks noChangeArrowheads="1"/>
              </p:cNvSpPr>
              <p:nvPr/>
            </p:nvSpPr>
            <p:spPr bwMode="auto">
              <a:xfrm>
                <a:off x="0" y="768"/>
                <a:ext cx="5760" cy="13"/>
              </a:xfrm>
              <a:prstGeom prst="rect">
                <a:avLst/>
              </a:prstGeom>
              <a:gradFill rotWithShape="0">
                <a:gsLst>
                  <a:gs pos="0">
                    <a:schemeClr val="tx2"/>
                  </a:gs>
                  <a:gs pos="100000">
                    <a:schemeClr val="tx2">
                      <a:gamma/>
                      <a:tint val="51765"/>
                      <a:invGamma/>
                    </a:schemeClr>
                  </a:gs>
                </a:gsLst>
                <a:lin ang="5400000" scaled="1"/>
              </a:gradFill>
              <a:ln w="9525">
                <a:noFill/>
                <a:miter lim="800000"/>
                <a:headEnd/>
                <a:tailEnd/>
              </a:ln>
              <a:effectLst/>
            </p:spPr>
            <p:txBody>
              <a:bodyPr wrap="none" anchor="ctr"/>
              <a:lstStyle/>
              <a:p>
                <a:pPr>
                  <a:defRPr/>
                </a:pPr>
                <a:endParaRPr lang="en-US">
                  <a:latin typeface="Arial" charset="0"/>
                  <a:ea typeface="ＭＳ Ｐゴシック" pitchFamily="1" charset="-128"/>
                </a:endParaRPr>
              </a:p>
            </p:txBody>
          </p:sp>
          <p:sp>
            <p:nvSpPr>
              <p:cNvPr id="155660" name="Rectangle 12"/>
              <p:cNvSpPr>
                <a:spLocks noChangeArrowheads="1"/>
              </p:cNvSpPr>
              <p:nvPr/>
            </p:nvSpPr>
            <p:spPr bwMode="auto">
              <a:xfrm flipV="1">
                <a:off x="0" y="942"/>
                <a:ext cx="5760" cy="23"/>
              </a:xfrm>
              <a:prstGeom prst="rect">
                <a:avLst/>
              </a:prstGeom>
              <a:gradFill rotWithShape="0">
                <a:gsLst>
                  <a:gs pos="0">
                    <a:schemeClr val="accent1">
                      <a:gamma/>
                      <a:tint val="42745"/>
                      <a:invGamma/>
                    </a:schemeClr>
                  </a:gs>
                  <a:gs pos="100000">
                    <a:schemeClr val="accent1"/>
                  </a:gs>
                </a:gsLst>
                <a:lin ang="5400000" scaled="1"/>
              </a:gradFill>
              <a:ln w="9525">
                <a:noFill/>
                <a:miter lim="800000"/>
                <a:headEnd/>
                <a:tailEnd/>
              </a:ln>
              <a:effectLst/>
            </p:spPr>
            <p:txBody>
              <a:bodyPr rot="10800000" wrap="none" anchor="ctr"/>
              <a:lstStyle/>
              <a:p>
                <a:pPr algn="ctr">
                  <a:defRPr/>
                </a:pPr>
                <a:endParaRPr lang="en-US">
                  <a:latin typeface="Times" pitchFamily="1" charset="0"/>
                  <a:ea typeface="ＭＳ Ｐゴシック" pitchFamily="1" charset="-128"/>
                </a:endParaRPr>
              </a:p>
            </p:txBody>
          </p:sp>
          <p:sp>
            <p:nvSpPr>
              <p:cNvPr id="2066" name="Rectangle 13"/>
              <p:cNvSpPr>
                <a:spLocks noChangeArrowheads="1"/>
              </p:cNvSpPr>
              <p:nvPr/>
            </p:nvSpPr>
            <p:spPr bwMode="auto">
              <a:xfrm>
                <a:off x="0" y="824"/>
                <a:ext cx="5760" cy="24"/>
              </a:xfrm>
              <a:prstGeom prst="rect">
                <a:avLst/>
              </a:prstGeom>
              <a:gradFill rotWithShape="0">
                <a:gsLst>
                  <a:gs pos="0">
                    <a:schemeClr val="bg1"/>
                  </a:gs>
                  <a:gs pos="100000">
                    <a:schemeClr val="accent1"/>
                  </a:gs>
                </a:gsLst>
                <a:lin ang="5400000" scaled="1"/>
              </a:gradFill>
              <a:ln w="9525">
                <a:noFill/>
                <a:miter lim="800000"/>
                <a:headEnd/>
                <a:tailEnd/>
              </a:ln>
            </p:spPr>
            <p:txBody>
              <a:bodyPr wrap="none" anchor="ctr"/>
              <a:lstStyle/>
              <a:p>
                <a:pPr>
                  <a:defRPr/>
                </a:pPr>
                <a:endParaRPr lang="en-US"/>
              </a:p>
            </p:txBody>
          </p:sp>
        </p:grpSp>
        <p:sp>
          <p:nvSpPr>
            <p:cNvPr id="2059" name="Rectangle 14" descr="aqbg"/>
            <p:cNvSpPr>
              <a:spLocks noChangeArrowheads="1"/>
            </p:cNvSpPr>
            <p:nvPr/>
          </p:nvSpPr>
          <p:spPr bwMode="auto">
            <a:xfrm>
              <a:off x="0" y="0"/>
              <a:ext cx="5760" cy="768"/>
            </a:xfrm>
            <a:prstGeom prst="rect">
              <a:avLst/>
            </a:prstGeom>
            <a:blipFill dpi="0" rotWithShape="1">
              <a:blip r:embed="rId13" cstate="print"/>
              <a:srcRect/>
              <a:tile tx="0" ty="0" sx="100000" sy="100000" flip="none" algn="tl"/>
            </a:blipFill>
            <a:ln w="9525">
              <a:noFill/>
              <a:miter lim="800000"/>
              <a:headEnd/>
              <a:tailEnd/>
            </a:ln>
          </p:spPr>
          <p:txBody>
            <a:bodyPr wrap="none" anchor="ctr"/>
            <a:lstStyle/>
            <a:p>
              <a:pPr>
                <a:defRPr/>
              </a:pPr>
              <a:endParaRPr lang="en-US"/>
            </a:p>
          </p:txBody>
        </p:sp>
        <p:sp>
          <p:nvSpPr>
            <p:cNvPr id="2060" name="Rectangle 15"/>
            <p:cNvSpPr>
              <a:spLocks noChangeArrowheads="1"/>
            </p:cNvSpPr>
            <p:nvPr/>
          </p:nvSpPr>
          <p:spPr bwMode="auto">
            <a:xfrm>
              <a:off x="2" y="1007"/>
              <a:ext cx="5758" cy="97"/>
            </a:xfrm>
            <a:prstGeom prst="rect">
              <a:avLst/>
            </a:prstGeom>
            <a:gradFill rotWithShape="1">
              <a:gsLst>
                <a:gs pos="0">
                  <a:srgbClr val="777777"/>
                </a:gs>
                <a:gs pos="100000">
                  <a:srgbClr val="FFFFFF"/>
                </a:gs>
              </a:gsLst>
              <a:lin ang="5400000" scaled="1"/>
            </a:gradFill>
            <a:ln w="9525">
              <a:noFill/>
              <a:miter lim="800000"/>
              <a:headEnd/>
              <a:tailEnd/>
            </a:ln>
          </p:spPr>
          <p:txBody>
            <a:bodyPr wrap="none" anchor="ctr"/>
            <a:lstStyle/>
            <a:p>
              <a:pPr>
                <a:defRPr/>
              </a:pPr>
              <a:endParaRPr lang="en-US"/>
            </a:p>
          </p:txBody>
        </p:sp>
        <p:sp>
          <p:nvSpPr>
            <p:cNvPr id="2061" name="Rectangle 16"/>
            <p:cNvSpPr>
              <a:spLocks noChangeArrowheads="1"/>
            </p:cNvSpPr>
            <p:nvPr/>
          </p:nvSpPr>
          <p:spPr bwMode="auto">
            <a:xfrm>
              <a:off x="3" y="747"/>
              <a:ext cx="5757" cy="46"/>
            </a:xfrm>
            <a:prstGeom prst="rect">
              <a:avLst/>
            </a:prstGeom>
            <a:solidFill>
              <a:srgbClr val="777777">
                <a:alpha val="30980"/>
              </a:srgbClr>
            </a:solidFill>
            <a:ln w="9525">
              <a:noFill/>
              <a:miter lim="800000"/>
              <a:headEnd/>
              <a:tailEnd/>
            </a:ln>
          </p:spPr>
          <p:txBody>
            <a:bodyPr wrap="none" anchor="ctr"/>
            <a:lstStyle/>
            <a:p>
              <a:pPr>
                <a:defRPr/>
              </a:pPr>
              <a:endParaRPr lang="en-US"/>
            </a:p>
          </p:txBody>
        </p:sp>
      </p:grpSp>
      <p:sp>
        <p:nvSpPr>
          <p:cNvPr id="2054" name="Rectangle 17"/>
          <p:cNvSpPr>
            <a:spLocks noGrp="1" noChangeArrowheads="1"/>
          </p:cNvSpPr>
          <p:nvPr>
            <p:ph type="title"/>
          </p:nvPr>
        </p:nvSpPr>
        <p:spPr bwMode="auto">
          <a:xfrm>
            <a:off x="228600" y="228600"/>
            <a:ext cx="89154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5" name="Rectangle 18"/>
          <p:cNvSpPr>
            <a:spLocks noGrp="1" noChangeArrowheads="1"/>
          </p:cNvSpPr>
          <p:nvPr>
            <p:ph type="body" idx="1"/>
          </p:nvPr>
        </p:nvSpPr>
        <p:spPr bwMode="auto">
          <a:xfrm>
            <a:off x="228600" y="1295400"/>
            <a:ext cx="8610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Date Placeholder 18"/>
          <p:cNvSpPr>
            <a:spLocks noGrp="1" noChangeArrowheads="1"/>
          </p:cNvSpPr>
          <p:nvPr>
            <p:ph type="dt" sz="half" idx="2"/>
          </p:nvPr>
        </p:nvSpPr>
        <p:spPr bwMode="auto">
          <a:xfrm>
            <a:off x="0" y="6553200"/>
            <a:ext cx="2057400" cy="3048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ＭＳ Ｐゴシック" charset="0"/>
              </a:defRPr>
            </a:lvl1pPr>
          </a:lstStyle>
          <a:p>
            <a:pPr>
              <a:defRPr/>
            </a:pPr>
            <a:r>
              <a:rPr lang="en-US"/>
              <a:t>15-411 Fall 2011</a:t>
            </a:r>
          </a:p>
        </p:txBody>
      </p:sp>
      <p:sp>
        <p:nvSpPr>
          <p:cNvPr id="20" name="Footer Placeholder 19"/>
          <p:cNvSpPr>
            <a:spLocks noGrp="1" noChangeArrowheads="1"/>
          </p:cNvSpPr>
          <p:nvPr>
            <p:ph type="ftr" sz="quarter" idx="3"/>
          </p:nvPr>
        </p:nvSpPr>
        <p:spPr bwMode="auto">
          <a:xfrm>
            <a:off x="1371600" y="6553200"/>
            <a:ext cx="7162800" cy="3048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ＭＳ Ｐゴシック" charset="0"/>
                <a:sym typeface="Symbol" charset="0"/>
              </a:defRPr>
            </a:lvl1pPr>
          </a:lstStyle>
          <a:p>
            <a:pPr>
              <a:defRPr/>
            </a:pPr>
            <a:r>
              <a:rPr lang="en-US"/>
              <a:t> 2011 Carnegie Mellon University</a:t>
            </a:r>
          </a:p>
        </p:txBody>
      </p:sp>
    </p:spTree>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hf hdr="0"/>
  <p:txStyles>
    <p:titleStyle>
      <a:lvl1pPr algn="ctr" rtl="0" eaLnBrk="0" fontAlgn="base" hangingPunct="0">
        <a:spcBef>
          <a:spcPct val="0"/>
        </a:spcBef>
        <a:spcAft>
          <a:spcPct val="0"/>
        </a:spcAft>
        <a:defRPr sz="3400" b="1">
          <a:solidFill>
            <a:schemeClr val="tx2"/>
          </a:solidFill>
          <a:latin typeface="+mj-lt"/>
          <a:ea typeface="+mj-ea"/>
          <a:cs typeface="+mj-cs"/>
        </a:defRPr>
      </a:lvl1pPr>
      <a:lvl2pPr algn="ctr" rtl="0" eaLnBrk="0" fontAlgn="base" hangingPunct="0">
        <a:spcBef>
          <a:spcPct val="0"/>
        </a:spcBef>
        <a:spcAft>
          <a:spcPct val="0"/>
        </a:spcAft>
        <a:defRPr sz="3400" b="1">
          <a:solidFill>
            <a:schemeClr val="tx2"/>
          </a:solidFill>
          <a:latin typeface="Arial" charset="0"/>
          <a:ea typeface="ＭＳ Ｐゴシック" charset="0"/>
        </a:defRPr>
      </a:lvl2pPr>
      <a:lvl3pPr algn="ctr" rtl="0" eaLnBrk="0" fontAlgn="base" hangingPunct="0">
        <a:spcBef>
          <a:spcPct val="0"/>
        </a:spcBef>
        <a:spcAft>
          <a:spcPct val="0"/>
        </a:spcAft>
        <a:defRPr sz="3400" b="1">
          <a:solidFill>
            <a:schemeClr val="tx2"/>
          </a:solidFill>
          <a:latin typeface="Arial" charset="0"/>
          <a:ea typeface="ＭＳ Ｐゴシック" charset="0"/>
        </a:defRPr>
      </a:lvl3pPr>
      <a:lvl4pPr algn="ctr" rtl="0" eaLnBrk="0" fontAlgn="base" hangingPunct="0">
        <a:spcBef>
          <a:spcPct val="0"/>
        </a:spcBef>
        <a:spcAft>
          <a:spcPct val="0"/>
        </a:spcAft>
        <a:defRPr sz="3400" b="1">
          <a:solidFill>
            <a:schemeClr val="tx2"/>
          </a:solidFill>
          <a:latin typeface="Arial" charset="0"/>
          <a:ea typeface="ＭＳ Ｐゴシック" charset="0"/>
        </a:defRPr>
      </a:lvl4pPr>
      <a:lvl5pPr algn="ctr" rtl="0" eaLnBrk="0" fontAlgn="base" hangingPunct="0">
        <a:spcBef>
          <a:spcPct val="0"/>
        </a:spcBef>
        <a:spcAft>
          <a:spcPct val="0"/>
        </a:spcAft>
        <a:defRPr sz="3400" b="1">
          <a:solidFill>
            <a:schemeClr val="tx2"/>
          </a:solidFill>
          <a:latin typeface="Arial" charset="0"/>
          <a:ea typeface="ＭＳ Ｐゴシック" charset="0"/>
        </a:defRPr>
      </a:lvl5pPr>
      <a:lvl6pPr marL="457200" algn="ctr" rtl="0" eaLnBrk="0" fontAlgn="base" hangingPunct="0">
        <a:spcBef>
          <a:spcPct val="0"/>
        </a:spcBef>
        <a:spcAft>
          <a:spcPct val="0"/>
        </a:spcAft>
        <a:defRPr sz="3400" b="1">
          <a:solidFill>
            <a:schemeClr val="tx2"/>
          </a:solidFill>
          <a:latin typeface="Arial" charset="0"/>
          <a:ea typeface="ＭＳ Ｐゴシック" charset="0"/>
        </a:defRPr>
      </a:lvl6pPr>
      <a:lvl7pPr marL="914400" algn="ctr" rtl="0" eaLnBrk="0" fontAlgn="base" hangingPunct="0">
        <a:spcBef>
          <a:spcPct val="0"/>
        </a:spcBef>
        <a:spcAft>
          <a:spcPct val="0"/>
        </a:spcAft>
        <a:defRPr sz="3400" b="1">
          <a:solidFill>
            <a:schemeClr val="tx2"/>
          </a:solidFill>
          <a:latin typeface="Arial" charset="0"/>
          <a:ea typeface="ＭＳ Ｐゴシック" charset="0"/>
        </a:defRPr>
      </a:lvl7pPr>
      <a:lvl8pPr marL="1371600" algn="ctr" rtl="0" eaLnBrk="0" fontAlgn="base" hangingPunct="0">
        <a:spcBef>
          <a:spcPct val="0"/>
        </a:spcBef>
        <a:spcAft>
          <a:spcPct val="0"/>
        </a:spcAft>
        <a:defRPr sz="3400" b="1">
          <a:solidFill>
            <a:schemeClr val="tx2"/>
          </a:solidFill>
          <a:latin typeface="Arial" charset="0"/>
          <a:ea typeface="ＭＳ Ｐゴシック" charset="0"/>
        </a:defRPr>
      </a:lvl8pPr>
      <a:lvl9pPr marL="1828800" algn="ctr" rtl="0" eaLnBrk="0" fontAlgn="base" hangingPunct="0">
        <a:spcBef>
          <a:spcPct val="0"/>
        </a:spcBef>
        <a:spcAft>
          <a:spcPct val="0"/>
        </a:spcAft>
        <a:defRPr sz="3400" b="1">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lr>
          <a:schemeClr val="accent1"/>
        </a:buClr>
        <a:buFont typeface="Times"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w"/>
        <a:defRPr sz="2800">
          <a:solidFill>
            <a:schemeClr val="tx1"/>
          </a:solidFill>
          <a:latin typeface="+mn-lt"/>
          <a:ea typeface="+mn-ea"/>
        </a:defRPr>
      </a:lvl2pPr>
      <a:lvl3pPr marL="1085850" indent="-228600" algn="l" rtl="0" eaLnBrk="0" fontAlgn="base" hangingPunct="0">
        <a:spcBef>
          <a:spcPct val="20000"/>
        </a:spcBef>
        <a:spcAft>
          <a:spcPct val="0"/>
        </a:spcAft>
        <a:buClr>
          <a:schemeClr val="accent1"/>
        </a:buClr>
        <a:buFont typeface="Wingdings" pitchFamily="2" charset="2"/>
        <a:buChar char="§"/>
        <a:defRPr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Font typeface="Times" charset="0"/>
        <a:buChar char="•"/>
        <a:defRPr sz="2000">
          <a:solidFill>
            <a:schemeClr val="tx1"/>
          </a:solidFill>
          <a:latin typeface="+mn-lt"/>
          <a:ea typeface="+mn-ea"/>
        </a:defRPr>
      </a:lvl4pPr>
      <a:lvl5pPr marL="1771650" indent="-228600" algn="l" rtl="0" eaLnBrk="0" fontAlgn="base" hangingPunct="0">
        <a:spcBef>
          <a:spcPct val="20000"/>
        </a:spcBef>
        <a:spcAft>
          <a:spcPct val="0"/>
        </a:spcAft>
        <a:buClr>
          <a:schemeClr val="tx2"/>
        </a:buClr>
        <a:buFont typeface="Wingdings" pitchFamily="2" charset="2"/>
        <a:buChar char="§"/>
        <a:defRPr sz="2000">
          <a:solidFill>
            <a:schemeClr val="tx1"/>
          </a:solidFill>
          <a:latin typeface="+mn-lt"/>
          <a:ea typeface="+mn-ea"/>
        </a:defRPr>
      </a:lvl5pPr>
      <a:lvl6pPr marL="2228850" indent="-228600" algn="l" rtl="0" eaLnBrk="0" fontAlgn="base" hangingPunct="0">
        <a:spcBef>
          <a:spcPct val="20000"/>
        </a:spcBef>
        <a:spcAft>
          <a:spcPct val="0"/>
        </a:spcAft>
        <a:buClr>
          <a:schemeClr val="tx2"/>
        </a:buClr>
        <a:buFont typeface="Wingdings" charset="0"/>
        <a:buChar char="§"/>
        <a:defRPr sz="2000">
          <a:solidFill>
            <a:schemeClr val="tx1"/>
          </a:solidFill>
          <a:latin typeface="+mn-lt"/>
          <a:ea typeface="+mn-ea"/>
        </a:defRPr>
      </a:lvl6pPr>
      <a:lvl7pPr marL="2686050" indent="-228600" algn="l" rtl="0" eaLnBrk="0" fontAlgn="base" hangingPunct="0">
        <a:spcBef>
          <a:spcPct val="20000"/>
        </a:spcBef>
        <a:spcAft>
          <a:spcPct val="0"/>
        </a:spcAft>
        <a:buClr>
          <a:schemeClr val="tx2"/>
        </a:buClr>
        <a:buFont typeface="Wingdings" charset="0"/>
        <a:buChar char="§"/>
        <a:defRPr sz="2000">
          <a:solidFill>
            <a:schemeClr val="tx1"/>
          </a:solidFill>
          <a:latin typeface="+mn-lt"/>
          <a:ea typeface="+mn-ea"/>
        </a:defRPr>
      </a:lvl7pPr>
      <a:lvl8pPr marL="3143250" indent="-228600" algn="l" rtl="0" eaLnBrk="0" fontAlgn="base" hangingPunct="0">
        <a:spcBef>
          <a:spcPct val="20000"/>
        </a:spcBef>
        <a:spcAft>
          <a:spcPct val="0"/>
        </a:spcAft>
        <a:buClr>
          <a:schemeClr val="tx2"/>
        </a:buClr>
        <a:buFont typeface="Wingdings" charset="0"/>
        <a:buChar char="§"/>
        <a:defRPr sz="2000">
          <a:solidFill>
            <a:schemeClr val="tx1"/>
          </a:solidFill>
          <a:latin typeface="+mn-lt"/>
          <a:ea typeface="+mn-ea"/>
        </a:defRPr>
      </a:lvl8pPr>
      <a:lvl9pPr marL="3600450" indent="-228600" algn="l" rtl="0" eaLnBrk="0" fontAlgn="base" hangingPunct="0">
        <a:spcBef>
          <a:spcPct val="20000"/>
        </a:spcBef>
        <a:spcAft>
          <a:spcPct val="0"/>
        </a:spcAft>
        <a:buClr>
          <a:schemeClr val="tx2"/>
        </a:buClr>
        <a:buFont typeface="Wingdings" charset="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52400" y="1371600"/>
            <a:ext cx="8763000" cy="2057400"/>
          </a:xfrm>
        </p:spPr>
        <p:txBody>
          <a:bodyPr/>
          <a:lstStyle/>
          <a:p>
            <a:pPr eaLnBrk="1" hangingPunct="1"/>
            <a:r>
              <a:rPr lang="en-US" sz="4800"/>
              <a:t>Security:</a:t>
            </a:r>
            <a:br>
              <a:rPr lang="en-US" sz="4800"/>
            </a:br>
            <a:r>
              <a:rPr lang="en-US" sz="4800"/>
              <a:t>An Overview of Cryptographic Techniques</a:t>
            </a:r>
          </a:p>
        </p:txBody>
      </p:sp>
      <p:sp>
        <p:nvSpPr>
          <p:cNvPr id="7171" name="Rectangle 3"/>
          <p:cNvSpPr>
            <a:spLocks noGrp="1" noChangeArrowheads="1"/>
          </p:cNvSpPr>
          <p:nvPr>
            <p:ph type="subTitle" idx="1"/>
          </p:nvPr>
        </p:nvSpPr>
        <p:spPr/>
        <p:txBody>
          <a:bodyPr/>
          <a:lstStyle/>
          <a:p>
            <a:pPr eaLnBrk="1" hangingPunct="1"/>
            <a:r>
              <a:rPr lang="en-US"/>
              <a:t>14-736</a:t>
            </a:r>
            <a:br>
              <a:rPr lang="en-US" dirty="0"/>
            </a:br>
            <a:br>
              <a:rPr lang="en-US" dirty="0"/>
            </a:br>
            <a:r>
              <a:rPr lang="en-US" sz="2000" dirty="0"/>
              <a:t>With slides from: </a:t>
            </a:r>
            <a:r>
              <a:rPr lang="en-US" sz="2000" dirty="0" err="1"/>
              <a:t>Debabrata</a:t>
            </a:r>
            <a:r>
              <a:rPr lang="en-US" sz="2000" dirty="0"/>
              <a:t> Dash, Nick </a:t>
            </a:r>
            <a:r>
              <a:rPr lang="en-US" sz="2000" dirty="0" err="1"/>
              <a:t>Feamster</a:t>
            </a:r>
            <a:r>
              <a:rPr lang="en-US" sz="2000" dirty="0"/>
              <a:t>, Gregory </a:t>
            </a:r>
            <a:r>
              <a:rPr lang="en-US" sz="2000" dirty="0" err="1"/>
              <a:t>Kesden</a:t>
            </a:r>
            <a:r>
              <a:rPr lang="en-US" sz="2000" dirty="0"/>
              <a:t>, Vyas </a:t>
            </a:r>
            <a:r>
              <a:rPr lang="en-US" sz="2000" dirty="0" err="1"/>
              <a:t>Sekar</a:t>
            </a:r>
            <a:r>
              <a:rPr lang="en-US" sz="2000" dirty="0"/>
              <a:t> and others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sldNum" sz="quarter" idx="11"/>
          </p:nvPr>
        </p:nvSpPr>
        <p:spPr>
          <a:noFill/>
        </p:spPr>
        <p:txBody>
          <a:bodyPr/>
          <a:lstStyle/>
          <a:p>
            <a:fld id="{EB4B3210-34BF-447D-8F56-135407678535}" type="slidenum">
              <a:rPr lang="en-US" smtClean="0"/>
              <a:pPr/>
              <a:t>10</a:t>
            </a:fld>
            <a:endParaRPr lang="en-US"/>
          </a:p>
        </p:txBody>
      </p:sp>
      <p:sp>
        <p:nvSpPr>
          <p:cNvPr id="16387" name="Rectangle 2"/>
          <p:cNvSpPr>
            <a:spLocks noGrp="1" noChangeArrowheads="1"/>
          </p:cNvSpPr>
          <p:nvPr>
            <p:ph type="title"/>
          </p:nvPr>
        </p:nvSpPr>
        <p:spPr/>
        <p:txBody>
          <a:bodyPr/>
          <a:lstStyle/>
          <a:p>
            <a:pPr eaLnBrk="1" hangingPunct="1"/>
            <a:r>
              <a:rPr lang="en-US">
                <a:ea typeface="ＭＳ Ｐゴシック" pitchFamily="34" charset="-128"/>
              </a:rPr>
              <a:t>Symmetric Key: Confidentiality</a:t>
            </a:r>
          </a:p>
        </p:txBody>
      </p:sp>
      <p:sp>
        <p:nvSpPr>
          <p:cNvPr id="16388" name="Rectangle 3"/>
          <p:cNvSpPr>
            <a:spLocks noGrp="1" noChangeArrowheads="1"/>
          </p:cNvSpPr>
          <p:nvPr>
            <p:ph type="body" idx="1"/>
          </p:nvPr>
        </p:nvSpPr>
        <p:spPr>
          <a:xfrm>
            <a:off x="381000" y="1295400"/>
            <a:ext cx="8229600" cy="685800"/>
          </a:xfrm>
        </p:spPr>
        <p:txBody>
          <a:bodyPr/>
          <a:lstStyle/>
          <a:p>
            <a:pPr eaLnBrk="1" hangingPunct="1"/>
            <a:r>
              <a:rPr lang="en-US">
                <a:ea typeface="ＭＳ Ｐゴシック" pitchFamily="34" charset="-128"/>
              </a:rPr>
              <a:t>Stream Ciphers (ex: RC4)</a:t>
            </a:r>
          </a:p>
        </p:txBody>
      </p:sp>
      <p:sp>
        <p:nvSpPr>
          <p:cNvPr id="16389" name="Rectangle 7"/>
          <p:cNvSpPr>
            <a:spLocks noChangeArrowheads="1"/>
          </p:cNvSpPr>
          <p:nvPr/>
        </p:nvSpPr>
        <p:spPr bwMode="auto">
          <a:xfrm>
            <a:off x="2819400" y="2133600"/>
            <a:ext cx="1371600" cy="685800"/>
          </a:xfrm>
          <a:prstGeom prst="rect">
            <a:avLst/>
          </a:prstGeom>
          <a:solidFill>
            <a:schemeClr val="accent1"/>
          </a:solidFill>
          <a:ln w="9525">
            <a:solidFill>
              <a:schemeClr val="tx1"/>
            </a:solidFill>
            <a:miter lim="800000"/>
            <a:headEnd/>
            <a:tailEnd/>
          </a:ln>
        </p:spPr>
        <p:txBody>
          <a:bodyPr wrap="none" anchor="ctr"/>
          <a:lstStyle/>
          <a:p>
            <a:pPr algn="ctr"/>
            <a:r>
              <a:rPr lang="en-US" sz="1800"/>
              <a:t>PRNG</a:t>
            </a:r>
          </a:p>
        </p:txBody>
      </p:sp>
      <p:pic>
        <p:nvPicPr>
          <p:cNvPr id="16390" name="Picture 8" descr="BS00768_[1]"/>
          <p:cNvPicPr>
            <a:picLocks noChangeAspect="1" noChangeArrowheads="1"/>
          </p:cNvPicPr>
          <p:nvPr/>
        </p:nvPicPr>
        <p:blipFill>
          <a:blip r:embed="rId3" cstate="print"/>
          <a:srcRect/>
          <a:stretch>
            <a:fillRect/>
          </a:stretch>
        </p:blipFill>
        <p:spPr bwMode="auto">
          <a:xfrm flipH="1" flipV="1">
            <a:off x="1752600" y="2286000"/>
            <a:ext cx="465138" cy="241300"/>
          </a:xfrm>
          <a:prstGeom prst="rect">
            <a:avLst/>
          </a:prstGeom>
          <a:noFill/>
          <a:ln w="9525">
            <a:noFill/>
            <a:miter lim="800000"/>
            <a:headEnd/>
            <a:tailEnd/>
          </a:ln>
        </p:spPr>
      </p:pic>
      <p:sp>
        <p:nvSpPr>
          <p:cNvPr id="16391" name="Line 9"/>
          <p:cNvSpPr>
            <a:spLocks noChangeShapeType="1"/>
          </p:cNvSpPr>
          <p:nvPr/>
        </p:nvSpPr>
        <p:spPr bwMode="auto">
          <a:xfrm>
            <a:off x="2286000" y="2362200"/>
            <a:ext cx="381000" cy="0"/>
          </a:xfrm>
          <a:prstGeom prst="line">
            <a:avLst/>
          </a:prstGeom>
          <a:noFill/>
          <a:ln w="9525">
            <a:solidFill>
              <a:schemeClr val="tx1"/>
            </a:solidFill>
            <a:round/>
            <a:headEnd/>
            <a:tailEnd type="triangle" w="med" len="med"/>
          </a:ln>
        </p:spPr>
        <p:txBody>
          <a:bodyPr/>
          <a:lstStyle/>
          <a:p>
            <a:endParaRPr lang="en-US"/>
          </a:p>
        </p:txBody>
      </p:sp>
      <p:sp>
        <p:nvSpPr>
          <p:cNvPr id="16392" name="Line 10"/>
          <p:cNvSpPr>
            <a:spLocks noChangeShapeType="1"/>
          </p:cNvSpPr>
          <p:nvPr/>
        </p:nvSpPr>
        <p:spPr bwMode="auto">
          <a:xfrm>
            <a:off x="4267200" y="2362200"/>
            <a:ext cx="457200" cy="0"/>
          </a:xfrm>
          <a:prstGeom prst="line">
            <a:avLst/>
          </a:prstGeom>
          <a:noFill/>
          <a:ln w="9525">
            <a:solidFill>
              <a:schemeClr val="tx1"/>
            </a:solidFill>
            <a:round/>
            <a:headEnd/>
            <a:tailEnd type="triangle" w="med" len="med"/>
          </a:ln>
        </p:spPr>
        <p:txBody>
          <a:bodyPr/>
          <a:lstStyle/>
          <a:p>
            <a:endParaRPr lang="en-US"/>
          </a:p>
        </p:txBody>
      </p:sp>
      <p:sp>
        <p:nvSpPr>
          <p:cNvPr id="16393" name="Rectangle 11"/>
          <p:cNvSpPr>
            <a:spLocks noChangeArrowheads="1"/>
          </p:cNvSpPr>
          <p:nvPr/>
        </p:nvSpPr>
        <p:spPr bwMode="auto">
          <a:xfrm>
            <a:off x="4876800" y="2209800"/>
            <a:ext cx="3733800" cy="304800"/>
          </a:xfrm>
          <a:prstGeom prst="rect">
            <a:avLst/>
          </a:prstGeom>
          <a:solidFill>
            <a:schemeClr val="folHlink"/>
          </a:solidFill>
          <a:ln w="9525">
            <a:solidFill>
              <a:schemeClr val="tx1"/>
            </a:solidFill>
            <a:miter lim="800000"/>
            <a:headEnd/>
            <a:tailEnd/>
          </a:ln>
        </p:spPr>
        <p:txBody>
          <a:bodyPr wrap="none" anchor="ctr"/>
          <a:lstStyle/>
          <a:p>
            <a:pPr algn="ctr"/>
            <a:r>
              <a:rPr lang="en-US" sz="1800"/>
              <a:t>Pseudo-Random stream of L bits</a:t>
            </a:r>
          </a:p>
        </p:txBody>
      </p:sp>
      <p:sp>
        <p:nvSpPr>
          <p:cNvPr id="16394" name="Rectangle 12"/>
          <p:cNvSpPr>
            <a:spLocks noChangeArrowheads="1"/>
          </p:cNvSpPr>
          <p:nvPr/>
        </p:nvSpPr>
        <p:spPr bwMode="auto">
          <a:xfrm>
            <a:off x="4876800" y="2819400"/>
            <a:ext cx="3733800" cy="304800"/>
          </a:xfrm>
          <a:prstGeom prst="rect">
            <a:avLst/>
          </a:prstGeom>
          <a:solidFill>
            <a:srgbClr val="FF0000"/>
          </a:solidFill>
          <a:ln w="9525">
            <a:solidFill>
              <a:schemeClr val="tx1"/>
            </a:solidFill>
            <a:miter lim="800000"/>
            <a:headEnd/>
            <a:tailEnd/>
          </a:ln>
        </p:spPr>
        <p:txBody>
          <a:bodyPr wrap="none" anchor="ctr"/>
          <a:lstStyle/>
          <a:p>
            <a:pPr algn="ctr"/>
            <a:r>
              <a:rPr lang="en-US" sz="1800"/>
              <a:t>Message of Length L bits</a:t>
            </a:r>
          </a:p>
        </p:txBody>
      </p:sp>
      <p:sp>
        <p:nvSpPr>
          <p:cNvPr id="16395" name="Text Box 13"/>
          <p:cNvSpPr txBox="1">
            <a:spLocks noChangeArrowheads="1"/>
          </p:cNvSpPr>
          <p:nvPr/>
        </p:nvSpPr>
        <p:spPr bwMode="auto">
          <a:xfrm>
            <a:off x="6324600" y="2514600"/>
            <a:ext cx="838200" cy="366713"/>
          </a:xfrm>
          <a:prstGeom prst="rect">
            <a:avLst/>
          </a:prstGeom>
          <a:noFill/>
          <a:ln w="9525">
            <a:noFill/>
            <a:miter lim="800000"/>
            <a:headEnd/>
            <a:tailEnd/>
          </a:ln>
        </p:spPr>
        <p:txBody>
          <a:bodyPr>
            <a:spAutoFit/>
          </a:bodyPr>
          <a:lstStyle/>
          <a:p>
            <a:pPr>
              <a:spcBef>
                <a:spcPct val="50000"/>
              </a:spcBef>
            </a:pPr>
            <a:r>
              <a:rPr lang="en-US" sz="1800" b="1"/>
              <a:t>XOR</a:t>
            </a:r>
          </a:p>
        </p:txBody>
      </p:sp>
      <p:sp>
        <p:nvSpPr>
          <p:cNvPr id="16396" name="Text Box 47"/>
          <p:cNvSpPr txBox="1">
            <a:spLocks noChangeArrowheads="1"/>
          </p:cNvSpPr>
          <p:nvPr/>
        </p:nvSpPr>
        <p:spPr bwMode="auto">
          <a:xfrm>
            <a:off x="6400800" y="3352800"/>
            <a:ext cx="762000" cy="366713"/>
          </a:xfrm>
          <a:prstGeom prst="rect">
            <a:avLst/>
          </a:prstGeom>
          <a:noFill/>
          <a:ln w="9525">
            <a:noFill/>
            <a:miter lim="800000"/>
            <a:headEnd/>
            <a:tailEnd/>
          </a:ln>
        </p:spPr>
        <p:txBody>
          <a:bodyPr>
            <a:spAutoFit/>
          </a:bodyPr>
          <a:lstStyle/>
          <a:p>
            <a:pPr>
              <a:spcBef>
                <a:spcPct val="50000"/>
              </a:spcBef>
            </a:pPr>
            <a:r>
              <a:rPr lang="en-US" sz="1800"/>
              <a:t>=</a:t>
            </a:r>
          </a:p>
        </p:txBody>
      </p:sp>
      <p:sp>
        <p:nvSpPr>
          <p:cNvPr id="16397" name="Rectangle 48"/>
          <p:cNvSpPr>
            <a:spLocks noChangeArrowheads="1"/>
          </p:cNvSpPr>
          <p:nvPr/>
        </p:nvSpPr>
        <p:spPr bwMode="auto">
          <a:xfrm>
            <a:off x="4876800" y="3810000"/>
            <a:ext cx="3733800" cy="457200"/>
          </a:xfrm>
          <a:prstGeom prst="rect">
            <a:avLst/>
          </a:prstGeom>
          <a:solidFill>
            <a:srgbClr val="969696"/>
          </a:solidFill>
          <a:ln w="9525">
            <a:solidFill>
              <a:schemeClr val="tx1"/>
            </a:solidFill>
            <a:miter lim="800000"/>
            <a:headEnd/>
            <a:tailEnd/>
          </a:ln>
        </p:spPr>
        <p:txBody>
          <a:bodyPr wrap="none" anchor="ctr"/>
          <a:lstStyle/>
          <a:p>
            <a:pPr algn="ctr"/>
            <a:r>
              <a:rPr lang="en-US" sz="1800"/>
              <a:t>Encrypted Ciphertext</a:t>
            </a:r>
          </a:p>
        </p:txBody>
      </p:sp>
      <p:sp>
        <p:nvSpPr>
          <p:cNvPr id="16398" name="Text Box 49"/>
          <p:cNvSpPr txBox="1">
            <a:spLocks noChangeArrowheads="1"/>
          </p:cNvSpPr>
          <p:nvPr/>
        </p:nvSpPr>
        <p:spPr bwMode="auto">
          <a:xfrm>
            <a:off x="1676400" y="2590800"/>
            <a:ext cx="838200" cy="366713"/>
          </a:xfrm>
          <a:prstGeom prst="rect">
            <a:avLst/>
          </a:prstGeom>
          <a:noFill/>
          <a:ln w="9525">
            <a:noFill/>
            <a:miter lim="800000"/>
            <a:headEnd/>
            <a:tailEnd/>
          </a:ln>
        </p:spPr>
        <p:txBody>
          <a:bodyPr>
            <a:spAutoFit/>
          </a:bodyPr>
          <a:lstStyle/>
          <a:p>
            <a:pPr>
              <a:spcBef>
                <a:spcPct val="50000"/>
              </a:spcBef>
            </a:pPr>
            <a:r>
              <a:rPr lang="en-US" sz="1800"/>
              <a:t>K </a:t>
            </a:r>
            <a:r>
              <a:rPr lang="en-US" sz="1800" baseline="-25000"/>
              <a:t>A-B</a:t>
            </a:r>
          </a:p>
        </p:txBody>
      </p:sp>
      <p:sp>
        <p:nvSpPr>
          <p:cNvPr id="16399" name="Text Box 50"/>
          <p:cNvSpPr txBox="1">
            <a:spLocks noChangeArrowheads="1"/>
          </p:cNvSpPr>
          <p:nvPr/>
        </p:nvSpPr>
        <p:spPr bwMode="auto">
          <a:xfrm>
            <a:off x="457200" y="4953000"/>
            <a:ext cx="8001000" cy="822325"/>
          </a:xfrm>
          <a:prstGeom prst="rect">
            <a:avLst/>
          </a:prstGeom>
          <a:noFill/>
          <a:ln w="9525">
            <a:noFill/>
            <a:miter lim="800000"/>
            <a:headEnd/>
            <a:tailEnd/>
          </a:ln>
        </p:spPr>
        <p:txBody>
          <a:bodyPr>
            <a:spAutoFit/>
          </a:bodyPr>
          <a:lstStyle/>
          <a:p>
            <a:pPr>
              <a:spcBef>
                <a:spcPct val="50000"/>
              </a:spcBef>
            </a:pPr>
            <a:r>
              <a:rPr lang="en-US"/>
              <a:t>Bob uses K</a:t>
            </a:r>
            <a:r>
              <a:rPr lang="en-US" baseline="-25000"/>
              <a:t>A-B</a:t>
            </a:r>
            <a:r>
              <a:rPr lang="en-US"/>
              <a:t> as PRNG seed, and XORs encrypted text to get the message back (just like OTP).  </a:t>
            </a:r>
          </a:p>
        </p:txBody>
      </p:sp>
      <p:sp>
        <p:nvSpPr>
          <p:cNvPr id="16400" name="Text Box 51"/>
          <p:cNvSpPr txBox="1">
            <a:spLocks noChangeArrowheads="1"/>
          </p:cNvSpPr>
          <p:nvPr/>
        </p:nvSpPr>
        <p:spPr bwMode="auto">
          <a:xfrm>
            <a:off x="609600" y="2209800"/>
            <a:ext cx="838200" cy="822325"/>
          </a:xfrm>
          <a:prstGeom prst="rect">
            <a:avLst/>
          </a:prstGeom>
          <a:noFill/>
          <a:ln w="9525">
            <a:noFill/>
            <a:miter lim="800000"/>
            <a:headEnd/>
            <a:tailEnd/>
          </a:ln>
        </p:spPr>
        <p:txBody>
          <a:bodyPr>
            <a:spAutoFit/>
          </a:bodyPr>
          <a:lstStyle/>
          <a:p>
            <a:pPr>
              <a:spcBef>
                <a:spcPct val="50000"/>
              </a:spcBef>
            </a:pPr>
            <a:r>
              <a:rPr lang="en-US"/>
              <a:t>Alice: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sldNum" sz="quarter" idx="11"/>
          </p:nvPr>
        </p:nvSpPr>
        <p:spPr>
          <a:noFill/>
        </p:spPr>
        <p:txBody>
          <a:bodyPr/>
          <a:lstStyle/>
          <a:p>
            <a:fld id="{BF895C53-0C44-4316-A41B-6268E8AC9807}" type="slidenum">
              <a:rPr lang="en-US" smtClean="0"/>
              <a:pPr/>
              <a:t>11</a:t>
            </a:fld>
            <a:endParaRPr lang="en-US"/>
          </a:p>
        </p:txBody>
      </p:sp>
      <p:sp>
        <p:nvSpPr>
          <p:cNvPr id="17411" name="Rectangle 2"/>
          <p:cNvSpPr>
            <a:spLocks noGrp="1" noChangeArrowheads="1"/>
          </p:cNvSpPr>
          <p:nvPr>
            <p:ph type="title"/>
          </p:nvPr>
        </p:nvSpPr>
        <p:spPr/>
        <p:txBody>
          <a:bodyPr/>
          <a:lstStyle/>
          <a:p>
            <a:pPr eaLnBrk="1" hangingPunct="1"/>
            <a:r>
              <a:rPr lang="en-US">
                <a:ea typeface="ＭＳ Ｐゴシック" pitchFamily="34" charset="-128"/>
              </a:rPr>
              <a:t>Symmetric Key: Confidentiality</a:t>
            </a:r>
          </a:p>
        </p:txBody>
      </p:sp>
      <p:sp>
        <p:nvSpPr>
          <p:cNvPr id="17412" name="Rectangle 4"/>
          <p:cNvSpPr>
            <a:spLocks noChangeArrowheads="1"/>
          </p:cNvSpPr>
          <p:nvPr/>
        </p:nvSpPr>
        <p:spPr bwMode="auto">
          <a:xfrm>
            <a:off x="4724400" y="1981200"/>
            <a:ext cx="1066800" cy="304800"/>
          </a:xfrm>
          <a:prstGeom prst="rect">
            <a:avLst/>
          </a:prstGeom>
          <a:solidFill>
            <a:srgbClr val="FF0000"/>
          </a:solidFill>
          <a:ln w="9525">
            <a:solidFill>
              <a:schemeClr val="tx1"/>
            </a:solidFill>
            <a:miter lim="800000"/>
            <a:headEnd/>
            <a:tailEnd/>
          </a:ln>
        </p:spPr>
        <p:txBody>
          <a:bodyPr wrap="none" anchor="ctr"/>
          <a:lstStyle/>
          <a:p>
            <a:pPr algn="ctr"/>
            <a:r>
              <a:rPr lang="en-US"/>
              <a:t>Block 4</a:t>
            </a:r>
          </a:p>
        </p:txBody>
      </p:sp>
      <p:sp>
        <p:nvSpPr>
          <p:cNvPr id="17413" name="Rectangle 5"/>
          <p:cNvSpPr>
            <a:spLocks noChangeArrowheads="1"/>
          </p:cNvSpPr>
          <p:nvPr/>
        </p:nvSpPr>
        <p:spPr bwMode="auto">
          <a:xfrm>
            <a:off x="3505200" y="1981200"/>
            <a:ext cx="1066800" cy="304800"/>
          </a:xfrm>
          <a:prstGeom prst="rect">
            <a:avLst/>
          </a:prstGeom>
          <a:solidFill>
            <a:srgbClr val="FF0000"/>
          </a:solidFill>
          <a:ln w="9525">
            <a:solidFill>
              <a:schemeClr val="tx1"/>
            </a:solidFill>
            <a:miter lim="800000"/>
            <a:headEnd/>
            <a:tailEnd/>
          </a:ln>
        </p:spPr>
        <p:txBody>
          <a:bodyPr wrap="none" anchor="ctr"/>
          <a:lstStyle/>
          <a:p>
            <a:pPr algn="ctr"/>
            <a:r>
              <a:rPr lang="en-US"/>
              <a:t>Block 3</a:t>
            </a:r>
          </a:p>
        </p:txBody>
      </p:sp>
      <p:sp>
        <p:nvSpPr>
          <p:cNvPr id="17414" name="Rectangle 6"/>
          <p:cNvSpPr>
            <a:spLocks noChangeArrowheads="1"/>
          </p:cNvSpPr>
          <p:nvPr/>
        </p:nvSpPr>
        <p:spPr bwMode="auto">
          <a:xfrm>
            <a:off x="2286000" y="1981200"/>
            <a:ext cx="1066800" cy="304800"/>
          </a:xfrm>
          <a:prstGeom prst="rect">
            <a:avLst/>
          </a:prstGeom>
          <a:solidFill>
            <a:srgbClr val="FF0000"/>
          </a:solidFill>
          <a:ln w="9525">
            <a:solidFill>
              <a:schemeClr val="tx1"/>
            </a:solidFill>
            <a:miter lim="800000"/>
            <a:headEnd/>
            <a:tailEnd/>
          </a:ln>
        </p:spPr>
        <p:txBody>
          <a:bodyPr wrap="none" anchor="ctr"/>
          <a:lstStyle/>
          <a:p>
            <a:pPr algn="ctr"/>
            <a:r>
              <a:rPr lang="en-US"/>
              <a:t>Block 2</a:t>
            </a:r>
          </a:p>
        </p:txBody>
      </p:sp>
      <p:sp>
        <p:nvSpPr>
          <p:cNvPr id="17415" name="Rectangle 7"/>
          <p:cNvSpPr>
            <a:spLocks noChangeArrowheads="1"/>
          </p:cNvSpPr>
          <p:nvPr/>
        </p:nvSpPr>
        <p:spPr bwMode="auto">
          <a:xfrm>
            <a:off x="990600" y="1981200"/>
            <a:ext cx="1066800" cy="304800"/>
          </a:xfrm>
          <a:prstGeom prst="rect">
            <a:avLst/>
          </a:prstGeom>
          <a:solidFill>
            <a:srgbClr val="FF0000"/>
          </a:solidFill>
          <a:ln w="9525">
            <a:solidFill>
              <a:schemeClr val="tx1"/>
            </a:solidFill>
            <a:miter lim="800000"/>
            <a:headEnd/>
            <a:tailEnd/>
          </a:ln>
        </p:spPr>
        <p:txBody>
          <a:bodyPr wrap="none" anchor="ctr"/>
          <a:lstStyle/>
          <a:p>
            <a:pPr algn="ctr"/>
            <a:r>
              <a:rPr lang="en-US"/>
              <a:t>Block 1</a:t>
            </a:r>
          </a:p>
        </p:txBody>
      </p:sp>
      <p:pic>
        <p:nvPicPr>
          <p:cNvPr id="17416" name="Picture 8" descr="BS00768_[1]"/>
          <p:cNvPicPr>
            <a:picLocks noChangeAspect="1" noChangeArrowheads="1"/>
          </p:cNvPicPr>
          <p:nvPr/>
        </p:nvPicPr>
        <p:blipFill>
          <a:blip r:embed="rId3" cstate="print"/>
          <a:srcRect/>
          <a:stretch>
            <a:fillRect/>
          </a:stretch>
        </p:blipFill>
        <p:spPr bwMode="auto">
          <a:xfrm flipH="1" flipV="1">
            <a:off x="2362200" y="3810000"/>
            <a:ext cx="465138" cy="241300"/>
          </a:xfrm>
          <a:prstGeom prst="rect">
            <a:avLst/>
          </a:prstGeom>
          <a:noFill/>
          <a:ln w="9525">
            <a:noFill/>
            <a:miter lim="800000"/>
            <a:headEnd/>
            <a:tailEnd/>
          </a:ln>
        </p:spPr>
      </p:pic>
      <p:sp>
        <p:nvSpPr>
          <p:cNvPr id="17417" name="Line 9"/>
          <p:cNvSpPr>
            <a:spLocks noChangeShapeType="1"/>
          </p:cNvSpPr>
          <p:nvPr/>
        </p:nvSpPr>
        <p:spPr bwMode="auto">
          <a:xfrm>
            <a:off x="2971800" y="3886200"/>
            <a:ext cx="381000" cy="0"/>
          </a:xfrm>
          <a:prstGeom prst="line">
            <a:avLst/>
          </a:prstGeom>
          <a:noFill/>
          <a:ln w="9525">
            <a:solidFill>
              <a:schemeClr val="tx1"/>
            </a:solidFill>
            <a:round/>
            <a:headEnd/>
            <a:tailEnd type="triangle" w="med" len="med"/>
          </a:ln>
        </p:spPr>
        <p:txBody>
          <a:bodyPr/>
          <a:lstStyle/>
          <a:p>
            <a:endParaRPr lang="en-US"/>
          </a:p>
        </p:txBody>
      </p:sp>
      <p:sp>
        <p:nvSpPr>
          <p:cNvPr id="17418" name="Rectangle 10"/>
          <p:cNvSpPr>
            <a:spLocks noChangeArrowheads="1"/>
          </p:cNvSpPr>
          <p:nvPr/>
        </p:nvSpPr>
        <p:spPr bwMode="auto">
          <a:xfrm>
            <a:off x="3657600" y="3124200"/>
            <a:ext cx="533400" cy="121920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17419" name="Line 11"/>
          <p:cNvSpPr>
            <a:spLocks noChangeShapeType="1"/>
          </p:cNvSpPr>
          <p:nvPr/>
        </p:nvSpPr>
        <p:spPr bwMode="auto">
          <a:xfrm>
            <a:off x="1600200" y="3429000"/>
            <a:ext cx="1905000" cy="0"/>
          </a:xfrm>
          <a:prstGeom prst="line">
            <a:avLst/>
          </a:prstGeom>
          <a:noFill/>
          <a:ln w="9525">
            <a:solidFill>
              <a:schemeClr val="tx1"/>
            </a:solidFill>
            <a:round/>
            <a:headEnd/>
            <a:tailEnd type="triangle" w="med" len="med"/>
          </a:ln>
        </p:spPr>
        <p:txBody>
          <a:bodyPr/>
          <a:lstStyle/>
          <a:p>
            <a:endParaRPr lang="en-US"/>
          </a:p>
        </p:txBody>
      </p:sp>
      <p:sp>
        <p:nvSpPr>
          <p:cNvPr id="17420" name="Rectangle 12"/>
          <p:cNvSpPr>
            <a:spLocks noChangeArrowheads="1"/>
          </p:cNvSpPr>
          <p:nvPr/>
        </p:nvSpPr>
        <p:spPr bwMode="auto">
          <a:xfrm>
            <a:off x="4648200" y="3124200"/>
            <a:ext cx="533400" cy="121920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17421" name="Rectangle 13"/>
          <p:cNvSpPr>
            <a:spLocks noChangeArrowheads="1"/>
          </p:cNvSpPr>
          <p:nvPr/>
        </p:nvSpPr>
        <p:spPr bwMode="auto">
          <a:xfrm>
            <a:off x="6172200" y="3124200"/>
            <a:ext cx="533400" cy="121920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17422" name="Line 14"/>
          <p:cNvSpPr>
            <a:spLocks noChangeShapeType="1"/>
          </p:cNvSpPr>
          <p:nvPr/>
        </p:nvSpPr>
        <p:spPr bwMode="auto">
          <a:xfrm flipV="1">
            <a:off x="4191000" y="3962400"/>
            <a:ext cx="381000" cy="381000"/>
          </a:xfrm>
          <a:prstGeom prst="line">
            <a:avLst/>
          </a:prstGeom>
          <a:noFill/>
          <a:ln w="9525">
            <a:solidFill>
              <a:schemeClr val="tx1"/>
            </a:solidFill>
            <a:round/>
            <a:headEnd/>
            <a:tailEnd type="triangle" w="med" len="med"/>
          </a:ln>
        </p:spPr>
        <p:txBody>
          <a:bodyPr/>
          <a:lstStyle/>
          <a:p>
            <a:endParaRPr lang="en-US"/>
          </a:p>
        </p:txBody>
      </p:sp>
      <p:sp>
        <p:nvSpPr>
          <p:cNvPr id="17423" name="Line 15"/>
          <p:cNvSpPr>
            <a:spLocks noChangeShapeType="1"/>
          </p:cNvSpPr>
          <p:nvPr/>
        </p:nvSpPr>
        <p:spPr bwMode="auto">
          <a:xfrm>
            <a:off x="4191000" y="3962400"/>
            <a:ext cx="457200" cy="228600"/>
          </a:xfrm>
          <a:prstGeom prst="line">
            <a:avLst/>
          </a:prstGeom>
          <a:noFill/>
          <a:ln w="9525">
            <a:solidFill>
              <a:schemeClr val="tx1"/>
            </a:solidFill>
            <a:round/>
            <a:headEnd/>
            <a:tailEnd type="triangle" w="med" len="med"/>
          </a:ln>
        </p:spPr>
        <p:txBody>
          <a:bodyPr/>
          <a:lstStyle/>
          <a:p>
            <a:endParaRPr lang="en-US"/>
          </a:p>
        </p:txBody>
      </p:sp>
      <p:sp>
        <p:nvSpPr>
          <p:cNvPr id="17424" name="Line 16"/>
          <p:cNvSpPr>
            <a:spLocks noChangeShapeType="1"/>
          </p:cNvSpPr>
          <p:nvPr/>
        </p:nvSpPr>
        <p:spPr bwMode="auto">
          <a:xfrm flipV="1">
            <a:off x="4191000" y="3733800"/>
            <a:ext cx="457200" cy="76200"/>
          </a:xfrm>
          <a:prstGeom prst="line">
            <a:avLst/>
          </a:prstGeom>
          <a:noFill/>
          <a:ln w="9525">
            <a:solidFill>
              <a:schemeClr val="tx1"/>
            </a:solidFill>
            <a:round/>
            <a:headEnd/>
            <a:tailEnd type="triangle" w="med" len="med"/>
          </a:ln>
        </p:spPr>
        <p:txBody>
          <a:bodyPr/>
          <a:lstStyle/>
          <a:p>
            <a:endParaRPr lang="en-US"/>
          </a:p>
        </p:txBody>
      </p:sp>
      <p:sp>
        <p:nvSpPr>
          <p:cNvPr id="17425" name="Line 17"/>
          <p:cNvSpPr>
            <a:spLocks noChangeShapeType="1"/>
          </p:cNvSpPr>
          <p:nvPr/>
        </p:nvSpPr>
        <p:spPr bwMode="auto">
          <a:xfrm flipV="1">
            <a:off x="4191000" y="3124200"/>
            <a:ext cx="457200" cy="457200"/>
          </a:xfrm>
          <a:prstGeom prst="line">
            <a:avLst/>
          </a:prstGeom>
          <a:noFill/>
          <a:ln w="9525">
            <a:solidFill>
              <a:schemeClr val="tx1"/>
            </a:solidFill>
            <a:round/>
            <a:headEnd/>
            <a:tailEnd type="triangle" w="med" len="med"/>
          </a:ln>
        </p:spPr>
        <p:txBody>
          <a:bodyPr/>
          <a:lstStyle/>
          <a:p>
            <a:endParaRPr lang="en-US"/>
          </a:p>
        </p:txBody>
      </p:sp>
      <p:sp>
        <p:nvSpPr>
          <p:cNvPr id="17426" name="Line 18"/>
          <p:cNvSpPr>
            <a:spLocks noChangeShapeType="1"/>
          </p:cNvSpPr>
          <p:nvPr/>
        </p:nvSpPr>
        <p:spPr bwMode="auto">
          <a:xfrm>
            <a:off x="4191000" y="3276600"/>
            <a:ext cx="381000" cy="228600"/>
          </a:xfrm>
          <a:prstGeom prst="line">
            <a:avLst/>
          </a:prstGeom>
          <a:noFill/>
          <a:ln w="9525">
            <a:solidFill>
              <a:schemeClr val="tx1"/>
            </a:solidFill>
            <a:round/>
            <a:headEnd/>
            <a:tailEnd type="triangle" w="med" len="med"/>
          </a:ln>
        </p:spPr>
        <p:txBody>
          <a:bodyPr/>
          <a:lstStyle/>
          <a:p>
            <a:endParaRPr lang="en-US"/>
          </a:p>
        </p:txBody>
      </p:sp>
      <p:sp>
        <p:nvSpPr>
          <p:cNvPr id="17427" name="Line 19"/>
          <p:cNvSpPr>
            <a:spLocks noChangeShapeType="1"/>
          </p:cNvSpPr>
          <p:nvPr/>
        </p:nvSpPr>
        <p:spPr bwMode="auto">
          <a:xfrm>
            <a:off x="4191000" y="3429000"/>
            <a:ext cx="457200" cy="228600"/>
          </a:xfrm>
          <a:prstGeom prst="line">
            <a:avLst/>
          </a:prstGeom>
          <a:noFill/>
          <a:ln w="9525">
            <a:solidFill>
              <a:schemeClr val="tx1"/>
            </a:solidFill>
            <a:round/>
            <a:headEnd/>
            <a:tailEnd type="triangle" w="med" len="med"/>
          </a:ln>
        </p:spPr>
        <p:txBody>
          <a:bodyPr/>
          <a:lstStyle/>
          <a:p>
            <a:endParaRPr lang="en-US"/>
          </a:p>
        </p:txBody>
      </p:sp>
      <p:sp>
        <p:nvSpPr>
          <p:cNvPr id="17428" name="Line 20"/>
          <p:cNvSpPr>
            <a:spLocks noChangeShapeType="1"/>
          </p:cNvSpPr>
          <p:nvPr/>
        </p:nvSpPr>
        <p:spPr bwMode="auto">
          <a:xfrm flipV="1">
            <a:off x="4191000" y="3352800"/>
            <a:ext cx="457200" cy="762000"/>
          </a:xfrm>
          <a:prstGeom prst="line">
            <a:avLst/>
          </a:prstGeom>
          <a:noFill/>
          <a:ln w="9525">
            <a:solidFill>
              <a:schemeClr val="tx1"/>
            </a:solidFill>
            <a:round/>
            <a:headEnd/>
            <a:tailEnd type="triangle" w="med" len="med"/>
          </a:ln>
        </p:spPr>
        <p:txBody>
          <a:bodyPr/>
          <a:lstStyle/>
          <a:p>
            <a:endParaRPr lang="en-US"/>
          </a:p>
        </p:txBody>
      </p:sp>
      <p:sp>
        <p:nvSpPr>
          <p:cNvPr id="17429" name="Line 21"/>
          <p:cNvSpPr>
            <a:spLocks noChangeShapeType="1"/>
          </p:cNvSpPr>
          <p:nvPr/>
        </p:nvSpPr>
        <p:spPr bwMode="auto">
          <a:xfrm>
            <a:off x="4191000" y="3657600"/>
            <a:ext cx="457200" cy="228600"/>
          </a:xfrm>
          <a:prstGeom prst="line">
            <a:avLst/>
          </a:prstGeom>
          <a:noFill/>
          <a:ln w="9525">
            <a:solidFill>
              <a:schemeClr val="tx1"/>
            </a:solidFill>
            <a:round/>
            <a:headEnd/>
            <a:tailEnd type="triangle" w="med" len="med"/>
          </a:ln>
        </p:spPr>
        <p:txBody>
          <a:bodyPr/>
          <a:lstStyle/>
          <a:p>
            <a:endParaRPr lang="en-US"/>
          </a:p>
        </p:txBody>
      </p:sp>
      <p:sp>
        <p:nvSpPr>
          <p:cNvPr id="17430" name="Oval 22"/>
          <p:cNvSpPr>
            <a:spLocks noChangeArrowheads="1"/>
          </p:cNvSpPr>
          <p:nvPr/>
        </p:nvSpPr>
        <p:spPr bwMode="auto">
          <a:xfrm>
            <a:off x="5410200" y="36576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7431" name="Oval 23"/>
          <p:cNvSpPr>
            <a:spLocks noChangeArrowheads="1"/>
          </p:cNvSpPr>
          <p:nvPr/>
        </p:nvSpPr>
        <p:spPr bwMode="auto">
          <a:xfrm>
            <a:off x="5638800" y="36576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7432" name="Oval 24"/>
          <p:cNvSpPr>
            <a:spLocks noChangeArrowheads="1"/>
          </p:cNvSpPr>
          <p:nvPr/>
        </p:nvSpPr>
        <p:spPr bwMode="auto">
          <a:xfrm>
            <a:off x="5867400" y="36576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17433" name="Text Box 25"/>
          <p:cNvSpPr txBox="1">
            <a:spLocks noChangeArrowheads="1"/>
          </p:cNvSpPr>
          <p:nvPr/>
        </p:nvSpPr>
        <p:spPr bwMode="auto">
          <a:xfrm>
            <a:off x="3429000" y="2743200"/>
            <a:ext cx="1066800" cy="304800"/>
          </a:xfrm>
          <a:prstGeom prst="rect">
            <a:avLst/>
          </a:prstGeom>
          <a:noFill/>
          <a:ln w="9525">
            <a:noFill/>
            <a:miter lim="800000"/>
            <a:headEnd/>
            <a:tailEnd/>
          </a:ln>
        </p:spPr>
        <p:txBody>
          <a:bodyPr>
            <a:spAutoFit/>
          </a:bodyPr>
          <a:lstStyle/>
          <a:p>
            <a:pPr>
              <a:spcBef>
                <a:spcPct val="50000"/>
              </a:spcBef>
            </a:pPr>
            <a:r>
              <a:rPr lang="en-US" sz="1400"/>
              <a:t>Round #1</a:t>
            </a:r>
          </a:p>
        </p:txBody>
      </p:sp>
      <p:sp>
        <p:nvSpPr>
          <p:cNvPr id="17434" name="Text Box 26"/>
          <p:cNvSpPr txBox="1">
            <a:spLocks noChangeArrowheads="1"/>
          </p:cNvSpPr>
          <p:nvPr/>
        </p:nvSpPr>
        <p:spPr bwMode="auto">
          <a:xfrm>
            <a:off x="4419600" y="2743200"/>
            <a:ext cx="1066800" cy="304800"/>
          </a:xfrm>
          <a:prstGeom prst="rect">
            <a:avLst/>
          </a:prstGeom>
          <a:noFill/>
          <a:ln w="9525">
            <a:noFill/>
            <a:miter lim="800000"/>
            <a:headEnd/>
            <a:tailEnd/>
          </a:ln>
        </p:spPr>
        <p:txBody>
          <a:bodyPr>
            <a:spAutoFit/>
          </a:bodyPr>
          <a:lstStyle/>
          <a:p>
            <a:pPr>
              <a:spcBef>
                <a:spcPct val="50000"/>
              </a:spcBef>
            </a:pPr>
            <a:r>
              <a:rPr lang="en-US" sz="1400"/>
              <a:t>Round #2</a:t>
            </a:r>
          </a:p>
        </p:txBody>
      </p:sp>
      <p:sp>
        <p:nvSpPr>
          <p:cNvPr id="17435" name="Text Box 27"/>
          <p:cNvSpPr txBox="1">
            <a:spLocks noChangeArrowheads="1"/>
          </p:cNvSpPr>
          <p:nvPr/>
        </p:nvSpPr>
        <p:spPr bwMode="auto">
          <a:xfrm>
            <a:off x="5867400" y="2743200"/>
            <a:ext cx="1066800" cy="304800"/>
          </a:xfrm>
          <a:prstGeom prst="rect">
            <a:avLst/>
          </a:prstGeom>
          <a:noFill/>
          <a:ln w="9525">
            <a:noFill/>
            <a:miter lim="800000"/>
            <a:headEnd/>
            <a:tailEnd/>
          </a:ln>
        </p:spPr>
        <p:txBody>
          <a:bodyPr>
            <a:spAutoFit/>
          </a:bodyPr>
          <a:lstStyle/>
          <a:p>
            <a:pPr>
              <a:spcBef>
                <a:spcPct val="50000"/>
              </a:spcBef>
            </a:pPr>
            <a:r>
              <a:rPr lang="en-US" sz="1400"/>
              <a:t>Round #n</a:t>
            </a:r>
          </a:p>
        </p:txBody>
      </p:sp>
      <p:sp>
        <p:nvSpPr>
          <p:cNvPr id="17436" name="Rectangle 28"/>
          <p:cNvSpPr>
            <a:spLocks noChangeArrowheads="1"/>
          </p:cNvSpPr>
          <p:nvPr/>
        </p:nvSpPr>
        <p:spPr bwMode="auto">
          <a:xfrm>
            <a:off x="3886200" y="4800600"/>
            <a:ext cx="1066800" cy="381000"/>
          </a:xfrm>
          <a:prstGeom prst="rect">
            <a:avLst/>
          </a:prstGeom>
          <a:solidFill>
            <a:srgbClr val="969696"/>
          </a:solidFill>
          <a:ln w="9525">
            <a:solidFill>
              <a:schemeClr val="tx1"/>
            </a:solidFill>
            <a:miter lim="800000"/>
            <a:headEnd/>
            <a:tailEnd/>
          </a:ln>
        </p:spPr>
        <p:txBody>
          <a:bodyPr wrap="none" anchor="ctr"/>
          <a:lstStyle/>
          <a:p>
            <a:pPr algn="ctr"/>
            <a:r>
              <a:rPr lang="en-US"/>
              <a:t>Block 1</a:t>
            </a:r>
          </a:p>
        </p:txBody>
      </p:sp>
      <p:sp>
        <p:nvSpPr>
          <p:cNvPr id="17437" name="Line 29"/>
          <p:cNvSpPr>
            <a:spLocks noChangeShapeType="1"/>
          </p:cNvSpPr>
          <p:nvPr/>
        </p:nvSpPr>
        <p:spPr bwMode="auto">
          <a:xfrm>
            <a:off x="7696200" y="3810000"/>
            <a:ext cx="0" cy="685800"/>
          </a:xfrm>
          <a:prstGeom prst="line">
            <a:avLst/>
          </a:prstGeom>
          <a:noFill/>
          <a:ln w="9525">
            <a:solidFill>
              <a:schemeClr val="tx1"/>
            </a:solidFill>
            <a:round/>
            <a:headEnd/>
            <a:tailEnd/>
          </a:ln>
        </p:spPr>
        <p:txBody>
          <a:bodyPr/>
          <a:lstStyle/>
          <a:p>
            <a:endParaRPr lang="en-US"/>
          </a:p>
        </p:txBody>
      </p:sp>
      <p:sp>
        <p:nvSpPr>
          <p:cNvPr id="17438" name="Line 30"/>
          <p:cNvSpPr>
            <a:spLocks noChangeShapeType="1"/>
          </p:cNvSpPr>
          <p:nvPr/>
        </p:nvSpPr>
        <p:spPr bwMode="auto">
          <a:xfrm flipH="1">
            <a:off x="2971800" y="4495800"/>
            <a:ext cx="4724400" cy="0"/>
          </a:xfrm>
          <a:prstGeom prst="line">
            <a:avLst/>
          </a:prstGeom>
          <a:noFill/>
          <a:ln w="9525">
            <a:solidFill>
              <a:schemeClr val="tx1"/>
            </a:solidFill>
            <a:round/>
            <a:headEnd/>
            <a:tailEnd/>
          </a:ln>
        </p:spPr>
        <p:txBody>
          <a:bodyPr/>
          <a:lstStyle/>
          <a:p>
            <a:endParaRPr lang="en-US"/>
          </a:p>
        </p:txBody>
      </p:sp>
      <p:sp>
        <p:nvSpPr>
          <p:cNvPr id="17439" name="Line 31"/>
          <p:cNvSpPr>
            <a:spLocks noChangeShapeType="1"/>
          </p:cNvSpPr>
          <p:nvPr/>
        </p:nvSpPr>
        <p:spPr bwMode="auto">
          <a:xfrm flipV="1">
            <a:off x="2971800" y="4114800"/>
            <a:ext cx="0" cy="381000"/>
          </a:xfrm>
          <a:prstGeom prst="line">
            <a:avLst/>
          </a:prstGeom>
          <a:noFill/>
          <a:ln w="9525">
            <a:solidFill>
              <a:schemeClr val="tx1"/>
            </a:solidFill>
            <a:round/>
            <a:headEnd/>
            <a:tailEnd/>
          </a:ln>
        </p:spPr>
        <p:txBody>
          <a:bodyPr/>
          <a:lstStyle/>
          <a:p>
            <a:endParaRPr lang="en-US"/>
          </a:p>
        </p:txBody>
      </p:sp>
      <p:sp>
        <p:nvSpPr>
          <p:cNvPr id="17440" name="Line 32"/>
          <p:cNvSpPr>
            <a:spLocks noChangeShapeType="1"/>
          </p:cNvSpPr>
          <p:nvPr/>
        </p:nvSpPr>
        <p:spPr bwMode="auto">
          <a:xfrm>
            <a:off x="2971800" y="4114800"/>
            <a:ext cx="457200" cy="0"/>
          </a:xfrm>
          <a:prstGeom prst="line">
            <a:avLst/>
          </a:prstGeom>
          <a:noFill/>
          <a:ln w="9525">
            <a:solidFill>
              <a:schemeClr val="tx1"/>
            </a:solidFill>
            <a:round/>
            <a:headEnd/>
            <a:tailEnd type="triangle" w="med" len="med"/>
          </a:ln>
        </p:spPr>
        <p:txBody>
          <a:bodyPr/>
          <a:lstStyle/>
          <a:p>
            <a:endParaRPr lang="en-US"/>
          </a:p>
        </p:txBody>
      </p:sp>
      <p:sp>
        <p:nvSpPr>
          <p:cNvPr id="17441" name="Rectangle 33"/>
          <p:cNvSpPr>
            <a:spLocks noChangeArrowheads="1"/>
          </p:cNvSpPr>
          <p:nvPr/>
        </p:nvSpPr>
        <p:spPr bwMode="auto">
          <a:xfrm>
            <a:off x="609600" y="1219200"/>
            <a:ext cx="8229600" cy="6858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Block Ciphers (ex: AES)</a:t>
            </a:r>
          </a:p>
        </p:txBody>
      </p:sp>
      <p:sp>
        <p:nvSpPr>
          <p:cNvPr id="17442" name="Text Box 35"/>
          <p:cNvSpPr txBox="1">
            <a:spLocks noChangeArrowheads="1"/>
          </p:cNvSpPr>
          <p:nvPr/>
        </p:nvSpPr>
        <p:spPr bwMode="auto">
          <a:xfrm>
            <a:off x="2057400" y="4114800"/>
            <a:ext cx="838200" cy="457200"/>
          </a:xfrm>
          <a:prstGeom prst="rect">
            <a:avLst/>
          </a:prstGeom>
          <a:noFill/>
          <a:ln w="9525">
            <a:noFill/>
            <a:miter lim="800000"/>
            <a:headEnd/>
            <a:tailEnd/>
          </a:ln>
        </p:spPr>
        <p:txBody>
          <a:bodyPr>
            <a:spAutoFit/>
          </a:bodyPr>
          <a:lstStyle/>
          <a:p>
            <a:pPr>
              <a:spcBef>
                <a:spcPct val="50000"/>
              </a:spcBef>
            </a:pPr>
            <a:r>
              <a:rPr lang="en-US"/>
              <a:t>K </a:t>
            </a:r>
            <a:r>
              <a:rPr lang="en-US" baseline="-25000"/>
              <a:t>A-B</a:t>
            </a:r>
          </a:p>
        </p:txBody>
      </p:sp>
      <p:sp>
        <p:nvSpPr>
          <p:cNvPr id="17443" name="Text Box 36"/>
          <p:cNvSpPr txBox="1">
            <a:spLocks noChangeArrowheads="1"/>
          </p:cNvSpPr>
          <p:nvPr/>
        </p:nvSpPr>
        <p:spPr bwMode="auto">
          <a:xfrm>
            <a:off x="762000" y="3810000"/>
            <a:ext cx="1219200" cy="457200"/>
          </a:xfrm>
          <a:prstGeom prst="rect">
            <a:avLst/>
          </a:prstGeom>
          <a:noFill/>
          <a:ln w="9525">
            <a:noFill/>
            <a:miter lim="800000"/>
            <a:headEnd/>
            <a:tailEnd/>
          </a:ln>
        </p:spPr>
        <p:txBody>
          <a:bodyPr>
            <a:spAutoFit/>
          </a:bodyPr>
          <a:lstStyle/>
          <a:p>
            <a:pPr>
              <a:spcBef>
                <a:spcPct val="50000"/>
              </a:spcBef>
            </a:pPr>
            <a:r>
              <a:rPr lang="en-US"/>
              <a:t>Alice:</a:t>
            </a:r>
          </a:p>
        </p:txBody>
      </p:sp>
      <p:sp>
        <p:nvSpPr>
          <p:cNvPr id="17444" name="Text Box 37"/>
          <p:cNvSpPr txBox="1">
            <a:spLocks noChangeArrowheads="1"/>
          </p:cNvSpPr>
          <p:nvPr/>
        </p:nvSpPr>
        <p:spPr bwMode="auto">
          <a:xfrm>
            <a:off x="762000" y="5334000"/>
            <a:ext cx="7696200" cy="822325"/>
          </a:xfrm>
          <a:prstGeom prst="rect">
            <a:avLst/>
          </a:prstGeom>
          <a:noFill/>
          <a:ln w="9525">
            <a:noFill/>
            <a:miter lim="800000"/>
            <a:headEnd/>
            <a:tailEnd/>
          </a:ln>
        </p:spPr>
        <p:txBody>
          <a:bodyPr>
            <a:spAutoFit/>
          </a:bodyPr>
          <a:lstStyle/>
          <a:p>
            <a:pPr>
              <a:spcBef>
                <a:spcPct val="50000"/>
              </a:spcBef>
            </a:pPr>
            <a:r>
              <a:rPr lang="en-US"/>
              <a:t>Bob breaks the ciphertext into blocks, feeds it through decryption engine using K</a:t>
            </a:r>
            <a:r>
              <a:rPr lang="en-US" baseline="-25000"/>
              <a:t>A-B</a:t>
            </a:r>
            <a:r>
              <a:rPr lang="en-US"/>
              <a:t> to recover the message.</a:t>
            </a:r>
          </a:p>
        </p:txBody>
      </p:sp>
      <p:sp>
        <p:nvSpPr>
          <p:cNvPr id="17445" name="Line 41"/>
          <p:cNvSpPr>
            <a:spLocks noChangeShapeType="1"/>
          </p:cNvSpPr>
          <p:nvPr/>
        </p:nvSpPr>
        <p:spPr bwMode="auto">
          <a:xfrm flipV="1">
            <a:off x="1600200" y="2743200"/>
            <a:ext cx="0" cy="685800"/>
          </a:xfrm>
          <a:prstGeom prst="line">
            <a:avLst/>
          </a:prstGeom>
          <a:noFill/>
          <a:ln w="9525">
            <a:solidFill>
              <a:schemeClr val="tx1"/>
            </a:solidFill>
            <a:round/>
            <a:headEnd/>
            <a:tailEnd/>
          </a:ln>
        </p:spPr>
        <p:txBody>
          <a:bodyPr/>
          <a:lstStyle/>
          <a:p>
            <a:endParaRPr lang="en-US"/>
          </a:p>
        </p:txBody>
      </p:sp>
      <p:sp>
        <p:nvSpPr>
          <p:cNvPr id="17446" name="Rectangle 42"/>
          <p:cNvSpPr>
            <a:spLocks noChangeArrowheads="1"/>
          </p:cNvSpPr>
          <p:nvPr/>
        </p:nvSpPr>
        <p:spPr bwMode="auto">
          <a:xfrm>
            <a:off x="5181600" y="4800600"/>
            <a:ext cx="1066800" cy="381000"/>
          </a:xfrm>
          <a:prstGeom prst="rect">
            <a:avLst/>
          </a:prstGeom>
          <a:solidFill>
            <a:srgbClr val="969696"/>
          </a:solidFill>
          <a:ln w="9525">
            <a:solidFill>
              <a:schemeClr val="tx1"/>
            </a:solidFill>
            <a:miter lim="800000"/>
            <a:headEnd/>
            <a:tailEnd/>
          </a:ln>
        </p:spPr>
        <p:txBody>
          <a:bodyPr wrap="none" anchor="ctr"/>
          <a:lstStyle/>
          <a:p>
            <a:pPr algn="ctr"/>
            <a:r>
              <a:rPr lang="en-US"/>
              <a:t>Block 2</a:t>
            </a:r>
          </a:p>
        </p:txBody>
      </p:sp>
      <p:sp>
        <p:nvSpPr>
          <p:cNvPr id="17447" name="Rectangle 43"/>
          <p:cNvSpPr>
            <a:spLocks noChangeArrowheads="1"/>
          </p:cNvSpPr>
          <p:nvPr/>
        </p:nvSpPr>
        <p:spPr bwMode="auto">
          <a:xfrm>
            <a:off x="6477000" y="4800600"/>
            <a:ext cx="1066800" cy="381000"/>
          </a:xfrm>
          <a:prstGeom prst="rect">
            <a:avLst/>
          </a:prstGeom>
          <a:solidFill>
            <a:srgbClr val="969696"/>
          </a:solidFill>
          <a:ln w="9525">
            <a:solidFill>
              <a:schemeClr val="tx1"/>
            </a:solidFill>
            <a:miter lim="800000"/>
            <a:headEnd/>
            <a:tailEnd/>
          </a:ln>
        </p:spPr>
        <p:txBody>
          <a:bodyPr wrap="none" anchor="ctr"/>
          <a:lstStyle/>
          <a:p>
            <a:pPr algn="ctr"/>
            <a:r>
              <a:rPr lang="en-US"/>
              <a:t>Block 3</a:t>
            </a:r>
          </a:p>
        </p:txBody>
      </p:sp>
      <p:sp>
        <p:nvSpPr>
          <p:cNvPr id="17448" name="Rectangle 44"/>
          <p:cNvSpPr>
            <a:spLocks noChangeArrowheads="1"/>
          </p:cNvSpPr>
          <p:nvPr/>
        </p:nvSpPr>
        <p:spPr bwMode="auto">
          <a:xfrm>
            <a:off x="7696200" y="4800600"/>
            <a:ext cx="1066800" cy="381000"/>
          </a:xfrm>
          <a:prstGeom prst="rect">
            <a:avLst/>
          </a:prstGeom>
          <a:solidFill>
            <a:srgbClr val="969696"/>
          </a:solidFill>
          <a:ln w="9525">
            <a:solidFill>
              <a:schemeClr val="tx1"/>
            </a:solidFill>
            <a:miter lim="800000"/>
            <a:headEnd/>
            <a:tailEnd/>
          </a:ln>
        </p:spPr>
        <p:txBody>
          <a:bodyPr wrap="none" anchor="ctr"/>
          <a:lstStyle/>
          <a:p>
            <a:pPr algn="ctr"/>
            <a:r>
              <a:rPr lang="en-US"/>
              <a:t>Block 4</a:t>
            </a:r>
          </a:p>
        </p:txBody>
      </p:sp>
      <p:sp>
        <p:nvSpPr>
          <p:cNvPr id="17449" name="Line 45"/>
          <p:cNvSpPr>
            <a:spLocks noChangeShapeType="1"/>
          </p:cNvSpPr>
          <p:nvPr/>
        </p:nvSpPr>
        <p:spPr bwMode="auto">
          <a:xfrm>
            <a:off x="6858000" y="3810000"/>
            <a:ext cx="838200" cy="0"/>
          </a:xfrm>
          <a:prstGeom prst="line">
            <a:avLst/>
          </a:prstGeom>
          <a:noFill/>
          <a:ln w="9525">
            <a:solidFill>
              <a:schemeClr val="tx1"/>
            </a:solidFill>
            <a:round/>
            <a:headEnd/>
            <a:tailEnd/>
          </a:ln>
        </p:spPr>
        <p:txBody>
          <a:bodyPr/>
          <a:lstStyle/>
          <a:p>
            <a:endParaRPr lang="en-US"/>
          </a:p>
        </p:txBody>
      </p:sp>
      <p:sp>
        <p:nvSpPr>
          <p:cNvPr id="17450" name="Line 48"/>
          <p:cNvSpPr>
            <a:spLocks noChangeShapeType="1"/>
          </p:cNvSpPr>
          <p:nvPr/>
        </p:nvSpPr>
        <p:spPr bwMode="auto">
          <a:xfrm>
            <a:off x="2971800" y="4495800"/>
            <a:ext cx="0" cy="457200"/>
          </a:xfrm>
          <a:prstGeom prst="line">
            <a:avLst/>
          </a:prstGeom>
          <a:noFill/>
          <a:ln w="9525">
            <a:solidFill>
              <a:schemeClr val="tx1"/>
            </a:solidFill>
            <a:round/>
            <a:headEnd/>
            <a:tailEnd/>
          </a:ln>
        </p:spPr>
        <p:txBody>
          <a:bodyPr/>
          <a:lstStyle/>
          <a:p>
            <a:endParaRPr lang="en-US"/>
          </a:p>
        </p:txBody>
      </p:sp>
      <p:sp>
        <p:nvSpPr>
          <p:cNvPr id="17451" name="Line 49"/>
          <p:cNvSpPr>
            <a:spLocks noChangeShapeType="1"/>
          </p:cNvSpPr>
          <p:nvPr/>
        </p:nvSpPr>
        <p:spPr bwMode="auto">
          <a:xfrm>
            <a:off x="2971800" y="4953000"/>
            <a:ext cx="685800" cy="0"/>
          </a:xfrm>
          <a:prstGeom prst="line">
            <a:avLst/>
          </a:prstGeom>
          <a:noFill/>
          <a:ln w="9525">
            <a:solidFill>
              <a:schemeClr val="tx1"/>
            </a:solidFill>
            <a:round/>
            <a:headEnd/>
            <a:tailEnd type="triangle" w="med" len="med"/>
          </a:ln>
        </p:spPr>
        <p:txBody>
          <a:bodyPr/>
          <a:lstStyle/>
          <a:p>
            <a:endParaRPr lang="en-US"/>
          </a:p>
        </p:txBody>
      </p:sp>
      <p:sp>
        <p:nvSpPr>
          <p:cNvPr id="17452" name="Text Box 50"/>
          <p:cNvSpPr txBox="1">
            <a:spLocks noChangeArrowheads="1"/>
          </p:cNvSpPr>
          <p:nvPr/>
        </p:nvSpPr>
        <p:spPr bwMode="auto">
          <a:xfrm>
            <a:off x="6400800" y="1752600"/>
            <a:ext cx="2590800" cy="701675"/>
          </a:xfrm>
          <a:prstGeom prst="rect">
            <a:avLst/>
          </a:prstGeom>
          <a:noFill/>
          <a:ln w="9525">
            <a:noFill/>
            <a:miter lim="800000"/>
            <a:headEnd/>
            <a:tailEnd/>
          </a:ln>
        </p:spPr>
        <p:txBody>
          <a:bodyPr>
            <a:spAutoFit/>
          </a:bodyPr>
          <a:lstStyle/>
          <a:p>
            <a:pPr>
              <a:spcBef>
                <a:spcPct val="50000"/>
              </a:spcBef>
            </a:pPr>
            <a:r>
              <a:rPr lang="en-US" sz="2000"/>
              <a:t>(fixed block size,</a:t>
            </a:r>
            <a:br>
              <a:rPr lang="en-US" sz="2000"/>
            </a:br>
            <a:r>
              <a:rPr lang="en-US" sz="2000"/>
              <a:t>e.g. 128 bits)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sldNum" sz="quarter" idx="11"/>
          </p:nvPr>
        </p:nvSpPr>
        <p:spPr>
          <a:noFill/>
        </p:spPr>
        <p:txBody>
          <a:bodyPr/>
          <a:lstStyle/>
          <a:p>
            <a:fld id="{D0996CF9-6BF8-4366-B3C6-6B9EEC451102}" type="slidenum">
              <a:rPr lang="en-US" smtClean="0"/>
              <a:pPr/>
              <a:t>12</a:t>
            </a:fld>
            <a:endParaRPr lang="en-US"/>
          </a:p>
        </p:txBody>
      </p:sp>
      <p:sp>
        <p:nvSpPr>
          <p:cNvPr id="18435" name="Rectangle 2"/>
          <p:cNvSpPr>
            <a:spLocks noGrp="1" noChangeArrowheads="1"/>
          </p:cNvSpPr>
          <p:nvPr>
            <p:ph type="title"/>
          </p:nvPr>
        </p:nvSpPr>
        <p:spPr/>
        <p:txBody>
          <a:bodyPr/>
          <a:lstStyle/>
          <a:p>
            <a:pPr eaLnBrk="1" hangingPunct="1"/>
            <a:r>
              <a:rPr lang="en-US" sz="3200">
                <a:ea typeface="ＭＳ Ｐゴシック" pitchFamily="34" charset="-128"/>
              </a:rPr>
              <a:t>Cryptographic Hash Functions</a:t>
            </a:r>
          </a:p>
        </p:txBody>
      </p:sp>
      <p:sp>
        <p:nvSpPr>
          <p:cNvPr id="18436" name="Rectangle 3"/>
          <p:cNvSpPr>
            <a:spLocks noGrp="1" noChangeArrowheads="1"/>
          </p:cNvSpPr>
          <p:nvPr>
            <p:ph type="body" idx="1"/>
          </p:nvPr>
        </p:nvSpPr>
        <p:spPr>
          <a:xfrm>
            <a:off x="457200" y="1219200"/>
            <a:ext cx="8458200" cy="3352800"/>
          </a:xfrm>
        </p:spPr>
        <p:txBody>
          <a:bodyPr/>
          <a:lstStyle/>
          <a:p>
            <a:pPr eaLnBrk="1" hangingPunct="1">
              <a:lnSpc>
                <a:spcPct val="90000"/>
              </a:lnSpc>
            </a:pPr>
            <a:r>
              <a:rPr lang="en-US" sz="2800">
                <a:ea typeface="ＭＳ Ｐゴシック" pitchFamily="34" charset="-128"/>
              </a:rPr>
              <a:t>Consistent 						</a:t>
            </a:r>
            <a:br>
              <a:rPr lang="en-US" sz="2800">
                <a:ea typeface="ＭＳ Ｐゴシック" pitchFamily="34" charset="-128"/>
              </a:rPr>
            </a:br>
            <a:r>
              <a:rPr lang="en-US" sz="2800">
                <a:ea typeface="ＭＳ Ｐゴシック" pitchFamily="34" charset="-128"/>
              </a:rPr>
              <a:t>	</a:t>
            </a:r>
            <a:r>
              <a:rPr lang="en-US" sz="2000">
                <a:ea typeface="ＭＳ Ｐゴシック" pitchFamily="34" charset="-128"/>
              </a:rPr>
              <a:t>hash(X) always yields same result</a:t>
            </a:r>
          </a:p>
          <a:p>
            <a:pPr eaLnBrk="1" hangingPunct="1">
              <a:lnSpc>
                <a:spcPct val="90000"/>
              </a:lnSpc>
            </a:pPr>
            <a:r>
              <a:rPr lang="en-US" sz="2800">
                <a:ea typeface="ＭＳ Ｐゴシック" pitchFamily="34" charset="-128"/>
              </a:rPr>
              <a:t>One-way 							</a:t>
            </a:r>
            <a:r>
              <a:rPr lang="en-US" sz="2000">
                <a:ea typeface="ＭＳ Ｐゴシック" pitchFamily="34" charset="-128"/>
              </a:rPr>
              <a:t>given Y, can</a:t>
            </a:r>
            <a:r>
              <a:rPr lang="ja-JP" altLang="en-US" sz="2000">
                <a:ea typeface="ＭＳ Ｐゴシック" pitchFamily="34" charset="-128"/>
              </a:rPr>
              <a:t>’</a:t>
            </a:r>
            <a:r>
              <a:rPr lang="en-US" altLang="ja-JP" sz="2000">
                <a:ea typeface="ＭＳ Ｐゴシック" pitchFamily="34" charset="-128"/>
              </a:rPr>
              <a:t>t find X s.t. hash(X) = Y </a:t>
            </a:r>
          </a:p>
          <a:p>
            <a:pPr eaLnBrk="1" hangingPunct="1">
              <a:lnSpc>
                <a:spcPct val="90000"/>
              </a:lnSpc>
            </a:pPr>
            <a:r>
              <a:rPr lang="en-US" sz="2800">
                <a:ea typeface="ＭＳ Ｐゴシック" pitchFamily="34" charset="-128"/>
              </a:rPr>
              <a:t>Collision resistant 						</a:t>
            </a:r>
            <a:r>
              <a:rPr lang="en-US" sz="2000">
                <a:ea typeface="ＭＳ Ｐゴシック" pitchFamily="34" charset="-128"/>
              </a:rPr>
              <a:t>given hash(W) = Z, can</a:t>
            </a:r>
            <a:r>
              <a:rPr lang="ja-JP" altLang="en-US" sz="2000">
                <a:ea typeface="ＭＳ Ｐゴシック" pitchFamily="34" charset="-128"/>
              </a:rPr>
              <a:t>’</a:t>
            </a:r>
            <a:r>
              <a:rPr lang="en-US" altLang="ja-JP" sz="2000">
                <a:ea typeface="ＭＳ Ｐゴシック" pitchFamily="34" charset="-128"/>
              </a:rPr>
              <a:t>t find X such that hash(X) = Z </a:t>
            </a:r>
            <a:endParaRPr lang="en-US" altLang="ja-JP" sz="2800">
              <a:ea typeface="ＭＳ Ｐゴシック" pitchFamily="34" charset="-128"/>
            </a:endParaRPr>
          </a:p>
          <a:p>
            <a:pPr lvl="1" eaLnBrk="1" hangingPunct="1">
              <a:lnSpc>
                <a:spcPct val="90000"/>
              </a:lnSpc>
              <a:buFont typeface="Wingdings" pitchFamily="2" charset="2"/>
              <a:buNone/>
            </a:pPr>
            <a:endParaRPr lang="en-US" sz="2000">
              <a:ea typeface="ＭＳ Ｐゴシック" pitchFamily="34" charset="-128"/>
            </a:endParaRPr>
          </a:p>
        </p:txBody>
      </p:sp>
      <p:sp>
        <p:nvSpPr>
          <p:cNvPr id="18437" name="AutoShape 4"/>
          <p:cNvSpPr>
            <a:spLocks noChangeArrowheads="1"/>
          </p:cNvSpPr>
          <p:nvPr/>
        </p:nvSpPr>
        <p:spPr bwMode="auto">
          <a:xfrm rot="-5400000">
            <a:off x="4533900" y="4457700"/>
            <a:ext cx="1143000" cy="1676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vert="eaVert" wrap="none" anchor="ctr"/>
          <a:lstStyle/>
          <a:p>
            <a:pPr algn="ctr"/>
            <a:r>
              <a:rPr lang="en-US" sz="2000"/>
              <a:t>Hash Fn</a:t>
            </a:r>
          </a:p>
        </p:txBody>
      </p:sp>
      <p:sp>
        <p:nvSpPr>
          <p:cNvPr id="18438" name="Rectangle 5"/>
          <p:cNvSpPr>
            <a:spLocks noChangeArrowheads="1"/>
          </p:cNvSpPr>
          <p:nvPr/>
        </p:nvSpPr>
        <p:spPr bwMode="auto">
          <a:xfrm>
            <a:off x="228600" y="5105400"/>
            <a:ext cx="3124200" cy="381000"/>
          </a:xfrm>
          <a:prstGeom prst="rect">
            <a:avLst/>
          </a:prstGeom>
          <a:solidFill>
            <a:srgbClr val="FF0000"/>
          </a:solidFill>
          <a:ln w="9525">
            <a:solidFill>
              <a:schemeClr val="tx1"/>
            </a:solidFill>
            <a:miter lim="800000"/>
            <a:headEnd/>
            <a:tailEnd/>
          </a:ln>
        </p:spPr>
        <p:txBody>
          <a:bodyPr wrap="none" anchor="ctr"/>
          <a:lstStyle/>
          <a:p>
            <a:pPr algn="ctr"/>
            <a:r>
              <a:rPr lang="en-US" sz="2000"/>
              <a:t>Message of arbitrary length</a:t>
            </a:r>
          </a:p>
        </p:txBody>
      </p:sp>
      <p:sp>
        <p:nvSpPr>
          <p:cNvPr id="18439" name="Line 6"/>
          <p:cNvSpPr>
            <a:spLocks noChangeShapeType="1"/>
          </p:cNvSpPr>
          <p:nvPr/>
        </p:nvSpPr>
        <p:spPr bwMode="auto">
          <a:xfrm>
            <a:off x="3505200" y="5334000"/>
            <a:ext cx="533400" cy="0"/>
          </a:xfrm>
          <a:prstGeom prst="line">
            <a:avLst/>
          </a:prstGeom>
          <a:noFill/>
          <a:ln w="9525">
            <a:solidFill>
              <a:schemeClr val="tx1"/>
            </a:solidFill>
            <a:round/>
            <a:headEnd/>
            <a:tailEnd type="triangle" w="med" len="med"/>
          </a:ln>
        </p:spPr>
        <p:txBody>
          <a:bodyPr/>
          <a:lstStyle/>
          <a:p>
            <a:endParaRPr lang="en-US"/>
          </a:p>
        </p:txBody>
      </p:sp>
      <p:sp>
        <p:nvSpPr>
          <p:cNvPr id="18440" name="Line 7"/>
          <p:cNvSpPr>
            <a:spLocks noChangeShapeType="1"/>
          </p:cNvSpPr>
          <p:nvPr/>
        </p:nvSpPr>
        <p:spPr bwMode="auto">
          <a:xfrm>
            <a:off x="6096000" y="5334000"/>
            <a:ext cx="609600" cy="0"/>
          </a:xfrm>
          <a:prstGeom prst="line">
            <a:avLst/>
          </a:prstGeom>
          <a:noFill/>
          <a:ln w="9525">
            <a:solidFill>
              <a:schemeClr val="tx1"/>
            </a:solidFill>
            <a:round/>
            <a:headEnd/>
            <a:tailEnd type="triangle" w="med" len="med"/>
          </a:ln>
        </p:spPr>
        <p:txBody>
          <a:bodyPr/>
          <a:lstStyle/>
          <a:p>
            <a:endParaRPr lang="en-US"/>
          </a:p>
        </p:txBody>
      </p:sp>
      <p:sp>
        <p:nvSpPr>
          <p:cNvPr id="18441" name="Rectangle 8"/>
          <p:cNvSpPr>
            <a:spLocks noChangeArrowheads="1"/>
          </p:cNvSpPr>
          <p:nvPr/>
        </p:nvSpPr>
        <p:spPr bwMode="auto">
          <a:xfrm>
            <a:off x="7086600" y="4953000"/>
            <a:ext cx="1219200" cy="609600"/>
          </a:xfrm>
          <a:prstGeom prst="rect">
            <a:avLst/>
          </a:prstGeom>
          <a:solidFill>
            <a:srgbClr val="33CCCC"/>
          </a:solidFill>
          <a:ln w="9525">
            <a:solidFill>
              <a:schemeClr val="tx1"/>
            </a:solidFill>
            <a:miter lim="800000"/>
            <a:headEnd/>
            <a:tailEnd/>
          </a:ln>
        </p:spPr>
        <p:txBody>
          <a:bodyPr wrap="none" anchor="ctr"/>
          <a:lstStyle/>
          <a:p>
            <a:pPr algn="ctr"/>
            <a:r>
              <a:rPr lang="en-US" sz="2000"/>
              <a:t>Fixed Size </a:t>
            </a:r>
          </a:p>
          <a:p>
            <a:pPr algn="ctr"/>
            <a:r>
              <a:rPr lang="en-US" sz="2000"/>
              <a:t>Hash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sldNum" sz="quarter" idx="11"/>
          </p:nvPr>
        </p:nvSpPr>
        <p:spPr>
          <a:noFill/>
        </p:spPr>
        <p:txBody>
          <a:bodyPr/>
          <a:lstStyle/>
          <a:p>
            <a:fld id="{4B184D8D-F798-4B2D-A193-5E1A080FF69D}" type="slidenum">
              <a:rPr lang="en-US" smtClean="0"/>
              <a:pPr/>
              <a:t>13</a:t>
            </a:fld>
            <a:endParaRPr lang="en-US"/>
          </a:p>
        </p:txBody>
      </p:sp>
      <p:sp>
        <p:nvSpPr>
          <p:cNvPr id="19459" name="Rectangle 2"/>
          <p:cNvSpPr>
            <a:spLocks noGrp="1" noChangeArrowheads="1"/>
          </p:cNvSpPr>
          <p:nvPr>
            <p:ph type="title"/>
          </p:nvPr>
        </p:nvSpPr>
        <p:spPr/>
        <p:txBody>
          <a:bodyPr/>
          <a:lstStyle/>
          <a:p>
            <a:pPr eaLnBrk="1" hangingPunct="1"/>
            <a:r>
              <a:rPr lang="en-US" sz="2800">
                <a:ea typeface="ＭＳ Ｐゴシック" pitchFamily="34" charset="-128"/>
              </a:rPr>
              <a:t>Symmetric Key: Integrity</a:t>
            </a:r>
          </a:p>
        </p:txBody>
      </p:sp>
      <p:sp>
        <p:nvSpPr>
          <p:cNvPr id="19460" name="Rectangle 3"/>
          <p:cNvSpPr>
            <a:spLocks noGrp="1" noChangeArrowheads="1"/>
          </p:cNvSpPr>
          <p:nvPr>
            <p:ph type="body" idx="1"/>
          </p:nvPr>
        </p:nvSpPr>
        <p:spPr>
          <a:xfrm>
            <a:off x="457200" y="1600200"/>
            <a:ext cx="8229600" cy="685800"/>
          </a:xfrm>
        </p:spPr>
        <p:txBody>
          <a:bodyPr/>
          <a:lstStyle/>
          <a:p>
            <a:pPr eaLnBrk="1" hangingPunct="1"/>
            <a:r>
              <a:rPr lang="en-US" sz="2400">
                <a:ea typeface="ＭＳ Ｐゴシック" pitchFamily="34" charset="-128"/>
              </a:rPr>
              <a:t>Hash Message Authentication Code (HMAC) </a:t>
            </a:r>
          </a:p>
          <a:p>
            <a:pPr lvl="1" eaLnBrk="1" hangingPunct="1">
              <a:buFont typeface="Wingdings" pitchFamily="2" charset="2"/>
              <a:buNone/>
            </a:pPr>
            <a:endParaRPr lang="en-US" sz="2000">
              <a:ea typeface="ＭＳ Ｐゴシック" pitchFamily="34" charset="-128"/>
            </a:endParaRPr>
          </a:p>
        </p:txBody>
      </p:sp>
      <p:sp>
        <p:nvSpPr>
          <p:cNvPr id="19461" name="AutoShape 4"/>
          <p:cNvSpPr>
            <a:spLocks noChangeArrowheads="1"/>
          </p:cNvSpPr>
          <p:nvPr/>
        </p:nvSpPr>
        <p:spPr bwMode="auto">
          <a:xfrm rot="-5400000">
            <a:off x="5295900" y="2400300"/>
            <a:ext cx="762000" cy="990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vert="eaVert" wrap="none" anchor="ctr"/>
          <a:lstStyle/>
          <a:p>
            <a:pPr algn="ctr"/>
            <a:r>
              <a:rPr lang="en-US" sz="1800"/>
              <a:t>Hash Fn</a:t>
            </a:r>
          </a:p>
        </p:txBody>
      </p:sp>
      <p:sp>
        <p:nvSpPr>
          <p:cNvPr id="19462" name="Rectangle 5"/>
          <p:cNvSpPr>
            <a:spLocks noChangeArrowheads="1"/>
          </p:cNvSpPr>
          <p:nvPr/>
        </p:nvSpPr>
        <p:spPr bwMode="auto">
          <a:xfrm>
            <a:off x="1828800" y="2514600"/>
            <a:ext cx="2438400" cy="304800"/>
          </a:xfrm>
          <a:prstGeom prst="rect">
            <a:avLst/>
          </a:prstGeom>
          <a:solidFill>
            <a:srgbClr val="FF0000"/>
          </a:solidFill>
          <a:ln w="9525">
            <a:solidFill>
              <a:schemeClr val="tx1"/>
            </a:solidFill>
            <a:miter lim="800000"/>
            <a:headEnd/>
            <a:tailEnd/>
          </a:ln>
        </p:spPr>
        <p:txBody>
          <a:bodyPr wrap="none" anchor="ctr"/>
          <a:lstStyle/>
          <a:p>
            <a:pPr algn="ctr"/>
            <a:r>
              <a:rPr lang="en-US" sz="1100"/>
              <a:t>Message</a:t>
            </a:r>
          </a:p>
        </p:txBody>
      </p:sp>
      <p:sp>
        <p:nvSpPr>
          <p:cNvPr id="19463" name="Line 6"/>
          <p:cNvSpPr>
            <a:spLocks noChangeShapeType="1"/>
          </p:cNvSpPr>
          <p:nvPr/>
        </p:nvSpPr>
        <p:spPr bwMode="auto">
          <a:xfrm>
            <a:off x="4572000" y="2667000"/>
            <a:ext cx="415925" cy="1588"/>
          </a:xfrm>
          <a:prstGeom prst="line">
            <a:avLst/>
          </a:prstGeom>
          <a:noFill/>
          <a:ln w="9525">
            <a:solidFill>
              <a:schemeClr val="tx1"/>
            </a:solidFill>
            <a:round/>
            <a:headEnd/>
            <a:tailEnd type="triangle" w="med" len="med"/>
          </a:ln>
        </p:spPr>
        <p:txBody>
          <a:bodyPr/>
          <a:lstStyle/>
          <a:p>
            <a:endParaRPr lang="en-US"/>
          </a:p>
        </p:txBody>
      </p:sp>
      <p:sp>
        <p:nvSpPr>
          <p:cNvPr id="19464" name="Line 7"/>
          <p:cNvSpPr>
            <a:spLocks noChangeShapeType="1"/>
          </p:cNvSpPr>
          <p:nvPr/>
        </p:nvSpPr>
        <p:spPr bwMode="auto">
          <a:xfrm>
            <a:off x="6553200" y="2895600"/>
            <a:ext cx="476250" cy="1588"/>
          </a:xfrm>
          <a:prstGeom prst="line">
            <a:avLst/>
          </a:prstGeom>
          <a:noFill/>
          <a:ln w="9525">
            <a:solidFill>
              <a:schemeClr val="tx1"/>
            </a:solidFill>
            <a:round/>
            <a:headEnd/>
            <a:tailEnd type="triangle" w="med" len="med"/>
          </a:ln>
        </p:spPr>
        <p:txBody>
          <a:bodyPr/>
          <a:lstStyle/>
          <a:p>
            <a:endParaRPr lang="en-US"/>
          </a:p>
        </p:txBody>
      </p:sp>
      <p:sp>
        <p:nvSpPr>
          <p:cNvPr id="49160" name="Rectangle 8"/>
          <p:cNvSpPr>
            <a:spLocks noChangeArrowheads="1"/>
          </p:cNvSpPr>
          <p:nvPr/>
        </p:nvSpPr>
        <p:spPr bwMode="auto">
          <a:xfrm>
            <a:off x="1828800" y="4648200"/>
            <a:ext cx="762000" cy="304800"/>
          </a:xfrm>
          <a:prstGeom prst="rect">
            <a:avLst/>
          </a:prstGeom>
          <a:solidFill>
            <a:srgbClr val="33CCCC"/>
          </a:solidFill>
          <a:ln w="9525">
            <a:solidFill>
              <a:schemeClr val="tx1"/>
            </a:solidFill>
            <a:miter lim="800000"/>
            <a:headEnd/>
            <a:tailEnd/>
          </a:ln>
        </p:spPr>
        <p:txBody>
          <a:bodyPr wrap="none" anchor="ctr"/>
          <a:lstStyle/>
          <a:p>
            <a:pPr algn="ctr"/>
            <a:r>
              <a:rPr lang="en-US" sz="1100"/>
              <a:t>MAC</a:t>
            </a:r>
          </a:p>
        </p:txBody>
      </p:sp>
      <p:pic>
        <p:nvPicPr>
          <p:cNvPr id="19466" name="Picture 9" descr="BS00768_[1]"/>
          <p:cNvPicPr>
            <a:picLocks noChangeAspect="1" noChangeArrowheads="1"/>
          </p:cNvPicPr>
          <p:nvPr/>
        </p:nvPicPr>
        <p:blipFill>
          <a:blip r:embed="rId3" cstate="print"/>
          <a:srcRect/>
          <a:stretch>
            <a:fillRect/>
          </a:stretch>
        </p:blipFill>
        <p:spPr bwMode="auto">
          <a:xfrm flipH="1" flipV="1">
            <a:off x="3962400" y="3048000"/>
            <a:ext cx="465138" cy="241300"/>
          </a:xfrm>
          <a:prstGeom prst="rect">
            <a:avLst/>
          </a:prstGeom>
          <a:noFill/>
          <a:ln w="9525">
            <a:noFill/>
            <a:miter lim="800000"/>
            <a:headEnd/>
            <a:tailEnd/>
          </a:ln>
        </p:spPr>
      </p:pic>
      <p:sp>
        <p:nvSpPr>
          <p:cNvPr id="19467" name="Line 10"/>
          <p:cNvSpPr>
            <a:spLocks noChangeShapeType="1"/>
          </p:cNvSpPr>
          <p:nvPr/>
        </p:nvSpPr>
        <p:spPr bwMode="auto">
          <a:xfrm>
            <a:off x="4572000" y="3124200"/>
            <a:ext cx="381000" cy="0"/>
          </a:xfrm>
          <a:prstGeom prst="line">
            <a:avLst/>
          </a:prstGeom>
          <a:noFill/>
          <a:ln w="9525">
            <a:solidFill>
              <a:schemeClr val="tx1"/>
            </a:solidFill>
            <a:round/>
            <a:headEnd/>
            <a:tailEnd type="triangle" w="med" len="med"/>
          </a:ln>
        </p:spPr>
        <p:txBody>
          <a:bodyPr/>
          <a:lstStyle/>
          <a:p>
            <a:endParaRPr lang="en-US"/>
          </a:p>
        </p:txBody>
      </p:sp>
      <p:sp>
        <p:nvSpPr>
          <p:cNvPr id="49163" name="Rectangle 11"/>
          <p:cNvSpPr>
            <a:spLocks noChangeArrowheads="1"/>
          </p:cNvSpPr>
          <p:nvPr/>
        </p:nvSpPr>
        <p:spPr bwMode="auto">
          <a:xfrm>
            <a:off x="2590800" y="4648200"/>
            <a:ext cx="2438400" cy="304800"/>
          </a:xfrm>
          <a:prstGeom prst="rect">
            <a:avLst/>
          </a:prstGeom>
          <a:solidFill>
            <a:srgbClr val="FF0000"/>
          </a:solidFill>
          <a:ln w="9525">
            <a:solidFill>
              <a:schemeClr val="tx1"/>
            </a:solidFill>
            <a:miter lim="800000"/>
            <a:headEnd/>
            <a:tailEnd/>
          </a:ln>
        </p:spPr>
        <p:txBody>
          <a:bodyPr wrap="none" anchor="ctr"/>
          <a:lstStyle/>
          <a:p>
            <a:pPr algn="ctr"/>
            <a:r>
              <a:rPr lang="en-US" sz="1100"/>
              <a:t>Message</a:t>
            </a:r>
          </a:p>
        </p:txBody>
      </p:sp>
      <p:sp>
        <p:nvSpPr>
          <p:cNvPr id="49164" name="AutoShape 12"/>
          <p:cNvSpPr>
            <a:spLocks/>
          </p:cNvSpPr>
          <p:nvPr/>
        </p:nvSpPr>
        <p:spPr bwMode="auto">
          <a:xfrm rot="5400000">
            <a:off x="3238500" y="2781300"/>
            <a:ext cx="457200" cy="3124200"/>
          </a:xfrm>
          <a:prstGeom prst="leftBrace">
            <a:avLst>
              <a:gd name="adj1" fmla="val 56944"/>
              <a:gd name="adj2" fmla="val 50000"/>
            </a:avLst>
          </a:prstGeom>
          <a:noFill/>
          <a:ln w="9525">
            <a:solidFill>
              <a:schemeClr val="tx1"/>
            </a:solidFill>
            <a:round/>
            <a:headEnd/>
            <a:tailEnd/>
          </a:ln>
        </p:spPr>
        <p:txBody>
          <a:bodyPr wrap="none" anchor="ctr"/>
          <a:lstStyle/>
          <a:p>
            <a:endParaRPr lang="en-US" sz="1800"/>
          </a:p>
        </p:txBody>
      </p:sp>
      <p:sp>
        <p:nvSpPr>
          <p:cNvPr id="49165" name="Text Box 13"/>
          <p:cNvSpPr txBox="1">
            <a:spLocks noChangeArrowheads="1"/>
          </p:cNvSpPr>
          <p:nvPr/>
        </p:nvSpPr>
        <p:spPr bwMode="auto">
          <a:xfrm>
            <a:off x="1828800" y="3657600"/>
            <a:ext cx="3581400" cy="366713"/>
          </a:xfrm>
          <a:prstGeom prst="rect">
            <a:avLst/>
          </a:prstGeom>
          <a:noFill/>
          <a:ln w="9525">
            <a:noFill/>
            <a:miter lim="800000"/>
            <a:headEnd/>
            <a:tailEnd/>
          </a:ln>
        </p:spPr>
        <p:txBody>
          <a:bodyPr>
            <a:spAutoFit/>
          </a:bodyPr>
          <a:lstStyle/>
          <a:p>
            <a:pPr>
              <a:spcBef>
                <a:spcPct val="50000"/>
              </a:spcBef>
            </a:pPr>
            <a:r>
              <a:rPr lang="en-US" sz="1800"/>
              <a:t>Alice Transmits Message &amp; MAC</a:t>
            </a:r>
          </a:p>
        </p:txBody>
      </p:sp>
      <p:sp>
        <p:nvSpPr>
          <p:cNvPr id="49166" name="Text Box 14"/>
          <p:cNvSpPr txBox="1">
            <a:spLocks noChangeArrowheads="1"/>
          </p:cNvSpPr>
          <p:nvPr/>
        </p:nvSpPr>
        <p:spPr bwMode="auto">
          <a:xfrm>
            <a:off x="1066800" y="5257800"/>
            <a:ext cx="6400800" cy="641350"/>
          </a:xfrm>
          <a:prstGeom prst="rect">
            <a:avLst/>
          </a:prstGeom>
          <a:noFill/>
          <a:ln w="9525">
            <a:noFill/>
            <a:miter lim="800000"/>
            <a:headEnd/>
            <a:tailEnd/>
          </a:ln>
        </p:spPr>
        <p:txBody>
          <a:bodyPr>
            <a:spAutoFit/>
          </a:bodyPr>
          <a:lstStyle/>
          <a:p>
            <a:pPr>
              <a:spcBef>
                <a:spcPct val="50000"/>
              </a:spcBef>
            </a:pPr>
            <a:r>
              <a:rPr lang="en-US" sz="1800"/>
              <a:t>Why is this secure? </a:t>
            </a:r>
            <a:br>
              <a:rPr lang="en-US" sz="1800"/>
            </a:br>
            <a:r>
              <a:rPr lang="en-US" sz="1800"/>
              <a:t>How do properties of a hash function help us?  </a:t>
            </a:r>
          </a:p>
        </p:txBody>
      </p:sp>
      <p:sp>
        <p:nvSpPr>
          <p:cNvPr id="19472" name="Rectangle 15"/>
          <p:cNvSpPr>
            <a:spLocks noChangeArrowheads="1"/>
          </p:cNvSpPr>
          <p:nvPr/>
        </p:nvSpPr>
        <p:spPr bwMode="auto">
          <a:xfrm>
            <a:off x="7315200" y="2743200"/>
            <a:ext cx="762000" cy="304800"/>
          </a:xfrm>
          <a:prstGeom prst="rect">
            <a:avLst/>
          </a:prstGeom>
          <a:solidFill>
            <a:srgbClr val="33CCCC"/>
          </a:solidFill>
          <a:ln w="9525">
            <a:solidFill>
              <a:schemeClr val="tx1"/>
            </a:solidFill>
            <a:miter lim="800000"/>
            <a:headEnd/>
            <a:tailEnd/>
          </a:ln>
        </p:spPr>
        <p:txBody>
          <a:bodyPr wrap="none" anchor="ctr"/>
          <a:lstStyle/>
          <a:p>
            <a:pPr algn="ctr"/>
            <a:r>
              <a:rPr lang="en-US" sz="1100"/>
              <a:t>MAC</a:t>
            </a:r>
          </a:p>
        </p:txBody>
      </p:sp>
      <p:sp>
        <p:nvSpPr>
          <p:cNvPr id="19473" name="Text Box 16"/>
          <p:cNvSpPr txBox="1">
            <a:spLocks noChangeArrowheads="1"/>
          </p:cNvSpPr>
          <p:nvPr/>
        </p:nvSpPr>
        <p:spPr bwMode="auto">
          <a:xfrm>
            <a:off x="228600" y="2286000"/>
            <a:ext cx="1676400" cy="1054100"/>
          </a:xfrm>
          <a:prstGeom prst="rect">
            <a:avLst/>
          </a:prstGeom>
          <a:noFill/>
          <a:ln w="9525">
            <a:noFill/>
            <a:miter lim="800000"/>
            <a:headEnd/>
            <a:tailEnd/>
          </a:ln>
        </p:spPr>
        <p:txBody>
          <a:bodyPr>
            <a:spAutoFit/>
          </a:bodyPr>
          <a:lstStyle/>
          <a:p>
            <a:pPr>
              <a:spcBef>
                <a:spcPct val="50000"/>
              </a:spcBef>
            </a:pPr>
            <a:r>
              <a:rPr lang="en-US" sz="1800"/>
              <a:t>Step #1:</a:t>
            </a:r>
          </a:p>
          <a:p>
            <a:pPr>
              <a:spcBef>
                <a:spcPct val="50000"/>
              </a:spcBef>
            </a:pPr>
            <a:r>
              <a:rPr lang="en-US" sz="1800"/>
              <a:t>Alice creates MAC</a:t>
            </a:r>
          </a:p>
        </p:txBody>
      </p:sp>
      <p:sp>
        <p:nvSpPr>
          <p:cNvPr id="19474" name="Text Box 17"/>
          <p:cNvSpPr txBox="1">
            <a:spLocks noChangeArrowheads="1"/>
          </p:cNvSpPr>
          <p:nvPr/>
        </p:nvSpPr>
        <p:spPr bwMode="auto">
          <a:xfrm>
            <a:off x="762000" y="3810000"/>
            <a:ext cx="1066800" cy="366713"/>
          </a:xfrm>
          <a:prstGeom prst="rect">
            <a:avLst/>
          </a:prstGeom>
          <a:noFill/>
          <a:ln w="9525">
            <a:noFill/>
            <a:miter lim="800000"/>
            <a:headEnd/>
            <a:tailEnd/>
          </a:ln>
        </p:spPr>
        <p:txBody>
          <a:bodyPr>
            <a:spAutoFit/>
          </a:bodyPr>
          <a:lstStyle/>
          <a:p>
            <a:pPr>
              <a:spcBef>
                <a:spcPct val="50000"/>
              </a:spcBef>
            </a:pPr>
            <a:r>
              <a:rPr lang="en-US" sz="1800"/>
              <a:t>Step #2</a:t>
            </a:r>
          </a:p>
        </p:txBody>
      </p:sp>
      <p:sp>
        <p:nvSpPr>
          <p:cNvPr id="49170" name="Text Box 18"/>
          <p:cNvSpPr txBox="1">
            <a:spLocks noChangeArrowheads="1"/>
          </p:cNvSpPr>
          <p:nvPr/>
        </p:nvSpPr>
        <p:spPr bwMode="auto">
          <a:xfrm>
            <a:off x="5791200" y="3810000"/>
            <a:ext cx="2971800" cy="1054100"/>
          </a:xfrm>
          <a:prstGeom prst="rect">
            <a:avLst/>
          </a:prstGeom>
          <a:noFill/>
          <a:ln w="9525">
            <a:noFill/>
            <a:miter lim="800000"/>
            <a:headEnd/>
            <a:tailEnd/>
          </a:ln>
        </p:spPr>
        <p:txBody>
          <a:bodyPr>
            <a:spAutoFit/>
          </a:bodyPr>
          <a:lstStyle/>
          <a:p>
            <a:pPr>
              <a:spcBef>
                <a:spcPct val="50000"/>
              </a:spcBef>
            </a:pPr>
            <a:r>
              <a:rPr lang="en-US" sz="1800"/>
              <a:t>Step #3</a:t>
            </a:r>
          </a:p>
          <a:p>
            <a:pPr>
              <a:spcBef>
                <a:spcPct val="50000"/>
              </a:spcBef>
            </a:pPr>
            <a:r>
              <a:rPr lang="en-US" sz="1800"/>
              <a:t>Bob computes MAC with message and K</a:t>
            </a:r>
            <a:r>
              <a:rPr lang="en-US" sz="1800" baseline="-25000"/>
              <a:t>A-B</a:t>
            </a:r>
            <a:r>
              <a:rPr lang="en-US" sz="1800"/>
              <a:t> to verify.</a:t>
            </a:r>
          </a:p>
        </p:txBody>
      </p:sp>
      <p:sp>
        <p:nvSpPr>
          <p:cNvPr id="19476" name="Text Box 19"/>
          <p:cNvSpPr txBox="1">
            <a:spLocks noChangeArrowheads="1"/>
          </p:cNvSpPr>
          <p:nvPr/>
        </p:nvSpPr>
        <p:spPr bwMode="auto">
          <a:xfrm>
            <a:off x="4038600" y="3276600"/>
            <a:ext cx="838200" cy="366713"/>
          </a:xfrm>
          <a:prstGeom prst="rect">
            <a:avLst/>
          </a:prstGeom>
          <a:noFill/>
          <a:ln w="9525">
            <a:noFill/>
            <a:miter lim="800000"/>
            <a:headEnd/>
            <a:tailEnd/>
          </a:ln>
        </p:spPr>
        <p:txBody>
          <a:bodyPr>
            <a:spAutoFit/>
          </a:bodyPr>
          <a:lstStyle/>
          <a:p>
            <a:pPr>
              <a:spcBef>
                <a:spcPct val="50000"/>
              </a:spcBef>
            </a:pPr>
            <a:r>
              <a:rPr lang="en-US" sz="1800"/>
              <a:t>K </a:t>
            </a:r>
            <a:r>
              <a:rPr lang="en-US" sz="1800" baseline="-25000"/>
              <a:t>A-B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6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1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1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16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917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91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0" grpId="0" animBg="1"/>
      <p:bldP spid="49163" grpId="0" animBg="1"/>
      <p:bldP spid="49164" grpId="0" animBg="1"/>
      <p:bldP spid="49165" grpId="0"/>
      <p:bldP spid="49166" grpId="0"/>
      <p:bldP spid="4917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sldNum" sz="quarter" idx="11"/>
          </p:nvPr>
        </p:nvSpPr>
        <p:spPr>
          <a:noFill/>
        </p:spPr>
        <p:txBody>
          <a:bodyPr/>
          <a:lstStyle/>
          <a:p>
            <a:fld id="{88B2AF34-EEBC-4CC3-9CCB-F766A40DF290}" type="slidenum">
              <a:rPr lang="en-US" smtClean="0"/>
              <a:pPr/>
              <a:t>14</a:t>
            </a:fld>
            <a:endParaRPr lang="en-US"/>
          </a:p>
        </p:txBody>
      </p:sp>
      <p:sp>
        <p:nvSpPr>
          <p:cNvPr id="20483" name="Rectangle 2"/>
          <p:cNvSpPr>
            <a:spLocks noGrp="1" noChangeArrowheads="1"/>
          </p:cNvSpPr>
          <p:nvPr>
            <p:ph type="title"/>
          </p:nvPr>
        </p:nvSpPr>
        <p:spPr/>
        <p:txBody>
          <a:bodyPr/>
          <a:lstStyle/>
          <a:p>
            <a:pPr eaLnBrk="1" hangingPunct="1"/>
            <a:r>
              <a:rPr lang="en-US" sz="2800">
                <a:ea typeface="ＭＳ Ｐゴシック" pitchFamily="34" charset="-128"/>
              </a:rPr>
              <a:t>Symmetric Key: Authentication</a:t>
            </a:r>
          </a:p>
        </p:txBody>
      </p:sp>
      <p:sp>
        <p:nvSpPr>
          <p:cNvPr id="20484" name="Rectangle 3"/>
          <p:cNvSpPr>
            <a:spLocks noGrp="1" noChangeArrowheads="1"/>
          </p:cNvSpPr>
          <p:nvPr>
            <p:ph type="body" idx="1"/>
          </p:nvPr>
        </p:nvSpPr>
        <p:spPr>
          <a:xfrm>
            <a:off x="457200" y="1600200"/>
            <a:ext cx="8229600" cy="1371600"/>
          </a:xfrm>
        </p:spPr>
        <p:txBody>
          <a:bodyPr/>
          <a:lstStyle/>
          <a:p>
            <a:pPr eaLnBrk="1" hangingPunct="1"/>
            <a:r>
              <a:rPr lang="en-US" sz="2400">
                <a:ea typeface="ＭＳ Ｐゴシック" pitchFamily="34" charset="-128"/>
              </a:rPr>
              <a:t>You already know how to do this!</a:t>
            </a:r>
          </a:p>
          <a:p>
            <a:pPr eaLnBrk="1" hangingPunct="1">
              <a:buFont typeface="Wingdings" pitchFamily="2" charset="2"/>
              <a:buNone/>
            </a:pPr>
            <a:r>
              <a:rPr lang="en-US" sz="2400">
                <a:ea typeface="ＭＳ Ｐゴシック" pitchFamily="34" charset="-128"/>
              </a:rPr>
              <a:t>	(hint: think about how we showed integrity)</a:t>
            </a:r>
          </a:p>
          <a:p>
            <a:pPr eaLnBrk="1" hangingPunct="1">
              <a:buFont typeface="Wingdings" pitchFamily="2" charset="2"/>
              <a:buNone/>
            </a:pPr>
            <a:endParaRPr lang="en-US" sz="2400">
              <a:ea typeface="ＭＳ Ｐゴシック" pitchFamily="34" charset="-128"/>
            </a:endParaRPr>
          </a:p>
          <a:p>
            <a:pPr eaLnBrk="1" hangingPunct="1">
              <a:buFont typeface="Wingdings" pitchFamily="2" charset="2"/>
              <a:buNone/>
            </a:pPr>
            <a:endParaRPr lang="en-US" sz="2400">
              <a:ea typeface="ＭＳ Ｐゴシック" pitchFamily="34" charset="-128"/>
            </a:endParaRPr>
          </a:p>
        </p:txBody>
      </p:sp>
      <p:sp>
        <p:nvSpPr>
          <p:cNvPr id="20485" name="AutoShape 4"/>
          <p:cNvSpPr>
            <a:spLocks noChangeArrowheads="1"/>
          </p:cNvSpPr>
          <p:nvPr/>
        </p:nvSpPr>
        <p:spPr bwMode="auto">
          <a:xfrm rot="-5400000">
            <a:off x="4533900" y="3390900"/>
            <a:ext cx="762000" cy="990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vert="eaVert" wrap="none" anchor="ctr"/>
          <a:lstStyle/>
          <a:p>
            <a:pPr algn="ctr"/>
            <a:r>
              <a:rPr lang="en-US" sz="1800"/>
              <a:t>Hash Fn</a:t>
            </a:r>
          </a:p>
        </p:txBody>
      </p:sp>
      <p:sp>
        <p:nvSpPr>
          <p:cNvPr id="20486" name="Rectangle 5"/>
          <p:cNvSpPr>
            <a:spLocks noChangeArrowheads="1"/>
          </p:cNvSpPr>
          <p:nvPr/>
        </p:nvSpPr>
        <p:spPr bwMode="auto">
          <a:xfrm>
            <a:off x="1066800" y="3505200"/>
            <a:ext cx="2438400" cy="304800"/>
          </a:xfrm>
          <a:prstGeom prst="rect">
            <a:avLst/>
          </a:prstGeom>
          <a:solidFill>
            <a:srgbClr val="FF0000"/>
          </a:solidFill>
          <a:ln w="9525">
            <a:solidFill>
              <a:schemeClr val="tx1"/>
            </a:solidFill>
            <a:miter lim="800000"/>
            <a:headEnd/>
            <a:tailEnd/>
          </a:ln>
        </p:spPr>
        <p:txBody>
          <a:bodyPr wrap="none" anchor="ctr"/>
          <a:lstStyle/>
          <a:p>
            <a:pPr algn="ctr"/>
            <a:r>
              <a:rPr lang="en-US" sz="1100"/>
              <a:t>I am Bob</a:t>
            </a:r>
          </a:p>
        </p:txBody>
      </p:sp>
      <p:sp>
        <p:nvSpPr>
          <p:cNvPr id="20487" name="Line 6"/>
          <p:cNvSpPr>
            <a:spLocks noChangeShapeType="1"/>
          </p:cNvSpPr>
          <p:nvPr/>
        </p:nvSpPr>
        <p:spPr bwMode="auto">
          <a:xfrm>
            <a:off x="3810000" y="3657600"/>
            <a:ext cx="415925" cy="1588"/>
          </a:xfrm>
          <a:prstGeom prst="line">
            <a:avLst/>
          </a:prstGeom>
          <a:noFill/>
          <a:ln w="9525">
            <a:solidFill>
              <a:schemeClr val="tx1"/>
            </a:solidFill>
            <a:round/>
            <a:headEnd/>
            <a:tailEnd type="triangle" w="med" len="med"/>
          </a:ln>
        </p:spPr>
        <p:txBody>
          <a:bodyPr/>
          <a:lstStyle/>
          <a:p>
            <a:endParaRPr lang="en-US"/>
          </a:p>
        </p:txBody>
      </p:sp>
      <p:sp>
        <p:nvSpPr>
          <p:cNvPr id="20488" name="Line 7"/>
          <p:cNvSpPr>
            <a:spLocks noChangeShapeType="1"/>
          </p:cNvSpPr>
          <p:nvPr/>
        </p:nvSpPr>
        <p:spPr bwMode="auto">
          <a:xfrm>
            <a:off x="5791200" y="3886200"/>
            <a:ext cx="476250" cy="1588"/>
          </a:xfrm>
          <a:prstGeom prst="line">
            <a:avLst/>
          </a:prstGeom>
          <a:noFill/>
          <a:ln w="9525">
            <a:solidFill>
              <a:schemeClr val="tx1"/>
            </a:solidFill>
            <a:round/>
            <a:headEnd/>
            <a:tailEnd type="triangle" w="med" len="med"/>
          </a:ln>
        </p:spPr>
        <p:txBody>
          <a:bodyPr/>
          <a:lstStyle/>
          <a:p>
            <a:endParaRPr lang="en-US"/>
          </a:p>
        </p:txBody>
      </p:sp>
      <p:pic>
        <p:nvPicPr>
          <p:cNvPr id="20489" name="Picture 8" descr="BS00768_[1]"/>
          <p:cNvPicPr>
            <a:picLocks noChangeAspect="1" noChangeArrowheads="1"/>
          </p:cNvPicPr>
          <p:nvPr/>
        </p:nvPicPr>
        <p:blipFill>
          <a:blip r:embed="rId3" cstate="print"/>
          <a:srcRect/>
          <a:stretch>
            <a:fillRect/>
          </a:stretch>
        </p:blipFill>
        <p:spPr bwMode="auto">
          <a:xfrm flipH="1" flipV="1">
            <a:off x="3200400" y="4038600"/>
            <a:ext cx="465138" cy="241300"/>
          </a:xfrm>
          <a:prstGeom prst="rect">
            <a:avLst/>
          </a:prstGeom>
          <a:noFill/>
          <a:ln w="9525">
            <a:noFill/>
            <a:miter lim="800000"/>
            <a:headEnd/>
            <a:tailEnd/>
          </a:ln>
        </p:spPr>
      </p:pic>
      <p:sp>
        <p:nvSpPr>
          <p:cNvPr id="20490" name="Line 9"/>
          <p:cNvSpPr>
            <a:spLocks noChangeShapeType="1"/>
          </p:cNvSpPr>
          <p:nvPr/>
        </p:nvSpPr>
        <p:spPr bwMode="auto">
          <a:xfrm>
            <a:off x="3810000" y="4114800"/>
            <a:ext cx="381000" cy="0"/>
          </a:xfrm>
          <a:prstGeom prst="line">
            <a:avLst/>
          </a:prstGeom>
          <a:noFill/>
          <a:ln w="9525">
            <a:solidFill>
              <a:schemeClr val="tx1"/>
            </a:solidFill>
            <a:round/>
            <a:headEnd/>
            <a:tailEnd type="triangle" w="med" len="med"/>
          </a:ln>
        </p:spPr>
        <p:txBody>
          <a:bodyPr/>
          <a:lstStyle/>
          <a:p>
            <a:endParaRPr lang="en-US"/>
          </a:p>
        </p:txBody>
      </p:sp>
      <p:sp>
        <p:nvSpPr>
          <p:cNvPr id="20491" name="Rectangle 10"/>
          <p:cNvSpPr>
            <a:spLocks noChangeArrowheads="1"/>
          </p:cNvSpPr>
          <p:nvPr/>
        </p:nvSpPr>
        <p:spPr bwMode="auto">
          <a:xfrm>
            <a:off x="6553200" y="3733800"/>
            <a:ext cx="1143000" cy="304800"/>
          </a:xfrm>
          <a:prstGeom prst="rect">
            <a:avLst/>
          </a:prstGeom>
          <a:solidFill>
            <a:srgbClr val="33CCCC"/>
          </a:solidFill>
          <a:ln w="9525">
            <a:solidFill>
              <a:schemeClr val="tx1"/>
            </a:solidFill>
            <a:miter lim="800000"/>
            <a:headEnd/>
            <a:tailEnd/>
          </a:ln>
        </p:spPr>
        <p:txBody>
          <a:bodyPr wrap="none" anchor="ctr"/>
          <a:lstStyle/>
          <a:p>
            <a:pPr algn="ctr"/>
            <a:r>
              <a:rPr lang="en-US" sz="1100"/>
              <a:t>A43FF234</a:t>
            </a:r>
          </a:p>
        </p:txBody>
      </p:sp>
      <p:sp>
        <p:nvSpPr>
          <p:cNvPr id="20492" name="Text Box 12"/>
          <p:cNvSpPr txBox="1">
            <a:spLocks noChangeArrowheads="1"/>
          </p:cNvSpPr>
          <p:nvPr/>
        </p:nvSpPr>
        <p:spPr bwMode="auto">
          <a:xfrm>
            <a:off x="609600" y="5334000"/>
            <a:ext cx="7315200" cy="581025"/>
          </a:xfrm>
          <a:prstGeom prst="rect">
            <a:avLst/>
          </a:prstGeom>
          <a:noFill/>
          <a:ln w="9525">
            <a:noFill/>
            <a:miter lim="800000"/>
            <a:headEnd/>
            <a:tailEnd/>
          </a:ln>
        </p:spPr>
        <p:txBody>
          <a:bodyPr>
            <a:spAutoFit/>
          </a:bodyPr>
          <a:lstStyle/>
          <a:p>
            <a:pPr>
              <a:spcBef>
                <a:spcPct val="50000"/>
              </a:spcBef>
            </a:pPr>
            <a:r>
              <a:rPr lang="en-US" sz="1600"/>
              <a:t>Alice receives the hash, computes a hash with K</a:t>
            </a:r>
            <a:r>
              <a:rPr lang="en-US" sz="1600" baseline="-25000"/>
              <a:t>A-B</a:t>
            </a:r>
            <a:r>
              <a:rPr lang="en-US" sz="1600"/>
              <a:t> , and she knows the sender is Bob</a:t>
            </a:r>
          </a:p>
        </p:txBody>
      </p:sp>
      <p:sp>
        <p:nvSpPr>
          <p:cNvPr id="51213" name="AutoShape 13"/>
          <p:cNvSpPr>
            <a:spLocks noChangeArrowheads="1"/>
          </p:cNvSpPr>
          <p:nvPr/>
        </p:nvSpPr>
        <p:spPr bwMode="auto">
          <a:xfrm>
            <a:off x="2971800" y="3886200"/>
            <a:ext cx="3200400" cy="2667000"/>
          </a:xfrm>
          <a:prstGeom prst="irregularSeal1">
            <a:avLst/>
          </a:prstGeom>
          <a:solidFill>
            <a:srgbClr val="FFFF00"/>
          </a:solidFill>
          <a:ln w="9525">
            <a:solidFill>
              <a:schemeClr val="tx1"/>
            </a:solidFill>
            <a:miter lim="800000"/>
            <a:headEnd/>
            <a:tailEnd/>
          </a:ln>
        </p:spPr>
        <p:txBody>
          <a:bodyPr wrap="none" anchor="ctr"/>
          <a:lstStyle/>
          <a:p>
            <a:pPr algn="ctr"/>
            <a:r>
              <a:rPr lang="en-US" sz="1600" b="1"/>
              <a:t>whoops!</a:t>
            </a:r>
          </a:p>
        </p:txBody>
      </p:sp>
      <p:sp>
        <p:nvSpPr>
          <p:cNvPr id="20494" name="Text Box 14"/>
          <p:cNvSpPr txBox="1">
            <a:spLocks noChangeArrowheads="1"/>
          </p:cNvSpPr>
          <p:nvPr/>
        </p:nvSpPr>
        <p:spPr bwMode="auto">
          <a:xfrm>
            <a:off x="3048000" y="4419600"/>
            <a:ext cx="838200" cy="366713"/>
          </a:xfrm>
          <a:prstGeom prst="rect">
            <a:avLst/>
          </a:prstGeom>
          <a:noFill/>
          <a:ln w="9525">
            <a:noFill/>
            <a:miter lim="800000"/>
            <a:headEnd/>
            <a:tailEnd/>
          </a:ln>
        </p:spPr>
        <p:txBody>
          <a:bodyPr>
            <a:spAutoFit/>
          </a:bodyPr>
          <a:lstStyle/>
          <a:p>
            <a:pPr>
              <a:spcBef>
                <a:spcPct val="50000"/>
              </a:spcBef>
            </a:pPr>
            <a:r>
              <a:rPr lang="en-US" sz="1800"/>
              <a:t>K </a:t>
            </a:r>
            <a:r>
              <a:rPr lang="en-US" sz="1800" baseline="-25000"/>
              <a:t>A-B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type="sldNum" sz="quarter" idx="11"/>
          </p:nvPr>
        </p:nvSpPr>
        <p:spPr>
          <a:noFill/>
        </p:spPr>
        <p:txBody>
          <a:bodyPr/>
          <a:lstStyle/>
          <a:p>
            <a:fld id="{86727E30-DC9A-48BF-9F5A-D07EF1E0ADAC}" type="slidenum">
              <a:rPr lang="en-US" smtClean="0"/>
              <a:pPr/>
              <a:t>15</a:t>
            </a:fld>
            <a:endParaRPr lang="en-US"/>
          </a:p>
        </p:txBody>
      </p:sp>
      <p:sp>
        <p:nvSpPr>
          <p:cNvPr id="21507" name="Rectangle 2"/>
          <p:cNvSpPr>
            <a:spLocks noGrp="1" noChangeArrowheads="1"/>
          </p:cNvSpPr>
          <p:nvPr>
            <p:ph type="title"/>
          </p:nvPr>
        </p:nvSpPr>
        <p:spPr/>
        <p:txBody>
          <a:bodyPr/>
          <a:lstStyle/>
          <a:p>
            <a:pPr eaLnBrk="1" hangingPunct="1"/>
            <a:r>
              <a:rPr lang="en-US">
                <a:ea typeface="ＭＳ Ｐゴシック" pitchFamily="34" charset="-128"/>
              </a:rPr>
              <a:t>Symmetric Key: Authentication</a:t>
            </a:r>
          </a:p>
        </p:txBody>
      </p:sp>
      <p:sp>
        <p:nvSpPr>
          <p:cNvPr id="21508" name="Rectangle 3"/>
          <p:cNvSpPr>
            <a:spLocks noGrp="1" noChangeArrowheads="1"/>
          </p:cNvSpPr>
          <p:nvPr>
            <p:ph type="body" idx="1"/>
          </p:nvPr>
        </p:nvSpPr>
        <p:spPr>
          <a:xfrm>
            <a:off x="457200" y="1447800"/>
            <a:ext cx="8229600" cy="762000"/>
          </a:xfrm>
        </p:spPr>
        <p:txBody>
          <a:bodyPr/>
          <a:lstStyle/>
          <a:p>
            <a:pPr eaLnBrk="1" hangingPunct="1">
              <a:lnSpc>
                <a:spcPct val="80000"/>
              </a:lnSpc>
              <a:buFont typeface="Wingdings" pitchFamily="2" charset="2"/>
              <a:buNone/>
            </a:pPr>
            <a:r>
              <a:rPr lang="en-US" sz="2600">
                <a:ea typeface="ＭＳ Ｐゴシック" pitchFamily="34" charset="-128"/>
              </a:rPr>
              <a:t>	What if Mallory overhears the hash sent by Bob, and then </a:t>
            </a:r>
            <a:r>
              <a:rPr lang="ja-JP" altLang="en-US" sz="2600">
                <a:ea typeface="ＭＳ Ｐゴシック" pitchFamily="34" charset="-128"/>
              </a:rPr>
              <a:t>“</a:t>
            </a:r>
            <a:r>
              <a:rPr lang="en-US" altLang="ja-JP" sz="2600">
                <a:ea typeface="ＭＳ Ｐゴシック" pitchFamily="34" charset="-128"/>
              </a:rPr>
              <a:t>replays</a:t>
            </a:r>
            <a:r>
              <a:rPr lang="ja-JP" altLang="en-US" sz="2600">
                <a:ea typeface="ＭＳ Ｐゴシック" pitchFamily="34" charset="-128"/>
              </a:rPr>
              <a:t>”</a:t>
            </a:r>
            <a:r>
              <a:rPr lang="en-US" altLang="ja-JP" sz="2600">
                <a:ea typeface="ＭＳ Ｐゴシック" pitchFamily="34" charset="-128"/>
              </a:rPr>
              <a:t> it later?  </a:t>
            </a:r>
            <a:endParaRPr lang="en-US" sz="2600">
              <a:ea typeface="ＭＳ Ｐゴシック" pitchFamily="34" charset="-128"/>
            </a:endParaRPr>
          </a:p>
        </p:txBody>
      </p:sp>
      <p:sp>
        <p:nvSpPr>
          <p:cNvPr id="83975" name="Cloud"/>
          <p:cNvSpPr>
            <a:spLocks noChangeAspect="1" noEditPoints="1" noChangeArrowheads="1"/>
          </p:cNvSpPr>
          <p:nvPr/>
        </p:nvSpPr>
        <p:spPr bwMode="auto">
          <a:xfrm>
            <a:off x="1524000" y="4419600"/>
            <a:ext cx="2063750" cy="1382713"/>
          </a:xfrm>
          <a:custGeom>
            <a:avLst/>
            <a:gdLst>
              <a:gd name="T0" fmla="*/ 611577 w 21600"/>
              <a:gd name="T1" fmla="*/ 44256866 h 21600"/>
              <a:gd name="T2" fmla="*/ 98589446 w 21600"/>
              <a:gd name="T3" fmla="*/ 88419439 h 21600"/>
              <a:gd name="T4" fmla="*/ 197014556 w 21600"/>
              <a:gd name="T5" fmla="*/ 44256866 h 21600"/>
              <a:gd name="T6" fmla="*/ 98589446 w 21600"/>
              <a:gd name="T7" fmla="*/ 5060858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en-US" sz="2800">
                <a:latin typeface="Times New Roman" pitchFamily="18" charset="0"/>
              </a:rPr>
              <a:t>ISP A</a:t>
            </a:r>
          </a:p>
          <a:p>
            <a:pPr algn="ctr">
              <a:defRPr/>
            </a:pPr>
            <a:endParaRPr lang="en-US" sz="2800">
              <a:latin typeface="Times New Roman" pitchFamily="18" charset="0"/>
            </a:endParaRPr>
          </a:p>
        </p:txBody>
      </p:sp>
      <p:sp>
        <p:nvSpPr>
          <p:cNvPr id="83976" name="Cloud"/>
          <p:cNvSpPr>
            <a:spLocks noChangeAspect="1" noEditPoints="1" noChangeArrowheads="1"/>
          </p:cNvSpPr>
          <p:nvPr/>
        </p:nvSpPr>
        <p:spPr bwMode="auto">
          <a:xfrm>
            <a:off x="4343400" y="2438400"/>
            <a:ext cx="2063750" cy="1382713"/>
          </a:xfrm>
          <a:custGeom>
            <a:avLst/>
            <a:gdLst>
              <a:gd name="T0" fmla="*/ 611577 w 21600"/>
              <a:gd name="T1" fmla="*/ 44256866 h 21600"/>
              <a:gd name="T2" fmla="*/ 98589446 w 21600"/>
              <a:gd name="T3" fmla="*/ 88419439 h 21600"/>
              <a:gd name="T4" fmla="*/ 197014556 w 21600"/>
              <a:gd name="T5" fmla="*/ 44256866 h 21600"/>
              <a:gd name="T6" fmla="*/ 98589446 w 21600"/>
              <a:gd name="T7" fmla="*/ 5060858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en-US" sz="2800">
                <a:latin typeface="Times New Roman" pitchFamily="18" charset="0"/>
              </a:rPr>
              <a:t>ISP D</a:t>
            </a:r>
          </a:p>
          <a:p>
            <a:pPr algn="ctr">
              <a:defRPr/>
            </a:pPr>
            <a:endParaRPr lang="en-US" sz="2800">
              <a:latin typeface="Times New Roman" pitchFamily="18" charset="0"/>
            </a:endParaRPr>
          </a:p>
        </p:txBody>
      </p:sp>
      <p:sp>
        <p:nvSpPr>
          <p:cNvPr id="83977" name="Cloud"/>
          <p:cNvSpPr>
            <a:spLocks noChangeAspect="1" noEditPoints="1" noChangeArrowheads="1"/>
          </p:cNvSpPr>
          <p:nvPr/>
        </p:nvSpPr>
        <p:spPr bwMode="auto">
          <a:xfrm>
            <a:off x="3733800" y="3886200"/>
            <a:ext cx="2063750" cy="1382713"/>
          </a:xfrm>
          <a:custGeom>
            <a:avLst/>
            <a:gdLst>
              <a:gd name="T0" fmla="*/ 611577 w 21600"/>
              <a:gd name="T1" fmla="*/ 44256866 h 21600"/>
              <a:gd name="T2" fmla="*/ 98589446 w 21600"/>
              <a:gd name="T3" fmla="*/ 88419439 h 21600"/>
              <a:gd name="T4" fmla="*/ 197014556 w 21600"/>
              <a:gd name="T5" fmla="*/ 44256866 h 21600"/>
              <a:gd name="T6" fmla="*/ 98589446 w 21600"/>
              <a:gd name="T7" fmla="*/ 5060858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en-US" sz="2800">
                <a:latin typeface="Times New Roman" pitchFamily="18" charset="0"/>
              </a:rPr>
              <a:t>ISP C</a:t>
            </a:r>
          </a:p>
          <a:p>
            <a:pPr algn="ctr">
              <a:defRPr/>
            </a:pPr>
            <a:endParaRPr lang="en-US" sz="2800">
              <a:latin typeface="Times New Roman" pitchFamily="18" charset="0"/>
            </a:endParaRPr>
          </a:p>
        </p:txBody>
      </p:sp>
      <p:sp>
        <p:nvSpPr>
          <p:cNvPr id="83978" name="Cloud"/>
          <p:cNvSpPr>
            <a:spLocks noChangeAspect="1" noEditPoints="1" noChangeArrowheads="1"/>
          </p:cNvSpPr>
          <p:nvPr/>
        </p:nvSpPr>
        <p:spPr bwMode="auto">
          <a:xfrm>
            <a:off x="2057400" y="2819400"/>
            <a:ext cx="2063750" cy="1382713"/>
          </a:xfrm>
          <a:custGeom>
            <a:avLst/>
            <a:gdLst>
              <a:gd name="T0" fmla="*/ 611577 w 21600"/>
              <a:gd name="T1" fmla="*/ 44256866 h 21600"/>
              <a:gd name="T2" fmla="*/ 98589446 w 21600"/>
              <a:gd name="T3" fmla="*/ 88419439 h 21600"/>
              <a:gd name="T4" fmla="*/ 197014556 w 21600"/>
              <a:gd name="T5" fmla="*/ 44256866 h 21600"/>
              <a:gd name="T6" fmla="*/ 98589446 w 21600"/>
              <a:gd name="T7" fmla="*/ 5060858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en-US" sz="2800">
                <a:latin typeface="Times New Roman" pitchFamily="18" charset="0"/>
              </a:rPr>
              <a:t>ISP B</a:t>
            </a:r>
          </a:p>
          <a:p>
            <a:pPr algn="ctr">
              <a:defRPr/>
            </a:pPr>
            <a:endParaRPr lang="en-US" sz="2800">
              <a:latin typeface="Times New Roman" pitchFamily="18" charset="0"/>
            </a:endParaRPr>
          </a:p>
        </p:txBody>
      </p:sp>
      <p:pic>
        <p:nvPicPr>
          <p:cNvPr id="21513" name="Picture 8" descr="Alice"/>
          <p:cNvPicPr>
            <a:picLocks noChangeAspect="1" noChangeArrowheads="1"/>
          </p:cNvPicPr>
          <p:nvPr/>
        </p:nvPicPr>
        <p:blipFill>
          <a:blip r:embed="rId3" cstate="print"/>
          <a:srcRect/>
          <a:stretch>
            <a:fillRect/>
          </a:stretch>
        </p:blipFill>
        <p:spPr bwMode="auto">
          <a:xfrm>
            <a:off x="609600" y="5181600"/>
            <a:ext cx="698500" cy="862013"/>
          </a:xfrm>
          <a:prstGeom prst="rect">
            <a:avLst/>
          </a:prstGeom>
          <a:noFill/>
          <a:ln w="9525">
            <a:noFill/>
            <a:miter lim="800000"/>
            <a:headEnd/>
            <a:tailEnd/>
          </a:ln>
        </p:spPr>
      </p:pic>
      <p:sp>
        <p:nvSpPr>
          <p:cNvPr id="21514" name="Line 9"/>
          <p:cNvSpPr>
            <a:spLocks noChangeShapeType="1"/>
          </p:cNvSpPr>
          <p:nvPr/>
        </p:nvSpPr>
        <p:spPr bwMode="auto">
          <a:xfrm flipV="1">
            <a:off x="1447800" y="5486400"/>
            <a:ext cx="152400" cy="152400"/>
          </a:xfrm>
          <a:prstGeom prst="line">
            <a:avLst/>
          </a:prstGeom>
          <a:noFill/>
          <a:ln w="9525">
            <a:solidFill>
              <a:schemeClr val="tx1"/>
            </a:solidFill>
            <a:round/>
            <a:headEnd/>
            <a:tailEnd/>
          </a:ln>
        </p:spPr>
        <p:txBody>
          <a:bodyPr/>
          <a:lstStyle/>
          <a:p>
            <a:endParaRPr lang="en-US"/>
          </a:p>
        </p:txBody>
      </p:sp>
      <p:sp>
        <p:nvSpPr>
          <p:cNvPr id="21515" name="Line 10"/>
          <p:cNvSpPr>
            <a:spLocks noChangeShapeType="1"/>
          </p:cNvSpPr>
          <p:nvPr/>
        </p:nvSpPr>
        <p:spPr bwMode="auto">
          <a:xfrm>
            <a:off x="2819400" y="4114800"/>
            <a:ext cx="0" cy="304800"/>
          </a:xfrm>
          <a:prstGeom prst="line">
            <a:avLst/>
          </a:prstGeom>
          <a:noFill/>
          <a:ln w="9525">
            <a:solidFill>
              <a:schemeClr val="tx1"/>
            </a:solidFill>
            <a:round/>
            <a:headEnd/>
            <a:tailEnd/>
          </a:ln>
        </p:spPr>
        <p:txBody>
          <a:bodyPr/>
          <a:lstStyle/>
          <a:p>
            <a:endParaRPr lang="en-US"/>
          </a:p>
        </p:txBody>
      </p:sp>
      <p:sp>
        <p:nvSpPr>
          <p:cNvPr id="21516" name="Line 11"/>
          <p:cNvSpPr>
            <a:spLocks noChangeShapeType="1"/>
          </p:cNvSpPr>
          <p:nvPr/>
        </p:nvSpPr>
        <p:spPr bwMode="auto">
          <a:xfrm flipV="1">
            <a:off x="3581400" y="4648200"/>
            <a:ext cx="228600" cy="76200"/>
          </a:xfrm>
          <a:prstGeom prst="line">
            <a:avLst/>
          </a:prstGeom>
          <a:noFill/>
          <a:ln w="9525">
            <a:solidFill>
              <a:schemeClr val="tx1"/>
            </a:solidFill>
            <a:round/>
            <a:headEnd/>
            <a:tailEnd/>
          </a:ln>
        </p:spPr>
        <p:txBody>
          <a:bodyPr/>
          <a:lstStyle/>
          <a:p>
            <a:endParaRPr lang="en-US"/>
          </a:p>
        </p:txBody>
      </p:sp>
      <p:sp>
        <p:nvSpPr>
          <p:cNvPr id="21517" name="Line 12"/>
          <p:cNvSpPr>
            <a:spLocks noChangeShapeType="1"/>
          </p:cNvSpPr>
          <p:nvPr/>
        </p:nvSpPr>
        <p:spPr bwMode="auto">
          <a:xfrm flipV="1">
            <a:off x="4114800" y="3276600"/>
            <a:ext cx="228600" cy="76200"/>
          </a:xfrm>
          <a:prstGeom prst="line">
            <a:avLst/>
          </a:prstGeom>
          <a:noFill/>
          <a:ln w="9525">
            <a:solidFill>
              <a:schemeClr val="tx1"/>
            </a:solidFill>
            <a:round/>
            <a:headEnd/>
            <a:tailEnd/>
          </a:ln>
        </p:spPr>
        <p:txBody>
          <a:bodyPr/>
          <a:lstStyle/>
          <a:p>
            <a:endParaRPr lang="en-US"/>
          </a:p>
        </p:txBody>
      </p:sp>
      <p:sp>
        <p:nvSpPr>
          <p:cNvPr id="21518" name="Line 13"/>
          <p:cNvSpPr>
            <a:spLocks noChangeShapeType="1"/>
          </p:cNvSpPr>
          <p:nvPr/>
        </p:nvSpPr>
        <p:spPr bwMode="auto">
          <a:xfrm>
            <a:off x="4876800" y="3733800"/>
            <a:ext cx="0" cy="228600"/>
          </a:xfrm>
          <a:prstGeom prst="line">
            <a:avLst/>
          </a:prstGeom>
          <a:noFill/>
          <a:ln w="9525">
            <a:solidFill>
              <a:schemeClr val="tx1"/>
            </a:solidFill>
            <a:round/>
            <a:headEnd/>
            <a:tailEnd/>
          </a:ln>
        </p:spPr>
        <p:txBody>
          <a:bodyPr/>
          <a:lstStyle/>
          <a:p>
            <a:endParaRPr lang="en-US"/>
          </a:p>
        </p:txBody>
      </p:sp>
      <p:sp>
        <p:nvSpPr>
          <p:cNvPr id="21519" name="Line 14"/>
          <p:cNvSpPr>
            <a:spLocks noChangeShapeType="1"/>
          </p:cNvSpPr>
          <p:nvPr/>
        </p:nvSpPr>
        <p:spPr bwMode="auto">
          <a:xfrm flipV="1">
            <a:off x="6096000" y="4343400"/>
            <a:ext cx="457200" cy="76200"/>
          </a:xfrm>
          <a:prstGeom prst="line">
            <a:avLst/>
          </a:prstGeom>
          <a:noFill/>
          <a:ln w="9525">
            <a:solidFill>
              <a:schemeClr val="tx1"/>
            </a:solidFill>
            <a:round/>
            <a:headEnd/>
            <a:tailEnd/>
          </a:ln>
        </p:spPr>
        <p:txBody>
          <a:bodyPr/>
          <a:lstStyle/>
          <a:p>
            <a:endParaRPr lang="en-US"/>
          </a:p>
        </p:txBody>
      </p:sp>
      <p:pic>
        <p:nvPicPr>
          <p:cNvPr id="21520" name="Picture 15"/>
          <p:cNvPicPr>
            <a:picLocks noChangeArrowheads="1"/>
          </p:cNvPicPr>
          <p:nvPr/>
        </p:nvPicPr>
        <p:blipFill>
          <a:blip r:embed="rId4" cstate="print"/>
          <a:srcRect/>
          <a:stretch>
            <a:fillRect/>
          </a:stretch>
        </p:blipFill>
        <p:spPr bwMode="auto">
          <a:xfrm>
            <a:off x="2895600" y="3733800"/>
            <a:ext cx="534988" cy="355600"/>
          </a:xfrm>
          <a:prstGeom prst="rect">
            <a:avLst/>
          </a:prstGeom>
          <a:noFill/>
          <a:ln w="9525">
            <a:noFill/>
            <a:miter lim="800000"/>
            <a:headEnd/>
            <a:tailEnd/>
          </a:ln>
        </p:spPr>
      </p:pic>
      <p:pic>
        <p:nvPicPr>
          <p:cNvPr id="21521" name="Picture 16"/>
          <p:cNvPicPr>
            <a:picLocks noChangeArrowheads="1"/>
          </p:cNvPicPr>
          <p:nvPr/>
        </p:nvPicPr>
        <p:blipFill>
          <a:blip r:embed="rId4" cstate="print"/>
          <a:srcRect/>
          <a:stretch>
            <a:fillRect/>
          </a:stretch>
        </p:blipFill>
        <p:spPr bwMode="auto">
          <a:xfrm>
            <a:off x="3733800" y="4572000"/>
            <a:ext cx="534988" cy="355600"/>
          </a:xfrm>
          <a:prstGeom prst="rect">
            <a:avLst/>
          </a:prstGeom>
          <a:noFill/>
          <a:ln w="9525">
            <a:noFill/>
            <a:miter lim="800000"/>
            <a:headEnd/>
            <a:tailEnd/>
          </a:ln>
        </p:spPr>
      </p:pic>
      <p:pic>
        <p:nvPicPr>
          <p:cNvPr id="21522" name="Picture 17"/>
          <p:cNvPicPr>
            <a:picLocks noChangeArrowheads="1"/>
          </p:cNvPicPr>
          <p:nvPr/>
        </p:nvPicPr>
        <p:blipFill>
          <a:blip r:embed="rId4" cstate="print"/>
          <a:srcRect/>
          <a:stretch>
            <a:fillRect/>
          </a:stretch>
        </p:blipFill>
        <p:spPr bwMode="auto">
          <a:xfrm>
            <a:off x="5486400" y="4267200"/>
            <a:ext cx="534988" cy="355600"/>
          </a:xfrm>
          <a:prstGeom prst="rect">
            <a:avLst/>
          </a:prstGeom>
          <a:noFill/>
          <a:ln w="9525">
            <a:noFill/>
            <a:miter lim="800000"/>
            <a:headEnd/>
            <a:tailEnd/>
          </a:ln>
        </p:spPr>
      </p:pic>
      <p:pic>
        <p:nvPicPr>
          <p:cNvPr id="21523" name="Picture 18"/>
          <p:cNvPicPr>
            <a:picLocks noChangeArrowheads="1"/>
          </p:cNvPicPr>
          <p:nvPr/>
        </p:nvPicPr>
        <p:blipFill>
          <a:blip r:embed="rId4" cstate="print"/>
          <a:srcRect/>
          <a:stretch>
            <a:fillRect/>
          </a:stretch>
        </p:blipFill>
        <p:spPr bwMode="auto">
          <a:xfrm>
            <a:off x="5029200" y="4724400"/>
            <a:ext cx="534988" cy="355600"/>
          </a:xfrm>
          <a:prstGeom prst="rect">
            <a:avLst/>
          </a:prstGeom>
          <a:noFill/>
          <a:ln w="9525">
            <a:noFill/>
            <a:miter lim="800000"/>
            <a:headEnd/>
            <a:tailEnd/>
          </a:ln>
        </p:spPr>
      </p:pic>
      <p:pic>
        <p:nvPicPr>
          <p:cNvPr id="21524" name="Picture 19"/>
          <p:cNvPicPr>
            <a:picLocks noChangeArrowheads="1"/>
          </p:cNvPicPr>
          <p:nvPr/>
        </p:nvPicPr>
        <p:blipFill>
          <a:blip r:embed="rId4" cstate="print"/>
          <a:srcRect/>
          <a:stretch>
            <a:fillRect/>
          </a:stretch>
        </p:blipFill>
        <p:spPr bwMode="auto">
          <a:xfrm>
            <a:off x="4800600" y="3886200"/>
            <a:ext cx="534988" cy="355600"/>
          </a:xfrm>
          <a:prstGeom prst="rect">
            <a:avLst/>
          </a:prstGeom>
          <a:noFill/>
          <a:ln w="9525">
            <a:noFill/>
            <a:miter lim="800000"/>
            <a:headEnd/>
            <a:tailEnd/>
          </a:ln>
        </p:spPr>
      </p:pic>
      <p:pic>
        <p:nvPicPr>
          <p:cNvPr id="21525" name="Picture 20"/>
          <p:cNvPicPr>
            <a:picLocks noChangeArrowheads="1"/>
          </p:cNvPicPr>
          <p:nvPr/>
        </p:nvPicPr>
        <p:blipFill>
          <a:blip r:embed="rId4" cstate="print"/>
          <a:srcRect/>
          <a:stretch>
            <a:fillRect/>
          </a:stretch>
        </p:blipFill>
        <p:spPr bwMode="auto">
          <a:xfrm>
            <a:off x="3657600" y="3200400"/>
            <a:ext cx="534988" cy="355600"/>
          </a:xfrm>
          <a:prstGeom prst="rect">
            <a:avLst/>
          </a:prstGeom>
          <a:noFill/>
          <a:ln w="9525">
            <a:noFill/>
            <a:miter lim="800000"/>
            <a:headEnd/>
            <a:tailEnd/>
          </a:ln>
        </p:spPr>
      </p:pic>
      <p:pic>
        <p:nvPicPr>
          <p:cNvPr id="21526" name="Picture 21"/>
          <p:cNvPicPr>
            <a:picLocks noChangeArrowheads="1"/>
          </p:cNvPicPr>
          <p:nvPr/>
        </p:nvPicPr>
        <p:blipFill>
          <a:blip r:embed="rId4" cstate="print"/>
          <a:srcRect/>
          <a:stretch>
            <a:fillRect/>
          </a:stretch>
        </p:blipFill>
        <p:spPr bwMode="auto">
          <a:xfrm>
            <a:off x="4419600" y="3048000"/>
            <a:ext cx="534988" cy="355600"/>
          </a:xfrm>
          <a:prstGeom prst="rect">
            <a:avLst/>
          </a:prstGeom>
          <a:noFill/>
          <a:ln w="9525">
            <a:noFill/>
            <a:miter lim="800000"/>
            <a:headEnd/>
            <a:tailEnd/>
          </a:ln>
        </p:spPr>
      </p:pic>
      <p:pic>
        <p:nvPicPr>
          <p:cNvPr id="21527" name="Picture 22"/>
          <p:cNvPicPr>
            <a:picLocks noChangeArrowheads="1"/>
          </p:cNvPicPr>
          <p:nvPr/>
        </p:nvPicPr>
        <p:blipFill>
          <a:blip r:embed="rId4" cstate="print"/>
          <a:srcRect/>
          <a:stretch>
            <a:fillRect/>
          </a:stretch>
        </p:blipFill>
        <p:spPr bwMode="auto">
          <a:xfrm>
            <a:off x="5486400" y="3352800"/>
            <a:ext cx="534988" cy="355600"/>
          </a:xfrm>
          <a:prstGeom prst="rect">
            <a:avLst/>
          </a:prstGeom>
          <a:noFill/>
          <a:ln w="9525">
            <a:noFill/>
            <a:miter lim="800000"/>
            <a:headEnd/>
            <a:tailEnd/>
          </a:ln>
        </p:spPr>
      </p:pic>
      <p:pic>
        <p:nvPicPr>
          <p:cNvPr id="21528" name="Picture 23"/>
          <p:cNvPicPr>
            <a:picLocks noChangeArrowheads="1"/>
          </p:cNvPicPr>
          <p:nvPr/>
        </p:nvPicPr>
        <p:blipFill>
          <a:blip r:embed="rId4" cstate="print"/>
          <a:srcRect/>
          <a:stretch>
            <a:fillRect/>
          </a:stretch>
        </p:blipFill>
        <p:spPr bwMode="auto">
          <a:xfrm>
            <a:off x="6096000" y="2743200"/>
            <a:ext cx="534988" cy="355600"/>
          </a:xfrm>
          <a:prstGeom prst="rect">
            <a:avLst/>
          </a:prstGeom>
          <a:noFill/>
          <a:ln w="9525">
            <a:noFill/>
            <a:miter lim="800000"/>
            <a:headEnd/>
            <a:tailEnd/>
          </a:ln>
        </p:spPr>
      </p:pic>
      <p:pic>
        <p:nvPicPr>
          <p:cNvPr id="21529" name="Picture 24"/>
          <p:cNvPicPr>
            <a:picLocks noChangeArrowheads="1"/>
          </p:cNvPicPr>
          <p:nvPr/>
        </p:nvPicPr>
        <p:blipFill>
          <a:blip r:embed="rId4" cstate="print"/>
          <a:srcRect/>
          <a:stretch>
            <a:fillRect/>
          </a:stretch>
        </p:blipFill>
        <p:spPr bwMode="auto">
          <a:xfrm>
            <a:off x="3200400" y="2667000"/>
            <a:ext cx="534988" cy="355600"/>
          </a:xfrm>
          <a:prstGeom prst="rect">
            <a:avLst/>
          </a:prstGeom>
          <a:noFill/>
          <a:ln w="9525">
            <a:noFill/>
            <a:miter lim="800000"/>
            <a:headEnd/>
            <a:tailEnd/>
          </a:ln>
        </p:spPr>
      </p:pic>
      <p:pic>
        <p:nvPicPr>
          <p:cNvPr id="21530" name="Picture 25"/>
          <p:cNvPicPr>
            <a:picLocks noChangeArrowheads="1"/>
          </p:cNvPicPr>
          <p:nvPr/>
        </p:nvPicPr>
        <p:blipFill>
          <a:blip r:embed="rId4" cstate="print"/>
          <a:srcRect/>
          <a:stretch>
            <a:fillRect/>
          </a:stretch>
        </p:blipFill>
        <p:spPr bwMode="auto">
          <a:xfrm>
            <a:off x="2514600" y="4267200"/>
            <a:ext cx="534988" cy="355600"/>
          </a:xfrm>
          <a:prstGeom prst="rect">
            <a:avLst/>
          </a:prstGeom>
          <a:noFill/>
          <a:ln w="9525">
            <a:noFill/>
            <a:miter lim="800000"/>
            <a:headEnd/>
            <a:tailEnd/>
          </a:ln>
        </p:spPr>
      </p:pic>
      <p:pic>
        <p:nvPicPr>
          <p:cNvPr id="21531" name="Picture 26"/>
          <p:cNvPicPr>
            <a:picLocks noChangeArrowheads="1"/>
          </p:cNvPicPr>
          <p:nvPr/>
        </p:nvPicPr>
        <p:blipFill>
          <a:blip r:embed="rId4" cstate="print"/>
          <a:srcRect/>
          <a:stretch>
            <a:fillRect/>
          </a:stretch>
        </p:blipFill>
        <p:spPr bwMode="auto">
          <a:xfrm>
            <a:off x="2057400" y="3581400"/>
            <a:ext cx="534988" cy="355600"/>
          </a:xfrm>
          <a:prstGeom prst="rect">
            <a:avLst/>
          </a:prstGeom>
          <a:noFill/>
          <a:ln w="9525">
            <a:noFill/>
            <a:miter lim="800000"/>
            <a:headEnd/>
            <a:tailEnd/>
          </a:ln>
        </p:spPr>
      </p:pic>
      <p:pic>
        <p:nvPicPr>
          <p:cNvPr id="21532" name="Picture 27"/>
          <p:cNvPicPr>
            <a:picLocks noChangeArrowheads="1"/>
          </p:cNvPicPr>
          <p:nvPr/>
        </p:nvPicPr>
        <p:blipFill>
          <a:blip r:embed="rId4" cstate="print"/>
          <a:srcRect/>
          <a:stretch>
            <a:fillRect/>
          </a:stretch>
        </p:blipFill>
        <p:spPr bwMode="auto">
          <a:xfrm>
            <a:off x="2209800" y="2819400"/>
            <a:ext cx="534988" cy="355600"/>
          </a:xfrm>
          <a:prstGeom prst="rect">
            <a:avLst/>
          </a:prstGeom>
          <a:noFill/>
          <a:ln w="9525">
            <a:noFill/>
            <a:miter lim="800000"/>
            <a:headEnd/>
            <a:tailEnd/>
          </a:ln>
        </p:spPr>
      </p:pic>
      <p:pic>
        <p:nvPicPr>
          <p:cNvPr id="21533" name="Picture 28"/>
          <p:cNvPicPr>
            <a:picLocks noChangeArrowheads="1"/>
          </p:cNvPicPr>
          <p:nvPr/>
        </p:nvPicPr>
        <p:blipFill>
          <a:blip r:embed="rId4" cstate="print"/>
          <a:srcRect/>
          <a:stretch>
            <a:fillRect/>
          </a:stretch>
        </p:blipFill>
        <p:spPr bwMode="auto">
          <a:xfrm>
            <a:off x="3124200" y="4648200"/>
            <a:ext cx="534988" cy="355600"/>
          </a:xfrm>
          <a:prstGeom prst="rect">
            <a:avLst/>
          </a:prstGeom>
          <a:noFill/>
          <a:ln w="9525">
            <a:noFill/>
            <a:miter lim="800000"/>
            <a:headEnd/>
            <a:tailEnd/>
          </a:ln>
        </p:spPr>
      </p:pic>
      <p:pic>
        <p:nvPicPr>
          <p:cNvPr id="21534" name="Picture 29"/>
          <p:cNvPicPr>
            <a:picLocks noChangeArrowheads="1"/>
          </p:cNvPicPr>
          <p:nvPr/>
        </p:nvPicPr>
        <p:blipFill>
          <a:blip r:embed="rId4" cstate="print"/>
          <a:srcRect/>
          <a:stretch>
            <a:fillRect/>
          </a:stretch>
        </p:blipFill>
        <p:spPr bwMode="auto">
          <a:xfrm>
            <a:off x="1600200" y="5257800"/>
            <a:ext cx="534988" cy="355600"/>
          </a:xfrm>
          <a:prstGeom prst="rect">
            <a:avLst/>
          </a:prstGeom>
          <a:noFill/>
          <a:ln w="9525">
            <a:noFill/>
            <a:miter lim="800000"/>
            <a:headEnd/>
            <a:tailEnd/>
          </a:ln>
        </p:spPr>
      </p:pic>
      <p:pic>
        <p:nvPicPr>
          <p:cNvPr id="21535" name="Picture 30"/>
          <p:cNvPicPr>
            <a:picLocks noChangeArrowheads="1"/>
          </p:cNvPicPr>
          <p:nvPr/>
        </p:nvPicPr>
        <p:blipFill>
          <a:blip r:embed="rId4" cstate="print"/>
          <a:srcRect/>
          <a:stretch>
            <a:fillRect/>
          </a:stretch>
        </p:blipFill>
        <p:spPr bwMode="auto">
          <a:xfrm>
            <a:off x="2438400" y="5486400"/>
            <a:ext cx="534988" cy="355600"/>
          </a:xfrm>
          <a:prstGeom prst="rect">
            <a:avLst/>
          </a:prstGeom>
          <a:noFill/>
          <a:ln w="9525">
            <a:noFill/>
            <a:miter lim="800000"/>
            <a:headEnd/>
            <a:tailEnd/>
          </a:ln>
        </p:spPr>
      </p:pic>
      <p:pic>
        <p:nvPicPr>
          <p:cNvPr id="21536" name="Picture 31" descr="Eve"/>
          <p:cNvPicPr>
            <a:picLocks noChangeAspect="1" noChangeArrowheads="1"/>
          </p:cNvPicPr>
          <p:nvPr/>
        </p:nvPicPr>
        <p:blipFill>
          <a:blip r:embed="rId5" cstate="print"/>
          <a:srcRect/>
          <a:stretch>
            <a:fillRect/>
          </a:stretch>
        </p:blipFill>
        <p:spPr bwMode="auto">
          <a:xfrm>
            <a:off x="6705600" y="3352800"/>
            <a:ext cx="1082675" cy="1295400"/>
          </a:xfrm>
          <a:prstGeom prst="rect">
            <a:avLst/>
          </a:prstGeom>
          <a:noFill/>
          <a:ln w="9525">
            <a:noFill/>
            <a:miter lim="800000"/>
            <a:headEnd/>
            <a:tailEnd/>
          </a:ln>
        </p:spPr>
      </p:pic>
      <p:sp>
        <p:nvSpPr>
          <p:cNvPr id="21537" name="Text Box 32"/>
          <p:cNvSpPr txBox="1">
            <a:spLocks noChangeArrowheads="1"/>
          </p:cNvSpPr>
          <p:nvPr/>
        </p:nvSpPr>
        <p:spPr bwMode="auto">
          <a:xfrm>
            <a:off x="6629400" y="4724400"/>
            <a:ext cx="2027238" cy="1552575"/>
          </a:xfrm>
          <a:prstGeom prst="rect">
            <a:avLst/>
          </a:prstGeom>
          <a:noFill/>
          <a:ln w="9525">
            <a:noFill/>
            <a:miter lim="800000"/>
            <a:headEnd/>
            <a:tailEnd/>
          </a:ln>
        </p:spPr>
        <p:txBody>
          <a:bodyPr>
            <a:spAutoFit/>
          </a:bodyPr>
          <a:lstStyle/>
          <a:p>
            <a:pPr algn="ctr"/>
            <a:r>
              <a:rPr lang="en-US">
                <a:solidFill>
                  <a:srgbClr val="F70F0F"/>
                </a:solidFill>
              </a:rPr>
              <a:t>Hello, I</a:t>
            </a:r>
            <a:r>
              <a:rPr lang="ja-JP" altLang="en-US">
                <a:solidFill>
                  <a:srgbClr val="F70F0F"/>
                </a:solidFill>
              </a:rPr>
              <a:t>’</a:t>
            </a:r>
            <a:r>
              <a:rPr lang="en-US" altLang="ja-JP">
                <a:solidFill>
                  <a:srgbClr val="F70F0F"/>
                </a:solidFill>
              </a:rPr>
              <a:t>m</a:t>
            </a:r>
          </a:p>
          <a:p>
            <a:pPr algn="ctr"/>
            <a:r>
              <a:rPr lang="en-US">
                <a:solidFill>
                  <a:srgbClr val="F70F0F"/>
                </a:solidFill>
              </a:rPr>
              <a:t>Bob. Here</a:t>
            </a:r>
            <a:r>
              <a:rPr lang="ja-JP" altLang="en-US">
                <a:solidFill>
                  <a:srgbClr val="F70F0F"/>
                </a:solidFill>
              </a:rPr>
              <a:t>’</a:t>
            </a:r>
            <a:r>
              <a:rPr lang="en-US" altLang="ja-JP">
                <a:solidFill>
                  <a:srgbClr val="F70F0F"/>
                </a:solidFill>
              </a:rPr>
              <a:t>s the hash to </a:t>
            </a:r>
            <a:r>
              <a:rPr lang="ja-JP" altLang="en-US">
                <a:solidFill>
                  <a:srgbClr val="F70F0F"/>
                </a:solidFill>
              </a:rPr>
              <a:t>“</a:t>
            </a:r>
            <a:r>
              <a:rPr lang="en-US" altLang="ja-JP">
                <a:solidFill>
                  <a:srgbClr val="F70F0F"/>
                </a:solidFill>
              </a:rPr>
              <a:t>prove</a:t>
            </a:r>
            <a:r>
              <a:rPr lang="ja-JP" altLang="en-US">
                <a:solidFill>
                  <a:srgbClr val="F70F0F"/>
                </a:solidFill>
              </a:rPr>
              <a:t>”</a:t>
            </a:r>
            <a:r>
              <a:rPr lang="en-US" altLang="ja-JP">
                <a:solidFill>
                  <a:srgbClr val="F70F0F"/>
                </a:solidFill>
              </a:rPr>
              <a:t> it</a:t>
            </a:r>
            <a:endParaRPr lang="en-US">
              <a:solidFill>
                <a:srgbClr val="F70F0F"/>
              </a:solidFill>
            </a:endParaRPr>
          </a:p>
        </p:txBody>
      </p:sp>
      <p:sp>
        <p:nvSpPr>
          <p:cNvPr id="21538" name="Rectangle 33"/>
          <p:cNvSpPr>
            <a:spLocks noChangeArrowheads="1"/>
          </p:cNvSpPr>
          <p:nvPr/>
        </p:nvSpPr>
        <p:spPr bwMode="auto">
          <a:xfrm>
            <a:off x="5334000" y="5410200"/>
            <a:ext cx="1143000" cy="304800"/>
          </a:xfrm>
          <a:prstGeom prst="rect">
            <a:avLst/>
          </a:prstGeom>
          <a:solidFill>
            <a:srgbClr val="33CCCC"/>
          </a:solidFill>
          <a:ln w="9525">
            <a:solidFill>
              <a:schemeClr val="tx1"/>
            </a:solidFill>
            <a:miter lim="800000"/>
            <a:headEnd/>
            <a:tailEnd/>
          </a:ln>
        </p:spPr>
        <p:txBody>
          <a:bodyPr wrap="none" anchor="ctr"/>
          <a:lstStyle/>
          <a:p>
            <a:pPr algn="ctr"/>
            <a:r>
              <a:rPr lang="en-US" sz="1400"/>
              <a:t>A43FF234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sldNum" sz="quarter" idx="11"/>
          </p:nvPr>
        </p:nvSpPr>
        <p:spPr>
          <a:noFill/>
        </p:spPr>
        <p:txBody>
          <a:bodyPr/>
          <a:lstStyle/>
          <a:p>
            <a:fld id="{28E4AA32-8A1A-46D8-B9DD-916098A1A0EF}" type="slidenum">
              <a:rPr lang="en-US" smtClean="0"/>
              <a:pPr/>
              <a:t>16</a:t>
            </a:fld>
            <a:endParaRPr lang="en-US"/>
          </a:p>
        </p:txBody>
      </p:sp>
      <p:sp>
        <p:nvSpPr>
          <p:cNvPr id="22531" name="Rectangle 2"/>
          <p:cNvSpPr>
            <a:spLocks noGrp="1" noChangeArrowheads="1"/>
          </p:cNvSpPr>
          <p:nvPr>
            <p:ph type="title"/>
          </p:nvPr>
        </p:nvSpPr>
        <p:spPr/>
        <p:txBody>
          <a:bodyPr/>
          <a:lstStyle/>
          <a:p>
            <a:pPr eaLnBrk="1" hangingPunct="1"/>
            <a:r>
              <a:rPr lang="en-US" sz="2800">
                <a:ea typeface="ＭＳ Ｐゴシック" pitchFamily="34" charset="-128"/>
              </a:rPr>
              <a:t>Symmetric Key: Authentication</a:t>
            </a:r>
          </a:p>
        </p:txBody>
      </p:sp>
      <p:sp>
        <p:nvSpPr>
          <p:cNvPr id="22532" name="Rectangle 3"/>
          <p:cNvSpPr>
            <a:spLocks noGrp="1" noChangeArrowheads="1"/>
          </p:cNvSpPr>
          <p:nvPr>
            <p:ph type="body" idx="1"/>
          </p:nvPr>
        </p:nvSpPr>
        <p:spPr>
          <a:xfrm>
            <a:off x="457200" y="1600200"/>
            <a:ext cx="8229600" cy="1066800"/>
          </a:xfrm>
        </p:spPr>
        <p:txBody>
          <a:bodyPr/>
          <a:lstStyle/>
          <a:p>
            <a:pPr eaLnBrk="1" hangingPunct="1">
              <a:lnSpc>
                <a:spcPct val="80000"/>
              </a:lnSpc>
            </a:pPr>
            <a:r>
              <a:rPr lang="en-US" sz="2000">
                <a:ea typeface="ＭＳ Ｐゴシック" pitchFamily="34" charset="-128"/>
              </a:rPr>
              <a:t>A </a:t>
            </a:r>
            <a:r>
              <a:rPr lang="ja-JP" altLang="en-US" sz="2000">
                <a:ea typeface="ＭＳ Ｐゴシック" pitchFamily="34" charset="-128"/>
              </a:rPr>
              <a:t>“</a:t>
            </a:r>
            <a:r>
              <a:rPr lang="en-US" altLang="ja-JP" sz="2000">
                <a:ea typeface="ＭＳ Ｐゴシック" pitchFamily="34" charset="-128"/>
              </a:rPr>
              <a:t>Nonce</a:t>
            </a:r>
            <a:r>
              <a:rPr lang="ja-JP" altLang="en-US" sz="2000">
                <a:ea typeface="ＭＳ Ｐゴシック" pitchFamily="34" charset="-128"/>
              </a:rPr>
              <a:t>”</a:t>
            </a:r>
            <a:endParaRPr lang="en-US" altLang="ja-JP" sz="2000">
              <a:ea typeface="ＭＳ Ｐゴシック" pitchFamily="34" charset="-128"/>
            </a:endParaRPr>
          </a:p>
          <a:p>
            <a:pPr lvl="1" eaLnBrk="1" hangingPunct="1">
              <a:lnSpc>
                <a:spcPct val="80000"/>
              </a:lnSpc>
            </a:pPr>
            <a:r>
              <a:rPr lang="en-US" sz="1800">
                <a:ea typeface="ＭＳ Ｐゴシック" pitchFamily="34" charset="-128"/>
              </a:rPr>
              <a:t>A random bitstring used only once. Alice sends nonce to Bob as a </a:t>
            </a:r>
            <a:r>
              <a:rPr lang="ja-JP" altLang="en-US" sz="1800">
                <a:ea typeface="ＭＳ Ｐゴシック" pitchFamily="34" charset="-128"/>
              </a:rPr>
              <a:t>“</a:t>
            </a:r>
            <a:r>
              <a:rPr lang="en-US" altLang="ja-JP" sz="1800">
                <a:ea typeface="ＭＳ Ｐゴシック" pitchFamily="34" charset="-128"/>
              </a:rPr>
              <a:t>challenge</a:t>
            </a:r>
            <a:r>
              <a:rPr lang="ja-JP" altLang="en-US" sz="1800">
                <a:ea typeface="ＭＳ Ｐゴシック" pitchFamily="34" charset="-128"/>
              </a:rPr>
              <a:t>”</a:t>
            </a:r>
            <a:r>
              <a:rPr lang="en-US" altLang="ja-JP" sz="1800">
                <a:ea typeface="ＭＳ Ｐゴシック" pitchFamily="34" charset="-128"/>
              </a:rPr>
              <a:t>.  Bob Replies with </a:t>
            </a:r>
            <a:r>
              <a:rPr lang="ja-JP" altLang="en-US" sz="1800">
                <a:ea typeface="ＭＳ Ｐゴシック" pitchFamily="34" charset="-128"/>
              </a:rPr>
              <a:t>“</a:t>
            </a:r>
            <a:r>
              <a:rPr lang="en-US" altLang="ja-JP" sz="1800">
                <a:ea typeface="ＭＳ Ｐゴシック" pitchFamily="34" charset="-128"/>
              </a:rPr>
              <a:t>fresh</a:t>
            </a:r>
            <a:r>
              <a:rPr lang="ja-JP" altLang="en-US" sz="1800">
                <a:ea typeface="ＭＳ Ｐゴシック" pitchFamily="34" charset="-128"/>
              </a:rPr>
              <a:t>”</a:t>
            </a:r>
            <a:r>
              <a:rPr lang="en-US" altLang="ja-JP" sz="1800">
                <a:ea typeface="ＭＳ Ｐゴシック" pitchFamily="34" charset="-128"/>
              </a:rPr>
              <a:t> MAC result. </a:t>
            </a:r>
          </a:p>
          <a:p>
            <a:pPr lvl="1" eaLnBrk="1" hangingPunct="1">
              <a:lnSpc>
                <a:spcPct val="80000"/>
              </a:lnSpc>
            </a:pPr>
            <a:endParaRPr lang="en-US" sz="1800">
              <a:ea typeface="ＭＳ Ｐゴシック" pitchFamily="34" charset="-128"/>
            </a:endParaRPr>
          </a:p>
          <a:p>
            <a:pPr lvl="1" eaLnBrk="1" hangingPunct="1">
              <a:lnSpc>
                <a:spcPct val="80000"/>
              </a:lnSpc>
              <a:buFont typeface="Wingdings" pitchFamily="2" charset="2"/>
              <a:buNone/>
            </a:pPr>
            <a:endParaRPr lang="en-US" sz="1800">
              <a:ea typeface="ＭＳ Ｐゴシック" pitchFamily="34" charset="-128"/>
            </a:endParaRPr>
          </a:p>
        </p:txBody>
      </p:sp>
      <p:sp>
        <p:nvSpPr>
          <p:cNvPr id="22533" name="AutoShape 5"/>
          <p:cNvSpPr>
            <a:spLocks noChangeArrowheads="1"/>
          </p:cNvSpPr>
          <p:nvPr/>
        </p:nvSpPr>
        <p:spPr bwMode="auto">
          <a:xfrm rot="-5400000">
            <a:off x="7086600" y="4114800"/>
            <a:ext cx="609600" cy="609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vert="eaVert" wrap="none" anchor="ctr"/>
          <a:lstStyle/>
          <a:p>
            <a:pPr algn="ctr"/>
            <a:r>
              <a:rPr lang="en-US" sz="1800"/>
              <a:t>Hash </a:t>
            </a:r>
          </a:p>
        </p:txBody>
      </p:sp>
      <p:sp>
        <p:nvSpPr>
          <p:cNvPr id="22534" name="Rectangle 6"/>
          <p:cNvSpPr>
            <a:spLocks noChangeArrowheads="1"/>
          </p:cNvSpPr>
          <p:nvPr/>
        </p:nvSpPr>
        <p:spPr bwMode="auto">
          <a:xfrm>
            <a:off x="5943600" y="4114800"/>
            <a:ext cx="609600" cy="304800"/>
          </a:xfrm>
          <a:prstGeom prst="rect">
            <a:avLst/>
          </a:prstGeom>
          <a:solidFill>
            <a:srgbClr val="339966"/>
          </a:solidFill>
          <a:ln w="9525">
            <a:solidFill>
              <a:schemeClr val="tx1"/>
            </a:solidFill>
            <a:miter lim="800000"/>
            <a:headEnd/>
            <a:tailEnd/>
          </a:ln>
        </p:spPr>
        <p:txBody>
          <a:bodyPr wrap="none" anchor="ctr"/>
          <a:lstStyle/>
          <a:p>
            <a:pPr algn="ctr"/>
            <a:r>
              <a:rPr lang="en-US" sz="1100"/>
              <a:t>Nonce</a:t>
            </a:r>
          </a:p>
        </p:txBody>
      </p:sp>
      <p:sp>
        <p:nvSpPr>
          <p:cNvPr id="22535" name="Line 7"/>
          <p:cNvSpPr>
            <a:spLocks noChangeShapeType="1"/>
          </p:cNvSpPr>
          <p:nvPr/>
        </p:nvSpPr>
        <p:spPr bwMode="auto">
          <a:xfrm>
            <a:off x="6629400" y="4267200"/>
            <a:ext cx="263525" cy="1588"/>
          </a:xfrm>
          <a:prstGeom prst="line">
            <a:avLst/>
          </a:prstGeom>
          <a:noFill/>
          <a:ln w="9525">
            <a:solidFill>
              <a:schemeClr val="tx1"/>
            </a:solidFill>
            <a:round/>
            <a:headEnd/>
            <a:tailEnd type="triangle" w="med" len="med"/>
          </a:ln>
        </p:spPr>
        <p:txBody>
          <a:bodyPr/>
          <a:lstStyle/>
          <a:p>
            <a:endParaRPr lang="en-US"/>
          </a:p>
        </p:txBody>
      </p:sp>
      <p:pic>
        <p:nvPicPr>
          <p:cNvPr id="22536" name="Picture 8" descr="BS00768_[1]"/>
          <p:cNvPicPr>
            <a:picLocks noChangeAspect="1" noChangeArrowheads="1"/>
          </p:cNvPicPr>
          <p:nvPr/>
        </p:nvPicPr>
        <p:blipFill>
          <a:blip r:embed="rId3" cstate="print"/>
          <a:srcRect/>
          <a:stretch>
            <a:fillRect/>
          </a:stretch>
        </p:blipFill>
        <p:spPr bwMode="auto">
          <a:xfrm flipH="1" flipV="1">
            <a:off x="5943600" y="4495800"/>
            <a:ext cx="465138" cy="241300"/>
          </a:xfrm>
          <a:prstGeom prst="rect">
            <a:avLst/>
          </a:prstGeom>
          <a:noFill/>
          <a:ln w="9525">
            <a:noFill/>
            <a:miter lim="800000"/>
            <a:headEnd/>
            <a:tailEnd/>
          </a:ln>
        </p:spPr>
      </p:pic>
      <p:sp>
        <p:nvSpPr>
          <p:cNvPr id="22537" name="Line 9"/>
          <p:cNvSpPr>
            <a:spLocks noChangeShapeType="1"/>
          </p:cNvSpPr>
          <p:nvPr/>
        </p:nvSpPr>
        <p:spPr bwMode="auto">
          <a:xfrm>
            <a:off x="6629400" y="4572000"/>
            <a:ext cx="304800" cy="0"/>
          </a:xfrm>
          <a:prstGeom prst="line">
            <a:avLst/>
          </a:prstGeom>
          <a:noFill/>
          <a:ln w="9525">
            <a:solidFill>
              <a:schemeClr val="tx1"/>
            </a:solidFill>
            <a:round/>
            <a:headEnd/>
            <a:tailEnd type="triangle" w="med" len="med"/>
          </a:ln>
        </p:spPr>
        <p:txBody>
          <a:bodyPr/>
          <a:lstStyle/>
          <a:p>
            <a:endParaRPr lang="en-US"/>
          </a:p>
        </p:txBody>
      </p:sp>
      <p:sp>
        <p:nvSpPr>
          <p:cNvPr id="22538" name="Line 10"/>
          <p:cNvSpPr>
            <a:spLocks noChangeShapeType="1"/>
          </p:cNvSpPr>
          <p:nvPr/>
        </p:nvSpPr>
        <p:spPr bwMode="auto">
          <a:xfrm>
            <a:off x="7772400" y="4419600"/>
            <a:ext cx="247650" cy="1588"/>
          </a:xfrm>
          <a:prstGeom prst="line">
            <a:avLst/>
          </a:prstGeom>
          <a:noFill/>
          <a:ln w="9525">
            <a:solidFill>
              <a:schemeClr val="tx1"/>
            </a:solidFill>
            <a:round/>
            <a:headEnd/>
            <a:tailEnd type="triangle" w="med" len="med"/>
          </a:ln>
        </p:spPr>
        <p:txBody>
          <a:bodyPr/>
          <a:lstStyle/>
          <a:p>
            <a:endParaRPr lang="en-US"/>
          </a:p>
        </p:txBody>
      </p:sp>
      <p:sp>
        <p:nvSpPr>
          <p:cNvPr id="22539" name="Rectangle 11"/>
          <p:cNvSpPr>
            <a:spLocks noChangeArrowheads="1"/>
          </p:cNvSpPr>
          <p:nvPr/>
        </p:nvSpPr>
        <p:spPr bwMode="auto">
          <a:xfrm>
            <a:off x="8153400" y="4191000"/>
            <a:ext cx="685800" cy="457200"/>
          </a:xfrm>
          <a:prstGeom prst="rect">
            <a:avLst/>
          </a:prstGeom>
          <a:solidFill>
            <a:srgbClr val="33CCCC"/>
          </a:solidFill>
          <a:ln w="9525">
            <a:solidFill>
              <a:schemeClr val="tx1"/>
            </a:solidFill>
            <a:miter lim="800000"/>
            <a:headEnd/>
            <a:tailEnd/>
          </a:ln>
        </p:spPr>
        <p:txBody>
          <a:bodyPr wrap="none" anchor="ctr"/>
          <a:lstStyle/>
          <a:p>
            <a:pPr algn="ctr"/>
            <a:r>
              <a:rPr lang="en-US" sz="1100"/>
              <a:t>B4FE64</a:t>
            </a:r>
          </a:p>
        </p:txBody>
      </p:sp>
      <p:pic>
        <p:nvPicPr>
          <p:cNvPr id="22540" name="Picture 18" descr="Bob"/>
          <p:cNvPicPr>
            <a:picLocks noChangeAspect="1" noChangeArrowheads="1"/>
          </p:cNvPicPr>
          <p:nvPr/>
        </p:nvPicPr>
        <p:blipFill>
          <a:blip r:embed="rId4" cstate="print"/>
          <a:srcRect/>
          <a:stretch>
            <a:fillRect/>
          </a:stretch>
        </p:blipFill>
        <p:spPr bwMode="auto">
          <a:xfrm>
            <a:off x="7848600" y="2743200"/>
            <a:ext cx="812800" cy="830263"/>
          </a:xfrm>
          <a:prstGeom prst="rect">
            <a:avLst/>
          </a:prstGeom>
          <a:noFill/>
          <a:ln w="9525">
            <a:noFill/>
            <a:miter lim="800000"/>
            <a:headEnd/>
            <a:tailEnd/>
          </a:ln>
        </p:spPr>
      </p:pic>
      <p:sp>
        <p:nvSpPr>
          <p:cNvPr id="22541" name="Text Box 19"/>
          <p:cNvSpPr txBox="1">
            <a:spLocks noChangeArrowheads="1"/>
          </p:cNvSpPr>
          <p:nvPr/>
        </p:nvSpPr>
        <p:spPr bwMode="auto">
          <a:xfrm>
            <a:off x="8297863" y="3581400"/>
            <a:ext cx="590550" cy="366713"/>
          </a:xfrm>
          <a:prstGeom prst="rect">
            <a:avLst/>
          </a:prstGeom>
          <a:noFill/>
          <a:ln w="9525">
            <a:noFill/>
            <a:miter lim="800000"/>
            <a:headEnd/>
            <a:tailEnd/>
          </a:ln>
        </p:spPr>
        <p:txBody>
          <a:bodyPr wrap="none">
            <a:spAutoFit/>
          </a:bodyPr>
          <a:lstStyle/>
          <a:p>
            <a:pPr algn="ctr"/>
            <a:r>
              <a:rPr lang="en-US" sz="1800">
                <a:solidFill>
                  <a:schemeClr val="accent2"/>
                </a:solidFill>
              </a:rPr>
              <a:t>Bob</a:t>
            </a:r>
          </a:p>
        </p:txBody>
      </p:sp>
      <p:sp>
        <p:nvSpPr>
          <p:cNvPr id="22542" name="Text Box 21"/>
          <p:cNvSpPr txBox="1">
            <a:spLocks noChangeArrowheads="1"/>
          </p:cNvSpPr>
          <p:nvPr/>
        </p:nvSpPr>
        <p:spPr bwMode="auto">
          <a:xfrm>
            <a:off x="6019800" y="4724400"/>
            <a:ext cx="685800" cy="366713"/>
          </a:xfrm>
          <a:prstGeom prst="rect">
            <a:avLst/>
          </a:prstGeom>
          <a:noFill/>
          <a:ln w="9525">
            <a:noFill/>
            <a:miter lim="800000"/>
            <a:headEnd/>
            <a:tailEnd/>
          </a:ln>
        </p:spPr>
        <p:txBody>
          <a:bodyPr>
            <a:spAutoFit/>
          </a:bodyPr>
          <a:lstStyle/>
          <a:p>
            <a:pPr>
              <a:spcBef>
                <a:spcPct val="50000"/>
              </a:spcBef>
            </a:pPr>
            <a:r>
              <a:rPr lang="en-US" sz="1800"/>
              <a:t>K </a:t>
            </a:r>
            <a:r>
              <a:rPr lang="en-US" sz="1800" baseline="-25000"/>
              <a:t>A-B</a:t>
            </a:r>
          </a:p>
        </p:txBody>
      </p:sp>
      <p:pic>
        <p:nvPicPr>
          <p:cNvPr id="22543" name="Picture 23" descr="Alice"/>
          <p:cNvPicPr>
            <a:picLocks noChangeAspect="1" noChangeArrowheads="1"/>
          </p:cNvPicPr>
          <p:nvPr/>
        </p:nvPicPr>
        <p:blipFill>
          <a:blip r:embed="rId5" cstate="print"/>
          <a:srcRect/>
          <a:stretch>
            <a:fillRect/>
          </a:stretch>
        </p:blipFill>
        <p:spPr bwMode="auto">
          <a:xfrm>
            <a:off x="1066800" y="2895600"/>
            <a:ext cx="698500" cy="862013"/>
          </a:xfrm>
          <a:prstGeom prst="rect">
            <a:avLst/>
          </a:prstGeom>
          <a:noFill/>
          <a:ln w="9525">
            <a:noFill/>
            <a:miter lim="800000"/>
            <a:headEnd/>
            <a:tailEnd/>
          </a:ln>
        </p:spPr>
      </p:pic>
      <p:sp>
        <p:nvSpPr>
          <p:cNvPr id="22544" name="Rectangle 25"/>
          <p:cNvSpPr>
            <a:spLocks noChangeArrowheads="1"/>
          </p:cNvSpPr>
          <p:nvPr/>
        </p:nvSpPr>
        <p:spPr bwMode="auto">
          <a:xfrm>
            <a:off x="2895600" y="2895600"/>
            <a:ext cx="762000" cy="381000"/>
          </a:xfrm>
          <a:prstGeom prst="rect">
            <a:avLst/>
          </a:prstGeom>
          <a:solidFill>
            <a:srgbClr val="339966"/>
          </a:solidFill>
          <a:ln w="9525">
            <a:solidFill>
              <a:schemeClr val="tx1"/>
            </a:solidFill>
            <a:miter lim="800000"/>
            <a:headEnd/>
            <a:tailEnd/>
          </a:ln>
        </p:spPr>
        <p:txBody>
          <a:bodyPr wrap="none" anchor="ctr"/>
          <a:lstStyle/>
          <a:p>
            <a:pPr algn="ctr"/>
            <a:r>
              <a:rPr lang="en-US" sz="1100"/>
              <a:t>Nonce</a:t>
            </a:r>
          </a:p>
        </p:txBody>
      </p:sp>
      <p:sp>
        <p:nvSpPr>
          <p:cNvPr id="22545" name="Line 26"/>
          <p:cNvSpPr>
            <a:spLocks noChangeShapeType="1"/>
          </p:cNvSpPr>
          <p:nvPr/>
        </p:nvSpPr>
        <p:spPr bwMode="auto">
          <a:xfrm>
            <a:off x="2362200" y="3352800"/>
            <a:ext cx="3886200" cy="152400"/>
          </a:xfrm>
          <a:prstGeom prst="line">
            <a:avLst/>
          </a:prstGeom>
          <a:noFill/>
          <a:ln w="9525">
            <a:solidFill>
              <a:schemeClr val="tx1"/>
            </a:solidFill>
            <a:round/>
            <a:headEnd/>
            <a:tailEnd type="triangle" w="med" len="med"/>
          </a:ln>
        </p:spPr>
        <p:txBody>
          <a:bodyPr/>
          <a:lstStyle/>
          <a:p>
            <a:endParaRPr lang="en-US"/>
          </a:p>
        </p:txBody>
      </p:sp>
      <p:sp>
        <p:nvSpPr>
          <p:cNvPr id="22546" name="Line 27"/>
          <p:cNvSpPr>
            <a:spLocks noChangeShapeType="1"/>
          </p:cNvSpPr>
          <p:nvPr/>
        </p:nvSpPr>
        <p:spPr bwMode="auto">
          <a:xfrm flipH="1">
            <a:off x="2514600" y="5105400"/>
            <a:ext cx="4343400" cy="304800"/>
          </a:xfrm>
          <a:prstGeom prst="line">
            <a:avLst/>
          </a:prstGeom>
          <a:noFill/>
          <a:ln w="9525">
            <a:solidFill>
              <a:schemeClr val="tx1"/>
            </a:solidFill>
            <a:round/>
            <a:headEnd/>
            <a:tailEnd type="triangle" w="med" len="med"/>
          </a:ln>
        </p:spPr>
        <p:txBody>
          <a:bodyPr/>
          <a:lstStyle/>
          <a:p>
            <a:endParaRPr lang="en-US"/>
          </a:p>
        </p:txBody>
      </p:sp>
      <p:sp>
        <p:nvSpPr>
          <p:cNvPr id="22547" name="Rectangle 28"/>
          <p:cNvSpPr>
            <a:spLocks noChangeArrowheads="1"/>
          </p:cNvSpPr>
          <p:nvPr/>
        </p:nvSpPr>
        <p:spPr bwMode="auto">
          <a:xfrm>
            <a:off x="3581400" y="4800600"/>
            <a:ext cx="685800" cy="457200"/>
          </a:xfrm>
          <a:prstGeom prst="rect">
            <a:avLst/>
          </a:prstGeom>
          <a:solidFill>
            <a:srgbClr val="33CCCC"/>
          </a:solidFill>
          <a:ln w="9525">
            <a:solidFill>
              <a:schemeClr val="tx1"/>
            </a:solidFill>
            <a:miter lim="800000"/>
            <a:headEnd/>
            <a:tailEnd/>
          </a:ln>
        </p:spPr>
        <p:txBody>
          <a:bodyPr wrap="none" anchor="ctr"/>
          <a:lstStyle/>
          <a:p>
            <a:pPr algn="ctr"/>
            <a:r>
              <a:rPr lang="en-US" sz="1100"/>
              <a:t>B4FE64</a:t>
            </a:r>
          </a:p>
        </p:txBody>
      </p:sp>
      <p:sp>
        <p:nvSpPr>
          <p:cNvPr id="22548" name="Text Box 29"/>
          <p:cNvSpPr txBox="1">
            <a:spLocks noChangeArrowheads="1"/>
          </p:cNvSpPr>
          <p:nvPr/>
        </p:nvSpPr>
        <p:spPr bwMode="auto">
          <a:xfrm>
            <a:off x="331788" y="3657600"/>
            <a:ext cx="679450" cy="366713"/>
          </a:xfrm>
          <a:prstGeom prst="rect">
            <a:avLst/>
          </a:prstGeom>
          <a:noFill/>
          <a:ln w="9525">
            <a:noFill/>
            <a:miter lim="800000"/>
            <a:headEnd/>
            <a:tailEnd/>
          </a:ln>
        </p:spPr>
        <p:txBody>
          <a:bodyPr wrap="none">
            <a:spAutoFit/>
          </a:bodyPr>
          <a:lstStyle/>
          <a:p>
            <a:pPr algn="ctr"/>
            <a:r>
              <a:rPr lang="en-US" sz="1800">
                <a:solidFill>
                  <a:schemeClr val="accent2"/>
                </a:solidFill>
              </a:rPr>
              <a:t>Alice</a:t>
            </a:r>
          </a:p>
        </p:txBody>
      </p:sp>
      <p:sp>
        <p:nvSpPr>
          <p:cNvPr id="22549" name="Text Box 30"/>
          <p:cNvSpPr txBox="1">
            <a:spLocks noChangeArrowheads="1"/>
          </p:cNvSpPr>
          <p:nvPr/>
        </p:nvSpPr>
        <p:spPr bwMode="auto">
          <a:xfrm>
            <a:off x="457200" y="4953000"/>
            <a:ext cx="1905000" cy="1190625"/>
          </a:xfrm>
          <a:prstGeom prst="rect">
            <a:avLst/>
          </a:prstGeom>
          <a:noFill/>
          <a:ln w="9525">
            <a:noFill/>
            <a:miter lim="800000"/>
            <a:headEnd/>
            <a:tailEnd/>
          </a:ln>
        </p:spPr>
        <p:txBody>
          <a:bodyPr>
            <a:spAutoFit/>
          </a:bodyPr>
          <a:lstStyle/>
          <a:p>
            <a:pPr>
              <a:spcBef>
                <a:spcPct val="50000"/>
              </a:spcBef>
            </a:pPr>
            <a:r>
              <a:rPr lang="en-US" sz="1800"/>
              <a:t>Performs same hash with K</a:t>
            </a:r>
            <a:r>
              <a:rPr lang="en-US" sz="1800" baseline="-25000"/>
              <a:t>A-B</a:t>
            </a:r>
            <a:r>
              <a:rPr lang="en-US" sz="1800"/>
              <a:t> and compares results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sldNum" sz="quarter" idx="11"/>
          </p:nvPr>
        </p:nvSpPr>
        <p:spPr>
          <a:noFill/>
        </p:spPr>
        <p:txBody>
          <a:bodyPr/>
          <a:lstStyle/>
          <a:p>
            <a:fld id="{26A1DD4C-8C7A-4772-900C-4953ABD6BDCA}" type="slidenum">
              <a:rPr lang="en-US" smtClean="0"/>
              <a:pPr/>
              <a:t>17</a:t>
            </a:fld>
            <a:endParaRPr lang="en-US"/>
          </a:p>
        </p:txBody>
      </p:sp>
      <p:sp>
        <p:nvSpPr>
          <p:cNvPr id="23555" name="Rectangle 2"/>
          <p:cNvSpPr>
            <a:spLocks noGrp="1" noChangeArrowheads="1"/>
          </p:cNvSpPr>
          <p:nvPr>
            <p:ph type="title"/>
          </p:nvPr>
        </p:nvSpPr>
        <p:spPr/>
        <p:txBody>
          <a:bodyPr/>
          <a:lstStyle/>
          <a:p>
            <a:pPr eaLnBrk="1" hangingPunct="1"/>
            <a:r>
              <a:rPr lang="en-US">
                <a:ea typeface="ＭＳ Ｐゴシック" pitchFamily="34" charset="-128"/>
              </a:rPr>
              <a:t>Symmetric Key: Authentication</a:t>
            </a:r>
          </a:p>
        </p:txBody>
      </p:sp>
      <p:sp>
        <p:nvSpPr>
          <p:cNvPr id="23556" name="Rectangle 3"/>
          <p:cNvSpPr>
            <a:spLocks noGrp="1" noChangeArrowheads="1"/>
          </p:cNvSpPr>
          <p:nvPr>
            <p:ph type="body" idx="1"/>
          </p:nvPr>
        </p:nvSpPr>
        <p:spPr>
          <a:xfrm>
            <a:off x="457200" y="1600200"/>
            <a:ext cx="8229600" cy="1066800"/>
          </a:xfrm>
        </p:spPr>
        <p:txBody>
          <a:bodyPr/>
          <a:lstStyle/>
          <a:p>
            <a:pPr eaLnBrk="1" hangingPunct="1">
              <a:lnSpc>
                <a:spcPct val="80000"/>
              </a:lnSpc>
            </a:pPr>
            <a:r>
              <a:rPr lang="en-US" sz="2600">
                <a:ea typeface="ＭＳ Ｐゴシック" pitchFamily="34" charset="-128"/>
              </a:rPr>
              <a:t>A </a:t>
            </a:r>
            <a:r>
              <a:rPr lang="ja-JP" altLang="en-US" sz="2600">
                <a:ea typeface="ＭＳ Ｐゴシック" pitchFamily="34" charset="-128"/>
              </a:rPr>
              <a:t>“</a:t>
            </a:r>
            <a:r>
              <a:rPr lang="en-US" altLang="ja-JP" sz="2600">
                <a:ea typeface="ＭＳ Ｐゴシック" pitchFamily="34" charset="-128"/>
              </a:rPr>
              <a:t>Nonce</a:t>
            </a:r>
            <a:r>
              <a:rPr lang="ja-JP" altLang="en-US" sz="2600">
                <a:ea typeface="ＭＳ Ｐゴシック" pitchFamily="34" charset="-128"/>
              </a:rPr>
              <a:t>”</a:t>
            </a:r>
            <a:endParaRPr lang="en-US" altLang="ja-JP" sz="2600">
              <a:ea typeface="ＭＳ Ｐゴシック" pitchFamily="34" charset="-128"/>
            </a:endParaRPr>
          </a:p>
          <a:p>
            <a:pPr lvl="1" eaLnBrk="1" hangingPunct="1">
              <a:lnSpc>
                <a:spcPct val="80000"/>
              </a:lnSpc>
            </a:pPr>
            <a:r>
              <a:rPr lang="en-US" sz="2200">
                <a:ea typeface="ＭＳ Ｐゴシック" pitchFamily="34" charset="-128"/>
              </a:rPr>
              <a:t>A random bitstring used only once. Alice sends nonce to Bob as a </a:t>
            </a:r>
            <a:r>
              <a:rPr lang="ja-JP" altLang="en-US" sz="2200">
                <a:ea typeface="ＭＳ Ｐゴシック" pitchFamily="34" charset="-128"/>
              </a:rPr>
              <a:t>“</a:t>
            </a:r>
            <a:r>
              <a:rPr lang="en-US" altLang="ja-JP" sz="2200">
                <a:ea typeface="ＭＳ Ｐゴシック" pitchFamily="34" charset="-128"/>
              </a:rPr>
              <a:t>challenge</a:t>
            </a:r>
            <a:r>
              <a:rPr lang="ja-JP" altLang="en-US" sz="2200">
                <a:ea typeface="ＭＳ Ｐゴシック" pitchFamily="34" charset="-128"/>
              </a:rPr>
              <a:t>”</a:t>
            </a:r>
            <a:r>
              <a:rPr lang="en-US" altLang="ja-JP" sz="2200">
                <a:ea typeface="ＭＳ Ｐゴシック" pitchFamily="34" charset="-128"/>
              </a:rPr>
              <a:t>.  Bob Replies with </a:t>
            </a:r>
            <a:r>
              <a:rPr lang="ja-JP" altLang="en-US" sz="2200">
                <a:ea typeface="ＭＳ Ｐゴシック" pitchFamily="34" charset="-128"/>
              </a:rPr>
              <a:t>“</a:t>
            </a:r>
            <a:r>
              <a:rPr lang="en-US" altLang="ja-JP" sz="2200">
                <a:ea typeface="ＭＳ Ｐゴシック" pitchFamily="34" charset="-128"/>
              </a:rPr>
              <a:t>fresh</a:t>
            </a:r>
            <a:r>
              <a:rPr lang="ja-JP" altLang="en-US" sz="2200">
                <a:ea typeface="ＭＳ Ｐゴシック" pitchFamily="34" charset="-128"/>
              </a:rPr>
              <a:t>”</a:t>
            </a:r>
            <a:r>
              <a:rPr lang="en-US" altLang="ja-JP" sz="2200">
                <a:ea typeface="ＭＳ Ｐゴシック" pitchFamily="34" charset="-128"/>
              </a:rPr>
              <a:t> MAC result. </a:t>
            </a:r>
          </a:p>
          <a:p>
            <a:pPr lvl="1" eaLnBrk="1" hangingPunct="1">
              <a:lnSpc>
                <a:spcPct val="80000"/>
              </a:lnSpc>
            </a:pPr>
            <a:endParaRPr lang="en-US" sz="2200">
              <a:ea typeface="ＭＳ Ｐゴシック" pitchFamily="34" charset="-128"/>
            </a:endParaRPr>
          </a:p>
          <a:p>
            <a:pPr lvl="1" eaLnBrk="1" hangingPunct="1">
              <a:lnSpc>
                <a:spcPct val="80000"/>
              </a:lnSpc>
              <a:buFont typeface="Wingdings" pitchFamily="2" charset="2"/>
              <a:buNone/>
            </a:pPr>
            <a:endParaRPr lang="en-US" sz="2200">
              <a:ea typeface="ＭＳ Ｐゴシック" pitchFamily="34" charset="-128"/>
            </a:endParaRPr>
          </a:p>
        </p:txBody>
      </p:sp>
      <p:pic>
        <p:nvPicPr>
          <p:cNvPr id="23557" name="Picture 14" descr="Alice"/>
          <p:cNvPicPr>
            <a:picLocks noChangeAspect="1" noChangeArrowheads="1"/>
          </p:cNvPicPr>
          <p:nvPr/>
        </p:nvPicPr>
        <p:blipFill>
          <a:blip r:embed="rId3" cstate="print"/>
          <a:srcRect/>
          <a:stretch>
            <a:fillRect/>
          </a:stretch>
        </p:blipFill>
        <p:spPr bwMode="auto">
          <a:xfrm>
            <a:off x="1066800" y="2895600"/>
            <a:ext cx="698500" cy="862013"/>
          </a:xfrm>
          <a:prstGeom prst="rect">
            <a:avLst/>
          </a:prstGeom>
          <a:noFill/>
          <a:ln w="9525">
            <a:noFill/>
            <a:miter lim="800000"/>
            <a:headEnd/>
            <a:tailEnd/>
          </a:ln>
        </p:spPr>
      </p:pic>
      <p:sp>
        <p:nvSpPr>
          <p:cNvPr id="23558" name="Rectangle 15"/>
          <p:cNvSpPr>
            <a:spLocks noChangeArrowheads="1"/>
          </p:cNvSpPr>
          <p:nvPr/>
        </p:nvSpPr>
        <p:spPr bwMode="auto">
          <a:xfrm>
            <a:off x="2895600" y="2895600"/>
            <a:ext cx="762000" cy="381000"/>
          </a:xfrm>
          <a:prstGeom prst="rect">
            <a:avLst/>
          </a:prstGeom>
          <a:solidFill>
            <a:srgbClr val="339966"/>
          </a:solidFill>
          <a:ln w="9525">
            <a:solidFill>
              <a:schemeClr val="tx1"/>
            </a:solidFill>
            <a:miter lim="800000"/>
            <a:headEnd/>
            <a:tailEnd/>
          </a:ln>
        </p:spPr>
        <p:txBody>
          <a:bodyPr wrap="none" anchor="ctr"/>
          <a:lstStyle/>
          <a:p>
            <a:pPr algn="ctr"/>
            <a:r>
              <a:rPr lang="en-US" sz="1400"/>
              <a:t>Nonce</a:t>
            </a:r>
          </a:p>
        </p:txBody>
      </p:sp>
      <p:sp>
        <p:nvSpPr>
          <p:cNvPr id="23559" name="Line 16"/>
          <p:cNvSpPr>
            <a:spLocks noChangeShapeType="1"/>
          </p:cNvSpPr>
          <p:nvPr/>
        </p:nvSpPr>
        <p:spPr bwMode="auto">
          <a:xfrm>
            <a:off x="2362200" y="3352800"/>
            <a:ext cx="3124200" cy="152400"/>
          </a:xfrm>
          <a:prstGeom prst="line">
            <a:avLst/>
          </a:prstGeom>
          <a:noFill/>
          <a:ln w="9525">
            <a:solidFill>
              <a:schemeClr val="tx1"/>
            </a:solidFill>
            <a:round/>
            <a:headEnd/>
            <a:tailEnd type="triangle" w="med" len="med"/>
          </a:ln>
        </p:spPr>
        <p:txBody>
          <a:bodyPr/>
          <a:lstStyle/>
          <a:p>
            <a:endParaRPr lang="en-US"/>
          </a:p>
        </p:txBody>
      </p:sp>
      <p:sp>
        <p:nvSpPr>
          <p:cNvPr id="23560" name="Text Box 19"/>
          <p:cNvSpPr txBox="1">
            <a:spLocks noChangeArrowheads="1"/>
          </p:cNvSpPr>
          <p:nvPr/>
        </p:nvSpPr>
        <p:spPr bwMode="auto">
          <a:xfrm>
            <a:off x="249238" y="3657600"/>
            <a:ext cx="844550" cy="457200"/>
          </a:xfrm>
          <a:prstGeom prst="rect">
            <a:avLst/>
          </a:prstGeom>
          <a:noFill/>
          <a:ln w="9525">
            <a:noFill/>
            <a:miter lim="800000"/>
            <a:headEnd/>
            <a:tailEnd/>
          </a:ln>
        </p:spPr>
        <p:txBody>
          <a:bodyPr wrap="none">
            <a:spAutoFit/>
          </a:bodyPr>
          <a:lstStyle/>
          <a:p>
            <a:pPr algn="ctr"/>
            <a:r>
              <a:rPr lang="en-US">
                <a:solidFill>
                  <a:schemeClr val="accent2"/>
                </a:solidFill>
              </a:rPr>
              <a:t>Alice</a:t>
            </a:r>
          </a:p>
        </p:txBody>
      </p:sp>
      <p:pic>
        <p:nvPicPr>
          <p:cNvPr id="106517" name="Picture 21" descr="Eve"/>
          <p:cNvPicPr>
            <a:picLocks noChangeAspect="1" noChangeArrowheads="1"/>
          </p:cNvPicPr>
          <p:nvPr/>
        </p:nvPicPr>
        <p:blipFill>
          <a:blip r:embed="rId4" cstate="print"/>
          <a:srcRect/>
          <a:stretch>
            <a:fillRect/>
          </a:stretch>
        </p:blipFill>
        <p:spPr bwMode="auto">
          <a:xfrm>
            <a:off x="5867400" y="3048000"/>
            <a:ext cx="1147763" cy="1371600"/>
          </a:xfrm>
          <a:prstGeom prst="rect">
            <a:avLst/>
          </a:prstGeom>
          <a:noFill/>
          <a:ln w="9525">
            <a:noFill/>
            <a:miter lim="800000"/>
            <a:headEnd/>
            <a:tailEnd/>
          </a:ln>
        </p:spPr>
      </p:pic>
      <p:sp>
        <p:nvSpPr>
          <p:cNvPr id="106518" name="Text Box 22"/>
          <p:cNvSpPr txBox="1">
            <a:spLocks noChangeArrowheads="1"/>
          </p:cNvSpPr>
          <p:nvPr/>
        </p:nvSpPr>
        <p:spPr bwMode="auto">
          <a:xfrm>
            <a:off x="7772400" y="2895600"/>
            <a:ext cx="914400" cy="457200"/>
          </a:xfrm>
          <a:prstGeom prst="rect">
            <a:avLst/>
          </a:prstGeom>
          <a:noFill/>
          <a:ln w="9525">
            <a:noFill/>
            <a:miter lim="800000"/>
            <a:headEnd/>
            <a:tailEnd/>
          </a:ln>
        </p:spPr>
        <p:txBody>
          <a:bodyPr>
            <a:spAutoFit/>
          </a:bodyPr>
          <a:lstStyle/>
          <a:p>
            <a:pPr>
              <a:spcBef>
                <a:spcPct val="50000"/>
              </a:spcBef>
            </a:pPr>
            <a:r>
              <a:rPr lang="en-US"/>
              <a:t>?!?!</a:t>
            </a:r>
          </a:p>
        </p:txBody>
      </p:sp>
      <p:sp>
        <p:nvSpPr>
          <p:cNvPr id="106519" name="AutoShape 23"/>
          <p:cNvSpPr>
            <a:spLocks noChangeArrowheads="1"/>
          </p:cNvSpPr>
          <p:nvPr/>
        </p:nvSpPr>
        <p:spPr bwMode="auto">
          <a:xfrm>
            <a:off x="7620000" y="2667000"/>
            <a:ext cx="1143000" cy="914400"/>
          </a:xfrm>
          <a:prstGeom prst="wedgeEllipseCallout">
            <a:avLst>
              <a:gd name="adj1" fmla="val -122500"/>
              <a:gd name="adj2" fmla="val 50000"/>
            </a:avLst>
          </a:prstGeom>
          <a:noFill/>
          <a:ln w="9525">
            <a:solidFill>
              <a:schemeClr val="tx1"/>
            </a:solidFill>
            <a:miter lim="800000"/>
            <a:headEnd/>
            <a:tailEnd/>
          </a:ln>
        </p:spPr>
        <p:txBody>
          <a:bodyPr/>
          <a:lstStyle/>
          <a:p>
            <a:pPr algn="ctr"/>
            <a:endParaRPr lang="en-US"/>
          </a:p>
        </p:txBody>
      </p:sp>
      <p:sp>
        <p:nvSpPr>
          <p:cNvPr id="106520" name="Text Box 24"/>
          <p:cNvSpPr txBox="1">
            <a:spLocks noChangeArrowheads="1"/>
          </p:cNvSpPr>
          <p:nvPr/>
        </p:nvSpPr>
        <p:spPr bwMode="auto">
          <a:xfrm>
            <a:off x="5181600" y="4495800"/>
            <a:ext cx="3962400" cy="1463675"/>
          </a:xfrm>
          <a:prstGeom prst="rect">
            <a:avLst/>
          </a:prstGeom>
          <a:noFill/>
          <a:ln w="9525">
            <a:noFill/>
            <a:miter lim="800000"/>
            <a:headEnd/>
            <a:tailEnd/>
          </a:ln>
        </p:spPr>
        <p:txBody>
          <a:bodyPr>
            <a:spAutoFit/>
          </a:bodyPr>
          <a:lstStyle/>
          <a:p>
            <a:pPr>
              <a:spcBef>
                <a:spcPct val="50000"/>
              </a:spcBef>
            </a:pPr>
            <a:r>
              <a:rPr lang="en-US" sz="2000"/>
              <a:t>If Alice sends Mallory a nonce, she cannot compute the corresponding MAC without K </a:t>
            </a:r>
            <a:r>
              <a:rPr lang="en-US" sz="2000" baseline="-25000"/>
              <a:t>A-B</a:t>
            </a:r>
          </a:p>
          <a:p>
            <a:pPr>
              <a:spcBef>
                <a:spcPct val="50000"/>
              </a:spcBef>
            </a:pPr>
            <a:endParaRPr lang="en-US" sz="2000"/>
          </a:p>
        </p:txBody>
      </p:sp>
      <p:sp>
        <p:nvSpPr>
          <p:cNvPr id="23565" name="Text Box 25"/>
          <p:cNvSpPr txBox="1">
            <a:spLocks noChangeArrowheads="1"/>
          </p:cNvSpPr>
          <p:nvPr/>
        </p:nvSpPr>
        <p:spPr bwMode="auto">
          <a:xfrm>
            <a:off x="6705600" y="3962400"/>
            <a:ext cx="2027238" cy="457200"/>
          </a:xfrm>
          <a:prstGeom prst="rect">
            <a:avLst/>
          </a:prstGeom>
          <a:noFill/>
          <a:ln w="9525">
            <a:noFill/>
            <a:miter lim="800000"/>
            <a:headEnd/>
            <a:tailEnd/>
          </a:ln>
        </p:spPr>
        <p:txBody>
          <a:bodyPr>
            <a:spAutoFit/>
          </a:bodyPr>
          <a:lstStyle/>
          <a:p>
            <a:pPr algn="ctr"/>
            <a:r>
              <a:rPr lang="en-US">
                <a:solidFill>
                  <a:srgbClr val="F70F0F"/>
                </a:solidFill>
              </a:rPr>
              <a:t>Mallory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65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5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5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65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18" grpId="0"/>
      <p:bldP spid="106519" grpId="0" animBg="1"/>
      <p:bldP spid="1065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sldNum" sz="quarter" idx="11"/>
          </p:nvPr>
        </p:nvSpPr>
        <p:spPr>
          <a:noFill/>
        </p:spPr>
        <p:txBody>
          <a:bodyPr/>
          <a:lstStyle/>
          <a:p>
            <a:fld id="{FC1D5CE5-860A-4C0D-A2BD-51B10EDE8FF5}" type="slidenum">
              <a:rPr lang="en-US" smtClean="0"/>
              <a:pPr/>
              <a:t>18</a:t>
            </a:fld>
            <a:endParaRPr lang="en-US"/>
          </a:p>
        </p:txBody>
      </p:sp>
      <p:sp>
        <p:nvSpPr>
          <p:cNvPr id="24579" name="Rectangle 2"/>
          <p:cNvSpPr>
            <a:spLocks noGrp="1" noChangeArrowheads="1"/>
          </p:cNvSpPr>
          <p:nvPr>
            <p:ph type="title"/>
          </p:nvPr>
        </p:nvSpPr>
        <p:spPr/>
        <p:txBody>
          <a:bodyPr/>
          <a:lstStyle/>
          <a:p>
            <a:pPr eaLnBrk="1" hangingPunct="1"/>
            <a:r>
              <a:rPr lang="en-US">
                <a:ea typeface="ＭＳ Ｐゴシック" pitchFamily="34" charset="-128"/>
              </a:rPr>
              <a:t>Symmetric Key Crypto Review</a:t>
            </a:r>
          </a:p>
        </p:txBody>
      </p:sp>
      <p:sp>
        <p:nvSpPr>
          <p:cNvPr id="24580" name="Rectangle 3"/>
          <p:cNvSpPr>
            <a:spLocks noGrp="1" noChangeArrowheads="1"/>
          </p:cNvSpPr>
          <p:nvPr>
            <p:ph type="body" idx="1"/>
          </p:nvPr>
        </p:nvSpPr>
        <p:spPr>
          <a:xfrm>
            <a:off x="457200" y="1600200"/>
            <a:ext cx="8229600" cy="1905000"/>
          </a:xfrm>
        </p:spPr>
        <p:txBody>
          <a:bodyPr/>
          <a:lstStyle/>
          <a:p>
            <a:pPr eaLnBrk="1" hangingPunct="1"/>
            <a:r>
              <a:rPr lang="en-US">
                <a:ea typeface="ＭＳ Ｐゴシック" pitchFamily="34" charset="-128"/>
              </a:rPr>
              <a:t>Confidentiality:  Stream &amp; Block Ciphers</a:t>
            </a:r>
          </a:p>
          <a:p>
            <a:pPr eaLnBrk="1" hangingPunct="1"/>
            <a:r>
              <a:rPr lang="en-US">
                <a:ea typeface="ＭＳ Ｐゴシック" pitchFamily="34" charset="-128"/>
              </a:rPr>
              <a:t>Integrity:  HMAC</a:t>
            </a:r>
          </a:p>
          <a:p>
            <a:pPr eaLnBrk="1" hangingPunct="1"/>
            <a:r>
              <a:rPr lang="en-US">
                <a:ea typeface="ＭＳ Ｐゴシック" pitchFamily="34" charset="-128"/>
              </a:rPr>
              <a:t>Authentication: HMAC and Nonce</a:t>
            </a:r>
          </a:p>
          <a:p>
            <a:pPr eaLnBrk="1" hangingPunct="1">
              <a:buFont typeface="Wingdings" pitchFamily="2" charset="2"/>
              <a:buNone/>
            </a:pPr>
            <a:endParaRPr lang="en-US">
              <a:ea typeface="ＭＳ Ｐゴシック" pitchFamily="34" charset="-128"/>
            </a:endParaRPr>
          </a:p>
          <a:p>
            <a:pPr eaLnBrk="1" hangingPunct="1"/>
            <a:endParaRPr lang="en-US">
              <a:ea typeface="ＭＳ Ｐゴシック" pitchFamily="34" charset="-128"/>
            </a:endParaRPr>
          </a:p>
        </p:txBody>
      </p:sp>
      <p:sp>
        <p:nvSpPr>
          <p:cNvPr id="24581" name="Text Box 4"/>
          <p:cNvSpPr txBox="1">
            <a:spLocks noChangeArrowheads="1"/>
          </p:cNvSpPr>
          <p:nvPr/>
        </p:nvSpPr>
        <p:spPr bwMode="auto">
          <a:xfrm>
            <a:off x="685800" y="3810000"/>
            <a:ext cx="6858000" cy="457200"/>
          </a:xfrm>
          <a:prstGeom prst="rect">
            <a:avLst/>
          </a:prstGeom>
          <a:noFill/>
          <a:ln w="9525">
            <a:noFill/>
            <a:miter lim="800000"/>
            <a:headEnd/>
            <a:tailEnd/>
          </a:ln>
        </p:spPr>
        <p:txBody>
          <a:bodyPr>
            <a:spAutoFit/>
          </a:bodyPr>
          <a:lstStyle/>
          <a:p>
            <a:pPr>
              <a:spcBef>
                <a:spcPct val="50000"/>
              </a:spcBef>
            </a:pPr>
            <a:r>
              <a:rPr lang="en-US" b="1"/>
              <a:t>Questions??</a:t>
            </a:r>
          </a:p>
        </p:txBody>
      </p:sp>
      <p:sp>
        <p:nvSpPr>
          <p:cNvPr id="59397" name="Text Box 5"/>
          <p:cNvSpPr txBox="1">
            <a:spLocks noChangeArrowheads="1"/>
          </p:cNvSpPr>
          <p:nvPr/>
        </p:nvSpPr>
        <p:spPr bwMode="auto">
          <a:xfrm>
            <a:off x="685800" y="4495800"/>
            <a:ext cx="7391400" cy="1552575"/>
          </a:xfrm>
          <a:prstGeom prst="rect">
            <a:avLst/>
          </a:prstGeom>
          <a:noFill/>
          <a:ln w="9525">
            <a:noFill/>
            <a:miter lim="800000"/>
            <a:headEnd/>
            <a:tailEnd/>
          </a:ln>
        </p:spPr>
        <p:txBody>
          <a:bodyPr>
            <a:spAutoFit/>
          </a:bodyPr>
          <a:lstStyle/>
          <a:p>
            <a:pPr marL="342900" indent="-342900">
              <a:spcBef>
                <a:spcPct val="50000"/>
              </a:spcBef>
            </a:pPr>
            <a:r>
              <a:rPr lang="en-US" b="1"/>
              <a:t>Are we done?  Not Really:</a:t>
            </a:r>
          </a:p>
          <a:p>
            <a:pPr marL="342900" indent="-342900">
              <a:spcBef>
                <a:spcPct val="50000"/>
              </a:spcBef>
              <a:buFontTx/>
              <a:buAutoNum type="arabicParenR"/>
            </a:pPr>
            <a:r>
              <a:rPr lang="en-US" b="1"/>
              <a:t>Number of keys scales as O(n</a:t>
            </a:r>
            <a:r>
              <a:rPr lang="en-US" b="1" baseline="30000"/>
              <a:t>2</a:t>
            </a:r>
            <a:r>
              <a:rPr lang="en-US" b="1"/>
              <a:t>) </a:t>
            </a:r>
          </a:p>
          <a:p>
            <a:pPr marL="342900" indent="-342900">
              <a:spcBef>
                <a:spcPct val="50000"/>
              </a:spcBef>
              <a:buFontTx/>
              <a:buAutoNum type="arabicParenR"/>
            </a:pPr>
            <a:r>
              <a:rPr lang="en-US" b="1"/>
              <a:t>How to securely share keys in the first place?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type="sldNum" sz="quarter" idx="11"/>
          </p:nvPr>
        </p:nvSpPr>
        <p:spPr>
          <a:noFill/>
        </p:spPr>
        <p:txBody>
          <a:bodyPr/>
          <a:lstStyle/>
          <a:p>
            <a:fld id="{5945DE67-5B62-4F7B-922D-EE724D06FB93}" type="slidenum">
              <a:rPr lang="en-US" smtClean="0"/>
              <a:pPr/>
              <a:t>19</a:t>
            </a:fld>
            <a:endParaRPr lang="en-US"/>
          </a:p>
        </p:txBody>
      </p:sp>
      <p:sp>
        <p:nvSpPr>
          <p:cNvPr id="25603" name="Rectangle 2"/>
          <p:cNvSpPr>
            <a:spLocks noGrp="1" noChangeArrowheads="1"/>
          </p:cNvSpPr>
          <p:nvPr>
            <p:ph type="title"/>
          </p:nvPr>
        </p:nvSpPr>
        <p:spPr/>
        <p:txBody>
          <a:bodyPr/>
          <a:lstStyle/>
          <a:p>
            <a:pPr eaLnBrk="1" hangingPunct="1"/>
            <a:r>
              <a:rPr lang="en-US">
                <a:ea typeface="ＭＳ Ｐゴシック" pitchFamily="34" charset="-128"/>
              </a:rPr>
              <a:t>Asymmetric Key Crypto:</a:t>
            </a:r>
          </a:p>
        </p:txBody>
      </p:sp>
      <p:sp>
        <p:nvSpPr>
          <p:cNvPr id="25604" name="Rectangle 3"/>
          <p:cNvSpPr>
            <a:spLocks noGrp="1" noChangeArrowheads="1"/>
          </p:cNvSpPr>
          <p:nvPr>
            <p:ph type="body" idx="1"/>
          </p:nvPr>
        </p:nvSpPr>
        <p:spPr>
          <a:xfrm>
            <a:off x="457200" y="1600200"/>
            <a:ext cx="8229600" cy="1066800"/>
          </a:xfrm>
        </p:spPr>
        <p:txBody>
          <a:bodyPr/>
          <a:lstStyle/>
          <a:p>
            <a:pPr eaLnBrk="1" hangingPunct="1"/>
            <a:r>
              <a:rPr lang="en-US">
                <a:ea typeface="ＭＳ Ｐゴシック" pitchFamily="34" charset="-128"/>
              </a:rPr>
              <a:t>Instead of shared keys, each person has a </a:t>
            </a:r>
            <a:r>
              <a:rPr lang="ja-JP" altLang="en-US">
                <a:ea typeface="ＭＳ Ｐゴシック" pitchFamily="34" charset="-128"/>
              </a:rPr>
              <a:t>“</a:t>
            </a:r>
            <a:r>
              <a:rPr lang="en-US" altLang="ja-JP">
                <a:ea typeface="ＭＳ Ｐゴシック" pitchFamily="34" charset="-128"/>
              </a:rPr>
              <a:t>key pair</a:t>
            </a:r>
            <a:r>
              <a:rPr lang="ja-JP" altLang="en-US">
                <a:ea typeface="ＭＳ Ｐゴシック" pitchFamily="34" charset="-128"/>
              </a:rPr>
              <a:t>”</a:t>
            </a:r>
            <a:endParaRPr lang="en-US">
              <a:ea typeface="ＭＳ Ｐゴシック" pitchFamily="34" charset="-128"/>
            </a:endParaRPr>
          </a:p>
        </p:txBody>
      </p:sp>
      <p:sp>
        <p:nvSpPr>
          <p:cNvPr id="25605" name="Text Box 5"/>
          <p:cNvSpPr txBox="1">
            <a:spLocks noChangeArrowheads="1"/>
          </p:cNvSpPr>
          <p:nvPr/>
        </p:nvSpPr>
        <p:spPr bwMode="auto">
          <a:xfrm>
            <a:off x="4727575" y="2516188"/>
            <a:ext cx="2511425" cy="396875"/>
          </a:xfrm>
          <a:prstGeom prst="rect">
            <a:avLst/>
          </a:prstGeom>
          <a:noFill/>
          <a:ln w="9525">
            <a:noFill/>
            <a:miter lim="800000"/>
            <a:headEnd/>
            <a:tailEnd/>
          </a:ln>
        </p:spPr>
        <p:txBody>
          <a:bodyPr>
            <a:spAutoFit/>
          </a:bodyPr>
          <a:lstStyle/>
          <a:p>
            <a:r>
              <a:rPr lang="en-US" sz="2000"/>
              <a:t>Bob</a:t>
            </a:r>
            <a:r>
              <a:rPr lang="ja-JP" altLang="en-US" sz="2000"/>
              <a:t>’</a:t>
            </a:r>
            <a:r>
              <a:rPr lang="en-US" altLang="ja-JP" sz="2000"/>
              <a:t>s </a:t>
            </a:r>
            <a:r>
              <a:rPr lang="en-US" altLang="ja-JP" sz="2000" u="sng"/>
              <a:t>public</a:t>
            </a:r>
            <a:r>
              <a:rPr lang="en-US" altLang="ja-JP" sz="2000"/>
              <a:t> key </a:t>
            </a:r>
            <a:endParaRPr lang="en-US" sz="2000"/>
          </a:p>
        </p:txBody>
      </p:sp>
      <p:pic>
        <p:nvPicPr>
          <p:cNvPr id="25606" name="Picture 6" descr="Bob"/>
          <p:cNvPicPr>
            <a:picLocks noChangeAspect="1" noChangeArrowheads="1"/>
          </p:cNvPicPr>
          <p:nvPr/>
        </p:nvPicPr>
        <p:blipFill>
          <a:blip r:embed="rId3" cstate="print"/>
          <a:srcRect/>
          <a:stretch>
            <a:fillRect/>
          </a:stretch>
        </p:blipFill>
        <p:spPr bwMode="auto">
          <a:xfrm>
            <a:off x="2514600" y="2667000"/>
            <a:ext cx="665163" cy="677863"/>
          </a:xfrm>
          <a:prstGeom prst="rect">
            <a:avLst/>
          </a:prstGeom>
          <a:noFill/>
          <a:ln w="9525">
            <a:noFill/>
            <a:miter lim="800000"/>
            <a:headEnd/>
            <a:tailEnd/>
          </a:ln>
        </p:spPr>
      </p:pic>
      <p:pic>
        <p:nvPicPr>
          <p:cNvPr id="25607" name="Picture 7" descr="BS00768_[1]"/>
          <p:cNvPicPr>
            <a:picLocks noChangeAspect="1" noChangeArrowheads="1"/>
          </p:cNvPicPr>
          <p:nvPr/>
        </p:nvPicPr>
        <p:blipFill>
          <a:blip r:embed="rId4" cstate="print"/>
          <a:srcRect/>
          <a:stretch>
            <a:fillRect/>
          </a:stretch>
        </p:blipFill>
        <p:spPr bwMode="auto">
          <a:xfrm flipH="1" flipV="1">
            <a:off x="3617913" y="2598738"/>
            <a:ext cx="458787" cy="236537"/>
          </a:xfrm>
          <a:prstGeom prst="rect">
            <a:avLst/>
          </a:prstGeom>
          <a:noFill/>
          <a:ln w="9525">
            <a:noFill/>
            <a:miter lim="800000"/>
            <a:headEnd/>
            <a:tailEnd/>
          </a:ln>
        </p:spPr>
      </p:pic>
      <p:sp>
        <p:nvSpPr>
          <p:cNvPr id="25608" name="Text Box 8"/>
          <p:cNvSpPr txBox="1">
            <a:spLocks noChangeArrowheads="1"/>
          </p:cNvSpPr>
          <p:nvPr/>
        </p:nvSpPr>
        <p:spPr bwMode="auto">
          <a:xfrm>
            <a:off x="4356100" y="2424113"/>
            <a:ext cx="254000" cy="396875"/>
          </a:xfrm>
          <a:prstGeom prst="rect">
            <a:avLst/>
          </a:prstGeom>
          <a:noFill/>
          <a:ln w="9525">
            <a:noFill/>
            <a:miter lim="800000"/>
            <a:headEnd/>
            <a:tailEnd/>
          </a:ln>
        </p:spPr>
        <p:txBody>
          <a:bodyPr wrap="none">
            <a:spAutoFit/>
          </a:bodyPr>
          <a:lstStyle/>
          <a:p>
            <a:pPr algn="ctr"/>
            <a:r>
              <a:rPr lang="en-US" sz="2000">
                <a:solidFill>
                  <a:srgbClr val="FF0000"/>
                </a:solidFill>
              </a:rPr>
              <a:t> </a:t>
            </a:r>
          </a:p>
        </p:txBody>
      </p:sp>
      <p:sp>
        <p:nvSpPr>
          <p:cNvPr id="25609" name="Text Box 9"/>
          <p:cNvSpPr txBox="1">
            <a:spLocks noChangeArrowheads="1"/>
          </p:cNvSpPr>
          <p:nvPr/>
        </p:nvSpPr>
        <p:spPr bwMode="auto">
          <a:xfrm>
            <a:off x="4727575" y="3127375"/>
            <a:ext cx="2133600" cy="396875"/>
          </a:xfrm>
          <a:prstGeom prst="rect">
            <a:avLst/>
          </a:prstGeom>
          <a:noFill/>
          <a:ln w="9525">
            <a:noFill/>
            <a:miter lim="800000"/>
            <a:headEnd/>
            <a:tailEnd/>
          </a:ln>
        </p:spPr>
        <p:txBody>
          <a:bodyPr>
            <a:spAutoFit/>
          </a:bodyPr>
          <a:lstStyle/>
          <a:p>
            <a:r>
              <a:rPr lang="en-US" sz="2000"/>
              <a:t>Bob</a:t>
            </a:r>
            <a:r>
              <a:rPr lang="ja-JP" altLang="en-US" sz="2000"/>
              <a:t>’</a:t>
            </a:r>
            <a:r>
              <a:rPr lang="en-US" altLang="ja-JP" sz="2000"/>
              <a:t>s </a:t>
            </a:r>
            <a:r>
              <a:rPr lang="en-US" altLang="ja-JP" sz="2000" u="sng"/>
              <a:t>private </a:t>
            </a:r>
            <a:r>
              <a:rPr lang="en-US" altLang="ja-JP" sz="2000"/>
              <a:t>key </a:t>
            </a:r>
            <a:endParaRPr lang="en-US" sz="2000"/>
          </a:p>
        </p:txBody>
      </p:sp>
      <p:pic>
        <p:nvPicPr>
          <p:cNvPr id="25610" name="Picture 10" descr="BS00768_[1]"/>
          <p:cNvPicPr>
            <a:picLocks noChangeAspect="1" noChangeArrowheads="1"/>
          </p:cNvPicPr>
          <p:nvPr/>
        </p:nvPicPr>
        <p:blipFill>
          <a:blip r:embed="rId4" cstate="print"/>
          <a:srcRect/>
          <a:stretch>
            <a:fillRect/>
          </a:stretch>
        </p:blipFill>
        <p:spPr bwMode="auto">
          <a:xfrm flipH="1" flipV="1">
            <a:off x="3614738" y="3187700"/>
            <a:ext cx="542925" cy="279400"/>
          </a:xfrm>
          <a:prstGeom prst="rect">
            <a:avLst/>
          </a:prstGeom>
          <a:noFill/>
          <a:ln w="9525">
            <a:noFill/>
            <a:miter lim="800000"/>
            <a:headEnd/>
            <a:tailEnd/>
          </a:ln>
        </p:spPr>
      </p:pic>
      <p:sp>
        <p:nvSpPr>
          <p:cNvPr id="25611" name="Text Box 12"/>
          <p:cNvSpPr txBox="1">
            <a:spLocks noChangeArrowheads="1"/>
          </p:cNvSpPr>
          <p:nvPr/>
        </p:nvSpPr>
        <p:spPr bwMode="auto">
          <a:xfrm>
            <a:off x="4200525" y="2519363"/>
            <a:ext cx="509588" cy="396875"/>
          </a:xfrm>
          <a:prstGeom prst="rect">
            <a:avLst/>
          </a:prstGeom>
          <a:noFill/>
          <a:ln w="9525">
            <a:noFill/>
            <a:miter lim="800000"/>
            <a:headEnd/>
            <a:tailEnd/>
          </a:ln>
        </p:spPr>
        <p:txBody>
          <a:bodyPr wrap="none">
            <a:spAutoFit/>
          </a:bodyPr>
          <a:lstStyle/>
          <a:p>
            <a:pPr algn="ctr"/>
            <a:r>
              <a:rPr lang="en-US" sz="2000">
                <a:solidFill>
                  <a:srgbClr val="FF0000"/>
                </a:solidFill>
              </a:rPr>
              <a:t>K</a:t>
            </a:r>
            <a:r>
              <a:rPr lang="en-US" sz="2000" baseline="-25000">
                <a:solidFill>
                  <a:srgbClr val="FF0000"/>
                </a:solidFill>
              </a:rPr>
              <a:t>B</a:t>
            </a:r>
            <a:r>
              <a:rPr lang="en-US" sz="2000" baseline="30000">
                <a:solidFill>
                  <a:srgbClr val="FF0000"/>
                </a:solidFill>
              </a:rPr>
              <a:t> </a:t>
            </a:r>
          </a:p>
        </p:txBody>
      </p:sp>
      <p:sp>
        <p:nvSpPr>
          <p:cNvPr id="25612" name="Text Box 13"/>
          <p:cNvSpPr txBox="1">
            <a:spLocks noChangeArrowheads="1"/>
          </p:cNvSpPr>
          <p:nvPr/>
        </p:nvSpPr>
        <p:spPr bwMode="auto">
          <a:xfrm>
            <a:off x="4205288" y="3128963"/>
            <a:ext cx="655637" cy="396875"/>
          </a:xfrm>
          <a:prstGeom prst="rect">
            <a:avLst/>
          </a:prstGeom>
          <a:noFill/>
          <a:ln w="9525">
            <a:noFill/>
            <a:miter lim="800000"/>
            <a:headEnd/>
            <a:tailEnd/>
          </a:ln>
        </p:spPr>
        <p:txBody>
          <a:bodyPr wrap="none">
            <a:spAutoFit/>
          </a:bodyPr>
          <a:lstStyle/>
          <a:p>
            <a:pPr algn="ctr"/>
            <a:r>
              <a:rPr lang="en-US" sz="2000">
                <a:solidFill>
                  <a:srgbClr val="FF0000"/>
                </a:solidFill>
              </a:rPr>
              <a:t>K</a:t>
            </a:r>
            <a:r>
              <a:rPr lang="en-US" sz="2000" baseline="-25000">
                <a:solidFill>
                  <a:srgbClr val="FF0000"/>
                </a:solidFill>
              </a:rPr>
              <a:t>B</a:t>
            </a:r>
            <a:r>
              <a:rPr lang="en-US" sz="2000" baseline="30000">
                <a:solidFill>
                  <a:srgbClr val="FF0000"/>
                </a:solidFill>
              </a:rPr>
              <a:t>-1 </a:t>
            </a:r>
          </a:p>
        </p:txBody>
      </p:sp>
      <p:sp>
        <p:nvSpPr>
          <p:cNvPr id="25613" name="Rectangle 14"/>
          <p:cNvSpPr>
            <a:spLocks noChangeArrowheads="1"/>
          </p:cNvSpPr>
          <p:nvPr/>
        </p:nvSpPr>
        <p:spPr bwMode="auto">
          <a:xfrm>
            <a:off x="381000" y="4343400"/>
            <a:ext cx="5257800" cy="6096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The keys are inverses, so:</a:t>
            </a:r>
          </a:p>
        </p:txBody>
      </p:sp>
      <p:sp>
        <p:nvSpPr>
          <p:cNvPr id="25614" name="Text Box 15"/>
          <p:cNvSpPr txBox="1">
            <a:spLocks noChangeArrowheads="1"/>
          </p:cNvSpPr>
          <p:nvPr/>
        </p:nvSpPr>
        <p:spPr bwMode="auto">
          <a:xfrm>
            <a:off x="5346700" y="4419600"/>
            <a:ext cx="2578100" cy="519113"/>
          </a:xfrm>
          <a:prstGeom prst="rect">
            <a:avLst/>
          </a:prstGeom>
          <a:noFill/>
          <a:ln w="9525">
            <a:noFill/>
            <a:miter lim="800000"/>
            <a:headEnd/>
            <a:tailEnd/>
          </a:ln>
        </p:spPr>
        <p:txBody>
          <a:bodyPr wrap="none">
            <a:spAutoFit/>
          </a:bodyPr>
          <a:lstStyle/>
          <a:p>
            <a:pPr algn="ctr"/>
            <a:r>
              <a:rPr lang="en-US">
                <a:solidFill>
                  <a:srgbClr val="FF0000"/>
                </a:solidFill>
              </a:rPr>
              <a:t>K</a:t>
            </a:r>
            <a:r>
              <a:rPr lang="en-US" baseline="-25000">
                <a:solidFill>
                  <a:srgbClr val="FF0000"/>
                </a:solidFill>
              </a:rPr>
              <a:t>B</a:t>
            </a:r>
            <a:r>
              <a:rPr lang="en-US" baseline="30000">
                <a:solidFill>
                  <a:srgbClr val="FF0000"/>
                </a:solidFill>
              </a:rPr>
              <a:t>-1</a:t>
            </a:r>
            <a:r>
              <a:rPr lang="en-US">
                <a:solidFill>
                  <a:srgbClr val="FF0000"/>
                </a:solidFill>
              </a:rPr>
              <a:t> </a:t>
            </a:r>
            <a:r>
              <a:rPr lang="en-US" sz="2800">
                <a:solidFill>
                  <a:srgbClr val="FF0000"/>
                </a:solidFill>
              </a:rPr>
              <a:t>(</a:t>
            </a:r>
            <a:r>
              <a:rPr lang="en-US">
                <a:solidFill>
                  <a:srgbClr val="FF0000"/>
                </a:solidFill>
              </a:rPr>
              <a:t>K</a:t>
            </a:r>
            <a:r>
              <a:rPr lang="en-US" baseline="-25000">
                <a:solidFill>
                  <a:srgbClr val="FF0000"/>
                </a:solidFill>
              </a:rPr>
              <a:t>B </a:t>
            </a:r>
            <a:r>
              <a:rPr lang="en-US">
                <a:solidFill>
                  <a:srgbClr val="FF0000"/>
                </a:solidFill>
              </a:rPr>
              <a:t>(m)</a:t>
            </a:r>
            <a:r>
              <a:rPr lang="en-US" sz="2800">
                <a:solidFill>
                  <a:srgbClr val="FF0000"/>
                </a:solidFill>
              </a:rPr>
              <a:t>) = 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1"/>
          </p:nvPr>
        </p:nvSpPr>
        <p:spPr>
          <a:noFill/>
        </p:spPr>
        <p:txBody>
          <a:bodyPr/>
          <a:lstStyle/>
          <a:p>
            <a:fld id="{F497061A-1F78-4CBE-A23A-BD401154E8B7}" type="slidenum">
              <a:rPr lang="en-US" smtClean="0"/>
              <a:pPr/>
              <a:t>2</a:t>
            </a:fld>
            <a:endParaRPr lang="en-US"/>
          </a:p>
        </p:txBody>
      </p:sp>
      <p:sp>
        <p:nvSpPr>
          <p:cNvPr id="8195" name="Rectangle 2"/>
          <p:cNvSpPr>
            <a:spLocks noGrp="1" noChangeArrowheads="1"/>
          </p:cNvSpPr>
          <p:nvPr>
            <p:ph type="title"/>
          </p:nvPr>
        </p:nvSpPr>
        <p:spPr/>
        <p:txBody>
          <a:bodyPr/>
          <a:lstStyle/>
          <a:p>
            <a:pPr eaLnBrk="1" hangingPunct="1"/>
            <a:r>
              <a:rPr lang="en-US" sz="3600">
                <a:ea typeface="ＭＳ Ｐゴシック" pitchFamily="34" charset="-128"/>
              </a:rPr>
              <a:t>Cryptography, Cryptographic Protocols</a:t>
            </a:r>
            <a:br>
              <a:rPr lang="en-US" sz="3600">
                <a:ea typeface="ＭＳ Ｐゴシック" pitchFamily="34" charset="-128"/>
              </a:rPr>
            </a:br>
            <a:r>
              <a:rPr lang="en-US" sz="3600">
                <a:ea typeface="ＭＳ Ｐゴシック" pitchFamily="34" charset="-128"/>
              </a:rPr>
              <a:t>and Key Distribution</a:t>
            </a:r>
          </a:p>
        </p:txBody>
      </p:sp>
      <p:sp>
        <p:nvSpPr>
          <p:cNvPr id="8196" name="Rectangle 3"/>
          <p:cNvSpPr>
            <a:spLocks noGrp="1" noChangeArrowheads="1"/>
          </p:cNvSpPr>
          <p:nvPr>
            <p:ph type="body" idx="1"/>
          </p:nvPr>
        </p:nvSpPr>
        <p:spPr>
          <a:xfrm>
            <a:off x="457200" y="1905000"/>
            <a:ext cx="8229600" cy="4225925"/>
          </a:xfrm>
        </p:spPr>
        <p:txBody>
          <a:bodyPr/>
          <a:lstStyle/>
          <a:p>
            <a:pPr eaLnBrk="1" hangingPunct="1"/>
            <a:r>
              <a:rPr lang="en-US" sz="2800">
                <a:ea typeface="ＭＳ Ｐゴシック" pitchFamily="34" charset="-128"/>
              </a:rPr>
              <a:t>Authentication</a:t>
            </a:r>
          </a:p>
          <a:p>
            <a:pPr eaLnBrk="1" hangingPunct="1"/>
            <a:r>
              <a:rPr lang="en-US" altLang="ja-JP" sz="2800">
                <a:ea typeface="ＭＳ Ｐゴシック" pitchFamily="34" charset="-128"/>
              </a:rPr>
              <a:t>Mutual Authentication</a:t>
            </a:r>
          </a:p>
          <a:p>
            <a:pPr eaLnBrk="1" hangingPunct="1"/>
            <a:r>
              <a:rPr lang="en-US" altLang="ja-JP" sz="2800">
                <a:ea typeface="ＭＳ Ｐゴシック" pitchFamily="34" charset="-128"/>
              </a:rPr>
              <a:t>Private/Symmetric Keys</a:t>
            </a:r>
          </a:p>
          <a:p>
            <a:pPr eaLnBrk="1" hangingPunct="1"/>
            <a:r>
              <a:rPr lang="en-US" altLang="ja-JP" sz="2800">
                <a:ea typeface="ＭＳ Ｐゴシック" pitchFamily="34" charset="-128"/>
              </a:rPr>
              <a:t>Public Keys</a:t>
            </a:r>
          </a:p>
          <a:p>
            <a:pPr eaLnBrk="1" hangingPunct="1"/>
            <a:r>
              <a:rPr lang="en-US" altLang="ja-JP" sz="2800">
                <a:ea typeface="ＭＳ Ｐゴシック" pitchFamily="34" charset="-128"/>
              </a:rPr>
              <a:t>Key Distribution</a:t>
            </a:r>
          </a:p>
          <a:p>
            <a:pPr eaLnBrk="1" hangingPunct="1">
              <a:buFont typeface="Times" charset="0"/>
              <a:buNone/>
            </a:pPr>
            <a:endParaRPr lang="en-US" altLang="ja-JP" sz="2800">
              <a:ea typeface="ＭＳ Ｐゴシック" pitchFamily="34" charset="-128"/>
            </a:endParaRPr>
          </a:p>
          <a:p>
            <a:pPr eaLnBrk="1" hangingPunct="1">
              <a:buFont typeface="Wingdings" pitchFamily="2" charset="2"/>
              <a:buNone/>
            </a:pPr>
            <a:endParaRPr lang="en-US" sz="2800">
              <a:ea typeface="ＭＳ Ｐゴシック" pitchFamily="34" charset="-128"/>
            </a:endParaRPr>
          </a:p>
          <a:p>
            <a:pPr eaLnBrk="1" hangingPunct="1"/>
            <a:endParaRPr lang="en-US" sz="2800">
              <a:ea typeface="ＭＳ Ｐゴシック"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
          <p:cNvSpPr>
            <a:spLocks noGrp="1" noChangeArrowheads="1"/>
          </p:cNvSpPr>
          <p:nvPr>
            <p:ph type="sldNum" sz="quarter" idx="11"/>
          </p:nvPr>
        </p:nvSpPr>
        <p:spPr>
          <a:noFill/>
        </p:spPr>
        <p:txBody>
          <a:bodyPr/>
          <a:lstStyle/>
          <a:p>
            <a:fld id="{1B69B4E5-6C1B-4E27-9C1C-85CAC6178BE4}" type="slidenum">
              <a:rPr lang="en-US" smtClean="0"/>
              <a:pPr/>
              <a:t>20</a:t>
            </a:fld>
            <a:endParaRPr lang="en-US"/>
          </a:p>
        </p:txBody>
      </p:sp>
      <p:sp>
        <p:nvSpPr>
          <p:cNvPr id="26627" name="Rectangle 2"/>
          <p:cNvSpPr>
            <a:spLocks noGrp="1" noChangeArrowheads="1"/>
          </p:cNvSpPr>
          <p:nvPr>
            <p:ph type="title"/>
          </p:nvPr>
        </p:nvSpPr>
        <p:spPr/>
        <p:txBody>
          <a:bodyPr/>
          <a:lstStyle/>
          <a:p>
            <a:pPr eaLnBrk="1" hangingPunct="1"/>
            <a:r>
              <a:rPr lang="en-US">
                <a:ea typeface="ＭＳ Ｐゴシック" pitchFamily="34" charset="-128"/>
              </a:rPr>
              <a:t>Asymmetric Key Crypto:</a:t>
            </a:r>
          </a:p>
        </p:txBody>
      </p:sp>
      <p:sp>
        <p:nvSpPr>
          <p:cNvPr id="26628" name="Rectangle 15"/>
          <p:cNvSpPr>
            <a:spLocks noChangeArrowheads="1"/>
          </p:cNvSpPr>
          <p:nvPr/>
        </p:nvSpPr>
        <p:spPr bwMode="auto">
          <a:xfrm>
            <a:off x="457200" y="1447800"/>
            <a:ext cx="84582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It is believed to be computationally unfeasible to derive K</a:t>
            </a:r>
            <a:r>
              <a:rPr lang="en-US" sz="3000" baseline="-25000"/>
              <a:t>B</a:t>
            </a:r>
            <a:r>
              <a:rPr lang="en-US" sz="3000" baseline="30000"/>
              <a:t>-1</a:t>
            </a:r>
            <a:r>
              <a:rPr lang="en-US" sz="3000"/>
              <a:t> from K</a:t>
            </a:r>
            <a:r>
              <a:rPr lang="en-US" sz="3000" baseline="-25000"/>
              <a:t>B</a:t>
            </a:r>
            <a:r>
              <a:rPr lang="en-US" sz="3000"/>
              <a:t> or to find any way to get M from K</a:t>
            </a:r>
            <a:r>
              <a:rPr lang="en-US" sz="3000" baseline="-25000"/>
              <a:t>B</a:t>
            </a:r>
            <a:r>
              <a:rPr lang="en-US" sz="3000"/>
              <a:t>(M) other than using K</a:t>
            </a:r>
            <a:r>
              <a:rPr lang="en-US" sz="3000" baseline="-25000"/>
              <a:t>B</a:t>
            </a:r>
            <a:r>
              <a:rPr lang="en-US" sz="3000" baseline="30000"/>
              <a:t>-1</a:t>
            </a:r>
            <a:r>
              <a:rPr lang="en-US" sz="3000"/>
              <a:t> .  </a:t>
            </a:r>
            <a:endParaRPr lang="en-US" sz="3000" baseline="-25000"/>
          </a:p>
          <a:p>
            <a:pPr marL="342900" indent="-342900">
              <a:spcBef>
                <a:spcPct val="20000"/>
              </a:spcBef>
              <a:buClr>
                <a:schemeClr val="accent1"/>
              </a:buClr>
              <a:buSzPct val="65000"/>
              <a:buFont typeface="Wingdings" pitchFamily="2" charset="2"/>
              <a:buChar char="n"/>
            </a:pPr>
            <a:endParaRPr lang="en-US" sz="3000" baseline="-25000"/>
          </a:p>
          <a:p>
            <a:pPr marL="342900" indent="-342900">
              <a:spcBef>
                <a:spcPct val="20000"/>
              </a:spcBef>
              <a:buClr>
                <a:schemeClr val="accent1"/>
              </a:buClr>
              <a:buSzPct val="65000"/>
              <a:buFont typeface="Wingdings" pitchFamily="2" charset="2"/>
              <a:buNone/>
            </a:pPr>
            <a:r>
              <a:rPr lang="en-US" sz="3000"/>
              <a:t>=&gt; K</a:t>
            </a:r>
            <a:r>
              <a:rPr lang="en-US" sz="3000" baseline="-25000"/>
              <a:t>B </a:t>
            </a:r>
            <a:r>
              <a:rPr lang="en-US" sz="3000"/>
              <a:t>can safely be made public.</a:t>
            </a:r>
          </a:p>
          <a:p>
            <a:pPr marL="342900"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None/>
            </a:pPr>
            <a:r>
              <a:rPr lang="en-US" sz="2000"/>
              <a:t>	Note: We will not explain the computation that K</a:t>
            </a:r>
            <a:r>
              <a:rPr lang="en-US" sz="2000" baseline="-25000"/>
              <a:t>B</a:t>
            </a:r>
            <a:r>
              <a:rPr lang="en-US" sz="2000"/>
              <a:t>(m) entails, but rather treat these functions as black boxes with the desired properties.</a:t>
            </a:r>
            <a:r>
              <a:rPr lang="en-US" sz="300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Grp="1" noChangeArrowheads="1"/>
          </p:cNvSpPr>
          <p:nvPr>
            <p:ph type="sldNum" sz="quarter" idx="11"/>
          </p:nvPr>
        </p:nvSpPr>
        <p:spPr>
          <a:noFill/>
        </p:spPr>
        <p:txBody>
          <a:bodyPr/>
          <a:lstStyle/>
          <a:p>
            <a:fld id="{0A6EBF42-8C26-4F14-BED2-3D3AF9A391E8}" type="slidenum">
              <a:rPr lang="en-US" smtClean="0"/>
              <a:pPr/>
              <a:t>21</a:t>
            </a:fld>
            <a:endParaRPr lang="en-US"/>
          </a:p>
        </p:txBody>
      </p:sp>
      <p:sp>
        <p:nvSpPr>
          <p:cNvPr id="27651" name="Rectangle 2"/>
          <p:cNvSpPr>
            <a:spLocks noGrp="1" noChangeArrowheads="1"/>
          </p:cNvSpPr>
          <p:nvPr>
            <p:ph type="title"/>
          </p:nvPr>
        </p:nvSpPr>
        <p:spPr/>
        <p:txBody>
          <a:bodyPr/>
          <a:lstStyle/>
          <a:p>
            <a:pPr eaLnBrk="1" hangingPunct="1"/>
            <a:r>
              <a:rPr lang="en-US" sz="2800">
                <a:ea typeface="ＭＳ Ｐゴシック" pitchFamily="34" charset="-128"/>
              </a:rPr>
              <a:t>Asymmetric Key: Confidentiality</a:t>
            </a:r>
          </a:p>
        </p:txBody>
      </p:sp>
      <p:sp>
        <p:nvSpPr>
          <p:cNvPr id="93190" name="Rectangle 4"/>
          <p:cNvSpPr>
            <a:spLocks noChangeArrowheads="1"/>
          </p:cNvSpPr>
          <p:nvPr/>
        </p:nvSpPr>
        <p:spPr bwMode="auto">
          <a:xfrm>
            <a:off x="381000" y="1905000"/>
            <a:ext cx="8229600" cy="3733800"/>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sz="1800"/>
          </a:p>
        </p:txBody>
      </p:sp>
      <p:sp>
        <p:nvSpPr>
          <p:cNvPr id="27653" name="Text Box 5"/>
          <p:cNvSpPr txBox="1">
            <a:spLocks noChangeArrowheads="1"/>
          </p:cNvSpPr>
          <p:nvPr/>
        </p:nvSpPr>
        <p:spPr bwMode="auto">
          <a:xfrm>
            <a:off x="3641725" y="4035425"/>
            <a:ext cx="1065213" cy="336550"/>
          </a:xfrm>
          <a:prstGeom prst="rect">
            <a:avLst/>
          </a:prstGeom>
          <a:noFill/>
          <a:ln w="9525">
            <a:noFill/>
            <a:miter lim="800000"/>
            <a:headEnd/>
            <a:tailEnd/>
          </a:ln>
        </p:spPr>
        <p:txBody>
          <a:bodyPr wrap="none">
            <a:spAutoFit/>
          </a:bodyPr>
          <a:lstStyle/>
          <a:p>
            <a:pPr algn="ctr"/>
            <a:r>
              <a:rPr lang="en-US" sz="1600">
                <a:solidFill>
                  <a:srgbClr val="FF0000"/>
                </a:solidFill>
              </a:rPr>
              <a:t>ciphertext</a:t>
            </a:r>
          </a:p>
        </p:txBody>
      </p:sp>
      <p:pic>
        <p:nvPicPr>
          <p:cNvPr id="27654" name="Picture 6" descr="Alice"/>
          <p:cNvPicPr>
            <a:picLocks noChangeAspect="1" noChangeArrowheads="1"/>
          </p:cNvPicPr>
          <p:nvPr/>
        </p:nvPicPr>
        <p:blipFill>
          <a:blip r:embed="rId3" cstate="print"/>
          <a:srcRect/>
          <a:stretch>
            <a:fillRect/>
          </a:stretch>
        </p:blipFill>
        <p:spPr bwMode="auto">
          <a:xfrm>
            <a:off x="2195513" y="3287713"/>
            <a:ext cx="511175" cy="630237"/>
          </a:xfrm>
          <a:prstGeom prst="rect">
            <a:avLst/>
          </a:prstGeom>
          <a:noFill/>
          <a:ln w="9525">
            <a:noFill/>
            <a:miter lim="800000"/>
            <a:headEnd/>
            <a:tailEnd/>
          </a:ln>
        </p:spPr>
      </p:pic>
      <p:sp>
        <p:nvSpPr>
          <p:cNvPr id="27655" name="Rectangle 7"/>
          <p:cNvSpPr>
            <a:spLocks noChangeArrowheads="1"/>
          </p:cNvSpPr>
          <p:nvPr/>
        </p:nvSpPr>
        <p:spPr bwMode="auto">
          <a:xfrm>
            <a:off x="1957388" y="3987800"/>
            <a:ext cx="1392237" cy="803275"/>
          </a:xfrm>
          <a:prstGeom prst="rect">
            <a:avLst/>
          </a:prstGeom>
          <a:solidFill>
            <a:schemeClr val="tx1"/>
          </a:solidFill>
          <a:ln w="9525">
            <a:solidFill>
              <a:schemeClr val="tx1"/>
            </a:solidFill>
            <a:miter lim="800000"/>
            <a:headEnd/>
            <a:tailEnd/>
          </a:ln>
        </p:spPr>
        <p:txBody>
          <a:bodyPr wrap="none" anchor="ctr"/>
          <a:lstStyle/>
          <a:p>
            <a:endParaRPr lang="en-US" sz="1800"/>
          </a:p>
        </p:txBody>
      </p:sp>
      <p:sp>
        <p:nvSpPr>
          <p:cNvPr id="27656" name="Text Box 8"/>
          <p:cNvSpPr txBox="1">
            <a:spLocks noChangeArrowheads="1"/>
          </p:cNvSpPr>
          <p:nvPr/>
        </p:nvSpPr>
        <p:spPr bwMode="auto">
          <a:xfrm>
            <a:off x="2106613" y="3990975"/>
            <a:ext cx="1122362" cy="581025"/>
          </a:xfrm>
          <a:prstGeom prst="rect">
            <a:avLst/>
          </a:prstGeom>
          <a:noFill/>
          <a:ln w="9525">
            <a:noFill/>
            <a:miter lim="800000"/>
            <a:headEnd/>
            <a:tailEnd/>
          </a:ln>
        </p:spPr>
        <p:txBody>
          <a:bodyPr wrap="none">
            <a:spAutoFit/>
          </a:bodyPr>
          <a:lstStyle/>
          <a:p>
            <a:pPr algn="ctr"/>
            <a:r>
              <a:rPr lang="en-US" sz="1600">
                <a:solidFill>
                  <a:schemeClr val="bg1"/>
                </a:solidFill>
              </a:rPr>
              <a:t>encryption</a:t>
            </a:r>
          </a:p>
          <a:p>
            <a:pPr algn="ctr"/>
            <a:r>
              <a:rPr lang="en-US" sz="1600">
                <a:solidFill>
                  <a:schemeClr val="bg1"/>
                </a:solidFill>
              </a:rPr>
              <a:t>algorithm</a:t>
            </a:r>
          </a:p>
        </p:txBody>
      </p:sp>
      <p:sp>
        <p:nvSpPr>
          <p:cNvPr id="27657" name="Rectangle 9"/>
          <p:cNvSpPr>
            <a:spLocks noChangeArrowheads="1"/>
          </p:cNvSpPr>
          <p:nvPr/>
        </p:nvSpPr>
        <p:spPr bwMode="auto">
          <a:xfrm>
            <a:off x="5178425" y="4000500"/>
            <a:ext cx="1377950" cy="803275"/>
          </a:xfrm>
          <a:prstGeom prst="rect">
            <a:avLst/>
          </a:prstGeom>
          <a:solidFill>
            <a:schemeClr val="tx1"/>
          </a:solidFill>
          <a:ln w="9525">
            <a:solidFill>
              <a:schemeClr val="tx1"/>
            </a:solidFill>
            <a:miter lim="800000"/>
            <a:headEnd/>
            <a:tailEnd/>
          </a:ln>
        </p:spPr>
        <p:txBody>
          <a:bodyPr wrap="none" anchor="ctr"/>
          <a:lstStyle/>
          <a:p>
            <a:endParaRPr lang="en-US" sz="1800"/>
          </a:p>
        </p:txBody>
      </p:sp>
      <p:sp>
        <p:nvSpPr>
          <p:cNvPr id="27658" name="Text Box 10"/>
          <p:cNvSpPr txBox="1">
            <a:spLocks noChangeArrowheads="1"/>
          </p:cNvSpPr>
          <p:nvPr/>
        </p:nvSpPr>
        <p:spPr bwMode="auto">
          <a:xfrm>
            <a:off x="5329238" y="4017963"/>
            <a:ext cx="1177925" cy="581025"/>
          </a:xfrm>
          <a:prstGeom prst="rect">
            <a:avLst/>
          </a:prstGeom>
          <a:noFill/>
          <a:ln w="9525">
            <a:noFill/>
            <a:miter lim="800000"/>
            <a:headEnd/>
            <a:tailEnd/>
          </a:ln>
        </p:spPr>
        <p:txBody>
          <a:bodyPr wrap="none">
            <a:spAutoFit/>
          </a:bodyPr>
          <a:lstStyle/>
          <a:p>
            <a:pPr algn="ctr"/>
            <a:r>
              <a:rPr lang="en-US" sz="1600">
                <a:solidFill>
                  <a:schemeClr val="bg1"/>
                </a:solidFill>
              </a:rPr>
              <a:t>decryption </a:t>
            </a:r>
          </a:p>
          <a:p>
            <a:pPr algn="ctr"/>
            <a:r>
              <a:rPr lang="en-US" sz="1600">
                <a:solidFill>
                  <a:schemeClr val="bg1"/>
                </a:solidFill>
              </a:rPr>
              <a:t>algorithm</a:t>
            </a:r>
          </a:p>
        </p:txBody>
      </p:sp>
      <p:sp>
        <p:nvSpPr>
          <p:cNvPr id="27659" name="Line 11"/>
          <p:cNvSpPr>
            <a:spLocks noChangeShapeType="1"/>
          </p:cNvSpPr>
          <p:nvPr/>
        </p:nvSpPr>
        <p:spPr bwMode="auto">
          <a:xfrm flipV="1">
            <a:off x="3378200" y="4395788"/>
            <a:ext cx="1809750" cy="4762"/>
          </a:xfrm>
          <a:prstGeom prst="line">
            <a:avLst/>
          </a:prstGeom>
          <a:noFill/>
          <a:ln w="38100">
            <a:solidFill>
              <a:schemeClr val="tx1"/>
            </a:solidFill>
            <a:round/>
            <a:headEnd/>
            <a:tailEnd type="triangle" w="med" len="med"/>
          </a:ln>
        </p:spPr>
        <p:txBody>
          <a:bodyPr/>
          <a:lstStyle/>
          <a:p>
            <a:endParaRPr lang="en-US"/>
          </a:p>
        </p:txBody>
      </p:sp>
      <p:sp>
        <p:nvSpPr>
          <p:cNvPr id="27660" name="Text Box 12"/>
          <p:cNvSpPr txBox="1">
            <a:spLocks noChangeArrowheads="1"/>
          </p:cNvSpPr>
          <p:nvPr/>
        </p:nvSpPr>
        <p:spPr bwMode="auto">
          <a:xfrm>
            <a:off x="6321425" y="1903413"/>
            <a:ext cx="1762125" cy="641350"/>
          </a:xfrm>
          <a:prstGeom prst="rect">
            <a:avLst/>
          </a:prstGeom>
          <a:noFill/>
          <a:ln w="9525">
            <a:noFill/>
            <a:miter lim="800000"/>
            <a:headEnd/>
            <a:tailEnd/>
          </a:ln>
        </p:spPr>
        <p:txBody>
          <a:bodyPr>
            <a:spAutoFit/>
          </a:bodyPr>
          <a:lstStyle/>
          <a:p>
            <a:r>
              <a:rPr lang="en-US" sz="1800"/>
              <a:t>Bob</a:t>
            </a:r>
            <a:r>
              <a:rPr lang="ja-JP" altLang="en-US" sz="1800"/>
              <a:t>’</a:t>
            </a:r>
            <a:r>
              <a:rPr lang="en-US" altLang="ja-JP" sz="1800"/>
              <a:t>s </a:t>
            </a:r>
            <a:r>
              <a:rPr lang="en-US" altLang="ja-JP" sz="1800" u="sng"/>
              <a:t>public</a:t>
            </a:r>
            <a:r>
              <a:rPr lang="en-US" altLang="ja-JP" sz="1800"/>
              <a:t> </a:t>
            </a:r>
          </a:p>
          <a:p>
            <a:r>
              <a:rPr lang="en-US" sz="1800"/>
              <a:t>key </a:t>
            </a:r>
          </a:p>
        </p:txBody>
      </p:sp>
      <p:pic>
        <p:nvPicPr>
          <p:cNvPr id="27661" name="Picture 13" descr="Bob"/>
          <p:cNvPicPr>
            <a:picLocks noChangeAspect="1" noChangeArrowheads="1"/>
          </p:cNvPicPr>
          <p:nvPr/>
        </p:nvPicPr>
        <p:blipFill>
          <a:blip r:embed="rId4" cstate="print"/>
          <a:srcRect/>
          <a:stretch>
            <a:fillRect/>
          </a:stretch>
        </p:blipFill>
        <p:spPr bwMode="auto">
          <a:xfrm>
            <a:off x="5516563" y="3305175"/>
            <a:ext cx="665162" cy="677863"/>
          </a:xfrm>
          <a:prstGeom prst="rect">
            <a:avLst/>
          </a:prstGeom>
          <a:noFill/>
          <a:ln w="9525">
            <a:noFill/>
            <a:miter lim="800000"/>
            <a:headEnd/>
            <a:tailEnd/>
          </a:ln>
        </p:spPr>
      </p:pic>
      <p:sp>
        <p:nvSpPr>
          <p:cNvPr id="27662" name="Line 14"/>
          <p:cNvSpPr>
            <a:spLocks noChangeShapeType="1"/>
          </p:cNvSpPr>
          <p:nvPr/>
        </p:nvSpPr>
        <p:spPr bwMode="auto">
          <a:xfrm>
            <a:off x="1212850" y="4425950"/>
            <a:ext cx="674688" cy="0"/>
          </a:xfrm>
          <a:prstGeom prst="line">
            <a:avLst/>
          </a:prstGeom>
          <a:noFill/>
          <a:ln w="38100">
            <a:solidFill>
              <a:schemeClr val="tx1"/>
            </a:solidFill>
            <a:round/>
            <a:headEnd/>
            <a:tailEnd type="triangle" w="med" len="med"/>
          </a:ln>
        </p:spPr>
        <p:txBody>
          <a:bodyPr/>
          <a:lstStyle/>
          <a:p>
            <a:endParaRPr lang="en-US"/>
          </a:p>
        </p:txBody>
      </p:sp>
      <p:sp>
        <p:nvSpPr>
          <p:cNvPr id="27663" name="Line 15"/>
          <p:cNvSpPr>
            <a:spLocks noChangeShapeType="1"/>
          </p:cNvSpPr>
          <p:nvPr/>
        </p:nvSpPr>
        <p:spPr bwMode="auto">
          <a:xfrm>
            <a:off x="6597650" y="4381500"/>
            <a:ext cx="674688" cy="0"/>
          </a:xfrm>
          <a:prstGeom prst="line">
            <a:avLst/>
          </a:prstGeom>
          <a:noFill/>
          <a:ln w="38100">
            <a:solidFill>
              <a:schemeClr val="tx1"/>
            </a:solidFill>
            <a:round/>
            <a:headEnd/>
            <a:tailEnd type="triangle" w="med" len="med"/>
          </a:ln>
        </p:spPr>
        <p:txBody>
          <a:bodyPr/>
          <a:lstStyle/>
          <a:p>
            <a:endParaRPr lang="en-US"/>
          </a:p>
        </p:txBody>
      </p:sp>
      <p:pic>
        <p:nvPicPr>
          <p:cNvPr id="27664" name="Picture 16" descr="BS00768_[1]"/>
          <p:cNvPicPr>
            <a:picLocks noChangeAspect="1" noChangeArrowheads="1"/>
          </p:cNvPicPr>
          <p:nvPr/>
        </p:nvPicPr>
        <p:blipFill>
          <a:blip r:embed="rId5" cstate="print"/>
          <a:srcRect/>
          <a:stretch>
            <a:fillRect/>
          </a:stretch>
        </p:blipFill>
        <p:spPr bwMode="auto">
          <a:xfrm flipH="1" flipV="1">
            <a:off x="5364163" y="2046288"/>
            <a:ext cx="458787" cy="236537"/>
          </a:xfrm>
          <a:prstGeom prst="rect">
            <a:avLst/>
          </a:prstGeom>
          <a:noFill/>
          <a:ln w="9525">
            <a:noFill/>
            <a:miter lim="800000"/>
            <a:headEnd/>
            <a:tailEnd/>
          </a:ln>
        </p:spPr>
      </p:pic>
      <p:sp>
        <p:nvSpPr>
          <p:cNvPr id="27665" name="Text Box 17"/>
          <p:cNvSpPr txBox="1">
            <a:spLocks noChangeArrowheads="1"/>
          </p:cNvSpPr>
          <p:nvPr/>
        </p:nvSpPr>
        <p:spPr bwMode="auto">
          <a:xfrm>
            <a:off x="6778625" y="4030663"/>
            <a:ext cx="1008063" cy="581025"/>
          </a:xfrm>
          <a:prstGeom prst="rect">
            <a:avLst/>
          </a:prstGeom>
          <a:noFill/>
          <a:ln w="9525">
            <a:noFill/>
            <a:miter lim="800000"/>
            <a:headEnd/>
            <a:tailEnd/>
          </a:ln>
        </p:spPr>
        <p:txBody>
          <a:bodyPr wrap="none">
            <a:spAutoFit/>
          </a:bodyPr>
          <a:lstStyle/>
          <a:p>
            <a:pPr algn="ctr"/>
            <a:r>
              <a:rPr lang="en-US" sz="1600">
                <a:solidFill>
                  <a:srgbClr val="FF0000"/>
                </a:solidFill>
              </a:rPr>
              <a:t>plaintext</a:t>
            </a:r>
          </a:p>
          <a:p>
            <a:pPr algn="ctr"/>
            <a:r>
              <a:rPr lang="en-US" sz="1600">
                <a:solidFill>
                  <a:srgbClr val="FF0000"/>
                </a:solidFill>
              </a:rPr>
              <a:t>message</a:t>
            </a:r>
          </a:p>
        </p:txBody>
      </p:sp>
      <p:sp>
        <p:nvSpPr>
          <p:cNvPr id="27666" name="Text Box 18"/>
          <p:cNvSpPr txBox="1">
            <a:spLocks noChangeArrowheads="1"/>
          </p:cNvSpPr>
          <p:nvPr/>
        </p:nvSpPr>
        <p:spPr bwMode="auto">
          <a:xfrm>
            <a:off x="3810000" y="4572000"/>
            <a:ext cx="830263" cy="336550"/>
          </a:xfrm>
          <a:prstGeom prst="rect">
            <a:avLst/>
          </a:prstGeom>
          <a:noFill/>
          <a:ln w="9525">
            <a:noFill/>
            <a:miter lim="800000"/>
            <a:headEnd/>
            <a:tailEnd/>
          </a:ln>
        </p:spPr>
        <p:txBody>
          <a:bodyPr wrap="none">
            <a:spAutoFit/>
          </a:bodyPr>
          <a:lstStyle/>
          <a:p>
            <a:pPr algn="ctr"/>
            <a:r>
              <a:rPr lang="en-US" sz="1600">
                <a:solidFill>
                  <a:srgbClr val="FF0000"/>
                </a:solidFill>
              </a:rPr>
              <a:t>K</a:t>
            </a:r>
            <a:r>
              <a:rPr lang="en-US" sz="1600" baseline="-25000">
                <a:solidFill>
                  <a:srgbClr val="FF0000"/>
                </a:solidFill>
              </a:rPr>
              <a:t>B</a:t>
            </a:r>
            <a:r>
              <a:rPr lang="en-US" sz="1600">
                <a:solidFill>
                  <a:srgbClr val="FF0000"/>
                </a:solidFill>
              </a:rPr>
              <a:t>  (m)</a:t>
            </a:r>
          </a:p>
        </p:txBody>
      </p:sp>
      <p:sp>
        <p:nvSpPr>
          <p:cNvPr id="27667" name="Text Box 19"/>
          <p:cNvSpPr txBox="1">
            <a:spLocks noChangeArrowheads="1"/>
          </p:cNvSpPr>
          <p:nvPr/>
        </p:nvSpPr>
        <p:spPr bwMode="auto">
          <a:xfrm>
            <a:off x="4048125" y="4643438"/>
            <a:ext cx="184150" cy="274637"/>
          </a:xfrm>
          <a:prstGeom prst="rect">
            <a:avLst/>
          </a:prstGeom>
          <a:noFill/>
          <a:ln w="9525">
            <a:noFill/>
            <a:miter lim="800000"/>
            <a:headEnd/>
            <a:tailEnd/>
          </a:ln>
        </p:spPr>
        <p:txBody>
          <a:bodyPr wrap="none">
            <a:spAutoFit/>
          </a:bodyPr>
          <a:lstStyle/>
          <a:p>
            <a:pPr algn="ctr"/>
            <a:endParaRPr lang="en-US" sz="1200">
              <a:solidFill>
                <a:srgbClr val="FF0000"/>
              </a:solidFill>
            </a:endParaRPr>
          </a:p>
        </p:txBody>
      </p:sp>
      <p:sp>
        <p:nvSpPr>
          <p:cNvPr id="27668" name="Text Box 21"/>
          <p:cNvSpPr txBox="1">
            <a:spLocks noChangeArrowheads="1"/>
          </p:cNvSpPr>
          <p:nvPr/>
        </p:nvSpPr>
        <p:spPr bwMode="auto">
          <a:xfrm>
            <a:off x="5953125" y="1957388"/>
            <a:ext cx="241300" cy="336550"/>
          </a:xfrm>
          <a:prstGeom prst="rect">
            <a:avLst/>
          </a:prstGeom>
          <a:noFill/>
          <a:ln w="9525">
            <a:noFill/>
            <a:miter lim="800000"/>
            <a:headEnd/>
            <a:tailEnd/>
          </a:ln>
        </p:spPr>
        <p:txBody>
          <a:bodyPr wrap="none">
            <a:spAutoFit/>
          </a:bodyPr>
          <a:lstStyle/>
          <a:p>
            <a:pPr algn="ctr"/>
            <a:r>
              <a:rPr lang="en-US" sz="1600">
                <a:solidFill>
                  <a:srgbClr val="FF0000"/>
                </a:solidFill>
              </a:rPr>
              <a:t> </a:t>
            </a:r>
          </a:p>
        </p:txBody>
      </p:sp>
      <p:sp>
        <p:nvSpPr>
          <p:cNvPr id="27669" name="Text Box 23"/>
          <p:cNvSpPr txBox="1">
            <a:spLocks noChangeArrowheads="1"/>
          </p:cNvSpPr>
          <p:nvPr/>
        </p:nvSpPr>
        <p:spPr bwMode="auto">
          <a:xfrm>
            <a:off x="6318250" y="2581275"/>
            <a:ext cx="1762125" cy="641350"/>
          </a:xfrm>
          <a:prstGeom prst="rect">
            <a:avLst/>
          </a:prstGeom>
          <a:noFill/>
          <a:ln w="9525">
            <a:noFill/>
            <a:miter lim="800000"/>
            <a:headEnd/>
            <a:tailEnd/>
          </a:ln>
        </p:spPr>
        <p:txBody>
          <a:bodyPr>
            <a:spAutoFit/>
          </a:bodyPr>
          <a:lstStyle/>
          <a:p>
            <a:r>
              <a:rPr lang="en-US" sz="1800"/>
              <a:t>Bob</a:t>
            </a:r>
            <a:r>
              <a:rPr lang="ja-JP" altLang="en-US" sz="1800"/>
              <a:t>’</a:t>
            </a:r>
            <a:r>
              <a:rPr lang="en-US" altLang="ja-JP" sz="1800"/>
              <a:t>s </a:t>
            </a:r>
            <a:r>
              <a:rPr lang="en-US" altLang="ja-JP" sz="1800" u="sng"/>
              <a:t>private</a:t>
            </a:r>
          </a:p>
          <a:p>
            <a:r>
              <a:rPr lang="en-US" sz="1800"/>
              <a:t>key </a:t>
            </a:r>
          </a:p>
        </p:txBody>
      </p:sp>
      <p:pic>
        <p:nvPicPr>
          <p:cNvPr id="27670" name="Picture 24" descr="BS00768_[1]"/>
          <p:cNvPicPr>
            <a:picLocks noChangeAspect="1" noChangeArrowheads="1"/>
          </p:cNvPicPr>
          <p:nvPr/>
        </p:nvPicPr>
        <p:blipFill>
          <a:blip r:embed="rId5" cstate="print"/>
          <a:srcRect/>
          <a:stretch>
            <a:fillRect/>
          </a:stretch>
        </p:blipFill>
        <p:spPr bwMode="auto">
          <a:xfrm flipH="1" flipV="1">
            <a:off x="5360988" y="2719388"/>
            <a:ext cx="542925" cy="279400"/>
          </a:xfrm>
          <a:prstGeom prst="rect">
            <a:avLst/>
          </a:prstGeom>
          <a:noFill/>
          <a:ln w="9525">
            <a:noFill/>
            <a:miter lim="800000"/>
            <a:headEnd/>
            <a:tailEnd/>
          </a:ln>
        </p:spPr>
      </p:pic>
      <p:sp>
        <p:nvSpPr>
          <p:cNvPr id="27671" name="Text Box 26"/>
          <p:cNvSpPr txBox="1">
            <a:spLocks noChangeArrowheads="1"/>
          </p:cNvSpPr>
          <p:nvPr/>
        </p:nvSpPr>
        <p:spPr bwMode="auto">
          <a:xfrm>
            <a:off x="6772275" y="4622800"/>
            <a:ext cx="1719263" cy="366713"/>
          </a:xfrm>
          <a:prstGeom prst="rect">
            <a:avLst/>
          </a:prstGeom>
          <a:noFill/>
          <a:ln w="9525">
            <a:noFill/>
            <a:miter lim="800000"/>
            <a:headEnd/>
            <a:tailEnd/>
          </a:ln>
        </p:spPr>
        <p:txBody>
          <a:bodyPr wrap="none">
            <a:spAutoFit/>
          </a:bodyPr>
          <a:lstStyle/>
          <a:p>
            <a:pPr algn="ctr"/>
            <a:r>
              <a:rPr lang="en-US" sz="1600">
                <a:solidFill>
                  <a:srgbClr val="FF0000"/>
                </a:solidFill>
              </a:rPr>
              <a:t>m = K</a:t>
            </a:r>
            <a:r>
              <a:rPr lang="en-US" sz="1600" baseline="-25000">
                <a:solidFill>
                  <a:srgbClr val="FF0000"/>
                </a:solidFill>
              </a:rPr>
              <a:t>B</a:t>
            </a:r>
            <a:r>
              <a:rPr lang="en-US" sz="1600" baseline="30000">
                <a:solidFill>
                  <a:srgbClr val="FF0000"/>
                </a:solidFill>
              </a:rPr>
              <a:t>-1</a:t>
            </a:r>
            <a:r>
              <a:rPr lang="en-US" sz="1600">
                <a:solidFill>
                  <a:srgbClr val="FF0000"/>
                </a:solidFill>
              </a:rPr>
              <a:t> </a:t>
            </a:r>
            <a:r>
              <a:rPr lang="en-US" sz="1800">
                <a:solidFill>
                  <a:srgbClr val="FF0000"/>
                </a:solidFill>
              </a:rPr>
              <a:t>(</a:t>
            </a:r>
            <a:r>
              <a:rPr lang="en-US" sz="1600">
                <a:solidFill>
                  <a:srgbClr val="FF0000"/>
                </a:solidFill>
              </a:rPr>
              <a:t>K</a:t>
            </a:r>
            <a:r>
              <a:rPr lang="en-US" sz="1600" baseline="-25000">
                <a:solidFill>
                  <a:srgbClr val="FF0000"/>
                </a:solidFill>
              </a:rPr>
              <a:t>B </a:t>
            </a:r>
            <a:r>
              <a:rPr lang="en-US" sz="1600">
                <a:solidFill>
                  <a:srgbClr val="FF0000"/>
                </a:solidFill>
              </a:rPr>
              <a:t>(m)</a:t>
            </a:r>
            <a:r>
              <a:rPr lang="en-US" sz="1800">
                <a:solidFill>
                  <a:srgbClr val="FF0000"/>
                </a:solidFill>
              </a:rPr>
              <a:t>)</a:t>
            </a:r>
          </a:p>
        </p:txBody>
      </p:sp>
      <p:sp>
        <p:nvSpPr>
          <p:cNvPr id="27672" name="Freeform 29"/>
          <p:cNvSpPr>
            <a:spLocks/>
          </p:cNvSpPr>
          <p:nvPr/>
        </p:nvSpPr>
        <p:spPr bwMode="auto">
          <a:xfrm>
            <a:off x="2849563" y="2179638"/>
            <a:ext cx="2393950" cy="1754187"/>
          </a:xfrm>
          <a:custGeom>
            <a:avLst/>
            <a:gdLst>
              <a:gd name="T0" fmla="*/ 2147483647 w 1508"/>
              <a:gd name="T1" fmla="*/ 0 h 1105"/>
              <a:gd name="T2" fmla="*/ 0 w 1508"/>
              <a:gd name="T3" fmla="*/ 0 h 1105"/>
              <a:gd name="T4" fmla="*/ 2147483647 w 1508"/>
              <a:gd name="T5" fmla="*/ 2147483647 h 1105"/>
              <a:gd name="T6" fmla="*/ 0 60000 65536"/>
              <a:gd name="T7" fmla="*/ 0 60000 65536"/>
              <a:gd name="T8" fmla="*/ 0 60000 65536"/>
              <a:gd name="T9" fmla="*/ 0 w 1508"/>
              <a:gd name="T10" fmla="*/ 0 h 1105"/>
              <a:gd name="T11" fmla="*/ 1508 w 1508"/>
              <a:gd name="T12" fmla="*/ 1105 h 1105"/>
            </a:gdLst>
            <a:ahLst/>
            <a:cxnLst>
              <a:cxn ang="T6">
                <a:pos x="T0" y="T1"/>
              </a:cxn>
              <a:cxn ang="T7">
                <a:pos x="T2" y="T3"/>
              </a:cxn>
              <a:cxn ang="T8">
                <a:pos x="T4" y="T5"/>
              </a:cxn>
            </a:cxnLst>
            <a:rect l="T9" t="T10" r="T11" b="T12"/>
            <a:pathLst>
              <a:path w="1508" h="1105">
                <a:moveTo>
                  <a:pt x="1508" y="0"/>
                </a:moveTo>
                <a:lnTo>
                  <a:pt x="0" y="0"/>
                </a:lnTo>
                <a:lnTo>
                  <a:pt x="5" y="1105"/>
                </a:lnTo>
              </a:path>
            </a:pathLst>
          </a:custGeom>
          <a:noFill/>
          <a:ln w="19050">
            <a:solidFill>
              <a:schemeClr val="tx1"/>
            </a:solidFill>
            <a:prstDash val="dash"/>
            <a:round/>
            <a:headEnd/>
            <a:tailEnd type="triangle" w="med" len="med"/>
          </a:ln>
        </p:spPr>
        <p:txBody>
          <a:bodyPr/>
          <a:lstStyle/>
          <a:p>
            <a:endParaRPr lang="en-US"/>
          </a:p>
        </p:txBody>
      </p:sp>
      <p:sp>
        <p:nvSpPr>
          <p:cNvPr id="27673" name="Freeform 30"/>
          <p:cNvSpPr>
            <a:spLocks/>
          </p:cNvSpPr>
          <p:nvPr/>
        </p:nvSpPr>
        <p:spPr bwMode="auto">
          <a:xfrm>
            <a:off x="5294313" y="2852738"/>
            <a:ext cx="330200" cy="1074737"/>
          </a:xfrm>
          <a:custGeom>
            <a:avLst/>
            <a:gdLst>
              <a:gd name="T0" fmla="*/ 2147483647 w 184"/>
              <a:gd name="T1" fmla="*/ 0 h 1113"/>
              <a:gd name="T2" fmla="*/ 0 w 184"/>
              <a:gd name="T3" fmla="*/ 2147483647 h 1113"/>
              <a:gd name="T4" fmla="*/ 2147483647 w 184"/>
              <a:gd name="T5" fmla="*/ 2147483647 h 1113"/>
              <a:gd name="T6" fmla="*/ 0 60000 65536"/>
              <a:gd name="T7" fmla="*/ 0 60000 65536"/>
              <a:gd name="T8" fmla="*/ 0 60000 65536"/>
              <a:gd name="T9" fmla="*/ 0 w 184"/>
              <a:gd name="T10" fmla="*/ 0 h 1113"/>
              <a:gd name="T11" fmla="*/ 184 w 184"/>
              <a:gd name="T12" fmla="*/ 1113 h 1113"/>
            </a:gdLst>
            <a:ahLst/>
            <a:cxnLst>
              <a:cxn ang="T6">
                <a:pos x="T0" y="T1"/>
              </a:cxn>
              <a:cxn ang="T7">
                <a:pos x="T2" y="T3"/>
              </a:cxn>
              <a:cxn ang="T8">
                <a:pos x="T4" y="T5"/>
              </a:cxn>
            </a:cxnLst>
            <a:rect l="T9" t="T10" r="T11" b="T12"/>
            <a:pathLst>
              <a:path w="184" h="1113">
                <a:moveTo>
                  <a:pt x="184" y="0"/>
                </a:moveTo>
                <a:lnTo>
                  <a:pt x="0" y="8"/>
                </a:lnTo>
                <a:lnTo>
                  <a:pt x="5" y="1113"/>
                </a:lnTo>
              </a:path>
            </a:pathLst>
          </a:custGeom>
          <a:noFill/>
          <a:ln w="19050">
            <a:solidFill>
              <a:schemeClr val="tx1"/>
            </a:solidFill>
            <a:prstDash val="dash"/>
            <a:round/>
            <a:headEnd/>
            <a:tailEnd type="triangle" w="med" len="med"/>
          </a:ln>
        </p:spPr>
        <p:txBody>
          <a:bodyPr/>
          <a:lstStyle/>
          <a:p>
            <a:endParaRPr lang="en-US"/>
          </a:p>
        </p:txBody>
      </p:sp>
      <p:sp>
        <p:nvSpPr>
          <p:cNvPr id="27674" name="Text Box 31"/>
          <p:cNvSpPr txBox="1">
            <a:spLocks noChangeArrowheads="1"/>
          </p:cNvSpPr>
          <p:nvPr/>
        </p:nvSpPr>
        <p:spPr bwMode="auto">
          <a:xfrm>
            <a:off x="5819775" y="2057400"/>
            <a:ext cx="452438" cy="336550"/>
          </a:xfrm>
          <a:prstGeom prst="rect">
            <a:avLst/>
          </a:prstGeom>
          <a:noFill/>
          <a:ln w="9525">
            <a:noFill/>
            <a:miter lim="800000"/>
            <a:headEnd/>
            <a:tailEnd/>
          </a:ln>
        </p:spPr>
        <p:txBody>
          <a:bodyPr wrap="none">
            <a:spAutoFit/>
          </a:bodyPr>
          <a:lstStyle/>
          <a:p>
            <a:pPr algn="ctr"/>
            <a:r>
              <a:rPr lang="en-US" sz="1600">
                <a:solidFill>
                  <a:srgbClr val="FF0000"/>
                </a:solidFill>
              </a:rPr>
              <a:t>K</a:t>
            </a:r>
            <a:r>
              <a:rPr lang="en-US" sz="1600" baseline="-25000">
                <a:solidFill>
                  <a:srgbClr val="FF0000"/>
                </a:solidFill>
              </a:rPr>
              <a:t>B</a:t>
            </a:r>
            <a:r>
              <a:rPr lang="en-US" sz="1600" baseline="30000">
                <a:solidFill>
                  <a:srgbClr val="FF0000"/>
                </a:solidFill>
              </a:rPr>
              <a:t> </a:t>
            </a:r>
          </a:p>
        </p:txBody>
      </p:sp>
      <p:sp>
        <p:nvSpPr>
          <p:cNvPr id="27675" name="Text Box 32"/>
          <p:cNvSpPr txBox="1">
            <a:spLocks noChangeArrowheads="1"/>
          </p:cNvSpPr>
          <p:nvPr/>
        </p:nvSpPr>
        <p:spPr bwMode="auto">
          <a:xfrm>
            <a:off x="5835650" y="2743200"/>
            <a:ext cx="576263" cy="336550"/>
          </a:xfrm>
          <a:prstGeom prst="rect">
            <a:avLst/>
          </a:prstGeom>
          <a:noFill/>
          <a:ln w="9525">
            <a:noFill/>
            <a:miter lim="800000"/>
            <a:headEnd/>
            <a:tailEnd/>
          </a:ln>
        </p:spPr>
        <p:txBody>
          <a:bodyPr wrap="none">
            <a:spAutoFit/>
          </a:bodyPr>
          <a:lstStyle/>
          <a:p>
            <a:pPr algn="ctr"/>
            <a:r>
              <a:rPr lang="en-US" sz="1600">
                <a:solidFill>
                  <a:srgbClr val="FF0000"/>
                </a:solidFill>
              </a:rPr>
              <a:t>K</a:t>
            </a:r>
            <a:r>
              <a:rPr lang="en-US" sz="1600" baseline="-25000">
                <a:solidFill>
                  <a:srgbClr val="FF0000"/>
                </a:solidFill>
              </a:rPr>
              <a:t>B</a:t>
            </a:r>
            <a:r>
              <a:rPr lang="en-US" sz="1600" baseline="30000">
                <a:solidFill>
                  <a:srgbClr val="FF0000"/>
                </a:solidFill>
              </a:rPr>
              <a:t>-1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sldNum" sz="quarter" idx="11"/>
          </p:nvPr>
        </p:nvSpPr>
        <p:spPr>
          <a:noFill/>
        </p:spPr>
        <p:txBody>
          <a:bodyPr/>
          <a:lstStyle/>
          <a:p>
            <a:fld id="{115EDE1E-84BD-4522-8D15-053B2678A27B}" type="slidenum">
              <a:rPr lang="en-US" smtClean="0"/>
              <a:pPr/>
              <a:t>22</a:t>
            </a:fld>
            <a:endParaRPr lang="en-US"/>
          </a:p>
        </p:txBody>
      </p:sp>
      <p:sp>
        <p:nvSpPr>
          <p:cNvPr id="28675" name="Rectangle 2"/>
          <p:cNvSpPr>
            <a:spLocks noGrp="1" noChangeArrowheads="1"/>
          </p:cNvSpPr>
          <p:nvPr>
            <p:ph type="title"/>
          </p:nvPr>
        </p:nvSpPr>
        <p:spPr/>
        <p:txBody>
          <a:bodyPr/>
          <a:lstStyle/>
          <a:p>
            <a:pPr eaLnBrk="1" hangingPunct="1"/>
            <a:r>
              <a:rPr lang="en-US">
                <a:ea typeface="ＭＳ Ｐゴシック" pitchFamily="34" charset="-128"/>
              </a:rPr>
              <a:t>Asymmetric Key: Sign &amp; Verify</a:t>
            </a:r>
          </a:p>
        </p:txBody>
      </p:sp>
      <p:sp>
        <p:nvSpPr>
          <p:cNvPr id="28676" name="Rectangle 27"/>
          <p:cNvSpPr>
            <a:spLocks noGrp="1" noChangeArrowheads="1"/>
          </p:cNvSpPr>
          <p:nvPr>
            <p:ph type="body" idx="1"/>
          </p:nvPr>
        </p:nvSpPr>
        <p:spPr>
          <a:xfrm>
            <a:off x="304800" y="2971800"/>
            <a:ext cx="8305800" cy="1295400"/>
          </a:xfrm>
          <a:noFill/>
        </p:spPr>
        <p:txBody>
          <a:bodyPr/>
          <a:lstStyle/>
          <a:p>
            <a:pPr eaLnBrk="1" hangingPunct="1"/>
            <a:r>
              <a:rPr lang="en-US" sz="2600">
                <a:ea typeface="ＭＳ Ｐゴシック" pitchFamily="34" charset="-128"/>
              </a:rPr>
              <a:t>The message must be from Bob, because it must be the case that S = K</a:t>
            </a:r>
            <a:r>
              <a:rPr lang="en-US" sz="2600" baseline="-25000">
                <a:ea typeface="ＭＳ Ｐゴシック" pitchFamily="34" charset="-128"/>
              </a:rPr>
              <a:t>B</a:t>
            </a:r>
            <a:r>
              <a:rPr lang="en-US" sz="2600" baseline="30000">
                <a:ea typeface="ＭＳ Ｐゴシック" pitchFamily="34" charset="-128"/>
              </a:rPr>
              <a:t>-1</a:t>
            </a:r>
            <a:r>
              <a:rPr lang="en-US" sz="2600">
                <a:ea typeface="ＭＳ Ｐゴシック" pitchFamily="34" charset="-128"/>
              </a:rPr>
              <a:t>(M), and only Bob has K</a:t>
            </a:r>
            <a:r>
              <a:rPr lang="en-US" sz="2600" baseline="-25000">
                <a:ea typeface="ＭＳ Ｐゴシック" pitchFamily="34" charset="-128"/>
              </a:rPr>
              <a:t>B</a:t>
            </a:r>
            <a:r>
              <a:rPr lang="en-US" sz="2600" baseline="30000">
                <a:ea typeface="ＭＳ Ｐゴシック" pitchFamily="34" charset="-128"/>
              </a:rPr>
              <a:t>-1 </a:t>
            </a:r>
            <a:r>
              <a:rPr lang="en-US" sz="2600">
                <a:ea typeface="ＭＳ Ｐゴシック" pitchFamily="34" charset="-128"/>
              </a:rPr>
              <a:t>! </a:t>
            </a:r>
          </a:p>
        </p:txBody>
      </p:sp>
      <p:sp>
        <p:nvSpPr>
          <p:cNvPr id="28677" name="Rectangle 29"/>
          <p:cNvSpPr>
            <a:spLocks noChangeArrowheads="1"/>
          </p:cNvSpPr>
          <p:nvPr/>
        </p:nvSpPr>
        <p:spPr bwMode="auto">
          <a:xfrm>
            <a:off x="381000" y="1295400"/>
            <a:ext cx="83058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If we are given a message M, and a value S such that K</a:t>
            </a:r>
            <a:r>
              <a:rPr lang="en-US" sz="3000" baseline="-25000"/>
              <a:t>B</a:t>
            </a:r>
            <a:r>
              <a:rPr lang="en-US" sz="3000"/>
              <a:t>(S) = M, what can we conclude? </a:t>
            </a:r>
          </a:p>
          <a:p>
            <a:pPr marL="342900" indent="-342900">
              <a:spcBef>
                <a:spcPct val="20000"/>
              </a:spcBef>
              <a:buClr>
                <a:schemeClr val="accent1"/>
              </a:buClr>
              <a:buSzPct val="65000"/>
              <a:buFont typeface="Wingdings" pitchFamily="2" charset="2"/>
              <a:buChar char="n"/>
            </a:pPr>
            <a:endParaRPr lang="en-US" sz="3000"/>
          </a:p>
        </p:txBody>
      </p:sp>
      <p:sp>
        <p:nvSpPr>
          <p:cNvPr id="28678" name="Rectangle 30"/>
          <p:cNvSpPr>
            <a:spLocks noChangeArrowheads="1"/>
          </p:cNvSpPr>
          <p:nvPr/>
        </p:nvSpPr>
        <p:spPr bwMode="auto">
          <a:xfrm>
            <a:off x="533400" y="4343400"/>
            <a:ext cx="83058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This gives us two primitives:</a:t>
            </a:r>
          </a:p>
          <a:p>
            <a:pPr marL="1143000" lvl="2" indent="-228600">
              <a:spcBef>
                <a:spcPct val="20000"/>
              </a:spcBef>
              <a:buClr>
                <a:schemeClr val="accent1"/>
              </a:buClr>
              <a:buSzPct val="65000"/>
              <a:buFont typeface="Wingdings" pitchFamily="2" charset="2"/>
              <a:buChar char="n"/>
            </a:pPr>
            <a:r>
              <a:rPr lang="en-US" sz="2200"/>
              <a:t>Sign (M) = K</a:t>
            </a:r>
            <a:r>
              <a:rPr lang="en-US" sz="2200" baseline="-25000"/>
              <a:t>B</a:t>
            </a:r>
            <a:r>
              <a:rPr lang="en-US" sz="2200" baseline="30000"/>
              <a:t>-1</a:t>
            </a:r>
            <a:r>
              <a:rPr lang="en-US" sz="2200"/>
              <a:t>(M) = Signature S</a:t>
            </a:r>
          </a:p>
          <a:p>
            <a:pPr marL="1143000" lvl="2" indent="-228600">
              <a:spcBef>
                <a:spcPct val="20000"/>
              </a:spcBef>
              <a:buClr>
                <a:schemeClr val="accent1"/>
              </a:buClr>
              <a:buSzPct val="65000"/>
              <a:buFont typeface="Wingdings" pitchFamily="2" charset="2"/>
              <a:buChar char="n"/>
            </a:pPr>
            <a:r>
              <a:rPr lang="en-US" sz="2200"/>
              <a:t>Verify  (S, M) = test( K</a:t>
            </a:r>
            <a:r>
              <a:rPr lang="en-US" sz="2200" baseline="-25000"/>
              <a:t>B</a:t>
            </a:r>
            <a:r>
              <a:rPr lang="en-US" sz="2200"/>
              <a:t>(S) == M ) </a:t>
            </a:r>
          </a:p>
          <a:p>
            <a:pPr marL="342900"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Char char="n"/>
            </a:pPr>
            <a:endParaRPr lang="en-US" sz="3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6"/>
          <p:cNvSpPr>
            <a:spLocks noGrp="1" noChangeArrowheads="1"/>
          </p:cNvSpPr>
          <p:nvPr>
            <p:ph type="sldNum" sz="quarter" idx="11"/>
          </p:nvPr>
        </p:nvSpPr>
        <p:spPr>
          <a:noFill/>
        </p:spPr>
        <p:txBody>
          <a:bodyPr/>
          <a:lstStyle/>
          <a:p>
            <a:fld id="{7BFD0C96-1FF7-44A0-9BB9-245CA43DB21A}" type="slidenum">
              <a:rPr lang="en-US" smtClean="0"/>
              <a:pPr/>
              <a:t>23</a:t>
            </a:fld>
            <a:endParaRPr lang="en-US"/>
          </a:p>
        </p:txBody>
      </p:sp>
      <p:sp>
        <p:nvSpPr>
          <p:cNvPr id="29699" name="Rectangle 2"/>
          <p:cNvSpPr>
            <a:spLocks noGrp="1" noChangeArrowheads="1"/>
          </p:cNvSpPr>
          <p:nvPr>
            <p:ph type="title"/>
          </p:nvPr>
        </p:nvSpPr>
        <p:spPr/>
        <p:txBody>
          <a:bodyPr/>
          <a:lstStyle/>
          <a:p>
            <a:pPr eaLnBrk="1" hangingPunct="1"/>
            <a:r>
              <a:rPr lang="en-US">
                <a:ea typeface="ＭＳ Ｐゴシック" pitchFamily="34" charset="-128"/>
              </a:rPr>
              <a:t>Asymmetric Key Review:</a:t>
            </a:r>
          </a:p>
        </p:txBody>
      </p:sp>
      <p:sp>
        <p:nvSpPr>
          <p:cNvPr id="29700" name="Rectangle 3"/>
          <p:cNvSpPr>
            <a:spLocks noGrp="1" noChangeArrowheads="1"/>
          </p:cNvSpPr>
          <p:nvPr>
            <p:ph type="body" idx="1"/>
          </p:nvPr>
        </p:nvSpPr>
        <p:spPr/>
        <p:txBody>
          <a:bodyPr/>
          <a:lstStyle/>
          <a:p>
            <a:pPr eaLnBrk="1" hangingPunct="1"/>
            <a:r>
              <a:rPr lang="en-US" u="sng">
                <a:ea typeface="ＭＳ Ｐゴシック" pitchFamily="34" charset="-128"/>
              </a:rPr>
              <a:t>Confidentiality:</a:t>
            </a:r>
            <a:r>
              <a:rPr lang="en-US">
                <a:ea typeface="ＭＳ Ｐゴシック" pitchFamily="34" charset="-128"/>
              </a:rPr>
              <a:t> Encrypt with Public Key of Receiver</a:t>
            </a:r>
          </a:p>
          <a:p>
            <a:pPr eaLnBrk="1" hangingPunct="1"/>
            <a:r>
              <a:rPr lang="en-US" u="sng">
                <a:ea typeface="ＭＳ Ｐゴシック" pitchFamily="34" charset="-128"/>
              </a:rPr>
              <a:t>Integrity:</a:t>
            </a:r>
            <a:r>
              <a:rPr lang="en-US">
                <a:ea typeface="ＭＳ Ｐゴシック" pitchFamily="34" charset="-128"/>
              </a:rPr>
              <a:t> Sign message with private key of the sender</a:t>
            </a:r>
          </a:p>
          <a:p>
            <a:pPr eaLnBrk="1" hangingPunct="1"/>
            <a:r>
              <a:rPr lang="en-US" u="sng">
                <a:ea typeface="ＭＳ Ｐゴシック" pitchFamily="34" charset="-128"/>
              </a:rPr>
              <a:t>Authentication:</a:t>
            </a:r>
            <a:r>
              <a:rPr lang="en-US">
                <a:ea typeface="ＭＳ Ｐゴシック" pitchFamily="34" charset="-128"/>
              </a:rPr>
              <a:t> Entity being authenticated signs a nonce with private key, signature is then verified with the public key</a:t>
            </a:r>
          </a:p>
        </p:txBody>
      </p:sp>
      <p:sp>
        <p:nvSpPr>
          <p:cNvPr id="29701" name="Text Box 4"/>
          <p:cNvSpPr txBox="1">
            <a:spLocks noChangeArrowheads="1"/>
          </p:cNvSpPr>
          <p:nvPr/>
        </p:nvSpPr>
        <p:spPr bwMode="auto">
          <a:xfrm>
            <a:off x="1371600" y="5334000"/>
            <a:ext cx="6324600" cy="822325"/>
          </a:xfrm>
          <a:prstGeom prst="rect">
            <a:avLst/>
          </a:prstGeom>
          <a:noFill/>
          <a:ln w="9525">
            <a:noFill/>
            <a:miter lim="800000"/>
            <a:headEnd/>
            <a:tailEnd/>
          </a:ln>
        </p:spPr>
        <p:txBody>
          <a:bodyPr>
            <a:spAutoFit/>
          </a:bodyPr>
          <a:lstStyle/>
          <a:p>
            <a:pPr>
              <a:spcBef>
                <a:spcPct val="50000"/>
              </a:spcBef>
            </a:pPr>
            <a:r>
              <a:rPr lang="en-US"/>
              <a:t>But, these operations are computationally expensive*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sldNum" sz="quarter" idx="11"/>
          </p:nvPr>
        </p:nvSpPr>
        <p:spPr>
          <a:noFill/>
        </p:spPr>
        <p:txBody>
          <a:bodyPr/>
          <a:lstStyle/>
          <a:p>
            <a:fld id="{FA70C9B9-BBBE-4925-82C5-8E8B738D61B4}" type="slidenum">
              <a:rPr lang="en-US" smtClean="0"/>
              <a:pPr/>
              <a:t>24</a:t>
            </a:fld>
            <a:endParaRPr lang="en-US"/>
          </a:p>
        </p:txBody>
      </p:sp>
      <p:sp>
        <p:nvSpPr>
          <p:cNvPr id="30723" name="Rectangle 2"/>
          <p:cNvSpPr>
            <a:spLocks noGrp="1" noChangeArrowheads="1"/>
          </p:cNvSpPr>
          <p:nvPr>
            <p:ph type="title"/>
          </p:nvPr>
        </p:nvSpPr>
        <p:spPr/>
        <p:txBody>
          <a:bodyPr/>
          <a:lstStyle/>
          <a:p>
            <a:pPr eaLnBrk="1" hangingPunct="1"/>
            <a:r>
              <a:rPr lang="en-US">
                <a:ea typeface="ＭＳ Ｐゴシック" pitchFamily="34" charset="-128"/>
              </a:rPr>
              <a:t>Biometrics</a:t>
            </a:r>
          </a:p>
        </p:txBody>
      </p:sp>
      <p:sp>
        <p:nvSpPr>
          <p:cNvPr id="30724" name="Rectangle 29"/>
          <p:cNvSpPr>
            <a:spLocks noChangeArrowheads="1"/>
          </p:cNvSpPr>
          <p:nvPr/>
        </p:nvSpPr>
        <p:spPr bwMode="auto">
          <a:xfrm>
            <a:off x="381000" y="1295400"/>
            <a:ext cx="83058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1800"/>
              <a:t>Nice in some respects</a:t>
            </a:r>
          </a:p>
          <a:p>
            <a:pPr marL="800100" lvl="1" indent="-342900">
              <a:spcBef>
                <a:spcPct val="20000"/>
              </a:spcBef>
              <a:buClr>
                <a:schemeClr val="accent1"/>
              </a:buClr>
              <a:buSzPct val="65000"/>
              <a:buFont typeface="Wingdings" pitchFamily="2" charset="2"/>
              <a:buChar char="n"/>
            </a:pPr>
            <a:r>
              <a:rPr lang="en-US" sz="1800"/>
              <a:t>No need to distribute</a:t>
            </a:r>
          </a:p>
          <a:p>
            <a:pPr marL="800100" lvl="1" indent="-342900">
              <a:spcBef>
                <a:spcPct val="20000"/>
              </a:spcBef>
              <a:buClr>
                <a:schemeClr val="accent1"/>
              </a:buClr>
              <a:buSzPct val="65000"/>
              <a:buFont typeface="Wingdings" pitchFamily="2" charset="2"/>
              <a:buChar char="n"/>
            </a:pPr>
            <a:r>
              <a:rPr lang="en-US" sz="1800"/>
              <a:t>Reducible to digital form</a:t>
            </a:r>
          </a:p>
          <a:p>
            <a:pPr marL="800100" lvl="1" indent="-342900">
              <a:spcBef>
                <a:spcPct val="20000"/>
              </a:spcBef>
              <a:buClr>
                <a:schemeClr val="accent1"/>
              </a:buClr>
              <a:buSzPct val="65000"/>
              <a:buFont typeface="Wingdings" pitchFamily="2" charset="2"/>
              <a:buChar char="n"/>
            </a:pPr>
            <a:r>
              <a:rPr lang="en-US" sz="1800"/>
              <a:t>Unique in practice</a:t>
            </a:r>
          </a:p>
          <a:p>
            <a:pPr marL="342900" indent="-342900">
              <a:spcBef>
                <a:spcPct val="20000"/>
              </a:spcBef>
              <a:buClr>
                <a:schemeClr val="accent1"/>
              </a:buClr>
              <a:buSzPct val="65000"/>
              <a:buFont typeface="Wingdings" pitchFamily="2" charset="2"/>
              <a:buChar char="n"/>
            </a:pPr>
            <a:r>
              <a:rPr lang="en-US" sz="1800"/>
              <a:t>Hard to duplicate?</a:t>
            </a:r>
          </a:p>
          <a:p>
            <a:pPr marL="800100" lvl="1" indent="-342900">
              <a:spcBef>
                <a:spcPct val="20000"/>
              </a:spcBef>
              <a:buClr>
                <a:schemeClr val="accent1"/>
              </a:buClr>
              <a:buSzPct val="65000"/>
              <a:buFont typeface="Wingdings" pitchFamily="2" charset="2"/>
              <a:buChar char="n"/>
            </a:pPr>
            <a:r>
              <a:rPr lang="en-US" sz="1800"/>
              <a:t>Used via binary representation</a:t>
            </a:r>
          </a:p>
          <a:p>
            <a:pPr marL="800100" lvl="1" indent="-342900">
              <a:spcBef>
                <a:spcPct val="20000"/>
              </a:spcBef>
              <a:buClr>
                <a:schemeClr val="accent1"/>
              </a:buClr>
              <a:buSzPct val="65000"/>
              <a:buFont typeface="Wingdings" pitchFamily="2" charset="2"/>
              <a:buChar char="n"/>
            </a:pPr>
            <a:r>
              <a:rPr lang="en-US" sz="1800"/>
              <a:t>Warm gelatin fingers or slip-on finger-pads molded to prints?</a:t>
            </a:r>
          </a:p>
          <a:p>
            <a:pPr marL="800100" lvl="1" indent="-342900">
              <a:spcBef>
                <a:spcPct val="20000"/>
              </a:spcBef>
              <a:buClr>
                <a:schemeClr val="accent1"/>
              </a:buClr>
              <a:buSzPct val="65000"/>
              <a:buFont typeface="Wingdings" pitchFamily="2" charset="2"/>
              <a:buChar char="n"/>
            </a:pPr>
            <a:r>
              <a:rPr lang="en-US" sz="1800"/>
              <a:t>Artificial eyeballs made to match scans? </a:t>
            </a:r>
          </a:p>
          <a:p>
            <a:pPr marL="800100" lvl="1" indent="-342900">
              <a:spcBef>
                <a:spcPct val="20000"/>
              </a:spcBef>
              <a:buClr>
                <a:schemeClr val="accent1"/>
              </a:buClr>
              <a:buSzPct val="65000"/>
              <a:buFont typeface="Wingdings" pitchFamily="2" charset="2"/>
              <a:buChar char="n"/>
            </a:pPr>
            <a:r>
              <a:rPr lang="en-US" sz="1800"/>
              <a:t>Pictures? Videos w/blinking?</a:t>
            </a:r>
          </a:p>
          <a:p>
            <a:pPr marL="342900" indent="-342900">
              <a:spcBef>
                <a:spcPct val="20000"/>
              </a:spcBef>
              <a:buClr>
                <a:schemeClr val="accent1"/>
              </a:buClr>
              <a:buSzPct val="65000"/>
              <a:buFont typeface="Wingdings" pitchFamily="2" charset="2"/>
              <a:buChar char="n"/>
            </a:pPr>
            <a:r>
              <a:rPr lang="en-US" sz="1800"/>
              <a:t>Change over time? </a:t>
            </a:r>
          </a:p>
          <a:p>
            <a:pPr marL="800100" lvl="1" indent="-342900">
              <a:spcBef>
                <a:spcPct val="20000"/>
              </a:spcBef>
              <a:buClr>
                <a:schemeClr val="accent1"/>
              </a:buClr>
              <a:buSzPct val="65000"/>
              <a:buFont typeface="Wingdings" pitchFamily="2" charset="2"/>
              <a:buChar char="n"/>
            </a:pPr>
            <a:r>
              <a:rPr lang="en-US" sz="1800"/>
              <a:t>Injury?</a:t>
            </a:r>
          </a:p>
          <a:p>
            <a:pPr marL="800100" lvl="1" indent="-342900">
              <a:spcBef>
                <a:spcPct val="20000"/>
              </a:spcBef>
              <a:buClr>
                <a:schemeClr val="accent1"/>
              </a:buClr>
              <a:buSzPct val="65000"/>
              <a:buFont typeface="Wingdings" pitchFamily="2" charset="2"/>
              <a:buChar char="n"/>
            </a:pPr>
            <a:r>
              <a:rPr lang="en-US" sz="1800"/>
              <a:t>Aging?		</a:t>
            </a:r>
          </a:p>
          <a:p>
            <a:pPr marL="342900" indent="-342900">
              <a:spcBef>
                <a:spcPct val="20000"/>
              </a:spcBef>
              <a:buClr>
                <a:schemeClr val="accent1"/>
              </a:buClr>
              <a:buSzPct val="65000"/>
              <a:buFont typeface="Wingdings" pitchFamily="2" charset="2"/>
              <a:buChar char="n"/>
            </a:pPr>
            <a:r>
              <a:rPr lang="en-US" sz="1800" b="1"/>
              <a:t>Not replaceable or revocable</a:t>
            </a:r>
          </a:p>
          <a:p>
            <a:pPr marL="800100" lvl="1" indent="-342900">
              <a:spcBef>
                <a:spcPct val="20000"/>
              </a:spcBef>
              <a:buClr>
                <a:schemeClr val="accent1"/>
              </a:buClr>
              <a:buSzPct val="65000"/>
              <a:buFont typeface="Wingdings" pitchFamily="2" charset="2"/>
              <a:buChar char="n"/>
            </a:pPr>
            <a:r>
              <a:rPr lang="en-US" sz="1800"/>
              <a:t>What happens when “stolen?”</a:t>
            </a:r>
          </a:p>
          <a:p>
            <a:pPr marL="800100" lvl="1" indent="-342900">
              <a:spcBef>
                <a:spcPct val="20000"/>
              </a:spcBef>
              <a:buClr>
                <a:schemeClr val="accent1"/>
              </a:buClr>
              <a:buSzPct val="65000"/>
              <a:buFont typeface="Wingdings" pitchFamily="2" charset="2"/>
              <a:buChar char="n"/>
            </a:pPr>
            <a:r>
              <a:rPr lang="en-US" sz="1800"/>
              <a:t>Are you “Deleted”?!?!?</a:t>
            </a:r>
          </a:p>
          <a:p>
            <a:pPr marL="800100" lvl="1" indent="-342900">
              <a:spcBef>
                <a:spcPct val="20000"/>
              </a:spcBef>
              <a:buClr>
                <a:schemeClr val="accent1"/>
              </a:buClr>
              <a:buSzPct val="65000"/>
              <a:buFont typeface="Wingdings" pitchFamily="2" charset="2"/>
              <a:buChar char="n"/>
            </a:pPr>
            <a:r>
              <a:rPr lang="en-US" sz="1800"/>
              <a:t>(Well, you do have 10 fingers, two retinas, one nose, etc)</a:t>
            </a:r>
          </a:p>
          <a:p>
            <a:pPr marL="342900" indent="-342900">
              <a:spcBef>
                <a:spcPct val="20000"/>
              </a:spcBef>
              <a:buClr>
                <a:schemeClr val="accent1"/>
              </a:buClr>
              <a:buSzPct val="65000"/>
            </a:pPr>
            <a:endParaRPr lang="en-US" sz="2000"/>
          </a:p>
          <a:p>
            <a:pPr marL="800100" lvl="1" indent="-342900">
              <a:spcBef>
                <a:spcPct val="20000"/>
              </a:spcBef>
              <a:buClr>
                <a:schemeClr val="accent1"/>
              </a:buClr>
              <a:buSzPct val="65000"/>
              <a:buFont typeface="Wingdings" pitchFamily="2" charset="2"/>
              <a:buChar char="n"/>
            </a:pPr>
            <a:endParaRPr lang="en-US" sz="2000"/>
          </a:p>
          <a:p>
            <a:pPr marL="800100" lvl="1"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Char char="n"/>
            </a:pPr>
            <a:endParaRPr lang="en-US" sz="3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p:cNvSpPr>
            <a:spLocks noGrp="1" noChangeArrowheads="1"/>
          </p:cNvSpPr>
          <p:nvPr>
            <p:ph type="sldNum" sz="quarter" idx="11"/>
          </p:nvPr>
        </p:nvSpPr>
        <p:spPr>
          <a:noFill/>
        </p:spPr>
        <p:txBody>
          <a:bodyPr/>
          <a:lstStyle/>
          <a:p>
            <a:fld id="{AD416C98-CCA0-490B-9EEE-55B1314B7C64}" type="slidenum">
              <a:rPr lang="en-US" smtClean="0"/>
              <a:pPr/>
              <a:t>25</a:t>
            </a:fld>
            <a:endParaRPr lang="en-US"/>
          </a:p>
        </p:txBody>
      </p:sp>
      <p:sp>
        <p:nvSpPr>
          <p:cNvPr id="31747" name="Rectangle 2"/>
          <p:cNvSpPr>
            <a:spLocks noGrp="1" noChangeArrowheads="1"/>
          </p:cNvSpPr>
          <p:nvPr>
            <p:ph type="title"/>
          </p:nvPr>
        </p:nvSpPr>
        <p:spPr/>
        <p:txBody>
          <a:bodyPr/>
          <a:lstStyle/>
          <a:p>
            <a:pPr eaLnBrk="1" hangingPunct="1"/>
            <a:r>
              <a:rPr lang="en-US">
                <a:ea typeface="ＭＳ Ｐゴシック" pitchFamily="34" charset="-128"/>
              </a:rPr>
              <a:t>Multi-Factor, Human Factors</a:t>
            </a:r>
          </a:p>
        </p:txBody>
      </p:sp>
      <p:sp>
        <p:nvSpPr>
          <p:cNvPr id="31748" name="Rectangle 29"/>
          <p:cNvSpPr>
            <a:spLocks noChangeArrowheads="1"/>
          </p:cNvSpPr>
          <p:nvPr/>
        </p:nvSpPr>
        <p:spPr bwMode="auto">
          <a:xfrm>
            <a:off x="381000" y="1295400"/>
            <a:ext cx="83058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2200"/>
              <a:t>Best systems use more than one factor</a:t>
            </a:r>
          </a:p>
          <a:p>
            <a:pPr marL="800100" lvl="1" indent="-342900">
              <a:spcBef>
                <a:spcPct val="20000"/>
              </a:spcBef>
              <a:buClr>
                <a:schemeClr val="accent1"/>
              </a:buClr>
              <a:buSzPct val="65000"/>
              <a:buFont typeface="Wingdings" pitchFamily="2" charset="2"/>
              <a:buChar char="n"/>
            </a:pPr>
            <a:r>
              <a:rPr lang="en-US" sz="2200"/>
              <a:t>Something you know</a:t>
            </a:r>
          </a:p>
          <a:p>
            <a:pPr marL="800100" lvl="1" indent="-342900">
              <a:spcBef>
                <a:spcPct val="20000"/>
              </a:spcBef>
              <a:buClr>
                <a:schemeClr val="accent1"/>
              </a:buClr>
              <a:buSzPct val="65000"/>
              <a:buFont typeface="Wingdings" pitchFamily="2" charset="2"/>
              <a:buChar char="n"/>
            </a:pPr>
            <a:r>
              <a:rPr lang="en-US" sz="2200"/>
              <a:t>Something piece of you</a:t>
            </a:r>
          </a:p>
          <a:p>
            <a:pPr marL="800100" lvl="1" indent="-342900">
              <a:spcBef>
                <a:spcPct val="20000"/>
              </a:spcBef>
              <a:buClr>
                <a:schemeClr val="accent1"/>
              </a:buClr>
              <a:buSzPct val="65000"/>
              <a:buFont typeface="Wingdings" pitchFamily="2" charset="2"/>
              <a:buChar char="n"/>
            </a:pPr>
            <a:r>
              <a:rPr lang="en-US" sz="2200"/>
              <a:t>Biometrics + Password/Q&amp;A Challenge, Etc</a:t>
            </a:r>
          </a:p>
          <a:p>
            <a:pPr marL="800100" lvl="1" indent="-342900">
              <a:spcBef>
                <a:spcPct val="20000"/>
              </a:spcBef>
              <a:buClr>
                <a:schemeClr val="accent1"/>
              </a:buClr>
              <a:buSzPct val="65000"/>
              <a:buFont typeface="Wingdings" pitchFamily="2" charset="2"/>
              <a:buChar char="n"/>
            </a:pPr>
            <a:r>
              <a:rPr lang="en-US" sz="2200"/>
              <a:t>More natural factors better than fewer unnatural challenges</a:t>
            </a:r>
          </a:p>
          <a:p>
            <a:pPr marL="800100" lvl="1" indent="-342900">
              <a:spcBef>
                <a:spcPct val="20000"/>
              </a:spcBef>
              <a:buClr>
                <a:schemeClr val="accent1"/>
              </a:buClr>
              <a:buSzPct val="65000"/>
              <a:buFont typeface="Wingdings" pitchFamily="2" charset="2"/>
              <a:buChar char="n"/>
            </a:pPr>
            <a:r>
              <a:rPr lang="en-US" sz="2200"/>
              <a:t>More weak factors may be stronger than fewer stronger factors</a:t>
            </a:r>
          </a:p>
          <a:p>
            <a:pPr marL="800100" lvl="1" indent="-342900">
              <a:spcBef>
                <a:spcPct val="20000"/>
              </a:spcBef>
              <a:buClr>
                <a:schemeClr val="accent1"/>
              </a:buClr>
              <a:buSzPct val="65000"/>
            </a:pPr>
            <a:endParaRPr lang="en-US" sz="2200"/>
          </a:p>
          <a:p>
            <a:pPr marL="342900" indent="-342900">
              <a:spcBef>
                <a:spcPct val="20000"/>
              </a:spcBef>
              <a:buClr>
                <a:schemeClr val="accent1"/>
              </a:buClr>
              <a:buSzPct val="65000"/>
              <a:buFont typeface="Wingdings" pitchFamily="2" charset="2"/>
              <a:buChar char="n"/>
            </a:pPr>
            <a:r>
              <a:rPr lang="en-US" sz="2200"/>
              <a:t>Human factors are critical</a:t>
            </a:r>
          </a:p>
          <a:p>
            <a:pPr marL="800100" lvl="1" indent="-342900">
              <a:spcBef>
                <a:spcPct val="20000"/>
              </a:spcBef>
              <a:buClr>
                <a:schemeClr val="accent1"/>
              </a:buClr>
              <a:buSzPct val="65000"/>
              <a:buFont typeface="Wingdings" pitchFamily="2" charset="2"/>
              <a:buChar char="n"/>
            </a:pPr>
            <a:r>
              <a:rPr lang="en-US" sz="2200"/>
              <a:t>Too many password restrictions? Too many passwords?</a:t>
            </a:r>
          </a:p>
          <a:p>
            <a:pPr marL="1257300" lvl="2" indent="-342900">
              <a:spcBef>
                <a:spcPct val="20000"/>
              </a:spcBef>
              <a:buClr>
                <a:schemeClr val="accent1"/>
              </a:buClr>
              <a:buSzPct val="65000"/>
              <a:buFont typeface="Wingdings" pitchFamily="2" charset="2"/>
              <a:buChar char="n"/>
            </a:pPr>
            <a:r>
              <a:rPr lang="en-US" sz="2200"/>
              <a:t>Write them down on Post-Its Notes!</a:t>
            </a:r>
          </a:p>
          <a:p>
            <a:pPr marL="342900" indent="-342900">
              <a:spcBef>
                <a:spcPct val="20000"/>
              </a:spcBef>
              <a:buClr>
                <a:schemeClr val="accent1"/>
              </a:buClr>
              <a:buSzPct val="65000"/>
              <a:buFont typeface="Wingdings" pitchFamily="2" charset="2"/>
              <a:buChar char="n"/>
            </a:pPr>
            <a:endParaRPr lang="en-US" sz="1800"/>
          </a:p>
          <a:p>
            <a:pPr marL="342900" indent="-342900">
              <a:spcBef>
                <a:spcPct val="20000"/>
              </a:spcBef>
              <a:buClr>
                <a:schemeClr val="accent1"/>
              </a:buClr>
              <a:buSzPct val="65000"/>
            </a:pPr>
            <a:endParaRPr lang="en-US" sz="2000"/>
          </a:p>
          <a:p>
            <a:pPr marL="800100" lvl="1" indent="-342900">
              <a:spcBef>
                <a:spcPct val="20000"/>
              </a:spcBef>
              <a:buClr>
                <a:schemeClr val="accent1"/>
              </a:buClr>
              <a:buSzPct val="65000"/>
              <a:buFont typeface="Wingdings" pitchFamily="2" charset="2"/>
              <a:buChar char="n"/>
            </a:pPr>
            <a:endParaRPr lang="en-US" sz="2000"/>
          </a:p>
          <a:p>
            <a:pPr marL="800100" lvl="1"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800100" lvl="1"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Char char="n"/>
            </a:pPr>
            <a:endParaRPr lang="en-US" sz="3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type="sldNum" sz="quarter" idx="11"/>
          </p:nvPr>
        </p:nvSpPr>
        <p:spPr>
          <a:noFill/>
        </p:spPr>
        <p:txBody>
          <a:bodyPr/>
          <a:lstStyle/>
          <a:p>
            <a:fld id="{B381C33B-4EFD-420D-A9A6-9C8B33EEDEF5}" type="slidenum">
              <a:rPr lang="en-US" smtClean="0"/>
              <a:pPr/>
              <a:t>26</a:t>
            </a:fld>
            <a:endParaRPr lang="en-US"/>
          </a:p>
        </p:txBody>
      </p:sp>
      <p:sp>
        <p:nvSpPr>
          <p:cNvPr id="32771" name="Rectangle 2"/>
          <p:cNvSpPr>
            <a:spLocks noGrp="1" noChangeArrowheads="1"/>
          </p:cNvSpPr>
          <p:nvPr>
            <p:ph type="title"/>
          </p:nvPr>
        </p:nvSpPr>
        <p:spPr/>
        <p:txBody>
          <a:bodyPr/>
          <a:lstStyle/>
          <a:p>
            <a:pPr eaLnBrk="1" hangingPunct="1"/>
            <a:r>
              <a:rPr lang="en-US" dirty="0">
                <a:ea typeface="ＭＳ Ｐゴシック" pitchFamily="34" charset="-128"/>
              </a:rPr>
              <a:t>Summary</a:t>
            </a:r>
          </a:p>
        </p:txBody>
      </p:sp>
      <p:sp>
        <p:nvSpPr>
          <p:cNvPr id="100355" name="Rectangle 3"/>
          <p:cNvSpPr>
            <a:spLocks noGrp="1" noChangeArrowheads="1"/>
          </p:cNvSpPr>
          <p:nvPr>
            <p:ph type="body" idx="1"/>
          </p:nvPr>
        </p:nvSpPr>
        <p:spPr>
          <a:xfrm>
            <a:off x="457200" y="1524000"/>
            <a:ext cx="8229600" cy="4911725"/>
          </a:xfrm>
        </p:spPr>
        <p:txBody>
          <a:bodyPr/>
          <a:lstStyle/>
          <a:p>
            <a:pPr eaLnBrk="1" hangingPunct="1"/>
            <a:r>
              <a:rPr lang="en-US" sz="2600">
                <a:ea typeface="ＭＳ Ｐゴシック" pitchFamily="34" charset="-128"/>
              </a:rPr>
              <a:t>Symmetric (pre-shared key, fast) and asymmetric (key pairs, slow) primitives provide:</a:t>
            </a:r>
          </a:p>
          <a:p>
            <a:pPr lvl="2" eaLnBrk="1" hangingPunct="1"/>
            <a:r>
              <a:rPr lang="en-US">
                <a:ea typeface="ＭＳ Ｐゴシック" pitchFamily="34" charset="-128"/>
              </a:rPr>
              <a:t>Confidentiality</a:t>
            </a:r>
          </a:p>
          <a:p>
            <a:pPr lvl="2" eaLnBrk="1" hangingPunct="1"/>
            <a:r>
              <a:rPr lang="en-US">
                <a:ea typeface="ＭＳ Ｐゴシック" pitchFamily="34" charset="-128"/>
              </a:rPr>
              <a:t>Integrity</a:t>
            </a:r>
          </a:p>
          <a:p>
            <a:pPr lvl="2" eaLnBrk="1" hangingPunct="1"/>
            <a:r>
              <a:rPr lang="en-US">
                <a:ea typeface="ＭＳ Ｐゴシック" pitchFamily="34" charset="-128"/>
              </a:rPr>
              <a:t>Authentication</a:t>
            </a:r>
          </a:p>
          <a:p>
            <a:pPr eaLnBrk="1" hangingPunct="1"/>
            <a:r>
              <a:rPr lang="ja-JP" altLang="en-US" sz="2600">
                <a:ea typeface="ＭＳ Ｐゴシック" pitchFamily="34" charset="-128"/>
              </a:rPr>
              <a:t>“</a:t>
            </a:r>
            <a:r>
              <a:rPr lang="en-US" altLang="ja-JP" sz="2600">
                <a:ea typeface="ＭＳ Ｐゴシック" pitchFamily="34" charset="-128"/>
              </a:rPr>
              <a:t>Hybrid Encryption</a:t>
            </a:r>
            <a:r>
              <a:rPr lang="ja-JP" altLang="en-US" sz="2600">
                <a:ea typeface="ＭＳ Ｐゴシック" pitchFamily="34" charset="-128"/>
              </a:rPr>
              <a:t>”</a:t>
            </a:r>
            <a:r>
              <a:rPr lang="en-US" altLang="ja-JP" sz="2600">
                <a:ea typeface="ＭＳ Ｐゴシック" pitchFamily="34" charset="-128"/>
              </a:rPr>
              <a:t> leverages strengths of both.</a:t>
            </a:r>
          </a:p>
          <a:p>
            <a:pPr eaLnBrk="1" hangingPunct="1"/>
            <a:r>
              <a:rPr lang="en-US" sz="2600">
                <a:ea typeface="ＭＳ Ｐゴシック" pitchFamily="34" charset="-128"/>
              </a:rPr>
              <a:t>Great complexity exists in securely acquiring keys.</a:t>
            </a:r>
          </a:p>
          <a:p>
            <a:pPr eaLnBrk="1" hangingPunct="1"/>
            <a:r>
              <a:rPr lang="en-US" sz="2600">
                <a:ea typeface="ＭＳ Ｐゴシック" pitchFamily="34" charset="-128"/>
              </a:rPr>
              <a:t>Crypto is hard to get right, so use tools from others, don</a:t>
            </a:r>
            <a:r>
              <a:rPr lang="ja-JP" altLang="en-US" sz="2600">
                <a:ea typeface="ＭＳ Ｐゴシック" pitchFamily="34" charset="-128"/>
              </a:rPr>
              <a:t>’</a:t>
            </a:r>
            <a:r>
              <a:rPr lang="en-US" altLang="ja-JP" sz="2600">
                <a:ea typeface="ＭＳ Ｐゴシック" pitchFamily="34" charset="-128"/>
              </a:rPr>
              <a:t>t design your own (e.g. TLS).  </a:t>
            </a:r>
          </a:p>
          <a:p>
            <a:pPr lvl="2" eaLnBrk="1" hangingPunct="1">
              <a:buFont typeface="Wingdings" pitchFamily="2" charset="2"/>
              <a:buNone/>
            </a:pPr>
            <a:endParaRPr lang="en-US">
              <a:ea typeface="ＭＳ Ｐゴシック" pitchFamily="34" charset="-128"/>
            </a:endParaRPr>
          </a:p>
          <a:p>
            <a:pPr lvl="2" eaLnBrk="1" hangingPunct="1"/>
            <a:endParaRPr lang="en-US">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035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035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035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00355">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00355">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003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37036" y="2481373"/>
            <a:ext cx="6269927" cy="2379819"/>
          </a:xfrm>
          <a:prstGeom prst="rect">
            <a:avLst/>
          </a:prstGeom>
        </p:spPr>
        <p:txBody>
          <a:bodyPr vert="horz" wrap="square" lIns="0" tIns="340043" rIns="0" bIns="0" numCol="1" rtlCol="0" anchor="ctr" anchorCtr="0" compatLnSpc="1">
            <a:prstTxWarp prst="textNoShape">
              <a:avLst/>
            </a:prstTxWarp>
            <a:spAutoFit/>
          </a:bodyPr>
          <a:lstStyle/>
          <a:p>
            <a:pPr>
              <a:spcBef>
                <a:spcPts val="2678"/>
              </a:spcBef>
            </a:pPr>
            <a:r>
              <a:rPr spc="-19" dirty="0"/>
              <a:t>Introduction </a:t>
            </a:r>
            <a:r>
              <a:rPr spc="-26" dirty="0"/>
              <a:t>to</a:t>
            </a:r>
            <a:r>
              <a:rPr spc="26" dirty="0"/>
              <a:t> </a:t>
            </a:r>
            <a:r>
              <a:rPr spc="-15" dirty="0"/>
              <a:t>Blockchains</a:t>
            </a:r>
          </a:p>
          <a:p>
            <a:pPr marL="1905">
              <a:spcBef>
                <a:spcPts val="1039"/>
              </a:spcBef>
            </a:pPr>
            <a:r>
              <a:rPr sz="1800" b="0" dirty="0">
                <a:latin typeface="Calibri"/>
                <a:cs typeface="Calibri"/>
              </a:rPr>
              <a:t>John </a:t>
            </a:r>
            <a:r>
              <a:rPr sz="1800" b="0" spc="-26" dirty="0">
                <a:latin typeface="Calibri"/>
                <a:cs typeface="Calibri"/>
              </a:rPr>
              <a:t>Kelsey,</a:t>
            </a:r>
            <a:r>
              <a:rPr sz="1800" b="0" spc="-15" dirty="0">
                <a:latin typeface="Calibri"/>
                <a:cs typeface="Calibri"/>
              </a:rPr>
              <a:t> </a:t>
            </a:r>
            <a:r>
              <a:rPr sz="1800" b="0" spc="-4" dirty="0">
                <a:latin typeface="Calibri"/>
                <a:cs typeface="Calibri"/>
              </a:rPr>
              <a:t>NIST</a:t>
            </a:r>
            <a:br>
              <a:rPr lang="en-US" sz="1800" spc="-4" dirty="0">
                <a:latin typeface="Calibri"/>
                <a:cs typeface="Calibri"/>
              </a:rPr>
            </a:br>
            <a:br>
              <a:rPr lang="en-US" sz="1800" spc="-4" dirty="0">
                <a:latin typeface="Calibri"/>
                <a:cs typeface="Calibri"/>
              </a:rPr>
            </a:br>
            <a:r>
              <a:rPr lang="en-US" sz="1800" spc="-4" dirty="0">
                <a:latin typeface="Calibri"/>
                <a:cs typeface="Calibri"/>
              </a:rPr>
              <a:t>https://csrc.nist.gov/csrc/media/projects/supply-chain-risk-management/documents/ssca/2016-fall/wed_am2-block_chain_john_kelsey.pdf</a:t>
            </a:r>
            <a:endParaRPr sz="1800" dirty="0">
              <a:latin typeface="Calibri"/>
              <a:cs typeface="Calibri"/>
            </a:endParaRPr>
          </a:p>
        </p:txBody>
      </p:sp>
    </p:spTree>
    <p:extLst>
      <p:ext uri="{BB962C8B-B14F-4D97-AF65-F5344CB8AC3E}">
        <p14:creationId xmlns:p14="http://schemas.microsoft.com/office/powerpoint/2010/main" val="8645177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76200"/>
            <a:ext cx="85344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8" dirty="0"/>
              <a:t>Overview</a:t>
            </a:r>
            <a:endParaRPr sz="3300" dirty="0"/>
          </a:p>
        </p:txBody>
      </p:sp>
      <p:sp>
        <p:nvSpPr>
          <p:cNvPr id="3" name="object 3"/>
          <p:cNvSpPr txBox="1"/>
          <p:nvPr/>
        </p:nvSpPr>
        <p:spPr>
          <a:xfrm>
            <a:off x="685800" y="1371600"/>
            <a:ext cx="5090636" cy="2854788"/>
          </a:xfrm>
          <a:prstGeom prst="rect">
            <a:avLst/>
          </a:prstGeom>
        </p:spPr>
        <p:txBody>
          <a:bodyPr vert="horz" wrap="square" lIns="0" tIns="73819" rIns="0" bIns="0" rtlCol="0">
            <a:spAutoFit/>
          </a:bodyPr>
          <a:lstStyle/>
          <a:p>
            <a:pPr marL="180975" indent="-171450">
              <a:spcBef>
                <a:spcPts val="581"/>
              </a:spcBef>
              <a:buFont typeface="Arial"/>
              <a:buChar char="•"/>
              <a:tabLst>
                <a:tab pos="180975" algn="l"/>
              </a:tabLst>
            </a:pPr>
            <a:r>
              <a:rPr sz="2100" spc="-11" dirty="0">
                <a:latin typeface="Calibri"/>
                <a:cs typeface="Calibri"/>
              </a:rPr>
              <a:t>Prologue: </a:t>
            </a:r>
            <a:r>
              <a:rPr sz="2100" spc="-4" dirty="0">
                <a:latin typeface="Calibri"/>
                <a:cs typeface="Calibri"/>
              </a:rPr>
              <a:t>A </a:t>
            </a:r>
            <a:r>
              <a:rPr sz="2100" spc="-8" dirty="0">
                <a:latin typeface="Calibri"/>
                <a:cs typeface="Calibri"/>
              </a:rPr>
              <a:t>chess-by-mail</a:t>
            </a:r>
            <a:r>
              <a:rPr sz="2100" spc="56" dirty="0">
                <a:latin typeface="Calibri"/>
                <a:cs typeface="Calibri"/>
              </a:rPr>
              <a:t> </a:t>
            </a:r>
            <a:r>
              <a:rPr sz="2100" spc="-8" dirty="0">
                <a:latin typeface="Calibri"/>
                <a:cs typeface="Calibri"/>
              </a:rPr>
              <a:t>analogy</a:t>
            </a:r>
            <a:endParaRPr sz="2100" dirty="0">
              <a:latin typeface="Calibri"/>
              <a:cs typeface="Calibri"/>
            </a:endParaRPr>
          </a:p>
          <a:p>
            <a:pPr marL="180975" indent="-171450">
              <a:spcBef>
                <a:spcPts val="506"/>
              </a:spcBef>
              <a:buFont typeface="Arial"/>
              <a:buChar char="•"/>
              <a:tabLst>
                <a:tab pos="180975" algn="l"/>
              </a:tabLst>
            </a:pPr>
            <a:r>
              <a:rPr sz="2100" spc="-8" dirty="0">
                <a:latin typeface="Calibri"/>
                <a:cs typeface="Calibri"/>
              </a:rPr>
              <a:t>What </a:t>
            </a:r>
            <a:r>
              <a:rPr sz="2100" spc="-11" dirty="0">
                <a:latin typeface="Calibri"/>
                <a:cs typeface="Calibri"/>
              </a:rPr>
              <a:t>problem </a:t>
            </a:r>
            <a:r>
              <a:rPr sz="2100" spc="-8" dirty="0">
                <a:latin typeface="Calibri"/>
                <a:cs typeface="Calibri"/>
              </a:rPr>
              <a:t>does </a:t>
            </a:r>
            <a:r>
              <a:rPr sz="2100" spc="-4" dirty="0">
                <a:latin typeface="Calibri"/>
                <a:cs typeface="Calibri"/>
              </a:rPr>
              <a:t>a </a:t>
            </a:r>
            <a:r>
              <a:rPr sz="2100" spc="-11" dirty="0">
                <a:latin typeface="Calibri"/>
                <a:cs typeface="Calibri"/>
              </a:rPr>
              <a:t>blockchain</a:t>
            </a:r>
            <a:r>
              <a:rPr sz="2100" spc="86" dirty="0">
                <a:latin typeface="Calibri"/>
                <a:cs typeface="Calibri"/>
              </a:rPr>
              <a:t> </a:t>
            </a:r>
            <a:r>
              <a:rPr sz="2100" spc="-11" dirty="0">
                <a:latin typeface="Calibri"/>
                <a:cs typeface="Calibri"/>
              </a:rPr>
              <a:t>solve?</a:t>
            </a:r>
            <a:endParaRPr sz="2100" dirty="0">
              <a:latin typeface="Calibri"/>
              <a:cs typeface="Calibri"/>
            </a:endParaRPr>
          </a:p>
          <a:p>
            <a:pPr marL="180975" indent="-171450">
              <a:spcBef>
                <a:spcPts val="495"/>
              </a:spcBef>
              <a:buFont typeface="Arial"/>
              <a:buChar char="•"/>
              <a:tabLst>
                <a:tab pos="180975" algn="l"/>
              </a:tabLst>
            </a:pPr>
            <a:r>
              <a:rPr sz="2100" spc="-8" dirty="0">
                <a:latin typeface="Calibri"/>
                <a:cs typeface="Calibri"/>
              </a:rPr>
              <a:t>How </a:t>
            </a:r>
            <a:r>
              <a:rPr sz="2100" spc="-4" dirty="0">
                <a:latin typeface="Calibri"/>
                <a:cs typeface="Calibri"/>
              </a:rPr>
              <a:t>do </a:t>
            </a:r>
            <a:r>
              <a:rPr sz="2100" spc="-8" dirty="0">
                <a:latin typeface="Calibri"/>
                <a:cs typeface="Calibri"/>
              </a:rPr>
              <a:t>they</a:t>
            </a:r>
            <a:r>
              <a:rPr sz="2100" spc="19" dirty="0">
                <a:latin typeface="Calibri"/>
                <a:cs typeface="Calibri"/>
              </a:rPr>
              <a:t> </a:t>
            </a:r>
            <a:r>
              <a:rPr sz="2100" spc="-11" dirty="0">
                <a:latin typeface="Calibri"/>
                <a:cs typeface="Calibri"/>
              </a:rPr>
              <a:t>work?</a:t>
            </a:r>
            <a:endParaRPr sz="2100" dirty="0">
              <a:latin typeface="Calibri"/>
              <a:cs typeface="Calibri"/>
            </a:endParaRPr>
          </a:p>
          <a:p>
            <a:pPr marL="523875" lvl="1" indent="-171450">
              <a:spcBef>
                <a:spcPts val="188"/>
              </a:spcBef>
              <a:buFont typeface="Arial"/>
              <a:buChar char="•"/>
              <a:tabLst>
                <a:tab pos="524351" algn="l"/>
              </a:tabLst>
            </a:pPr>
            <a:r>
              <a:rPr sz="1800" spc="-4" dirty="0">
                <a:latin typeface="Calibri"/>
                <a:cs typeface="Calibri"/>
              </a:rPr>
              <a:t>Hash</a:t>
            </a:r>
            <a:r>
              <a:rPr sz="1800" spc="-8" dirty="0">
                <a:latin typeface="Calibri"/>
                <a:cs typeface="Calibri"/>
              </a:rPr>
              <a:t> </a:t>
            </a:r>
            <a:r>
              <a:rPr sz="1800" dirty="0">
                <a:latin typeface="Calibri"/>
                <a:cs typeface="Calibri"/>
              </a:rPr>
              <a:t>chains</a:t>
            </a:r>
          </a:p>
          <a:p>
            <a:pPr marL="523875" lvl="1" indent="-171450">
              <a:spcBef>
                <a:spcPts val="150"/>
              </a:spcBef>
              <a:buFont typeface="Arial"/>
              <a:buChar char="•"/>
              <a:tabLst>
                <a:tab pos="524351" algn="l"/>
              </a:tabLst>
            </a:pPr>
            <a:r>
              <a:rPr sz="1800" spc="-4" dirty="0">
                <a:latin typeface="Calibri"/>
                <a:cs typeface="Calibri"/>
              </a:rPr>
              <a:t>Deciding </a:t>
            </a:r>
            <a:r>
              <a:rPr sz="1800" spc="-8" dirty="0">
                <a:latin typeface="Calibri"/>
                <a:cs typeface="Calibri"/>
              </a:rPr>
              <a:t>what blocks </a:t>
            </a:r>
            <a:r>
              <a:rPr sz="1800" spc="-11" dirty="0">
                <a:latin typeface="Calibri"/>
                <a:cs typeface="Calibri"/>
              </a:rPr>
              <a:t>are valid </a:t>
            </a:r>
            <a:r>
              <a:rPr sz="1800" spc="-4" dirty="0">
                <a:latin typeface="Calibri"/>
                <a:cs typeface="Calibri"/>
              </a:rPr>
              <a:t>on </a:t>
            </a:r>
            <a:r>
              <a:rPr sz="1800" dirty="0">
                <a:latin typeface="Calibri"/>
                <a:cs typeface="Calibri"/>
              </a:rPr>
              <a:t>the chain</a:t>
            </a:r>
          </a:p>
          <a:p>
            <a:pPr marL="523875" lvl="1" indent="-171450">
              <a:spcBef>
                <a:spcPts val="164"/>
              </a:spcBef>
              <a:buFont typeface="Arial"/>
              <a:buChar char="•"/>
              <a:tabLst>
                <a:tab pos="524351" algn="l"/>
              </a:tabLst>
            </a:pPr>
            <a:r>
              <a:rPr sz="1800" spc="-4" dirty="0">
                <a:latin typeface="Calibri"/>
                <a:cs typeface="Calibri"/>
              </a:rPr>
              <a:t>Deciding whether </a:t>
            </a:r>
            <a:r>
              <a:rPr sz="1800" spc="-11" dirty="0">
                <a:latin typeface="Calibri"/>
                <a:cs typeface="Calibri"/>
              </a:rPr>
              <a:t>we </a:t>
            </a:r>
            <a:r>
              <a:rPr sz="1800" spc="-15" dirty="0">
                <a:latin typeface="Calibri"/>
                <a:cs typeface="Calibri"/>
              </a:rPr>
              <a:t>have </a:t>
            </a:r>
            <a:r>
              <a:rPr sz="1800" dirty="0">
                <a:latin typeface="Calibri"/>
                <a:cs typeface="Calibri"/>
              </a:rPr>
              <a:t>the </a:t>
            </a:r>
            <a:r>
              <a:rPr sz="1800" spc="-8" dirty="0">
                <a:latin typeface="Calibri"/>
                <a:cs typeface="Calibri"/>
              </a:rPr>
              <a:t>current</a:t>
            </a:r>
            <a:r>
              <a:rPr sz="1800" dirty="0">
                <a:latin typeface="Calibri"/>
                <a:cs typeface="Calibri"/>
              </a:rPr>
              <a:t> chain</a:t>
            </a:r>
          </a:p>
          <a:p>
            <a:pPr marL="180975" indent="-171450">
              <a:spcBef>
                <a:spcPts val="476"/>
              </a:spcBef>
              <a:buFont typeface="Arial"/>
              <a:buChar char="•"/>
              <a:tabLst>
                <a:tab pos="180975" algn="l"/>
              </a:tabLst>
            </a:pPr>
            <a:r>
              <a:rPr sz="2100" spc="-11" dirty="0">
                <a:latin typeface="Calibri"/>
                <a:cs typeface="Calibri"/>
              </a:rPr>
              <a:t>Permissioned </a:t>
            </a:r>
            <a:r>
              <a:rPr sz="2100" spc="-8" dirty="0">
                <a:latin typeface="Calibri"/>
                <a:cs typeface="Calibri"/>
              </a:rPr>
              <a:t>blockchains, </a:t>
            </a:r>
            <a:r>
              <a:rPr sz="2100" spc="-15" dirty="0">
                <a:latin typeface="Calibri"/>
                <a:cs typeface="Calibri"/>
              </a:rPr>
              <a:t>proof </a:t>
            </a:r>
            <a:r>
              <a:rPr sz="2100" spc="-4" dirty="0">
                <a:latin typeface="Calibri"/>
                <a:cs typeface="Calibri"/>
              </a:rPr>
              <a:t>of </a:t>
            </a:r>
            <a:r>
              <a:rPr sz="2100" spc="-8" dirty="0">
                <a:latin typeface="Calibri"/>
                <a:cs typeface="Calibri"/>
              </a:rPr>
              <a:t>work,</a:t>
            </a:r>
            <a:r>
              <a:rPr sz="2100" spc="113" dirty="0">
                <a:latin typeface="Calibri"/>
                <a:cs typeface="Calibri"/>
              </a:rPr>
              <a:t> </a:t>
            </a:r>
            <a:r>
              <a:rPr sz="2100" spc="-15" dirty="0">
                <a:latin typeface="Calibri"/>
                <a:cs typeface="Calibri"/>
              </a:rPr>
              <a:t>etc.</a:t>
            </a:r>
            <a:endParaRPr sz="2100" dirty="0">
              <a:latin typeface="Calibri"/>
              <a:cs typeface="Calibri"/>
            </a:endParaRPr>
          </a:p>
          <a:p>
            <a:pPr marL="180975" indent="-171450">
              <a:spcBef>
                <a:spcPts val="503"/>
              </a:spcBef>
              <a:buFont typeface="Arial"/>
              <a:buChar char="•"/>
              <a:tabLst>
                <a:tab pos="180975" algn="l"/>
              </a:tabLst>
            </a:pPr>
            <a:r>
              <a:rPr sz="2100" spc="-26" dirty="0">
                <a:latin typeface="Calibri"/>
                <a:cs typeface="Calibri"/>
              </a:rPr>
              <a:t>Wrapup</a:t>
            </a:r>
            <a:endParaRPr sz="2100" dirty="0">
              <a:latin typeface="Calibri"/>
              <a:cs typeface="Calibri"/>
            </a:endParaRPr>
          </a:p>
        </p:txBody>
      </p:sp>
    </p:spTree>
    <p:extLst>
      <p:ext uri="{BB962C8B-B14F-4D97-AF65-F5344CB8AC3E}">
        <p14:creationId xmlns:p14="http://schemas.microsoft.com/office/powerpoint/2010/main" val="31410718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256203"/>
            <a:ext cx="8610600" cy="454387"/>
          </a:xfrm>
          <a:prstGeom prst="rect">
            <a:avLst/>
          </a:prstGeom>
        </p:spPr>
        <p:txBody>
          <a:bodyPr vert="horz" wrap="square" lIns="0" tIns="10001" rIns="0" bIns="0" numCol="1" rtlCol="0" anchor="ctr" anchorCtr="0" compatLnSpc="1">
            <a:prstTxWarp prst="textNoShape">
              <a:avLst/>
            </a:prstTxWarp>
            <a:spAutoFit/>
          </a:bodyPr>
          <a:lstStyle/>
          <a:p>
            <a:pPr marL="9525">
              <a:lnSpc>
                <a:spcPts val="3761"/>
              </a:lnSpc>
              <a:spcBef>
                <a:spcPts val="79"/>
              </a:spcBef>
            </a:pPr>
            <a:r>
              <a:rPr sz="2700" spc="-15" dirty="0"/>
              <a:t>Warm-up:</a:t>
            </a:r>
            <a:r>
              <a:rPr lang="en-US" sz="2700" spc="-15" dirty="0"/>
              <a:t> </a:t>
            </a:r>
            <a:r>
              <a:rPr sz="2700" spc="-4" dirty="0"/>
              <a:t>Alice </a:t>
            </a:r>
            <a:r>
              <a:rPr sz="2700" dirty="0"/>
              <a:t>and </a:t>
            </a:r>
            <a:r>
              <a:rPr sz="2700" spc="-4" dirty="0"/>
              <a:t>Bob </a:t>
            </a:r>
            <a:r>
              <a:rPr sz="2700" spc="-15" dirty="0"/>
              <a:t>want </a:t>
            </a:r>
            <a:r>
              <a:rPr sz="2700" spc="-23" dirty="0"/>
              <a:t>to </a:t>
            </a:r>
            <a:r>
              <a:rPr sz="2700" spc="-15" dirty="0"/>
              <a:t>play </a:t>
            </a:r>
            <a:r>
              <a:rPr sz="2700" spc="-4" dirty="0"/>
              <a:t>chess </a:t>
            </a:r>
            <a:r>
              <a:rPr sz="2700" spc="-11" dirty="0"/>
              <a:t>by</a:t>
            </a:r>
            <a:r>
              <a:rPr sz="2700" spc="30" dirty="0"/>
              <a:t> </a:t>
            </a:r>
            <a:r>
              <a:rPr sz="2700" spc="-4" dirty="0"/>
              <a:t>mail</a:t>
            </a:r>
            <a:endParaRPr sz="2700" dirty="0"/>
          </a:p>
        </p:txBody>
      </p:sp>
      <p:sp>
        <p:nvSpPr>
          <p:cNvPr id="3" name="object 3"/>
          <p:cNvSpPr txBox="1"/>
          <p:nvPr/>
        </p:nvSpPr>
        <p:spPr>
          <a:xfrm>
            <a:off x="533400" y="1371600"/>
            <a:ext cx="6219349" cy="3140892"/>
          </a:xfrm>
          <a:prstGeom prst="rect">
            <a:avLst/>
          </a:prstGeom>
        </p:spPr>
        <p:txBody>
          <a:bodyPr vert="horz" wrap="square" lIns="0" tIns="73819" rIns="0" bIns="0" rtlCol="0">
            <a:spAutoFit/>
          </a:bodyPr>
          <a:lstStyle/>
          <a:p>
            <a:pPr marL="180975" indent="-171450">
              <a:spcBef>
                <a:spcPts val="581"/>
              </a:spcBef>
              <a:buFont typeface="Arial"/>
              <a:buChar char="•"/>
              <a:tabLst>
                <a:tab pos="180975" algn="l"/>
              </a:tabLst>
            </a:pPr>
            <a:r>
              <a:rPr sz="2100" spc="-4" dirty="0">
                <a:latin typeface="Calibri"/>
                <a:cs typeface="Calibri"/>
              </a:rPr>
              <a:t>Alice sends Bob “1</a:t>
            </a:r>
            <a:r>
              <a:rPr sz="2100" spc="49" dirty="0">
                <a:latin typeface="Calibri"/>
                <a:cs typeface="Calibri"/>
              </a:rPr>
              <a:t> </a:t>
            </a:r>
            <a:r>
              <a:rPr sz="2100" spc="-4" dirty="0">
                <a:latin typeface="Calibri"/>
                <a:cs typeface="Calibri"/>
              </a:rPr>
              <a:t>e4”</a:t>
            </a:r>
            <a:endParaRPr sz="2100" dirty="0">
              <a:latin typeface="Calibri"/>
              <a:cs typeface="Calibri"/>
            </a:endParaRPr>
          </a:p>
          <a:p>
            <a:pPr marL="180975" indent="-171450">
              <a:spcBef>
                <a:spcPts val="506"/>
              </a:spcBef>
              <a:buFont typeface="Arial"/>
              <a:buChar char="•"/>
              <a:tabLst>
                <a:tab pos="180975" algn="l"/>
              </a:tabLst>
            </a:pPr>
            <a:r>
              <a:rPr sz="2100" spc="-4" dirty="0">
                <a:latin typeface="Calibri"/>
                <a:cs typeface="Calibri"/>
              </a:rPr>
              <a:t>Bob </a:t>
            </a:r>
            <a:r>
              <a:rPr sz="2100" spc="-8" dirty="0">
                <a:latin typeface="Calibri"/>
                <a:cs typeface="Calibri"/>
              </a:rPr>
              <a:t>sends </a:t>
            </a:r>
            <a:r>
              <a:rPr sz="2100" spc="-4" dirty="0">
                <a:latin typeface="Calibri"/>
                <a:cs typeface="Calibri"/>
              </a:rPr>
              <a:t>back “1 ...</a:t>
            </a:r>
            <a:r>
              <a:rPr sz="2100" spc="75" dirty="0">
                <a:latin typeface="Calibri"/>
                <a:cs typeface="Calibri"/>
              </a:rPr>
              <a:t> </a:t>
            </a:r>
            <a:r>
              <a:rPr sz="2100" spc="-4" dirty="0">
                <a:latin typeface="Calibri"/>
                <a:cs typeface="Calibri"/>
              </a:rPr>
              <a:t>e5”</a:t>
            </a:r>
            <a:endParaRPr sz="2100" dirty="0">
              <a:latin typeface="Calibri"/>
              <a:cs typeface="Calibri"/>
            </a:endParaRPr>
          </a:p>
          <a:p>
            <a:pPr marL="180975" indent="-171450">
              <a:spcBef>
                <a:spcPts val="495"/>
              </a:spcBef>
              <a:buFont typeface="Arial"/>
              <a:buChar char="•"/>
              <a:tabLst>
                <a:tab pos="180975" algn="l"/>
              </a:tabLst>
            </a:pPr>
            <a:r>
              <a:rPr sz="2100" spc="-4" dirty="0">
                <a:latin typeface="Calibri"/>
                <a:cs typeface="Calibri"/>
              </a:rPr>
              <a:t>Alice </a:t>
            </a:r>
            <a:r>
              <a:rPr sz="2100" spc="-8" dirty="0">
                <a:latin typeface="Calibri"/>
                <a:cs typeface="Calibri"/>
              </a:rPr>
              <a:t>sends </a:t>
            </a:r>
            <a:r>
              <a:rPr sz="2100" spc="-4" dirty="0">
                <a:latin typeface="Calibri"/>
                <a:cs typeface="Calibri"/>
              </a:rPr>
              <a:t>Bob “2</a:t>
            </a:r>
            <a:r>
              <a:rPr sz="2100" spc="49" dirty="0">
                <a:latin typeface="Calibri"/>
                <a:cs typeface="Calibri"/>
              </a:rPr>
              <a:t> </a:t>
            </a:r>
            <a:r>
              <a:rPr sz="2100" spc="-4" dirty="0">
                <a:latin typeface="Calibri"/>
                <a:cs typeface="Calibri"/>
              </a:rPr>
              <a:t>Nf3”</a:t>
            </a:r>
            <a:endParaRPr sz="2100" dirty="0">
              <a:latin typeface="Calibri"/>
              <a:cs typeface="Calibri"/>
            </a:endParaRPr>
          </a:p>
          <a:p>
            <a:pPr marL="180975" indent="-171450">
              <a:spcBef>
                <a:spcPts val="499"/>
              </a:spcBef>
              <a:buFont typeface="Arial"/>
              <a:buChar char="•"/>
              <a:tabLst>
                <a:tab pos="180975" algn="l"/>
              </a:tabLst>
            </a:pPr>
            <a:r>
              <a:rPr sz="2100" spc="-4" dirty="0">
                <a:latin typeface="Calibri"/>
                <a:cs typeface="Calibri"/>
              </a:rPr>
              <a:t>...</a:t>
            </a:r>
            <a:endParaRPr sz="2100" dirty="0">
              <a:latin typeface="Calibri"/>
              <a:cs typeface="Calibri"/>
            </a:endParaRPr>
          </a:p>
          <a:p>
            <a:pPr>
              <a:spcBef>
                <a:spcPts val="26"/>
              </a:spcBef>
              <a:buFont typeface="Arial"/>
              <a:buChar char="•"/>
            </a:pPr>
            <a:endParaRPr sz="3038" dirty="0">
              <a:latin typeface="Times New Roman"/>
              <a:cs typeface="Times New Roman"/>
            </a:endParaRPr>
          </a:p>
          <a:p>
            <a:pPr marL="180975" indent="-171450">
              <a:buFont typeface="Arial"/>
              <a:buChar char="•"/>
              <a:tabLst>
                <a:tab pos="180975" algn="l"/>
              </a:tabLst>
            </a:pPr>
            <a:r>
              <a:rPr sz="2100" spc="-11" dirty="0">
                <a:latin typeface="Calibri"/>
                <a:cs typeface="Calibri"/>
              </a:rPr>
              <a:t>Each </a:t>
            </a:r>
            <a:r>
              <a:rPr sz="2100" spc="-4" dirty="0">
                <a:latin typeface="Calibri"/>
                <a:cs typeface="Calibri"/>
              </a:rPr>
              <a:t>of these messages is one </a:t>
            </a:r>
            <a:r>
              <a:rPr sz="2100" spc="-8" dirty="0">
                <a:latin typeface="Calibri"/>
                <a:cs typeface="Calibri"/>
              </a:rPr>
              <a:t>move </a:t>
            </a:r>
            <a:r>
              <a:rPr sz="2100" spc="-4" dirty="0">
                <a:latin typeface="Calibri"/>
                <a:cs typeface="Calibri"/>
              </a:rPr>
              <a:t>in the</a:t>
            </a:r>
            <a:r>
              <a:rPr sz="2100" spc="56" dirty="0">
                <a:latin typeface="Calibri"/>
                <a:cs typeface="Calibri"/>
              </a:rPr>
              <a:t> </a:t>
            </a:r>
            <a:r>
              <a:rPr sz="2100" spc="-15" dirty="0">
                <a:latin typeface="Calibri"/>
                <a:cs typeface="Calibri"/>
              </a:rPr>
              <a:t>game</a:t>
            </a:r>
            <a:endParaRPr sz="2100" dirty="0">
              <a:latin typeface="Calibri"/>
              <a:cs typeface="Calibri"/>
            </a:endParaRPr>
          </a:p>
          <a:p>
            <a:pPr>
              <a:spcBef>
                <a:spcPts val="26"/>
              </a:spcBef>
              <a:buFont typeface="Arial"/>
              <a:buChar char="•"/>
            </a:pPr>
            <a:endParaRPr sz="3038" dirty="0">
              <a:latin typeface="Times New Roman"/>
              <a:cs typeface="Times New Roman"/>
            </a:endParaRPr>
          </a:p>
          <a:p>
            <a:pPr marL="180975" indent="-171450">
              <a:buFont typeface="Arial"/>
              <a:buChar char="•"/>
              <a:tabLst>
                <a:tab pos="180975" algn="l"/>
              </a:tabLst>
            </a:pPr>
            <a:r>
              <a:rPr sz="2100" spc="-15" dirty="0">
                <a:latin typeface="Calibri"/>
                <a:cs typeface="Calibri"/>
              </a:rPr>
              <a:t>What’s </a:t>
            </a:r>
            <a:r>
              <a:rPr sz="2100" spc="-8" dirty="0">
                <a:latin typeface="Calibri"/>
                <a:cs typeface="Calibri"/>
              </a:rPr>
              <a:t>necessary </a:t>
            </a:r>
            <a:r>
              <a:rPr sz="2100" spc="-19" dirty="0">
                <a:latin typeface="Calibri"/>
                <a:cs typeface="Calibri"/>
              </a:rPr>
              <a:t>for </a:t>
            </a:r>
            <a:r>
              <a:rPr sz="2100" spc="-4" dirty="0">
                <a:latin typeface="Calibri"/>
                <a:cs typeface="Calibri"/>
              </a:rPr>
              <a:t>them </a:t>
            </a:r>
            <a:r>
              <a:rPr sz="2100" spc="-15" dirty="0">
                <a:latin typeface="Calibri"/>
                <a:cs typeface="Calibri"/>
              </a:rPr>
              <a:t>to </a:t>
            </a:r>
            <a:r>
              <a:rPr sz="2100" spc="-4" dirty="0">
                <a:latin typeface="Calibri"/>
                <a:cs typeface="Calibri"/>
              </a:rPr>
              <a:t>be </a:t>
            </a:r>
            <a:r>
              <a:rPr sz="2100" spc="-8" dirty="0">
                <a:latin typeface="Calibri"/>
                <a:cs typeface="Calibri"/>
              </a:rPr>
              <a:t>able </a:t>
            </a:r>
            <a:r>
              <a:rPr sz="2100" spc="-11" dirty="0">
                <a:latin typeface="Calibri"/>
                <a:cs typeface="Calibri"/>
              </a:rPr>
              <a:t>to </a:t>
            </a:r>
            <a:r>
              <a:rPr sz="2100" spc="-15" dirty="0">
                <a:latin typeface="Calibri"/>
                <a:cs typeface="Calibri"/>
              </a:rPr>
              <a:t>play </a:t>
            </a:r>
            <a:r>
              <a:rPr sz="2100" spc="-4" dirty="0">
                <a:latin typeface="Calibri"/>
                <a:cs typeface="Calibri"/>
              </a:rPr>
              <a:t>the</a:t>
            </a:r>
            <a:r>
              <a:rPr sz="2100" spc="169" dirty="0">
                <a:latin typeface="Calibri"/>
                <a:cs typeface="Calibri"/>
              </a:rPr>
              <a:t> </a:t>
            </a:r>
            <a:r>
              <a:rPr sz="2100" spc="-11" dirty="0">
                <a:latin typeface="Calibri"/>
                <a:cs typeface="Calibri"/>
              </a:rPr>
              <a:t>game?</a:t>
            </a:r>
            <a:endParaRPr sz="2100" dirty="0">
              <a:latin typeface="Calibri"/>
              <a:cs typeface="Calibri"/>
            </a:endParaRPr>
          </a:p>
        </p:txBody>
      </p:sp>
    </p:spTree>
    <p:extLst>
      <p:ext uri="{BB962C8B-B14F-4D97-AF65-F5344CB8AC3E}">
        <p14:creationId xmlns:p14="http://schemas.microsoft.com/office/powerpoint/2010/main" val="3641898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sldNum" sz="quarter" idx="11"/>
          </p:nvPr>
        </p:nvSpPr>
        <p:spPr>
          <a:noFill/>
        </p:spPr>
        <p:txBody>
          <a:bodyPr/>
          <a:lstStyle/>
          <a:p>
            <a:fld id="{E3A8EC9B-0864-42F8-8B58-B5092A222B7C}" type="slidenum">
              <a:rPr lang="en-US" smtClean="0"/>
              <a:pPr/>
              <a:t>3</a:t>
            </a:fld>
            <a:endParaRPr lang="en-US"/>
          </a:p>
        </p:txBody>
      </p:sp>
      <p:sp>
        <p:nvSpPr>
          <p:cNvPr id="9219" name="Rectangle 2"/>
          <p:cNvSpPr>
            <a:spLocks noGrp="1" noChangeArrowheads="1"/>
          </p:cNvSpPr>
          <p:nvPr>
            <p:ph type="title"/>
          </p:nvPr>
        </p:nvSpPr>
        <p:spPr/>
        <p:txBody>
          <a:bodyPr/>
          <a:lstStyle/>
          <a:p>
            <a:pPr eaLnBrk="1" hangingPunct="1"/>
            <a:r>
              <a:rPr lang="en-US" sz="3200">
                <a:ea typeface="ＭＳ Ｐゴシック" pitchFamily="34" charset="-128"/>
              </a:rPr>
              <a:t>What do we need for a secure communication channel?  </a:t>
            </a:r>
          </a:p>
        </p:txBody>
      </p:sp>
      <p:sp>
        <p:nvSpPr>
          <p:cNvPr id="9220" name="Rectangle 3"/>
          <p:cNvSpPr>
            <a:spLocks noGrp="1" noChangeArrowheads="1"/>
          </p:cNvSpPr>
          <p:nvPr>
            <p:ph type="body" idx="1"/>
          </p:nvPr>
        </p:nvSpPr>
        <p:spPr>
          <a:xfrm>
            <a:off x="457200" y="1905000"/>
            <a:ext cx="8229600" cy="4038600"/>
          </a:xfrm>
        </p:spPr>
        <p:txBody>
          <a:bodyPr/>
          <a:lstStyle/>
          <a:p>
            <a:pPr eaLnBrk="1" hangingPunct="1"/>
            <a:r>
              <a:rPr lang="en-US">
                <a:ea typeface="ＭＳ Ｐゴシック" pitchFamily="34" charset="-128"/>
              </a:rPr>
              <a:t>Authentication (Who am I talking to?)</a:t>
            </a:r>
          </a:p>
          <a:p>
            <a:pPr eaLnBrk="1" hangingPunct="1"/>
            <a:endParaRPr lang="en-US">
              <a:ea typeface="ＭＳ Ｐゴシック" pitchFamily="34" charset="-128"/>
            </a:endParaRPr>
          </a:p>
          <a:p>
            <a:pPr eaLnBrk="1" hangingPunct="1"/>
            <a:r>
              <a:rPr lang="en-US">
                <a:ea typeface="ＭＳ Ｐゴシック" pitchFamily="34" charset="-128"/>
              </a:rPr>
              <a:t>Confidentiality (Is my data hidden?)</a:t>
            </a:r>
          </a:p>
          <a:p>
            <a:pPr eaLnBrk="1" hangingPunct="1"/>
            <a:endParaRPr lang="en-US">
              <a:ea typeface="ＭＳ Ｐゴシック" pitchFamily="34" charset="-128"/>
            </a:endParaRPr>
          </a:p>
          <a:p>
            <a:pPr eaLnBrk="1" hangingPunct="1"/>
            <a:r>
              <a:rPr lang="en-US">
                <a:ea typeface="ＭＳ Ｐゴシック" pitchFamily="34" charset="-128"/>
              </a:rPr>
              <a:t>Integrity (Has my data been modified?)</a:t>
            </a:r>
          </a:p>
          <a:p>
            <a:pPr eaLnBrk="1" hangingPunct="1"/>
            <a:endParaRPr lang="en-US">
              <a:ea typeface="ＭＳ Ｐゴシック" pitchFamily="34" charset="-128"/>
            </a:endParaRPr>
          </a:p>
          <a:p>
            <a:pPr eaLnBrk="1" hangingPunct="1"/>
            <a:r>
              <a:rPr lang="en-US">
                <a:ea typeface="ＭＳ Ｐゴシック" pitchFamily="34" charset="-128"/>
              </a:rPr>
              <a:t>Availability (Can I reach the destination?)  </a:t>
            </a:r>
          </a:p>
        </p:txBody>
      </p:sp>
      <p:sp>
        <p:nvSpPr>
          <p:cNvPr id="30724" name="Rectangle 4"/>
          <p:cNvSpPr>
            <a:spLocks noChangeArrowheads="1"/>
          </p:cNvSpPr>
          <p:nvPr/>
        </p:nvSpPr>
        <p:spPr bwMode="auto">
          <a:xfrm>
            <a:off x="228600" y="1676400"/>
            <a:ext cx="8001000" cy="3276600"/>
          </a:xfrm>
          <a:prstGeom prst="rect">
            <a:avLst/>
          </a:prstGeom>
          <a:noFill/>
          <a:ln w="41275">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228600"/>
            <a:ext cx="7504748" cy="425597"/>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2700" spc="-8" dirty="0"/>
              <a:t>They </a:t>
            </a:r>
            <a:r>
              <a:rPr sz="2700" spc="-23" dirty="0"/>
              <a:t>have </a:t>
            </a:r>
            <a:r>
              <a:rPr sz="2700" spc="-15" dirty="0"/>
              <a:t>to </a:t>
            </a:r>
            <a:r>
              <a:rPr sz="2700" spc="-8" dirty="0"/>
              <a:t>agree </a:t>
            </a:r>
            <a:r>
              <a:rPr sz="2700" dirty="0"/>
              <a:t>on the </a:t>
            </a:r>
            <a:r>
              <a:rPr sz="2700" spc="-30" dirty="0"/>
              <a:t>state </a:t>
            </a:r>
            <a:r>
              <a:rPr sz="2700" dirty="0"/>
              <a:t>of the</a:t>
            </a:r>
            <a:r>
              <a:rPr sz="2700" spc="19" dirty="0"/>
              <a:t> </a:t>
            </a:r>
            <a:r>
              <a:rPr sz="2700" spc="-8" dirty="0"/>
              <a:t>board</a:t>
            </a:r>
            <a:endParaRPr sz="2700" dirty="0"/>
          </a:p>
        </p:txBody>
      </p:sp>
      <p:sp>
        <p:nvSpPr>
          <p:cNvPr id="3" name="object 3"/>
          <p:cNvSpPr txBox="1"/>
          <p:nvPr/>
        </p:nvSpPr>
        <p:spPr>
          <a:xfrm>
            <a:off x="685800" y="1600200"/>
            <a:ext cx="7412355" cy="2107853"/>
          </a:xfrm>
          <a:prstGeom prst="rect">
            <a:avLst/>
          </a:prstGeom>
        </p:spPr>
        <p:txBody>
          <a:bodyPr vert="horz" wrap="square" lIns="0" tIns="9049" rIns="0" bIns="0" rtlCol="0">
            <a:spAutoFit/>
          </a:bodyPr>
          <a:lstStyle/>
          <a:p>
            <a:pPr marL="9525">
              <a:spcBef>
                <a:spcPts val="71"/>
              </a:spcBef>
            </a:pPr>
            <a:r>
              <a:rPr sz="2100" i="1" spc="-4" dirty="0">
                <a:latin typeface="Calibri"/>
                <a:cs typeface="Calibri"/>
              </a:rPr>
              <a:t>If </a:t>
            </a:r>
            <a:r>
              <a:rPr sz="2100" i="1" spc="-8" dirty="0">
                <a:latin typeface="Calibri"/>
                <a:cs typeface="Calibri"/>
              </a:rPr>
              <a:t>they </a:t>
            </a:r>
            <a:r>
              <a:rPr sz="2100" i="1" spc="-4" dirty="0">
                <a:latin typeface="Calibri"/>
                <a:cs typeface="Calibri"/>
              </a:rPr>
              <a:t>don’t agree on the </a:t>
            </a:r>
            <a:r>
              <a:rPr sz="2100" i="1" spc="-19" dirty="0">
                <a:latin typeface="Calibri"/>
                <a:cs typeface="Calibri"/>
              </a:rPr>
              <a:t>state </a:t>
            </a:r>
            <a:r>
              <a:rPr sz="2100" i="1" spc="-4" dirty="0">
                <a:latin typeface="Calibri"/>
                <a:cs typeface="Calibri"/>
              </a:rPr>
              <a:t>of the board, </a:t>
            </a:r>
            <a:r>
              <a:rPr sz="2100" i="1" spc="-8" dirty="0">
                <a:latin typeface="Calibri"/>
                <a:cs typeface="Calibri"/>
              </a:rPr>
              <a:t>they can’t </a:t>
            </a:r>
            <a:r>
              <a:rPr sz="2100" i="1" spc="-4" dirty="0">
                <a:latin typeface="Calibri"/>
                <a:cs typeface="Calibri"/>
              </a:rPr>
              <a:t>play a</a:t>
            </a:r>
            <a:r>
              <a:rPr sz="2100" i="1" spc="68" dirty="0">
                <a:latin typeface="Calibri"/>
                <a:cs typeface="Calibri"/>
              </a:rPr>
              <a:t> </a:t>
            </a:r>
            <a:r>
              <a:rPr sz="2100" i="1" spc="-8" dirty="0">
                <a:latin typeface="Calibri"/>
                <a:cs typeface="Calibri"/>
              </a:rPr>
              <a:t>game!</a:t>
            </a:r>
            <a:endParaRPr sz="2100" dirty="0">
              <a:latin typeface="Calibri"/>
              <a:cs typeface="Calibri"/>
            </a:endParaRPr>
          </a:p>
          <a:p>
            <a:pPr>
              <a:spcBef>
                <a:spcPts val="19"/>
              </a:spcBef>
            </a:pPr>
            <a:endParaRPr sz="2438" dirty="0">
              <a:latin typeface="Times New Roman"/>
              <a:cs typeface="Times New Roman"/>
            </a:endParaRPr>
          </a:p>
          <a:p>
            <a:pPr marL="395764" indent="-386238">
              <a:buAutoNum type="arabicPeriod"/>
              <a:tabLst>
                <a:tab pos="395764" algn="l"/>
                <a:tab pos="396240" algn="l"/>
              </a:tabLst>
            </a:pPr>
            <a:r>
              <a:rPr sz="2100" spc="-4" dirty="0">
                <a:latin typeface="Calibri"/>
                <a:cs typeface="Calibri"/>
              </a:rPr>
              <a:t>Both </a:t>
            </a:r>
            <a:r>
              <a:rPr sz="2100" spc="-8" dirty="0">
                <a:latin typeface="Calibri"/>
                <a:cs typeface="Calibri"/>
              </a:rPr>
              <a:t>know </a:t>
            </a:r>
            <a:r>
              <a:rPr sz="2100" spc="-4" dirty="0">
                <a:latin typeface="Calibri"/>
                <a:cs typeface="Calibri"/>
              </a:rPr>
              <a:t>the </a:t>
            </a:r>
            <a:r>
              <a:rPr sz="2100" spc="-15" dirty="0">
                <a:latin typeface="Calibri"/>
                <a:cs typeface="Calibri"/>
              </a:rPr>
              <a:t>starting </a:t>
            </a:r>
            <a:r>
              <a:rPr sz="2100" spc="-8" dirty="0">
                <a:latin typeface="Calibri"/>
                <a:cs typeface="Calibri"/>
              </a:rPr>
              <a:t>positions </a:t>
            </a:r>
            <a:r>
              <a:rPr sz="2100" spc="-4" dirty="0">
                <a:latin typeface="Calibri"/>
                <a:cs typeface="Calibri"/>
              </a:rPr>
              <a:t>of the</a:t>
            </a:r>
            <a:r>
              <a:rPr sz="2100" spc="124" dirty="0">
                <a:latin typeface="Calibri"/>
                <a:cs typeface="Calibri"/>
              </a:rPr>
              <a:t> </a:t>
            </a:r>
            <a:r>
              <a:rPr sz="2100" spc="-11" dirty="0">
                <a:latin typeface="Calibri"/>
                <a:cs typeface="Calibri"/>
              </a:rPr>
              <a:t>board.</a:t>
            </a:r>
            <a:endParaRPr sz="2100" dirty="0">
              <a:latin typeface="Calibri"/>
              <a:cs typeface="Calibri"/>
            </a:endParaRPr>
          </a:p>
          <a:p>
            <a:pPr marL="395764" indent="-386238">
              <a:spcBef>
                <a:spcPts val="506"/>
              </a:spcBef>
              <a:buAutoNum type="arabicPeriod"/>
              <a:tabLst>
                <a:tab pos="395764" algn="l"/>
                <a:tab pos="396240" algn="l"/>
              </a:tabLst>
            </a:pPr>
            <a:r>
              <a:rPr sz="2100" spc="-4" dirty="0">
                <a:latin typeface="Calibri"/>
                <a:cs typeface="Calibri"/>
              </a:rPr>
              <a:t>Both </a:t>
            </a:r>
            <a:r>
              <a:rPr sz="2100" spc="-8" dirty="0">
                <a:latin typeface="Calibri"/>
                <a:cs typeface="Calibri"/>
              </a:rPr>
              <a:t>know </a:t>
            </a:r>
            <a:r>
              <a:rPr sz="2100" spc="-4" dirty="0">
                <a:latin typeface="Calibri"/>
                <a:cs typeface="Calibri"/>
              </a:rPr>
              <a:t>the </a:t>
            </a:r>
            <a:r>
              <a:rPr sz="2100" spc="-8" dirty="0">
                <a:latin typeface="Calibri"/>
                <a:cs typeface="Calibri"/>
              </a:rPr>
              <a:t>sequence </a:t>
            </a:r>
            <a:r>
              <a:rPr sz="2100" spc="-4" dirty="0">
                <a:latin typeface="Calibri"/>
                <a:cs typeface="Calibri"/>
              </a:rPr>
              <a:t>of messages so</a:t>
            </a:r>
            <a:r>
              <a:rPr sz="2100" spc="75" dirty="0">
                <a:latin typeface="Calibri"/>
                <a:cs typeface="Calibri"/>
              </a:rPr>
              <a:t> </a:t>
            </a:r>
            <a:r>
              <a:rPr sz="2100" spc="-68" dirty="0">
                <a:latin typeface="Calibri"/>
                <a:cs typeface="Calibri"/>
              </a:rPr>
              <a:t>far.</a:t>
            </a:r>
            <a:endParaRPr sz="2100" dirty="0">
              <a:latin typeface="Calibri"/>
              <a:cs typeface="Calibri"/>
            </a:endParaRPr>
          </a:p>
          <a:p>
            <a:pPr marL="523875" lvl="1" indent="-171450">
              <a:spcBef>
                <a:spcPts val="172"/>
              </a:spcBef>
              <a:buFont typeface="Arial"/>
              <a:buChar char="•"/>
              <a:tabLst>
                <a:tab pos="524351" algn="l"/>
              </a:tabLst>
            </a:pPr>
            <a:r>
              <a:rPr sz="1800" spc="-8" dirty="0">
                <a:latin typeface="Calibri"/>
                <a:cs typeface="Calibri"/>
              </a:rPr>
              <a:t>Those </a:t>
            </a:r>
            <a:r>
              <a:rPr sz="1800" spc="-4" dirty="0">
                <a:latin typeface="Calibri"/>
                <a:cs typeface="Calibri"/>
              </a:rPr>
              <a:t>messages </a:t>
            </a:r>
            <a:r>
              <a:rPr sz="1800" spc="-15" dirty="0">
                <a:latin typeface="Calibri"/>
                <a:cs typeface="Calibri"/>
              </a:rPr>
              <a:t>make </a:t>
            </a:r>
            <a:r>
              <a:rPr sz="1800" spc="-4" dirty="0">
                <a:latin typeface="Calibri"/>
                <a:cs typeface="Calibri"/>
              </a:rPr>
              <a:t>up </a:t>
            </a:r>
            <a:r>
              <a:rPr sz="1800" dirty="0">
                <a:latin typeface="Calibri"/>
                <a:cs typeface="Calibri"/>
              </a:rPr>
              <a:t>a </a:t>
            </a:r>
            <a:r>
              <a:rPr sz="1800" spc="-8" dirty="0">
                <a:latin typeface="Calibri"/>
                <a:cs typeface="Calibri"/>
              </a:rPr>
              <a:t>transcript </a:t>
            </a:r>
            <a:r>
              <a:rPr sz="1800" spc="-4" dirty="0">
                <a:latin typeface="Calibri"/>
                <a:cs typeface="Calibri"/>
              </a:rPr>
              <a:t>of </a:t>
            </a:r>
            <a:r>
              <a:rPr sz="1800" dirty="0">
                <a:latin typeface="Calibri"/>
                <a:cs typeface="Calibri"/>
              </a:rPr>
              <a:t>the</a:t>
            </a:r>
            <a:r>
              <a:rPr sz="1800" spc="-19" dirty="0">
                <a:latin typeface="Calibri"/>
                <a:cs typeface="Calibri"/>
              </a:rPr>
              <a:t> </a:t>
            </a:r>
            <a:r>
              <a:rPr sz="1800" spc="-8" dirty="0">
                <a:latin typeface="Calibri"/>
                <a:cs typeface="Calibri"/>
              </a:rPr>
              <a:t>game.</a:t>
            </a:r>
            <a:endParaRPr sz="1800" dirty="0">
              <a:latin typeface="Calibri"/>
              <a:cs typeface="Calibri"/>
            </a:endParaRPr>
          </a:p>
          <a:p>
            <a:pPr marL="395764" indent="-386238">
              <a:spcBef>
                <a:spcPts val="484"/>
              </a:spcBef>
              <a:buAutoNum type="arabicPeriod"/>
              <a:tabLst>
                <a:tab pos="395764" algn="l"/>
                <a:tab pos="396240" algn="l"/>
              </a:tabLst>
            </a:pPr>
            <a:r>
              <a:rPr sz="2100" spc="-8" dirty="0">
                <a:latin typeface="Calibri"/>
                <a:cs typeface="Calibri"/>
              </a:rPr>
              <a:t>Thus, they </a:t>
            </a:r>
            <a:r>
              <a:rPr sz="2100" spc="-11" dirty="0">
                <a:latin typeface="Calibri"/>
                <a:cs typeface="Calibri"/>
              </a:rPr>
              <a:t>can reconstruct </a:t>
            </a:r>
            <a:r>
              <a:rPr sz="2100" spc="-4" dirty="0">
                <a:latin typeface="Calibri"/>
                <a:cs typeface="Calibri"/>
              </a:rPr>
              <a:t>the </a:t>
            </a:r>
            <a:r>
              <a:rPr sz="2100" spc="-23" dirty="0">
                <a:latin typeface="Calibri"/>
                <a:cs typeface="Calibri"/>
              </a:rPr>
              <a:t>state </a:t>
            </a:r>
            <a:r>
              <a:rPr sz="2100" spc="-4" dirty="0">
                <a:latin typeface="Calibri"/>
                <a:cs typeface="Calibri"/>
              </a:rPr>
              <a:t>of the</a:t>
            </a:r>
            <a:r>
              <a:rPr sz="2100" spc="113" dirty="0">
                <a:latin typeface="Calibri"/>
                <a:cs typeface="Calibri"/>
              </a:rPr>
              <a:t> </a:t>
            </a:r>
            <a:r>
              <a:rPr sz="2100" spc="-11" dirty="0">
                <a:latin typeface="Calibri"/>
                <a:cs typeface="Calibri"/>
              </a:rPr>
              <a:t>board.</a:t>
            </a:r>
            <a:endParaRPr sz="2100" dirty="0">
              <a:latin typeface="Calibri"/>
              <a:cs typeface="Calibri"/>
            </a:endParaRPr>
          </a:p>
        </p:txBody>
      </p:sp>
      <p:sp>
        <p:nvSpPr>
          <p:cNvPr id="4" name="object 4"/>
          <p:cNvSpPr txBox="1"/>
          <p:nvPr/>
        </p:nvSpPr>
        <p:spPr>
          <a:xfrm>
            <a:off x="685800" y="4343400"/>
            <a:ext cx="7138988" cy="332303"/>
          </a:xfrm>
          <a:prstGeom prst="rect">
            <a:avLst/>
          </a:prstGeom>
        </p:spPr>
        <p:txBody>
          <a:bodyPr vert="horz" wrap="square" lIns="0" tIns="9049" rIns="0" bIns="0" rtlCol="0">
            <a:spAutoFit/>
          </a:bodyPr>
          <a:lstStyle/>
          <a:p>
            <a:pPr marL="9525">
              <a:spcBef>
                <a:spcPts val="71"/>
              </a:spcBef>
            </a:pPr>
            <a:r>
              <a:rPr sz="2100" i="1" spc="-4" dirty="0">
                <a:solidFill>
                  <a:srgbClr val="FF0000"/>
                </a:solidFill>
                <a:latin typeface="Calibri"/>
                <a:cs typeface="Calibri"/>
              </a:rPr>
              <a:t>If we agree on </a:t>
            </a:r>
            <a:r>
              <a:rPr sz="2100" i="1" spc="-26" dirty="0">
                <a:solidFill>
                  <a:srgbClr val="FF0000"/>
                </a:solidFill>
                <a:latin typeface="Calibri"/>
                <a:cs typeface="Calibri"/>
              </a:rPr>
              <a:t>history, </a:t>
            </a:r>
            <a:r>
              <a:rPr sz="2100" i="1" spc="-4" dirty="0">
                <a:solidFill>
                  <a:srgbClr val="FF0000"/>
                </a:solidFill>
                <a:latin typeface="Calibri"/>
                <a:cs typeface="Calibri"/>
              </a:rPr>
              <a:t>we agree on the </a:t>
            </a:r>
            <a:r>
              <a:rPr sz="2100" i="1" spc="-8" dirty="0">
                <a:solidFill>
                  <a:srgbClr val="FF0000"/>
                </a:solidFill>
                <a:latin typeface="Calibri"/>
                <a:cs typeface="Calibri"/>
              </a:rPr>
              <a:t>present </a:t>
            </a:r>
            <a:r>
              <a:rPr sz="2100" i="1" spc="-19" dirty="0">
                <a:solidFill>
                  <a:srgbClr val="FF0000"/>
                </a:solidFill>
                <a:latin typeface="Calibri"/>
                <a:cs typeface="Calibri"/>
              </a:rPr>
              <a:t>state </a:t>
            </a:r>
            <a:r>
              <a:rPr sz="2100" i="1" spc="-4" dirty="0">
                <a:solidFill>
                  <a:srgbClr val="FF0000"/>
                </a:solidFill>
                <a:latin typeface="Calibri"/>
                <a:cs typeface="Calibri"/>
              </a:rPr>
              <a:t>of the</a:t>
            </a:r>
            <a:r>
              <a:rPr sz="2100" i="1" spc="116" dirty="0">
                <a:solidFill>
                  <a:srgbClr val="FF0000"/>
                </a:solidFill>
                <a:latin typeface="Calibri"/>
                <a:cs typeface="Calibri"/>
              </a:rPr>
              <a:t> </a:t>
            </a:r>
            <a:r>
              <a:rPr sz="2100" i="1" spc="-4" dirty="0">
                <a:solidFill>
                  <a:srgbClr val="FF0000"/>
                </a:solidFill>
                <a:latin typeface="Calibri"/>
                <a:cs typeface="Calibri"/>
              </a:rPr>
              <a:t>world!</a:t>
            </a:r>
            <a:endParaRPr sz="2100" dirty="0">
              <a:latin typeface="Calibri"/>
              <a:cs typeface="Calibri"/>
            </a:endParaRPr>
          </a:p>
        </p:txBody>
      </p:sp>
    </p:spTree>
    <p:extLst>
      <p:ext uri="{BB962C8B-B14F-4D97-AF65-F5344CB8AC3E}">
        <p14:creationId xmlns:p14="http://schemas.microsoft.com/office/powerpoint/2010/main" val="9315664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7704" y="1063088"/>
            <a:ext cx="6517005" cy="1025761"/>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23" dirty="0"/>
              <a:t>What’s </a:t>
            </a:r>
            <a:r>
              <a:rPr sz="3300" spc="-11" dirty="0"/>
              <a:t>that </a:t>
            </a:r>
            <a:r>
              <a:rPr sz="3300" spc="-8" dirty="0"/>
              <a:t>got </a:t>
            </a:r>
            <a:r>
              <a:rPr sz="3300" spc="-11" dirty="0"/>
              <a:t>to </a:t>
            </a:r>
            <a:r>
              <a:rPr sz="3300" dirty="0"/>
              <a:t>do with</a:t>
            </a:r>
            <a:r>
              <a:rPr sz="3300" spc="38" dirty="0"/>
              <a:t> </a:t>
            </a:r>
            <a:r>
              <a:rPr sz="3300" spc="-8" dirty="0"/>
              <a:t>blockchain?</a:t>
            </a:r>
            <a:endParaRPr sz="3300"/>
          </a:p>
        </p:txBody>
      </p:sp>
      <p:sp>
        <p:nvSpPr>
          <p:cNvPr id="3" name="object 3"/>
          <p:cNvSpPr txBox="1"/>
          <p:nvPr/>
        </p:nvSpPr>
        <p:spPr>
          <a:xfrm>
            <a:off x="687705" y="2145411"/>
            <a:ext cx="7126129" cy="3228256"/>
          </a:xfrm>
          <a:prstGeom prst="rect">
            <a:avLst/>
          </a:prstGeom>
        </p:spPr>
        <p:txBody>
          <a:bodyPr vert="horz" wrap="square" lIns="0" tIns="40958" rIns="0" bIns="0" rtlCol="0">
            <a:spAutoFit/>
          </a:bodyPr>
          <a:lstStyle/>
          <a:p>
            <a:pPr marL="180975" indent="-171450">
              <a:spcBef>
                <a:spcPts val="323"/>
              </a:spcBef>
              <a:buFont typeface="Arial"/>
              <a:buChar char="•"/>
              <a:tabLst>
                <a:tab pos="180975" algn="l"/>
              </a:tabLst>
            </a:pPr>
            <a:r>
              <a:rPr sz="2100" spc="-45" dirty="0">
                <a:latin typeface="Calibri"/>
                <a:cs typeface="Calibri"/>
              </a:rPr>
              <a:t>We </a:t>
            </a:r>
            <a:r>
              <a:rPr sz="2100" spc="-19" dirty="0">
                <a:latin typeface="Calibri"/>
                <a:cs typeface="Calibri"/>
              </a:rPr>
              <a:t>have </a:t>
            </a:r>
            <a:r>
              <a:rPr sz="2100" spc="-4" dirty="0">
                <a:latin typeface="Calibri"/>
                <a:cs typeface="Calibri"/>
              </a:rPr>
              <a:t>some </a:t>
            </a:r>
            <a:r>
              <a:rPr sz="2100" spc="-11" dirty="0">
                <a:latin typeface="Calibri"/>
                <a:cs typeface="Calibri"/>
              </a:rPr>
              <a:t>distributed</a:t>
            </a:r>
            <a:r>
              <a:rPr sz="2100" spc="113" dirty="0">
                <a:latin typeface="Calibri"/>
                <a:cs typeface="Calibri"/>
              </a:rPr>
              <a:t> </a:t>
            </a:r>
            <a:r>
              <a:rPr sz="2100" spc="-23" dirty="0">
                <a:latin typeface="Calibri"/>
                <a:cs typeface="Calibri"/>
              </a:rPr>
              <a:t>system</a:t>
            </a:r>
            <a:endParaRPr sz="2100">
              <a:latin typeface="Calibri"/>
              <a:cs typeface="Calibri"/>
            </a:endParaRPr>
          </a:p>
          <a:p>
            <a:pPr marL="180975" indent="-171450">
              <a:spcBef>
                <a:spcPts val="244"/>
              </a:spcBef>
              <a:buFont typeface="Arial"/>
              <a:buChar char="•"/>
              <a:tabLst>
                <a:tab pos="180975" algn="l"/>
              </a:tabLst>
            </a:pPr>
            <a:r>
              <a:rPr sz="2100" spc="-45" dirty="0">
                <a:latin typeface="Calibri"/>
                <a:cs typeface="Calibri"/>
              </a:rPr>
              <a:t>We </a:t>
            </a:r>
            <a:r>
              <a:rPr sz="2100" spc="-4" dirty="0">
                <a:latin typeface="Calibri"/>
                <a:cs typeface="Calibri"/>
              </a:rPr>
              <a:t>need </a:t>
            </a:r>
            <a:r>
              <a:rPr sz="2100" spc="-15" dirty="0">
                <a:latin typeface="Calibri"/>
                <a:cs typeface="Calibri"/>
              </a:rPr>
              <a:t>to </a:t>
            </a:r>
            <a:r>
              <a:rPr sz="2100" spc="-4" dirty="0">
                <a:latin typeface="Calibri"/>
                <a:cs typeface="Calibri"/>
              </a:rPr>
              <a:t>all </a:t>
            </a:r>
            <a:r>
              <a:rPr sz="2100" spc="-8" dirty="0">
                <a:latin typeface="Calibri"/>
                <a:cs typeface="Calibri"/>
              </a:rPr>
              <a:t>agree </a:t>
            </a:r>
            <a:r>
              <a:rPr sz="2100" spc="-4" dirty="0">
                <a:latin typeface="Calibri"/>
                <a:cs typeface="Calibri"/>
              </a:rPr>
              <a:t>on the </a:t>
            </a:r>
            <a:r>
              <a:rPr sz="2100" spc="-23" dirty="0">
                <a:latin typeface="Calibri"/>
                <a:cs typeface="Calibri"/>
              </a:rPr>
              <a:t>state </a:t>
            </a:r>
            <a:r>
              <a:rPr sz="2100" spc="-4" dirty="0">
                <a:latin typeface="Calibri"/>
                <a:cs typeface="Calibri"/>
              </a:rPr>
              <a:t>of </a:t>
            </a:r>
            <a:r>
              <a:rPr sz="2100" spc="-8" dirty="0">
                <a:latin typeface="Calibri"/>
                <a:cs typeface="Calibri"/>
              </a:rPr>
              <a:t>some</a:t>
            </a:r>
            <a:r>
              <a:rPr sz="2100" spc="116" dirty="0">
                <a:latin typeface="Calibri"/>
                <a:cs typeface="Calibri"/>
              </a:rPr>
              <a:t> </a:t>
            </a:r>
            <a:r>
              <a:rPr sz="2100" spc="-23" dirty="0">
                <a:latin typeface="Calibri"/>
                <a:cs typeface="Calibri"/>
              </a:rPr>
              <a:t>system</a:t>
            </a:r>
            <a:endParaRPr sz="2100">
              <a:latin typeface="Calibri"/>
              <a:cs typeface="Calibri"/>
            </a:endParaRPr>
          </a:p>
          <a:p>
            <a:pPr>
              <a:spcBef>
                <a:spcPts val="38"/>
              </a:spcBef>
              <a:buFont typeface="Arial"/>
              <a:buChar char="•"/>
            </a:pPr>
            <a:endParaRPr sz="2588">
              <a:latin typeface="Times New Roman"/>
              <a:cs typeface="Times New Roman"/>
            </a:endParaRPr>
          </a:p>
          <a:p>
            <a:pPr marL="180975" indent="-171450">
              <a:spcBef>
                <a:spcPts val="4"/>
              </a:spcBef>
              <a:buFont typeface="Arial"/>
              <a:buChar char="•"/>
              <a:tabLst>
                <a:tab pos="180975" algn="l"/>
              </a:tabLst>
            </a:pPr>
            <a:r>
              <a:rPr sz="2100" spc="-45" dirty="0">
                <a:latin typeface="Calibri"/>
                <a:cs typeface="Calibri"/>
              </a:rPr>
              <a:t>We </a:t>
            </a:r>
            <a:r>
              <a:rPr sz="2100" spc="-4" dirty="0">
                <a:latin typeface="Calibri"/>
                <a:cs typeface="Calibri"/>
              </a:rPr>
              <a:t>all </a:t>
            </a:r>
            <a:r>
              <a:rPr sz="2100" spc="-8" dirty="0">
                <a:latin typeface="Calibri"/>
                <a:cs typeface="Calibri"/>
              </a:rPr>
              <a:t>agree </a:t>
            </a:r>
            <a:r>
              <a:rPr sz="2100" spc="-4" dirty="0">
                <a:latin typeface="Calibri"/>
                <a:cs typeface="Calibri"/>
              </a:rPr>
              <a:t>on the initial </a:t>
            </a:r>
            <a:r>
              <a:rPr sz="2100" spc="-23" dirty="0">
                <a:latin typeface="Calibri"/>
                <a:cs typeface="Calibri"/>
              </a:rPr>
              <a:t>state </a:t>
            </a:r>
            <a:r>
              <a:rPr sz="2100" spc="-4" dirty="0">
                <a:latin typeface="Calibri"/>
                <a:cs typeface="Calibri"/>
              </a:rPr>
              <a:t>of the</a:t>
            </a:r>
            <a:r>
              <a:rPr sz="2100" spc="86" dirty="0">
                <a:latin typeface="Calibri"/>
                <a:cs typeface="Calibri"/>
              </a:rPr>
              <a:t> </a:t>
            </a:r>
            <a:r>
              <a:rPr sz="2100" spc="-23" dirty="0">
                <a:latin typeface="Calibri"/>
                <a:cs typeface="Calibri"/>
              </a:rPr>
              <a:t>system</a:t>
            </a:r>
            <a:endParaRPr sz="2100">
              <a:latin typeface="Calibri"/>
              <a:cs typeface="Calibri"/>
            </a:endParaRPr>
          </a:p>
          <a:p>
            <a:pPr marL="180975" indent="-171450">
              <a:spcBef>
                <a:spcPts val="244"/>
              </a:spcBef>
              <a:buFont typeface="Arial"/>
              <a:buChar char="•"/>
              <a:tabLst>
                <a:tab pos="180975" algn="l"/>
              </a:tabLst>
            </a:pPr>
            <a:r>
              <a:rPr sz="2100" spc="-4" dirty="0">
                <a:latin typeface="Calibri"/>
                <a:cs typeface="Calibri"/>
              </a:rPr>
              <a:t>A </a:t>
            </a:r>
            <a:r>
              <a:rPr sz="2100" spc="-11" dirty="0">
                <a:latin typeface="Calibri"/>
                <a:cs typeface="Calibri"/>
              </a:rPr>
              <a:t>blockchain </a:t>
            </a:r>
            <a:r>
              <a:rPr sz="2100" spc="-15" dirty="0">
                <a:latin typeface="Calibri"/>
                <a:cs typeface="Calibri"/>
              </a:rPr>
              <a:t>contains </a:t>
            </a:r>
            <a:r>
              <a:rPr sz="2100" spc="-4" dirty="0">
                <a:latin typeface="Calibri"/>
                <a:cs typeface="Calibri"/>
              </a:rPr>
              <a:t>a </a:t>
            </a:r>
            <a:r>
              <a:rPr sz="2100" spc="-15" dirty="0">
                <a:latin typeface="Calibri"/>
                <a:cs typeface="Calibri"/>
              </a:rPr>
              <a:t>history </a:t>
            </a:r>
            <a:r>
              <a:rPr sz="2100" spc="-4" dirty="0">
                <a:latin typeface="Calibri"/>
                <a:cs typeface="Calibri"/>
              </a:rPr>
              <a:t>of </a:t>
            </a:r>
            <a:r>
              <a:rPr sz="2100" spc="-8" dirty="0">
                <a:latin typeface="Calibri"/>
                <a:cs typeface="Calibri"/>
              </a:rPr>
              <a:t>individual</a:t>
            </a:r>
            <a:r>
              <a:rPr sz="2100" spc="150" dirty="0">
                <a:latin typeface="Calibri"/>
                <a:cs typeface="Calibri"/>
              </a:rPr>
              <a:t> </a:t>
            </a:r>
            <a:r>
              <a:rPr sz="2100" spc="-8" dirty="0">
                <a:latin typeface="Calibri"/>
                <a:cs typeface="Calibri"/>
              </a:rPr>
              <a:t>transactions</a:t>
            </a:r>
            <a:endParaRPr sz="2100">
              <a:latin typeface="Calibri"/>
              <a:cs typeface="Calibri"/>
            </a:endParaRPr>
          </a:p>
          <a:p>
            <a:pPr marL="180975" indent="-171450">
              <a:spcBef>
                <a:spcPts val="251"/>
              </a:spcBef>
              <a:buFont typeface="Arial"/>
              <a:buChar char="•"/>
              <a:tabLst>
                <a:tab pos="180975" algn="l"/>
              </a:tabLst>
            </a:pPr>
            <a:r>
              <a:rPr sz="2100" spc="-4" dirty="0">
                <a:latin typeface="Calibri"/>
                <a:cs typeface="Calibri"/>
              </a:rPr>
              <a:t>Thus: </a:t>
            </a:r>
            <a:r>
              <a:rPr sz="2100" spc="-45" dirty="0">
                <a:latin typeface="Calibri"/>
                <a:cs typeface="Calibri"/>
              </a:rPr>
              <a:t>We </a:t>
            </a:r>
            <a:r>
              <a:rPr sz="2100" spc="-8" dirty="0">
                <a:latin typeface="Calibri"/>
                <a:cs typeface="Calibri"/>
              </a:rPr>
              <a:t>can </a:t>
            </a:r>
            <a:r>
              <a:rPr sz="2100" spc="-4" dirty="0">
                <a:latin typeface="Calibri"/>
                <a:cs typeface="Calibri"/>
              </a:rPr>
              <a:t>all </a:t>
            </a:r>
            <a:r>
              <a:rPr sz="2100" spc="-11" dirty="0">
                <a:latin typeface="Calibri"/>
                <a:cs typeface="Calibri"/>
              </a:rPr>
              <a:t>agree </a:t>
            </a:r>
            <a:r>
              <a:rPr sz="2100" spc="-4" dirty="0">
                <a:latin typeface="Calibri"/>
                <a:cs typeface="Calibri"/>
              </a:rPr>
              <a:t>on the </a:t>
            </a:r>
            <a:r>
              <a:rPr sz="2100" spc="-11" dirty="0">
                <a:latin typeface="Calibri"/>
                <a:cs typeface="Calibri"/>
              </a:rPr>
              <a:t>current </a:t>
            </a:r>
            <a:r>
              <a:rPr sz="2100" spc="-23" dirty="0">
                <a:latin typeface="Calibri"/>
                <a:cs typeface="Calibri"/>
              </a:rPr>
              <a:t>state </a:t>
            </a:r>
            <a:r>
              <a:rPr sz="2100" spc="-4" dirty="0">
                <a:latin typeface="Calibri"/>
                <a:cs typeface="Calibri"/>
              </a:rPr>
              <a:t>of the</a:t>
            </a:r>
            <a:r>
              <a:rPr sz="2100" spc="158" dirty="0">
                <a:latin typeface="Calibri"/>
                <a:cs typeface="Calibri"/>
              </a:rPr>
              <a:t> </a:t>
            </a:r>
            <a:r>
              <a:rPr sz="2100" spc="-23" dirty="0">
                <a:latin typeface="Calibri"/>
                <a:cs typeface="Calibri"/>
              </a:rPr>
              <a:t>system</a:t>
            </a:r>
            <a:endParaRPr sz="2100">
              <a:latin typeface="Calibri"/>
              <a:cs typeface="Calibri"/>
            </a:endParaRPr>
          </a:p>
          <a:p>
            <a:pPr>
              <a:spcBef>
                <a:spcPts val="34"/>
              </a:spcBef>
            </a:pPr>
            <a:endParaRPr sz="2588">
              <a:latin typeface="Times New Roman"/>
              <a:cs typeface="Times New Roman"/>
            </a:endParaRPr>
          </a:p>
          <a:p>
            <a:pPr marL="9525"/>
            <a:r>
              <a:rPr sz="2100" b="1" spc="-4" dirty="0">
                <a:solidFill>
                  <a:srgbClr val="FF0000"/>
                </a:solidFill>
                <a:latin typeface="Calibri"/>
                <a:cs typeface="Calibri"/>
              </a:rPr>
              <a:t>A </a:t>
            </a:r>
            <a:r>
              <a:rPr sz="2100" b="1" spc="-8" dirty="0">
                <a:solidFill>
                  <a:srgbClr val="FF0000"/>
                </a:solidFill>
                <a:latin typeface="Calibri"/>
                <a:cs typeface="Calibri"/>
              </a:rPr>
              <a:t>blockchain lets mutually-distrusting entities </a:t>
            </a:r>
            <a:r>
              <a:rPr sz="2100" b="1" spc="-11" dirty="0">
                <a:solidFill>
                  <a:srgbClr val="FF0000"/>
                </a:solidFill>
                <a:latin typeface="Calibri"/>
                <a:cs typeface="Calibri"/>
              </a:rPr>
              <a:t>agree </a:t>
            </a:r>
            <a:r>
              <a:rPr sz="2100" b="1" spc="-4" dirty="0">
                <a:solidFill>
                  <a:srgbClr val="FF0000"/>
                </a:solidFill>
                <a:latin typeface="Calibri"/>
                <a:cs typeface="Calibri"/>
              </a:rPr>
              <a:t>on</a:t>
            </a:r>
            <a:r>
              <a:rPr sz="2100" b="1" spc="195" dirty="0">
                <a:solidFill>
                  <a:srgbClr val="FF0000"/>
                </a:solidFill>
                <a:latin typeface="Calibri"/>
                <a:cs typeface="Calibri"/>
              </a:rPr>
              <a:t> </a:t>
            </a:r>
            <a:r>
              <a:rPr sz="2100" b="1" spc="-23" dirty="0">
                <a:solidFill>
                  <a:srgbClr val="FF0000"/>
                </a:solidFill>
                <a:latin typeface="Calibri"/>
                <a:cs typeface="Calibri"/>
              </a:rPr>
              <a:t>history...</a:t>
            </a:r>
            <a:endParaRPr sz="2100">
              <a:latin typeface="Calibri"/>
              <a:cs typeface="Calibri"/>
            </a:endParaRPr>
          </a:p>
          <a:p>
            <a:pPr marL="9525">
              <a:spcBef>
                <a:spcPts val="251"/>
              </a:spcBef>
            </a:pPr>
            <a:r>
              <a:rPr sz="2100" b="1" spc="-15" dirty="0">
                <a:solidFill>
                  <a:srgbClr val="FF0000"/>
                </a:solidFill>
                <a:latin typeface="Calibri"/>
                <a:cs typeface="Calibri"/>
              </a:rPr>
              <a:t>...which </a:t>
            </a:r>
            <a:r>
              <a:rPr sz="2100" b="1" spc="-8" dirty="0">
                <a:solidFill>
                  <a:srgbClr val="FF0000"/>
                </a:solidFill>
                <a:latin typeface="Calibri"/>
                <a:cs typeface="Calibri"/>
              </a:rPr>
              <a:t>lets </a:t>
            </a:r>
            <a:r>
              <a:rPr sz="2100" b="1" spc="-4" dirty="0">
                <a:solidFill>
                  <a:srgbClr val="FF0000"/>
                </a:solidFill>
                <a:latin typeface="Calibri"/>
                <a:cs typeface="Calibri"/>
              </a:rPr>
              <a:t>them </a:t>
            </a:r>
            <a:r>
              <a:rPr sz="2100" b="1" spc="-11" dirty="0">
                <a:solidFill>
                  <a:srgbClr val="FF0000"/>
                </a:solidFill>
                <a:latin typeface="Calibri"/>
                <a:cs typeface="Calibri"/>
              </a:rPr>
              <a:t>agree </a:t>
            </a:r>
            <a:r>
              <a:rPr sz="2100" b="1" spc="-4" dirty="0">
                <a:solidFill>
                  <a:srgbClr val="FF0000"/>
                </a:solidFill>
                <a:latin typeface="Calibri"/>
                <a:cs typeface="Calibri"/>
              </a:rPr>
              <a:t>on the </a:t>
            </a:r>
            <a:r>
              <a:rPr sz="2100" b="1" spc="-23" dirty="0">
                <a:solidFill>
                  <a:srgbClr val="FF0000"/>
                </a:solidFill>
                <a:latin typeface="Calibri"/>
                <a:cs typeface="Calibri"/>
              </a:rPr>
              <a:t>state </a:t>
            </a:r>
            <a:r>
              <a:rPr sz="2100" b="1" spc="-4" dirty="0">
                <a:solidFill>
                  <a:srgbClr val="FF0000"/>
                </a:solidFill>
                <a:latin typeface="Calibri"/>
                <a:cs typeface="Calibri"/>
              </a:rPr>
              <a:t>of the </a:t>
            </a:r>
            <a:r>
              <a:rPr sz="2100" b="1" spc="-23" dirty="0">
                <a:solidFill>
                  <a:srgbClr val="FF0000"/>
                </a:solidFill>
                <a:latin typeface="Calibri"/>
                <a:cs typeface="Calibri"/>
              </a:rPr>
              <a:t>system</a:t>
            </a:r>
            <a:r>
              <a:rPr sz="2100" b="1" spc="158" dirty="0">
                <a:solidFill>
                  <a:srgbClr val="FF0000"/>
                </a:solidFill>
                <a:latin typeface="Calibri"/>
                <a:cs typeface="Calibri"/>
              </a:rPr>
              <a:t> </a:t>
            </a:r>
            <a:r>
              <a:rPr sz="2100" b="1" spc="-34" dirty="0">
                <a:solidFill>
                  <a:srgbClr val="FF0000"/>
                </a:solidFill>
                <a:latin typeface="Calibri"/>
                <a:cs typeface="Calibri"/>
              </a:rPr>
              <a:t>now.</a:t>
            </a:r>
            <a:endParaRPr sz="2100">
              <a:latin typeface="Calibri"/>
              <a:cs typeface="Calibri"/>
            </a:endParaRPr>
          </a:p>
        </p:txBody>
      </p:sp>
    </p:spTree>
    <p:extLst>
      <p:ext uri="{BB962C8B-B14F-4D97-AF65-F5344CB8AC3E}">
        <p14:creationId xmlns:p14="http://schemas.microsoft.com/office/powerpoint/2010/main" val="2622797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258397"/>
            <a:ext cx="85344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23" dirty="0"/>
              <a:t>Why </a:t>
            </a:r>
            <a:r>
              <a:rPr sz="3300" dirty="0"/>
              <a:t>is this</a:t>
            </a:r>
            <a:r>
              <a:rPr sz="3300" spc="-34" dirty="0"/>
              <a:t> </a:t>
            </a:r>
            <a:r>
              <a:rPr sz="3300" spc="-8" dirty="0"/>
              <a:t>important?</a:t>
            </a:r>
            <a:endParaRPr sz="3300" dirty="0"/>
          </a:p>
        </p:txBody>
      </p:sp>
      <p:sp>
        <p:nvSpPr>
          <p:cNvPr id="3" name="object 3"/>
          <p:cNvSpPr txBox="1"/>
          <p:nvPr/>
        </p:nvSpPr>
        <p:spPr>
          <a:xfrm>
            <a:off x="609600" y="1600200"/>
            <a:ext cx="7245191" cy="2888836"/>
          </a:xfrm>
          <a:prstGeom prst="rect">
            <a:avLst/>
          </a:prstGeom>
        </p:spPr>
        <p:txBody>
          <a:bodyPr vert="horz" wrap="square" lIns="0" tIns="73819" rIns="0" bIns="0" rtlCol="0">
            <a:spAutoFit/>
          </a:bodyPr>
          <a:lstStyle/>
          <a:p>
            <a:pPr marL="180975" indent="-171450">
              <a:spcBef>
                <a:spcPts val="581"/>
              </a:spcBef>
              <a:buFont typeface="Arial"/>
              <a:buChar char="•"/>
              <a:tabLst>
                <a:tab pos="180975" algn="l"/>
              </a:tabLst>
            </a:pPr>
            <a:r>
              <a:rPr sz="2100" spc="-11" dirty="0">
                <a:latin typeface="Calibri"/>
                <a:cs typeface="Calibri"/>
              </a:rPr>
              <a:t>Example:</a:t>
            </a:r>
            <a:r>
              <a:rPr sz="2100" spc="-4" dirty="0">
                <a:latin typeface="Calibri"/>
                <a:cs typeface="Calibri"/>
              </a:rPr>
              <a:t> </a:t>
            </a:r>
            <a:r>
              <a:rPr sz="2100" spc="-11" dirty="0">
                <a:latin typeface="Calibri"/>
                <a:cs typeface="Calibri"/>
              </a:rPr>
              <a:t>Bitcoin</a:t>
            </a:r>
            <a:endParaRPr sz="2100" dirty="0">
              <a:latin typeface="Calibri"/>
              <a:cs typeface="Calibri"/>
            </a:endParaRPr>
          </a:p>
          <a:p>
            <a:pPr marL="180975" indent="-171450">
              <a:spcBef>
                <a:spcPts val="506"/>
              </a:spcBef>
              <a:buFont typeface="Arial"/>
              <a:buChar char="•"/>
              <a:tabLst>
                <a:tab pos="180975" algn="l"/>
              </a:tabLst>
            </a:pPr>
            <a:r>
              <a:rPr sz="2100" spc="-8" dirty="0">
                <a:latin typeface="Calibri"/>
                <a:cs typeface="Calibri"/>
              </a:rPr>
              <a:t>Suppose </a:t>
            </a:r>
            <a:r>
              <a:rPr sz="2100" spc="-4" dirty="0">
                <a:latin typeface="Calibri"/>
                <a:cs typeface="Calibri"/>
              </a:rPr>
              <a:t>I </a:t>
            </a:r>
            <a:r>
              <a:rPr sz="2100" spc="-11" dirty="0">
                <a:latin typeface="Calibri"/>
                <a:cs typeface="Calibri"/>
              </a:rPr>
              <a:t>want to </a:t>
            </a:r>
            <a:r>
              <a:rPr sz="2100" spc="-19" dirty="0">
                <a:latin typeface="Calibri"/>
                <a:cs typeface="Calibri"/>
              </a:rPr>
              <a:t>transfer </a:t>
            </a:r>
            <a:r>
              <a:rPr sz="2100" spc="-4" dirty="0">
                <a:latin typeface="Calibri"/>
                <a:cs typeface="Calibri"/>
              </a:rPr>
              <a:t>100 </a:t>
            </a:r>
            <a:r>
              <a:rPr sz="2100" spc="-34" dirty="0">
                <a:latin typeface="Calibri"/>
                <a:cs typeface="Calibri"/>
              </a:rPr>
              <a:t>BTC </a:t>
            </a:r>
            <a:r>
              <a:rPr sz="2100" spc="-11" dirty="0">
                <a:latin typeface="Calibri"/>
                <a:cs typeface="Calibri"/>
              </a:rPr>
              <a:t>to</a:t>
            </a:r>
            <a:r>
              <a:rPr sz="2100" spc="131" dirty="0">
                <a:latin typeface="Calibri"/>
                <a:cs typeface="Calibri"/>
              </a:rPr>
              <a:t> </a:t>
            </a:r>
            <a:r>
              <a:rPr sz="2100" spc="-15" dirty="0">
                <a:latin typeface="Calibri"/>
                <a:cs typeface="Calibri"/>
              </a:rPr>
              <a:t>you.</a:t>
            </a:r>
            <a:endParaRPr sz="2100" dirty="0">
              <a:latin typeface="Calibri"/>
              <a:cs typeface="Calibri"/>
            </a:endParaRPr>
          </a:p>
          <a:p>
            <a:pPr marL="180975" indent="-171450">
              <a:spcBef>
                <a:spcPts val="495"/>
              </a:spcBef>
              <a:buFont typeface="Arial"/>
              <a:buChar char="•"/>
              <a:tabLst>
                <a:tab pos="180975" algn="l"/>
              </a:tabLst>
            </a:pPr>
            <a:r>
              <a:rPr sz="2100" spc="-56" dirty="0">
                <a:latin typeface="Calibri"/>
                <a:cs typeface="Calibri"/>
              </a:rPr>
              <a:t>You </a:t>
            </a:r>
            <a:r>
              <a:rPr sz="2100" spc="-4" dirty="0">
                <a:latin typeface="Calibri"/>
                <a:cs typeface="Calibri"/>
              </a:rPr>
              <a:t>need </a:t>
            </a:r>
            <a:r>
              <a:rPr sz="2100" spc="-15" dirty="0">
                <a:latin typeface="Calibri"/>
                <a:cs typeface="Calibri"/>
              </a:rPr>
              <a:t>to </a:t>
            </a:r>
            <a:r>
              <a:rPr sz="2100" spc="-4" dirty="0">
                <a:latin typeface="Calibri"/>
                <a:cs typeface="Calibri"/>
              </a:rPr>
              <a:t>know whether </a:t>
            </a:r>
            <a:r>
              <a:rPr sz="2100" spc="-19" dirty="0">
                <a:latin typeface="Calibri"/>
                <a:cs typeface="Calibri"/>
              </a:rPr>
              <a:t>my </a:t>
            </a:r>
            <a:r>
              <a:rPr sz="2100" spc="-11" dirty="0">
                <a:latin typeface="Calibri"/>
                <a:cs typeface="Calibri"/>
              </a:rPr>
              <a:t>account </a:t>
            </a:r>
            <a:r>
              <a:rPr sz="2100" spc="-8" dirty="0">
                <a:latin typeface="Calibri"/>
                <a:cs typeface="Calibri"/>
              </a:rPr>
              <a:t>has </a:t>
            </a:r>
            <a:r>
              <a:rPr sz="2100" spc="-4" dirty="0">
                <a:latin typeface="Calibri"/>
                <a:cs typeface="Calibri"/>
              </a:rPr>
              <a:t>100 </a:t>
            </a:r>
            <a:r>
              <a:rPr sz="2100" spc="-34" dirty="0">
                <a:latin typeface="Calibri"/>
                <a:cs typeface="Calibri"/>
              </a:rPr>
              <a:t>BTC </a:t>
            </a:r>
            <a:r>
              <a:rPr sz="2100" spc="-4" dirty="0">
                <a:latin typeface="Calibri"/>
                <a:cs typeface="Calibri"/>
              </a:rPr>
              <a:t>in</a:t>
            </a:r>
            <a:r>
              <a:rPr sz="2100" spc="214" dirty="0">
                <a:latin typeface="Calibri"/>
                <a:cs typeface="Calibri"/>
              </a:rPr>
              <a:t> </a:t>
            </a:r>
            <a:r>
              <a:rPr sz="2100" spc="-4" dirty="0">
                <a:latin typeface="Calibri"/>
                <a:cs typeface="Calibri"/>
              </a:rPr>
              <a:t>it.</a:t>
            </a:r>
            <a:endParaRPr sz="2100" dirty="0">
              <a:latin typeface="Calibri"/>
              <a:cs typeface="Calibri"/>
            </a:endParaRPr>
          </a:p>
          <a:p>
            <a:pPr marL="180975" indent="-171450">
              <a:spcBef>
                <a:spcPts val="499"/>
              </a:spcBef>
              <a:buFont typeface="Arial"/>
              <a:buChar char="•"/>
              <a:tabLst>
                <a:tab pos="180975" algn="l"/>
              </a:tabLst>
            </a:pPr>
            <a:r>
              <a:rPr sz="2100" spc="-15" dirty="0">
                <a:latin typeface="Calibri"/>
                <a:cs typeface="Calibri"/>
              </a:rPr>
              <a:t>For </a:t>
            </a:r>
            <a:r>
              <a:rPr sz="2100" spc="-4" dirty="0">
                <a:latin typeface="Calibri"/>
                <a:cs typeface="Calibri"/>
              </a:rPr>
              <a:t>that, </a:t>
            </a:r>
            <a:r>
              <a:rPr sz="2100" spc="-15" dirty="0">
                <a:latin typeface="Calibri"/>
                <a:cs typeface="Calibri"/>
              </a:rPr>
              <a:t>you </a:t>
            </a:r>
            <a:r>
              <a:rPr sz="2100" spc="-8" dirty="0">
                <a:latin typeface="Calibri"/>
                <a:cs typeface="Calibri"/>
              </a:rPr>
              <a:t>need </a:t>
            </a:r>
            <a:r>
              <a:rPr sz="2100" spc="-15" dirty="0">
                <a:latin typeface="Calibri"/>
                <a:cs typeface="Calibri"/>
              </a:rPr>
              <a:t>to </a:t>
            </a:r>
            <a:r>
              <a:rPr sz="2100" spc="-4" dirty="0">
                <a:latin typeface="Calibri"/>
                <a:cs typeface="Calibri"/>
              </a:rPr>
              <a:t>know the </a:t>
            </a:r>
            <a:r>
              <a:rPr sz="2100" spc="-11" dirty="0">
                <a:latin typeface="Calibri"/>
                <a:cs typeface="Calibri"/>
              </a:rPr>
              <a:t>current </a:t>
            </a:r>
            <a:r>
              <a:rPr sz="2100" spc="-23" dirty="0">
                <a:latin typeface="Calibri"/>
                <a:cs typeface="Calibri"/>
              </a:rPr>
              <a:t>state </a:t>
            </a:r>
            <a:r>
              <a:rPr sz="2100" spc="-4" dirty="0">
                <a:latin typeface="Calibri"/>
                <a:cs typeface="Calibri"/>
              </a:rPr>
              <a:t>of the</a:t>
            </a:r>
            <a:r>
              <a:rPr sz="2100" spc="158" dirty="0">
                <a:latin typeface="Calibri"/>
                <a:cs typeface="Calibri"/>
              </a:rPr>
              <a:t> </a:t>
            </a:r>
            <a:r>
              <a:rPr sz="2100" spc="-19" dirty="0">
                <a:latin typeface="Calibri"/>
                <a:cs typeface="Calibri"/>
              </a:rPr>
              <a:t>system.</a:t>
            </a:r>
            <a:endParaRPr sz="2100" dirty="0">
              <a:latin typeface="Calibri"/>
              <a:cs typeface="Calibri"/>
            </a:endParaRPr>
          </a:p>
          <a:p>
            <a:pPr>
              <a:spcBef>
                <a:spcPts val="26"/>
              </a:spcBef>
              <a:buFont typeface="Arial"/>
              <a:buChar char="•"/>
            </a:pPr>
            <a:endParaRPr sz="3038" dirty="0">
              <a:latin typeface="Times New Roman"/>
              <a:cs typeface="Times New Roman"/>
            </a:endParaRPr>
          </a:p>
          <a:p>
            <a:pPr marL="180975" indent="-171450">
              <a:buFont typeface="Arial"/>
              <a:buChar char="•"/>
              <a:tabLst>
                <a:tab pos="180975" algn="l"/>
              </a:tabLst>
            </a:pPr>
            <a:r>
              <a:rPr sz="2100" spc="-8" dirty="0">
                <a:latin typeface="Calibri"/>
                <a:cs typeface="Calibri"/>
              </a:rPr>
              <a:t>Note: </a:t>
            </a:r>
            <a:r>
              <a:rPr sz="2100" spc="-53" dirty="0">
                <a:latin typeface="Calibri"/>
                <a:cs typeface="Calibri"/>
              </a:rPr>
              <a:t>You </a:t>
            </a:r>
            <a:r>
              <a:rPr sz="2100" spc="-4" dirty="0">
                <a:latin typeface="Calibri"/>
                <a:cs typeface="Calibri"/>
              </a:rPr>
              <a:t>need </a:t>
            </a:r>
            <a:r>
              <a:rPr sz="2100" spc="-15" dirty="0">
                <a:latin typeface="Calibri"/>
                <a:cs typeface="Calibri"/>
              </a:rPr>
              <a:t>to </a:t>
            </a:r>
            <a:r>
              <a:rPr sz="2100" spc="-4" dirty="0">
                <a:latin typeface="Calibri"/>
                <a:cs typeface="Calibri"/>
              </a:rPr>
              <a:t>know the </a:t>
            </a:r>
            <a:r>
              <a:rPr sz="2100" b="1" spc="-11" dirty="0">
                <a:latin typeface="Calibri"/>
                <a:cs typeface="Calibri"/>
              </a:rPr>
              <a:t>current</a:t>
            </a:r>
            <a:r>
              <a:rPr sz="2100" b="1" spc="105" dirty="0">
                <a:latin typeface="Calibri"/>
                <a:cs typeface="Calibri"/>
              </a:rPr>
              <a:t> </a:t>
            </a:r>
            <a:r>
              <a:rPr sz="2100" spc="-23" dirty="0">
                <a:latin typeface="Calibri"/>
                <a:cs typeface="Calibri"/>
              </a:rPr>
              <a:t>state</a:t>
            </a:r>
            <a:endParaRPr sz="2100" dirty="0">
              <a:latin typeface="Calibri"/>
              <a:cs typeface="Calibri"/>
            </a:endParaRPr>
          </a:p>
          <a:p>
            <a:pPr marL="523875" marR="3810" lvl="1" indent="-171450">
              <a:lnSpc>
                <a:spcPts val="1943"/>
              </a:lnSpc>
              <a:spcBef>
                <a:spcPts val="431"/>
              </a:spcBef>
              <a:buFont typeface="Arial"/>
              <a:buChar char="•"/>
              <a:tabLst>
                <a:tab pos="524351" algn="l"/>
              </a:tabLst>
            </a:pPr>
            <a:r>
              <a:rPr sz="1800" dirty="0">
                <a:latin typeface="Calibri"/>
                <a:cs typeface="Calibri"/>
              </a:rPr>
              <a:t>If </a:t>
            </a:r>
            <a:r>
              <a:rPr sz="1800" spc="-15" dirty="0">
                <a:latin typeface="Calibri"/>
                <a:cs typeface="Calibri"/>
              </a:rPr>
              <a:t>you’re </a:t>
            </a:r>
            <a:r>
              <a:rPr sz="1800" dirty="0">
                <a:latin typeface="Calibri"/>
                <a:cs typeface="Calibri"/>
              </a:rPr>
              <a:t>looking </a:t>
            </a:r>
            <a:r>
              <a:rPr sz="1800" spc="-11" dirty="0">
                <a:latin typeface="Calibri"/>
                <a:cs typeface="Calibri"/>
              </a:rPr>
              <a:t>at </a:t>
            </a:r>
            <a:r>
              <a:rPr sz="1800" spc="-4" dirty="0">
                <a:latin typeface="Calibri"/>
                <a:cs typeface="Calibri"/>
              </a:rPr>
              <a:t>an old </a:t>
            </a:r>
            <a:r>
              <a:rPr sz="1800" spc="-19" dirty="0">
                <a:latin typeface="Calibri"/>
                <a:cs typeface="Calibri"/>
              </a:rPr>
              <a:t>state </a:t>
            </a:r>
            <a:r>
              <a:rPr sz="1800" spc="-4" dirty="0">
                <a:latin typeface="Calibri"/>
                <a:cs typeface="Calibri"/>
              </a:rPr>
              <a:t>of </a:t>
            </a:r>
            <a:r>
              <a:rPr sz="1800" dirty="0">
                <a:latin typeface="Calibri"/>
                <a:cs typeface="Calibri"/>
              </a:rPr>
              <a:t>the </a:t>
            </a:r>
            <a:r>
              <a:rPr sz="1800" spc="-15" dirty="0">
                <a:latin typeface="Calibri"/>
                <a:cs typeface="Calibri"/>
              </a:rPr>
              <a:t>system, </a:t>
            </a:r>
            <a:r>
              <a:rPr sz="1800" dirty="0">
                <a:latin typeface="Calibri"/>
                <a:cs typeface="Calibri"/>
              </a:rPr>
              <a:t>I </a:t>
            </a:r>
            <a:r>
              <a:rPr sz="1800" spc="-4" dirty="0">
                <a:latin typeface="Calibri"/>
                <a:cs typeface="Calibri"/>
              </a:rPr>
              <a:t>might be </a:t>
            </a:r>
            <a:r>
              <a:rPr sz="1800" spc="-8" dirty="0">
                <a:latin typeface="Calibri"/>
                <a:cs typeface="Calibri"/>
              </a:rPr>
              <a:t>paying you </a:t>
            </a:r>
            <a:r>
              <a:rPr sz="1800" dirty="0">
                <a:latin typeface="Calibri"/>
                <a:cs typeface="Calibri"/>
              </a:rPr>
              <a:t>with  </a:t>
            </a:r>
            <a:r>
              <a:rPr sz="1800" spc="-4" dirty="0">
                <a:latin typeface="Calibri"/>
                <a:cs typeface="Calibri"/>
              </a:rPr>
              <a:t>money </a:t>
            </a:r>
            <a:r>
              <a:rPr sz="1800" spc="-15" dirty="0">
                <a:latin typeface="Calibri"/>
                <a:cs typeface="Calibri"/>
              </a:rPr>
              <a:t>I’ve </a:t>
            </a:r>
            <a:r>
              <a:rPr sz="1800" spc="-8" dirty="0">
                <a:latin typeface="Calibri"/>
                <a:cs typeface="Calibri"/>
              </a:rPr>
              <a:t>already</a:t>
            </a:r>
            <a:r>
              <a:rPr sz="1800" dirty="0">
                <a:latin typeface="Calibri"/>
                <a:cs typeface="Calibri"/>
              </a:rPr>
              <a:t> </a:t>
            </a:r>
            <a:r>
              <a:rPr sz="1800" spc="-8" dirty="0">
                <a:latin typeface="Calibri"/>
                <a:cs typeface="Calibri"/>
              </a:rPr>
              <a:t>spent!</a:t>
            </a:r>
            <a:endParaRPr sz="1800" dirty="0">
              <a:latin typeface="Calibri"/>
              <a:cs typeface="Calibri"/>
            </a:endParaRPr>
          </a:p>
        </p:txBody>
      </p:sp>
    </p:spTree>
    <p:extLst>
      <p:ext uri="{BB962C8B-B14F-4D97-AF65-F5344CB8AC3E}">
        <p14:creationId xmlns:p14="http://schemas.microsoft.com/office/powerpoint/2010/main" val="23253590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244070"/>
            <a:ext cx="8227695"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8" dirty="0"/>
              <a:t>What </a:t>
            </a:r>
            <a:r>
              <a:rPr sz="3300" spc="-11" dirty="0"/>
              <a:t>problem </a:t>
            </a:r>
            <a:r>
              <a:rPr sz="3300" dirty="0"/>
              <a:t>does a </a:t>
            </a:r>
            <a:r>
              <a:rPr sz="3300" spc="-11" dirty="0"/>
              <a:t>blockchain</a:t>
            </a:r>
            <a:r>
              <a:rPr sz="3300" dirty="0"/>
              <a:t> </a:t>
            </a:r>
            <a:r>
              <a:rPr sz="3300" spc="-8" dirty="0"/>
              <a:t>solve?</a:t>
            </a:r>
            <a:endParaRPr sz="3300" dirty="0"/>
          </a:p>
        </p:txBody>
      </p:sp>
      <p:sp>
        <p:nvSpPr>
          <p:cNvPr id="3" name="object 3"/>
          <p:cNvSpPr txBox="1"/>
          <p:nvPr/>
        </p:nvSpPr>
        <p:spPr>
          <a:xfrm>
            <a:off x="687704" y="2176996"/>
            <a:ext cx="7686675" cy="3202319"/>
          </a:xfrm>
          <a:prstGeom prst="rect">
            <a:avLst/>
          </a:prstGeom>
        </p:spPr>
        <p:txBody>
          <a:bodyPr vert="horz" wrap="square" lIns="0" tIns="9049" rIns="0" bIns="0" rtlCol="0">
            <a:spAutoFit/>
          </a:bodyPr>
          <a:lstStyle/>
          <a:p>
            <a:pPr marL="9525">
              <a:lnSpc>
                <a:spcPts val="2269"/>
              </a:lnSpc>
              <a:spcBef>
                <a:spcPts val="71"/>
              </a:spcBef>
            </a:pPr>
            <a:r>
              <a:rPr sz="2100" b="1" i="1" spc="-4" dirty="0">
                <a:latin typeface="Calibri"/>
                <a:cs typeface="Calibri"/>
              </a:rPr>
              <a:t>A </a:t>
            </a:r>
            <a:r>
              <a:rPr sz="2100" b="1" i="1" spc="-8" dirty="0">
                <a:latin typeface="Calibri"/>
                <a:cs typeface="Calibri"/>
              </a:rPr>
              <a:t>blockchain lets </a:t>
            </a:r>
            <a:r>
              <a:rPr sz="2100" b="1" i="1" spc="-4" dirty="0">
                <a:latin typeface="Calibri"/>
                <a:cs typeface="Calibri"/>
              </a:rPr>
              <a:t>us agree on the </a:t>
            </a:r>
            <a:r>
              <a:rPr sz="2100" b="1" i="1" spc="-19" dirty="0">
                <a:latin typeface="Calibri"/>
                <a:cs typeface="Calibri"/>
              </a:rPr>
              <a:t>state </a:t>
            </a:r>
            <a:r>
              <a:rPr sz="2100" b="1" i="1" spc="-4" dirty="0">
                <a:latin typeface="Calibri"/>
                <a:cs typeface="Calibri"/>
              </a:rPr>
              <a:t>of the </a:t>
            </a:r>
            <a:r>
              <a:rPr sz="2100" b="1" i="1" spc="-19" dirty="0">
                <a:latin typeface="Calibri"/>
                <a:cs typeface="Calibri"/>
              </a:rPr>
              <a:t>system, </a:t>
            </a:r>
            <a:r>
              <a:rPr sz="2100" b="1" i="1" spc="-11" dirty="0">
                <a:latin typeface="Calibri"/>
                <a:cs typeface="Calibri"/>
              </a:rPr>
              <a:t>even </a:t>
            </a:r>
            <a:r>
              <a:rPr sz="2100" b="1" i="1" spc="-4" dirty="0">
                <a:latin typeface="Calibri"/>
                <a:cs typeface="Calibri"/>
              </a:rPr>
              <a:t>if we</a:t>
            </a:r>
            <a:r>
              <a:rPr sz="2100" b="1" i="1" spc="191" dirty="0">
                <a:latin typeface="Calibri"/>
                <a:cs typeface="Calibri"/>
              </a:rPr>
              <a:t> </a:t>
            </a:r>
            <a:r>
              <a:rPr sz="2100" b="1" i="1" spc="-4" dirty="0">
                <a:latin typeface="Calibri"/>
                <a:cs typeface="Calibri"/>
              </a:rPr>
              <a:t>don’t</a:t>
            </a:r>
            <a:endParaRPr sz="2100">
              <a:latin typeface="Calibri"/>
              <a:cs typeface="Calibri"/>
            </a:endParaRPr>
          </a:p>
          <a:p>
            <a:pPr marL="9525">
              <a:lnSpc>
                <a:spcPts val="2269"/>
              </a:lnSpc>
            </a:pPr>
            <a:r>
              <a:rPr sz="2100" b="1" i="1" spc="-4" dirty="0">
                <a:latin typeface="Calibri"/>
                <a:cs typeface="Calibri"/>
              </a:rPr>
              <a:t>all </a:t>
            </a:r>
            <a:r>
              <a:rPr sz="2100" b="1" i="1" spc="-11" dirty="0">
                <a:latin typeface="Calibri"/>
                <a:cs typeface="Calibri"/>
              </a:rPr>
              <a:t>trust </a:t>
            </a:r>
            <a:r>
              <a:rPr sz="2100" b="1" i="1" spc="-8" dirty="0">
                <a:latin typeface="Calibri"/>
                <a:cs typeface="Calibri"/>
              </a:rPr>
              <a:t>each</a:t>
            </a:r>
            <a:r>
              <a:rPr sz="2100" b="1" i="1" spc="11" dirty="0">
                <a:latin typeface="Calibri"/>
                <a:cs typeface="Calibri"/>
              </a:rPr>
              <a:t> </a:t>
            </a:r>
            <a:r>
              <a:rPr sz="2100" b="1" i="1" spc="-8" dirty="0">
                <a:latin typeface="Calibri"/>
                <a:cs typeface="Calibri"/>
              </a:rPr>
              <a:t>other!</a:t>
            </a:r>
            <a:endParaRPr sz="2100">
              <a:latin typeface="Calibri"/>
              <a:cs typeface="Calibri"/>
            </a:endParaRPr>
          </a:p>
          <a:p>
            <a:pPr marL="180975" indent="-171450">
              <a:lnSpc>
                <a:spcPts val="2497"/>
              </a:lnSpc>
              <a:spcBef>
                <a:spcPts val="244"/>
              </a:spcBef>
              <a:buFont typeface="Arial"/>
              <a:buChar char="•"/>
              <a:tabLst>
                <a:tab pos="180975" algn="l"/>
              </a:tabLst>
            </a:pPr>
            <a:r>
              <a:rPr sz="2100" b="1" spc="-8" dirty="0">
                <a:latin typeface="Calibri"/>
                <a:cs typeface="Calibri"/>
              </a:rPr>
              <a:t>Ultimate goal: </a:t>
            </a:r>
            <a:r>
              <a:rPr sz="2100" b="1" spc="-41" dirty="0">
                <a:latin typeface="Calibri"/>
                <a:cs typeface="Calibri"/>
              </a:rPr>
              <a:t>We </a:t>
            </a:r>
            <a:r>
              <a:rPr sz="2100" b="1" spc="-4" dirty="0">
                <a:latin typeface="Calibri"/>
                <a:cs typeface="Calibri"/>
              </a:rPr>
              <a:t>all need </a:t>
            </a:r>
            <a:r>
              <a:rPr sz="2100" b="1" spc="-11" dirty="0">
                <a:latin typeface="Calibri"/>
                <a:cs typeface="Calibri"/>
              </a:rPr>
              <a:t>to </a:t>
            </a:r>
            <a:r>
              <a:rPr sz="2100" b="1" spc="-8" dirty="0">
                <a:latin typeface="Calibri"/>
                <a:cs typeface="Calibri"/>
              </a:rPr>
              <a:t>agree </a:t>
            </a:r>
            <a:r>
              <a:rPr sz="2100" b="1" spc="-4" dirty="0">
                <a:latin typeface="Calibri"/>
                <a:cs typeface="Calibri"/>
              </a:rPr>
              <a:t>on the </a:t>
            </a:r>
            <a:r>
              <a:rPr sz="2100" b="1" spc="-23" dirty="0">
                <a:latin typeface="Calibri"/>
                <a:cs typeface="Calibri"/>
              </a:rPr>
              <a:t>state </a:t>
            </a:r>
            <a:r>
              <a:rPr sz="2100" b="1" spc="-4" dirty="0">
                <a:latin typeface="Calibri"/>
                <a:cs typeface="Calibri"/>
              </a:rPr>
              <a:t>of some</a:t>
            </a:r>
            <a:r>
              <a:rPr sz="2100" b="1" spc="236" dirty="0">
                <a:latin typeface="Calibri"/>
                <a:cs typeface="Calibri"/>
              </a:rPr>
              <a:t> </a:t>
            </a:r>
            <a:r>
              <a:rPr sz="2100" b="1" spc="-19" dirty="0">
                <a:latin typeface="Calibri"/>
                <a:cs typeface="Calibri"/>
              </a:rPr>
              <a:t>system.</a:t>
            </a:r>
            <a:endParaRPr sz="2100">
              <a:latin typeface="Calibri"/>
              <a:cs typeface="Calibri"/>
            </a:endParaRPr>
          </a:p>
          <a:p>
            <a:pPr marL="523875" lvl="1" indent="-171450">
              <a:lnSpc>
                <a:spcPts val="2111"/>
              </a:lnSpc>
              <a:buFont typeface="Arial"/>
              <a:buChar char="•"/>
              <a:tabLst>
                <a:tab pos="524351" algn="l"/>
              </a:tabLst>
            </a:pPr>
            <a:r>
              <a:rPr sz="1800" spc="-8" dirty="0">
                <a:latin typeface="Calibri"/>
                <a:cs typeface="Calibri"/>
              </a:rPr>
              <a:t>How </a:t>
            </a:r>
            <a:r>
              <a:rPr sz="1800" dirty="0">
                <a:latin typeface="Calibri"/>
                <a:cs typeface="Calibri"/>
              </a:rPr>
              <a:t>much </a:t>
            </a:r>
            <a:r>
              <a:rPr sz="1800" spc="-30" dirty="0">
                <a:latin typeface="Calibri"/>
                <a:cs typeface="Calibri"/>
              </a:rPr>
              <a:t>BTC </a:t>
            </a:r>
            <a:r>
              <a:rPr sz="1800" dirty="0">
                <a:latin typeface="Calibri"/>
                <a:cs typeface="Calibri"/>
              </a:rPr>
              <a:t>in each </a:t>
            </a:r>
            <a:r>
              <a:rPr sz="1800" spc="-8" dirty="0">
                <a:latin typeface="Calibri"/>
                <a:cs typeface="Calibri"/>
              </a:rPr>
              <a:t>account?</a:t>
            </a:r>
            <a:endParaRPr sz="1800">
              <a:latin typeface="Calibri"/>
              <a:cs typeface="Calibri"/>
            </a:endParaRPr>
          </a:p>
          <a:p>
            <a:pPr marL="523875" lvl="1" indent="-171450">
              <a:lnSpc>
                <a:spcPts val="2104"/>
              </a:lnSpc>
              <a:buFont typeface="Arial"/>
              <a:buChar char="•"/>
              <a:tabLst>
                <a:tab pos="524351" algn="l"/>
              </a:tabLst>
            </a:pPr>
            <a:r>
              <a:rPr sz="1800" dirty="0">
                <a:latin typeface="Calibri"/>
                <a:cs typeface="Calibri"/>
              </a:rPr>
              <a:t>Who </a:t>
            </a:r>
            <a:r>
              <a:rPr sz="1800" spc="-4" dirty="0">
                <a:latin typeface="Calibri"/>
                <a:cs typeface="Calibri"/>
              </a:rPr>
              <a:t>owns </a:t>
            </a:r>
            <a:r>
              <a:rPr sz="1800" dirty="0">
                <a:latin typeface="Calibri"/>
                <a:cs typeface="Calibri"/>
              </a:rPr>
              <a:t>which</a:t>
            </a:r>
            <a:r>
              <a:rPr sz="1800" spc="-11" dirty="0">
                <a:latin typeface="Calibri"/>
                <a:cs typeface="Calibri"/>
              </a:rPr>
              <a:t> </a:t>
            </a:r>
            <a:r>
              <a:rPr sz="1800" spc="-8" dirty="0">
                <a:latin typeface="Calibri"/>
                <a:cs typeface="Calibri"/>
              </a:rPr>
              <a:t>property?</a:t>
            </a:r>
            <a:endParaRPr sz="1800">
              <a:latin typeface="Calibri"/>
              <a:cs typeface="Calibri"/>
            </a:endParaRPr>
          </a:p>
          <a:p>
            <a:pPr marL="523875" lvl="1" indent="-171450">
              <a:lnSpc>
                <a:spcPts val="2130"/>
              </a:lnSpc>
              <a:buFont typeface="Arial"/>
              <a:buChar char="•"/>
              <a:tabLst>
                <a:tab pos="524351" algn="l"/>
              </a:tabLst>
            </a:pPr>
            <a:r>
              <a:rPr sz="1800" spc="-15" dirty="0">
                <a:latin typeface="Calibri"/>
                <a:cs typeface="Calibri"/>
              </a:rPr>
              <a:t>What’s </a:t>
            </a:r>
            <a:r>
              <a:rPr sz="1800" dirty="0">
                <a:latin typeface="Calibri"/>
                <a:cs typeface="Calibri"/>
              </a:rPr>
              <a:t>the </a:t>
            </a:r>
            <a:r>
              <a:rPr sz="1800" spc="-8" dirty="0">
                <a:latin typeface="Calibri"/>
                <a:cs typeface="Calibri"/>
              </a:rPr>
              <a:t>current </a:t>
            </a:r>
            <a:r>
              <a:rPr sz="1800" spc="-19" dirty="0">
                <a:latin typeface="Calibri"/>
                <a:cs typeface="Calibri"/>
              </a:rPr>
              <a:t>state </a:t>
            </a:r>
            <a:r>
              <a:rPr sz="1800" spc="-4" dirty="0">
                <a:latin typeface="Calibri"/>
                <a:cs typeface="Calibri"/>
              </a:rPr>
              <a:t>of </a:t>
            </a:r>
            <a:r>
              <a:rPr sz="1800" spc="-19" dirty="0">
                <a:latin typeface="Calibri"/>
                <a:cs typeface="Calibri"/>
              </a:rPr>
              <a:t>my</a:t>
            </a:r>
            <a:r>
              <a:rPr sz="1800" spc="-4" dirty="0">
                <a:latin typeface="Calibri"/>
                <a:cs typeface="Calibri"/>
              </a:rPr>
              <a:t> </a:t>
            </a:r>
            <a:r>
              <a:rPr sz="1800" spc="-11" dirty="0">
                <a:latin typeface="Calibri"/>
                <a:cs typeface="Calibri"/>
              </a:rPr>
              <a:t>program?</a:t>
            </a:r>
            <a:endParaRPr sz="1800">
              <a:latin typeface="Calibri"/>
              <a:cs typeface="Calibri"/>
            </a:endParaRPr>
          </a:p>
          <a:p>
            <a:pPr marL="180975" indent="-171450">
              <a:lnSpc>
                <a:spcPts val="2494"/>
              </a:lnSpc>
              <a:spcBef>
                <a:spcPts val="240"/>
              </a:spcBef>
              <a:buFont typeface="Arial"/>
              <a:buChar char="•"/>
              <a:tabLst>
                <a:tab pos="180975" algn="l"/>
              </a:tabLst>
            </a:pPr>
            <a:r>
              <a:rPr sz="2100" b="1" spc="-41" dirty="0">
                <a:latin typeface="Calibri"/>
                <a:cs typeface="Calibri"/>
              </a:rPr>
              <a:t>We </a:t>
            </a:r>
            <a:r>
              <a:rPr sz="2100" b="1" spc="-8" dirty="0">
                <a:latin typeface="Calibri"/>
                <a:cs typeface="Calibri"/>
              </a:rPr>
              <a:t>can </a:t>
            </a:r>
            <a:r>
              <a:rPr sz="2100" b="1" spc="-4" dirty="0">
                <a:latin typeface="Calibri"/>
                <a:cs typeface="Calibri"/>
              </a:rPr>
              <a:t>all </a:t>
            </a:r>
            <a:r>
              <a:rPr sz="2100" b="1" spc="-8" dirty="0">
                <a:latin typeface="Calibri"/>
                <a:cs typeface="Calibri"/>
              </a:rPr>
              <a:t>agree </a:t>
            </a:r>
            <a:r>
              <a:rPr sz="2100" b="1" spc="-4" dirty="0">
                <a:latin typeface="Calibri"/>
                <a:cs typeface="Calibri"/>
              </a:rPr>
              <a:t>on </a:t>
            </a:r>
            <a:r>
              <a:rPr sz="2100" b="1" spc="-8" dirty="0">
                <a:latin typeface="Calibri"/>
                <a:cs typeface="Calibri"/>
              </a:rPr>
              <a:t>that </a:t>
            </a:r>
            <a:r>
              <a:rPr sz="2100" b="1" spc="-4" dirty="0">
                <a:latin typeface="Calibri"/>
                <a:cs typeface="Calibri"/>
              </a:rPr>
              <a:t>if </a:t>
            </a:r>
            <a:r>
              <a:rPr sz="2100" b="1" spc="-8" dirty="0">
                <a:latin typeface="Calibri"/>
                <a:cs typeface="Calibri"/>
              </a:rPr>
              <a:t>we agree </a:t>
            </a:r>
            <a:r>
              <a:rPr sz="2100" b="1" spc="-4" dirty="0">
                <a:latin typeface="Calibri"/>
                <a:cs typeface="Calibri"/>
              </a:rPr>
              <a:t>on</a:t>
            </a:r>
            <a:r>
              <a:rPr sz="2100" b="1" spc="172" dirty="0">
                <a:latin typeface="Calibri"/>
                <a:cs typeface="Calibri"/>
              </a:rPr>
              <a:t> </a:t>
            </a:r>
            <a:r>
              <a:rPr sz="2100" b="1" spc="-26" dirty="0">
                <a:latin typeface="Calibri"/>
                <a:cs typeface="Calibri"/>
              </a:rPr>
              <a:t>history.</a:t>
            </a:r>
            <a:endParaRPr sz="2100">
              <a:latin typeface="Calibri"/>
              <a:cs typeface="Calibri"/>
            </a:endParaRPr>
          </a:p>
          <a:p>
            <a:pPr marL="523875" lvl="1" indent="-171450">
              <a:lnSpc>
                <a:spcPts val="2134"/>
              </a:lnSpc>
              <a:buFont typeface="Arial"/>
              <a:buChar char="•"/>
              <a:tabLst>
                <a:tab pos="524351" algn="l"/>
              </a:tabLst>
            </a:pPr>
            <a:r>
              <a:rPr sz="1800" spc="-8" dirty="0">
                <a:latin typeface="Calibri"/>
                <a:cs typeface="Calibri"/>
              </a:rPr>
              <a:t>Starting </a:t>
            </a:r>
            <a:r>
              <a:rPr sz="1800" spc="-19" dirty="0">
                <a:latin typeface="Calibri"/>
                <a:cs typeface="Calibri"/>
              </a:rPr>
              <a:t>state </a:t>
            </a:r>
            <a:r>
              <a:rPr sz="1800" dirty="0">
                <a:latin typeface="Calibri"/>
                <a:cs typeface="Calibri"/>
              </a:rPr>
              <a:t>+ </a:t>
            </a:r>
            <a:r>
              <a:rPr sz="1800" spc="-8" dirty="0">
                <a:latin typeface="Calibri"/>
                <a:cs typeface="Calibri"/>
              </a:rPr>
              <a:t>history </a:t>
            </a:r>
            <a:r>
              <a:rPr sz="1800" dirty="0">
                <a:latin typeface="Wingdings"/>
                <a:cs typeface="Wingdings"/>
              </a:rPr>
              <a:t></a:t>
            </a:r>
            <a:r>
              <a:rPr sz="1800" dirty="0">
                <a:latin typeface="Times New Roman"/>
                <a:cs typeface="Times New Roman"/>
              </a:rPr>
              <a:t> </a:t>
            </a:r>
            <a:r>
              <a:rPr sz="1800" spc="-8" dirty="0">
                <a:latin typeface="Calibri"/>
                <a:cs typeface="Calibri"/>
              </a:rPr>
              <a:t>current</a:t>
            </a:r>
            <a:r>
              <a:rPr sz="1800" spc="-64" dirty="0">
                <a:latin typeface="Calibri"/>
                <a:cs typeface="Calibri"/>
              </a:rPr>
              <a:t> </a:t>
            </a:r>
            <a:r>
              <a:rPr sz="1800" spc="-19" dirty="0">
                <a:latin typeface="Calibri"/>
                <a:cs typeface="Calibri"/>
              </a:rPr>
              <a:t>state</a:t>
            </a:r>
            <a:endParaRPr sz="1800">
              <a:latin typeface="Calibri"/>
              <a:cs typeface="Calibri"/>
            </a:endParaRPr>
          </a:p>
          <a:p>
            <a:pPr marL="180975" indent="-171450">
              <a:lnSpc>
                <a:spcPts val="2494"/>
              </a:lnSpc>
              <a:spcBef>
                <a:spcPts val="240"/>
              </a:spcBef>
              <a:buFont typeface="Arial"/>
              <a:buChar char="•"/>
              <a:tabLst>
                <a:tab pos="180975" algn="l"/>
              </a:tabLst>
            </a:pPr>
            <a:r>
              <a:rPr sz="2100" b="1" spc="-41" dirty="0">
                <a:solidFill>
                  <a:srgbClr val="FF0000"/>
                </a:solidFill>
                <a:latin typeface="Calibri"/>
                <a:cs typeface="Calibri"/>
              </a:rPr>
              <a:t>We </a:t>
            </a:r>
            <a:r>
              <a:rPr sz="2100" b="1" spc="-4" dirty="0">
                <a:solidFill>
                  <a:srgbClr val="FF0000"/>
                </a:solidFill>
                <a:latin typeface="Calibri"/>
                <a:cs typeface="Calibri"/>
              </a:rPr>
              <a:t>don’t </a:t>
            </a:r>
            <a:r>
              <a:rPr sz="2100" b="1" spc="-11" dirty="0">
                <a:solidFill>
                  <a:srgbClr val="FF0000"/>
                </a:solidFill>
                <a:latin typeface="Calibri"/>
                <a:cs typeface="Calibri"/>
              </a:rPr>
              <a:t>want </a:t>
            </a:r>
            <a:r>
              <a:rPr sz="2100" b="1" spc="-4" dirty="0">
                <a:solidFill>
                  <a:srgbClr val="FF0000"/>
                </a:solidFill>
                <a:latin typeface="Calibri"/>
                <a:cs typeface="Calibri"/>
              </a:rPr>
              <a:t>a single </a:t>
            </a:r>
            <a:r>
              <a:rPr sz="2100" b="1" spc="-11" dirty="0">
                <a:solidFill>
                  <a:srgbClr val="FF0000"/>
                </a:solidFill>
                <a:latin typeface="Calibri"/>
                <a:cs typeface="Calibri"/>
              </a:rPr>
              <a:t>trusted </a:t>
            </a:r>
            <a:r>
              <a:rPr sz="2100" b="1" spc="-8" dirty="0">
                <a:solidFill>
                  <a:srgbClr val="FF0000"/>
                </a:solidFill>
                <a:latin typeface="Calibri"/>
                <a:cs typeface="Calibri"/>
              </a:rPr>
              <a:t>arbiter </a:t>
            </a:r>
            <a:r>
              <a:rPr sz="2100" b="1" spc="-4" dirty="0">
                <a:solidFill>
                  <a:srgbClr val="FF0000"/>
                </a:solidFill>
                <a:latin typeface="Calibri"/>
                <a:cs typeface="Calibri"/>
              </a:rPr>
              <a:t>of the </a:t>
            </a:r>
            <a:r>
              <a:rPr sz="2100" b="1" spc="-23" dirty="0">
                <a:solidFill>
                  <a:srgbClr val="FF0000"/>
                </a:solidFill>
                <a:latin typeface="Calibri"/>
                <a:cs typeface="Calibri"/>
              </a:rPr>
              <a:t>state </a:t>
            </a:r>
            <a:r>
              <a:rPr sz="2100" b="1" spc="-4" dirty="0">
                <a:solidFill>
                  <a:srgbClr val="FF0000"/>
                </a:solidFill>
                <a:latin typeface="Calibri"/>
                <a:cs typeface="Calibri"/>
              </a:rPr>
              <a:t>of the</a:t>
            </a:r>
            <a:r>
              <a:rPr sz="2100" b="1" spc="251" dirty="0">
                <a:solidFill>
                  <a:srgbClr val="FF0000"/>
                </a:solidFill>
                <a:latin typeface="Calibri"/>
                <a:cs typeface="Calibri"/>
              </a:rPr>
              <a:t> </a:t>
            </a:r>
            <a:r>
              <a:rPr sz="2100" b="1" spc="-8" dirty="0">
                <a:solidFill>
                  <a:srgbClr val="FF0000"/>
                </a:solidFill>
                <a:latin typeface="Calibri"/>
                <a:cs typeface="Calibri"/>
              </a:rPr>
              <a:t>world.</a:t>
            </a:r>
            <a:endParaRPr sz="2100">
              <a:latin typeface="Calibri"/>
              <a:cs typeface="Calibri"/>
            </a:endParaRPr>
          </a:p>
          <a:p>
            <a:pPr marL="523875" lvl="1" indent="-171450">
              <a:lnSpc>
                <a:spcPts val="1920"/>
              </a:lnSpc>
              <a:buFont typeface="Arial"/>
              <a:buChar char="•"/>
              <a:tabLst>
                <a:tab pos="524351" algn="l"/>
              </a:tabLst>
            </a:pPr>
            <a:r>
              <a:rPr sz="1800" spc="-34" dirty="0">
                <a:latin typeface="Calibri"/>
                <a:cs typeface="Calibri"/>
              </a:rPr>
              <a:t>We </a:t>
            </a:r>
            <a:r>
              <a:rPr sz="1800" spc="-11" dirty="0">
                <a:latin typeface="Calibri"/>
                <a:cs typeface="Calibri"/>
              </a:rPr>
              <a:t>want </a:t>
            </a:r>
            <a:r>
              <a:rPr sz="1800" spc="-4" dirty="0">
                <a:latin typeface="Calibri"/>
                <a:cs typeface="Calibri"/>
              </a:rPr>
              <a:t>some </a:t>
            </a:r>
            <a:r>
              <a:rPr sz="1800" spc="-8" dirty="0">
                <a:latin typeface="Calibri"/>
                <a:cs typeface="Calibri"/>
              </a:rPr>
              <a:t>level </a:t>
            </a:r>
            <a:r>
              <a:rPr sz="1800" spc="-4" dirty="0">
                <a:latin typeface="Calibri"/>
                <a:cs typeface="Calibri"/>
              </a:rPr>
              <a:t>of </a:t>
            </a:r>
            <a:r>
              <a:rPr sz="1800" spc="-8" dirty="0">
                <a:latin typeface="Calibri"/>
                <a:cs typeface="Calibri"/>
              </a:rPr>
              <a:t>decentralization—not </a:t>
            </a:r>
            <a:r>
              <a:rPr sz="1800" dirty="0">
                <a:latin typeface="Calibri"/>
                <a:cs typeface="Calibri"/>
              </a:rPr>
              <a:t>a </a:t>
            </a:r>
            <a:r>
              <a:rPr sz="1800" spc="-4" dirty="0">
                <a:latin typeface="Calibri"/>
                <a:cs typeface="Calibri"/>
              </a:rPr>
              <a:t>single </a:t>
            </a:r>
            <a:r>
              <a:rPr sz="1800" spc="-8" dirty="0">
                <a:latin typeface="Calibri"/>
                <a:cs typeface="Calibri"/>
              </a:rPr>
              <a:t>point </a:t>
            </a:r>
            <a:r>
              <a:rPr sz="1800" spc="-4" dirty="0">
                <a:latin typeface="Calibri"/>
                <a:cs typeface="Calibri"/>
              </a:rPr>
              <a:t>of </a:t>
            </a:r>
            <a:r>
              <a:rPr sz="1800" spc="-11" dirty="0">
                <a:latin typeface="Calibri"/>
                <a:cs typeface="Calibri"/>
              </a:rPr>
              <a:t>failure</a:t>
            </a:r>
            <a:r>
              <a:rPr sz="1800" spc="30" dirty="0">
                <a:latin typeface="Calibri"/>
                <a:cs typeface="Calibri"/>
              </a:rPr>
              <a:t> </a:t>
            </a:r>
            <a:r>
              <a:rPr sz="1800" spc="-4" dirty="0">
                <a:latin typeface="Calibri"/>
                <a:cs typeface="Calibri"/>
              </a:rPr>
              <a:t>or</a:t>
            </a:r>
            <a:endParaRPr sz="1800">
              <a:latin typeface="Calibri"/>
              <a:cs typeface="Calibri"/>
            </a:endParaRPr>
          </a:p>
          <a:p>
            <a:pPr marR="5422106" algn="ctr">
              <a:lnSpc>
                <a:spcPts val="1943"/>
              </a:lnSpc>
            </a:pPr>
            <a:r>
              <a:rPr sz="1800" spc="-8" dirty="0">
                <a:latin typeface="Calibri"/>
                <a:cs typeface="Calibri"/>
              </a:rPr>
              <a:t>compromise.</a:t>
            </a:r>
            <a:endParaRPr sz="1800">
              <a:latin typeface="Calibri"/>
              <a:cs typeface="Calibri"/>
            </a:endParaRPr>
          </a:p>
        </p:txBody>
      </p:sp>
    </p:spTree>
    <p:extLst>
      <p:ext uri="{BB962C8B-B14F-4D97-AF65-F5344CB8AC3E}">
        <p14:creationId xmlns:p14="http://schemas.microsoft.com/office/powerpoint/2010/main" val="7859380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 y="152400"/>
            <a:ext cx="86868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45" dirty="0"/>
              <a:t>Trusted</a:t>
            </a:r>
            <a:r>
              <a:rPr sz="3300" spc="-60" dirty="0"/>
              <a:t> </a:t>
            </a:r>
            <a:r>
              <a:rPr sz="3300" spc="-8" dirty="0"/>
              <a:t>Arbiter</a:t>
            </a:r>
            <a:endParaRPr sz="3300" dirty="0"/>
          </a:p>
        </p:txBody>
      </p:sp>
      <p:sp>
        <p:nvSpPr>
          <p:cNvPr id="3" name="object 3"/>
          <p:cNvSpPr txBox="1"/>
          <p:nvPr/>
        </p:nvSpPr>
        <p:spPr>
          <a:xfrm>
            <a:off x="687704" y="2202142"/>
            <a:ext cx="7549515" cy="2307202"/>
          </a:xfrm>
          <a:prstGeom prst="rect">
            <a:avLst/>
          </a:prstGeom>
        </p:spPr>
        <p:txBody>
          <a:bodyPr vert="horz" wrap="square" lIns="0" tIns="9049" rIns="0" bIns="0" rtlCol="0">
            <a:spAutoFit/>
          </a:bodyPr>
          <a:lstStyle/>
          <a:p>
            <a:pPr marL="180975" indent="-171450">
              <a:lnSpc>
                <a:spcPts val="2396"/>
              </a:lnSpc>
              <a:spcBef>
                <a:spcPts val="71"/>
              </a:spcBef>
              <a:buFont typeface="Arial"/>
              <a:buChar char="•"/>
              <a:tabLst>
                <a:tab pos="180975" algn="l"/>
              </a:tabLst>
            </a:pPr>
            <a:r>
              <a:rPr sz="2100" spc="-4" dirty="0">
                <a:latin typeface="Calibri"/>
                <a:cs typeface="Calibri"/>
              </a:rPr>
              <a:t>If </a:t>
            </a:r>
            <a:r>
              <a:rPr sz="2100" spc="-11" dirty="0">
                <a:latin typeface="Calibri"/>
                <a:cs typeface="Calibri"/>
              </a:rPr>
              <a:t>we </a:t>
            </a:r>
            <a:r>
              <a:rPr sz="2100" spc="-4" dirty="0">
                <a:latin typeface="Calibri"/>
                <a:cs typeface="Calibri"/>
              </a:rPr>
              <a:t>had a </a:t>
            </a:r>
            <a:r>
              <a:rPr sz="2100" spc="-11" dirty="0">
                <a:latin typeface="Calibri"/>
                <a:cs typeface="Calibri"/>
              </a:rPr>
              <a:t>completely trusted </a:t>
            </a:r>
            <a:r>
              <a:rPr sz="2100" spc="-30" dirty="0">
                <a:latin typeface="Calibri"/>
                <a:cs typeface="Calibri"/>
              </a:rPr>
              <a:t>arbiter, </a:t>
            </a:r>
            <a:r>
              <a:rPr sz="2100" spc="-11" dirty="0">
                <a:latin typeface="Calibri"/>
                <a:cs typeface="Calibri"/>
              </a:rPr>
              <a:t>we </a:t>
            </a:r>
            <a:r>
              <a:rPr sz="2100" spc="-8" dirty="0">
                <a:latin typeface="Calibri"/>
                <a:cs typeface="Calibri"/>
              </a:rPr>
              <a:t>wouldn’t </a:t>
            </a:r>
            <a:r>
              <a:rPr sz="2100" spc="-4" dirty="0">
                <a:latin typeface="Calibri"/>
                <a:cs typeface="Calibri"/>
              </a:rPr>
              <a:t>need</a:t>
            </a:r>
            <a:r>
              <a:rPr sz="2100" spc="150" dirty="0">
                <a:latin typeface="Calibri"/>
                <a:cs typeface="Calibri"/>
              </a:rPr>
              <a:t> </a:t>
            </a:r>
            <a:r>
              <a:rPr sz="2100" spc="-4" dirty="0">
                <a:latin typeface="Calibri"/>
                <a:cs typeface="Calibri"/>
              </a:rPr>
              <a:t>a</a:t>
            </a:r>
            <a:endParaRPr sz="2100">
              <a:latin typeface="Calibri"/>
              <a:cs typeface="Calibri"/>
            </a:endParaRPr>
          </a:p>
          <a:p>
            <a:pPr marL="180975">
              <a:lnSpc>
                <a:spcPts val="2396"/>
              </a:lnSpc>
            </a:pPr>
            <a:r>
              <a:rPr sz="2100" spc="-11" dirty="0">
                <a:latin typeface="Calibri"/>
                <a:cs typeface="Calibri"/>
              </a:rPr>
              <a:t>blockchain!</a:t>
            </a:r>
            <a:endParaRPr sz="2100">
              <a:latin typeface="Calibri"/>
              <a:cs typeface="Calibri"/>
            </a:endParaRPr>
          </a:p>
          <a:p>
            <a:pPr marL="180975" indent="-171450">
              <a:spcBef>
                <a:spcPts val="506"/>
              </a:spcBef>
              <a:buFont typeface="Arial"/>
              <a:buChar char="•"/>
              <a:tabLst>
                <a:tab pos="180975" algn="l"/>
              </a:tabLst>
            </a:pPr>
            <a:r>
              <a:rPr sz="2100" spc="-45" dirty="0">
                <a:latin typeface="Calibri"/>
                <a:cs typeface="Calibri"/>
              </a:rPr>
              <a:t>We </a:t>
            </a:r>
            <a:r>
              <a:rPr sz="2100" spc="-8" dirty="0">
                <a:latin typeface="Calibri"/>
                <a:cs typeface="Calibri"/>
              </a:rPr>
              <a:t>could </a:t>
            </a:r>
            <a:r>
              <a:rPr sz="2100" spc="-11" dirty="0">
                <a:latin typeface="Calibri"/>
                <a:cs typeface="Calibri"/>
              </a:rPr>
              <a:t>just define </a:t>
            </a:r>
            <a:r>
              <a:rPr sz="2100" spc="-8" dirty="0">
                <a:latin typeface="Calibri"/>
                <a:cs typeface="Calibri"/>
              </a:rPr>
              <a:t>reality </a:t>
            </a:r>
            <a:r>
              <a:rPr sz="2100" spc="-4" dirty="0">
                <a:latin typeface="Calibri"/>
                <a:cs typeface="Calibri"/>
              </a:rPr>
              <a:t>as </a:t>
            </a:r>
            <a:r>
              <a:rPr sz="2100" spc="-11" dirty="0">
                <a:latin typeface="Calibri"/>
                <a:cs typeface="Calibri"/>
              </a:rPr>
              <a:t>whatever </a:t>
            </a:r>
            <a:r>
              <a:rPr sz="2100" spc="-83" dirty="0">
                <a:latin typeface="Calibri"/>
                <a:cs typeface="Calibri"/>
              </a:rPr>
              <a:t>TA </a:t>
            </a:r>
            <a:r>
              <a:rPr sz="2100" spc="-4" dirty="0">
                <a:latin typeface="Calibri"/>
                <a:cs typeface="Calibri"/>
              </a:rPr>
              <a:t>said it</a:t>
            </a:r>
            <a:r>
              <a:rPr sz="2100" spc="217" dirty="0">
                <a:latin typeface="Calibri"/>
                <a:cs typeface="Calibri"/>
              </a:rPr>
              <a:t> </a:t>
            </a:r>
            <a:r>
              <a:rPr sz="2100" spc="-11" dirty="0">
                <a:latin typeface="Calibri"/>
                <a:cs typeface="Calibri"/>
              </a:rPr>
              <a:t>was.</a:t>
            </a:r>
            <a:endParaRPr sz="2100">
              <a:latin typeface="Calibri"/>
              <a:cs typeface="Calibri"/>
            </a:endParaRPr>
          </a:p>
          <a:p>
            <a:pPr marL="180975" indent="-171450">
              <a:spcBef>
                <a:spcPts val="495"/>
              </a:spcBef>
              <a:buFont typeface="Arial"/>
              <a:buChar char="•"/>
              <a:tabLst>
                <a:tab pos="180975" algn="l"/>
              </a:tabLst>
            </a:pPr>
            <a:r>
              <a:rPr sz="2100" spc="-15" dirty="0">
                <a:latin typeface="Calibri"/>
                <a:cs typeface="Calibri"/>
              </a:rPr>
              <a:t>For </a:t>
            </a:r>
            <a:r>
              <a:rPr sz="2100" spc="-4" dirty="0">
                <a:latin typeface="Calibri"/>
                <a:cs typeface="Calibri"/>
              </a:rPr>
              <a:t>a </a:t>
            </a:r>
            <a:r>
              <a:rPr sz="2100" spc="-11" dirty="0">
                <a:latin typeface="Calibri"/>
                <a:cs typeface="Calibri"/>
              </a:rPr>
              <a:t>payment </a:t>
            </a:r>
            <a:r>
              <a:rPr sz="2100" spc="-19" dirty="0">
                <a:latin typeface="Calibri"/>
                <a:cs typeface="Calibri"/>
              </a:rPr>
              <a:t>system, </a:t>
            </a:r>
            <a:r>
              <a:rPr sz="2100" spc="-4" dirty="0">
                <a:latin typeface="Calibri"/>
                <a:cs typeface="Calibri"/>
              </a:rPr>
              <a:t>imagine </a:t>
            </a:r>
            <a:r>
              <a:rPr sz="2100" spc="-83" dirty="0">
                <a:latin typeface="Calibri"/>
                <a:cs typeface="Calibri"/>
              </a:rPr>
              <a:t>TA </a:t>
            </a:r>
            <a:r>
              <a:rPr sz="2100" spc="-4" dirty="0">
                <a:latin typeface="Calibri"/>
                <a:cs typeface="Calibri"/>
              </a:rPr>
              <a:t>as the</a:t>
            </a:r>
            <a:r>
              <a:rPr sz="2100" spc="161" dirty="0">
                <a:latin typeface="Calibri"/>
                <a:cs typeface="Calibri"/>
              </a:rPr>
              <a:t> </a:t>
            </a:r>
            <a:r>
              <a:rPr sz="2100" spc="-8" dirty="0">
                <a:latin typeface="Calibri"/>
                <a:cs typeface="Calibri"/>
              </a:rPr>
              <a:t>bank</a:t>
            </a:r>
            <a:endParaRPr sz="2100">
              <a:latin typeface="Calibri"/>
              <a:cs typeface="Calibri"/>
            </a:endParaRPr>
          </a:p>
          <a:p>
            <a:pPr marL="523875" lvl="1" indent="-171450">
              <a:spcBef>
                <a:spcPts val="184"/>
              </a:spcBef>
              <a:buFont typeface="Arial"/>
              <a:buChar char="•"/>
              <a:tabLst>
                <a:tab pos="524351" algn="l"/>
              </a:tabLst>
            </a:pPr>
            <a:r>
              <a:rPr sz="1800" dirty="0">
                <a:latin typeface="Calibri"/>
                <a:cs typeface="Calibri"/>
              </a:rPr>
              <a:t>Bank </a:t>
            </a:r>
            <a:r>
              <a:rPr sz="1800" spc="-8" dirty="0">
                <a:latin typeface="Calibri"/>
                <a:cs typeface="Calibri"/>
              </a:rPr>
              <a:t>provides </a:t>
            </a:r>
            <a:r>
              <a:rPr sz="1800" dirty="0">
                <a:latin typeface="Calibri"/>
                <a:cs typeface="Calibri"/>
              </a:rPr>
              <a:t>the </a:t>
            </a:r>
            <a:r>
              <a:rPr sz="1800" spc="-8" dirty="0">
                <a:latin typeface="Calibri"/>
                <a:cs typeface="Calibri"/>
              </a:rPr>
              <a:t>official </a:t>
            </a:r>
            <a:r>
              <a:rPr sz="1800" spc="-4" dirty="0">
                <a:latin typeface="Calibri"/>
                <a:cs typeface="Calibri"/>
              </a:rPr>
              <a:t>sequence of transactions and </a:t>
            </a:r>
            <a:r>
              <a:rPr sz="1800" spc="-8" dirty="0">
                <a:latin typeface="Calibri"/>
                <a:cs typeface="Calibri"/>
              </a:rPr>
              <a:t>account</a:t>
            </a:r>
            <a:r>
              <a:rPr sz="1800" spc="-15" dirty="0">
                <a:latin typeface="Calibri"/>
                <a:cs typeface="Calibri"/>
              </a:rPr>
              <a:t> </a:t>
            </a:r>
            <a:r>
              <a:rPr sz="1800" spc="-4" dirty="0">
                <a:latin typeface="Calibri"/>
                <a:cs typeface="Calibri"/>
              </a:rPr>
              <a:t>balances</a:t>
            </a:r>
            <a:endParaRPr sz="1800">
              <a:latin typeface="Calibri"/>
              <a:cs typeface="Calibri"/>
            </a:endParaRPr>
          </a:p>
          <a:p>
            <a:pPr marL="523875" lvl="1" indent="-171450">
              <a:spcBef>
                <a:spcPts val="153"/>
              </a:spcBef>
              <a:buFont typeface="Arial"/>
              <a:buChar char="•"/>
              <a:tabLst>
                <a:tab pos="524351" algn="l"/>
              </a:tabLst>
            </a:pPr>
            <a:r>
              <a:rPr sz="1800" dirty="0">
                <a:latin typeface="Calibri"/>
                <a:cs typeface="Calibri"/>
              </a:rPr>
              <a:t>When </a:t>
            </a:r>
            <a:r>
              <a:rPr sz="1800" spc="-8" dirty="0">
                <a:latin typeface="Calibri"/>
                <a:cs typeface="Calibri"/>
              </a:rPr>
              <a:t>you </a:t>
            </a:r>
            <a:r>
              <a:rPr sz="1800" spc="-11" dirty="0">
                <a:latin typeface="Calibri"/>
                <a:cs typeface="Calibri"/>
              </a:rPr>
              <a:t>want to </a:t>
            </a:r>
            <a:r>
              <a:rPr sz="1800" spc="-4" dirty="0">
                <a:latin typeface="Calibri"/>
                <a:cs typeface="Calibri"/>
              </a:rPr>
              <a:t>spend </a:t>
            </a:r>
            <a:r>
              <a:rPr sz="1800" spc="-8" dirty="0">
                <a:latin typeface="Calibri"/>
                <a:cs typeface="Calibri"/>
              </a:rPr>
              <a:t>your </a:t>
            </a:r>
            <a:r>
              <a:rPr sz="1800" spc="-23" dirty="0">
                <a:latin typeface="Calibri"/>
                <a:cs typeface="Calibri"/>
              </a:rPr>
              <a:t>money, </a:t>
            </a:r>
            <a:r>
              <a:rPr sz="1800" spc="-8" dirty="0">
                <a:latin typeface="Calibri"/>
                <a:cs typeface="Calibri"/>
              </a:rPr>
              <a:t>you </a:t>
            </a:r>
            <a:r>
              <a:rPr sz="1800" spc="-4" dirty="0">
                <a:latin typeface="Calibri"/>
                <a:cs typeface="Calibri"/>
              </a:rPr>
              <a:t>send </a:t>
            </a:r>
            <a:r>
              <a:rPr sz="1800" dirty="0">
                <a:latin typeface="Calibri"/>
                <a:cs typeface="Calibri"/>
              </a:rPr>
              <a:t>a </a:t>
            </a:r>
            <a:r>
              <a:rPr sz="1800" spc="-4" dirty="0">
                <a:latin typeface="Calibri"/>
                <a:cs typeface="Calibri"/>
              </a:rPr>
              <a:t>message </a:t>
            </a:r>
            <a:r>
              <a:rPr sz="1800" spc="-11" dirty="0">
                <a:latin typeface="Calibri"/>
                <a:cs typeface="Calibri"/>
              </a:rPr>
              <a:t>to</a:t>
            </a:r>
            <a:r>
              <a:rPr sz="1800" spc="-19" dirty="0">
                <a:latin typeface="Calibri"/>
                <a:cs typeface="Calibri"/>
              </a:rPr>
              <a:t> </a:t>
            </a:r>
            <a:r>
              <a:rPr sz="1800" spc="-4" dirty="0">
                <a:latin typeface="Calibri"/>
                <a:cs typeface="Calibri"/>
              </a:rPr>
              <a:t>bank</a:t>
            </a:r>
            <a:endParaRPr sz="1800">
              <a:latin typeface="Calibri"/>
              <a:cs typeface="Calibri"/>
            </a:endParaRPr>
          </a:p>
          <a:p>
            <a:pPr marL="523875" lvl="1" indent="-171450">
              <a:spcBef>
                <a:spcPts val="161"/>
              </a:spcBef>
              <a:buFont typeface="Arial"/>
              <a:buChar char="•"/>
              <a:tabLst>
                <a:tab pos="524351" algn="l"/>
              </a:tabLst>
            </a:pPr>
            <a:r>
              <a:rPr sz="1800" dirty="0">
                <a:latin typeface="Calibri"/>
                <a:cs typeface="Calibri"/>
              </a:rPr>
              <a:t>Bank </a:t>
            </a:r>
            <a:r>
              <a:rPr sz="1800" spc="-4" dirty="0">
                <a:latin typeface="Calibri"/>
                <a:cs typeface="Calibri"/>
              </a:rPr>
              <a:t>permits </a:t>
            </a:r>
            <a:r>
              <a:rPr sz="1800" spc="-8" dirty="0">
                <a:latin typeface="Calibri"/>
                <a:cs typeface="Calibri"/>
              </a:rPr>
              <a:t>transaction </a:t>
            </a:r>
            <a:r>
              <a:rPr sz="1800" dirty="0">
                <a:latin typeface="Calibri"/>
                <a:cs typeface="Calibri"/>
              </a:rPr>
              <a:t>if </a:t>
            </a:r>
            <a:r>
              <a:rPr sz="1800" spc="-8" dirty="0">
                <a:latin typeface="Calibri"/>
                <a:cs typeface="Calibri"/>
              </a:rPr>
              <a:t>you </a:t>
            </a:r>
            <a:r>
              <a:rPr sz="1800" spc="-15" dirty="0">
                <a:latin typeface="Calibri"/>
                <a:cs typeface="Calibri"/>
              </a:rPr>
              <a:t>have </a:t>
            </a:r>
            <a:r>
              <a:rPr sz="1800" spc="-23" dirty="0">
                <a:latin typeface="Calibri"/>
                <a:cs typeface="Calibri"/>
              </a:rPr>
              <a:t>money, </a:t>
            </a:r>
            <a:r>
              <a:rPr sz="1800" spc="-4" dirty="0">
                <a:latin typeface="Calibri"/>
                <a:cs typeface="Calibri"/>
              </a:rPr>
              <a:t>and </a:t>
            </a:r>
            <a:r>
              <a:rPr sz="1800" spc="-8" dirty="0">
                <a:latin typeface="Calibri"/>
                <a:cs typeface="Calibri"/>
              </a:rPr>
              <a:t>updates account</a:t>
            </a:r>
            <a:r>
              <a:rPr sz="1800" spc="-15" dirty="0">
                <a:latin typeface="Calibri"/>
                <a:cs typeface="Calibri"/>
              </a:rPr>
              <a:t> </a:t>
            </a:r>
            <a:r>
              <a:rPr sz="1800" spc="-4" dirty="0">
                <a:latin typeface="Calibri"/>
                <a:cs typeface="Calibri"/>
              </a:rPr>
              <a:t>balances.</a:t>
            </a:r>
            <a:endParaRPr sz="1800">
              <a:latin typeface="Calibri"/>
              <a:cs typeface="Calibri"/>
            </a:endParaRPr>
          </a:p>
        </p:txBody>
      </p:sp>
    </p:spTree>
    <p:extLst>
      <p:ext uri="{BB962C8B-B14F-4D97-AF65-F5344CB8AC3E}">
        <p14:creationId xmlns:p14="http://schemas.microsoft.com/office/powerpoint/2010/main" val="37336786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152400"/>
            <a:ext cx="85344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23" dirty="0"/>
              <a:t>Why </a:t>
            </a:r>
            <a:r>
              <a:rPr sz="3300" spc="-4" dirty="0"/>
              <a:t>not </a:t>
            </a:r>
            <a:r>
              <a:rPr sz="3300" spc="-11" dirty="0"/>
              <a:t>just </a:t>
            </a:r>
            <a:r>
              <a:rPr sz="3300" spc="-26" dirty="0"/>
              <a:t>have </a:t>
            </a:r>
            <a:r>
              <a:rPr sz="3300" dirty="0"/>
              <a:t>a </a:t>
            </a:r>
            <a:r>
              <a:rPr sz="3300" spc="-11" dirty="0"/>
              <a:t>trusted </a:t>
            </a:r>
            <a:r>
              <a:rPr sz="3300" spc="-45" dirty="0"/>
              <a:t>arbiter,</a:t>
            </a:r>
            <a:r>
              <a:rPr sz="3300" spc="64" dirty="0"/>
              <a:t> </a:t>
            </a:r>
            <a:r>
              <a:rPr sz="3300" dirty="0"/>
              <a:t>then?</a:t>
            </a:r>
          </a:p>
        </p:txBody>
      </p:sp>
      <p:sp>
        <p:nvSpPr>
          <p:cNvPr id="3" name="object 3"/>
          <p:cNvSpPr txBox="1"/>
          <p:nvPr/>
        </p:nvSpPr>
        <p:spPr>
          <a:xfrm>
            <a:off x="687704" y="2174674"/>
            <a:ext cx="7024688" cy="2265844"/>
          </a:xfrm>
          <a:prstGeom prst="rect">
            <a:avLst/>
          </a:prstGeom>
        </p:spPr>
        <p:txBody>
          <a:bodyPr vert="horz" wrap="square" lIns="0" tIns="36671" rIns="0" bIns="0" rtlCol="0">
            <a:spAutoFit/>
          </a:bodyPr>
          <a:lstStyle/>
          <a:p>
            <a:pPr marL="395764" indent="-386238">
              <a:spcBef>
                <a:spcPts val="289"/>
              </a:spcBef>
              <a:buAutoNum type="arabicPeriod"/>
              <a:tabLst>
                <a:tab pos="395764" algn="l"/>
                <a:tab pos="396240" algn="l"/>
              </a:tabLst>
            </a:pPr>
            <a:r>
              <a:rPr sz="2100" spc="-8" dirty="0">
                <a:latin typeface="Calibri"/>
                <a:cs typeface="Calibri"/>
              </a:rPr>
              <a:t>Single </a:t>
            </a:r>
            <a:r>
              <a:rPr sz="2100" spc="-11" dirty="0">
                <a:latin typeface="Calibri"/>
                <a:cs typeface="Calibri"/>
              </a:rPr>
              <a:t>point </a:t>
            </a:r>
            <a:r>
              <a:rPr sz="2100" spc="-4" dirty="0">
                <a:latin typeface="Calibri"/>
                <a:cs typeface="Calibri"/>
              </a:rPr>
              <a:t>of</a:t>
            </a:r>
            <a:r>
              <a:rPr sz="2100" spc="19" dirty="0">
                <a:latin typeface="Calibri"/>
                <a:cs typeface="Calibri"/>
              </a:rPr>
              <a:t> </a:t>
            </a:r>
            <a:r>
              <a:rPr sz="2100" spc="-19" dirty="0">
                <a:latin typeface="Calibri"/>
                <a:cs typeface="Calibri"/>
              </a:rPr>
              <a:t>failure</a:t>
            </a:r>
            <a:endParaRPr sz="2100">
              <a:latin typeface="Calibri"/>
              <a:cs typeface="Calibri"/>
            </a:endParaRPr>
          </a:p>
          <a:p>
            <a:pPr marL="523875" lvl="1" indent="-171450">
              <a:spcBef>
                <a:spcPts val="184"/>
              </a:spcBef>
              <a:buFont typeface="Arial"/>
              <a:buChar char="•"/>
              <a:tabLst>
                <a:tab pos="524351" algn="l"/>
              </a:tabLst>
            </a:pPr>
            <a:r>
              <a:rPr sz="1800" dirty="0">
                <a:latin typeface="Calibri"/>
                <a:cs typeface="Calibri"/>
              </a:rPr>
              <a:t>If the </a:t>
            </a:r>
            <a:r>
              <a:rPr sz="1800" spc="-75" dirty="0">
                <a:latin typeface="Calibri"/>
                <a:cs typeface="Calibri"/>
              </a:rPr>
              <a:t>TA </a:t>
            </a:r>
            <a:r>
              <a:rPr sz="1800" spc="-8" dirty="0">
                <a:latin typeface="Calibri"/>
                <a:cs typeface="Calibri"/>
              </a:rPr>
              <a:t>goes down </a:t>
            </a:r>
            <a:r>
              <a:rPr sz="1800" spc="-15" dirty="0">
                <a:latin typeface="Calibri"/>
                <a:cs typeface="Calibri"/>
              </a:rPr>
              <a:t>for </a:t>
            </a:r>
            <a:r>
              <a:rPr sz="1800" dirty="0">
                <a:latin typeface="Calibri"/>
                <a:cs typeface="Calibri"/>
              </a:rPr>
              <a:t>a </a:t>
            </a:r>
            <a:r>
              <a:rPr sz="1800" spc="-4" dirty="0">
                <a:latin typeface="Calibri"/>
                <a:cs typeface="Calibri"/>
              </a:rPr>
              <a:t>week, </a:t>
            </a:r>
            <a:r>
              <a:rPr sz="1800" dirty="0">
                <a:latin typeface="Calibri"/>
                <a:cs typeface="Calibri"/>
              </a:rPr>
              <a:t>the </a:t>
            </a:r>
            <a:r>
              <a:rPr sz="1800" spc="-19" dirty="0">
                <a:latin typeface="Calibri"/>
                <a:cs typeface="Calibri"/>
              </a:rPr>
              <a:t>system </a:t>
            </a:r>
            <a:r>
              <a:rPr sz="1800" spc="-15" dirty="0">
                <a:latin typeface="Calibri"/>
                <a:cs typeface="Calibri"/>
              </a:rPr>
              <a:t>stops</a:t>
            </a:r>
            <a:r>
              <a:rPr sz="1800" spc="75" dirty="0">
                <a:latin typeface="Calibri"/>
                <a:cs typeface="Calibri"/>
              </a:rPr>
              <a:t> </a:t>
            </a:r>
            <a:r>
              <a:rPr sz="1800" spc="-8" dirty="0">
                <a:latin typeface="Calibri"/>
                <a:cs typeface="Calibri"/>
              </a:rPr>
              <a:t>working!</a:t>
            </a:r>
            <a:endParaRPr sz="1800">
              <a:latin typeface="Calibri"/>
              <a:cs typeface="Calibri"/>
            </a:endParaRPr>
          </a:p>
          <a:p>
            <a:pPr marL="395764" indent="-386238">
              <a:spcBef>
                <a:spcPts val="476"/>
              </a:spcBef>
              <a:buAutoNum type="arabicPeriod"/>
              <a:tabLst>
                <a:tab pos="395764" algn="l"/>
                <a:tab pos="396240" algn="l"/>
              </a:tabLst>
            </a:pPr>
            <a:r>
              <a:rPr sz="2100" spc="-11" dirty="0">
                <a:latin typeface="Calibri"/>
                <a:cs typeface="Calibri"/>
              </a:rPr>
              <a:t>Concentration </a:t>
            </a:r>
            <a:r>
              <a:rPr sz="2100" spc="-4" dirty="0">
                <a:latin typeface="Calibri"/>
                <a:cs typeface="Calibri"/>
              </a:rPr>
              <a:t>of</a:t>
            </a:r>
            <a:r>
              <a:rPr sz="2100" spc="11" dirty="0">
                <a:latin typeface="Calibri"/>
                <a:cs typeface="Calibri"/>
              </a:rPr>
              <a:t> </a:t>
            </a:r>
            <a:r>
              <a:rPr sz="2100" spc="-11" dirty="0">
                <a:latin typeface="Calibri"/>
                <a:cs typeface="Calibri"/>
              </a:rPr>
              <a:t>power</a:t>
            </a:r>
            <a:endParaRPr sz="2100">
              <a:latin typeface="Calibri"/>
              <a:cs typeface="Calibri"/>
            </a:endParaRPr>
          </a:p>
          <a:p>
            <a:pPr marL="523875" lvl="1" indent="-171450">
              <a:spcBef>
                <a:spcPts val="183"/>
              </a:spcBef>
              <a:buFont typeface="Arial"/>
              <a:buChar char="•"/>
              <a:tabLst>
                <a:tab pos="524351" algn="l"/>
              </a:tabLst>
            </a:pPr>
            <a:r>
              <a:rPr sz="1800" spc="-4" dirty="0">
                <a:latin typeface="Calibri"/>
                <a:cs typeface="Calibri"/>
              </a:rPr>
              <a:t>“He </a:t>
            </a:r>
            <a:r>
              <a:rPr sz="1800" dirty="0">
                <a:latin typeface="Calibri"/>
                <a:cs typeface="Calibri"/>
              </a:rPr>
              <a:t>who </a:t>
            </a:r>
            <a:r>
              <a:rPr sz="1800" spc="-11" dirty="0">
                <a:latin typeface="Calibri"/>
                <a:cs typeface="Calibri"/>
              </a:rPr>
              <a:t>controls </a:t>
            </a:r>
            <a:r>
              <a:rPr sz="1800" dirty="0">
                <a:latin typeface="Calibri"/>
                <a:cs typeface="Calibri"/>
              </a:rPr>
              <a:t>the </a:t>
            </a:r>
            <a:r>
              <a:rPr sz="1800" spc="-8" dirty="0">
                <a:latin typeface="Calibri"/>
                <a:cs typeface="Calibri"/>
              </a:rPr>
              <a:t>past, </a:t>
            </a:r>
            <a:r>
              <a:rPr sz="1800" spc="-11" dirty="0">
                <a:latin typeface="Calibri"/>
                <a:cs typeface="Calibri"/>
              </a:rPr>
              <a:t>controls </a:t>
            </a:r>
            <a:r>
              <a:rPr sz="1800" dirty="0">
                <a:latin typeface="Calibri"/>
                <a:cs typeface="Calibri"/>
              </a:rPr>
              <a:t>the</a:t>
            </a:r>
            <a:r>
              <a:rPr sz="1800" spc="-30" dirty="0">
                <a:latin typeface="Calibri"/>
                <a:cs typeface="Calibri"/>
              </a:rPr>
              <a:t> </a:t>
            </a:r>
            <a:r>
              <a:rPr sz="1800" spc="-8" dirty="0">
                <a:latin typeface="Calibri"/>
                <a:cs typeface="Calibri"/>
              </a:rPr>
              <a:t>future”</a:t>
            </a:r>
            <a:endParaRPr sz="1800">
              <a:latin typeface="Calibri"/>
              <a:cs typeface="Calibri"/>
            </a:endParaRPr>
          </a:p>
          <a:p>
            <a:pPr marL="523875" marR="3810" lvl="1" indent="-171450">
              <a:lnSpc>
                <a:spcPts val="1943"/>
              </a:lnSpc>
              <a:spcBef>
                <a:spcPts val="409"/>
              </a:spcBef>
              <a:buFont typeface="Arial"/>
              <a:buChar char="•"/>
              <a:tabLst>
                <a:tab pos="524351" algn="l"/>
              </a:tabLst>
            </a:pPr>
            <a:r>
              <a:rPr sz="1800" spc="-75" dirty="0">
                <a:latin typeface="Calibri"/>
                <a:cs typeface="Calibri"/>
              </a:rPr>
              <a:t>TA </a:t>
            </a:r>
            <a:r>
              <a:rPr sz="1800" spc="-8" dirty="0">
                <a:latin typeface="Calibri"/>
                <a:cs typeface="Calibri"/>
              </a:rPr>
              <a:t>can </a:t>
            </a:r>
            <a:r>
              <a:rPr sz="1800" spc="-4" dirty="0">
                <a:latin typeface="Calibri"/>
                <a:cs typeface="Calibri"/>
              </a:rPr>
              <a:t>censor transactions, </a:t>
            </a:r>
            <a:r>
              <a:rPr sz="1800" dirty="0">
                <a:latin typeface="Calibri"/>
                <a:cs typeface="Calibri"/>
              </a:rPr>
              <a:t>impose </a:t>
            </a:r>
            <a:r>
              <a:rPr sz="1800" spc="-8" dirty="0">
                <a:latin typeface="Calibri"/>
                <a:cs typeface="Calibri"/>
              </a:rPr>
              <a:t>new conditions </a:t>
            </a:r>
            <a:r>
              <a:rPr sz="1800" spc="-11" dirty="0">
                <a:latin typeface="Calibri"/>
                <a:cs typeface="Calibri"/>
              </a:rPr>
              <a:t>to </a:t>
            </a:r>
            <a:r>
              <a:rPr sz="1800" spc="-8" dirty="0">
                <a:latin typeface="Calibri"/>
                <a:cs typeface="Calibri"/>
              </a:rPr>
              <a:t>get </a:t>
            </a:r>
            <a:r>
              <a:rPr sz="1800" spc="-4" dirty="0">
                <a:latin typeface="Calibri"/>
                <a:cs typeface="Calibri"/>
              </a:rPr>
              <a:t>transactions  </a:t>
            </a:r>
            <a:r>
              <a:rPr sz="1800" dirty="0">
                <a:latin typeface="Calibri"/>
                <a:cs typeface="Calibri"/>
              </a:rPr>
              <a:t>included in </a:t>
            </a:r>
            <a:r>
              <a:rPr sz="1800" spc="-23" dirty="0">
                <a:latin typeface="Calibri"/>
                <a:cs typeface="Calibri"/>
              </a:rPr>
              <a:t>history,</a:t>
            </a:r>
            <a:r>
              <a:rPr sz="1800" spc="-30" dirty="0">
                <a:latin typeface="Calibri"/>
                <a:cs typeface="Calibri"/>
              </a:rPr>
              <a:t> </a:t>
            </a:r>
            <a:r>
              <a:rPr sz="1800" spc="-8" dirty="0">
                <a:latin typeface="Calibri"/>
                <a:cs typeface="Calibri"/>
              </a:rPr>
              <a:t>etc.</a:t>
            </a:r>
            <a:endParaRPr sz="1800">
              <a:latin typeface="Calibri"/>
              <a:cs typeface="Calibri"/>
            </a:endParaRPr>
          </a:p>
          <a:p>
            <a:pPr marL="395764" indent="-386238">
              <a:spcBef>
                <a:spcPts val="446"/>
              </a:spcBef>
              <a:buAutoNum type="arabicPeriod"/>
              <a:tabLst>
                <a:tab pos="395764" algn="l"/>
                <a:tab pos="396240" algn="l"/>
              </a:tabLst>
            </a:pPr>
            <a:r>
              <a:rPr sz="2100" spc="-11" dirty="0">
                <a:latin typeface="Calibri"/>
                <a:cs typeface="Calibri"/>
              </a:rPr>
              <a:t>Maybe </a:t>
            </a:r>
            <a:r>
              <a:rPr sz="2100" spc="-26" dirty="0">
                <a:latin typeface="Calibri"/>
                <a:cs typeface="Calibri"/>
              </a:rPr>
              <a:t>there’s </a:t>
            </a:r>
            <a:r>
              <a:rPr sz="2100" spc="-8" dirty="0">
                <a:latin typeface="Calibri"/>
                <a:cs typeface="Calibri"/>
              </a:rPr>
              <a:t>nobody </a:t>
            </a:r>
            <a:r>
              <a:rPr sz="2100" spc="-11" dirty="0">
                <a:latin typeface="Calibri"/>
                <a:cs typeface="Calibri"/>
              </a:rPr>
              <a:t>we </a:t>
            </a:r>
            <a:r>
              <a:rPr sz="2100" spc="-4" dirty="0">
                <a:latin typeface="Calibri"/>
                <a:cs typeface="Calibri"/>
              </a:rPr>
              <a:t>all</a:t>
            </a:r>
            <a:r>
              <a:rPr sz="2100" spc="64" dirty="0">
                <a:latin typeface="Calibri"/>
                <a:cs typeface="Calibri"/>
              </a:rPr>
              <a:t> </a:t>
            </a:r>
            <a:r>
              <a:rPr sz="2100" spc="-11" dirty="0">
                <a:latin typeface="Calibri"/>
                <a:cs typeface="Calibri"/>
              </a:rPr>
              <a:t>trust</a:t>
            </a:r>
            <a:endParaRPr sz="2100">
              <a:latin typeface="Calibri"/>
              <a:cs typeface="Calibri"/>
            </a:endParaRPr>
          </a:p>
        </p:txBody>
      </p:sp>
    </p:spTree>
    <p:extLst>
      <p:ext uri="{BB962C8B-B14F-4D97-AF65-F5344CB8AC3E}">
        <p14:creationId xmlns:p14="http://schemas.microsoft.com/office/powerpoint/2010/main" val="2665656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52400"/>
            <a:ext cx="86868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dirty="0"/>
              <a:t>So </a:t>
            </a:r>
            <a:r>
              <a:rPr sz="3300" spc="-8" dirty="0"/>
              <a:t>what </a:t>
            </a:r>
            <a:r>
              <a:rPr sz="3300" dirty="0"/>
              <a:t>does a </a:t>
            </a:r>
            <a:r>
              <a:rPr sz="3300" spc="-11" dirty="0"/>
              <a:t>blockchain </a:t>
            </a:r>
            <a:r>
              <a:rPr sz="3300" dirty="0"/>
              <a:t>buy us, </a:t>
            </a:r>
            <a:r>
              <a:rPr sz="3300" spc="-11" dirty="0"/>
              <a:t>again?</a:t>
            </a:r>
            <a:endParaRPr sz="3300" dirty="0"/>
          </a:p>
        </p:txBody>
      </p:sp>
      <p:sp>
        <p:nvSpPr>
          <p:cNvPr id="3" name="object 3"/>
          <p:cNvSpPr txBox="1"/>
          <p:nvPr/>
        </p:nvSpPr>
        <p:spPr>
          <a:xfrm>
            <a:off x="687704" y="2542108"/>
            <a:ext cx="5696426" cy="3077766"/>
          </a:xfrm>
          <a:prstGeom prst="rect">
            <a:avLst/>
          </a:prstGeom>
        </p:spPr>
        <p:txBody>
          <a:bodyPr vert="horz" wrap="square" lIns="0" tIns="45720" rIns="0" bIns="0" rtlCol="0">
            <a:spAutoFit/>
          </a:bodyPr>
          <a:lstStyle/>
          <a:p>
            <a:pPr marL="180975" indent="-171450">
              <a:spcBef>
                <a:spcPts val="360"/>
              </a:spcBef>
              <a:buFont typeface="Arial"/>
              <a:buChar char="•"/>
              <a:tabLst>
                <a:tab pos="180975" algn="l"/>
              </a:tabLst>
            </a:pPr>
            <a:r>
              <a:rPr sz="1950" spc="-4" dirty="0">
                <a:latin typeface="Calibri"/>
                <a:cs typeface="Calibri"/>
              </a:rPr>
              <a:t>Distributed</a:t>
            </a:r>
            <a:r>
              <a:rPr sz="1950" spc="-34" dirty="0">
                <a:latin typeface="Calibri"/>
                <a:cs typeface="Calibri"/>
              </a:rPr>
              <a:t> </a:t>
            </a:r>
            <a:r>
              <a:rPr sz="1950" spc="-15" dirty="0">
                <a:latin typeface="Calibri"/>
                <a:cs typeface="Calibri"/>
              </a:rPr>
              <a:t>system</a:t>
            </a:r>
            <a:endParaRPr sz="1950">
              <a:latin typeface="Calibri"/>
              <a:cs typeface="Calibri"/>
            </a:endParaRPr>
          </a:p>
          <a:p>
            <a:pPr marL="180975" indent="-171450">
              <a:spcBef>
                <a:spcPts val="289"/>
              </a:spcBef>
              <a:buFont typeface="Arial"/>
              <a:buChar char="•"/>
              <a:tabLst>
                <a:tab pos="180975" algn="l"/>
              </a:tabLst>
            </a:pPr>
            <a:r>
              <a:rPr sz="1950" spc="-38" dirty="0">
                <a:latin typeface="Calibri"/>
                <a:cs typeface="Calibri"/>
              </a:rPr>
              <a:t>We </a:t>
            </a:r>
            <a:r>
              <a:rPr sz="1950" spc="-4" dirty="0">
                <a:latin typeface="Calibri"/>
                <a:cs typeface="Calibri"/>
              </a:rPr>
              <a:t>don’t all trust </a:t>
            </a:r>
            <a:r>
              <a:rPr sz="1950" dirty="0">
                <a:latin typeface="Calibri"/>
                <a:cs typeface="Calibri"/>
              </a:rPr>
              <a:t>each </a:t>
            </a:r>
            <a:r>
              <a:rPr sz="1950" spc="-4" dirty="0">
                <a:latin typeface="Calibri"/>
                <a:cs typeface="Calibri"/>
              </a:rPr>
              <a:t>other or </a:t>
            </a:r>
            <a:r>
              <a:rPr sz="1950" spc="-11" dirty="0">
                <a:latin typeface="Calibri"/>
                <a:cs typeface="Calibri"/>
              </a:rPr>
              <a:t>any </a:t>
            </a:r>
            <a:r>
              <a:rPr sz="1950" spc="-4" dirty="0">
                <a:latin typeface="Calibri"/>
                <a:cs typeface="Calibri"/>
              </a:rPr>
              <a:t>single</a:t>
            </a:r>
            <a:r>
              <a:rPr sz="1950" spc="19" dirty="0">
                <a:latin typeface="Calibri"/>
                <a:cs typeface="Calibri"/>
              </a:rPr>
              <a:t> </a:t>
            </a:r>
            <a:r>
              <a:rPr sz="1950" spc="-4" dirty="0">
                <a:latin typeface="Calibri"/>
                <a:cs typeface="Calibri"/>
              </a:rPr>
              <a:t>entity</a:t>
            </a:r>
            <a:endParaRPr sz="1950">
              <a:latin typeface="Calibri"/>
              <a:cs typeface="Calibri"/>
            </a:endParaRPr>
          </a:p>
          <a:p>
            <a:pPr marL="180975" indent="-171450">
              <a:spcBef>
                <a:spcPts val="281"/>
              </a:spcBef>
              <a:buFont typeface="Arial"/>
              <a:buChar char="•"/>
              <a:tabLst>
                <a:tab pos="180975" algn="l"/>
              </a:tabLst>
            </a:pPr>
            <a:r>
              <a:rPr sz="1950" spc="-38" dirty="0">
                <a:latin typeface="Calibri"/>
                <a:cs typeface="Calibri"/>
              </a:rPr>
              <a:t>We </a:t>
            </a:r>
            <a:r>
              <a:rPr sz="1950" spc="-11" dirty="0">
                <a:latin typeface="Calibri"/>
                <a:cs typeface="Calibri"/>
              </a:rPr>
              <a:t>want to </a:t>
            </a:r>
            <a:r>
              <a:rPr sz="1950" spc="-8" dirty="0">
                <a:latin typeface="Calibri"/>
                <a:cs typeface="Calibri"/>
              </a:rPr>
              <a:t>agree </a:t>
            </a:r>
            <a:r>
              <a:rPr sz="1950" spc="-4" dirty="0">
                <a:latin typeface="Calibri"/>
                <a:cs typeface="Calibri"/>
              </a:rPr>
              <a:t>on</a:t>
            </a:r>
            <a:r>
              <a:rPr sz="1950" spc="38" dirty="0">
                <a:latin typeface="Calibri"/>
                <a:cs typeface="Calibri"/>
              </a:rPr>
              <a:t> </a:t>
            </a:r>
            <a:r>
              <a:rPr sz="1950" spc="-8" dirty="0">
                <a:latin typeface="Calibri"/>
                <a:cs typeface="Calibri"/>
              </a:rPr>
              <a:t>history</a:t>
            </a:r>
            <a:endParaRPr sz="1950">
              <a:latin typeface="Calibri"/>
              <a:cs typeface="Calibri"/>
            </a:endParaRPr>
          </a:p>
          <a:p>
            <a:pPr marL="180975" indent="-171450">
              <a:spcBef>
                <a:spcPts val="278"/>
              </a:spcBef>
              <a:buFont typeface="Arial"/>
              <a:buChar char="•"/>
              <a:tabLst>
                <a:tab pos="180975" algn="l"/>
              </a:tabLst>
            </a:pPr>
            <a:r>
              <a:rPr sz="1950" spc="-4" dirty="0">
                <a:latin typeface="Calibri"/>
                <a:cs typeface="Calibri"/>
              </a:rPr>
              <a:t>...so </a:t>
            </a:r>
            <a:r>
              <a:rPr sz="1950" spc="-11" dirty="0">
                <a:latin typeface="Calibri"/>
                <a:cs typeface="Calibri"/>
              </a:rPr>
              <a:t>we </a:t>
            </a:r>
            <a:r>
              <a:rPr sz="1950" spc="-8" dirty="0">
                <a:latin typeface="Calibri"/>
                <a:cs typeface="Calibri"/>
              </a:rPr>
              <a:t>can agree </a:t>
            </a:r>
            <a:r>
              <a:rPr sz="1950" spc="-4" dirty="0">
                <a:latin typeface="Calibri"/>
                <a:cs typeface="Calibri"/>
              </a:rPr>
              <a:t>on </a:t>
            </a:r>
            <a:r>
              <a:rPr sz="1950" dirty="0">
                <a:latin typeface="Calibri"/>
                <a:cs typeface="Calibri"/>
              </a:rPr>
              <a:t>the </a:t>
            </a:r>
            <a:r>
              <a:rPr sz="1950" spc="-19" dirty="0">
                <a:latin typeface="Calibri"/>
                <a:cs typeface="Calibri"/>
              </a:rPr>
              <a:t>state </a:t>
            </a:r>
            <a:r>
              <a:rPr sz="1950" spc="-4" dirty="0">
                <a:latin typeface="Calibri"/>
                <a:cs typeface="Calibri"/>
              </a:rPr>
              <a:t>of our</a:t>
            </a:r>
            <a:r>
              <a:rPr sz="1950" spc="11" dirty="0">
                <a:latin typeface="Calibri"/>
                <a:cs typeface="Calibri"/>
              </a:rPr>
              <a:t> </a:t>
            </a:r>
            <a:r>
              <a:rPr sz="1950" spc="-11" dirty="0">
                <a:latin typeface="Calibri"/>
                <a:cs typeface="Calibri"/>
              </a:rPr>
              <a:t>system...</a:t>
            </a:r>
            <a:endParaRPr sz="1950">
              <a:latin typeface="Calibri"/>
              <a:cs typeface="Calibri"/>
            </a:endParaRPr>
          </a:p>
          <a:p>
            <a:pPr marL="180975" indent="-171450">
              <a:spcBef>
                <a:spcPts val="289"/>
              </a:spcBef>
              <a:buFont typeface="Arial"/>
              <a:buChar char="•"/>
              <a:tabLst>
                <a:tab pos="180975" algn="l"/>
              </a:tabLst>
            </a:pPr>
            <a:r>
              <a:rPr sz="1950" spc="-4" dirty="0">
                <a:latin typeface="Calibri"/>
                <a:cs typeface="Calibri"/>
              </a:rPr>
              <a:t>...so </a:t>
            </a:r>
            <a:r>
              <a:rPr sz="1950" spc="-11" dirty="0">
                <a:latin typeface="Calibri"/>
                <a:cs typeface="Calibri"/>
              </a:rPr>
              <a:t>we </a:t>
            </a:r>
            <a:r>
              <a:rPr sz="1950" spc="-8" dirty="0">
                <a:latin typeface="Calibri"/>
                <a:cs typeface="Calibri"/>
              </a:rPr>
              <a:t>can </a:t>
            </a:r>
            <a:r>
              <a:rPr sz="1950" spc="-4" dirty="0">
                <a:latin typeface="Calibri"/>
                <a:cs typeface="Calibri"/>
              </a:rPr>
              <a:t>do</a:t>
            </a:r>
            <a:r>
              <a:rPr sz="1950" spc="8" dirty="0">
                <a:latin typeface="Calibri"/>
                <a:cs typeface="Calibri"/>
              </a:rPr>
              <a:t> </a:t>
            </a:r>
            <a:r>
              <a:rPr sz="1950" spc="-4" dirty="0">
                <a:latin typeface="Calibri"/>
                <a:cs typeface="Calibri"/>
              </a:rPr>
              <a:t>something.</a:t>
            </a:r>
            <a:endParaRPr sz="1950">
              <a:latin typeface="Calibri"/>
              <a:cs typeface="Calibri"/>
            </a:endParaRPr>
          </a:p>
          <a:p>
            <a:pPr>
              <a:lnSpc>
                <a:spcPct val="100000"/>
              </a:lnSpc>
            </a:pPr>
            <a:endParaRPr sz="2250">
              <a:latin typeface="Times New Roman"/>
              <a:cs typeface="Times New Roman"/>
            </a:endParaRPr>
          </a:p>
          <a:p>
            <a:pPr>
              <a:spcBef>
                <a:spcPts val="8"/>
              </a:spcBef>
            </a:pPr>
            <a:endParaRPr sz="2550">
              <a:latin typeface="Times New Roman"/>
              <a:cs typeface="Times New Roman"/>
            </a:endParaRPr>
          </a:p>
          <a:p>
            <a:pPr marL="9525"/>
            <a:r>
              <a:rPr sz="1950" b="1" i="1" spc="-34" dirty="0">
                <a:solidFill>
                  <a:srgbClr val="FF0000"/>
                </a:solidFill>
                <a:latin typeface="Calibri"/>
                <a:cs typeface="Calibri"/>
              </a:rPr>
              <a:t>We </a:t>
            </a:r>
            <a:r>
              <a:rPr sz="1950" b="1" i="1" spc="-4" dirty="0">
                <a:solidFill>
                  <a:srgbClr val="FF0000"/>
                </a:solidFill>
                <a:latin typeface="Calibri"/>
                <a:cs typeface="Calibri"/>
              </a:rPr>
              <a:t>get the functionality of </a:t>
            </a:r>
            <a:r>
              <a:rPr sz="1950" b="1" i="1" dirty="0">
                <a:solidFill>
                  <a:srgbClr val="FF0000"/>
                </a:solidFill>
                <a:latin typeface="Calibri"/>
                <a:cs typeface="Calibri"/>
              </a:rPr>
              <a:t>a </a:t>
            </a:r>
            <a:r>
              <a:rPr sz="1950" b="1" i="1" spc="-11" dirty="0">
                <a:solidFill>
                  <a:srgbClr val="FF0000"/>
                </a:solidFill>
                <a:latin typeface="Calibri"/>
                <a:cs typeface="Calibri"/>
              </a:rPr>
              <a:t>trusted</a:t>
            </a:r>
            <a:r>
              <a:rPr sz="1950" b="1" i="1" spc="38" dirty="0">
                <a:solidFill>
                  <a:srgbClr val="FF0000"/>
                </a:solidFill>
                <a:latin typeface="Calibri"/>
                <a:cs typeface="Calibri"/>
              </a:rPr>
              <a:t> </a:t>
            </a:r>
            <a:r>
              <a:rPr sz="1950" b="1" i="1" spc="-19" dirty="0">
                <a:solidFill>
                  <a:srgbClr val="FF0000"/>
                </a:solidFill>
                <a:latin typeface="Calibri"/>
                <a:cs typeface="Calibri"/>
              </a:rPr>
              <a:t>arbiter...</a:t>
            </a:r>
            <a:endParaRPr sz="1950">
              <a:latin typeface="Calibri"/>
              <a:cs typeface="Calibri"/>
            </a:endParaRPr>
          </a:p>
          <a:p>
            <a:pPr marL="2066925">
              <a:spcBef>
                <a:spcPts val="281"/>
              </a:spcBef>
            </a:pPr>
            <a:r>
              <a:rPr sz="1950" b="1" i="1" spc="-11" dirty="0">
                <a:solidFill>
                  <a:srgbClr val="FF0000"/>
                </a:solidFill>
                <a:latin typeface="Calibri"/>
                <a:cs typeface="Calibri"/>
              </a:rPr>
              <a:t>...without </a:t>
            </a:r>
            <a:r>
              <a:rPr sz="1950" b="1" i="1" spc="-4" dirty="0">
                <a:solidFill>
                  <a:srgbClr val="FF0000"/>
                </a:solidFill>
                <a:latin typeface="Calibri"/>
                <a:cs typeface="Calibri"/>
              </a:rPr>
              <a:t>needing </a:t>
            </a:r>
            <a:r>
              <a:rPr sz="1950" b="1" i="1" dirty="0">
                <a:solidFill>
                  <a:srgbClr val="FF0000"/>
                </a:solidFill>
                <a:latin typeface="Calibri"/>
                <a:cs typeface="Calibri"/>
              </a:rPr>
              <a:t>a </a:t>
            </a:r>
            <a:r>
              <a:rPr sz="1950" b="1" i="1" spc="-8" dirty="0">
                <a:solidFill>
                  <a:srgbClr val="FF0000"/>
                </a:solidFill>
                <a:latin typeface="Calibri"/>
                <a:cs typeface="Calibri"/>
              </a:rPr>
              <a:t>trusted</a:t>
            </a:r>
            <a:r>
              <a:rPr sz="1950" b="1" i="1" spc="-11" dirty="0">
                <a:solidFill>
                  <a:srgbClr val="FF0000"/>
                </a:solidFill>
                <a:latin typeface="Calibri"/>
                <a:cs typeface="Calibri"/>
              </a:rPr>
              <a:t> </a:t>
            </a:r>
            <a:r>
              <a:rPr sz="1950" b="1" i="1" spc="-4" dirty="0">
                <a:solidFill>
                  <a:srgbClr val="FF0000"/>
                </a:solidFill>
                <a:latin typeface="Calibri"/>
                <a:cs typeface="Calibri"/>
              </a:rPr>
              <a:t>arbiter</a:t>
            </a:r>
            <a:endParaRPr sz="1950">
              <a:latin typeface="Calibri"/>
              <a:cs typeface="Calibri"/>
            </a:endParaRPr>
          </a:p>
        </p:txBody>
      </p:sp>
    </p:spTree>
    <p:extLst>
      <p:ext uri="{BB962C8B-B14F-4D97-AF65-F5344CB8AC3E}">
        <p14:creationId xmlns:p14="http://schemas.microsoft.com/office/powerpoint/2010/main" val="56841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447" y="152400"/>
            <a:ext cx="8888506"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8" dirty="0"/>
              <a:t>How </a:t>
            </a:r>
            <a:r>
              <a:rPr sz="3300" dirty="0"/>
              <a:t>does it</a:t>
            </a:r>
            <a:r>
              <a:rPr sz="3300" spc="-23" dirty="0"/>
              <a:t> </a:t>
            </a:r>
            <a:r>
              <a:rPr sz="3300" spc="-11" dirty="0"/>
              <a:t>work?</a:t>
            </a:r>
            <a:endParaRPr sz="3300" dirty="0"/>
          </a:p>
        </p:txBody>
      </p:sp>
      <p:sp>
        <p:nvSpPr>
          <p:cNvPr id="3" name="object 3"/>
          <p:cNvSpPr txBox="1"/>
          <p:nvPr/>
        </p:nvSpPr>
        <p:spPr>
          <a:xfrm>
            <a:off x="609600" y="1676400"/>
            <a:ext cx="7503795" cy="3193599"/>
          </a:xfrm>
          <a:prstGeom prst="rect">
            <a:avLst/>
          </a:prstGeom>
        </p:spPr>
        <p:txBody>
          <a:bodyPr vert="horz" wrap="square" lIns="0" tIns="9049" rIns="0" bIns="0" rtlCol="0">
            <a:spAutoFit/>
          </a:bodyPr>
          <a:lstStyle/>
          <a:p>
            <a:pPr marL="180975" indent="-171450">
              <a:lnSpc>
                <a:spcPts val="2501"/>
              </a:lnSpc>
              <a:spcBef>
                <a:spcPts val="71"/>
              </a:spcBef>
              <a:buFont typeface="Arial"/>
              <a:buChar char="•"/>
              <a:tabLst>
                <a:tab pos="180975" algn="l"/>
              </a:tabLst>
            </a:pPr>
            <a:r>
              <a:rPr sz="2100" b="1" spc="-4" dirty="0">
                <a:latin typeface="Calibri"/>
                <a:cs typeface="Calibri"/>
              </a:rPr>
              <a:t>A </a:t>
            </a:r>
            <a:r>
              <a:rPr sz="2100" b="1" spc="-11" dirty="0">
                <a:latin typeface="Calibri"/>
                <a:cs typeface="Calibri"/>
              </a:rPr>
              <a:t>blockchain </a:t>
            </a:r>
            <a:r>
              <a:rPr sz="2100" b="1" spc="-4" dirty="0">
                <a:latin typeface="Calibri"/>
                <a:cs typeface="Calibri"/>
              </a:rPr>
              <a:t>is a sequence of hash-chained</a:t>
            </a:r>
            <a:r>
              <a:rPr sz="2100" b="1" spc="79" dirty="0">
                <a:latin typeface="Calibri"/>
                <a:cs typeface="Calibri"/>
              </a:rPr>
              <a:t> </a:t>
            </a:r>
            <a:r>
              <a:rPr sz="2100" b="1" spc="-11" dirty="0">
                <a:latin typeface="Calibri"/>
                <a:cs typeface="Calibri"/>
              </a:rPr>
              <a:t>records</a:t>
            </a:r>
            <a:endParaRPr sz="2100" dirty="0">
              <a:latin typeface="Calibri"/>
              <a:cs typeface="Calibri"/>
            </a:endParaRPr>
          </a:p>
          <a:p>
            <a:pPr marL="523875" lvl="1" indent="-171450">
              <a:lnSpc>
                <a:spcPts val="2141"/>
              </a:lnSpc>
              <a:buFont typeface="Arial"/>
              <a:buChar char="•"/>
              <a:tabLst>
                <a:tab pos="524351" algn="l"/>
              </a:tabLst>
            </a:pPr>
            <a:r>
              <a:rPr sz="1800" spc="-4" dirty="0">
                <a:latin typeface="Calibri"/>
                <a:cs typeface="Calibri"/>
              </a:rPr>
              <a:t>Once </a:t>
            </a:r>
            <a:r>
              <a:rPr sz="1800" spc="-15" dirty="0">
                <a:latin typeface="Calibri"/>
                <a:cs typeface="Calibri"/>
              </a:rPr>
              <a:t>you’ve </a:t>
            </a:r>
            <a:r>
              <a:rPr sz="1800" spc="-4" dirty="0">
                <a:latin typeface="Calibri"/>
                <a:cs typeface="Calibri"/>
              </a:rPr>
              <a:t>seen </a:t>
            </a:r>
            <a:r>
              <a:rPr sz="1800" spc="-15" dirty="0">
                <a:latin typeface="Calibri"/>
                <a:cs typeface="Calibri"/>
              </a:rPr>
              <a:t>record </a:t>
            </a:r>
            <a:r>
              <a:rPr sz="1800" dirty="0">
                <a:latin typeface="Calibri"/>
                <a:cs typeface="Calibri"/>
              </a:rPr>
              <a:t>N, </a:t>
            </a:r>
            <a:r>
              <a:rPr sz="1800" spc="-8" dirty="0">
                <a:latin typeface="Calibri"/>
                <a:cs typeface="Calibri"/>
              </a:rPr>
              <a:t>you can’t change </a:t>
            </a:r>
            <a:r>
              <a:rPr sz="1800" spc="-4" dirty="0">
                <a:latin typeface="Calibri"/>
                <a:cs typeface="Calibri"/>
              </a:rPr>
              <a:t>anything </a:t>
            </a:r>
            <a:r>
              <a:rPr sz="1800" dirty="0">
                <a:latin typeface="Calibri"/>
                <a:cs typeface="Calibri"/>
              </a:rPr>
              <a:t>in the</a:t>
            </a:r>
            <a:r>
              <a:rPr sz="1800" spc="19" dirty="0">
                <a:latin typeface="Calibri"/>
                <a:cs typeface="Calibri"/>
              </a:rPr>
              <a:t> </a:t>
            </a:r>
            <a:r>
              <a:rPr sz="1800" spc="-8" dirty="0">
                <a:latin typeface="Calibri"/>
                <a:cs typeface="Calibri"/>
              </a:rPr>
              <a:t>past.</a:t>
            </a:r>
            <a:endParaRPr sz="1800" dirty="0">
              <a:latin typeface="Calibri"/>
              <a:cs typeface="Calibri"/>
            </a:endParaRPr>
          </a:p>
          <a:p>
            <a:pPr marL="180975" indent="-171450">
              <a:lnSpc>
                <a:spcPts val="2497"/>
              </a:lnSpc>
              <a:spcBef>
                <a:spcPts val="233"/>
              </a:spcBef>
              <a:buFont typeface="Arial"/>
              <a:buChar char="•"/>
              <a:tabLst>
                <a:tab pos="180975" algn="l"/>
              </a:tabLst>
            </a:pPr>
            <a:r>
              <a:rPr sz="2100" b="1" spc="-4" dirty="0">
                <a:latin typeface="Calibri"/>
                <a:cs typeface="Calibri"/>
              </a:rPr>
              <a:t>Some </a:t>
            </a:r>
            <a:r>
              <a:rPr sz="2100" b="1" spc="-8" dirty="0">
                <a:latin typeface="Calibri"/>
                <a:cs typeface="Calibri"/>
              </a:rPr>
              <a:t>procedure </a:t>
            </a:r>
            <a:r>
              <a:rPr sz="2100" b="1" spc="-15" dirty="0">
                <a:latin typeface="Calibri"/>
                <a:cs typeface="Calibri"/>
              </a:rPr>
              <a:t>for </a:t>
            </a:r>
            <a:r>
              <a:rPr sz="2100" b="1" spc="-4" dirty="0">
                <a:latin typeface="Calibri"/>
                <a:cs typeface="Calibri"/>
              </a:rPr>
              <a:t>adding </a:t>
            </a:r>
            <a:r>
              <a:rPr sz="2100" b="1" spc="-8" dirty="0">
                <a:latin typeface="Calibri"/>
                <a:cs typeface="Calibri"/>
              </a:rPr>
              <a:t>blocks </a:t>
            </a:r>
            <a:r>
              <a:rPr sz="2100" b="1" spc="-11" dirty="0">
                <a:latin typeface="Calibri"/>
                <a:cs typeface="Calibri"/>
              </a:rPr>
              <a:t>to</a:t>
            </a:r>
            <a:r>
              <a:rPr sz="2100" b="1" spc="49" dirty="0">
                <a:latin typeface="Calibri"/>
                <a:cs typeface="Calibri"/>
              </a:rPr>
              <a:t> </a:t>
            </a:r>
            <a:r>
              <a:rPr sz="2100" b="1" spc="-11" dirty="0">
                <a:latin typeface="Calibri"/>
                <a:cs typeface="Calibri"/>
              </a:rPr>
              <a:t>blockchain</a:t>
            </a:r>
            <a:endParaRPr sz="2100" dirty="0">
              <a:latin typeface="Calibri"/>
              <a:cs typeface="Calibri"/>
            </a:endParaRPr>
          </a:p>
          <a:p>
            <a:pPr marL="523875" lvl="1" indent="-171450">
              <a:lnSpc>
                <a:spcPts val="2138"/>
              </a:lnSpc>
              <a:buFont typeface="Arial"/>
              <a:buChar char="•"/>
              <a:tabLst>
                <a:tab pos="524351" algn="l"/>
                <a:tab pos="2890361" algn="l"/>
              </a:tabLst>
            </a:pPr>
            <a:r>
              <a:rPr sz="1800" dirty="0">
                <a:latin typeface="Calibri"/>
                <a:cs typeface="Calibri"/>
              </a:rPr>
              <a:t>Who </a:t>
            </a:r>
            <a:r>
              <a:rPr sz="1800" spc="-8" dirty="0">
                <a:latin typeface="Calibri"/>
                <a:cs typeface="Calibri"/>
              </a:rPr>
              <a:t>gets </a:t>
            </a:r>
            <a:r>
              <a:rPr sz="1800" spc="-11" dirty="0">
                <a:latin typeface="Calibri"/>
                <a:cs typeface="Calibri"/>
              </a:rPr>
              <a:t>to</a:t>
            </a:r>
            <a:r>
              <a:rPr sz="1800" spc="-4" dirty="0">
                <a:latin typeface="Calibri"/>
                <a:cs typeface="Calibri"/>
              </a:rPr>
              <a:t> add</a:t>
            </a:r>
            <a:r>
              <a:rPr sz="1800" dirty="0">
                <a:latin typeface="Calibri"/>
                <a:cs typeface="Calibri"/>
              </a:rPr>
              <a:t> </a:t>
            </a:r>
            <a:r>
              <a:rPr sz="1800" spc="-8" dirty="0">
                <a:latin typeface="Calibri"/>
                <a:cs typeface="Calibri"/>
              </a:rPr>
              <a:t>blocks?	How </a:t>
            </a:r>
            <a:r>
              <a:rPr sz="1800" dirty="0">
                <a:latin typeface="Calibri"/>
                <a:cs typeface="Calibri"/>
              </a:rPr>
              <a:t>is it</a:t>
            </a:r>
            <a:r>
              <a:rPr sz="1800" spc="-23" dirty="0">
                <a:latin typeface="Calibri"/>
                <a:cs typeface="Calibri"/>
              </a:rPr>
              <a:t> </a:t>
            </a:r>
            <a:r>
              <a:rPr sz="1800" spc="-4" dirty="0">
                <a:latin typeface="Calibri"/>
                <a:cs typeface="Calibri"/>
              </a:rPr>
              <a:t>done?</a:t>
            </a:r>
            <a:endParaRPr sz="1800" dirty="0">
              <a:latin typeface="Calibri"/>
              <a:cs typeface="Calibri"/>
            </a:endParaRPr>
          </a:p>
          <a:p>
            <a:pPr marL="180975" indent="-171450">
              <a:lnSpc>
                <a:spcPts val="2497"/>
              </a:lnSpc>
              <a:spcBef>
                <a:spcPts val="233"/>
              </a:spcBef>
              <a:buFont typeface="Arial"/>
              <a:buChar char="•"/>
              <a:tabLst>
                <a:tab pos="180975" algn="l"/>
              </a:tabLst>
            </a:pPr>
            <a:r>
              <a:rPr sz="2100" b="1" spc="-19" dirty="0">
                <a:latin typeface="Calibri"/>
                <a:cs typeface="Calibri"/>
              </a:rPr>
              <a:t>Validity </a:t>
            </a:r>
            <a:r>
              <a:rPr sz="2100" b="1" spc="-4" dirty="0">
                <a:latin typeface="Calibri"/>
                <a:cs typeface="Calibri"/>
              </a:rPr>
              <a:t>conditions </a:t>
            </a:r>
            <a:r>
              <a:rPr sz="2100" b="1" spc="-15" dirty="0">
                <a:latin typeface="Calibri"/>
                <a:cs typeface="Calibri"/>
              </a:rPr>
              <a:t>for </a:t>
            </a:r>
            <a:r>
              <a:rPr sz="2100" b="1" spc="-8" dirty="0">
                <a:latin typeface="Calibri"/>
                <a:cs typeface="Calibri"/>
              </a:rPr>
              <a:t>new</a:t>
            </a:r>
            <a:r>
              <a:rPr sz="2100" b="1" spc="75" dirty="0">
                <a:latin typeface="Calibri"/>
                <a:cs typeface="Calibri"/>
              </a:rPr>
              <a:t> </a:t>
            </a:r>
            <a:r>
              <a:rPr sz="2100" b="1" spc="-8" dirty="0">
                <a:latin typeface="Calibri"/>
                <a:cs typeface="Calibri"/>
              </a:rPr>
              <a:t>blocks</a:t>
            </a:r>
            <a:endParaRPr sz="2100" dirty="0">
              <a:latin typeface="Calibri"/>
              <a:cs typeface="Calibri"/>
            </a:endParaRPr>
          </a:p>
          <a:p>
            <a:pPr marL="523875" lvl="1" indent="-171450">
              <a:lnSpc>
                <a:spcPts val="2108"/>
              </a:lnSpc>
              <a:buFont typeface="Arial"/>
              <a:buChar char="•"/>
              <a:tabLst>
                <a:tab pos="524351" algn="l"/>
                <a:tab pos="2727008" algn="l"/>
                <a:tab pos="5591175" algn="l"/>
              </a:tabLst>
            </a:pPr>
            <a:r>
              <a:rPr sz="1800" spc="-11" dirty="0">
                <a:latin typeface="Calibri"/>
                <a:cs typeface="Calibri"/>
              </a:rPr>
              <a:t>Are</a:t>
            </a:r>
            <a:r>
              <a:rPr sz="1800" dirty="0">
                <a:latin typeface="Calibri"/>
                <a:cs typeface="Calibri"/>
              </a:rPr>
              <a:t> </a:t>
            </a:r>
            <a:r>
              <a:rPr sz="1800" spc="-4" dirty="0">
                <a:latin typeface="Calibri"/>
                <a:cs typeface="Calibri"/>
              </a:rPr>
              <a:t>transactions</a:t>
            </a:r>
            <a:r>
              <a:rPr sz="1800" spc="-23" dirty="0">
                <a:latin typeface="Calibri"/>
                <a:cs typeface="Calibri"/>
              </a:rPr>
              <a:t> </a:t>
            </a:r>
            <a:r>
              <a:rPr sz="1800" spc="-8" dirty="0">
                <a:latin typeface="Calibri"/>
                <a:cs typeface="Calibri"/>
              </a:rPr>
              <a:t>valid?	Are digital</a:t>
            </a:r>
            <a:r>
              <a:rPr sz="1800" dirty="0">
                <a:latin typeface="Calibri"/>
                <a:cs typeface="Calibri"/>
              </a:rPr>
              <a:t> </a:t>
            </a:r>
            <a:r>
              <a:rPr sz="1800" spc="-8" dirty="0">
                <a:latin typeface="Calibri"/>
                <a:cs typeface="Calibri"/>
              </a:rPr>
              <a:t>signatures</a:t>
            </a:r>
            <a:r>
              <a:rPr sz="1800" dirty="0">
                <a:latin typeface="Calibri"/>
                <a:cs typeface="Calibri"/>
              </a:rPr>
              <a:t> </a:t>
            </a:r>
            <a:r>
              <a:rPr sz="1800" spc="-8" dirty="0">
                <a:latin typeface="Calibri"/>
                <a:cs typeface="Calibri"/>
              </a:rPr>
              <a:t>correct?	</a:t>
            </a:r>
            <a:r>
              <a:rPr sz="1800" spc="-11" dirty="0">
                <a:latin typeface="Calibri"/>
                <a:cs typeface="Calibri"/>
              </a:rPr>
              <a:t>Etc.</a:t>
            </a:r>
            <a:endParaRPr sz="1800" dirty="0">
              <a:latin typeface="Calibri"/>
              <a:cs typeface="Calibri"/>
            </a:endParaRPr>
          </a:p>
          <a:p>
            <a:pPr marL="523875" lvl="1" indent="-171450">
              <a:lnSpc>
                <a:spcPts val="2130"/>
              </a:lnSpc>
              <a:buFont typeface="Arial"/>
              <a:buChar char="•"/>
              <a:tabLst>
                <a:tab pos="524351" algn="l"/>
              </a:tabLst>
            </a:pPr>
            <a:r>
              <a:rPr sz="1800" spc="-11" dirty="0">
                <a:latin typeface="Calibri"/>
                <a:cs typeface="Calibri"/>
              </a:rPr>
              <a:t>Enforced </a:t>
            </a:r>
            <a:r>
              <a:rPr sz="1800" spc="-8" dirty="0">
                <a:latin typeface="Calibri"/>
                <a:cs typeface="Calibri"/>
              </a:rPr>
              <a:t>by </a:t>
            </a:r>
            <a:r>
              <a:rPr sz="1800" spc="-4" dirty="0">
                <a:latin typeface="Calibri"/>
                <a:cs typeface="Calibri"/>
              </a:rPr>
              <a:t>consensus-–chains </a:t>
            </a:r>
            <a:r>
              <a:rPr sz="1800" dirty="0">
                <a:latin typeface="Calibri"/>
                <a:cs typeface="Calibri"/>
              </a:rPr>
              <a:t>with </a:t>
            </a:r>
            <a:r>
              <a:rPr sz="1800" spc="-11" dirty="0">
                <a:latin typeface="Calibri"/>
                <a:cs typeface="Calibri"/>
              </a:rPr>
              <a:t>invalid </a:t>
            </a:r>
            <a:r>
              <a:rPr sz="1800" spc="-8" dirty="0">
                <a:latin typeface="Calibri"/>
                <a:cs typeface="Calibri"/>
              </a:rPr>
              <a:t>blocks won’t </a:t>
            </a:r>
            <a:r>
              <a:rPr sz="1800" spc="-4" dirty="0">
                <a:latin typeface="Calibri"/>
                <a:cs typeface="Calibri"/>
              </a:rPr>
              <a:t>be</a:t>
            </a:r>
            <a:r>
              <a:rPr sz="1800" dirty="0">
                <a:latin typeface="Calibri"/>
                <a:cs typeface="Calibri"/>
              </a:rPr>
              <a:t> </a:t>
            </a:r>
            <a:r>
              <a:rPr sz="1800" spc="-4" dirty="0">
                <a:latin typeface="Calibri"/>
                <a:cs typeface="Calibri"/>
              </a:rPr>
              <a:t>accepted.</a:t>
            </a:r>
            <a:endParaRPr sz="1800" dirty="0">
              <a:latin typeface="Calibri"/>
              <a:cs typeface="Calibri"/>
            </a:endParaRPr>
          </a:p>
          <a:p>
            <a:pPr marL="180975" marR="665321" indent="-171450">
              <a:lnSpc>
                <a:spcPct val="80000"/>
              </a:lnSpc>
              <a:spcBef>
                <a:spcPts val="746"/>
              </a:spcBef>
              <a:buFont typeface="Arial"/>
              <a:buChar char="•"/>
              <a:tabLst>
                <a:tab pos="180975" algn="l"/>
              </a:tabLst>
            </a:pPr>
            <a:r>
              <a:rPr sz="2100" b="1" spc="-4" dirty="0">
                <a:latin typeface="Calibri"/>
                <a:cs typeface="Calibri"/>
              </a:rPr>
              <a:t>Some </a:t>
            </a:r>
            <a:r>
              <a:rPr sz="2100" b="1" spc="-8" dirty="0">
                <a:latin typeface="Calibri"/>
                <a:cs typeface="Calibri"/>
              </a:rPr>
              <a:t>procedure </a:t>
            </a:r>
            <a:r>
              <a:rPr sz="2100" b="1" spc="-15" dirty="0">
                <a:latin typeface="Calibri"/>
                <a:cs typeface="Calibri"/>
              </a:rPr>
              <a:t>for </a:t>
            </a:r>
            <a:r>
              <a:rPr sz="2100" b="1" spc="-4" dirty="0">
                <a:latin typeface="Calibri"/>
                <a:cs typeface="Calibri"/>
              </a:rPr>
              <a:t>deciding </a:t>
            </a:r>
            <a:r>
              <a:rPr sz="2100" b="1" spc="-8" dirty="0">
                <a:latin typeface="Calibri"/>
                <a:cs typeface="Calibri"/>
              </a:rPr>
              <a:t>between </a:t>
            </a:r>
            <a:r>
              <a:rPr sz="2100" b="1" spc="-11" dirty="0">
                <a:latin typeface="Calibri"/>
                <a:cs typeface="Calibri"/>
              </a:rPr>
              <a:t>alternative candidate  </a:t>
            </a:r>
            <a:r>
              <a:rPr sz="2100" b="1" spc="-8" dirty="0">
                <a:latin typeface="Calibri"/>
                <a:cs typeface="Calibri"/>
              </a:rPr>
              <a:t>blockchains.</a:t>
            </a:r>
            <a:endParaRPr sz="2100" dirty="0">
              <a:latin typeface="Calibri"/>
              <a:cs typeface="Calibri"/>
            </a:endParaRPr>
          </a:p>
          <a:p>
            <a:pPr marL="523875" lvl="1" indent="-171450">
              <a:lnSpc>
                <a:spcPts val="1894"/>
              </a:lnSpc>
              <a:buFont typeface="Arial"/>
              <a:buChar char="•"/>
              <a:tabLst>
                <a:tab pos="524351" algn="l"/>
              </a:tabLst>
            </a:pPr>
            <a:r>
              <a:rPr sz="1800" dirty="0">
                <a:latin typeface="Calibri"/>
                <a:cs typeface="Calibri"/>
              </a:rPr>
              <a:t>When Alice </a:t>
            </a:r>
            <a:r>
              <a:rPr sz="1800" spc="-4" dirty="0">
                <a:latin typeface="Calibri"/>
                <a:cs typeface="Calibri"/>
              </a:rPr>
              <a:t>and </a:t>
            </a:r>
            <a:r>
              <a:rPr sz="1800" dirty="0">
                <a:latin typeface="Calibri"/>
                <a:cs typeface="Calibri"/>
              </a:rPr>
              <a:t>Bob </a:t>
            </a:r>
            <a:r>
              <a:rPr sz="1800" spc="-15" dirty="0">
                <a:latin typeface="Calibri"/>
                <a:cs typeface="Calibri"/>
              </a:rPr>
              <a:t>have different </a:t>
            </a:r>
            <a:r>
              <a:rPr sz="1800" spc="-8" dirty="0">
                <a:latin typeface="Calibri"/>
                <a:cs typeface="Calibri"/>
              </a:rPr>
              <a:t>pictures </a:t>
            </a:r>
            <a:r>
              <a:rPr sz="1800" spc="-4" dirty="0">
                <a:latin typeface="Calibri"/>
                <a:cs typeface="Calibri"/>
              </a:rPr>
              <a:t>of </a:t>
            </a:r>
            <a:r>
              <a:rPr sz="1800" spc="-23" dirty="0">
                <a:latin typeface="Calibri"/>
                <a:cs typeface="Calibri"/>
              </a:rPr>
              <a:t>history, </a:t>
            </a:r>
            <a:r>
              <a:rPr sz="1800" spc="-19" dirty="0">
                <a:latin typeface="Calibri"/>
                <a:cs typeface="Calibri"/>
              </a:rPr>
              <a:t>there’s </a:t>
            </a:r>
            <a:r>
              <a:rPr sz="1800" spc="-4" dirty="0">
                <a:latin typeface="Calibri"/>
                <a:cs typeface="Calibri"/>
              </a:rPr>
              <a:t>some </a:t>
            </a:r>
            <a:r>
              <a:rPr sz="1800" spc="-19" dirty="0">
                <a:latin typeface="Calibri"/>
                <a:cs typeface="Calibri"/>
              </a:rPr>
              <a:t>way</a:t>
            </a:r>
            <a:r>
              <a:rPr sz="1800" spc="19" dirty="0">
                <a:latin typeface="Calibri"/>
                <a:cs typeface="Calibri"/>
              </a:rPr>
              <a:t> </a:t>
            </a:r>
            <a:r>
              <a:rPr sz="1800" spc="-15" dirty="0">
                <a:latin typeface="Calibri"/>
                <a:cs typeface="Calibri"/>
              </a:rPr>
              <a:t>for</a:t>
            </a:r>
            <a:endParaRPr sz="1800" dirty="0">
              <a:latin typeface="Calibri"/>
              <a:cs typeface="Calibri"/>
            </a:endParaRPr>
          </a:p>
          <a:p>
            <a:pPr marL="523875">
              <a:lnSpc>
                <a:spcPts val="1943"/>
              </a:lnSpc>
            </a:pPr>
            <a:r>
              <a:rPr sz="1800" dirty="0">
                <a:latin typeface="Calibri"/>
                <a:cs typeface="Calibri"/>
              </a:rPr>
              <a:t>them </a:t>
            </a:r>
            <a:r>
              <a:rPr sz="1800" spc="-11" dirty="0">
                <a:latin typeface="Calibri"/>
                <a:cs typeface="Calibri"/>
              </a:rPr>
              <a:t>to </a:t>
            </a:r>
            <a:r>
              <a:rPr sz="1800" spc="-8" dirty="0">
                <a:latin typeface="Calibri"/>
                <a:cs typeface="Calibri"/>
              </a:rPr>
              <a:t>eventually come </a:t>
            </a:r>
            <a:r>
              <a:rPr sz="1800" spc="-11" dirty="0">
                <a:latin typeface="Calibri"/>
                <a:cs typeface="Calibri"/>
              </a:rPr>
              <a:t>to </a:t>
            </a:r>
            <a:r>
              <a:rPr sz="1800" spc="-8" dirty="0">
                <a:latin typeface="Calibri"/>
                <a:cs typeface="Calibri"/>
              </a:rPr>
              <a:t>agreement </a:t>
            </a:r>
            <a:r>
              <a:rPr sz="1800" spc="-4" dirty="0">
                <a:latin typeface="Calibri"/>
                <a:cs typeface="Calibri"/>
              </a:rPr>
              <a:t>about </a:t>
            </a:r>
            <a:r>
              <a:rPr sz="1800" dirty="0">
                <a:latin typeface="Calibri"/>
                <a:cs typeface="Calibri"/>
              </a:rPr>
              <a:t>who is</a:t>
            </a:r>
            <a:r>
              <a:rPr sz="1800" spc="-34" dirty="0">
                <a:latin typeface="Calibri"/>
                <a:cs typeface="Calibri"/>
              </a:rPr>
              <a:t> </a:t>
            </a:r>
            <a:r>
              <a:rPr sz="1800" spc="-4" dirty="0">
                <a:latin typeface="Calibri"/>
                <a:cs typeface="Calibri"/>
              </a:rPr>
              <a:t>right.</a:t>
            </a:r>
            <a:endParaRPr sz="1800" dirty="0">
              <a:latin typeface="Calibri"/>
              <a:cs typeface="Calibri"/>
            </a:endParaRPr>
          </a:p>
        </p:txBody>
      </p:sp>
    </p:spTree>
    <p:extLst>
      <p:ext uri="{BB962C8B-B14F-4D97-AF65-F5344CB8AC3E}">
        <p14:creationId xmlns:p14="http://schemas.microsoft.com/office/powerpoint/2010/main" val="6942084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228600"/>
            <a:ext cx="8915400" cy="425597"/>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2700" spc="-4" dirty="0"/>
              <a:t>Building Block: </a:t>
            </a:r>
            <a:r>
              <a:rPr sz="2700" spc="-11" dirty="0"/>
              <a:t>Cryptographic </a:t>
            </a:r>
            <a:r>
              <a:rPr sz="2700" dirty="0"/>
              <a:t>hash</a:t>
            </a:r>
            <a:r>
              <a:rPr sz="2700" spc="26" dirty="0"/>
              <a:t> </a:t>
            </a:r>
            <a:r>
              <a:rPr sz="2700" dirty="0"/>
              <a:t>functions</a:t>
            </a:r>
          </a:p>
        </p:txBody>
      </p:sp>
      <p:sp>
        <p:nvSpPr>
          <p:cNvPr id="3" name="object 3"/>
          <p:cNvSpPr txBox="1"/>
          <p:nvPr/>
        </p:nvSpPr>
        <p:spPr>
          <a:xfrm>
            <a:off x="609600" y="1676400"/>
            <a:ext cx="6412706" cy="3126241"/>
          </a:xfrm>
          <a:prstGeom prst="rect">
            <a:avLst/>
          </a:prstGeom>
        </p:spPr>
        <p:txBody>
          <a:bodyPr vert="horz" wrap="square" lIns="0" tIns="40958" rIns="0" bIns="0" rtlCol="0">
            <a:spAutoFit/>
          </a:bodyPr>
          <a:lstStyle/>
          <a:p>
            <a:pPr marL="9525">
              <a:spcBef>
                <a:spcPts val="323"/>
              </a:spcBef>
            </a:pPr>
            <a:r>
              <a:rPr sz="2100" spc="-4" dirty="0">
                <a:latin typeface="Calibri"/>
                <a:cs typeface="Calibri"/>
              </a:rPr>
              <a:t>A </a:t>
            </a:r>
            <a:r>
              <a:rPr sz="2100" b="1" i="1" spc="-8" dirty="0">
                <a:latin typeface="Calibri"/>
                <a:cs typeface="Calibri"/>
              </a:rPr>
              <a:t>cryptographic </a:t>
            </a:r>
            <a:r>
              <a:rPr sz="2100" b="1" i="1" spc="-4" dirty="0">
                <a:latin typeface="Calibri"/>
                <a:cs typeface="Calibri"/>
              </a:rPr>
              <a:t>hash</a:t>
            </a:r>
            <a:r>
              <a:rPr sz="2100" b="1" i="1" spc="8" dirty="0">
                <a:latin typeface="Calibri"/>
                <a:cs typeface="Calibri"/>
              </a:rPr>
              <a:t> </a:t>
            </a:r>
            <a:r>
              <a:rPr sz="2100" b="1" i="1" spc="-8" dirty="0">
                <a:latin typeface="Calibri"/>
                <a:cs typeface="Calibri"/>
              </a:rPr>
              <a:t>function:</a:t>
            </a:r>
            <a:endParaRPr sz="2100" dirty="0">
              <a:latin typeface="Calibri"/>
              <a:cs typeface="Calibri"/>
            </a:endParaRPr>
          </a:p>
          <a:p>
            <a:pPr marL="180975" indent="-171450">
              <a:spcBef>
                <a:spcPts val="244"/>
              </a:spcBef>
              <a:buFont typeface="Arial"/>
              <a:buChar char="•"/>
              <a:tabLst>
                <a:tab pos="180975" algn="l"/>
              </a:tabLst>
            </a:pPr>
            <a:r>
              <a:rPr sz="2100" spc="-49" dirty="0">
                <a:latin typeface="Calibri"/>
                <a:cs typeface="Calibri"/>
              </a:rPr>
              <a:t>Takes </a:t>
            </a:r>
            <a:r>
              <a:rPr sz="2100" spc="-19" dirty="0">
                <a:latin typeface="Calibri"/>
                <a:cs typeface="Calibri"/>
              </a:rPr>
              <a:t>any </a:t>
            </a:r>
            <a:r>
              <a:rPr sz="2100" spc="-11" dirty="0">
                <a:latin typeface="Calibri"/>
                <a:cs typeface="Calibri"/>
              </a:rPr>
              <a:t>bitstring </a:t>
            </a:r>
            <a:r>
              <a:rPr sz="2100" spc="-4" dirty="0">
                <a:latin typeface="Calibri"/>
                <a:cs typeface="Calibri"/>
              </a:rPr>
              <a:t>as an </a:t>
            </a:r>
            <a:r>
              <a:rPr sz="2100" spc="-8" dirty="0">
                <a:latin typeface="Calibri"/>
                <a:cs typeface="Calibri"/>
              </a:rPr>
              <a:t>input* </a:t>
            </a:r>
            <a:r>
              <a:rPr sz="2100" spc="-19" dirty="0">
                <a:latin typeface="Calibri"/>
                <a:cs typeface="Calibri"/>
              </a:rPr>
              <a:t>(Like </a:t>
            </a:r>
            <a:r>
              <a:rPr sz="2100" spc="-4" dirty="0">
                <a:latin typeface="Calibri"/>
                <a:cs typeface="Calibri"/>
              </a:rPr>
              <a:t>a 10 MB</a:t>
            </a:r>
            <a:r>
              <a:rPr sz="2100" spc="206" dirty="0">
                <a:latin typeface="Calibri"/>
                <a:cs typeface="Calibri"/>
              </a:rPr>
              <a:t> </a:t>
            </a:r>
            <a:r>
              <a:rPr sz="2100" spc="-8" dirty="0">
                <a:latin typeface="Calibri"/>
                <a:cs typeface="Calibri"/>
              </a:rPr>
              <a:t>file)</a:t>
            </a:r>
            <a:endParaRPr sz="2100" dirty="0">
              <a:latin typeface="Calibri"/>
              <a:cs typeface="Calibri"/>
            </a:endParaRPr>
          </a:p>
          <a:p>
            <a:pPr marL="180975" indent="-171450">
              <a:spcBef>
                <a:spcPts val="251"/>
              </a:spcBef>
              <a:buFont typeface="Arial"/>
              <a:buChar char="•"/>
              <a:tabLst>
                <a:tab pos="180975" algn="l"/>
                <a:tab pos="3639026" algn="l"/>
              </a:tabLst>
            </a:pPr>
            <a:r>
              <a:rPr sz="2100" spc="-11" dirty="0">
                <a:latin typeface="Calibri"/>
                <a:cs typeface="Calibri"/>
              </a:rPr>
              <a:t>Produces </a:t>
            </a:r>
            <a:r>
              <a:rPr sz="2100" spc="-4" dirty="0">
                <a:latin typeface="Calibri"/>
                <a:cs typeface="Calibri"/>
              </a:rPr>
              <a:t>a</a:t>
            </a:r>
            <a:r>
              <a:rPr sz="2100" spc="49" dirty="0">
                <a:latin typeface="Calibri"/>
                <a:cs typeface="Calibri"/>
              </a:rPr>
              <a:t> </a:t>
            </a:r>
            <a:r>
              <a:rPr sz="2100" spc="-11" dirty="0">
                <a:latin typeface="Calibri"/>
                <a:cs typeface="Calibri"/>
              </a:rPr>
              <a:t>fixed-length</a:t>
            </a:r>
            <a:r>
              <a:rPr sz="2100" spc="26" dirty="0">
                <a:latin typeface="Calibri"/>
                <a:cs typeface="Calibri"/>
              </a:rPr>
              <a:t> </a:t>
            </a:r>
            <a:r>
              <a:rPr sz="2100" spc="-8" dirty="0">
                <a:latin typeface="Calibri"/>
                <a:cs typeface="Calibri"/>
              </a:rPr>
              <a:t>output	</a:t>
            </a:r>
            <a:r>
              <a:rPr sz="2100" spc="-19" dirty="0">
                <a:latin typeface="Calibri"/>
                <a:cs typeface="Calibri"/>
              </a:rPr>
              <a:t>(Typically </a:t>
            </a:r>
            <a:r>
              <a:rPr sz="2100" spc="-4" dirty="0">
                <a:latin typeface="Calibri"/>
                <a:cs typeface="Calibri"/>
              </a:rPr>
              <a:t>256 or 512</a:t>
            </a:r>
            <a:r>
              <a:rPr sz="2100" spc="49" dirty="0">
                <a:latin typeface="Calibri"/>
                <a:cs typeface="Calibri"/>
              </a:rPr>
              <a:t> </a:t>
            </a:r>
            <a:r>
              <a:rPr sz="2100" spc="-8" dirty="0">
                <a:latin typeface="Calibri"/>
                <a:cs typeface="Calibri"/>
              </a:rPr>
              <a:t>bits)</a:t>
            </a:r>
            <a:endParaRPr sz="2100" dirty="0">
              <a:latin typeface="Calibri"/>
              <a:cs typeface="Calibri"/>
            </a:endParaRPr>
          </a:p>
          <a:p>
            <a:pPr marL="180975" indent="-171450">
              <a:spcBef>
                <a:spcPts val="244"/>
              </a:spcBef>
              <a:buFont typeface="Arial"/>
              <a:buChar char="•"/>
              <a:tabLst>
                <a:tab pos="180975" algn="l"/>
              </a:tabLst>
            </a:pPr>
            <a:r>
              <a:rPr sz="2100" spc="-4" dirty="0">
                <a:latin typeface="Calibri"/>
                <a:cs typeface="Calibri"/>
              </a:rPr>
              <a:t>Nobody </a:t>
            </a:r>
            <a:r>
              <a:rPr sz="2100" spc="-8" dirty="0">
                <a:latin typeface="Calibri"/>
                <a:cs typeface="Calibri"/>
              </a:rPr>
              <a:t>can find</a:t>
            </a:r>
            <a:r>
              <a:rPr sz="2100" spc="30" dirty="0">
                <a:latin typeface="Calibri"/>
                <a:cs typeface="Calibri"/>
              </a:rPr>
              <a:t> </a:t>
            </a:r>
            <a:r>
              <a:rPr sz="2100" b="1" i="1" spc="-8" dirty="0">
                <a:latin typeface="Calibri"/>
                <a:cs typeface="Calibri"/>
              </a:rPr>
              <a:t>collisions.</a:t>
            </a:r>
            <a:endParaRPr sz="2100" dirty="0">
              <a:latin typeface="Calibri"/>
              <a:cs typeface="Calibri"/>
            </a:endParaRPr>
          </a:p>
          <a:p>
            <a:pPr>
              <a:spcBef>
                <a:spcPts val="41"/>
              </a:spcBef>
              <a:buFont typeface="Arial"/>
              <a:buChar char="•"/>
            </a:pPr>
            <a:endParaRPr sz="2588" dirty="0">
              <a:latin typeface="Times New Roman"/>
              <a:cs typeface="Times New Roman"/>
            </a:endParaRPr>
          </a:p>
          <a:p>
            <a:pPr marL="180975" indent="-171450">
              <a:buFont typeface="Arial"/>
              <a:buChar char="•"/>
              <a:tabLst>
                <a:tab pos="180975" algn="l"/>
              </a:tabLst>
            </a:pPr>
            <a:r>
              <a:rPr sz="2100" b="1" i="1" spc="-8" dirty="0">
                <a:latin typeface="Calibri"/>
                <a:cs typeface="Calibri"/>
              </a:rPr>
              <a:t>Examples: </a:t>
            </a:r>
            <a:r>
              <a:rPr sz="2100" spc="-8" dirty="0">
                <a:latin typeface="Calibri"/>
                <a:cs typeface="Calibri"/>
              </a:rPr>
              <a:t>SHA256, SHA512, </a:t>
            </a:r>
            <a:r>
              <a:rPr sz="2100" dirty="0">
                <a:latin typeface="Calibri"/>
                <a:cs typeface="Calibri"/>
              </a:rPr>
              <a:t>SHA3-256,</a:t>
            </a:r>
            <a:r>
              <a:rPr sz="2100" spc="116" dirty="0">
                <a:latin typeface="Calibri"/>
                <a:cs typeface="Calibri"/>
              </a:rPr>
              <a:t> </a:t>
            </a:r>
            <a:r>
              <a:rPr sz="2100" spc="-4" dirty="0">
                <a:latin typeface="Calibri"/>
                <a:cs typeface="Calibri"/>
              </a:rPr>
              <a:t>RIPEMD-160</a:t>
            </a:r>
            <a:endParaRPr sz="2100" dirty="0">
              <a:latin typeface="Calibri"/>
              <a:cs typeface="Calibri"/>
            </a:endParaRPr>
          </a:p>
          <a:p>
            <a:pPr>
              <a:lnSpc>
                <a:spcPct val="100000"/>
              </a:lnSpc>
            </a:pPr>
            <a:endParaRPr dirty="0">
              <a:latin typeface="Times New Roman"/>
              <a:cs typeface="Times New Roman"/>
            </a:endParaRPr>
          </a:p>
          <a:p>
            <a:pPr>
              <a:spcBef>
                <a:spcPts val="26"/>
              </a:spcBef>
            </a:pPr>
            <a:endParaRPr sz="2175" dirty="0">
              <a:latin typeface="Times New Roman"/>
              <a:cs typeface="Times New Roman"/>
            </a:endParaRPr>
          </a:p>
          <a:p>
            <a:pPr marL="9525"/>
            <a:r>
              <a:rPr sz="1800" dirty="0">
                <a:latin typeface="Calibri"/>
                <a:cs typeface="Calibri"/>
              </a:rPr>
              <a:t>* </a:t>
            </a:r>
            <a:r>
              <a:rPr sz="1800" spc="-4" dirty="0">
                <a:latin typeface="Calibri"/>
                <a:cs typeface="Calibri"/>
              </a:rPr>
              <a:t>Sometimes </a:t>
            </a:r>
            <a:r>
              <a:rPr sz="1800" spc="-19" dirty="0">
                <a:latin typeface="Calibri"/>
                <a:cs typeface="Calibri"/>
              </a:rPr>
              <a:t>there’s </a:t>
            </a:r>
            <a:r>
              <a:rPr sz="1800" dirty="0">
                <a:latin typeface="Calibri"/>
                <a:cs typeface="Calibri"/>
              </a:rPr>
              <a:t>a </a:t>
            </a:r>
            <a:r>
              <a:rPr sz="1800" spc="-4" dirty="0">
                <a:latin typeface="Calibri"/>
                <a:cs typeface="Calibri"/>
              </a:rPr>
              <a:t>(really </a:t>
            </a:r>
            <a:r>
              <a:rPr sz="1800" spc="-8" dirty="0">
                <a:latin typeface="Calibri"/>
                <a:cs typeface="Calibri"/>
              </a:rPr>
              <a:t>huge) maximum </a:t>
            </a:r>
            <a:r>
              <a:rPr sz="1800" dirty="0">
                <a:latin typeface="Calibri"/>
                <a:cs typeface="Calibri"/>
              </a:rPr>
              <a:t>input</a:t>
            </a:r>
            <a:r>
              <a:rPr sz="1800" spc="-45" dirty="0">
                <a:latin typeface="Calibri"/>
                <a:cs typeface="Calibri"/>
              </a:rPr>
              <a:t> </a:t>
            </a:r>
            <a:r>
              <a:rPr sz="1800" spc="-4" dirty="0">
                <a:latin typeface="Calibri"/>
                <a:cs typeface="Calibri"/>
              </a:rPr>
              <a:t>length.</a:t>
            </a:r>
            <a:endParaRPr sz="1800" dirty="0">
              <a:latin typeface="Calibri"/>
              <a:cs typeface="Calibri"/>
            </a:endParaRPr>
          </a:p>
        </p:txBody>
      </p:sp>
    </p:spTree>
    <p:extLst>
      <p:ext uri="{BB962C8B-B14F-4D97-AF65-F5344CB8AC3E}">
        <p14:creationId xmlns:p14="http://schemas.microsoft.com/office/powerpoint/2010/main" val="16287988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52400"/>
            <a:ext cx="86868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23" dirty="0"/>
              <a:t>What’s </a:t>
            </a:r>
            <a:r>
              <a:rPr sz="3300" dirty="0"/>
              <a:t>a</a:t>
            </a:r>
            <a:r>
              <a:rPr sz="3300" spc="-8" dirty="0"/>
              <a:t> collision?</a:t>
            </a:r>
            <a:endParaRPr sz="3300" dirty="0"/>
          </a:p>
        </p:txBody>
      </p:sp>
      <p:sp>
        <p:nvSpPr>
          <p:cNvPr id="3" name="object 3"/>
          <p:cNvSpPr txBox="1"/>
          <p:nvPr/>
        </p:nvSpPr>
        <p:spPr>
          <a:xfrm>
            <a:off x="687704" y="2137381"/>
            <a:ext cx="7226618" cy="2239235"/>
          </a:xfrm>
          <a:prstGeom prst="rect">
            <a:avLst/>
          </a:prstGeom>
        </p:spPr>
        <p:txBody>
          <a:bodyPr vert="horz" wrap="square" lIns="0" tIns="73819" rIns="0" bIns="0" rtlCol="0">
            <a:spAutoFit/>
          </a:bodyPr>
          <a:lstStyle/>
          <a:p>
            <a:pPr marL="180975" indent="-171450">
              <a:spcBef>
                <a:spcPts val="581"/>
              </a:spcBef>
              <a:buFont typeface="Arial"/>
              <a:buChar char="•"/>
              <a:tabLst>
                <a:tab pos="180975" algn="l"/>
              </a:tabLst>
            </a:pPr>
            <a:r>
              <a:rPr sz="2100" spc="-8" dirty="0">
                <a:latin typeface="Calibri"/>
                <a:cs typeface="Calibri"/>
              </a:rPr>
              <a:t>Suppose </a:t>
            </a:r>
            <a:r>
              <a:rPr sz="2100" spc="-4" dirty="0">
                <a:latin typeface="Calibri"/>
                <a:cs typeface="Calibri"/>
              </a:rPr>
              <a:t>I </a:t>
            </a:r>
            <a:r>
              <a:rPr sz="2100" spc="-8" dirty="0">
                <a:latin typeface="Calibri"/>
                <a:cs typeface="Calibri"/>
              </a:rPr>
              <a:t>can </a:t>
            </a:r>
            <a:r>
              <a:rPr sz="2100" spc="-4" dirty="0">
                <a:latin typeface="Calibri"/>
                <a:cs typeface="Calibri"/>
              </a:rPr>
              <a:t>find </a:t>
            </a:r>
            <a:r>
              <a:rPr sz="2100" spc="-8" dirty="0">
                <a:latin typeface="Calibri"/>
                <a:cs typeface="Calibri"/>
              </a:rPr>
              <a:t>two </a:t>
            </a:r>
            <a:r>
              <a:rPr sz="2100" spc="-19" dirty="0">
                <a:latin typeface="Calibri"/>
                <a:cs typeface="Calibri"/>
              </a:rPr>
              <a:t>different </a:t>
            </a:r>
            <a:r>
              <a:rPr sz="2100" spc="-4" dirty="0">
                <a:latin typeface="Calibri"/>
                <a:cs typeface="Calibri"/>
              </a:rPr>
              <a:t>inputs X and Y so</a:t>
            </a:r>
            <a:r>
              <a:rPr sz="2100" spc="139" dirty="0">
                <a:latin typeface="Calibri"/>
                <a:cs typeface="Calibri"/>
              </a:rPr>
              <a:t> </a:t>
            </a:r>
            <a:r>
              <a:rPr sz="2100" spc="-8" dirty="0">
                <a:latin typeface="Calibri"/>
                <a:cs typeface="Calibri"/>
              </a:rPr>
              <a:t>that</a:t>
            </a:r>
            <a:endParaRPr sz="2100">
              <a:latin typeface="Calibri"/>
              <a:cs typeface="Calibri"/>
            </a:endParaRPr>
          </a:p>
          <a:p>
            <a:pPr marL="695325">
              <a:spcBef>
                <a:spcPts val="506"/>
              </a:spcBef>
            </a:pPr>
            <a:r>
              <a:rPr sz="2100" spc="-8" dirty="0">
                <a:latin typeface="Calibri"/>
                <a:cs typeface="Calibri"/>
              </a:rPr>
              <a:t>Hash(X) </a:t>
            </a:r>
            <a:r>
              <a:rPr sz="2100" spc="-4" dirty="0">
                <a:latin typeface="Calibri"/>
                <a:cs typeface="Calibri"/>
              </a:rPr>
              <a:t>=</a:t>
            </a:r>
            <a:r>
              <a:rPr sz="2100" spc="23" dirty="0">
                <a:latin typeface="Calibri"/>
                <a:cs typeface="Calibri"/>
              </a:rPr>
              <a:t> </a:t>
            </a:r>
            <a:r>
              <a:rPr sz="2100" spc="-8" dirty="0">
                <a:latin typeface="Calibri"/>
                <a:cs typeface="Calibri"/>
              </a:rPr>
              <a:t>Hash(Y)</a:t>
            </a:r>
            <a:endParaRPr sz="2100">
              <a:latin typeface="Calibri"/>
              <a:cs typeface="Calibri"/>
            </a:endParaRPr>
          </a:p>
          <a:p>
            <a:pPr marL="180975" indent="-171450">
              <a:spcBef>
                <a:spcPts val="495"/>
              </a:spcBef>
              <a:buFont typeface="Arial"/>
              <a:buChar char="•"/>
              <a:tabLst>
                <a:tab pos="180975" algn="l"/>
              </a:tabLst>
            </a:pPr>
            <a:r>
              <a:rPr sz="2100" spc="-19" dirty="0">
                <a:latin typeface="Calibri"/>
                <a:cs typeface="Calibri"/>
              </a:rPr>
              <a:t>That’s </a:t>
            </a:r>
            <a:r>
              <a:rPr sz="2100" spc="-4" dirty="0">
                <a:latin typeface="Calibri"/>
                <a:cs typeface="Calibri"/>
              </a:rPr>
              <a:t>a</a:t>
            </a:r>
            <a:r>
              <a:rPr sz="2100" spc="11" dirty="0">
                <a:latin typeface="Calibri"/>
                <a:cs typeface="Calibri"/>
              </a:rPr>
              <a:t> </a:t>
            </a:r>
            <a:r>
              <a:rPr sz="2100" spc="-8" dirty="0">
                <a:latin typeface="Calibri"/>
                <a:cs typeface="Calibri"/>
              </a:rPr>
              <a:t>collision.</a:t>
            </a:r>
            <a:endParaRPr sz="2100">
              <a:latin typeface="Calibri"/>
              <a:cs typeface="Calibri"/>
            </a:endParaRPr>
          </a:p>
          <a:p>
            <a:pPr marL="180975" indent="-171450">
              <a:lnSpc>
                <a:spcPts val="2393"/>
              </a:lnSpc>
              <a:spcBef>
                <a:spcPts val="499"/>
              </a:spcBef>
              <a:buFont typeface="Arial"/>
              <a:buChar char="•"/>
              <a:tabLst>
                <a:tab pos="180975" algn="l"/>
              </a:tabLst>
            </a:pPr>
            <a:r>
              <a:rPr sz="2100" spc="-15" dirty="0">
                <a:latin typeface="Calibri"/>
                <a:cs typeface="Calibri"/>
              </a:rPr>
              <a:t>For </a:t>
            </a:r>
            <a:r>
              <a:rPr sz="2100" spc="-4" dirty="0">
                <a:latin typeface="Calibri"/>
                <a:cs typeface="Calibri"/>
              </a:rPr>
              <a:t>a </a:t>
            </a:r>
            <a:r>
              <a:rPr sz="2100" spc="-11" dirty="0">
                <a:latin typeface="Calibri"/>
                <a:cs typeface="Calibri"/>
              </a:rPr>
              <a:t>cryptographic </a:t>
            </a:r>
            <a:r>
              <a:rPr sz="2100" spc="-8" dirty="0">
                <a:latin typeface="Calibri"/>
                <a:cs typeface="Calibri"/>
              </a:rPr>
              <a:t>hash function </a:t>
            </a:r>
            <a:r>
              <a:rPr sz="2100" spc="-15" dirty="0">
                <a:latin typeface="Calibri"/>
                <a:cs typeface="Calibri"/>
              </a:rPr>
              <a:t>to </a:t>
            </a:r>
            <a:r>
              <a:rPr sz="2100" spc="-4" dirty="0">
                <a:latin typeface="Calibri"/>
                <a:cs typeface="Calibri"/>
              </a:rPr>
              <a:t>be </a:t>
            </a:r>
            <a:r>
              <a:rPr sz="2100" spc="-15" dirty="0">
                <a:latin typeface="Calibri"/>
                <a:cs typeface="Calibri"/>
              </a:rPr>
              <a:t>any </a:t>
            </a:r>
            <a:r>
              <a:rPr sz="2100" spc="-8" dirty="0">
                <a:latin typeface="Calibri"/>
                <a:cs typeface="Calibri"/>
              </a:rPr>
              <a:t>good, </a:t>
            </a:r>
            <a:r>
              <a:rPr sz="2100" spc="-4" dirty="0">
                <a:latin typeface="Calibri"/>
                <a:cs typeface="Calibri"/>
              </a:rPr>
              <a:t>it needs </a:t>
            </a:r>
            <a:r>
              <a:rPr sz="2100" spc="-15" dirty="0">
                <a:latin typeface="Calibri"/>
                <a:cs typeface="Calibri"/>
              </a:rPr>
              <a:t>to</a:t>
            </a:r>
            <a:r>
              <a:rPr sz="2100" spc="214" dirty="0">
                <a:latin typeface="Calibri"/>
                <a:cs typeface="Calibri"/>
              </a:rPr>
              <a:t> </a:t>
            </a:r>
            <a:r>
              <a:rPr sz="2100" spc="-8" dirty="0">
                <a:latin typeface="Calibri"/>
                <a:cs typeface="Calibri"/>
              </a:rPr>
              <a:t>be</a:t>
            </a:r>
            <a:endParaRPr sz="2100">
              <a:latin typeface="Calibri"/>
              <a:cs typeface="Calibri"/>
            </a:endParaRPr>
          </a:p>
          <a:p>
            <a:pPr marL="180975">
              <a:lnSpc>
                <a:spcPts val="2393"/>
              </a:lnSpc>
            </a:pPr>
            <a:r>
              <a:rPr sz="2100" b="1" i="1" spc="-11" dirty="0">
                <a:latin typeface="Calibri"/>
                <a:cs typeface="Calibri"/>
              </a:rPr>
              <a:t>collision-resistant.</a:t>
            </a:r>
            <a:endParaRPr sz="2100">
              <a:latin typeface="Calibri"/>
              <a:cs typeface="Calibri"/>
            </a:endParaRPr>
          </a:p>
          <a:p>
            <a:pPr marL="180975" indent="-171450">
              <a:spcBef>
                <a:spcPts val="503"/>
              </a:spcBef>
              <a:buFont typeface="Arial"/>
              <a:buChar char="•"/>
              <a:tabLst>
                <a:tab pos="180975" algn="l"/>
              </a:tabLst>
            </a:pPr>
            <a:r>
              <a:rPr sz="2100" spc="-8" dirty="0">
                <a:latin typeface="Calibri"/>
                <a:cs typeface="Calibri"/>
              </a:rPr>
              <a:t>That </a:t>
            </a:r>
            <a:r>
              <a:rPr sz="2100" spc="-11" dirty="0">
                <a:latin typeface="Calibri"/>
                <a:cs typeface="Calibri"/>
              </a:rPr>
              <a:t>just </a:t>
            </a:r>
            <a:r>
              <a:rPr sz="2100" spc="-4" dirty="0">
                <a:latin typeface="Calibri"/>
                <a:cs typeface="Calibri"/>
              </a:rPr>
              <a:t>means </a:t>
            </a:r>
            <a:r>
              <a:rPr sz="2100" spc="-19" dirty="0">
                <a:latin typeface="Calibri"/>
                <a:cs typeface="Calibri"/>
              </a:rPr>
              <a:t>it’s </a:t>
            </a:r>
            <a:r>
              <a:rPr sz="2100" spc="-8" dirty="0">
                <a:latin typeface="Calibri"/>
                <a:cs typeface="Calibri"/>
              </a:rPr>
              <a:t>impossible </a:t>
            </a:r>
            <a:r>
              <a:rPr sz="2100" spc="-4" dirty="0">
                <a:latin typeface="Calibri"/>
                <a:cs typeface="Calibri"/>
              </a:rPr>
              <a:t>in </a:t>
            </a:r>
            <a:r>
              <a:rPr sz="2100" spc="-11" dirty="0">
                <a:latin typeface="Calibri"/>
                <a:cs typeface="Calibri"/>
              </a:rPr>
              <a:t>practice </a:t>
            </a:r>
            <a:r>
              <a:rPr sz="2100" spc="-15" dirty="0">
                <a:latin typeface="Calibri"/>
                <a:cs typeface="Calibri"/>
              </a:rPr>
              <a:t>to </a:t>
            </a:r>
            <a:r>
              <a:rPr sz="2100" spc="-8" dirty="0">
                <a:latin typeface="Calibri"/>
                <a:cs typeface="Calibri"/>
              </a:rPr>
              <a:t>find colliding</a:t>
            </a:r>
            <a:r>
              <a:rPr sz="2100" spc="263" dirty="0">
                <a:latin typeface="Calibri"/>
                <a:cs typeface="Calibri"/>
              </a:rPr>
              <a:t> </a:t>
            </a:r>
            <a:r>
              <a:rPr sz="2100" spc="-8" dirty="0">
                <a:latin typeface="Calibri"/>
                <a:cs typeface="Calibri"/>
              </a:rPr>
              <a:t>inputs.</a:t>
            </a:r>
            <a:endParaRPr sz="2100">
              <a:latin typeface="Calibri"/>
              <a:cs typeface="Calibri"/>
            </a:endParaRPr>
          </a:p>
        </p:txBody>
      </p:sp>
    </p:spTree>
    <p:extLst>
      <p:ext uri="{BB962C8B-B14F-4D97-AF65-F5344CB8AC3E}">
        <p14:creationId xmlns:p14="http://schemas.microsoft.com/office/powerpoint/2010/main" val="1622109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sldNum" sz="quarter" idx="11"/>
          </p:nvPr>
        </p:nvSpPr>
        <p:spPr>
          <a:noFill/>
        </p:spPr>
        <p:txBody>
          <a:bodyPr/>
          <a:lstStyle/>
          <a:p>
            <a:fld id="{6F15DAB2-ADB1-47B6-B829-06A993D51197}" type="slidenum">
              <a:rPr lang="en-US" smtClean="0"/>
              <a:pPr/>
              <a:t>4</a:t>
            </a:fld>
            <a:endParaRPr lang="en-US"/>
          </a:p>
        </p:txBody>
      </p:sp>
      <p:sp>
        <p:nvSpPr>
          <p:cNvPr id="10243" name="Rectangle 2"/>
          <p:cNvSpPr>
            <a:spLocks noGrp="1" noChangeArrowheads="1"/>
          </p:cNvSpPr>
          <p:nvPr>
            <p:ph type="title"/>
          </p:nvPr>
        </p:nvSpPr>
        <p:spPr/>
        <p:txBody>
          <a:bodyPr/>
          <a:lstStyle/>
          <a:p>
            <a:pPr eaLnBrk="1" hangingPunct="1"/>
            <a:r>
              <a:rPr lang="en-US">
                <a:ea typeface="ＭＳ Ｐゴシック" pitchFamily="34" charset="-128"/>
              </a:rPr>
              <a:t>What is cryptography?</a:t>
            </a:r>
          </a:p>
        </p:txBody>
      </p:sp>
      <p:sp>
        <p:nvSpPr>
          <p:cNvPr id="10244" name="Rectangle 3"/>
          <p:cNvSpPr>
            <a:spLocks noGrp="1" noChangeArrowheads="1"/>
          </p:cNvSpPr>
          <p:nvPr>
            <p:ph type="body" idx="1"/>
          </p:nvPr>
        </p:nvSpPr>
        <p:spPr/>
        <p:txBody>
          <a:bodyPr/>
          <a:lstStyle/>
          <a:p>
            <a:pPr eaLnBrk="1" hangingPunct="1">
              <a:buFont typeface="Wingdings" pitchFamily="2" charset="2"/>
              <a:buNone/>
            </a:pPr>
            <a:r>
              <a:rPr lang="en-US">
                <a:ea typeface="ＭＳ Ｐゴシック" pitchFamily="34" charset="-128"/>
              </a:rPr>
              <a:t>"cryptography is about communication in the presence of adversaries." </a:t>
            </a:r>
          </a:p>
          <a:p>
            <a:pPr eaLnBrk="1" hangingPunct="1">
              <a:buFont typeface="Wingdings" pitchFamily="2" charset="2"/>
              <a:buNone/>
            </a:pPr>
            <a:r>
              <a:rPr lang="en-US">
                <a:ea typeface="ＭＳ Ｐゴシック" pitchFamily="34" charset="-128"/>
              </a:rPr>
              <a:t>						- Ron Rivest</a:t>
            </a:r>
          </a:p>
          <a:p>
            <a:pPr eaLnBrk="1" hangingPunct="1">
              <a:buFont typeface="Wingdings" pitchFamily="2" charset="2"/>
              <a:buNone/>
            </a:pPr>
            <a:endParaRPr lang="en-US">
              <a:ea typeface="ＭＳ Ｐゴシック" pitchFamily="34" charset="-128"/>
            </a:endParaRPr>
          </a:p>
          <a:p>
            <a:pPr eaLnBrk="1" hangingPunct="1">
              <a:buFont typeface="Wingdings" pitchFamily="2" charset="2"/>
              <a:buNone/>
            </a:pPr>
            <a:r>
              <a:rPr lang="ja-JP" altLang="en-US">
                <a:ea typeface="ＭＳ Ｐゴシック" pitchFamily="34" charset="-128"/>
              </a:rPr>
              <a:t>“</a:t>
            </a:r>
            <a:r>
              <a:rPr lang="en-US" altLang="ja-JP">
                <a:ea typeface="ＭＳ Ｐゴシック" pitchFamily="34" charset="-128"/>
              </a:rPr>
              <a:t>cryptography is using math and other crazy tricks to approximate magic</a:t>
            </a:r>
            <a:r>
              <a:rPr lang="ja-JP" altLang="en-US">
                <a:ea typeface="ＭＳ Ｐゴシック" pitchFamily="34" charset="-128"/>
              </a:rPr>
              <a:t>”</a:t>
            </a:r>
            <a:endParaRPr lang="en-US" altLang="ja-JP">
              <a:ea typeface="ＭＳ Ｐゴシック" pitchFamily="34" charset="-128"/>
            </a:endParaRPr>
          </a:p>
          <a:p>
            <a:pPr eaLnBrk="1" hangingPunct="1">
              <a:buFont typeface="Wingdings" pitchFamily="2" charset="2"/>
              <a:buNone/>
            </a:pPr>
            <a:r>
              <a:rPr lang="en-US">
                <a:ea typeface="ＭＳ Ｐゴシック" pitchFamily="34" charset="-128"/>
              </a:rPr>
              <a:t>						- Unknown TA</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52400"/>
            <a:ext cx="8227695"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23" dirty="0"/>
              <a:t>Why </a:t>
            </a:r>
            <a:r>
              <a:rPr sz="3300" dirty="0"/>
              <a:t>is </a:t>
            </a:r>
            <a:r>
              <a:rPr sz="3300" spc="-8" dirty="0"/>
              <a:t>collision </a:t>
            </a:r>
            <a:r>
              <a:rPr sz="3300" spc="-15" dirty="0"/>
              <a:t>resistance</a:t>
            </a:r>
            <a:r>
              <a:rPr sz="3300" spc="19" dirty="0"/>
              <a:t> </a:t>
            </a:r>
            <a:r>
              <a:rPr sz="3300" spc="-8" dirty="0"/>
              <a:t>useful?</a:t>
            </a:r>
            <a:endParaRPr sz="3300" dirty="0"/>
          </a:p>
        </p:txBody>
      </p:sp>
      <p:sp>
        <p:nvSpPr>
          <p:cNvPr id="3" name="object 3"/>
          <p:cNvSpPr txBox="1"/>
          <p:nvPr/>
        </p:nvSpPr>
        <p:spPr>
          <a:xfrm>
            <a:off x="685800" y="1676400"/>
            <a:ext cx="7547610" cy="2993288"/>
          </a:xfrm>
          <a:prstGeom prst="rect">
            <a:avLst/>
          </a:prstGeom>
        </p:spPr>
        <p:txBody>
          <a:bodyPr vert="horz" wrap="square" lIns="0" tIns="73819" rIns="0" bIns="0" rtlCol="0">
            <a:spAutoFit/>
          </a:bodyPr>
          <a:lstStyle/>
          <a:p>
            <a:pPr marL="180975" indent="-171450">
              <a:spcBef>
                <a:spcPts val="581"/>
              </a:spcBef>
              <a:buFont typeface="Arial"/>
              <a:buChar char="•"/>
              <a:tabLst>
                <a:tab pos="180975" algn="l"/>
              </a:tabLst>
            </a:pPr>
            <a:r>
              <a:rPr sz="2100" spc="-4" dirty="0">
                <a:latin typeface="Calibri"/>
                <a:cs typeface="Calibri"/>
              </a:rPr>
              <a:t>If </a:t>
            </a:r>
            <a:r>
              <a:rPr sz="2100" spc="-8" dirty="0">
                <a:latin typeface="Calibri"/>
                <a:cs typeface="Calibri"/>
              </a:rPr>
              <a:t>nobody can find </a:t>
            </a:r>
            <a:r>
              <a:rPr sz="2100" spc="-4" dirty="0">
                <a:latin typeface="Calibri"/>
                <a:cs typeface="Calibri"/>
              </a:rPr>
              <a:t>X != Y such </a:t>
            </a:r>
            <a:r>
              <a:rPr sz="2100" spc="-8" dirty="0">
                <a:latin typeface="Calibri"/>
                <a:cs typeface="Calibri"/>
              </a:rPr>
              <a:t>that Hash(X) </a:t>
            </a:r>
            <a:r>
              <a:rPr sz="2100" spc="-4" dirty="0">
                <a:latin typeface="Calibri"/>
                <a:cs typeface="Calibri"/>
              </a:rPr>
              <a:t>==</a:t>
            </a:r>
            <a:r>
              <a:rPr sz="2100" spc="153" dirty="0">
                <a:latin typeface="Calibri"/>
                <a:cs typeface="Calibri"/>
              </a:rPr>
              <a:t> </a:t>
            </a:r>
            <a:r>
              <a:rPr sz="2100" spc="-8" dirty="0">
                <a:latin typeface="Calibri"/>
                <a:cs typeface="Calibri"/>
              </a:rPr>
              <a:t>Hash(Y),</a:t>
            </a:r>
            <a:endParaRPr sz="2100" dirty="0">
              <a:latin typeface="Calibri"/>
              <a:cs typeface="Calibri"/>
            </a:endParaRPr>
          </a:p>
          <a:p>
            <a:pPr marL="180975" indent="-171450">
              <a:spcBef>
                <a:spcPts val="506"/>
              </a:spcBef>
              <a:buFont typeface="Arial"/>
              <a:buChar char="•"/>
              <a:tabLst>
                <a:tab pos="180975" algn="l"/>
              </a:tabLst>
            </a:pPr>
            <a:r>
              <a:rPr sz="2100" spc="-11" dirty="0">
                <a:latin typeface="Calibri"/>
                <a:cs typeface="Calibri"/>
              </a:rPr>
              <a:t>...then we can </a:t>
            </a:r>
            <a:r>
              <a:rPr sz="2100" spc="-8" dirty="0">
                <a:latin typeface="Calibri"/>
                <a:cs typeface="Calibri"/>
              </a:rPr>
              <a:t>use hash(X) </a:t>
            </a:r>
            <a:r>
              <a:rPr sz="2100" spc="-4" dirty="0">
                <a:latin typeface="Calibri"/>
                <a:cs typeface="Calibri"/>
              </a:rPr>
              <a:t>as a kind of </a:t>
            </a:r>
            <a:r>
              <a:rPr sz="2100" b="1" i="1" spc="-8" dirty="0">
                <a:latin typeface="Calibri"/>
                <a:cs typeface="Calibri"/>
              </a:rPr>
              <a:t>message digest </a:t>
            </a:r>
            <a:r>
              <a:rPr sz="2100" spc="-4" dirty="0">
                <a:latin typeface="Calibri"/>
                <a:cs typeface="Calibri"/>
              </a:rPr>
              <a:t>of</a:t>
            </a:r>
            <a:r>
              <a:rPr sz="2100" spc="188" dirty="0">
                <a:latin typeface="Calibri"/>
                <a:cs typeface="Calibri"/>
              </a:rPr>
              <a:t> </a:t>
            </a:r>
            <a:r>
              <a:rPr sz="2100" spc="-4" dirty="0">
                <a:latin typeface="Calibri"/>
                <a:cs typeface="Calibri"/>
              </a:rPr>
              <a:t>X.</a:t>
            </a:r>
            <a:endParaRPr sz="2100" dirty="0">
              <a:latin typeface="Calibri"/>
              <a:cs typeface="Calibri"/>
            </a:endParaRPr>
          </a:p>
          <a:p>
            <a:pPr marL="523875" lvl="1" indent="-171450">
              <a:spcBef>
                <a:spcPts val="176"/>
              </a:spcBef>
              <a:buFont typeface="Arial"/>
              <a:buChar char="•"/>
              <a:tabLst>
                <a:tab pos="524351" algn="l"/>
              </a:tabLst>
            </a:pPr>
            <a:r>
              <a:rPr sz="1800" spc="-8" dirty="0">
                <a:latin typeface="Calibri"/>
                <a:cs typeface="Calibri"/>
              </a:rPr>
              <a:t>Digital signatures </a:t>
            </a:r>
            <a:r>
              <a:rPr sz="1800" dirty="0">
                <a:latin typeface="Calibri"/>
                <a:cs typeface="Calibri"/>
              </a:rPr>
              <a:t>actually </a:t>
            </a:r>
            <a:r>
              <a:rPr sz="1800" spc="-4" dirty="0">
                <a:latin typeface="Calibri"/>
                <a:cs typeface="Calibri"/>
              </a:rPr>
              <a:t>sign hash(message) </a:t>
            </a:r>
            <a:r>
              <a:rPr sz="1800" spc="-8" dirty="0">
                <a:latin typeface="Calibri"/>
                <a:cs typeface="Calibri"/>
              </a:rPr>
              <a:t>instead </a:t>
            </a:r>
            <a:r>
              <a:rPr sz="1800" spc="-4" dirty="0">
                <a:latin typeface="Calibri"/>
                <a:cs typeface="Calibri"/>
              </a:rPr>
              <a:t>of</a:t>
            </a:r>
            <a:r>
              <a:rPr sz="1800" spc="-49" dirty="0">
                <a:latin typeface="Calibri"/>
                <a:cs typeface="Calibri"/>
              </a:rPr>
              <a:t> </a:t>
            </a:r>
            <a:r>
              <a:rPr sz="1800" spc="-4" dirty="0">
                <a:latin typeface="Calibri"/>
                <a:cs typeface="Calibri"/>
              </a:rPr>
              <a:t>message.</a:t>
            </a:r>
            <a:endParaRPr sz="1800" dirty="0">
              <a:latin typeface="Calibri"/>
              <a:cs typeface="Calibri"/>
            </a:endParaRPr>
          </a:p>
          <a:p>
            <a:pPr marL="180975" indent="-171450">
              <a:spcBef>
                <a:spcPts val="484"/>
              </a:spcBef>
              <a:buFont typeface="Arial"/>
              <a:buChar char="•"/>
              <a:tabLst>
                <a:tab pos="180975" algn="l"/>
              </a:tabLst>
            </a:pPr>
            <a:r>
              <a:rPr sz="2100" spc="-4" dirty="0">
                <a:latin typeface="Calibri"/>
                <a:cs typeface="Calibri"/>
              </a:rPr>
              <a:t>Nobody </a:t>
            </a:r>
            <a:r>
              <a:rPr sz="2100" spc="-8" dirty="0">
                <a:latin typeface="Calibri"/>
                <a:cs typeface="Calibri"/>
              </a:rPr>
              <a:t>can </a:t>
            </a:r>
            <a:r>
              <a:rPr sz="2100" spc="-4" dirty="0">
                <a:latin typeface="Calibri"/>
                <a:cs typeface="Calibri"/>
              </a:rPr>
              <a:t>change X without changing</a:t>
            </a:r>
            <a:r>
              <a:rPr sz="2100" spc="75" dirty="0">
                <a:latin typeface="Calibri"/>
                <a:cs typeface="Calibri"/>
              </a:rPr>
              <a:t> </a:t>
            </a:r>
            <a:r>
              <a:rPr sz="2100" spc="-8" dirty="0">
                <a:latin typeface="Calibri"/>
                <a:cs typeface="Calibri"/>
              </a:rPr>
              <a:t>hash(X)</a:t>
            </a:r>
            <a:endParaRPr sz="2100" dirty="0">
              <a:latin typeface="Calibri"/>
              <a:cs typeface="Calibri"/>
            </a:endParaRPr>
          </a:p>
          <a:p>
            <a:pPr marL="523875" lvl="1" indent="-171450">
              <a:spcBef>
                <a:spcPts val="172"/>
              </a:spcBef>
              <a:buFont typeface="Arial"/>
              <a:buChar char="•"/>
              <a:tabLst>
                <a:tab pos="524351" algn="l"/>
              </a:tabLst>
            </a:pPr>
            <a:r>
              <a:rPr sz="1800" dirty="0">
                <a:latin typeface="Calibri"/>
                <a:cs typeface="Calibri"/>
              </a:rPr>
              <a:t>If </a:t>
            </a:r>
            <a:r>
              <a:rPr sz="1800" spc="-4" dirty="0">
                <a:latin typeface="Calibri"/>
                <a:cs typeface="Calibri"/>
              </a:rPr>
              <a:t>they </a:t>
            </a:r>
            <a:r>
              <a:rPr sz="1800" spc="-8" dirty="0">
                <a:latin typeface="Calibri"/>
                <a:cs typeface="Calibri"/>
              </a:rPr>
              <a:t>could </a:t>
            </a:r>
            <a:r>
              <a:rPr sz="1800" spc="-4" dirty="0">
                <a:latin typeface="Calibri"/>
                <a:cs typeface="Calibri"/>
              </a:rPr>
              <a:t>do that, they </a:t>
            </a:r>
            <a:r>
              <a:rPr sz="1800" spc="-8" dirty="0">
                <a:latin typeface="Calibri"/>
                <a:cs typeface="Calibri"/>
              </a:rPr>
              <a:t>can </a:t>
            </a:r>
            <a:r>
              <a:rPr sz="1800" spc="-4" dirty="0">
                <a:latin typeface="Calibri"/>
                <a:cs typeface="Calibri"/>
              </a:rPr>
              <a:t>find collisions </a:t>
            </a:r>
            <a:r>
              <a:rPr sz="1800" spc="-15" dirty="0">
                <a:latin typeface="Calibri"/>
                <a:cs typeface="Calibri"/>
              </a:rPr>
              <a:t>for</a:t>
            </a:r>
            <a:r>
              <a:rPr sz="1800" spc="-26" dirty="0">
                <a:latin typeface="Calibri"/>
                <a:cs typeface="Calibri"/>
              </a:rPr>
              <a:t> </a:t>
            </a:r>
            <a:r>
              <a:rPr sz="1800" spc="-4" dirty="0">
                <a:latin typeface="Calibri"/>
                <a:cs typeface="Calibri"/>
              </a:rPr>
              <a:t>hash()</a:t>
            </a:r>
            <a:endParaRPr sz="1800" dirty="0">
              <a:latin typeface="Calibri"/>
              <a:cs typeface="Calibri"/>
            </a:endParaRPr>
          </a:p>
          <a:p>
            <a:pPr marL="180975" indent="-171450">
              <a:spcBef>
                <a:spcPts val="484"/>
              </a:spcBef>
              <a:buFont typeface="Arial"/>
              <a:buChar char="•"/>
              <a:tabLst>
                <a:tab pos="180975" algn="l"/>
              </a:tabLst>
            </a:pPr>
            <a:r>
              <a:rPr sz="2100" spc="-8" dirty="0">
                <a:latin typeface="Calibri"/>
                <a:cs typeface="Calibri"/>
              </a:rPr>
              <a:t>hash(X) also </a:t>
            </a:r>
            <a:r>
              <a:rPr sz="2100" b="1" i="1" spc="-8" dirty="0">
                <a:latin typeface="Calibri"/>
                <a:cs typeface="Calibri"/>
              </a:rPr>
              <a:t>commits </a:t>
            </a:r>
            <a:r>
              <a:rPr sz="2100" spc="-15" dirty="0">
                <a:latin typeface="Calibri"/>
                <a:cs typeface="Calibri"/>
              </a:rPr>
              <a:t>to</a:t>
            </a:r>
            <a:r>
              <a:rPr sz="2100" spc="49" dirty="0">
                <a:latin typeface="Calibri"/>
                <a:cs typeface="Calibri"/>
              </a:rPr>
              <a:t> </a:t>
            </a:r>
            <a:r>
              <a:rPr sz="2100" spc="-8" dirty="0">
                <a:latin typeface="Calibri"/>
                <a:cs typeface="Calibri"/>
              </a:rPr>
              <a:t>X.</a:t>
            </a:r>
            <a:endParaRPr sz="2100" dirty="0">
              <a:latin typeface="Calibri"/>
              <a:cs typeface="Calibri"/>
            </a:endParaRPr>
          </a:p>
          <a:p>
            <a:pPr marL="523875" marR="3810" lvl="1" indent="-171450">
              <a:lnSpc>
                <a:spcPts val="1943"/>
              </a:lnSpc>
              <a:spcBef>
                <a:spcPts val="424"/>
              </a:spcBef>
              <a:buFont typeface="Arial"/>
              <a:buChar char="•"/>
              <a:tabLst>
                <a:tab pos="524351" algn="l"/>
              </a:tabLst>
            </a:pPr>
            <a:r>
              <a:rPr sz="1800" spc="-4" dirty="0">
                <a:latin typeface="Calibri"/>
                <a:cs typeface="Calibri"/>
              </a:rPr>
              <a:t>Once </a:t>
            </a:r>
            <a:r>
              <a:rPr sz="1800" spc="-15" dirty="0">
                <a:latin typeface="Calibri"/>
                <a:cs typeface="Calibri"/>
              </a:rPr>
              <a:t>I’ve </a:t>
            </a:r>
            <a:r>
              <a:rPr sz="1800" spc="-4" dirty="0">
                <a:latin typeface="Calibri"/>
                <a:cs typeface="Calibri"/>
              </a:rPr>
              <a:t>seen hash(X), </a:t>
            </a:r>
            <a:r>
              <a:rPr sz="1800" spc="-34" dirty="0">
                <a:latin typeface="Calibri"/>
                <a:cs typeface="Calibri"/>
              </a:rPr>
              <a:t>later, </a:t>
            </a:r>
            <a:r>
              <a:rPr sz="1800" spc="-8" dirty="0">
                <a:latin typeface="Calibri"/>
                <a:cs typeface="Calibri"/>
              </a:rPr>
              <a:t>you can show </a:t>
            </a:r>
            <a:r>
              <a:rPr sz="1800" dirty="0">
                <a:latin typeface="Calibri"/>
                <a:cs typeface="Calibri"/>
              </a:rPr>
              <a:t>me </a:t>
            </a:r>
            <a:r>
              <a:rPr sz="1800" spc="-4" dirty="0">
                <a:latin typeface="Calibri"/>
                <a:cs typeface="Calibri"/>
              </a:rPr>
              <a:t>X, and </a:t>
            </a:r>
            <a:r>
              <a:rPr sz="1800" dirty="0">
                <a:latin typeface="Calibri"/>
                <a:cs typeface="Calibri"/>
              </a:rPr>
              <a:t>I’ll </a:t>
            </a:r>
            <a:r>
              <a:rPr sz="1800" spc="-4" dirty="0">
                <a:latin typeface="Calibri"/>
                <a:cs typeface="Calibri"/>
              </a:rPr>
              <a:t>know </a:t>
            </a:r>
            <a:r>
              <a:rPr sz="1800" spc="-15" dirty="0">
                <a:latin typeface="Calibri"/>
                <a:cs typeface="Calibri"/>
              </a:rPr>
              <a:t>it’s </a:t>
            </a:r>
            <a:r>
              <a:rPr sz="1800" dirty="0">
                <a:latin typeface="Calibri"/>
                <a:cs typeface="Calibri"/>
              </a:rPr>
              <a:t>the </a:t>
            </a:r>
            <a:r>
              <a:rPr sz="1800" spc="-11" dirty="0">
                <a:latin typeface="Calibri"/>
                <a:cs typeface="Calibri"/>
              </a:rPr>
              <a:t>value  </a:t>
            </a:r>
            <a:r>
              <a:rPr sz="1800" spc="-8" dirty="0">
                <a:latin typeface="Calibri"/>
                <a:cs typeface="Calibri"/>
              </a:rPr>
              <a:t>you </a:t>
            </a:r>
            <a:r>
              <a:rPr sz="1800" spc="-11" dirty="0">
                <a:latin typeface="Calibri"/>
                <a:cs typeface="Calibri"/>
              </a:rPr>
              <a:t>committed</a:t>
            </a:r>
            <a:r>
              <a:rPr sz="1800" spc="-30" dirty="0">
                <a:latin typeface="Calibri"/>
                <a:cs typeface="Calibri"/>
              </a:rPr>
              <a:t> </a:t>
            </a:r>
            <a:r>
              <a:rPr sz="1800" spc="-11" dirty="0">
                <a:latin typeface="Calibri"/>
                <a:cs typeface="Calibri"/>
              </a:rPr>
              <a:t>to</a:t>
            </a:r>
            <a:endParaRPr sz="1800" dirty="0">
              <a:latin typeface="Calibri"/>
              <a:cs typeface="Calibri"/>
            </a:endParaRPr>
          </a:p>
          <a:p>
            <a:pPr marL="523875" lvl="1" indent="-171450">
              <a:spcBef>
                <a:spcPts val="135"/>
              </a:spcBef>
              <a:buFont typeface="Arial"/>
              <a:buChar char="•"/>
              <a:tabLst>
                <a:tab pos="524351" algn="l"/>
              </a:tabLst>
            </a:pPr>
            <a:r>
              <a:rPr sz="1800" spc="-19" dirty="0">
                <a:latin typeface="Calibri"/>
                <a:cs typeface="Calibri"/>
              </a:rPr>
              <a:t>...you </a:t>
            </a:r>
            <a:r>
              <a:rPr sz="1800" spc="-8" dirty="0">
                <a:latin typeface="Calibri"/>
                <a:cs typeface="Calibri"/>
              </a:rPr>
              <a:t>can’t show </a:t>
            </a:r>
            <a:r>
              <a:rPr sz="1800" dirty="0">
                <a:latin typeface="Calibri"/>
                <a:cs typeface="Calibri"/>
              </a:rPr>
              <a:t>me </a:t>
            </a:r>
            <a:r>
              <a:rPr sz="1800" spc="-4" dirty="0">
                <a:latin typeface="Calibri"/>
                <a:cs typeface="Calibri"/>
              </a:rPr>
              <a:t>some other X*, </a:t>
            </a:r>
            <a:r>
              <a:rPr sz="1800" spc="-8" dirty="0">
                <a:latin typeface="Calibri"/>
                <a:cs typeface="Calibri"/>
              </a:rPr>
              <a:t>because </a:t>
            </a:r>
            <a:r>
              <a:rPr sz="1800" dirty="0">
                <a:latin typeface="Calibri"/>
                <a:cs typeface="Calibri"/>
              </a:rPr>
              <a:t>it </a:t>
            </a:r>
            <a:r>
              <a:rPr sz="1800" spc="-8" dirty="0">
                <a:latin typeface="Calibri"/>
                <a:cs typeface="Calibri"/>
              </a:rPr>
              <a:t>won’t </a:t>
            </a:r>
            <a:r>
              <a:rPr sz="1800" spc="-15" dirty="0">
                <a:latin typeface="Calibri"/>
                <a:cs typeface="Calibri"/>
              </a:rPr>
              <a:t>have </a:t>
            </a:r>
            <a:r>
              <a:rPr sz="1800" dirty="0">
                <a:latin typeface="Calibri"/>
                <a:cs typeface="Calibri"/>
              </a:rPr>
              <a:t>the </a:t>
            </a:r>
            <a:r>
              <a:rPr sz="1800" spc="-4" dirty="0">
                <a:latin typeface="Calibri"/>
                <a:cs typeface="Calibri"/>
              </a:rPr>
              <a:t>same</a:t>
            </a:r>
            <a:r>
              <a:rPr sz="1800" spc="4" dirty="0">
                <a:latin typeface="Calibri"/>
                <a:cs typeface="Calibri"/>
              </a:rPr>
              <a:t> </a:t>
            </a:r>
            <a:r>
              <a:rPr sz="1800" spc="-4" dirty="0">
                <a:latin typeface="Calibri"/>
                <a:cs typeface="Calibri"/>
              </a:rPr>
              <a:t>hash.</a:t>
            </a:r>
            <a:endParaRPr sz="1800" dirty="0">
              <a:latin typeface="Calibri"/>
              <a:cs typeface="Calibri"/>
            </a:endParaRPr>
          </a:p>
        </p:txBody>
      </p:sp>
    </p:spTree>
    <p:extLst>
      <p:ext uri="{BB962C8B-B14F-4D97-AF65-F5344CB8AC3E}">
        <p14:creationId xmlns:p14="http://schemas.microsoft.com/office/powerpoint/2010/main" val="23181863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0" y="152400"/>
            <a:ext cx="8763000" cy="517930"/>
          </a:xfrm>
          <a:prstGeom prst="rect">
            <a:avLst/>
          </a:prstGeom>
        </p:spPr>
        <p:txBody>
          <a:bodyPr vert="horz" wrap="square" lIns="0" tIns="10001" rIns="0" bIns="0" rtlCol="0">
            <a:spAutoFit/>
          </a:bodyPr>
          <a:lstStyle/>
          <a:p>
            <a:pPr marL="9525" algn="ctr">
              <a:spcBef>
                <a:spcPts val="79"/>
              </a:spcBef>
            </a:pPr>
            <a:r>
              <a:rPr sz="3300" spc="-4" dirty="0">
                <a:latin typeface="Calibri Light"/>
                <a:cs typeface="Calibri Light"/>
              </a:rPr>
              <a:t>Building block: Hash</a:t>
            </a:r>
            <a:r>
              <a:rPr sz="3300" spc="-23" dirty="0">
                <a:latin typeface="Calibri Light"/>
                <a:cs typeface="Calibri Light"/>
              </a:rPr>
              <a:t> </a:t>
            </a:r>
            <a:r>
              <a:rPr sz="3300" spc="-4" dirty="0">
                <a:latin typeface="Calibri Light"/>
                <a:cs typeface="Calibri Light"/>
              </a:rPr>
              <a:t>chains</a:t>
            </a:r>
            <a:endParaRPr sz="3300" dirty="0">
              <a:latin typeface="Calibri Light"/>
              <a:cs typeface="Calibri Light"/>
            </a:endParaRPr>
          </a:p>
        </p:txBody>
      </p:sp>
      <p:sp>
        <p:nvSpPr>
          <p:cNvPr id="3" name="object 3"/>
          <p:cNvSpPr/>
          <p:nvPr/>
        </p:nvSpPr>
        <p:spPr>
          <a:xfrm>
            <a:off x="833247" y="2948940"/>
            <a:ext cx="7227189" cy="1369314"/>
          </a:xfrm>
          <a:prstGeom prst="rect">
            <a:avLst/>
          </a:prstGeom>
          <a:blipFill>
            <a:blip r:embed="rId2" cstate="print"/>
            <a:stretch>
              <a:fillRect/>
            </a:stretch>
          </a:blipFill>
        </p:spPr>
        <p:txBody>
          <a:bodyPr wrap="square" lIns="0" tIns="0" rIns="0" bIns="0" rtlCol="0"/>
          <a:lstStyle/>
          <a:p>
            <a:endParaRPr sz="1800"/>
          </a:p>
        </p:txBody>
      </p:sp>
      <p:sp>
        <p:nvSpPr>
          <p:cNvPr id="4" name="object 4"/>
          <p:cNvSpPr txBox="1"/>
          <p:nvPr/>
        </p:nvSpPr>
        <p:spPr>
          <a:xfrm>
            <a:off x="935508" y="4389406"/>
            <a:ext cx="6982301" cy="217367"/>
          </a:xfrm>
          <a:prstGeom prst="rect">
            <a:avLst/>
          </a:prstGeom>
        </p:spPr>
        <p:txBody>
          <a:bodyPr vert="horz" wrap="square" lIns="0" tIns="9525" rIns="0" bIns="0" rtlCol="0">
            <a:spAutoFit/>
          </a:bodyPr>
          <a:lstStyle/>
          <a:p>
            <a:pPr marL="9525">
              <a:spcBef>
                <a:spcPts val="75"/>
              </a:spcBef>
            </a:pPr>
            <a:r>
              <a:rPr sz="1350" spc="-8" dirty="0">
                <a:latin typeface="Calibri"/>
                <a:cs typeface="Calibri"/>
              </a:rPr>
              <a:t>Figure: </a:t>
            </a:r>
            <a:r>
              <a:rPr sz="1350" dirty="0">
                <a:latin typeface="Calibri"/>
                <a:cs typeface="Calibri"/>
              </a:rPr>
              <a:t>A </a:t>
            </a:r>
            <a:r>
              <a:rPr sz="1350" spc="-4" dirty="0">
                <a:latin typeface="Calibri"/>
                <a:cs typeface="Calibri"/>
              </a:rPr>
              <a:t>sequence of </a:t>
            </a:r>
            <a:r>
              <a:rPr sz="1350" spc="-11" dirty="0">
                <a:latin typeface="Calibri"/>
                <a:cs typeface="Calibri"/>
              </a:rPr>
              <a:t>records linked </a:t>
            </a:r>
            <a:r>
              <a:rPr sz="1350" spc="-4" dirty="0">
                <a:latin typeface="Calibri"/>
                <a:cs typeface="Calibri"/>
              </a:rPr>
              <a:t>together; </a:t>
            </a:r>
            <a:r>
              <a:rPr sz="1350" dirty="0">
                <a:latin typeface="Calibri"/>
                <a:cs typeface="Calibri"/>
              </a:rPr>
              <a:t>each </a:t>
            </a:r>
            <a:r>
              <a:rPr sz="1350" spc="-11" dirty="0">
                <a:latin typeface="Calibri"/>
                <a:cs typeface="Calibri"/>
              </a:rPr>
              <a:t>record </a:t>
            </a:r>
            <a:r>
              <a:rPr sz="1350" spc="-8" dirty="0">
                <a:latin typeface="Calibri"/>
                <a:cs typeface="Calibri"/>
              </a:rPr>
              <a:t>contains </a:t>
            </a:r>
            <a:r>
              <a:rPr sz="1350" dirty="0">
                <a:latin typeface="Calibri"/>
                <a:cs typeface="Calibri"/>
              </a:rPr>
              <a:t>the </a:t>
            </a:r>
            <a:r>
              <a:rPr sz="1350" spc="-4" dirty="0">
                <a:latin typeface="Calibri"/>
                <a:cs typeface="Calibri"/>
              </a:rPr>
              <a:t>hash of </a:t>
            </a:r>
            <a:r>
              <a:rPr sz="1350" dirty="0">
                <a:latin typeface="Calibri"/>
                <a:cs typeface="Calibri"/>
              </a:rPr>
              <a:t>the </a:t>
            </a:r>
            <a:r>
              <a:rPr sz="1350" spc="-8" dirty="0">
                <a:latin typeface="Calibri"/>
                <a:cs typeface="Calibri"/>
              </a:rPr>
              <a:t>previous</a:t>
            </a:r>
            <a:r>
              <a:rPr sz="1350" spc="236" dirty="0">
                <a:latin typeface="Calibri"/>
                <a:cs typeface="Calibri"/>
              </a:rPr>
              <a:t> </a:t>
            </a:r>
            <a:r>
              <a:rPr sz="1350" spc="-11" dirty="0">
                <a:latin typeface="Calibri"/>
                <a:cs typeface="Calibri"/>
              </a:rPr>
              <a:t>record.</a:t>
            </a:r>
            <a:endParaRPr sz="1350">
              <a:latin typeface="Calibri"/>
              <a:cs typeface="Calibri"/>
            </a:endParaRPr>
          </a:p>
        </p:txBody>
      </p:sp>
    </p:spTree>
    <p:extLst>
      <p:ext uri="{BB962C8B-B14F-4D97-AF65-F5344CB8AC3E}">
        <p14:creationId xmlns:p14="http://schemas.microsoft.com/office/powerpoint/2010/main" val="35366304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52400"/>
            <a:ext cx="86868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23" dirty="0"/>
              <a:t>What’s </a:t>
            </a:r>
            <a:r>
              <a:rPr sz="3300" dirty="0"/>
              <a:t>a hash </a:t>
            </a:r>
            <a:r>
              <a:rPr sz="3300" spc="-4" dirty="0"/>
              <a:t>chain?</a:t>
            </a:r>
            <a:endParaRPr sz="3300" dirty="0"/>
          </a:p>
        </p:txBody>
      </p:sp>
      <p:sp>
        <p:nvSpPr>
          <p:cNvPr id="3" name="object 3"/>
          <p:cNvSpPr txBox="1"/>
          <p:nvPr/>
        </p:nvSpPr>
        <p:spPr>
          <a:xfrm>
            <a:off x="609600" y="1828800"/>
            <a:ext cx="7496175" cy="914384"/>
          </a:xfrm>
          <a:prstGeom prst="rect">
            <a:avLst/>
          </a:prstGeom>
        </p:spPr>
        <p:txBody>
          <a:bodyPr vert="horz" wrap="square" lIns="0" tIns="41433" rIns="0" bIns="0" rtlCol="0">
            <a:spAutoFit/>
          </a:bodyPr>
          <a:lstStyle/>
          <a:p>
            <a:pPr marL="180975" marR="3810" indent="-171450" algn="just">
              <a:lnSpc>
                <a:spcPct val="90000"/>
              </a:lnSpc>
              <a:spcBef>
                <a:spcPts val="326"/>
              </a:spcBef>
              <a:buFont typeface="Arial"/>
              <a:buChar char="•"/>
              <a:tabLst>
                <a:tab pos="180975" algn="l"/>
              </a:tabLst>
            </a:pPr>
            <a:r>
              <a:rPr sz="2100" spc="-4" dirty="0">
                <a:latin typeface="Calibri"/>
                <a:cs typeface="Calibri"/>
              </a:rPr>
              <a:t>A </a:t>
            </a:r>
            <a:r>
              <a:rPr sz="2100" i="1" spc="-4" dirty="0">
                <a:latin typeface="Calibri"/>
                <a:cs typeface="Calibri"/>
              </a:rPr>
              <a:t>hash chain </a:t>
            </a:r>
            <a:r>
              <a:rPr sz="2100" spc="-4" dirty="0">
                <a:latin typeface="Calibri"/>
                <a:cs typeface="Calibri"/>
              </a:rPr>
              <a:t>is a </a:t>
            </a:r>
            <a:r>
              <a:rPr sz="2100" spc="-8" dirty="0">
                <a:latin typeface="Calibri"/>
                <a:cs typeface="Calibri"/>
              </a:rPr>
              <a:t>sequence </a:t>
            </a:r>
            <a:r>
              <a:rPr sz="2100" spc="-4" dirty="0">
                <a:latin typeface="Calibri"/>
                <a:cs typeface="Calibri"/>
              </a:rPr>
              <a:t>of </a:t>
            </a:r>
            <a:r>
              <a:rPr sz="2100" spc="-15" dirty="0">
                <a:latin typeface="Calibri"/>
                <a:cs typeface="Calibri"/>
              </a:rPr>
              <a:t>records </a:t>
            </a:r>
            <a:r>
              <a:rPr sz="2100" spc="-4" dirty="0">
                <a:latin typeface="Calibri"/>
                <a:cs typeface="Calibri"/>
              </a:rPr>
              <a:t>in which each </a:t>
            </a:r>
            <a:r>
              <a:rPr sz="2100" spc="-15" dirty="0">
                <a:latin typeface="Calibri"/>
                <a:cs typeface="Calibri"/>
              </a:rPr>
              <a:t>record contains  </a:t>
            </a:r>
            <a:r>
              <a:rPr sz="2100" spc="-4" dirty="0">
                <a:latin typeface="Calibri"/>
                <a:cs typeface="Calibri"/>
              </a:rPr>
              <a:t>the </a:t>
            </a:r>
            <a:r>
              <a:rPr sz="2100" spc="-8" dirty="0">
                <a:latin typeface="Calibri"/>
                <a:cs typeface="Calibri"/>
              </a:rPr>
              <a:t>hash </a:t>
            </a:r>
            <a:r>
              <a:rPr sz="2100" spc="-4" dirty="0">
                <a:latin typeface="Calibri"/>
                <a:cs typeface="Calibri"/>
              </a:rPr>
              <a:t>of the </a:t>
            </a:r>
            <a:r>
              <a:rPr sz="2100" spc="-11" dirty="0">
                <a:latin typeface="Calibri"/>
                <a:cs typeface="Calibri"/>
              </a:rPr>
              <a:t>previous </a:t>
            </a:r>
            <a:r>
              <a:rPr sz="2100" spc="-15" dirty="0">
                <a:latin typeface="Calibri"/>
                <a:cs typeface="Calibri"/>
              </a:rPr>
              <a:t>record </a:t>
            </a:r>
            <a:r>
              <a:rPr sz="2100" spc="-4" dirty="0">
                <a:latin typeface="Calibri"/>
                <a:cs typeface="Calibri"/>
              </a:rPr>
              <a:t>in the chain, </a:t>
            </a:r>
            <a:r>
              <a:rPr sz="2100" spc="-8" dirty="0">
                <a:latin typeface="Calibri"/>
                <a:cs typeface="Calibri"/>
              </a:rPr>
              <a:t>and </a:t>
            </a:r>
            <a:r>
              <a:rPr sz="2100" spc="-4" dirty="0">
                <a:latin typeface="Calibri"/>
                <a:cs typeface="Calibri"/>
              </a:rPr>
              <a:t>the </a:t>
            </a:r>
            <a:r>
              <a:rPr sz="2100" spc="-8" dirty="0">
                <a:latin typeface="Calibri"/>
                <a:cs typeface="Calibri"/>
              </a:rPr>
              <a:t>hash </a:t>
            </a:r>
            <a:r>
              <a:rPr sz="2100" spc="-4" dirty="0">
                <a:latin typeface="Calibri"/>
                <a:cs typeface="Calibri"/>
              </a:rPr>
              <a:t>of </a:t>
            </a:r>
            <a:r>
              <a:rPr sz="2100" dirty="0">
                <a:latin typeface="Calibri"/>
                <a:cs typeface="Calibri"/>
              </a:rPr>
              <a:t>all </a:t>
            </a:r>
            <a:r>
              <a:rPr sz="2100" spc="-4" dirty="0">
                <a:latin typeface="Calibri"/>
                <a:cs typeface="Calibri"/>
              </a:rPr>
              <a:t>the  </a:t>
            </a:r>
            <a:r>
              <a:rPr sz="2100" spc="-11" dirty="0">
                <a:latin typeface="Calibri"/>
                <a:cs typeface="Calibri"/>
              </a:rPr>
              <a:t>current </a:t>
            </a:r>
            <a:r>
              <a:rPr sz="2100" spc="-30" dirty="0">
                <a:latin typeface="Calibri"/>
                <a:cs typeface="Calibri"/>
              </a:rPr>
              <a:t>record’s</a:t>
            </a:r>
            <a:r>
              <a:rPr sz="2100" spc="38" dirty="0">
                <a:latin typeface="Calibri"/>
                <a:cs typeface="Calibri"/>
              </a:rPr>
              <a:t> </a:t>
            </a:r>
            <a:r>
              <a:rPr sz="2100" spc="-11" dirty="0">
                <a:latin typeface="Calibri"/>
                <a:cs typeface="Calibri"/>
              </a:rPr>
              <a:t>contents.</a:t>
            </a:r>
            <a:endParaRPr sz="2100" dirty="0">
              <a:latin typeface="Calibri"/>
              <a:cs typeface="Calibri"/>
            </a:endParaRPr>
          </a:p>
        </p:txBody>
      </p:sp>
      <p:sp>
        <p:nvSpPr>
          <p:cNvPr id="4" name="object 4"/>
          <p:cNvSpPr/>
          <p:nvPr/>
        </p:nvSpPr>
        <p:spPr>
          <a:xfrm>
            <a:off x="833247" y="3643883"/>
            <a:ext cx="7227189" cy="1369314"/>
          </a:xfrm>
          <a:prstGeom prst="rect">
            <a:avLst/>
          </a:prstGeom>
          <a:blipFill>
            <a:blip r:embed="rId3" cstate="print"/>
            <a:stretch>
              <a:fillRect/>
            </a:stretch>
          </a:blipFill>
        </p:spPr>
        <p:txBody>
          <a:bodyPr wrap="square" lIns="0" tIns="0" rIns="0" bIns="0" rtlCol="0"/>
          <a:lstStyle/>
          <a:p>
            <a:endParaRPr sz="1800"/>
          </a:p>
        </p:txBody>
      </p:sp>
      <p:sp>
        <p:nvSpPr>
          <p:cNvPr id="5" name="object 5"/>
          <p:cNvSpPr txBox="1"/>
          <p:nvPr/>
        </p:nvSpPr>
        <p:spPr>
          <a:xfrm>
            <a:off x="1049846" y="5202327"/>
            <a:ext cx="6982301" cy="217367"/>
          </a:xfrm>
          <a:prstGeom prst="rect">
            <a:avLst/>
          </a:prstGeom>
        </p:spPr>
        <p:txBody>
          <a:bodyPr vert="horz" wrap="square" lIns="0" tIns="9525" rIns="0" bIns="0" rtlCol="0">
            <a:spAutoFit/>
          </a:bodyPr>
          <a:lstStyle/>
          <a:p>
            <a:pPr marL="9525">
              <a:spcBef>
                <a:spcPts val="75"/>
              </a:spcBef>
            </a:pPr>
            <a:r>
              <a:rPr sz="1350" spc="-8" dirty="0">
                <a:latin typeface="Calibri"/>
                <a:cs typeface="Calibri"/>
              </a:rPr>
              <a:t>Figure: </a:t>
            </a:r>
            <a:r>
              <a:rPr sz="1350" dirty="0">
                <a:latin typeface="Calibri"/>
                <a:cs typeface="Calibri"/>
              </a:rPr>
              <a:t>A </a:t>
            </a:r>
            <a:r>
              <a:rPr sz="1350" spc="-4" dirty="0">
                <a:latin typeface="Calibri"/>
                <a:cs typeface="Calibri"/>
              </a:rPr>
              <a:t>sequence of </a:t>
            </a:r>
            <a:r>
              <a:rPr sz="1350" spc="-11" dirty="0">
                <a:latin typeface="Calibri"/>
                <a:cs typeface="Calibri"/>
              </a:rPr>
              <a:t>records linked </a:t>
            </a:r>
            <a:r>
              <a:rPr sz="1350" spc="-4" dirty="0">
                <a:latin typeface="Calibri"/>
                <a:cs typeface="Calibri"/>
              </a:rPr>
              <a:t>together; </a:t>
            </a:r>
            <a:r>
              <a:rPr sz="1350" dirty="0">
                <a:latin typeface="Calibri"/>
                <a:cs typeface="Calibri"/>
              </a:rPr>
              <a:t>each </a:t>
            </a:r>
            <a:r>
              <a:rPr sz="1350" spc="-11" dirty="0">
                <a:latin typeface="Calibri"/>
                <a:cs typeface="Calibri"/>
              </a:rPr>
              <a:t>record </a:t>
            </a:r>
            <a:r>
              <a:rPr sz="1350" spc="-8" dirty="0">
                <a:latin typeface="Calibri"/>
                <a:cs typeface="Calibri"/>
              </a:rPr>
              <a:t>contains </a:t>
            </a:r>
            <a:r>
              <a:rPr sz="1350" dirty="0">
                <a:latin typeface="Calibri"/>
                <a:cs typeface="Calibri"/>
              </a:rPr>
              <a:t>the </a:t>
            </a:r>
            <a:r>
              <a:rPr sz="1350" spc="-4" dirty="0">
                <a:latin typeface="Calibri"/>
                <a:cs typeface="Calibri"/>
              </a:rPr>
              <a:t>hash of </a:t>
            </a:r>
            <a:r>
              <a:rPr sz="1350" dirty="0">
                <a:latin typeface="Calibri"/>
                <a:cs typeface="Calibri"/>
              </a:rPr>
              <a:t>the </a:t>
            </a:r>
            <a:r>
              <a:rPr sz="1350" spc="-8" dirty="0">
                <a:latin typeface="Calibri"/>
                <a:cs typeface="Calibri"/>
              </a:rPr>
              <a:t>previous</a:t>
            </a:r>
            <a:r>
              <a:rPr sz="1350" spc="236" dirty="0">
                <a:latin typeface="Calibri"/>
                <a:cs typeface="Calibri"/>
              </a:rPr>
              <a:t> </a:t>
            </a:r>
            <a:r>
              <a:rPr sz="1350" spc="-11" dirty="0">
                <a:latin typeface="Calibri"/>
                <a:cs typeface="Calibri"/>
              </a:rPr>
              <a:t>record.</a:t>
            </a:r>
            <a:endParaRPr sz="1350">
              <a:latin typeface="Calibri"/>
              <a:cs typeface="Calibri"/>
            </a:endParaRPr>
          </a:p>
        </p:txBody>
      </p:sp>
    </p:spTree>
    <p:extLst>
      <p:ext uri="{BB962C8B-B14F-4D97-AF65-F5344CB8AC3E}">
        <p14:creationId xmlns:p14="http://schemas.microsoft.com/office/powerpoint/2010/main" val="3892323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 y="152400"/>
            <a:ext cx="86868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8" dirty="0"/>
              <a:t>What </a:t>
            </a:r>
            <a:r>
              <a:rPr sz="3300" dirty="0"/>
              <a:t>does </a:t>
            </a:r>
            <a:r>
              <a:rPr sz="3300" spc="-8" dirty="0"/>
              <a:t>that </a:t>
            </a:r>
            <a:r>
              <a:rPr sz="3300" dirty="0"/>
              <a:t>buy</a:t>
            </a:r>
            <a:r>
              <a:rPr sz="3300" spc="-19" dirty="0"/>
              <a:t> </a:t>
            </a:r>
            <a:r>
              <a:rPr sz="3300" dirty="0"/>
              <a:t>us?</a:t>
            </a:r>
          </a:p>
        </p:txBody>
      </p:sp>
      <p:sp>
        <p:nvSpPr>
          <p:cNvPr id="3" name="object 3"/>
          <p:cNvSpPr txBox="1"/>
          <p:nvPr/>
        </p:nvSpPr>
        <p:spPr>
          <a:xfrm>
            <a:off x="609600" y="1600200"/>
            <a:ext cx="7750493" cy="1864774"/>
          </a:xfrm>
          <a:prstGeom prst="rect">
            <a:avLst/>
          </a:prstGeom>
        </p:spPr>
        <p:txBody>
          <a:bodyPr vert="horz" wrap="square" lIns="0" tIns="73819" rIns="0" bIns="0" rtlCol="0">
            <a:spAutoFit/>
          </a:bodyPr>
          <a:lstStyle/>
          <a:p>
            <a:pPr marL="180975" indent="-171450">
              <a:spcBef>
                <a:spcPts val="581"/>
              </a:spcBef>
              <a:buFont typeface="Arial"/>
              <a:buChar char="•"/>
              <a:tabLst>
                <a:tab pos="180975" algn="l"/>
              </a:tabLst>
            </a:pPr>
            <a:r>
              <a:rPr sz="2100" spc="-38" dirty="0">
                <a:latin typeface="Calibri"/>
                <a:cs typeface="Calibri"/>
              </a:rPr>
              <a:t>We’re </a:t>
            </a:r>
            <a:r>
              <a:rPr sz="2100" spc="-8" dirty="0">
                <a:latin typeface="Calibri"/>
                <a:cs typeface="Calibri"/>
              </a:rPr>
              <a:t>using </a:t>
            </a:r>
            <a:r>
              <a:rPr sz="2100" spc="-4" dirty="0">
                <a:latin typeface="Calibri"/>
                <a:cs typeface="Calibri"/>
              </a:rPr>
              <a:t>a </a:t>
            </a:r>
            <a:r>
              <a:rPr sz="2100" spc="-11" dirty="0">
                <a:latin typeface="Calibri"/>
                <a:cs typeface="Calibri"/>
              </a:rPr>
              <a:t>cryptographic </a:t>
            </a:r>
            <a:r>
              <a:rPr sz="2100" spc="-4" dirty="0">
                <a:latin typeface="Calibri"/>
                <a:cs typeface="Calibri"/>
              </a:rPr>
              <a:t>hash </a:t>
            </a:r>
            <a:r>
              <a:rPr sz="2100" spc="-8" dirty="0">
                <a:latin typeface="Calibri"/>
                <a:cs typeface="Calibri"/>
              </a:rPr>
              <a:t>function </a:t>
            </a:r>
            <a:r>
              <a:rPr sz="2100" spc="-23" dirty="0">
                <a:latin typeface="Calibri"/>
                <a:cs typeface="Calibri"/>
              </a:rPr>
              <a:t>like</a:t>
            </a:r>
            <a:r>
              <a:rPr sz="2100" spc="158" dirty="0">
                <a:latin typeface="Calibri"/>
                <a:cs typeface="Calibri"/>
              </a:rPr>
              <a:t> </a:t>
            </a:r>
            <a:r>
              <a:rPr sz="2100" spc="-4" dirty="0">
                <a:latin typeface="Calibri"/>
                <a:cs typeface="Calibri"/>
              </a:rPr>
              <a:t>SHA256.</a:t>
            </a:r>
            <a:endParaRPr sz="2100" dirty="0">
              <a:latin typeface="Calibri"/>
              <a:cs typeface="Calibri"/>
            </a:endParaRPr>
          </a:p>
          <a:p>
            <a:pPr marL="180975" indent="-171450">
              <a:spcBef>
                <a:spcPts val="506"/>
              </a:spcBef>
              <a:buFont typeface="Arial"/>
              <a:buChar char="•"/>
              <a:tabLst>
                <a:tab pos="180975" algn="l"/>
              </a:tabLst>
            </a:pPr>
            <a:r>
              <a:rPr sz="2100" spc="-8" dirty="0">
                <a:latin typeface="Calibri"/>
                <a:cs typeface="Calibri"/>
              </a:rPr>
              <a:t>That </a:t>
            </a:r>
            <a:r>
              <a:rPr sz="2100" spc="-4" dirty="0">
                <a:latin typeface="Calibri"/>
                <a:cs typeface="Calibri"/>
              </a:rPr>
              <a:t>means </a:t>
            </a:r>
            <a:r>
              <a:rPr sz="2100" spc="-8" dirty="0">
                <a:latin typeface="Calibri"/>
                <a:cs typeface="Calibri"/>
              </a:rPr>
              <a:t>nobody </a:t>
            </a:r>
            <a:r>
              <a:rPr sz="2100" spc="-11" dirty="0">
                <a:latin typeface="Calibri"/>
                <a:cs typeface="Calibri"/>
              </a:rPr>
              <a:t>can </a:t>
            </a:r>
            <a:r>
              <a:rPr sz="2100" spc="-8" dirty="0">
                <a:latin typeface="Calibri"/>
                <a:cs typeface="Calibri"/>
              </a:rPr>
              <a:t>find two inputs </a:t>
            </a:r>
            <a:r>
              <a:rPr sz="2100" spc="-4" dirty="0">
                <a:latin typeface="Calibri"/>
                <a:cs typeface="Calibri"/>
              </a:rPr>
              <a:t>with the </a:t>
            </a:r>
            <a:r>
              <a:rPr sz="2100" spc="-8" dirty="0">
                <a:latin typeface="Calibri"/>
                <a:cs typeface="Calibri"/>
              </a:rPr>
              <a:t>same hash</a:t>
            </a:r>
            <a:r>
              <a:rPr sz="2100" spc="199" dirty="0">
                <a:latin typeface="Calibri"/>
                <a:cs typeface="Calibri"/>
              </a:rPr>
              <a:t> </a:t>
            </a:r>
            <a:r>
              <a:rPr sz="2100" spc="-11" dirty="0">
                <a:latin typeface="Calibri"/>
                <a:cs typeface="Calibri"/>
              </a:rPr>
              <a:t>value.</a:t>
            </a:r>
            <a:endParaRPr sz="2100" dirty="0">
              <a:latin typeface="Calibri"/>
              <a:cs typeface="Calibri"/>
            </a:endParaRPr>
          </a:p>
          <a:p>
            <a:pPr marL="180975" indent="-171450">
              <a:spcBef>
                <a:spcPts val="495"/>
              </a:spcBef>
              <a:buFont typeface="Arial"/>
              <a:buChar char="•"/>
              <a:tabLst>
                <a:tab pos="180975" algn="l"/>
              </a:tabLst>
            </a:pPr>
            <a:r>
              <a:rPr sz="2100" spc="-4" dirty="0">
                <a:latin typeface="Calibri"/>
                <a:cs typeface="Calibri"/>
              </a:rPr>
              <a:t>...and </a:t>
            </a:r>
            <a:r>
              <a:rPr sz="2100" b="1" spc="-8" dirty="0">
                <a:latin typeface="Calibri"/>
                <a:cs typeface="Calibri"/>
              </a:rPr>
              <a:t>that </a:t>
            </a:r>
            <a:r>
              <a:rPr sz="2100" spc="-4" dirty="0">
                <a:latin typeface="Calibri"/>
                <a:cs typeface="Calibri"/>
              </a:rPr>
              <a:t>means </a:t>
            </a:r>
            <a:r>
              <a:rPr sz="2100" spc="-8" dirty="0">
                <a:latin typeface="Calibri"/>
                <a:cs typeface="Calibri"/>
              </a:rPr>
              <a:t>that </a:t>
            </a:r>
            <a:r>
              <a:rPr sz="2100" spc="-15" dirty="0">
                <a:latin typeface="Calibri"/>
                <a:cs typeface="Calibri"/>
              </a:rPr>
              <a:t>record </a:t>
            </a:r>
            <a:r>
              <a:rPr sz="2100" spc="-4" dirty="0">
                <a:latin typeface="Calibri"/>
                <a:cs typeface="Calibri"/>
              </a:rPr>
              <a:t>N </a:t>
            </a:r>
            <a:r>
              <a:rPr sz="2100" spc="-15" dirty="0">
                <a:latin typeface="Calibri"/>
                <a:cs typeface="Calibri"/>
              </a:rPr>
              <a:t>contains </a:t>
            </a:r>
            <a:r>
              <a:rPr sz="2100" spc="-4" dirty="0">
                <a:latin typeface="Calibri"/>
                <a:cs typeface="Calibri"/>
              </a:rPr>
              <a:t>a </a:t>
            </a:r>
            <a:r>
              <a:rPr sz="2100" b="1" spc="-8" dirty="0">
                <a:latin typeface="Calibri"/>
                <a:cs typeface="Calibri"/>
              </a:rPr>
              <a:t>commitment </a:t>
            </a:r>
            <a:r>
              <a:rPr sz="2100" spc="-15" dirty="0">
                <a:latin typeface="Calibri"/>
                <a:cs typeface="Calibri"/>
              </a:rPr>
              <a:t>to record</a:t>
            </a:r>
            <a:r>
              <a:rPr sz="2100" spc="188" dirty="0">
                <a:latin typeface="Calibri"/>
                <a:cs typeface="Calibri"/>
              </a:rPr>
              <a:t> </a:t>
            </a:r>
            <a:r>
              <a:rPr sz="2100" spc="-4" dirty="0">
                <a:latin typeface="Calibri"/>
                <a:cs typeface="Calibri"/>
              </a:rPr>
              <a:t>N-1</a:t>
            </a:r>
            <a:endParaRPr sz="2100" dirty="0">
              <a:latin typeface="Calibri"/>
              <a:cs typeface="Calibri"/>
            </a:endParaRPr>
          </a:p>
          <a:p>
            <a:pPr marL="180975" marR="671513" indent="-171450">
              <a:lnSpc>
                <a:spcPts val="2265"/>
              </a:lnSpc>
              <a:spcBef>
                <a:spcPts val="788"/>
              </a:spcBef>
              <a:buFont typeface="Arial"/>
              <a:buChar char="•"/>
              <a:tabLst>
                <a:tab pos="180975" algn="l"/>
              </a:tabLst>
            </a:pPr>
            <a:r>
              <a:rPr sz="2100" spc="-11" dirty="0">
                <a:latin typeface="Calibri"/>
                <a:cs typeface="Calibri"/>
              </a:rPr>
              <a:t>...which contains </a:t>
            </a:r>
            <a:r>
              <a:rPr sz="2100" spc="-4" dirty="0">
                <a:latin typeface="Calibri"/>
                <a:cs typeface="Calibri"/>
              </a:rPr>
              <a:t>a </a:t>
            </a:r>
            <a:r>
              <a:rPr sz="2100" spc="-11" dirty="0">
                <a:latin typeface="Calibri"/>
                <a:cs typeface="Calibri"/>
              </a:rPr>
              <a:t>commitment </a:t>
            </a:r>
            <a:r>
              <a:rPr sz="2100" spc="-15" dirty="0">
                <a:latin typeface="Calibri"/>
                <a:cs typeface="Calibri"/>
              </a:rPr>
              <a:t>to record </a:t>
            </a:r>
            <a:r>
              <a:rPr sz="2100" spc="-8" dirty="0">
                <a:latin typeface="Calibri"/>
                <a:cs typeface="Calibri"/>
              </a:rPr>
              <a:t>N-2, </a:t>
            </a:r>
            <a:r>
              <a:rPr sz="2100" spc="-4" dirty="0">
                <a:latin typeface="Calibri"/>
                <a:cs typeface="Calibri"/>
              </a:rPr>
              <a:t>which </a:t>
            </a:r>
            <a:r>
              <a:rPr sz="2100" spc="-15" dirty="0">
                <a:latin typeface="Calibri"/>
                <a:cs typeface="Calibri"/>
              </a:rPr>
              <a:t>contains </a:t>
            </a:r>
            <a:r>
              <a:rPr sz="2100" spc="-4" dirty="0">
                <a:latin typeface="Calibri"/>
                <a:cs typeface="Calibri"/>
              </a:rPr>
              <a:t>a  </a:t>
            </a:r>
            <a:r>
              <a:rPr sz="2100" spc="-11" dirty="0">
                <a:latin typeface="Calibri"/>
                <a:cs typeface="Calibri"/>
              </a:rPr>
              <a:t>commitment </a:t>
            </a:r>
            <a:r>
              <a:rPr sz="2100" spc="-15" dirty="0">
                <a:latin typeface="Calibri"/>
                <a:cs typeface="Calibri"/>
              </a:rPr>
              <a:t>to record </a:t>
            </a:r>
            <a:r>
              <a:rPr sz="2100" spc="-4" dirty="0">
                <a:latin typeface="Calibri"/>
                <a:cs typeface="Calibri"/>
              </a:rPr>
              <a:t>N-3, </a:t>
            </a:r>
            <a:r>
              <a:rPr sz="2100" spc="-8" dirty="0">
                <a:latin typeface="Calibri"/>
                <a:cs typeface="Calibri"/>
              </a:rPr>
              <a:t>and </a:t>
            </a:r>
            <a:r>
              <a:rPr sz="2100" spc="-4" dirty="0">
                <a:latin typeface="Calibri"/>
                <a:cs typeface="Calibri"/>
              </a:rPr>
              <a:t>so</a:t>
            </a:r>
            <a:r>
              <a:rPr sz="2100" spc="101" dirty="0">
                <a:latin typeface="Calibri"/>
                <a:cs typeface="Calibri"/>
              </a:rPr>
              <a:t> </a:t>
            </a:r>
            <a:r>
              <a:rPr sz="2100" spc="-8" dirty="0">
                <a:latin typeface="Calibri"/>
                <a:cs typeface="Calibri"/>
              </a:rPr>
              <a:t>on.</a:t>
            </a:r>
            <a:endParaRPr sz="2100" dirty="0">
              <a:latin typeface="Calibri"/>
              <a:cs typeface="Calibri"/>
            </a:endParaRPr>
          </a:p>
        </p:txBody>
      </p:sp>
      <p:sp>
        <p:nvSpPr>
          <p:cNvPr id="4" name="object 4"/>
          <p:cNvSpPr/>
          <p:nvPr/>
        </p:nvSpPr>
        <p:spPr>
          <a:xfrm>
            <a:off x="628650" y="4325111"/>
            <a:ext cx="7227189" cy="1369314"/>
          </a:xfrm>
          <a:prstGeom prst="rect">
            <a:avLst/>
          </a:prstGeom>
          <a:blipFill>
            <a:blip r:embed="rId2" cstate="print"/>
            <a:stretch>
              <a:fillRect/>
            </a:stretch>
          </a:blipFill>
        </p:spPr>
        <p:txBody>
          <a:bodyPr wrap="square" lIns="0" tIns="0" rIns="0" bIns="0" rtlCol="0"/>
          <a:lstStyle/>
          <a:p>
            <a:endParaRPr sz="1800"/>
          </a:p>
        </p:txBody>
      </p:sp>
      <p:sp>
        <p:nvSpPr>
          <p:cNvPr id="5" name="object 5"/>
          <p:cNvSpPr txBox="1"/>
          <p:nvPr/>
        </p:nvSpPr>
        <p:spPr>
          <a:xfrm>
            <a:off x="808406" y="5697931"/>
            <a:ext cx="6982301" cy="217367"/>
          </a:xfrm>
          <a:prstGeom prst="rect">
            <a:avLst/>
          </a:prstGeom>
        </p:spPr>
        <p:txBody>
          <a:bodyPr vert="horz" wrap="square" lIns="0" tIns="9525" rIns="0" bIns="0" rtlCol="0">
            <a:spAutoFit/>
          </a:bodyPr>
          <a:lstStyle/>
          <a:p>
            <a:pPr marL="9525">
              <a:spcBef>
                <a:spcPts val="75"/>
              </a:spcBef>
            </a:pPr>
            <a:r>
              <a:rPr sz="1350" spc="-8" dirty="0">
                <a:latin typeface="Calibri"/>
                <a:cs typeface="Calibri"/>
              </a:rPr>
              <a:t>Figure: </a:t>
            </a:r>
            <a:r>
              <a:rPr sz="1350" dirty="0">
                <a:latin typeface="Calibri"/>
                <a:cs typeface="Calibri"/>
              </a:rPr>
              <a:t>A </a:t>
            </a:r>
            <a:r>
              <a:rPr sz="1350" spc="-4" dirty="0">
                <a:latin typeface="Calibri"/>
                <a:cs typeface="Calibri"/>
              </a:rPr>
              <a:t>sequence of </a:t>
            </a:r>
            <a:r>
              <a:rPr sz="1350" spc="-11" dirty="0">
                <a:latin typeface="Calibri"/>
                <a:cs typeface="Calibri"/>
              </a:rPr>
              <a:t>records linked </a:t>
            </a:r>
            <a:r>
              <a:rPr sz="1350" spc="-4" dirty="0">
                <a:latin typeface="Calibri"/>
                <a:cs typeface="Calibri"/>
              </a:rPr>
              <a:t>together; </a:t>
            </a:r>
            <a:r>
              <a:rPr sz="1350" dirty="0">
                <a:latin typeface="Calibri"/>
                <a:cs typeface="Calibri"/>
              </a:rPr>
              <a:t>each </a:t>
            </a:r>
            <a:r>
              <a:rPr sz="1350" spc="-11" dirty="0">
                <a:latin typeface="Calibri"/>
                <a:cs typeface="Calibri"/>
              </a:rPr>
              <a:t>record </a:t>
            </a:r>
            <a:r>
              <a:rPr sz="1350" spc="-8" dirty="0">
                <a:latin typeface="Calibri"/>
                <a:cs typeface="Calibri"/>
              </a:rPr>
              <a:t>contains </a:t>
            </a:r>
            <a:r>
              <a:rPr sz="1350" dirty="0">
                <a:latin typeface="Calibri"/>
                <a:cs typeface="Calibri"/>
              </a:rPr>
              <a:t>the </a:t>
            </a:r>
            <a:r>
              <a:rPr sz="1350" spc="-4" dirty="0">
                <a:latin typeface="Calibri"/>
                <a:cs typeface="Calibri"/>
              </a:rPr>
              <a:t>hash of </a:t>
            </a:r>
            <a:r>
              <a:rPr sz="1350" dirty="0">
                <a:latin typeface="Calibri"/>
                <a:cs typeface="Calibri"/>
              </a:rPr>
              <a:t>the </a:t>
            </a:r>
            <a:r>
              <a:rPr sz="1350" spc="-8" dirty="0">
                <a:latin typeface="Calibri"/>
                <a:cs typeface="Calibri"/>
              </a:rPr>
              <a:t>previous</a:t>
            </a:r>
            <a:r>
              <a:rPr sz="1350" spc="236" dirty="0">
                <a:latin typeface="Calibri"/>
                <a:cs typeface="Calibri"/>
              </a:rPr>
              <a:t> </a:t>
            </a:r>
            <a:r>
              <a:rPr sz="1350" spc="-11" dirty="0">
                <a:latin typeface="Calibri"/>
                <a:cs typeface="Calibri"/>
              </a:rPr>
              <a:t>record.</a:t>
            </a:r>
            <a:endParaRPr sz="1350">
              <a:latin typeface="Calibri"/>
              <a:cs typeface="Calibri"/>
            </a:endParaRPr>
          </a:p>
        </p:txBody>
      </p:sp>
    </p:spTree>
    <p:extLst>
      <p:ext uri="{BB962C8B-B14F-4D97-AF65-F5344CB8AC3E}">
        <p14:creationId xmlns:p14="http://schemas.microsoft.com/office/powerpoint/2010/main" val="34146643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52400"/>
            <a:ext cx="8727141"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4" dirty="0"/>
              <a:t>Hash chains </a:t>
            </a:r>
            <a:r>
              <a:rPr sz="3300" dirty="0"/>
              <a:t>and block</a:t>
            </a:r>
            <a:r>
              <a:rPr sz="3300" spc="-23" dirty="0"/>
              <a:t> </a:t>
            </a:r>
            <a:r>
              <a:rPr sz="3300" spc="-4" dirty="0"/>
              <a:t>chains</a:t>
            </a:r>
            <a:endParaRPr sz="3300" dirty="0"/>
          </a:p>
        </p:txBody>
      </p:sp>
      <p:sp>
        <p:nvSpPr>
          <p:cNvPr id="3" name="object 3"/>
          <p:cNvSpPr txBox="1">
            <a:spLocks noGrp="1"/>
          </p:cNvSpPr>
          <p:nvPr>
            <p:ph type="body" idx="1"/>
          </p:nvPr>
        </p:nvSpPr>
        <p:spPr>
          <a:xfrm>
            <a:off x="152400" y="1371600"/>
            <a:ext cx="8839200" cy="4274408"/>
          </a:xfrm>
          <a:prstGeom prst="rect">
            <a:avLst/>
          </a:prstGeom>
        </p:spPr>
        <p:txBody>
          <a:bodyPr vert="horz" wrap="square" lIns="0" tIns="9049" rIns="0" bIns="0" numCol="1" rtlCol="0" anchor="t" anchorCtr="0" compatLnSpc="1">
            <a:prstTxWarp prst="textNoShape">
              <a:avLst/>
            </a:prstTxWarp>
            <a:spAutoFit/>
          </a:bodyPr>
          <a:lstStyle/>
          <a:p>
            <a:pPr marL="184784" indent="-171450">
              <a:lnSpc>
                <a:spcPts val="2396"/>
              </a:lnSpc>
              <a:spcBef>
                <a:spcPts val="71"/>
              </a:spcBef>
              <a:buFont typeface="Arial"/>
              <a:buChar char="•"/>
              <a:tabLst>
                <a:tab pos="184784" algn="l"/>
              </a:tabLst>
            </a:pPr>
            <a:r>
              <a:rPr spc="-4" dirty="0"/>
              <a:t>Hash chains </a:t>
            </a:r>
            <a:r>
              <a:rPr spc="-15" dirty="0"/>
              <a:t>have </a:t>
            </a:r>
            <a:r>
              <a:rPr spc="-4" dirty="0"/>
              <a:t>the </a:t>
            </a:r>
            <a:r>
              <a:rPr spc="-8" dirty="0"/>
              <a:t>property that </a:t>
            </a:r>
            <a:r>
              <a:rPr spc="-11" dirty="0"/>
              <a:t>every </a:t>
            </a:r>
            <a:r>
              <a:rPr spc="-15" dirty="0"/>
              <a:t>record </a:t>
            </a:r>
            <a:r>
              <a:rPr spc="-8" dirty="0"/>
              <a:t>contains</a:t>
            </a:r>
            <a:r>
              <a:rPr spc="169" dirty="0"/>
              <a:t> </a:t>
            </a:r>
            <a:r>
              <a:rPr spc="-4" dirty="0"/>
              <a:t>a</a:t>
            </a:r>
            <a:r>
              <a:rPr lang="en-US" spc="-4" dirty="0"/>
              <a:t> </a:t>
            </a:r>
            <a:r>
              <a:rPr spc="-8" dirty="0"/>
              <a:t>c</a:t>
            </a:r>
            <a:r>
              <a:rPr lang="en-US" spc="-8" dirty="0"/>
              <a:t>o</a:t>
            </a:r>
            <a:r>
              <a:rPr spc="-8" dirty="0"/>
              <a:t>mmitment </a:t>
            </a:r>
            <a:r>
              <a:rPr spc="-11" dirty="0"/>
              <a:t>to </a:t>
            </a:r>
            <a:r>
              <a:rPr spc="-4" dirty="0"/>
              <a:t>all </a:t>
            </a:r>
            <a:r>
              <a:rPr spc="-8" dirty="0"/>
              <a:t>previous</a:t>
            </a:r>
            <a:r>
              <a:rPr spc="30" dirty="0"/>
              <a:t> </a:t>
            </a:r>
            <a:r>
              <a:rPr spc="-11" dirty="0"/>
              <a:t>records.</a:t>
            </a:r>
          </a:p>
          <a:p>
            <a:pPr marL="527685" lvl="1" indent="-171450">
              <a:spcBef>
                <a:spcPts val="184"/>
              </a:spcBef>
              <a:buFont typeface="Arial"/>
              <a:buChar char="•"/>
              <a:tabLst>
                <a:tab pos="528161" algn="l"/>
              </a:tabLst>
            </a:pPr>
            <a:r>
              <a:rPr sz="1800" dirty="0">
                <a:latin typeface="Calibri"/>
                <a:cs typeface="Calibri"/>
              </a:rPr>
              <a:t>If </a:t>
            </a:r>
            <a:r>
              <a:rPr sz="1800" spc="-8" dirty="0">
                <a:latin typeface="Calibri"/>
                <a:cs typeface="Calibri"/>
              </a:rPr>
              <a:t>you change </a:t>
            </a:r>
            <a:r>
              <a:rPr sz="1800" spc="-15" dirty="0">
                <a:latin typeface="Calibri"/>
                <a:cs typeface="Calibri"/>
              </a:rPr>
              <a:t>record </a:t>
            </a:r>
            <a:r>
              <a:rPr sz="1800" dirty="0">
                <a:latin typeface="Calibri"/>
                <a:cs typeface="Calibri"/>
              </a:rPr>
              <a:t>N, this </a:t>
            </a:r>
            <a:r>
              <a:rPr sz="1800" spc="-4" dirty="0">
                <a:latin typeface="Calibri"/>
                <a:cs typeface="Calibri"/>
              </a:rPr>
              <a:t>changes </a:t>
            </a:r>
            <a:r>
              <a:rPr sz="1800" dirty="0">
                <a:latin typeface="Calibri"/>
                <a:cs typeface="Calibri"/>
              </a:rPr>
              <a:t>the </a:t>
            </a:r>
            <a:r>
              <a:rPr sz="1800" spc="-4" dirty="0">
                <a:latin typeface="Calibri"/>
                <a:cs typeface="Calibri"/>
              </a:rPr>
              <a:t>final hashes of </a:t>
            </a:r>
            <a:r>
              <a:rPr sz="1800" spc="-11" dirty="0">
                <a:latin typeface="Calibri"/>
                <a:cs typeface="Calibri"/>
              </a:rPr>
              <a:t>records </a:t>
            </a:r>
            <a:r>
              <a:rPr sz="1800" spc="-4" dirty="0">
                <a:latin typeface="Calibri"/>
                <a:cs typeface="Calibri"/>
              </a:rPr>
              <a:t>N+1, </a:t>
            </a:r>
            <a:r>
              <a:rPr sz="1800" dirty="0">
                <a:latin typeface="Calibri"/>
                <a:cs typeface="Calibri"/>
              </a:rPr>
              <a:t>N+2, </a:t>
            </a:r>
            <a:r>
              <a:rPr sz="1800" spc="-8" dirty="0">
                <a:latin typeface="Calibri"/>
                <a:cs typeface="Calibri"/>
              </a:rPr>
              <a:t>...</a:t>
            </a:r>
            <a:endParaRPr lang="en-US" sz="1800" spc="-8" dirty="0">
              <a:latin typeface="Calibri"/>
              <a:cs typeface="Calibri"/>
            </a:endParaRPr>
          </a:p>
          <a:p>
            <a:pPr marL="356235" lvl="1" indent="0">
              <a:spcBef>
                <a:spcPts val="184"/>
              </a:spcBef>
              <a:buNone/>
              <a:tabLst>
                <a:tab pos="528161" algn="l"/>
              </a:tabLst>
            </a:pPr>
            <a:endParaRPr sz="1800" dirty="0">
              <a:latin typeface="Calibri"/>
              <a:cs typeface="Calibri"/>
            </a:endParaRPr>
          </a:p>
          <a:p>
            <a:pPr marL="184784" indent="-171450">
              <a:lnSpc>
                <a:spcPts val="2396"/>
              </a:lnSpc>
              <a:spcBef>
                <a:spcPts val="476"/>
              </a:spcBef>
              <a:buFont typeface="Arial"/>
              <a:buChar char="•"/>
              <a:tabLst>
                <a:tab pos="184784" algn="l"/>
              </a:tabLst>
            </a:pPr>
            <a:r>
              <a:rPr spc="-8" dirty="0">
                <a:latin typeface="Calibri"/>
                <a:cs typeface="Calibri"/>
              </a:rPr>
              <a:t>Result: </a:t>
            </a:r>
            <a:r>
              <a:rPr spc="-4" dirty="0">
                <a:latin typeface="Calibri"/>
                <a:cs typeface="Calibri"/>
              </a:rPr>
              <a:t>Once </a:t>
            </a:r>
            <a:r>
              <a:rPr spc="-11" dirty="0">
                <a:latin typeface="Calibri"/>
                <a:cs typeface="Calibri"/>
              </a:rPr>
              <a:t>we </a:t>
            </a:r>
            <a:r>
              <a:rPr spc="-8" dirty="0">
                <a:latin typeface="Calibri"/>
                <a:cs typeface="Calibri"/>
              </a:rPr>
              <a:t>all </a:t>
            </a:r>
            <a:r>
              <a:rPr spc="-4" dirty="0">
                <a:latin typeface="Calibri"/>
                <a:cs typeface="Calibri"/>
              </a:rPr>
              <a:t>accept </a:t>
            </a:r>
            <a:r>
              <a:rPr spc="-15" dirty="0">
                <a:latin typeface="Calibri"/>
                <a:cs typeface="Calibri"/>
              </a:rPr>
              <a:t>record </a:t>
            </a:r>
            <a:r>
              <a:rPr spc="-4" dirty="0">
                <a:latin typeface="Calibri"/>
                <a:cs typeface="Calibri"/>
              </a:rPr>
              <a:t>N, </a:t>
            </a:r>
            <a:r>
              <a:rPr spc="-11" dirty="0">
                <a:latin typeface="Calibri"/>
                <a:cs typeface="Calibri"/>
              </a:rPr>
              <a:t>we </a:t>
            </a:r>
            <a:r>
              <a:rPr spc="-19" dirty="0">
                <a:latin typeface="Calibri"/>
                <a:cs typeface="Calibri"/>
              </a:rPr>
              <a:t>have </a:t>
            </a:r>
            <a:r>
              <a:rPr spc="-11" dirty="0">
                <a:latin typeface="Calibri"/>
                <a:cs typeface="Calibri"/>
              </a:rPr>
              <a:t>locked </a:t>
            </a:r>
            <a:r>
              <a:rPr spc="-4" dirty="0">
                <a:latin typeface="Calibri"/>
                <a:cs typeface="Calibri"/>
              </a:rPr>
              <a:t>in the </a:t>
            </a:r>
            <a:r>
              <a:rPr spc="-11" dirty="0">
                <a:latin typeface="Calibri"/>
                <a:cs typeface="Calibri"/>
              </a:rPr>
              <a:t>contents</a:t>
            </a:r>
            <a:r>
              <a:rPr spc="158" dirty="0">
                <a:latin typeface="Calibri"/>
                <a:cs typeface="Calibri"/>
              </a:rPr>
              <a:t> </a:t>
            </a:r>
            <a:r>
              <a:rPr spc="-8" dirty="0">
                <a:latin typeface="Calibri"/>
                <a:cs typeface="Calibri"/>
              </a:rPr>
              <a:t>of</a:t>
            </a:r>
            <a:r>
              <a:rPr lang="en-US" spc="-8" dirty="0">
                <a:latin typeface="Calibri"/>
                <a:cs typeface="Calibri"/>
              </a:rPr>
              <a:t> </a:t>
            </a:r>
            <a:r>
              <a:rPr spc="-15" dirty="0">
                <a:latin typeface="Calibri"/>
                <a:cs typeface="Calibri"/>
              </a:rPr>
              <a:t>record </a:t>
            </a:r>
            <a:r>
              <a:rPr spc="-4" dirty="0">
                <a:latin typeface="Calibri"/>
                <a:cs typeface="Calibri"/>
              </a:rPr>
              <a:t>1, 2, 3, ..., N-1 as</a:t>
            </a:r>
            <a:r>
              <a:rPr spc="94" dirty="0">
                <a:latin typeface="Calibri"/>
                <a:cs typeface="Calibri"/>
              </a:rPr>
              <a:t> </a:t>
            </a:r>
            <a:r>
              <a:rPr spc="-8" dirty="0">
                <a:latin typeface="Calibri"/>
                <a:cs typeface="Calibri"/>
              </a:rPr>
              <a:t>well.</a:t>
            </a:r>
            <a:endParaRPr lang="en-US" sz="1800" spc="-8" dirty="0">
              <a:latin typeface="Calibri"/>
              <a:cs typeface="Calibri"/>
            </a:endParaRPr>
          </a:p>
          <a:p>
            <a:pPr marL="13334" indent="0">
              <a:lnSpc>
                <a:spcPts val="2396"/>
              </a:lnSpc>
              <a:spcBef>
                <a:spcPts val="476"/>
              </a:spcBef>
              <a:buNone/>
              <a:tabLst>
                <a:tab pos="184784" algn="l"/>
              </a:tabLst>
            </a:pPr>
            <a:endParaRPr lang="en-US" sz="1800" spc="-8" dirty="0">
              <a:latin typeface="Calibri"/>
              <a:cs typeface="Calibri"/>
            </a:endParaRPr>
          </a:p>
          <a:p>
            <a:pPr marL="184784" indent="-171450">
              <a:spcBef>
                <a:spcPts val="503"/>
              </a:spcBef>
              <a:buFont typeface="Arial"/>
              <a:buChar char="•"/>
              <a:tabLst>
                <a:tab pos="184784" algn="l"/>
              </a:tabLst>
            </a:pPr>
            <a:r>
              <a:rPr spc="-8" dirty="0">
                <a:latin typeface="Calibri"/>
                <a:cs typeface="Calibri"/>
              </a:rPr>
              <a:t>Blockchains use hash </a:t>
            </a:r>
            <a:r>
              <a:rPr spc="-4" dirty="0">
                <a:latin typeface="Calibri"/>
                <a:cs typeface="Calibri"/>
              </a:rPr>
              <a:t>chains as a</a:t>
            </a:r>
            <a:r>
              <a:rPr spc="75" dirty="0">
                <a:latin typeface="Calibri"/>
                <a:cs typeface="Calibri"/>
              </a:rPr>
              <a:t> </a:t>
            </a:r>
            <a:r>
              <a:rPr spc="-11" dirty="0">
                <a:latin typeface="Calibri"/>
                <a:cs typeface="Calibri"/>
              </a:rPr>
              <a:t>component</a:t>
            </a:r>
            <a:endParaRPr lang="en-US" sz="1800" spc="-11" dirty="0">
              <a:latin typeface="Calibri"/>
              <a:cs typeface="Calibri"/>
            </a:endParaRPr>
          </a:p>
          <a:p>
            <a:pPr marL="13334" indent="0">
              <a:spcBef>
                <a:spcPts val="503"/>
              </a:spcBef>
              <a:buNone/>
              <a:tabLst>
                <a:tab pos="184784" algn="l"/>
              </a:tabLst>
            </a:pPr>
            <a:endParaRPr sz="1800" spc="-11" dirty="0">
              <a:latin typeface="Calibri"/>
              <a:cs typeface="Calibri"/>
            </a:endParaRPr>
          </a:p>
          <a:p>
            <a:pPr marL="184784" indent="-171450">
              <a:spcBef>
                <a:spcPts val="499"/>
              </a:spcBef>
              <a:buFont typeface="Arial"/>
              <a:buChar char="•"/>
              <a:tabLst>
                <a:tab pos="184784" algn="l"/>
              </a:tabLst>
            </a:pPr>
            <a:r>
              <a:rPr spc="-8" dirty="0">
                <a:latin typeface="Calibri"/>
                <a:cs typeface="Calibri"/>
              </a:rPr>
              <a:t>Hash </a:t>
            </a:r>
            <a:r>
              <a:rPr spc="-4" dirty="0">
                <a:latin typeface="Calibri"/>
                <a:cs typeface="Calibri"/>
              </a:rPr>
              <a:t>chains </a:t>
            </a:r>
            <a:r>
              <a:rPr spc="-15" dirty="0">
                <a:latin typeface="Calibri"/>
                <a:cs typeface="Calibri"/>
              </a:rPr>
              <a:t>are </a:t>
            </a:r>
            <a:r>
              <a:rPr spc="-4" dirty="0">
                <a:latin typeface="Calibri"/>
                <a:cs typeface="Calibri"/>
              </a:rPr>
              <a:t>also </a:t>
            </a:r>
            <a:r>
              <a:rPr spc="-8" dirty="0">
                <a:latin typeface="Calibri"/>
                <a:cs typeface="Calibri"/>
              </a:rPr>
              <a:t>useful </a:t>
            </a:r>
            <a:r>
              <a:rPr spc="-4" dirty="0">
                <a:latin typeface="Calibri"/>
                <a:cs typeface="Calibri"/>
              </a:rPr>
              <a:t>in a lot of </a:t>
            </a:r>
            <a:r>
              <a:rPr spc="-8" dirty="0">
                <a:latin typeface="Calibri"/>
                <a:cs typeface="Calibri"/>
              </a:rPr>
              <a:t>other</a:t>
            </a:r>
            <a:r>
              <a:rPr spc="116" dirty="0">
                <a:latin typeface="Calibri"/>
                <a:cs typeface="Calibri"/>
              </a:rPr>
              <a:t> </a:t>
            </a:r>
            <a:r>
              <a:rPr spc="-15" dirty="0">
                <a:latin typeface="Calibri"/>
                <a:cs typeface="Calibri"/>
              </a:rPr>
              <a:t>contexts</a:t>
            </a:r>
          </a:p>
          <a:p>
            <a:pPr marL="527685" marR="139541" lvl="1" indent="-171450">
              <a:lnSpc>
                <a:spcPts val="1943"/>
              </a:lnSpc>
              <a:spcBef>
                <a:spcPts val="428"/>
              </a:spcBef>
              <a:buFont typeface="Arial"/>
              <a:buChar char="•"/>
              <a:tabLst>
                <a:tab pos="528161" algn="l"/>
              </a:tabLst>
            </a:pPr>
            <a:r>
              <a:rPr sz="1800" spc="-11" dirty="0">
                <a:latin typeface="Calibri"/>
                <a:cs typeface="Calibri"/>
              </a:rPr>
              <a:t>For </a:t>
            </a:r>
            <a:r>
              <a:rPr sz="1800" spc="-8" dirty="0">
                <a:latin typeface="Calibri"/>
                <a:cs typeface="Calibri"/>
              </a:rPr>
              <a:t>example, </a:t>
            </a:r>
            <a:r>
              <a:rPr sz="1800" dirty="0">
                <a:latin typeface="Calibri"/>
                <a:cs typeface="Calibri"/>
              </a:rPr>
              <a:t>a </a:t>
            </a:r>
            <a:r>
              <a:rPr sz="1800" spc="-19" dirty="0">
                <a:latin typeface="Calibri"/>
                <a:cs typeface="Calibri"/>
              </a:rPr>
              <a:t>system </a:t>
            </a:r>
            <a:r>
              <a:rPr sz="1800" dirty="0">
                <a:latin typeface="Calibri"/>
                <a:cs typeface="Calibri"/>
              </a:rPr>
              <a:t>with a </a:t>
            </a:r>
            <a:r>
              <a:rPr sz="1800" spc="-8" dirty="0">
                <a:latin typeface="Calibri"/>
                <a:cs typeface="Calibri"/>
              </a:rPr>
              <a:t>trusted </a:t>
            </a:r>
            <a:r>
              <a:rPr sz="1800" spc="-4" dirty="0">
                <a:latin typeface="Calibri"/>
                <a:cs typeface="Calibri"/>
              </a:rPr>
              <a:t>arbiter </a:t>
            </a:r>
            <a:r>
              <a:rPr sz="1800" spc="-8" dirty="0">
                <a:latin typeface="Calibri"/>
                <a:cs typeface="Calibri"/>
              </a:rPr>
              <a:t>can </a:t>
            </a:r>
            <a:r>
              <a:rPr sz="1800" spc="-4" dirty="0">
                <a:latin typeface="Calibri"/>
                <a:cs typeface="Calibri"/>
              </a:rPr>
              <a:t>use </a:t>
            </a:r>
            <a:r>
              <a:rPr sz="1800" dirty="0">
                <a:latin typeface="Calibri"/>
                <a:cs typeface="Calibri"/>
              </a:rPr>
              <a:t>a </a:t>
            </a:r>
            <a:r>
              <a:rPr sz="1800" spc="-4" dirty="0">
                <a:latin typeface="Calibri"/>
                <a:cs typeface="Calibri"/>
              </a:rPr>
              <a:t>hash </a:t>
            </a:r>
            <a:r>
              <a:rPr sz="1800" dirty="0">
                <a:latin typeface="Calibri"/>
                <a:cs typeface="Calibri"/>
              </a:rPr>
              <a:t>chain </a:t>
            </a:r>
            <a:r>
              <a:rPr sz="1800" spc="-11" dirty="0">
                <a:latin typeface="Calibri"/>
                <a:cs typeface="Calibri"/>
              </a:rPr>
              <a:t>to </a:t>
            </a:r>
            <a:r>
              <a:rPr sz="1800" dirty="0">
                <a:latin typeface="Calibri"/>
                <a:cs typeface="Calibri"/>
              </a:rPr>
              <a:t>limit the  </a:t>
            </a:r>
            <a:r>
              <a:rPr sz="1800" spc="-8" dirty="0">
                <a:latin typeface="Calibri"/>
                <a:cs typeface="Calibri"/>
              </a:rPr>
              <a:t>arbiter’s power—even </a:t>
            </a:r>
            <a:r>
              <a:rPr sz="1800" dirty="0">
                <a:latin typeface="Calibri"/>
                <a:cs typeface="Calibri"/>
              </a:rPr>
              <a:t>the </a:t>
            </a:r>
            <a:r>
              <a:rPr sz="1800" spc="-4" dirty="0">
                <a:latin typeface="Calibri"/>
                <a:cs typeface="Calibri"/>
              </a:rPr>
              <a:t>arbiter </a:t>
            </a:r>
            <a:r>
              <a:rPr sz="1800" spc="-8" dirty="0">
                <a:latin typeface="Calibri"/>
                <a:cs typeface="Calibri"/>
              </a:rPr>
              <a:t>can’t </a:t>
            </a:r>
            <a:r>
              <a:rPr sz="1800" spc="-4" dirty="0">
                <a:latin typeface="Calibri"/>
                <a:cs typeface="Calibri"/>
              </a:rPr>
              <a:t>change</a:t>
            </a:r>
            <a:r>
              <a:rPr sz="1800" spc="-11" dirty="0">
                <a:latin typeface="Calibri"/>
                <a:cs typeface="Calibri"/>
              </a:rPr>
              <a:t> </a:t>
            </a:r>
            <a:r>
              <a:rPr sz="1800" spc="-23" dirty="0">
                <a:latin typeface="Calibri"/>
                <a:cs typeface="Calibri"/>
              </a:rPr>
              <a:t>history.</a:t>
            </a:r>
            <a:endParaRPr sz="1800" dirty="0">
              <a:latin typeface="Calibri"/>
              <a:cs typeface="Calibri"/>
            </a:endParaRPr>
          </a:p>
        </p:txBody>
      </p:sp>
    </p:spTree>
    <p:extLst>
      <p:ext uri="{BB962C8B-B14F-4D97-AF65-F5344CB8AC3E}">
        <p14:creationId xmlns:p14="http://schemas.microsoft.com/office/powerpoint/2010/main" val="31887065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376" y="152400"/>
            <a:ext cx="88392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4" dirty="0"/>
              <a:t>The </a:t>
            </a:r>
            <a:r>
              <a:rPr sz="3300" dirty="0"/>
              <a:t>block</a:t>
            </a:r>
            <a:r>
              <a:rPr sz="3300" spc="-45" dirty="0"/>
              <a:t> </a:t>
            </a:r>
            <a:r>
              <a:rPr sz="3300" dirty="0"/>
              <a:t>chain</a:t>
            </a:r>
          </a:p>
        </p:txBody>
      </p:sp>
      <p:sp>
        <p:nvSpPr>
          <p:cNvPr id="3" name="object 3"/>
          <p:cNvSpPr txBox="1"/>
          <p:nvPr/>
        </p:nvSpPr>
        <p:spPr>
          <a:xfrm>
            <a:off x="1616298" y="4584001"/>
            <a:ext cx="5274469" cy="635110"/>
          </a:xfrm>
          <a:prstGeom prst="rect">
            <a:avLst/>
          </a:prstGeom>
        </p:spPr>
        <p:txBody>
          <a:bodyPr vert="horz" wrap="square" lIns="0" tIns="44768" rIns="0" bIns="0" rtlCol="0">
            <a:spAutoFit/>
          </a:bodyPr>
          <a:lstStyle/>
          <a:p>
            <a:pPr marL="230029" marR="3810" indent="-220504">
              <a:lnSpc>
                <a:spcPts val="2273"/>
              </a:lnSpc>
              <a:spcBef>
                <a:spcPts val="353"/>
              </a:spcBef>
              <a:buSzPct val="44642"/>
              <a:buFont typeface="Wingdings"/>
              <a:buChar char=""/>
              <a:tabLst>
                <a:tab pos="230029" algn="l"/>
                <a:tab pos="230505" algn="l"/>
              </a:tabLst>
            </a:pPr>
            <a:r>
              <a:rPr sz="2100" spc="-15" dirty="0">
                <a:latin typeface="Calibri"/>
                <a:cs typeface="Calibri"/>
              </a:rPr>
              <a:t>Each </a:t>
            </a:r>
            <a:r>
              <a:rPr sz="2100" spc="-8" dirty="0">
                <a:latin typeface="Calibri"/>
                <a:cs typeface="Calibri"/>
              </a:rPr>
              <a:t>block </a:t>
            </a:r>
            <a:r>
              <a:rPr sz="2100" spc="-4" dirty="0">
                <a:latin typeface="Calibri"/>
                <a:cs typeface="Calibri"/>
              </a:rPr>
              <a:t>in the chain </a:t>
            </a:r>
            <a:r>
              <a:rPr sz="2100" i="1" spc="-8" dirty="0">
                <a:latin typeface="Calibri"/>
                <a:cs typeface="Calibri"/>
              </a:rPr>
              <a:t>commits </a:t>
            </a:r>
            <a:r>
              <a:rPr sz="2100" spc="-15" dirty="0">
                <a:latin typeface="Calibri"/>
                <a:cs typeface="Calibri"/>
              </a:rPr>
              <a:t>to </a:t>
            </a:r>
            <a:r>
              <a:rPr sz="2100" spc="-4" dirty="0">
                <a:latin typeface="Calibri"/>
                <a:cs typeface="Calibri"/>
              </a:rPr>
              <a:t>all </a:t>
            </a:r>
            <a:r>
              <a:rPr sz="2100" spc="-11" dirty="0">
                <a:latin typeface="Calibri"/>
                <a:cs typeface="Calibri"/>
              </a:rPr>
              <a:t>previous  blocks </a:t>
            </a:r>
            <a:r>
              <a:rPr sz="2100" spc="-8" dirty="0">
                <a:latin typeface="Calibri"/>
                <a:cs typeface="Calibri"/>
              </a:rPr>
              <a:t>and</a:t>
            </a:r>
            <a:r>
              <a:rPr sz="2100" spc="26" dirty="0">
                <a:latin typeface="Calibri"/>
                <a:cs typeface="Calibri"/>
              </a:rPr>
              <a:t> </a:t>
            </a:r>
            <a:r>
              <a:rPr sz="2100" spc="-8" dirty="0">
                <a:latin typeface="Calibri"/>
                <a:cs typeface="Calibri"/>
              </a:rPr>
              <a:t>transactions</a:t>
            </a:r>
            <a:endParaRPr sz="2100">
              <a:latin typeface="Calibri"/>
              <a:cs typeface="Calibri"/>
            </a:endParaRPr>
          </a:p>
        </p:txBody>
      </p:sp>
      <p:sp>
        <p:nvSpPr>
          <p:cNvPr id="4" name="object 4"/>
          <p:cNvSpPr/>
          <p:nvPr/>
        </p:nvSpPr>
        <p:spPr>
          <a:xfrm>
            <a:off x="3355569" y="3236589"/>
            <a:ext cx="11906" cy="11906"/>
          </a:xfrm>
          <a:custGeom>
            <a:avLst/>
            <a:gdLst/>
            <a:ahLst/>
            <a:cxnLst/>
            <a:rect l="l" t="t" r="r" b="b"/>
            <a:pathLst>
              <a:path w="15875" h="15875">
                <a:moveTo>
                  <a:pt x="0" y="0"/>
                </a:moveTo>
                <a:lnTo>
                  <a:pt x="15538" y="15700"/>
                </a:lnTo>
              </a:path>
            </a:pathLst>
          </a:custGeom>
          <a:ln w="6462">
            <a:solidFill>
              <a:srgbClr val="000000"/>
            </a:solidFill>
          </a:ln>
        </p:spPr>
        <p:txBody>
          <a:bodyPr wrap="square" lIns="0" tIns="0" rIns="0" bIns="0" rtlCol="0"/>
          <a:lstStyle/>
          <a:p>
            <a:endParaRPr sz="1800"/>
          </a:p>
        </p:txBody>
      </p:sp>
      <p:sp>
        <p:nvSpPr>
          <p:cNvPr id="5" name="object 5"/>
          <p:cNvSpPr/>
          <p:nvPr/>
        </p:nvSpPr>
        <p:spPr>
          <a:xfrm>
            <a:off x="3317119" y="3236588"/>
            <a:ext cx="50483" cy="46196"/>
          </a:xfrm>
          <a:custGeom>
            <a:avLst/>
            <a:gdLst/>
            <a:ahLst/>
            <a:cxnLst/>
            <a:rect l="l" t="t" r="r" b="b"/>
            <a:pathLst>
              <a:path w="67310" h="61594">
                <a:moveTo>
                  <a:pt x="0" y="0"/>
                </a:moveTo>
                <a:lnTo>
                  <a:pt x="66803" y="61426"/>
                </a:lnTo>
              </a:path>
            </a:pathLst>
          </a:custGeom>
          <a:ln w="6457">
            <a:solidFill>
              <a:srgbClr val="000000"/>
            </a:solidFill>
          </a:ln>
        </p:spPr>
        <p:txBody>
          <a:bodyPr wrap="square" lIns="0" tIns="0" rIns="0" bIns="0" rtlCol="0"/>
          <a:lstStyle/>
          <a:p>
            <a:endParaRPr sz="1800"/>
          </a:p>
        </p:txBody>
      </p:sp>
      <p:sp>
        <p:nvSpPr>
          <p:cNvPr id="6" name="object 6"/>
          <p:cNvSpPr/>
          <p:nvPr/>
        </p:nvSpPr>
        <p:spPr>
          <a:xfrm>
            <a:off x="3283265" y="3236588"/>
            <a:ext cx="84296" cy="85248"/>
          </a:xfrm>
          <a:custGeom>
            <a:avLst/>
            <a:gdLst/>
            <a:ahLst/>
            <a:cxnLst/>
            <a:rect l="l" t="t" r="r" b="b"/>
            <a:pathLst>
              <a:path w="112395" h="113664">
                <a:moveTo>
                  <a:pt x="0" y="0"/>
                </a:moveTo>
                <a:lnTo>
                  <a:pt x="111943" y="113145"/>
                </a:lnTo>
              </a:path>
            </a:pathLst>
          </a:custGeom>
          <a:ln w="6462">
            <a:solidFill>
              <a:srgbClr val="000000"/>
            </a:solidFill>
          </a:ln>
        </p:spPr>
        <p:txBody>
          <a:bodyPr wrap="square" lIns="0" tIns="0" rIns="0" bIns="0" rtlCol="0"/>
          <a:lstStyle/>
          <a:p>
            <a:endParaRPr sz="1800"/>
          </a:p>
        </p:txBody>
      </p:sp>
      <p:sp>
        <p:nvSpPr>
          <p:cNvPr id="7" name="object 7"/>
          <p:cNvSpPr/>
          <p:nvPr/>
        </p:nvSpPr>
        <p:spPr>
          <a:xfrm>
            <a:off x="3249750" y="3236588"/>
            <a:ext cx="117634" cy="119063"/>
          </a:xfrm>
          <a:custGeom>
            <a:avLst/>
            <a:gdLst/>
            <a:ahLst/>
            <a:cxnLst/>
            <a:rect l="l" t="t" r="r" b="b"/>
            <a:pathLst>
              <a:path w="156845" h="158750">
                <a:moveTo>
                  <a:pt x="0" y="0"/>
                </a:moveTo>
                <a:lnTo>
                  <a:pt x="156629" y="158525"/>
                </a:lnTo>
              </a:path>
            </a:pathLst>
          </a:custGeom>
          <a:ln w="6462">
            <a:solidFill>
              <a:srgbClr val="000000"/>
            </a:solidFill>
          </a:ln>
        </p:spPr>
        <p:txBody>
          <a:bodyPr wrap="square" lIns="0" tIns="0" rIns="0" bIns="0" rtlCol="0"/>
          <a:lstStyle/>
          <a:p>
            <a:endParaRPr sz="1800"/>
          </a:p>
        </p:txBody>
      </p:sp>
      <p:sp>
        <p:nvSpPr>
          <p:cNvPr id="8" name="object 8"/>
          <p:cNvSpPr/>
          <p:nvPr/>
        </p:nvSpPr>
        <p:spPr>
          <a:xfrm>
            <a:off x="3211030" y="3236588"/>
            <a:ext cx="156209" cy="153353"/>
          </a:xfrm>
          <a:custGeom>
            <a:avLst/>
            <a:gdLst/>
            <a:ahLst/>
            <a:cxnLst/>
            <a:rect l="l" t="t" r="r" b="b"/>
            <a:pathLst>
              <a:path w="208279" h="204470">
                <a:moveTo>
                  <a:pt x="0" y="0"/>
                </a:moveTo>
                <a:lnTo>
                  <a:pt x="208257" y="204031"/>
                </a:lnTo>
              </a:path>
            </a:pathLst>
          </a:custGeom>
          <a:ln w="6460">
            <a:solidFill>
              <a:srgbClr val="000000"/>
            </a:solidFill>
          </a:ln>
        </p:spPr>
        <p:txBody>
          <a:bodyPr wrap="square" lIns="0" tIns="0" rIns="0" bIns="0" rtlCol="0"/>
          <a:lstStyle/>
          <a:p>
            <a:endParaRPr sz="1800"/>
          </a:p>
        </p:txBody>
      </p:sp>
      <p:sp>
        <p:nvSpPr>
          <p:cNvPr id="9" name="object 9"/>
          <p:cNvSpPr/>
          <p:nvPr/>
        </p:nvSpPr>
        <p:spPr>
          <a:xfrm>
            <a:off x="3177447" y="3236588"/>
            <a:ext cx="190024" cy="192405"/>
          </a:xfrm>
          <a:custGeom>
            <a:avLst/>
            <a:gdLst/>
            <a:ahLst/>
            <a:cxnLst/>
            <a:rect l="l" t="t" r="r" b="b"/>
            <a:pathLst>
              <a:path w="253364" h="256539">
                <a:moveTo>
                  <a:pt x="0" y="0"/>
                </a:moveTo>
                <a:lnTo>
                  <a:pt x="253034" y="255973"/>
                </a:lnTo>
              </a:path>
            </a:pathLst>
          </a:custGeom>
          <a:ln w="6462">
            <a:solidFill>
              <a:srgbClr val="000000"/>
            </a:solidFill>
          </a:ln>
        </p:spPr>
        <p:txBody>
          <a:bodyPr wrap="square" lIns="0" tIns="0" rIns="0" bIns="0" rtlCol="0"/>
          <a:lstStyle/>
          <a:p>
            <a:endParaRPr sz="1800"/>
          </a:p>
        </p:txBody>
      </p:sp>
      <p:sp>
        <p:nvSpPr>
          <p:cNvPr id="10" name="object 10"/>
          <p:cNvSpPr/>
          <p:nvPr/>
        </p:nvSpPr>
        <p:spPr>
          <a:xfrm>
            <a:off x="3143650" y="3236589"/>
            <a:ext cx="223838" cy="226219"/>
          </a:xfrm>
          <a:custGeom>
            <a:avLst/>
            <a:gdLst/>
            <a:ahLst/>
            <a:cxnLst/>
            <a:rect l="l" t="t" r="r" b="b"/>
            <a:pathLst>
              <a:path w="298450" h="301625">
                <a:moveTo>
                  <a:pt x="0" y="0"/>
                </a:moveTo>
                <a:lnTo>
                  <a:pt x="298095" y="301360"/>
                </a:lnTo>
              </a:path>
            </a:pathLst>
          </a:custGeom>
          <a:ln w="6462">
            <a:solidFill>
              <a:srgbClr val="000000"/>
            </a:solidFill>
          </a:ln>
        </p:spPr>
        <p:txBody>
          <a:bodyPr wrap="square" lIns="0" tIns="0" rIns="0" bIns="0" rtlCol="0"/>
          <a:lstStyle/>
          <a:p>
            <a:endParaRPr sz="1800"/>
          </a:p>
        </p:txBody>
      </p:sp>
      <p:sp>
        <p:nvSpPr>
          <p:cNvPr id="11" name="object 11"/>
          <p:cNvSpPr/>
          <p:nvPr/>
        </p:nvSpPr>
        <p:spPr>
          <a:xfrm>
            <a:off x="3105177" y="3236589"/>
            <a:ext cx="262414" cy="260509"/>
          </a:xfrm>
          <a:custGeom>
            <a:avLst/>
            <a:gdLst/>
            <a:ahLst/>
            <a:cxnLst/>
            <a:rect l="l" t="t" r="r" b="b"/>
            <a:pathLst>
              <a:path w="349885" h="347345">
                <a:moveTo>
                  <a:pt x="0" y="0"/>
                </a:moveTo>
                <a:lnTo>
                  <a:pt x="349393" y="346813"/>
                </a:lnTo>
              </a:path>
            </a:pathLst>
          </a:custGeom>
          <a:ln w="6461">
            <a:solidFill>
              <a:srgbClr val="000000"/>
            </a:solidFill>
          </a:ln>
        </p:spPr>
        <p:txBody>
          <a:bodyPr wrap="square" lIns="0" tIns="0" rIns="0" bIns="0" rtlCol="0"/>
          <a:lstStyle/>
          <a:p>
            <a:endParaRPr sz="1800"/>
          </a:p>
        </p:txBody>
      </p:sp>
      <p:sp>
        <p:nvSpPr>
          <p:cNvPr id="12" name="object 12"/>
          <p:cNvSpPr/>
          <p:nvPr/>
        </p:nvSpPr>
        <p:spPr>
          <a:xfrm>
            <a:off x="3071381" y="3236589"/>
            <a:ext cx="296228" cy="299561"/>
          </a:xfrm>
          <a:custGeom>
            <a:avLst/>
            <a:gdLst/>
            <a:ahLst/>
            <a:cxnLst/>
            <a:rect l="l" t="t" r="r" b="b"/>
            <a:pathLst>
              <a:path w="394970" h="399414">
                <a:moveTo>
                  <a:pt x="0" y="0"/>
                </a:moveTo>
                <a:lnTo>
                  <a:pt x="394454" y="398805"/>
                </a:lnTo>
              </a:path>
            </a:pathLst>
          </a:custGeom>
          <a:ln w="6462">
            <a:solidFill>
              <a:srgbClr val="000000"/>
            </a:solidFill>
          </a:ln>
        </p:spPr>
        <p:txBody>
          <a:bodyPr wrap="square" lIns="0" tIns="0" rIns="0" bIns="0" rtlCol="0"/>
          <a:lstStyle/>
          <a:p>
            <a:endParaRPr sz="1800"/>
          </a:p>
        </p:txBody>
      </p:sp>
      <p:sp>
        <p:nvSpPr>
          <p:cNvPr id="13" name="object 13"/>
          <p:cNvSpPr/>
          <p:nvPr/>
        </p:nvSpPr>
        <p:spPr>
          <a:xfrm>
            <a:off x="3037799" y="3236588"/>
            <a:ext cx="329565" cy="333375"/>
          </a:xfrm>
          <a:custGeom>
            <a:avLst/>
            <a:gdLst/>
            <a:ahLst/>
            <a:cxnLst/>
            <a:rect l="l" t="t" r="r" b="b"/>
            <a:pathLst>
              <a:path w="439420" h="444500">
                <a:moveTo>
                  <a:pt x="0" y="0"/>
                </a:moveTo>
                <a:lnTo>
                  <a:pt x="439231" y="444189"/>
                </a:lnTo>
              </a:path>
            </a:pathLst>
          </a:custGeom>
          <a:ln w="6462">
            <a:solidFill>
              <a:srgbClr val="000000"/>
            </a:solidFill>
          </a:ln>
        </p:spPr>
        <p:txBody>
          <a:bodyPr wrap="square" lIns="0" tIns="0" rIns="0" bIns="0" rtlCol="0"/>
          <a:lstStyle/>
          <a:p>
            <a:endParaRPr sz="1800"/>
          </a:p>
        </p:txBody>
      </p:sp>
      <p:sp>
        <p:nvSpPr>
          <p:cNvPr id="14" name="object 14"/>
          <p:cNvSpPr/>
          <p:nvPr/>
        </p:nvSpPr>
        <p:spPr>
          <a:xfrm>
            <a:off x="2999325" y="3236588"/>
            <a:ext cx="368141" cy="367665"/>
          </a:xfrm>
          <a:custGeom>
            <a:avLst/>
            <a:gdLst/>
            <a:ahLst/>
            <a:cxnLst/>
            <a:rect l="l" t="t" r="r" b="b"/>
            <a:pathLst>
              <a:path w="490854" h="490220">
                <a:moveTo>
                  <a:pt x="0" y="0"/>
                </a:moveTo>
                <a:lnTo>
                  <a:pt x="490530" y="489620"/>
                </a:lnTo>
              </a:path>
            </a:pathLst>
          </a:custGeom>
          <a:ln w="6461">
            <a:solidFill>
              <a:srgbClr val="000000"/>
            </a:solidFill>
          </a:ln>
        </p:spPr>
        <p:txBody>
          <a:bodyPr wrap="square" lIns="0" tIns="0" rIns="0" bIns="0" rtlCol="0"/>
          <a:lstStyle/>
          <a:p>
            <a:endParaRPr sz="1800"/>
          </a:p>
        </p:txBody>
      </p:sp>
      <p:sp>
        <p:nvSpPr>
          <p:cNvPr id="15" name="object 15"/>
          <p:cNvSpPr/>
          <p:nvPr/>
        </p:nvSpPr>
        <p:spPr>
          <a:xfrm>
            <a:off x="2965529" y="3236589"/>
            <a:ext cx="401955" cy="406241"/>
          </a:xfrm>
          <a:custGeom>
            <a:avLst/>
            <a:gdLst/>
            <a:ahLst/>
            <a:cxnLst/>
            <a:rect l="l" t="t" r="r" b="b"/>
            <a:pathLst>
              <a:path w="535939" h="541654">
                <a:moveTo>
                  <a:pt x="0" y="0"/>
                </a:moveTo>
                <a:lnTo>
                  <a:pt x="535591" y="541359"/>
                </a:lnTo>
              </a:path>
            </a:pathLst>
          </a:custGeom>
          <a:ln w="6462">
            <a:solidFill>
              <a:srgbClr val="000000"/>
            </a:solidFill>
          </a:ln>
        </p:spPr>
        <p:txBody>
          <a:bodyPr wrap="square" lIns="0" tIns="0" rIns="0" bIns="0" rtlCol="0"/>
          <a:lstStyle/>
          <a:p>
            <a:endParaRPr sz="1800"/>
          </a:p>
        </p:txBody>
      </p:sp>
      <p:sp>
        <p:nvSpPr>
          <p:cNvPr id="16" name="object 16"/>
          <p:cNvSpPr/>
          <p:nvPr/>
        </p:nvSpPr>
        <p:spPr>
          <a:xfrm>
            <a:off x="2931946" y="3236588"/>
            <a:ext cx="425291" cy="430530"/>
          </a:xfrm>
          <a:custGeom>
            <a:avLst/>
            <a:gdLst/>
            <a:ahLst/>
            <a:cxnLst/>
            <a:rect l="l" t="t" r="r" b="b"/>
            <a:pathLst>
              <a:path w="567054" h="574039">
                <a:moveTo>
                  <a:pt x="0" y="0"/>
                </a:moveTo>
                <a:lnTo>
                  <a:pt x="566939" y="573540"/>
                </a:lnTo>
              </a:path>
            </a:pathLst>
          </a:custGeom>
          <a:ln w="6462">
            <a:solidFill>
              <a:srgbClr val="000000"/>
            </a:solidFill>
          </a:ln>
        </p:spPr>
        <p:txBody>
          <a:bodyPr wrap="square" lIns="0" tIns="0" rIns="0" bIns="0" rtlCol="0"/>
          <a:lstStyle/>
          <a:p>
            <a:endParaRPr sz="1800"/>
          </a:p>
        </p:txBody>
      </p:sp>
      <p:sp>
        <p:nvSpPr>
          <p:cNvPr id="17" name="object 17"/>
          <p:cNvSpPr/>
          <p:nvPr/>
        </p:nvSpPr>
        <p:spPr>
          <a:xfrm>
            <a:off x="2893259" y="3236588"/>
            <a:ext cx="430530" cy="430530"/>
          </a:xfrm>
          <a:custGeom>
            <a:avLst/>
            <a:gdLst/>
            <a:ahLst/>
            <a:cxnLst/>
            <a:rect l="l" t="t" r="r" b="b"/>
            <a:pathLst>
              <a:path w="574039" h="574039">
                <a:moveTo>
                  <a:pt x="0" y="0"/>
                </a:moveTo>
                <a:lnTo>
                  <a:pt x="573672" y="573540"/>
                </a:lnTo>
              </a:path>
            </a:pathLst>
          </a:custGeom>
          <a:ln w="6461">
            <a:solidFill>
              <a:srgbClr val="000000"/>
            </a:solidFill>
          </a:ln>
        </p:spPr>
        <p:txBody>
          <a:bodyPr wrap="square" lIns="0" tIns="0" rIns="0" bIns="0" rtlCol="0"/>
          <a:lstStyle/>
          <a:p>
            <a:endParaRPr sz="1800"/>
          </a:p>
        </p:txBody>
      </p:sp>
      <p:sp>
        <p:nvSpPr>
          <p:cNvPr id="18" name="object 18"/>
          <p:cNvSpPr/>
          <p:nvPr/>
        </p:nvSpPr>
        <p:spPr>
          <a:xfrm>
            <a:off x="2859676" y="3236588"/>
            <a:ext cx="425768" cy="430530"/>
          </a:xfrm>
          <a:custGeom>
            <a:avLst/>
            <a:gdLst/>
            <a:ahLst/>
            <a:cxnLst/>
            <a:rect l="l" t="t" r="r" b="b"/>
            <a:pathLst>
              <a:path w="567689" h="574039">
                <a:moveTo>
                  <a:pt x="0" y="0"/>
                </a:moveTo>
                <a:lnTo>
                  <a:pt x="567231" y="573540"/>
                </a:lnTo>
              </a:path>
            </a:pathLst>
          </a:custGeom>
          <a:ln w="6462">
            <a:solidFill>
              <a:srgbClr val="000000"/>
            </a:solidFill>
          </a:ln>
        </p:spPr>
        <p:txBody>
          <a:bodyPr wrap="square" lIns="0" tIns="0" rIns="0" bIns="0" rtlCol="0"/>
          <a:lstStyle/>
          <a:p>
            <a:endParaRPr sz="1800"/>
          </a:p>
        </p:txBody>
      </p:sp>
      <p:sp>
        <p:nvSpPr>
          <p:cNvPr id="19" name="object 19"/>
          <p:cNvSpPr/>
          <p:nvPr/>
        </p:nvSpPr>
        <p:spPr>
          <a:xfrm>
            <a:off x="2825881" y="3236588"/>
            <a:ext cx="425768" cy="430530"/>
          </a:xfrm>
          <a:custGeom>
            <a:avLst/>
            <a:gdLst/>
            <a:ahLst/>
            <a:cxnLst/>
            <a:rect l="l" t="t" r="r" b="b"/>
            <a:pathLst>
              <a:path w="567689" h="574039">
                <a:moveTo>
                  <a:pt x="0" y="0"/>
                </a:moveTo>
                <a:lnTo>
                  <a:pt x="567265" y="573540"/>
                </a:lnTo>
              </a:path>
            </a:pathLst>
          </a:custGeom>
          <a:ln w="6462">
            <a:solidFill>
              <a:srgbClr val="000000"/>
            </a:solidFill>
          </a:ln>
        </p:spPr>
        <p:txBody>
          <a:bodyPr wrap="square" lIns="0" tIns="0" rIns="0" bIns="0" rtlCol="0"/>
          <a:lstStyle/>
          <a:p>
            <a:endParaRPr sz="1800"/>
          </a:p>
        </p:txBody>
      </p:sp>
      <p:sp>
        <p:nvSpPr>
          <p:cNvPr id="20" name="object 20"/>
          <p:cNvSpPr/>
          <p:nvPr/>
        </p:nvSpPr>
        <p:spPr>
          <a:xfrm>
            <a:off x="2787407" y="3236588"/>
            <a:ext cx="430530" cy="430530"/>
          </a:xfrm>
          <a:custGeom>
            <a:avLst/>
            <a:gdLst/>
            <a:ahLst/>
            <a:cxnLst/>
            <a:rect l="l" t="t" r="r" b="b"/>
            <a:pathLst>
              <a:path w="574039" h="574039">
                <a:moveTo>
                  <a:pt x="0" y="0"/>
                </a:moveTo>
                <a:lnTo>
                  <a:pt x="573683" y="573540"/>
                </a:lnTo>
              </a:path>
            </a:pathLst>
          </a:custGeom>
          <a:ln w="6461">
            <a:solidFill>
              <a:srgbClr val="000000"/>
            </a:solidFill>
          </a:ln>
        </p:spPr>
        <p:txBody>
          <a:bodyPr wrap="square" lIns="0" tIns="0" rIns="0" bIns="0" rtlCol="0"/>
          <a:lstStyle/>
          <a:p>
            <a:endParaRPr sz="1800"/>
          </a:p>
        </p:txBody>
      </p:sp>
      <p:sp>
        <p:nvSpPr>
          <p:cNvPr id="21" name="object 21"/>
          <p:cNvSpPr/>
          <p:nvPr/>
        </p:nvSpPr>
        <p:spPr>
          <a:xfrm>
            <a:off x="2753611" y="3236588"/>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22" name="object 22"/>
          <p:cNvSpPr/>
          <p:nvPr/>
        </p:nvSpPr>
        <p:spPr>
          <a:xfrm>
            <a:off x="2720028" y="3236588"/>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23" name="object 23"/>
          <p:cNvSpPr/>
          <p:nvPr/>
        </p:nvSpPr>
        <p:spPr>
          <a:xfrm>
            <a:off x="2686233" y="3236588"/>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24" name="object 24"/>
          <p:cNvSpPr/>
          <p:nvPr/>
        </p:nvSpPr>
        <p:spPr>
          <a:xfrm>
            <a:off x="2647767" y="3236588"/>
            <a:ext cx="430530" cy="430530"/>
          </a:xfrm>
          <a:custGeom>
            <a:avLst/>
            <a:gdLst/>
            <a:ahLst/>
            <a:cxnLst/>
            <a:rect l="l" t="t" r="r" b="b"/>
            <a:pathLst>
              <a:path w="574039" h="574039">
                <a:moveTo>
                  <a:pt x="0" y="0"/>
                </a:moveTo>
                <a:lnTo>
                  <a:pt x="573672" y="573540"/>
                </a:lnTo>
              </a:path>
            </a:pathLst>
          </a:custGeom>
          <a:ln w="6461">
            <a:solidFill>
              <a:srgbClr val="000000"/>
            </a:solidFill>
          </a:ln>
        </p:spPr>
        <p:txBody>
          <a:bodyPr wrap="square" lIns="0" tIns="0" rIns="0" bIns="0" rtlCol="0"/>
          <a:lstStyle/>
          <a:p>
            <a:endParaRPr sz="1800"/>
          </a:p>
        </p:txBody>
      </p:sp>
      <p:sp>
        <p:nvSpPr>
          <p:cNvPr id="25" name="object 25"/>
          <p:cNvSpPr/>
          <p:nvPr/>
        </p:nvSpPr>
        <p:spPr>
          <a:xfrm>
            <a:off x="2614176" y="3236588"/>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26" name="object 26"/>
          <p:cNvSpPr/>
          <p:nvPr/>
        </p:nvSpPr>
        <p:spPr>
          <a:xfrm>
            <a:off x="2580380" y="3236588"/>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27" name="object 27"/>
          <p:cNvSpPr/>
          <p:nvPr/>
        </p:nvSpPr>
        <p:spPr>
          <a:xfrm>
            <a:off x="2541915" y="3236588"/>
            <a:ext cx="430054" cy="430530"/>
          </a:xfrm>
          <a:custGeom>
            <a:avLst/>
            <a:gdLst/>
            <a:ahLst/>
            <a:cxnLst/>
            <a:rect l="l" t="t" r="r" b="b"/>
            <a:pathLst>
              <a:path w="573404" h="574039">
                <a:moveTo>
                  <a:pt x="0" y="0"/>
                </a:moveTo>
                <a:lnTo>
                  <a:pt x="573402" y="573540"/>
                </a:lnTo>
              </a:path>
            </a:pathLst>
          </a:custGeom>
          <a:ln w="6461">
            <a:solidFill>
              <a:srgbClr val="000000"/>
            </a:solidFill>
          </a:ln>
        </p:spPr>
        <p:txBody>
          <a:bodyPr wrap="square" lIns="0" tIns="0" rIns="0" bIns="0" rtlCol="0"/>
          <a:lstStyle/>
          <a:p>
            <a:endParaRPr sz="1800"/>
          </a:p>
        </p:txBody>
      </p:sp>
      <p:sp>
        <p:nvSpPr>
          <p:cNvPr id="28" name="object 28"/>
          <p:cNvSpPr/>
          <p:nvPr/>
        </p:nvSpPr>
        <p:spPr>
          <a:xfrm>
            <a:off x="2508119" y="3236588"/>
            <a:ext cx="425768" cy="430530"/>
          </a:xfrm>
          <a:custGeom>
            <a:avLst/>
            <a:gdLst/>
            <a:ahLst/>
            <a:cxnLst/>
            <a:rect l="l" t="t" r="r" b="b"/>
            <a:pathLst>
              <a:path w="567689" h="574039">
                <a:moveTo>
                  <a:pt x="0" y="0"/>
                </a:moveTo>
                <a:lnTo>
                  <a:pt x="567209" y="573540"/>
                </a:lnTo>
              </a:path>
            </a:pathLst>
          </a:custGeom>
          <a:ln w="6462">
            <a:solidFill>
              <a:srgbClr val="000000"/>
            </a:solidFill>
          </a:ln>
        </p:spPr>
        <p:txBody>
          <a:bodyPr wrap="square" lIns="0" tIns="0" rIns="0" bIns="0" rtlCol="0"/>
          <a:lstStyle/>
          <a:p>
            <a:endParaRPr sz="1800"/>
          </a:p>
        </p:txBody>
      </p:sp>
      <p:sp>
        <p:nvSpPr>
          <p:cNvPr id="29" name="object 29"/>
          <p:cNvSpPr/>
          <p:nvPr/>
        </p:nvSpPr>
        <p:spPr>
          <a:xfrm>
            <a:off x="2474533" y="3236588"/>
            <a:ext cx="425768" cy="430530"/>
          </a:xfrm>
          <a:custGeom>
            <a:avLst/>
            <a:gdLst/>
            <a:ahLst/>
            <a:cxnLst/>
            <a:rect l="l" t="t" r="r" b="b"/>
            <a:pathLst>
              <a:path w="567689" h="574039">
                <a:moveTo>
                  <a:pt x="0" y="0"/>
                </a:moveTo>
                <a:lnTo>
                  <a:pt x="567213" y="573540"/>
                </a:lnTo>
              </a:path>
            </a:pathLst>
          </a:custGeom>
          <a:ln w="6462">
            <a:solidFill>
              <a:srgbClr val="000000"/>
            </a:solidFill>
          </a:ln>
        </p:spPr>
        <p:txBody>
          <a:bodyPr wrap="square" lIns="0" tIns="0" rIns="0" bIns="0" rtlCol="0"/>
          <a:lstStyle/>
          <a:p>
            <a:endParaRPr sz="1800"/>
          </a:p>
        </p:txBody>
      </p:sp>
      <p:sp>
        <p:nvSpPr>
          <p:cNvPr id="30" name="object 30"/>
          <p:cNvSpPr/>
          <p:nvPr/>
        </p:nvSpPr>
        <p:spPr>
          <a:xfrm>
            <a:off x="2436061" y="3236588"/>
            <a:ext cx="430054" cy="430530"/>
          </a:xfrm>
          <a:custGeom>
            <a:avLst/>
            <a:gdLst/>
            <a:ahLst/>
            <a:cxnLst/>
            <a:rect l="l" t="t" r="r" b="b"/>
            <a:pathLst>
              <a:path w="573404" h="574039">
                <a:moveTo>
                  <a:pt x="0" y="0"/>
                </a:moveTo>
                <a:lnTo>
                  <a:pt x="573404" y="573540"/>
                </a:lnTo>
              </a:path>
            </a:pathLst>
          </a:custGeom>
          <a:ln w="6461">
            <a:solidFill>
              <a:srgbClr val="000000"/>
            </a:solidFill>
          </a:ln>
        </p:spPr>
        <p:txBody>
          <a:bodyPr wrap="square" lIns="0" tIns="0" rIns="0" bIns="0" rtlCol="0"/>
          <a:lstStyle/>
          <a:p>
            <a:endParaRPr sz="1800"/>
          </a:p>
        </p:txBody>
      </p:sp>
      <p:sp>
        <p:nvSpPr>
          <p:cNvPr id="31" name="object 31"/>
          <p:cNvSpPr/>
          <p:nvPr/>
        </p:nvSpPr>
        <p:spPr>
          <a:xfrm>
            <a:off x="2402264" y="3236588"/>
            <a:ext cx="425768" cy="430530"/>
          </a:xfrm>
          <a:custGeom>
            <a:avLst/>
            <a:gdLst/>
            <a:ahLst/>
            <a:cxnLst/>
            <a:rect l="l" t="t" r="r" b="b"/>
            <a:pathLst>
              <a:path w="567689" h="574039">
                <a:moveTo>
                  <a:pt x="0" y="0"/>
                </a:moveTo>
                <a:lnTo>
                  <a:pt x="567212" y="573540"/>
                </a:lnTo>
              </a:path>
            </a:pathLst>
          </a:custGeom>
          <a:ln w="6462">
            <a:solidFill>
              <a:srgbClr val="000000"/>
            </a:solidFill>
          </a:ln>
        </p:spPr>
        <p:txBody>
          <a:bodyPr wrap="square" lIns="0" tIns="0" rIns="0" bIns="0" rtlCol="0"/>
          <a:lstStyle/>
          <a:p>
            <a:endParaRPr sz="1800"/>
          </a:p>
        </p:txBody>
      </p:sp>
      <p:sp>
        <p:nvSpPr>
          <p:cNvPr id="32" name="object 32"/>
          <p:cNvSpPr/>
          <p:nvPr/>
        </p:nvSpPr>
        <p:spPr>
          <a:xfrm>
            <a:off x="2402265" y="3270618"/>
            <a:ext cx="391954" cy="396240"/>
          </a:xfrm>
          <a:custGeom>
            <a:avLst/>
            <a:gdLst/>
            <a:ahLst/>
            <a:cxnLst/>
            <a:rect l="l" t="t" r="r" b="b"/>
            <a:pathLst>
              <a:path w="522604" h="528320">
                <a:moveTo>
                  <a:pt x="0" y="0"/>
                </a:moveTo>
                <a:lnTo>
                  <a:pt x="522152" y="528166"/>
                </a:lnTo>
              </a:path>
            </a:pathLst>
          </a:custGeom>
          <a:ln w="6462">
            <a:solidFill>
              <a:srgbClr val="000000"/>
            </a:solidFill>
          </a:ln>
        </p:spPr>
        <p:txBody>
          <a:bodyPr wrap="square" lIns="0" tIns="0" rIns="0" bIns="0" rtlCol="0"/>
          <a:lstStyle/>
          <a:p>
            <a:endParaRPr sz="1800"/>
          </a:p>
        </p:txBody>
      </p:sp>
      <p:sp>
        <p:nvSpPr>
          <p:cNvPr id="33" name="object 33"/>
          <p:cNvSpPr/>
          <p:nvPr/>
        </p:nvSpPr>
        <p:spPr>
          <a:xfrm>
            <a:off x="2402264" y="3309672"/>
            <a:ext cx="358140" cy="357188"/>
          </a:xfrm>
          <a:custGeom>
            <a:avLst/>
            <a:gdLst/>
            <a:ahLst/>
            <a:cxnLst/>
            <a:rect l="l" t="t" r="r" b="b"/>
            <a:pathLst>
              <a:path w="477520" h="476250">
                <a:moveTo>
                  <a:pt x="0" y="0"/>
                </a:moveTo>
                <a:lnTo>
                  <a:pt x="477317" y="476094"/>
                </a:lnTo>
              </a:path>
            </a:pathLst>
          </a:custGeom>
          <a:ln w="6461">
            <a:solidFill>
              <a:srgbClr val="000000"/>
            </a:solidFill>
          </a:ln>
        </p:spPr>
        <p:txBody>
          <a:bodyPr wrap="square" lIns="0" tIns="0" rIns="0" bIns="0" rtlCol="0"/>
          <a:lstStyle/>
          <a:p>
            <a:endParaRPr sz="1800"/>
          </a:p>
        </p:txBody>
      </p:sp>
      <p:sp>
        <p:nvSpPr>
          <p:cNvPr id="34" name="object 34"/>
          <p:cNvSpPr/>
          <p:nvPr/>
        </p:nvSpPr>
        <p:spPr>
          <a:xfrm>
            <a:off x="2402264" y="3343703"/>
            <a:ext cx="319563" cy="323374"/>
          </a:xfrm>
          <a:custGeom>
            <a:avLst/>
            <a:gdLst/>
            <a:ahLst/>
            <a:cxnLst/>
            <a:rect l="l" t="t" r="r" b="b"/>
            <a:pathLst>
              <a:path w="426085" h="431164">
                <a:moveTo>
                  <a:pt x="0" y="0"/>
                </a:moveTo>
                <a:lnTo>
                  <a:pt x="426074" y="430720"/>
                </a:lnTo>
              </a:path>
            </a:pathLst>
          </a:custGeom>
          <a:ln w="6462">
            <a:solidFill>
              <a:srgbClr val="000000"/>
            </a:solidFill>
          </a:ln>
        </p:spPr>
        <p:txBody>
          <a:bodyPr wrap="square" lIns="0" tIns="0" rIns="0" bIns="0" rtlCol="0"/>
          <a:lstStyle/>
          <a:p>
            <a:endParaRPr sz="1800"/>
          </a:p>
        </p:txBody>
      </p:sp>
      <p:sp>
        <p:nvSpPr>
          <p:cNvPr id="35" name="object 35"/>
          <p:cNvSpPr/>
          <p:nvPr/>
        </p:nvSpPr>
        <p:spPr>
          <a:xfrm>
            <a:off x="2402265" y="3377742"/>
            <a:ext cx="286226" cy="289084"/>
          </a:xfrm>
          <a:custGeom>
            <a:avLst/>
            <a:gdLst/>
            <a:ahLst/>
            <a:cxnLst/>
            <a:rect l="l" t="t" r="r" b="b"/>
            <a:pathLst>
              <a:path w="381635" h="385445">
                <a:moveTo>
                  <a:pt x="0" y="0"/>
                </a:moveTo>
                <a:lnTo>
                  <a:pt x="381015" y="385336"/>
                </a:lnTo>
              </a:path>
            </a:pathLst>
          </a:custGeom>
          <a:ln w="6462">
            <a:solidFill>
              <a:srgbClr val="000000"/>
            </a:solidFill>
          </a:ln>
        </p:spPr>
        <p:txBody>
          <a:bodyPr wrap="square" lIns="0" tIns="0" rIns="0" bIns="0" rtlCol="0"/>
          <a:lstStyle/>
          <a:p>
            <a:endParaRPr sz="1800"/>
          </a:p>
        </p:txBody>
      </p:sp>
      <p:sp>
        <p:nvSpPr>
          <p:cNvPr id="36" name="object 36"/>
          <p:cNvSpPr/>
          <p:nvPr/>
        </p:nvSpPr>
        <p:spPr>
          <a:xfrm>
            <a:off x="2402265" y="3416796"/>
            <a:ext cx="251936" cy="250031"/>
          </a:xfrm>
          <a:custGeom>
            <a:avLst/>
            <a:gdLst/>
            <a:ahLst/>
            <a:cxnLst/>
            <a:rect l="l" t="t" r="r" b="b"/>
            <a:pathLst>
              <a:path w="335914" h="333375">
                <a:moveTo>
                  <a:pt x="0" y="0"/>
                </a:moveTo>
                <a:lnTo>
                  <a:pt x="335875" y="333263"/>
                </a:lnTo>
              </a:path>
            </a:pathLst>
          </a:custGeom>
          <a:ln w="6461">
            <a:solidFill>
              <a:srgbClr val="000000"/>
            </a:solidFill>
          </a:ln>
        </p:spPr>
        <p:txBody>
          <a:bodyPr wrap="square" lIns="0" tIns="0" rIns="0" bIns="0" rtlCol="0"/>
          <a:lstStyle/>
          <a:p>
            <a:endParaRPr sz="1800"/>
          </a:p>
        </p:txBody>
      </p:sp>
      <p:sp>
        <p:nvSpPr>
          <p:cNvPr id="37" name="object 37"/>
          <p:cNvSpPr/>
          <p:nvPr/>
        </p:nvSpPr>
        <p:spPr>
          <a:xfrm>
            <a:off x="2402265" y="3450826"/>
            <a:ext cx="213836" cy="216218"/>
          </a:xfrm>
          <a:custGeom>
            <a:avLst/>
            <a:gdLst/>
            <a:ahLst/>
            <a:cxnLst/>
            <a:rect l="l" t="t" r="r" b="b"/>
            <a:pathLst>
              <a:path w="285114" h="288289">
                <a:moveTo>
                  <a:pt x="0" y="0"/>
                </a:moveTo>
                <a:lnTo>
                  <a:pt x="284656" y="287890"/>
                </a:lnTo>
              </a:path>
            </a:pathLst>
          </a:custGeom>
          <a:ln w="6462">
            <a:solidFill>
              <a:srgbClr val="000000"/>
            </a:solidFill>
          </a:ln>
        </p:spPr>
        <p:txBody>
          <a:bodyPr wrap="square" lIns="0" tIns="0" rIns="0" bIns="0" rtlCol="0"/>
          <a:lstStyle/>
          <a:p>
            <a:endParaRPr sz="1800"/>
          </a:p>
        </p:txBody>
      </p:sp>
      <p:sp>
        <p:nvSpPr>
          <p:cNvPr id="38" name="object 38"/>
          <p:cNvSpPr/>
          <p:nvPr/>
        </p:nvSpPr>
        <p:spPr>
          <a:xfrm>
            <a:off x="2399841" y="3482441"/>
            <a:ext cx="184756" cy="186726"/>
          </a:xfrm>
          <a:prstGeom prst="rect">
            <a:avLst/>
          </a:prstGeom>
          <a:blipFill>
            <a:blip r:embed="rId2" cstate="print"/>
            <a:stretch>
              <a:fillRect/>
            </a:stretch>
          </a:blipFill>
        </p:spPr>
        <p:txBody>
          <a:bodyPr wrap="square" lIns="0" tIns="0" rIns="0" bIns="0" rtlCol="0"/>
          <a:lstStyle/>
          <a:p>
            <a:endParaRPr sz="1800"/>
          </a:p>
        </p:txBody>
      </p:sp>
      <p:graphicFrame>
        <p:nvGraphicFramePr>
          <p:cNvPr id="39" name="object 39"/>
          <p:cNvGraphicFramePr>
            <a:graphicFrameLocks noGrp="1"/>
          </p:cNvGraphicFramePr>
          <p:nvPr/>
        </p:nvGraphicFramePr>
        <p:xfrm>
          <a:off x="2394585" y="2296288"/>
          <a:ext cx="969169" cy="1366361"/>
        </p:xfrm>
        <a:graphic>
          <a:graphicData uri="http://schemas.openxmlformats.org/drawingml/2006/table">
            <a:tbl>
              <a:tblPr firstRow="1" bandRow="1">
                <a:tableStyleId>{2D5ABB26-0587-4C30-8999-92F81FD0307C}</a:tableStyleId>
              </a:tblPr>
              <a:tblGrid>
                <a:gridCol w="969169">
                  <a:extLst>
                    <a:ext uri="{9D8B030D-6E8A-4147-A177-3AD203B41FA5}">
                      <a16:colId xmlns:a16="http://schemas.microsoft.com/office/drawing/2014/main" val="20000"/>
                    </a:ext>
                  </a:extLst>
                </a:gridCol>
              </a:tblGrid>
              <a:tr h="495776">
                <a:tc>
                  <a:txBody>
                    <a:bodyPr/>
                    <a:lstStyle/>
                    <a:p>
                      <a:pPr marL="8890" algn="ctr">
                        <a:lnSpc>
                          <a:spcPct val="100000"/>
                        </a:lnSpc>
                        <a:spcBef>
                          <a:spcPts val="1660"/>
                        </a:spcBef>
                      </a:pPr>
                      <a:r>
                        <a:rPr sz="1200" spc="5" dirty="0">
                          <a:latin typeface="Arial"/>
                          <a:cs typeface="Arial"/>
                        </a:rPr>
                        <a:t>Hash</a:t>
                      </a:r>
                      <a:r>
                        <a:rPr sz="1200" spc="7" baseline="-27777" dirty="0">
                          <a:latin typeface="Arial"/>
                          <a:cs typeface="Arial"/>
                        </a:rPr>
                        <a:t>10</a:t>
                      </a:r>
                      <a:endParaRPr sz="1200" baseline="-27777">
                        <a:latin typeface="Arial"/>
                        <a:cs typeface="Arial"/>
                      </a:endParaRPr>
                    </a:p>
                  </a:txBody>
                  <a:tcPr marL="0" marR="0" marT="158115" marB="0">
                    <a:lnL w="9525">
                      <a:solidFill>
                        <a:srgbClr val="0000FF"/>
                      </a:solidFill>
                      <a:prstDash val="solid"/>
                    </a:lnL>
                    <a:solidFill>
                      <a:srgbClr val="00FFFF"/>
                    </a:solidFill>
                  </a:tcPr>
                </a:tc>
                <a:extLst>
                  <a:ext uri="{0D108BD9-81ED-4DB2-BD59-A6C34878D82A}">
                    <a16:rowId xmlns:a16="http://schemas.microsoft.com/office/drawing/2014/main" val="10000"/>
                  </a:ext>
                </a:extLst>
              </a:tr>
              <a:tr h="436721">
                <a:tc>
                  <a:txBody>
                    <a:bodyPr/>
                    <a:lstStyle/>
                    <a:p>
                      <a:pPr algn="ctr">
                        <a:lnSpc>
                          <a:spcPct val="100000"/>
                        </a:lnSpc>
                        <a:spcBef>
                          <a:spcPts val="1350"/>
                        </a:spcBef>
                      </a:pPr>
                      <a:r>
                        <a:rPr sz="1200" i="1" spc="-15" dirty="0">
                          <a:latin typeface="Arial"/>
                          <a:cs typeface="Arial"/>
                        </a:rPr>
                        <a:t>Nonce</a:t>
                      </a:r>
                      <a:r>
                        <a:rPr sz="1200" i="1" spc="-22" baseline="-27777" dirty="0">
                          <a:latin typeface="Arial"/>
                          <a:cs typeface="Arial"/>
                        </a:rPr>
                        <a:t>11</a:t>
                      </a:r>
                      <a:endParaRPr sz="1200" baseline="-27777">
                        <a:latin typeface="Arial"/>
                        <a:cs typeface="Arial"/>
                      </a:endParaRPr>
                    </a:p>
                  </a:txBody>
                  <a:tcPr marL="0" marR="0" marT="128588" marB="0">
                    <a:lnL w="9525">
                      <a:solidFill>
                        <a:srgbClr val="808080"/>
                      </a:solidFill>
                      <a:prstDash val="solid"/>
                    </a:lnL>
                    <a:lnB w="9525">
                      <a:solidFill>
                        <a:srgbClr val="808080"/>
                      </a:solidFill>
                      <a:prstDash val="solid"/>
                    </a:lnB>
                    <a:solidFill>
                      <a:srgbClr val="FFFF00"/>
                    </a:solidFill>
                  </a:tcPr>
                </a:tc>
                <a:extLst>
                  <a:ext uri="{0D108BD9-81ED-4DB2-BD59-A6C34878D82A}">
                    <a16:rowId xmlns:a16="http://schemas.microsoft.com/office/drawing/2014/main" val="10001"/>
                  </a:ext>
                </a:extLst>
              </a:tr>
              <a:tr h="433864">
                <a:tc>
                  <a:txBody>
                    <a:bodyPr/>
                    <a:lstStyle/>
                    <a:p>
                      <a:pPr marL="312420">
                        <a:lnSpc>
                          <a:spcPts val="1639"/>
                        </a:lnSpc>
                        <a:spcBef>
                          <a:spcPts val="1000"/>
                        </a:spcBef>
                      </a:pPr>
                      <a:r>
                        <a:rPr sz="1200" b="1" spc="0" dirty="0">
                          <a:latin typeface="Arial"/>
                          <a:cs typeface="Arial"/>
                        </a:rPr>
                        <a:t>Trans</a:t>
                      </a:r>
                      <a:endParaRPr sz="1200">
                        <a:latin typeface="Arial"/>
                        <a:cs typeface="Arial"/>
                      </a:endParaRPr>
                    </a:p>
                    <a:p>
                      <a:pPr marR="304165" algn="r">
                        <a:lnSpc>
                          <a:spcPts val="860"/>
                        </a:lnSpc>
                      </a:pPr>
                      <a:r>
                        <a:rPr sz="700" b="1" spc="-95" dirty="0">
                          <a:latin typeface="Arial"/>
                          <a:cs typeface="Arial"/>
                        </a:rPr>
                        <a:t>11</a:t>
                      </a:r>
                      <a:endParaRPr sz="700">
                        <a:latin typeface="Arial"/>
                        <a:cs typeface="Arial"/>
                      </a:endParaRPr>
                    </a:p>
                  </a:txBody>
                  <a:tcPr marL="0" marR="0" marT="95250" marB="0">
                    <a:lnL w="9525">
                      <a:solidFill>
                        <a:srgbClr val="000000"/>
                      </a:solidFill>
                      <a:prstDash val="solid"/>
                    </a:lnL>
                    <a:lnT w="9525">
                      <a:solidFill>
                        <a:srgbClr val="808080"/>
                      </a:solidFill>
                      <a:prstDash val="solid"/>
                    </a:lnT>
                  </a:tcPr>
                </a:tc>
                <a:extLst>
                  <a:ext uri="{0D108BD9-81ED-4DB2-BD59-A6C34878D82A}">
                    <a16:rowId xmlns:a16="http://schemas.microsoft.com/office/drawing/2014/main" val="10002"/>
                  </a:ext>
                </a:extLst>
              </a:tr>
            </a:tbl>
          </a:graphicData>
        </a:graphic>
      </p:graphicFrame>
      <p:sp>
        <p:nvSpPr>
          <p:cNvPr id="40" name="object 40"/>
          <p:cNvSpPr/>
          <p:nvPr/>
        </p:nvSpPr>
        <p:spPr>
          <a:xfrm>
            <a:off x="3432429" y="2299716"/>
            <a:ext cx="59531" cy="1428750"/>
          </a:xfrm>
          <a:custGeom>
            <a:avLst/>
            <a:gdLst/>
            <a:ahLst/>
            <a:cxnLst/>
            <a:rect l="l" t="t" r="r" b="b"/>
            <a:pathLst>
              <a:path w="79375" h="1905000">
                <a:moveTo>
                  <a:pt x="7492" y="0"/>
                </a:moveTo>
                <a:lnTo>
                  <a:pt x="0" y="0"/>
                </a:lnTo>
                <a:lnTo>
                  <a:pt x="0" y="141224"/>
                </a:lnTo>
                <a:lnTo>
                  <a:pt x="4063" y="141224"/>
                </a:lnTo>
                <a:lnTo>
                  <a:pt x="6857" y="141477"/>
                </a:lnTo>
                <a:lnTo>
                  <a:pt x="17272" y="153288"/>
                </a:lnTo>
                <a:lnTo>
                  <a:pt x="18287" y="155194"/>
                </a:lnTo>
                <a:lnTo>
                  <a:pt x="18923" y="157479"/>
                </a:lnTo>
                <a:lnTo>
                  <a:pt x="19557" y="160020"/>
                </a:lnTo>
                <a:lnTo>
                  <a:pt x="20065" y="162687"/>
                </a:lnTo>
                <a:lnTo>
                  <a:pt x="20447" y="165608"/>
                </a:lnTo>
                <a:lnTo>
                  <a:pt x="21081" y="168528"/>
                </a:lnTo>
                <a:lnTo>
                  <a:pt x="21716" y="171831"/>
                </a:lnTo>
                <a:lnTo>
                  <a:pt x="21970" y="175387"/>
                </a:lnTo>
                <a:lnTo>
                  <a:pt x="22351" y="179324"/>
                </a:lnTo>
                <a:lnTo>
                  <a:pt x="22987" y="183514"/>
                </a:lnTo>
                <a:lnTo>
                  <a:pt x="23622" y="192404"/>
                </a:lnTo>
                <a:lnTo>
                  <a:pt x="24511" y="202437"/>
                </a:lnTo>
                <a:lnTo>
                  <a:pt x="25145" y="213487"/>
                </a:lnTo>
                <a:lnTo>
                  <a:pt x="25526" y="225298"/>
                </a:lnTo>
                <a:lnTo>
                  <a:pt x="26162" y="238378"/>
                </a:lnTo>
                <a:lnTo>
                  <a:pt x="26669" y="269621"/>
                </a:lnTo>
                <a:lnTo>
                  <a:pt x="27315" y="325374"/>
                </a:lnTo>
                <a:lnTo>
                  <a:pt x="29210" y="504316"/>
                </a:lnTo>
                <a:lnTo>
                  <a:pt x="29590" y="606806"/>
                </a:lnTo>
                <a:lnTo>
                  <a:pt x="30267" y="654685"/>
                </a:lnTo>
                <a:lnTo>
                  <a:pt x="30861" y="693165"/>
                </a:lnTo>
                <a:lnTo>
                  <a:pt x="32765" y="763524"/>
                </a:lnTo>
                <a:lnTo>
                  <a:pt x="35560" y="817626"/>
                </a:lnTo>
                <a:lnTo>
                  <a:pt x="39029" y="862076"/>
                </a:lnTo>
                <a:lnTo>
                  <a:pt x="43687" y="901191"/>
                </a:lnTo>
                <a:lnTo>
                  <a:pt x="52831" y="951738"/>
                </a:lnTo>
                <a:lnTo>
                  <a:pt x="56261" y="966342"/>
                </a:lnTo>
                <a:lnTo>
                  <a:pt x="54101" y="974851"/>
                </a:lnTo>
                <a:lnTo>
                  <a:pt x="51562" y="983996"/>
                </a:lnTo>
                <a:lnTo>
                  <a:pt x="49402" y="993775"/>
                </a:lnTo>
                <a:lnTo>
                  <a:pt x="47498" y="1004442"/>
                </a:lnTo>
                <a:lnTo>
                  <a:pt x="45338" y="1015873"/>
                </a:lnTo>
                <a:lnTo>
                  <a:pt x="43687" y="1027938"/>
                </a:lnTo>
                <a:lnTo>
                  <a:pt x="41782" y="1041019"/>
                </a:lnTo>
                <a:lnTo>
                  <a:pt x="40258" y="1054735"/>
                </a:lnTo>
                <a:lnTo>
                  <a:pt x="36194" y="1102995"/>
                </a:lnTo>
                <a:lnTo>
                  <a:pt x="33908" y="1141729"/>
                </a:lnTo>
                <a:lnTo>
                  <a:pt x="32130" y="1185417"/>
                </a:lnTo>
                <a:lnTo>
                  <a:pt x="31495" y="1209548"/>
                </a:lnTo>
                <a:lnTo>
                  <a:pt x="30855" y="1231773"/>
                </a:lnTo>
                <a:lnTo>
                  <a:pt x="30479" y="1259459"/>
                </a:lnTo>
                <a:lnTo>
                  <a:pt x="29844" y="1334770"/>
                </a:lnTo>
                <a:lnTo>
                  <a:pt x="29210" y="1559433"/>
                </a:lnTo>
                <a:lnTo>
                  <a:pt x="29210" y="1590675"/>
                </a:lnTo>
                <a:lnTo>
                  <a:pt x="28955" y="1619123"/>
                </a:lnTo>
                <a:lnTo>
                  <a:pt x="27939" y="1666621"/>
                </a:lnTo>
                <a:lnTo>
                  <a:pt x="26162" y="1710055"/>
                </a:lnTo>
                <a:lnTo>
                  <a:pt x="25780" y="1716278"/>
                </a:lnTo>
                <a:lnTo>
                  <a:pt x="20700" y="1746250"/>
                </a:lnTo>
                <a:lnTo>
                  <a:pt x="19812" y="1749425"/>
                </a:lnTo>
                <a:lnTo>
                  <a:pt x="18923" y="1752092"/>
                </a:lnTo>
                <a:lnTo>
                  <a:pt x="17652" y="1754378"/>
                </a:lnTo>
                <a:lnTo>
                  <a:pt x="15366" y="1758569"/>
                </a:lnTo>
                <a:lnTo>
                  <a:pt x="12573" y="1761236"/>
                </a:lnTo>
                <a:lnTo>
                  <a:pt x="9778" y="1763141"/>
                </a:lnTo>
                <a:lnTo>
                  <a:pt x="6350" y="1763776"/>
                </a:lnTo>
                <a:lnTo>
                  <a:pt x="2158" y="1763776"/>
                </a:lnTo>
                <a:lnTo>
                  <a:pt x="2158" y="1904619"/>
                </a:lnTo>
                <a:lnTo>
                  <a:pt x="9778" y="1904619"/>
                </a:lnTo>
                <a:lnTo>
                  <a:pt x="12953" y="1904364"/>
                </a:lnTo>
                <a:lnTo>
                  <a:pt x="33908" y="1871726"/>
                </a:lnTo>
                <a:lnTo>
                  <a:pt x="35813" y="1864614"/>
                </a:lnTo>
                <a:lnTo>
                  <a:pt x="41528" y="1826768"/>
                </a:lnTo>
                <a:lnTo>
                  <a:pt x="45592" y="1781048"/>
                </a:lnTo>
                <a:lnTo>
                  <a:pt x="47751" y="1742694"/>
                </a:lnTo>
                <a:lnTo>
                  <a:pt x="48767" y="1722120"/>
                </a:lnTo>
                <a:lnTo>
                  <a:pt x="50926" y="1654302"/>
                </a:lnTo>
                <a:lnTo>
                  <a:pt x="51576" y="1559433"/>
                </a:lnTo>
                <a:lnTo>
                  <a:pt x="51942" y="1415669"/>
                </a:lnTo>
                <a:lnTo>
                  <a:pt x="51942" y="1331214"/>
                </a:lnTo>
                <a:lnTo>
                  <a:pt x="52841" y="1231391"/>
                </a:lnTo>
                <a:lnTo>
                  <a:pt x="53466" y="1205991"/>
                </a:lnTo>
                <a:lnTo>
                  <a:pt x="53720" y="1184148"/>
                </a:lnTo>
                <a:lnTo>
                  <a:pt x="54355" y="1165606"/>
                </a:lnTo>
                <a:lnTo>
                  <a:pt x="55372" y="1149603"/>
                </a:lnTo>
                <a:lnTo>
                  <a:pt x="56006" y="1134617"/>
                </a:lnTo>
                <a:lnTo>
                  <a:pt x="56895" y="1120521"/>
                </a:lnTo>
                <a:lnTo>
                  <a:pt x="58165" y="1107566"/>
                </a:lnTo>
                <a:lnTo>
                  <a:pt x="59181" y="1095756"/>
                </a:lnTo>
                <a:lnTo>
                  <a:pt x="60705" y="1084707"/>
                </a:lnTo>
                <a:lnTo>
                  <a:pt x="68579" y="1044956"/>
                </a:lnTo>
                <a:lnTo>
                  <a:pt x="78993" y="1029970"/>
                </a:lnTo>
                <a:lnTo>
                  <a:pt x="78993" y="888746"/>
                </a:lnTo>
                <a:lnTo>
                  <a:pt x="63500" y="853821"/>
                </a:lnTo>
                <a:lnTo>
                  <a:pt x="58165" y="811529"/>
                </a:lnTo>
                <a:lnTo>
                  <a:pt x="57276" y="798449"/>
                </a:lnTo>
                <a:lnTo>
                  <a:pt x="56261" y="784098"/>
                </a:lnTo>
                <a:lnTo>
                  <a:pt x="54101" y="733551"/>
                </a:lnTo>
                <a:lnTo>
                  <a:pt x="52197" y="654685"/>
                </a:lnTo>
                <a:lnTo>
                  <a:pt x="51307" y="583564"/>
                </a:lnTo>
                <a:lnTo>
                  <a:pt x="49392" y="324358"/>
                </a:lnTo>
                <a:lnTo>
                  <a:pt x="48767" y="263144"/>
                </a:lnTo>
                <a:lnTo>
                  <a:pt x="47751" y="217424"/>
                </a:lnTo>
                <a:lnTo>
                  <a:pt x="47116" y="198500"/>
                </a:lnTo>
                <a:lnTo>
                  <a:pt x="46445" y="179324"/>
                </a:lnTo>
                <a:lnTo>
                  <a:pt x="45950" y="162687"/>
                </a:lnTo>
                <a:lnTo>
                  <a:pt x="44957" y="146431"/>
                </a:lnTo>
                <a:lnTo>
                  <a:pt x="44068" y="130048"/>
                </a:lnTo>
                <a:lnTo>
                  <a:pt x="42799" y="114426"/>
                </a:lnTo>
                <a:lnTo>
                  <a:pt x="41528" y="99440"/>
                </a:lnTo>
                <a:lnTo>
                  <a:pt x="38735" y="74675"/>
                </a:lnTo>
                <a:lnTo>
                  <a:pt x="37718" y="65150"/>
                </a:lnTo>
                <a:lnTo>
                  <a:pt x="36194" y="56387"/>
                </a:lnTo>
                <a:lnTo>
                  <a:pt x="34925" y="48260"/>
                </a:lnTo>
                <a:lnTo>
                  <a:pt x="33274" y="40766"/>
                </a:lnTo>
                <a:lnTo>
                  <a:pt x="17017" y="2921"/>
                </a:lnTo>
                <a:lnTo>
                  <a:pt x="10667" y="381"/>
                </a:lnTo>
                <a:lnTo>
                  <a:pt x="7492" y="0"/>
                </a:lnTo>
                <a:close/>
              </a:path>
            </a:pathLst>
          </a:custGeom>
          <a:solidFill>
            <a:srgbClr val="000000"/>
          </a:solidFill>
        </p:spPr>
        <p:txBody>
          <a:bodyPr wrap="square" lIns="0" tIns="0" rIns="0" bIns="0" rtlCol="0"/>
          <a:lstStyle/>
          <a:p>
            <a:endParaRPr sz="1800"/>
          </a:p>
        </p:txBody>
      </p:sp>
      <p:sp>
        <p:nvSpPr>
          <p:cNvPr id="41" name="object 41"/>
          <p:cNvSpPr txBox="1"/>
          <p:nvPr/>
        </p:nvSpPr>
        <p:spPr>
          <a:xfrm>
            <a:off x="3515963" y="2828067"/>
            <a:ext cx="119063" cy="177036"/>
          </a:xfrm>
          <a:prstGeom prst="rect">
            <a:avLst/>
          </a:prstGeom>
        </p:spPr>
        <p:txBody>
          <a:bodyPr vert="horz" wrap="square" lIns="0" tIns="9525" rIns="0" bIns="0" rtlCol="0">
            <a:spAutoFit/>
          </a:bodyPr>
          <a:lstStyle/>
          <a:p>
            <a:pPr marL="9525">
              <a:spcBef>
                <a:spcPts val="75"/>
              </a:spcBef>
            </a:pPr>
            <a:r>
              <a:rPr sz="1088" i="1" dirty="0">
                <a:latin typeface="Arial"/>
                <a:cs typeface="Arial"/>
              </a:rPr>
              <a:t>H</a:t>
            </a:r>
            <a:endParaRPr sz="1088">
              <a:latin typeface="Arial"/>
              <a:cs typeface="Arial"/>
            </a:endParaRPr>
          </a:p>
        </p:txBody>
      </p:sp>
      <p:sp>
        <p:nvSpPr>
          <p:cNvPr id="42" name="object 42"/>
          <p:cNvSpPr/>
          <p:nvPr/>
        </p:nvSpPr>
        <p:spPr>
          <a:xfrm>
            <a:off x="3659885" y="2520315"/>
            <a:ext cx="271463" cy="500063"/>
          </a:xfrm>
          <a:custGeom>
            <a:avLst/>
            <a:gdLst/>
            <a:ahLst/>
            <a:cxnLst/>
            <a:rect l="l" t="t" r="r" b="b"/>
            <a:pathLst>
              <a:path w="361950" h="666750">
                <a:moveTo>
                  <a:pt x="174371" y="653922"/>
                </a:moveTo>
                <a:lnTo>
                  <a:pt x="0" y="653922"/>
                </a:lnTo>
                <a:lnTo>
                  <a:pt x="0" y="666622"/>
                </a:lnTo>
                <a:lnTo>
                  <a:pt x="184276" y="666622"/>
                </a:lnTo>
                <a:lnTo>
                  <a:pt x="187071" y="663701"/>
                </a:lnTo>
                <a:lnTo>
                  <a:pt x="187071" y="660272"/>
                </a:lnTo>
                <a:lnTo>
                  <a:pt x="174371" y="660272"/>
                </a:lnTo>
                <a:lnTo>
                  <a:pt x="174371" y="653922"/>
                </a:lnTo>
                <a:close/>
              </a:path>
              <a:path w="361950" h="666750">
                <a:moveTo>
                  <a:pt x="285241" y="31750"/>
                </a:moveTo>
                <a:lnTo>
                  <a:pt x="177291" y="31750"/>
                </a:lnTo>
                <a:lnTo>
                  <a:pt x="174371" y="34543"/>
                </a:lnTo>
                <a:lnTo>
                  <a:pt x="174371" y="660272"/>
                </a:lnTo>
                <a:lnTo>
                  <a:pt x="180721" y="653922"/>
                </a:lnTo>
                <a:lnTo>
                  <a:pt x="187071" y="653922"/>
                </a:lnTo>
                <a:lnTo>
                  <a:pt x="187071" y="44450"/>
                </a:lnTo>
                <a:lnTo>
                  <a:pt x="180721" y="44450"/>
                </a:lnTo>
                <a:lnTo>
                  <a:pt x="187071" y="38100"/>
                </a:lnTo>
                <a:lnTo>
                  <a:pt x="285241" y="38100"/>
                </a:lnTo>
                <a:lnTo>
                  <a:pt x="285241" y="31750"/>
                </a:lnTo>
                <a:close/>
              </a:path>
              <a:path w="361950" h="666750">
                <a:moveTo>
                  <a:pt x="187071" y="653922"/>
                </a:moveTo>
                <a:lnTo>
                  <a:pt x="180721" y="653922"/>
                </a:lnTo>
                <a:lnTo>
                  <a:pt x="174371" y="660272"/>
                </a:lnTo>
                <a:lnTo>
                  <a:pt x="187071" y="660272"/>
                </a:lnTo>
                <a:lnTo>
                  <a:pt x="187071" y="653922"/>
                </a:lnTo>
                <a:close/>
              </a:path>
              <a:path w="361950" h="666750">
                <a:moveTo>
                  <a:pt x="285241" y="0"/>
                </a:moveTo>
                <a:lnTo>
                  <a:pt x="285241" y="76200"/>
                </a:lnTo>
                <a:lnTo>
                  <a:pt x="348741" y="44450"/>
                </a:lnTo>
                <a:lnTo>
                  <a:pt x="297941" y="44450"/>
                </a:lnTo>
                <a:lnTo>
                  <a:pt x="297941" y="31750"/>
                </a:lnTo>
                <a:lnTo>
                  <a:pt x="348741" y="31750"/>
                </a:lnTo>
                <a:lnTo>
                  <a:pt x="285241" y="0"/>
                </a:lnTo>
                <a:close/>
              </a:path>
              <a:path w="361950" h="666750">
                <a:moveTo>
                  <a:pt x="187071" y="38100"/>
                </a:moveTo>
                <a:lnTo>
                  <a:pt x="180721" y="44450"/>
                </a:lnTo>
                <a:lnTo>
                  <a:pt x="187071" y="44450"/>
                </a:lnTo>
                <a:lnTo>
                  <a:pt x="187071" y="38100"/>
                </a:lnTo>
                <a:close/>
              </a:path>
              <a:path w="361950" h="666750">
                <a:moveTo>
                  <a:pt x="285241" y="38100"/>
                </a:moveTo>
                <a:lnTo>
                  <a:pt x="187071" y="38100"/>
                </a:lnTo>
                <a:lnTo>
                  <a:pt x="187071" y="44450"/>
                </a:lnTo>
                <a:lnTo>
                  <a:pt x="285241" y="44450"/>
                </a:lnTo>
                <a:lnTo>
                  <a:pt x="285241" y="38100"/>
                </a:lnTo>
                <a:close/>
              </a:path>
              <a:path w="361950" h="666750">
                <a:moveTo>
                  <a:pt x="348741" y="31750"/>
                </a:moveTo>
                <a:lnTo>
                  <a:pt x="297941" y="31750"/>
                </a:lnTo>
                <a:lnTo>
                  <a:pt x="297941" y="44450"/>
                </a:lnTo>
                <a:lnTo>
                  <a:pt x="348741" y="44450"/>
                </a:lnTo>
                <a:lnTo>
                  <a:pt x="361441" y="38100"/>
                </a:lnTo>
                <a:lnTo>
                  <a:pt x="348741" y="31750"/>
                </a:lnTo>
                <a:close/>
              </a:path>
            </a:pathLst>
          </a:custGeom>
          <a:solidFill>
            <a:srgbClr val="808080"/>
          </a:solidFill>
        </p:spPr>
        <p:txBody>
          <a:bodyPr wrap="square" lIns="0" tIns="0" rIns="0" bIns="0" rtlCol="0"/>
          <a:lstStyle/>
          <a:p>
            <a:endParaRPr sz="1800"/>
          </a:p>
        </p:txBody>
      </p:sp>
      <p:sp>
        <p:nvSpPr>
          <p:cNvPr id="43" name="object 43"/>
          <p:cNvSpPr/>
          <p:nvPr/>
        </p:nvSpPr>
        <p:spPr>
          <a:xfrm>
            <a:off x="4886216" y="3236589"/>
            <a:ext cx="10001" cy="14764"/>
          </a:xfrm>
          <a:custGeom>
            <a:avLst/>
            <a:gdLst/>
            <a:ahLst/>
            <a:cxnLst/>
            <a:rect l="l" t="t" r="r" b="b"/>
            <a:pathLst>
              <a:path w="13334" h="19685">
                <a:moveTo>
                  <a:pt x="0" y="0"/>
                </a:moveTo>
                <a:lnTo>
                  <a:pt x="12816" y="19482"/>
                </a:lnTo>
              </a:path>
            </a:pathLst>
          </a:custGeom>
          <a:ln w="6484">
            <a:solidFill>
              <a:srgbClr val="000000"/>
            </a:solidFill>
          </a:ln>
        </p:spPr>
        <p:txBody>
          <a:bodyPr wrap="square" lIns="0" tIns="0" rIns="0" bIns="0" rtlCol="0"/>
          <a:lstStyle/>
          <a:p>
            <a:endParaRPr sz="1800"/>
          </a:p>
        </p:txBody>
      </p:sp>
      <p:sp>
        <p:nvSpPr>
          <p:cNvPr id="44" name="object 44"/>
          <p:cNvSpPr/>
          <p:nvPr/>
        </p:nvSpPr>
        <p:spPr>
          <a:xfrm>
            <a:off x="4847767" y="3236589"/>
            <a:ext cx="48101" cy="49054"/>
          </a:xfrm>
          <a:custGeom>
            <a:avLst/>
            <a:gdLst/>
            <a:ahLst/>
            <a:cxnLst/>
            <a:rect l="l" t="t" r="r" b="b"/>
            <a:pathLst>
              <a:path w="64134" h="65405">
                <a:moveTo>
                  <a:pt x="0" y="0"/>
                </a:moveTo>
                <a:lnTo>
                  <a:pt x="64080" y="64867"/>
                </a:lnTo>
              </a:path>
            </a:pathLst>
          </a:custGeom>
          <a:ln w="6462">
            <a:solidFill>
              <a:srgbClr val="000000"/>
            </a:solidFill>
          </a:ln>
        </p:spPr>
        <p:txBody>
          <a:bodyPr wrap="square" lIns="0" tIns="0" rIns="0" bIns="0" rtlCol="0"/>
          <a:lstStyle/>
          <a:p>
            <a:endParaRPr sz="1800"/>
          </a:p>
        </p:txBody>
      </p:sp>
      <p:sp>
        <p:nvSpPr>
          <p:cNvPr id="45" name="object 45"/>
          <p:cNvSpPr/>
          <p:nvPr/>
        </p:nvSpPr>
        <p:spPr>
          <a:xfrm>
            <a:off x="4813997" y="3236589"/>
            <a:ext cx="81915" cy="88106"/>
          </a:xfrm>
          <a:custGeom>
            <a:avLst/>
            <a:gdLst/>
            <a:ahLst/>
            <a:cxnLst/>
            <a:rect l="l" t="t" r="r" b="b"/>
            <a:pathLst>
              <a:path w="109220" h="117475">
                <a:moveTo>
                  <a:pt x="0" y="0"/>
                </a:moveTo>
                <a:lnTo>
                  <a:pt x="109107" y="116928"/>
                </a:lnTo>
              </a:path>
            </a:pathLst>
          </a:custGeom>
          <a:ln w="6465">
            <a:solidFill>
              <a:srgbClr val="000000"/>
            </a:solidFill>
          </a:ln>
        </p:spPr>
        <p:txBody>
          <a:bodyPr wrap="square" lIns="0" tIns="0" rIns="0" bIns="0" rtlCol="0"/>
          <a:lstStyle/>
          <a:p>
            <a:endParaRPr sz="1800"/>
          </a:p>
        </p:txBody>
      </p:sp>
      <p:sp>
        <p:nvSpPr>
          <p:cNvPr id="46" name="object 46"/>
          <p:cNvSpPr/>
          <p:nvPr/>
        </p:nvSpPr>
        <p:spPr>
          <a:xfrm>
            <a:off x="4780397" y="3236588"/>
            <a:ext cx="115729" cy="121920"/>
          </a:xfrm>
          <a:custGeom>
            <a:avLst/>
            <a:gdLst/>
            <a:ahLst/>
            <a:cxnLst/>
            <a:rect l="l" t="t" r="r" b="b"/>
            <a:pathLst>
              <a:path w="154304" h="162560">
                <a:moveTo>
                  <a:pt x="0" y="0"/>
                </a:moveTo>
                <a:lnTo>
                  <a:pt x="153907" y="162313"/>
                </a:lnTo>
              </a:path>
            </a:pathLst>
          </a:custGeom>
          <a:ln w="6464">
            <a:solidFill>
              <a:srgbClr val="000000"/>
            </a:solidFill>
          </a:ln>
        </p:spPr>
        <p:txBody>
          <a:bodyPr wrap="square" lIns="0" tIns="0" rIns="0" bIns="0" rtlCol="0"/>
          <a:lstStyle/>
          <a:p>
            <a:endParaRPr sz="1800"/>
          </a:p>
        </p:txBody>
      </p:sp>
      <p:sp>
        <p:nvSpPr>
          <p:cNvPr id="47" name="object 47"/>
          <p:cNvSpPr/>
          <p:nvPr/>
        </p:nvSpPr>
        <p:spPr>
          <a:xfrm>
            <a:off x="4741719" y="3236589"/>
            <a:ext cx="154305" cy="156209"/>
          </a:xfrm>
          <a:custGeom>
            <a:avLst/>
            <a:gdLst/>
            <a:ahLst/>
            <a:cxnLst/>
            <a:rect l="l" t="t" r="r" b="b"/>
            <a:pathLst>
              <a:path w="205740" h="208279">
                <a:moveTo>
                  <a:pt x="0" y="0"/>
                </a:moveTo>
                <a:lnTo>
                  <a:pt x="205478" y="207698"/>
                </a:lnTo>
              </a:path>
            </a:pathLst>
          </a:custGeom>
          <a:ln w="6462">
            <a:solidFill>
              <a:srgbClr val="000000"/>
            </a:solidFill>
          </a:ln>
        </p:spPr>
        <p:txBody>
          <a:bodyPr wrap="square" lIns="0" tIns="0" rIns="0" bIns="0" rtlCol="0"/>
          <a:lstStyle/>
          <a:p>
            <a:endParaRPr sz="1800"/>
          </a:p>
        </p:txBody>
      </p:sp>
      <p:sp>
        <p:nvSpPr>
          <p:cNvPr id="48" name="object 48"/>
          <p:cNvSpPr/>
          <p:nvPr/>
        </p:nvSpPr>
        <p:spPr>
          <a:xfrm>
            <a:off x="4708136" y="3236588"/>
            <a:ext cx="188119" cy="195263"/>
          </a:xfrm>
          <a:custGeom>
            <a:avLst/>
            <a:gdLst/>
            <a:ahLst/>
            <a:cxnLst/>
            <a:rect l="l" t="t" r="r" b="b"/>
            <a:pathLst>
              <a:path w="250825" h="260350">
                <a:moveTo>
                  <a:pt x="0" y="0"/>
                </a:moveTo>
                <a:lnTo>
                  <a:pt x="250255" y="259759"/>
                </a:lnTo>
              </a:path>
            </a:pathLst>
          </a:custGeom>
          <a:ln w="6464">
            <a:solidFill>
              <a:srgbClr val="000000"/>
            </a:solidFill>
          </a:ln>
        </p:spPr>
        <p:txBody>
          <a:bodyPr wrap="square" lIns="0" tIns="0" rIns="0" bIns="0" rtlCol="0"/>
          <a:lstStyle/>
          <a:p>
            <a:endParaRPr sz="1800"/>
          </a:p>
        </p:txBody>
      </p:sp>
      <p:sp>
        <p:nvSpPr>
          <p:cNvPr id="49" name="object 49"/>
          <p:cNvSpPr/>
          <p:nvPr/>
        </p:nvSpPr>
        <p:spPr>
          <a:xfrm>
            <a:off x="4674340" y="3236589"/>
            <a:ext cx="221933" cy="229076"/>
          </a:xfrm>
          <a:custGeom>
            <a:avLst/>
            <a:gdLst/>
            <a:ahLst/>
            <a:cxnLst/>
            <a:rect l="l" t="t" r="r" b="b"/>
            <a:pathLst>
              <a:path w="295909" h="305435">
                <a:moveTo>
                  <a:pt x="0" y="0"/>
                </a:moveTo>
                <a:lnTo>
                  <a:pt x="295316" y="305143"/>
                </a:lnTo>
              </a:path>
            </a:pathLst>
          </a:custGeom>
          <a:ln w="6463">
            <a:solidFill>
              <a:srgbClr val="000000"/>
            </a:solidFill>
          </a:ln>
        </p:spPr>
        <p:txBody>
          <a:bodyPr wrap="square" lIns="0" tIns="0" rIns="0" bIns="0" rtlCol="0"/>
          <a:lstStyle/>
          <a:p>
            <a:endParaRPr sz="1800"/>
          </a:p>
        </p:txBody>
      </p:sp>
      <p:sp>
        <p:nvSpPr>
          <p:cNvPr id="50" name="object 50"/>
          <p:cNvSpPr/>
          <p:nvPr/>
        </p:nvSpPr>
        <p:spPr>
          <a:xfrm>
            <a:off x="4635866" y="3236589"/>
            <a:ext cx="260033" cy="263366"/>
          </a:xfrm>
          <a:custGeom>
            <a:avLst/>
            <a:gdLst/>
            <a:ahLst/>
            <a:cxnLst/>
            <a:rect l="l" t="t" r="r" b="b"/>
            <a:pathLst>
              <a:path w="346709" h="351154">
                <a:moveTo>
                  <a:pt x="0" y="0"/>
                </a:moveTo>
                <a:lnTo>
                  <a:pt x="346614" y="350528"/>
                </a:lnTo>
              </a:path>
            </a:pathLst>
          </a:custGeom>
          <a:ln w="6462">
            <a:solidFill>
              <a:srgbClr val="000000"/>
            </a:solidFill>
          </a:ln>
        </p:spPr>
        <p:txBody>
          <a:bodyPr wrap="square" lIns="0" tIns="0" rIns="0" bIns="0" rtlCol="0"/>
          <a:lstStyle/>
          <a:p>
            <a:endParaRPr sz="1800"/>
          </a:p>
        </p:txBody>
      </p:sp>
      <p:sp>
        <p:nvSpPr>
          <p:cNvPr id="51" name="object 51"/>
          <p:cNvSpPr/>
          <p:nvPr/>
        </p:nvSpPr>
        <p:spPr>
          <a:xfrm>
            <a:off x="4602071" y="3236588"/>
            <a:ext cx="293846" cy="301943"/>
          </a:xfrm>
          <a:custGeom>
            <a:avLst/>
            <a:gdLst/>
            <a:ahLst/>
            <a:cxnLst/>
            <a:rect l="l" t="t" r="r" b="b"/>
            <a:pathLst>
              <a:path w="391795" h="402589">
                <a:moveTo>
                  <a:pt x="0" y="0"/>
                </a:moveTo>
                <a:lnTo>
                  <a:pt x="391675" y="402589"/>
                </a:lnTo>
              </a:path>
            </a:pathLst>
          </a:custGeom>
          <a:ln w="6463">
            <a:solidFill>
              <a:srgbClr val="000000"/>
            </a:solidFill>
          </a:ln>
        </p:spPr>
        <p:txBody>
          <a:bodyPr wrap="square" lIns="0" tIns="0" rIns="0" bIns="0" rtlCol="0"/>
          <a:lstStyle/>
          <a:p>
            <a:endParaRPr sz="1800"/>
          </a:p>
        </p:txBody>
      </p:sp>
      <p:sp>
        <p:nvSpPr>
          <p:cNvPr id="52" name="object 52"/>
          <p:cNvSpPr/>
          <p:nvPr/>
        </p:nvSpPr>
        <p:spPr>
          <a:xfrm>
            <a:off x="4568488" y="3236589"/>
            <a:ext cx="327660" cy="336232"/>
          </a:xfrm>
          <a:custGeom>
            <a:avLst/>
            <a:gdLst/>
            <a:ahLst/>
            <a:cxnLst/>
            <a:rect l="l" t="t" r="r" b="b"/>
            <a:pathLst>
              <a:path w="436879" h="448310">
                <a:moveTo>
                  <a:pt x="0" y="0"/>
                </a:moveTo>
                <a:lnTo>
                  <a:pt x="436452" y="447974"/>
                </a:lnTo>
              </a:path>
            </a:pathLst>
          </a:custGeom>
          <a:ln w="6463">
            <a:solidFill>
              <a:srgbClr val="000000"/>
            </a:solidFill>
          </a:ln>
        </p:spPr>
        <p:txBody>
          <a:bodyPr wrap="square" lIns="0" tIns="0" rIns="0" bIns="0" rtlCol="0"/>
          <a:lstStyle/>
          <a:p>
            <a:endParaRPr sz="1800"/>
          </a:p>
        </p:txBody>
      </p:sp>
      <p:sp>
        <p:nvSpPr>
          <p:cNvPr id="53" name="object 53"/>
          <p:cNvSpPr/>
          <p:nvPr/>
        </p:nvSpPr>
        <p:spPr>
          <a:xfrm>
            <a:off x="4529802" y="3236589"/>
            <a:ext cx="366236" cy="370046"/>
          </a:xfrm>
          <a:custGeom>
            <a:avLst/>
            <a:gdLst/>
            <a:ahLst/>
            <a:cxnLst/>
            <a:rect l="l" t="t" r="r" b="b"/>
            <a:pathLst>
              <a:path w="488315" h="493395">
                <a:moveTo>
                  <a:pt x="0" y="0"/>
                </a:moveTo>
                <a:lnTo>
                  <a:pt x="488034" y="493356"/>
                </a:lnTo>
              </a:path>
            </a:pathLst>
          </a:custGeom>
          <a:ln w="6462">
            <a:solidFill>
              <a:srgbClr val="000000"/>
            </a:solidFill>
          </a:ln>
        </p:spPr>
        <p:txBody>
          <a:bodyPr wrap="square" lIns="0" tIns="0" rIns="0" bIns="0" rtlCol="0"/>
          <a:lstStyle/>
          <a:p>
            <a:endParaRPr sz="1800"/>
          </a:p>
        </p:txBody>
      </p:sp>
      <p:sp>
        <p:nvSpPr>
          <p:cNvPr id="54" name="object 54"/>
          <p:cNvSpPr/>
          <p:nvPr/>
        </p:nvSpPr>
        <p:spPr>
          <a:xfrm>
            <a:off x="4496219" y="3236589"/>
            <a:ext cx="400050" cy="404336"/>
          </a:xfrm>
          <a:custGeom>
            <a:avLst/>
            <a:gdLst/>
            <a:ahLst/>
            <a:cxnLst/>
            <a:rect l="l" t="t" r="r" b="b"/>
            <a:pathLst>
              <a:path w="533400" h="539114">
                <a:moveTo>
                  <a:pt x="0" y="0"/>
                </a:moveTo>
                <a:lnTo>
                  <a:pt x="532812" y="538738"/>
                </a:lnTo>
              </a:path>
            </a:pathLst>
          </a:custGeom>
          <a:ln w="6462">
            <a:solidFill>
              <a:srgbClr val="000000"/>
            </a:solidFill>
          </a:ln>
        </p:spPr>
        <p:txBody>
          <a:bodyPr wrap="square" lIns="0" tIns="0" rIns="0" bIns="0" rtlCol="0"/>
          <a:lstStyle/>
          <a:p>
            <a:endParaRPr sz="1800"/>
          </a:p>
        </p:txBody>
      </p:sp>
      <p:sp>
        <p:nvSpPr>
          <p:cNvPr id="55" name="object 55"/>
          <p:cNvSpPr/>
          <p:nvPr/>
        </p:nvSpPr>
        <p:spPr>
          <a:xfrm>
            <a:off x="4462423" y="3236588"/>
            <a:ext cx="425768" cy="430530"/>
          </a:xfrm>
          <a:custGeom>
            <a:avLst/>
            <a:gdLst/>
            <a:ahLst/>
            <a:cxnLst/>
            <a:rect l="l" t="t" r="r" b="b"/>
            <a:pathLst>
              <a:path w="567690" h="574039">
                <a:moveTo>
                  <a:pt x="0" y="0"/>
                </a:moveTo>
                <a:lnTo>
                  <a:pt x="567502" y="573540"/>
                </a:lnTo>
              </a:path>
            </a:pathLst>
          </a:custGeom>
          <a:ln w="6462">
            <a:solidFill>
              <a:srgbClr val="000000"/>
            </a:solidFill>
          </a:ln>
        </p:spPr>
        <p:txBody>
          <a:bodyPr wrap="square" lIns="0" tIns="0" rIns="0" bIns="0" rtlCol="0"/>
          <a:lstStyle/>
          <a:p>
            <a:endParaRPr sz="1800"/>
          </a:p>
        </p:txBody>
      </p:sp>
      <p:sp>
        <p:nvSpPr>
          <p:cNvPr id="56" name="object 56"/>
          <p:cNvSpPr/>
          <p:nvPr/>
        </p:nvSpPr>
        <p:spPr>
          <a:xfrm>
            <a:off x="4423949" y="3236588"/>
            <a:ext cx="430530" cy="430530"/>
          </a:xfrm>
          <a:custGeom>
            <a:avLst/>
            <a:gdLst/>
            <a:ahLst/>
            <a:cxnLst/>
            <a:rect l="l" t="t" r="r" b="b"/>
            <a:pathLst>
              <a:path w="574039" h="574039">
                <a:moveTo>
                  <a:pt x="0" y="0"/>
                </a:moveTo>
                <a:lnTo>
                  <a:pt x="573728" y="573540"/>
                </a:lnTo>
              </a:path>
            </a:pathLst>
          </a:custGeom>
          <a:ln w="6461">
            <a:solidFill>
              <a:srgbClr val="000000"/>
            </a:solidFill>
          </a:ln>
        </p:spPr>
        <p:txBody>
          <a:bodyPr wrap="square" lIns="0" tIns="0" rIns="0" bIns="0" rtlCol="0"/>
          <a:lstStyle/>
          <a:p>
            <a:endParaRPr sz="1800"/>
          </a:p>
        </p:txBody>
      </p:sp>
      <p:sp>
        <p:nvSpPr>
          <p:cNvPr id="57" name="object 57"/>
          <p:cNvSpPr/>
          <p:nvPr/>
        </p:nvSpPr>
        <p:spPr>
          <a:xfrm>
            <a:off x="4390153" y="3236588"/>
            <a:ext cx="425768" cy="430530"/>
          </a:xfrm>
          <a:custGeom>
            <a:avLst/>
            <a:gdLst/>
            <a:ahLst/>
            <a:cxnLst/>
            <a:rect l="l" t="t" r="r" b="b"/>
            <a:pathLst>
              <a:path w="567689" h="574039">
                <a:moveTo>
                  <a:pt x="0" y="0"/>
                </a:moveTo>
                <a:lnTo>
                  <a:pt x="567457" y="573540"/>
                </a:lnTo>
              </a:path>
            </a:pathLst>
          </a:custGeom>
          <a:ln w="6462">
            <a:solidFill>
              <a:srgbClr val="000000"/>
            </a:solidFill>
          </a:ln>
        </p:spPr>
        <p:txBody>
          <a:bodyPr wrap="square" lIns="0" tIns="0" rIns="0" bIns="0" rtlCol="0"/>
          <a:lstStyle/>
          <a:p>
            <a:endParaRPr sz="1800"/>
          </a:p>
        </p:txBody>
      </p:sp>
      <p:sp>
        <p:nvSpPr>
          <p:cNvPr id="58" name="object 58"/>
          <p:cNvSpPr/>
          <p:nvPr/>
        </p:nvSpPr>
        <p:spPr>
          <a:xfrm>
            <a:off x="4356570" y="3236588"/>
            <a:ext cx="425768" cy="430530"/>
          </a:xfrm>
          <a:custGeom>
            <a:avLst/>
            <a:gdLst/>
            <a:ahLst/>
            <a:cxnLst/>
            <a:rect l="l" t="t" r="r" b="b"/>
            <a:pathLst>
              <a:path w="567689" h="574039">
                <a:moveTo>
                  <a:pt x="0" y="0"/>
                </a:moveTo>
                <a:lnTo>
                  <a:pt x="567209" y="573540"/>
                </a:lnTo>
              </a:path>
            </a:pathLst>
          </a:custGeom>
          <a:ln w="6462">
            <a:solidFill>
              <a:srgbClr val="000000"/>
            </a:solidFill>
          </a:ln>
        </p:spPr>
        <p:txBody>
          <a:bodyPr wrap="square" lIns="0" tIns="0" rIns="0" bIns="0" rtlCol="0"/>
          <a:lstStyle/>
          <a:p>
            <a:endParaRPr sz="1800"/>
          </a:p>
        </p:txBody>
      </p:sp>
      <p:sp>
        <p:nvSpPr>
          <p:cNvPr id="59" name="object 59"/>
          <p:cNvSpPr/>
          <p:nvPr/>
        </p:nvSpPr>
        <p:spPr>
          <a:xfrm>
            <a:off x="4318097" y="3236588"/>
            <a:ext cx="430530" cy="430530"/>
          </a:xfrm>
          <a:custGeom>
            <a:avLst/>
            <a:gdLst/>
            <a:ahLst/>
            <a:cxnLst/>
            <a:rect l="l" t="t" r="r" b="b"/>
            <a:pathLst>
              <a:path w="574039" h="574039">
                <a:moveTo>
                  <a:pt x="0" y="0"/>
                </a:moveTo>
                <a:lnTo>
                  <a:pt x="573683" y="573540"/>
                </a:lnTo>
              </a:path>
            </a:pathLst>
          </a:custGeom>
          <a:ln w="6461">
            <a:solidFill>
              <a:srgbClr val="000000"/>
            </a:solidFill>
          </a:ln>
        </p:spPr>
        <p:txBody>
          <a:bodyPr wrap="square" lIns="0" tIns="0" rIns="0" bIns="0" rtlCol="0"/>
          <a:lstStyle/>
          <a:p>
            <a:endParaRPr sz="1800"/>
          </a:p>
        </p:txBody>
      </p:sp>
      <p:sp>
        <p:nvSpPr>
          <p:cNvPr id="60" name="object 60"/>
          <p:cNvSpPr/>
          <p:nvPr/>
        </p:nvSpPr>
        <p:spPr>
          <a:xfrm>
            <a:off x="4284301" y="3236588"/>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61" name="object 61"/>
          <p:cNvSpPr/>
          <p:nvPr/>
        </p:nvSpPr>
        <p:spPr>
          <a:xfrm>
            <a:off x="4250505" y="3236588"/>
            <a:ext cx="425768" cy="430530"/>
          </a:xfrm>
          <a:custGeom>
            <a:avLst/>
            <a:gdLst/>
            <a:ahLst/>
            <a:cxnLst/>
            <a:rect l="l" t="t" r="r" b="b"/>
            <a:pathLst>
              <a:path w="567689" h="574039">
                <a:moveTo>
                  <a:pt x="0" y="0"/>
                </a:moveTo>
                <a:lnTo>
                  <a:pt x="567502" y="573540"/>
                </a:lnTo>
              </a:path>
            </a:pathLst>
          </a:custGeom>
          <a:ln w="6462">
            <a:solidFill>
              <a:srgbClr val="000000"/>
            </a:solidFill>
          </a:ln>
        </p:spPr>
        <p:txBody>
          <a:bodyPr wrap="square" lIns="0" tIns="0" rIns="0" bIns="0" rtlCol="0"/>
          <a:lstStyle/>
          <a:p>
            <a:endParaRPr sz="1800"/>
          </a:p>
        </p:txBody>
      </p:sp>
      <p:sp>
        <p:nvSpPr>
          <p:cNvPr id="62" name="object 62"/>
          <p:cNvSpPr/>
          <p:nvPr/>
        </p:nvSpPr>
        <p:spPr>
          <a:xfrm>
            <a:off x="4216922" y="3236588"/>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63" name="object 63"/>
          <p:cNvSpPr/>
          <p:nvPr/>
        </p:nvSpPr>
        <p:spPr>
          <a:xfrm>
            <a:off x="4178244" y="3236588"/>
            <a:ext cx="430530" cy="430530"/>
          </a:xfrm>
          <a:custGeom>
            <a:avLst/>
            <a:gdLst/>
            <a:ahLst/>
            <a:cxnLst/>
            <a:rect l="l" t="t" r="r" b="b"/>
            <a:pathLst>
              <a:path w="574039" h="574039">
                <a:moveTo>
                  <a:pt x="0" y="0"/>
                </a:moveTo>
                <a:lnTo>
                  <a:pt x="573953" y="573540"/>
                </a:lnTo>
              </a:path>
            </a:pathLst>
          </a:custGeom>
          <a:ln w="6461">
            <a:solidFill>
              <a:srgbClr val="000000"/>
            </a:solidFill>
          </a:ln>
        </p:spPr>
        <p:txBody>
          <a:bodyPr wrap="square" lIns="0" tIns="0" rIns="0" bIns="0" rtlCol="0"/>
          <a:lstStyle/>
          <a:p>
            <a:endParaRPr sz="1800"/>
          </a:p>
        </p:txBody>
      </p:sp>
      <p:sp>
        <p:nvSpPr>
          <p:cNvPr id="64" name="object 64"/>
          <p:cNvSpPr/>
          <p:nvPr/>
        </p:nvSpPr>
        <p:spPr>
          <a:xfrm>
            <a:off x="4144653" y="3236588"/>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65" name="object 65"/>
          <p:cNvSpPr/>
          <p:nvPr/>
        </p:nvSpPr>
        <p:spPr>
          <a:xfrm>
            <a:off x="4110857" y="3236588"/>
            <a:ext cx="425768" cy="430530"/>
          </a:xfrm>
          <a:custGeom>
            <a:avLst/>
            <a:gdLst/>
            <a:ahLst/>
            <a:cxnLst/>
            <a:rect l="l" t="t" r="r" b="b"/>
            <a:pathLst>
              <a:path w="567689" h="574039">
                <a:moveTo>
                  <a:pt x="0" y="0"/>
                </a:moveTo>
                <a:lnTo>
                  <a:pt x="567502" y="573540"/>
                </a:lnTo>
              </a:path>
            </a:pathLst>
          </a:custGeom>
          <a:ln w="6462">
            <a:solidFill>
              <a:srgbClr val="000000"/>
            </a:solidFill>
          </a:ln>
        </p:spPr>
        <p:txBody>
          <a:bodyPr wrap="square" lIns="0" tIns="0" rIns="0" bIns="0" rtlCol="0"/>
          <a:lstStyle/>
          <a:p>
            <a:endParaRPr sz="1800"/>
          </a:p>
        </p:txBody>
      </p:sp>
      <p:sp>
        <p:nvSpPr>
          <p:cNvPr id="66" name="object 66"/>
          <p:cNvSpPr/>
          <p:nvPr/>
        </p:nvSpPr>
        <p:spPr>
          <a:xfrm>
            <a:off x="4072392" y="3236588"/>
            <a:ext cx="430530" cy="430530"/>
          </a:xfrm>
          <a:custGeom>
            <a:avLst/>
            <a:gdLst/>
            <a:ahLst/>
            <a:cxnLst/>
            <a:rect l="l" t="t" r="r" b="b"/>
            <a:pathLst>
              <a:path w="574039" h="574039">
                <a:moveTo>
                  <a:pt x="0" y="0"/>
                </a:moveTo>
                <a:lnTo>
                  <a:pt x="573683" y="573540"/>
                </a:lnTo>
              </a:path>
            </a:pathLst>
          </a:custGeom>
          <a:ln w="6461">
            <a:solidFill>
              <a:srgbClr val="000000"/>
            </a:solidFill>
          </a:ln>
        </p:spPr>
        <p:txBody>
          <a:bodyPr wrap="square" lIns="0" tIns="0" rIns="0" bIns="0" rtlCol="0"/>
          <a:lstStyle/>
          <a:p>
            <a:endParaRPr sz="1800"/>
          </a:p>
        </p:txBody>
      </p:sp>
      <p:sp>
        <p:nvSpPr>
          <p:cNvPr id="67" name="object 67"/>
          <p:cNvSpPr/>
          <p:nvPr/>
        </p:nvSpPr>
        <p:spPr>
          <a:xfrm>
            <a:off x="4038596" y="3236588"/>
            <a:ext cx="425768" cy="430530"/>
          </a:xfrm>
          <a:custGeom>
            <a:avLst/>
            <a:gdLst/>
            <a:ahLst/>
            <a:cxnLst/>
            <a:rect l="l" t="t" r="r" b="b"/>
            <a:pathLst>
              <a:path w="567689" h="574039">
                <a:moveTo>
                  <a:pt x="0" y="0"/>
                </a:moveTo>
                <a:lnTo>
                  <a:pt x="567490" y="573540"/>
                </a:lnTo>
              </a:path>
            </a:pathLst>
          </a:custGeom>
          <a:ln w="6462">
            <a:solidFill>
              <a:srgbClr val="000000"/>
            </a:solidFill>
          </a:ln>
        </p:spPr>
        <p:txBody>
          <a:bodyPr wrap="square" lIns="0" tIns="0" rIns="0" bIns="0" rtlCol="0"/>
          <a:lstStyle/>
          <a:p>
            <a:endParaRPr sz="1800"/>
          </a:p>
        </p:txBody>
      </p:sp>
      <p:sp>
        <p:nvSpPr>
          <p:cNvPr id="68" name="object 68"/>
          <p:cNvSpPr/>
          <p:nvPr/>
        </p:nvSpPr>
        <p:spPr>
          <a:xfrm>
            <a:off x="4005010" y="3236588"/>
            <a:ext cx="425768" cy="430530"/>
          </a:xfrm>
          <a:custGeom>
            <a:avLst/>
            <a:gdLst/>
            <a:ahLst/>
            <a:cxnLst/>
            <a:rect l="l" t="t" r="r" b="b"/>
            <a:pathLst>
              <a:path w="567689" h="574039">
                <a:moveTo>
                  <a:pt x="0" y="0"/>
                </a:moveTo>
                <a:lnTo>
                  <a:pt x="567213" y="573540"/>
                </a:lnTo>
              </a:path>
            </a:pathLst>
          </a:custGeom>
          <a:ln w="6462">
            <a:solidFill>
              <a:srgbClr val="000000"/>
            </a:solidFill>
          </a:ln>
        </p:spPr>
        <p:txBody>
          <a:bodyPr wrap="square" lIns="0" tIns="0" rIns="0" bIns="0" rtlCol="0"/>
          <a:lstStyle/>
          <a:p>
            <a:endParaRPr sz="1800"/>
          </a:p>
        </p:txBody>
      </p:sp>
      <p:sp>
        <p:nvSpPr>
          <p:cNvPr id="69" name="object 69"/>
          <p:cNvSpPr/>
          <p:nvPr/>
        </p:nvSpPr>
        <p:spPr>
          <a:xfrm>
            <a:off x="3966538" y="3236588"/>
            <a:ext cx="430530" cy="430530"/>
          </a:xfrm>
          <a:custGeom>
            <a:avLst/>
            <a:gdLst/>
            <a:ahLst/>
            <a:cxnLst/>
            <a:rect l="l" t="t" r="r" b="b"/>
            <a:pathLst>
              <a:path w="574039" h="574039">
                <a:moveTo>
                  <a:pt x="0" y="0"/>
                </a:moveTo>
                <a:lnTo>
                  <a:pt x="573686" y="573540"/>
                </a:lnTo>
              </a:path>
            </a:pathLst>
          </a:custGeom>
          <a:ln w="6461">
            <a:solidFill>
              <a:srgbClr val="000000"/>
            </a:solidFill>
          </a:ln>
        </p:spPr>
        <p:txBody>
          <a:bodyPr wrap="square" lIns="0" tIns="0" rIns="0" bIns="0" rtlCol="0"/>
          <a:lstStyle/>
          <a:p>
            <a:endParaRPr sz="1800"/>
          </a:p>
        </p:txBody>
      </p:sp>
      <p:sp>
        <p:nvSpPr>
          <p:cNvPr id="70" name="object 70"/>
          <p:cNvSpPr/>
          <p:nvPr/>
        </p:nvSpPr>
        <p:spPr>
          <a:xfrm>
            <a:off x="3932741" y="3236588"/>
            <a:ext cx="425768" cy="430530"/>
          </a:xfrm>
          <a:custGeom>
            <a:avLst/>
            <a:gdLst/>
            <a:ahLst/>
            <a:cxnLst/>
            <a:rect l="l" t="t" r="r" b="b"/>
            <a:pathLst>
              <a:path w="567689" h="574039">
                <a:moveTo>
                  <a:pt x="0" y="0"/>
                </a:moveTo>
                <a:lnTo>
                  <a:pt x="567212" y="573540"/>
                </a:lnTo>
              </a:path>
            </a:pathLst>
          </a:custGeom>
          <a:ln w="6462">
            <a:solidFill>
              <a:srgbClr val="000000"/>
            </a:solidFill>
          </a:ln>
        </p:spPr>
        <p:txBody>
          <a:bodyPr wrap="square" lIns="0" tIns="0" rIns="0" bIns="0" rtlCol="0"/>
          <a:lstStyle/>
          <a:p>
            <a:endParaRPr sz="1800"/>
          </a:p>
        </p:txBody>
      </p:sp>
      <p:sp>
        <p:nvSpPr>
          <p:cNvPr id="71" name="object 71"/>
          <p:cNvSpPr/>
          <p:nvPr/>
        </p:nvSpPr>
        <p:spPr>
          <a:xfrm>
            <a:off x="3932742" y="3270618"/>
            <a:ext cx="391954" cy="396240"/>
          </a:xfrm>
          <a:custGeom>
            <a:avLst/>
            <a:gdLst/>
            <a:ahLst/>
            <a:cxnLst/>
            <a:rect l="l" t="t" r="r" b="b"/>
            <a:pathLst>
              <a:path w="522604" h="528320">
                <a:moveTo>
                  <a:pt x="0" y="0"/>
                </a:moveTo>
                <a:lnTo>
                  <a:pt x="522434" y="528166"/>
                </a:lnTo>
              </a:path>
            </a:pathLst>
          </a:custGeom>
          <a:ln w="6462">
            <a:solidFill>
              <a:srgbClr val="000000"/>
            </a:solidFill>
          </a:ln>
        </p:spPr>
        <p:txBody>
          <a:bodyPr wrap="square" lIns="0" tIns="0" rIns="0" bIns="0" rtlCol="0"/>
          <a:lstStyle/>
          <a:p>
            <a:endParaRPr sz="1800"/>
          </a:p>
        </p:txBody>
      </p:sp>
      <p:sp>
        <p:nvSpPr>
          <p:cNvPr id="72" name="object 72"/>
          <p:cNvSpPr/>
          <p:nvPr/>
        </p:nvSpPr>
        <p:spPr>
          <a:xfrm>
            <a:off x="3932741" y="3309672"/>
            <a:ext cx="358140" cy="357188"/>
          </a:xfrm>
          <a:custGeom>
            <a:avLst/>
            <a:gdLst/>
            <a:ahLst/>
            <a:cxnLst/>
            <a:rect l="l" t="t" r="r" b="b"/>
            <a:pathLst>
              <a:path w="477520" h="476250">
                <a:moveTo>
                  <a:pt x="0" y="0"/>
                </a:moveTo>
                <a:lnTo>
                  <a:pt x="477317" y="476094"/>
                </a:lnTo>
              </a:path>
            </a:pathLst>
          </a:custGeom>
          <a:ln w="6461">
            <a:solidFill>
              <a:srgbClr val="000000"/>
            </a:solidFill>
          </a:ln>
        </p:spPr>
        <p:txBody>
          <a:bodyPr wrap="square" lIns="0" tIns="0" rIns="0" bIns="0" rtlCol="0"/>
          <a:lstStyle/>
          <a:p>
            <a:endParaRPr sz="1800"/>
          </a:p>
        </p:txBody>
      </p:sp>
      <p:sp>
        <p:nvSpPr>
          <p:cNvPr id="73" name="object 73"/>
          <p:cNvSpPr/>
          <p:nvPr/>
        </p:nvSpPr>
        <p:spPr>
          <a:xfrm>
            <a:off x="3932741" y="3343703"/>
            <a:ext cx="319563" cy="323374"/>
          </a:xfrm>
          <a:custGeom>
            <a:avLst/>
            <a:gdLst/>
            <a:ahLst/>
            <a:cxnLst/>
            <a:rect l="l" t="t" r="r" b="b"/>
            <a:pathLst>
              <a:path w="426085" h="431164">
                <a:moveTo>
                  <a:pt x="0" y="0"/>
                </a:moveTo>
                <a:lnTo>
                  <a:pt x="426074" y="430720"/>
                </a:lnTo>
              </a:path>
            </a:pathLst>
          </a:custGeom>
          <a:ln w="6462">
            <a:solidFill>
              <a:srgbClr val="000000"/>
            </a:solidFill>
          </a:ln>
        </p:spPr>
        <p:txBody>
          <a:bodyPr wrap="square" lIns="0" tIns="0" rIns="0" bIns="0" rtlCol="0"/>
          <a:lstStyle/>
          <a:p>
            <a:endParaRPr sz="1800"/>
          </a:p>
        </p:txBody>
      </p:sp>
      <p:sp>
        <p:nvSpPr>
          <p:cNvPr id="74" name="object 74"/>
          <p:cNvSpPr/>
          <p:nvPr/>
        </p:nvSpPr>
        <p:spPr>
          <a:xfrm>
            <a:off x="3932742" y="3377742"/>
            <a:ext cx="286226" cy="289084"/>
          </a:xfrm>
          <a:custGeom>
            <a:avLst/>
            <a:gdLst/>
            <a:ahLst/>
            <a:cxnLst/>
            <a:rect l="l" t="t" r="r" b="b"/>
            <a:pathLst>
              <a:path w="381635" h="385445">
                <a:moveTo>
                  <a:pt x="0" y="0"/>
                </a:moveTo>
                <a:lnTo>
                  <a:pt x="381015" y="385336"/>
                </a:lnTo>
              </a:path>
            </a:pathLst>
          </a:custGeom>
          <a:ln w="6462">
            <a:solidFill>
              <a:srgbClr val="000000"/>
            </a:solidFill>
          </a:ln>
        </p:spPr>
        <p:txBody>
          <a:bodyPr wrap="square" lIns="0" tIns="0" rIns="0" bIns="0" rtlCol="0"/>
          <a:lstStyle/>
          <a:p>
            <a:endParaRPr sz="1800"/>
          </a:p>
        </p:txBody>
      </p:sp>
      <p:sp>
        <p:nvSpPr>
          <p:cNvPr id="75" name="object 75"/>
          <p:cNvSpPr/>
          <p:nvPr/>
        </p:nvSpPr>
        <p:spPr>
          <a:xfrm>
            <a:off x="3932741" y="3416796"/>
            <a:ext cx="252413" cy="250031"/>
          </a:xfrm>
          <a:custGeom>
            <a:avLst/>
            <a:gdLst/>
            <a:ahLst/>
            <a:cxnLst/>
            <a:rect l="l" t="t" r="r" b="b"/>
            <a:pathLst>
              <a:path w="336550" h="333375">
                <a:moveTo>
                  <a:pt x="0" y="0"/>
                </a:moveTo>
                <a:lnTo>
                  <a:pt x="336155" y="333263"/>
                </a:lnTo>
              </a:path>
            </a:pathLst>
          </a:custGeom>
          <a:ln w="6461">
            <a:solidFill>
              <a:srgbClr val="000000"/>
            </a:solidFill>
          </a:ln>
        </p:spPr>
        <p:txBody>
          <a:bodyPr wrap="square" lIns="0" tIns="0" rIns="0" bIns="0" rtlCol="0"/>
          <a:lstStyle/>
          <a:p>
            <a:endParaRPr sz="1800"/>
          </a:p>
        </p:txBody>
      </p:sp>
      <p:sp>
        <p:nvSpPr>
          <p:cNvPr id="76" name="object 76"/>
          <p:cNvSpPr/>
          <p:nvPr/>
        </p:nvSpPr>
        <p:spPr>
          <a:xfrm>
            <a:off x="3932742" y="3450826"/>
            <a:ext cx="213836" cy="216218"/>
          </a:xfrm>
          <a:custGeom>
            <a:avLst/>
            <a:gdLst/>
            <a:ahLst/>
            <a:cxnLst/>
            <a:rect l="l" t="t" r="r" b="b"/>
            <a:pathLst>
              <a:path w="285114" h="288289">
                <a:moveTo>
                  <a:pt x="0" y="0"/>
                </a:moveTo>
                <a:lnTo>
                  <a:pt x="284935" y="287890"/>
                </a:lnTo>
              </a:path>
            </a:pathLst>
          </a:custGeom>
          <a:ln w="6462">
            <a:solidFill>
              <a:srgbClr val="000000"/>
            </a:solidFill>
          </a:ln>
        </p:spPr>
        <p:txBody>
          <a:bodyPr wrap="square" lIns="0" tIns="0" rIns="0" bIns="0" rtlCol="0"/>
          <a:lstStyle/>
          <a:p>
            <a:endParaRPr sz="1800"/>
          </a:p>
        </p:txBody>
      </p:sp>
      <p:sp>
        <p:nvSpPr>
          <p:cNvPr id="77" name="object 77"/>
          <p:cNvSpPr/>
          <p:nvPr/>
        </p:nvSpPr>
        <p:spPr>
          <a:xfrm>
            <a:off x="3930318" y="3482441"/>
            <a:ext cx="184756" cy="186726"/>
          </a:xfrm>
          <a:prstGeom prst="rect">
            <a:avLst/>
          </a:prstGeom>
          <a:blipFill>
            <a:blip r:embed="rId3" cstate="print"/>
            <a:stretch>
              <a:fillRect/>
            </a:stretch>
          </a:blipFill>
        </p:spPr>
        <p:txBody>
          <a:bodyPr wrap="square" lIns="0" tIns="0" rIns="0" bIns="0" rtlCol="0"/>
          <a:lstStyle/>
          <a:p>
            <a:endParaRPr sz="1800"/>
          </a:p>
        </p:txBody>
      </p:sp>
      <p:graphicFrame>
        <p:nvGraphicFramePr>
          <p:cNvPr id="78" name="object 78"/>
          <p:cNvGraphicFramePr>
            <a:graphicFrameLocks noGrp="1"/>
          </p:cNvGraphicFramePr>
          <p:nvPr/>
        </p:nvGraphicFramePr>
        <p:xfrm>
          <a:off x="3925062" y="2296288"/>
          <a:ext cx="968216" cy="1366361"/>
        </p:xfrm>
        <a:graphic>
          <a:graphicData uri="http://schemas.openxmlformats.org/drawingml/2006/table">
            <a:tbl>
              <a:tblPr firstRow="1" bandRow="1">
                <a:tableStyleId>{2D5ABB26-0587-4C30-8999-92F81FD0307C}</a:tableStyleId>
              </a:tblPr>
              <a:tblGrid>
                <a:gridCol w="968216">
                  <a:extLst>
                    <a:ext uri="{9D8B030D-6E8A-4147-A177-3AD203B41FA5}">
                      <a16:colId xmlns:a16="http://schemas.microsoft.com/office/drawing/2014/main" val="20000"/>
                    </a:ext>
                  </a:extLst>
                </a:gridCol>
              </a:tblGrid>
              <a:tr h="495776">
                <a:tc>
                  <a:txBody>
                    <a:bodyPr/>
                    <a:lstStyle/>
                    <a:p>
                      <a:pPr algn="ctr">
                        <a:lnSpc>
                          <a:spcPct val="100000"/>
                        </a:lnSpc>
                        <a:spcBef>
                          <a:spcPts val="1660"/>
                        </a:spcBef>
                      </a:pPr>
                      <a:r>
                        <a:rPr sz="1200" spc="-15" dirty="0">
                          <a:latin typeface="Arial"/>
                          <a:cs typeface="Arial"/>
                        </a:rPr>
                        <a:t>Hash</a:t>
                      </a:r>
                      <a:r>
                        <a:rPr sz="1200" spc="-22" baseline="-27777" dirty="0">
                          <a:latin typeface="Arial"/>
                          <a:cs typeface="Arial"/>
                        </a:rPr>
                        <a:t>11</a:t>
                      </a:r>
                      <a:endParaRPr sz="1200" baseline="-27777">
                        <a:latin typeface="Arial"/>
                        <a:cs typeface="Arial"/>
                      </a:endParaRPr>
                    </a:p>
                  </a:txBody>
                  <a:tcPr marL="0" marR="0" marT="158115" marB="0">
                    <a:lnL w="9525">
                      <a:solidFill>
                        <a:srgbClr val="0000FF"/>
                      </a:solidFill>
                      <a:prstDash val="solid"/>
                    </a:lnL>
                    <a:solidFill>
                      <a:srgbClr val="00FFFF"/>
                    </a:solidFill>
                  </a:tcPr>
                </a:tc>
                <a:extLst>
                  <a:ext uri="{0D108BD9-81ED-4DB2-BD59-A6C34878D82A}">
                    <a16:rowId xmlns:a16="http://schemas.microsoft.com/office/drawing/2014/main" val="10000"/>
                  </a:ext>
                </a:extLst>
              </a:tr>
              <a:tr h="436721">
                <a:tc>
                  <a:txBody>
                    <a:bodyPr/>
                    <a:lstStyle/>
                    <a:p>
                      <a:pPr marL="10795" algn="ctr">
                        <a:lnSpc>
                          <a:spcPct val="100000"/>
                        </a:lnSpc>
                        <a:spcBef>
                          <a:spcPts val="1350"/>
                        </a:spcBef>
                      </a:pPr>
                      <a:r>
                        <a:rPr sz="1200" i="1" spc="5" dirty="0">
                          <a:latin typeface="Arial"/>
                          <a:cs typeface="Arial"/>
                        </a:rPr>
                        <a:t>Nonce</a:t>
                      </a:r>
                      <a:r>
                        <a:rPr sz="1200" i="1" spc="7" baseline="-27777" dirty="0">
                          <a:latin typeface="Arial"/>
                          <a:cs typeface="Arial"/>
                        </a:rPr>
                        <a:t>12</a:t>
                      </a:r>
                      <a:endParaRPr sz="1200" baseline="-27777">
                        <a:latin typeface="Arial"/>
                        <a:cs typeface="Arial"/>
                      </a:endParaRPr>
                    </a:p>
                  </a:txBody>
                  <a:tcPr marL="0" marR="0" marT="128588" marB="0">
                    <a:lnL w="9525">
                      <a:solidFill>
                        <a:srgbClr val="808080"/>
                      </a:solidFill>
                      <a:prstDash val="solid"/>
                    </a:lnL>
                    <a:lnB w="9525">
                      <a:solidFill>
                        <a:srgbClr val="808080"/>
                      </a:solidFill>
                      <a:prstDash val="solid"/>
                    </a:lnB>
                    <a:solidFill>
                      <a:srgbClr val="FFFF00"/>
                    </a:solidFill>
                  </a:tcPr>
                </a:tc>
                <a:extLst>
                  <a:ext uri="{0D108BD9-81ED-4DB2-BD59-A6C34878D82A}">
                    <a16:rowId xmlns:a16="http://schemas.microsoft.com/office/drawing/2014/main" val="10001"/>
                  </a:ext>
                </a:extLst>
              </a:tr>
              <a:tr h="433864">
                <a:tc>
                  <a:txBody>
                    <a:bodyPr/>
                    <a:lstStyle/>
                    <a:p>
                      <a:pPr marL="306070">
                        <a:lnSpc>
                          <a:spcPts val="1639"/>
                        </a:lnSpc>
                        <a:spcBef>
                          <a:spcPts val="1000"/>
                        </a:spcBef>
                      </a:pPr>
                      <a:r>
                        <a:rPr sz="1200" b="1" spc="0" dirty="0">
                          <a:latin typeface="Arial"/>
                          <a:cs typeface="Arial"/>
                        </a:rPr>
                        <a:t>Trans</a:t>
                      </a:r>
                      <a:endParaRPr sz="1200">
                        <a:latin typeface="Arial"/>
                        <a:cs typeface="Arial"/>
                      </a:endParaRPr>
                    </a:p>
                    <a:p>
                      <a:pPr marL="857885">
                        <a:lnSpc>
                          <a:spcPts val="860"/>
                        </a:lnSpc>
                      </a:pPr>
                      <a:r>
                        <a:rPr sz="700" b="1" spc="-25" dirty="0">
                          <a:latin typeface="Arial"/>
                          <a:cs typeface="Arial"/>
                        </a:rPr>
                        <a:t>12</a:t>
                      </a:r>
                      <a:endParaRPr sz="700">
                        <a:latin typeface="Arial"/>
                        <a:cs typeface="Arial"/>
                      </a:endParaRPr>
                    </a:p>
                  </a:txBody>
                  <a:tcPr marL="0" marR="0" marT="95250" marB="0">
                    <a:lnL w="9525">
                      <a:solidFill>
                        <a:srgbClr val="000000"/>
                      </a:solidFill>
                      <a:prstDash val="solid"/>
                    </a:lnL>
                    <a:lnT w="9525">
                      <a:solidFill>
                        <a:srgbClr val="808080"/>
                      </a:solidFill>
                      <a:prstDash val="solid"/>
                    </a:lnT>
                  </a:tcPr>
                </a:tc>
                <a:extLst>
                  <a:ext uri="{0D108BD9-81ED-4DB2-BD59-A6C34878D82A}">
                    <a16:rowId xmlns:a16="http://schemas.microsoft.com/office/drawing/2014/main" val="10002"/>
                  </a:ext>
                </a:extLst>
              </a:tr>
            </a:tbl>
          </a:graphicData>
        </a:graphic>
      </p:graphicFrame>
      <p:sp>
        <p:nvSpPr>
          <p:cNvPr id="79" name="object 79"/>
          <p:cNvSpPr/>
          <p:nvPr/>
        </p:nvSpPr>
        <p:spPr>
          <a:xfrm>
            <a:off x="4962906" y="2299716"/>
            <a:ext cx="59531" cy="1428750"/>
          </a:xfrm>
          <a:custGeom>
            <a:avLst/>
            <a:gdLst/>
            <a:ahLst/>
            <a:cxnLst/>
            <a:rect l="l" t="t" r="r" b="b"/>
            <a:pathLst>
              <a:path w="79375" h="1905000">
                <a:moveTo>
                  <a:pt x="7493" y="0"/>
                </a:moveTo>
                <a:lnTo>
                  <a:pt x="0" y="0"/>
                </a:lnTo>
                <a:lnTo>
                  <a:pt x="0" y="141224"/>
                </a:lnTo>
                <a:lnTo>
                  <a:pt x="4064" y="141224"/>
                </a:lnTo>
                <a:lnTo>
                  <a:pt x="6858" y="141477"/>
                </a:lnTo>
                <a:lnTo>
                  <a:pt x="17907" y="155194"/>
                </a:lnTo>
                <a:lnTo>
                  <a:pt x="18923" y="157479"/>
                </a:lnTo>
                <a:lnTo>
                  <a:pt x="19558" y="160020"/>
                </a:lnTo>
                <a:lnTo>
                  <a:pt x="20066" y="162687"/>
                </a:lnTo>
                <a:lnTo>
                  <a:pt x="20447" y="165608"/>
                </a:lnTo>
                <a:lnTo>
                  <a:pt x="21082" y="168528"/>
                </a:lnTo>
                <a:lnTo>
                  <a:pt x="21336" y="171831"/>
                </a:lnTo>
                <a:lnTo>
                  <a:pt x="21971" y="175387"/>
                </a:lnTo>
                <a:lnTo>
                  <a:pt x="22351" y="179324"/>
                </a:lnTo>
                <a:lnTo>
                  <a:pt x="22987" y="183514"/>
                </a:lnTo>
                <a:lnTo>
                  <a:pt x="23622" y="192404"/>
                </a:lnTo>
                <a:lnTo>
                  <a:pt x="24511" y="202437"/>
                </a:lnTo>
                <a:lnTo>
                  <a:pt x="25146" y="213487"/>
                </a:lnTo>
                <a:lnTo>
                  <a:pt x="25526" y="225298"/>
                </a:lnTo>
                <a:lnTo>
                  <a:pt x="26162" y="238378"/>
                </a:lnTo>
                <a:lnTo>
                  <a:pt x="26670" y="269621"/>
                </a:lnTo>
                <a:lnTo>
                  <a:pt x="27315" y="325374"/>
                </a:lnTo>
                <a:lnTo>
                  <a:pt x="29210" y="504316"/>
                </a:lnTo>
                <a:lnTo>
                  <a:pt x="29591" y="606806"/>
                </a:lnTo>
                <a:lnTo>
                  <a:pt x="30267" y="654685"/>
                </a:lnTo>
                <a:lnTo>
                  <a:pt x="30861" y="693165"/>
                </a:lnTo>
                <a:lnTo>
                  <a:pt x="32766" y="763524"/>
                </a:lnTo>
                <a:lnTo>
                  <a:pt x="35560" y="817626"/>
                </a:lnTo>
                <a:lnTo>
                  <a:pt x="39029" y="862076"/>
                </a:lnTo>
                <a:lnTo>
                  <a:pt x="43688" y="901191"/>
                </a:lnTo>
                <a:lnTo>
                  <a:pt x="52832" y="951738"/>
                </a:lnTo>
                <a:lnTo>
                  <a:pt x="56261" y="966342"/>
                </a:lnTo>
                <a:lnTo>
                  <a:pt x="54101" y="974851"/>
                </a:lnTo>
                <a:lnTo>
                  <a:pt x="51562" y="983996"/>
                </a:lnTo>
                <a:lnTo>
                  <a:pt x="49402" y="993775"/>
                </a:lnTo>
                <a:lnTo>
                  <a:pt x="47498" y="1004442"/>
                </a:lnTo>
                <a:lnTo>
                  <a:pt x="45339" y="1015873"/>
                </a:lnTo>
                <a:lnTo>
                  <a:pt x="43688" y="1027938"/>
                </a:lnTo>
                <a:lnTo>
                  <a:pt x="41783" y="1041019"/>
                </a:lnTo>
                <a:lnTo>
                  <a:pt x="40259" y="1054735"/>
                </a:lnTo>
                <a:lnTo>
                  <a:pt x="36195" y="1102995"/>
                </a:lnTo>
                <a:lnTo>
                  <a:pt x="33909" y="1141729"/>
                </a:lnTo>
                <a:lnTo>
                  <a:pt x="32131" y="1185417"/>
                </a:lnTo>
                <a:lnTo>
                  <a:pt x="31496" y="1209548"/>
                </a:lnTo>
                <a:lnTo>
                  <a:pt x="30855" y="1231773"/>
                </a:lnTo>
                <a:lnTo>
                  <a:pt x="30480" y="1259459"/>
                </a:lnTo>
                <a:lnTo>
                  <a:pt x="29845" y="1334770"/>
                </a:lnTo>
                <a:lnTo>
                  <a:pt x="29210" y="1559433"/>
                </a:lnTo>
                <a:lnTo>
                  <a:pt x="29210" y="1590675"/>
                </a:lnTo>
                <a:lnTo>
                  <a:pt x="28956" y="1619123"/>
                </a:lnTo>
                <a:lnTo>
                  <a:pt x="27940" y="1666621"/>
                </a:lnTo>
                <a:lnTo>
                  <a:pt x="26162" y="1710055"/>
                </a:lnTo>
                <a:lnTo>
                  <a:pt x="25781" y="1716278"/>
                </a:lnTo>
                <a:lnTo>
                  <a:pt x="20700" y="1746250"/>
                </a:lnTo>
                <a:lnTo>
                  <a:pt x="19812" y="1749425"/>
                </a:lnTo>
                <a:lnTo>
                  <a:pt x="18923" y="1752092"/>
                </a:lnTo>
                <a:lnTo>
                  <a:pt x="17652" y="1754378"/>
                </a:lnTo>
                <a:lnTo>
                  <a:pt x="15367" y="1758569"/>
                </a:lnTo>
                <a:lnTo>
                  <a:pt x="12573" y="1761236"/>
                </a:lnTo>
                <a:lnTo>
                  <a:pt x="9778" y="1763141"/>
                </a:lnTo>
                <a:lnTo>
                  <a:pt x="6350" y="1763776"/>
                </a:lnTo>
                <a:lnTo>
                  <a:pt x="2159" y="1763776"/>
                </a:lnTo>
                <a:lnTo>
                  <a:pt x="2159" y="1904619"/>
                </a:lnTo>
                <a:lnTo>
                  <a:pt x="9778" y="1904619"/>
                </a:lnTo>
                <a:lnTo>
                  <a:pt x="12953" y="1904364"/>
                </a:lnTo>
                <a:lnTo>
                  <a:pt x="33909" y="1871726"/>
                </a:lnTo>
                <a:lnTo>
                  <a:pt x="35814" y="1864614"/>
                </a:lnTo>
                <a:lnTo>
                  <a:pt x="37465" y="1856359"/>
                </a:lnTo>
                <a:lnTo>
                  <a:pt x="38735" y="1847342"/>
                </a:lnTo>
                <a:lnTo>
                  <a:pt x="40259" y="1837563"/>
                </a:lnTo>
                <a:lnTo>
                  <a:pt x="44323" y="1798701"/>
                </a:lnTo>
                <a:lnTo>
                  <a:pt x="47751" y="1742694"/>
                </a:lnTo>
                <a:lnTo>
                  <a:pt x="48768" y="1722120"/>
                </a:lnTo>
                <a:lnTo>
                  <a:pt x="50926" y="1654302"/>
                </a:lnTo>
                <a:lnTo>
                  <a:pt x="51576" y="1559433"/>
                </a:lnTo>
                <a:lnTo>
                  <a:pt x="51943" y="1415669"/>
                </a:lnTo>
                <a:lnTo>
                  <a:pt x="51943" y="1331214"/>
                </a:lnTo>
                <a:lnTo>
                  <a:pt x="52841" y="1231391"/>
                </a:lnTo>
                <a:lnTo>
                  <a:pt x="53467" y="1205991"/>
                </a:lnTo>
                <a:lnTo>
                  <a:pt x="53721" y="1184148"/>
                </a:lnTo>
                <a:lnTo>
                  <a:pt x="54356" y="1165606"/>
                </a:lnTo>
                <a:lnTo>
                  <a:pt x="55372" y="1149603"/>
                </a:lnTo>
                <a:lnTo>
                  <a:pt x="56007" y="1134617"/>
                </a:lnTo>
                <a:lnTo>
                  <a:pt x="56896" y="1120521"/>
                </a:lnTo>
                <a:lnTo>
                  <a:pt x="58166" y="1107566"/>
                </a:lnTo>
                <a:lnTo>
                  <a:pt x="59182" y="1095756"/>
                </a:lnTo>
                <a:lnTo>
                  <a:pt x="60706" y="1084707"/>
                </a:lnTo>
                <a:lnTo>
                  <a:pt x="68580" y="1044956"/>
                </a:lnTo>
                <a:lnTo>
                  <a:pt x="78994" y="1029970"/>
                </a:lnTo>
                <a:lnTo>
                  <a:pt x="78994" y="888746"/>
                </a:lnTo>
                <a:lnTo>
                  <a:pt x="63500" y="853821"/>
                </a:lnTo>
                <a:lnTo>
                  <a:pt x="58166" y="811529"/>
                </a:lnTo>
                <a:lnTo>
                  <a:pt x="57276" y="798449"/>
                </a:lnTo>
                <a:lnTo>
                  <a:pt x="56261" y="784098"/>
                </a:lnTo>
                <a:lnTo>
                  <a:pt x="55372" y="768731"/>
                </a:lnTo>
                <a:lnTo>
                  <a:pt x="54737" y="752094"/>
                </a:lnTo>
                <a:lnTo>
                  <a:pt x="53721" y="733551"/>
                </a:lnTo>
                <a:lnTo>
                  <a:pt x="53467" y="711073"/>
                </a:lnTo>
                <a:lnTo>
                  <a:pt x="52197" y="654685"/>
                </a:lnTo>
                <a:lnTo>
                  <a:pt x="51308" y="583564"/>
                </a:lnTo>
                <a:lnTo>
                  <a:pt x="49392" y="324358"/>
                </a:lnTo>
                <a:lnTo>
                  <a:pt x="48768" y="263144"/>
                </a:lnTo>
                <a:lnTo>
                  <a:pt x="47751" y="217424"/>
                </a:lnTo>
                <a:lnTo>
                  <a:pt x="46445" y="179324"/>
                </a:lnTo>
                <a:lnTo>
                  <a:pt x="45950" y="162687"/>
                </a:lnTo>
                <a:lnTo>
                  <a:pt x="44958" y="146431"/>
                </a:lnTo>
                <a:lnTo>
                  <a:pt x="44069" y="130048"/>
                </a:lnTo>
                <a:lnTo>
                  <a:pt x="42799" y="114426"/>
                </a:lnTo>
                <a:lnTo>
                  <a:pt x="41528" y="99440"/>
                </a:lnTo>
                <a:lnTo>
                  <a:pt x="38735" y="74675"/>
                </a:lnTo>
                <a:lnTo>
                  <a:pt x="37719" y="65150"/>
                </a:lnTo>
                <a:lnTo>
                  <a:pt x="36195" y="56387"/>
                </a:lnTo>
                <a:lnTo>
                  <a:pt x="34925" y="48260"/>
                </a:lnTo>
                <a:lnTo>
                  <a:pt x="33274" y="40766"/>
                </a:lnTo>
                <a:lnTo>
                  <a:pt x="17018" y="2921"/>
                </a:lnTo>
                <a:lnTo>
                  <a:pt x="10668" y="381"/>
                </a:lnTo>
                <a:lnTo>
                  <a:pt x="7493" y="0"/>
                </a:lnTo>
                <a:close/>
              </a:path>
            </a:pathLst>
          </a:custGeom>
          <a:solidFill>
            <a:srgbClr val="000000"/>
          </a:solidFill>
        </p:spPr>
        <p:txBody>
          <a:bodyPr wrap="square" lIns="0" tIns="0" rIns="0" bIns="0" rtlCol="0"/>
          <a:lstStyle/>
          <a:p>
            <a:endParaRPr sz="1800"/>
          </a:p>
        </p:txBody>
      </p:sp>
      <p:sp>
        <p:nvSpPr>
          <p:cNvPr id="80" name="object 80"/>
          <p:cNvSpPr txBox="1"/>
          <p:nvPr/>
        </p:nvSpPr>
        <p:spPr>
          <a:xfrm>
            <a:off x="5046631" y="2828067"/>
            <a:ext cx="119063" cy="177036"/>
          </a:xfrm>
          <a:prstGeom prst="rect">
            <a:avLst/>
          </a:prstGeom>
        </p:spPr>
        <p:txBody>
          <a:bodyPr vert="horz" wrap="square" lIns="0" tIns="9525" rIns="0" bIns="0" rtlCol="0">
            <a:spAutoFit/>
          </a:bodyPr>
          <a:lstStyle/>
          <a:p>
            <a:pPr marL="9525">
              <a:spcBef>
                <a:spcPts val="75"/>
              </a:spcBef>
            </a:pPr>
            <a:r>
              <a:rPr sz="1088" i="1" dirty="0">
                <a:latin typeface="Arial"/>
                <a:cs typeface="Arial"/>
              </a:rPr>
              <a:t>H</a:t>
            </a:r>
            <a:endParaRPr sz="1088">
              <a:latin typeface="Arial"/>
              <a:cs typeface="Arial"/>
            </a:endParaRPr>
          </a:p>
        </p:txBody>
      </p:sp>
      <p:sp>
        <p:nvSpPr>
          <p:cNvPr id="81" name="object 81"/>
          <p:cNvSpPr/>
          <p:nvPr/>
        </p:nvSpPr>
        <p:spPr>
          <a:xfrm>
            <a:off x="5190362" y="2520315"/>
            <a:ext cx="271463" cy="500063"/>
          </a:xfrm>
          <a:custGeom>
            <a:avLst/>
            <a:gdLst/>
            <a:ahLst/>
            <a:cxnLst/>
            <a:rect l="l" t="t" r="r" b="b"/>
            <a:pathLst>
              <a:path w="361950" h="666750">
                <a:moveTo>
                  <a:pt x="174371" y="653922"/>
                </a:moveTo>
                <a:lnTo>
                  <a:pt x="0" y="653922"/>
                </a:lnTo>
                <a:lnTo>
                  <a:pt x="0" y="666622"/>
                </a:lnTo>
                <a:lnTo>
                  <a:pt x="184276" y="666622"/>
                </a:lnTo>
                <a:lnTo>
                  <a:pt x="187071" y="663701"/>
                </a:lnTo>
                <a:lnTo>
                  <a:pt x="187071" y="660272"/>
                </a:lnTo>
                <a:lnTo>
                  <a:pt x="174371" y="660272"/>
                </a:lnTo>
                <a:lnTo>
                  <a:pt x="174371" y="653922"/>
                </a:lnTo>
                <a:close/>
              </a:path>
              <a:path w="361950" h="666750">
                <a:moveTo>
                  <a:pt x="285242" y="31750"/>
                </a:moveTo>
                <a:lnTo>
                  <a:pt x="177292" y="31750"/>
                </a:lnTo>
                <a:lnTo>
                  <a:pt x="174371" y="34543"/>
                </a:lnTo>
                <a:lnTo>
                  <a:pt x="174371" y="660272"/>
                </a:lnTo>
                <a:lnTo>
                  <a:pt x="180721" y="653922"/>
                </a:lnTo>
                <a:lnTo>
                  <a:pt x="187071" y="653922"/>
                </a:lnTo>
                <a:lnTo>
                  <a:pt x="187071" y="44450"/>
                </a:lnTo>
                <a:lnTo>
                  <a:pt x="180721" y="44450"/>
                </a:lnTo>
                <a:lnTo>
                  <a:pt x="187071" y="38100"/>
                </a:lnTo>
                <a:lnTo>
                  <a:pt x="285242" y="38100"/>
                </a:lnTo>
                <a:lnTo>
                  <a:pt x="285242" y="31750"/>
                </a:lnTo>
                <a:close/>
              </a:path>
              <a:path w="361950" h="666750">
                <a:moveTo>
                  <a:pt x="187071" y="653922"/>
                </a:moveTo>
                <a:lnTo>
                  <a:pt x="180721" y="653922"/>
                </a:lnTo>
                <a:lnTo>
                  <a:pt x="174371" y="660272"/>
                </a:lnTo>
                <a:lnTo>
                  <a:pt x="187071" y="660272"/>
                </a:lnTo>
                <a:lnTo>
                  <a:pt x="187071" y="653922"/>
                </a:lnTo>
                <a:close/>
              </a:path>
              <a:path w="361950" h="666750">
                <a:moveTo>
                  <a:pt x="285242" y="0"/>
                </a:moveTo>
                <a:lnTo>
                  <a:pt x="285242" y="76200"/>
                </a:lnTo>
                <a:lnTo>
                  <a:pt x="348742" y="44450"/>
                </a:lnTo>
                <a:lnTo>
                  <a:pt x="297942" y="44450"/>
                </a:lnTo>
                <a:lnTo>
                  <a:pt x="297942" y="31750"/>
                </a:lnTo>
                <a:lnTo>
                  <a:pt x="348742" y="31750"/>
                </a:lnTo>
                <a:lnTo>
                  <a:pt x="285242" y="0"/>
                </a:lnTo>
                <a:close/>
              </a:path>
              <a:path w="361950" h="666750">
                <a:moveTo>
                  <a:pt x="187071" y="38100"/>
                </a:moveTo>
                <a:lnTo>
                  <a:pt x="180721" y="44450"/>
                </a:lnTo>
                <a:lnTo>
                  <a:pt x="187071" y="44450"/>
                </a:lnTo>
                <a:lnTo>
                  <a:pt x="187071" y="38100"/>
                </a:lnTo>
                <a:close/>
              </a:path>
              <a:path w="361950" h="666750">
                <a:moveTo>
                  <a:pt x="285242" y="38100"/>
                </a:moveTo>
                <a:lnTo>
                  <a:pt x="187071" y="38100"/>
                </a:lnTo>
                <a:lnTo>
                  <a:pt x="187071" y="44450"/>
                </a:lnTo>
                <a:lnTo>
                  <a:pt x="285242" y="44450"/>
                </a:lnTo>
                <a:lnTo>
                  <a:pt x="285242" y="38100"/>
                </a:lnTo>
                <a:close/>
              </a:path>
              <a:path w="361950" h="666750">
                <a:moveTo>
                  <a:pt x="348742" y="31750"/>
                </a:moveTo>
                <a:lnTo>
                  <a:pt x="297942" y="31750"/>
                </a:lnTo>
                <a:lnTo>
                  <a:pt x="297942" y="44450"/>
                </a:lnTo>
                <a:lnTo>
                  <a:pt x="348742" y="44450"/>
                </a:lnTo>
                <a:lnTo>
                  <a:pt x="361442" y="38100"/>
                </a:lnTo>
                <a:lnTo>
                  <a:pt x="348742" y="31750"/>
                </a:lnTo>
                <a:close/>
              </a:path>
            </a:pathLst>
          </a:custGeom>
          <a:solidFill>
            <a:srgbClr val="808080"/>
          </a:solidFill>
        </p:spPr>
        <p:txBody>
          <a:bodyPr wrap="square" lIns="0" tIns="0" rIns="0" bIns="0" rtlCol="0"/>
          <a:lstStyle/>
          <a:p>
            <a:endParaRPr sz="1800"/>
          </a:p>
        </p:txBody>
      </p:sp>
      <p:sp>
        <p:nvSpPr>
          <p:cNvPr id="82" name="object 82"/>
          <p:cNvSpPr/>
          <p:nvPr/>
        </p:nvSpPr>
        <p:spPr>
          <a:xfrm>
            <a:off x="6417684" y="3236606"/>
            <a:ext cx="11906" cy="11906"/>
          </a:xfrm>
          <a:custGeom>
            <a:avLst/>
            <a:gdLst/>
            <a:ahLst/>
            <a:cxnLst/>
            <a:rect l="l" t="t" r="r" b="b"/>
            <a:pathLst>
              <a:path w="15875" h="15875">
                <a:moveTo>
                  <a:pt x="0" y="0"/>
                </a:moveTo>
                <a:lnTo>
                  <a:pt x="15575" y="15783"/>
                </a:lnTo>
              </a:path>
            </a:pathLst>
          </a:custGeom>
          <a:ln w="6487">
            <a:solidFill>
              <a:srgbClr val="000000"/>
            </a:solidFill>
          </a:ln>
        </p:spPr>
        <p:txBody>
          <a:bodyPr wrap="square" lIns="0" tIns="0" rIns="0" bIns="0" rtlCol="0"/>
          <a:lstStyle/>
          <a:p>
            <a:endParaRPr sz="1800"/>
          </a:p>
        </p:txBody>
      </p:sp>
      <p:sp>
        <p:nvSpPr>
          <p:cNvPr id="83" name="object 83"/>
          <p:cNvSpPr/>
          <p:nvPr/>
        </p:nvSpPr>
        <p:spPr>
          <a:xfrm>
            <a:off x="6379141" y="3236605"/>
            <a:ext cx="50483" cy="46673"/>
          </a:xfrm>
          <a:custGeom>
            <a:avLst/>
            <a:gdLst/>
            <a:ahLst/>
            <a:cxnLst/>
            <a:rect l="l" t="t" r="r" b="b"/>
            <a:pathLst>
              <a:path w="67309" h="62230">
                <a:moveTo>
                  <a:pt x="0" y="0"/>
                </a:moveTo>
                <a:lnTo>
                  <a:pt x="66963" y="61749"/>
                </a:lnTo>
              </a:path>
            </a:pathLst>
          </a:custGeom>
          <a:ln w="6482">
            <a:solidFill>
              <a:srgbClr val="000000"/>
            </a:solidFill>
          </a:ln>
        </p:spPr>
        <p:txBody>
          <a:bodyPr wrap="square" lIns="0" tIns="0" rIns="0" bIns="0" rtlCol="0"/>
          <a:lstStyle/>
          <a:p>
            <a:endParaRPr sz="1800"/>
          </a:p>
        </p:txBody>
      </p:sp>
      <p:sp>
        <p:nvSpPr>
          <p:cNvPr id="84" name="object 84"/>
          <p:cNvSpPr/>
          <p:nvPr/>
        </p:nvSpPr>
        <p:spPr>
          <a:xfrm>
            <a:off x="6345206" y="3236606"/>
            <a:ext cx="84296" cy="85725"/>
          </a:xfrm>
          <a:custGeom>
            <a:avLst/>
            <a:gdLst/>
            <a:ahLst/>
            <a:cxnLst/>
            <a:rect l="l" t="t" r="r" b="b"/>
            <a:pathLst>
              <a:path w="112395" h="114300">
                <a:moveTo>
                  <a:pt x="0" y="0"/>
                </a:moveTo>
                <a:lnTo>
                  <a:pt x="112212" y="113742"/>
                </a:lnTo>
              </a:path>
            </a:pathLst>
          </a:custGeom>
          <a:ln w="6487">
            <a:solidFill>
              <a:srgbClr val="000000"/>
            </a:solidFill>
          </a:ln>
        </p:spPr>
        <p:txBody>
          <a:bodyPr wrap="square" lIns="0" tIns="0" rIns="0" bIns="0" rtlCol="0"/>
          <a:lstStyle/>
          <a:p>
            <a:endParaRPr sz="1800"/>
          </a:p>
        </p:txBody>
      </p:sp>
      <p:sp>
        <p:nvSpPr>
          <p:cNvPr id="85" name="object 85"/>
          <p:cNvSpPr/>
          <p:nvPr/>
        </p:nvSpPr>
        <p:spPr>
          <a:xfrm>
            <a:off x="6311610" y="3236606"/>
            <a:ext cx="118110" cy="119539"/>
          </a:xfrm>
          <a:custGeom>
            <a:avLst/>
            <a:gdLst/>
            <a:ahLst/>
            <a:cxnLst/>
            <a:rect l="l" t="t" r="r" b="b"/>
            <a:pathLst>
              <a:path w="157479" h="159385">
                <a:moveTo>
                  <a:pt x="0" y="0"/>
                </a:moveTo>
                <a:lnTo>
                  <a:pt x="157006" y="159361"/>
                </a:lnTo>
              </a:path>
            </a:pathLst>
          </a:custGeom>
          <a:ln w="6487">
            <a:solidFill>
              <a:srgbClr val="000000"/>
            </a:solidFill>
          </a:ln>
        </p:spPr>
        <p:txBody>
          <a:bodyPr wrap="square" lIns="0" tIns="0" rIns="0" bIns="0" rtlCol="0"/>
          <a:lstStyle/>
          <a:p>
            <a:endParaRPr sz="1800"/>
          </a:p>
        </p:txBody>
      </p:sp>
      <p:sp>
        <p:nvSpPr>
          <p:cNvPr id="86" name="object 86"/>
          <p:cNvSpPr/>
          <p:nvPr/>
        </p:nvSpPr>
        <p:spPr>
          <a:xfrm>
            <a:off x="6272797" y="3236606"/>
            <a:ext cx="156686" cy="154305"/>
          </a:xfrm>
          <a:custGeom>
            <a:avLst/>
            <a:gdLst/>
            <a:ahLst/>
            <a:cxnLst/>
            <a:rect l="l" t="t" r="r" b="b"/>
            <a:pathLst>
              <a:path w="208915" h="205739">
                <a:moveTo>
                  <a:pt x="0" y="0"/>
                </a:moveTo>
                <a:lnTo>
                  <a:pt x="208757" y="205107"/>
                </a:lnTo>
              </a:path>
            </a:pathLst>
          </a:custGeom>
          <a:ln w="6485">
            <a:solidFill>
              <a:srgbClr val="000000"/>
            </a:solidFill>
          </a:ln>
        </p:spPr>
        <p:txBody>
          <a:bodyPr wrap="square" lIns="0" tIns="0" rIns="0" bIns="0" rtlCol="0"/>
          <a:lstStyle/>
          <a:p>
            <a:endParaRPr sz="1800"/>
          </a:p>
        </p:txBody>
      </p:sp>
      <p:sp>
        <p:nvSpPr>
          <p:cNvPr id="87" name="object 87"/>
          <p:cNvSpPr/>
          <p:nvPr/>
        </p:nvSpPr>
        <p:spPr>
          <a:xfrm>
            <a:off x="6239132" y="3236605"/>
            <a:ext cx="190500" cy="193358"/>
          </a:xfrm>
          <a:custGeom>
            <a:avLst/>
            <a:gdLst/>
            <a:ahLst/>
            <a:cxnLst/>
            <a:rect l="l" t="t" r="r" b="b"/>
            <a:pathLst>
              <a:path w="254000" h="257810">
                <a:moveTo>
                  <a:pt x="0" y="0"/>
                </a:moveTo>
                <a:lnTo>
                  <a:pt x="253642" y="257322"/>
                </a:lnTo>
              </a:path>
            </a:pathLst>
          </a:custGeom>
          <a:ln w="6487">
            <a:solidFill>
              <a:srgbClr val="000000"/>
            </a:solidFill>
          </a:ln>
        </p:spPr>
        <p:txBody>
          <a:bodyPr wrap="square" lIns="0" tIns="0" rIns="0" bIns="0" rtlCol="0"/>
          <a:lstStyle/>
          <a:p>
            <a:endParaRPr sz="1800"/>
          </a:p>
        </p:txBody>
      </p:sp>
      <p:sp>
        <p:nvSpPr>
          <p:cNvPr id="88" name="object 88"/>
          <p:cNvSpPr/>
          <p:nvPr/>
        </p:nvSpPr>
        <p:spPr>
          <a:xfrm>
            <a:off x="6205256" y="3236605"/>
            <a:ext cx="224314" cy="227648"/>
          </a:xfrm>
          <a:custGeom>
            <a:avLst/>
            <a:gdLst/>
            <a:ahLst/>
            <a:cxnLst/>
            <a:rect l="l" t="t" r="r" b="b"/>
            <a:pathLst>
              <a:path w="299084" h="303529">
                <a:moveTo>
                  <a:pt x="0" y="0"/>
                </a:moveTo>
                <a:lnTo>
                  <a:pt x="298811" y="302949"/>
                </a:lnTo>
              </a:path>
            </a:pathLst>
          </a:custGeom>
          <a:ln w="6487">
            <a:solidFill>
              <a:srgbClr val="000000"/>
            </a:solidFill>
          </a:ln>
        </p:spPr>
        <p:txBody>
          <a:bodyPr wrap="square" lIns="0" tIns="0" rIns="0" bIns="0" rtlCol="0"/>
          <a:lstStyle/>
          <a:p>
            <a:endParaRPr sz="1800"/>
          </a:p>
        </p:txBody>
      </p:sp>
      <p:sp>
        <p:nvSpPr>
          <p:cNvPr id="89" name="object 89"/>
          <p:cNvSpPr/>
          <p:nvPr/>
        </p:nvSpPr>
        <p:spPr>
          <a:xfrm>
            <a:off x="6166689" y="3236605"/>
            <a:ext cx="262890" cy="261938"/>
          </a:xfrm>
          <a:custGeom>
            <a:avLst/>
            <a:gdLst/>
            <a:ahLst/>
            <a:cxnLst/>
            <a:rect l="l" t="t" r="r" b="b"/>
            <a:pathLst>
              <a:path w="350520" h="349250">
                <a:moveTo>
                  <a:pt x="0" y="0"/>
                </a:moveTo>
                <a:lnTo>
                  <a:pt x="350234" y="348642"/>
                </a:lnTo>
              </a:path>
            </a:pathLst>
          </a:custGeom>
          <a:ln w="6486">
            <a:solidFill>
              <a:srgbClr val="000000"/>
            </a:solidFill>
          </a:ln>
        </p:spPr>
        <p:txBody>
          <a:bodyPr wrap="square" lIns="0" tIns="0" rIns="0" bIns="0" rtlCol="0"/>
          <a:lstStyle/>
          <a:p>
            <a:endParaRPr sz="1800"/>
          </a:p>
        </p:txBody>
      </p:sp>
      <p:sp>
        <p:nvSpPr>
          <p:cNvPr id="90" name="object 90"/>
          <p:cNvSpPr/>
          <p:nvPr/>
        </p:nvSpPr>
        <p:spPr>
          <a:xfrm>
            <a:off x="6132813" y="3236606"/>
            <a:ext cx="296704" cy="300990"/>
          </a:xfrm>
          <a:custGeom>
            <a:avLst/>
            <a:gdLst/>
            <a:ahLst/>
            <a:cxnLst/>
            <a:rect l="l" t="t" r="r" b="b"/>
            <a:pathLst>
              <a:path w="395604" h="401320">
                <a:moveTo>
                  <a:pt x="0" y="0"/>
                </a:moveTo>
                <a:lnTo>
                  <a:pt x="395403" y="400908"/>
                </a:lnTo>
              </a:path>
            </a:pathLst>
          </a:custGeom>
          <a:ln w="6487">
            <a:solidFill>
              <a:srgbClr val="000000"/>
            </a:solidFill>
          </a:ln>
        </p:spPr>
        <p:txBody>
          <a:bodyPr wrap="square" lIns="0" tIns="0" rIns="0" bIns="0" rtlCol="0"/>
          <a:lstStyle/>
          <a:p>
            <a:endParaRPr sz="1800"/>
          </a:p>
        </p:txBody>
      </p:sp>
      <p:sp>
        <p:nvSpPr>
          <p:cNvPr id="91" name="object 91"/>
          <p:cNvSpPr/>
          <p:nvPr/>
        </p:nvSpPr>
        <p:spPr>
          <a:xfrm>
            <a:off x="6099148" y="3236606"/>
            <a:ext cx="330518" cy="335280"/>
          </a:xfrm>
          <a:custGeom>
            <a:avLst/>
            <a:gdLst/>
            <a:ahLst/>
            <a:cxnLst/>
            <a:rect l="l" t="t" r="r" b="b"/>
            <a:pathLst>
              <a:path w="440690" h="447039">
                <a:moveTo>
                  <a:pt x="0" y="0"/>
                </a:moveTo>
                <a:lnTo>
                  <a:pt x="440288" y="446532"/>
                </a:lnTo>
              </a:path>
            </a:pathLst>
          </a:custGeom>
          <a:ln w="6487">
            <a:solidFill>
              <a:srgbClr val="000000"/>
            </a:solidFill>
          </a:ln>
        </p:spPr>
        <p:txBody>
          <a:bodyPr wrap="square" lIns="0" tIns="0" rIns="0" bIns="0" rtlCol="0"/>
          <a:lstStyle/>
          <a:p>
            <a:endParaRPr sz="1800"/>
          </a:p>
        </p:txBody>
      </p:sp>
      <p:sp>
        <p:nvSpPr>
          <p:cNvPr id="92" name="object 92"/>
          <p:cNvSpPr/>
          <p:nvPr/>
        </p:nvSpPr>
        <p:spPr>
          <a:xfrm>
            <a:off x="6060582" y="3236606"/>
            <a:ext cx="369094" cy="369569"/>
          </a:xfrm>
          <a:custGeom>
            <a:avLst/>
            <a:gdLst/>
            <a:ahLst/>
            <a:cxnLst/>
            <a:rect l="l" t="t" r="r" b="b"/>
            <a:pathLst>
              <a:path w="492125" h="492760">
                <a:moveTo>
                  <a:pt x="0" y="0"/>
                </a:moveTo>
                <a:lnTo>
                  <a:pt x="491710" y="492202"/>
                </a:lnTo>
              </a:path>
            </a:pathLst>
          </a:custGeom>
          <a:ln w="6486">
            <a:solidFill>
              <a:srgbClr val="000000"/>
            </a:solidFill>
          </a:ln>
        </p:spPr>
        <p:txBody>
          <a:bodyPr wrap="square" lIns="0" tIns="0" rIns="0" bIns="0" rtlCol="0"/>
          <a:lstStyle/>
          <a:p>
            <a:endParaRPr sz="1800"/>
          </a:p>
        </p:txBody>
      </p:sp>
      <p:sp>
        <p:nvSpPr>
          <p:cNvPr id="93" name="object 93"/>
          <p:cNvSpPr/>
          <p:nvPr/>
        </p:nvSpPr>
        <p:spPr>
          <a:xfrm>
            <a:off x="6026705" y="3236605"/>
            <a:ext cx="402908" cy="408623"/>
          </a:xfrm>
          <a:custGeom>
            <a:avLst/>
            <a:gdLst/>
            <a:ahLst/>
            <a:cxnLst/>
            <a:rect l="l" t="t" r="r" b="b"/>
            <a:pathLst>
              <a:path w="537209" h="544829">
                <a:moveTo>
                  <a:pt x="0" y="0"/>
                </a:moveTo>
                <a:lnTo>
                  <a:pt x="536879" y="544213"/>
                </a:lnTo>
              </a:path>
            </a:pathLst>
          </a:custGeom>
          <a:ln w="6487">
            <a:solidFill>
              <a:srgbClr val="000000"/>
            </a:solidFill>
          </a:ln>
        </p:spPr>
        <p:txBody>
          <a:bodyPr wrap="square" lIns="0" tIns="0" rIns="0" bIns="0" rtlCol="0"/>
          <a:lstStyle/>
          <a:p>
            <a:endParaRPr sz="1800"/>
          </a:p>
        </p:txBody>
      </p:sp>
      <p:sp>
        <p:nvSpPr>
          <p:cNvPr id="94" name="object 94"/>
          <p:cNvSpPr/>
          <p:nvPr/>
        </p:nvSpPr>
        <p:spPr>
          <a:xfrm>
            <a:off x="5993042" y="3236606"/>
            <a:ext cx="426244" cy="432435"/>
          </a:xfrm>
          <a:custGeom>
            <a:avLst/>
            <a:gdLst/>
            <a:ahLst/>
            <a:cxnLst/>
            <a:rect l="l" t="t" r="r" b="b"/>
            <a:pathLst>
              <a:path w="568325" h="576579">
                <a:moveTo>
                  <a:pt x="0" y="0"/>
                </a:moveTo>
                <a:lnTo>
                  <a:pt x="568303" y="576565"/>
                </a:lnTo>
              </a:path>
            </a:pathLst>
          </a:custGeom>
          <a:ln w="6487">
            <a:solidFill>
              <a:srgbClr val="000000"/>
            </a:solidFill>
          </a:ln>
        </p:spPr>
        <p:txBody>
          <a:bodyPr wrap="square" lIns="0" tIns="0" rIns="0" bIns="0" rtlCol="0"/>
          <a:lstStyle/>
          <a:p>
            <a:endParaRPr sz="1800"/>
          </a:p>
        </p:txBody>
      </p:sp>
      <p:sp>
        <p:nvSpPr>
          <p:cNvPr id="95" name="object 95"/>
          <p:cNvSpPr/>
          <p:nvPr/>
        </p:nvSpPr>
        <p:spPr>
          <a:xfrm>
            <a:off x="5954262" y="3236606"/>
            <a:ext cx="431483" cy="432435"/>
          </a:xfrm>
          <a:custGeom>
            <a:avLst/>
            <a:gdLst/>
            <a:ahLst/>
            <a:cxnLst/>
            <a:rect l="l" t="t" r="r" b="b"/>
            <a:pathLst>
              <a:path w="575309" h="576579">
                <a:moveTo>
                  <a:pt x="0" y="0"/>
                </a:moveTo>
                <a:lnTo>
                  <a:pt x="575052" y="576565"/>
                </a:lnTo>
              </a:path>
            </a:pathLst>
          </a:custGeom>
          <a:ln w="6486">
            <a:solidFill>
              <a:srgbClr val="000000"/>
            </a:solidFill>
          </a:ln>
        </p:spPr>
        <p:txBody>
          <a:bodyPr wrap="square" lIns="0" tIns="0" rIns="0" bIns="0" rtlCol="0"/>
          <a:lstStyle/>
          <a:p>
            <a:endParaRPr sz="1800"/>
          </a:p>
        </p:txBody>
      </p:sp>
      <p:sp>
        <p:nvSpPr>
          <p:cNvPr id="96" name="object 96"/>
          <p:cNvSpPr/>
          <p:nvPr/>
        </p:nvSpPr>
        <p:spPr>
          <a:xfrm>
            <a:off x="5920598" y="3236606"/>
            <a:ext cx="426720" cy="432435"/>
          </a:xfrm>
          <a:custGeom>
            <a:avLst/>
            <a:gdLst/>
            <a:ahLst/>
            <a:cxnLst/>
            <a:rect l="l" t="t" r="r" b="b"/>
            <a:pathLst>
              <a:path w="568959" h="576579">
                <a:moveTo>
                  <a:pt x="0" y="0"/>
                </a:moveTo>
                <a:lnTo>
                  <a:pt x="568596" y="576565"/>
                </a:lnTo>
              </a:path>
            </a:pathLst>
          </a:custGeom>
          <a:ln w="6487">
            <a:solidFill>
              <a:srgbClr val="000000"/>
            </a:solidFill>
          </a:ln>
        </p:spPr>
        <p:txBody>
          <a:bodyPr wrap="square" lIns="0" tIns="0" rIns="0" bIns="0" rtlCol="0"/>
          <a:lstStyle/>
          <a:p>
            <a:endParaRPr sz="1800"/>
          </a:p>
        </p:txBody>
      </p:sp>
      <p:sp>
        <p:nvSpPr>
          <p:cNvPr id="97" name="object 97"/>
          <p:cNvSpPr/>
          <p:nvPr/>
        </p:nvSpPr>
        <p:spPr>
          <a:xfrm>
            <a:off x="5886721" y="3236606"/>
            <a:ext cx="426720" cy="432435"/>
          </a:xfrm>
          <a:custGeom>
            <a:avLst/>
            <a:gdLst/>
            <a:ahLst/>
            <a:cxnLst/>
            <a:rect l="l" t="t" r="r" b="b"/>
            <a:pathLst>
              <a:path w="568959" h="576579">
                <a:moveTo>
                  <a:pt x="0" y="0"/>
                </a:moveTo>
                <a:lnTo>
                  <a:pt x="568630" y="576565"/>
                </a:lnTo>
              </a:path>
            </a:pathLst>
          </a:custGeom>
          <a:ln w="6487">
            <a:solidFill>
              <a:srgbClr val="000000"/>
            </a:solidFill>
          </a:ln>
        </p:spPr>
        <p:txBody>
          <a:bodyPr wrap="square" lIns="0" tIns="0" rIns="0" bIns="0" rtlCol="0"/>
          <a:lstStyle/>
          <a:p>
            <a:endParaRPr sz="1800"/>
          </a:p>
        </p:txBody>
      </p:sp>
      <p:sp>
        <p:nvSpPr>
          <p:cNvPr id="98" name="object 98"/>
          <p:cNvSpPr/>
          <p:nvPr/>
        </p:nvSpPr>
        <p:spPr>
          <a:xfrm>
            <a:off x="5848154" y="3236606"/>
            <a:ext cx="431483" cy="432435"/>
          </a:xfrm>
          <a:custGeom>
            <a:avLst/>
            <a:gdLst/>
            <a:ahLst/>
            <a:cxnLst/>
            <a:rect l="l" t="t" r="r" b="b"/>
            <a:pathLst>
              <a:path w="575309" h="576579">
                <a:moveTo>
                  <a:pt x="0" y="0"/>
                </a:moveTo>
                <a:lnTo>
                  <a:pt x="575064" y="576565"/>
                </a:lnTo>
              </a:path>
            </a:pathLst>
          </a:custGeom>
          <a:ln w="6486">
            <a:solidFill>
              <a:srgbClr val="000000"/>
            </a:solidFill>
          </a:ln>
        </p:spPr>
        <p:txBody>
          <a:bodyPr wrap="square" lIns="0" tIns="0" rIns="0" bIns="0" rtlCol="0"/>
          <a:lstStyle/>
          <a:p>
            <a:endParaRPr sz="1800"/>
          </a:p>
        </p:txBody>
      </p:sp>
      <p:sp>
        <p:nvSpPr>
          <p:cNvPr id="99" name="object 99"/>
          <p:cNvSpPr/>
          <p:nvPr/>
        </p:nvSpPr>
        <p:spPr>
          <a:xfrm>
            <a:off x="5814278" y="3236606"/>
            <a:ext cx="426720" cy="432435"/>
          </a:xfrm>
          <a:custGeom>
            <a:avLst/>
            <a:gdLst/>
            <a:ahLst/>
            <a:cxnLst/>
            <a:rect l="l" t="t" r="r" b="b"/>
            <a:pathLst>
              <a:path w="568959" h="576579">
                <a:moveTo>
                  <a:pt x="0" y="0"/>
                </a:moveTo>
                <a:lnTo>
                  <a:pt x="568585" y="576565"/>
                </a:lnTo>
              </a:path>
            </a:pathLst>
          </a:custGeom>
          <a:ln w="6487">
            <a:solidFill>
              <a:srgbClr val="000000"/>
            </a:solidFill>
          </a:ln>
        </p:spPr>
        <p:txBody>
          <a:bodyPr wrap="square" lIns="0" tIns="0" rIns="0" bIns="0" rtlCol="0"/>
          <a:lstStyle/>
          <a:p>
            <a:endParaRPr sz="1800"/>
          </a:p>
        </p:txBody>
      </p:sp>
      <p:sp>
        <p:nvSpPr>
          <p:cNvPr id="100" name="object 100"/>
          <p:cNvSpPr/>
          <p:nvPr/>
        </p:nvSpPr>
        <p:spPr>
          <a:xfrm>
            <a:off x="5780614" y="3236606"/>
            <a:ext cx="426720" cy="432435"/>
          </a:xfrm>
          <a:custGeom>
            <a:avLst/>
            <a:gdLst/>
            <a:ahLst/>
            <a:cxnLst/>
            <a:rect l="l" t="t" r="r" b="b"/>
            <a:pathLst>
              <a:path w="568959" h="576579">
                <a:moveTo>
                  <a:pt x="0" y="0"/>
                </a:moveTo>
                <a:lnTo>
                  <a:pt x="568585" y="576565"/>
                </a:lnTo>
              </a:path>
            </a:pathLst>
          </a:custGeom>
          <a:ln w="6487">
            <a:solidFill>
              <a:srgbClr val="000000"/>
            </a:solidFill>
          </a:ln>
        </p:spPr>
        <p:txBody>
          <a:bodyPr wrap="square" lIns="0" tIns="0" rIns="0" bIns="0" rtlCol="0"/>
          <a:lstStyle/>
          <a:p>
            <a:endParaRPr sz="1800"/>
          </a:p>
        </p:txBody>
      </p:sp>
      <p:sp>
        <p:nvSpPr>
          <p:cNvPr id="101" name="object 101"/>
          <p:cNvSpPr/>
          <p:nvPr/>
        </p:nvSpPr>
        <p:spPr>
          <a:xfrm>
            <a:off x="5746737" y="3236606"/>
            <a:ext cx="426720" cy="432435"/>
          </a:xfrm>
          <a:custGeom>
            <a:avLst/>
            <a:gdLst/>
            <a:ahLst/>
            <a:cxnLst/>
            <a:rect l="l" t="t" r="r" b="b"/>
            <a:pathLst>
              <a:path w="568959" h="576579">
                <a:moveTo>
                  <a:pt x="0" y="0"/>
                </a:moveTo>
                <a:lnTo>
                  <a:pt x="568585" y="576565"/>
                </a:lnTo>
              </a:path>
            </a:pathLst>
          </a:custGeom>
          <a:ln w="6487">
            <a:solidFill>
              <a:srgbClr val="000000"/>
            </a:solidFill>
          </a:ln>
        </p:spPr>
        <p:txBody>
          <a:bodyPr wrap="square" lIns="0" tIns="0" rIns="0" bIns="0" rtlCol="0"/>
          <a:lstStyle/>
          <a:p>
            <a:endParaRPr sz="1800"/>
          </a:p>
        </p:txBody>
      </p:sp>
      <p:sp>
        <p:nvSpPr>
          <p:cNvPr id="102" name="object 102"/>
          <p:cNvSpPr/>
          <p:nvPr/>
        </p:nvSpPr>
        <p:spPr>
          <a:xfrm>
            <a:off x="5708179" y="3236606"/>
            <a:ext cx="431483" cy="432435"/>
          </a:xfrm>
          <a:custGeom>
            <a:avLst/>
            <a:gdLst/>
            <a:ahLst/>
            <a:cxnLst/>
            <a:rect l="l" t="t" r="r" b="b"/>
            <a:pathLst>
              <a:path w="575309" h="576579">
                <a:moveTo>
                  <a:pt x="0" y="0"/>
                </a:moveTo>
                <a:lnTo>
                  <a:pt x="575052" y="576565"/>
                </a:lnTo>
              </a:path>
            </a:pathLst>
          </a:custGeom>
          <a:ln w="6486">
            <a:solidFill>
              <a:srgbClr val="000000"/>
            </a:solidFill>
          </a:ln>
        </p:spPr>
        <p:txBody>
          <a:bodyPr wrap="square" lIns="0" tIns="0" rIns="0" bIns="0" rtlCol="0"/>
          <a:lstStyle/>
          <a:p>
            <a:endParaRPr sz="1800"/>
          </a:p>
        </p:txBody>
      </p:sp>
      <p:sp>
        <p:nvSpPr>
          <p:cNvPr id="103" name="object 103"/>
          <p:cNvSpPr/>
          <p:nvPr/>
        </p:nvSpPr>
        <p:spPr>
          <a:xfrm>
            <a:off x="5674507" y="3236606"/>
            <a:ext cx="426720" cy="432435"/>
          </a:xfrm>
          <a:custGeom>
            <a:avLst/>
            <a:gdLst/>
            <a:ahLst/>
            <a:cxnLst/>
            <a:rect l="l" t="t" r="r" b="b"/>
            <a:pathLst>
              <a:path w="568959" h="576579">
                <a:moveTo>
                  <a:pt x="0" y="0"/>
                </a:moveTo>
                <a:lnTo>
                  <a:pt x="568585" y="576565"/>
                </a:lnTo>
              </a:path>
            </a:pathLst>
          </a:custGeom>
          <a:ln w="6487">
            <a:solidFill>
              <a:srgbClr val="000000"/>
            </a:solidFill>
          </a:ln>
        </p:spPr>
        <p:txBody>
          <a:bodyPr wrap="square" lIns="0" tIns="0" rIns="0" bIns="0" rtlCol="0"/>
          <a:lstStyle/>
          <a:p>
            <a:endParaRPr sz="1800"/>
          </a:p>
        </p:txBody>
      </p:sp>
      <p:sp>
        <p:nvSpPr>
          <p:cNvPr id="104" name="object 104"/>
          <p:cNvSpPr/>
          <p:nvPr/>
        </p:nvSpPr>
        <p:spPr>
          <a:xfrm>
            <a:off x="5640630" y="3236606"/>
            <a:ext cx="426720" cy="432435"/>
          </a:xfrm>
          <a:custGeom>
            <a:avLst/>
            <a:gdLst/>
            <a:ahLst/>
            <a:cxnLst/>
            <a:rect l="l" t="t" r="r" b="b"/>
            <a:pathLst>
              <a:path w="568959" h="576579">
                <a:moveTo>
                  <a:pt x="0" y="0"/>
                </a:moveTo>
                <a:lnTo>
                  <a:pt x="568585" y="576565"/>
                </a:lnTo>
              </a:path>
            </a:pathLst>
          </a:custGeom>
          <a:ln w="6487">
            <a:solidFill>
              <a:srgbClr val="000000"/>
            </a:solidFill>
          </a:ln>
        </p:spPr>
        <p:txBody>
          <a:bodyPr wrap="square" lIns="0" tIns="0" rIns="0" bIns="0" rtlCol="0"/>
          <a:lstStyle/>
          <a:p>
            <a:endParaRPr sz="1800"/>
          </a:p>
        </p:txBody>
      </p:sp>
      <p:sp>
        <p:nvSpPr>
          <p:cNvPr id="105" name="object 105"/>
          <p:cNvSpPr/>
          <p:nvPr/>
        </p:nvSpPr>
        <p:spPr>
          <a:xfrm>
            <a:off x="5602072" y="3236606"/>
            <a:ext cx="431483" cy="432435"/>
          </a:xfrm>
          <a:custGeom>
            <a:avLst/>
            <a:gdLst/>
            <a:ahLst/>
            <a:cxnLst/>
            <a:rect l="l" t="t" r="r" b="b"/>
            <a:pathLst>
              <a:path w="575309" h="576579">
                <a:moveTo>
                  <a:pt x="0" y="0"/>
                </a:moveTo>
                <a:lnTo>
                  <a:pt x="574782" y="576565"/>
                </a:lnTo>
              </a:path>
            </a:pathLst>
          </a:custGeom>
          <a:ln w="6486">
            <a:solidFill>
              <a:srgbClr val="000000"/>
            </a:solidFill>
          </a:ln>
        </p:spPr>
        <p:txBody>
          <a:bodyPr wrap="square" lIns="0" tIns="0" rIns="0" bIns="0" rtlCol="0"/>
          <a:lstStyle/>
          <a:p>
            <a:endParaRPr sz="1800"/>
          </a:p>
        </p:txBody>
      </p:sp>
      <p:sp>
        <p:nvSpPr>
          <p:cNvPr id="106" name="object 106"/>
          <p:cNvSpPr/>
          <p:nvPr/>
        </p:nvSpPr>
        <p:spPr>
          <a:xfrm>
            <a:off x="5568195" y="3236606"/>
            <a:ext cx="426720" cy="432435"/>
          </a:xfrm>
          <a:custGeom>
            <a:avLst/>
            <a:gdLst/>
            <a:ahLst/>
            <a:cxnLst/>
            <a:rect l="l" t="t" r="r" b="b"/>
            <a:pathLst>
              <a:path w="568959" h="576579">
                <a:moveTo>
                  <a:pt x="0" y="0"/>
                </a:moveTo>
                <a:lnTo>
                  <a:pt x="568574" y="576565"/>
                </a:lnTo>
              </a:path>
            </a:pathLst>
          </a:custGeom>
          <a:ln w="6487">
            <a:solidFill>
              <a:srgbClr val="000000"/>
            </a:solidFill>
          </a:ln>
        </p:spPr>
        <p:txBody>
          <a:bodyPr wrap="square" lIns="0" tIns="0" rIns="0" bIns="0" rtlCol="0"/>
          <a:lstStyle/>
          <a:p>
            <a:endParaRPr sz="1800"/>
          </a:p>
        </p:txBody>
      </p:sp>
      <p:sp>
        <p:nvSpPr>
          <p:cNvPr id="107" name="object 107"/>
          <p:cNvSpPr/>
          <p:nvPr/>
        </p:nvSpPr>
        <p:spPr>
          <a:xfrm>
            <a:off x="5534528" y="3236606"/>
            <a:ext cx="426720" cy="432435"/>
          </a:xfrm>
          <a:custGeom>
            <a:avLst/>
            <a:gdLst/>
            <a:ahLst/>
            <a:cxnLst/>
            <a:rect l="l" t="t" r="r" b="b"/>
            <a:pathLst>
              <a:path w="568959" h="576579">
                <a:moveTo>
                  <a:pt x="0" y="0"/>
                </a:moveTo>
                <a:lnTo>
                  <a:pt x="568578" y="576565"/>
                </a:lnTo>
              </a:path>
            </a:pathLst>
          </a:custGeom>
          <a:ln w="6487">
            <a:solidFill>
              <a:srgbClr val="000000"/>
            </a:solidFill>
          </a:ln>
        </p:spPr>
        <p:txBody>
          <a:bodyPr wrap="square" lIns="0" tIns="0" rIns="0" bIns="0" rtlCol="0"/>
          <a:lstStyle/>
          <a:p>
            <a:endParaRPr sz="1800"/>
          </a:p>
        </p:txBody>
      </p:sp>
      <p:sp>
        <p:nvSpPr>
          <p:cNvPr id="108" name="object 108"/>
          <p:cNvSpPr/>
          <p:nvPr/>
        </p:nvSpPr>
        <p:spPr>
          <a:xfrm>
            <a:off x="5495963" y="3236606"/>
            <a:ext cx="431483" cy="432435"/>
          </a:xfrm>
          <a:custGeom>
            <a:avLst/>
            <a:gdLst/>
            <a:ahLst/>
            <a:cxnLst/>
            <a:rect l="l" t="t" r="r" b="b"/>
            <a:pathLst>
              <a:path w="575309" h="576579">
                <a:moveTo>
                  <a:pt x="0" y="0"/>
                </a:moveTo>
                <a:lnTo>
                  <a:pt x="574784" y="576565"/>
                </a:lnTo>
              </a:path>
            </a:pathLst>
          </a:custGeom>
          <a:ln w="6486">
            <a:solidFill>
              <a:srgbClr val="000000"/>
            </a:solidFill>
          </a:ln>
        </p:spPr>
        <p:txBody>
          <a:bodyPr wrap="square" lIns="0" tIns="0" rIns="0" bIns="0" rtlCol="0"/>
          <a:lstStyle/>
          <a:p>
            <a:endParaRPr sz="1800"/>
          </a:p>
        </p:txBody>
      </p:sp>
      <p:sp>
        <p:nvSpPr>
          <p:cNvPr id="109" name="object 109"/>
          <p:cNvSpPr/>
          <p:nvPr/>
        </p:nvSpPr>
        <p:spPr>
          <a:xfrm>
            <a:off x="5462086" y="3236606"/>
            <a:ext cx="426720" cy="432435"/>
          </a:xfrm>
          <a:custGeom>
            <a:avLst/>
            <a:gdLst/>
            <a:ahLst/>
            <a:cxnLst/>
            <a:rect l="l" t="t" r="r" b="b"/>
            <a:pathLst>
              <a:path w="568959" h="576579">
                <a:moveTo>
                  <a:pt x="0" y="0"/>
                </a:moveTo>
                <a:lnTo>
                  <a:pt x="568577" y="576565"/>
                </a:lnTo>
              </a:path>
            </a:pathLst>
          </a:custGeom>
          <a:ln w="6487">
            <a:solidFill>
              <a:srgbClr val="000000"/>
            </a:solidFill>
          </a:ln>
        </p:spPr>
        <p:txBody>
          <a:bodyPr wrap="square" lIns="0" tIns="0" rIns="0" bIns="0" rtlCol="0"/>
          <a:lstStyle/>
          <a:p>
            <a:endParaRPr sz="1800"/>
          </a:p>
        </p:txBody>
      </p:sp>
      <p:sp>
        <p:nvSpPr>
          <p:cNvPr id="110" name="object 110"/>
          <p:cNvSpPr/>
          <p:nvPr/>
        </p:nvSpPr>
        <p:spPr>
          <a:xfrm>
            <a:off x="5462086" y="3270816"/>
            <a:ext cx="392906" cy="398621"/>
          </a:xfrm>
          <a:custGeom>
            <a:avLst/>
            <a:gdLst/>
            <a:ahLst/>
            <a:cxnLst/>
            <a:rect l="l" t="t" r="r" b="b"/>
            <a:pathLst>
              <a:path w="523875" h="531495">
                <a:moveTo>
                  <a:pt x="0" y="0"/>
                </a:moveTo>
                <a:lnTo>
                  <a:pt x="523409" y="530952"/>
                </a:lnTo>
              </a:path>
            </a:pathLst>
          </a:custGeom>
          <a:ln w="6487">
            <a:solidFill>
              <a:srgbClr val="000000"/>
            </a:solidFill>
          </a:ln>
        </p:spPr>
        <p:txBody>
          <a:bodyPr wrap="square" lIns="0" tIns="0" rIns="0" bIns="0" rtlCol="0"/>
          <a:lstStyle/>
          <a:p>
            <a:endParaRPr sz="1800"/>
          </a:p>
        </p:txBody>
      </p:sp>
      <p:sp>
        <p:nvSpPr>
          <p:cNvPr id="111" name="object 111"/>
          <p:cNvSpPr/>
          <p:nvPr/>
        </p:nvSpPr>
        <p:spPr>
          <a:xfrm>
            <a:off x="5462086" y="3310075"/>
            <a:ext cx="359093" cy="359093"/>
          </a:xfrm>
          <a:custGeom>
            <a:avLst/>
            <a:gdLst/>
            <a:ahLst/>
            <a:cxnLst/>
            <a:rect l="l" t="t" r="r" b="b"/>
            <a:pathLst>
              <a:path w="478790" h="478789">
                <a:moveTo>
                  <a:pt x="0" y="0"/>
                </a:moveTo>
                <a:lnTo>
                  <a:pt x="478466" y="478605"/>
                </a:lnTo>
              </a:path>
            </a:pathLst>
          </a:custGeom>
          <a:ln w="6486">
            <a:solidFill>
              <a:srgbClr val="000000"/>
            </a:solidFill>
          </a:ln>
        </p:spPr>
        <p:txBody>
          <a:bodyPr wrap="square" lIns="0" tIns="0" rIns="0" bIns="0" rtlCol="0"/>
          <a:lstStyle/>
          <a:p>
            <a:endParaRPr sz="1800"/>
          </a:p>
        </p:txBody>
      </p:sp>
      <p:sp>
        <p:nvSpPr>
          <p:cNvPr id="112" name="object 112"/>
          <p:cNvSpPr/>
          <p:nvPr/>
        </p:nvSpPr>
        <p:spPr>
          <a:xfrm>
            <a:off x="5462086" y="3344285"/>
            <a:ext cx="320516" cy="324803"/>
          </a:xfrm>
          <a:custGeom>
            <a:avLst/>
            <a:gdLst/>
            <a:ahLst/>
            <a:cxnLst/>
            <a:rect l="l" t="t" r="r" b="b"/>
            <a:pathLst>
              <a:path w="427354" h="433070">
                <a:moveTo>
                  <a:pt x="0" y="0"/>
                </a:moveTo>
                <a:lnTo>
                  <a:pt x="427100" y="432992"/>
                </a:lnTo>
              </a:path>
            </a:pathLst>
          </a:custGeom>
          <a:ln w="6487">
            <a:solidFill>
              <a:srgbClr val="000000"/>
            </a:solidFill>
          </a:ln>
        </p:spPr>
        <p:txBody>
          <a:bodyPr wrap="square" lIns="0" tIns="0" rIns="0" bIns="0" rtlCol="0"/>
          <a:lstStyle/>
          <a:p>
            <a:endParaRPr sz="1800"/>
          </a:p>
        </p:txBody>
      </p:sp>
      <p:sp>
        <p:nvSpPr>
          <p:cNvPr id="113" name="object 113"/>
          <p:cNvSpPr/>
          <p:nvPr/>
        </p:nvSpPr>
        <p:spPr>
          <a:xfrm>
            <a:off x="5462086" y="3378504"/>
            <a:ext cx="286703" cy="290989"/>
          </a:xfrm>
          <a:custGeom>
            <a:avLst/>
            <a:gdLst/>
            <a:ahLst/>
            <a:cxnLst/>
            <a:rect l="l" t="t" r="r" b="b"/>
            <a:pathLst>
              <a:path w="382270" h="387985">
                <a:moveTo>
                  <a:pt x="0" y="0"/>
                </a:moveTo>
                <a:lnTo>
                  <a:pt x="381932" y="387368"/>
                </a:lnTo>
              </a:path>
            </a:pathLst>
          </a:custGeom>
          <a:ln w="6487">
            <a:solidFill>
              <a:srgbClr val="000000"/>
            </a:solidFill>
          </a:ln>
        </p:spPr>
        <p:txBody>
          <a:bodyPr wrap="square" lIns="0" tIns="0" rIns="0" bIns="0" rtlCol="0"/>
          <a:lstStyle/>
          <a:p>
            <a:endParaRPr sz="1800"/>
          </a:p>
        </p:txBody>
      </p:sp>
      <p:sp>
        <p:nvSpPr>
          <p:cNvPr id="114" name="object 114"/>
          <p:cNvSpPr/>
          <p:nvPr/>
        </p:nvSpPr>
        <p:spPr>
          <a:xfrm>
            <a:off x="5462086" y="3417764"/>
            <a:ext cx="252889" cy="251460"/>
          </a:xfrm>
          <a:custGeom>
            <a:avLst/>
            <a:gdLst/>
            <a:ahLst/>
            <a:cxnLst/>
            <a:rect l="l" t="t" r="r" b="b"/>
            <a:pathLst>
              <a:path w="337184" h="335279">
                <a:moveTo>
                  <a:pt x="0" y="0"/>
                </a:moveTo>
                <a:lnTo>
                  <a:pt x="336683" y="335021"/>
                </a:lnTo>
              </a:path>
            </a:pathLst>
          </a:custGeom>
          <a:ln w="6486">
            <a:solidFill>
              <a:srgbClr val="000000"/>
            </a:solidFill>
          </a:ln>
        </p:spPr>
        <p:txBody>
          <a:bodyPr wrap="square" lIns="0" tIns="0" rIns="0" bIns="0" rtlCol="0"/>
          <a:lstStyle/>
          <a:p>
            <a:endParaRPr sz="1800"/>
          </a:p>
        </p:txBody>
      </p:sp>
      <p:sp>
        <p:nvSpPr>
          <p:cNvPr id="115" name="object 115"/>
          <p:cNvSpPr/>
          <p:nvPr/>
        </p:nvSpPr>
        <p:spPr>
          <a:xfrm>
            <a:off x="5462086" y="3451973"/>
            <a:ext cx="214313" cy="217170"/>
          </a:xfrm>
          <a:custGeom>
            <a:avLst/>
            <a:gdLst/>
            <a:ahLst/>
            <a:cxnLst/>
            <a:rect l="l" t="t" r="r" b="b"/>
            <a:pathLst>
              <a:path w="285750" h="289560">
                <a:moveTo>
                  <a:pt x="0" y="0"/>
                </a:moveTo>
                <a:lnTo>
                  <a:pt x="285341" y="289408"/>
                </a:lnTo>
              </a:path>
            </a:pathLst>
          </a:custGeom>
          <a:ln w="6487">
            <a:solidFill>
              <a:srgbClr val="000000"/>
            </a:solidFill>
          </a:ln>
        </p:spPr>
        <p:txBody>
          <a:bodyPr wrap="square" lIns="0" tIns="0" rIns="0" bIns="0" rtlCol="0"/>
          <a:lstStyle/>
          <a:p>
            <a:endParaRPr sz="1800"/>
          </a:p>
        </p:txBody>
      </p:sp>
      <p:sp>
        <p:nvSpPr>
          <p:cNvPr id="116" name="object 116"/>
          <p:cNvSpPr/>
          <p:nvPr/>
        </p:nvSpPr>
        <p:spPr>
          <a:xfrm>
            <a:off x="5459653" y="3483758"/>
            <a:ext cx="185207" cy="187704"/>
          </a:xfrm>
          <a:prstGeom prst="rect">
            <a:avLst/>
          </a:prstGeom>
          <a:blipFill>
            <a:blip r:embed="rId4" cstate="print"/>
            <a:stretch>
              <a:fillRect/>
            </a:stretch>
          </a:blipFill>
        </p:spPr>
        <p:txBody>
          <a:bodyPr wrap="square" lIns="0" tIns="0" rIns="0" bIns="0" rtlCol="0"/>
          <a:lstStyle/>
          <a:p>
            <a:endParaRPr sz="1800"/>
          </a:p>
        </p:txBody>
      </p:sp>
      <p:graphicFrame>
        <p:nvGraphicFramePr>
          <p:cNvPr id="117" name="object 117"/>
          <p:cNvGraphicFramePr>
            <a:graphicFrameLocks noGrp="1"/>
          </p:cNvGraphicFramePr>
          <p:nvPr/>
        </p:nvGraphicFramePr>
        <p:xfrm>
          <a:off x="5455539" y="2296288"/>
          <a:ext cx="971550" cy="1368266"/>
        </p:xfrm>
        <a:graphic>
          <a:graphicData uri="http://schemas.openxmlformats.org/drawingml/2006/table">
            <a:tbl>
              <a:tblPr firstRow="1" bandRow="1">
                <a:tableStyleId>{2D5ABB26-0587-4C30-8999-92F81FD0307C}</a:tableStyleId>
              </a:tblPr>
              <a:tblGrid>
                <a:gridCol w="971550">
                  <a:extLst>
                    <a:ext uri="{9D8B030D-6E8A-4147-A177-3AD203B41FA5}">
                      <a16:colId xmlns:a16="http://schemas.microsoft.com/office/drawing/2014/main" val="20000"/>
                    </a:ext>
                  </a:extLst>
                </a:gridCol>
              </a:tblGrid>
              <a:tr h="496729">
                <a:tc>
                  <a:txBody>
                    <a:bodyPr/>
                    <a:lstStyle/>
                    <a:p>
                      <a:pPr marL="10160" algn="ctr">
                        <a:lnSpc>
                          <a:spcPct val="100000"/>
                        </a:lnSpc>
                        <a:spcBef>
                          <a:spcPts val="1670"/>
                        </a:spcBef>
                      </a:pPr>
                      <a:r>
                        <a:rPr sz="1200" spc="5" dirty="0">
                          <a:latin typeface="Arial"/>
                          <a:cs typeface="Arial"/>
                        </a:rPr>
                        <a:t>Hash</a:t>
                      </a:r>
                      <a:r>
                        <a:rPr sz="1200" spc="7" baseline="-27777" dirty="0">
                          <a:latin typeface="Arial"/>
                          <a:cs typeface="Arial"/>
                        </a:rPr>
                        <a:t>12</a:t>
                      </a:r>
                      <a:endParaRPr sz="1200" baseline="-27777">
                        <a:latin typeface="Arial"/>
                        <a:cs typeface="Arial"/>
                      </a:endParaRPr>
                    </a:p>
                  </a:txBody>
                  <a:tcPr marL="0" marR="0" marT="159068" marB="0">
                    <a:lnL w="9525">
                      <a:solidFill>
                        <a:srgbClr val="0000FF"/>
                      </a:solidFill>
                      <a:prstDash val="solid"/>
                    </a:lnL>
                    <a:solidFill>
                      <a:srgbClr val="00FFFF"/>
                    </a:solidFill>
                  </a:tcPr>
                </a:tc>
                <a:extLst>
                  <a:ext uri="{0D108BD9-81ED-4DB2-BD59-A6C34878D82A}">
                    <a16:rowId xmlns:a16="http://schemas.microsoft.com/office/drawing/2014/main" val="10000"/>
                  </a:ext>
                </a:extLst>
              </a:tr>
              <a:tr h="436721">
                <a:tc>
                  <a:txBody>
                    <a:bodyPr/>
                    <a:lstStyle/>
                    <a:p>
                      <a:pPr marL="10160" algn="ctr">
                        <a:lnSpc>
                          <a:spcPct val="100000"/>
                        </a:lnSpc>
                        <a:spcBef>
                          <a:spcPts val="1350"/>
                        </a:spcBef>
                      </a:pPr>
                      <a:r>
                        <a:rPr sz="1200" i="1" spc="5" dirty="0">
                          <a:latin typeface="Arial"/>
                          <a:cs typeface="Arial"/>
                        </a:rPr>
                        <a:t>Nonce</a:t>
                      </a:r>
                      <a:r>
                        <a:rPr sz="1200" i="1" spc="7" baseline="-27777" dirty="0">
                          <a:latin typeface="Arial"/>
                          <a:cs typeface="Arial"/>
                        </a:rPr>
                        <a:t>13</a:t>
                      </a:r>
                      <a:endParaRPr sz="1200" baseline="-27777">
                        <a:latin typeface="Arial"/>
                        <a:cs typeface="Arial"/>
                      </a:endParaRPr>
                    </a:p>
                  </a:txBody>
                  <a:tcPr marL="0" marR="0" marT="128588" marB="0">
                    <a:lnL w="9525">
                      <a:solidFill>
                        <a:srgbClr val="808080"/>
                      </a:solidFill>
                      <a:prstDash val="solid"/>
                    </a:lnL>
                    <a:lnB w="9525">
                      <a:solidFill>
                        <a:srgbClr val="808080"/>
                      </a:solidFill>
                      <a:prstDash val="solid"/>
                    </a:lnB>
                    <a:solidFill>
                      <a:srgbClr val="FFFF00"/>
                    </a:solidFill>
                  </a:tcPr>
                </a:tc>
                <a:extLst>
                  <a:ext uri="{0D108BD9-81ED-4DB2-BD59-A6C34878D82A}">
                    <a16:rowId xmlns:a16="http://schemas.microsoft.com/office/drawing/2014/main" val="10001"/>
                  </a:ext>
                </a:extLst>
              </a:tr>
              <a:tr h="434816">
                <a:tc>
                  <a:txBody>
                    <a:bodyPr/>
                    <a:lstStyle/>
                    <a:p>
                      <a:pPr marL="305435">
                        <a:lnSpc>
                          <a:spcPts val="1700"/>
                        </a:lnSpc>
                        <a:spcBef>
                          <a:spcPts val="950"/>
                        </a:spcBef>
                      </a:pPr>
                      <a:r>
                        <a:rPr sz="1200" b="1" spc="-20" dirty="0">
                          <a:latin typeface="Arial"/>
                          <a:cs typeface="Arial"/>
                        </a:rPr>
                        <a:t>Trans</a:t>
                      </a:r>
                      <a:endParaRPr sz="1200">
                        <a:latin typeface="Arial"/>
                        <a:cs typeface="Arial"/>
                      </a:endParaRPr>
                    </a:p>
                    <a:p>
                      <a:pPr marL="858519">
                        <a:lnSpc>
                          <a:spcPts val="860"/>
                        </a:lnSpc>
                      </a:pPr>
                      <a:r>
                        <a:rPr sz="700" b="1" spc="-25" dirty="0">
                          <a:latin typeface="Arial"/>
                          <a:cs typeface="Arial"/>
                        </a:rPr>
                        <a:t>13</a:t>
                      </a:r>
                      <a:endParaRPr sz="700">
                        <a:latin typeface="Arial"/>
                        <a:cs typeface="Arial"/>
                      </a:endParaRPr>
                    </a:p>
                  </a:txBody>
                  <a:tcPr marL="0" marR="0" marT="90488" marB="0">
                    <a:lnL w="9525">
                      <a:solidFill>
                        <a:srgbClr val="000000"/>
                      </a:solidFill>
                      <a:prstDash val="solid"/>
                    </a:lnL>
                    <a:lnT w="9525">
                      <a:solidFill>
                        <a:srgbClr val="808080"/>
                      </a:solidFill>
                      <a:prstDash val="solid"/>
                    </a:lnT>
                  </a:tcPr>
                </a:tc>
                <a:extLst>
                  <a:ext uri="{0D108BD9-81ED-4DB2-BD59-A6C34878D82A}">
                    <a16:rowId xmlns:a16="http://schemas.microsoft.com/office/drawing/2014/main" val="10002"/>
                  </a:ext>
                </a:extLst>
              </a:tr>
            </a:tbl>
          </a:graphicData>
        </a:graphic>
      </p:graphicFrame>
      <p:sp>
        <p:nvSpPr>
          <p:cNvPr id="118" name="object 118"/>
          <p:cNvSpPr/>
          <p:nvPr/>
        </p:nvSpPr>
        <p:spPr>
          <a:xfrm>
            <a:off x="1901952" y="2299717"/>
            <a:ext cx="61436" cy="1431131"/>
          </a:xfrm>
          <a:custGeom>
            <a:avLst/>
            <a:gdLst/>
            <a:ahLst/>
            <a:cxnLst/>
            <a:rect l="l" t="t" r="r" b="b"/>
            <a:pathLst>
              <a:path w="81914" h="1908175">
                <a:moveTo>
                  <a:pt x="7874" y="0"/>
                </a:moveTo>
                <a:lnTo>
                  <a:pt x="0" y="0"/>
                </a:lnTo>
                <a:lnTo>
                  <a:pt x="0" y="141350"/>
                </a:lnTo>
                <a:lnTo>
                  <a:pt x="4190" y="141350"/>
                </a:lnTo>
                <a:lnTo>
                  <a:pt x="7238" y="141732"/>
                </a:lnTo>
                <a:lnTo>
                  <a:pt x="17906" y="153542"/>
                </a:lnTo>
                <a:lnTo>
                  <a:pt x="18922" y="155448"/>
                </a:lnTo>
                <a:lnTo>
                  <a:pt x="19557" y="157734"/>
                </a:lnTo>
                <a:lnTo>
                  <a:pt x="20193" y="160274"/>
                </a:lnTo>
                <a:lnTo>
                  <a:pt x="20955" y="162940"/>
                </a:lnTo>
                <a:lnTo>
                  <a:pt x="21208" y="165862"/>
                </a:lnTo>
                <a:lnTo>
                  <a:pt x="21843" y="168783"/>
                </a:lnTo>
                <a:lnTo>
                  <a:pt x="22478" y="172085"/>
                </a:lnTo>
                <a:lnTo>
                  <a:pt x="22859" y="175640"/>
                </a:lnTo>
                <a:lnTo>
                  <a:pt x="23240" y="179577"/>
                </a:lnTo>
                <a:lnTo>
                  <a:pt x="23875" y="183896"/>
                </a:lnTo>
                <a:lnTo>
                  <a:pt x="24511" y="192659"/>
                </a:lnTo>
                <a:lnTo>
                  <a:pt x="25526" y="202819"/>
                </a:lnTo>
                <a:lnTo>
                  <a:pt x="26162" y="213867"/>
                </a:lnTo>
                <a:lnTo>
                  <a:pt x="26415" y="225678"/>
                </a:lnTo>
                <a:lnTo>
                  <a:pt x="27050" y="238760"/>
                </a:lnTo>
                <a:lnTo>
                  <a:pt x="27812" y="270001"/>
                </a:lnTo>
                <a:lnTo>
                  <a:pt x="28458" y="325882"/>
                </a:lnTo>
                <a:lnTo>
                  <a:pt x="30352" y="505206"/>
                </a:lnTo>
                <a:lnTo>
                  <a:pt x="30733" y="607695"/>
                </a:lnTo>
                <a:lnTo>
                  <a:pt x="31408" y="655701"/>
                </a:lnTo>
                <a:lnTo>
                  <a:pt x="32003" y="694309"/>
                </a:lnTo>
                <a:lnTo>
                  <a:pt x="33908" y="764794"/>
                </a:lnTo>
                <a:lnTo>
                  <a:pt x="36956" y="819023"/>
                </a:lnTo>
                <a:lnTo>
                  <a:pt x="40541" y="863346"/>
                </a:lnTo>
                <a:lnTo>
                  <a:pt x="45338" y="902588"/>
                </a:lnTo>
                <a:lnTo>
                  <a:pt x="54863" y="953262"/>
                </a:lnTo>
                <a:lnTo>
                  <a:pt x="58419" y="967866"/>
                </a:lnTo>
                <a:lnTo>
                  <a:pt x="56133" y="976376"/>
                </a:lnTo>
                <a:lnTo>
                  <a:pt x="53593" y="985520"/>
                </a:lnTo>
                <a:lnTo>
                  <a:pt x="51307" y="995299"/>
                </a:lnTo>
                <a:lnTo>
                  <a:pt x="49275" y="1006094"/>
                </a:lnTo>
                <a:lnTo>
                  <a:pt x="46989" y="1017524"/>
                </a:lnTo>
                <a:lnTo>
                  <a:pt x="45338" y="1029588"/>
                </a:lnTo>
                <a:lnTo>
                  <a:pt x="43433" y="1042670"/>
                </a:lnTo>
                <a:lnTo>
                  <a:pt x="41782" y="1056386"/>
                </a:lnTo>
                <a:lnTo>
                  <a:pt x="40131" y="1071372"/>
                </a:lnTo>
                <a:lnTo>
                  <a:pt x="38862" y="1087374"/>
                </a:lnTo>
                <a:lnTo>
                  <a:pt x="37591" y="1104773"/>
                </a:lnTo>
                <a:lnTo>
                  <a:pt x="36194" y="1123314"/>
                </a:lnTo>
                <a:lnTo>
                  <a:pt x="35306" y="1143635"/>
                </a:lnTo>
                <a:lnTo>
                  <a:pt x="34175" y="1167384"/>
                </a:lnTo>
                <a:lnTo>
                  <a:pt x="33274" y="1187323"/>
                </a:lnTo>
                <a:lnTo>
                  <a:pt x="32638" y="1211452"/>
                </a:lnTo>
                <a:lnTo>
                  <a:pt x="32000" y="1233677"/>
                </a:lnTo>
                <a:lnTo>
                  <a:pt x="31609" y="1263141"/>
                </a:lnTo>
                <a:lnTo>
                  <a:pt x="30987" y="1336928"/>
                </a:lnTo>
                <a:lnTo>
                  <a:pt x="30352" y="1561846"/>
                </a:lnTo>
                <a:lnTo>
                  <a:pt x="30352" y="1593214"/>
                </a:lnTo>
                <a:lnTo>
                  <a:pt x="30099" y="1621663"/>
                </a:lnTo>
                <a:lnTo>
                  <a:pt x="29082" y="1669288"/>
                </a:lnTo>
                <a:lnTo>
                  <a:pt x="27050" y="1712722"/>
                </a:lnTo>
                <a:lnTo>
                  <a:pt x="26796" y="1718945"/>
                </a:lnTo>
                <a:lnTo>
                  <a:pt x="26162" y="1724914"/>
                </a:lnTo>
                <a:lnTo>
                  <a:pt x="25526" y="1729739"/>
                </a:lnTo>
                <a:lnTo>
                  <a:pt x="24764" y="1734312"/>
                </a:lnTo>
                <a:lnTo>
                  <a:pt x="23494" y="1742186"/>
                </a:lnTo>
                <a:lnTo>
                  <a:pt x="22478" y="1745742"/>
                </a:lnTo>
                <a:lnTo>
                  <a:pt x="21589" y="1749044"/>
                </a:lnTo>
                <a:lnTo>
                  <a:pt x="20574" y="1752219"/>
                </a:lnTo>
                <a:lnTo>
                  <a:pt x="19557" y="1754886"/>
                </a:lnTo>
                <a:lnTo>
                  <a:pt x="18287" y="1757172"/>
                </a:lnTo>
                <a:lnTo>
                  <a:pt x="16001" y="1761363"/>
                </a:lnTo>
                <a:lnTo>
                  <a:pt x="13081" y="1764030"/>
                </a:lnTo>
                <a:lnTo>
                  <a:pt x="10159" y="1765935"/>
                </a:lnTo>
                <a:lnTo>
                  <a:pt x="6476" y="1766697"/>
                </a:lnTo>
                <a:lnTo>
                  <a:pt x="2286" y="1766697"/>
                </a:lnTo>
                <a:lnTo>
                  <a:pt x="2286" y="1907667"/>
                </a:lnTo>
                <a:lnTo>
                  <a:pt x="10159" y="1907667"/>
                </a:lnTo>
                <a:lnTo>
                  <a:pt x="13334" y="1907413"/>
                </a:lnTo>
                <a:lnTo>
                  <a:pt x="35306" y="1874774"/>
                </a:lnTo>
                <a:lnTo>
                  <a:pt x="37211" y="1867535"/>
                </a:lnTo>
                <a:lnTo>
                  <a:pt x="38862" y="1859407"/>
                </a:lnTo>
                <a:lnTo>
                  <a:pt x="40512" y="1850263"/>
                </a:lnTo>
                <a:lnTo>
                  <a:pt x="41782" y="1840484"/>
                </a:lnTo>
                <a:lnTo>
                  <a:pt x="43052" y="1829689"/>
                </a:lnTo>
                <a:lnTo>
                  <a:pt x="44450" y="1818259"/>
                </a:lnTo>
                <a:lnTo>
                  <a:pt x="48640" y="1765045"/>
                </a:lnTo>
                <a:lnTo>
                  <a:pt x="50672" y="1724914"/>
                </a:lnTo>
                <a:lnTo>
                  <a:pt x="52196" y="1680464"/>
                </a:lnTo>
                <a:lnTo>
                  <a:pt x="52958" y="1656969"/>
                </a:lnTo>
                <a:lnTo>
                  <a:pt x="53593" y="1567814"/>
                </a:lnTo>
                <a:lnTo>
                  <a:pt x="53847" y="1417954"/>
                </a:lnTo>
                <a:lnTo>
                  <a:pt x="53847" y="1333373"/>
                </a:lnTo>
                <a:lnTo>
                  <a:pt x="54504" y="1261490"/>
                </a:lnTo>
                <a:lnTo>
                  <a:pt x="54870" y="1233424"/>
                </a:lnTo>
                <a:lnTo>
                  <a:pt x="55499" y="1207897"/>
                </a:lnTo>
                <a:lnTo>
                  <a:pt x="55880" y="1186052"/>
                </a:lnTo>
                <a:lnTo>
                  <a:pt x="56514" y="1167384"/>
                </a:lnTo>
                <a:lnTo>
                  <a:pt x="57531" y="1151382"/>
                </a:lnTo>
                <a:lnTo>
                  <a:pt x="58165" y="1136396"/>
                </a:lnTo>
                <a:lnTo>
                  <a:pt x="59055" y="1122299"/>
                </a:lnTo>
                <a:lnTo>
                  <a:pt x="60451" y="1109345"/>
                </a:lnTo>
                <a:lnTo>
                  <a:pt x="61340" y="1097534"/>
                </a:lnTo>
                <a:lnTo>
                  <a:pt x="62991" y="1086485"/>
                </a:lnTo>
                <a:lnTo>
                  <a:pt x="64388" y="1076325"/>
                </a:lnTo>
                <a:lnTo>
                  <a:pt x="65912" y="1067562"/>
                </a:lnTo>
                <a:lnTo>
                  <a:pt x="81914" y="1031621"/>
                </a:lnTo>
                <a:lnTo>
                  <a:pt x="81914" y="890142"/>
                </a:lnTo>
                <a:lnTo>
                  <a:pt x="69595" y="870203"/>
                </a:lnTo>
                <a:lnTo>
                  <a:pt x="67563" y="863346"/>
                </a:lnTo>
                <a:lnTo>
                  <a:pt x="61721" y="825246"/>
                </a:lnTo>
                <a:lnTo>
                  <a:pt x="58419" y="785367"/>
                </a:lnTo>
                <a:lnTo>
                  <a:pt x="56133" y="734695"/>
                </a:lnTo>
                <a:lnTo>
                  <a:pt x="54228" y="655701"/>
                </a:lnTo>
                <a:lnTo>
                  <a:pt x="53212" y="584581"/>
                </a:lnTo>
                <a:lnTo>
                  <a:pt x="51297" y="324865"/>
                </a:lnTo>
                <a:lnTo>
                  <a:pt x="50672" y="263525"/>
                </a:lnTo>
                <a:lnTo>
                  <a:pt x="49656" y="217804"/>
                </a:lnTo>
                <a:lnTo>
                  <a:pt x="48331" y="179577"/>
                </a:lnTo>
                <a:lnTo>
                  <a:pt x="45719" y="130301"/>
                </a:lnTo>
                <a:lnTo>
                  <a:pt x="41528" y="84962"/>
                </a:lnTo>
                <a:lnTo>
                  <a:pt x="40131" y="74802"/>
                </a:lnTo>
                <a:lnTo>
                  <a:pt x="39243" y="65277"/>
                </a:lnTo>
                <a:lnTo>
                  <a:pt x="37591" y="56514"/>
                </a:lnTo>
                <a:lnTo>
                  <a:pt x="36194" y="48387"/>
                </a:lnTo>
                <a:lnTo>
                  <a:pt x="34670" y="40766"/>
                </a:lnTo>
                <a:lnTo>
                  <a:pt x="20574" y="5207"/>
                </a:lnTo>
                <a:lnTo>
                  <a:pt x="11049" y="381"/>
                </a:lnTo>
                <a:lnTo>
                  <a:pt x="7874" y="0"/>
                </a:lnTo>
                <a:close/>
              </a:path>
            </a:pathLst>
          </a:custGeom>
          <a:solidFill>
            <a:srgbClr val="000000"/>
          </a:solidFill>
        </p:spPr>
        <p:txBody>
          <a:bodyPr wrap="square" lIns="0" tIns="0" rIns="0" bIns="0" rtlCol="0"/>
          <a:lstStyle/>
          <a:p>
            <a:endParaRPr sz="1800"/>
          </a:p>
        </p:txBody>
      </p:sp>
      <p:sp>
        <p:nvSpPr>
          <p:cNvPr id="119" name="object 119"/>
          <p:cNvSpPr txBox="1"/>
          <p:nvPr/>
        </p:nvSpPr>
        <p:spPr>
          <a:xfrm>
            <a:off x="1985200" y="2828067"/>
            <a:ext cx="119063" cy="177036"/>
          </a:xfrm>
          <a:prstGeom prst="rect">
            <a:avLst/>
          </a:prstGeom>
        </p:spPr>
        <p:txBody>
          <a:bodyPr vert="horz" wrap="square" lIns="0" tIns="9525" rIns="0" bIns="0" rtlCol="0">
            <a:spAutoFit/>
          </a:bodyPr>
          <a:lstStyle/>
          <a:p>
            <a:pPr marL="9525">
              <a:spcBef>
                <a:spcPts val="75"/>
              </a:spcBef>
            </a:pPr>
            <a:r>
              <a:rPr sz="1088" i="1" dirty="0">
                <a:latin typeface="Arial"/>
                <a:cs typeface="Arial"/>
              </a:rPr>
              <a:t>H</a:t>
            </a:r>
            <a:endParaRPr sz="1088">
              <a:latin typeface="Arial"/>
              <a:cs typeface="Arial"/>
            </a:endParaRPr>
          </a:p>
        </p:txBody>
      </p:sp>
      <p:sp>
        <p:nvSpPr>
          <p:cNvPr id="120" name="object 120"/>
          <p:cNvSpPr/>
          <p:nvPr/>
        </p:nvSpPr>
        <p:spPr>
          <a:xfrm>
            <a:off x="2130551" y="2520315"/>
            <a:ext cx="274320" cy="502444"/>
          </a:xfrm>
          <a:custGeom>
            <a:avLst/>
            <a:gdLst/>
            <a:ahLst/>
            <a:cxnLst/>
            <a:rect l="l" t="t" r="r" b="b"/>
            <a:pathLst>
              <a:path w="365760" h="669925">
                <a:moveTo>
                  <a:pt x="176530" y="656716"/>
                </a:moveTo>
                <a:lnTo>
                  <a:pt x="0" y="656716"/>
                </a:lnTo>
                <a:lnTo>
                  <a:pt x="0" y="669416"/>
                </a:lnTo>
                <a:lnTo>
                  <a:pt x="186436" y="669416"/>
                </a:lnTo>
                <a:lnTo>
                  <a:pt x="189230" y="666622"/>
                </a:lnTo>
                <a:lnTo>
                  <a:pt x="189230" y="663066"/>
                </a:lnTo>
                <a:lnTo>
                  <a:pt x="176530" y="663066"/>
                </a:lnTo>
                <a:lnTo>
                  <a:pt x="176530" y="656716"/>
                </a:lnTo>
                <a:close/>
              </a:path>
              <a:path w="365760" h="669925">
                <a:moveTo>
                  <a:pt x="289559" y="31750"/>
                </a:moveTo>
                <a:lnTo>
                  <a:pt x="179450" y="31750"/>
                </a:lnTo>
                <a:lnTo>
                  <a:pt x="176530" y="34543"/>
                </a:lnTo>
                <a:lnTo>
                  <a:pt x="176530" y="663066"/>
                </a:lnTo>
                <a:lnTo>
                  <a:pt x="182880" y="656716"/>
                </a:lnTo>
                <a:lnTo>
                  <a:pt x="189230" y="656716"/>
                </a:lnTo>
                <a:lnTo>
                  <a:pt x="189230" y="44450"/>
                </a:lnTo>
                <a:lnTo>
                  <a:pt x="182880" y="44450"/>
                </a:lnTo>
                <a:lnTo>
                  <a:pt x="189230" y="38100"/>
                </a:lnTo>
                <a:lnTo>
                  <a:pt x="289559" y="38100"/>
                </a:lnTo>
                <a:lnTo>
                  <a:pt x="289559" y="31750"/>
                </a:lnTo>
                <a:close/>
              </a:path>
              <a:path w="365760" h="669925">
                <a:moveTo>
                  <a:pt x="189230" y="656716"/>
                </a:moveTo>
                <a:lnTo>
                  <a:pt x="182880" y="656716"/>
                </a:lnTo>
                <a:lnTo>
                  <a:pt x="176530" y="663066"/>
                </a:lnTo>
                <a:lnTo>
                  <a:pt x="189230" y="663066"/>
                </a:lnTo>
                <a:lnTo>
                  <a:pt x="189230" y="656716"/>
                </a:lnTo>
                <a:close/>
              </a:path>
              <a:path w="365760" h="669925">
                <a:moveTo>
                  <a:pt x="289559" y="0"/>
                </a:moveTo>
                <a:lnTo>
                  <a:pt x="289559" y="76200"/>
                </a:lnTo>
                <a:lnTo>
                  <a:pt x="353059" y="44450"/>
                </a:lnTo>
                <a:lnTo>
                  <a:pt x="302259" y="44450"/>
                </a:lnTo>
                <a:lnTo>
                  <a:pt x="302259" y="31750"/>
                </a:lnTo>
                <a:lnTo>
                  <a:pt x="353059" y="31750"/>
                </a:lnTo>
                <a:lnTo>
                  <a:pt x="289559" y="0"/>
                </a:lnTo>
                <a:close/>
              </a:path>
              <a:path w="365760" h="669925">
                <a:moveTo>
                  <a:pt x="189230" y="38100"/>
                </a:moveTo>
                <a:lnTo>
                  <a:pt x="182880" y="44450"/>
                </a:lnTo>
                <a:lnTo>
                  <a:pt x="189230" y="44450"/>
                </a:lnTo>
                <a:lnTo>
                  <a:pt x="189230" y="38100"/>
                </a:lnTo>
                <a:close/>
              </a:path>
              <a:path w="365760" h="669925">
                <a:moveTo>
                  <a:pt x="289559" y="38100"/>
                </a:moveTo>
                <a:lnTo>
                  <a:pt x="189230" y="38100"/>
                </a:lnTo>
                <a:lnTo>
                  <a:pt x="189230" y="44450"/>
                </a:lnTo>
                <a:lnTo>
                  <a:pt x="289559" y="44450"/>
                </a:lnTo>
                <a:lnTo>
                  <a:pt x="289559" y="38100"/>
                </a:lnTo>
                <a:close/>
              </a:path>
              <a:path w="365760" h="669925">
                <a:moveTo>
                  <a:pt x="353059" y="31750"/>
                </a:moveTo>
                <a:lnTo>
                  <a:pt x="302259" y="31750"/>
                </a:lnTo>
                <a:lnTo>
                  <a:pt x="302259" y="44450"/>
                </a:lnTo>
                <a:lnTo>
                  <a:pt x="353059" y="44450"/>
                </a:lnTo>
                <a:lnTo>
                  <a:pt x="365759" y="38100"/>
                </a:lnTo>
                <a:lnTo>
                  <a:pt x="353059" y="31750"/>
                </a:lnTo>
                <a:close/>
              </a:path>
            </a:pathLst>
          </a:custGeom>
          <a:solidFill>
            <a:srgbClr val="808080"/>
          </a:solidFill>
        </p:spPr>
        <p:txBody>
          <a:bodyPr wrap="square" lIns="0" tIns="0" rIns="0" bIns="0" rtlCol="0"/>
          <a:lstStyle/>
          <a:p>
            <a:endParaRPr sz="1800"/>
          </a:p>
        </p:txBody>
      </p:sp>
      <p:sp>
        <p:nvSpPr>
          <p:cNvPr id="121" name="object 121"/>
          <p:cNvSpPr txBox="1"/>
          <p:nvPr/>
        </p:nvSpPr>
        <p:spPr>
          <a:xfrm>
            <a:off x="1660207" y="2727770"/>
            <a:ext cx="149543" cy="197170"/>
          </a:xfrm>
          <a:prstGeom prst="rect">
            <a:avLst/>
          </a:prstGeom>
        </p:spPr>
        <p:txBody>
          <a:bodyPr vert="horz" wrap="square" lIns="0" tIns="12383" rIns="0" bIns="0" rtlCol="0">
            <a:spAutoFit/>
          </a:bodyPr>
          <a:lstStyle/>
          <a:p>
            <a:pPr marL="9525">
              <a:spcBef>
                <a:spcPts val="98"/>
              </a:spcBef>
            </a:pPr>
            <a:r>
              <a:rPr sz="1200" dirty="0">
                <a:latin typeface="Arial"/>
                <a:cs typeface="Arial"/>
              </a:rPr>
              <a:t>...</a:t>
            </a:r>
            <a:endParaRPr sz="1200">
              <a:latin typeface="Arial"/>
              <a:cs typeface="Arial"/>
            </a:endParaRPr>
          </a:p>
        </p:txBody>
      </p:sp>
      <p:sp>
        <p:nvSpPr>
          <p:cNvPr id="122" name="object 122"/>
          <p:cNvSpPr/>
          <p:nvPr/>
        </p:nvSpPr>
        <p:spPr>
          <a:xfrm>
            <a:off x="6483097" y="2299717"/>
            <a:ext cx="61436" cy="1431131"/>
          </a:xfrm>
          <a:custGeom>
            <a:avLst/>
            <a:gdLst/>
            <a:ahLst/>
            <a:cxnLst/>
            <a:rect l="l" t="t" r="r" b="b"/>
            <a:pathLst>
              <a:path w="81915" h="1908175">
                <a:moveTo>
                  <a:pt x="7874" y="0"/>
                </a:moveTo>
                <a:lnTo>
                  <a:pt x="0" y="0"/>
                </a:lnTo>
                <a:lnTo>
                  <a:pt x="0" y="141350"/>
                </a:lnTo>
                <a:lnTo>
                  <a:pt x="4191" y="141350"/>
                </a:lnTo>
                <a:lnTo>
                  <a:pt x="7239" y="141732"/>
                </a:lnTo>
                <a:lnTo>
                  <a:pt x="17906" y="153542"/>
                </a:lnTo>
                <a:lnTo>
                  <a:pt x="18923" y="155448"/>
                </a:lnTo>
                <a:lnTo>
                  <a:pt x="19557" y="157734"/>
                </a:lnTo>
                <a:lnTo>
                  <a:pt x="20193" y="160274"/>
                </a:lnTo>
                <a:lnTo>
                  <a:pt x="20954" y="162940"/>
                </a:lnTo>
                <a:lnTo>
                  <a:pt x="21208" y="165862"/>
                </a:lnTo>
                <a:lnTo>
                  <a:pt x="21844" y="168783"/>
                </a:lnTo>
                <a:lnTo>
                  <a:pt x="22478" y="172085"/>
                </a:lnTo>
                <a:lnTo>
                  <a:pt x="22860" y="175640"/>
                </a:lnTo>
                <a:lnTo>
                  <a:pt x="23241" y="179577"/>
                </a:lnTo>
                <a:lnTo>
                  <a:pt x="23875" y="183896"/>
                </a:lnTo>
                <a:lnTo>
                  <a:pt x="24511" y="192659"/>
                </a:lnTo>
                <a:lnTo>
                  <a:pt x="25526" y="202819"/>
                </a:lnTo>
                <a:lnTo>
                  <a:pt x="26162" y="213867"/>
                </a:lnTo>
                <a:lnTo>
                  <a:pt x="26416" y="225678"/>
                </a:lnTo>
                <a:lnTo>
                  <a:pt x="27050" y="238760"/>
                </a:lnTo>
                <a:lnTo>
                  <a:pt x="27813" y="270001"/>
                </a:lnTo>
                <a:lnTo>
                  <a:pt x="28458" y="325882"/>
                </a:lnTo>
                <a:lnTo>
                  <a:pt x="30352" y="505206"/>
                </a:lnTo>
                <a:lnTo>
                  <a:pt x="30733" y="607695"/>
                </a:lnTo>
                <a:lnTo>
                  <a:pt x="31408" y="655701"/>
                </a:lnTo>
                <a:lnTo>
                  <a:pt x="32003" y="694309"/>
                </a:lnTo>
                <a:lnTo>
                  <a:pt x="33908" y="764794"/>
                </a:lnTo>
                <a:lnTo>
                  <a:pt x="36956" y="819023"/>
                </a:lnTo>
                <a:lnTo>
                  <a:pt x="40541" y="863346"/>
                </a:lnTo>
                <a:lnTo>
                  <a:pt x="45339" y="902588"/>
                </a:lnTo>
                <a:lnTo>
                  <a:pt x="54864" y="953262"/>
                </a:lnTo>
                <a:lnTo>
                  <a:pt x="58420" y="967866"/>
                </a:lnTo>
                <a:lnTo>
                  <a:pt x="56133" y="976376"/>
                </a:lnTo>
                <a:lnTo>
                  <a:pt x="53594" y="985520"/>
                </a:lnTo>
                <a:lnTo>
                  <a:pt x="51307" y="995299"/>
                </a:lnTo>
                <a:lnTo>
                  <a:pt x="49275" y="1006094"/>
                </a:lnTo>
                <a:lnTo>
                  <a:pt x="46990" y="1017524"/>
                </a:lnTo>
                <a:lnTo>
                  <a:pt x="45339" y="1029588"/>
                </a:lnTo>
                <a:lnTo>
                  <a:pt x="43433" y="1042670"/>
                </a:lnTo>
                <a:lnTo>
                  <a:pt x="41782" y="1056386"/>
                </a:lnTo>
                <a:lnTo>
                  <a:pt x="40131" y="1071372"/>
                </a:lnTo>
                <a:lnTo>
                  <a:pt x="38862" y="1087374"/>
                </a:lnTo>
                <a:lnTo>
                  <a:pt x="37592" y="1104773"/>
                </a:lnTo>
                <a:lnTo>
                  <a:pt x="36195" y="1123314"/>
                </a:lnTo>
                <a:lnTo>
                  <a:pt x="35305" y="1143635"/>
                </a:lnTo>
                <a:lnTo>
                  <a:pt x="34175" y="1167384"/>
                </a:lnTo>
                <a:lnTo>
                  <a:pt x="33274" y="1187323"/>
                </a:lnTo>
                <a:lnTo>
                  <a:pt x="32639" y="1211452"/>
                </a:lnTo>
                <a:lnTo>
                  <a:pt x="32000" y="1233677"/>
                </a:lnTo>
                <a:lnTo>
                  <a:pt x="31609" y="1263141"/>
                </a:lnTo>
                <a:lnTo>
                  <a:pt x="30988" y="1336928"/>
                </a:lnTo>
                <a:lnTo>
                  <a:pt x="30352" y="1561846"/>
                </a:lnTo>
                <a:lnTo>
                  <a:pt x="30352" y="1593214"/>
                </a:lnTo>
                <a:lnTo>
                  <a:pt x="30099" y="1621663"/>
                </a:lnTo>
                <a:lnTo>
                  <a:pt x="29082" y="1669288"/>
                </a:lnTo>
                <a:lnTo>
                  <a:pt x="27050" y="1712722"/>
                </a:lnTo>
                <a:lnTo>
                  <a:pt x="26797" y="1718945"/>
                </a:lnTo>
                <a:lnTo>
                  <a:pt x="26162" y="1724914"/>
                </a:lnTo>
                <a:lnTo>
                  <a:pt x="25526" y="1729739"/>
                </a:lnTo>
                <a:lnTo>
                  <a:pt x="24765" y="1734312"/>
                </a:lnTo>
                <a:lnTo>
                  <a:pt x="23495" y="1742186"/>
                </a:lnTo>
                <a:lnTo>
                  <a:pt x="22478" y="1745742"/>
                </a:lnTo>
                <a:lnTo>
                  <a:pt x="21590" y="1749044"/>
                </a:lnTo>
                <a:lnTo>
                  <a:pt x="20574" y="1752219"/>
                </a:lnTo>
                <a:lnTo>
                  <a:pt x="19557" y="1754886"/>
                </a:lnTo>
                <a:lnTo>
                  <a:pt x="18288" y="1757172"/>
                </a:lnTo>
                <a:lnTo>
                  <a:pt x="16001" y="1761363"/>
                </a:lnTo>
                <a:lnTo>
                  <a:pt x="13080" y="1764030"/>
                </a:lnTo>
                <a:lnTo>
                  <a:pt x="10160" y="1765935"/>
                </a:lnTo>
                <a:lnTo>
                  <a:pt x="6476" y="1766697"/>
                </a:lnTo>
                <a:lnTo>
                  <a:pt x="2286" y="1766697"/>
                </a:lnTo>
                <a:lnTo>
                  <a:pt x="2286" y="1907667"/>
                </a:lnTo>
                <a:lnTo>
                  <a:pt x="10160" y="1907667"/>
                </a:lnTo>
                <a:lnTo>
                  <a:pt x="13335" y="1907413"/>
                </a:lnTo>
                <a:lnTo>
                  <a:pt x="35305" y="1874774"/>
                </a:lnTo>
                <a:lnTo>
                  <a:pt x="37211" y="1867535"/>
                </a:lnTo>
                <a:lnTo>
                  <a:pt x="38862" y="1859407"/>
                </a:lnTo>
                <a:lnTo>
                  <a:pt x="40513" y="1850263"/>
                </a:lnTo>
                <a:lnTo>
                  <a:pt x="41782" y="1840484"/>
                </a:lnTo>
                <a:lnTo>
                  <a:pt x="43052" y="1829689"/>
                </a:lnTo>
                <a:lnTo>
                  <a:pt x="44450" y="1818259"/>
                </a:lnTo>
                <a:lnTo>
                  <a:pt x="48641" y="1765045"/>
                </a:lnTo>
                <a:lnTo>
                  <a:pt x="50673" y="1724914"/>
                </a:lnTo>
                <a:lnTo>
                  <a:pt x="52197" y="1680464"/>
                </a:lnTo>
                <a:lnTo>
                  <a:pt x="52958" y="1656969"/>
                </a:lnTo>
                <a:lnTo>
                  <a:pt x="53594" y="1567814"/>
                </a:lnTo>
                <a:lnTo>
                  <a:pt x="53848" y="1417954"/>
                </a:lnTo>
                <a:lnTo>
                  <a:pt x="53848" y="1333373"/>
                </a:lnTo>
                <a:lnTo>
                  <a:pt x="54504" y="1261490"/>
                </a:lnTo>
                <a:lnTo>
                  <a:pt x="54870" y="1233424"/>
                </a:lnTo>
                <a:lnTo>
                  <a:pt x="55499" y="1207897"/>
                </a:lnTo>
                <a:lnTo>
                  <a:pt x="55879" y="1186052"/>
                </a:lnTo>
                <a:lnTo>
                  <a:pt x="56515" y="1167384"/>
                </a:lnTo>
                <a:lnTo>
                  <a:pt x="57530" y="1151382"/>
                </a:lnTo>
                <a:lnTo>
                  <a:pt x="58166" y="1136396"/>
                </a:lnTo>
                <a:lnTo>
                  <a:pt x="59054" y="1122299"/>
                </a:lnTo>
                <a:lnTo>
                  <a:pt x="60451" y="1109345"/>
                </a:lnTo>
                <a:lnTo>
                  <a:pt x="61341" y="1097534"/>
                </a:lnTo>
                <a:lnTo>
                  <a:pt x="62992" y="1086485"/>
                </a:lnTo>
                <a:lnTo>
                  <a:pt x="64389" y="1076325"/>
                </a:lnTo>
                <a:lnTo>
                  <a:pt x="65913" y="1067562"/>
                </a:lnTo>
                <a:lnTo>
                  <a:pt x="81915" y="1031621"/>
                </a:lnTo>
                <a:lnTo>
                  <a:pt x="81915" y="890142"/>
                </a:lnTo>
                <a:lnTo>
                  <a:pt x="69596" y="870203"/>
                </a:lnTo>
                <a:lnTo>
                  <a:pt x="67564" y="863346"/>
                </a:lnTo>
                <a:lnTo>
                  <a:pt x="61722" y="825246"/>
                </a:lnTo>
                <a:lnTo>
                  <a:pt x="58420" y="785367"/>
                </a:lnTo>
                <a:lnTo>
                  <a:pt x="56133" y="734695"/>
                </a:lnTo>
                <a:lnTo>
                  <a:pt x="54228" y="655701"/>
                </a:lnTo>
                <a:lnTo>
                  <a:pt x="53213" y="584581"/>
                </a:lnTo>
                <a:lnTo>
                  <a:pt x="51297" y="324865"/>
                </a:lnTo>
                <a:lnTo>
                  <a:pt x="50673" y="263525"/>
                </a:lnTo>
                <a:lnTo>
                  <a:pt x="49656" y="217804"/>
                </a:lnTo>
                <a:lnTo>
                  <a:pt x="48331" y="179577"/>
                </a:lnTo>
                <a:lnTo>
                  <a:pt x="45720" y="130301"/>
                </a:lnTo>
                <a:lnTo>
                  <a:pt x="41528" y="84962"/>
                </a:lnTo>
                <a:lnTo>
                  <a:pt x="40131" y="74802"/>
                </a:lnTo>
                <a:lnTo>
                  <a:pt x="39243" y="65277"/>
                </a:lnTo>
                <a:lnTo>
                  <a:pt x="37592" y="56514"/>
                </a:lnTo>
                <a:lnTo>
                  <a:pt x="36195" y="48387"/>
                </a:lnTo>
                <a:lnTo>
                  <a:pt x="34671" y="40766"/>
                </a:lnTo>
                <a:lnTo>
                  <a:pt x="20574" y="5207"/>
                </a:lnTo>
                <a:lnTo>
                  <a:pt x="11049" y="381"/>
                </a:lnTo>
                <a:lnTo>
                  <a:pt x="7874" y="0"/>
                </a:lnTo>
                <a:close/>
              </a:path>
            </a:pathLst>
          </a:custGeom>
          <a:solidFill>
            <a:srgbClr val="000000"/>
          </a:solidFill>
        </p:spPr>
        <p:txBody>
          <a:bodyPr wrap="square" lIns="0" tIns="0" rIns="0" bIns="0" rtlCol="0"/>
          <a:lstStyle/>
          <a:p>
            <a:endParaRPr sz="1800"/>
          </a:p>
        </p:txBody>
      </p:sp>
      <p:sp>
        <p:nvSpPr>
          <p:cNvPr id="123" name="object 123"/>
          <p:cNvSpPr txBox="1"/>
          <p:nvPr/>
        </p:nvSpPr>
        <p:spPr>
          <a:xfrm>
            <a:off x="6566629" y="2828067"/>
            <a:ext cx="119063" cy="177036"/>
          </a:xfrm>
          <a:prstGeom prst="rect">
            <a:avLst/>
          </a:prstGeom>
        </p:spPr>
        <p:txBody>
          <a:bodyPr vert="horz" wrap="square" lIns="0" tIns="9525" rIns="0" bIns="0" rtlCol="0">
            <a:spAutoFit/>
          </a:bodyPr>
          <a:lstStyle/>
          <a:p>
            <a:pPr marL="9525">
              <a:spcBef>
                <a:spcPts val="75"/>
              </a:spcBef>
            </a:pPr>
            <a:r>
              <a:rPr sz="1088" i="1" dirty="0">
                <a:latin typeface="Arial"/>
                <a:cs typeface="Arial"/>
              </a:rPr>
              <a:t>H</a:t>
            </a:r>
            <a:endParaRPr sz="1088">
              <a:latin typeface="Arial"/>
              <a:cs typeface="Arial"/>
            </a:endParaRPr>
          </a:p>
        </p:txBody>
      </p:sp>
      <p:sp>
        <p:nvSpPr>
          <p:cNvPr id="124" name="object 124"/>
          <p:cNvSpPr/>
          <p:nvPr/>
        </p:nvSpPr>
        <p:spPr>
          <a:xfrm>
            <a:off x="6710553" y="2520315"/>
            <a:ext cx="274320" cy="502444"/>
          </a:xfrm>
          <a:custGeom>
            <a:avLst/>
            <a:gdLst/>
            <a:ahLst/>
            <a:cxnLst/>
            <a:rect l="l" t="t" r="r" b="b"/>
            <a:pathLst>
              <a:path w="365759" h="669925">
                <a:moveTo>
                  <a:pt x="176529" y="656716"/>
                </a:moveTo>
                <a:lnTo>
                  <a:pt x="0" y="656716"/>
                </a:lnTo>
                <a:lnTo>
                  <a:pt x="0" y="669416"/>
                </a:lnTo>
                <a:lnTo>
                  <a:pt x="186436" y="669416"/>
                </a:lnTo>
                <a:lnTo>
                  <a:pt x="189229" y="666622"/>
                </a:lnTo>
                <a:lnTo>
                  <a:pt x="189229" y="663066"/>
                </a:lnTo>
                <a:lnTo>
                  <a:pt x="176529" y="663066"/>
                </a:lnTo>
                <a:lnTo>
                  <a:pt x="176529" y="656716"/>
                </a:lnTo>
                <a:close/>
              </a:path>
              <a:path w="365759" h="669925">
                <a:moveTo>
                  <a:pt x="289560" y="31750"/>
                </a:moveTo>
                <a:lnTo>
                  <a:pt x="179450" y="31750"/>
                </a:lnTo>
                <a:lnTo>
                  <a:pt x="176529" y="34543"/>
                </a:lnTo>
                <a:lnTo>
                  <a:pt x="176529" y="663066"/>
                </a:lnTo>
                <a:lnTo>
                  <a:pt x="182879" y="656716"/>
                </a:lnTo>
                <a:lnTo>
                  <a:pt x="189229" y="656716"/>
                </a:lnTo>
                <a:lnTo>
                  <a:pt x="189229" y="44450"/>
                </a:lnTo>
                <a:lnTo>
                  <a:pt x="182879" y="44450"/>
                </a:lnTo>
                <a:lnTo>
                  <a:pt x="189229" y="38100"/>
                </a:lnTo>
                <a:lnTo>
                  <a:pt x="289560" y="38100"/>
                </a:lnTo>
                <a:lnTo>
                  <a:pt x="289560" y="31750"/>
                </a:lnTo>
                <a:close/>
              </a:path>
              <a:path w="365759" h="669925">
                <a:moveTo>
                  <a:pt x="189229" y="656716"/>
                </a:moveTo>
                <a:lnTo>
                  <a:pt x="182879" y="656716"/>
                </a:lnTo>
                <a:lnTo>
                  <a:pt x="176529" y="663066"/>
                </a:lnTo>
                <a:lnTo>
                  <a:pt x="189229" y="663066"/>
                </a:lnTo>
                <a:lnTo>
                  <a:pt x="189229" y="656716"/>
                </a:lnTo>
                <a:close/>
              </a:path>
              <a:path w="365759" h="669925">
                <a:moveTo>
                  <a:pt x="289560" y="0"/>
                </a:moveTo>
                <a:lnTo>
                  <a:pt x="289560" y="76200"/>
                </a:lnTo>
                <a:lnTo>
                  <a:pt x="353060" y="44450"/>
                </a:lnTo>
                <a:lnTo>
                  <a:pt x="302260" y="44450"/>
                </a:lnTo>
                <a:lnTo>
                  <a:pt x="302260" y="31750"/>
                </a:lnTo>
                <a:lnTo>
                  <a:pt x="353060" y="31750"/>
                </a:lnTo>
                <a:lnTo>
                  <a:pt x="289560" y="0"/>
                </a:lnTo>
                <a:close/>
              </a:path>
              <a:path w="365759" h="669925">
                <a:moveTo>
                  <a:pt x="189229" y="38100"/>
                </a:moveTo>
                <a:lnTo>
                  <a:pt x="182879" y="44450"/>
                </a:lnTo>
                <a:lnTo>
                  <a:pt x="189229" y="44450"/>
                </a:lnTo>
                <a:lnTo>
                  <a:pt x="189229" y="38100"/>
                </a:lnTo>
                <a:close/>
              </a:path>
              <a:path w="365759" h="669925">
                <a:moveTo>
                  <a:pt x="289560" y="38100"/>
                </a:moveTo>
                <a:lnTo>
                  <a:pt x="189229" y="38100"/>
                </a:lnTo>
                <a:lnTo>
                  <a:pt x="189229" y="44450"/>
                </a:lnTo>
                <a:lnTo>
                  <a:pt x="289560" y="44450"/>
                </a:lnTo>
                <a:lnTo>
                  <a:pt x="289560" y="38100"/>
                </a:lnTo>
                <a:close/>
              </a:path>
              <a:path w="365759" h="669925">
                <a:moveTo>
                  <a:pt x="353060" y="31750"/>
                </a:moveTo>
                <a:lnTo>
                  <a:pt x="302260" y="31750"/>
                </a:lnTo>
                <a:lnTo>
                  <a:pt x="302260" y="44450"/>
                </a:lnTo>
                <a:lnTo>
                  <a:pt x="353060" y="44450"/>
                </a:lnTo>
                <a:lnTo>
                  <a:pt x="365760" y="38100"/>
                </a:lnTo>
                <a:lnTo>
                  <a:pt x="353060" y="31750"/>
                </a:lnTo>
                <a:close/>
              </a:path>
            </a:pathLst>
          </a:custGeom>
          <a:solidFill>
            <a:srgbClr val="808080"/>
          </a:solidFill>
        </p:spPr>
        <p:txBody>
          <a:bodyPr wrap="square" lIns="0" tIns="0" rIns="0" bIns="0" rtlCol="0"/>
          <a:lstStyle/>
          <a:p>
            <a:endParaRPr sz="1800"/>
          </a:p>
        </p:txBody>
      </p:sp>
      <p:sp>
        <p:nvSpPr>
          <p:cNvPr id="125" name="object 125"/>
          <p:cNvSpPr txBox="1"/>
          <p:nvPr/>
        </p:nvSpPr>
        <p:spPr>
          <a:xfrm>
            <a:off x="7148893" y="2715864"/>
            <a:ext cx="149543" cy="197170"/>
          </a:xfrm>
          <a:prstGeom prst="rect">
            <a:avLst/>
          </a:prstGeom>
        </p:spPr>
        <p:txBody>
          <a:bodyPr vert="horz" wrap="square" lIns="0" tIns="12383" rIns="0" bIns="0" rtlCol="0">
            <a:spAutoFit/>
          </a:bodyPr>
          <a:lstStyle/>
          <a:p>
            <a:pPr marL="9525">
              <a:spcBef>
                <a:spcPts val="98"/>
              </a:spcBef>
            </a:pPr>
            <a:r>
              <a:rPr sz="1200" dirty="0">
                <a:latin typeface="Arial"/>
                <a:cs typeface="Arial"/>
              </a:rPr>
              <a:t>...</a:t>
            </a:r>
            <a:endParaRPr sz="1200">
              <a:latin typeface="Arial"/>
              <a:cs typeface="Arial"/>
            </a:endParaRPr>
          </a:p>
        </p:txBody>
      </p:sp>
      <p:sp>
        <p:nvSpPr>
          <p:cNvPr id="126" name="object 126"/>
          <p:cNvSpPr txBox="1"/>
          <p:nvPr/>
        </p:nvSpPr>
        <p:spPr>
          <a:xfrm>
            <a:off x="1206150" y="3855148"/>
            <a:ext cx="6480334" cy="425116"/>
          </a:xfrm>
          <a:prstGeom prst="rect">
            <a:avLst/>
          </a:prstGeom>
        </p:spPr>
        <p:txBody>
          <a:bodyPr vert="horz" wrap="square" lIns="0" tIns="9525" rIns="0" bIns="0" rtlCol="0">
            <a:spAutoFit/>
          </a:bodyPr>
          <a:lstStyle/>
          <a:p>
            <a:pPr marL="9525">
              <a:spcBef>
                <a:spcPts val="75"/>
              </a:spcBef>
            </a:pPr>
            <a:r>
              <a:rPr sz="1350" spc="-8" dirty="0">
                <a:latin typeface="Calibri"/>
                <a:cs typeface="Calibri"/>
              </a:rPr>
              <a:t>Figure: </a:t>
            </a:r>
            <a:r>
              <a:rPr sz="1350" dirty="0">
                <a:latin typeface="Calibri"/>
                <a:cs typeface="Calibri"/>
              </a:rPr>
              <a:t>A </a:t>
            </a:r>
            <a:r>
              <a:rPr sz="1350" spc="-4" dirty="0">
                <a:latin typeface="Calibri"/>
                <a:cs typeface="Calibri"/>
              </a:rPr>
              <a:t>block chain </a:t>
            </a:r>
            <a:r>
              <a:rPr sz="1350" spc="-8" dirty="0">
                <a:latin typeface="Calibri"/>
                <a:cs typeface="Calibri"/>
              </a:rPr>
              <a:t>containing three blocks, </a:t>
            </a:r>
            <a:r>
              <a:rPr sz="1350" dirty="0">
                <a:latin typeface="Calibri"/>
                <a:cs typeface="Calibri"/>
              </a:rPr>
              <a:t>each </a:t>
            </a:r>
            <a:r>
              <a:rPr sz="1350" spc="-8" dirty="0">
                <a:latin typeface="Calibri"/>
                <a:cs typeface="Calibri"/>
              </a:rPr>
              <a:t>containing </a:t>
            </a:r>
            <a:r>
              <a:rPr sz="1350" dirty="0">
                <a:latin typeface="Calibri"/>
                <a:cs typeface="Calibri"/>
              </a:rPr>
              <a:t>the hash </a:t>
            </a:r>
            <a:r>
              <a:rPr sz="1350" spc="-4" dirty="0">
                <a:latin typeface="Calibri"/>
                <a:cs typeface="Calibri"/>
              </a:rPr>
              <a:t>of </a:t>
            </a:r>
            <a:r>
              <a:rPr sz="1350" dirty="0">
                <a:latin typeface="Calibri"/>
                <a:cs typeface="Calibri"/>
              </a:rPr>
              <a:t>the </a:t>
            </a:r>
            <a:r>
              <a:rPr sz="1350" spc="-8" dirty="0">
                <a:latin typeface="Calibri"/>
                <a:cs typeface="Calibri"/>
              </a:rPr>
              <a:t>previous</a:t>
            </a:r>
            <a:r>
              <a:rPr sz="1350" spc="188" dirty="0">
                <a:latin typeface="Calibri"/>
                <a:cs typeface="Calibri"/>
              </a:rPr>
              <a:t> </a:t>
            </a:r>
            <a:r>
              <a:rPr sz="1350" spc="-4" dirty="0">
                <a:latin typeface="Calibri"/>
                <a:cs typeface="Calibri"/>
              </a:rPr>
              <a:t>block,</a:t>
            </a:r>
            <a:endParaRPr sz="1350">
              <a:latin typeface="Calibri"/>
              <a:cs typeface="Calibri"/>
            </a:endParaRPr>
          </a:p>
          <a:p>
            <a:pPr marL="9525"/>
            <a:r>
              <a:rPr sz="1350" spc="-4" dirty="0">
                <a:latin typeface="Calibri"/>
                <a:cs typeface="Calibri"/>
              </a:rPr>
              <a:t>and </a:t>
            </a:r>
            <a:r>
              <a:rPr sz="1350" dirty="0">
                <a:latin typeface="Calibri"/>
                <a:cs typeface="Calibri"/>
              </a:rPr>
              <a:t>each </a:t>
            </a:r>
            <a:r>
              <a:rPr sz="1350" spc="-8" dirty="0">
                <a:latin typeface="Calibri"/>
                <a:cs typeface="Calibri"/>
              </a:rPr>
              <a:t>containing </a:t>
            </a:r>
            <a:r>
              <a:rPr sz="1350" dirty="0">
                <a:latin typeface="Calibri"/>
                <a:cs typeface="Calibri"/>
              </a:rPr>
              <a:t>a </a:t>
            </a:r>
            <a:r>
              <a:rPr sz="1350" spc="-4" dirty="0">
                <a:latin typeface="Calibri"/>
                <a:cs typeface="Calibri"/>
              </a:rPr>
              <a:t>sequence of </a:t>
            </a:r>
            <a:r>
              <a:rPr sz="1350" spc="-8" dirty="0">
                <a:latin typeface="Calibri"/>
                <a:cs typeface="Calibri"/>
              </a:rPr>
              <a:t>transactions </a:t>
            </a:r>
            <a:r>
              <a:rPr sz="1350" spc="-4" dirty="0">
                <a:latin typeface="Calibri"/>
                <a:cs typeface="Calibri"/>
              </a:rPr>
              <a:t>and </a:t>
            </a:r>
            <a:r>
              <a:rPr sz="1350" dirty="0">
                <a:latin typeface="Calibri"/>
                <a:cs typeface="Calibri"/>
              </a:rPr>
              <a:t>a</a:t>
            </a:r>
            <a:r>
              <a:rPr sz="1350" spc="83" dirty="0">
                <a:latin typeface="Calibri"/>
                <a:cs typeface="Calibri"/>
              </a:rPr>
              <a:t> </a:t>
            </a:r>
            <a:r>
              <a:rPr sz="1350" spc="-4" dirty="0">
                <a:latin typeface="Calibri"/>
                <a:cs typeface="Calibri"/>
              </a:rPr>
              <a:t>nonce.</a:t>
            </a:r>
            <a:endParaRPr sz="1350">
              <a:latin typeface="Calibri"/>
              <a:cs typeface="Calibri"/>
            </a:endParaRPr>
          </a:p>
        </p:txBody>
      </p:sp>
    </p:spTree>
    <p:extLst>
      <p:ext uri="{BB962C8B-B14F-4D97-AF65-F5344CB8AC3E}">
        <p14:creationId xmlns:p14="http://schemas.microsoft.com/office/powerpoint/2010/main" val="7944586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653" y="152400"/>
            <a:ext cx="8881782"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4" dirty="0"/>
              <a:t>Building Block: </a:t>
            </a:r>
            <a:r>
              <a:rPr sz="3300" spc="-26" dirty="0"/>
              <a:t>Validity</a:t>
            </a:r>
            <a:r>
              <a:rPr sz="3300" spc="11" dirty="0"/>
              <a:t> </a:t>
            </a:r>
            <a:r>
              <a:rPr sz="3300" spc="-8" dirty="0"/>
              <a:t>conditions</a:t>
            </a:r>
            <a:endParaRPr sz="3300" dirty="0"/>
          </a:p>
        </p:txBody>
      </p:sp>
      <p:sp>
        <p:nvSpPr>
          <p:cNvPr id="3" name="object 3"/>
          <p:cNvSpPr txBox="1"/>
          <p:nvPr/>
        </p:nvSpPr>
        <p:spPr>
          <a:xfrm>
            <a:off x="685800" y="1676400"/>
            <a:ext cx="7569041" cy="3266375"/>
          </a:xfrm>
          <a:prstGeom prst="rect">
            <a:avLst/>
          </a:prstGeom>
        </p:spPr>
        <p:txBody>
          <a:bodyPr vert="horz" wrap="square" lIns="0" tIns="10001" rIns="0" bIns="0" rtlCol="0">
            <a:spAutoFit/>
          </a:bodyPr>
          <a:lstStyle/>
          <a:p>
            <a:pPr marL="9525">
              <a:spcBef>
                <a:spcPts val="79"/>
              </a:spcBef>
            </a:pPr>
            <a:r>
              <a:rPr sz="1950" i="1" spc="-4" dirty="0">
                <a:latin typeface="Calibri"/>
                <a:cs typeface="Calibri"/>
              </a:rPr>
              <a:t>What </a:t>
            </a:r>
            <a:r>
              <a:rPr sz="1950" i="1" dirty="0">
                <a:latin typeface="Calibri"/>
                <a:cs typeface="Calibri"/>
              </a:rPr>
              <a:t>will the world </a:t>
            </a:r>
            <a:r>
              <a:rPr sz="1950" i="1" spc="-8" dirty="0">
                <a:latin typeface="Calibri"/>
                <a:cs typeface="Calibri"/>
              </a:rPr>
              <a:t>accept </a:t>
            </a:r>
            <a:r>
              <a:rPr sz="1950" i="1" dirty="0">
                <a:latin typeface="Calibri"/>
                <a:cs typeface="Calibri"/>
              </a:rPr>
              <a:t>as the </a:t>
            </a:r>
            <a:r>
              <a:rPr sz="1950" i="1" spc="-8" dirty="0">
                <a:latin typeface="Calibri"/>
                <a:cs typeface="Calibri"/>
              </a:rPr>
              <a:t>next</a:t>
            </a:r>
            <a:r>
              <a:rPr sz="1950" i="1" spc="-64" dirty="0">
                <a:latin typeface="Calibri"/>
                <a:cs typeface="Calibri"/>
              </a:rPr>
              <a:t> </a:t>
            </a:r>
            <a:r>
              <a:rPr sz="1950" i="1" spc="-4" dirty="0">
                <a:latin typeface="Calibri"/>
                <a:cs typeface="Calibri"/>
              </a:rPr>
              <a:t>block?</a:t>
            </a:r>
            <a:endParaRPr sz="1950" dirty="0">
              <a:latin typeface="Calibri"/>
              <a:cs typeface="Calibri"/>
            </a:endParaRPr>
          </a:p>
          <a:p>
            <a:pPr marL="180975" marR="3810" indent="-171450">
              <a:lnSpc>
                <a:spcPct val="70000"/>
              </a:lnSpc>
              <a:spcBef>
                <a:spcPts val="750"/>
              </a:spcBef>
              <a:buFont typeface="Arial"/>
              <a:buChar char="•"/>
              <a:tabLst>
                <a:tab pos="180975" algn="l"/>
              </a:tabLst>
            </a:pPr>
            <a:r>
              <a:rPr sz="1950" spc="-38" dirty="0">
                <a:latin typeface="Calibri"/>
                <a:cs typeface="Calibri"/>
              </a:rPr>
              <a:t>We </a:t>
            </a:r>
            <a:r>
              <a:rPr sz="1950" spc="-4" dirty="0">
                <a:latin typeface="Calibri"/>
                <a:cs typeface="Calibri"/>
              </a:rPr>
              <a:t>don’t </a:t>
            </a:r>
            <a:r>
              <a:rPr sz="1950" spc="-15" dirty="0">
                <a:latin typeface="Calibri"/>
                <a:cs typeface="Calibri"/>
              </a:rPr>
              <a:t>have </a:t>
            </a:r>
            <a:r>
              <a:rPr sz="1950" spc="-4" dirty="0">
                <a:latin typeface="Calibri"/>
                <a:cs typeface="Calibri"/>
              </a:rPr>
              <a:t>some </a:t>
            </a:r>
            <a:r>
              <a:rPr sz="1950" spc="-8" dirty="0">
                <a:latin typeface="Calibri"/>
                <a:cs typeface="Calibri"/>
              </a:rPr>
              <a:t>trusted </a:t>
            </a:r>
            <a:r>
              <a:rPr sz="1950" spc="-4" dirty="0">
                <a:latin typeface="Calibri"/>
                <a:cs typeface="Calibri"/>
              </a:rPr>
              <a:t>entity </a:t>
            </a:r>
            <a:r>
              <a:rPr sz="1950" spc="-11" dirty="0">
                <a:latin typeface="Calibri"/>
                <a:cs typeface="Calibri"/>
              </a:rPr>
              <a:t>to </a:t>
            </a:r>
            <a:r>
              <a:rPr sz="1950" spc="-4" dirty="0">
                <a:latin typeface="Calibri"/>
                <a:cs typeface="Calibri"/>
              </a:rPr>
              <a:t>decide what </a:t>
            </a:r>
            <a:r>
              <a:rPr sz="1950" spc="-11" dirty="0">
                <a:latin typeface="Calibri"/>
                <a:cs typeface="Calibri"/>
              </a:rPr>
              <a:t>may </a:t>
            </a:r>
            <a:r>
              <a:rPr sz="1950" spc="-4" dirty="0">
                <a:latin typeface="Calibri"/>
                <a:cs typeface="Calibri"/>
              </a:rPr>
              <a:t>be added </a:t>
            </a:r>
            <a:r>
              <a:rPr sz="1950" spc="-11" dirty="0">
                <a:latin typeface="Calibri"/>
                <a:cs typeface="Calibri"/>
              </a:rPr>
              <a:t>to </a:t>
            </a:r>
            <a:r>
              <a:rPr sz="1950" spc="-4" dirty="0">
                <a:latin typeface="Calibri"/>
                <a:cs typeface="Calibri"/>
              </a:rPr>
              <a:t>block  </a:t>
            </a:r>
            <a:r>
              <a:rPr sz="1950" dirty="0">
                <a:latin typeface="Calibri"/>
                <a:cs typeface="Calibri"/>
              </a:rPr>
              <a:t>chain</a:t>
            </a:r>
          </a:p>
          <a:p>
            <a:pPr marL="180975" indent="-171450">
              <a:spcBef>
                <a:spcPts val="45"/>
              </a:spcBef>
              <a:buFont typeface="Arial"/>
              <a:buChar char="•"/>
              <a:tabLst>
                <a:tab pos="180975" algn="l"/>
              </a:tabLst>
            </a:pPr>
            <a:r>
              <a:rPr sz="1950" spc="-4" dirty="0">
                <a:latin typeface="Calibri"/>
                <a:cs typeface="Calibri"/>
              </a:rPr>
              <a:t>...so </a:t>
            </a:r>
            <a:r>
              <a:rPr sz="1950" spc="-11" dirty="0">
                <a:latin typeface="Calibri"/>
                <a:cs typeface="Calibri"/>
              </a:rPr>
              <a:t>we </a:t>
            </a:r>
            <a:r>
              <a:rPr sz="1950" spc="-15" dirty="0">
                <a:latin typeface="Calibri"/>
                <a:cs typeface="Calibri"/>
              </a:rPr>
              <a:t>have </a:t>
            </a:r>
            <a:r>
              <a:rPr sz="1950" spc="-11" dirty="0">
                <a:latin typeface="Calibri"/>
                <a:cs typeface="Calibri"/>
              </a:rPr>
              <a:t>to </a:t>
            </a:r>
            <a:r>
              <a:rPr sz="1950" spc="-4" dirty="0">
                <a:latin typeface="Calibri"/>
                <a:cs typeface="Calibri"/>
              </a:rPr>
              <a:t>decide what blocks </a:t>
            </a:r>
            <a:r>
              <a:rPr sz="1950" spc="-11" dirty="0">
                <a:latin typeface="Calibri"/>
                <a:cs typeface="Calibri"/>
              </a:rPr>
              <a:t>are</a:t>
            </a:r>
            <a:r>
              <a:rPr sz="1950" spc="-4" dirty="0">
                <a:latin typeface="Calibri"/>
                <a:cs typeface="Calibri"/>
              </a:rPr>
              <a:t> </a:t>
            </a:r>
            <a:r>
              <a:rPr sz="1950" spc="-8" dirty="0">
                <a:latin typeface="Calibri"/>
                <a:cs typeface="Calibri"/>
              </a:rPr>
              <a:t>valid.</a:t>
            </a:r>
            <a:endParaRPr sz="1950" dirty="0">
              <a:latin typeface="Calibri"/>
              <a:cs typeface="Calibri"/>
            </a:endParaRPr>
          </a:p>
          <a:p>
            <a:pPr marL="180975" indent="-171450">
              <a:lnSpc>
                <a:spcPts val="2231"/>
              </a:lnSpc>
              <a:spcBef>
                <a:spcPts val="53"/>
              </a:spcBef>
              <a:buFont typeface="Arial"/>
              <a:buChar char="•"/>
              <a:tabLst>
                <a:tab pos="180975" algn="l"/>
              </a:tabLst>
            </a:pPr>
            <a:r>
              <a:rPr sz="1950" spc="-8" dirty="0">
                <a:latin typeface="Calibri"/>
                <a:cs typeface="Calibri"/>
              </a:rPr>
              <a:t>Example:</a:t>
            </a:r>
            <a:r>
              <a:rPr sz="1950" spc="-19" dirty="0">
                <a:latin typeface="Calibri"/>
                <a:cs typeface="Calibri"/>
              </a:rPr>
              <a:t> </a:t>
            </a:r>
            <a:r>
              <a:rPr sz="1950" spc="-8" dirty="0">
                <a:latin typeface="Calibri"/>
                <a:cs typeface="Calibri"/>
              </a:rPr>
              <a:t>Bitcoin</a:t>
            </a:r>
            <a:endParaRPr sz="1950" dirty="0">
              <a:latin typeface="Calibri"/>
              <a:cs typeface="Calibri"/>
            </a:endParaRPr>
          </a:p>
          <a:p>
            <a:pPr marL="523875" lvl="1" indent="-171450">
              <a:lnSpc>
                <a:spcPts val="1763"/>
              </a:lnSpc>
              <a:buFont typeface="Arial"/>
              <a:buChar char="•"/>
              <a:tabLst>
                <a:tab pos="523875" algn="l"/>
                <a:tab pos="524351" algn="l"/>
              </a:tabLst>
            </a:pPr>
            <a:r>
              <a:rPr sz="1650" spc="-8" dirty="0">
                <a:latin typeface="Calibri"/>
                <a:cs typeface="Calibri"/>
              </a:rPr>
              <a:t>Signatures needed </a:t>
            </a:r>
            <a:r>
              <a:rPr sz="1650" spc="-15" dirty="0">
                <a:latin typeface="Calibri"/>
                <a:cs typeface="Calibri"/>
              </a:rPr>
              <a:t>for </a:t>
            </a:r>
            <a:r>
              <a:rPr sz="1650" spc="-4" dirty="0">
                <a:latin typeface="Calibri"/>
                <a:cs typeface="Calibri"/>
              </a:rPr>
              <a:t>moving </a:t>
            </a:r>
            <a:r>
              <a:rPr sz="1650" spc="-30" dirty="0">
                <a:latin typeface="Calibri"/>
                <a:cs typeface="Calibri"/>
              </a:rPr>
              <a:t>BTC </a:t>
            </a:r>
            <a:r>
              <a:rPr sz="1650" spc="-11" dirty="0">
                <a:latin typeface="Calibri"/>
                <a:cs typeface="Calibri"/>
              </a:rPr>
              <a:t>from </a:t>
            </a:r>
            <a:r>
              <a:rPr sz="1650" spc="-4" dirty="0">
                <a:latin typeface="Calibri"/>
                <a:cs typeface="Calibri"/>
              </a:rPr>
              <a:t>an</a:t>
            </a:r>
            <a:r>
              <a:rPr sz="1650" spc="94" dirty="0">
                <a:latin typeface="Calibri"/>
                <a:cs typeface="Calibri"/>
              </a:rPr>
              <a:t> </a:t>
            </a:r>
            <a:r>
              <a:rPr sz="1650" spc="-11" dirty="0">
                <a:latin typeface="Calibri"/>
                <a:cs typeface="Calibri"/>
              </a:rPr>
              <a:t>account</a:t>
            </a:r>
            <a:endParaRPr sz="1650" dirty="0">
              <a:latin typeface="Calibri"/>
              <a:cs typeface="Calibri"/>
            </a:endParaRPr>
          </a:p>
          <a:p>
            <a:pPr marL="523875" lvl="1" indent="-171450">
              <a:lnSpc>
                <a:spcPts val="1763"/>
              </a:lnSpc>
              <a:buFont typeface="Arial"/>
              <a:buChar char="•"/>
              <a:tabLst>
                <a:tab pos="523875" algn="l"/>
                <a:tab pos="524351" algn="l"/>
              </a:tabLst>
            </a:pPr>
            <a:r>
              <a:rPr sz="1650" spc="-4" dirty="0">
                <a:latin typeface="Calibri"/>
                <a:cs typeface="Calibri"/>
              </a:rPr>
              <a:t>Not </a:t>
            </a:r>
            <a:r>
              <a:rPr sz="1650" spc="-8" dirty="0">
                <a:latin typeface="Calibri"/>
                <a:cs typeface="Calibri"/>
              </a:rPr>
              <a:t>allowed </a:t>
            </a:r>
            <a:r>
              <a:rPr sz="1650" spc="-11" dirty="0">
                <a:latin typeface="Calibri"/>
                <a:cs typeface="Calibri"/>
              </a:rPr>
              <a:t>to leave </a:t>
            </a:r>
            <a:r>
              <a:rPr sz="1650" spc="-4" dirty="0">
                <a:latin typeface="Calibri"/>
                <a:cs typeface="Calibri"/>
              </a:rPr>
              <a:t>a </a:t>
            </a:r>
            <a:r>
              <a:rPr sz="1650" spc="-11" dirty="0">
                <a:latin typeface="Calibri"/>
                <a:cs typeface="Calibri"/>
              </a:rPr>
              <a:t>negative </a:t>
            </a:r>
            <a:r>
              <a:rPr sz="1650" spc="-4" dirty="0">
                <a:latin typeface="Calibri"/>
                <a:cs typeface="Calibri"/>
              </a:rPr>
              <a:t>balance in an</a:t>
            </a:r>
            <a:r>
              <a:rPr sz="1650" spc="49" dirty="0">
                <a:latin typeface="Calibri"/>
                <a:cs typeface="Calibri"/>
              </a:rPr>
              <a:t> </a:t>
            </a:r>
            <a:r>
              <a:rPr sz="1650" spc="-11" dirty="0">
                <a:latin typeface="Calibri"/>
                <a:cs typeface="Calibri"/>
              </a:rPr>
              <a:t>account</a:t>
            </a:r>
            <a:endParaRPr sz="1650" dirty="0">
              <a:latin typeface="Calibri"/>
              <a:cs typeface="Calibri"/>
            </a:endParaRPr>
          </a:p>
          <a:p>
            <a:pPr marL="523875" lvl="1" indent="-171450">
              <a:lnSpc>
                <a:spcPts val="1871"/>
              </a:lnSpc>
              <a:buFont typeface="Arial"/>
              <a:buChar char="•"/>
              <a:tabLst>
                <a:tab pos="523875" algn="l"/>
                <a:tab pos="524351" algn="l"/>
              </a:tabLst>
            </a:pPr>
            <a:r>
              <a:rPr sz="1650" spc="-4" dirty="0">
                <a:latin typeface="Calibri"/>
                <a:cs typeface="Calibri"/>
              </a:rPr>
              <a:t>Block </a:t>
            </a:r>
            <a:r>
              <a:rPr sz="1650" spc="-8" dirty="0">
                <a:latin typeface="Calibri"/>
                <a:cs typeface="Calibri"/>
              </a:rPr>
              <a:t>must </a:t>
            </a:r>
            <a:r>
              <a:rPr sz="1650" spc="-15" dirty="0">
                <a:latin typeface="Calibri"/>
                <a:cs typeface="Calibri"/>
              </a:rPr>
              <a:t>contain </a:t>
            </a:r>
            <a:r>
              <a:rPr sz="1650" spc="-8" dirty="0">
                <a:latin typeface="Calibri"/>
                <a:cs typeface="Calibri"/>
              </a:rPr>
              <a:t>correct</a:t>
            </a:r>
            <a:r>
              <a:rPr sz="1650" spc="19" dirty="0">
                <a:latin typeface="Calibri"/>
                <a:cs typeface="Calibri"/>
              </a:rPr>
              <a:t> </a:t>
            </a:r>
            <a:r>
              <a:rPr sz="1650" spc="-8" dirty="0">
                <a:latin typeface="Calibri"/>
                <a:cs typeface="Calibri"/>
              </a:rPr>
              <a:t>proof-of-work</a:t>
            </a:r>
            <a:endParaRPr sz="1650" dirty="0">
              <a:latin typeface="Calibri"/>
              <a:cs typeface="Calibri"/>
            </a:endParaRPr>
          </a:p>
          <a:p>
            <a:pPr marL="180975" marR="43814" indent="-171450">
              <a:lnSpc>
                <a:spcPct val="70000"/>
              </a:lnSpc>
              <a:spcBef>
                <a:spcPts val="746"/>
              </a:spcBef>
              <a:buFont typeface="Arial"/>
              <a:buChar char="•"/>
              <a:tabLst>
                <a:tab pos="180975" algn="l"/>
              </a:tabLst>
            </a:pPr>
            <a:r>
              <a:rPr sz="1950" dirty="0">
                <a:latin typeface="Calibri"/>
                <a:cs typeface="Calibri"/>
              </a:rPr>
              <a:t>A </a:t>
            </a:r>
            <a:r>
              <a:rPr sz="1950" spc="-8" dirty="0">
                <a:latin typeface="Calibri"/>
                <a:cs typeface="Calibri"/>
              </a:rPr>
              <a:t>proposed </a:t>
            </a:r>
            <a:r>
              <a:rPr sz="1950" dirty="0">
                <a:latin typeface="Calibri"/>
                <a:cs typeface="Calibri"/>
              </a:rPr>
              <a:t>additional </a:t>
            </a:r>
            <a:r>
              <a:rPr sz="1950" spc="-4" dirty="0">
                <a:latin typeface="Calibri"/>
                <a:cs typeface="Calibri"/>
              </a:rPr>
              <a:t>block that doesn’t meet </a:t>
            </a:r>
            <a:r>
              <a:rPr sz="1950" dirty="0">
                <a:latin typeface="Calibri"/>
                <a:cs typeface="Calibri"/>
              </a:rPr>
              <a:t>these </a:t>
            </a:r>
            <a:r>
              <a:rPr sz="1950" spc="-4" dirty="0">
                <a:latin typeface="Calibri"/>
                <a:cs typeface="Calibri"/>
              </a:rPr>
              <a:t>conditions </a:t>
            </a:r>
            <a:r>
              <a:rPr sz="1950" spc="-8" dirty="0">
                <a:latin typeface="Calibri"/>
                <a:cs typeface="Calibri"/>
              </a:rPr>
              <a:t>won’t </a:t>
            </a:r>
            <a:r>
              <a:rPr sz="1950" spc="-4" dirty="0">
                <a:latin typeface="Calibri"/>
                <a:cs typeface="Calibri"/>
              </a:rPr>
              <a:t>be  accepted by </a:t>
            </a:r>
            <a:r>
              <a:rPr sz="1950" dirty="0">
                <a:latin typeface="Calibri"/>
                <a:cs typeface="Calibri"/>
              </a:rPr>
              <a:t>the </a:t>
            </a:r>
            <a:r>
              <a:rPr sz="1950" spc="-11" dirty="0">
                <a:latin typeface="Calibri"/>
                <a:cs typeface="Calibri"/>
              </a:rPr>
              <a:t>rest </a:t>
            </a:r>
            <a:r>
              <a:rPr sz="1950" spc="-4" dirty="0">
                <a:latin typeface="Calibri"/>
                <a:cs typeface="Calibri"/>
              </a:rPr>
              <a:t>of </a:t>
            </a:r>
            <a:r>
              <a:rPr sz="1950" dirty="0">
                <a:latin typeface="Calibri"/>
                <a:cs typeface="Calibri"/>
              </a:rPr>
              <a:t>the</a:t>
            </a:r>
            <a:r>
              <a:rPr sz="1950" spc="-49" dirty="0">
                <a:latin typeface="Calibri"/>
                <a:cs typeface="Calibri"/>
              </a:rPr>
              <a:t> </a:t>
            </a:r>
            <a:r>
              <a:rPr sz="1950" spc="-8" dirty="0">
                <a:latin typeface="Calibri"/>
                <a:cs typeface="Calibri"/>
              </a:rPr>
              <a:t>network.</a:t>
            </a:r>
            <a:endParaRPr sz="1950" dirty="0">
              <a:latin typeface="Calibri"/>
              <a:cs typeface="Calibri"/>
            </a:endParaRPr>
          </a:p>
          <a:p>
            <a:pPr>
              <a:spcBef>
                <a:spcPts val="23"/>
              </a:spcBef>
            </a:pPr>
            <a:endParaRPr sz="2100" dirty="0">
              <a:latin typeface="Times New Roman"/>
              <a:cs typeface="Times New Roman"/>
            </a:endParaRPr>
          </a:p>
          <a:p>
            <a:pPr marL="9525">
              <a:spcBef>
                <a:spcPts val="4"/>
              </a:spcBef>
            </a:pPr>
            <a:r>
              <a:rPr sz="1950" b="1" i="1" spc="-11" dirty="0">
                <a:solidFill>
                  <a:srgbClr val="FF0000"/>
                </a:solidFill>
                <a:latin typeface="Calibri"/>
                <a:cs typeface="Calibri"/>
              </a:rPr>
              <a:t>Enforced </a:t>
            </a:r>
            <a:r>
              <a:rPr sz="1950" b="1" i="1" spc="-4" dirty="0">
                <a:solidFill>
                  <a:srgbClr val="FF0000"/>
                </a:solidFill>
                <a:latin typeface="Calibri"/>
                <a:cs typeface="Calibri"/>
              </a:rPr>
              <a:t>by</a:t>
            </a:r>
            <a:r>
              <a:rPr sz="1950" b="1" i="1" spc="8" dirty="0">
                <a:solidFill>
                  <a:srgbClr val="FF0000"/>
                </a:solidFill>
                <a:latin typeface="Calibri"/>
                <a:cs typeface="Calibri"/>
              </a:rPr>
              <a:t> </a:t>
            </a:r>
            <a:r>
              <a:rPr sz="1950" b="1" i="1" spc="-8" dirty="0">
                <a:solidFill>
                  <a:srgbClr val="FF0000"/>
                </a:solidFill>
                <a:latin typeface="Calibri"/>
                <a:cs typeface="Calibri"/>
              </a:rPr>
              <a:t>consensus</a:t>
            </a:r>
            <a:endParaRPr sz="1950" dirty="0">
              <a:latin typeface="Calibri"/>
              <a:cs typeface="Calibri"/>
            </a:endParaRPr>
          </a:p>
        </p:txBody>
      </p:sp>
    </p:spTree>
    <p:extLst>
      <p:ext uri="{BB962C8B-B14F-4D97-AF65-F5344CB8AC3E}">
        <p14:creationId xmlns:p14="http://schemas.microsoft.com/office/powerpoint/2010/main" val="6674227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152400"/>
            <a:ext cx="86868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26" dirty="0"/>
              <a:t>Forked</a:t>
            </a:r>
            <a:r>
              <a:rPr sz="3300" spc="-53" dirty="0"/>
              <a:t> </a:t>
            </a:r>
            <a:r>
              <a:rPr sz="3300" spc="-4" dirty="0"/>
              <a:t>chains</a:t>
            </a:r>
            <a:endParaRPr sz="3300" dirty="0"/>
          </a:p>
        </p:txBody>
      </p:sp>
      <p:sp>
        <p:nvSpPr>
          <p:cNvPr id="3" name="object 3"/>
          <p:cNvSpPr txBox="1"/>
          <p:nvPr/>
        </p:nvSpPr>
        <p:spPr>
          <a:xfrm>
            <a:off x="609600" y="1600200"/>
            <a:ext cx="7722870" cy="3258168"/>
          </a:xfrm>
          <a:prstGeom prst="rect">
            <a:avLst/>
          </a:prstGeom>
        </p:spPr>
        <p:txBody>
          <a:bodyPr vert="horz" wrap="square" lIns="0" tIns="73819" rIns="0" bIns="0" rtlCol="0">
            <a:spAutoFit/>
          </a:bodyPr>
          <a:lstStyle/>
          <a:p>
            <a:pPr marL="180975" indent="-171450">
              <a:spcBef>
                <a:spcPts val="581"/>
              </a:spcBef>
              <a:buFont typeface="Arial"/>
              <a:buChar char="•"/>
              <a:tabLst>
                <a:tab pos="180975" algn="l"/>
              </a:tabLst>
            </a:pPr>
            <a:r>
              <a:rPr sz="2100" spc="-8" dirty="0">
                <a:latin typeface="Calibri"/>
                <a:cs typeface="Calibri"/>
              </a:rPr>
              <a:t>Blockchains </a:t>
            </a:r>
            <a:r>
              <a:rPr sz="2100" spc="-15" dirty="0">
                <a:latin typeface="Calibri"/>
                <a:cs typeface="Calibri"/>
              </a:rPr>
              <a:t>are </a:t>
            </a:r>
            <a:r>
              <a:rPr sz="2100" spc="-8" dirty="0">
                <a:latin typeface="Calibri"/>
                <a:cs typeface="Calibri"/>
              </a:rPr>
              <a:t>used </a:t>
            </a:r>
            <a:r>
              <a:rPr sz="2100" spc="-4" dirty="0">
                <a:latin typeface="Calibri"/>
                <a:cs typeface="Calibri"/>
              </a:rPr>
              <a:t>in </a:t>
            </a:r>
            <a:r>
              <a:rPr sz="2100" spc="-11" dirty="0">
                <a:latin typeface="Calibri"/>
                <a:cs typeface="Calibri"/>
              </a:rPr>
              <a:t>distributed</a:t>
            </a:r>
            <a:r>
              <a:rPr sz="2100" spc="86" dirty="0">
                <a:latin typeface="Calibri"/>
                <a:cs typeface="Calibri"/>
              </a:rPr>
              <a:t> </a:t>
            </a:r>
            <a:r>
              <a:rPr sz="2100" spc="-19" dirty="0">
                <a:latin typeface="Calibri"/>
                <a:cs typeface="Calibri"/>
              </a:rPr>
              <a:t>systems</a:t>
            </a:r>
            <a:endParaRPr sz="2100" dirty="0">
              <a:latin typeface="Calibri"/>
              <a:cs typeface="Calibri"/>
            </a:endParaRPr>
          </a:p>
          <a:p>
            <a:pPr marL="180975" indent="-171450">
              <a:spcBef>
                <a:spcPts val="506"/>
              </a:spcBef>
              <a:buFont typeface="Arial"/>
              <a:buChar char="•"/>
              <a:tabLst>
                <a:tab pos="180975" algn="l"/>
              </a:tabLst>
            </a:pPr>
            <a:r>
              <a:rPr sz="2100" spc="-19" dirty="0">
                <a:latin typeface="Calibri"/>
                <a:cs typeface="Calibri"/>
              </a:rPr>
              <a:t>It’s </a:t>
            </a:r>
            <a:r>
              <a:rPr sz="2100" spc="-8" dirty="0">
                <a:latin typeface="Calibri"/>
                <a:cs typeface="Calibri"/>
              </a:rPr>
              <a:t>possible </a:t>
            </a:r>
            <a:r>
              <a:rPr sz="2100" spc="-19" dirty="0">
                <a:latin typeface="Calibri"/>
                <a:cs typeface="Calibri"/>
              </a:rPr>
              <a:t>for different </a:t>
            </a:r>
            <a:r>
              <a:rPr sz="2100" spc="-8" dirty="0">
                <a:latin typeface="Calibri"/>
                <a:cs typeface="Calibri"/>
              </a:rPr>
              <a:t>parties </a:t>
            </a:r>
            <a:r>
              <a:rPr sz="2100" spc="-4" dirty="0">
                <a:latin typeface="Calibri"/>
                <a:cs typeface="Calibri"/>
              </a:rPr>
              <a:t>in the </a:t>
            </a:r>
            <a:r>
              <a:rPr sz="2100" spc="-23" dirty="0">
                <a:latin typeface="Calibri"/>
                <a:cs typeface="Calibri"/>
              </a:rPr>
              <a:t>system </a:t>
            </a:r>
            <a:r>
              <a:rPr sz="2100" spc="-15" dirty="0">
                <a:latin typeface="Calibri"/>
                <a:cs typeface="Calibri"/>
              </a:rPr>
              <a:t>to </a:t>
            </a:r>
            <a:r>
              <a:rPr sz="2100" spc="-19" dirty="0">
                <a:latin typeface="Calibri"/>
                <a:cs typeface="Calibri"/>
              </a:rPr>
              <a:t>have </a:t>
            </a:r>
            <a:r>
              <a:rPr sz="2100" spc="-4" dirty="0">
                <a:latin typeface="Calibri"/>
                <a:cs typeface="Calibri"/>
              </a:rPr>
              <a:t>a</a:t>
            </a:r>
            <a:r>
              <a:rPr sz="2100" spc="251" dirty="0">
                <a:latin typeface="Calibri"/>
                <a:cs typeface="Calibri"/>
              </a:rPr>
              <a:t> </a:t>
            </a:r>
            <a:r>
              <a:rPr sz="2100" spc="-8" dirty="0">
                <a:latin typeface="Calibri"/>
                <a:cs typeface="Calibri"/>
              </a:rPr>
              <a:t>disagreement</a:t>
            </a:r>
            <a:endParaRPr sz="2100" dirty="0">
              <a:latin typeface="Calibri"/>
              <a:cs typeface="Calibri"/>
            </a:endParaRPr>
          </a:p>
          <a:p>
            <a:pPr marL="523875" lvl="1" indent="-171450">
              <a:spcBef>
                <a:spcPts val="176"/>
              </a:spcBef>
              <a:buFont typeface="Arial"/>
              <a:buChar char="•"/>
              <a:tabLst>
                <a:tab pos="524351" algn="l"/>
              </a:tabLst>
            </a:pPr>
            <a:r>
              <a:rPr sz="1800" spc="-23" dirty="0">
                <a:latin typeface="Calibri"/>
                <a:cs typeface="Calibri"/>
              </a:rPr>
              <a:t>There’s </a:t>
            </a:r>
            <a:r>
              <a:rPr sz="1800" spc="-4" dirty="0">
                <a:latin typeface="Calibri"/>
                <a:cs typeface="Calibri"/>
              </a:rPr>
              <a:t>no </a:t>
            </a:r>
            <a:r>
              <a:rPr sz="1800" spc="-8" dirty="0">
                <a:latin typeface="Calibri"/>
                <a:cs typeface="Calibri"/>
              </a:rPr>
              <a:t>trusted </a:t>
            </a:r>
            <a:r>
              <a:rPr sz="1800" spc="-4" dirty="0">
                <a:latin typeface="Calibri"/>
                <a:cs typeface="Calibri"/>
              </a:rPr>
              <a:t>arbiter </a:t>
            </a:r>
            <a:r>
              <a:rPr sz="1800" spc="-11" dirty="0">
                <a:latin typeface="Calibri"/>
                <a:cs typeface="Calibri"/>
              </a:rPr>
              <a:t>to </a:t>
            </a:r>
            <a:r>
              <a:rPr sz="1800" spc="-4" dirty="0">
                <a:latin typeface="Calibri"/>
                <a:cs typeface="Calibri"/>
              </a:rPr>
              <a:t>decide </a:t>
            </a:r>
            <a:r>
              <a:rPr sz="1800" dirty="0">
                <a:latin typeface="Calibri"/>
                <a:cs typeface="Calibri"/>
              </a:rPr>
              <a:t>who is </a:t>
            </a:r>
            <a:r>
              <a:rPr sz="1800" spc="-4" dirty="0">
                <a:latin typeface="Calibri"/>
                <a:cs typeface="Calibri"/>
              </a:rPr>
              <a:t>right!</a:t>
            </a:r>
            <a:endParaRPr sz="1800" dirty="0">
              <a:latin typeface="Calibri"/>
              <a:cs typeface="Calibri"/>
            </a:endParaRPr>
          </a:p>
          <a:p>
            <a:pPr marL="180975" indent="-171450">
              <a:spcBef>
                <a:spcPts val="484"/>
              </a:spcBef>
              <a:buFont typeface="Arial"/>
              <a:buChar char="•"/>
              <a:tabLst>
                <a:tab pos="180975" algn="l"/>
              </a:tabLst>
            </a:pPr>
            <a:r>
              <a:rPr sz="2100" spc="-15" dirty="0">
                <a:latin typeface="Calibri"/>
                <a:cs typeface="Calibri"/>
              </a:rPr>
              <a:t>Any </a:t>
            </a:r>
            <a:r>
              <a:rPr sz="2100" spc="-11" dirty="0">
                <a:latin typeface="Calibri"/>
                <a:cs typeface="Calibri"/>
              </a:rPr>
              <a:t>blockchain must </a:t>
            </a:r>
            <a:r>
              <a:rPr sz="2100" spc="-8" dirty="0">
                <a:latin typeface="Calibri"/>
                <a:cs typeface="Calibri"/>
              </a:rPr>
              <a:t>deal </a:t>
            </a:r>
            <a:r>
              <a:rPr sz="2100" spc="-4" dirty="0">
                <a:latin typeface="Calibri"/>
                <a:cs typeface="Calibri"/>
              </a:rPr>
              <a:t>with </a:t>
            </a:r>
            <a:r>
              <a:rPr sz="2100" spc="-8" dirty="0">
                <a:latin typeface="Calibri"/>
                <a:cs typeface="Calibri"/>
              </a:rPr>
              <a:t>this </a:t>
            </a:r>
            <a:r>
              <a:rPr sz="2100" spc="-4" dirty="0">
                <a:latin typeface="Calibri"/>
                <a:cs typeface="Calibri"/>
              </a:rPr>
              <a:t>issue</a:t>
            </a:r>
            <a:r>
              <a:rPr sz="2100" spc="131" dirty="0">
                <a:latin typeface="Calibri"/>
                <a:cs typeface="Calibri"/>
              </a:rPr>
              <a:t> </a:t>
            </a:r>
            <a:r>
              <a:rPr sz="2100" spc="-8" dirty="0">
                <a:latin typeface="Calibri"/>
                <a:cs typeface="Calibri"/>
              </a:rPr>
              <a:t>somehow!</a:t>
            </a:r>
            <a:endParaRPr sz="2100" dirty="0">
              <a:latin typeface="Calibri"/>
              <a:cs typeface="Calibri"/>
            </a:endParaRPr>
          </a:p>
          <a:p>
            <a:pPr>
              <a:spcBef>
                <a:spcPts val="15"/>
              </a:spcBef>
              <a:buFont typeface="Arial"/>
              <a:buChar char="•"/>
            </a:pPr>
            <a:endParaRPr sz="3038" dirty="0">
              <a:latin typeface="Times New Roman"/>
              <a:cs typeface="Times New Roman"/>
            </a:endParaRPr>
          </a:p>
          <a:p>
            <a:pPr marL="180975" indent="-171450">
              <a:spcBef>
                <a:spcPts val="4"/>
              </a:spcBef>
              <a:buFont typeface="Arial"/>
              <a:buChar char="•"/>
              <a:tabLst>
                <a:tab pos="180975" algn="l"/>
              </a:tabLst>
            </a:pPr>
            <a:r>
              <a:rPr sz="2100" spc="-8" dirty="0">
                <a:latin typeface="Calibri"/>
                <a:cs typeface="Calibri"/>
              </a:rPr>
              <a:t>Suppose </a:t>
            </a:r>
            <a:r>
              <a:rPr sz="2100" spc="-4" dirty="0">
                <a:latin typeface="Calibri"/>
                <a:cs typeface="Calibri"/>
              </a:rPr>
              <a:t>Alice and Bob no longer </a:t>
            </a:r>
            <a:r>
              <a:rPr sz="2100" spc="-11" dirty="0">
                <a:latin typeface="Calibri"/>
                <a:cs typeface="Calibri"/>
              </a:rPr>
              <a:t>agree </a:t>
            </a:r>
            <a:r>
              <a:rPr sz="2100" spc="-4" dirty="0">
                <a:latin typeface="Calibri"/>
                <a:cs typeface="Calibri"/>
              </a:rPr>
              <a:t>on the </a:t>
            </a:r>
            <a:r>
              <a:rPr sz="2100" spc="-23" dirty="0">
                <a:latin typeface="Calibri"/>
                <a:cs typeface="Calibri"/>
              </a:rPr>
              <a:t>state </a:t>
            </a:r>
            <a:r>
              <a:rPr sz="2100" spc="-4" dirty="0">
                <a:latin typeface="Calibri"/>
                <a:cs typeface="Calibri"/>
              </a:rPr>
              <a:t>of the</a:t>
            </a:r>
            <a:r>
              <a:rPr sz="2100" spc="150" dirty="0">
                <a:latin typeface="Calibri"/>
                <a:cs typeface="Calibri"/>
              </a:rPr>
              <a:t> </a:t>
            </a:r>
            <a:r>
              <a:rPr sz="2100" spc="-8" dirty="0">
                <a:latin typeface="Calibri"/>
                <a:cs typeface="Calibri"/>
              </a:rPr>
              <a:t>world</a:t>
            </a:r>
            <a:endParaRPr sz="2100" dirty="0">
              <a:latin typeface="Calibri"/>
              <a:cs typeface="Calibri"/>
            </a:endParaRPr>
          </a:p>
          <a:p>
            <a:pPr marL="523875" lvl="1" indent="-171450">
              <a:spcBef>
                <a:spcPts val="184"/>
              </a:spcBef>
              <a:buFont typeface="Arial"/>
              <a:buChar char="•"/>
              <a:tabLst>
                <a:tab pos="524351" algn="l"/>
              </a:tabLst>
            </a:pPr>
            <a:r>
              <a:rPr sz="1800" spc="-8" dirty="0">
                <a:latin typeface="Calibri"/>
                <a:cs typeface="Calibri"/>
              </a:rPr>
              <a:t>(because </a:t>
            </a:r>
            <a:r>
              <a:rPr sz="1800" spc="-4" dirty="0">
                <a:latin typeface="Calibri"/>
                <a:cs typeface="Calibri"/>
              </a:rPr>
              <a:t>they don’t </a:t>
            </a:r>
            <a:r>
              <a:rPr sz="1800" spc="-8" dirty="0">
                <a:latin typeface="Calibri"/>
                <a:cs typeface="Calibri"/>
              </a:rPr>
              <a:t>agree </a:t>
            </a:r>
            <a:r>
              <a:rPr sz="1800" spc="-4" dirty="0">
                <a:latin typeface="Calibri"/>
                <a:cs typeface="Calibri"/>
              </a:rPr>
              <a:t>on </a:t>
            </a:r>
            <a:r>
              <a:rPr sz="1800" spc="-8" dirty="0">
                <a:latin typeface="Calibri"/>
                <a:cs typeface="Calibri"/>
              </a:rPr>
              <a:t>history)</a:t>
            </a:r>
            <a:endParaRPr sz="1800" dirty="0">
              <a:latin typeface="Calibri"/>
              <a:cs typeface="Calibri"/>
            </a:endParaRPr>
          </a:p>
          <a:p>
            <a:pPr marL="180975" indent="-171450">
              <a:spcBef>
                <a:spcPts val="472"/>
              </a:spcBef>
              <a:buFont typeface="Arial"/>
              <a:buChar char="•"/>
              <a:tabLst>
                <a:tab pos="180975" algn="l"/>
              </a:tabLst>
            </a:pPr>
            <a:r>
              <a:rPr sz="2100" spc="-8" dirty="0">
                <a:latin typeface="Calibri"/>
                <a:cs typeface="Calibri"/>
              </a:rPr>
              <a:t>How </a:t>
            </a:r>
            <a:r>
              <a:rPr sz="2100" spc="-4" dirty="0">
                <a:latin typeface="Calibri"/>
                <a:cs typeface="Calibri"/>
              </a:rPr>
              <a:t>do </a:t>
            </a:r>
            <a:r>
              <a:rPr sz="2100" spc="-8" dirty="0">
                <a:latin typeface="Calibri"/>
                <a:cs typeface="Calibri"/>
              </a:rPr>
              <a:t>they </a:t>
            </a:r>
            <a:r>
              <a:rPr sz="2100" spc="-11" dirty="0">
                <a:latin typeface="Calibri"/>
                <a:cs typeface="Calibri"/>
              </a:rPr>
              <a:t>come </a:t>
            </a:r>
            <a:r>
              <a:rPr sz="2100" spc="-15" dirty="0">
                <a:latin typeface="Calibri"/>
                <a:cs typeface="Calibri"/>
              </a:rPr>
              <a:t>to </a:t>
            </a:r>
            <a:r>
              <a:rPr sz="2100" spc="-4" dirty="0">
                <a:latin typeface="Calibri"/>
                <a:cs typeface="Calibri"/>
              </a:rPr>
              <a:t>an </a:t>
            </a:r>
            <a:r>
              <a:rPr sz="2100" spc="-8" dirty="0">
                <a:latin typeface="Calibri"/>
                <a:cs typeface="Calibri"/>
              </a:rPr>
              <a:t>agreement </a:t>
            </a:r>
            <a:r>
              <a:rPr sz="2100" spc="-4" dirty="0">
                <a:latin typeface="Calibri"/>
                <a:cs typeface="Calibri"/>
              </a:rPr>
              <a:t>on </a:t>
            </a:r>
            <a:r>
              <a:rPr sz="2100" spc="-30" dirty="0">
                <a:latin typeface="Calibri"/>
                <a:cs typeface="Calibri"/>
              </a:rPr>
              <a:t>who’s</a:t>
            </a:r>
            <a:r>
              <a:rPr sz="2100" spc="94" dirty="0">
                <a:latin typeface="Calibri"/>
                <a:cs typeface="Calibri"/>
              </a:rPr>
              <a:t> </a:t>
            </a:r>
            <a:r>
              <a:rPr sz="2100" spc="-8" dirty="0">
                <a:latin typeface="Calibri"/>
                <a:cs typeface="Calibri"/>
              </a:rPr>
              <a:t>right?</a:t>
            </a:r>
            <a:endParaRPr sz="2100" dirty="0">
              <a:latin typeface="Calibri"/>
              <a:cs typeface="Calibri"/>
            </a:endParaRPr>
          </a:p>
          <a:p>
            <a:pPr marL="523875" lvl="1" indent="-171450">
              <a:spcBef>
                <a:spcPts val="184"/>
              </a:spcBef>
              <a:buFont typeface="Arial"/>
              <a:buChar char="•"/>
              <a:tabLst>
                <a:tab pos="524351" algn="l"/>
              </a:tabLst>
            </a:pPr>
            <a:r>
              <a:rPr sz="1800" spc="-11" dirty="0">
                <a:latin typeface="Calibri"/>
                <a:cs typeface="Calibri"/>
              </a:rPr>
              <a:t>Several </a:t>
            </a:r>
            <a:r>
              <a:rPr sz="1800" spc="-15" dirty="0">
                <a:latin typeface="Calibri"/>
                <a:cs typeface="Calibri"/>
              </a:rPr>
              <a:t>different </a:t>
            </a:r>
            <a:r>
              <a:rPr sz="1800" spc="-4" dirty="0">
                <a:latin typeface="Calibri"/>
                <a:cs typeface="Calibri"/>
              </a:rPr>
              <a:t>techniques </a:t>
            </a:r>
            <a:r>
              <a:rPr sz="1800" spc="-11" dirty="0">
                <a:latin typeface="Calibri"/>
                <a:cs typeface="Calibri"/>
              </a:rPr>
              <a:t>to </a:t>
            </a:r>
            <a:r>
              <a:rPr sz="1800" spc="-8" dirty="0">
                <a:latin typeface="Calibri"/>
                <a:cs typeface="Calibri"/>
              </a:rPr>
              <a:t>resolve</a:t>
            </a:r>
            <a:r>
              <a:rPr sz="1800" spc="11" dirty="0">
                <a:latin typeface="Calibri"/>
                <a:cs typeface="Calibri"/>
              </a:rPr>
              <a:t> </a:t>
            </a:r>
            <a:r>
              <a:rPr sz="1800" spc="-8" dirty="0">
                <a:latin typeface="Calibri"/>
                <a:cs typeface="Calibri"/>
              </a:rPr>
              <a:t>disagreements</a:t>
            </a:r>
            <a:endParaRPr sz="1800" dirty="0">
              <a:latin typeface="Calibri"/>
              <a:cs typeface="Calibri"/>
            </a:endParaRPr>
          </a:p>
        </p:txBody>
      </p:sp>
    </p:spTree>
    <p:extLst>
      <p:ext uri="{BB962C8B-B14F-4D97-AF65-F5344CB8AC3E}">
        <p14:creationId xmlns:p14="http://schemas.microsoft.com/office/powerpoint/2010/main" val="28150762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228600"/>
            <a:ext cx="86868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4" dirty="0"/>
              <a:t>Adding </a:t>
            </a:r>
            <a:r>
              <a:rPr sz="3300" spc="-8" dirty="0"/>
              <a:t>new blocks </a:t>
            </a:r>
            <a:r>
              <a:rPr sz="3300" spc="-11" dirty="0"/>
              <a:t>to </a:t>
            </a:r>
            <a:r>
              <a:rPr sz="3300" dirty="0"/>
              <a:t>the</a:t>
            </a:r>
            <a:r>
              <a:rPr sz="3300" spc="-8" dirty="0"/>
              <a:t> </a:t>
            </a:r>
            <a:r>
              <a:rPr sz="3300" spc="-4" dirty="0"/>
              <a:t>chain</a:t>
            </a:r>
            <a:endParaRPr sz="3300" dirty="0"/>
          </a:p>
        </p:txBody>
      </p:sp>
      <p:sp>
        <p:nvSpPr>
          <p:cNvPr id="3" name="object 3"/>
          <p:cNvSpPr txBox="1"/>
          <p:nvPr/>
        </p:nvSpPr>
        <p:spPr>
          <a:xfrm>
            <a:off x="685800" y="1752600"/>
            <a:ext cx="7527131" cy="2912496"/>
          </a:xfrm>
          <a:prstGeom prst="rect">
            <a:avLst/>
          </a:prstGeom>
        </p:spPr>
        <p:txBody>
          <a:bodyPr vert="horz" wrap="square" lIns="0" tIns="9049" rIns="0" bIns="0" rtlCol="0">
            <a:spAutoFit/>
          </a:bodyPr>
          <a:lstStyle/>
          <a:p>
            <a:pPr marL="180975" indent="-171450">
              <a:lnSpc>
                <a:spcPts val="2396"/>
              </a:lnSpc>
              <a:spcBef>
                <a:spcPts val="71"/>
              </a:spcBef>
              <a:buFont typeface="Arial"/>
              <a:buChar char="•"/>
              <a:tabLst>
                <a:tab pos="180975" algn="l"/>
              </a:tabLst>
            </a:pPr>
            <a:r>
              <a:rPr sz="2100" spc="-15" dirty="0">
                <a:latin typeface="Calibri"/>
                <a:cs typeface="Calibri"/>
              </a:rPr>
              <a:t>Any </a:t>
            </a:r>
            <a:r>
              <a:rPr sz="2100" spc="-11" dirty="0">
                <a:latin typeface="Calibri"/>
                <a:cs typeface="Calibri"/>
              </a:rPr>
              <a:t>blockchain </a:t>
            </a:r>
            <a:r>
              <a:rPr sz="2100" spc="-23" dirty="0">
                <a:latin typeface="Calibri"/>
                <a:cs typeface="Calibri"/>
              </a:rPr>
              <a:t>system </a:t>
            </a:r>
            <a:r>
              <a:rPr sz="2100" spc="-4" dirty="0">
                <a:latin typeface="Calibri"/>
                <a:cs typeface="Calibri"/>
              </a:rPr>
              <a:t>has </a:t>
            </a:r>
            <a:r>
              <a:rPr sz="2100" spc="-15" dirty="0">
                <a:latin typeface="Calibri"/>
                <a:cs typeface="Calibri"/>
              </a:rPr>
              <a:t>to </a:t>
            </a:r>
            <a:r>
              <a:rPr sz="2100" spc="-8" dirty="0">
                <a:latin typeface="Calibri"/>
                <a:cs typeface="Calibri"/>
              </a:rPr>
              <a:t>determine </a:t>
            </a:r>
            <a:r>
              <a:rPr sz="2100" spc="-4" dirty="0">
                <a:latin typeface="Calibri"/>
                <a:cs typeface="Calibri"/>
              </a:rPr>
              <a:t>who </a:t>
            </a:r>
            <a:r>
              <a:rPr sz="2100" spc="-8" dirty="0">
                <a:latin typeface="Calibri"/>
                <a:cs typeface="Calibri"/>
              </a:rPr>
              <a:t>can </a:t>
            </a:r>
            <a:r>
              <a:rPr sz="2100" spc="-4" dirty="0">
                <a:latin typeface="Calibri"/>
                <a:cs typeface="Calibri"/>
              </a:rPr>
              <a:t>add </a:t>
            </a:r>
            <a:r>
              <a:rPr sz="2100" spc="-11" dirty="0">
                <a:latin typeface="Calibri"/>
                <a:cs typeface="Calibri"/>
              </a:rPr>
              <a:t>new </a:t>
            </a:r>
            <a:r>
              <a:rPr sz="2100" spc="-8" dirty="0">
                <a:latin typeface="Calibri"/>
                <a:cs typeface="Calibri"/>
              </a:rPr>
              <a:t>blocks</a:t>
            </a:r>
            <a:r>
              <a:rPr sz="2100" spc="188" dirty="0">
                <a:latin typeface="Calibri"/>
                <a:cs typeface="Calibri"/>
              </a:rPr>
              <a:t> </a:t>
            </a:r>
            <a:r>
              <a:rPr sz="2100" spc="-15" dirty="0">
                <a:latin typeface="Calibri"/>
                <a:cs typeface="Calibri"/>
              </a:rPr>
              <a:t>to</a:t>
            </a:r>
            <a:endParaRPr sz="2100" dirty="0">
              <a:latin typeface="Calibri"/>
              <a:cs typeface="Calibri"/>
            </a:endParaRPr>
          </a:p>
          <a:p>
            <a:pPr marL="180975">
              <a:lnSpc>
                <a:spcPts val="2396"/>
              </a:lnSpc>
            </a:pPr>
            <a:r>
              <a:rPr sz="2100" spc="-4" dirty="0">
                <a:latin typeface="Calibri"/>
                <a:cs typeface="Calibri"/>
              </a:rPr>
              <a:t>the chain, </a:t>
            </a:r>
            <a:r>
              <a:rPr sz="2100" spc="-8" dirty="0">
                <a:latin typeface="Calibri"/>
                <a:cs typeface="Calibri"/>
              </a:rPr>
              <a:t>and how </a:t>
            </a:r>
            <a:r>
              <a:rPr sz="2100" spc="-19" dirty="0">
                <a:latin typeface="Calibri"/>
                <a:cs typeface="Calibri"/>
              </a:rPr>
              <a:t>it’s</a:t>
            </a:r>
            <a:r>
              <a:rPr sz="2100" spc="64" dirty="0">
                <a:latin typeface="Calibri"/>
                <a:cs typeface="Calibri"/>
              </a:rPr>
              <a:t> </a:t>
            </a:r>
            <a:r>
              <a:rPr sz="2100" spc="-8" dirty="0">
                <a:latin typeface="Calibri"/>
                <a:cs typeface="Calibri"/>
              </a:rPr>
              <a:t>done.</a:t>
            </a:r>
            <a:endParaRPr sz="2100" dirty="0">
              <a:latin typeface="Calibri"/>
              <a:cs typeface="Calibri"/>
            </a:endParaRPr>
          </a:p>
          <a:p>
            <a:pPr marL="180975" indent="-171450">
              <a:spcBef>
                <a:spcPts val="506"/>
              </a:spcBef>
              <a:buFont typeface="Arial"/>
              <a:buChar char="•"/>
              <a:tabLst>
                <a:tab pos="180975" algn="l"/>
              </a:tabLst>
            </a:pPr>
            <a:r>
              <a:rPr sz="2100" spc="-38" dirty="0">
                <a:latin typeface="Calibri"/>
                <a:cs typeface="Calibri"/>
              </a:rPr>
              <a:t>Two </a:t>
            </a:r>
            <a:r>
              <a:rPr sz="2100" spc="-4" dirty="0">
                <a:latin typeface="Calibri"/>
                <a:cs typeface="Calibri"/>
              </a:rPr>
              <a:t>main ideas I’ll </a:t>
            </a:r>
            <a:r>
              <a:rPr sz="2100" spc="-8" dirty="0">
                <a:latin typeface="Calibri"/>
                <a:cs typeface="Calibri"/>
              </a:rPr>
              <a:t>discuss</a:t>
            </a:r>
            <a:r>
              <a:rPr sz="2100" spc="64" dirty="0">
                <a:latin typeface="Calibri"/>
                <a:cs typeface="Calibri"/>
              </a:rPr>
              <a:t> </a:t>
            </a:r>
            <a:r>
              <a:rPr sz="2100" spc="-8" dirty="0">
                <a:latin typeface="Calibri"/>
                <a:cs typeface="Calibri"/>
              </a:rPr>
              <a:t>below</a:t>
            </a:r>
            <a:endParaRPr sz="2100" dirty="0">
              <a:latin typeface="Calibri"/>
              <a:cs typeface="Calibri"/>
            </a:endParaRPr>
          </a:p>
          <a:p>
            <a:pPr marL="523875" lvl="1" indent="-171450">
              <a:spcBef>
                <a:spcPts val="172"/>
              </a:spcBef>
              <a:buFont typeface="Arial"/>
              <a:buChar char="•"/>
              <a:tabLst>
                <a:tab pos="524351" algn="l"/>
              </a:tabLst>
            </a:pPr>
            <a:r>
              <a:rPr sz="1800" spc="-11" dirty="0">
                <a:latin typeface="Calibri"/>
                <a:cs typeface="Calibri"/>
              </a:rPr>
              <a:t>Proof </a:t>
            </a:r>
            <a:r>
              <a:rPr sz="1800" spc="-8" dirty="0">
                <a:latin typeface="Calibri"/>
                <a:cs typeface="Calibri"/>
              </a:rPr>
              <a:t>of</a:t>
            </a:r>
            <a:r>
              <a:rPr sz="1800" dirty="0">
                <a:latin typeface="Calibri"/>
                <a:cs typeface="Calibri"/>
              </a:rPr>
              <a:t> </a:t>
            </a:r>
            <a:r>
              <a:rPr sz="1800" spc="-11" dirty="0">
                <a:latin typeface="Calibri"/>
                <a:cs typeface="Calibri"/>
              </a:rPr>
              <a:t>work</a:t>
            </a:r>
            <a:endParaRPr sz="1800" dirty="0">
              <a:latin typeface="Calibri"/>
              <a:cs typeface="Calibri"/>
            </a:endParaRPr>
          </a:p>
          <a:p>
            <a:pPr marL="523875" lvl="1" indent="-171450">
              <a:spcBef>
                <a:spcPts val="165"/>
              </a:spcBef>
              <a:buFont typeface="Arial"/>
              <a:buChar char="•"/>
              <a:tabLst>
                <a:tab pos="524351" algn="l"/>
              </a:tabLst>
            </a:pPr>
            <a:r>
              <a:rPr sz="1800" spc="-8" dirty="0">
                <a:latin typeface="Calibri"/>
                <a:cs typeface="Calibri"/>
              </a:rPr>
              <a:t>Permissioned</a:t>
            </a:r>
            <a:r>
              <a:rPr sz="1800" dirty="0">
                <a:latin typeface="Calibri"/>
                <a:cs typeface="Calibri"/>
              </a:rPr>
              <a:t> </a:t>
            </a:r>
            <a:r>
              <a:rPr sz="1800" spc="-8" dirty="0">
                <a:latin typeface="Calibri"/>
                <a:cs typeface="Calibri"/>
              </a:rPr>
              <a:t>blockchain</a:t>
            </a:r>
            <a:endParaRPr sz="1800" dirty="0">
              <a:latin typeface="Calibri"/>
              <a:cs typeface="Calibri"/>
            </a:endParaRPr>
          </a:p>
          <a:p>
            <a:pPr marL="180975" indent="-171450">
              <a:spcBef>
                <a:spcPts val="472"/>
              </a:spcBef>
              <a:buFont typeface="Arial"/>
              <a:buChar char="•"/>
              <a:tabLst>
                <a:tab pos="180975" algn="l"/>
              </a:tabLst>
            </a:pPr>
            <a:r>
              <a:rPr sz="2100" spc="-4" dirty="0">
                <a:latin typeface="Calibri"/>
                <a:cs typeface="Calibri"/>
              </a:rPr>
              <a:t>Also </a:t>
            </a:r>
            <a:r>
              <a:rPr sz="2100" spc="-11" dirty="0">
                <a:latin typeface="Calibri"/>
                <a:cs typeface="Calibri"/>
              </a:rPr>
              <a:t>more </a:t>
            </a:r>
            <a:r>
              <a:rPr sz="2100" spc="-4" dirty="0">
                <a:latin typeface="Calibri"/>
                <a:cs typeface="Calibri"/>
              </a:rPr>
              <a:t>ideas </a:t>
            </a:r>
            <a:r>
              <a:rPr sz="2100" spc="-19" dirty="0">
                <a:latin typeface="Calibri"/>
                <a:cs typeface="Calibri"/>
              </a:rPr>
              <a:t>I’m </a:t>
            </a:r>
            <a:r>
              <a:rPr sz="2100" spc="-8" dirty="0">
                <a:latin typeface="Calibri"/>
                <a:cs typeface="Calibri"/>
              </a:rPr>
              <a:t>not going </a:t>
            </a:r>
            <a:r>
              <a:rPr sz="2100" spc="-11" dirty="0">
                <a:latin typeface="Calibri"/>
                <a:cs typeface="Calibri"/>
              </a:rPr>
              <a:t>to talk</a:t>
            </a:r>
            <a:r>
              <a:rPr sz="2100" spc="86" dirty="0">
                <a:latin typeface="Calibri"/>
                <a:cs typeface="Calibri"/>
              </a:rPr>
              <a:t> </a:t>
            </a:r>
            <a:r>
              <a:rPr sz="2100" spc="-8" dirty="0">
                <a:latin typeface="Calibri"/>
                <a:cs typeface="Calibri"/>
              </a:rPr>
              <a:t>about</a:t>
            </a:r>
            <a:endParaRPr sz="2100" dirty="0">
              <a:latin typeface="Calibri"/>
              <a:cs typeface="Calibri"/>
            </a:endParaRPr>
          </a:p>
          <a:p>
            <a:pPr marL="523875" lvl="1" indent="-171450">
              <a:spcBef>
                <a:spcPts val="184"/>
              </a:spcBef>
              <a:buFont typeface="Arial"/>
              <a:buChar char="•"/>
              <a:tabLst>
                <a:tab pos="524351" algn="l"/>
              </a:tabLst>
            </a:pPr>
            <a:r>
              <a:rPr sz="1800" spc="-11" dirty="0">
                <a:latin typeface="Calibri"/>
                <a:cs typeface="Calibri"/>
              </a:rPr>
              <a:t>Proof </a:t>
            </a:r>
            <a:r>
              <a:rPr sz="1800" spc="-8" dirty="0">
                <a:latin typeface="Calibri"/>
                <a:cs typeface="Calibri"/>
              </a:rPr>
              <a:t>of</a:t>
            </a:r>
            <a:r>
              <a:rPr sz="1800" dirty="0">
                <a:latin typeface="Calibri"/>
                <a:cs typeface="Calibri"/>
              </a:rPr>
              <a:t> </a:t>
            </a:r>
            <a:r>
              <a:rPr sz="1800" spc="-19" dirty="0">
                <a:latin typeface="Calibri"/>
                <a:cs typeface="Calibri"/>
              </a:rPr>
              <a:t>stake</a:t>
            </a:r>
            <a:endParaRPr sz="1800" dirty="0">
              <a:latin typeface="Calibri"/>
              <a:cs typeface="Calibri"/>
            </a:endParaRPr>
          </a:p>
          <a:p>
            <a:pPr marL="523875" lvl="1" indent="-171450">
              <a:spcBef>
                <a:spcPts val="165"/>
              </a:spcBef>
              <a:buFont typeface="Arial"/>
              <a:buChar char="•"/>
              <a:tabLst>
                <a:tab pos="524351" algn="l"/>
              </a:tabLst>
            </a:pPr>
            <a:r>
              <a:rPr sz="1800" spc="-11" dirty="0">
                <a:latin typeface="Calibri"/>
                <a:cs typeface="Calibri"/>
              </a:rPr>
              <a:t>Proof </a:t>
            </a:r>
            <a:r>
              <a:rPr sz="1800" spc="-4" dirty="0">
                <a:latin typeface="Calibri"/>
                <a:cs typeface="Calibri"/>
              </a:rPr>
              <a:t>of</a:t>
            </a:r>
            <a:r>
              <a:rPr sz="1800" spc="4" dirty="0">
                <a:latin typeface="Calibri"/>
                <a:cs typeface="Calibri"/>
              </a:rPr>
              <a:t> </a:t>
            </a:r>
            <a:r>
              <a:rPr sz="1800" spc="-15" dirty="0">
                <a:latin typeface="Calibri"/>
                <a:cs typeface="Calibri"/>
              </a:rPr>
              <a:t>storage</a:t>
            </a:r>
            <a:endParaRPr sz="1800" dirty="0">
              <a:latin typeface="Calibri"/>
              <a:cs typeface="Calibri"/>
            </a:endParaRPr>
          </a:p>
          <a:p>
            <a:pPr marL="523875" lvl="1" indent="-171450">
              <a:spcBef>
                <a:spcPts val="153"/>
              </a:spcBef>
              <a:buFont typeface="Arial"/>
              <a:buChar char="•"/>
              <a:tabLst>
                <a:tab pos="524351" algn="l"/>
              </a:tabLst>
            </a:pPr>
            <a:r>
              <a:rPr sz="1800" spc="-8" dirty="0">
                <a:latin typeface="Calibri"/>
                <a:cs typeface="Calibri"/>
              </a:rPr>
              <a:t>Probably </a:t>
            </a:r>
            <a:r>
              <a:rPr sz="1800" spc="-11" dirty="0">
                <a:latin typeface="Calibri"/>
                <a:cs typeface="Calibri"/>
              </a:rPr>
              <a:t>several </a:t>
            </a:r>
            <a:r>
              <a:rPr sz="1800" spc="-8" dirty="0">
                <a:latin typeface="Calibri"/>
                <a:cs typeface="Calibri"/>
              </a:rPr>
              <a:t>more </a:t>
            </a:r>
            <a:r>
              <a:rPr sz="1800" spc="-15" dirty="0">
                <a:latin typeface="Calibri"/>
                <a:cs typeface="Calibri"/>
              </a:rPr>
              <a:t>I’ve </a:t>
            </a:r>
            <a:r>
              <a:rPr sz="1800" spc="-8" dirty="0">
                <a:latin typeface="Calibri"/>
                <a:cs typeface="Calibri"/>
              </a:rPr>
              <a:t>never heard</a:t>
            </a:r>
            <a:r>
              <a:rPr sz="1800" spc="38" dirty="0">
                <a:latin typeface="Calibri"/>
                <a:cs typeface="Calibri"/>
              </a:rPr>
              <a:t> </a:t>
            </a:r>
            <a:r>
              <a:rPr sz="1800" spc="-4" dirty="0">
                <a:latin typeface="Calibri"/>
                <a:cs typeface="Calibri"/>
              </a:rPr>
              <a:t>of</a:t>
            </a:r>
            <a:endParaRPr sz="1800" dirty="0">
              <a:latin typeface="Calibri"/>
              <a:cs typeface="Calibri"/>
            </a:endParaRPr>
          </a:p>
        </p:txBody>
      </p:sp>
    </p:spTree>
    <p:extLst>
      <p:ext uri="{BB962C8B-B14F-4D97-AF65-F5344CB8AC3E}">
        <p14:creationId xmlns:p14="http://schemas.microsoft.com/office/powerpoint/2010/main" val="9366368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152400"/>
            <a:ext cx="8534399"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4" dirty="0"/>
              <a:t>Building Block: </a:t>
            </a:r>
            <a:r>
              <a:rPr sz="3300" spc="-23" dirty="0"/>
              <a:t>Proof </a:t>
            </a:r>
            <a:r>
              <a:rPr sz="3300" spc="-4" dirty="0"/>
              <a:t>of</a:t>
            </a:r>
            <a:r>
              <a:rPr sz="3300" spc="-19" dirty="0"/>
              <a:t> </a:t>
            </a:r>
            <a:r>
              <a:rPr sz="3300" spc="-38" dirty="0"/>
              <a:t>Work</a:t>
            </a:r>
            <a:endParaRPr sz="3300" dirty="0"/>
          </a:p>
        </p:txBody>
      </p:sp>
      <p:sp>
        <p:nvSpPr>
          <p:cNvPr id="3" name="object 3"/>
          <p:cNvSpPr txBox="1"/>
          <p:nvPr/>
        </p:nvSpPr>
        <p:spPr>
          <a:xfrm>
            <a:off x="1143000" y="1676400"/>
            <a:ext cx="5994559" cy="3355951"/>
          </a:xfrm>
          <a:prstGeom prst="rect">
            <a:avLst/>
          </a:prstGeom>
        </p:spPr>
        <p:txBody>
          <a:bodyPr vert="horz" wrap="square" lIns="0" tIns="38576" rIns="0" bIns="0" rtlCol="0">
            <a:spAutoFit/>
          </a:bodyPr>
          <a:lstStyle/>
          <a:p>
            <a:pPr marL="278130" indent="-220980">
              <a:spcBef>
                <a:spcPts val="304"/>
              </a:spcBef>
              <a:buSzPct val="44230"/>
              <a:buFont typeface="Wingdings"/>
              <a:buChar char=""/>
              <a:tabLst>
                <a:tab pos="277654" algn="l"/>
                <a:tab pos="278130" algn="l"/>
              </a:tabLst>
            </a:pPr>
            <a:r>
              <a:rPr sz="1950" dirty="0">
                <a:latin typeface="Calibri"/>
                <a:cs typeface="Calibri"/>
              </a:rPr>
              <a:t>I </a:t>
            </a:r>
            <a:r>
              <a:rPr sz="1950" spc="-11" dirty="0">
                <a:latin typeface="Calibri"/>
                <a:cs typeface="Calibri"/>
              </a:rPr>
              <a:t>want you to </a:t>
            </a:r>
            <a:r>
              <a:rPr sz="1950" spc="-4" dirty="0">
                <a:latin typeface="Calibri"/>
                <a:cs typeface="Calibri"/>
              </a:rPr>
              <a:t>do </a:t>
            </a:r>
            <a:r>
              <a:rPr sz="1950" dirty="0">
                <a:latin typeface="Calibri"/>
                <a:cs typeface="Calibri"/>
              </a:rPr>
              <a:t>a </a:t>
            </a:r>
            <a:r>
              <a:rPr sz="1950" spc="-4" dirty="0">
                <a:latin typeface="Calibri"/>
                <a:cs typeface="Calibri"/>
              </a:rPr>
              <a:t>big</a:t>
            </a:r>
            <a:r>
              <a:rPr sz="1950" dirty="0">
                <a:latin typeface="Calibri"/>
                <a:cs typeface="Calibri"/>
              </a:rPr>
              <a:t> </a:t>
            </a:r>
            <a:r>
              <a:rPr sz="1950" spc="-8" dirty="0">
                <a:latin typeface="Calibri"/>
                <a:cs typeface="Calibri"/>
              </a:rPr>
              <a:t>computation.</a:t>
            </a:r>
            <a:endParaRPr sz="1950">
              <a:latin typeface="Calibri"/>
              <a:cs typeface="Calibri"/>
            </a:endParaRPr>
          </a:p>
          <a:p>
            <a:pPr marL="571500" lvl="1" indent="-219075">
              <a:spcBef>
                <a:spcPts val="194"/>
              </a:spcBef>
              <a:buSzPct val="75000"/>
              <a:buFont typeface="Symbol"/>
              <a:buChar char=""/>
              <a:tabLst>
                <a:tab pos="571500" algn="l"/>
                <a:tab pos="571976" algn="l"/>
              </a:tabLst>
            </a:pPr>
            <a:r>
              <a:rPr sz="1650" spc="-4" dirty="0">
                <a:latin typeface="Calibri"/>
                <a:cs typeface="Calibri"/>
              </a:rPr>
              <a:t>I </a:t>
            </a:r>
            <a:r>
              <a:rPr sz="1650" spc="-11" dirty="0">
                <a:latin typeface="Calibri"/>
                <a:cs typeface="Calibri"/>
              </a:rPr>
              <a:t>want you </a:t>
            </a:r>
            <a:r>
              <a:rPr sz="1650" spc="-15" dirty="0">
                <a:latin typeface="Calibri"/>
                <a:cs typeface="Calibri"/>
              </a:rPr>
              <a:t>to prove </a:t>
            </a:r>
            <a:r>
              <a:rPr sz="1650" spc="-8" dirty="0">
                <a:latin typeface="Calibri"/>
                <a:cs typeface="Calibri"/>
              </a:rPr>
              <a:t>you </a:t>
            </a:r>
            <a:r>
              <a:rPr sz="1650" spc="-4" dirty="0">
                <a:latin typeface="Calibri"/>
                <a:cs typeface="Calibri"/>
              </a:rPr>
              <a:t>did</a:t>
            </a:r>
            <a:r>
              <a:rPr sz="1650" spc="41" dirty="0">
                <a:latin typeface="Calibri"/>
                <a:cs typeface="Calibri"/>
              </a:rPr>
              <a:t> </a:t>
            </a:r>
            <a:r>
              <a:rPr sz="1650" spc="-4" dirty="0">
                <a:latin typeface="Calibri"/>
                <a:cs typeface="Calibri"/>
              </a:rPr>
              <a:t>it.</a:t>
            </a:r>
            <a:endParaRPr sz="1650">
              <a:latin typeface="Calibri"/>
              <a:cs typeface="Calibri"/>
            </a:endParaRPr>
          </a:p>
          <a:p>
            <a:pPr marL="571500" lvl="1" indent="-219075">
              <a:spcBef>
                <a:spcPts val="180"/>
              </a:spcBef>
              <a:buSzPct val="75000"/>
              <a:buFont typeface="Symbol"/>
              <a:buChar char=""/>
              <a:tabLst>
                <a:tab pos="571500" algn="l"/>
                <a:tab pos="571976" algn="l"/>
              </a:tabLst>
            </a:pPr>
            <a:r>
              <a:rPr sz="1650" spc="-4" dirty="0">
                <a:latin typeface="Calibri"/>
                <a:cs typeface="Calibri"/>
              </a:rPr>
              <a:t>I </a:t>
            </a:r>
            <a:r>
              <a:rPr sz="1650" spc="-8" dirty="0">
                <a:latin typeface="Calibri"/>
                <a:cs typeface="Calibri"/>
              </a:rPr>
              <a:t>don't </a:t>
            </a:r>
            <a:r>
              <a:rPr sz="1650" spc="-11" dirty="0">
                <a:latin typeface="Calibri"/>
                <a:cs typeface="Calibri"/>
              </a:rPr>
              <a:t>want to </a:t>
            </a:r>
            <a:r>
              <a:rPr sz="1650" spc="-4" dirty="0">
                <a:latin typeface="Calibri"/>
                <a:cs typeface="Calibri"/>
              </a:rPr>
              <a:t>do much </a:t>
            </a:r>
            <a:r>
              <a:rPr sz="1650" spc="-8" dirty="0">
                <a:latin typeface="Calibri"/>
                <a:cs typeface="Calibri"/>
              </a:rPr>
              <a:t>work </a:t>
            </a:r>
            <a:r>
              <a:rPr sz="1650" spc="-4" dirty="0">
                <a:latin typeface="Calibri"/>
                <a:cs typeface="Calibri"/>
              </a:rPr>
              <a:t>checking the</a:t>
            </a:r>
            <a:r>
              <a:rPr sz="1650" spc="56" dirty="0">
                <a:latin typeface="Calibri"/>
                <a:cs typeface="Calibri"/>
              </a:rPr>
              <a:t> </a:t>
            </a:r>
            <a:r>
              <a:rPr sz="1650" spc="-26" dirty="0">
                <a:latin typeface="Calibri"/>
                <a:cs typeface="Calibri"/>
              </a:rPr>
              <a:t>proof.</a:t>
            </a:r>
            <a:endParaRPr sz="1650">
              <a:latin typeface="Calibri"/>
              <a:cs typeface="Calibri"/>
            </a:endParaRPr>
          </a:p>
          <a:p>
            <a:pPr lvl="1">
              <a:spcBef>
                <a:spcPts val="19"/>
              </a:spcBef>
              <a:buFont typeface="Symbol"/>
              <a:buChar char=""/>
            </a:pPr>
            <a:endParaRPr sz="2288">
              <a:latin typeface="Times New Roman"/>
              <a:cs typeface="Times New Roman"/>
            </a:endParaRPr>
          </a:p>
          <a:p>
            <a:pPr marL="278130" indent="-220980">
              <a:spcBef>
                <a:spcPts val="4"/>
              </a:spcBef>
              <a:buSzPct val="44230"/>
              <a:buFont typeface="Wingdings"/>
              <a:buChar char=""/>
              <a:tabLst>
                <a:tab pos="277654" algn="l"/>
                <a:tab pos="278130" algn="l"/>
              </a:tabLst>
            </a:pPr>
            <a:r>
              <a:rPr sz="1950" spc="-11" dirty="0">
                <a:latin typeface="Calibri"/>
                <a:cs typeface="Calibri"/>
              </a:rPr>
              <a:t>Why </a:t>
            </a:r>
            <a:r>
              <a:rPr sz="1950" dirty="0">
                <a:latin typeface="Calibri"/>
                <a:cs typeface="Calibri"/>
              </a:rPr>
              <a:t>is this</a:t>
            </a:r>
            <a:r>
              <a:rPr sz="1950" spc="-15" dirty="0">
                <a:latin typeface="Calibri"/>
                <a:cs typeface="Calibri"/>
              </a:rPr>
              <a:t> </a:t>
            </a:r>
            <a:r>
              <a:rPr sz="1950" spc="-8" dirty="0">
                <a:latin typeface="Calibri"/>
                <a:cs typeface="Calibri"/>
              </a:rPr>
              <a:t>useful?</a:t>
            </a:r>
            <a:endParaRPr sz="1950">
              <a:latin typeface="Calibri"/>
              <a:cs typeface="Calibri"/>
            </a:endParaRPr>
          </a:p>
          <a:p>
            <a:pPr marL="571500" lvl="1" indent="-219075">
              <a:spcBef>
                <a:spcPts val="203"/>
              </a:spcBef>
              <a:buSzPct val="75000"/>
              <a:buFont typeface="Symbol"/>
              <a:buChar char=""/>
              <a:tabLst>
                <a:tab pos="571500" algn="l"/>
                <a:tab pos="571976" algn="l"/>
              </a:tabLst>
            </a:pPr>
            <a:r>
              <a:rPr sz="1650" spc="-8" dirty="0">
                <a:latin typeface="Calibri"/>
                <a:cs typeface="Calibri"/>
              </a:rPr>
              <a:t>Limits </a:t>
            </a:r>
            <a:r>
              <a:rPr sz="1650" spc="-4" dirty="0">
                <a:latin typeface="Calibri"/>
                <a:cs typeface="Calibri"/>
              </a:rPr>
              <a:t>the </a:t>
            </a:r>
            <a:r>
              <a:rPr sz="1650" spc="-23" dirty="0">
                <a:latin typeface="Calibri"/>
                <a:cs typeface="Calibri"/>
              </a:rPr>
              <a:t>rate </a:t>
            </a:r>
            <a:r>
              <a:rPr sz="1650" dirty="0">
                <a:latin typeface="Calibri"/>
                <a:cs typeface="Calibri"/>
              </a:rPr>
              <a:t>of </a:t>
            </a:r>
            <a:r>
              <a:rPr sz="1650" spc="-11" dirty="0">
                <a:latin typeface="Calibri"/>
                <a:cs typeface="Calibri"/>
              </a:rPr>
              <a:t>new</a:t>
            </a:r>
            <a:r>
              <a:rPr sz="1650" spc="56" dirty="0">
                <a:latin typeface="Calibri"/>
                <a:cs typeface="Calibri"/>
              </a:rPr>
              <a:t> </a:t>
            </a:r>
            <a:r>
              <a:rPr sz="1650" spc="-11" dirty="0">
                <a:latin typeface="Calibri"/>
                <a:cs typeface="Calibri"/>
              </a:rPr>
              <a:t>blocks</a:t>
            </a:r>
            <a:endParaRPr sz="1650">
              <a:latin typeface="Calibri"/>
              <a:cs typeface="Calibri"/>
            </a:endParaRPr>
          </a:p>
          <a:p>
            <a:pPr marL="571500" lvl="1" indent="-219075">
              <a:spcBef>
                <a:spcPts val="169"/>
              </a:spcBef>
              <a:buSzPct val="75000"/>
              <a:buFont typeface="Symbol"/>
              <a:buChar char=""/>
              <a:tabLst>
                <a:tab pos="571500" algn="l"/>
                <a:tab pos="571976" algn="l"/>
              </a:tabLst>
            </a:pPr>
            <a:r>
              <a:rPr sz="1650" spc="-15" dirty="0">
                <a:latin typeface="Calibri"/>
                <a:cs typeface="Calibri"/>
              </a:rPr>
              <a:t>Makes attempts to </a:t>
            </a:r>
            <a:r>
              <a:rPr sz="1650" spc="-8" dirty="0">
                <a:latin typeface="Calibri"/>
                <a:cs typeface="Calibri"/>
              </a:rPr>
              <a:t>add </a:t>
            </a:r>
            <a:r>
              <a:rPr sz="1650" spc="-11" dirty="0">
                <a:latin typeface="Calibri"/>
                <a:cs typeface="Calibri"/>
              </a:rPr>
              <a:t>invalid blocks </a:t>
            </a:r>
            <a:r>
              <a:rPr sz="1650" spc="-15" dirty="0">
                <a:latin typeface="Calibri"/>
                <a:cs typeface="Calibri"/>
              </a:rPr>
              <a:t>to </a:t>
            </a:r>
            <a:r>
              <a:rPr sz="1650" spc="-4" dirty="0">
                <a:latin typeface="Calibri"/>
                <a:cs typeface="Calibri"/>
              </a:rPr>
              <a:t>the chain</a:t>
            </a:r>
            <a:r>
              <a:rPr sz="1650" spc="131" dirty="0">
                <a:latin typeface="Calibri"/>
                <a:cs typeface="Calibri"/>
              </a:rPr>
              <a:t> </a:t>
            </a:r>
            <a:r>
              <a:rPr sz="1650" spc="-11" dirty="0">
                <a:latin typeface="Calibri"/>
                <a:cs typeface="Calibri"/>
              </a:rPr>
              <a:t>expensive</a:t>
            </a:r>
            <a:endParaRPr sz="1650">
              <a:latin typeface="Calibri"/>
              <a:cs typeface="Calibri"/>
            </a:endParaRPr>
          </a:p>
          <a:p>
            <a:pPr marL="571500" marR="3810" lvl="1" indent="-219075">
              <a:lnSpc>
                <a:spcPts val="1785"/>
              </a:lnSpc>
              <a:spcBef>
                <a:spcPts val="405"/>
              </a:spcBef>
              <a:buSzPct val="75000"/>
              <a:buFont typeface="Symbol"/>
              <a:buChar char=""/>
              <a:tabLst>
                <a:tab pos="571500" algn="l"/>
                <a:tab pos="571976" algn="l"/>
              </a:tabLst>
            </a:pPr>
            <a:r>
              <a:rPr sz="1650" spc="-8" dirty="0">
                <a:latin typeface="Calibri"/>
                <a:cs typeface="Calibri"/>
              </a:rPr>
              <a:t>Provides </a:t>
            </a:r>
            <a:r>
              <a:rPr sz="1650" spc="-4" dirty="0">
                <a:latin typeface="Calibri"/>
                <a:cs typeface="Calibri"/>
              </a:rPr>
              <a:t>a clear </a:t>
            </a:r>
            <a:r>
              <a:rPr sz="1650" spc="-19" dirty="0">
                <a:latin typeface="Calibri"/>
                <a:cs typeface="Calibri"/>
              </a:rPr>
              <a:t>way </a:t>
            </a:r>
            <a:r>
              <a:rPr sz="1650" spc="-15" dirty="0">
                <a:latin typeface="Calibri"/>
                <a:cs typeface="Calibri"/>
              </a:rPr>
              <a:t>to </a:t>
            </a:r>
            <a:r>
              <a:rPr sz="1650" spc="-8" dirty="0">
                <a:latin typeface="Calibri"/>
                <a:cs typeface="Calibri"/>
              </a:rPr>
              <a:t>decide between competing </a:t>
            </a:r>
            <a:r>
              <a:rPr sz="1650" spc="-4" dirty="0">
                <a:latin typeface="Calibri"/>
                <a:cs typeface="Calibri"/>
              </a:rPr>
              <a:t>chains when  </a:t>
            </a:r>
            <a:r>
              <a:rPr sz="1650" spc="-8" dirty="0">
                <a:latin typeface="Calibri"/>
                <a:cs typeface="Calibri"/>
              </a:rPr>
              <a:t>there </a:t>
            </a:r>
            <a:r>
              <a:rPr sz="1650" spc="-4" dirty="0">
                <a:latin typeface="Calibri"/>
                <a:cs typeface="Calibri"/>
              </a:rPr>
              <a:t>is a </a:t>
            </a:r>
            <a:r>
              <a:rPr sz="1650" spc="-8" dirty="0">
                <a:latin typeface="Calibri"/>
                <a:cs typeface="Calibri"/>
              </a:rPr>
              <a:t>disagreement—the </a:t>
            </a:r>
            <a:r>
              <a:rPr sz="1650" spc="-4" dirty="0">
                <a:latin typeface="Calibri"/>
                <a:cs typeface="Calibri"/>
              </a:rPr>
              <a:t>one with the </a:t>
            </a:r>
            <a:r>
              <a:rPr sz="1650" spc="-8" dirty="0">
                <a:latin typeface="Calibri"/>
                <a:cs typeface="Calibri"/>
              </a:rPr>
              <a:t>most work</a:t>
            </a:r>
            <a:r>
              <a:rPr sz="1650" spc="79" dirty="0">
                <a:latin typeface="Calibri"/>
                <a:cs typeface="Calibri"/>
              </a:rPr>
              <a:t> </a:t>
            </a:r>
            <a:r>
              <a:rPr sz="1650" spc="-4" dirty="0">
                <a:latin typeface="Calibri"/>
                <a:cs typeface="Calibri"/>
              </a:rPr>
              <a:t>wins.</a:t>
            </a:r>
            <a:endParaRPr sz="1650">
              <a:latin typeface="Calibri"/>
              <a:cs typeface="Calibri"/>
            </a:endParaRPr>
          </a:p>
          <a:p>
            <a:pPr>
              <a:lnSpc>
                <a:spcPct val="100000"/>
              </a:lnSpc>
            </a:pPr>
            <a:endParaRPr sz="1650">
              <a:latin typeface="Times New Roman"/>
              <a:cs typeface="Times New Roman"/>
            </a:endParaRPr>
          </a:p>
          <a:p>
            <a:pPr marL="9525">
              <a:spcBef>
                <a:spcPts val="1429"/>
              </a:spcBef>
            </a:pPr>
            <a:r>
              <a:rPr sz="1950" i="1" spc="-4" dirty="0">
                <a:latin typeface="Calibri"/>
                <a:cs typeface="Calibri"/>
              </a:rPr>
              <a:t>Note: </a:t>
            </a:r>
            <a:r>
              <a:rPr sz="1950" i="1" dirty="0">
                <a:latin typeface="Calibri"/>
                <a:cs typeface="Calibri"/>
              </a:rPr>
              <a:t>Not </a:t>
            </a:r>
            <a:r>
              <a:rPr sz="1950" i="1" spc="-4" dirty="0">
                <a:latin typeface="Calibri"/>
                <a:cs typeface="Calibri"/>
              </a:rPr>
              <a:t>all </a:t>
            </a:r>
            <a:r>
              <a:rPr sz="1950" i="1" spc="-8" dirty="0">
                <a:latin typeface="Calibri"/>
                <a:cs typeface="Calibri"/>
              </a:rPr>
              <a:t>blockchains </a:t>
            </a:r>
            <a:r>
              <a:rPr sz="1950" i="1" spc="-4" dirty="0">
                <a:latin typeface="Calibri"/>
                <a:cs typeface="Calibri"/>
              </a:rPr>
              <a:t>use proof of</a:t>
            </a:r>
            <a:r>
              <a:rPr sz="1950" i="1" spc="-15" dirty="0">
                <a:latin typeface="Calibri"/>
                <a:cs typeface="Calibri"/>
              </a:rPr>
              <a:t> </a:t>
            </a:r>
            <a:r>
              <a:rPr sz="1950" i="1" spc="-4" dirty="0">
                <a:latin typeface="Calibri"/>
                <a:cs typeface="Calibri"/>
              </a:rPr>
              <a:t>work</a:t>
            </a:r>
            <a:endParaRPr sz="1950">
              <a:latin typeface="Calibri"/>
              <a:cs typeface="Calibri"/>
            </a:endParaRPr>
          </a:p>
        </p:txBody>
      </p:sp>
    </p:spTree>
    <p:extLst>
      <p:ext uri="{BB962C8B-B14F-4D97-AF65-F5344CB8AC3E}">
        <p14:creationId xmlns:p14="http://schemas.microsoft.com/office/powerpoint/2010/main" val="3043260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a:spLocks noGrp="1" noChangeArrowheads="1"/>
          </p:cNvSpPr>
          <p:nvPr>
            <p:ph type="sldNum" sz="quarter" idx="11"/>
          </p:nvPr>
        </p:nvSpPr>
        <p:spPr>
          <a:noFill/>
        </p:spPr>
        <p:txBody>
          <a:bodyPr/>
          <a:lstStyle/>
          <a:p>
            <a:fld id="{38C1AD04-A1D2-490D-B2DB-DC8FB4E14A34}" type="slidenum">
              <a:rPr lang="en-US" smtClean="0"/>
              <a:pPr/>
              <a:t>5</a:t>
            </a:fld>
            <a:endParaRPr lang="en-US"/>
          </a:p>
        </p:txBody>
      </p:sp>
      <p:sp>
        <p:nvSpPr>
          <p:cNvPr id="11267" name="Rectangle 2"/>
          <p:cNvSpPr>
            <a:spLocks noGrp="1" noChangeArrowheads="1"/>
          </p:cNvSpPr>
          <p:nvPr>
            <p:ph type="title"/>
          </p:nvPr>
        </p:nvSpPr>
        <p:spPr/>
        <p:txBody>
          <a:bodyPr/>
          <a:lstStyle/>
          <a:p>
            <a:pPr eaLnBrk="1" hangingPunct="1"/>
            <a:r>
              <a:rPr lang="en-US">
                <a:ea typeface="ＭＳ Ｐゴシック" pitchFamily="34" charset="-128"/>
              </a:rPr>
              <a:t>What is cryptography?  </a:t>
            </a:r>
          </a:p>
        </p:txBody>
      </p:sp>
      <p:sp>
        <p:nvSpPr>
          <p:cNvPr id="11268" name="Rectangle 3"/>
          <p:cNvSpPr>
            <a:spLocks noGrp="1" noChangeArrowheads="1"/>
          </p:cNvSpPr>
          <p:nvPr>
            <p:ph type="body" idx="1"/>
          </p:nvPr>
        </p:nvSpPr>
        <p:spPr/>
        <p:txBody>
          <a:bodyPr/>
          <a:lstStyle/>
          <a:p>
            <a:pPr eaLnBrk="1" hangingPunct="1">
              <a:buFont typeface="Wingdings" pitchFamily="2" charset="2"/>
              <a:buNone/>
            </a:pPr>
            <a:r>
              <a:rPr lang="en-US">
                <a:ea typeface="ＭＳ Ｐゴシック" pitchFamily="34" charset="-128"/>
              </a:rPr>
              <a:t>	Tools to help us build secure communication channels that provide:</a:t>
            </a:r>
          </a:p>
          <a:p>
            <a:pPr eaLnBrk="1" hangingPunct="1">
              <a:buFont typeface="Wingdings" pitchFamily="2" charset="2"/>
              <a:buNone/>
            </a:pPr>
            <a:endParaRPr lang="en-US">
              <a:ea typeface="ＭＳ Ｐゴシック" pitchFamily="34" charset="-128"/>
            </a:endParaRPr>
          </a:p>
          <a:p>
            <a:pPr eaLnBrk="1" hangingPunct="1">
              <a:buFont typeface="Wingdings" pitchFamily="2" charset="2"/>
              <a:buNone/>
            </a:pPr>
            <a:r>
              <a:rPr lang="en-US">
                <a:ea typeface="ＭＳ Ｐゴシック" pitchFamily="34" charset="-128"/>
              </a:rPr>
              <a:t>	1) Authentication</a:t>
            </a:r>
          </a:p>
          <a:p>
            <a:pPr eaLnBrk="1" hangingPunct="1">
              <a:buFont typeface="Wingdings" pitchFamily="2" charset="2"/>
              <a:buNone/>
            </a:pPr>
            <a:r>
              <a:rPr lang="en-US">
                <a:ea typeface="ＭＳ Ｐゴシック" pitchFamily="34" charset="-128"/>
              </a:rPr>
              <a:t>	2) Integrity</a:t>
            </a:r>
          </a:p>
          <a:p>
            <a:pPr eaLnBrk="1" hangingPunct="1">
              <a:buFont typeface="Wingdings" pitchFamily="2" charset="2"/>
              <a:buNone/>
            </a:pPr>
            <a:r>
              <a:rPr lang="en-US">
                <a:ea typeface="ＭＳ Ｐゴシック" pitchFamily="34" charset="-128"/>
              </a:rPr>
              <a:t>	3) Confidentiality</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152400"/>
            <a:ext cx="84582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4" dirty="0"/>
              <a:t>Hash-based </a:t>
            </a:r>
            <a:r>
              <a:rPr sz="3300" spc="-15" dirty="0"/>
              <a:t>proof </a:t>
            </a:r>
            <a:r>
              <a:rPr sz="3300" spc="-4" dirty="0"/>
              <a:t>of</a:t>
            </a:r>
            <a:r>
              <a:rPr sz="3300" spc="-8" dirty="0"/>
              <a:t> </a:t>
            </a:r>
            <a:r>
              <a:rPr sz="3300" spc="-15" dirty="0"/>
              <a:t>work</a:t>
            </a:r>
            <a:endParaRPr sz="3300" dirty="0"/>
          </a:p>
        </p:txBody>
      </p:sp>
      <p:sp>
        <p:nvSpPr>
          <p:cNvPr id="3" name="object 3"/>
          <p:cNvSpPr txBox="1"/>
          <p:nvPr/>
        </p:nvSpPr>
        <p:spPr>
          <a:xfrm>
            <a:off x="1031938" y="1832105"/>
            <a:ext cx="5985034" cy="2940133"/>
          </a:xfrm>
          <a:prstGeom prst="rect">
            <a:avLst/>
          </a:prstGeom>
        </p:spPr>
        <p:txBody>
          <a:bodyPr vert="horz" wrap="square" lIns="0" tIns="73819" rIns="0" bIns="0" rtlCol="0">
            <a:spAutoFit/>
          </a:bodyPr>
          <a:lstStyle/>
          <a:p>
            <a:pPr marL="230029" indent="-220504">
              <a:spcBef>
                <a:spcPts val="581"/>
              </a:spcBef>
              <a:buSzPct val="44642"/>
              <a:buFont typeface="Wingdings"/>
              <a:buChar char=""/>
              <a:tabLst>
                <a:tab pos="230029" algn="l"/>
                <a:tab pos="230505" algn="l"/>
              </a:tabLst>
            </a:pPr>
            <a:r>
              <a:rPr sz="2100" spc="-4" dirty="0">
                <a:latin typeface="Calibri"/>
                <a:cs typeface="Calibri"/>
              </a:rPr>
              <a:t>I </a:t>
            </a:r>
            <a:r>
              <a:rPr sz="2100" spc="-11" dirty="0">
                <a:latin typeface="Calibri"/>
                <a:cs typeface="Calibri"/>
              </a:rPr>
              <a:t>give </a:t>
            </a:r>
            <a:r>
              <a:rPr sz="2100" spc="-15" dirty="0">
                <a:latin typeface="Calibri"/>
                <a:cs typeface="Calibri"/>
              </a:rPr>
              <a:t>you </a:t>
            </a:r>
            <a:r>
              <a:rPr sz="2100" spc="-8" dirty="0">
                <a:latin typeface="Calibri"/>
                <a:cs typeface="Calibri"/>
              </a:rPr>
              <a:t>challenge </a:t>
            </a:r>
            <a:r>
              <a:rPr sz="2100" spc="-4" dirty="0">
                <a:latin typeface="Calibri"/>
                <a:cs typeface="Calibri"/>
              </a:rPr>
              <a:t>C and </a:t>
            </a:r>
            <a:r>
              <a:rPr sz="2100" spc="-8" dirty="0">
                <a:latin typeface="Calibri"/>
                <a:cs typeface="Calibri"/>
              </a:rPr>
              <a:t>limit </a:t>
            </a:r>
            <a:r>
              <a:rPr sz="2100" spc="-4" dirty="0">
                <a:latin typeface="Calibri"/>
                <a:cs typeface="Calibri"/>
              </a:rPr>
              <a:t>L =</a:t>
            </a:r>
            <a:r>
              <a:rPr sz="2100" spc="79" dirty="0">
                <a:latin typeface="Calibri"/>
                <a:cs typeface="Calibri"/>
              </a:rPr>
              <a:t> </a:t>
            </a:r>
            <a:r>
              <a:rPr sz="2100" dirty="0">
                <a:latin typeface="Calibri"/>
                <a:cs typeface="Calibri"/>
              </a:rPr>
              <a:t>2</a:t>
            </a:r>
            <a:r>
              <a:rPr sz="2081" baseline="25525" dirty="0">
                <a:latin typeface="Calibri"/>
                <a:cs typeface="Calibri"/>
              </a:rPr>
              <a:t>220</a:t>
            </a:r>
            <a:r>
              <a:rPr sz="2100" dirty="0">
                <a:latin typeface="Calibri"/>
                <a:cs typeface="Calibri"/>
              </a:rPr>
              <a:t>.</a:t>
            </a:r>
            <a:endParaRPr sz="2100">
              <a:latin typeface="Calibri"/>
              <a:cs typeface="Calibri"/>
            </a:endParaRPr>
          </a:p>
          <a:p>
            <a:pPr marL="230029" indent="-220504">
              <a:spcBef>
                <a:spcPts val="506"/>
              </a:spcBef>
              <a:buSzPct val="44642"/>
              <a:buFont typeface="Wingdings"/>
              <a:buChar char=""/>
              <a:tabLst>
                <a:tab pos="230029" algn="l"/>
                <a:tab pos="230505" algn="l"/>
              </a:tabLst>
            </a:pPr>
            <a:r>
              <a:rPr sz="2100" spc="-4" dirty="0">
                <a:latin typeface="Calibri"/>
                <a:cs typeface="Calibri"/>
              </a:rPr>
              <a:t>Ask </a:t>
            </a:r>
            <a:r>
              <a:rPr sz="2100" spc="-15" dirty="0">
                <a:latin typeface="Calibri"/>
                <a:cs typeface="Calibri"/>
              </a:rPr>
              <a:t>you to </a:t>
            </a:r>
            <a:r>
              <a:rPr sz="2100" spc="-8" dirty="0">
                <a:latin typeface="Calibri"/>
                <a:cs typeface="Calibri"/>
              </a:rPr>
              <a:t>find </a:t>
            </a:r>
            <a:r>
              <a:rPr sz="2100" spc="-4" dirty="0">
                <a:latin typeface="Calibri"/>
                <a:cs typeface="Calibri"/>
              </a:rPr>
              <a:t>N </a:t>
            </a:r>
            <a:r>
              <a:rPr sz="2100" spc="-8" dirty="0">
                <a:latin typeface="Calibri"/>
                <a:cs typeface="Calibri"/>
              </a:rPr>
              <a:t>such</a:t>
            </a:r>
            <a:r>
              <a:rPr sz="2100" spc="94" dirty="0">
                <a:latin typeface="Calibri"/>
                <a:cs typeface="Calibri"/>
              </a:rPr>
              <a:t> </a:t>
            </a:r>
            <a:r>
              <a:rPr sz="2100" spc="-8" dirty="0">
                <a:latin typeface="Calibri"/>
                <a:cs typeface="Calibri"/>
              </a:rPr>
              <a:t>that</a:t>
            </a:r>
            <a:endParaRPr sz="2100">
              <a:latin typeface="Calibri"/>
              <a:cs typeface="Calibri"/>
            </a:endParaRPr>
          </a:p>
          <a:p>
            <a:pPr marL="2537936">
              <a:spcBef>
                <a:spcPts val="495"/>
              </a:spcBef>
            </a:pPr>
            <a:r>
              <a:rPr sz="2100" i="1" spc="-4" dirty="0">
                <a:solidFill>
                  <a:srgbClr val="FF0000"/>
                </a:solidFill>
                <a:latin typeface="Calibri"/>
                <a:cs typeface="Calibri"/>
              </a:rPr>
              <a:t>SHA256(C||N) &lt;</a:t>
            </a:r>
            <a:r>
              <a:rPr sz="2100" i="1" spc="38" dirty="0">
                <a:solidFill>
                  <a:srgbClr val="FF0000"/>
                </a:solidFill>
                <a:latin typeface="Calibri"/>
                <a:cs typeface="Calibri"/>
              </a:rPr>
              <a:t> </a:t>
            </a:r>
            <a:r>
              <a:rPr sz="2100" i="1" spc="-4" dirty="0">
                <a:solidFill>
                  <a:srgbClr val="FF0000"/>
                </a:solidFill>
                <a:latin typeface="Calibri"/>
                <a:cs typeface="Calibri"/>
              </a:rPr>
              <a:t>L</a:t>
            </a:r>
            <a:endParaRPr sz="2100">
              <a:latin typeface="Calibri"/>
              <a:cs typeface="Calibri"/>
            </a:endParaRPr>
          </a:p>
          <a:p>
            <a:pPr marL="230029" indent="-220504">
              <a:spcBef>
                <a:spcPts val="499"/>
              </a:spcBef>
              <a:buSzPct val="44642"/>
              <a:buFont typeface="Wingdings"/>
              <a:buChar char=""/>
              <a:tabLst>
                <a:tab pos="230029" algn="l"/>
                <a:tab pos="230505" algn="l"/>
              </a:tabLst>
            </a:pPr>
            <a:r>
              <a:rPr sz="2100" spc="-8" dirty="0">
                <a:latin typeface="Calibri"/>
                <a:cs typeface="Calibri"/>
              </a:rPr>
              <a:t>Expected work </a:t>
            </a:r>
            <a:r>
              <a:rPr sz="2100" spc="-4" dirty="0">
                <a:latin typeface="Calibri"/>
                <a:cs typeface="Calibri"/>
              </a:rPr>
              <a:t>=</a:t>
            </a:r>
            <a:r>
              <a:rPr sz="2100" spc="23" dirty="0">
                <a:latin typeface="Calibri"/>
                <a:cs typeface="Calibri"/>
              </a:rPr>
              <a:t> </a:t>
            </a:r>
            <a:r>
              <a:rPr sz="2100" dirty="0">
                <a:latin typeface="Calibri"/>
                <a:cs typeface="Calibri"/>
              </a:rPr>
              <a:t>2</a:t>
            </a:r>
            <a:r>
              <a:rPr sz="2081" baseline="25525" dirty="0">
                <a:latin typeface="Calibri"/>
                <a:cs typeface="Calibri"/>
              </a:rPr>
              <a:t>36</a:t>
            </a:r>
            <a:endParaRPr sz="2081" baseline="25525">
              <a:latin typeface="Calibri"/>
              <a:cs typeface="Calibri"/>
            </a:endParaRPr>
          </a:p>
          <a:p>
            <a:pPr marL="230029" indent="-220504">
              <a:spcBef>
                <a:spcPts val="503"/>
              </a:spcBef>
              <a:buSzPct val="44642"/>
              <a:buFont typeface="Wingdings"/>
              <a:buChar char=""/>
              <a:tabLst>
                <a:tab pos="230029" algn="l"/>
                <a:tab pos="230505" algn="l"/>
              </a:tabLst>
            </a:pPr>
            <a:r>
              <a:rPr sz="2100" spc="-15" dirty="0">
                <a:latin typeface="Calibri"/>
                <a:cs typeface="Calibri"/>
              </a:rPr>
              <a:t>Each </a:t>
            </a:r>
            <a:r>
              <a:rPr sz="2100" spc="-11" dirty="0">
                <a:latin typeface="Calibri"/>
                <a:cs typeface="Calibri"/>
              </a:rPr>
              <a:t>new </a:t>
            </a:r>
            <a:r>
              <a:rPr sz="2100" spc="-4" dirty="0">
                <a:latin typeface="Calibri"/>
                <a:cs typeface="Calibri"/>
              </a:rPr>
              <a:t>N </a:t>
            </a:r>
            <a:r>
              <a:rPr sz="2100" spc="-8" dirty="0">
                <a:latin typeface="Calibri"/>
                <a:cs typeface="Calibri"/>
              </a:rPr>
              <a:t>has </a:t>
            </a:r>
            <a:r>
              <a:rPr sz="2100" spc="-15" dirty="0">
                <a:latin typeface="Calibri"/>
                <a:cs typeface="Calibri"/>
              </a:rPr>
              <a:t>prob </a:t>
            </a:r>
            <a:r>
              <a:rPr sz="2100" dirty="0">
                <a:latin typeface="Calibri"/>
                <a:cs typeface="Calibri"/>
              </a:rPr>
              <a:t>2</a:t>
            </a:r>
            <a:r>
              <a:rPr sz="2081" baseline="25525" dirty="0">
                <a:latin typeface="Calibri"/>
                <a:cs typeface="Calibri"/>
              </a:rPr>
              <a:t>-36 </a:t>
            </a:r>
            <a:r>
              <a:rPr sz="2100" spc="-4" dirty="0">
                <a:latin typeface="Calibri"/>
                <a:cs typeface="Calibri"/>
              </a:rPr>
              <a:t>of</a:t>
            </a:r>
            <a:r>
              <a:rPr sz="2100" spc="-41" dirty="0">
                <a:latin typeface="Calibri"/>
                <a:cs typeface="Calibri"/>
              </a:rPr>
              <a:t> </a:t>
            </a:r>
            <a:r>
              <a:rPr sz="2100" spc="-4" dirty="0">
                <a:latin typeface="Calibri"/>
                <a:cs typeface="Calibri"/>
              </a:rPr>
              <a:t>success</a:t>
            </a:r>
            <a:endParaRPr sz="2100">
              <a:latin typeface="Calibri"/>
              <a:cs typeface="Calibri"/>
            </a:endParaRPr>
          </a:p>
          <a:p>
            <a:pPr marL="230029" indent="-220504">
              <a:spcBef>
                <a:spcPts val="495"/>
              </a:spcBef>
              <a:buSzPct val="44642"/>
              <a:buFont typeface="Wingdings"/>
              <a:buChar char=""/>
              <a:tabLst>
                <a:tab pos="230029" algn="l"/>
                <a:tab pos="230505" algn="l"/>
              </a:tabLst>
            </a:pPr>
            <a:r>
              <a:rPr sz="2100" spc="-4" dirty="0">
                <a:latin typeface="Calibri"/>
                <a:cs typeface="Calibri"/>
              </a:rPr>
              <a:t>When </a:t>
            </a:r>
            <a:r>
              <a:rPr sz="2100" spc="-15" dirty="0">
                <a:latin typeface="Calibri"/>
                <a:cs typeface="Calibri"/>
              </a:rPr>
              <a:t>you </a:t>
            </a:r>
            <a:r>
              <a:rPr sz="2100" spc="-8" dirty="0">
                <a:latin typeface="Calibri"/>
                <a:cs typeface="Calibri"/>
              </a:rPr>
              <a:t>succeed, only </a:t>
            </a:r>
            <a:r>
              <a:rPr sz="2100" spc="-23" dirty="0">
                <a:latin typeface="Calibri"/>
                <a:cs typeface="Calibri"/>
              </a:rPr>
              <a:t>takes </a:t>
            </a:r>
            <a:r>
              <a:rPr sz="2100" spc="-4" dirty="0">
                <a:latin typeface="Calibri"/>
                <a:cs typeface="Calibri"/>
              </a:rPr>
              <a:t>me </a:t>
            </a:r>
            <a:r>
              <a:rPr sz="2100" spc="-8" dirty="0">
                <a:latin typeface="Calibri"/>
                <a:cs typeface="Calibri"/>
              </a:rPr>
              <a:t>one hash </a:t>
            </a:r>
            <a:r>
              <a:rPr sz="2100" spc="-15" dirty="0">
                <a:latin typeface="Calibri"/>
                <a:cs typeface="Calibri"/>
              </a:rPr>
              <a:t>to</a:t>
            </a:r>
            <a:r>
              <a:rPr sz="2100" spc="150" dirty="0">
                <a:latin typeface="Calibri"/>
                <a:cs typeface="Calibri"/>
              </a:rPr>
              <a:t> </a:t>
            </a:r>
            <a:r>
              <a:rPr sz="2100" spc="-4" dirty="0">
                <a:latin typeface="Calibri"/>
                <a:cs typeface="Calibri"/>
              </a:rPr>
              <a:t>check.</a:t>
            </a:r>
            <a:endParaRPr sz="2100">
              <a:latin typeface="Calibri"/>
              <a:cs typeface="Calibri"/>
            </a:endParaRPr>
          </a:p>
          <a:p>
            <a:pPr>
              <a:spcBef>
                <a:spcPts val="38"/>
              </a:spcBef>
            </a:pPr>
            <a:endParaRPr sz="2138">
              <a:latin typeface="Times New Roman"/>
              <a:cs typeface="Times New Roman"/>
            </a:endParaRPr>
          </a:p>
          <a:p>
            <a:pPr marL="305276">
              <a:spcBef>
                <a:spcPts val="4"/>
              </a:spcBef>
            </a:pPr>
            <a:r>
              <a:rPr sz="1800" i="1" spc="-4" dirty="0">
                <a:latin typeface="Calibri"/>
                <a:cs typeface="Calibri"/>
              </a:rPr>
              <a:t>This </a:t>
            </a:r>
            <a:r>
              <a:rPr sz="1800" i="1" dirty="0">
                <a:latin typeface="Calibri"/>
                <a:cs typeface="Calibri"/>
              </a:rPr>
              <a:t>is </a:t>
            </a:r>
            <a:r>
              <a:rPr sz="1800" i="1" spc="-4" dirty="0">
                <a:latin typeface="Calibri"/>
                <a:cs typeface="Calibri"/>
              </a:rPr>
              <a:t>more-or-less </a:t>
            </a:r>
            <a:r>
              <a:rPr sz="1800" i="1" dirty="0">
                <a:latin typeface="Calibri"/>
                <a:cs typeface="Calibri"/>
              </a:rPr>
              <a:t>Adam Back's </a:t>
            </a:r>
            <a:r>
              <a:rPr sz="1800" i="1" spc="-4" dirty="0">
                <a:latin typeface="Calibri"/>
                <a:cs typeface="Calibri"/>
              </a:rPr>
              <a:t>hashcash</a:t>
            </a:r>
            <a:r>
              <a:rPr sz="1800" i="1" dirty="0">
                <a:latin typeface="Calibri"/>
                <a:cs typeface="Calibri"/>
              </a:rPr>
              <a:t> </a:t>
            </a:r>
            <a:r>
              <a:rPr sz="1800" i="1" spc="-4" dirty="0">
                <a:latin typeface="Calibri"/>
                <a:cs typeface="Calibri"/>
              </a:rPr>
              <a:t>scheme</a:t>
            </a:r>
            <a:endParaRPr sz="1800">
              <a:latin typeface="Calibri"/>
              <a:cs typeface="Calibri"/>
            </a:endParaRPr>
          </a:p>
        </p:txBody>
      </p:sp>
    </p:spTree>
    <p:extLst>
      <p:ext uri="{BB962C8B-B14F-4D97-AF65-F5344CB8AC3E}">
        <p14:creationId xmlns:p14="http://schemas.microsoft.com/office/powerpoint/2010/main" val="31542294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152400"/>
            <a:ext cx="8458199"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26" dirty="0"/>
              <a:t>Proofs </a:t>
            </a:r>
            <a:r>
              <a:rPr sz="3300" spc="-4" dirty="0"/>
              <a:t>of </a:t>
            </a:r>
            <a:r>
              <a:rPr sz="3300" spc="-11" dirty="0"/>
              <a:t>work </a:t>
            </a:r>
            <a:r>
              <a:rPr sz="3300" dirty="0"/>
              <a:t>in </a:t>
            </a:r>
            <a:r>
              <a:rPr sz="3300" spc="-11" dirty="0"/>
              <a:t>every</a:t>
            </a:r>
            <a:r>
              <a:rPr sz="3300" dirty="0"/>
              <a:t> block</a:t>
            </a:r>
            <a:endParaRPr sz="3300"/>
          </a:p>
        </p:txBody>
      </p:sp>
      <p:sp>
        <p:nvSpPr>
          <p:cNvPr id="3" name="object 3"/>
          <p:cNvSpPr/>
          <p:nvPr/>
        </p:nvSpPr>
        <p:spPr>
          <a:xfrm>
            <a:off x="2398204" y="4044791"/>
            <a:ext cx="969169" cy="0"/>
          </a:xfrm>
          <a:custGeom>
            <a:avLst/>
            <a:gdLst/>
            <a:ahLst/>
            <a:cxnLst/>
            <a:rect l="l" t="t" r="r" b="b"/>
            <a:pathLst>
              <a:path w="1292225">
                <a:moveTo>
                  <a:pt x="0" y="0"/>
                </a:moveTo>
                <a:lnTo>
                  <a:pt x="1291844" y="0"/>
                </a:lnTo>
              </a:path>
            </a:pathLst>
          </a:custGeom>
          <a:ln w="3175">
            <a:solidFill>
              <a:srgbClr val="00FFFF"/>
            </a:solidFill>
          </a:ln>
        </p:spPr>
        <p:txBody>
          <a:bodyPr wrap="square" lIns="0" tIns="0" rIns="0" bIns="0" rtlCol="0"/>
          <a:lstStyle/>
          <a:p>
            <a:endParaRPr sz="1800"/>
          </a:p>
        </p:txBody>
      </p:sp>
      <p:sp>
        <p:nvSpPr>
          <p:cNvPr id="4" name="object 4"/>
          <p:cNvSpPr/>
          <p:nvPr/>
        </p:nvSpPr>
        <p:spPr>
          <a:xfrm>
            <a:off x="2398013" y="3549967"/>
            <a:ext cx="969645" cy="494348"/>
          </a:xfrm>
          <a:custGeom>
            <a:avLst/>
            <a:gdLst/>
            <a:ahLst/>
            <a:cxnLst/>
            <a:rect l="l" t="t" r="r" b="b"/>
            <a:pathLst>
              <a:path w="1292860" h="659129">
                <a:moveTo>
                  <a:pt x="0" y="659130"/>
                </a:moveTo>
                <a:lnTo>
                  <a:pt x="1292352" y="659130"/>
                </a:lnTo>
                <a:lnTo>
                  <a:pt x="1292352" y="0"/>
                </a:lnTo>
                <a:lnTo>
                  <a:pt x="0" y="0"/>
                </a:lnTo>
                <a:lnTo>
                  <a:pt x="0" y="659130"/>
                </a:lnTo>
                <a:close/>
              </a:path>
            </a:pathLst>
          </a:custGeom>
          <a:solidFill>
            <a:srgbClr val="00FFFF"/>
          </a:solidFill>
        </p:spPr>
        <p:txBody>
          <a:bodyPr wrap="square" lIns="0" tIns="0" rIns="0" bIns="0" rtlCol="0"/>
          <a:lstStyle/>
          <a:p>
            <a:endParaRPr sz="1800"/>
          </a:p>
        </p:txBody>
      </p:sp>
      <p:sp>
        <p:nvSpPr>
          <p:cNvPr id="5" name="object 5"/>
          <p:cNvSpPr/>
          <p:nvPr/>
        </p:nvSpPr>
        <p:spPr>
          <a:xfrm>
            <a:off x="2398013" y="3549491"/>
            <a:ext cx="969645" cy="0"/>
          </a:xfrm>
          <a:custGeom>
            <a:avLst/>
            <a:gdLst/>
            <a:ahLst/>
            <a:cxnLst/>
            <a:rect l="l" t="t" r="r" b="b"/>
            <a:pathLst>
              <a:path w="1292860">
                <a:moveTo>
                  <a:pt x="0" y="0"/>
                </a:moveTo>
                <a:lnTo>
                  <a:pt x="1292352" y="0"/>
                </a:lnTo>
              </a:path>
            </a:pathLst>
          </a:custGeom>
          <a:ln w="3175">
            <a:solidFill>
              <a:srgbClr val="00FFFF"/>
            </a:solidFill>
          </a:ln>
        </p:spPr>
        <p:txBody>
          <a:bodyPr wrap="square" lIns="0" tIns="0" rIns="0" bIns="0" rtlCol="0"/>
          <a:lstStyle/>
          <a:p>
            <a:endParaRPr sz="1800"/>
          </a:p>
        </p:txBody>
      </p:sp>
      <p:sp>
        <p:nvSpPr>
          <p:cNvPr id="6" name="object 6"/>
          <p:cNvSpPr/>
          <p:nvPr/>
        </p:nvSpPr>
        <p:spPr>
          <a:xfrm>
            <a:off x="2398013" y="3549015"/>
            <a:ext cx="969645" cy="496253"/>
          </a:xfrm>
          <a:custGeom>
            <a:avLst/>
            <a:gdLst/>
            <a:ahLst/>
            <a:cxnLst/>
            <a:rect l="l" t="t" r="r" b="b"/>
            <a:pathLst>
              <a:path w="1292860" h="661670">
                <a:moveTo>
                  <a:pt x="0" y="1396"/>
                </a:moveTo>
                <a:lnTo>
                  <a:pt x="0" y="634"/>
                </a:lnTo>
                <a:lnTo>
                  <a:pt x="635" y="0"/>
                </a:lnTo>
                <a:lnTo>
                  <a:pt x="1397" y="0"/>
                </a:lnTo>
                <a:lnTo>
                  <a:pt x="1290955" y="0"/>
                </a:lnTo>
                <a:lnTo>
                  <a:pt x="1291717" y="0"/>
                </a:lnTo>
                <a:lnTo>
                  <a:pt x="1292352" y="634"/>
                </a:lnTo>
                <a:lnTo>
                  <a:pt x="1292352" y="1396"/>
                </a:lnTo>
                <a:lnTo>
                  <a:pt x="1292352" y="660018"/>
                </a:lnTo>
                <a:lnTo>
                  <a:pt x="1292352" y="660780"/>
                </a:lnTo>
                <a:lnTo>
                  <a:pt x="1291717" y="661415"/>
                </a:lnTo>
                <a:lnTo>
                  <a:pt x="1290955" y="661415"/>
                </a:lnTo>
                <a:lnTo>
                  <a:pt x="1397" y="661415"/>
                </a:lnTo>
                <a:lnTo>
                  <a:pt x="635" y="661415"/>
                </a:lnTo>
                <a:lnTo>
                  <a:pt x="0" y="660780"/>
                </a:lnTo>
                <a:lnTo>
                  <a:pt x="0" y="660018"/>
                </a:lnTo>
                <a:lnTo>
                  <a:pt x="0" y="1396"/>
                </a:lnTo>
                <a:close/>
              </a:path>
            </a:pathLst>
          </a:custGeom>
          <a:ln w="9144">
            <a:solidFill>
              <a:srgbClr val="0000FF"/>
            </a:solidFill>
          </a:ln>
        </p:spPr>
        <p:txBody>
          <a:bodyPr wrap="square" lIns="0" tIns="0" rIns="0" bIns="0" rtlCol="0"/>
          <a:lstStyle/>
          <a:p>
            <a:endParaRPr sz="1800"/>
          </a:p>
        </p:txBody>
      </p:sp>
      <p:sp>
        <p:nvSpPr>
          <p:cNvPr id="7" name="object 7"/>
          <p:cNvSpPr txBox="1"/>
          <p:nvPr/>
        </p:nvSpPr>
        <p:spPr>
          <a:xfrm>
            <a:off x="2633091" y="3695185"/>
            <a:ext cx="499110" cy="197651"/>
          </a:xfrm>
          <a:prstGeom prst="rect">
            <a:avLst/>
          </a:prstGeom>
        </p:spPr>
        <p:txBody>
          <a:bodyPr vert="horz" wrap="square" lIns="0" tIns="12859" rIns="0" bIns="0" rtlCol="0">
            <a:spAutoFit/>
          </a:bodyPr>
          <a:lstStyle/>
          <a:p>
            <a:pPr marL="9525">
              <a:spcBef>
                <a:spcPts val="101"/>
              </a:spcBef>
            </a:pPr>
            <a:r>
              <a:rPr sz="1200" spc="8" dirty="0">
                <a:latin typeface="Arial"/>
                <a:cs typeface="Arial"/>
              </a:rPr>
              <a:t>Hash</a:t>
            </a:r>
            <a:r>
              <a:rPr sz="1238" spc="-5" baseline="-27777" dirty="0">
                <a:latin typeface="Arial"/>
                <a:cs typeface="Arial"/>
              </a:rPr>
              <a:t>10</a:t>
            </a:r>
            <a:endParaRPr sz="1238" baseline="-27777">
              <a:latin typeface="Arial"/>
              <a:cs typeface="Arial"/>
            </a:endParaRPr>
          </a:p>
        </p:txBody>
      </p:sp>
      <p:sp>
        <p:nvSpPr>
          <p:cNvPr id="8" name="object 8"/>
          <p:cNvSpPr/>
          <p:nvPr/>
        </p:nvSpPr>
        <p:spPr>
          <a:xfrm>
            <a:off x="2398204" y="4479131"/>
            <a:ext cx="969169" cy="0"/>
          </a:xfrm>
          <a:custGeom>
            <a:avLst/>
            <a:gdLst/>
            <a:ahLst/>
            <a:cxnLst/>
            <a:rect l="l" t="t" r="r" b="b"/>
            <a:pathLst>
              <a:path w="1292225">
                <a:moveTo>
                  <a:pt x="0" y="0"/>
                </a:moveTo>
                <a:lnTo>
                  <a:pt x="1291844" y="0"/>
                </a:lnTo>
              </a:path>
            </a:pathLst>
          </a:custGeom>
          <a:ln w="3175">
            <a:solidFill>
              <a:srgbClr val="FFFF00"/>
            </a:solidFill>
          </a:ln>
        </p:spPr>
        <p:txBody>
          <a:bodyPr wrap="square" lIns="0" tIns="0" rIns="0" bIns="0" rtlCol="0"/>
          <a:lstStyle/>
          <a:p>
            <a:endParaRPr sz="1800"/>
          </a:p>
        </p:txBody>
      </p:sp>
      <p:sp>
        <p:nvSpPr>
          <p:cNvPr id="9" name="object 9"/>
          <p:cNvSpPr/>
          <p:nvPr/>
        </p:nvSpPr>
        <p:spPr>
          <a:xfrm>
            <a:off x="2398013" y="4048125"/>
            <a:ext cx="969645" cy="430530"/>
          </a:xfrm>
          <a:custGeom>
            <a:avLst/>
            <a:gdLst/>
            <a:ahLst/>
            <a:cxnLst/>
            <a:rect l="l" t="t" r="r" b="b"/>
            <a:pathLst>
              <a:path w="1292860" h="574039">
                <a:moveTo>
                  <a:pt x="0" y="574039"/>
                </a:moveTo>
                <a:lnTo>
                  <a:pt x="1292352" y="574039"/>
                </a:lnTo>
                <a:lnTo>
                  <a:pt x="1292352" y="0"/>
                </a:lnTo>
                <a:lnTo>
                  <a:pt x="0" y="0"/>
                </a:lnTo>
                <a:lnTo>
                  <a:pt x="0" y="574039"/>
                </a:lnTo>
                <a:close/>
              </a:path>
            </a:pathLst>
          </a:custGeom>
          <a:solidFill>
            <a:srgbClr val="FFFF00"/>
          </a:solidFill>
        </p:spPr>
        <p:txBody>
          <a:bodyPr wrap="square" lIns="0" tIns="0" rIns="0" bIns="0" rtlCol="0"/>
          <a:lstStyle/>
          <a:p>
            <a:endParaRPr sz="1800"/>
          </a:p>
        </p:txBody>
      </p:sp>
      <p:sp>
        <p:nvSpPr>
          <p:cNvPr id="10" name="object 10"/>
          <p:cNvSpPr/>
          <p:nvPr/>
        </p:nvSpPr>
        <p:spPr>
          <a:xfrm>
            <a:off x="2398204" y="4047649"/>
            <a:ext cx="969169" cy="0"/>
          </a:xfrm>
          <a:custGeom>
            <a:avLst/>
            <a:gdLst/>
            <a:ahLst/>
            <a:cxnLst/>
            <a:rect l="l" t="t" r="r" b="b"/>
            <a:pathLst>
              <a:path w="1292225">
                <a:moveTo>
                  <a:pt x="0" y="0"/>
                </a:moveTo>
                <a:lnTo>
                  <a:pt x="1291844" y="0"/>
                </a:lnTo>
              </a:path>
            </a:pathLst>
          </a:custGeom>
          <a:ln w="3175">
            <a:solidFill>
              <a:srgbClr val="FFFF00"/>
            </a:solidFill>
          </a:ln>
        </p:spPr>
        <p:txBody>
          <a:bodyPr wrap="square" lIns="0" tIns="0" rIns="0" bIns="0" rtlCol="0"/>
          <a:lstStyle/>
          <a:p>
            <a:endParaRPr sz="1800"/>
          </a:p>
        </p:txBody>
      </p:sp>
      <p:sp>
        <p:nvSpPr>
          <p:cNvPr id="11" name="object 11"/>
          <p:cNvSpPr/>
          <p:nvPr/>
        </p:nvSpPr>
        <p:spPr>
          <a:xfrm>
            <a:off x="2398013" y="4047363"/>
            <a:ext cx="969645" cy="432435"/>
          </a:xfrm>
          <a:custGeom>
            <a:avLst/>
            <a:gdLst/>
            <a:ahLst/>
            <a:cxnLst/>
            <a:rect l="l" t="t" r="r" b="b"/>
            <a:pathLst>
              <a:path w="1292860" h="576579">
                <a:moveTo>
                  <a:pt x="0" y="1397"/>
                </a:moveTo>
                <a:lnTo>
                  <a:pt x="0" y="635"/>
                </a:lnTo>
                <a:lnTo>
                  <a:pt x="635" y="0"/>
                </a:lnTo>
                <a:lnTo>
                  <a:pt x="1397" y="0"/>
                </a:lnTo>
                <a:lnTo>
                  <a:pt x="1290955" y="0"/>
                </a:lnTo>
                <a:lnTo>
                  <a:pt x="1291717" y="0"/>
                </a:lnTo>
                <a:lnTo>
                  <a:pt x="1292352" y="635"/>
                </a:lnTo>
                <a:lnTo>
                  <a:pt x="1292352" y="1397"/>
                </a:lnTo>
                <a:lnTo>
                  <a:pt x="1292352" y="574675"/>
                </a:lnTo>
                <a:lnTo>
                  <a:pt x="1292352" y="575437"/>
                </a:lnTo>
                <a:lnTo>
                  <a:pt x="1291717" y="576072"/>
                </a:lnTo>
                <a:lnTo>
                  <a:pt x="1290955" y="576072"/>
                </a:lnTo>
                <a:lnTo>
                  <a:pt x="1397" y="576072"/>
                </a:lnTo>
                <a:lnTo>
                  <a:pt x="635" y="576072"/>
                </a:lnTo>
                <a:lnTo>
                  <a:pt x="0" y="575437"/>
                </a:lnTo>
                <a:lnTo>
                  <a:pt x="0" y="574675"/>
                </a:lnTo>
                <a:lnTo>
                  <a:pt x="0" y="1397"/>
                </a:lnTo>
                <a:close/>
              </a:path>
            </a:pathLst>
          </a:custGeom>
          <a:ln w="9143">
            <a:solidFill>
              <a:srgbClr val="808080"/>
            </a:solidFill>
          </a:ln>
        </p:spPr>
        <p:txBody>
          <a:bodyPr wrap="square" lIns="0" tIns="0" rIns="0" bIns="0" rtlCol="0"/>
          <a:lstStyle/>
          <a:p>
            <a:endParaRPr sz="1800"/>
          </a:p>
        </p:txBody>
      </p:sp>
      <p:sp>
        <p:nvSpPr>
          <p:cNvPr id="12" name="object 12"/>
          <p:cNvSpPr txBox="1"/>
          <p:nvPr/>
        </p:nvSpPr>
        <p:spPr>
          <a:xfrm>
            <a:off x="2594229" y="4162235"/>
            <a:ext cx="570071" cy="197170"/>
          </a:xfrm>
          <a:prstGeom prst="rect">
            <a:avLst/>
          </a:prstGeom>
        </p:spPr>
        <p:txBody>
          <a:bodyPr vert="horz" wrap="square" lIns="0" tIns="12383" rIns="0" bIns="0" rtlCol="0">
            <a:spAutoFit/>
          </a:bodyPr>
          <a:lstStyle/>
          <a:p>
            <a:pPr marL="9525">
              <a:spcBef>
                <a:spcPts val="98"/>
              </a:spcBef>
            </a:pPr>
            <a:r>
              <a:rPr sz="1200" i="1" spc="-11" dirty="0">
                <a:latin typeface="Arial"/>
                <a:cs typeface="Arial"/>
              </a:rPr>
              <a:t>Nonce</a:t>
            </a:r>
            <a:r>
              <a:rPr sz="1238" i="1" spc="-17" baseline="-27777" dirty="0">
                <a:latin typeface="Arial"/>
                <a:cs typeface="Arial"/>
              </a:rPr>
              <a:t>11</a:t>
            </a:r>
            <a:endParaRPr sz="1238" baseline="-27777">
              <a:latin typeface="Arial"/>
              <a:cs typeface="Arial"/>
            </a:endParaRPr>
          </a:p>
        </p:txBody>
      </p:sp>
      <p:sp>
        <p:nvSpPr>
          <p:cNvPr id="13" name="object 13"/>
          <p:cNvSpPr/>
          <p:nvPr/>
        </p:nvSpPr>
        <p:spPr>
          <a:xfrm>
            <a:off x="3355569" y="4485888"/>
            <a:ext cx="11906" cy="11906"/>
          </a:xfrm>
          <a:custGeom>
            <a:avLst/>
            <a:gdLst/>
            <a:ahLst/>
            <a:cxnLst/>
            <a:rect l="l" t="t" r="r" b="b"/>
            <a:pathLst>
              <a:path w="15875" h="15875">
                <a:moveTo>
                  <a:pt x="0" y="0"/>
                </a:moveTo>
                <a:lnTo>
                  <a:pt x="15538" y="15700"/>
                </a:lnTo>
              </a:path>
            </a:pathLst>
          </a:custGeom>
          <a:ln w="6462">
            <a:solidFill>
              <a:srgbClr val="000000"/>
            </a:solidFill>
          </a:ln>
        </p:spPr>
        <p:txBody>
          <a:bodyPr wrap="square" lIns="0" tIns="0" rIns="0" bIns="0" rtlCol="0"/>
          <a:lstStyle/>
          <a:p>
            <a:endParaRPr sz="1800"/>
          </a:p>
        </p:txBody>
      </p:sp>
      <p:sp>
        <p:nvSpPr>
          <p:cNvPr id="14" name="object 14"/>
          <p:cNvSpPr/>
          <p:nvPr/>
        </p:nvSpPr>
        <p:spPr>
          <a:xfrm>
            <a:off x="3317119" y="4485887"/>
            <a:ext cx="50483" cy="46196"/>
          </a:xfrm>
          <a:custGeom>
            <a:avLst/>
            <a:gdLst/>
            <a:ahLst/>
            <a:cxnLst/>
            <a:rect l="l" t="t" r="r" b="b"/>
            <a:pathLst>
              <a:path w="67310" h="61595">
                <a:moveTo>
                  <a:pt x="0" y="0"/>
                </a:moveTo>
                <a:lnTo>
                  <a:pt x="66803" y="61426"/>
                </a:lnTo>
              </a:path>
            </a:pathLst>
          </a:custGeom>
          <a:ln w="6457">
            <a:solidFill>
              <a:srgbClr val="000000"/>
            </a:solidFill>
          </a:ln>
        </p:spPr>
        <p:txBody>
          <a:bodyPr wrap="square" lIns="0" tIns="0" rIns="0" bIns="0" rtlCol="0"/>
          <a:lstStyle/>
          <a:p>
            <a:endParaRPr sz="1800"/>
          </a:p>
        </p:txBody>
      </p:sp>
      <p:sp>
        <p:nvSpPr>
          <p:cNvPr id="15" name="object 15"/>
          <p:cNvSpPr/>
          <p:nvPr/>
        </p:nvSpPr>
        <p:spPr>
          <a:xfrm>
            <a:off x="3283265" y="4485887"/>
            <a:ext cx="84296" cy="85248"/>
          </a:xfrm>
          <a:custGeom>
            <a:avLst/>
            <a:gdLst/>
            <a:ahLst/>
            <a:cxnLst/>
            <a:rect l="l" t="t" r="r" b="b"/>
            <a:pathLst>
              <a:path w="112395" h="113664">
                <a:moveTo>
                  <a:pt x="0" y="0"/>
                </a:moveTo>
                <a:lnTo>
                  <a:pt x="111943" y="113145"/>
                </a:lnTo>
              </a:path>
            </a:pathLst>
          </a:custGeom>
          <a:ln w="6462">
            <a:solidFill>
              <a:srgbClr val="000000"/>
            </a:solidFill>
          </a:ln>
        </p:spPr>
        <p:txBody>
          <a:bodyPr wrap="square" lIns="0" tIns="0" rIns="0" bIns="0" rtlCol="0"/>
          <a:lstStyle/>
          <a:p>
            <a:endParaRPr sz="1800"/>
          </a:p>
        </p:txBody>
      </p:sp>
      <p:sp>
        <p:nvSpPr>
          <p:cNvPr id="16" name="object 16"/>
          <p:cNvSpPr/>
          <p:nvPr/>
        </p:nvSpPr>
        <p:spPr>
          <a:xfrm>
            <a:off x="3249750" y="4485887"/>
            <a:ext cx="117634" cy="119063"/>
          </a:xfrm>
          <a:custGeom>
            <a:avLst/>
            <a:gdLst/>
            <a:ahLst/>
            <a:cxnLst/>
            <a:rect l="l" t="t" r="r" b="b"/>
            <a:pathLst>
              <a:path w="156845" h="158750">
                <a:moveTo>
                  <a:pt x="0" y="0"/>
                </a:moveTo>
                <a:lnTo>
                  <a:pt x="156629" y="158525"/>
                </a:lnTo>
              </a:path>
            </a:pathLst>
          </a:custGeom>
          <a:ln w="6462">
            <a:solidFill>
              <a:srgbClr val="000000"/>
            </a:solidFill>
          </a:ln>
        </p:spPr>
        <p:txBody>
          <a:bodyPr wrap="square" lIns="0" tIns="0" rIns="0" bIns="0" rtlCol="0"/>
          <a:lstStyle/>
          <a:p>
            <a:endParaRPr sz="1800"/>
          </a:p>
        </p:txBody>
      </p:sp>
      <p:sp>
        <p:nvSpPr>
          <p:cNvPr id="17" name="object 17"/>
          <p:cNvSpPr/>
          <p:nvPr/>
        </p:nvSpPr>
        <p:spPr>
          <a:xfrm>
            <a:off x="3211030" y="4485887"/>
            <a:ext cx="156209" cy="153353"/>
          </a:xfrm>
          <a:custGeom>
            <a:avLst/>
            <a:gdLst/>
            <a:ahLst/>
            <a:cxnLst/>
            <a:rect l="l" t="t" r="r" b="b"/>
            <a:pathLst>
              <a:path w="208279" h="204470">
                <a:moveTo>
                  <a:pt x="0" y="0"/>
                </a:moveTo>
                <a:lnTo>
                  <a:pt x="208257" y="204031"/>
                </a:lnTo>
              </a:path>
            </a:pathLst>
          </a:custGeom>
          <a:ln w="6460">
            <a:solidFill>
              <a:srgbClr val="000000"/>
            </a:solidFill>
          </a:ln>
        </p:spPr>
        <p:txBody>
          <a:bodyPr wrap="square" lIns="0" tIns="0" rIns="0" bIns="0" rtlCol="0"/>
          <a:lstStyle/>
          <a:p>
            <a:endParaRPr sz="1800"/>
          </a:p>
        </p:txBody>
      </p:sp>
      <p:sp>
        <p:nvSpPr>
          <p:cNvPr id="18" name="object 18"/>
          <p:cNvSpPr/>
          <p:nvPr/>
        </p:nvSpPr>
        <p:spPr>
          <a:xfrm>
            <a:off x="3177447" y="4485887"/>
            <a:ext cx="190024" cy="192405"/>
          </a:xfrm>
          <a:custGeom>
            <a:avLst/>
            <a:gdLst/>
            <a:ahLst/>
            <a:cxnLst/>
            <a:rect l="l" t="t" r="r" b="b"/>
            <a:pathLst>
              <a:path w="253364" h="256539">
                <a:moveTo>
                  <a:pt x="0" y="0"/>
                </a:moveTo>
                <a:lnTo>
                  <a:pt x="253034" y="255973"/>
                </a:lnTo>
              </a:path>
            </a:pathLst>
          </a:custGeom>
          <a:ln w="6462">
            <a:solidFill>
              <a:srgbClr val="000000"/>
            </a:solidFill>
          </a:ln>
        </p:spPr>
        <p:txBody>
          <a:bodyPr wrap="square" lIns="0" tIns="0" rIns="0" bIns="0" rtlCol="0"/>
          <a:lstStyle/>
          <a:p>
            <a:endParaRPr sz="1800"/>
          </a:p>
        </p:txBody>
      </p:sp>
      <p:sp>
        <p:nvSpPr>
          <p:cNvPr id="19" name="object 19"/>
          <p:cNvSpPr/>
          <p:nvPr/>
        </p:nvSpPr>
        <p:spPr>
          <a:xfrm>
            <a:off x="3143650" y="4485888"/>
            <a:ext cx="223838" cy="226219"/>
          </a:xfrm>
          <a:custGeom>
            <a:avLst/>
            <a:gdLst/>
            <a:ahLst/>
            <a:cxnLst/>
            <a:rect l="l" t="t" r="r" b="b"/>
            <a:pathLst>
              <a:path w="298450" h="301625">
                <a:moveTo>
                  <a:pt x="0" y="0"/>
                </a:moveTo>
                <a:lnTo>
                  <a:pt x="298095" y="301360"/>
                </a:lnTo>
              </a:path>
            </a:pathLst>
          </a:custGeom>
          <a:ln w="6462">
            <a:solidFill>
              <a:srgbClr val="000000"/>
            </a:solidFill>
          </a:ln>
        </p:spPr>
        <p:txBody>
          <a:bodyPr wrap="square" lIns="0" tIns="0" rIns="0" bIns="0" rtlCol="0"/>
          <a:lstStyle/>
          <a:p>
            <a:endParaRPr sz="1800"/>
          </a:p>
        </p:txBody>
      </p:sp>
      <p:sp>
        <p:nvSpPr>
          <p:cNvPr id="20" name="object 20"/>
          <p:cNvSpPr/>
          <p:nvPr/>
        </p:nvSpPr>
        <p:spPr>
          <a:xfrm>
            <a:off x="3105177" y="4485888"/>
            <a:ext cx="262414" cy="260509"/>
          </a:xfrm>
          <a:custGeom>
            <a:avLst/>
            <a:gdLst/>
            <a:ahLst/>
            <a:cxnLst/>
            <a:rect l="l" t="t" r="r" b="b"/>
            <a:pathLst>
              <a:path w="349885" h="347345">
                <a:moveTo>
                  <a:pt x="0" y="0"/>
                </a:moveTo>
                <a:lnTo>
                  <a:pt x="349393" y="346813"/>
                </a:lnTo>
              </a:path>
            </a:pathLst>
          </a:custGeom>
          <a:ln w="6461">
            <a:solidFill>
              <a:srgbClr val="000000"/>
            </a:solidFill>
          </a:ln>
        </p:spPr>
        <p:txBody>
          <a:bodyPr wrap="square" lIns="0" tIns="0" rIns="0" bIns="0" rtlCol="0"/>
          <a:lstStyle/>
          <a:p>
            <a:endParaRPr sz="1800"/>
          </a:p>
        </p:txBody>
      </p:sp>
      <p:sp>
        <p:nvSpPr>
          <p:cNvPr id="21" name="object 21"/>
          <p:cNvSpPr/>
          <p:nvPr/>
        </p:nvSpPr>
        <p:spPr>
          <a:xfrm>
            <a:off x="3071381" y="4485888"/>
            <a:ext cx="296228" cy="299561"/>
          </a:xfrm>
          <a:custGeom>
            <a:avLst/>
            <a:gdLst/>
            <a:ahLst/>
            <a:cxnLst/>
            <a:rect l="l" t="t" r="r" b="b"/>
            <a:pathLst>
              <a:path w="394970" h="399414">
                <a:moveTo>
                  <a:pt x="0" y="0"/>
                </a:moveTo>
                <a:lnTo>
                  <a:pt x="394454" y="398805"/>
                </a:lnTo>
              </a:path>
            </a:pathLst>
          </a:custGeom>
          <a:ln w="6462">
            <a:solidFill>
              <a:srgbClr val="000000"/>
            </a:solidFill>
          </a:ln>
        </p:spPr>
        <p:txBody>
          <a:bodyPr wrap="square" lIns="0" tIns="0" rIns="0" bIns="0" rtlCol="0"/>
          <a:lstStyle/>
          <a:p>
            <a:endParaRPr sz="1800"/>
          </a:p>
        </p:txBody>
      </p:sp>
      <p:sp>
        <p:nvSpPr>
          <p:cNvPr id="22" name="object 22"/>
          <p:cNvSpPr/>
          <p:nvPr/>
        </p:nvSpPr>
        <p:spPr>
          <a:xfrm>
            <a:off x="3037799" y="4485887"/>
            <a:ext cx="329565" cy="333375"/>
          </a:xfrm>
          <a:custGeom>
            <a:avLst/>
            <a:gdLst/>
            <a:ahLst/>
            <a:cxnLst/>
            <a:rect l="l" t="t" r="r" b="b"/>
            <a:pathLst>
              <a:path w="439420" h="444500">
                <a:moveTo>
                  <a:pt x="0" y="0"/>
                </a:moveTo>
                <a:lnTo>
                  <a:pt x="439231" y="444189"/>
                </a:lnTo>
              </a:path>
            </a:pathLst>
          </a:custGeom>
          <a:ln w="6462">
            <a:solidFill>
              <a:srgbClr val="000000"/>
            </a:solidFill>
          </a:ln>
        </p:spPr>
        <p:txBody>
          <a:bodyPr wrap="square" lIns="0" tIns="0" rIns="0" bIns="0" rtlCol="0"/>
          <a:lstStyle/>
          <a:p>
            <a:endParaRPr sz="1800"/>
          </a:p>
        </p:txBody>
      </p:sp>
      <p:sp>
        <p:nvSpPr>
          <p:cNvPr id="23" name="object 23"/>
          <p:cNvSpPr/>
          <p:nvPr/>
        </p:nvSpPr>
        <p:spPr>
          <a:xfrm>
            <a:off x="2999325" y="4485887"/>
            <a:ext cx="368141" cy="367665"/>
          </a:xfrm>
          <a:custGeom>
            <a:avLst/>
            <a:gdLst/>
            <a:ahLst/>
            <a:cxnLst/>
            <a:rect l="l" t="t" r="r" b="b"/>
            <a:pathLst>
              <a:path w="490854" h="490220">
                <a:moveTo>
                  <a:pt x="0" y="0"/>
                </a:moveTo>
                <a:lnTo>
                  <a:pt x="490530" y="489620"/>
                </a:lnTo>
              </a:path>
            </a:pathLst>
          </a:custGeom>
          <a:ln w="6461">
            <a:solidFill>
              <a:srgbClr val="000000"/>
            </a:solidFill>
          </a:ln>
        </p:spPr>
        <p:txBody>
          <a:bodyPr wrap="square" lIns="0" tIns="0" rIns="0" bIns="0" rtlCol="0"/>
          <a:lstStyle/>
          <a:p>
            <a:endParaRPr sz="1800"/>
          </a:p>
        </p:txBody>
      </p:sp>
      <p:sp>
        <p:nvSpPr>
          <p:cNvPr id="24" name="object 24"/>
          <p:cNvSpPr/>
          <p:nvPr/>
        </p:nvSpPr>
        <p:spPr>
          <a:xfrm>
            <a:off x="2965529" y="4485888"/>
            <a:ext cx="401955" cy="406241"/>
          </a:xfrm>
          <a:custGeom>
            <a:avLst/>
            <a:gdLst/>
            <a:ahLst/>
            <a:cxnLst/>
            <a:rect l="l" t="t" r="r" b="b"/>
            <a:pathLst>
              <a:path w="535939" h="541654">
                <a:moveTo>
                  <a:pt x="0" y="0"/>
                </a:moveTo>
                <a:lnTo>
                  <a:pt x="535591" y="541359"/>
                </a:lnTo>
              </a:path>
            </a:pathLst>
          </a:custGeom>
          <a:ln w="6462">
            <a:solidFill>
              <a:srgbClr val="000000"/>
            </a:solidFill>
          </a:ln>
        </p:spPr>
        <p:txBody>
          <a:bodyPr wrap="square" lIns="0" tIns="0" rIns="0" bIns="0" rtlCol="0"/>
          <a:lstStyle/>
          <a:p>
            <a:endParaRPr sz="1800"/>
          </a:p>
        </p:txBody>
      </p:sp>
      <p:sp>
        <p:nvSpPr>
          <p:cNvPr id="25" name="object 25"/>
          <p:cNvSpPr/>
          <p:nvPr/>
        </p:nvSpPr>
        <p:spPr>
          <a:xfrm>
            <a:off x="2931946" y="4485887"/>
            <a:ext cx="425291" cy="430530"/>
          </a:xfrm>
          <a:custGeom>
            <a:avLst/>
            <a:gdLst/>
            <a:ahLst/>
            <a:cxnLst/>
            <a:rect l="l" t="t" r="r" b="b"/>
            <a:pathLst>
              <a:path w="567054" h="574039">
                <a:moveTo>
                  <a:pt x="0" y="0"/>
                </a:moveTo>
                <a:lnTo>
                  <a:pt x="566939" y="573540"/>
                </a:lnTo>
              </a:path>
            </a:pathLst>
          </a:custGeom>
          <a:ln w="6462">
            <a:solidFill>
              <a:srgbClr val="000000"/>
            </a:solidFill>
          </a:ln>
        </p:spPr>
        <p:txBody>
          <a:bodyPr wrap="square" lIns="0" tIns="0" rIns="0" bIns="0" rtlCol="0"/>
          <a:lstStyle/>
          <a:p>
            <a:endParaRPr sz="1800"/>
          </a:p>
        </p:txBody>
      </p:sp>
      <p:sp>
        <p:nvSpPr>
          <p:cNvPr id="26" name="object 26"/>
          <p:cNvSpPr/>
          <p:nvPr/>
        </p:nvSpPr>
        <p:spPr>
          <a:xfrm>
            <a:off x="2893259" y="4485887"/>
            <a:ext cx="430530" cy="430530"/>
          </a:xfrm>
          <a:custGeom>
            <a:avLst/>
            <a:gdLst/>
            <a:ahLst/>
            <a:cxnLst/>
            <a:rect l="l" t="t" r="r" b="b"/>
            <a:pathLst>
              <a:path w="574039" h="574039">
                <a:moveTo>
                  <a:pt x="0" y="0"/>
                </a:moveTo>
                <a:lnTo>
                  <a:pt x="573672" y="573540"/>
                </a:lnTo>
              </a:path>
            </a:pathLst>
          </a:custGeom>
          <a:ln w="6461">
            <a:solidFill>
              <a:srgbClr val="000000"/>
            </a:solidFill>
          </a:ln>
        </p:spPr>
        <p:txBody>
          <a:bodyPr wrap="square" lIns="0" tIns="0" rIns="0" bIns="0" rtlCol="0"/>
          <a:lstStyle/>
          <a:p>
            <a:endParaRPr sz="1800"/>
          </a:p>
        </p:txBody>
      </p:sp>
      <p:sp>
        <p:nvSpPr>
          <p:cNvPr id="27" name="object 27"/>
          <p:cNvSpPr/>
          <p:nvPr/>
        </p:nvSpPr>
        <p:spPr>
          <a:xfrm>
            <a:off x="2859676" y="4485887"/>
            <a:ext cx="425768" cy="430530"/>
          </a:xfrm>
          <a:custGeom>
            <a:avLst/>
            <a:gdLst/>
            <a:ahLst/>
            <a:cxnLst/>
            <a:rect l="l" t="t" r="r" b="b"/>
            <a:pathLst>
              <a:path w="567689" h="574039">
                <a:moveTo>
                  <a:pt x="0" y="0"/>
                </a:moveTo>
                <a:lnTo>
                  <a:pt x="567232" y="573540"/>
                </a:lnTo>
              </a:path>
            </a:pathLst>
          </a:custGeom>
          <a:ln w="6462">
            <a:solidFill>
              <a:srgbClr val="000000"/>
            </a:solidFill>
          </a:ln>
        </p:spPr>
        <p:txBody>
          <a:bodyPr wrap="square" lIns="0" tIns="0" rIns="0" bIns="0" rtlCol="0"/>
          <a:lstStyle/>
          <a:p>
            <a:endParaRPr sz="1800"/>
          </a:p>
        </p:txBody>
      </p:sp>
      <p:sp>
        <p:nvSpPr>
          <p:cNvPr id="28" name="object 28"/>
          <p:cNvSpPr/>
          <p:nvPr/>
        </p:nvSpPr>
        <p:spPr>
          <a:xfrm>
            <a:off x="2825881" y="4485887"/>
            <a:ext cx="425768" cy="430530"/>
          </a:xfrm>
          <a:custGeom>
            <a:avLst/>
            <a:gdLst/>
            <a:ahLst/>
            <a:cxnLst/>
            <a:rect l="l" t="t" r="r" b="b"/>
            <a:pathLst>
              <a:path w="567689" h="574039">
                <a:moveTo>
                  <a:pt x="0" y="0"/>
                </a:moveTo>
                <a:lnTo>
                  <a:pt x="567265" y="573540"/>
                </a:lnTo>
              </a:path>
            </a:pathLst>
          </a:custGeom>
          <a:ln w="6462">
            <a:solidFill>
              <a:srgbClr val="000000"/>
            </a:solidFill>
          </a:ln>
        </p:spPr>
        <p:txBody>
          <a:bodyPr wrap="square" lIns="0" tIns="0" rIns="0" bIns="0" rtlCol="0"/>
          <a:lstStyle/>
          <a:p>
            <a:endParaRPr sz="1800"/>
          </a:p>
        </p:txBody>
      </p:sp>
      <p:sp>
        <p:nvSpPr>
          <p:cNvPr id="29" name="object 29"/>
          <p:cNvSpPr/>
          <p:nvPr/>
        </p:nvSpPr>
        <p:spPr>
          <a:xfrm>
            <a:off x="2787407" y="4485887"/>
            <a:ext cx="430530" cy="430530"/>
          </a:xfrm>
          <a:custGeom>
            <a:avLst/>
            <a:gdLst/>
            <a:ahLst/>
            <a:cxnLst/>
            <a:rect l="l" t="t" r="r" b="b"/>
            <a:pathLst>
              <a:path w="574039" h="574039">
                <a:moveTo>
                  <a:pt x="0" y="0"/>
                </a:moveTo>
                <a:lnTo>
                  <a:pt x="573683" y="573540"/>
                </a:lnTo>
              </a:path>
            </a:pathLst>
          </a:custGeom>
          <a:ln w="6461">
            <a:solidFill>
              <a:srgbClr val="000000"/>
            </a:solidFill>
          </a:ln>
        </p:spPr>
        <p:txBody>
          <a:bodyPr wrap="square" lIns="0" tIns="0" rIns="0" bIns="0" rtlCol="0"/>
          <a:lstStyle/>
          <a:p>
            <a:endParaRPr sz="1800"/>
          </a:p>
        </p:txBody>
      </p:sp>
      <p:sp>
        <p:nvSpPr>
          <p:cNvPr id="30" name="object 30"/>
          <p:cNvSpPr/>
          <p:nvPr/>
        </p:nvSpPr>
        <p:spPr>
          <a:xfrm>
            <a:off x="2753611" y="4485887"/>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31" name="object 31"/>
          <p:cNvSpPr/>
          <p:nvPr/>
        </p:nvSpPr>
        <p:spPr>
          <a:xfrm>
            <a:off x="2720028" y="4485887"/>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32" name="object 32"/>
          <p:cNvSpPr/>
          <p:nvPr/>
        </p:nvSpPr>
        <p:spPr>
          <a:xfrm>
            <a:off x="2686233" y="4485887"/>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33" name="object 33"/>
          <p:cNvSpPr/>
          <p:nvPr/>
        </p:nvSpPr>
        <p:spPr>
          <a:xfrm>
            <a:off x="2647767" y="4485887"/>
            <a:ext cx="430530" cy="430530"/>
          </a:xfrm>
          <a:custGeom>
            <a:avLst/>
            <a:gdLst/>
            <a:ahLst/>
            <a:cxnLst/>
            <a:rect l="l" t="t" r="r" b="b"/>
            <a:pathLst>
              <a:path w="574039" h="574039">
                <a:moveTo>
                  <a:pt x="0" y="0"/>
                </a:moveTo>
                <a:lnTo>
                  <a:pt x="573672" y="573540"/>
                </a:lnTo>
              </a:path>
            </a:pathLst>
          </a:custGeom>
          <a:ln w="6461">
            <a:solidFill>
              <a:srgbClr val="000000"/>
            </a:solidFill>
          </a:ln>
        </p:spPr>
        <p:txBody>
          <a:bodyPr wrap="square" lIns="0" tIns="0" rIns="0" bIns="0" rtlCol="0"/>
          <a:lstStyle/>
          <a:p>
            <a:endParaRPr sz="1800"/>
          </a:p>
        </p:txBody>
      </p:sp>
      <p:sp>
        <p:nvSpPr>
          <p:cNvPr id="34" name="object 34"/>
          <p:cNvSpPr/>
          <p:nvPr/>
        </p:nvSpPr>
        <p:spPr>
          <a:xfrm>
            <a:off x="2614176" y="4485887"/>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35" name="object 35"/>
          <p:cNvSpPr/>
          <p:nvPr/>
        </p:nvSpPr>
        <p:spPr>
          <a:xfrm>
            <a:off x="2580380" y="4485887"/>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36" name="object 36"/>
          <p:cNvSpPr/>
          <p:nvPr/>
        </p:nvSpPr>
        <p:spPr>
          <a:xfrm>
            <a:off x="2541915" y="4485887"/>
            <a:ext cx="430054" cy="430530"/>
          </a:xfrm>
          <a:custGeom>
            <a:avLst/>
            <a:gdLst/>
            <a:ahLst/>
            <a:cxnLst/>
            <a:rect l="l" t="t" r="r" b="b"/>
            <a:pathLst>
              <a:path w="573404" h="574039">
                <a:moveTo>
                  <a:pt x="0" y="0"/>
                </a:moveTo>
                <a:lnTo>
                  <a:pt x="573402" y="573540"/>
                </a:lnTo>
              </a:path>
            </a:pathLst>
          </a:custGeom>
          <a:ln w="6461">
            <a:solidFill>
              <a:srgbClr val="000000"/>
            </a:solidFill>
          </a:ln>
        </p:spPr>
        <p:txBody>
          <a:bodyPr wrap="square" lIns="0" tIns="0" rIns="0" bIns="0" rtlCol="0"/>
          <a:lstStyle/>
          <a:p>
            <a:endParaRPr sz="1800"/>
          </a:p>
        </p:txBody>
      </p:sp>
      <p:sp>
        <p:nvSpPr>
          <p:cNvPr id="37" name="object 37"/>
          <p:cNvSpPr/>
          <p:nvPr/>
        </p:nvSpPr>
        <p:spPr>
          <a:xfrm>
            <a:off x="2508119" y="4485887"/>
            <a:ext cx="425768" cy="430530"/>
          </a:xfrm>
          <a:custGeom>
            <a:avLst/>
            <a:gdLst/>
            <a:ahLst/>
            <a:cxnLst/>
            <a:rect l="l" t="t" r="r" b="b"/>
            <a:pathLst>
              <a:path w="567689" h="574039">
                <a:moveTo>
                  <a:pt x="0" y="0"/>
                </a:moveTo>
                <a:lnTo>
                  <a:pt x="567209" y="573540"/>
                </a:lnTo>
              </a:path>
            </a:pathLst>
          </a:custGeom>
          <a:ln w="6462">
            <a:solidFill>
              <a:srgbClr val="000000"/>
            </a:solidFill>
          </a:ln>
        </p:spPr>
        <p:txBody>
          <a:bodyPr wrap="square" lIns="0" tIns="0" rIns="0" bIns="0" rtlCol="0"/>
          <a:lstStyle/>
          <a:p>
            <a:endParaRPr sz="1800"/>
          </a:p>
        </p:txBody>
      </p:sp>
      <p:sp>
        <p:nvSpPr>
          <p:cNvPr id="38" name="object 38"/>
          <p:cNvSpPr/>
          <p:nvPr/>
        </p:nvSpPr>
        <p:spPr>
          <a:xfrm>
            <a:off x="2474533" y="4485887"/>
            <a:ext cx="425768" cy="430530"/>
          </a:xfrm>
          <a:custGeom>
            <a:avLst/>
            <a:gdLst/>
            <a:ahLst/>
            <a:cxnLst/>
            <a:rect l="l" t="t" r="r" b="b"/>
            <a:pathLst>
              <a:path w="567689" h="574039">
                <a:moveTo>
                  <a:pt x="0" y="0"/>
                </a:moveTo>
                <a:lnTo>
                  <a:pt x="567214" y="573540"/>
                </a:lnTo>
              </a:path>
            </a:pathLst>
          </a:custGeom>
          <a:ln w="6462">
            <a:solidFill>
              <a:srgbClr val="000000"/>
            </a:solidFill>
          </a:ln>
        </p:spPr>
        <p:txBody>
          <a:bodyPr wrap="square" lIns="0" tIns="0" rIns="0" bIns="0" rtlCol="0"/>
          <a:lstStyle/>
          <a:p>
            <a:endParaRPr sz="1800"/>
          </a:p>
        </p:txBody>
      </p:sp>
      <p:sp>
        <p:nvSpPr>
          <p:cNvPr id="39" name="object 39"/>
          <p:cNvSpPr/>
          <p:nvPr/>
        </p:nvSpPr>
        <p:spPr>
          <a:xfrm>
            <a:off x="2436061" y="4485887"/>
            <a:ext cx="430054" cy="430530"/>
          </a:xfrm>
          <a:custGeom>
            <a:avLst/>
            <a:gdLst/>
            <a:ahLst/>
            <a:cxnLst/>
            <a:rect l="l" t="t" r="r" b="b"/>
            <a:pathLst>
              <a:path w="573404" h="574039">
                <a:moveTo>
                  <a:pt x="0" y="0"/>
                </a:moveTo>
                <a:lnTo>
                  <a:pt x="573404" y="573540"/>
                </a:lnTo>
              </a:path>
            </a:pathLst>
          </a:custGeom>
          <a:ln w="6461">
            <a:solidFill>
              <a:srgbClr val="000000"/>
            </a:solidFill>
          </a:ln>
        </p:spPr>
        <p:txBody>
          <a:bodyPr wrap="square" lIns="0" tIns="0" rIns="0" bIns="0" rtlCol="0"/>
          <a:lstStyle/>
          <a:p>
            <a:endParaRPr sz="1800"/>
          </a:p>
        </p:txBody>
      </p:sp>
      <p:sp>
        <p:nvSpPr>
          <p:cNvPr id="40" name="object 40"/>
          <p:cNvSpPr/>
          <p:nvPr/>
        </p:nvSpPr>
        <p:spPr>
          <a:xfrm>
            <a:off x="2402264" y="4485887"/>
            <a:ext cx="425768" cy="430530"/>
          </a:xfrm>
          <a:custGeom>
            <a:avLst/>
            <a:gdLst/>
            <a:ahLst/>
            <a:cxnLst/>
            <a:rect l="l" t="t" r="r" b="b"/>
            <a:pathLst>
              <a:path w="567689" h="574039">
                <a:moveTo>
                  <a:pt x="0" y="0"/>
                </a:moveTo>
                <a:lnTo>
                  <a:pt x="567212" y="573540"/>
                </a:lnTo>
              </a:path>
            </a:pathLst>
          </a:custGeom>
          <a:ln w="6462">
            <a:solidFill>
              <a:srgbClr val="000000"/>
            </a:solidFill>
          </a:ln>
        </p:spPr>
        <p:txBody>
          <a:bodyPr wrap="square" lIns="0" tIns="0" rIns="0" bIns="0" rtlCol="0"/>
          <a:lstStyle/>
          <a:p>
            <a:endParaRPr sz="1800"/>
          </a:p>
        </p:txBody>
      </p:sp>
      <p:sp>
        <p:nvSpPr>
          <p:cNvPr id="41" name="object 41"/>
          <p:cNvSpPr/>
          <p:nvPr/>
        </p:nvSpPr>
        <p:spPr>
          <a:xfrm>
            <a:off x="2402265" y="4519917"/>
            <a:ext cx="391954" cy="396240"/>
          </a:xfrm>
          <a:custGeom>
            <a:avLst/>
            <a:gdLst/>
            <a:ahLst/>
            <a:cxnLst/>
            <a:rect l="l" t="t" r="r" b="b"/>
            <a:pathLst>
              <a:path w="522604" h="528320">
                <a:moveTo>
                  <a:pt x="0" y="0"/>
                </a:moveTo>
                <a:lnTo>
                  <a:pt x="522153" y="528167"/>
                </a:lnTo>
              </a:path>
            </a:pathLst>
          </a:custGeom>
          <a:ln w="6462">
            <a:solidFill>
              <a:srgbClr val="000000"/>
            </a:solidFill>
          </a:ln>
        </p:spPr>
        <p:txBody>
          <a:bodyPr wrap="square" lIns="0" tIns="0" rIns="0" bIns="0" rtlCol="0"/>
          <a:lstStyle/>
          <a:p>
            <a:endParaRPr sz="1800"/>
          </a:p>
        </p:txBody>
      </p:sp>
      <p:sp>
        <p:nvSpPr>
          <p:cNvPr id="42" name="object 42"/>
          <p:cNvSpPr/>
          <p:nvPr/>
        </p:nvSpPr>
        <p:spPr>
          <a:xfrm>
            <a:off x="2402264" y="4558971"/>
            <a:ext cx="358140" cy="357188"/>
          </a:xfrm>
          <a:custGeom>
            <a:avLst/>
            <a:gdLst/>
            <a:ahLst/>
            <a:cxnLst/>
            <a:rect l="l" t="t" r="r" b="b"/>
            <a:pathLst>
              <a:path w="477520" h="476250">
                <a:moveTo>
                  <a:pt x="0" y="0"/>
                </a:moveTo>
                <a:lnTo>
                  <a:pt x="477317" y="476094"/>
                </a:lnTo>
              </a:path>
            </a:pathLst>
          </a:custGeom>
          <a:ln w="6461">
            <a:solidFill>
              <a:srgbClr val="000000"/>
            </a:solidFill>
          </a:ln>
        </p:spPr>
        <p:txBody>
          <a:bodyPr wrap="square" lIns="0" tIns="0" rIns="0" bIns="0" rtlCol="0"/>
          <a:lstStyle/>
          <a:p>
            <a:endParaRPr sz="1800"/>
          </a:p>
        </p:txBody>
      </p:sp>
      <p:sp>
        <p:nvSpPr>
          <p:cNvPr id="43" name="object 43"/>
          <p:cNvSpPr/>
          <p:nvPr/>
        </p:nvSpPr>
        <p:spPr>
          <a:xfrm>
            <a:off x="2402264" y="4593002"/>
            <a:ext cx="319563" cy="323374"/>
          </a:xfrm>
          <a:custGeom>
            <a:avLst/>
            <a:gdLst/>
            <a:ahLst/>
            <a:cxnLst/>
            <a:rect l="l" t="t" r="r" b="b"/>
            <a:pathLst>
              <a:path w="426085" h="431164">
                <a:moveTo>
                  <a:pt x="0" y="0"/>
                </a:moveTo>
                <a:lnTo>
                  <a:pt x="426074" y="430721"/>
                </a:lnTo>
              </a:path>
            </a:pathLst>
          </a:custGeom>
          <a:ln w="6462">
            <a:solidFill>
              <a:srgbClr val="000000"/>
            </a:solidFill>
          </a:ln>
        </p:spPr>
        <p:txBody>
          <a:bodyPr wrap="square" lIns="0" tIns="0" rIns="0" bIns="0" rtlCol="0"/>
          <a:lstStyle/>
          <a:p>
            <a:endParaRPr sz="1800"/>
          </a:p>
        </p:txBody>
      </p:sp>
      <p:sp>
        <p:nvSpPr>
          <p:cNvPr id="44" name="object 44"/>
          <p:cNvSpPr/>
          <p:nvPr/>
        </p:nvSpPr>
        <p:spPr>
          <a:xfrm>
            <a:off x="2402265" y="4627041"/>
            <a:ext cx="286226" cy="289084"/>
          </a:xfrm>
          <a:custGeom>
            <a:avLst/>
            <a:gdLst/>
            <a:ahLst/>
            <a:cxnLst/>
            <a:rect l="l" t="t" r="r" b="b"/>
            <a:pathLst>
              <a:path w="381635" h="385445">
                <a:moveTo>
                  <a:pt x="0" y="0"/>
                </a:moveTo>
                <a:lnTo>
                  <a:pt x="381015" y="385336"/>
                </a:lnTo>
              </a:path>
            </a:pathLst>
          </a:custGeom>
          <a:ln w="6462">
            <a:solidFill>
              <a:srgbClr val="000000"/>
            </a:solidFill>
          </a:ln>
        </p:spPr>
        <p:txBody>
          <a:bodyPr wrap="square" lIns="0" tIns="0" rIns="0" bIns="0" rtlCol="0"/>
          <a:lstStyle/>
          <a:p>
            <a:endParaRPr sz="1800"/>
          </a:p>
        </p:txBody>
      </p:sp>
      <p:sp>
        <p:nvSpPr>
          <p:cNvPr id="45" name="object 45"/>
          <p:cNvSpPr/>
          <p:nvPr/>
        </p:nvSpPr>
        <p:spPr>
          <a:xfrm>
            <a:off x="2402265" y="4666095"/>
            <a:ext cx="251936" cy="250031"/>
          </a:xfrm>
          <a:custGeom>
            <a:avLst/>
            <a:gdLst/>
            <a:ahLst/>
            <a:cxnLst/>
            <a:rect l="l" t="t" r="r" b="b"/>
            <a:pathLst>
              <a:path w="335914" h="333375">
                <a:moveTo>
                  <a:pt x="0" y="0"/>
                </a:moveTo>
                <a:lnTo>
                  <a:pt x="335875" y="333264"/>
                </a:lnTo>
              </a:path>
            </a:pathLst>
          </a:custGeom>
          <a:ln w="6461">
            <a:solidFill>
              <a:srgbClr val="000000"/>
            </a:solidFill>
          </a:ln>
        </p:spPr>
        <p:txBody>
          <a:bodyPr wrap="square" lIns="0" tIns="0" rIns="0" bIns="0" rtlCol="0"/>
          <a:lstStyle/>
          <a:p>
            <a:endParaRPr sz="1800"/>
          </a:p>
        </p:txBody>
      </p:sp>
      <p:sp>
        <p:nvSpPr>
          <p:cNvPr id="46" name="object 46"/>
          <p:cNvSpPr/>
          <p:nvPr/>
        </p:nvSpPr>
        <p:spPr>
          <a:xfrm>
            <a:off x="2402265" y="4700125"/>
            <a:ext cx="213836" cy="216218"/>
          </a:xfrm>
          <a:custGeom>
            <a:avLst/>
            <a:gdLst/>
            <a:ahLst/>
            <a:cxnLst/>
            <a:rect l="l" t="t" r="r" b="b"/>
            <a:pathLst>
              <a:path w="285114" h="288289">
                <a:moveTo>
                  <a:pt x="0" y="0"/>
                </a:moveTo>
                <a:lnTo>
                  <a:pt x="284656" y="287890"/>
                </a:lnTo>
              </a:path>
            </a:pathLst>
          </a:custGeom>
          <a:ln w="6462">
            <a:solidFill>
              <a:srgbClr val="000000"/>
            </a:solidFill>
          </a:ln>
        </p:spPr>
        <p:txBody>
          <a:bodyPr wrap="square" lIns="0" tIns="0" rIns="0" bIns="0" rtlCol="0"/>
          <a:lstStyle/>
          <a:p>
            <a:endParaRPr sz="1800"/>
          </a:p>
        </p:txBody>
      </p:sp>
      <p:sp>
        <p:nvSpPr>
          <p:cNvPr id="47" name="object 47"/>
          <p:cNvSpPr/>
          <p:nvPr/>
        </p:nvSpPr>
        <p:spPr>
          <a:xfrm>
            <a:off x="2399841" y="4731740"/>
            <a:ext cx="184756" cy="186727"/>
          </a:xfrm>
          <a:prstGeom prst="rect">
            <a:avLst/>
          </a:prstGeom>
          <a:blipFill>
            <a:blip r:embed="rId2" cstate="print"/>
            <a:stretch>
              <a:fillRect/>
            </a:stretch>
          </a:blipFill>
        </p:spPr>
        <p:txBody>
          <a:bodyPr wrap="square" lIns="0" tIns="0" rIns="0" bIns="0" rtlCol="0"/>
          <a:lstStyle/>
          <a:p>
            <a:endParaRPr sz="1800"/>
          </a:p>
        </p:txBody>
      </p:sp>
      <p:sp>
        <p:nvSpPr>
          <p:cNvPr id="48" name="object 48"/>
          <p:cNvSpPr/>
          <p:nvPr/>
        </p:nvSpPr>
        <p:spPr>
          <a:xfrm>
            <a:off x="2402265" y="4485887"/>
            <a:ext cx="965359" cy="430530"/>
          </a:xfrm>
          <a:custGeom>
            <a:avLst/>
            <a:gdLst/>
            <a:ahLst/>
            <a:cxnLst/>
            <a:rect l="l" t="t" r="r" b="b"/>
            <a:pathLst>
              <a:path w="1287145" h="574039">
                <a:moveTo>
                  <a:pt x="0" y="573540"/>
                </a:moveTo>
                <a:lnTo>
                  <a:pt x="0" y="0"/>
                </a:lnTo>
                <a:lnTo>
                  <a:pt x="1286609" y="0"/>
                </a:lnTo>
              </a:path>
            </a:pathLst>
          </a:custGeom>
          <a:ln w="6424">
            <a:solidFill>
              <a:srgbClr val="000000"/>
            </a:solidFill>
          </a:ln>
        </p:spPr>
        <p:txBody>
          <a:bodyPr wrap="square" lIns="0" tIns="0" rIns="0" bIns="0" rtlCol="0"/>
          <a:lstStyle/>
          <a:p>
            <a:endParaRPr sz="1800"/>
          </a:p>
        </p:txBody>
      </p:sp>
      <p:sp>
        <p:nvSpPr>
          <p:cNvPr id="49" name="object 49"/>
          <p:cNvSpPr txBox="1"/>
          <p:nvPr/>
        </p:nvSpPr>
        <p:spPr>
          <a:xfrm>
            <a:off x="2619537" y="4564643"/>
            <a:ext cx="439579" cy="197651"/>
          </a:xfrm>
          <a:prstGeom prst="rect">
            <a:avLst/>
          </a:prstGeom>
        </p:spPr>
        <p:txBody>
          <a:bodyPr vert="horz" wrap="square" lIns="0" tIns="12859" rIns="0" bIns="0" rtlCol="0">
            <a:spAutoFit/>
          </a:bodyPr>
          <a:lstStyle/>
          <a:p>
            <a:pPr marL="9525">
              <a:spcBef>
                <a:spcPts val="101"/>
              </a:spcBef>
            </a:pPr>
            <a:r>
              <a:rPr sz="1200" b="1" spc="-56" dirty="0">
                <a:latin typeface="Arial"/>
                <a:cs typeface="Arial"/>
              </a:rPr>
              <a:t>T</a:t>
            </a:r>
            <a:r>
              <a:rPr sz="1200" b="1" spc="15" dirty="0">
                <a:latin typeface="Arial"/>
                <a:cs typeface="Arial"/>
              </a:rPr>
              <a:t>ra</a:t>
            </a:r>
            <a:r>
              <a:rPr sz="1200" b="1" spc="19" dirty="0">
                <a:latin typeface="Arial"/>
                <a:cs typeface="Arial"/>
              </a:rPr>
              <a:t>n</a:t>
            </a:r>
            <a:r>
              <a:rPr sz="1200" b="1" spc="23" dirty="0">
                <a:latin typeface="Arial"/>
                <a:cs typeface="Arial"/>
              </a:rPr>
              <a:t>s</a:t>
            </a:r>
            <a:endParaRPr sz="1200">
              <a:latin typeface="Arial"/>
              <a:cs typeface="Arial"/>
            </a:endParaRPr>
          </a:p>
        </p:txBody>
      </p:sp>
      <p:sp>
        <p:nvSpPr>
          <p:cNvPr id="50" name="object 50"/>
          <p:cNvSpPr txBox="1"/>
          <p:nvPr/>
        </p:nvSpPr>
        <p:spPr>
          <a:xfrm>
            <a:off x="3033589" y="4696000"/>
            <a:ext cx="105728" cy="121252"/>
          </a:xfrm>
          <a:prstGeom prst="rect">
            <a:avLst/>
          </a:prstGeom>
        </p:spPr>
        <p:txBody>
          <a:bodyPr vert="horz" wrap="square" lIns="0" tIns="11430" rIns="0" bIns="0" rtlCol="0">
            <a:spAutoFit/>
          </a:bodyPr>
          <a:lstStyle/>
          <a:p>
            <a:pPr marL="9525">
              <a:spcBef>
                <a:spcPts val="90"/>
              </a:spcBef>
            </a:pPr>
            <a:r>
              <a:rPr sz="713" b="1" spc="-56" dirty="0">
                <a:latin typeface="Arial"/>
                <a:cs typeface="Arial"/>
              </a:rPr>
              <a:t>11</a:t>
            </a:r>
            <a:endParaRPr sz="713">
              <a:latin typeface="Arial"/>
              <a:cs typeface="Arial"/>
            </a:endParaRPr>
          </a:p>
        </p:txBody>
      </p:sp>
      <p:sp>
        <p:nvSpPr>
          <p:cNvPr id="51" name="object 51"/>
          <p:cNvSpPr/>
          <p:nvPr/>
        </p:nvSpPr>
        <p:spPr>
          <a:xfrm>
            <a:off x="3432429" y="3549015"/>
            <a:ext cx="59531" cy="1428750"/>
          </a:xfrm>
          <a:custGeom>
            <a:avLst/>
            <a:gdLst/>
            <a:ahLst/>
            <a:cxnLst/>
            <a:rect l="l" t="t" r="r" b="b"/>
            <a:pathLst>
              <a:path w="79375" h="1905000">
                <a:moveTo>
                  <a:pt x="7492" y="0"/>
                </a:moveTo>
                <a:lnTo>
                  <a:pt x="0" y="0"/>
                </a:lnTo>
                <a:lnTo>
                  <a:pt x="0" y="141223"/>
                </a:lnTo>
                <a:lnTo>
                  <a:pt x="4063" y="141223"/>
                </a:lnTo>
                <a:lnTo>
                  <a:pt x="6857" y="141477"/>
                </a:lnTo>
                <a:lnTo>
                  <a:pt x="17272" y="153288"/>
                </a:lnTo>
                <a:lnTo>
                  <a:pt x="18287" y="155193"/>
                </a:lnTo>
                <a:lnTo>
                  <a:pt x="18923" y="157479"/>
                </a:lnTo>
                <a:lnTo>
                  <a:pt x="19557" y="160019"/>
                </a:lnTo>
                <a:lnTo>
                  <a:pt x="20065" y="162686"/>
                </a:lnTo>
                <a:lnTo>
                  <a:pt x="20447" y="165607"/>
                </a:lnTo>
                <a:lnTo>
                  <a:pt x="21081" y="168528"/>
                </a:lnTo>
                <a:lnTo>
                  <a:pt x="21716" y="171830"/>
                </a:lnTo>
                <a:lnTo>
                  <a:pt x="21970" y="175386"/>
                </a:lnTo>
                <a:lnTo>
                  <a:pt x="22351" y="179323"/>
                </a:lnTo>
                <a:lnTo>
                  <a:pt x="22987" y="183514"/>
                </a:lnTo>
                <a:lnTo>
                  <a:pt x="23622" y="192404"/>
                </a:lnTo>
                <a:lnTo>
                  <a:pt x="24511" y="202437"/>
                </a:lnTo>
                <a:lnTo>
                  <a:pt x="25145" y="213486"/>
                </a:lnTo>
                <a:lnTo>
                  <a:pt x="25526" y="225297"/>
                </a:lnTo>
                <a:lnTo>
                  <a:pt x="26162" y="238378"/>
                </a:lnTo>
                <a:lnTo>
                  <a:pt x="26669" y="269620"/>
                </a:lnTo>
                <a:lnTo>
                  <a:pt x="27315" y="325373"/>
                </a:lnTo>
                <a:lnTo>
                  <a:pt x="29210" y="504316"/>
                </a:lnTo>
                <a:lnTo>
                  <a:pt x="29590" y="606805"/>
                </a:lnTo>
                <a:lnTo>
                  <a:pt x="30267" y="654684"/>
                </a:lnTo>
                <a:lnTo>
                  <a:pt x="30861" y="693165"/>
                </a:lnTo>
                <a:lnTo>
                  <a:pt x="32765" y="763523"/>
                </a:lnTo>
                <a:lnTo>
                  <a:pt x="35560" y="817625"/>
                </a:lnTo>
                <a:lnTo>
                  <a:pt x="39029" y="862075"/>
                </a:lnTo>
                <a:lnTo>
                  <a:pt x="43687" y="901191"/>
                </a:lnTo>
                <a:lnTo>
                  <a:pt x="52831" y="951737"/>
                </a:lnTo>
                <a:lnTo>
                  <a:pt x="56261" y="966342"/>
                </a:lnTo>
                <a:lnTo>
                  <a:pt x="54101" y="974851"/>
                </a:lnTo>
                <a:lnTo>
                  <a:pt x="51562" y="983995"/>
                </a:lnTo>
                <a:lnTo>
                  <a:pt x="49402" y="993774"/>
                </a:lnTo>
                <a:lnTo>
                  <a:pt x="47498" y="1004442"/>
                </a:lnTo>
                <a:lnTo>
                  <a:pt x="45338" y="1015872"/>
                </a:lnTo>
                <a:lnTo>
                  <a:pt x="43687" y="1027937"/>
                </a:lnTo>
                <a:lnTo>
                  <a:pt x="41782" y="1041018"/>
                </a:lnTo>
                <a:lnTo>
                  <a:pt x="40258" y="1054734"/>
                </a:lnTo>
                <a:lnTo>
                  <a:pt x="36194" y="1102994"/>
                </a:lnTo>
                <a:lnTo>
                  <a:pt x="33908" y="1141729"/>
                </a:lnTo>
                <a:lnTo>
                  <a:pt x="32130" y="1185417"/>
                </a:lnTo>
                <a:lnTo>
                  <a:pt x="31495" y="1209547"/>
                </a:lnTo>
                <a:lnTo>
                  <a:pt x="30855" y="1231772"/>
                </a:lnTo>
                <a:lnTo>
                  <a:pt x="30479" y="1259458"/>
                </a:lnTo>
                <a:lnTo>
                  <a:pt x="29844" y="1334769"/>
                </a:lnTo>
                <a:lnTo>
                  <a:pt x="29210" y="1559432"/>
                </a:lnTo>
                <a:lnTo>
                  <a:pt x="29210" y="1590674"/>
                </a:lnTo>
                <a:lnTo>
                  <a:pt x="28955" y="1619122"/>
                </a:lnTo>
                <a:lnTo>
                  <a:pt x="27939" y="1666620"/>
                </a:lnTo>
                <a:lnTo>
                  <a:pt x="26162" y="1710054"/>
                </a:lnTo>
                <a:lnTo>
                  <a:pt x="25780" y="1716277"/>
                </a:lnTo>
                <a:lnTo>
                  <a:pt x="20700" y="1746249"/>
                </a:lnTo>
                <a:lnTo>
                  <a:pt x="19812" y="1749424"/>
                </a:lnTo>
                <a:lnTo>
                  <a:pt x="18923" y="1752091"/>
                </a:lnTo>
                <a:lnTo>
                  <a:pt x="17652" y="1754377"/>
                </a:lnTo>
                <a:lnTo>
                  <a:pt x="15366" y="1758568"/>
                </a:lnTo>
                <a:lnTo>
                  <a:pt x="12573" y="1761235"/>
                </a:lnTo>
                <a:lnTo>
                  <a:pt x="9778" y="1763140"/>
                </a:lnTo>
                <a:lnTo>
                  <a:pt x="6350" y="1763776"/>
                </a:lnTo>
                <a:lnTo>
                  <a:pt x="2158" y="1763776"/>
                </a:lnTo>
                <a:lnTo>
                  <a:pt x="2158" y="1904618"/>
                </a:lnTo>
                <a:lnTo>
                  <a:pt x="9778" y="1904618"/>
                </a:lnTo>
                <a:lnTo>
                  <a:pt x="12953" y="1904364"/>
                </a:lnTo>
                <a:lnTo>
                  <a:pt x="33908" y="1871726"/>
                </a:lnTo>
                <a:lnTo>
                  <a:pt x="35813" y="1864614"/>
                </a:lnTo>
                <a:lnTo>
                  <a:pt x="41528" y="1826767"/>
                </a:lnTo>
                <a:lnTo>
                  <a:pt x="45592" y="1781047"/>
                </a:lnTo>
                <a:lnTo>
                  <a:pt x="47751" y="1742693"/>
                </a:lnTo>
                <a:lnTo>
                  <a:pt x="48767" y="1722119"/>
                </a:lnTo>
                <a:lnTo>
                  <a:pt x="50926" y="1654302"/>
                </a:lnTo>
                <a:lnTo>
                  <a:pt x="51576" y="1559432"/>
                </a:lnTo>
                <a:lnTo>
                  <a:pt x="51942" y="1415668"/>
                </a:lnTo>
                <a:lnTo>
                  <a:pt x="51942" y="1331213"/>
                </a:lnTo>
                <a:lnTo>
                  <a:pt x="52841" y="1231391"/>
                </a:lnTo>
                <a:lnTo>
                  <a:pt x="53466" y="1205991"/>
                </a:lnTo>
                <a:lnTo>
                  <a:pt x="53720" y="1184147"/>
                </a:lnTo>
                <a:lnTo>
                  <a:pt x="54355" y="1165605"/>
                </a:lnTo>
                <a:lnTo>
                  <a:pt x="55372" y="1149603"/>
                </a:lnTo>
                <a:lnTo>
                  <a:pt x="56006" y="1134617"/>
                </a:lnTo>
                <a:lnTo>
                  <a:pt x="56895" y="1120520"/>
                </a:lnTo>
                <a:lnTo>
                  <a:pt x="58165" y="1107566"/>
                </a:lnTo>
                <a:lnTo>
                  <a:pt x="59181" y="1095755"/>
                </a:lnTo>
                <a:lnTo>
                  <a:pt x="60705" y="1084706"/>
                </a:lnTo>
                <a:lnTo>
                  <a:pt x="68579" y="1044955"/>
                </a:lnTo>
                <a:lnTo>
                  <a:pt x="78993" y="1029969"/>
                </a:lnTo>
                <a:lnTo>
                  <a:pt x="78993" y="888745"/>
                </a:lnTo>
                <a:lnTo>
                  <a:pt x="63500" y="853820"/>
                </a:lnTo>
                <a:lnTo>
                  <a:pt x="58165" y="811529"/>
                </a:lnTo>
                <a:lnTo>
                  <a:pt x="57276" y="798448"/>
                </a:lnTo>
                <a:lnTo>
                  <a:pt x="56261" y="784097"/>
                </a:lnTo>
                <a:lnTo>
                  <a:pt x="54101" y="733551"/>
                </a:lnTo>
                <a:lnTo>
                  <a:pt x="52197" y="654684"/>
                </a:lnTo>
                <a:lnTo>
                  <a:pt x="51307" y="583564"/>
                </a:lnTo>
                <a:lnTo>
                  <a:pt x="49392" y="324357"/>
                </a:lnTo>
                <a:lnTo>
                  <a:pt x="48767" y="263143"/>
                </a:lnTo>
                <a:lnTo>
                  <a:pt x="47751" y="217423"/>
                </a:lnTo>
                <a:lnTo>
                  <a:pt x="47116" y="198500"/>
                </a:lnTo>
                <a:lnTo>
                  <a:pt x="46445" y="179323"/>
                </a:lnTo>
                <a:lnTo>
                  <a:pt x="45950" y="162686"/>
                </a:lnTo>
                <a:lnTo>
                  <a:pt x="44957" y="146430"/>
                </a:lnTo>
                <a:lnTo>
                  <a:pt x="44068" y="130047"/>
                </a:lnTo>
                <a:lnTo>
                  <a:pt x="42799" y="114426"/>
                </a:lnTo>
                <a:lnTo>
                  <a:pt x="41528" y="99440"/>
                </a:lnTo>
                <a:lnTo>
                  <a:pt x="38735" y="74675"/>
                </a:lnTo>
                <a:lnTo>
                  <a:pt x="37718" y="65150"/>
                </a:lnTo>
                <a:lnTo>
                  <a:pt x="36194" y="56387"/>
                </a:lnTo>
                <a:lnTo>
                  <a:pt x="34925" y="48259"/>
                </a:lnTo>
                <a:lnTo>
                  <a:pt x="33274" y="40766"/>
                </a:lnTo>
                <a:lnTo>
                  <a:pt x="17017" y="2920"/>
                </a:lnTo>
                <a:lnTo>
                  <a:pt x="10667" y="380"/>
                </a:lnTo>
                <a:lnTo>
                  <a:pt x="7492" y="0"/>
                </a:lnTo>
                <a:close/>
              </a:path>
            </a:pathLst>
          </a:custGeom>
          <a:solidFill>
            <a:srgbClr val="000000"/>
          </a:solidFill>
        </p:spPr>
        <p:txBody>
          <a:bodyPr wrap="square" lIns="0" tIns="0" rIns="0" bIns="0" rtlCol="0"/>
          <a:lstStyle/>
          <a:p>
            <a:endParaRPr sz="1800"/>
          </a:p>
        </p:txBody>
      </p:sp>
      <p:sp>
        <p:nvSpPr>
          <p:cNvPr id="52" name="object 52"/>
          <p:cNvSpPr txBox="1"/>
          <p:nvPr/>
        </p:nvSpPr>
        <p:spPr>
          <a:xfrm>
            <a:off x="3515963" y="4078033"/>
            <a:ext cx="119063" cy="177036"/>
          </a:xfrm>
          <a:prstGeom prst="rect">
            <a:avLst/>
          </a:prstGeom>
        </p:spPr>
        <p:txBody>
          <a:bodyPr vert="horz" wrap="square" lIns="0" tIns="9525" rIns="0" bIns="0" rtlCol="0">
            <a:spAutoFit/>
          </a:bodyPr>
          <a:lstStyle/>
          <a:p>
            <a:pPr marL="9525">
              <a:spcBef>
                <a:spcPts val="75"/>
              </a:spcBef>
            </a:pPr>
            <a:r>
              <a:rPr sz="1088" i="1" dirty="0">
                <a:latin typeface="Arial"/>
                <a:cs typeface="Arial"/>
              </a:rPr>
              <a:t>H</a:t>
            </a:r>
            <a:endParaRPr sz="1088">
              <a:latin typeface="Arial"/>
              <a:cs typeface="Arial"/>
            </a:endParaRPr>
          </a:p>
        </p:txBody>
      </p:sp>
      <p:sp>
        <p:nvSpPr>
          <p:cNvPr id="53" name="object 53"/>
          <p:cNvSpPr/>
          <p:nvPr/>
        </p:nvSpPr>
        <p:spPr>
          <a:xfrm>
            <a:off x="3659885" y="3768471"/>
            <a:ext cx="271463" cy="500063"/>
          </a:xfrm>
          <a:custGeom>
            <a:avLst/>
            <a:gdLst/>
            <a:ahLst/>
            <a:cxnLst/>
            <a:rect l="l" t="t" r="r" b="b"/>
            <a:pathLst>
              <a:path w="361950" h="666750">
                <a:moveTo>
                  <a:pt x="174371" y="653923"/>
                </a:moveTo>
                <a:lnTo>
                  <a:pt x="0" y="653923"/>
                </a:lnTo>
                <a:lnTo>
                  <a:pt x="0" y="666623"/>
                </a:lnTo>
                <a:lnTo>
                  <a:pt x="184276" y="666623"/>
                </a:lnTo>
                <a:lnTo>
                  <a:pt x="187071" y="663702"/>
                </a:lnTo>
                <a:lnTo>
                  <a:pt x="187071" y="660273"/>
                </a:lnTo>
                <a:lnTo>
                  <a:pt x="174371" y="660273"/>
                </a:lnTo>
                <a:lnTo>
                  <a:pt x="174371" y="653923"/>
                </a:lnTo>
                <a:close/>
              </a:path>
              <a:path w="361950" h="666750">
                <a:moveTo>
                  <a:pt x="285241" y="31750"/>
                </a:moveTo>
                <a:lnTo>
                  <a:pt x="177291" y="31750"/>
                </a:lnTo>
                <a:lnTo>
                  <a:pt x="174371" y="34544"/>
                </a:lnTo>
                <a:lnTo>
                  <a:pt x="174371" y="660273"/>
                </a:lnTo>
                <a:lnTo>
                  <a:pt x="180721" y="653923"/>
                </a:lnTo>
                <a:lnTo>
                  <a:pt x="187071" y="653923"/>
                </a:lnTo>
                <a:lnTo>
                  <a:pt x="187071" y="44450"/>
                </a:lnTo>
                <a:lnTo>
                  <a:pt x="180721" y="44450"/>
                </a:lnTo>
                <a:lnTo>
                  <a:pt x="187071" y="38100"/>
                </a:lnTo>
                <a:lnTo>
                  <a:pt x="285241" y="38100"/>
                </a:lnTo>
                <a:lnTo>
                  <a:pt x="285241" y="31750"/>
                </a:lnTo>
                <a:close/>
              </a:path>
              <a:path w="361950" h="666750">
                <a:moveTo>
                  <a:pt x="187071" y="653923"/>
                </a:moveTo>
                <a:lnTo>
                  <a:pt x="180721" y="653923"/>
                </a:lnTo>
                <a:lnTo>
                  <a:pt x="174371" y="660273"/>
                </a:lnTo>
                <a:lnTo>
                  <a:pt x="187071" y="660273"/>
                </a:lnTo>
                <a:lnTo>
                  <a:pt x="187071" y="653923"/>
                </a:lnTo>
                <a:close/>
              </a:path>
              <a:path w="361950" h="666750">
                <a:moveTo>
                  <a:pt x="285241" y="0"/>
                </a:moveTo>
                <a:lnTo>
                  <a:pt x="285241" y="76200"/>
                </a:lnTo>
                <a:lnTo>
                  <a:pt x="348741" y="44450"/>
                </a:lnTo>
                <a:lnTo>
                  <a:pt x="297941" y="44450"/>
                </a:lnTo>
                <a:lnTo>
                  <a:pt x="297941" y="31750"/>
                </a:lnTo>
                <a:lnTo>
                  <a:pt x="348741" y="31750"/>
                </a:lnTo>
                <a:lnTo>
                  <a:pt x="285241" y="0"/>
                </a:lnTo>
                <a:close/>
              </a:path>
              <a:path w="361950" h="666750">
                <a:moveTo>
                  <a:pt x="187071" y="38100"/>
                </a:moveTo>
                <a:lnTo>
                  <a:pt x="180721" y="44450"/>
                </a:lnTo>
                <a:lnTo>
                  <a:pt x="187071" y="44450"/>
                </a:lnTo>
                <a:lnTo>
                  <a:pt x="187071" y="38100"/>
                </a:lnTo>
                <a:close/>
              </a:path>
              <a:path w="361950" h="666750">
                <a:moveTo>
                  <a:pt x="285241" y="38100"/>
                </a:moveTo>
                <a:lnTo>
                  <a:pt x="187071" y="38100"/>
                </a:lnTo>
                <a:lnTo>
                  <a:pt x="187071" y="44450"/>
                </a:lnTo>
                <a:lnTo>
                  <a:pt x="285241" y="44450"/>
                </a:lnTo>
                <a:lnTo>
                  <a:pt x="285241" y="38100"/>
                </a:lnTo>
                <a:close/>
              </a:path>
              <a:path w="361950" h="666750">
                <a:moveTo>
                  <a:pt x="348741" y="31750"/>
                </a:moveTo>
                <a:lnTo>
                  <a:pt x="297941" y="31750"/>
                </a:lnTo>
                <a:lnTo>
                  <a:pt x="297941" y="44450"/>
                </a:lnTo>
                <a:lnTo>
                  <a:pt x="348741" y="44450"/>
                </a:lnTo>
                <a:lnTo>
                  <a:pt x="361441" y="38100"/>
                </a:lnTo>
                <a:lnTo>
                  <a:pt x="348741" y="31750"/>
                </a:lnTo>
                <a:close/>
              </a:path>
            </a:pathLst>
          </a:custGeom>
          <a:solidFill>
            <a:srgbClr val="808080"/>
          </a:solidFill>
        </p:spPr>
        <p:txBody>
          <a:bodyPr wrap="square" lIns="0" tIns="0" rIns="0" bIns="0" rtlCol="0"/>
          <a:lstStyle/>
          <a:p>
            <a:endParaRPr sz="1800"/>
          </a:p>
        </p:txBody>
      </p:sp>
      <p:sp>
        <p:nvSpPr>
          <p:cNvPr id="54" name="object 54"/>
          <p:cNvSpPr/>
          <p:nvPr/>
        </p:nvSpPr>
        <p:spPr>
          <a:xfrm>
            <a:off x="3928681" y="4044791"/>
            <a:ext cx="967740" cy="0"/>
          </a:xfrm>
          <a:custGeom>
            <a:avLst/>
            <a:gdLst/>
            <a:ahLst/>
            <a:cxnLst/>
            <a:rect l="l" t="t" r="r" b="b"/>
            <a:pathLst>
              <a:path w="1290320">
                <a:moveTo>
                  <a:pt x="0" y="0"/>
                </a:moveTo>
                <a:lnTo>
                  <a:pt x="1290320" y="0"/>
                </a:lnTo>
              </a:path>
            </a:pathLst>
          </a:custGeom>
          <a:ln w="3175">
            <a:solidFill>
              <a:srgbClr val="00FFFF"/>
            </a:solidFill>
          </a:ln>
        </p:spPr>
        <p:txBody>
          <a:bodyPr wrap="square" lIns="0" tIns="0" rIns="0" bIns="0" rtlCol="0"/>
          <a:lstStyle/>
          <a:p>
            <a:endParaRPr sz="1800"/>
          </a:p>
        </p:txBody>
      </p:sp>
      <p:sp>
        <p:nvSpPr>
          <p:cNvPr id="55" name="object 55"/>
          <p:cNvSpPr/>
          <p:nvPr/>
        </p:nvSpPr>
        <p:spPr>
          <a:xfrm>
            <a:off x="3928492" y="3549967"/>
            <a:ext cx="968216" cy="494348"/>
          </a:xfrm>
          <a:custGeom>
            <a:avLst/>
            <a:gdLst/>
            <a:ahLst/>
            <a:cxnLst/>
            <a:rect l="l" t="t" r="r" b="b"/>
            <a:pathLst>
              <a:path w="1290954" h="659129">
                <a:moveTo>
                  <a:pt x="0" y="659130"/>
                </a:moveTo>
                <a:lnTo>
                  <a:pt x="1290828" y="659130"/>
                </a:lnTo>
                <a:lnTo>
                  <a:pt x="1290828" y="0"/>
                </a:lnTo>
                <a:lnTo>
                  <a:pt x="0" y="0"/>
                </a:lnTo>
                <a:lnTo>
                  <a:pt x="0" y="659130"/>
                </a:lnTo>
                <a:close/>
              </a:path>
            </a:pathLst>
          </a:custGeom>
          <a:solidFill>
            <a:srgbClr val="00FFFF"/>
          </a:solidFill>
        </p:spPr>
        <p:txBody>
          <a:bodyPr wrap="square" lIns="0" tIns="0" rIns="0" bIns="0" rtlCol="0"/>
          <a:lstStyle/>
          <a:p>
            <a:endParaRPr sz="1800"/>
          </a:p>
        </p:txBody>
      </p:sp>
      <p:sp>
        <p:nvSpPr>
          <p:cNvPr id="56" name="object 56"/>
          <p:cNvSpPr/>
          <p:nvPr/>
        </p:nvSpPr>
        <p:spPr>
          <a:xfrm>
            <a:off x="3928492" y="3549491"/>
            <a:ext cx="968216" cy="0"/>
          </a:xfrm>
          <a:custGeom>
            <a:avLst/>
            <a:gdLst/>
            <a:ahLst/>
            <a:cxnLst/>
            <a:rect l="l" t="t" r="r" b="b"/>
            <a:pathLst>
              <a:path w="1290954">
                <a:moveTo>
                  <a:pt x="0" y="0"/>
                </a:moveTo>
                <a:lnTo>
                  <a:pt x="1290828" y="0"/>
                </a:lnTo>
              </a:path>
            </a:pathLst>
          </a:custGeom>
          <a:ln w="3175">
            <a:solidFill>
              <a:srgbClr val="00FFFF"/>
            </a:solidFill>
          </a:ln>
        </p:spPr>
        <p:txBody>
          <a:bodyPr wrap="square" lIns="0" tIns="0" rIns="0" bIns="0" rtlCol="0"/>
          <a:lstStyle/>
          <a:p>
            <a:endParaRPr sz="1800"/>
          </a:p>
        </p:txBody>
      </p:sp>
      <p:sp>
        <p:nvSpPr>
          <p:cNvPr id="57" name="object 57"/>
          <p:cNvSpPr/>
          <p:nvPr/>
        </p:nvSpPr>
        <p:spPr>
          <a:xfrm>
            <a:off x="3928492" y="3549015"/>
            <a:ext cx="968216" cy="496253"/>
          </a:xfrm>
          <a:custGeom>
            <a:avLst/>
            <a:gdLst/>
            <a:ahLst/>
            <a:cxnLst/>
            <a:rect l="l" t="t" r="r" b="b"/>
            <a:pathLst>
              <a:path w="1290954" h="661670">
                <a:moveTo>
                  <a:pt x="0" y="1396"/>
                </a:moveTo>
                <a:lnTo>
                  <a:pt x="0" y="634"/>
                </a:lnTo>
                <a:lnTo>
                  <a:pt x="635" y="0"/>
                </a:lnTo>
                <a:lnTo>
                  <a:pt x="1397" y="0"/>
                </a:lnTo>
                <a:lnTo>
                  <a:pt x="1289431" y="0"/>
                </a:lnTo>
                <a:lnTo>
                  <a:pt x="1290192" y="0"/>
                </a:lnTo>
                <a:lnTo>
                  <a:pt x="1290828" y="634"/>
                </a:lnTo>
                <a:lnTo>
                  <a:pt x="1290828" y="1396"/>
                </a:lnTo>
                <a:lnTo>
                  <a:pt x="1290828" y="660018"/>
                </a:lnTo>
                <a:lnTo>
                  <a:pt x="1290828" y="660780"/>
                </a:lnTo>
                <a:lnTo>
                  <a:pt x="1290192" y="661415"/>
                </a:lnTo>
                <a:lnTo>
                  <a:pt x="1289431" y="661415"/>
                </a:lnTo>
                <a:lnTo>
                  <a:pt x="1397" y="661415"/>
                </a:lnTo>
                <a:lnTo>
                  <a:pt x="635" y="661415"/>
                </a:lnTo>
                <a:lnTo>
                  <a:pt x="0" y="660780"/>
                </a:lnTo>
                <a:lnTo>
                  <a:pt x="0" y="660018"/>
                </a:lnTo>
                <a:lnTo>
                  <a:pt x="0" y="1396"/>
                </a:lnTo>
                <a:close/>
              </a:path>
            </a:pathLst>
          </a:custGeom>
          <a:ln w="9144">
            <a:solidFill>
              <a:srgbClr val="0000FF"/>
            </a:solidFill>
          </a:ln>
        </p:spPr>
        <p:txBody>
          <a:bodyPr wrap="square" lIns="0" tIns="0" rIns="0" bIns="0" rtlCol="0"/>
          <a:lstStyle/>
          <a:p>
            <a:endParaRPr sz="1800"/>
          </a:p>
        </p:txBody>
      </p:sp>
      <p:sp>
        <p:nvSpPr>
          <p:cNvPr id="58" name="object 58"/>
          <p:cNvSpPr txBox="1"/>
          <p:nvPr/>
        </p:nvSpPr>
        <p:spPr>
          <a:xfrm>
            <a:off x="4167188" y="3695185"/>
            <a:ext cx="483394" cy="197651"/>
          </a:xfrm>
          <a:prstGeom prst="rect">
            <a:avLst/>
          </a:prstGeom>
        </p:spPr>
        <p:txBody>
          <a:bodyPr vert="horz" wrap="square" lIns="0" tIns="12859" rIns="0" bIns="0" rtlCol="0">
            <a:spAutoFit/>
          </a:bodyPr>
          <a:lstStyle/>
          <a:p>
            <a:pPr marL="9525">
              <a:spcBef>
                <a:spcPts val="101"/>
              </a:spcBef>
            </a:pPr>
            <a:r>
              <a:rPr sz="1200" spc="8" dirty="0">
                <a:latin typeface="Arial"/>
                <a:cs typeface="Arial"/>
              </a:rPr>
              <a:t>Hash</a:t>
            </a:r>
            <a:r>
              <a:rPr sz="1238" spc="-101" baseline="-27777" dirty="0">
                <a:latin typeface="Arial"/>
                <a:cs typeface="Arial"/>
              </a:rPr>
              <a:t>11</a:t>
            </a:r>
            <a:endParaRPr sz="1238" baseline="-27777">
              <a:latin typeface="Arial"/>
              <a:cs typeface="Arial"/>
            </a:endParaRPr>
          </a:p>
        </p:txBody>
      </p:sp>
      <p:sp>
        <p:nvSpPr>
          <p:cNvPr id="59" name="object 59"/>
          <p:cNvSpPr/>
          <p:nvPr/>
        </p:nvSpPr>
        <p:spPr>
          <a:xfrm>
            <a:off x="3928681" y="4479131"/>
            <a:ext cx="967740" cy="0"/>
          </a:xfrm>
          <a:custGeom>
            <a:avLst/>
            <a:gdLst/>
            <a:ahLst/>
            <a:cxnLst/>
            <a:rect l="l" t="t" r="r" b="b"/>
            <a:pathLst>
              <a:path w="1290320">
                <a:moveTo>
                  <a:pt x="0" y="0"/>
                </a:moveTo>
                <a:lnTo>
                  <a:pt x="1290320" y="0"/>
                </a:lnTo>
              </a:path>
            </a:pathLst>
          </a:custGeom>
          <a:ln w="3175">
            <a:solidFill>
              <a:srgbClr val="FFFF00"/>
            </a:solidFill>
          </a:ln>
        </p:spPr>
        <p:txBody>
          <a:bodyPr wrap="square" lIns="0" tIns="0" rIns="0" bIns="0" rtlCol="0"/>
          <a:lstStyle/>
          <a:p>
            <a:endParaRPr sz="1800"/>
          </a:p>
        </p:txBody>
      </p:sp>
      <p:sp>
        <p:nvSpPr>
          <p:cNvPr id="60" name="object 60"/>
          <p:cNvSpPr/>
          <p:nvPr/>
        </p:nvSpPr>
        <p:spPr>
          <a:xfrm>
            <a:off x="3928492" y="4048125"/>
            <a:ext cx="968216" cy="430530"/>
          </a:xfrm>
          <a:custGeom>
            <a:avLst/>
            <a:gdLst/>
            <a:ahLst/>
            <a:cxnLst/>
            <a:rect l="l" t="t" r="r" b="b"/>
            <a:pathLst>
              <a:path w="1290954" h="574039">
                <a:moveTo>
                  <a:pt x="0" y="574039"/>
                </a:moveTo>
                <a:lnTo>
                  <a:pt x="1290828" y="574039"/>
                </a:lnTo>
                <a:lnTo>
                  <a:pt x="1290828" y="0"/>
                </a:lnTo>
                <a:lnTo>
                  <a:pt x="0" y="0"/>
                </a:lnTo>
                <a:lnTo>
                  <a:pt x="0" y="574039"/>
                </a:lnTo>
                <a:close/>
              </a:path>
            </a:pathLst>
          </a:custGeom>
          <a:solidFill>
            <a:srgbClr val="FFFF00"/>
          </a:solidFill>
        </p:spPr>
        <p:txBody>
          <a:bodyPr wrap="square" lIns="0" tIns="0" rIns="0" bIns="0" rtlCol="0"/>
          <a:lstStyle/>
          <a:p>
            <a:endParaRPr sz="1800"/>
          </a:p>
        </p:txBody>
      </p:sp>
      <p:sp>
        <p:nvSpPr>
          <p:cNvPr id="61" name="object 61"/>
          <p:cNvSpPr/>
          <p:nvPr/>
        </p:nvSpPr>
        <p:spPr>
          <a:xfrm>
            <a:off x="3928681" y="4047649"/>
            <a:ext cx="967740" cy="0"/>
          </a:xfrm>
          <a:custGeom>
            <a:avLst/>
            <a:gdLst/>
            <a:ahLst/>
            <a:cxnLst/>
            <a:rect l="l" t="t" r="r" b="b"/>
            <a:pathLst>
              <a:path w="1290320">
                <a:moveTo>
                  <a:pt x="0" y="0"/>
                </a:moveTo>
                <a:lnTo>
                  <a:pt x="1290320" y="0"/>
                </a:lnTo>
              </a:path>
            </a:pathLst>
          </a:custGeom>
          <a:ln w="3175">
            <a:solidFill>
              <a:srgbClr val="FFFF00"/>
            </a:solidFill>
          </a:ln>
        </p:spPr>
        <p:txBody>
          <a:bodyPr wrap="square" lIns="0" tIns="0" rIns="0" bIns="0" rtlCol="0"/>
          <a:lstStyle/>
          <a:p>
            <a:endParaRPr sz="1800"/>
          </a:p>
        </p:txBody>
      </p:sp>
      <p:sp>
        <p:nvSpPr>
          <p:cNvPr id="62" name="object 62"/>
          <p:cNvSpPr/>
          <p:nvPr/>
        </p:nvSpPr>
        <p:spPr>
          <a:xfrm>
            <a:off x="3928492" y="4047363"/>
            <a:ext cx="968216" cy="432435"/>
          </a:xfrm>
          <a:custGeom>
            <a:avLst/>
            <a:gdLst/>
            <a:ahLst/>
            <a:cxnLst/>
            <a:rect l="l" t="t" r="r" b="b"/>
            <a:pathLst>
              <a:path w="1290954" h="576579">
                <a:moveTo>
                  <a:pt x="0" y="1397"/>
                </a:moveTo>
                <a:lnTo>
                  <a:pt x="0" y="635"/>
                </a:lnTo>
                <a:lnTo>
                  <a:pt x="635" y="0"/>
                </a:lnTo>
                <a:lnTo>
                  <a:pt x="1397" y="0"/>
                </a:lnTo>
                <a:lnTo>
                  <a:pt x="1289431" y="0"/>
                </a:lnTo>
                <a:lnTo>
                  <a:pt x="1290192" y="0"/>
                </a:lnTo>
                <a:lnTo>
                  <a:pt x="1290828" y="635"/>
                </a:lnTo>
                <a:lnTo>
                  <a:pt x="1290828" y="1397"/>
                </a:lnTo>
                <a:lnTo>
                  <a:pt x="1290828" y="574675"/>
                </a:lnTo>
                <a:lnTo>
                  <a:pt x="1290828" y="575437"/>
                </a:lnTo>
                <a:lnTo>
                  <a:pt x="1290192" y="576072"/>
                </a:lnTo>
                <a:lnTo>
                  <a:pt x="1289431" y="576072"/>
                </a:lnTo>
                <a:lnTo>
                  <a:pt x="1397" y="576072"/>
                </a:lnTo>
                <a:lnTo>
                  <a:pt x="635" y="576072"/>
                </a:lnTo>
                <a:lnTo>
                  <a:pt x="0" y="575437"/>
                </a:lnTo>
                <a:lnTo>
                  <a:pt x="0" y="574675"/>
                </a:lnTo>
                <a:lnTo>
                  <a:pt x="0" y="1397"/>
                </a:lnTo>
                <a:close/>
              </a:path>
            </a:pathLst>
          </a:custGeom>
          <a:ln w="9144">
            <a:solidFill>
              <a:srgbClr val="808080"/>
            </a:solidFill>
          </a:ln>
        </p:spPr>
        <p:txBody>
          <a:bodyPr wrap="square" lIns="0" tIns="0" rIns="0" bIns="0" rtlCol="0"/>
          <a:lstStyle/>
          <a:p>
            <a:endParaRPr sz="1800"/>
          </a:p>
        </p:txBody>
      </p:sp>
      <p:sp>
        <p:nvSpPr>
          <p:cNvPr id="63" name="object 63"/>
          <p:cNvSpPr txBox="1"/>
          <p:nvPr/>
        </p:nvSpPr>
        <p:spPr>
          <a:xfrm>
            <a:off x="4120324" y="4162235"/>
            <a:ext cx="586264" cy="197170"/>
          </a:xfrm>
          <a:prstGeom prst="rect">
            <a:avLst/>
          </a:prstGeom>
        </p:spPr>
        <p:txBody>
          <a:bodyPr vert="horz" wrap="square" lIns="0" tIns="12383" rIns="0" bIns="0" rtlCol="0">
            <a:spAutoFit/>
          </a:bodyPr>
          <a:lstStyle/>
          <a:p>
            <a:pPr marL="9525">
              <a:spcBef>
                <a:spcPts val="98"/>
              </a:spcBef>
            </a:pPr>
            <a:r>
              <a:rPr sz="1200" i="1" spc="8" dirty="0">
                <a:latin typeface="Arial"/>
                <a:cs typeface="Arial"/>
              </a:rPr>
              <a:t>Nonc</a:t>
            </a:r>
            <a:r>
              <a:rPr sz="1200" i="1" spc="11" dirty="0">
                <a:latin typeface="Arial"/>
                <a:cs typeface="Arial"/>
              </a:rPr>
              <a:t>e</a:t>
            </a:r>
            <a:r>
              <a:rPr sz="1238" i="1" spc="-5" baseline="-27777" dirty="0">
                <a:latin typeface="Arial"/>
                <a:cs typeface="Arial"/>
              </a:rPr>
              <a:t>12</a:t>
            </a:r>
            <a:endParaRPr sz="1238" baseline="-27777">
              <a:latin typeface="Arial"/>
              <a:cs typeface="Arial"/>
            </a:endParaRPr>
          </a:p>
        </p:txBody>
      </p:sp>
      <p:sp>
        <p:nvSpPr>
          <p:cNvPr id="64" name="object 64"/>
          <p:cNvSpPr/>
          <p:nvPr/>
        </p:nvSpPr>
        <p:spPr>
          <a:xfrm>
            <a:off x="4886216" y="4485888"/>
            <a:ext cx="10001" cy="14764"/>
          </a:xfrm>
          <a:custGeom>
            <a:avLst/>
            <a:gdLst/>
            <a:ahLst/>
            <a:cxnLst/>
            <a:rect l="l" t="t" r="r" b="b"/>
            <a:pathLst>
              <a:path w="13334" h="19685">
                <a:moveTo>
                  <a:pt x="0" y="0"/>
                </a:moveTo>
                <a:lnTo>
                  <a:pt x="12816" y="19482"/>
                </a:lnTo>
              </a:path>
            </a:pathLst>
          </a:custGeom>
          <a:ln w="6484">
            <a:solidFill>
              <a:srgbClr val="000000"/>
            </a:solidFill>
          </a:ln>
        </p:spPr>
        <p:txBody>
          <a:bodyPr wrap="square" lIns="0" tIns="0" rIns="0" bIns="0" rtlCol="0"/>
          <a:lstStyle/>
          <a:p>
            <a:endParaRPr sz="1800"/>
          </a:p>
        </p:txBody>
      </p:sp>
      <p:sp>
        <p:nvSpPr>
          <p:cNvPr id="65" name="object 65"/>
          <p:cNvSpPr/>
          <p:nvPr/>
        </p:nvSpPr>
        <p:spPr>
          <a:xfrm>
            <a:off x="4847767" y="4485888"/>
            <a:ext cx="48101" cy="49054"/>
          </a:xfrm>
          <a:custGeom>
            <a:avLst/>
            <a:gdLst/>
            <a:ahLst/>
            <a:cxnLst/>
            <a:rect l="l" t="t" r="r" b="b"/>
            <a:pathLst>
              <a:path w="64134" h="65404">
                <a:moveTo>
                  <a:pt x="0" y="0"/>
                </a:moveTo>
                <a:lnTo>
                  <a:pt x="64080" y="64867"/>
                </a:lnTo>
              </a:path>
            </a:pathLst>
          </a:custGeom>
          <a:ln w="6462">
            <a:solidFill>
              <a:srgbClr val="000000"/>
            </a:solidFill>
          </a:ln>
        </p:spPr>
        <p:txBody>
          <a:bodyPr wrap="square" lIns="0" tIns="0" rIns="0" bIns="0" rtlCol="0"/>
          <a:lstStyle/>
          <a:p>
            <a:endParaRPr sz="1800"/>
          </a:p>
        </p:txBody>
      </p:sp>
      <p:sp>
        <p:nvSpPr>
          <p:cNvPr id="66" name="object 66"/>
          <p:cNvSpPr/>
          <p:nvPr/>
        </p:nvSpPr>
        <p:spPr>
          <a:xfrm>
            <a:off x="4813997" y="4485888"/>
            <a:ext cx="81915" cy="88106"/>
          </a:xfrm>
          <a:custGeom>
            <a:avLst/>
            <a:gdLst/>
            <a:ahLst/>
            <a:cxnLst/>
            <a:rect l="l" t="t" r="r" b="b"/>
            <a:pathLst>
              <a:path w="109220" h="117475">
                <a:moveTo>
                  <a:pt x="0" y="0"/>
                </a:moveTo>
                <a:lnTo>
                  <a:pt x="109107" y="116928"/>
                </a:lnTo>
              </a:path>
            </a:pathLst>
          </a:custGeom>
          <a:ln w="6465">
            <a:solidFill>
              <a:srgbClr val="000000"/>
            </a:solidFill>
          </a:ln>
        </p:spPr>
        <p:txBody>
          <a:bodyPr wrap="square" lIns="0" tIns="0" rIns="0" bIns="0" rtlCol="0"/>
          <a:lstStyle/>
          <a:p>
            <a:endParaRPr sz="1800"/>
          </a:p>
        </p:txBody>
      </p:sp>
      <p:sp>
        <p:nvSpPr>
          <p:cNvPr id="67" name="object 67"/>
          <p:cNvSpPr/>
          <p:nvPr/>
        </p:nvSpPr>
        <p:spPr>
          <a:xfrm>
            <a:off x="4780397" y="4485887"/>
            <a:ext cx="115729" cy="121920"/>
          </a:xfrm>
          <a:custGeom>
            <a:avLst/>
            <a:gdLst/>
            <a:ahLst/>
            <a:cxnLst/>
            <a:rect l="l" t="t" r="r" b="b"/>
            <a:pathLst>
              <a:path w="154304" h="162560">
                <a:moveTo>
                  <a:pt x="0" y="0"/>
                </a:moveTo>
                <a:lnTo>
                  <a:pt x="153907" y="162313"/>
                </a:lnTo>
              </a:path>
            </a:pathLst>
          </a:custGeom>
          <a:ln w="6464">
            <a:solidFill>
              <a:srgbClr val="000000"/>
            </a:solidFill>
          </a:ln>
        </p:spPr>
        <p:txBody>
          <a:bodyPr wrap="square" lIns="0" tIns="0" rIns="0" bIns="0" rtlCol="0"/>
          <a:lstStyle/>
          <a:p>
            <a:endParaRPr sz="1800"/>
          </a:p>
        </p:txBody>
      </p:sp>
      <p:sp>
        <p:nvSpPr>
          <p:cNvPr id="68" name="object 68"/>
          <p:cNvSpPr/>
          <p:nvPr/>
        </p:nvSpPr>
        <p:spPr>
          <a:xfrm>
            <a:off x="4741719" y="4485888"/>
            <a:ext cx="154305" cy="156209"/>
          </a:xfrm>
          <a:custGeom>
            <a:avLst/>
            <a:gdLst/>
            <a:ahLst/>
            <a:cxnLst/>
            <a:rect l="l" t="t" r="r" b="b"/>
            <a:pathLst>
              <a:path w="205740" h="208279">
                <a:moveTo>
                  <a:pt x="0" y="0"/>
                </a:moveTo>
                <a:lnTo>
                  <a:pt x="205478" y="207698"/>
                </a:lnTo>
              </a:path>
            </a:pathLst>
          </a:custGeom>
          <a:ln w="6462">
            <a:solidFill>
              <a:srgbClr val="000000"/>
            </a:solidFill>
          </a:ln>
        </p:spPr>
        <p:txBody>
          <a:bodyPr wrap="square" lIns="0" tIns="0" rIns="0" bIns="0" rtlCol="0"/>
          <a:lstStyle/>
          <a:p>
            <a:endParaRPr sz="1800"/>
          </a:p>
        </p:txBody>
      </p:sp>
      <p:sp>
        <p:nvSpPr>
          <p:cNvPr id="69" name="object 69"/>
          <p:cNvSpPr/>
          <p:nvPr/>
        </p:nvSpPr>
        <p:spPr>
          <a:xfrm>
            <a:off x="4708136" y="4485887"/>
            <a:ext cx="188119" cy="195263"/>
          </a:xfrm>
          <a:custGeom>
            <a:avLst/>
            <a:gdLst/>
            <a:ahLst/>
            <a:cxnLst/>
            <a:rect l="l" t="t" r="r" b="b"/>
            <a:pathLst>
              <a:path w="250825" h="260350">
                <a:moveTo>
                  <a:pt x="0" y="0"/>
                </a:moveTo>
                <a:lnTo>
                  <a:pt x="250255" y="259759"/>
                </a:lnTo>
              </a:path>
            </a:pathLst>
          </a:custGeom>
          <a:ln w="6464">
            <a:solidFill>
              <a:srgbClr val="000000"/>
            </a:solidFill>
          </a:ln>
        </p:spPr>
        <p:txBody>
          <a:bodyPr wrap="square" lIns="0" tIns="0" rIns="0" bIns="0" rtlCol="0"/>
          <a:lstStyle/>
          <a:p>
            <a:endParaRPr sz="1800"/>
          </a:p>
        </p:txBody>
      </p:sp>
      <p:sp>
        <p:nvSpPr>
          <p:cNvPr id="70" name="object 70"/>
          <p:cNvSpPr/>
          <p:nvPr/>
        </p:nvSpPr>
        <p:spPr>
          <a:xfrm>
            <a:off x="4674340" y="4485888"/>
            <a:ext cx="221933" cy="229076"/>
          </a:xfrm>
          <a:custGeom>
            <a:avLst/>
            <a:gdLst/>
            <a:ahLst/>
            <a:cxnLst/>
            <a:rect l="l" t="t" r="r" b="b"/>
            <a:pathLst>
              <a:path w="295909" h="305435">
                <a:moveTo>
                  <a:pt x="0" y="0"/>
                </a:moveTo>
                <a:lnTo>
                  <a:pt x="295316" y="305143"/>
                </a:lnTo>
              </a:path>
            </a:pathLst>
          </a:custGeom>
          <a:ln w="6463">
            <a:solidFill>
              <a:srgbClr val="000000"/>
            </a:solidFill>
          </a:ln>
        </p:spPr>
        <p:txBody>
          <a:bodyPr wrap="square" lIns="0" tIns="0" rIns="0" bIns="0" rtlCol="0"/>
          <a:lstStyle/>
          <a:p>
            <a:endParaRPr sz="1800"/>
          </a:p>
        </p:txBody>
      </p:sp>
      <p:sp>
        <p:nvSpPr>
          <p:cNvPr id="71" name="object 71"/>
          <p:cNvSpPr/>
          <p:nvPr/>
        </p:nvSpPr>
        <p:spPr>
          <a:xfrm>
            <a:off x="4635866" y="4485888"/>
            <a:ext cx="260033" cy="263366"/>
          </a:xfrm>
          <a:custGeom>
            <a:avLst/>
            <a:gdLst/>
            <a:ahLst/>
            <a:cxnLst/>
            <a:rect l="l" t="t" r="r" b="b"/>
            <a:pathLst>
              <a:path w="346709" h="351154">
                <a:moveTo>
                  <a:pt x="0" y="0"/>
                </a:moveTo>
                <a:lnTo>
                  <a:pt x="346614" y="350528"/>
                </a:lnTo>
              </a:path>
            </a:pathLst>
          </a:custGeom>
          <a:ln w="6462">
            <a:solidFill>
              <a:srgbClr val="000000"/>
            </a:solidFill>
          </a:ln>
        </p:spPr>
        <p:txBody>
          <a:bodyPr wrap="square" lIns="0" tIns="0" rIns="0" bIns="0" rtlCol="0"/>
          <a:lstStyle/>
          <a:p>
            <a:endParaRPr sz="1800"/>
          </a:p>
        </p:txBody>
      </p:sp>
      <p:sp>
        <p:nvSpPr>
          <p:cNvPr id="72" name="object 72"/>
          <p:cNvSpPr/>
          <p:nvPr/>
        </p:nvSpPr>
        <p:spPr>
          <a:xfrm>
            <a:off x="4602071" y="4485887"/>
            <a:ext cx="293846" cy="301943"/>
          </a:xfrm>
          <a:custGeom>
            <a:avLst/>
            <a:gdLst/>
            <a:ahLst/>
            <a:cxnLst/>
            <a:rect l="l" t="t" r="r" b="b"/>
            <a:pathLst>
              <a:path w="391795" h="402589">
                <a:moveTo>
                  <a:pt x="0" y="0"/>
                </a:moveTo>
                <a:lnTo>
                  <a:pt x="391675" y="402589"/>
                </a:lnTo>
              </a:path>
            </a:pathLst>
          </a:custGeom>
          <a:ln w="6463">
            <a:solidFill>
              <a:srgbClr val="000000"/>
            </a:solidFill>
          </a:ln>
        </p:spPr>
        <p:txBody>
          <a:bodyPr wrap="square" lIns="0" tIns="0" rIns="0" bIns="0" rtlCol="0"/>
          <a:lstStyle/>
          <a:p>
            <a:endParaRPr sz="1800"/>
          </a:p>
        </p:txBody>
      </p:sp>
      <p:sp>
        <p:nvSpPr>
          <p:cNvPr id="73" name="object 73"/>
          <p:cNvSpPr/>
          <p:nvPr/>
        </p:nvSpPr>
        <p:spPr>
          <a:xfrm>
            <a:off x="4568488" y="4485888"/>
            <a:ext cx="327660" cy="336232"/>
          </a:xfrm>
          <a:custGeom>
            <a:avLst/>
            <a:gdLst/>
            <a:ahLst/>
            <a:cxnLst/>
            <a:rect l="l" t="t" r="r" b="b"/>
            <a:pathLst>
              <a:path w="436879" h="448310">
                <a:moveTo>
                  <a:pt x="0" y="0"/>
                </a:moveTo>
                <a:lnTo>
                  <a:pt x="436452" y="447974"/>
                </a:lnTo>
              </a:path>
            </a:pathLst>
          </a:custGeom>
          <a:ln w="6463">
            <a:solidFill>
              <a:srgbClr val="000000"/>
            </a:solidFill>
          </a:ln>
        </p:spPr>
        <p:txBody>
          <a:bodyPr wrap="square" lIns="0" tIns="0" rIns="0" bIns="0" rtlCol="0"/>
          <a:lstStyle/>
          <a:p>
            <a:endParaRPr sz="1800"/>
          </a:p>
        </p:txBody>
      </p:sp>
      <p:sp>
        <p:nvSpPr>
          <p:cNvPr id="74" name="object 74"/>
          <p:cNvSpPr/>
          <p:nvPr/>
        </p:nvSpPr>
        <p:spPr>
          <a:xfrm>
            <a:off x="4529802" y="4485888"/>
            <a:ext cx="366236" cy="370046"/>
          </a:xfrm>
          <a:custGeom>
            <a:avLst/>
            <a:gdLst/>
            <a:ahLst/>
            <a:cxnLst/>
            <a:rect l="l" t="t" r="r" b="b"/>
            <a:pathLst>
              <a:path w="488315" h="493395">
                <a:moveTo>
                  <a:pt x="0" y="0"/>
                </a:moveTo>
                <a:lnTo>
                  <a:pt x="488034" y="493356"/>
                </a:lnTo>
              </a:path>
            </a:pathLst>
          </a:custGeom>
          <a:ln w="6462">
            <a:solidFill>
              <a:srgbClr val="000000"/>
            </a:solidFill>
          </a:ln>
        </p:spPr>
        <p:txBody>
          <a:bodyPr wrap="square" lIns="0" tIns="0" rIns="0" bIns="0" rtlCol="0"/>
          <a:lstStyle/>
          <a:p>
            <a:endParaRPr sz="1800"/>
          </a:p>
        </p:txBody>
      </p:sp>
      <p:sp>
        <p:nvSpPr>
          <p:cNvPr id="75" name="object 75"/>
          <p:cNvSpPr/>
          <p:nvPr/>
        </p:nvSpPr>
        <p:spPr>
          <a:xfrm>
            <a:off x="4496219" y="4485888"/>
            <a:ext cx="400050" cy="404336"/>
          </a:xfrm>
          <a:custGeom>
            <a:avLst/>
            <a:gdLst/>
            <a:ahLst/>
            <a:cxnLst/>
            <a:rect l="l" t="t" r="r" b="b"/>
            <a:pathLst>
              <a:path w="533400" h="539114">
                <a:moveTo>
                  <a:pt x="0" y="0"/>
                </a:moveTo>
                <a:lnTo>
                  <a:pt x="532812" y="538738"/>
                </a:lnTo>
              </a:path>
            </a:pathLst>
          </a:custGeom>
          <a:ln w="6462">
            <a:solidFill>
              <a:srgbClr val="000000"/>
            </a:solidFill>
          </a:ln>
        </p:spPr>
        <p:txBody>
          <a:bodyPr wrap="square" lIns="0" tIns="0" rIns="0" bIns="0" rtlCol="0"/>
          <a:lstStyle/>
          <a:p>
            <a:endParaRPr sz="1800"/>
          </a:p>
        </p:txBody>
      </p:sp>
      <p:sp>
        <p:nvSpPr>
          <p:cNvPr id="76" name="object 76"/>
          <p:cNvSpPr/>
          <p:nvPr/>
        </p:nvSpPr>
        <p:spPr>
          <a:xfrm>
            <a:off x="4462423" y="4485887"/>
            <a:ext cx="425768" cy="430530"/>
          </a:xfrm>
          <a:custGeom>
            <a:avLst/>
            <a:gdLst/>
            <a:ahLst/>
            <a:cxnLst/>
            <a:rect l="l" t="t" r="r" b="b"/>
            <a:pathLst>
              <a:path w="567690" h="574039">
                <a:moveTo>
                  <a:pt x="0" y="0"/>
                </a:moveTo>
                <a:lnTo>
                  <a:pt x="567502" y="573540"/>
                </a:lnTo>
              </a:path>
            </a:pathLst>
          </a:custGeom>
          <a:ln w="6462">
            <a:solidFill>
              <a:srgbClr val="000000"/>
            </a:solidFill>
          </a:ln>
        </p:spPr>
        <p:txBody>
          <a:bodyPr wrap="square" lIns="0" tIns="0" rIns="0" bIns="0" rtlCol="0"/>
          <a:lstStyle/>
          <a:p>
            <a:endParaRPr sz="1800"/>
          </a:p>
        </p:txBody>
      </p:sp>
      <p:sp>
        <p:nvSpPr>
          <p:cNvPr id="77" name="object 77"/>
          <p:cNvSpPr/>
          <p:nvPr/>
        </p:nvSpPr>
        <p:spPr>
          <a:xfrm>
            <a:off x="4423949" y="4485887"/>
            <a:ext cx="430530" cy="430530"/>
          </a:xfrm>
          <a:custGeom>
            <a:avLst/>
            <a:gdLst/>
            <a:ahLst/>
            <a:cxnLst/>
            <a:rect l="l" t="t" r="r" b="b"/>
            <a:pathLst>
              <a:path w="574039" h="574039">
                <a:moveTo>
                  <a:pt x="0" y="0"/>
                </a:moveTo>
                <a:lnTo>
                  <a:pt x="573729" y="573540"/>
                </a:lnTo>
              </a:path>
            </a:pathLst>
          </a:custGeom>
          <a:ln w="6461">
            <a:solidFill>
              <a:srgbClr val="000000"/>
            </a:solidFill>
          </a:ln>
        </p:spPr>
        <p:txBody>
          <a:bodyPr wrap="square" lIns="0" tIns="0" rIns="0" bIns="0" rtlCol="0"/>
          <a:lstStyle/>
          <a:p>
            <a:endParaRPr sz="1800"/>
          </a:p>
        </p:txBody>
      </p:sp>
      <p:sp>
        <p:nvSpPr>
          <p:cNvPr id="78" name="object 78"/>
          <p:cNvSpPr/>
          <p:nvPr/>
        </p:nvSpPr>
        <p:spPr>
          <a:xfrm>
            <a:off x="4390153" y="4485887"/>
            <a:ext cx="425768" cy="430530"/>
          </a:xfrm>
          <a:custGeom>
            <a:avLst/>
            <a:gdLst/>
            <a:ahLst/>
            <a:cxnLst/>
            <a:rect l="l" t="t" r="r" b="b"/>
            <a:pathLst>
              <a:path w="567689" h="574039">
                <a:moveTo>
                  <a:pt x="0" y="0"/>
                </a:moveTo>
                <a:lnTo>
                  <a:pt x="567457" y="573540"/>
                </a:lnTo>
              </a:path>
            </a:pathLst>
          </a:custGeom>
          <a:ln w="6462">
            <a:solidFill>
              <a:srgbClr val="000000"/>
            </a:solidFill>
          </a:ln>
        </p:spPr>
        <p:txBody>
          <a:bodyPr wrap="square" lIns="0" tIns="0" rIns="0" bIns="0" rtlCol="0"/>
          <a:lstStyle/>
          <a:p>
            <a:endParaRPr sz="1800"/>
          </a:p>
        </p:txBody>
      </p:sp>
      <p:sp>
        <p:nvSpPr>
          <p:cNvPr id="79" name="object 79"/>
          <p:cNvSpPr/>
          <p:nvPr/>
        </p:nvSpPr>
        <p:spPr>
          <a:xfrm>
            <a:off x="4356570" y="4485887"/>
            <a:ext cx="425768" cy="430530"/>
          </a:xfrm>
          <a:custGeom>
            <a:avLst/>
            <a:gdLst/>
            <a:ahLst/>
            <a:cxnLst/>
            <a:rect l="l" t="t" r="r" b="b"/>
            <a:pathLst>
              <a:path w="567689" h="574039">
                <a:moveTo>
                  <a:pt x="0" y="0"/>
                </a:moveTo>
                <a:lnTo>
                  <a:pt x="567209" y="573540"/>
                </a:lnTo>
              </a:path>
            </a:pathLst>
          </a:custGeom>
          <a:ln w="6462">
            <a:solidFill>
              <a:srgbClr val="000000"/>
            </a:solidFill>
          </a:ln>
        </p:spPr>
        <p:txBody>
          <a:bodyPr wrap="square" lIns="0" tIns="0" rIns="0" bIns="0" rtlCol="0"/>
          <a:lstStyle/>
          <a:p>
            <a:endParaRPr sz="1800"/>
          </a:p>
        </p:txBody>
      </p:sp>
      <p:sp>
        <p:nvSpPr>
          <p:cNvPr id="80" name="object 80"/>
          <p:cNvSpPr/>
          <p:nvPr/>
        </p:nvSpPr>
        <p:spPr>
          <a:xfrm>
            <a:off x="4318097" y="4485887"/>
            <a:ext cx="430530" cy="430530"/>
          </a:xfrm>
          <a:custGeom>
            <a:avLst/>
            <a:gdLst/>
            <a:ahLst/>
            <a:cxnLst/>
            <a:rect l="l" t="t" r="r" b="b"/>
            <a:pathLst>
              <a:path w="574039" h="574039">
                <a:moveTo>
                  <a:pt x="0" y="0"/>
                </a:moveTo>
                <a:lnTo>
                  <a:pt x="573683" y="573540"/>
                </a:lnTo>
              </a:path>
            </a:pathLst>
          </a:custGeom>
          <a:ln w="6461">
            <a:solidFill>
              <a:srgbClr val="000000"/>
            </a:solidFill>
          </a:ln>
        </p:spPr>
        <p:txBody>
          <a:bodyPr wrap="square" lIns="0" tIns="0" rIns="0" bIns="0" rtlCol="0"/>
          <a:lstStyle/>
          <a:p>
            <a:endParaRPr sz="1800"/>
          </a:p>
        </p:txBody>
      </p:sp>
      <p:sp>
        <p:nvSpPr>
          <p:cNvPr id="81" name="object 81"/>
          <p:cNvSpPr/>
          <p:nvPr/>
        </p:nvSpPr>
        <p:spPr>
          <a:xfrm>
            <a:off x="4284301" y="4485887"/>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82" name="object 82"/>
          <p:cNvSpPr/>
          <p:nvPr/>
        </p:nvSpPr>
        <p:spPr>
          <a:xfrm>
            <a:off x="4250505" y="4485887"/>
            <a:ext cx="425768" cy="430530"/>
          </a:xfrm>
          <a:custGeom>
            <a:avLst/>
            <a:gdLst/>
            <a:ahLst/>
            <a:cxnLst/>
            <a:rect l="l" t="t" r="r" b="b"/>
            <a:pathLst>
              <a:path w="567689" h="574039">
                <a:moveTo>
                  <a:pt x="0" y="0"/>
                </a:moveTo>
                <a:lnTo>
                  <a:pt x="567502" y="573540"/>
                </a:lnTo>
              </a:path>
            </a:pathLst>
          </a:custGeom>
          <a:ln w="6462">
            <a:solidFill>
              <a:srgbClr val="000000"/>
            </a:solidFill>
          </a:ln>
        </p:spPr>
        <p:txBody>
          <a:bodyPr wrap="square" lIns="0" tIns="0" rIns="0" bIns="0" rtlCol="0"/>
          <a:lstStyle/>
          <a:p>
            <a:endParaRPr sz="1800"/>
          </a:p>
        </p:txBody>
      </p:sp>
      <p:sp>
        <p:nvSpPr>
          <p:cNvPr id="83" name="object 83"/>
          <p:cNvSpPr/>
          <p:nvPr/>
        </p:nvSpPr>
        <p:spPr>
          <a:xfrm>
            <a:off x="4216922" y="4485887"/>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84" name="object 84"/>
          <p:cNvSpPr/>
          <p:nvPr/>
        </p:nvSpPr>
        <p:spPr>
          <a:xfrm>
            <a:off x="4178244" y="4485887"/>
            <a:ext cx="430530" cy="430530"/>
          </a:xfrm>
          <a:custGeom>
            <a:avLst/>
            <a:gdLst/>
            <a:ahLst/>
            <a:cxnLst/>
            <a:rect l="l" t="t" r="r" b="b"/>
            <a:pathLst>
              <a:path w="574039" h="574039">
                <a:moveTo>
                  <a:pt x="0" y="0"/>
                </a:moveTo>
                <a:lnTo>
                  <a:pt x="573954" y="573540"/>
                </a:lnTo>
              </a:path>
            </a:pathLst>
          </a:custGeom>
          <a:ln w="6461">
            <a:solidFill>
              <a:srgbClr val="000000"/>
            </a:solidFill>
          </a:ln>
        </p:spPr>
        <p:txBody>
          <a:bodyPr wrap="square" lIns="0" tIns="0" rIns="0" bIns="0" rtlCol="0"/>
          <a:lstStyle/>
          <a:p>
            <a:endParaRPr sz="1800"/>
          </a:p>
        </p:txBody>
      </p:sp>
      <p:sp>
        <p:nvSpPr>
          <p:cNvPr id="85" name="object 85"/>
          <p:cNvSpPr/>
          <p:nvPr/>
        </p:nvSpPr>
        <p:spPr>
          <a:xfrm>
            <a:off x="4144653" y="4485887"/>
            <a:ext cx="425768" cy="430530"/>
          </a:xfrm>
          <a:custGeom>
            <a:avLst/>
            <a:gdLst/>
            <a:ahLst/>
            <a:cxnLst/>
            <a:rect l="l" t="t" r="r" b="b"/>
            <a:pathLst>
              <a:path w="567689" h="574039">
                <a:moveTo>
                  <a:pt x="0" y="0"/>
                </a:moveTo>
                <a:lnTo>
                  <a:pt x="567220" y="573540"/>
                </a:lnTo>
              </a:path>
            </a:pathLst>
          </a:custGeom>
          <a:ln w="6462">
            <a:solidFill>
              <a:srgbClr val="000000"/>
            </a:solidFill>
          </a:ln>
        </p:spPr>
        <p:txBody>
          <a:bodyPr wrap="square" lIns="0" tIns="0" rIns="0" bIns="0" rtlCol="0"/>
          <a:lstStyle/>
          <a:p>
            <a:endParaRPr sz="1800"/>
          </a:p>
        </p:txBody>
      </p:sp>
      <p:sp>
        <p:nvSpPr>
          <p:cNvPr id="86" name="object 86"/>
          <p:cNvSpPr/>
          <p:nvPr/>
        </p:nvSpPr>
        <p:spPr>
          <a:xfrm>
            <a:off x="4110857" y="4485887"/>
            <a:ext cx="425768" cy="430530"/>
          </a:xfrm>
          <a:custGeom>
            <a:avLst/>
            <a:gdLst/>
            <a:ahLst/>
            <a:cxnLst/>
            <a:rect l="l" t="t" r="r" b="b"/>
            <a:pathLst>
              <a:path w="567689" h="574039">
                <a:moveTo>
                  <a:pt x="0" y="0"/>
                </a:moveTo>
                <a:lnTo>
                  <a:pt x="567502" y="573540"/>
                </a:lnTo>
              </a:path>
            </a:pathLst>
          </a:custGeom>
          <a:ln w="6462">
            <a:solidFill>
              <a:srgbClr val="000000"/>
            </a:solidFill>
          </a:ln>
        </p:spPr>
        <p:txBody>
          <a:bodyPr wrap="square" lIns="0" tIns="0" rIns="0" bIns="0" rtlCol="0"/>
          <a:lstStyle/>
          <a:p>
            <a:endParaRPr sz="1800"/>
          </a:p>
        </p:txBody>
      </p:sp>
      <p:sp>
        <p:nvSpPr>
          <p:cNvPr id="87" name="object 87"/>
          <p:cNvSpPr/>
          <p:nvPr/>
        </p:nvSpPr>
        <p:spPr>
          <a:xfrm>
            <a:off x="4072392" y="4485887"/>
            <a:ext cx="430530" cy="430530"/>
          </a:xfrm>
          <a:custGeom>
            <a:avLst/>
            <a:gdLst/>
            <a:ahLst/>
            <a:cxnLst/>
            <a:rect l="l" t="t" r="r" b="b"/>
            <a:pathLst>
              <a:path w="574039" h="574039">
                <a:moveTo>
                  <a:pt x="0" y="0"/>
                </a:moveTo>
                <a:lnTo>
                  <a:pt x="573683" y="573540"/>
                </a:lnTo>
              </a:path>
            </a:pathLst>
          </a:custGeom>
          <a:ln w="6461">
            <a:solidFill>
              <a:srgbClr val="000000"/>
            </a:solidFill>
          </a:ln>
        </p:spPr>
        <p:txBody>
          <a:bodyPr wrap="square" lIns="0" tIns="0" rIns="0" bIns="0" rtlCol="0"/>
          <a:lstStyle/>
          <a:p>
            <a:endParaRPr sz="1800"/>
          </a:p>
        </p:txBody>
      </p:sp>
      <p:sp>
        <p:nvSpPr>
          <p:cNvPr id="88" name="object 88"/>
          <p:cNvSpPr/>
          <p:nvPr/>
        </p:nvSpPr>
        <p:spPr>
          <a:xfrm>
            <a:off x="4038596" y="4485887"/>
            <a:ext cx="425768" cy="430530"/>
          </a:xfrm>
          <a:custGeom>
            <a:avLst/>
            <a:gdLst/>
            <a:ahLst/>
            <a:cxnLst/>
            <a:rect l="l" t="t" r="r" b="b"/>
            <a:pathLst>
              <a:path w="567689" h="574039">
                <a:moveTo>
                  <a:pt x="0" y="0"/>
                </a:moveTo>
                <a:lnTo>
                  <a:pt x="567491" y="573540"/>
                </a:lnTo>
              </a:path>
            </a:pathLst>
          </a:custGeom>
          <a:ln w="6462">
            <a:solidFill>
              <a:srgbClr val="000000"/>
            </a:solidFill>
          </a:ln>
        </p:spPr>
        <p:txBody>
          <a:bodyPr wrap="square" lIns="0" tIns="0" rIns="0" bIns="0" rtlCol="0"/>
          <a:lstStyle/>
          <a:p>
            <a:endParaRPr sz="1800"/>
          </a:p>
        </p:txBody>
      </p:sp>
      <p:sp>
        <p:nvSpPr>
          <p:cNvPr id="89" name="object 89"/>
          <p:cNvSpPr/>
          <p:nvPr/>
        </p:nvSpPr>
        <p:spPr>
          <a:xfrm>
            <a:off x="4005010" y="4485887"/>
            <a:ext cx="425768" cy="430530"/>
          </a:xfrm>
          <a:custGeom>
            <a:avLst/>
            <a:gdLst/>
            <a:ahLst/>
            <a:cxnLst/>
            <a:rect l="l" t="t" r="r" b="b"/>
            <a:pathLst>
              <a:path w="567689" h="574039">
                <a:moveTo>
                  <a:pt x="0" y="0"/>
                </a:moveTo>
                <a:lnTo>
                  <a:pt x="567214" y="573540"/>
                </a:lnTo>
              </a:path>
            </a:pathLst>
          </a:custGeom>
          <a:ln w="6462">
            <a:solidFill>
              <a:srgbClr val="000000"/>
            </a:solidFill>
          </a:ln>
        </p:spPr>
        <p:txBody>
          <a:bodyPr wrap="square" lIns="0" tIns="0" rIns="0" bIns="0" rtlCol="0"/>
          <a:lstStyle/>
          <a:p>
            <a:endParaRPr sz="1800"/>
          </a:p>
        </p:txBody>
      </p:sp>
      <p:sp>
        <p:nvSpPr>
          <p:cNvPr id="90" name="object 90"/>
          <p:cNvSpPr/>
          <p:nvPr/>
        </p:nvSpPr>
        <p:spPr>
          <a:xfrm>
            <a:off x="3966538" y="4485887"/>
            <a:ext cx="430530" cy="430530"/>
          </a:xfrm>
          <a:custGeom>
            <a:avLst/>
            <a:gdLst/>
            <a:ahLst/>
            <a:cxnLst/>
            <a:rect l="l" t="t" r="r" b="b"/>
            <a:pathLst>
              <a:path w="574039" h="574039">
                <a:moveTo>
                  <a:pt x="0" y="0"/>
                </a:moveTo>
                <a:lnTo>
                  <a:pt x="573686" y="573540"/>
                </a:lnTo>
              </a:path>
            </a:pathLst>
          </a:custGeom>
          <a:ln w="6461">
            <a:solidFill>
              <a:srgbClr val="000000"/>
            </a:solidFill>
          </a:ln>
        </p:spPr>
        <p:txBody>
          <a:bodyPr wrap="square" lIns="0" tIns="0" rIns="0" bIns="0" rtlCol="0"/>
          <a:lstStyle/>
          <a:p>
            <a:endParaRPr sz="1800"/>
          </a:p>
        </p:txBody>
      </p:sp>
      <p:sp>
        <p:nvSpPr>
          <p:cNvPr id="91" name="object 91"/>
          <p:cNvSpPr/>
          <p:nvPr/>
        </p:nvSpPr>
        <p:spPr>
          <a:xfrm>
            <a:off x="3932741" y="4485887"/>
            <a:ext cx="425768" cy="430530"/>
          </a:xfrm>
          <a:custGeom>
            <a:avLst/>
            <a:gdLst/>
            <a:ahLst/>
            <a:cxnLst/>
            <a:rect l="l" t="t" r="r" b="b"/>
            <a:pathLst>
              <a:path w="567689" h="574039">
                <a:moveTo>
                  <a:pt x="0" y="0"/>
                </a:moveTo>
                <a:lnTo>
                  <a:pt x="567212" y="573540"/>
                </a:lnTo>
              </a:path>
            </a:pathLst>
          </a:custGeom>
          <a:ln w="6462">
            <a:solidFill>
              <a:srgbClr val="000000"/>
            </a:solidFill>
          </a:ln>
        </p:spPr>
        <p:txBody>
          <a:bodyPr wrap="square" lIns="0" tIns="0" rIns="0" bIns="0" rtlCol="0"/>
          <a:lstStyle/>
          <a:p>
            <a:endParaRPr sz="1800"/>
          </a:p>
        </p:txBody>
      </p:sp>
      <p:sp>
        <p:nvSpPr>
          <p:cNvPr id="92" name="object 92"/>
          <p:cNvSpPr/>
          <p:nvPr/>
        </p:nvSpPr>
        <p:spPr>
          <a:xfrm>
            <a:off x="3932742" y="4519917"/>
            <a:ext cx="391954" cy="396240"/>
          </a:xfrm>
          <a:custGeom>
            <a:avLst/>
            <a:gdLst/>
            <a:ahLst/>
            <a:cxnLst/>
            <a:rect l="l" t="t" r="r" b="b"/>
            <a:pathLst>
              <a:path w="522604" h="528320">
                <a:moveTo>
                  <a:pt x="0" y="0"/>
                </a:moveTo>
                <a:lnTo>
                  <a:pt x="522434" y="528167"/>
                </a:lnTo>
              </a:path>
            </a:pathLst>
          </a:custGeom>
          <a:ln w="6462">
            <a:solidFill>
              <a:srgbClr val="000000"/>
            </a:solidFill>
          </a:ln>
        </p:spPr>
        <p:txBody>
          <a:bodyPr wrap="square" lIns="0" tIns="0" rIns="0" bIns="0" rtlCol="0"/>
          <a:lstStyle/>
          <a:p>
            <a:endParaRPr sz="1800"/>
          </a:p>
        </p:txBody>
      </p:sp>
      <p:sp>
        <p:nvSpPr>
          <p:cNvPr id="93" name="object 93"/>
          <p:cNvSpPr/>
          <p:nvPr/>
        </p:nvSpPr>
        <p:spPr>
          <a:xfrm>
            <a:off x="3932741" y="4558971"/>
            <a:ext cx="358140" cy="357188"/>
          </a:xfrm>
          <a:custGeom>
            <a:avLst/>
            <a:gdLst/>
            <a:ahLst/>
            <a:cxnLst/>
            <a:rect l="l" t="t" r="r" b="b"/>
            <a:pathLst>
              <a:path w="477520" h="476250">
                <a:moveTo>
                  <a:pt x="0" y="0"/>
                </a:moveTo>
                <a:lnTo>
                  <a:pt x="477317" y="476094"/>
                </a:lnTo>
              </a:path>
            </a:pathLst>
          </a:custGeom>
          <a:ln w="6461">
            <a:solidFill>
              <a:srgbClr val="000000"/>
            </a:solidFill>
          </a:ln>
        </p:spPr>
        <p:txBody>
          <a:bodyPr wrap="square" lIns="0" tIns="0" rIns="0" bIns="0" rtlCol="0"/>
          <a:lstStyle/>
          <a:p>
            <a:endParaRPr sz="1800"/>
          </a:p>
        </p:txBody>
      </p:sp>
      <p:sp>
        <p:nvSpPr>
          <p:cNvPr id="94" name="object 94"/>
          <p:cNvSpPr/>
          <p:nvPr/>
        </p:nvSpPr>
        <p:spPr>
          <a:xfrm>
            <a:off x="3932741" y="4593002"/>
            <a:ext cx="319563" cy="323374"/>
          </a:xfrm>
          <a:custGeom>
            <a:avLst/>
            <a:gdLst/>
            <a:ahLst/>
            <a:cxnLst/>
            <a:rect l="l" t="t" r="r" b="b"/>
            <a:pathLst>
              <a:path w="426085" h="431164">
                <a:moveTo>
                  <a:pt x="0" y="0"/>
                </a:moveTo>
                <a:lnTo>
                  <a:pt x="426074" y="430721"/>
                </a:lnTo>
              </a:path>
            </a:pathLst>
          </a:custGeom>
          <a:ln w="6462">
            <a:solidFill>
              <a:srgbClr val="000000"/>
            </a:solidFill>
          </a:ln>
        </p:spPr>
        <p:txBody>
          <a:bodyPr wrap="square" lIns="0" tIns="0" rIns="0" bIns="0" rtlCol="0"/>
          <a:lstStyle/>
          <a:p>
            <a:endParaRPr sz="1800"/>
          </a:p>
        </p:txBody>
      </p:sp>
      <p:sp>
        <p:nvSpPr>
          <p:cNvPr id="95" name="object 95"/>
          <p:cNvSpPr/>
          <p:nvPr/>
        </p:nvSpPr>
        <p:spPr>
          <a:xfrm>
            <a:off x="3932742" y="4627041"/>
            <a:ext cx="286226" cy="289084"/>
          </a:xfrm>
          <a:custGeom>
            <a:avLst/>
            <a:gdLst/>
            <a:ahLst/>
            <a:cxnLst/>
            <a:rect l="l" t="t" r="r" b="b"/>
            <a:pathLst>
              <a:path w="381635" h="385445">
                <a:moveTo>
                  <a:pt x="0" y="0"/>
                </a:moveTo>
                <a:lnTo>
                  <a:pt x="381015" y="385336"/>
                </a:lnTo>
              </a:path>
            </a:pathLst>
          </a:custGeom>
          <a:ln w="6462">
            <a:solidFill>
              <a:srgbClr val="000000"/>
            </a:solidFill>
          </a:ln>
        </p:spPr>
        <p:txBody>
          <a:bodyPr wrap="square" lIns="0" tIns="0" rIns="0" bIns="0" rtlCol="0"/>
          <a:lstStyle/>
          <a:p>
            <a:endParaRPr sz="1800"/>
          </a:p>
        </p:txBody>
      </p:sp>
      <p:sp>
        <p:nvSpPr>
          <p:cNvPr id="96" name="object 96"/>
          <p:cNvSpPr/>
          <p:nvPr/>
        </p:nvSpPr>
        <p:spPr>
          <a:xfrm>
            <a:off x="3932741" y="4666095"/>
            <a:ext cx="252413" cy="250031"/>
          </a:xfrm>
          <a:custGeom>
            <a:avLst/>
            <a:gdLst/>
            <a:ahLst/>
            <a:cxnLst/>
            <a:rect l="l" t="t" r="r" b="b"/>
            <a:pathLst>
              <a:path w="336550" h="333375">
                <a:moveTo>
                  <a:pt x="0" y="0"/>
                </a:moveTo>
                <a:lnTo>
                  <a:pt x="336155" y="333264"/>
                </a:lnTo>
              </a:path>
            </a:pathLst>
          </a:custGeom>
          <a:ln w="6461">
            <a:solidFill>
              <a:srgbClr val="000000"/>
            </a:solidFill>
          </a:ln>
        </p:spPr>
        <p:txBody>
          <a:bodyPr wrap="square" lIns="0" tIns="0" rIns="0" bIns="0" rtlCol="0"/>
          <a:lstStyle/>
          <a:p>
            <a:endParaRPr sz="1800"/>
          </a:p>
        </p:txBody>
      </p:sp>
      <p:sp>
        <p:nvSpPr>
          <p:cNvPr id="97" name="object 97"/>
          <p:cNvSpPr/>
          <p:nvPr/>
        </p:nvSpPr>
        <p:spPr>
          <a:xfrm>
            <a:off x="3932742" y="4700125"/>
            <a:ext cx="213836" cy="216218"/>
          </a:xfrm>
          <a:custGeom>
            <a:avLst/>
            <a:gdLst/>
            <a:ahLst/>
            <a:cxnLst/>
            <a:rect l="l" t="t" r="r" b="b"/>
            <a:pathLst>
              <a:path w="285114" h="288289">
                <a:moveTo>
                  <a:pt x="0" y="0"/>
                </a:moveTo>
                <a:lnTo>
                  <a:pt x="284936" y="287890"/>
                </a:lnTo>
              </a:path>
            </a:pathLst>
          </a:custGeom>
          <a:ln w="6462">
            <a:solidFill>
              <a:srgbClr val="000000"/>
            </a:solidFill>
          </a:ln>
        </p:spPr>
        <p:txBody>
          <a:bodyPr wrap="square" lIns="0" tIns="0" rIns="0" bIns="0" rtlCol="0"/>
          <a:lstStyle/>
          <a:p>
            <a:endParaRPr sz="1800"/>
          </a:p>
        </p:txBody>
      </p:sp>
      <p:sp>
        <p:nvSpPr>
          <p:cNvPr id="98" name="object 98"/>
          <p:cNvSpPr/>
          <p:nvPr/>
        </p:nvSpPr>
        <p:spPr>
          <a:xfrm>
            <a:off x="3930318" y="4731740"/>
            <a:ext cx="184756" cy="186727"/>
          </a:xfrm>
          <a:prstGeom prst="rect">
            <a:avLst/>
          </a:prstGeom>
          <a:blipFill>
            <a:blip r:embed="rId3" cstate="print"/>
            <a:stretch>
              <a:fillRect/>
            </a:stretch>
          </a:blipFill>
        </p:spPr>
        <p:txBody>
          <a:bodyPr wrap="square" lIns="0" tIns="0" rIns="0" bIns="0" rtlCol="0"/>
          <a:lstStyle/>
          <a:p>
            <a:endParaRPr sz="1800"/>
          </a:p>
        </p:txBody>
      </p:sp>
      <p:sp>
        <p:nvSpPr>
          <p:cNvPr id="99" name="object 99"/>
          <p:cNvSpPr/>
          <p:nvPr/>
        </p:nvSpPr>
        <p:spPr>
          <a:xfrm>
            <a:off x="3932742" y="4485887"/>
            <a:ext cx="965359" cy="430530"/>
          </a:xfrm>
          <a:custGeom>
            <a:avLst/>
            <a:gdLst/>
            <a:ahLst/>
            <a:cxnLst/>
            <a:rect l="l" t="t" r="r" b="b"/>
            <a:pathLst>
              <a:path w="1287145" h="574039">
                <a:moveTo>
                  <a:pt x="0" y="573540"/>
                </a:moveTo>
                <a:lnTo>
                  <a:pt x="0" y="0"/>
                </a:lnTo>
                <a:lnTo>
                  <a:pt x="1286609" y="0"/>
                </a:lnTo>
              </a:path>
            </a:pathLst>
          </a:custGeom>
          <a:ln w="6424">
            <a:solidFill>
              <a:srgbClr val="000000"/>
            </a:solidFill>
          </a:ln>
        </p:spPr>
        <p:txBody>
          <a:bodyPr wrap="square" lIns="0" tIns="0" rIns="0" bIns="0" rtlCol="0"/>
          <a:lstStyle/>
          <a:p>
            <a:endParaRPr sz="1800"/>
          </a:p>
        </p:txBody>
      </p:sp>
      <p:sp>
        <p:nvSpPr>
          <p:cNvPr id="100" name="object 100"/>
          <p:cNvSpPr txBox="1"/>
          <p:nvPr/>
        </p:nvSpPr>
        <p:spPr>
          <a:xfrm>
            <a:off x="4145336" y="4564643"/>
            <a:ext cx="439579" cy="197651"/>
          </a:xfrm>
          <a:prstGeom prst="rect">
            <a:avLst/>
          </a:prstGeom>
        </p:spPr>
        <p:txBody>
          <a:bodyPr vert="horz" wrap="square" lIns="0" tIns="12859" rIns="0" bIns="0" rtlCol="0">
            <a:spAutoFit/>
          </a:bodyPr>
          <a:lstStyle/>
          <a:p>
            <a:pPr marL="9525">
              <a:spcBef>
                <a:spcPts val="101"/>
              </a:spcBef>
            </a:pPr>
            <a:r>
              <a:rPr sz="1200" b="1" spc="-56" dirty="0">
                <a:latin typeface="Arial"/>
                <a:cs typeface="Arial"/>
              </a:rPr>
              <a:t>T</a:t>
            </a:r>
            <a:r>
              <a:rPr sz="1200" b="1" spc="15" dirty="0">
                <a:latin typeface="Arial"/>
                <a:cs typeface="Arial"/>
              </a:rPr>
              <a:t>ra</a:t>
            </a:r>
            <a:r>
              <a:rPr sz="1200" b="1" spc="19" dirty="0">
                <a:latin typeface="Arial"/>
                <a:cs typeface="Arial"/>
              </a:rPr>
              <a:t>n</a:t>
            </a:r>
            <a:r>
              <a:rPr sz="1200" b="1" spc="23" dirty="0">
                <a:latin typeface="Arial"/>
                <a:cs typeface="Arial"/>
              </a:rPr>
              <a:t>s</a:t>
            </a:r>
            <a:endParaRPr sz="1200">
              <a:latin typeface="Arial"/>
              <a:cs typeface="Arial"/>
            </a:endParaRPr>
          </a:p>
        </p:txBody>
      </p:sp>
      <p:sp>
        <p:nvSpPr>
          <p:cNvPr id="101" name="object 101"/>
          <p:cNvSpPr txBox="1"/>
          <p:nvPr/>
        </p:nvSpPr>
        <p:spPr>
          <a:xfrm>
            <a:off x="4559388" y="4696000"/>
            <a:ext cx="115729" cy="121252"/>
          </a:xfrm>
          <a:prstGeom prst="rect">
            <a:avLst/>
          </a:prstGeom>
        </p:spPr>
        <p:txBody>
          <a:bodyPr vert="horz" wrap="square" lIns="0" tIns="11430" rIns="0" bIns="0" rtlCol="0">
            <a:spAutoFit/>
          </a:bodyPr>
          <a:lstStyle/>
          <a:p>
            <a:pPr marL="9525">
              <a:spcBef>
                <a:spcPts val="90"/>
              </a:spcBef>
            </a:pPr>
            <a:r>
              <a:rPr sz="713" b="1" spc="-19" dirty="0">
                <a:latin typeface="Arial"/>
                <a:cs typeface="Arial"/>
              </a:rPr>
              <a:t>12</a:t>
            </a:r>
            <a:endParaRPr sz="713">
              <a:latin typeface="Arial"/>
              <a:cs typeface="Arial"/>
            </a:endParaRPr>
          </a:p>
        </p:txBody>
      </p:sp>
      <p:sp>
        <p:nvSpPr>
          <p:cNvPr id="102" name="object 102"/>
          <p:cNvSpPr/>
          <p:nvPr/>
        </p:nvSpPr>
        <p:spPr>
          <a:xfrm>
            <a:off x="4962906" y="3549015"/>
            <a:ext cx="59531" cy="1428750"/>
          </a:xfrm>
          <a:custGeom>
            <a:avLst/>
            <a:gdLst/>
            <a:ahLst/>
            <a:cxnLst/>
            <a:rect l="l" t="t" r="r" b="b"/>
            <a:pathLst>
              <a:path w="79375" h="1905000">
                <a:moveTo>
                  <a:pt x="7493" y="0"/>
                </a:moveTo>
                <a:lnTo>
                  <a:pt x="0" y="0"/>
                </a:lnTo>
                <a:lnTo>
                  <a:pt x="0" y="141223"/>
                </a:lnTo>
                <a:lnTo>
                  <a:pt x="4064" y="141223"/>
                </a:lnTo>
                <a:lnTo>
                  <a:pt x="6858" y="141477"/>
                </a:lnTo>
                <a:lnTo>
                  <a:pt x="17907" y="155193"/>
                </a:lnTo>
                <a:lnTo>
                  <a:pt x="18923" y="157479"/>
                </a:lnTo>
                <a:lnTo>
                  <a:pt x="19558" y="160019"/>
                </a:lnTo>
                <a:lnTo>
                  <a:pt x="20066" y="162686"/>
                </a:lnTo>
                <a:lnTo>
                  <a:pt x="20447" y="165607"/>
                </a:lnTo>
                <a:lnTo>
                  <a:pt x="21082" y="168528"/>
                </a:lnTo>
                <a:lnTo>
                  <a:pt x="21336" y="171830"/>
                </a:lnTo>
                <a:lnTo>
                  <a:pt x="21971" y="175386"/>
                </a:lnTo>
                <a:lnTo>
                  <a:pt x="22351" y="179323"/>
                </a:lnTo>
                <a:lnTo>
                  <a:pt x="22987" y="183514"/>
                </a:lnTo>
                <a:lnTo>
                  <a:pt x="23622" y="192404"/>
                </a:lnTo>
                <a:lnTo>
                  <a:pt x="24511" y="202437"/>
                </a:lnTo>
                <a:lnTo>
                  <a:pt x="25146" y="213486"/>
                </a:lnTo>
                <a:lnTo>
                  <a:pt x="25526" y="225297"/>
                </a:lnTo>
                <a:lnTo>
                  <a:pt x="26162" y="238378"/>
                </a:lnTo>
                <a:lnTo>
                  <a:pt x="26670" y="269620"/>
                </a:lnTo>
                <a:lnTo>
                  <a:pt x="27315" y="325373"/>
                </a:lnTo>
                <a:lnTo>
                  <a:pt x="29210" y="504316"/>
                </a:lnTo>
                <a:lnTo>
                  <a:pt x="29591" y="606805"/>
                </a:lnTo>
                <a:lnTo>
                  <a:pt x="30267" y="654684"/>
                </a:lnTo>
                <a:lnTo>
                  <a:pt x="30861" y="693165"/>
                </a:lnTo>
                <a:lnTo>
                  <a:pt x="32766" y="763523"/>
                </a:lnTo>
                <a:lnTo>
                  <a:pt x="35560" y="817625"/>
                </a:lnTo>
                <a:lnTo>
                  <a:pt x="39029" y="862075"/>
                </a:lnTo>
                <a:lnTo>
                  <a:pt x="43688" y="901191"/>
                </a:lnTo>
                <a:lnTo>
                  <a:pt x="52832" y="951737"/>
                </a:lnTo>
                <a:lnTo>
                  <a:pt x="56261" y="966342"/>
                </a:lnTo>
                <a:lnTo>
                  <a:pt x="54101" y="974851"/>
                </a:lnTo>
                <a:lnTo>
                  <a:pt x="51562" y="983995"/>
                </a:lnTo>
                <a:lnTo>
                  <a:pt x="49402" y="993774"/>
                </a:lnTo>
                <a:lnTo>
                  <a:pt x="47498" y="1004442"/>
                </a:lnTo>
                <a:lnTo>
                  <a:pt x="45339" y="1015872"/>
                </a:lnTo>
                <a:lnTo>
                  <a:pt x="43688" y="1027937"/>
                </a:lnTo>
                <a:lnTo>
                  <a:pt x="41783" y="1041018"/>
                </a:lnTo>
                <a:lnTo>
                  <a:pt x="40259" y="1054734"/>
                </a:lnTo>
                <a:lnTo>
                  <a:pt x="36195" y="1102994"/>
                </a:lnTo>
                <a:lnTo>
                  <a:pt x="33909" y="1141729"/>
                </a:lnTo>
                <a:lnTo>
                  <a:pt x="32131" y="1185417"/>
                </a:lnTo>
                <a:lnTo>
                  <a:pt x="31496" y="1209547"/>
                </a:lnTo>
                <a:lnTo>
                  <a:pt x="30855" y="1231772"/>
                </a:lnTo>
                <a:lnTo>
                  <a:pt x="30480" y="1259458"/>
                </a:lnTo>
                <a:lnTo>
                  <a:pt x="29845" y="1334769"/>
                </a:lnTo>
                <a:lnTo>
                  <a:pt x="29210" y="1559432"/>
                </a:lnTo>
                <a:lnTo>
                  <a:pt x="29210" y="1590674"/>
                </a:lnTo>
                <a:lnTo>
                  <a:pt x="28956" y="1619122"/>
                </a:lnTo>
                <a:lnTo>
                  <a:pt x="27940" y="1666620"/>
                </a:lnTo>
                <a:lnTo>
                  <a:pt x="26162" y="1710054"/>
                </a:lnTo>
                <a:lnTo>
                  <a:pt x="25781" y="1716277"/>
                </a:lnTo>
                <a:lnTo>
                  <a:pt x="20700" y="1746249"/>
                </a:lnTo>
                <a:lnTo>
                  <a:pt x="19812" y="1749424"/>
                </a:lnTo>
                <a:lnTo>
                  <a:pt x="18923" y="1752091"/>
                </a:lnTo>
                <a:lnTo>
                  <a:pt x="17652" y="1754377"/>
                </a:lnTo>
                <a:lnTo>
                  <a:pt x="15367" y="1758568"/>
                </a:lnTo>
                <a:lnTo>
                  <a:pt x="12573" y="1761235"/>
                </a:lnTo>
                <a:lnTo>
                  <a:pt x="9778" y="1763140"/>
                </a:lnTo>
                <a:lnTo>
                  <a:pt x="6350" y="1763776"/>
                </a:lnTo>
                <a:lnTo>
                  <a:pt x="2159" y="1763776"/>
                </a:lnTo>
                <a:lnTo>
                  <a:pt x="2159" y="1904618"/>
                </a:lnTo>
                <a:lnTo>
                  <a:pt x="9778" y="1904618"/>
                </a:lnTo>
                <a:lnTo>
                  <a:pt x="12953" y="1904364"/>
                </a:lnTo>
                <a:lnTo>
                  <a:pt x="33909" y="1871726"/>
                </a:lnTo>
                <a:lnTo>
                  <a:pt x="35814" y="1864614"/>
                </a:lnTo>
                <a:lnTo>
                  <a:pt x="37465" y="1856358"/>
                </a:lnTo>
                <a:lnTo>
                  <a:pt x="38735" y="1847341"/>
                </a:lnTo>
                <a:lnTo>
                  <a:pt x="40259" y="1837563"/>
                </a:lnTo>
                <a:lnTo>
                  <a:pt x="44323" y="1798701"/>
                </a:lnTo>
                <a:lnTo>
                  <a:pt x="47751" y="1742693"/>
                </a:lnTo>
                <a:lnTo>
                  <a:pt x="48768" y="1722119"/>
                </a:lnTo>
                <a:lnTo>
                  <a:pt x="50926" y="1654302"/>
                </a:lnTo>
                <a:lnTo>
                  <a:pt x="51576" y="1559432"/>
                </a:lnTo>
                <a:lnTo>
                  <a:pt x="51943" y="1415668"/>
                </a:lnTo>
                <a:lnTo>
                  <a:pt x="51943" y="1331213"/>
                </a:lnTo>
                <a:lnTo>
                  <a:pt x="52841" y="1231391"/>
                </a:lnTo>
                <a:lnTo>
                  <a:pt x="53467" y="1205991"/>
                </a:lnTo>
                <a:lnTo>
                  <a:pt x="53721" y="1184147"/>
                </a:lnTo>
                <a:lnTo>
                  <a:pt x="54356" y="1165605"/>
                </a:lnTo>
                <a:lnTo>
                  <a:pt x="55372" y="1149603"/>
                </a:lnTo>
                <a:lnTo>
                  <a:pt x="56007" y="1134617"/>
                </a:lnTo>
                <a:lnTo>
                  <a:pt x="56896" y="1120520"/>
                </a:lnTo>
                <a:lnTo>
                  <a:pt x="58166" y="1107566"/>
                </a:lnTo>
                <a:lnTo>
                  <a:pt x="59182" y="1095755"/>
                </a:lnTo>
                <a:lnTo>
                  <a:pt x="60706" y="1084706"/>
                </a:lnTo>
                <a:lnTo>
                  <a:pt x="68580" y="1044955"/>
                </a:lnTo>
                <a:lnTo>
                  <a:pt x="78994" y="1029969"/>
                </a:lnTo>
                <a:lnTo>
                  <a:pt x="78994" y="888745"/>
                </a:lnTo>
                <a:lnTo>
                  <a:pt x="63500" y="853820"/>
                </a:lnTo>
                <a:lnTo>
                  <a:pt x="58166" y="811529"/>
                </a:lnTo>
                <a:lnTo>
                  <a:pt x="57276" y="798448"/>
                </a:lnTo>
                <a:lnTo>
                  <a:pt x="56261" y="784097"/>
                </a:lnTo>
                <a:lnTo>
                  <a:pt x="55372" y="768730"/>
                </a:lnTo>
                <a:lnTo>
                  <a:pt x="54737" y="752093"/>
                </a:lnTo>
                <a:lnTo>
                  <a:pt x="53721" y="733551"/>
                </a:lnTo>
                <a:lnTo>
                  <a:pt x="53467" y="711072"/>
                </a:lnTo>
                <a:lnTo>
                  <a:pt x="52197" y="654684"/>
                </a:lnTo>
                <a:lnTo>
                  <a:pt x="51308" y="583564"/>
                </a:lnTo>
                <a:lnTo>
                  <a:pt x="49392" y="324357"/>
                </a:lnTo>
                <a:lnTo>
                  <a:pt x="48768" y="263143"/>
                </a:lnTo>
                <a:lnTo>
                  <a:pt x="47751" y="217423"/>
                </a:lnTo>
                <a:lnTo>
                  <a:pt x="46445" y="179323"/>
                </a:lnTo>
                <a:lnTo>
                  <a:pt x="45950" y="162686"/>
                </a:lnTo>
                <a:lnTo>
                  <a:pt x="44958" y="146430"/>
                </a:lnTo>
                <a:lnTo>
                  <a:pt x="44069" y="130047"/>
                </a:lnTo>
                <a:lnTo>
                  <a:pt x="42799" y="114426"/>
                </a:lnTo>
                <a:lnTo>
                  <a:pt x="41528" y="99440"/>
                </a:lnTo>
                <a:lnTo>
                  <a:pt x="38735" y="74675"/>
                </a:lnTo>
                <a:lnTo>
                  <a:pt x="37719" y="65150"/>
                </a:lnTo>
                <a:lnTo>
                  <a:pt x="36195" y="56387"/>
                </a:lnTo>
                <a:lnTo>
                  <a:pt x="34925" y="48259"/>
                </a:lnTo>
                <a:lnTo>
                  <a:pt x="33274" y="40766"/>
                </a:lnTo>
                <a:lnTo>
                  <a:pt x="17018" y="2920"/>
                </a:lnTo>
                <a:lnTo>
                  <a:pt x="10668" y="380"/>
                </a:lnTo>
                <a:lnTo>
                  <a:pt x="7493" y="0"/>
                </a:lnTo>
                <a:close/>
              </a:path>
            </a:pathLst>
          </a:custGeom>
          <a:solidFill>
            <a:srgbClr val="000000"/>
          </a:solidFill>
        </p:spPr>
        <p:txBody>
          <a:bodyPr wrap="square" lIns="0" tIns="0" rIns="0" bIns="0" rtlCol="0"/>
          <a:lstStyle/>
          <a:p>
            <a:endParaRPr sz="1800"/>
          </a:p>
        </p:txBody>
      </p:sp>
      <p:sp>
        <p:nvSpPr>
          <p:cNvPr id="103" name="object 103"/>
          <p:cNvSpPr txBox="1"/>
          <p:nvPr/>
        </p:nvSpPr>
        <p:spPr>
          <a:xfrm>
            <a:off x="5046631" y="4078033"/>
            <a:ext cx="119063" cy="177036"/>
          </a:xfrm>
          <a:prstGeom prst="rect">
            <a:avLst/>
          </a:prstGeom>
        </p:spPr>
        <p:txBody>
          <a:bodyPr vert="horz" wrap="square" lIns="0" tIns="9525" rIns="0" bIns="0" rtlCol="0">
            <a:spAutoFit/>
          </a:bodyPr>
          <a:lstStyle/>
          <a:p>
            <a:pPr marL="9525">
              <a:spcBef>
                <a:spcPts val="75"/>
              </a:spcBef>
            </a:pPr>
            <a:r>
              <a:rPr sz="1088" i="1" dirty="0">
                <a:latin typeface="Arial"/>
                <a:cs typeface="Arial"/>
              </a:rPr>
              <a:t>H</a:t>
            </a:r>
            <a:endParaRPr sz="1088">
              <a:latin typeface="Arial"/>
              <a:cs typeface="Arial"/>
            </a:endParaRPr>
          </a:p>
        </p:txBody>
      </p:sp>
      <p:sp>
        <p:nvSpPr>
          <p:cNvPr id="104" name="object 104"/>
          <p:cNvSpPr/>
          <p:nvPr/>
        </p:nvSpPr>
        <p:spPr>
          <a:xfrm>
            <a:off x="5190362" y="3768471"/>
            <a:ext cx="271463" cy="500063"/>
          </a:xfrm>
          <a:custGeom>
            <a:avLst/>
            <a:gdLst/>
            <a:ahLst/>
            <a:cxnLst/>
            <a:rect l="l" t="t" r="r" b="b"/>
            <a:pathLst>
              <a:path w="361950" h="666750">
                <a:moveTo>
                  <a:pt x="174371" y="653923"/>
                </a:moveTo>
                <a:lnTo>
                  <a:pt x="0" y="653923"/>
                </a:lnTo>
                <a:lnTo>
                  <a:pt x="0" y="666623"/>
                </a:lnTo>
                <a:lnTo>
                  <a:pt x="184276" y="666623"/>
                </a:lnTo>
                <a:lnTo>
                  <a:pt x="187071" y="663702"/>
                </a:lnTo>
                <a:lnTo>
                  <a:pt x="187071" y="660273"/>
                </a:lnTo>
                <a:lnTo>
                  <a:pt x="174371" y="660273"/>
                </a:lnTo>
                <a:lnTo>
                  <a:pt x="174371" y="653923"/>
                </a:lnTo>
                <a:close/>
              </a:path>
              <a:path w="361950" h="666750">
                <a:moveTo>
                  <a:pt x="285242" y="31750"/>
                </a:moveTo>
                <a:lnTo>
                  <a:pt x="177292" y="31750"/>
                </a:lnTo>
                <a:lnTo>
                  <a:pt x="174371" y="34544"/>
                </a:lnTo>
                <a:lnTo>
                  <a:pt x="174371" y="660273"/>
                </a:lnTo>
                <a:lnTo>
                  <a:pt x="180721" y="653923"/>
                </a:lnTo>
                <a:lnTo>
                  <a:pt x="187071" y="653923"/>
                </a:lnTo>
                <a:lnTo>
                  <a:pt x="187071" y="44450"/>
                </a:lnTo>
                <a:lnTo>
                  <a:pt x="180721" y="44450"/>
                </a:lnTo>
                <a:lnTo>
                  <a:pt x="187071" y="38100"/>
                </a:lnTo>
                <a:lnTo>
                  <a:pt x="285242" y="38100"/>
                </a:lnTo>
                <a:lnTo>
                  <a:pt x="285242" y="31750"/>
                </a:lnTo>
                <a:close/>
              </a:path>
              <a:path w="361950" h="666750">
                <a:moveTo>
                  <a:pt x="187071" y="653923"/>
                </a:moveTo>
                <a:lnTo>
                  <a:pt x="180721" y="653923"/>
                </a:lnTo>
                <a:lnTo>
                  <a:pt x="174371" y="660273"/>
                </a:lnTo>
                <a:lnTo>
                  <a:pt x="187071" y="660273"/>
                </a:lnTo>
                <a:lnTo>
                  <a:pt x="187071" y="653923"/>
                </a:lnTo>
                <a:close/>
              </a:path>
              <a:path w="361950" h="666750">
                <a:moveTo>
                  <a:pt x="285242" y="0"/>
                </a:moveTo>
                <a:lnTo>
                  <a:pt x="285242" y="76200"/>
                </a:lnTo>
                <a:lnTo>
                  <a:pt x="348742" y="44450"/>
                </a:lnTo>
                <a:lnTo>
                  <a:pt x="297942" y="44450"/>
                </a:lnTo>
                <a:lnTo>
                  <a:pt x="297942" y="31750"/>
                </a:lnTo>
                <a:lnTo>
                  <a:pt x="348742" y="31750"/>
                </a:lnTo>
                <a:lnTo>
                  <a:pt x="285242" y="0"/>
                </a:lnTo>
                <a:close/>
              </a:path>
              <a:path w="361950" h="666750">
                <a:moveTo>
                  <a:pt x="187071" y="38100"/>
                </a:moveTo>
                <a:lnTo>
                  <a:pt x="180721" y="44450"/>
                </a:lnTo>
                <a:lnTo>
                  <a:pt x="187071" y="44450"/>
                </a:lnTo>
                <a:lnTo>
                  <a:pt x="187071" y="38100"/>
                </a:lnTo>
                <a:close/>
              </a:path>
              <a:path w="361950" h="666750">
                <a:moveTo>
                  <a:pt x="285242" y="38100"/>
                </a:moveTo>
                <a:lnTo>
                  <a:pt x="187071" y="38100"/>
                </a:lnTo>
                <a:lnTo>
                  <a:pt x="187071" y="44450"/>
                </a:lnTo>
                <a:lnTo>
                  <a:pt x="285242" y="44450"/>
                </a:lnTo>
                <a:lnTo>
                  <a:pt x="285242" y="38100"/>
                </a:lnTo>
                <a:close/>
              </a:path>
              <a:path w="361950" h="666750">
                <a:moveTo>
                  <a:pt x="348742" y="31750"/>
                </a:moveTo>
                <a:lnTo>
                  <a:pt x="297942" y="31750"/>
                </a:lnTo>
                <a:lnTo>
                  <a:pt x="297942" y="44450"/>
                </a:lnTo>
                <a:lnTo>
                  <a:pt x="348742" y="44450"/>
                </a:lnTo>
                <a:lnTo>
                  <a:pt x="361442" y="38100"/>
                </a:lnTo>
                <a:lnTo>
                  <a:pt x="348742" y="31750"/>
                </a:lnTo>
                <a:close/>
              </a:path>
            </a:pathLst>
          </a:custGeom>
          <a:solidFill>
            <a:srgbClr val="808080"/>
          </a:solidFill>
        </p:spPr>
        <p:txBody>
          <a:bodyPr wrap="square" lIns="0" tIns="0" rIns="0" bIns="0" rtlCol="0"/>
          <a:lstStyle/>
          <a:p>
            <a:endParaRPr sz="1800"/>
          </a:p>
        </p:txBody>
      </p:sp>
      <p:sp>
        <p:nvSpPr>
          <p:cNvPr id="105" name="object 105"/>
          <p:cNvSpPr/>
          <p:nvPr/>
        </p:nvSpPr>
        <p:spPr>
          <a:xfrm>
            <a:off x="5458967" y="3549968"/>
            <a:ext cx="971550" cy="497205"/>
          </a:xfrm>
          <a:custGeom>
            <a:avLst/>
            <a:gdLst/>
            <a:ahLst/>
            <a:cxnLst/>
            <a:rect l="l" t="t" r="r" b="b"/>
            <a:pathLst>
              <a:path w="1295400" h="662939">
                <a:moveTo>
                  <a:pt x="0" y="662939"/>
                </a:moveTo>
                <a:lnTo>
                  <a:pt x="1295400" y="662939"/>
                </a:lnTo>
                <a:lnTo>
                  <a:pt x="1295400" y="0"/>
                </a:lnTo>
                <a:lnTo>
                  <a:pt x="0" y="0"/>
                </a:lnTo>
                <a:lnTo>
                  <a:pt x="0" y="662939"/>
                </a:lnTo>
                <a:close/>
              </a:path>
            </a:pathLst>
          </a:custGeom>
          <a:solidFill>
            <a:srgbClr val="00FFFF"/>
          </a:solidFill>
        </p:spPr>
        <p:txBody>
          <a:bodyPr wrap="square" lIns="0" tIns="0" rIns="0" bIns="0" rtlCol="0"/>
          <a:lstStyle/>
          <a:p>
            <a:endParaRPr sz="1800"/>
          </a:p>
        </p:txBody>
      </p:sp>
      <p:sp>
        <p:nvSpPr>
          <p:cNvPr id="106" name="object 106"/>
          <p:cNvSpPr/>
          <p:nvPr/>
        </p:nvSpPr>
        <p:spPr>
          <a:xfrm>
            <a:off x="5458967" y="3549491"/>
            <a:ext cx="971550" cy="0"/>
          </a:xfrm>
          <a:custGeom>
            <a:avLst/>
            <a:gdLst/>
            <a:ahLst/>
            <a:cxnLst/>
            <a:rect l="l" t="t" r="r" b="b"/>
            <a:pathLst>
              <a:path w="1295400">
                <a:moveTo>
                  <a:pt x="0" y="0"/>
                </a:moveTo>
                <a:lnTo>
                  <a:pt x="1295400" y="0"/>
                </a:lnTo>
              </a:path>
            </a:pathLst>
          </a:custGeom>
          <a:ln w="3175">
            <a:solidFill>
              <a:srgbClr val="00FFFF"/>
            </a:solidFill>
          </a:ln>
        </p:spPr>
        <p:txBody>
          <a:bodyPr wrap="square" lIns="0" tIns="0" rIns="0" bIns="0" rtlCol="0"/>
          <a:lstStyle/>
          <a:p>
            <a:endParaRPr sz="1800"/>
          </a:p>
        </p:txBody>
      </p:sp>
      <p:sp>
        <p:nvSpPr>
          <p:cNvPr id="107" name="object 107"/>
          <p:cNvSpPr/>
          <p:nvPr/>
        </p:nvSpPr>
        <p:spPr>
          <a:xfrm>
            <a:off x="5458967" y="3549015"/>
            <a:ext cx="971550" cy="498634"/>
          </a:xfrm>
          <a:custGeom>
            <a:avLst/>
            <a:gdLst/>
            <a:ahLst/>
            <a:cxnLst/>
            <a:rect l="l" t="t" r="r" b="b"/>
            <a:pathLst>
              <a:path w="1295400" h="664845">
                <a:moveTo>
                  <a:pt x="0" y="1396"/>
                </a:moveTo>
                <a:lnTo>
                  <a:pt x="0" y="634"/>
                </a:lnTo>
                <a:lnTo>
                  <a:pt x="634" y="0"/>
                </a:lnTo>
                <a:lnTo>
                  <a:pt x="1397" y="0"/>
                </a:lnTo>
                <a:lnTo>
                  <a:pt x="1294002" y="0"/>
                </a:lnTo>
                <a:lnTo>
                  <a:pt x="1294765" y="0"/>
                </a:lnTo>
                <a:lnTo>
                  <a:pt x="1295400" y="634"/>
                </a:lnTo>
                <a:lnTo>
                  <a:pt x="1295400" y="1396"/>
                </a:lnTo>
                <a:lnTo>
                  <a:pt x="1295400" y="663066"/>
                </a:lnTo>
                <a:lnTo>
                  <a:pt x="1295400" y="663828"/>
                </a:lnTo>
                <a:lnTo>
                  <a:pt x="1294765" y="664463"/>
                </a:lnTo>
                <a:lnTo>
                  <a:pt x="1294002" y="664463"/>
                </a:lnTo>
                <a:lnTo>
                  <a:pt x="1397" y="664463"/>
                </a:lnTo>
                <a:lnTo>
                  <a:pt x="634" y="664463"/>
                </a:lnTo>
                <a:lnTo>
                  <a:pt x="0" y="663828"/>
                </a:lnTo>
                <a:lnTo>
                  <a:pt x="0" y="663066"/>
                </a:lnTo>
                <a:lnTo>
                  <a:pt x="0" y="1396"/>
                </a:lnTo>
                <a:close/>
              </a:path>
            </a:pathLst>
          </a:custGeom>
          <a:ln w="9144">
            <a:solidFill>
              <a:srgbClr val="0000FF"/>
            </a:solidFill>
          </a:ln>
        </p:spPr>
        <p:txBody>
          <a:bodyPr wrap="square" lIns="0" tIns="0" rIns="0" bIns="0" rtlCol="0"/>
          <a:lstStyle/>
          <a:p>
            <a:endParaRPr sz="1800"/>
          </a:p>
        </p:txBody>
      </p:sp>
      <p:sp>
        <p:nvSpPr>
          <p:cNvPr id="108" name="object 108"/>
          <p:cNvSpPr txBox="1"/>
          <p:nvPr/>
        </p:nvSpPr>
        <p:spPr>
          <a:xfrm>
            <a:off x="5695664" y="3696557"/>
            <a:ext cx="499110" cy="197170"/>
          </a:xfrm>
          <a:prstGeom prst="rect">
            <a:avLst/>
          </a:prstGeom>
        </p:spPr>
        <p:txBody>
          <a:bodyPr vert="horz" wrap="square" lIns="0" tIns="12383" rIns="0" bIns="0" rtlCol="0">
            <a:spAutoFit/>
          </a:bodyPr>
          <a:lstStyle/>
          <a:p>
            <a:pPr marL="9525">
              <a:spcBef>
                <a:spcPts val="98"/>
              </a:spcBef>
            </a:pPr>
            <a:r>
              <a:rPr sz="1200" spc="8" dirty="0">
                <a:latin typeface="Arial"/>
                <a:cs typeface="Arial"/>
              </a:rPr>
              <a:t>Has</a:t>
            </a:r>
            <a:r>
              <a:rPr sz="1200" spc="11" dirty="0">
                <a:latin typeface="Arial"/>
                <a:cs typeface="Arial"/>
              </a:rPr>
              <a:t>h</a:t>
            </a:r>
            <a:r>
              <a:rPr sz="1238" spc="-5" baseline="-27777" dirty="0">
                <a:latin typeface="Arial"/>
                <a:cs typeface="Arial"/>
              </a:rPr>
              <a:t>12</a:t>
            </a:r>
            <a:endParaRPr sz="1238" baseline="-27777">
              <a:latin typeface="Arial"/>
              <a:cs typeface="Arial"/>
            </a:endParaRPr>
          </a:p>
        </p:txBody>
      </p:sp>
      <p:sp>
        <p:nvSpPr>
          <p:cNvPr id="109" name="object 109"/>
          <p:cNvSpPr/>
          <p:nvPr/>
        </p:nvSpPr>
        <p:spPr>
          <a:xfrm>
            <a:off x="5458967" y="4048125"/>
            <a:ext cx="971550" cy="433388"/>
          </a:xfrm>
          <a:custGeom>
            <a:avLst/>
            <a:gdLst/>
            <a:ahLst/>
            <a:cxnLst/>
            <a:rect l="l" t="t" r="r" b="b"/>
            <a:pathLst>
              <a:path w="1295400" h="577850">
                <a:moveTo>
                  <a:pt x="0" y="577850"/>
                </a:moveTo>
                <a:lnTo>
                  <a:pt x="1295400" y="577850"/>
                </a:lnTo>
                <a:lnTo>
                  <a:pt x="1295400" y="0"/>
                </a:lnTo>
                <a:lnTo>
                  <a:pt x="0" y="0"/>
                </a:lnTo>
                <a:lnTo>
                  <a:pt x="0" y="577850"/>
                </a:lnTo>
                <a:close/>
              </a:path>
            </a:pathLst>
          </a:custGeom>
          <a:solidFill>
            <a:srgbClr val="FFFF00"/>
          </a:solidFill>
        </p:spPr>
        <p:txBody>
          <a:bodyPr wrap="square" lIns="0" tIns="0" rIns="0" bIns="0" rtlCol="0"/>
          <a:lstStyle/>
          <a:p>
            <a:endParaRPr sz="1800"/>
          </a:p>
        </p:txBody>
      </p:sp>
      <p:sp>
        <p:nvSpPr>
          <p:cNvPr id="110" name="object 110"/>
          <p:cNvSpPr/>
          <p:nvPr/>
        </p:nvSpPr>
        <p:spPr>
          <a:xfrm>
            <a:off x="5459159" y="4047649"/>
            <a:ext cx="971550" cy="0"/>
          </a:xfrm>
          <a:custGeom>
            <a:avLst/>
            <a:gdLst/>
            <a:ahLst/>
            <a:cxnLst/>
            <a:rect l="l" t="t" r="r" b="b"/>
            <a:pathLst>
              <a:path w="1295400">
                <a:moveTo>
                  <a:pt x="0" y="0"/>
                </a:moveTo>
                <a:lnTo>
                  <a:pt x="1294892" y="0"/>
                </a:lnTo>
              </a:path>
            </a:pathLst>
          </a:custGeom>
          <a:ln w="3175">
            <a:solidFill>
              <a:srgbClr val="FFFF00"/>
            </a:solidFill>
          </a:ln>
        </p:spPr>
        <p:txBody>
          <a:bodyPr wrap="square" lIns="0" tIns="0" rIns="0" bIns="0" rtlCol="0"/>
          <a:lstStyle/>
          <a:p>
            <a:endParaRPr sz="1800"/>
          </a:p>
        </p:txBody>
      </p:sp>
      <p:sp>
        <p:nvSpPr>
          <p:cNvPr id="111" name="object 111"/>
          <p:cNvSpPr/>
          <p:nvPr/>
        </p:nvSpPr>
        <p:spPr>
          <a:xfrm>
            <a:off x="5458967" y="4047363"/>
            <a:ext cx="971550" cy="434340"/>
          </a:xfrm>
          <a:custGeom>
            <a:avLst/>
            <a:gdLst/>
            <a:ahLst/>
            <a:cxnLst/>
            <a:rect l="l" t="t" r="r" b="b"/>
            <a:pathLst>
              <a:path w="1295400" h="579120">
                <a:moveTo>
                  <a:pt x="0" y="1397"/>
                </a:moveTo>
                <a:lnTo>
                  <a:pt x="0" y="635"/>
                </a:lnTo>
                <a:lnTo>
                  <a:pt x="634" y="0"/>
                </a:lnTo>
                <a:lnTo>
                  <a:pt x="1397" y="0"/>
                </a:lnTo>
                <a:lnTo>
                  <a:pt x="1294002" y="0"/>
                </a:lnTo>
                <a:lnTo>
                  <a:pt x="1294765" y="0"/>
                </a:lnTo>
                <a:lnTo>
                  <a:pt x="1295400" y="635"/>
                </a:lnTo>
                <a:lnTo>
                  <a:pt x="1295400" y="1397"/>
                </a:lnTo>
                <a:lnTo>
                  <a:pt x="1295400" y="577723"/>
                </a:lnTo>
                <a:lnTo>
                  <a:pt x="1295400" y="578485"/>
                </a:lnTo>
                <a:lnTo>
                  <a:pt x="1294765" y="579120"/>
                </a:lnTo>
                <a:lnTo>
                  <a:pt x="1294002" y="579120"/>
                </a:lnTo>
                <a:lnTo>
                  <a:pt x="1397" y="579120"/>
                </a:lnTo>
                <a:lnTo>
                  <a:pt x="634" y="579120"/>
                </a:lnTo>
                <a:lnTo>
                  <a:pt x="0" y="578485"/>
                </a:lnTo>
                <a:lnTo>
                  <a:pt x="0" y="577723"/>
                </a:lnTo>
                <a:lnTo>
                  <a:pt x="0" y="1397"/>
                </a:lnTo>
                <a:close/>
              </a:path>
            </a:pathLst>
          </a:custGeom>
          <a:ln w="9144">
            <a:solidFill>
              <a:srgbClr val="808080"/>
            </a:solidFill>
          </a:ln>
        </p:spPr>
        <p:txBody>
          <a:bodyPr wrap="square" lIns="0" tIns="0" rIns="0" bIns="0" rtlCol="0"/>
          <a:lstStyle/>
          <a:p>
            <a:endParaRPr sz="1800"/>
          </a:p>
        </p:txBody>
      </p:sp>
      <p:sp>
        <p:nvSpPr>
          <p:cNvPr id="112" name="object 112"/>
          <p:cNvSpPr txBox="1"/>
          <p:nvPr/>
        </p:nvSpPr>
        <p:spPr>
          <a:xfrm>
            <a:off x="5652230" y="4163378"/>
            <a:ext cx="586264" cy="197170"/>
          </a:xfrm>
          <a:prstGeom prst="rect">
            <a:avLst/>
          </a:prstGeom>
        </p:spPr>
        <p:txBody>
          <a:bodyPr vert="horz" wrap="square" lIns="0" tIns="12383" rIns="0" bIns="0" rtlCol="0">
            <a:spAutoFit/>
          </a:bodyPr>
          <a:lstStyle/>
          <a:p>
            <a:pPr marL="9525">
              <a:spcBef>
                <a:spcPts val="98"/>
              </a:spcBef>
            </a:pPr>
            <a:r>
              <a:rPr sz="1200" i="1" spc="8" dirty="0">
                <a:latin typeface="Arial"/>
                <a:cs typeface="Arial"/>
              </a:rPr>
              <a:t>Nonc</a:t>
            </a:r>
            <a:r>
              <a:rPr sz="1200" i="1" spc="11" dirty="0">
                <a:latin typeface="Arial"/>
                <a:cs typeface="Arial"/>
              </a:rPr>
              <a:t>e</a:t>
            </a:r>
            <a:r>
              <a:rPr sz="1238" i="1" spc="-5" baseline="-27777" dirty="0">
                <a:latin typeface="Arial"/>
                <a:cs typeface="Arial"/>
              </a:rPr>
              <a:t>13</a:t>
            </a:r>
            <a:endParaRPr sz="1238" baseline="-27777">
              <a:latin typeface="Arial"/>
              <a:cs typeface="Arial"/>
            </a:endParaRPr>
          </a:p>
        </p:txBody>
      </p:sp>
      <p:sp>
        <p:nvSpPr>
          <p:cNvPr id="113" name="object 113"/>
          <p:cNvSpPr/>
          <p:nvPr/>
        </p:nvSpPr>
        <p:spPr>
          <a:xfrm>
            <a:off x="6417684" y="4485905"/>
            <a:ext cx="11906" cy="11906"/>
          </a:xfrm>
          <a:custGeom>
            <a:avLst/>
            <a:gdLst/>
            <a:ahLst/>
            <a:cxnLst/>
            <a:rect l="l" t="t" r="r" b="b"/>
            <a:pathLst>
              <a:path w="15875" h="15875">
                <a:moveTo>
                  <a:pt x="0" y="0"/>
                </a:moveTo>
                <a:lnTo>
                  <a:pt x="15575" y="15783"/>
                </a:lnTo>
              </a:path>
            </a:pathLst>
          </a:custGeom>
          <a:ln w="6487">
            <a:solidFill>
              <a:srgbClr val="000000"/>
            </a:solidFill>
          </a:ln>
        </p:spPr>
        <p:txBody>
          <a:bodyPr wrap="square" lIns="0" tIns="0" rIns="0" bIns="0" rtlCol="0"/>
          <a:lstStyle/>
          <a:p>
            <a:endParaRPr sz="1800"/>
          </a:p>
        </p:txBody>
      </p:sp>
      <p:sp>
        <p:nvSpPr>
          <p:cNvPr id="114" name="object 114"/>
          <p:cNvSpPr/>
          <p:nvPr/>
        </p:nvSpPr>
        <p:spPr>
          <a:xfrm>
            <a:off x="6379141" y="4485904"/>
            <a:ext cx="50483" cy="46673"/>
          </a:xfrm>
          <a:custGeom>
            <a:avLst/>
            <a:gdLst/>
            <a:ahLst/>
            <a:cxnLst/>
            <a:rect l="l" t="t" r="r" b="b"/>
            <a:pathLst>
              <a:path w="67309" h="62229">
                <a:moveTo>
                  <a:pt x="0" y="0"/>
                </a:moveTo>
                <a:lnTo>
                  <a:pt x="66963" y="61749"/>
                </a:lnTo>
              </a:path>
            </a:pathLst>
          </a:custGeom>
          <a:ln w="6482">
            <a:solidFill>
              <a:srgbClr val="000000"/>
            </a:solidFill>
          </a:ln>
        </p:spPr>
        <p:txBody>
          <a:bodyPr wrap="square" lIns="0" tIns="0" rIns="0" bIns="0" rtlCol="0"/>
          <a:lstStyle/>
          <a:p>
            <a:endParaRPr sz="1800"/>
          </a:p>
        </p:txBody>
      </p:sp>
      <p:sp>
        <p:nvSpPr>
          <p:cNvPr id="115" name="object 115"/>
          <p:cNvSpPr/>
          <p:nvPr/>
        </p:nvSpPr>
        <p:spPr>
          <a:xfrm>
            <a:off x="6345206" y="4485905"/>
            <a:ext cx="84296" cy="85725"/>
          </a:xfrm>
          <a:custGeom>
            <a:avLst/>
            <a:gdLst/>
            <a:ahLst/>
            <a:cxnLst/>
            <a:rect l="l" t="t" r="r" b="b"/>
            <a:pathLst>
              <a:path w="112395" h="114300">
                <a:moveTo>
                  <a:pt x="0" y="0"/>
                </a:moveTo>
                <a:lnTo>
                  <a:pt x="112212" y="113742"/>
                </a:lnTo>
              </a:path>
            </a:pathLst>
          </a:custGeom>
          <a:ln w="6487">
            <a:solidFill>
              <a:srgbClr val="000000"/>
            </a:solidFill>
          </a:ln>
        </p:spPr>
        <p:txBody>
          <a:bodyPr wrap="square" lIns="0" tIns="0" rIns="0" bIns="0" rtlCol="0"/>
          <a:lstStyle/>
          <a:p>
            <a:endParaRPr sz="1800"/>
          </a:p>
        </p:txBody>
      </p:sp>
      <p:sp>
        <p:nvSpPr>
          <p:cNvPr id="116" name="object 116"/>
          <p:cNvSpPr/>
          <p:nvPr/>
        </p:nvSpPr>
        <p:spPr>
          <a:xfrm>
            <a:off x="6311610" y="4485905"/>
            <a:ext cx="118110" cy="119539"/>
          </a:xfrm>
          <a:custGeom>
            <a:avLst/>
            <a:gdLst/>
            <a:ahLst/>
            <a:cxnLst/>
            <a:rect l="l" t="t" r="r" b="b"/>
            <a:pathLst>
              <a:path w="157479" h="159385">
                <a:moveTo>
                  <a:pt x="0" y="0"/>
                </a:moveTo>
                <a:lnTo>
                  <a:pt x="157006" y="159361"/>
                </a:lnTo>
              </a:path>
            </a:pathLst>
          </a:custGeom>
          <a:ln w="6487">
            <a:solidFill>
              <a:srgbClr val="000000"/>
            </a:solidFill>
          </a:ln>
        </p:spPr>
        <p:txBody>
          <a:bodyPr wrap="square" lIns="0" tIns="0" rIns="0" bIns="0" rtlCol="0"/>
          <a:lstStyle/>
          <a:p>
            <a:endParaRPr sz="1800"/>
          </a:p>
        </p:txBody>
      </p:sp>
      <p:sp>
        <p:nvSpPr>
          <p:cNvPr id="117" name="object 117"/>
          <p:cNvSpPr/>
          <p:nvPr/>
        </p:nvSpPr>
        <p:spPr>
          <a:xfrm>
            <a:off x="6272797" y="4485905"/>
            <a:ext cx="156686" cy="154305"/>
          </a:xfrm>
          <a:custGeom>
            <a:avLst/>
            <a:gdLst/>
            <a:ahLst/>
            <a:cxnLst/>
            <a:rect l="l" t="t" r="r" b="b"/>
            <a:pathLst>
              <a:path w="208915" h="205739">
                <a:moveTo>
                  <a:pt x="0" y="0"/>
                </a:moveTo>
                <a:lnTo>
                  <a:pt x="208757" y="205107"/>
                </a:lnTo>
              </a:path>
            </a:pathLst>
          </a:custGeom>
          <a:ln w="6485">
            <a:solidFill>
              <a:srgbClr val="000000"/>
            </a:solidFill>
          </a:ln>
        </p:spPr>
        <p:txBody>
          <a:bodyPr wrap="square" lIns="0" tIns="0" rIns="0" bIns="0" rtlCol="0"/>
          <a:lstStyle/>
          <a:p>
            <a:endParaRPr sz="1800"/>
          </a:p>
        </p:txBody>
      </p:sp>
      <p:sp>
        <p:nvSpPr>
          <p:cNvPr id="118" name="object 118"/>
          <p:cNvSpPr/>
          <p:nvPr/>
        </p:nvSpPr>
        <p:spPr>
          <a:xfrm>
            <a:off x="6239132" y="4485904"/>
            <a:ext cx="190500" cy="193358"/>
          </a:xfrm>
          <a:custGeom>
            <a:avLst/>
            <a:gdLst/>
            <a:ahLst/>
            <a:cxnLst/>
            <a:rect l="l" t="t" r="r" b="b"/>
            <a:pathLst>
              <a:path w="254000" h="257810">
                <a:moveTo>
                  <a:pt x="0" y="0"/>
                </a:moveTo>
                <a:lnTo>
                  <a:pt x="253642" y="257322"/>
                </a:lnTo>
              </a:path>
            </a:pathLst>
          </a:custGeom>
          <a:ln w="6487">
            <a:solidFill>
              <a:srgbClr val="000000"/>
            </a:solidFill>
          </a:ln>
        </p:spPr>
        <p:txBody>
          <a:bodyPr wrap="square" lIns="0" tIns="0" rIns="0" bIns="0" rtlCol="0"/>
          <a:lstStyle/>
          <a:p>
            <a:endParaRPr sz="1800"/>
          </a:p>
        </p:txBody>
      </p:sp>
      <p:sp>
        <p:nvSpPr>
          <p:cNvPr id="119" name="object 119"/>
          <p:cNvSpPr/>
          <p:nvPr/>
        </p:nvSpPr>
        <p:spPr>
          <a:xfrm>
            <a:off x="6205256" y="4485904"/>
            <a:ext cx="224314" cy="227648"/>
          </a:xfrm>
          <a:custGeom>
            <a:avLst/>
            <a:gdLst/>
            <a:ahLst/>
            <a:cxnLst/>
            <a:rect l="l" t="t" r="r" b="b"/>
            <a:pathLst>
              <a:path w="299084" h="303529">
                <a:moveTo>
                  <a:pt x="0" y="0"/>
                </a:moveTo>
                <a:lnTo>
                  <a:pt x="298811" y="302949"/>
                </a:lnTo>
              </a:path>
            </a:pathLst>
          </a:custGeom>
          <a:ln w="6487">
            <a:solidFill>
              <a:srgbClr val="000000"/>
            </a:solidFill>
          </a:ln>
        </p:spPr>
        <p:txBody>
          <a:bodyPr wrap="square" lIns="0" tIns="0" rIns="0" bIns="0" rtlCol="0"/>
          <a:lstStyle/>
          <a:p>
            <a:endParaRPr sz="1800"/>
          </a:p>
        </p:txBody>
      </p:sp>
      <p:sp>
        <p:nvSpPr>
          <p:cNvPr id="120" name="object 120"/>
          <p:cNvSpPr/>
          <p:nvPr/>
        </p:nvSpPr>
        <p:spPr>
          <a:xfrm>
            <a:off x="6166689" y="4485904"/>
            <a:ext cx="262890" cy="261938"/>
          </a:xfrm>
          <a:custGeom>
            <a:avLst/>
            <a:gdLst/>
            <a:ahLst/>
            <a:cxnLst/>
            <a:rect l="l" t="t" r="r" b="b"/>
            <a:pathLst>
              <a:path w="350520" h="349250">
                <a:moveTo>
                  <a:pt x="0" y="0"/>
                </a:moveTo>
                <a:lnTo>
                  <a:pt x="350234" y="348642"/>
                </a:lnTo>
              </a:path>
            </a:pathLst>
          </a:custGeom>
          <a:ln w="6486">
            <a:solidFill>
              <a:srgbClr val="000000"/>
            </a:solidFill>
          </a:ln>
        </p:spPr>
        <p:txBody>
          <a:bodyPr wrap="square" lIns="0" tIns="0" rIns="0" bIns="0" rtlCol="0"/>
          <a:lstStyle/>
          <a:p>
            <a:endParaRPr sz="1800"/>
          </a:p>
        </p:txBody>
      </p:sp>
      <p:sp>
        <p:nvSpPr>
          <p:cNvPr id="121" name="object 121"/>
          <p:cNvSpPr/>
          <p:nvPr/>
        </p:nvSpPr>
        <p:spPr>
          <a:xfrm>
            <a:off x="6132813" y="4485905"/>
            <a:ext cx="296704" cy="300990"/>
          </a:xfrm>
          <a:custGeom>
            <a:avLst/>
            <a:gdLst/>
            <a:ahLst/>
            <a:cxnLst/>
            <a:rect l="l" t="t" r="r" b="b"/>
            <a:pathLst>
              <a:path w="395604" h="401320">
                <a:moveTo>
                  <a:pt x="0" y="0"/>
                </a:moveTo>
                <a:lnTo>
                  <a:pt x="395403" y="400908"/>
                </a:lnTo>
              </a:path>
            </a:pathLst>
          </a:custGeom>
          <a:ln w="6487">
            <a:solidFill>
              <a:srgbClr val="000000"/>
            </a:solidFill>
          </a:ln>
        </p:spPr>
        <p:txBody>
          <a:bodyPr wrap="square" lIns="0" tIns="0" rIns="0" bIns="0" rtlCol="0"/>
          <a:lstStyle/>
          <a:p>
            <a:endParaRPr sz="1800"/>
          </a:p>
        </p:txBody>
      </p:sp>
      <p:sp>
        <p:nvSpPr>
          <p:cNvPr id="122" name="object 122"/>
          <p:cNvSpPr/>
          <p:nvPr/>
        </p:nvSpPr>
        <p:spPr>
          <a:xfrm>
            <a:off x="6099148" y="4485905"/>
            <a:ext cx="330518" cy="335280"/>
          </a:xfrm>
          <a:custGeom>
            <a:avLst/>
            <a:gdLst/>
            <a:ahLst/>
            <a:cxnLst/>
            <a:rect l="l" t="t" r="r" b="b"/>
            <a:pathLst>
              <a:path w="440690" h="447039">
                <a:moveTo>
                  <a:pt x="0" y="0"/>
                </a:moveTo>
                <a:lnTo>
                  <a:pt x="440288" y="446532"/>
                </a:lnTo>
              </a:path>
            </a:pathLst>
          </a:custGeom>
          <a:ln w="6487">
            <a:solidFill>
              <a:srgbClr val="000000"/>
            </a:solidFill>
          </a:ln>
        </p:spPr>
        <p:txBody>
          <a:bodyPr wrap="square" lIns="0" tIns="0" rIns="0" bIns="0" rtlCol="0"/>
          <a:lstStyle/>
          <a:p>
            <a:endParaRPr sz="1800"/>
          </a:p>
        </p:txBody>
      </p:sp>
      <p:sp>
        <p:nvSpPr>
          <p:cNvPr id="123" name="object 123"/>
          <p:cNvSpPr/>
          <p:nvPr/>
        </p:nvSpPr>
        <p:spPr>
          <a:xfrm>
            <a:off x="6060582" y="4485905"/>
            <a:ext cx="369094" cy="369569"/>
          </a:xfrm>
          <a:custGeom>
            <a:avLst/>
            <a:gdLst/>
            <a:ahLst/>
            <a:cxnLst/>
            <a:rect l="l" t="t" r="r" b="b"/>
            <a:pathLst>
              <a:path w="492125" h="492760">
                <a:moveTo>
                  <a:pt x="0" y="0"/>
                </a:moveTo>
                <a:lnTo>
                  <a:pt x="491710" y="492202"/>
                </a:lnTo>
              </a:path>
            </a:pathLst>
          </a:custGeom>
          <a:ln w="6486">
            <a:solidFill>
              <a:srgbClr val="000000"/>
            </a:solidFill>
          </a:ln>
        </p:spPr>
        <p:txBody>
          <a:bodyPr wrap="square" lIns="0" tIns="0" rIns="0" bIns="0" rtlCol="0"/>
          <a:lstStyle/>
          <a:p>
            <a:endParaRPr sz="1800"/>
          </a:p>
        </p:txBody>
      </p:sp>
      <p:sp>
        <p:nvSpPr>
          <p:cNvPr id="124" name="object 124"/>
          <p:cNvSpPr/>
          <p:nvPr/>
        </p:nvSpPr>
        <p:spPr>
          <a:xfrm>
            <a:off x="6026705" y="4485904"/>
            <a:ext cx="402908" cy="408623"/>
          </a:xfrm>
          <a:custGeom>
            <a:avLst/>
            <a:gdLst/>
            <a:ahLst/>
            <a:cxnLst/>
            <a:rect l="l" t="t" r="r" b="b"/>
            <a:pathLst>
              <a:path w="537209" h="544829">
                <a:moveTo>
                  <a:pt x="0" y="0"/>
                </a:moveTo>
                <a:lnTo>
                  <a:pt x="536879" y="544213"/>
                </a:lnTo>
              </a:path>
            </a:pathLst>
          </a:custGeom>
          <a:ln w="6487">
            <a:solidFill>
              <a:srgbClr val="000000"/>
            </a:solidFill>
          </a:ln>
        </p:spPr>
        <p:txBody>
          <a:bodyPr wrap="square" lIns="0" tIns="0" rIns="0" bIns="0" rtlCol="0"/>
          <a:lstStyle/>
          <a:p>
            <a:endParaRPr sz="1800"/>
          </a:p>
        </p:txBody>
      </p:sp>
      <p:sp>
        <p:nvSpPr>
          <p:cNvPr id="125" name="object 125"/>
          <p:cNvSpPr/>
          <p:nvPr/>
        </p:nvSpPr>
        <p:spPr>
          <a:xfrm>
            <a:off x="5993042" y="4485905"/>
            <a:ext cx="426244" cy="432435"/>
          </a:xfrm>
          <a:custGeom>
            <a:avLst/>
            <a:gdLst/>
            <a:ahLst/>
            <a:cxnLst/>
            <a:rect l="l" t="t" r="r" b="b"/>
            <a:pathLst>
              <a:path w="568325" h="576579">
                <a:moveTo>
                  <a:pt x="0" y="0"/>
                </a:moveTo>
                <a:lnTo>
                  <a:pt x="568303" y="576565"/>
                </a:lnTo>
              </a:path>
            </a:pathLst>
          </a:custGeom>
          <a:ln w="6487">
            <a:solidFill>
              <a:srgbClr val="000000"/>
            </a:solidFill>
          </a:ln>
        </p:spPr>
        <p:txBody>
          <a:bodyPr wrap="square" lIns="0" tIns="0" rIns="0" bIns="0" rtlCol="0"/>
          <a:lstStyle/>
          <a:p>
            <a:endParaRPr sz="1800"/>
          </a:p>
        </p:txBody>
      </p:sp>
      <p:sp>
        <p:nvSpPr>
          <p:cNvPr id="126" name="object 126"/>
          <p:cNvSpPr/>
          <p:nvPr/>
        </p:nvSpPr>
        <p:spPr>
          <a:xfrm>
            <a:off x="5954262" y="4485905"/>
            <a:ext cx="431483" cy="432435"/>
          </a:xfrm>
          <a:custGeom>
            <a:avLst/>
            <a:gdLst/>
            <a:ahLst/>
            <a:cxnLst/>
            <a:rect l="l" t="t" r="r" b="b"/>
            <a:pathLst>
              <a:path w="575309" h="576579">
                <a:moveTo>
                  <a:pt x="0" y="0"/>
                </a:moveTo>
                <a:lnTo>
                  <a:pt x="575052" y="576565"/>
                </a:lnTo>
              </a:path>
            </a:pathLst>
          </a:custGeom>
          <a:ln w="6486">
            <a:solidFill>
              <a:srgbClr val="000000"/>
            </a:solidFill>
          </a:ln>
        </p:spPr>
        <p:txBody>
          <a:bodyPr wrap="square" lIns="0" tIns="0" rIns="0" bIns="0" rtlCol="0"/>
          <a:lstStyle/>
          <a:p>
            <a:endParaRPr sz="1800"/>
          </a:p>
        </p:txBody>
      </p:sp>
      <p:sp>
        <p:nvSpPr>
          <p:cNvPr id="127" name="object 127"/>
          <p:cNvSpPr/>
          <p:nvPr/>
        </p:nvSpPr>
        <p:spPr>
          <a:xfrm>
            <a:off x="5920598" y="4485905"/>
            <a:ext cx="426720" cy="432435"/>
          </a:xfrm>
          <a:custGeom>
            <a:avLst/>
            <a:gdLst/>
            <a:ahLst/>
            <a:cxnLst/>
            <a:rect l="l" t="t" r="r" b="b"/>
            <a:pathLst>
              <a:path w="568959" h="576579">
                <a:moveTo>
                  <a:pt x="0" y="0"/>
                </a:moveTo>
                <a:lnTo>
                  <a:pt x="568596" y="576565"/>
                </a:lnTo>
              </a:path>
            </a:pathLst>
          </a:custGeom>
          <a:ln w="6487">
            <a:solidFill>
              <a:srgbClr val="000000"/>
            </a:solidFill>
          </a:ln>
        </p:spPr>
        <p:txBody>
          <a:bodyPr wrap="square" lIns="0" tIns="0" rIns="0" bIns="0" rtlCol="0"/>
          <a:lstStyle/>
          <a:p>
            <a:endParaRPr sz="1800"/>
          </a:p>
        </p:txBody>
      </p:sp>
      <p:sp>
        <p:nvSpPr>
          <p:cNvPr id="128" name="object 128"/>
          <p:cNvSpPr/>
          <p:nvPr/>
        </p:nvSpPr>
        <p:spPr>
          <a:xfrm>
            <a:off x="5886721" y="4485905"/>
            <a:ext cx="426720" cy="432435"/>
          </a:xfrm>
          <a:custGeom>
            <a:avLst/>
            <a:gdLst/>
            <a:ahLst/>
            <a:cxnLst/>
            <a:rect l="l" t="t" r="r" b="b"/>
            <a:pathLst>
              <a:path w="568959" h="576579">
                <a:moveTo>
                  <a:pt x="0" y="0"/>
                </a:moveTo>
                <a:lnTo>
                  <a:pt x="568630" y="576565"/>
                </a:lnTo>
              </a:path>
            </a:pathLst>
          </a:custGeom>
          <a:ln w="6487">
            <a:solidFill>
              <a:srgbClr val="000000"/>
            </a:solidFill>
          </a:ln>
        </p:spPr>
        <p:txBody>
          <a:bodyPr wrap="square" lIns="0" tIns="0" rIns="0" bIns="0" rtlCol="0"/>
          <a:lstStyle/>
          <a:p>
            <a:endParaRPr sz="1800"/>
          </a:p>
        </p:txBody>
      </p:sp>
      <p:sp>
        <p:nvSpPr>
          <p:cNvPr id="129" name="object 129"/>
          <p:cNvSpPr/>
          <p:nvPr/>
        </p:nvSpPr>
        <p:spPr>
          <a:xfrm>
            <a:off x="5848154" y="4485905"/>
            <a:ext cx="431483" cy="432435"/>
          </a:xfrm>
          <a:custGeom>
            <a:avLst/>
            <a:gdLst/>
            <a:ahLst/>
            <a:cxnLst/>
            <a:rect l="l" t="t" r="r" b="b"/>
            <a:pathLst>
              <a:path w="575309" h="576579">
                <a:moveTo>
                  <a:pt x="0" y="0"/>
                </a:moveTo>
                <a:lnTo>
                  <a:pt x="575064" y="576565"/>
                </a:lnTo>
              </a:path>
            </a:pathLst>
          </a:custGeom>
          <a:ln w="6486">
            <a:solidFill>
              <a:srgbClr val="000000"/>
            </a:solidFill>
          </a:ln>
        </p:spPr>
        <p:txBody>
          <a:bodyPr wrap="square" lIns="0" tIns="0" rIns="0" bIns="0" rtlCol="0"/>
          <a:lstStyle/>
          <a:p>
            <a:endParaRPr sz="1800"/>
          </a:p>
        </p:txBody>
      </p:sp>
      <p:sp>
        <p:nvSpPr>
          <p:cNvPr id="130" name="object 130"/>
          <p:cNvSpPr/>
          <p:nvPr/>
        </p:nvSpPr>
        <p:spPr>
          <a:xfrm>
            <a:off x="5814278" y="4485905"/>
            <a:ext cx="426720" cy="432435"/>
          </a:xfrm>
          <a:custGeom>
            <a:avLst/>
            <a:gdLst/>
            <a:ahLst/>
            <a:cxnLst/>
            <a:rect l="l" t="t" r="r" b="b"/>
            <a:pathLst>
              <a:path w="568959" h="576579">
                <a:moveTo>
                  <a:pt x="0" y="0"/>
                </a:moveTo>
                <a:lnTo>
                  <a:pt x="568585" y="576565"/>
                </a:lnTo>
              </a:path>
            </a:pathLst>
          </a:custGeom>
          <a:ln w="6487">
            <a:solidFill>
              <a:srgbClr val="000000"/>
            </a:solidFill>
          </a:ln>
        </p:spPr>
        <p:txBody>
          <a:bodyPr wrap="square" lIns="0" tIns="0" rIns="0" bIns="0" rtlCol="0"/>
          <a:lstStyle/>
          <a:p>
            <a:endParaRPr sz="1800"/>
          </a:p>
        </p:txBody>
      </p:sp>
      <p:sp>
        <p:nvSpPr>
          <p:cNvPr id="131" name="object 131"/>
          <p:cNvSpPr/>
          <p:nvPr/>
        </p:nvSpPr>
        <p:spPr>
          <a:xfrm>
            <a:off x="5780614" y="4485905"/>
            <a:ext cx="426720" cy="432435"/>
          </a:xfrm>
          <a:custGeom>
            <a:avLst/>
            <a:gdLst/>
            <a:ahLst/>
            <a:cxnLst/>
            <a:rect l="l" t="t" r="r" b="b"/>
            <a:pathLst>
              <a:path w="568959" h="576579">
                <a:moveTo>
                  <a:pt x="0" y="0"/>
                </a:moveTo>
                <a:lnTo>
                  <a:pt x="568585" y="576565"/>
                </a:lnTo>
              </a:path>
            </a:pathLst>
          </a:custGeom>
          <a:ln w="6487">
            <a:solidFill>
              <a:srgbClr val="000000"/>
            </a:solidFill>
          </a:ln>
        </p:spPr>
        <p:txBody>
          <a:bodyPr wrap="square" lIns="0" tIns="0" rIns="0" bIns="0" rtlCol="0"/>
          <a:lstStyle/>
          <a:p>
            <a:endParaRPr sz="1800"/>
          </a:p>
        </p:txBody>
      </p:sp>
      <p:sp>
        <p:nvSpPr>
          <p:cNvPr id="132" name="object 132"/>
          <p:cNvSpPr/>
          <p:nvPr/>
        </p:nvSpPr>
        <p:spPr>
          <a:xfrm>
            <a:off x="5746737" y="4485905"/>
            <a:ext cx="426720" cy="432435"/>
          </a:xfrm>
          <a:custGeom>
            <a:avLst/>
            <a:gdLst/>
            <a:ahLst/>
            <a:cxnLst/>
            <a:rect l="l" t="t" r="r" b="b"/>
            <a:pathLst>
              <a:path w="568959" h="576579">
                <a:moveTo>
                  <a:pt x="0" y="0"/>
                </a:moveTo>
                <a:lnTo>
                  <a:pt x="568585" y="576565"/>
                </a:lnTo>
              </a:path>
            </a:pathLst>
          </a:custGeom>
          <a:ln w="6487">
            <a:solidFill>
              <a:srgbClr val="000000"/>
            </a:solidFill>
          </a:ln>
        </p:spPr>
        <p:txBody>
          <a:bodyPr wrap="square" lIns="0" tIns="0" rIns="0" bIns="0" rtlCol="0"/>
          <a:lstStyle/>
          <a:p>
            <a:endParaRPr sz="1800"/>
          </a:p>
        </p:txBody>
      </p:sp>
      <p:sp>
        <p:nvSpPr>
          <p:cNvPr id="133" name="object 133"/>
          <p:cNvSpPr/>
          <p:nvPr/>
        </p:nvSpPr>
        <p:spPr>
          <a:xfrm>
            <a:off x="5708179" y="4485905"/>
            <a:ext cx="431483" cy="432435"/>
          </a:xfrm>
          <a:custGeom>
            <a:avLst/>
            <a:gdLst/>
            <a:ahLst/>
            <a:cxnLst/>
            <a:rect l="l" t="t" r="r" b="b"/>
            <a:pathLst>
              <a:path w="575309" h="576579">
                <a:moveTo>
                  <a:pt x="0" y="0"/>
                </a:moveTo>
                <a:lnTo>
                  <a:pt x="575052" y="576565"/>
                </a:lnTo>
              </a:path>
            </a:pathLst>
          </a:custGeom>
          <a:ln w="6486">
            <a:solidFill>
              <a:srgbClr val="000000"/>
            </a:solidFill>
          </a:ln>
        </p:spPr>
        <p:txBody>
          <a:bodyPr wrap="square" lIns="0" tIns="0" rIns="0" bIns="0" rtlCol="0"/>
          <a:lstStyle/>
          <a:p>
            <a:endParaRPr sz="1800"/>
          </a:p>
        </p:txBody>
      </p:sp>
      <p:sp>
        <p:nvSpPr>
          <p:cNvPr id="134" name="object 134"/>
          <p:cNvSpPr/>
          <p:nvPr/>
        </p:nvSpPr>
        <p:spPr>
          <a:xfrm>
            <a:off x="5674507" y="4485905"/>
            <a:ext cx="426720" cy="432435"/>
          </a:xfrm>
          <a:custGeom>
            <a:avLst/>
            <a:gdLst/>
            <a:ahLst/>
            <a:cxnLst/>
            <a:rect l="l" t="t" r="r" b="b"/>
            <a:pathLst>
              <a:path w="568959" h="576579">
                <a:moveTo>
                  <a:pt x="0" y="0"/>
                </a:moveTo>
                <a:lnTo>
                  <a:pt x="568585" y="576565"/>
                </a:lnTo>
              </a:path>
            </a:pathLst>
          </a:custGeom>
          <a:ln w="6487">
            <a:solidFill>
              <a:srgbClr val="000000"/>
            </a:solidFill>
          </a:ln>
        </p:spPr>
        <p:txBody>
          <a:bodyPr wrap="square" lIns="0" tIns="0" rIns="0" bIns="0" rtlCol="0"/>
          <a:lstStyle/>
          <a:p>
            <a:endParaRPr sz="1800"/>
          </a:p>
        </p:txBody>
      </p:sp>
      <p:sp>
        <p:nvSpPr>
          <p:cNvPr id="135" name="object 135"/>
          <p:cNvSpPr/>
          <p:nvPr/>
        </p:nvSpPr>
        <p:spPr>
          <a:xfrm>
            <a:off x="5640630" y="4485905"/>
            <a:ext cx="426720" cy="432435"/>
          </a:xfrm>
          <a:custGeom>
            <a:avLst/>
            <a:gdLst/>
            <a:ahLst/>
            <a:cxnLst/>
            <a:rect l="l" t="t" r="r" b="b"/>
            <a:pathLst>
              <a:path w="568959" h="576579">
                <a:moveTo>
                  <a:pt x="0" y="0"/>
                </a:moveTo>
                <a:lnTo>
                  <a:pt x="568585" y="576565"/>
                </a:lnTo>
              </a:path>
            </a:pathLst>
          </a:custGeom>
          <a:ln w="6487">
            <a:solidFill>
              <a:srgbClr val="000000"/>
            </a:solidFill>
          </a:ln>
        </p:spPr>
        <p:txBody>
          <a:bodyPr wrap="square" lIns="0" tIns="0" rIns="0" bIns="0" rtlCol="0"/>
          <a:lstStyle/>
          <a:p>
            <a:endParaRPr sz="1800"/>
          </a:p>
        </p:txBody>
      </p:sp>
      <p:sp>
        <p:nvSpPr>
          <p:cNvPr id="136" name="object 136"/>
          <p:cNvSpPr/>
          <p:nvPr/>
        </p:nvSpPr>
        <p:spPr>
          <a:xfrm>
            <a:off x="5602072" y="4485905"/>
            <a:ext cx="431483" cy="432435"/>
          </a:xfrm>
          <a:custGeom>
            <a:avLst/>
            <a:gdLst/>
            <a:ahLst/>
            <a:cxnLst/>
            <a:rect l="l" t="t" r="r" b="b"/>
            <a:pathLst>
              <a:path w="575309" h="576579">
                <a:moveTo>
                  <a:pt x="0" y="0"/>
                </a:moveTo>
                <a:lnTo>
                  <a:pt x="574782" y="576565"/>
                </a:lnTo>
              </a:path>
            </a:pathLst>
          </a:custGeom>
          <a:ln w="6486">
            <a:solidFill>
              <a:srgbClr val="000000"/>
            </a:solidFill>
          </a:ln>
        </p:spPr>
        <p:txBody>
          <a:bodyPr wrap="square" lIns="0" tIns="0" rIns="0" bIns="0" rtlCol="0"/>
          <a:lstStyle/>
          <a:p>
            <a:endParaRPr sz="1800"/>
          </a:p>
        </p:txBody>
      </p:sp>
      <p:sp>
        <p:nvSpPr>
          <p:cNvPr id="137" name="object 137"/>
          <p:cNvSpPr/>
          <p:nvPr/>
        </p:nvSpPr>
        <p:spPr>
          <a:xfrm>
            <a:off x="5568195" y="4485905"/>
            <a:ext cx="426720" cy="432435"/>
          </a:xfrm>
          <a:custGeom>
            <a:avLst/>
            <a:gdLst/>
            <a:ahLst/>
            <a:cxnLst/>
            <a:rect l="l" t="t" r="r" b="b"/>
            <a:pathLst>
              <a:path w="568959" h="576579">
                <a:moveTo>
                  <a:pt x="0" y="0"/>
                </a:moveTo>
                <a:lnTo>
                  <a:pt x="568574" y="576565"/>
                </a:lnTo>
              </a:path>
            </a:pathLst>
          </a:custGeom>
          <a:ln w="6487">
            <a:solidFill>
              <a:srgbClr val="000000"/>
            </a:solidFill>
          </a:ln>
        </p:spPr>
        <p:txBody>
          <a:bodyPr wrap="square" lIns="0" tIns="0" rIns="0" bIns="0" rtlCol="0"/>
          <a:lstStyle/>
          <a:p>
            <a:endParaRPr sz="1800"/>
          </a:p>
        </p:txBody>
      </p:sp>
      <p:sp>
        <p:nvSpPr>
          <p:cNvPr id="138" name="object 138"/>
          <p:cNvSpPr/>
          <p:nvPr/>
        </p:nvSpPr>
        <p:spPr>
          <a:xfrm>
            <a:off x="5534528" y="4485905"/>
            <a:ext cx="426720" cy="432435"/>
          </a:xfrm>
          <a:custGeom>
            <a:avLst/>
            <a:gdLst/>
            <a:ahLst/>
            <a:cxnLst/>
            <a:rect l="l" t="t" r="r" b="b"/>
            <a:pathLst>
              <a:path w="568959" h="576579">
                <a:moveTo>
                  <a:pt x="0" y="0"/>
                </a:moveTo>
                <a:lnTo>
                  <a:pt x="568578" y="576565"/>
                </a:lnTo>
              </a:path>
            </a:pathLst>
          </a:custGeom>
          <a:ln w="6487">
            <a:solidFill>
              <a:srgbClr val="000000"/>
            </a:solidFill>
          </a:ln>
        </p:spPr>
        <p:txBody>
          <a:bodyPr wrap="square" lIns="0" tIns="0" rIns="0" bIns="0" rtlCol="0"/>
          <a:lstStyle/>
          <a:p>
            <a:endParaRPr sz="1800"/>
          </a:p>
        </p:txBody>
      </p:sp>
      <p:sp>
        <p:nvSpPr>
          <p:cNvPr id="139" name="object 139"/>
          <p:cNvSpPr/>
          <p:nvPr/>
        </p:nvSpPr>
        <p:spPr>
          <a:xfrm>
            <a:off x="5495963" y="4485905"/>
            <a:ext cx="431483" cy="432435"/>
          </a:xfrm>
          <a:custGeom>
            <a:avLst/>
            <a:gdLst/>
            <a:ahLst/>
            <a:cxnLst/>
            <a:rect l="l" t="t" r="r" b="b"/>
            <a:pathLst>
              <a:path w="575309" h="576579">
                <a:moveTo>
                  <a:pt x="0" y="0"/>
                </a:moveTo>
                <a:lnTo>
                  <a:pt x="574784" y="576565"/>
                </a:lnTo>
              </a:path>
            </a:pathLst>
          </a:custGeom>
          <a:ln w="6486">
            <a:solidFill>
              <a:srgbClr val="000000"/>
            </a:solidFill>
          </a:ln>
        </p:spPr>
        <p:txBody>
          <a:bodyPr wrap="square" lIns="0" tIns="0" rIns="0" bIns="0" rtlCol="0"/>
          <a:lstStyle/>
          <a:p>
            <a:endParaRPr sz="1800"/>
          </a:p>
        </p:txBody>
      </p:sp>
      <p:sp>
        <p:nvSpPr>
          <p:cNvPr id="140" name="object 140"/>
          <p:cNvSpPr/>
          <p:nvPr/>
        </p:nvSpPr>
        <p:spPr>
          <a:xfrm>
            <a:off x="5462086" y="4485905"/>
            <a:ext cx="426720" cy="432435"/>
          </a:xfrm>
          <a:custGeom>
            <a:avLst/>
            <a:gdLst/>
            <a:ahLst/>
            <a:cxnLst/>
            <a:rect l="l" t="t" r="r" b="b"/>
            <a:pathLst>
              <a:path w="568959" h="576579">
                <a:moveTo>
                  <a:pt x="0" y="0"/>
                </a:moveTo>
                <a:lnTo>
                  <a:pt x="568577" y="576565"/>
                </a:lnTo>
              </a:path>
            </a:pathLst>
          </a:custGeom>
          <a:ln w="6487">
            <a:solidFill>
              <a:srgbClr val="000000"/>
            </a:solidFill>
          </a:ln>
        </p:spPr>
        <p:txBody>
          <a:bodyPr wrap="square" lIns="0" tIns="0" rIns="0" bIns="0" rtlCol="0"/>
          <a:lstStyle/>
          <a:p>
            <a:endParaRPr sz="1800"/>
          </a:p>
        </p:txBody>
      </p:sp>
      <p:sp>
        <p:nvSpPr>
          <p:cNvPr id="141" name="object 141"/>
          <p:cNvSpPr/>
          <p:nvPr/>
        </p:nvSpPr>
        <p:spPr>
          <a:xfrm>
            <a:off x="5462086" y="4520115"/>
            <a:ext cx="392906" cy="398621"/>
          </a:xfrm>
          <a:custGeom>
            <a:avLst/>
            <a:gdLst/>
            <a:ahLst/>
            <a:cxnLst/>
            <a:rect l="l" t="t" r="r" b="b"/>
            <a:pathLst>
              <a:path w="523875" h="531495">
                <a:moveTo>
                  <a:pt x="0" y="0"/>
                </a:moveTo>
                <a:lnTo>
                  <a:pt x="523409" y="530952"/>
                </a:lnTo>
              </a:path>
            </a:pathLst>
          </a:custGeom>
          <a:ln w="6487">
            <a:solidFill>
              <a:srgbClr val="000000"/>
            </a:solidFill>
          </a:ln>
        </p:spPr>
        <p:txBody>
          <a:bodyPr wrap="square" lIns="0" tIns="0" rIns="0" bIns="0" rtlCol="0"/>
          <a:lstStyle/>
          <a:p>
            <a:endParaRPr sz="1800"/>
          </a:p>
        </p:txBody>
      </p:sp>
      <p:sp>
        <p:nvSpPr>
          <p:cNvPr id="142" name="object 142"/>
          <p:cNvSpPr/>
          <p:nvPr/>
        </p:nvSpPr>
        <p:spPr>
          <a:xfrm>
            <a:off x="5462086" y="4559374"/>
            <a:ext cx="359093" cy="359093"/>
          </a:xfrm>
          <a:custGeom>
            <a:avLst/>
            <a:gdLst/>
            <a:ahLst/>
            <a:cxnLst/>
            <a:rect l="l" t="t" r="r" b="b"/>
            <a:pathLst>
              <a:path w="478790" h="478789">
                <a:moveTo>
                  <a:pt x="0" y="0"/>
                </a:moveTo>
                <a:lnTo>
                  <a:pt x="478466" y="478605"/>
                </a:lnTo>
              </a:path>
            </a:pathLst>
          </a:custGeom>
          <a:ln w="6486">
            <a:solidFill>
              <a:srgbClr val="000000"/>
            </a:solidFill>
          </a:ln>
        </p:spPr>
        <p:txBody>
          <a:bodyPr wrap="square" lIns="0" tIns="0" rIns="0" bIns="0" rtlCol="0"/>
          <a:lstStyle/>
          <a:p>
            <a:endParaRPr sz="1800"/>
          </a:p>
        </p:txBody>
      </p:sp>
      <p:sp>
        <p:nvSpPr>
          <p:cNvPr id="143" name="object 143"/>
          <p:cNvSpPr/>
          <p:nvPr/>
        </p:nvSpPr>
        <p:spPr>
          <a:xfrm>
            <a:off x="5462086" y="4593584"/>
            <a:ext cx="320516" cy="324803"/>
          </a:xfrm>
          <a:custGeom>
            <a:avLst/>
            <a:gdLst/>
            <a:ahLst/>
            <a:cxnLst/>
            <a:rect l="l" t="t" r="r" b="b"/>
            <a:pathLst>
              <a:path w="427354" h="433070">
                <a:moveTo>
                  <a:pt x="0" y="0"/>
                </a:moveTo>
                <a:lnTo>
                  <a:pt x="427099" y="432992"/>
                </a:lnTo>
              </a:path>
            </a:pathLst>
          </a:custGeom>
          <a:ln w="6487">
            <a:solidFill>
              <a:srgbClr val="000000"/>
            </a:solidFill>
          </a:ln>
        </p:spPr>
        <p:txBody>
          <a:bodyPr wrap="square" lIns="0" tIns="0" rIns="0" bIns="0" rtlCol="0"/>
          <a:lstStyle/>
          <a:p>
            <a:endParaRPr sz="1800"/>
          </a:p>
        </p:txBody>
      </p:sp>
      <p:sp>
        <p:nvSpPr>
          <p:cNvPr id="144" name="object 144"/>
          <p:cNvSpPr/>
          <p:nvPr/>
        </p:nvSpPr>
        <p:spPr>
          <a:xfrm>
            <a:off x="5462086" y="4627803"/>
            <a:ext cx="286703" cy="290989"/>
          </a:xfrm>
          <a:custGeom>
            <a:avLst/>
            <a:gdLst/>
            <a:ahLst/>
            <a:cxnLst/>
            <a:rect l="l" t="t" r="r" b="b"/>
            <a:pathLst>
              <a:path w="382270" h="387985">
                <a:moveTo>
                  <a:pt x="0" y="0"/>
                </a:moveTo>
                <a:lnTo>
                  <a:pt x="381932" y="387368"/>
                </a:lnTo>
              </a:path>
            </a:pathLst>
          </a:custGeom>
          <a:ln w="6487">
            <a:solidFill>
              <a:srgbClr val="000000"/>
            </a:solidFill>
          </a:ln>
        </p:spPr>
        <p:txBody>
          <a:bodyPr wrap="square" lIns="0" tIns="0" rIns="0" bIns="0" rtlCol="0"/>
          <a:lstStyle/>
          <a:p>
            <a:endParaRPr sz="1800"/>
          </a:p>
        </p:txBody>
      </p:sp>
      <p:sp>
        <p:nvSpPr>
          <p:cNvPr id="145" name="object 145"/>
          <p:cNvSpPr/>
          <p:nvPr/>
        </p:nvSpPr>
        <p:spPr>
          <a:xfrm>
            <a:off x="5462086" y="4667063"/>
            <a:ext cx="252889" cy="251460"/>
          </a:xfrm>
          <a:custGeom>
            <a:avLst/>
            <a:gdLst/>
            <a:ahLst/>
            <a:cxnLst/>
            <a:rect l="l" t="t" r="r" b="b"/>
            <a:pathLst>
              <a:path w="337184" h="335279">
                <a:moveTo>
                  <a:pt x="0" y="0"/>
                </a:moveTo>
                <a:lnTo>
                  <a:pt x="336683" y="335021"/>
                </a:lnTo>
              </a:path>
            </a:pathLst>
          </a:custGeom>
          <a:ln w="6486">
            <a:solidFill>
              <a:srgbClr val="000000"/>
            </a:solidFill>
          </a:ln>
        </p:spPr>
        <p:txBody>
          <a:bodyPr wrap="square" lIns="0" tIns="0" rIns="0" bIns="0" rtlCol="0"/>
          <a:lstStyle/>
          <a:p>
            <a:endParaRPr sz="1800"/>
          </a:p>
        </p:txBody>
      </p:sp>
      <p:sp>
        <p:nvSpPr>
          <p:cNvPr id="146" name="object 146"/>
          <p:cNvSpPr/>
          <p:nvPr/>
        </p:nvSpPr>
        <p:spPr>
          <a:xfrm>
            <a:off x="5462086" y="4701272"/>
            <a:ext cx="214313" cy="217170"/>
          </a:xfrm>
          <a:custGeom>
            <a:avLst/>
            <a:gdLst/>
            <a:ahLst/>
            <a:cxnLst/>
            <a:rect l="l" t="t" r="r" b="b"/>
            <a:pathLst>
              <a:path w="285750" h="289560">
                <a:moveTo>
                  <a:pt x="0" y="0"/>
                </a:moveTo>
                <a:lnTo>
                  <a:pt x="285341" y="289408"/>
                </a:lnTo>
              </a:path>
            </a:pathLst>
          </a:custGeom>
          <a:ln w="6487">
            <a:solidFill>
              <a:srgbClr val="000000"/>
            </a:solidFill>
          </a:ln>
        </p:spPr>
        <p:txBody>
          <a:bodyPr wrap="square" lIns="0" tIns="0" rIns="0" bIns="0" rtlCol="0"/>
          <a:lstStyle/>
          <a:p>
            <a:endParaRPr sz="1800"/>
          </a:p>
        </p:txBody>
      </p:sp>
      <p:sp>
        <p:nvSpPr>
          <p:cNvPr id="147" name="object 147"/>
          <p:cNvSpPr/>
          <p:nvPr/>
        </p:nvSpPr>
        <p:spPr>
          <a:xfrm>
            <a:off x="5459653" y="4733057"/>
            <a:ext cx="185207" cy="187704"/>
          </a:xfrm>
          <a:prstGeom prst="rect">
            <a:avLst/>
          </a:prstGeom>
          <a:blipFill>
            <a:blip r:embed="rId4" cstate="print"/>
            <a:stretch>
              <a:fillRect/>
            </a:stretch>
          </a:blipFill>
        </p:spPr>
        <p:txBody>
          <a:bodyPr wrap="square" lIns="0" tIns="0" rIns="0" bIns="0" rtlCol="0"/>
          <a:lstStyle/>
          <a:p>
            <a:endParaRPr sz="1800"/>
          </a:p>
        </p:txBody>
      </p:sp>
      <p:sp>
        <p:nvSpPr>
          <p:cNvPr id="148" name="object 148"/>
          <p:cNvSpPr/>
          <p:nvPr/>
        </p:nvSpPr>
        <p:spPr>
          <a:xfrm>
            <a:off x="5462086" y="4485905"/>
            <a:ext cx="967740" cy="432435"/>
          </a:xfrm>
          <a:custGeom>
            <a:avLst/>
            <a:gdLst/>
            <a:ahLst/>
            <a:cxnLst/>
            <a:rect l="l" t="t" r="r" b="b"/>
            <a:pathLst>
              <a:path w="1290320" h="576579">
                <a:moveTo>
                  <a:pt x="0" y="576565"/>
                </a:moveTo>
                <a:lnTo>
                  <a:pt x="0" y="0"/>
                </a:lnTo>
                <a:lnTo>
                  <a:pt x="1289704" y="0"/>
                </a:lnTo>
              </a:path>
            </a:pathLst>
          </a:custGeom>
          <a:ln w="6455">
            <a:solidFill>
              <a:srgbClr val="000000"/>
            </a:solidFill>
          </a:ln>
        </p:spPr>
        <p:txBody>
          <a:bodyPr wrap="square" lIns="0" tIns="0" rIns="0" bIns="0" rtlCol="0"/>
          <a:lstStyle/>
          <a:p>
            <a:endParaRPr sz="1800"/>
          </a:p>
        </p:txBody>
      </p:sp>
      <p:sp>
        <p:nvSpPr>
          <p:cNvPr id="149" name="object 149"/>
          <p:cNvSpPr txBox="1"/>
          <p:nvPr/>
        </p:nvSpPr>
        <p:spPr>
          <a:xfrm>
            <a:off x="5675215" y="4565126"/>
            <a:ext cx="440531" cy="199639"/>
          </a:xfrm>
          <a:prstGeom prst="rect">
            <a:avLst/>
          </a:prstGeom>
        </p:spPr>
        <p:txBody>
          <a:bodyPr vert="horz" wrap="square" lIns="0" tIns="9049" rIns="0" bIns="0" rtlCol="0">
            <a:spAutoFit/>
          </a:bodyPr>
          <a:lstStyle/>
          <a:p>
            <a:pPr marL="9525">
              <a:spcBef>
                <a:spcPts val="71"/>
              </a:spcBef>
            </a:pPr>
            <a:r>
              <a:rPr sz="1238" b="1" spc="-75" dirty="0">
                <a:latin typeface="Arial"/>
                <a:cs typeface="Arial"/>
              </a:rPr>
              <a:t>T</a:t>
            </a:r>
            <a:r>
              <a:rPr sz="1238" b="1" spc="4" dirty="0">
                <a:latin typeface="Arial"/>
                <a:cs typeface="Arial"/>
              </a:rPr>
              <a:t>r</a:t>
            </a:r>
            <a:r>
              <a:rPr sz="1238" b="1" spc="-8" dirty="0">
                <a:latin typeface="Arial"/>
                <a:cs typeface="Arial"/>
              </a:rPr>
              <a:t>a</a:t>
            </a:r>
            <a:r>
              <a:rPr sz="1238" b="1" dirty="0">
                <a:latin typeface="Arial"/>
                <a:cs typeface="Arial"/>
              </a:rPr>
              <a:t>n</a:t>
            </a:r>
            <a:r>
              <a:rPr sz="1238" b="1" spc="4" dirty="0">
                <a:latin typeface="Arial"/>
                <a:cs typeface="Arial"/>
              </a:rPr>
              <a:t>s</a:t>
            </a:r>
            <a:endParaRPr sz="1238">
              <a:latin typeface="Arial"/>
              <a:cs typeface="Arial"/>
            </a:endParaRPr>
          </a:p>
        </p:txBody>
      </p:sp>
      <p:sp>
        <p:nvSpPr>
          <p:cNvPr id="150" name="object 150"/>
          <p:cNvSpPr txBox="1"/>
          <p:nvPr/>
        </p:nvSpPr>
        <p:spPr>
          <a:xfrm>
            <a:off x="6090263" y="4697176"/>
            <a:ext cx="116205" cy="121732"/>
          </a:xfrm>
          <a:prstGeom prst="rect">
            <a:avLst/>
          </a:prstGeom>
        </p:spPr>
        <p:txBody>
          <a:bodyPr vert="horz" wrap="square" lIns="0" tIns="11906" rIns="0" bIns="0" rtlCol="0">
            <a:spAutoFit/>
          </a:bodyPr>
          <a:lstStyle/>
          <a:p>
            <a:pPr marL="9525">
              <a:spcBef>
                <a:spcPts val="94"/>
              </a:spcBef>
            </a:pPr>
            <a:r>
              <a:rPr sz="713" b="1" spc="-19" dirty="0">
                <a:latin typeface="Arial"/>
                <a:cs typeface="Arial"/>
              </a:rPr>
              <a:t>13</a:t>
            </a:r>
            <a:endParaRPr sz="713">
              <a:latin typeface="Arial"/>
              <a:cs typeface="Arial"/>
            </a:endParaRPr>
          </a:p>
        </p:txBody>
      </p:sp>
      <p:sp>
        <p:nvSpPr>
          <p:cNvPr id="151" name="object 151"/>
          <p:cNvSpPr/>
          <p:nvPr/>
        </p:nvSpPr>
        <p:spPr>
          <a:xfrm>
            <a:off x="1901952" y="3549016"/>
            <a:ext cx="61436" cy="1431131"/>
          </a:xfrm>
          <a:custGeom>
            <a:avLst/>
            <a:gdLst/>
            <a:ahLst/>
            <a:cxnLst/>
            <a:rect l="l" t="t" r="r" b="b"/>
            <a:pathLst>
              <a:path w="81914" h="1908175">
                <a:moveTo>
                  <a:pt x="7874" y="0"/>
                </a:moveTo>
                <a:lnTo>
                  <a:pt x="0" y="0"/>
                </a:lnTo>
                <a:lnTo>
                  <a:pt x="0" y="141350"/>
                </a:lnTo>
                <a:lnTo>
                  <a:pt x="4190" y="141350"/>
                </a:lnTo>
                <a:lnTo>
                  <a:pt x="7238" y="141731"/>
                </a:lnTo>
                <a:lnTo>
                  <a:pt x="17906" y="153415"/>
                </a:lnTo>
                <a:lnTo>
                  <a:pt x="18922" y="155447"/>
                </a:lnTo>
                <a:lnTo>
                  <a:pt x="19557" y="157733"/>
                </a:lnTo>
                <a:lnTo>
                  <a:pt x="20193" y="160273"/>
                </a:lnTo>
                <a:lnTo>
                  <a:pt x="20955" y="162940"/>
                </a:lnTo>
                <a:lnTo>
                  <a:pt x="21208" y="165861"/>
                </a:lnTo>
                <a:lnTo>
                  <a:pt x="21843" y="168782"/>
                </a:lnTo>
                <a:lnTo>
                  <a:pt x="22478" y="172084"/>
                </a:lnTo>
                <a:lnTo>
                  <a:pt x="22859" y="175640"/>
                </a:lnTo>
                <a:lnTo>
                  <a:pt x="23240" y="179577"/>
                </a:lnTo>
                <a:lnTo>
                  <a:pt x="23875" y="183895"/>
                </a:lnTo>
                <a:lnTo>
                  <a:pt x="24511" y="192658"/>
                </a:lnTo>
                <a:lnTo>
                  <a:pt x="25526" y="202818"/>
                </a:lnTo>
                <a:lnTo>
                  <a:pt x="26162" y="213867"/>
                </a:lnTo>
                <a:lnTo>
                  <a:pt x="26415" y="225678"/>
                </a:lnTo>
                <a:lnTo>
                  <a:pt x="27050" y="238759"/>
                </a:lnTo>
                <a:lnTo>
                  <a:pt x="27812" y="270001"/>
                </a:lnTo>
                <a:lnTo>
                  <a:pt x="28458" y="325881"/>
                </a:lnTo>
                <a:lnTo>
                  <a:pt x="30352" y="505205"/>
                </a:lnTo>
                <a:lnTo>
                  <a:pt x="30733" y="607694"/>
                </a:lnTo>
                <a:lnTo>
                  <a:pt x="31408" y="655700"/>
                </a:lnTo>
                <a:lnTo>
                  <a:pt x="32003" y="694308"/>
                </a:lnTo>
                <a:lnTo>
                  <a:pt x="33908" y="764793"/>
                </a:lnTo>
                <a:lnTo>
                  <a:pt x="36956" y="819022"/>
                </a:lnTo>
                <a:lnTo>
                  <a:pt x="40541" y="863345"/>
                </a:lnTo>
                <a:lnTo>
                  <a:pt x="45338" y="902588"/>
                </a:lnTo>
                <a:lnTo>
                  <a:pt x="54863" y="953261"/>
                </a:lnTo>
                <a:lnTo>
                  <a:pt x="58419" y="967866"/>
                </a:lnTo>
                <a:lnTo>
                  <a:pt x="56133" y="976375"/>
                </a:lnTo>
                <a:lnTo>
                  <a:pt x="53593" y="985519"/>
                </a:lnTo>
                <a:lnTo>
                  <a:pt x="51307" y="995298"/>
                </a:lnTo>
                <a:lnTo>
                  <a:pt x="49275" y="1006093"/>
                </a:lnTo>
                <a:lnTo>
                  <a:pt x="46989" y="1017523"/>
                </a:lnTo>
                <a:lnTo>
                  <a:pt x="45338" y="1029588"/>
                </a:lnTo>
                <a:lnTo>
                  <a:pt x="43433" y="1042669"/>
                </a:lnTo>
                <a:lnTo>
                  <a:pt x="41782" y="1056385"/>
                </a:lnTo>
                <a:lnTo>
                  <a:pt x="40131" y="1071371"/>
                </a:lnTo>
                <a:lnTo>
                  <a:pt x="38862" y="1087373"/>
                </a:lnTo>
                <a:lnTo>
                  <a:pt x="37591" y="1104772"/>
                </a:lnTo>
                <a:lnTo>
                  <a:pt x="36194" y="1123314"/>
                </a:lnTo>
                <a:lnTo>
                  <a:pt x="35306" y="1143634"/>
                </a:lnTo>
                <a:lnTo>
                  <a:pt x="34175" y="1167383"/>
                </a:lnTo>
                <a:lnTo>
                  <a:pt x="33274" y="1187322"/>
                </a:lnTo>
                <a:lnTo>
                  <a:pt x="32638" y="1211452"/>
                </a:lnTo>
                <a:lnTo>
                  <a:pt x="32000" y="1233677"/>
                </a:lnTo>
                <a:lnTo>
                  <a:pt x="31609" y="1263141"/>
                </a:lnTo>
                <a:lnTo>
                  <a:pt x="30987" y="1336928"/>
                </a:lnTo>
                <a:lnTo>
                  <a:pt x="30352" y="1561845"/>
                </a:lnTo>
                <a:lnTo>
                  <a:pt x="30352" y="1593214"/>
                </a:lnTo>
                <a:lnTo>
                  <a:pt x="30099" y="1621662"/>
                </a:lnTo>
                <a:lnTo>
                  <a:pt x="29082" y="1669288"/>
                </a:lnTo>
                <a:lnTo>
                  <a:pt x="27050" y="1712721"/>
                </a:lnTo>
                <a:lnTo>
                  <a:pt x="26796" y="1718944"/>
                </a:lnTo>
                <a:lnTo>
                  <a:pt x="26162" y="1724914"/>
                </a:lnTo>
                <a:lnTo>
                  <a:pt x="25526" y="1729739"/>
                </a:lnTo>
                <a:lnTo>
                  <a:pt x="24764" y="1734311"/>
                </a:lnTo>
                <a:lnTo>
                  <a:pt x="23494" y="1742185"/>
                </a:lnTo>
                <a:lnTo>
                  <a:pt x="22478" y="1745741"/>
                </a:lnTo>
                <a:lnTo>
                  <a:pt x="21589" y="1749043"/>
                </a:lnTo>
                <a:lnTo>
                  <a:pt x="20574" y="1752218"/>
                </a:lnTo>
                <a:lnTo>
                  <a:pt x="19557" y="1754885"/>
                </a:lnTo>
                <a:lnTo>
                  <a:pt x="18287" y="1757171"/>
                </a:lnTo>
                <a:lnTo>
                  <a:pt x="16001" y="1761363"/>
                </a:lnTo>
                <a:lnTo>
                  <a:pt x="13081" y="1764029"/>
                </a:lnTo>
                <a:lnTo>
                  <a:pt x="10159" y="1765934"/>
                </a:lnTo>
                <a:lnTo>
                  <a:pt x="6476" y="1766696"/>
                </a:lnTo>
                <a:lnTo>
                  <a:pt x="2286" y="1766696"/>
                </a:lnTo>
                <a:lnTo>
                  <a:pt x="2286" y="1907666"/>
                </a:lnTo>
                <a:lnTo>
                  <a:pt x="10159" y="1907666"/>
                </a:lnTo>
                <a:lnTo>
                  <a:pt x="13334" y="1907413"/>
                </a:lnTo>
                <a:lnTo>
                  <a:pt x="35306" y="1874773"/>
                </a:lnTo>
                <a:lnTo>
                  <a:pt x="37211" y="1867534"/>
                </a:lnTo>
                <a:lnTo>
                  <a:pt x="38862" y="1859406"/>
                </a:lnTo>
                <a:lnTo>
                  <a:pt x="40512" y="1850263"/>
                </a:lnTo>
                <a:lnTo>
                  <a:pt x="41782" y="1840483"/>
                </a:lnTo>
                <a:lnTo>
                  <a:pt x="43052" y="1829689"/>
                </a:lnTo>
                <a:lnTo>
                  <a:pt x="44450" y="1818258"/>
                </a:lnTo>
                <a:lnTo>
                  <a:pt x="48640" y="1765045"/>
                </a:lnTo>
                <a:lnTo>
                  <a:pt x="50672" y="1724914"/>
                </a:lnTo>
                <a:lnTo>
                  <a:pt x="52196" y="1680464"/>
                </a:lnTo>
                <a:lnTo>
                  <a:pt x="52958" y="1656968"/>
                </a:lnTo>
                <a:lnTo>
                  <a:pt x="53593" y="1567814"/>
                </a:lnTo>
                <a:lnTo>
                  <a:pt x="53847" y="1417954"/>
                </a:lnTo>
                <a:lnTo>
                  <a:pt x="53847" y="1333372"/>
                </a:lnTo>
                <a:lnTo>
                  <a:pt x="54504" y="1261490"/>
                </a:lnTo>
                <a:lnTo>
                  <a:pt x="54870" y="1233423"/>
                </a:lnTo>
                <a:lnTo>
                  <a:pt x="55499" y="1207896"/>
                </a:lnTo>
                <a:lnTo>
                  <a:pt x="55880" y="1186052"/>
                </a:lnTo>
                <a:lnTo>
                  <a:pt x="56514" y="1167383"/>
                </a:lnTo>
                <a:lnTo>
                  <a:pt x="57531" y="1151381"/>
                </a:lnTo>
                <a:lnTo>
                  <a:pt x="58165" y="1136395"/>
                </a:lnTo>
                <a:lnTo>
                  <a:pt x="59055" y="1122298"/>
                </a:lnTo>
                <a:lnTo>
                  <a:pt x="60451" y="1109344"/>
                </a:lnTo>
                <a:lnTo>
                  <a:pt x="61340" y="1097533"/>
                </a:lnTo>
                <a:lnTo>
                  <a:pt x="62991" y="1086484"/>
                </a:lnTo>
                <a:lnTo>
                  <a:pt x="64388" y="1076324"/>
                </a:lnTo>
                <a:lnTo>
                  <a:pt x="65912" y="1067561"/>
                </a:lnTo>
                <a:lnTo>
                  <a:pt x="81914" y="1031620"/>
                </a:lnTo>
                <a:lnTo>
                  <a:pt x="81914" y="890142"/>
                </a:lnTo>
                <a:lnTo>
                  <a:pt x="69595" y="870203"/>
                </a:lnTo>
                <a:lnTo>
                  <a:pt x="67563" y="863345"/>
                </a:lnTo>
                <a:lnTo>
                  <a:pt x="61721" y="825245"/>
                </a:lnTo>
                <a:lnTo>
                  <a:pt x="58419" y="785367"/>
                </a:lnTo>
                <a:lnTo>
                  <a:pt x="56133" y="734694"/>
                </a:lnTo>
                <a:lnTo>
                  <a:pt x="54228" y="655700"/>
                </a:lnTo>
                <a:lnTo>
                  <a:pt x="53212" y="584580"/>
                </a:lnTo>
                <a:lnTo>
                  <a:pt x="51297" y="324865"/>
                </a:lnTo>
                <a:lnTo>
                  <a:pt x="50672" y="263524"/>
                </a:lnTo>
                <a:lnTo>
                  <a:pt x="49656" y="217804"/>
                </a:lnTo>
                <a:lnTo>
                  <a:pt x="48331" y="179577"/>
                </a:lnTo>
                <a:lnTo>
                  <a:pt x="45719" y="130301"/>
                </a:lnTo>
                <a:lnTo>
                  <a:pt x="41528" y="84962"/>
                </a:lnTo>
                <a:lnTo>
                  <a:pt x="40131" y="74802"/>
                </a:lnTo>
                <a:lnTo>
                  <a:pt x="39243" y="65277"/>
                </a:lnTo>
                <a:lnTo>
                  <a:pt x="37591" y="56514"/>
                </a:lnTo>
                <a:lnTo>
                  <a:pt x="36194" y="48386"/>
                </a:lnTo>
                <a:lnTo>
                  <a:pt x="34670" y="40766"/>
                </a:lnTo>
                <a:lnTo>
                  <a:pt x="20574" y="5206"/>
                </a:lnTo>
                <a:lnTo>
                  <a:pt x="11049" y="380"/>
                </a:lnTo>
                <a:lnTo>
                  <a:pt x="7874" y="0"/>
                </a:lnTo>
                <a:close/>
              </a:path>
            </a:pathLst>
          </a:custGeom>
          <a:solidFill>
            <a:srgbClr val="000000"/>
          </a:solidFill>
        </p:spPr>
        <p:txBody>
          <a:bodyPr wrap="square" lIns="0" tIns="0" rIns="0" bIns="0" rtlCol="0"/>
          <a:lstStyle/>
          <a:p>
            <a:endParaRPr sz="1800"/>
          </a:p>
        </p:txBody>
      </p:sp>
      <p:sp>
        <p:nvSpPr>
          <p:cNvPr id="152" name="object 152"/>
          <p:cNvSpPr txBox="1"/>
          <p:nvPr/>
        </p:nvSpPr>
        <p:spPr>
          <a:xfrm>
            <a:off x="1985200" y="4078033"/>
            <a:ext cx="119063" cy="177036"/>
          </a:xfrm>
          <a:prstGeom prst="rect">
            <a:avLst/>
          </a:prstGeom>
        </p:spPr>
        <p:txBody>
          <a:bodyPr vert="horz" wrap="square" lIns="0" tIns="9525" rIns="0" bIns="0" rtlCol="0">
            <a:spAutoFit/>
          </a:bodyPr>
          <a:lstStyle/>
          <a:p>
            <a:pPr marL="9525">
              <a:spcBef>
                <a:spcPts val="75"/>
              </a:spcBef>
            </a:pPr>
            <a:r>
              <a:rPr sz="1088" i="1" dirty="0">
                <a:latin typeface="Arial"/>
                <a:cs typeface="Arial"/>
              </a:rPr>
              <a:t>H</a:t>
            </a:r>
            <a:endParaRPr sz="1088">
              <a:latin typeface="Arial"/>
              <a:cs typeface="Arial"/>
            </a:endParaRPr>
          </a:p>
        </p:txBody>
      </p:sp>
      <p:sp>
        <p:nvSpPr>
          <p:cNvPr id="153" name="object 153"/>
          <p:cNvSpPr/>
          <p:nvPr/>
        </p:nvSpPr>
        <p:spPr>
          <a:xfrm>
            <a:off x="2130551" y="3768471"/>
            <a:ext cx="274320" cy="502444"/>
          </a:xfrm>
          <a:custGeom>
            <a:avLst/>
            <a:gdLst/>
            <a:ahLst/>
            <a:cxnLst/>
            <a:rect l="l" t="t" r="r" b="b"/>
            <a:pathLst>
              <a:path w="365760" h="669925">
                <a:moveTo>
                  <a:pt x="176530" y="656717"/>
                </a:moveTo>
                <a:lnTo>
                  <a:pt x="0" y="656717"/>
                </a:lnTo>
                <a:lnTo>
                  <a:pt x="0" y="669417"/>
                </a:lnTo>
                <a:lnTo>
                  <a:pt x="186436" y="669417"/>
                </a:lnTo>
                <a:lnTo>
                  <a:pt x="189230" y="666623"/>
                </a:lnTo>
                <a:lnTo>
                  <a:pt x="189230" y="663067"/>
                </a:lnTo>
                <a:lnTo>
                  <a:pt x="176530" y="663067"/>
                </a:lnTo>
                <a:lnTo>
                  <a:pt x="176530" y="656717"/>
                </a:lnTo>
                <a:close/>
              </a:path>
              <a:path w="365760" h="669925">
                <a:moveTo>
                  <a:pt x="289559" y="31750"/>
                </a:moveTo>
                <a:lnTo>
                  <a:pt x="179450" y="31750"/>
                </a:lnTo>
                <a:lnTo>
                  <a:pt x="176530" y="34544"/>
                </a:lnTo>
                <a:lnTo>
                  <a:pt x="176530" y="663067"/>
                </a:lnTo>
                <a:lnTo>
                  <a:pt x="182880" y="656717"/>
                </a:lnTo>
                <a:lnTo>
                  <a:pt x="189230" y="656717"/>
                </a:lnTo>
                <a:lnTo>
                  <a:pt x="189230" y="44450"/>
                </a:lnTo>
                <a:lnTo>
                  <a:pt x="182880" y="44450"/>
                </a:lnTo>
                <a:lnTo>
                  <a:pt x="189230" y="38100"/>
                </a:lnTo>
                <a:lnTo>
                  <a:pt x="289559" y="38100"/>
                </a:lnTo>
                <a:lnTo>
                  <a:pt x="289559" y="31750"/>
                </a:lnTo>
                <a:close/>
              </a:path>
              <a:path w="365760" h="669925">
                <a:moveTo>
                  <a:pt x="189230" y="656717"/>
                </a:moveTo>
                <a:lnTo>
                  <a:pt x="182880" y="656717"/>
                </a:lnTo>
                <a:lnTo>
                  <a:pt x="176530" y="663067"/>
                </a:lnTo>
                <a:lnTo>
                  <a:pt x="189230" y="663067"/>
                </a:lnTo>
                <a:lnTo>
                  <a:pt x="189230" y="656717"/>
                </a:lnTo>
                <a:close/>
              </a:path>
              <a:path w="365760" h="669925">
                <a:moveTo>
                  <a:pt x="289559" y="0"/>
                </a:moveTo>
                <a:lnTo>
                  <a:pt x="289559" y="76200"/>
                </a:lnTo>
                <a:lnTo>
                  <a:pt x="353059" y="44450"/>
                </a:lnTo>
                <a:lnTo>
                  <a:pt x="302259" y="44450"/>
                </a:lnTo>
                <a:lnTo>
                  <a:pt x="302259" y="31750"/>
                </a:lnTo>
                <a:lnTo>
                  <a:pt x="353059" y="31750"/>
                </a:lnTo>
                <a:lnTo>
                  <a:pt x="289559" y="0"/>
                </a:lnTo>
                <a:close/>
              </a:path>
              <a:path w="365760" h="669925">
                <a:moveTo>
                  <a:pt x="189230" y="38100"/>
                </a:moveTo>
                <a:lnTo>
                  <a:pt x="182880" y="44450"/>
                </a:lnTo>
                <a:lnTo>
                  <a:pt x="189230" y="44450"/>
                </a:lnTo>
                <a:lnTo>
                  <a:pt x="189230" y="38100"/>
                </a:lnTo>
                <a:close/>
              </a:path>
              <a:path w="365760" h="669925">
                <a:moveTo>
                  <a:pt x="289559" y="38100"/>
                </a:moveTo>
                <a:lnTo>
                  <a:pt x="189230" y="38100"/>
                </a:lnTo>
                <a:lnTo>
                  <a:pt x="189230" y="44450"/>
                </a:lnTo>
                <a:lnTo>
                  <a:pt x="289559" y="44450"/>
                </a:lnTo>
                <a:lnTo>
                  <a:pt x="289559" y="38100"/>
                </a:lnTo>
                <a:close/>
              </a:path>
              <a:path w="365760" h="669925">
                <a:moveTo>
                  <a:pt x="353059" y="31750"/>
                </a:moveTo>
                <a:lnTo>
                  <a:pt x="302259" y="31750"/>
                </a:lnTo>
                <a:lnTo>
                  <a:pt x="302259" y="44450"/>
                </a:lnTo>
                <a:lnTo>
                  <a:pt x="353059" y="44450"/>
                </a:lnTo>
                <a:lnTo>
                  <a:pt x="365759" y="38100"/>
                </a:lnTo>
                <a:lnTo>
                  <a:pt x="353059" y="31750"/>
                </a:lnTo>
                <a:close/>
              </a:path>
            </a:pathLst>
          </a:custGeom>
          <a:solidFill>
            <a:srgbClr val="808080"/>
          </a:solidFill>
        </p:spPr>
        <p:txBody>
          <a:bodyPr wrap="square" lIns="0" tIns="0" rIns="0" bIns="0" rtlCol="0"/>
          <a:lstStyle/>
          <a:p>
            <a:endParaRPr sz="1800"/>
          </a:p>
        </p:txBody>
      </p:sp>
      <p:sp>
        <p:nvSpPr>
          <p:cNvPr id="154" name="object 154"/>
          <p:cNvSpPr txBox="1"/>
          <p:nvPr/>
        </p:nvSpPr>
        <p:spPr>
          <a:xfrm>
            <a:off x="1660207" y="3976592"/>
            <a:ext cx="149543" cy="197170"/>
          </a:xfrm>
          <a:prstGeom prst="rect">
            <a:avLst/>
          </a:prstGeom>
        </p:spPr>
        <p:txBody>
          <a:bodyPr vert="horz" wrap="square" lIns="0" tIns="12383" rIns="0" bIns="0" rtlCol="0">
            <a:spAutoFit/>
          </a:bodyPr>
          <a:lstStyle/>
          <a:p>
            <a:pPr marL="9525">
              <a:spcBef>
                <a:spcPts val="98"/>
              </a:spcBef>
            </a:pPr>
            <a:r>
              <a:rPr sz="1200" dirty="0">
                <a:latin typeface="Arial"/>
                <a:cs typeface="Arial"/>
              </a:rPr>
              <a:t>...</a:t>
            </a:r>
            <a:endParaRPr sz="1200">
              <a:latin typeface="Arial"/>
              <a:cs typeface="Arial"/>
            </a:endParaRPr>
          </a:p>
        </p:txBody>
      </p:sp>
      <p:sp>
        <p:nvSpPr>
          <p:cNvPr id="155" name="object 155"/>
          <p:cNvSpPr/>
          <p:nvPr/>
        </p:nvSpPr>
        <p:spPr>
          <a:xfrm>
            <a:off x="6483097" y="3549016"/>
            <a:ext cx="61436" cy="1431131"/>
          </a:xfrm>
          <a:custGeom>
            <a:avLst/>
            <a:gdLst/>
            <a:ahLst/>
            <a:cxnLst/>
            <a:rect l="l" t="t" r="r" b="b"/>
            <a:pathLst>
              <a:path w="81915" h="1908175">
                <a:moveTo>
                  <a:pt x="7874" y="0"/>
                </a:moveTo>
                <a:lnTo>
                  <a:pt x="0" y="0"/>
                </a:lnTo>
                <a:lnTo>
                  <a:pt x="0" y="141350"/>
                </a:lnTo>
                <a:lnTo>
                  <a:pt x="4191" y="141350"/>
                </a:lnTo>
                <a:lnTo>
                  <a:pt x="7239" y="141731"/>
                </a:lnTo>
                <a:lnTo>
                  <a:pt x="17906" y="153415"/>
                </a:lnTo>
                <a:lnTo>
                  <a:pt x="18923" y="155447"/>
                </a:lnTo>
                <a:lnTo>
                  <a:pt x="19557" y="157733"/>
                </a:lnTo>
                <a:lnTo>
                  <a:pt x="20193" y="160273"/>
                </a:lnTo>
                <a:lnTo>
                  <a:pt x="20954" y="162940"/>
                </a:lnTo>
                <a:lnTo>
                  <a:pt x="21208" y="165861"/>
                </a:lnTo>
                <a:lnTo>
                  <a:pt x="21844" y="168782"/>
                </a:lnTo>
                <a:lnTo>
                  <a:pt x="22478" y="172084"/>
                </a:lnTo>
                <a:lnTo>
                  <a:pt x="22860" y="175640"/>
                </a:lnTo>
                <a:lnTo>
                  <a:pt x="23241" y="179577"/>
                </a:lnTo>
                <a:lnTo>
                  <a:pt x="23875" y="183895"/>
                </a:lnTo>
                <a:lnTo>
                  <a:pt x="24511" y="192658"/>
                </a:lnTo>
                <a:lnTo>
                  <a:pt x="25526" y="202818"/>
                </a:lnTo>
                <a:lnTo>
                  <a:pt x="26162" y="213867"/>
                </a:lnTo>
                <a:lnTo>
                  <a:pt x="26416" y="225678"/>
                </a:lnTo>
                <a:lnTo>
                  <a:pt x="27050" y="238759"/>
                </a:lnTo>
                <a:lnTo>
                  <a:pt x="27813" y="270001"/>
                </a:lnTo>
                <a:lnTo>
                  <a:pt x="28458" y="325881"/>
                </a:lnTo>
                <a:lnTo>
                  <a:pt x="30352" y="505205"/>
                </a:lnTo>
                <a:lnTo>
                  <a:pt x="30733" y="607694"/>
                </a:lnTo>
                <a:lnTo>
                  <a:pt x="31408" y="655700"/>
                </a:lnTo>
                <a:lnTo>
                  <a:pt x="32003" y="694308"/>
                </a:lnTo>
                <a:lnTo>
                  <a:pt x="33908" y="764793"/>
                </a:lnTo>
                <a:lnTo>
                  <a:pt x="36956" y="819022"/>
                </a:lnTo>
                <a:lnTo>
                  <a:pt x="40541" y="863345"/>
                </a:lnTo>
                <a:lnTo>
                  <a:pt x="45339" y="902588"/>
                </a:lnTo>
                <a:lnTo>
                  <a:pt x="54864" y="953261"/>
                </a:lnTo>
                <a:lnTo>
                  <a:pt x="58420" y="967866"/>
                </a:lnTo>
                <a:lnTo>
                  <a:pt x="56133" y="976375"/>
                </a:lnTo>
                <a:lnTo>
                  <a:pt x="53594" y="985519"/>
                </a:lnTo>
                <a:lnTo>
                  <a:pt x="51307" y="995298"/>
                </a:lnTo>
                <a:lnTo>
                  <a:pt x="49275" y="1006093"/>
                </a:lnTo>
                <a:lnTo>
                  <a:pt x="46990" y="1017523"/>
                </a:lnTo>
                <a:lnTo>
                  <a:pt x="45339" y="1029588"/>
                </a:lnTo>
                <a:lnTo>
                  <a:pt x="43433" y="1042669"/>
                </a:lnTo>
                <a:lnTo>
                  <a:pt x="41782" y="1056385"/>
                </a:lnTo>
                <a:lnTo>
                  <a:pt x="40131" y="1071371"/>
                </a:lnTo>
                <a:lnTo>
                  <a:pt x="38862" y="1087373"/>
                </a:lnTo>
                <a:lnTo>
                  <a:pt x="37592" y="1104772"/>
                </a:lnTo>
                <a:lnTo>
                  <a:pt x="36195" y="1123314"/>
                </a:lnTo>
                <a:lnTo>
                  <a:pt x="35305" y="1143634"/>
                </a:lnTo>
                <a:lnTo>
                  <a:pt x="34175" y="1167383"/>
                </a:lnTo>
                <a:lnTo>
                  <a:pt x="33274" y="1187322"/>
                </a:lnTo>
                <a:lnTo>
                  <a:pt x="32639" y="1211452"/>
                </a:lnTo>
                <a:lnTo>
                  <a:pt x="32000" y="1233677"/>
                </a:lnTo>
                <a:lnTo>
                  <a:pt x="31609" y="1263141"/>
                </a:lnTo>
                <a:lnTo>
                  <a:pt x="30988" y="1336928"/>
                </a:lnTo>
                <a:lnTo>
                  <a:pt x="30352" y="1561845"/>
                </a:lnTo>
                <a:lnTo>
                  <a:pt x="30352" y="1593214"/>
                </a:lnTo>
                <a:lnTo>
                  <a:pt x="30099" y="1621662"/>
                </a:lnTo>
                <a:lnTo>
                  <a:pt x="29082" y="1669288"/>
                </a:lnTo>
                <a:lnTo>
                  <a:pt x="27050" y="1712721"/>
                </a:lnTo>
                <a:lnTo>
                  <a:pt x="26797" y="1718944"/>
                </a:lnTo>
                <a:lnTo>
                  <a:pt x="26162" y="1724914"/>
                </a:lnTo>
                <a:lnTo>
                  <a:pt x="25526" y="1729739"/>
                </a:lnTo>
                <a:lnTo>
                  <a:pt x="24765" y="1734311"/>
                </a:lnTo>
                <a:lnTo>
                  <a:pt x="23495" y="1742185"/>
                </a:lnTo>
                <a:lnTo>
                  <a:pt x="22478" y="1745741"/>
                </a:lnTo>
                <a:lnTo>
                  <a:pt x="21590" y="1749043"/>
                </a:lnTo>
                <a:lnTo>
                  <a:pt x="20574" y="1752218"/>
                </a:lnTo>
                <a:lnTo>
                  <a:pt x="19557" y="1754885"/>
                </a:lnTo>
                <a:lnTo>
                  <a:pt x="18288" y="1757171"/>
                </a:lnTo>
                <a:lnTo>
                  <a:pt x="16001" y="1761363"/>
                </a:lnTo>
                <a:lnTo>
                  <a:pt x="13080" y="1764029"/>
                </a:lnTo>
                <a:lnTo>
                  <a:pt x="10160" y="1765934"/>
                </a:lnTo>
                <a:lnTo>
                  <a:pt x="6476" y="1766696"/>
                </a:lnTo>
                <a:lnTo>
                  <a:pt x="2286" y="1766696"/>
                </a:lnTo>
                <a:lnTo>
                  <a:pt x="2286" y="1907666"/>
                </a:lnTo>
                <a:lnTo>
                  <a:pt x="10160" y="1907666"/>
                </a:lnTo>
                <a:lnTo>
                  <a:pt x="13335" y="1907413"/>
                </a:lnTo>
                <a:lnTo>
                  <a:pt x="35305" y="1874773"/>
                </a:lnTo>
                <a:lnTo>
                  <a:pt x="37211" y="1867534"/>
                </a:lnTo>
                <a:lnTo>
                  <a:pt x="38862" y="1859406"/>
                </a:lnTo>
                <a:lnTo>
                  <a:pt x="40513" y="1850263"/>
                </a:lnTo>
                <a:lnTo>
                  <a:pt x="41782" y="1840483"/>
                </a:lnTo>
                <a:lnTo>
                  <a:pt x="43052" y="1829689"/>
                </a:lnTo>
                <a:lnTo>
                  <a:pt x="44450" y="1818258"/>
                </a:lnTo>
                <a:lnTo>
                  <a:pt x="48641" y="1765045"/>
                </a:lnTo>
                <a:lnTo>
                  <a:pt x="50673" y="1724914"/>
                </a:lnTo>
                <a:lnTo>
                  <a:pt x="52197" y="1680464"/>
                </a:lnTo>
                <a:lnTo>
                  <a:pt x="52958" y="1656968"/>
                </a:lnTo>
                <a:lnTo>
                  <a:pt x="53594" y="1567814"/>
                </a:lnTo>
                <a:lnTo>
                  <a:pt x="53848" y="1417954"/>
                </a:lnTo>
                <a:lnTo>
                  <a:pt x="53848" y="1333372"/>
                </a:lnTo>
                <a:lnTo>
                  <a:pt x="54504" y="1261490"/>
                </a:lnTo>
                <a:lnTo>
                  <a:pt x="54870" y="1233423"/>
                </a:lnTo>
                <a:lnTo>
                  <a:pt x="55499" y="1207896"/>
                </a:lnTo>
                <a:lnTo>
                  <a:pt x="55879" y="1186052"/>
                </a:lnTo>
                <a:lnTo>
                  <a:pt x="56515" y="1167383"/>
                </a:lnTo>
                <a:lnTo>
                  <a:pt x="57530" y="1151381"/>
                </a:lnTo>
                <a:lnTo>
                  <a:pt x="58166" y="1136395"/>
                </a:lnTo>
                <a:lnTo>
                  <a:pt x="59054" y="1122298"/>
                </a:lnTo>
                <a:lnTo>
                  <a:pt x="60451" y="1109344"/>
                </a:lnTo>
                <a:lnTo>
                  <a:pt x="61341" y="1097533"/>
                </a:lnTo>
                <a:lnTo>
                  <a:pt x="62992" y="1086484"/>
                </a:lnTo>
                <a:lnTo>
                  <a:pt x="64389" y="1076324"/>
                </a:lnTo>
                <a:lnTo>
                  <a:pt x="65913" y="1067561"/>
                </a:lnTo>
                <a:lnTo>
                  <a:pt x="81915" y="1031620"/>
                </a:lnTo>
                <a:lnTo>
                  <a:pt x="81915" y="890142"/>
                </a:lnTo>
                <a:lnTo>
                  <a:pt x="69596" y="870203"/>
                </a:lnTo>
                <a:lnTo>
                  <a:pt x="67564" y="863345"/>
                </a:lnTo>
                <a:lnTo>
                  <a:pt x="61722" y="825245"/>
                </a:lnTo>
                <a:lnTo>
                  <a:pt x="58420" y="785367"/>
                </a:lnTo>
                <a:lnTo>
                  <a:pt x="56133" y="734694"/>
                </a:lnTo>
                <a:lnTo>
                  <a:pt x="54228" y="655700"/>
                </a:lnTo>
                <a:lnTo>
                  <a:pt x="53213" y="584580"/>
                </a:lnTo>
                <a:lnTo>
                  <a:pt x="51297" y="324865"/>
                </a:lnTo>
                <a:lnTo>
                  <a:pt x="50673" y="263524"/>
                </a:lnTo>
                <a:lnTo>
                  <a:pt x="49656" y="217804"/>
                </a:lnTo>
                <a:lnTo>
                  <a:pt x="48331" y="179577"/>
                </a:lnTo>
                <a:lnTo>
                  <a:pt x="45720" y="130301"/>
                </a:lnTo>
                <a:lnTo>
                  <a:pt x="41528" y="84962"/>
                </a:lnTo>
                <a:lnTo>
                  <a:pt x="40131" y="74802"/>
                </a:lnTo>
                <a:lnTo>
                  <a:pt x="39243" y="65277"/>
                </a:lnTo>
                <a:lnTo>
                  <a:pt x="37592" y="56514"/>
                </a:lnTo>
                <a:lnTo>
                  <a:pt x="36195" y="48386"/>
                </a:lnTo>
                <a:lnTo>
                  <a:pt x="34671" y="40766"/>
                </a:lnTo>
                <a:lnTo>
                  <a:pt x="20574" y="5206"/>
                </a:lnTo>
                <a:lnTo>
                  <a:pt x="11049" y="380"/>
                </a:lnTo>
                <a:lnTo>
                  <a:pt x="7874" y="0"/>
                </a:lnTo>
                <a:close/>
              </a:path>
            </a:pathLst>
          </a:custGeom>
          <a:solidFill>
            <a:srgbClr val="000000"/>
          </a:solidFill>
        </p:spPr>
        <p:txBody>
          <a:bodyPr wrap="square" lIns="0" tIns="0" rIns="0" bIns="0" rtlCol="0"/>
          <a:lstStyle/>
          <a:p>
            <a:endParaRPr sz="1800"/>
          </a:p>
        </p:txBody>
      </p:sp>
      <p:sp>
        <p:nvSpPr>
          <p:cNvPr id="156" name="object 156"/>
          <p:cNvSpPr txBox="1"/>
          <p:nvPr/>
        </p:nvSpPr>
        <p:spPr>
          <a:xfrm>
            <a:off x="6566629" y="4078033"/>
            <a:ext cx="119063" cy="177036"/>
          </a:xfrm>
          <a:prstGeom prst="rect">
            <a:avLst/>
          </a:prstGeom>
        </p:spPr>
        <p:txBody>
          <a:bodyPr vert="horz" wrap="square" lIns="0" tIns="9525" rIns="0" bIns="0" rtlCol="0">
            <a:spAutoFit/>
          </a:bodyPr>
          <a:lstStyle/>
          <a:p>
            <a:pPr marL="9525">
              <a:spcBef>
                <a:spcPts val="75"/>
              </a:spcBef>
            </a:pPr>
            <a:r>
              <a:rPr sz="1088" i="1" dirty="0">
                <a:latin typeface="Arial"/>
                <a:cs typeface="Arial"/>
              </a:rPr>
              <a:t>H</a:t>
            </a:r>
            <a:endParaRPr sz="1088">
              <a:latin typeface="Arial"/>
              <a:cs typeface="Arial"/>
            </a:endParaRPr>
          </a:p>
        </p:txBody>
      </p:sp>
      <p:sp>
        <p:nvSpPr>
          <p:cNvPr id="157" name="object 157"/>
          <p:cNvSpPr/>
          <p:nvPr/>
        </p:nvSpPr>
        <p:spPr>
          <a:xfrm>
            <a:off x="6710553" y="3768471"/>
            <a:ext cx="274320" cy="502444"/>
          </a:xfrm>
          <a:custGeom>
            <a:avLst/>
            <a:gdLst/>
            <a:ahLst/>
            <a:cxnLst/>
            <a:rect l="l" t="t" r="r" b="b"/>
            <a:pathLst>
              <a:path w="365759" h="669925">
                <a:moveTo>
                  <a:pt x="176529" y="656717"/>
                </a:moveTo>
                <a:lnTo>
                  <a:pt x="0" y="656717"/>
                </a:lnTo>
                <a:lnTo>
                  <a:pt x="0" y="669417"/>
                </a:lnTo>
                <a:lnTo>
                  <a:pt x="186436" y="669417"/>
                </a:lnTo>
                <a:lnTo>
                  <a:pt x="189229" y="666623"/>
                </a:lnTo>
                <a:lnTo>
                  <a:pt x="189229" y="663067"/>
                </a:lnTo>
                <a:lnTo>
                  <a:pt x="176529" y="663067"/>
                </a:lnTo>
                <a:lnTo>
                  <a:pt x="176529" y="656717"/>
                </a:lnTo>
                <a:close/>
              </a:path>
              <a:path w="365759" h="669925">
                <a:moveTo>
                  <a:pt x="289560" y="31750"/>
                </a:moveTo>
                <a:lnTo>
                  <a:pt x="179450" y="31750"/>
                </a:lnTo>
                <a:lnTo>
                  <a:pt x="176529" y="34544"/>
                </a:lnTo>
                <a:lnTo>
                  <a:pt x="176529" y="663067"/>
                </a:lnTo>
                <a:lnTo>
                  <a:pt x="182879" y="656717"/>
                </a:lnTo>
                <a:lnTo>
                  <a:pt x="189229" y="656717"/>
                </a:lnTo>
                <a:lnTo>
                  <a:pt x="189229" y="44450"/>
                </a:lnTo>
                <a:lnTo>
                  <a:pt x="182879" y="44450"/>
                </a:lnTo>
                <a:lnTo>
                  <a:pt x="189229" y="38100"/>
                </a:lnTo>
                <a:lnTo>
                  <a:pt x="289560" y="38100"/>
                </a:lnTo>
                <a:lnTo>
                  <a:pt x="289560" y="31750"/>
                </a:lnTo>
                <a:close/>
              </a:path>
              <a:path w="365759" h="669925">
                <a:moveTo>
                  <a:pt x="189229" y="656717"/>
                </a:moveTo>
                <a:lnTo>
                  <a:pt x="182879" y="656717"/>
                </a:lnTo>
                <a:lnTo>
                  <a:pt x="176529" y="663067"/>
                </a:lnTo>
                <a:lnTo>
                  <a:pt x="189229" y="663067"/>
                </a:lnTo>
                <a:lnTo>
                  <a:pt x="189229" y="656717"/>
                </a:lnTo>
                <a:close/>
              </a:path>
              <a:path w="365759" h="669925">
                <a:moveTo>
                  <a:pt x="289560" y="0"/>
                </a:moveTo>
                <a:lnTo>
                  <a:pt x="289560" y="76200"/>
                </a:lnTo>
                <a:lnTo>
                  <a:pt x="353060" y="44450"/>
                </a:lnTo>
                <a:lnTo>
                  <a:pt x="302260" y="44450"/>
                </a:lnTo>
                <a:lnTo>
                  <a:pt x="302260" y="31750"/>
                </a:lnTo>
                <a:lnTo>
                  <a:pt x="353060" y="31750"/>
                </a:lnTo>
                <a:lnTo>
                  <a:pt x="289560" y="0"/>
                </a:lnTo>
                <a:close/>
              </a:path>
              <a:path w="365759" h="669925">
                <a:moveTo>
                  <a:pt x="189229" y="38100"/>
                </a:moveTo>
                <a:lnTo>
                  <a:pt x="182879" y="44450"/>
                </a:lnTo>
                <a:lnTo>
                  <a:pt x="189229" y="44450"/>
                </a:lnTo>
                <a:lnTo>
                  <a:pt x="189229" y="38100"/>
                </a:lnTo>
                <a:close/>
              </a:path>
              <a:path w="365759" h="669925">
                <a:moveTo>
                  <a:pt x="289560" y="38100"/>
                </a:moveTo>
                <a:lnTo>
                  <a:pt x="189229" y="38100"/>
                </a:lnTo>
                <a:lnTo>
                  <a:pt x="189229" y="44450"/>
                </a:lnTo>
                <a:lnTo>
                  <a:pt x="289560" y="44450"/>
                </a:lnTo>
                <a:lnTo>
                  <a:pt x="289560" y="38100"/>
                </a:lnTo>
                <a:close/>
              </a:path>
              <a:path w="365759" h="669925">
                <a:moveTo>
                  <a:pt x="353060" y="31750"/>
                </a:moveTo>
                <a:lnTo>
                  <a:pt x="302260" y="31750"/>
                </a:lnTo>
                <a:lnTo>
                  <a:pt x="302260" y="44450"/>
                </a:lnTo>
                <a:lnTo>
                  <a:pt x="353060" y="44450"/>
                </a:lnTo>
                <a:lnTo>
                  <a:pt x="365760" y="38100"/>
                </a:lnTo>
                <a:lnTo>
                  <a:pt x="353060" y="31750"/>
                </a:lnTo>
                <a:close/>
              </a:path>
            </a:pathLst>
          </a:custGeom>
          <a:solidFill>
            <a:srgbClr val="808080"/>
          </a:solidFill>
        </p:spPr>
        <p:txBody>
          <a:bodyPr wrap="square" lIns="0" tIns="0" rIns="0" bIns="0" rtlCol="0"/>
          <a:lstStyle/>
          <a:p>
            <a:endParaRPr sz="1800"/>
          </a:p>
        </p:txBody>
      </p:sp>
      <p:sp>
        <p:nvSpPr>
          <p:cNvPr id="158" name="object 158"/>
          <p:cNvSpPr txBox="1"/>
          <p:nvPr/>
        </p:nvSpPr>
        <p:spPr>
          <a:xfrm>
            <a:off x="7148893" y="3964686"/>
            <a:ext cx="149543" cy="197170"/>
          </a:xfrm>
          <a:prstGeom prst="rect">
            <a:avLst/>
          </a:prstGeom>
        </p:spPr>
        <p:txBody>
          <a:bodyPr vert="horz" wrap="square" lIns="0" tIns="12383" rIns="0" bIns="0" rtlCol="0">
            <a:spAutoFit/>
          </a:bodyPr>
          <a:lstStyle/>
          <a:p>
            <a:pPr marL="9525">
              <a:spcBef>
                <a:spcPts val="98"/>
              </a:spcBef>
            </a:pPr>
            <a:r>
              <a:rPr sz="1200" dirty="0">
                <a:latin typeface="Arial"/>
                <a:cs typeface="Arial"/>
              </a:rPr>
              <a:t>...</a:t>
            </a:r>
            <a:endParaRPr sz="1200">
              <a:latin typeface="Arial"/>
              <a:cs typeface="Arial"/>
            </a:endParaRPr>
          </a:p>
        </p:txBody>
      </p:sp>
      <p:sp>
        <p:nvSpPr>
          <p:cNvPr id="159" name="object 159"/>
          <p:cNvSpPr/>
          <p:nvPr/>
        </p:nvSpPr>
        <p:spPr>
          <a:xfrm>
            <a:off x="1453895" y="1921383"/>
            <a:ext cx="1182053" cy="2256473"/>
          </a:xfrm>
          <a:custGeom>
            <a:avLst/>
            <a:gdLst/>
            <a:ahLst/>
            <a:cxnLst/>
            <a:rect l="l" t="t" r="r" b="b"/>
            <a:pathLst>
              <a:path w="1576070" h="3008629">
                <a:moveTo>
                  <a:pt x="1313180" y="1327403"/>
                </a:moveTo>
                <a:lnTo>
                  <a:pt x="919226" y="1327403"/>
                </a:lnTo>
                <a:lnTo>
                  <a:pt x="1377950" y="3008375"/>
                </a:lnTo>
                <a:lnTo>
                  <a:pt x="1313180" y="1327403"/>
                </a:lnTo>
                <a:close/>
              </a:path>
              <a:path w="1576070" h="3008629">
                <a:moveTo>
                  <a:pt x="1354582" y="0"/>
                </a:moveTo>
                <a:lnTo>
                  <a:pt x="221234" y="0"/>
                </a:lnTo>
                <a:lnTo>
                  <a:pt x="176650" y="4495"/>
                </a:lnTo>
                <a:lnTo>
                  <a:pt x="135124" y="17387"/>
                </a:lnTo>
                <a:lnTo>
                  <a:pt x="97544" y="37785"/>
                </a:lnTo>
                <a:lnTo>
                  <a:pt x="64801" y="64801"/>
                </a:lnTo>
                <a:lnTo>
                  <a:pt x="37785" y="97544"/>
                </a:lnTo>
                <a:lnTo>
                  <a:pt x="17387" y="135124"/>
                </a:lnTo>
                <a:lnTo>
                  <a:pt x="4495" y="176650"/>
                </a:lnTo>
                <a:lnTo>
                  <a:pt x="0" y="221233"/>
                </a:lnTo>
                <a:lnTo>
                  <a:pt x="0" y="1106169"/>
                </a:lnTo>
                <a:lnTo>
                  <a:pt x="4495" y="1150753"/>
                </a:lnTo>
                <a:lnTo>
                  <a:pt x="17387" y="1192279"/>
                </a:lnTo>
                <a:lnTo>
                  <a:pt x="37785" y="1229859"/>
                </a:lnTo>
                <a:lnTo>
                  <a:pt x="64801" y="1262602"/>
                </a:lnTo>
                <a:lnTo>
                  <a:pt x="97544" y="1289618"/>
                </a:lnTo>
                <a:lnTo>
                  <a:pt x="135124" y="1310016"/>
                </a:lnTo>
                <a:lnTo>
                  <a:pt x="176650" y="1322908"/>
                </a:lnTo>
                <a:lnTo>
                  <a:pt x="221234" y="1327403"/>
                </a:lnTo>
                <a:lnTo>
                  <a:pt x="1354582" y="1327403"/>
                </a:lnTo>
                <a:lnTo>
                  <a:pt x="1399165" y="1322908"/>
                </a:lnTo>
                <a:lnTo>
                  <a:pt x="1440691" y="1310016"/>
                </a:lnTo>
                <a:lnTo>
                  <a:pt x="1478271" y="1289618"/>
                </a:lnTo>
                <a:lnTo>
                  <a:pt x="1511014" y="1262602"/>
                </a:lnTo>
                <a:lnTo>
                  <a:pt x="1538030" y="1229859"/>
                </a:lnTo>
                <a:lnTo>
                  <a:pt x="1558428" y="1192279"/>
                </a:lnTo>
                <a:lnTo>
                  <a:pt x="1571320" y="1150753"/>
                </a:lnTo>
                <a:lnTo>
                  <a:pt x="1575816" y="1106169"/>
                </a:lnTo>
                <a:lnTo>
                  <a:pt x="1575816" y="221233"/>
                </a:lnTo>
                <a:lnTo>
                  <a:pt x="1571320" y="176650"/>
                </a:lnTo>
                <a:lnTo>
                  <a:pt x="1558428" y="135124"/>
                </a:lnTo>
                <a:lnTo>
                  <a:pt x="1538030" y="97544"/>
                </a:lnTo>
                <a:lnTo>
                  <a:pt x="1511014" y="64801"/>
                </a:lnTo>
                <a:lnTo>
                  <a:pt x="1478271" y="37785"/>
                </a:lnTo>
                <a:lnTo>
                  <a:pt x="1440691" y="17387"/>
                </a:lnTo>
                <a:lnTo>
                  <a:pt x="1399165" y="4495"/>
                </a:lnTo>
                <a:lnTo>
                  <a:pt x="1354582" y="0"/>
                </a:lnTo>
                <a:close/>
              </a:path>
            </a:pathLst>
          </a:custGeom>
          <a:solidFill>
            <a:srgbClr val="FFFF66"/>
          </a:solidFill>
        </p:spPr>
        <p:txBody>
          <a:bodyPr wrap="square" lIns="0" tIns="0" rIns="0" bIns="0" rtlCol="0"/>
          <a:lstStyle/>
          <a:p>
            <a:endParaRPr sz="1800"/>
          </a:p>
        </p:txBody>
      </p:sp>
      <p:sp>
        <p:nvSpPr>
          <p:cNvPr id="160" name="object 160"/>
          <p:cNvSpPr/>
          <p:nvPr/>
        </p:nvSpPr>
        <p:spPr>
          <a:xfrm>
            <a:off x="1453895" y="1921383"/>
            <a:ext cx="1182053" cy="2256473"/>
          </a:xfrm>
          <a:custGeom>
            <a:avLst/>
            <a:gdLst/>
            <a:ahLst/>
            <a:cxnLst/>
            <a:rect l="l" t="t" r="r" b="b"/>
            <a:pathLst>
              <a:path w="1576070" h="3008629">
                <a:moveTo>
                  <a:pt x="0" y="221233"/>
                </a:moveTo>
                <a:lnTo>
                  <a:pt x="4495" y="176650"/>
                </a:lnTo>
                <a:lnTo>
                  <a:pt x="17387" y="135124"/>
                </a:lnTo>
                <a:lnTo>
                  <a:pt x="37785" y="97544"/>
                </a:lnTo>
                <a:lnTo>
                  <a:pt x="64801" y="64801"/>
                </a:lnTo>
                <a:lnTo>
                  <a:pt x="97544" y="37785"/>
                </a:lnTo>
                <a:lnTo>
                  <a:pt x="135124" y="17387"/>
                </a:lnTo>
                <a:lnTo>
                  <a:pt x="176650" y="4495"/>
                </a:lnTo>
                <a:lnTo>
                  <a:pt x="221234" y="0"/>
                </a:lnTo>
                <a:lnTo>
                  <a:pt x="919226" y="0"/>
                </a:lnTo>
                <a:lnTo>
                  <a:pt x="1313180" y="0"/>
                </a:lnTo>
                <a:lnTo>
                  <a:pt x="1354582" y="0"/>
                </a:lnTo>
                <a:lnTo>
                  <a:pt x="1399165" y="4495"/>
                </a:lnTo>
                <a:lnTo>
                  <a:pt x="1440691" y="17387"/>
                </a:lnTo>
                <a:lnTo>
                  <a:pt x="1478271" y="37785"/>
                </a:lnTo>
                <a:lnTo>
                  <a:pt x="1511014" y="64801"/>
                </a:lnTo>
                <a:lnTo>
                  <a:pt x="1538030" y="97544"/>
                </a:lnTo>
                <a:lnTo>
                  <a:pt x="1558428" y="135124"/>
                </a:lnTo>
                <a:lnTo>
                  <a:pt x="1571320" y="176650"/>
                </a:lnTo>
                <a:lnTo>
                  <a:pt x="1575816" y="221233"/>
                </a:lnTo>
                <a:lnTo>
                  <a:pt x="1575816" y="774318"/>
                </a:lnTo>
                <a:lnTo>
                  <a:pt x="1575816" y="1106169"/>
                </a:lnTo>
                <a:lnTo>
                  <a:pt x="1571320" y="1150753"/>
                </a:lnTo>
                <a:lnTo>
                  <a:pt x="1558428" y="1192279"/>
                </a:lnTo>
                <a:lnTo>
                  <a:pt x="1538030" y="1229859"/>
                </a:lnTo>
                <a:lnTo>
                  <a:pt x="1511014" y="1262602"/>
                </a:lnTo>
                <a:lnTo>
                  <a:pt x="1478271" y="1289618"/>
                </a:lnTo>
                <a:lnTo>
                  <a:pt x="1440691" y="1310016"/>
                </a:lnTo>
                <a:lnTo>
                  <a:pt x="1399165" y="1322908"/>
                </a:lnTo>
                <a:lnTo>
                  <a:pt x="1354582" y="1327403"/>
                </a:lnTo>
                <a:lnTo>
                  <a:pt x="1313180" y="1327403"/>
                </a:lnTo>
                <a:lnTo>
                  <a:pt x="1377950" y="3008375"/>
                </a:lnTo>
                <a:lnTo>
                  <a:pt x="919226" y="1327403"/>
                </a:lnTo>
                <a:lnTo>
                  <a:pt x="221234" y="1327403"/>
                </a:lnTo>
                <a:lnTo>
                  <a:pt x="176650" y="1322908"/>
                </a:lnTo>
                <a:lnTo>
                  <a:pt x="135124" y="1310016"/>
                </a:lnTo>
                <a:lnTo>
                  <a:pt x="97544" y="1289618"/>
                </a:lnTo>
                <a:lnTo>
                  <a:pt x="64801" y="1262602"/>
                </a:lnTo>
                <a:lnTo>
                  <a:pt x="37785" y="1229859"/>
                </a:lnTo>
                <a:lnTo>
                  <a:pt x="17387" y="1192279"/>
                </a:lnTo>
                <a:lnTo>
                  <a:pt x="4495" y="1150753"/>
                </a:lnTo>
                <a:lnTo>
                  <a:pt x="0" y="1106169"/>
                </a:lnTo>
                <a:lnTo>
                  <a:pt x="0" y="774318"/>
                </a:lnTo>
                <a:lnTo>
                  <a:pt x="0" y="221233"/>
                </a:lnTo>
                <a:close/>
              </a:path>
            </a:pathLst>
          </a:custGeom>
          <a:ln w="9144">
            <a:solidFill>
              <a:srgbClr val="808080"/>
            </a:solidFill>
          </a:ln>
        </p:spPr>
        <p:txBody>
          <a:bodyPr wrap="square" lIns="0" tIns="0" rIns="0" bIns="0" rtlCol="0"/>
          <a:lstStyle/>
          <a:p>
            <a:endParaRPr sz="1800"/>
          </a:p>
        </p:txBody>
      </p:sp>
      <p:sp>
        <p:nvSpPr>
          <p:cNvPr id="161" name="object 161"/>
          <p:cNvSpPr txBox="1"/>
          <p:nvPr/>
        </p:nvSpPr>
        <p:spPr>
          <a:xfrm>
            <a:off x="1602772" y="2224088"/>
            <a:ext cx="841058" cy="372474"/>
          </a:xfrm>
          <a:prstGeom prst="rect">
            <a:avLst/>
          </a:prstGeom>
        </p:spPr>
        <p:txBody>
          <a:bodyPr vert="horz" wrap="square" lIns="0" tIns="7620" rIns="0" bIns="0" rtlCol="0">
            <a:spAutoFit/>
          </a:bodyPr>
          <a:lstStyle/>
          <a:p>
            <a:pPr marL="168116" marR="3810" indent="-159068">
              <a:lnSpc>
                <a:spcPct val="102499"/>
              </a:lnSpc>
              <a:spcBef>
                <a:spcPts val="60"/>
              </a:spcBef>
            </a:pPr>
            <a:r>
              <a:rPr sz="1200" spc="8" dirty="0">
                <a:latin typeface="Arial"/>
                <a:cs typeface="Arial"/>
              </a:rPr>
              <a:t>Choose</a:t>
            </a:r>
            <a:r>
              <a:rPr sz="1200" spc="-49" dirty="0">
                <a:latin typeface="Arial"/>
                <a:cs typeface="Arial"/>
              </a:rPr>
              <a:t> </a:t>
            </a:r>
            <a:r>
              <a:rPr sz="1200" spc="4" dirty="0">
                <a:latin typeface="Arial"/>
                <a:cs typeface="Arial"/>
              </a:rPr>
              <a:t>this  value....</a:t>
            </a:r>
            <a:endParaRPr sz="1200">
              <a:latin typeface="Arial"/>
              <a:cs typeface="Arial"/>
            </a:endParaRPr>
          </a:p>
        </p:txBody>
      </p:sp>
      <p:sp>
        <p:nvSpPr>
          <p:cNvPr id="162" name="object 162"/>
          <p:cNvSpPr/>
          <p:nvPr/>
        </p:nvSpPr>
        <p:spPr>
          <a:xfrm>
            <a:off x="4630484" y="2039112"/>
            <a:ext cx="1676876" cy="1628775"/>
          </a:xfrm>
          <a:custGeom>
            <a:avLst/>
            <a:gdLst/>
            <a:ahLst/>
            <a:cxnLst/>
            <a:rect l="l" t="t" r="r" b="b"/>
            <a:pathLst>
              <a:path w="2235834" h="2171700">
                <a:moveTo>
                  <a:pt x="1364233" y="1078992"/>
                </a:moveTo>
                <a:lnTo>
                  <a:pt x="990853" y="1078992"/>
                </a:lnTo>
                <a:lnTo>
                  <a:pt x="0" y="2171319"/>
                </a:lnTo>
                <a:lnTo>
                  <a:pt x="1364233" y="1078992"/>
                </a:lnTo>
                <a:close/>
              </a:path>
              <a:path w="2235834" h="2171700">
                <a:moveTo>
                  <a:pt x="2055622" y="0"/>
                </a:moveTo>
                <a:lnTo>
                  <a:pt x="921766" y="0"/>
                </a:lnTo>
                <a:lnTo>
                  <a:pt x="873961" y="6424"/>
                </a:lnTo>
                <a:lnTo>
                  <a:pt x="831003" y="24553"/>
                </a:lnTo>
                <a:lnTo>
                  <a:pt x="794607" y="52673"/>
                </a:lnTo>
                <a:lnTo>
                  <a:pt x="766487" y="89069"/>
                </a:lnTo>
                <a:lnTo>
                  <a:pt x="748358" y="132027"/>
                </a:lnTo>
                <a:lnTo>
                  <a:pt x="741933" y="179832"/>
                </a:lnTo>
                <a:lnTo>
                  <a:pt x="741933" y="899160"/>
                </a:lnTo>
                <a:lnTo>
                  <a:pt x="748358" y="946964"/>
                </a:lnTo>
                <a:lnTo>
                  <a:pt x="766487" y="989922"/>
                </a:lnTo>
                <a:lnTo>
                  <a:pt x="794607" y="1026318"/>
                </a:lnTo>
                <a:lnTo>
                  <a:pt x="831003" y="1054438"/>
                </a:lnTo>
                <a:lnTo>
                  <a:pt x="873961" y="1072567"/>
                </a:lnTo>
                <a:lnTo>
                  <a:pt x="921766" y="1078992"/>
                </a:lnTo>
                <a:lnTo>
                  <a:pt x="2055622" y="1078992"/>
                </a:lnTo>
                <a:lnTo>
                  <a:pt x="2103426" y="1072567"/>
                </a:lnTo>
                <a:lnTo>
                  <a:pt x="2146384" y="1054438"/>
                </a:lnTo>
                <a:lnTo>
                  <a:pt x="2182780" y="1026318"/>
                </a:lnTo>
                <a:lnTo>
                  <a:pt x="2210900" y="989922"/>
                </a:lnTo>
                <a:lnTo>
                  <a:pt x="2229029" y="946964"/>
                </a:lnTo>
                <a:lnTo>
                  <a:pt x="2235454" y="899160"/>
                </a:lnTo>
                <a:lnTo>
                  <a:pt x="2235454" y="179832"/>
                </a:lnTo>
                <a:lnTo>
                  <a:pt x="2229029" y="132027"/>
                </a:lnTo>
                <a:lnTo>
                  <a:pt x="2210900" y="89069"/>
                </a:lnTo>
                <a:lnTo>
                  <a:pt x="2182780" y="52673"/>
                </a:lnTo>
                <a:lnTo>
                  <a:pt x="2146384" y="24553"/>
                </a:lnTo>
                <a:lnTo>
                  <a:pt x="2103426" y="6424"/>
                </a:lnTo>
                <a:lnTo>
                  <a:pt x="2055622" y="0"/>
                </a:lnTo>
                <a:close/>
              </a:path>
            </a:pathLst>
          </a:custGeom>
          <a:solidFill>
            <a:srgbClr val="00FFFF"/>
          </a:solidFill>
        </p:spPr>
        <p:txBody>
          <a:bodyPr wrap="square" lIns="0" tIns="0" rIns="0" bIns="0" rtlCol="0"/>
          <a:lstStyle/>
          <a:p>
            <a:endParaRPr sz="1800"/>
          </a:p>
        </p:txBody>
      </p:sp>
      <p:sp>
        <p:nvSpPr>
          <p:cNvPr id="163" name="object 163"/>
          <p:cNvSpPr/>
          <p:nvPr/>
        </p:nvSpPr>
        <p:spPr>
          <a:xfrm>
            <a:off x="4630484" y="2039112"/>
            <a:ext cx="1676876" cy="1628775"/>
          </a:xfrm>
          <a:custGeom>
            <a:avLst/>
            <a:gdLst/>
            <a:ahLst/>
            <a:cxnLst/>
            <a:rect l="l" t="t" r="r" b="b"/>
            <a:pathLst>
              <a:path w="2235834" h="2171700">
                <a:moveTo>
                  <a:pt x="741933" y="179832"/>
                </a:moveTo>
                <a:lnTo>
                  <a:pt x="748358" y="132027"/>
                </a:lnTo>
                <a:lnTo>
                  <a:pt x="766487" y="89069"/>
                </a:lnTo>
                <a:lnTo>
                  <a:pt x="794607" y="52673"/>
                </a:lnTo>
                <a:lnTo>
                  <a:pt x="831003" y="24553"/>
                </a:lnTo>
                <a:lnTo>
                  <a:pt x="873961" y="6424"/>
                </a:lnTo>
                <a:lnTo>
                  <a:pt x="921766" y="0"/>
                </a:lnTo>
                <a:lnTo>
                  <a:pt x="990853" y="0"/>
                </a:lnTo>
                <a:lnTo>
                  <a:pt x="1364233" y="0"/>
                </a:lnTo>
                <a:lnTo>
                  <a:pt x="2055622" y="0"/>
                </a:lnTo>
                <a:lnTo>
                  <a:pt x="2103426" y="6424"/>
                </a:lnTo>
                <a:lnTo>
                  <a:pt x="2146384" y="24553"/>
                </a:lnTo>
                <a:lnTo>
                  <a:pt x="2182780" y="52673"/>
                </a:lnTo>
                <a:lnTo>
                  <a:pt x="2210900" y="89069"/>
                </a:lnTo>
                <a:lnTo>
                  <a:pt x="2229029" y="132027"/>
                </a:lnTo>
                <a:lnTo>
                  <a:pt x="2235454" y="179832"/>
                </a:lnTo>
                <a:lnTo>
                  <a:pt x="2235454" y="629412"/>
                </a:lnTo>
                <a:lnTo>
                  <a:pt x="2235454" y="899160"/>
                </a:lnTo>
                <a:lnTo>
                  <a:pt x="2229029" y="946964"/>
                </a:lnTo>
                <a:lnTo>
                  <a:pt x="2210900" y="989922"/>
                </a:lnTo>
                <a:lnTo>
                  <a:pt x="2182780" y="1026318"/>
                </a:lnTo>
                <a:lnTo>
                  <a:pt x="2146384" y="1054438"/>
                </a:lnTo>
                <a:lnTo>
                  <a:pt x="2103426" y="1072567"/>
                </a:lnTo>
                <a:lnTo>
                  <a:pt x="2055622" y="1078992"/>
                </a:lnTo>
                <a:lnTo>
                  <a:pt x="1364233" y="1078992"/>
                </a:lnTo>
                <a:lnTo>
                  <a:pt x="0" y="2171319"/>
                </a:lnTo>
                <a:lnTo>
                  <a:pt x="990853" y="1078992"/>
                </a:lnTo>
                <a:lnTo>
                  <a:pt x="921766" y="1078992"/>
                </a:lnTo>
                <a:lnTo>
                  <a:pt x="873961" y="1072567"/>
                </a:lnTo>
                <a:lnTo>
                  <a:pt x="831003" y="1054438"/>
                </a:lnTo>
                <a:lnTo>
                  <a:pt x="794607" y="1026318"/>
                </a:lnTo>
                <a:lnTo>
                  <a:pt x="766487" y="989922"/>
                </a:lnTo>
                <a:lnTo>
                  <a:pt x="748358" y="946964"/>
                </a:lnTo>
                <a:lnTo>
                  <a:pt x="741933" y="899160"/>
                </a:lnTo>
                <a:lnTo>
                  <a:pt x="741933" y="629412"/>
                </a:lnTo>
                <a:lnTo>
                  <a:pt x="741933" y="179832"/>
                </a:lnTo>
                <a:close/>
              </a:path>
            </a:pathLst>
          </a:custGeom>
          <a:ln w="9144">
            <a:solidFill>
              <a:srgbClr val="808080"/>
            </a:solidFill>
          </a:ln>
        </p:spPr>
        <p:txBody>
          <a:bodyPr wrap="square" lIns="0" tIns="0" rIns="0" bIns="0" rtlCol="0"/>
          <a:lstStyle/>
          <a:p>
            <a:endParaRPr sz="1800"/>
          </a:p>
        </p:txBody>
      </p:sp>
      <p:sp>
        <p:nvSpPr>
          <p:cNvPr id="164" name="object 164"/>
          <p:cNvSpPr txBox="1"/>
          <p:nvPr/>
        </p:nvSpPr>
        <p:spPr>
          <a:xfrm>
            <a:off x="5300376" y="2155126"/>
            <a:ext cx="893445" cy="561821"/>
          </a:xfrm>
          <a:prstGeom prst="rect">
            <a:avLst/>
          </a:prstGeom>
        </p:spPr>
        <p:txBody>
          <a:bodyPr vert="horz" wrap="square" lIns="0" tIns="8573" rIns="0" bIns="0" rtlCol="0">
            <a:spAutoFit/>
          </a:bodyPr>
          <a:lstStyle/>
          <a:p>
            <a:pPr marL="9525" marR="3810" algn="ctr">
              <a:lnSpc>
                <a:spcPct val="102200"/>
              </a:lnSpc>
              <a:spcBef>
                <a:spcPts val="68"/>
              </a:spcBef>
            </a:pPr>
            <a:r>
              <a:rPr sz="1200" spc="-56" dirty="0">
                <a:latin typeface="Arial"/>
                <a:cs typeface="Arial"/>
              </a:rPr>
              <a:t>To </a:t>
            </a:r>
            <a:r>
              <a:rPr sz="1200" spc="8" dirty="0">
                <a:latin typeface="Arial"/>
                <a:cs typeface="Arial"/>
              </a:rPr>
              <a:t>make </a:t>
            </a:r>
            <a:r>
              <a:rPr sz="1200" spc="4" dirty="0">
                <a:latin typeface="Arial"/>
                <a:cs typeface="Arial"/>
              </a:rPr>
              <a:t>this  </a:t>
            </a:r>
            <a:r>
              <a:rPr sz="1200" spc="8" dirty="0">
                <a:latin typeface="Arial"/>
                <a:cs typeface="Arial"/>
              </a:rPr>
              <a:t>value </a:t>
            </a:r>
            <a:r>
              <a:rPr sz="1200" spc="4" dirty="0">
                <a:latin typeface="Arial"/>
                <a:cs typeface="Arial"/>
              </a:rPr>
              <a:t>less  </a:t>
            </a:r>
            <a:r>
              <a:rPr sz="1200" spc="8" dirty="0">
                <a:latin typeface="Arial"/>
                <a:cs typeface="Arial"/>
              </a:rPr>
              <a:t>than</a:t>
            </a:r>
            <a:r>
              <a:rPr sz="1200" spc="-11" dirty="0">
                <a:latin typeface="Arial"/>
                <a:cs typeface="Arial"/>
              </a:rPr>
              <a:t> </a:t>
            </a:r>
            <a:r>
              <a:rPr sz="1200" spc="8" dirty="0">
                <a:latin typeface="Arial"/>
                <a:cs typeface="Arial"/>
              </a:rPr>
              <a:t>L</a:t>
            </a:r>
            <a:endParaRPr sz="1200">
              <a:latin typeface="Arial"/>
              <a:cs typeface="Arial"/>
            </a:endParaRPr>
          </a:p>
        </p:txBody>
      </p:sp>
      <p:sp>
        <p:nvSpPr>
          <p:cNvPr id="165" name="object 165"/>
          <p:cNvSpPr txBox="1"/>
          <p:nvPr/>
        </p:nvSpPr>
        <p:spPr>
          <a:xfrm>
            <a:off x="452704" y="4992242"/>
            <a:ext cx="7878604" cy="425116"/>
          </a:xfrm>
          <a:prstGeom prst="rect">
            <a:avLst/>
          </a:prstGeom>
        </p:spPr>
        <p:txBody>
          <a:bodyPr vert="horz" wrap="square" lIns="0" tIns="9525" rIns="0" bIns="0" rtlCol="0">
            <a:spAutoFit/>
          </a:bodyPr>
          <a:lstStyle/>
          <a:p>
            <a:pPr marL="9525">
              <a:spcBef>
                <a:spcPts val="75"/>
              </a:spcBef>
            </a:pPr>
            <a:r>
              <a:rPr sz="1350" spc="-8" dirty="0">
                <a:latin typeface="Calibri"/>
                <a:cs typeface="Calibri"/>
              </a:rPr>
              <a:t>Figure: Three blocks </a:t>
            </a:r>
            <a:r>
              <a:rPr sz="1350" spc="-4" dirty="0">
                <a:latin typeface="Calibri"/>
                <a:cs typeface="Calibri"/>
              </a:rPr>
              <a:t>in </a:t>
            </a:r>
            <a:r>
              <a:rPr sz="1350" dirty="0">
                <a:latin typeface="Calibri"/>
                <a:cs typeface="Calibri"/>
              </a:rPr>
              <a:t>a </a:t>
            </a:r>
            <a:r>
              <a:rPr sz="1350" spc="-4" dirty="0">
                <a:latin typeface="Calibri"/>
                <a:cs typeface="Calibri"/>
              </a:rPr>
              <a:t>block chain. The nonce in </a:t>
            </a:r>
            <a:r>
              <a:rPr sz="1350" dirty="0">
                <a:latin typeface="Calibri"/>
                <a:cs typeface="Calibri"/>
              </a:rPr>
              <a:t>the </a:t>
            </a:r>
            <a:r>
              <a:rPr sz="1350" spc="-11" dirty="0">
                <a:latin typeface="Calibri"/>
                <a:cs typeface="Calibri"/>
              </a:rPr>
              <a:t>first </a:t>
            </a:r>
            <a:r>
              <a:rPr sz="1350" spc="-4" dirty="0">
                <a:latin typeface="Calibri"/>
                <a:cs typeface="Calibri"/>
              </a:rPr>
              <a:t>block is chosen </a:t>
            </a:r>
            <a:r>
              <a:rPr sz="1350" spc="-8" dirty="0">
                <a:latin typeface="Calibri"/>
                <a:cs typeface="Calibri"/>
              </a:rPr>
              <a:t>to </a:t>
            </a:r>
            <a:r>
              <a:rPr sz="1350" spc="-15" dirty="0">
                <a:latin typeface="Calibri"/>
                <a:cs typeface="Calibri"/>
              </a:rPr>
              <a:t>force </a:t>
            </a:r>
            <a:r>
              <a:rPr sz="1350" spc="-4" dirty="0">
                <a:latin typeface="Calibri"/>
                <a:cs typeface="Calibri"/>
              </a:rPr>
              <a:t>its </a:t>
            </a:r>
            <a:r>
              <a:rPr sz="1350" dirty="0">
                <a:latin typeface="Calibri"/>
                <a:cs typeface="Calibri"/>
              </a:rPr>
              <a:t>hash </a:t>
            </a:r>
            <a:r>
              <a:rPr sz="1350" spc="-8" dirty="0">
                <a:latin typeface="Calibri"/>
                <a:cs typeface="Calibri"/>
              </a:rPr>
              <a:t>value (which </a:t>
            </a:r>
            <a:r>
              <a:rPr sz="1350" spc="-4" dirty="0">
                <a:latin typeface="Calibri"/>
                <a:cs typeface="Calibri"/>
              </a:rPr>
              <a:t>appears</a:t>
            </a:r>
            <a:endParaRPr sz="1350">
              <a:latin typeface="Calibri"/>
              <a:cs typeface="Calibri"/>
            </a:endParaRPr>
          </a:p>
          <a:p>
            <a:pPr marL="9525"/>
            <a:r>
              <a:rPr sz="1350" spc="-4" dirty="0">
                <a:latin typeface="Calibri"/>
                <a:cs typeface="Calibri"/>
              </a:rPr>
              <a:t>in </a:t>
            </a:r>
            <a:r>
              <a:rPr sz="1350" dirty="0">
                <a:latin typeface="Calibri"/>
                <a:cs typeface="Calibri"/>
              </a:rPr>
              <a:t>the </a:t>
            </a:r>
            <a:r>
              <a:rPr sz="1350" spc="-4" dirty="0">
                <a:latin typeface="Calibri"/>
                <a:cs typeface="Calibri"/>
              </a:rPr>
              <a:t>second block) </a:t>
            </a:r>
            <a:r>
              <a:rPr sz="1350" spc="-8" dirty="0">
                <a:latin typeface="Calibri"/>
                <a:cs typeface="Calibri"/>
              </a:rPr>
              <a:t>to </a:t>
            </a:r>
            <a:r>
              <a:rPr sz="1350" spc="-4" dirty="0">
                <a:latin typeface="Calibri"/>
                <a:cs typeface="Calibri"/>
              </a:rPr>
              <a:t>be less </a:t>
            </a:r>
            <a:r>
              <a:rPr sz="1350" dirty="0">
                <a:latin typeface="Calibri"/>
                <a:cs typeface="Calibri"/>
              </a:rPr>
              <a:t>than</a:t>
            </a:r>
            <a:r>
              <a:rPr sz="1350" spc="45" dirty="0">
                <a:latin typeface="Calibri"/>
                <a:cs typeface="Calibri"/>
              </a:rPr>
              <a:t> </a:t>
            </a:r>
            <a:r>
              <a:rPr sz="1350" spc="-4" dirty="0">
                <a:latin typeface="Calibri"/>
                <a:cs typeface="Calibri"/>
              </a:rPr>
              <a:t>L.</a:t>
            </a:r>
            <a:endParaRPr sz="1350">
              <a:latin typeface="Calibri"/>
              <a:cs typeface="Calibri"/>
            </a:endParaRPr>
          </a:p>
        </p:txBody>
      </p:sp>
    </p:spTree>
    <p:extLst>
      <p:ext uri="{BB962C8B-B14F-4D97-AF65-F5344CB8AC3E}">
        <p14:creationId xmlns:p14="http://schemas.microsoft.com/office/powerpoint/2010/main" val="36215875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152400"/>
            <a:ext cx="8610599"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26" dirty="0"/>
              <a:t>Proofs </a:t>
            </a:r>
            <a:r>
              <a:rPr sz="3300" dirty="0"/>
              <a:t>of </a:t>
            </a:r>
            <a:r>
              <a:rPr sz="3300" spc="-11" dirty="0"/>
              <a:t>work </a:t>
            </a:r>
            <a:r>
              <a:rPr sz="3300" spc="-8" dirty="0"/>
              <a:t>solve </a:t>
            </a:r>
            <a:r>
              <a:rPr sz="3300" dirty="0"/>
              <a:t>some</a:t>
            </a:r>
            <a:r>
              <a:rPr sz="3300" spc="38" dirty="0"/>
              <a:t> </a:t>
            </a:r>
            <a:r>
              <a:rPr sz="3300" spc="-11" dirty="0"/>
              <a:t>problems...</a:t>
            </a:r>
            <a:endParaRPr sz="3300" dirty="0"/>
          </a:p>
        </p:txBody>
      </p:sp>
      <p:sp>
        <p:nvSpPr>
          <p:cNvPr id="3" name="object 3"/>
          <p:cNvSpPr txBox="1"/>
          <p:nvPr/>
        </p:nvSpPr>
        <p:spPr>
          <a:xfrm>
            <a:off x="609600" y="1600200"/>
            <a:ext cx="7333774" cy="2345353"/>
          </a:xfrm>
          <a:prstGeom prst="rect">
            <a:avLst/>
          </a:prstGeom>
        </p:spPr>
        <p:txBody>
          <a:bodyPr vert="horz" wrap="square" lIns="0" tIns="36671" rIns="0" bIns="0" rtlCol="0">
            <a:spAutoFit/>
          </a:bodyPr>
          <a:lstStyle/>
          <a:p>
            <a:pPr marL="180975" indent="-171450">
              <a:spcBef>
                <a:spcPts val="289"/>
              </a:spcBef>
              <a:buFont typeface="Arial"/>
              <a:buChar char="•"/>
              <a:tabLst>
                <a:tab pos="180975" algn="l"/>
              </a:tabLst>
            </a:pPr>
            <a:r>
              <a:rPr sz="2100" spc="-45" dirty="0">
                <a:latin typeface="Calibri"/>
                <a:cs typeface="Calibri"/>
              </a:rPr>
              <a:t>We </a:t>
            </a:r>
            <a:r>
              <a:rPr sz="2100" spc="-8" dirty="0">
                <a:latin typeface="Calibri"/>
                <a:cs typeface="Calibri"/>
              </a:rPr>
              <a:t>can </a:t>
            </a:r>
            <a:r>
              <a:rPr sz="2100" spc="-11" dirty="0">
                <a:latin typeface="Calibri"/>
                <a:cs typeface="Calibri"/>
              </a:rPr>
              <a:t>resolve</a:t>
            </a:r>
            <a:r>
              <a:rPr sz="2100" spc="56" dirty="0">
                <a:latin typeface="Calibri"/>
                <a:cs typeface="Calibri"/>
              </a:rPr>
              <a:t> </a:t>
            </a:r>
            <a:r>
              <a:rPr sz="2100" spc="-8" dirty="0">
                <a:latin typeface="Calibri"/>
                <a:cs typeface="Calibri"/>
              </a:rPr>
              <a:t>disagreements.</a:t>
            </a:r>
            <a:endParaRPr sz="2100" dirty="0">
              <a:latin typeface="Calibri"/>
              <a:cs typeface="Calibri"/>
            </a:endParaRPr>
          </a:p>
          <a:p>
            <a:pPr marL="523875" lvl="1" indent="-171450">
              <a:spcBef>
                <a:spcPts val="184"/>
              </a:spcBef>
              <a:buFont typeface="Arial"/>
              <a:buChar char="•"/>
              <a:tabLst>
                <a:tab pos="524351" algn="l"/>
              </a:tabLst>
            </a:pPr>
            <a:r>
              <a:rPr sz="1800" dirty="0">
                <a:latin typeface="Calibri"/>
                <a:cs typeface="Calibri"/>
              </a:rPr>
              <a:t>When chain </a:t>
            </a:r>
            <a:r>
              <a:rPr sz="1800" spc="-15" dirty="0">
                <a:latin typeface="Calibri"/>
                <a:cs typeface="Calibri"/>
              </a:rPr>
              <a:t>forks, </a:t>
            </a:r>
            <a:r>
              <a:rPr sz="1800" spc="-19" dirty="0">
                <a:latin typeface="Calibri"/>
                <a:cs typeface="Calibri"/>
              </a:rPr>
              <a:t>take </a:t>
            </a:r>
            <a:r>
              <a:rPr sz="1800" spc="-11" dirty="0">
                <a:latin typeface="Calibri"/>
                <a:cs typeface="Calibri"/>
              </a:rPr>
              <a:t>fork </a:t>
            </a:r>
            <a:r>
              <a:rPr sz="1800" dirty="0">
                <a:latin typeface="Calibri"/>
                <a:cs typeface="Calibri"/>
              </a:rPr>
              <a:t>with </a:t>
            </a:r>
            <a:r>
              <a:rPr sz="1800" spc="-8" dirty="0">
                <a:latin typeface="Calibri"/>
                <a:cs typeface="Calibri"/>
              </a:rPr>
              <a:t>most</a:t>
            </a:r>
            <a:r>
              <a:rPr sz="1800" spc="-19" dirty="0">
                <a:latin typeface="Calibri"/>
                <a:cs typeface="Calibri"/>
              </a:rPr>
              <a:t> </a:t>
            </a:r>
            <a:r>
              <a:rPr sz="1800" spc="-8" dirty="0">
                <a:latin typeface="Calibri"/>
                <a:cs typeface="Calibri"/>
              </a:rPr>
              <a:t>work.</a:t>
            </a:r>
            <a:endParaRPr sz="1800" dirty="0">
              <a:latin typeface="Calibri"/>
              <a:cs typeface="Calibri"/>
            </a:endParaRPr>
          </a:p>
          <a:p>
            <a:pPr marL="523875" lvl="1" indent="-171450">
              <a:spcBef>
                <a:spcPts val="164"/>
              </a:spcBef>
              <a:buFont typeface="Arial"/>
              <a:buChar char="•"/>
              <a:tabLst>
                <a:tab pos="524351" algn="l"/>
              </a:tabLst>
            </a:pPr>
            <a:r>
              <a:rPr sz="1800" dirty="0">
                <a:latin typeface="Calibri"/>
                <a:cs typeface="Calibri"/>
              </a:rPr>
              <a:t>When </a:t>
            </a:r>
            <a:r>
              <a:rPr sz="1800" spc="-19" dirty="0">
                <a:latin typeface="Calibri"/>
                <a:cs typeface="Calibri"/>
              </a:rPr>
              <a:t>there’s </a:t>
            </a:r>
            <a:r>
              <a:rPr sz="1800" dirty="0">
                <a:latin typeface="Calibri"/>
                <a:cs typeface="Calibri"/>
              </a:rPr>
              <a:t>a tie, </a:t>
            </a:r>
            <a:r>
              <a:rPr sz="1800" spc="-15" dirty="0">
                <a:latin typeface="Calibri"/>
                <a:cs typeface="Calibri"/>
              </a:rPr>
              <a:t>keep </a:t>
            </a:r>
            <a:r>
              <a:rPr sz="1800" spc="-8" dirty="0">
                <a:latin typeface="Calibri"/>
                <a:cs typeface="Calibri"/>
              </a:rPr>
              <a:t>working </a:t>
            </a:r>
            <a:r>
              <a:rPr sz="1800" dirty="0">
                <a:latin typeface="Calibri"/>
                <a:cs typeface="Calibri"/>
              </a:rPr>
              <a:t>till </a:t>
            </a:r>
            <a:r>
              <a:rPr sz="1800" spc="-4" dirty="0">
                <a:latin typeface="Calibri"/>
                <a:cs typeface="Calibri"/>
              </a:rPr>
              <a:t>one of </a:t>
            </a:r>
            <a:r>
              <a:rPr sz="1800" dirty="0">
                <a:latin typeface="Calibri"/>
                <a:cs typeface="Calibri"/>
              </a:rPr>
              <a:t>the </a:t>
            </a:r>
            <a:r>
              <a:rPr sz="1800" spc="-4" dirty="0">
                <a:latin typeface="Calibri"/>
                <a:cs typeface="Calibri"/>
              </a:rPr>
              <a:t>chains has </a:t>
            </a:r>
            <a:r>
              <a:rPr sz="1800" dirty="0">
                <a:latin typeface="Calibri"/>
                <a:cs typeface="Calibri"/>
              </a:rPr>
              <a:t>the </a:t>
            </a:r>
            <a:r>
              <a:rPr sz="1800" spc="-8" dirty="0">
                <a:latin typeface="Calibri"/>
                <a:cs typeface="Calibri"/>
              </a:rPr>
              <a:t>most</a:t>
            </a:r>
            <a:r>
              <a:rPr sz="1800" spc="-68" dirty="0">
                <a:latin typeface="Calibri"/>
                <a:cs typeface="Calibri"/>
              </a:rPr>
              <a:t> </a:t>
            </a:r>
            <a:r>
              <a:rPr sz="1800" spc="-8" dirty="0">
                <a:latin typeface="Calibri"/>
                <a:cs typeface="Calibri"/>
              </a:rPr>
              <a:t>work.</a:t>
            </a:r>
            <a:endParaRPr sz="1800" dirty="0">
              <a:latin typeface="Calibri"/>
              <a:cs typeface="Calibri"/>
            </a:endParaRPr>
          </a:p>
          <a:p>
            <a:pPr marL="180975" indent="-171450">
              <a:spcBef>
                <a:spcPts val="472"/>
              </a:spcBef>
              <a:buFont typeface="Arial"/>
              <a:buChar char="•"/>
              <a:tabLst>
                <a:tab pos="180975" algn="l"/>
              </a:tabLst>
            </a:pPr>
            <a:r>
              <a:rPr sz="2100" spc="-15" dirty="0">
                <a:latin typeface="Calibri"/>
                <a:cs typeface="Calibri"/>
              </a:rPr>
              <a:t>Discourage </a:t>
            </a:r>
            <a:r>
              <a:rPr sz="2100" spc="-8" dirty="0">
                <a:latin typeface="Calibri"/>
                <a:cs typeface="Calibri"/>
              </a:rPr>
              <a:t>people </a:t>
            </a:r>
            <a:r>
              <a:rPr sz="2100" spc="-4" dirty="0">
                <a:latin typeface="Calibri"/>
                <a:cs typeface="Calibri"/>
              </a:rPr>
              <a:t>trying </a:t>
            </a:r>
            <a:r>
              <a:rPr sz="2100" spc="-15" dirty="0">
                <a:latin typeface="Calibri"/>
                <a:cs typeface="Calibri"/>
              </a:rPr>
              <a:t>to </a:t>
            </a:r>
            <a:r>
              <a:rPr sz="2100" spc="-4" dirty="0">
                <a:latin typeface="Calibri"/>
                <a:cs typeface="Calibri"/>
              </a:rPr>
              <a:t>add </a:t>
            </a:r>
            <a:r>
              <a:rPr sz="2100" spc="-15" dirty="0">
                <a:latin typeface="Calibri"/>
                <a:cs typeface="Calibri"/>
              </a:rPr>
              <a:t>invalid </a:t>
            </a:r>
            <a:r>
              <a:rPr sz="2100" spc="-8" dirty="0">
                <a:latin typeface="Calibri"/>
                <a:cs typeface="Calibri"/>
              </a:rPr>
              <a:t>blocks </a:t>
            </a:r>
            <a:r>
              <a:rPr sz="2100" spc="-15" dirty="0">
                <a:latin typeface="Calibri"/>
                <a:cs typeface="Calibri"/>
              </a:rPr>
              <a:t>to</a:t>
            </a:r>
            <a:r>
              <a:rPr sz="2100" spc="131" dirty="0">
                <a:latin typeface="Calibri"/>
                <a:cs typeface="Calibri"/>
              </a:rPr>
              <a:t> </a:t>
            </a:r>
            <a:r>
              <a:rPr sz="2100" spc="-4" dirty="0">
                <a:latin typeface="Calibri"/>
                <a:cs typeface="Calibri"/>
              </a:rPr>
              <a:t>chain.</a:t>
            </a:r>
            <a:endParaRPr sz="2100" dirty="0">
              <a:latin typeface="Calibri"/>
              <a:cs typeface="Calibri"/>
            </a:endParaRPr>
          </a:p>
          <a:p>
            <a:pPr marL="523875" lvl="1" indent="-171450">
              <a:spcBef>
                <a:spcPts val="184"/>
              </a:spcBef>
              <a:buFont typeface="Arial"/>
              <a:buChar char="•"/>
              <a:tabLst>
                <a:tab pos="524351" algn="l"/>
              </a:tabLst>
            </a:pPr>
            <a:r>
              <a:rPr sz="1800" spc="-49" dirty="0">
                <a:latin typeface="Calibri"/>
                <a:cs typeface="Calibri"/>
              </a:rPr>
              <a:t>You </a:t>
            </a:r>
            <a:r>
              <a:rPr sz="1800" spc="-4" dirty="0">
                <a:latin typeface="Calibri"/>
                <a:cs typeface="Calibri"/>
              </a:rPr>
              <a:t>spend money adding </a:t>
            </a:r>
            <a:r>
              <a:rPr sz="1800" dirty="0">
                <a:latin typeface="Calibri"/>
                <a:cs typeface="Calibri"/>
              </a:rPr>
              <a:t>a </a:t>
            </a:r>
            <a:r>
              <a:rPr sz="1800" spc="-4" dirty="0">
                <a:latin typeface="Calibri"/>
                <a:cs typeface="Calibri"/>
              </a:rPr>
              <a:t>block </a:t>
            </a:r>
            <a:r>
              <a:rPr sz="1800" spc="-11" dirty="0">
                <a:latin typeface="Calibri"/>
                <a:cs typeface="Calibri"/>
              </a:rPr>
              <a:t>to</a:t>
            </a:r>
            <a:r>
              <a:rPr sz="1800" spc="11" dirty="0">
                <a:latin typeface="Calibri"/>
                <a:cs typeface="Calibri"/>
              </a:rPr>
              <a:t> </a:t>
            </a:r>
            <a:r>
              <a:rPr sz="1800" spc="-4" dirty="0">
                <a:latin typeface="Calibri"/>
                <a:cs typeface="Calibri"/>
              </a:rPr>
              <a:t>chain...</a:t>
            </a:r>
            <a:endParaRPr sz="1800" dirty="0">
              <a:latin typeface="Calibri"/>
              <a:cs typeface="Calibri"/>
            </a:endParaRPr>
          </a:p>
          <a:p>
            <a:pPr marL="523875" lvl="1" indent="-171450">
              <a:spcBef>
                <a:spcPts val="153"/>
              </a:spcBef>
              <a:buFont typeface="Arial"/>
              <a:buChar char="•"/>
              <a:tabLst>
                <a:tab pos="524351" algn="l"/>
              </a:tabLst>
            </a:pPr>
            <a:r>
              <a:rPr sz="1800" spc="-8" dirty="0">
                <a:latin typeface="Calibri"/>
                <a:cs typeface="Calibri"/>
              </a:rPr>
              <a:t>...but </a:t>
            </a:r>
            <a:r>
              <a:rPr sz="1800" spc="-4" dirty="0">
                <a:latin typeface="Calibri"/>
                <a:cs typeface="Calibri"/>
              </a:rPr>
              <a:t>if </a:t>
            </a:r>
            <a:r>
              <a:rPr sz="1800" spc="-15" dirty="0">
                <a:latin typeface="Calibri"/>
                <a:cs typeface="Calibri"/>
              </a:rPr>
              <a:t>it’s </a:t>
            </a:r>
            <a:r>
              <a:rPr sz="1800" spc="-4" dirty="0">
                <a:latin typeface="Calibri"/>
                <a:cs typeface="Calibri"/>
              </a:rPr>
              <a:t>not </a:t>
            </a:r>
            <a:r>
              <a:rPr sz="1800" spc="-8" dirty="0">
                <a:latin typeface="Calibri"/>
                <a:cs typeface="Calibri"/>
              </a:rPr>
              <a:t>valid, nobody </a:t>
            </a:r>
            <a:r>
              <a:rPr sz="1800" spc="-4" dirty="0">
                <a:latin typeface="Calibri"/>
                <a:cs typeface="Calibri"/>
              </a:rPr>
              <a:t>accepts</a:t>
            </a:r>
            <a:r>
              <a:rPr sz="1800" spc="-8" dirty="0">
                <a:latin typeface="Calibri"/>
                <a:cs typeface="Calibri"/>
              </a:rPr>
              <a:t> </a:t>
            </a:r>
            <a:r>
              <a:rPr sz="1800" dirty="0">
                <a:latin typeface="Calibri"/>
                <a:cs typeface="Calibri"/>
              </a:rPr>
              <a:t>it.</a:t>
            </a:r>
          </a:p>
          <a:p>
            <a:pPr marL="180975" indent="-171450">
              <a:spcBef>
                <a:spcPts val="484"/>
              </a:spcBef>
              <a:buFont typeface="Arial"/>
              <a:buChar char="•"/>
              <a:tabLst>
                <a:tab pos="180975" algn="l"/>
              </a:tabLst>
            </a:pPr>
            <a:r>
              <a:rPr sz="2100" spc="-15" dirty="0">
                <a:latin typeface="Calibri"/>
                <a:cs typeface="Calibri"/>
              </a:rPr>
              <a:t>Part </a:t>
            </a:r>
            <a:r>
              <a:rPr sz="2100" spc="-4" dirty="0">
                <a:latin typeface="Calibri"/>
                <a:cs typeface="Calibri"/>
              </a:rPr>
              <a:t>of how </a:t>
            </a:r>
            <a:r>
              <a:rPr sz="2100" spc="-23" dirty="0">
                <a:latin typeface="Calibri"/>
                <a:cs typeface="Calibri"/>
              </a:rPr>
              <a:t>Bitcoin’s </a:t>
            </a:r>
            <a:r>
              <a:rPr sz="2100" spc="-8" dirty="0">
                <a:latin typeface="Calibri"/>
                <a:cs typeface="Calibri"/>
              </a:rPr>
              <a:t>very clever design </a:t>
            </a:r>
            <a:r>
              <a:rPr sz="2100" spc="-4" dirty="0">
                <a:latin typeface="Calibri"/>
                <a:cs typeface="Calibri"/>
              </a:rPr>
              <a:t>of </a:t>
            </a:r>
            <a:r>
              <a:rPr sz="2100" spc="-8" dirty="0">
                <a:latin typeface="Calibri"/>
                <a:cs typeface="Calibri"/>
              </a:rPr>
              <a:t>incentives</a:t>
            </a:r>
            <a:r>
              <a:rPr sz="2100" spc="113" dirty="0">
                <a:latin typeface="Calibri"/>
                <a:cs typeface="Calibri"/>
              </a:rPr>
              <a:t> </a:t>
            </a:r>
            <a:r>
              <a:rPr sz="2100" spc="-11" dirty="0">
                <a:latin typeface="Calibri"/>
                <a:cs typeface="Calibri"/>
              </a:rPr>
              <a:t>works.</a:t>
            </a:r>
            <a:endParaRPr sz="2100" dirty="0">
              <a:latin typeface="Calibri"/>
              <a:cs typeface="Calibri"/>
            </a:endParaRPr>
          </a:p>
        </p:txBody>
      </p:sp>
    </p:spTree>
    <p:extLst>
      <p:ext uri="{BB962C8B-B14F-4D97-AF65-F5344CB8AC3E}">
        <p14:creationId xmlns:p14="http://schemas.microsoft.com/office/powerpoint/2010/main" val="39682609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152400"/>
            <a:ext cx="8458199"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dirty="0"/>
              <a:t>...but </a:t>
            </a:r>
            <a:r>
              <a:rPr sz="3300" spc="-11" dirty="0"/>
              <a:t>introduce</a:t>
            </a:r>
            <a:r>
              <a:rPr sz="3300" spc="-56" dirty="0"/>
              <a:t> </a:t>
            </a:r>
            <a:r>
              <a:rPr sz="3300" spc="-15" dirty="0"/>
              <a:t>others</a:t>
            </a:r>
            <a:endParaRPr sz="3300" dirty="0"/>
          </a:p>
        </p:txBody>
      </p:sp>
      <p:sp>
        <p:nvSpPr>
          <p:cNvPr id="3" name="object 3"/>
          <p:cNvSpPr txBox="1"/>
          <p:nvPr/>
        </p:nvSpPr>
        <p:spPr>
          <a:xfrm>
            <a:off x="687704" y="2174674"/>
            <a:ext cx="7223760" cy="2758287"/>
          </a:xfrm>
          <a:prstGeom prst="rect">
            <a:avLst/>
          </a:prstGeom>
        </p:spPr>
        <p:txBody>
          <a:bodyPr vert="horz" wrap="square" lIns="0" tIns="36671" rIns="0" bIns="0" rtlCol="0">
            <a:spAutoFit/>
          </a:bodyPr>
          <a:lstStyle/>
          <a:p>
            <a:pPr marL="180975" indent="-171450">
              <a:spcBef>
                <a:spcPts val="289"/>
              </a:spcBef>
              <a:buFont typeface="Arial"/>
              <a:buChar char="•"/>
              <a:tabLst>
                <a:tab pos="180975" algn="l"/>
              </a:tabLst>
            </a:pPr>
            <a:r>
              <a:rPr sz="2100" spc="-8" dirty="0">
                <a:latin typeface="Calibri"/>
                <a:cs typeface="Calibri"/>
              </a:rPr>
              <a:t>Expensive—lots </a:t>
            </a:r>
            <a:r>
              <a:rPr sz="2100" spc="-4" dirty="0">
                <a:latin typeface="Calibri"/>
                <a:cs typeface="Calibri"/>
              </a:rPr>
              <a:t>of </a:t>
            </a:r>
            <a:r>
              <a:rPr sz="2100" spc="-8" dirty="0">
                <a:latin typeface="Calibri"/>
                <a:cs typeface="Calibri"/>
              </a:rPr>
              <a:t>energy </a:t>
            </a:r>
            <a:r>
              <a:rPr sz="2100" spc="-4" dirty="0">
                <a:latin typeface="Calibri"/>
                <a:cs typeface="Calibri"/>
              </a:rPr>
              <a:t>used do </a:t>
            </a:r>
            <a:r>
              <a:rPr sz="2100" spc="-15" dirty="0">
                <a:latin typeface="Calibri"/>
                <a:cs typeface="Calibri"/>
              </a:rPr>
              <a:t>generate</a:t>
            </a:r>
            <a:r>
              <a:rPr sz="2100" spc="38" dirty="0">
                <a:latin typeface="Calibri"/>
                <a:cs typeface="Calibri"/>
              </a:rPr>
              <a:t> </a:t>
            </a:r>
            <a:r>
              <a:rPr sz="2100" spc="-15" dirty="0">
                <a:latin typeface="Calibri"/>
                <a:cs typeface="Calibri"/>
              </a:rPr>
              <a:t>proofs</a:t>
            </a:r>
            <a:endParaRPr sz="2100">
              <a:latin typeface="Calibri"/>
              <a:cs typeface="Calibri"/>
            </a:endParaRPr>
          </a:p>
          <a:p>
            <a:pPr marL="523875" lvl="1" indent="-171450">
              <a:spcBef>
                <a:spcPts val="184"/>
              </a:spcBef>
              <a:buFont typeface="Arial"/>
              <a:buChar char="•"/>
              <a:tabLst>
                <a:tab pos="524351" algn="l"/>
              </a:tabLst>
            </a:pPr>
            <a:r>
              <a:rPr sz="1800" spc="-4" dirty="0">
                <a:latin typeface="Calibri"/>
                <a:cs typeface="Calibri"/>
              </a:rPr>
              <a:t>Done </a:t>
            </a:r>
            <a:r>
              <a:rPr sz="1800" spc="-8" dirty="0">
                <a:latin typeface="Calibri"/>
                <a:cs typeface="Calibri"/>
              </a:rPr>
              <a:t>by </a:t>
            </a:r>
            <a:r>
              <a:rPr sz="1800" spc="-4" dirty="0">
                <a:latin typeface="Calibri"/>
                <a:cs typeface="Calibri"/>
              </a:rPr>
              <a:t>“miners” </a:t>
            </a:r>
            <a:r>
              <a:rPr sz="1800" dirty="0">
                <a:latin typeface="Calibri"/>
                <a:cs typeface="Calibri"/>
              </a:rPr>
              <a:t>in</a:t>
            </a:r>
            <a:r>
              <a:rPr sz="1800" spc="-23" dirty="0">
                <a:latin typeface="Calibri"/>
                <a:cs typeface="Calibri"/>
              </a:rPr>
              <a:t> </a:t>
            </a:r>
            <a:r>
              <a:rPr sz="1800" spc="-8" dirty="0">
                <a:latin typeface="Calibri"/>
                <a:cs typeface="Calibri"/>
              </a:rPr>
              <a:t>Bitcoin</a:t>
            </a:r>
            <a:endParaRPr sz="1800">
              <a:latin typeface="Calibri"/>
              <a:cs typeface="Calibri"/>
            </a:endParaRPr>
          </a:p>
          <a:p>
            <a:pPr marL="523875" lvl="1" indent="-171450">
              <a:spcBef>
                <a:spcPts val="164"/>
              </a:spcBef>
              <a:buFont typeface="Arial"/>
              <a:buChar char="•"/>
              <a:tabLst>
                <a:tab pos="524351" algn="l"/>
              </a:tabLst>
            </a:pPr>
            <a:r>
              <a:rPr sz="1800" spc="-4" dirty="0">
                <a:latin typeface="Calibri"/>
                <a:cs typeface="Calibri"/>
              </a:rPr>
              <a:t>Use special-purpose </a:t>
            </a:r>
            <a:r>
              <a:rPr sz="1800" dirty="0">
                <a:latin typeface="Calibri"/>
                <a:cs typeface="Calibri"/>
              </a:rPr>
              <a:t>mining rigs </a:t>
            </a:r>
            <a:r>
              <a:rPr sz="1800" spc="-8" dirty="0">
                <a:latin typeface="Calibri"/>
                <a:cs typeface="Calibri"/>
              </a:rPr>
              <a:t>optimized </a:t>
            </a:r>
            <a:r>
              <a:rPr sz="1800" spc="-15" dirty="0">
                <a:latin typeface="Calibri"/>
                <a:cs typeface="Calibri"/>
              </a:rPr>
              <a:t>for </a:t>
            </a:r>
            <a:r>
              <a:rPr sz="1800" spc="-4" dirty="0">
                <a:latin typeface="Calibri"/>
                <a:cs typeface="Calibri"/>
              </a:rPr>
              <a:t>doing </a:t>
            </a:r>
            <a:r>
              <a:rPr sz="1800" spc="-15" dirty="0">
                <a:latin typeface="Calibri"/>
                <a:cs typeface="Calibri"/>
              </a:rPr>
              <a:t>proofs </a:t>
            </a:r>
            <a:r>
              <a:rPr sz="1800" spc="-8" dirty="0">
                <a:latin typeface="Calibri"/>
                <a:cs typeface="Calibri"/>
              </a:rPr>
              <a:t>of</a:t>
            </a:r>
            <a:r>
              <a:rPr sz="1800" dirty="0">
                <a:latin typeface="Calibri"/>
                <a:cs typeface="Calibri"/>
              </a:rPr>
              <a:t> </a:t>
            </a:r>
            <a:r>
              <a:rPr sz="1800" spc="-8" dirty="0">
                <a:latin typeface="Calibri"/>
                <a:cs typeface="Calibri"/>
              </a:rPr>
              <a:t>work.</a:t>
            </a:r>
            <a:endParaRPr sz="1800">
              <a:latin typeface="Calibri"/>
              <a:cs typeface="Calibri"/>
            </a:endParaRPr>
          </a:p>
          <a:p>
            <a:pPr marL="523875" lvl="1" indent="-171450">
              <a:lnSpc>
                <a:spcPts val="2051"/>
              </a:lnSpc>
              <a:spcBef>
                <a:spcPts val="150"/>
              </a:spcBef>
              <a:buFont typeface="Arial"/>
              <a:buChar char="•"/>
              <a:tabLst>
                <a:tab pos="524351" algn="l"/>
              </a:tabLst>
            </a:pPr>
            <a:r>
              <a:rPr sz="1800" spc="-11" dirty="0">
                <a:latin typeface="Calibri"/>
                <a:cs typeface="Calibri"/>
              </a:rPr>
              <a:t>Environmental </a:t>
            </a:r>
            <a:r>
              <a:rPr sz="1800" spc="-4" dirty="0">
                <a:latin typeface="Calibri"/>
                <a:cs typeface="Calibri"/>
              </a:rPr>
              <a:t>impact—uses lots </a:t>
            </a:r>
            <a:r>
              <a:rPr sz="1800" spc="-8" dirty="0">
                <a:latin typeface="Calibri"/>
                <a:cs typeface="Calibri"/>
              </a:rPr>
              <a:t>of </a:t>
            </a:r>
            <a:r>
              <a:rPr sz="1800" spc="-34" dirty="0">
                <a:latin typeface="Calibri"/>
                <a:cs typeface="Calibri"/>
              </a:rPr>
              <a:t>power, </a:t>
            </a:r>
            <a:r>
              <a:rPr sz="1800" spc="-4" dirty="0">
                <a:latin typeface="Calibri"/>
                <a:cs typeface="Calibri"/>
              </a:rPr>
              <a:t>accomplishing no </a:t>
            </a:r>
            <a:r>
              <a:rPr sz="1800" spc="-8" dirty="0">
                <a:latin typeface="Calibri"/>
                <a:cs typeface="Calibri"/>
              </a:rPr>
              <a:t>useful</a:t>
            </a:r>
            <a:r>
              <a:rPr sz="1800" spc="75" dirty="0">
                <a:latin typeface="Calibri"/>
                <a:cs typeface="Calibri"/>
              </a:rPr>
              <a:t> </a:t>
            </a:r>
            <a:r>
              <a:rPr sz="1800" spc="-8" dirty="0">
                <a:latin typeface="Calibri"/>
                <a:cs typeface="Calibri"/>
              </a:rPr>
              <a:t>goal</a:t>
            </a:r>
            <a:endParaRPr sz="1800">
              <a:latin typeface="Calibri"/>
              <a:cs typeface="Calibri"/>
            </a:endParaRPr>
          </a:p>
          <a:p>
            <a:pPr marL="523875">
              <a:lnSpc>
                <a:spcPts val="2051"/>
              </a:lnSpc>
            </a:pPr>
            <a:r>
              <a:rPr sz="1800" spc="-15" dirty="0">
                <a:latin typeface="Calibri"/>
                <a:cs typeface="Calibri"/>
              </a:rPr>
              <a:t>except </a:t>
            </a:r>
            <a:r>
              <a:rPr sz="1800" spc="-11" dirty="0">
                <a:latin typeface="Calibri"/>
                <a:cs typeface="Calibri"/>
              </a:rPr>
              <a:t>keeping </a:t>
            </a:r>
            <a:r>
              <a:rPr sz="1800" spc="-8" dirty="0">
                <a:latin typeface="Calibri"/>
                <a:cs typeface="Calibri"/>
              </a:rPr>
              <a:t>blockchain</a:t>
            </a:r>
            <a:r>
              <a:rPr sz="1800" spc="-15" dirty="0">
                <a:latin typeface="Calibri"/>
                <a:cs typeface="Calibri"/>
              </a:rPr>
              <a:t> </a:t>
            </a:r>
            <a:r>
              <a:rPr sz="1800" spc="-8" dirty="0">
                <a:latin typeface="Calibri"/>
                <a:cs typeface="Calibri"/>
              </a:rPr>
              <a:t>working</a:t>
            </a:r>
            <a:endParaRPr sz="1800">
              <a:latin typeface="Calibri"/>
              <a:cs typeface="Calibri"/>
            </a:endParaRPr>
          </a:p>
          <a:p>
            <a:pPr marL="180975" indent="-171450">
              <a:spcBef>
                <a:spcPts val="484"/>
              </a:spcBef>
              <a:buFont typeface="Arial"/>
              <a:buChar char="•"/>
              <a:tabLst>
                <a:tab pos="180975" algn="l"/>
              </a:tabLst>
            </a:pPr>
            <a:r>
              <a:rPr sz="2100" spc="-11" dirty="0">
                <a:latin typeface="Calibri"/>
                <a:cs typeface="Calibri"/>
              </a:rPr>
              <a:t>Slow—proof </a:t>
            </a:r>
            <a:r>
              <a:rPr sz="2100" spc="-4" dirty="0">
                <a:latin typeface="Calibri"/>
                <a:cs typeface="Calibri"/>
              </a:rPr>
              <a:t>of </a:t>
            </a:r>
            <a:r>
              <a:rPr sz="2100" spc="-8" dirty="0">
                <a:latin typeface="Calibri"/>
                <a:cs typeface="Calibri"/>
              </a:rPr>
              <a:t>work seems </a:t>
            </a:r>
            <a:r>
              <a:rPr sz="2100" spc="-15" dirty="0">
                <a:latin typeface="Calibri"/>
                <a:cs typeface="Calibri"/>
              </a:rPr>
              <a:t>to </a:t>
            </a:r>
            <a:r>
              <a:rPr sz="2100" spc="-8" dirty="0">
                <a:latin typeface="Calibri"/>
                <a:cs typeface="Calibri"/>
              </a:rPr>
              <a:t>put </a:t>
            </a:r>
            <a:r>
              <a:rPr sz="2100" spc="-4" dirty="0">
                <a:latin typeface="Calibri"/>
                <a:cs typeface="Calibri"/>
              </a:rPr>
              <a:t>a </a:t>
            </a:r>
            <a:r>
              <a:rPr sz="2100" spc="-8" dirty="0">
                <a:latin typeface="Calibri"/>
                <a:cs typeface="Calibri"/>
              </a:rPr>
              <a:t>limit </a:t>
            </a:r>
            <a:r>
              <a:rPr sz="2100" spc="-4" dirty="0">
                <a:latin typeface="Calibri"/>
                <a:cs typeface="Calibri"/>
              </a:rPr>
              <a:t>on </a:t>
            </a:r>
            <a:r>
              <a:rPr sz="2100" spc="-8" dirty="0">
                <a:latin typeface="Calibri"/>
                <a:cs typeface="Calibri"/>
              </a:rPr>
              <a:t>transaction</a:t>
            </a:r>
            <a:r>
              <a:rPr sz="2100" spc="124" dirty="0">
                <a:latin typeface="Calibri"/>
                <a:cs typeface="Calibri"/>
              </a:rPr>
              <a:t> </a:t>
            </a:r>
            <a:r>
              <a:rPr sz="2100" spc="-8" dirty="0">
                <a:latin typeface="Calibri"/>
                <a:cs typeface="Calibri"/>
              </a:rPr>
              <a:t>speed</a:t>
            </a:r>
            <a:endParaRPr sz="2100">
              <a:latin typeface="Calibri"/>
              <a:cs typeface="Calibri"/>
            </a:endParaRPr>
          </a:p>
          <a:p>
            <a:pPr marL="523875" lvl="1" indent="-171450">
              <a:spcBef>
                <a:spcPts val="176"/>
              </a:spcBef>
              <a:buFont typeface="Arial"/>
              <a:buChar char="•"/>
              <a:tabLst>
                <a:tab pos="524351" algn="l"/>
              </a:tabLst>
            </a:pPr>
            <a:r>
              <a:rPr sz="1800" spc="-19" dirty="0">
                <a:latin typeface="Calibri"/>
                <a:cs typeface="Calibri"/>
              </a:rPr>
              <a:t>Even </a:t>
            </a:r>
            <a:r>
              <a:rPr sz="1800" spc="-8" dirty="0">
                <a:latin typeface="Calibri"/>
                <a:cs typeface="Calibri"/>
              </a:rPr>
              <a:t>more </a:t>
            </a:r>
            <a:r>
              <a:rPr sz="1800" dirty="0">
                <a:latin typeface="Calibri"/>
                <a:cs typeface="Calibri"/>
              </a:rPr>
              <a:t>when </a:t>
            </a:r>
            <a:r>
              <a:rPr sz="1800" spc="-8" dirty="0">
                <a:latin typeface="Calibri"/>
                <a:cs typeface="Calibri"/>
              </a:rPr>
              <a:t>you consider </a:t>
            </a:r>
            <a:r>
              <a:rPr sz="1800" spc="-4" dirty="0">
                <a:latin typeface="Calibri"/>
                <a:cs typeface="Calibri"/>
              </a:rPr>
              <a:t>need </a:t>
            </a:r>
            <a:r>
              <a:rPr sz="1800" spc="-11" dirty="0">
                <a:latin typeface="Calibri"/>
                <a:cs typeface="Calibri"/>
              </a:rPr>
              <a:t>to </a:t>
            </a:r>
            <a:r>
              <a:rPr sz="1800" spc="-8" dirty="0">
                <a:latin typeface="Calibri"/>
                <a:cs typeface="Calibri"/>
              </a:rPr>
              <a:t>resolve potential</a:t>
            </a:r>
            <a:r>
              <a:rPr sz="1800" spc="68" dirty="0">
                <a:latin typeface="Calibri"/>
                <a:cs typeface="Calibri"/>
              </a:rPr>
              <a:t> </a:t>
            </a:r>
            <a:r>
              <a:rPr sz="1800" spc="-8" dirty="0">
                <a:latin typeface="Calibri"/>
                <a:cs typeface="Calibri"/>
              </a:rPr>
              <a:t>disagreements</a:t>
            </a:r>
            <a:endParaRPr sz="1800">
              <a:latin typeface="Calibri"/>
              <a:cs typeface="Calibri"/>
            </a:endParaRPr>
          </a:p>
          <a:p>
            <a:pPr marL="523875" marR="555308" lvl="1" indent="-171450">
              <a:lnSpc>
                <a:spcPts val="1943"/>
              </a:lnSpc>
              <a:spcBef>
                <a:spcPts val="409"/>
              </a:spcBef>
              <a:buFont typeface="Arial"/>
              <a:buChar char="•"/>
              <a:tabLst>
                <a:tab pos="524351" algn="l"/>
              </a:tabLst>
            </a:pPr>
            <a:r>
              <a:rPr sz="1800" spc="-8" dirty="0">
                <a:latin typeface="Calibri"/>
                <a:cs typeface="Calibri"/>
              </a:rPr>
              <a:t>Bitcoin </a:t>
            </a:r>
            <a:r>
              <a:rPr sz="1800" dirty="0">
                <a:latin typeface="Calibri"/>
                <a:cs typeface="Calibri"/>
              </a:rPr>
              <a:t>rule </a:t>
            </a:r>
            <a:r>
              <a:rPr sz="1800" spc="-4" dirty="0">
                <a:latin typeface="Calibri"/>
                <a:cs typeface="Calibri"/>
              </a:rPr>
              <a:t>of </a:t>
            </a:r>
            <a:r>
              <a:rPr sz="1800" dirty="0">
                <a:latin typeface="Calibri"/>
                <a:cs typeface="Calibri"/>
              </a:rPr>
              <a:t>thumb is </a:t>
            </a:r>
            <a:r>
              <a:rPr sz="1800" spc="-8" dirty="0">
                <a:latin typeface="Calibri"/>
                <a:cs typeface="Calibri"/>
              </a:rPr>
              <a:t>wait </a:t>
            </a:r>
            <a:r>
              <a:rPr sz="1800" dirty="0">
                <a:latin typeface="Calibri"/>
                <a:cs typeface="Calibri"/>
              </a:rPr>
              <a:t>6 </a:t>
            </a:r>
            <a:r>
              <a:rPr sz="1800" spc="-8" dirty="0">
                <a:latin typeface="Calibri"/>
                <a:cs typeface="Calibri"/>
              </a:rPr>
              <a:t>blocks </a:t>
            </a:r>
            <a:r>
              <a:rPr sz="1800" spc="-4" dirty="0">
                <a:latin typeface="Calibri"/>
                <a:cs typeface="Calibri"/>
              </a:rPr>
              <a:t>(about an hour) </a:t>
            </a:r>
            <a:r>
              <a:rPr sz="1800" spc="-11" dirty="0">
                <a:latin typeface="Calibri"/>
                <a:cs typeface="Calibri"/>
              </a:rPr>
              <a:t>to </a:t>
            </a:r>
            <a:r>
              <a:rPr sz="1800" spc="-4" dirty="0">
                <a:latin typeface="Calibri"/>
                <a:cs typeface="Calibri"/>
              </a:rPr>
              <a:t>be </a:t>
            </a:r>
            <a:r>
              <a:rPr sz="1800" spc="-11" dirty="0">
                <a:latin typeface="Calibri"/>
                <a:cs typeface="Calibri"/>
              </a:rPr>
              <a:t>sure </a:t>
            </a:r>
            <a:r>
              <a:rPr sz="1800" spc="-4" dirty="0">
                <a:latin typeface="Calibri"/>
                <a:cs typeface="Calibri"/>
              </a:rPr>
              <a:t>of  transaction</a:t>
            </a:r>
            <a:endParaRPr sz="1800">
              <a:latin typeface="Calibri"/>
              <a:cs typeface="Calibri"/>
            </a:endParaRPr>
          </a:p>
        </p:txBody>
      </p:sp>
    </p:spTree>
    <p:extLst>
      <p:ext uri="{BB962C8B-B14F-4D97-AF65-F5344CB8AC3E}">
        <p14:creationId xmlns:p14="http://schemas.microsoft.com/office/powerpoint/2010/main" val="22133111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52400"/>
            <a:ext cx="84582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11" dirty="0"/>
              <a:t>Permissioned</a:t>
            </a:r>
            <a:r>
              <a:rPr sz="3300" dirty="0"/>
              <a:t> </a:t>
            </a:r>
            <a:r>
              <a:rPr sz="3300" spc="-11" dirty="0"/>
              <a:t>blockchains</a:t>
            </a:r>
            <a:endParaRPr sz="3300" dirty="0"/>
          </a:p>
        </p:txBody>
      </p:sp>
      <p:sp>
        <p:nvSpPr>
          <p:cNvPr id="3" name="object 3"/>
          <p:cNvSpPr txBox="1"/>
          <p:nvPr/>
        </p:nvSpPr>
        <p:spPr>
          <a:xfrm>
            <a:off x="687705" y="2145411"/>
            <a:ext cx="7681436" cy="3047181"/>
          </a:xfrm>
          <a:prstGeom prst="rect">
            <a:avLst/>
          </a:prstGeom>
        </p:spPr>
        <p:txBody>
          <a:bodyPr vert="horz" wrap="square" lIns="0" tIns="40958" rIns="0" bIns="0" rtlCol="0">
            <a:spAutoFit/>
          </a:bodyPr>
          <a:lstStyle/>
          <a:p>
            <a:pPr marL="180975" indent="-171450">
              <a:spcBef>
                <a:spcPts val="323"/>
              </a:spcBef>
              <a:buFont typeface="Arial"/>
              <a:buChar char="•"/>
              <a:tabLst>
                <a:tab pos="180975" algn="l"/>
              </a:tabLst>
            </a:pPr>
            <a:r>
              <a:rPr sz="2100" spc="-4" dirty="0">
                <a:latin typeface="Calibri"/>
                <a:cs typeface="Calibri"/>
              </a:rPr>
              <a:t>An </a:t>
            </a:r>
            <a:r>
              <a:rPr sz="2100" spc="-11" dirty="0">
                <a:latin typeface="Calibri"/>
                <a:cs typeface="Calibri"/>
              </a:rPr>
              <a:t>alternative to</a:t>
            </a:r>
            <a:r>
              <a:rPr sz="2100" spc="26" dirty="0">
                <a:latin typeface="Calibri"/>
                <a:cs typeface="Calibri"/>
              </a:rPr>
              <a:t> </a:t>
            </a:r>
            <a:r>
              <a:rPr sz="2100" spc="-11" dirty="0">
                <a:latin typeface="Calibri"/>
                <a:cs typeface="Calibri"/>
              </a:rPr>
              <a:t>proof-of-work</a:t>
            </a:r>
            <a:endParaRPr sz="2100">
              <a:latin typeface="Calibri"/>
              <a:cs typeface="Calibri"/>
            </a:endParaRPr>
          </a:p>
          <a:p>
            <a:pPr marL="180975" marR="104775" indent="-171450">
              <a:lnSpc>
                <a:spcPts val="2018"/>
              </a:lnSpc>
              <a:spcBef>
                <a:spcPts val="731"/>
              </a:spcBef>
              <a:buFont typeface="Arial"/>
              <a:buChar char="•"/>
              <a:tabLst>
                <a:tab pos="180975" algn="l"/>
              </a:tabLst>
            </a:pPr>
            <a:r>
              <a:rPr sz="2100" spc="-45" dirty="0">
                <a:latin typeface="Calibri"/>
                <a:cs typeface="Calibri"/>
              </a:rPr>
              <a:t>We </a:t>
            </a:r>
            <a:r>
              <a:rPr sz="2100" spc="-19" dirty="0">
                <a:latin typeface="Calibri"/>
                <a:cs typeface="Calibri"/>
              </a:rPr>
              <a:t>have </a:t>
            </a:r>
            <a:r>
              <a:rPr sz="2100" spc="-8" dirty="0">
                <a:latin typeface="Calibri"/>
                <a:cs typeface="Calibri"/>
              </a:rPr>
              <a:t>set </a:t>
            </a:r>
            <a:r>
              <a:rPr sz="2100" spc="-4" dirty="0">
                <a:latin typeface="Calibri"/>
                <a:cs typeface="Calibri"/>
              </a:rPr>
              <a:t>of </a:t>
            </a:r>
            <a:r>
              <a:rPr sz="2100" spc="-11" dirty="0">
                <a:latin typeface="Calibri"/>
                <a:cs typeface="Calibri"/>
              </a:rPr>
              <a:t>somewhat-trusted </a:t>
            </a:r>
            <a:r>
              <a:rPr sz="2100" spc="-8" dirty="0">
                <a:latin typeface="Calibri"/>
                <a:cs typeface="Calibri"/>
              </a:rPr>
              <a:t>entities </a:t>
            </a:r>
            <a:r>
              <a:rPr sz="2100" spc="-4" dirty="0">
                <a:latin typeface="Calibri"/>
                <a:cs typeface="Calibri"/>
              </a:rPr>
              <a:t>who </a:t>
            </a:r>
            <a:r>
              <a:rPr sz="2100" spc="-11" dirty="0">
                <a:latin typeface="Calibri"/>
                <a:cs typeface="Calibri"/>
              </a:rPr>
              <a:t>can </a:t>
            </a:r>
            <a:r>
              <a:rPr sz="2100" spc="-8" dirty="0">
                <a:latin typeface="Calibri"/>
                <a:cs typeface="Calibri"/>
              </a:rPr>
              <a:t>work together </a:t>
            </a:r>
            <a:r>
              <a:rPr sz="2100" spc="-11" dirty="0">
                <a:latin typeface="Calibri"/>
                <a:cs typeface="Calibri"/>
              </a:rPr>
              <a:t>to  </a:t>
            </a:r>
            <a:r>
              <a:rPr sz="2100" spc="-8" dirty="0">
                <a:latin typeface="Calibri"/>
                <a:cs typeface="Calibri"/>
              </a:rPr>
              <a:t>add </a:t>
            </a:r>
            <a:r>
              <a:rPr sz="2100" spc="-15" dirty="0">
                <a:latin typeface="Calibri"/>
                <a:cs typeface="Calibri"/>
              </a:rPr>
              <a:t>records to </a:t>
            </a:r>
            <a:r>
              <a:rPr sz="2100" spc="-4" dirty="0">
                <a:latin typeface="Calibri"/>
                <a:cs typeface="Calibri"/>
              </a:rPr>
              <a:t>the</a:t>
            </a:r>
            <a:r>
              <a:rPr sz="2100" spc="56" dirty="0">
                <a:latin typeface="Calibri"/>
                <a:cs typeface="Calibri"/>
              </a:rPr>
              <a:t> </a:t>
            </a:r>
            <a:r>
              <a:rPr sz="2100" spc="-8" dirty="0">
                <a:latin typeface="Calibri"/>
                <a:cs typeface="Calibri"/>
              </a:rPr>
              <a:t>blockchain.</a:t>
            </a:r>
            <a:endParaRPr sz="2100">
              <a:latin typeface="Calibri"/>
              <a:cs typeface="Calibri"/>
            </a:endParaRPr>
          </a:p>
          <a:p>
            <a:pPr marL="180975" indent="-171450">
              <a:lnSpc>
                <a:spcPts val="2269"/>
              </a:lnSpc>
              <a:spcBef>
                <a:spcPts val="266"/>
              </a:spcBef>
              <a:buFont typeface="Arial"/>
              <a:buChar char="•"/>
              <a:tabLst>
                <a:tab pos="180975" algn="l"/>
              </a:tabLst>
            </a:pPr>
            <a:r>
              <a:rPr sz="2100" spc="-15" dirty="0">
                <a:latin typeface="Calibri"/>
                <a:cs typeface="Calibri"/>
              </a:rPr>
              <a:t>For example, </a:t>
            </a:r>
            <a:r>
              <a:rPr sz="2100" spc="-11" dirty="0">
                <a:latin typeface="Calibri"/>
                <a:cs typeface="Calibri"/>
              </a:rPr>
              <a:t>we </a:t>
            </a:r>
            <a:r>
              <a:rPr sz="2100" spc="-8" dirty="0">
                <a:latin typeface="Calibri"/>
                <a:cs typeface="Calibri"/>
              </a:rPr>
              <a:t>could </a:t>
            </a:r>
            <a:r>
              <a:rPr sz="2100" spc="-19" dirty="0">
                <a:latin typeface="Calibri"/>
                <a:cs typeface="Calibri"/>
              </a:rPr>
              <a:t>have </a:t>
            </a:r>
            <a:r>
              <a:rPr sz="2100" spc="-11" dirty="0">
                <a:latin typeface="Calibri"/>
                <a:cs typeface="Calibri"/>
              </a:rPr>
              <a:t>five </a:t>
            </a:r>
            <a:r>
              <a:rPr sz="2100" spc="-8" dirty="0">
                <a:latin typeface="Calibri"/>
                <a:cs typeface="Calibri"/>
              </a:rPr>
              <a:t>trustees, </a:t>
            </a:r>
            <a:r>
              <a:rPr sz="2100" spc="-4" dirty="0">
                <a:latin typeface="Calibri"/>
                <a:cs typeface="Calibri"/>
              </a:rPr>
              <a:t>and if </a:t>
            </a:r>
            <a:r>
              <a:rPr sz="2100" spc="-15" dirty="0">
                <a:latin typeface="Calibri"/>
                <a:cs typeface="Calibri"/>
              </a:rPr>
              <a:t>any </a:t>
            </a:r>
            <a:r>
              <a:rPr sz="2100" spc="-4" dirty="0">
                <a:latin typeface="Calibri"/>
                <a:cs typeface="Calibri"/>
              </a:rPr>
              <a:t>3/5 </a:t>
            </a:r>
            <a:r>
              <a:rPr sz="2100" spc="-15" dirty="0">
                <a:latin typeface="Calibri"/>
                <a:cs typeface="Calibri"/>
              </a:rPr>
              <a:t>vote </a:t>
            </a:r>
            <a:r>
              <a:rPr sz="2100" spc="-8" dirty="0">
                <a:latin typeface="Calibri"/>
                <a:cs typeface="Calibri"/>
              </a:rPr>
              <a:t>in</a:t>
            </a:r>
            <a:r>
              <a:rPr sz="2100" spc="236" dirty="0">
                <a:latin typeface="Calibri"/>
                <a:cs typeface="Calibri"/>
              </a:rPr>
              <a:t> </a:t>
            </a:r>
            <a:r>
              <a:rPr sz="2100" spc="-26" dirty="0">
                <a:latin typeface="Calibri"/>
                <a:cs typeface="Calibri"/>
              </a:rPr>
              <a:t>favor</a:t>
            </a:r>
            <a:endParaRPr sz="2100">
              <a:latin typeface="Calibri"/>
              <a:cs typeface="Calibri"/>
            </a:endParaRPr>
          </a:p>
          <a:p>
            <a:pPr marL="180975">
              <a:lnSpc>
                <a:spcPts val="2269"/>
              </a:lnSpc>
            </a:pPr>
            <a:r>
              <a:rPr sz="2100" spc="-4" dirty="0">
                <a:latin typeface="Calibri"/>
                <a:cs typeface="Calibri"/>
              </a:rPr>
              <a:t>of accepting a </a:t>
            </a:r>
            <a:r>
              <a:rPr sz="2100" spc="-8" dirty="0">
                <a:latin typeface="Calibri"/>
                <a:cs typeface="Calibri"/>
              </a:rPr>
              <a:t>block </a:t>
            </a:r>
            <a:r>
              <a:rPr sz="2100" spc="-4" dirty="0">
                <a:latin typeface="Calibri"/>
                <a:cs typeface="Calibri"/>
              </a:rPr>
              <a:t>on the chain, then the </a:t>
            </a:r>
            <a:r>
              <a:rPr sz="2100" spc="-8" dirty="0">
                <a:latin typeface="Calibri"/>
                <a:cs typeface="Calibri"/>
              </a:rPr>
              <a:t>block </a:t>
            </a:r>
            <a:r>
              <a:rPr sz="2100" spc="-4" dirty="0">
                <a:latin typeface="Calibri"/>
                <a:cs typeface="Calibri"/>
              </a:rPr>
              <a:t>is</a:t>
            </a:r>
            <a:r>
              <a:rPr sz="2100" spc="131" dirty="0">
                <a:latin typeface="Calibri"/>
                <a:cs typeface="Calibri"/>
              </a:rPr>
              <a:t> </a:t>
            </a:r>
            <a:r>
              <a:rPr sz="2100" spc="-8" dirty="0">
                <a:latin typeface="Calibri"/>
                <a:cs typeface="Calibri"/>
              </a:rPr>
              <a:t>added.</a:t>
            </a:r>
            <a:endParaRPr sz="2100">
              <a:latin typeface="Calibri"/>
              <a:cs typeface="Calibri"/>
            </a:endParaRPr>
          </a:p>
          <a:p>
            <a:pPr marL="180975" indent="-171450">
              <a:spcBef>
                <a:spcPts val="244"/>
              </a:spcBef>
              <a:buFont typeface="Arial"/>
              <a:buChar char="•"/>
              <a:tabLst>
                <a:tab pos="180975" algn="l"/>
              </a:tabLst>
            </a:pPr>
            <a:r>
              <a:rPr sz="2100" spc="-19" dirty="0">
                <a:latin typeface="Calibri"/>
                <a:cs typeface="Calibri"/>
              </a:rPr>
              <a:t>Validity </a:t>
            </a:r>
            <a:r>
              <a:rPr sz="2100" spc="-8" dirty="0">
                <a:latin typeface="Calibri"/>
                <a:cs typeface="Calibri"/>
              </a:rPr>
              <a:t>condition </a:t>
            </a:r>
            <a:r>
              <a:rPr sz="2100" spc="-19" dirty="0">
                <a:latin typeface="Calibri"/>
                <a:cs typeface="Calibri"/>
              </a:rPr>
              <a:t>for </a:t>
            </a:r>
            <a:r>
              <a:rPr sz="2100" spc="-8" dirty="0">
                <a:latin typeface="Calibri"/>
                <a:cs typeface="Calibri"/>
              </a:rPr>
              <a:t>adding </a:t>
            </a:r>
            <a:r>
              <a:rPr sz="2100" spc="-4" dirty="0">
                <a:latin typeface="Calibri"/>
                <a:cs typeface="Calibri"/>
              </a:rPr>
              <a:t>a </a:t>
            </a:r>
            <a:r>
              <a:rPr sz="2100" spc="-8" dirty="0">
                <a:latin typeface="Calibri"/>
                <a:cs typeface="Calibri"/>
              </a:rPr>
              <a:t>block </a:t>
            </a:r>
            <a:r>
              <a:rPr sz="2100" spc="-4" dirty="0">
                <a:latin typeface="Calibri"/>
                <a:cs typeface="Calibri"/>
              </a:rPr>
              <a:t>= 3/5</a:t>
            </a:r>
            <a:r>
              <a:rPr sz="2100" spc="158" dirty="0">
                <a:latin typeface="Calibri"/>
                <a:cs typeface="Calibri"/>
              </a:rPr>
              <a:t> </a:t>
            </a:r>
            <a:r>
              <a:rPr sz="2100" spc="-11" dirty="0">
                <a:latin typeface="Calibri"/>
                <a:cs typeface="Calibri"/>
              </a:rPr>
              <a:t>signatures</a:t>
            </a:r>
            <a:endParaRPr sz="2100">
              <a:latin typeface="Calibri"/>
              <a:cs typeface="Calibri"/>
            </a:endParaRPr>
          </a:p>
          <a:p>
            <a:pPr marL="180975" indent="-171450">
              <a:lnSpc>
                <a:spcPts val="2269"/>
              </a:lnSpc>
              <a:spcBef>
                <a:spcPts val="244"/>
              </a:spcBef>
              <a:buFont typeface="Arial"/>
              <a:buChar char="•"/>
              <a:tabLst>
                <a:tab pos="180975" algn="l"/>
              </a:tabLst>
            </a:pPr>
            <a:r>
              <a:rPr sz="2100" spc="-8" dirty="0">
                <a:latin typeface="Calibri"/>
                <a:cs typeface="Calibri"/>
              </a:rPr>
              <a:t>Resolution </a:t>
            </a:r>
            <a:r>
              <a:rPr sz="2100" spc="-19" dirty="0">
                <a:latin typeface="Calibri"/>
                <a:cs typeface="Calibri"/>
              </a:rPr>
              <a:t>for </a:t>
            </a:r>
            <a:r>
              <a:rPr sz="2100" spc="-8" dirty="0">
                <a:latin typeface="Calibri"/>
                <a:cs typeface="Calibri"/>
              </a:rPr>
              <a:t>conflicting </a:t>
            </a:r>
            <a:r>
              <a:rPr sz="2100" spc="-4" dirty="0">
                <a:latin typeface="Calibri"/>
                <a:cs typeface="Calibri"/>
              </a:rPr>
              <a:t>chains = look </a:t>
            </a:r>
            <a:r>
              <a:rPr sz="2100" spc="-19" dirty="0">
                <a:latin typeface="Calibri"/>
                <a:cs typeface="Calibri"/>
              </a:rPr>
              <a:t>for </a:t>
            </a:r>
            <a:r>
              <a:rPr sz="2100" spc="-8" dirty="0">
                <a:latin typeface="Calibri"/>
                <a:cs typeface="Calibri"/>
              </a:rPr>
              <a:t>longest </a:t>
            </a:r>
            <a:r>
              <a:rPr sz="2100" spc="-4" dirty="0">
                <a:latin typeface="Calibri"/>
                <a:cs typeface="Calibri"/>
              </a:rPr>
              <a:t>chain </a:t>
            </a:r>
            <a:r>
              <a:rPr sz="2100" spc="-11" dirty="0">
                <a:latin typeface="Calibri"/>
                <a:cs typeface="Calibri"/>
              </a:rPr>
              <a:t>(aka</a:t>
            </a:r>
            <a:r>
              <a:rPr sz="2100" spc="161" dirty="0">
                <a:latin typeface="Calibri"/>
                <a:cs typeface="Calibri"/>
              </a:rPr>
              <a:t> </a:t>
            </a:r>
            <a:r>
              <a:rPr sz="2100" spc="-11" dirty="0">
                <a:latin typeface="Calibri"/>
                <a:cs typeface="Calibri"/>
              </a:rPr>
              <a:t>most</a:t>
            </a:r>
            <a:endParaRPr sz="2100">
              <a:latin typeface="Calibri"/>
              <a:cs typeface="Calibri"/>
            </a:endParaRPr>
          </a:p>
          <a:p>
            <a:pPr marL="180975">
              <a:lnSpc>
                <a:spcPts val="2246"/>
              </a:lnSpc>
            </a:pPr>
            <a:r>
              <a:rPr sz="2100" spc="-11" dirty="0">
                <a:latin typeface="Calibri"/>
                <a:cs typeface="Calibri"/>
              </a:rPr>
              <a:t>votes)</a:t>
            </a:r>
            <a:endParaRPr sz="2100">
              <a:latin typeface="Calibri"/>
              <a:cs typeface="Calibri"/>
            </a:endParaRPr>
          </a:p>
          <a:p>
            <a:pPr marL="523875" marR="3810" lvl="1" indent="-171450">
              <a:lnSpc>
                <a:spcPct val="80000"/>
              </a:lnSpc>
              <a:spcBef>
                <a:spcPts val="409"/>
              </a:spcBef>
              <a:buFont typeface="Arial"/>
              <a:buChar char="•"/>
              <a:tabLst>
                <a:tab pos="524351" algn="l"/>
              </a:tabLst>
            </a:pPr>
            <a:r>
              <a:rPr sz="1800" dirty="0">
                <a:latin typeface="Calibri"/>
                <a:cs typeface="Calibri"/>
              </a:rPr>
              <a:t>With </a:t>
            </a:r>
            <a:r>
              <a:rPr sz="1800" spc="-4" dirty="0">
                <a:latin typeface="Calibri"/>
                <a:cs typeface="Calibri"/>
              </a:rPr>
              <a:t>3/5 </a:t>
            </a:r>
            <a:r>
              <a:rPr sz="1800" spc="-8" dirty="0">
                <a:latin typeface="Calibri"/>
                <a:cs typeface="Calibri"/>
              </a:rPr>
              <a:t>there </a:t>
            </a:r>
            <a:r>
              <a:rPr sz="1800" spc="-4" dirty="0">
                <a:latin typeface="Calibri"/>
                <a:cs typeface="Calibri"/>
              </a:rPr>
              <a:t>shouldn’t be </a:t>
            </a:r>
            <a:r>
              <a:rPr sz="1800" spc="-11" dirty="0">
                <a:latin typeface="Calibri"/>
                <a:cs typeface="Calibri"/>
              </a:rPr>
              <a:t>any </a:t>
            </a:r>
            <a:r>
              <a:rPr sz="1800" spc="-19" dirty="0">
                <a:latin typeface="Calibri"/>
                <a:cs typeface="Calibri"/>
              </a:rPr>
              <a:t>forked </a:t>
            </a:r>
            <a:r>
              <a:rPr sz="1800" spc="-4" dirty="0">
                <a:latin typeface="Calibri"/>
                <a:cs typeface="Calibri"/>
              </a:rPr>
              <a:t>chains—someone </a:t>
            </a:r>
            <a:r>
              <a:rPr sz="1800" spc="-8" dirty="0">
                <a:latin typeface="Calibri"/>
                <a:cs typeface="Calibri"/>
              </a:rPr>
              <a:t>would </a:t>
            </a:r>
            <a:r>
              <a:rPr sz="1800" spc="-15" dirty="0">
                <a:latin typeface="Calibri"/>
                <a:cs typeface="Calibri"/>
              </a:rPr>
              <a:t>have </a:t>
            </a:r>
            <a:r>
              <a:rPr sz="1800" spc="-11" dirty="0">
                <a:latin typeface="Calibri"/>
                <a:cs typeface="Calibri"/>
              </a:rPr>
              <a:t>to </a:t>
            </a:r>
            <a:r>
              <a:rPr sz="1800" spc="-15" dirty="0">
                <a:latin typeface="Calibri"/>
                <a:cs typeface="Calibri"/>
              </a:rPr>
              <a:t>vote  for </a:t>
            </a:r>
            <a:r>
              <a:rPr sz="1800" spc="-8" dirty="0">
                <a:latin typeface="Calibri"/>
                <a:cs typeface="Calibri"/>
              </a:rPr>
              <a:t>two competing</a:t>
            </a:r>
            <a:r>
              <a:rPr sz="1800" spc="-15" dirty="0">
                <a:latin typeface="Calibri"/>
                <a:cs typeface="Calibri"/>
              </a:rPr>
              <a:t> </a:t>
            </a:r>
            <a:r>
              <a:rPr sz="1800" spc="-8" dirty="0">
                <a:latin typeface="Calibri"/>
                <a:cs typeface="Calibri"/>
              </a:rPr>
              <a:t>blocks!</a:t>
            </a:r>
            <a:endParaRPr sz="1800">
              <a:latin typeface="Calibri"/>
              <a:cs typeface="Calibri"/>
            </a:endParaRPr>
          </a:p>
        </p:txBody>
      </p:sp>
    </p:spTree>
    <p:extLst>
      <p:ext uri="{BB962C8B-B14F-4D97-AF65-F5344CB8AC3E}">
        <p14:creationId xmlns:p14="http://schemas.microsoft.com/office/powerpoint/2010/main" val="23522500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152400"/>
            <a:ext cx="7770496"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11" dirty="0"/>
              <a:t>Incentive</a:t>
            </a:r>
            <a:r>
              <a:rPr sz="3300" spc="-38" dirty="0"/>
              <a:t> </a:t>
            </a:r>
            <a:r>
              <a:rPr sz="3300" dirty="0"/>
              <a:t>design</a:t>
            </a:r>
          </a:p>
        </p:txBody>
      </p:sp>
      <p:sp>
        <p:nvSpPr>
          <p:cNvPr id="3" name="object 3"/>
          <p:cNvSpPr txBox="1"/>
          <p:nvPr/>
        </p:nvSpPr>
        <p:spPr>
          <a:xfrm>
            <a:off x="685800" y="1676400"/>
            <a:ext cx="7619048" cy="3050675"/>
          </a:xfrm>
          <a:prstGeom prst="rect">
            <a:avLst/>
          </a:prstGeom>
        </p:spPr>
        <p:txBody>
          <a:bodyPr vert="horz" wrap="square" lIns="0" tIns="36671" rIns="0" bIns="0" rtlCol="0">
            <a:spAutoFit/>
          </a:bodyPr>
          <a:lstStyle/>
          <a:p>
            <a:pPr marL="180975" indent="-171450">
              <a:spcBef>
                <a:spcPts val="289"/>
              </a:spcBef>
              <a:buFont typeface="Arial"/>
              <a:buChar char="•"/>
              <a:tabLst>
                <a:tab pos="180975" algn="l"/>
              </a:tabLst>
            </a:pPr>
            <a:r>
              <a:rPr sz="2100" spc="-4" dirty="0">
                <a:latin typeface="Calibri"/>
                <a:cs typeface="Calibri"/>
              </a:rPr>
              <a:t>The </a:t>
            </a:r>
            <a:r>
              <a:rPr sz="2100" spc="-11" dirty="0">
                <a:latin typeface="Calibri"/>
                <a:cs typeface="Calibri"/>
              </a:rPr>
              <a:t>real </a:t>
            </a:r>
            <a:r>
              <a:rPr sz="2100" spc="-8" dirty="0">
                <a:latin typeface="Calibri"/>
                <a:cs typeface="Calibri"/>
              </a:rPr>
              <a:t>genius </a:t>
            </a:r>
            <a:r>
              <a:rPr sz="2100" spc="-4" dirty="0">
                <a:latin typeface="Calibri"/>
                <a:cs typeface="Calibri"/>
              </a:rPr>
              <a:t>in </a:t>
            </a:r>
            <a:r>
              <a:rPr sz="2100" spc="-26" dirty="0">
                <a:latin typeface="Calibri"/>
                <a:cs typeface="Calibri"/>
              </a:rPr>
              <a:t>Bitcoin’s </a:t>
            </a:r>
            <a:r>
              <a:rPr sz="2100" spc="-8" dirty="0">
                <a:latin typeface="Calibri"/>
                <a:cs typeface="Calibri"/>
              </a:rPr>
              <a:t>design </a:t>
            </a:r>
            <a:r>
              <a:rPr sz="2100" spc="-4" dirty="0">
                <a:latin typeface="Calibri"/>
                <a:cs typeface="Calibri"/>
              </a:rPr>
              <a:t>is the </a:t>
            </a:r>
            <a:r>
              <a:rPr sz="2100" spc="-23" dirty="0">
                <a:latin typeface="Calibri"/>
                <a:cs typeface="Calibri"/>
              </a:rPr>
              <a:t>way </a:t>
            </a:r>
            <a:r>
              <a:rPr sz="2100" spc="-8" dirty="0">
                <a:latin typeface="Calibri"/>
                <a:cs typeface="Calibri"/>
              </a:rPr>
              <a:t>incentives </a:t>
            </a:r>
            <a:r>
              <a:rPr sz="2100" spc="-11" dirty="0">
                <a:latin typeface="Calibri"/>
                <a:cs typeface="Calibri"/>
              </a:rPr>
              <a:t>are</a:t>
            </a:r>
            <a:r>
              <a:rPr sz="2100" spc="188" dirty="0">
                <a:latin typeface="Calibri"/>
                <a:cs typeface="Calibri"/>
              </a:rPr>
              <a:t> </a:t>
            </a:r>
            <a:r>
              <a:rPr sz="2100" spc="-4" dirty="0">
                <a:latin typeface="Calibri"/>
                <a:cs typeface="Calibri"/>
              </a:rPr>
              <a:t>aligned</a:t>
            </a:r>
            <a:endParaRPr sz="2100" dirty="0">
              <a:latin typeface="Calibri"/>
              <a:cs typeface="Calibri"/>
            </a:endParaRPr>
          </a:p>
          <a:p>
            <a:pPr marL="523875" lvl="1" indent="-171450">
              <a:spcBef>
                <a:spcPts val="184"/>
              </a:spcBef>
              <a:buFont typeface="Arial"/>
              <a:buChar char="•"/>
              <a:tabLst>
                <a:tab pos="524351" algn="l"/>
              </a:tabLst>
            </a:pPr>
            <a:r>
              <a:rPr sz="1800" spc="-8" dirty="0">
                <a:latin typeface="Calibri"/>
                <a:cs typeface="Calibri"/>
              </a:rPr>
              <a:t>Untrusted, </a:t>
            </a:r>
            <a:r>
              <a:rPr sz="1800" spc="-11" dirty="0">
                <a:latin typeface="Calibri"/>
                <a:cs typeface="Calibri"/>
              </a:rPr>
              <a:t>self-interested </a:t>
            </a:r>
            <a:r>
              <a:rPr sz="1800" spc="-4" dirty="0">
                <a:latin typeface="Calibri"/>
                <a:cs typeface="Calibri"/>
              </a:rPr>
              <a:t>miners </a:t>
            </a:r>
            <a:r>
              <a:rPr sz="1800" spc="-15" dirty="0">
                <a:latin typeface="Calibri"/>
                <a:cs typeface="Calibri"/>
              </a:rPr>
              <a:t>keep </a:t>
            </a:r>
            <a:r>
              <a:rPr sz="1800" dirty="0">
                <a:latin typeface="Calibri"/>
                <a:cs typeface="Calibri"/>
              </a:rPr>
              <a:t>the </a:t>
            </a:r>
            <a:r>
              <a:rPr sz="1800" spc="-19" dirty="0">
                <a:latin typeface="Calibri"/>
                <a:cs typeface="Calibri"/>
              </a:rPr>
              <a:t>system</a:t>
            </a:r>
            <a:r>
              <a:rPr sz="1800" spc="-4" dirty="0">
                <a:latin typeface="Calibri"/>
                <a:cs typeface="Calibri"/>
              </a:rPr>
              <a:t> </a:t>
            </a:r>
            <a:r>
              <a:rPr sz="1800" spc="-8" dirty="0">
                <a:latin typeface="Calibri"/>
                <a:cs typeface="Calibri"/>
              </a:rPr>
              <a:t>working</a:t>
            </a:r>
            <a:endParaRPr sz="1800" dirty="0">
              <a:latin typeface="Calibri"/>
              <a:cs typeface="Calibri"/>
            </a:endParaRPr>
          </a:p>
          <a:p>
            <a:pPr marL="523875" lvl="1" indent="-171450">
              <a:spcBef>
                <a:spcPts val="164"/>
              </a:spcBef>
              <a:buFont typeface="Arial"/>
              <a:buChar char="•"/>
              <a:tabLst>
                <a:tab pos="524351" algn="l"/>
              </a:tabLst>
            </a:pPr>
            <a:r>
              <a:rPr sz="1800" spc="-8" dirty="0">
                <a:latin typeface="Calibri"/>
                <a:cs typeface="Calibri"/>
              </a:rPr>
              <a:t>They </a:t>
            </a:r>
            <a:r>
              <a:rPr sz="1800" spc="-15" dirty="0">
                <a:latin typeface="Calibri"/>
                <a:cs typeface="Calibri"/>
              </a:rPr>
              <a:t>have </a:t>
            </a:r>
            <a:r>
              <a:rPr sz="1800" dirty="0">
                <a:latin typeface="Calibri"/>
                <a:cs typeface="Calibri"/>
              </a:rPr>
              <a:t>a </a:t>
            </a:r>
            <a:r>
              <a:rPr sz="1800" spc="-4" dirty="0">
                <a:latin typeface="Calibri"/>
                <a:cs typeface="Calibri"/>
              </a:rPr>
              <a:t>big </a:t>
            </a:r>
            <a:r>
              <a:rPr sz="1800" spc="-8" dirty="0">
                <a:latin typeface="Calibri"/>
                <a:cs typeface="Calibri"/>
              </a:rPr>
              <a:t>incentive </a:t>
            </a:r>
            <a:r>
              <a:rPr sz="1800" spc="-11" dirty="0">
                <a:latin typeface="Calibri"/>
                <a:cs typeface="Calibri"/>
              </a:rPr>
              <a:t>to follow </a:t>
            </a:r>
            <a:r>
              <a:rPr sz="1800" dirty="0">
                <a:latin typeface="Calibri"/>
                <a:cs typeface="Calibri"/>
              </a:rPr>
              <a:t>the</a:t>
            </a:r>
            <a:r>
              <a:rPr sz="1800" spc="26" dirty="0">
                <a:latin typeface="Calibri"/>
                <a:cs typeface="Calibri"/>
              </a:rPr>
              <a:t> </a:t>
            </a:r>
            <a:r>
              <a:rPr sz="1800" spc="-11" dirty="0">
                <a:latin typeface="Calibri"/>
                <a:cs typeface="Calibri"/>
              </a:rPr>
              <a:t>protocol</a:t>
            </a:r>
            <a:endParaRPr sz="1800" dirty="0">
              <a:latin typeface="Calibri"/>
              <a:cs typeface="Calibri"/>
            </a:endParaRPr>
          </a:p>
          <a:p>
            <a:pPr marL="523875" lvl="1" indent="-171450">
              <a:lnSpc>
                <a:spcPts val="2051"/>
              </a:lnSpc>
              <a:spcBef>
                <a:spcPts val="150"/>
              </a:spcBef>
              <a:buFont typeface="Arial"/>
              <a:buChar char="•"/>
              <a:tabLst>
                <a:tab pos="524351" algn="l"/>
              </a:tabLst>
            </a:pPr>
            <a:r>
              <a:rPr sz="1800" spc="-8" dirty="0">
                <a:latin typeface="Calibri"/>
                <a:cs typeface="Calibri"/>
              </a:rPr>
              <a:t>They </a:t>
            </a:r>
            <a:r>
              <a:rPr sz="1800" spc="-15" dirty="0">
                <a:latin typeface="Calibri"/>
                <a:cs typeface="Calibri"/>
              </a:rPr>
              <a:t>have </a:t>
            </a:r>
            <a:r>
              <a:rPr sz="1800" spc="-8" dirty="0">
                <a:latin typeface="Calibri"/>
                <a:cs typeface="Calibri"/>
              </a:rPr>
              <a:t>substantial capital </a:t>
            </a:r>
            <a:r>
              <a:rPr sz="1800" spc="-11" dirty="0">
                <a:latin typeface="Calibri"/>
                <a:cs typeface="Calibri"/>
              </a:rPr>
              <a:t>invested </a:t>
            </a:r>
            <a:r>
              <a:rPr sz="1800" dirty="0">
                <a:latin typeface="Calibri"/>
                <a:cs typeface="Calibri"/>
              </a:rPr>
              <a:t>in </a:t>
            </a:r>
            <a:r>
              <a:rPr sz="1800" spc="-8" dirty="0">
                <a:latin typeface="Calibri"/>
                <a:cs typeface="Calibri"/>
              </a:rPr>
              <a:t>Bitcoin, </a:t>
            </a:r>
            <a:r>
              <a:rPr sz="1800" spc="-4" dirty="0">
                <a:latin typeface="Calibri"/>
                <a:cs typeface="Calibri"/>
              </a:rPr>
              <a:t>so they </a:t>
            </a:r>
            <a:r>
              <a:rPr sz="1800" dirty="0">
                <a:latin typeface="Calibri"/>
                <a:cs typeface="Calibri"/>
              </a:rPr>
              <a:t>also </a:t>
            </a:r>
            <a:r>
              <a:rPr sz="1800" spc="-15" dirty="0">
                <a:latin typeface="Calibri"/>
                <a:cs typeface="Calibri"/>
              </a:rPr>
              <a:t>have</a:t>
            </a:r>
            <a:r>
              <a:rPr sz="1800" dirty="0">
                <a:latin typeface="Calibri"/>
                <a:cs typeface="Calibri"/>
              </a:rPr>
              <a:t> </a:t>
            </a:r>
            <a:r>
              <a:rPr sz="1800" spc="-4" dirty="0">
                <a:latin typeface="Calibri"/>
                <a:cs typeface="Calibri"/>
              </a:rPr>
              <a:t>an</a:t>
            </a:r>
            <a:endParaRPr sz="1800" dirty="0">
              <a:latin typeface="Calibri"/>
              <a:cs typeface="Calibri"/>
            </a:endParaRPr>
          </a:p>
          <a:p>
            <a:pPr marL="523875">
              <a:lnSpc>
                <a:spcPts val="2051"/>
              </a:lnSpc>
            </a:pPr>
            <a:r>
              <a:rPr sz="1800" spc="-8" dirty="0">
                <a:latin typeface="Calibri"/>
                <a:cs typeface="Calibri"/>
              </a:rPr>
              <a:t>incentive </a:t>
            </a:r>
            <a:r>
              <a:rPr sz="1800" spc="-11" dirty="0">
                <a:latin typeface="Calibri"/>
                <a:cs typeface="Calibri"/>
              </a:rPr>
              <a:t>to avoid </a:t>
            </a:r>
            <a:r>
              <a:rPr sz="1800" spc="-15" dirty="0">
                <a:latin typeface="Calibri"/>
                <a:cs typeface="Calibri"/>
              </a:rPr>
              <a:t>any </a:t>
            </a:r>
            <a:r>
              <a:rPr sz="1800" spc="-11" dirty="0">
                <a:latin typeface="Calibri"/>
                <a:cs typeface="Calibri"/>
              </a:rPr>
              <a:t>attack </a:t>
            </a:r>
            <a:r>
              <a:rPr sz="1800" spc="-8" dirty="0">
                <a:latin typeface="Calibri"/>
                <a:cs typeface="Calibri"/>
              </a:rPr>
              <a:t>that would </a:t>
            </a:r>
            <a:r>
              <a:rPr sz="1800" spc="-4" dirty="0">
                <a:latin typeface="Calibri"/>
                <a:cs typeface="Calibri"/>
              </a:rPr>
              <a:t>undermine </a:t>
            </a:r>
            <a:r>
              <a:rPr sz="1800" dirty="0">
                <a:latin typeface="Calibri"/>
                <a:cs typeface="Calibri"/>
              </a:rPr>
              <a:t>their</a:t>
            </a:r>
            <a:r>
              <a:rPr sz="1800" spc="8" dirty="0">
                <a:latin typeface="Calibri"/>
                <a:cs typeface="Calibri"/>
              </a:rPr>
              <a:t> </a:t>
            </a:r>
            <a:r>
              <a:rPr sz="1800" spc="-11" dirty="0">
                <a:latin typeface="Calibri"/>
                <a:cs typeface="Calibri"/>
              </a:rPr>
              <a:t>investment</a:t>
            </a:r>
            <a:endParaRPr sz="1800" dirty="0">
              <a:latin typeface="Calibri"/>
              <a:cs typeface="Calibri"/>
            </a:endParaRPr>
          </a:p>
          <a:p>
            <a:pPr marL="523875" marR="44291" lvl="1" indent="-171450">
              <a:lnSpc>
                <a:spcPts val="1943"/>
              </a:lnSpc>
              <a:spcBef>
                <a:spcPts val="409"/>
              </a:spcBef>
              <a:buFont typeface="Arial"/>
              <a:buChar char="•"/>
              <a:tabLst>
                <a:tab pos="524351" algn="l"/>
              </a:tabLst>
            </a:pPr>
            <a:r>
              <a:rPr sz="1800" spc="-4" dirty="0">
                <a:latin typeface="Calibri"/>
                <a:cs typeface="Calibri"/>
              </a:rPr>
              <a:t>This all </a:t>
            </a:r>
            <a:r>
              <a:rPr sz="1800" spc="-11" dirty="0">
                <a:latin typeface="Calibri"/>
                <a:cs typeface="Calibri"/>
              </a:rPr>
              <a:t>works </a:t>
            </a:r>
            <a:r>
              <a:rPr sz="1800" spc="-8" dirty="0">
                <a:latin typeface="Calibri"/>
                <a:cs typeface="Calibri"/>
              </a:rPr>
              <a:t>because Bitcoin </a:t>
            </a:r>
            <a:r>
              <a:rPr sz="1800" dirty="0">
                <a:latin typeface="Calibri"/>
                <a:cs typeface="Calibri"/>
              </a:rPr>
              <a:t>is </a:t>
            </a:r>
            <a:r>
              <a:rPr sz="1800" spc="-4" dirty="0">
                <a:latin typeface="Calibri"/>
                <a:cs typeface="Calibri"/>
              </a:rPr>
              <a:t>all about moving money </a:t>
            </a:r>
            <a:r>
              <a:rPr sz="1800" spc="-8" dirty="0">
                <a:latin typeface="Calibri"/>
                <a:cs typeface="Calibri"/>
              </a:rPr>
              <a:t>around, </a:t>
            </a:r>
            <a:r>
              <a:rPr sz="1800" spc="-4" dirty="0">
                <a:latin typeface="Calibri"/>
                <a:cs typeface="Calibri"/>
              </a:rPr>
              <a:t>so </a:t>
            </a:r>
            <a:r>
              <a:rPr sz="1800" spc="-15" dirty="0">
                <a:latin typeface="Calibri"/>
                <a:cs typeface="Calibri"/>
              </a:rPr>
              <a:t>it’s </a:t>
            </a:r>
            <a:r>
              <a:rPr sz="1800" spc="-11" dirty="0">
                <a:latin typeface="Calibri"/>
                <a:cs typeface="Calibri"/>
              </a:rPr>
              <a:t>easy  to </a:t>
            </a:r>
            <a:r>
              <a:rPr sz="1800" spc="-4" dirty="0">
                <a:latin typeface="Calibri"/>
                <a:cs typeface="Calibri"/>
              </a:rPr>
              <a:t>build </a:t>
            </a:r>
            <a:r>
              <a:rPr sz="1800" spc="-19" dirty="0">
                <a:latin typeface="Calibri"/>
                <a:cs typeface="Calibri"/>
              </a:rPr>
              <a:t>payoffs </a:t>
            </a:r>
            <a:r>
              <a:rPr sz="1800" spc="-11" dirty="0">
                <a:latin typeface="Calibri"/>
                <a:cs typeface="Calibri"/>
              </a:rPr>
              <a:t>into </a:t>
            </a:r>
            <a:r>
              <a:rPr sz="1800" dirty="0">
                <a:latin typeface="Calibri"/>
                <a:cs typeface="Calibri"/>
              </a:rPr>
              <a:t>the</a:t>
            </a:r>
            <a:r>
              <a:rPr sz="1800" spc="11" dirty="0">
                <a:latin typeface="Calibri"/>
                <a:cs typeface="Calibri"/>
              </a:rPr>
              <a:t> </a:t>
            </a:r>
            <a:r>
              <a:rPr sz="1800" spc="-11" dirty="0">
                <a:latin typeface="Calibri"/>
                <a:cs typeface="Calibri"/>
              </a:rPr>
              <a:t>protocol.</a:t>
            </a:r>
            <a:endParaRPr sz="1800" dirty="0">
              <a:latin typeface="Calibri"/>
              <a:cs typeface="Calibri"/>
            </a:endParaRPr>
          </a:p>
          <a:p>
            <a:pPr marL="180975" marR="761524" indent="-171450">
              <a:lnSpc>
                <a:spcPts val="2265"/>
              </a:lnSpc>
              <a:spcBef>
                <a:spcPts val="739"/>
              </a:spcBef>
              <a:buFont typeface="Arial"/>
              <a:buChar char="•"/>
              <a:tabLst>
                <a:tab pos="180975" algn="l"/>
              </a:tabLst>
            </a:pPr>
            <a:r>
              <a:rPr sz="2100" spc="-8" dirty="0">
                <a:latin typeface="Calibri"/>
                <a:cs typeface="Calibri"/>
              </a:rPr>
              <a:t>Other blockchains (especially permissioned ones) </a:t>
            </a:r>
            <a:r>
              <a:rPr sz="2100" spc="-19" dirty="0">
                <a:latin typeface="Calibri"/>
                <a:cs typeface="Calibri"/>
              </a:rPr>
              <a:t>have </a:t>
            </a:r>
            <a:r>
              <a:rPr sz="2100" spc="-11" dirty="0">
                <a:latin typeface="Calibri"/>
                <a:cs typeface="Calibri"/>
              </a:rPr>
              <a:t>to </a:t>
            </a:r>
            <a:r>
              <a:rPr sz="2100" spc="-8" dirty="0">
                <a:latin typeface="Calibri"/>
                <a:cs typeface="Calibri"/>
              </a:rPr>
              <a:t>find  alternatives </a:t>
            </a:r>
            <a:r>
              <a:rPr sz="2100" spc="-11" dirty="0">
                <a:latin typeface="Calibri"/>
                <a:cs typeface="Calibri"/>
              </a:rPr>
              <a:t>to</a:t>
            </a:r>
            <a:r>
              <a:rPr sz="2100" dirty="0">
                <a:latin typeface="Calibri"/>
                <a:cs typeface="Calibri"/>
              </a:rPr>
              <a:t> </a:t>
            </a:r>
            <a:r>
              <a:rPr sz="2100" spc="-8" dirty="0">
                <a:latin typeface="Calibri"/>
                <a:cs typeface="Calibri"/>
              </a:rPr>
              <a:t>incentives</a:t>
            </a:r>
            <a:endParaRPr sz="2100" dirty="0">
              <a:latin typeface="Calibri"/>
              <a:cs typeface="Calibri"/>
            </a:endParaRPr>
          </a:p>
          <a:p>
            <a:pPr marL="523875" lvl="1" indent="-171450">
              <a:spcBef>
                <a:spcPts val="153"/>
              </a:spcBef>
              <a:buFont typeface="Arial"/>
              <a:buChar char="•"/>
              <a:tabLst>
                <a:tab pos="524351" algn="l"/>
              </a:tabLst>
            </a:pPr>
            <a:r>
              <a:rPr sz="1800" spc="-4" dirty="0">
                <a:latin typeface="Calibri"/>
                <a:cs typeface="Calibri"/>
              </a:rPr>
              <a:t>Not so </a:t>
            </a:r>
            <a:r>
              <a:rPr sz="1800" spc="-8" dirty="0">
                <a:latin typeface="Calibri"/>
                <a:cs typeface="Calibri"/>
              </a:rPr>
              <a:t>obvious how </a:t>
            </a:r>
            <a:r>
              <a:rPr sz="1800" spc="-11" dirty="0">
                <a:latin typeface="Calibri"/>
                <a:cs typeface="Calibri"/>
              </a:rPr>
              <a:t>to </a:t>
            </a:r>
            <a:r>
              <a:rPr sz="1800" spc="-4" dirty="0">
                <a:latin typeface="Calibri"/>
                <a:cs typeface="Calibri"/>
              </a:rPr>
              <a:t>build </a:t>
            </a:r>
            <a:r>
              <a:rPr sz="1800" dirty="0">
                <a:latin typeface="Calibri"/>
                <a:cs typeface="Calibri"/>
              </a:rPr>
              <a:t>a </a:t>
            </a:r>
            <a:r>
              <a:rPr sz="1800" spc="-15" dirty="0">
                <a:latin typeface="Calibri"/>
                <a:cs typeface="Calibri"/>
              </a:rPr>
              <a:t>payoff </a:t>
            </a:r>
            <a:r>
              <a:rPr sz="1800" spc="-11" dirty="0">
                <a:latin typeface="Calibri"/>
                <a:cs typeface="Calibri"/>
              </a:rPr>
              <a:t>into </a:t>
            </a:r>
            <a:r>
              <a:rPr sz="1800" dirty="0">
                <a:latin typeface="Calibri"/>
                <a:cs typeface="Calibri"/>
              </a:rPr>
              <a:t>a </a:t>
            </a:r>
            <a:r>
              <a:rPr sz="1800" spc="-11" dirty="0">
                <a:latin typeface="Calibri"/>
                <a:cs typeface="Calibri"/>
              </a:rPr>
              <a:t>protocol to </a:t>
            </a:r>
            <a:r>
              <a:rPr sz="1800" spc="-15" dirty="0">
                <a:latin typeface="Calibri"/>
                <a:cs typeface="Calibri"/>
              </a:rPr>
              <a:t>store </a:t>
            </a:r>
            <a:r>
              <a:rPr sz="1800" spc="-8" dirty="0">
                <a:latin typeface="Calibri"/>
                <a:cs typeface="Calibri"/>
              </a:rPr>
              <a:t>medical</a:t>
            </a:r>
            <a:r>
              <a:rPr sz="1800" spc="23" dirty="0">
                <a:latin typeface="Calibri"/>
                <a:cs typeface="Calibri"/>
              </a:rPr>
              <a:t> </a:t>
            </a:r>
            <a:r>
              <a:rPr sz="1800" spc="-11" dirty="0">
                <a:latin typeface="Calibri"/>
                <a:cs typeface="Calibri"/>
              </a:rPr>
              <a:t>records</a:t>
            </a:r>
            <a:endParaRPr sz="1800" dirty="0">
              <a:latin typeface="Calibri"/>
              <a:cs typeface="Calibri"/>
            </a:endParaRPr>
          </a:p>
        </p:txBody>
      </p:sp>
    </p:spTree>
    <p:extLst>
      <p:ext uri="{BB962C8B-B14F-4D97-AF65-F5344CB8AC3E}">
        <p14:creationId xmlns:p14="http://schemas.microsoft.com/office/powerpoint/2010/main" val="8841823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2400"/>
            <a:ext cx="7694296"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23" dirty="0"/>
              <a:t>Why </a:t>
            </a:r>
            <a:r>
              <a:rPr sz="3300" dirty="0"/>
              <a:t>do </a:t>
            </a:r>
            <a:r>
              <a:rPr sz="3300" spc="-15" dirty="0"/>
              <a:t>we </a:t>
            </a:r>
            <a:r>
              <a:rPr sz="3300" spc="-8" dirty="0"/>
              <a:t>trust</a:t>
            </a:r>
            <a:r>
              <a:rPr sz="3300" spc="-30" dirty="0"/>
              <a:t> </a:t>
            </a:r>
            <a:r>
              <a:rPr sz="3300" spc="-8" dirty="0"/>
              <a:t>trustees?</a:t>
            </a:r>
            <a:endParaRPr sz="3300" dirty="0"/>
          </a:p>
        </p:txBody>
      </p:sp>
      <p:sp>
        <p:nvSpPr>
          <p:cNvPr id="3" name="object 3"/>
          <p:cNvSpPr txBox="1"/>
          <p:nvPr/>
        </p:nvSpPr>
        <p:spPr>
          <a:xfrm>
            <a:off x="685800" y="1676400"/>
            <a:ext cx="5498782" cy="1559562"/>
          </a:xfrm>
          <a:prstGeom prst="rect">
            <a:avLst/>
          </a:prstGeom>
        </p:spPr>
        <p:txBody>
          <a:bodyPr vert="horz" wrap="square" lIns="0" tIns="73819" rIns="0" bIns="0" rtlCol="0">
            <a:spAutoFit/>
          </a:bodyPr>
          <a:lstStyle/>
          <a:p>
            <a:pPr marL="180975" indent="-171450">
              <a:spcBef>
                <a:spcPts val="581"/>
              </a:spcBef>
              <a:buFont typeface="Arial"/>
              <a:buChar char="•"/>
              <a:tabLst>
                <a:tab pos="180975" algn="l"/>
              </a:tabLst>
            </a:pPr>
            <a:r>
              <a:rPr sz="2100" spc="-8" dirty="0">
                <a:latin typeface="Calibri"/>
                <a:cs typeface="Calibri"/>
              </a:rPr>
              <a:t>Existing business </a:t>
            </a:r>
            <a:r>
              <a:rPr sz="2100" spc="-4" dirty="0">
                <a:latin typeface="Calibri"/>
                <a:cs typeface="Calibri"/>
              </a:rPr>
              <a:t>or </a:t>
            </a:r>
            <a:r>
              <a:rPr sz="2100" spc="-11" dirty="0">
                <a:latin typeface="Calibri"/>
                <a:cs typeface="Calibri"/>
              </a:rPr>
              <a:t>legal</a:t>
            </a:r>
            <a:r>
              <a:rPr sz="2100" spc="41" dirty="0">
                <a:latin typeface="Calibri"/>
                <a:cs typeface="Calibri"/>
              </a:rPr>
              <a:t> </a:t>
            </a:r>
            <a:r>
              <a:rPr sz="2100" spc="-11" dirty="0">
                <a:latin typeface="Calibri"/>
                <a:cs typeface="Calibri"/>
              </a:rPr>
              <a:t>arrangements?</a:t>
            </a:r>
            <a:endParaRPr sz="2100" dirty="0">
              <a:latin typeface="Calibri"/>
              <a:cs typeface="Calibri"/>
            </a:endParaRPr>
          </a:p>
          <a:p>
            <a:pPr marL="180975" indent="-171450">
              <a:spcBef>
                <a:spcPts val="506"/>
              </a:spcBef>
              <a:buFont typeface="Arial"/>
              <a:buChar char="•"/>
              <a:tabLst>
                <a:tab pos="180975" algn="l"/>
              </a:tabLst>
            </a:pPr>
            <a:r>
              <a:rPr sz="2100" spc="-8" dirty="0">
                <a:latin typeface="Calibri"/>
                <a:cs typeface="Calibri"/>
              </a:rPr>
              <a:t>Incentives </a:t>
            </a:r>
            <a:r>
              <a:rPr sz="2100" spc="-19" dirty="0">
                <a:latin typeface="Calibri"/>
                <a:cs typeface="Calibri"/>
              </a:rPr>
              <a:t>for </a:t>
            </a:r>
            <a:r>
              <a:rPr sz="2100" spc="-11" dirty="0">
                <a:latin typeface="Calibri"/>
                <a:cs typeface="Calibri"/>
              </a:rPr>
              <a:t>playing</a:t>
            </a:r>
            <a:r>
              <a:rPr sz="2100" spc="38" dirty="0">
                <a:latin typeface="Calibri"/>
                <a:cs typeface="Calibri"/>
              </a:rPr>
              <a:t> </a:t>
            </a:r>
            <a:r>
              <a:rPr sz="2100" spc="-15" dirty="0">
                <a:latin typeface="Calibri"/>
                <a:cs typeface="Calibri"/>
              </a:rPr>
              <a:t>fair?</a:t>
            </a:r>
            <a:endParaRPr sz="2100" dirty="0">
              <a:latin typeface="Calibri"/>
              <a:cs typeface="Calibri"/>
            </a:endParaRPr>
          </a:p>
          <a:p>
            <a:pPr marL="180975" indent="-171450">
              <a:spcBef>
                <a:spcPts val="495"/>
              </a:spcBef>
              <a:buFont typeface="Arial"/>
              <a:buChar char="•"/>
              <a:tabLst>
                <a:tab pos="180975" algn="l"/>
              </a:tabLst>
            </a:pPr>
            <a:r>
              <a:rPr sz="2100" spc="-11" dirty="0">
                <a:latin typeface="Calibri"/>
                <a:cs typeface="Calibri"/>
              </a:rPr>
              <a:t>Reputation?</a:t>
            </a:r>
            <a:endParaRPr sz="2100" dirty="0">
              <a:latin typeface="Calibri"/>
              <a:cs typeface="Calibri"/>
            </a:endParaRPr>
          </a:p>
          <a:p>
            <a:pPr marL="180975" indent="-171450">
              <a:spcBef>
                <a:spcPts val="499"/>
              </a:spcBef>
              <a:buFont typeface="Arial"/>
              <a:buChar char="•"/>
              <a:tabLst>
                <a:tab pos="180975" algn="l"/>
              </a:tabLst>
            </a:pPr>
            <a:r>
              <a:rPr sz="2100" spc="-45" dirty="0">
                <a:latin typeface="Calibri"/>
                <a:cs typeface="Calibri"/>
              </a:rPr>
              <a:t>We </a:t>
            </a:r>
            <a:r>
              <a:rPr sz="2100" spc="-19" dirty="0">
                <a:latin typeface="Calibri"/>
                <a:cs typeface="Calibri"/>
              </a:rPr>
              <a:t>have </a:t>
            </a:r>
            <a:r>
              <a:rPr sz="2100" spc="-4" dirty="0">
                <a:latin typeface="Calibri"/>
                <a:cs typeface="Calibri"/>
              </a:rPr>
              <a:t>the </a:t>
            </a:r>
            <a:r>
              <a:rPr sz="2100" spc="-49" dirty="0">
                <a:latin typeface="Calibri"/>
                <a:cs typeface="Calibri"/>
              </a:rPr>
              <a:t>“And </a:t>
            </a:r>
            <a:r>
              <a:rPr sz="2100" spc="-4" dirty="0">
                <a:latin typeface="Calibri"/>
                <a:cs typeface="Calibri"/>
              </a:rPr>
              <a:t>then </a:t>
            </a:r>
            <a:r>
              <a:rPr sz="2100" spc="-15" dirty="0">
                <a:latin typeface="Calibri"/>
                <a:cs typeface="Calibri"/>
              </a:rPr>
              <a:t>you </a:t>
            </a:r>
            <a:r>
              <a:rPr sz="2100" spc="-11" dirty="0">
                <a:latin typeface="Calibri"/>
                <a:cs typeface="Calibri"/>
              </a:rPr>
              <a:t>go </a:t>
            </a:r>
            <a:r>
              <a:rPr sz="2100" spc="-15" dirty="0">
                <a:latin typeface="Calibri"/>
                <a:cs typeface="Calibri"/>
              </a:rPr>
              <a:t>to </a:t>
            </a:r>
            <a:r>
              <a:rPr sz="2100" spc="-8" dirty="0">
                <a:latin typeface="Calibri"/>
                <a:cs typeface="Calibri"/>
              </a:rPr>
              <a:t>jail”</a:t>
            </a:r>
            <a:r>
              <a:rPr sz="2100" spc="263" dirty="0">
                <a:latin typeface="Calibri"/>
                <a:cs typeface="Calibri"/>
              </a:rPr>
              <a:t> </a:t>
            </a:r>
            <a:r>
              <a:rPr sz="2100" spc="-11" dirty="0">
                <a:latin typeface="Calibri"/>
                <a:cs typeface="Calibri"/>
              </a:rPr>
              <a:t>problem....</a:t>
            </a:r>
            <a:endParaRPr sz="2100" dirty="0">
              <a:latin typeface="Calibri"/>
              <a:cs typeface="Calibri"/>
            </a:endParaRPr>
          </a:p>
        </p:txBody>
      </p:sp>
    </p:spTree>
    <p:extLst>
      <p:ext uri="{BB962C8B-B14F-4D97-AF65-F5344CB8AC3E}">
        <p14:creationId xmlns:p14="http://schemas.microsoft.com/office/powerpoint/2010/main" val="16559073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2400"/>
            <a:ext cx="7694295"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71" dirty="0"/>
              <a:t>“And </a:t>
            </a:r>
            <a:r>
              <a:rPr sz="3300" dirty="0"/>
              <a:t>then </a:t>
            </a:r>
            <a:r>
              <a:rPr sz="3300" spc="-15" dirty="0"/>
              <a:t>you </a:t>
            </a:r>
            <a:r>
              <a:rPr sz="3300" spc="-11" dirty="0"/>
              <a:t>go to</a:t>
            </a:r>
            <a:r>
              <a:rPr sz="3300" spc="23" dirty="0"/>
              <a:t> </a:t>
            </a:r>
            <a:r>
              <a:rPr sz="3300" dirty="0"/>
              <a:t>jail”</a:t>
            </a:r>
          </a:p>
        </p:txBody>
      </p:sp>
      <p:sp>
        <p:nvSpPr>
          <p:cNvPr id="3" name="object 3"/>
          <p:cNvSpPr txBox="1"/>
          <p:nvPr/>
        </p:nvSpPr>
        <p:spPr>
          <a:xfrm>
            <a:off x="687705" y="2202142"/>
            <a:ext cx="7730966" cy="2845811"/>
          </a:xfrm>
          <a:prstGeom prst="rect">
            <a:avLst/>
          </a:prstGeom>
        </p:spPr>
        <p:txBody>
          <a:bodyPr vert="horz" wrap="square" lIns="0" tIns="9049" rIns="0" bIns="0" rtlCol="0">
            <a:spAutoFit/>
          </a:bodyPr>
          <a:lstStyle/>
          <a:p>
            <a:pPr marL="180975" indent="-171450">
              <a:lnSpc>
                <a:spcPts val="2396"/>
              </a:lnSpc>
              <a:spcBef>
                <a:spcPts val="71"/>
              </a:spcBef>
              <a:buFont typeface="Arial"/>
              <a:buChar char="•"/>
              <a:tabLst>
                <a:tab pos="180975" algn="l"/>
              </a:tabLst>
            </a:pPr>
            <a:r>
              <a:rPr sz="2100" spc="-19" dirty="0">
                <a:latin typeface="Calibri"/>
                <a:cs typeface="Calibri"/>
              </a:rPr>
              <a:t>It’s </a:t>
            </a:r>
            <a:r>
              <a:rPr sz="2100" spc="-8" dirty="0">
                <a:latin typeface="Calibri"/>
                <a:cs typeface="Calibri"/>
              </a:rPr>
              <a:t>usually </a:t>
            </a:r>
            <a:r>
              <a:rPr sz="2100" spc="-4" dirty="0">
                <a:latin typeface="Calibri"/>
                <a:cs typeface="Calibri"/>
              </a:rPr>
              <a:t>a bad idea </a:t>
            </a:r>
            <a:r>
              <a:rPr sz="2100" spc="-15" dirty="0">
                <a:latin typeface="Calibri"/>
                <a:cs typeface="Calibri"/>
              </a:rPr>
              <a:t>to </a:t>
            </a:r>
            <a:r>
              <a:rPr sz="2100" spc="-8" dirty="0">
                <a:latin typeface="Calibri"/>
                <a:cs typeface="Calibri"/>
              </a:rPr>
              <a:t>build crypto </a:t>
            </a:r>
            <a:r>
              <a:rPr sz="2100" spc="-15" dirty="0">
                <a:latin typeface="Calibri"/>
                <a:cs typeface="Calibri"/>
              </a:rPr>
              <a:t>protocols </a:t>
            </a:r>
            <a:r>
              <a:rPr sz="2100" spc="-8" dirty="0">
                <a:latin typeface="Calibri"/>
                <a:cs typeface="Calibri"/>
              </a:rPr>
              <a:t>that </a:t>
            </a:r>
            <a:r>
              <a:rPr sz="2100" spc="-11" dirty="0">
                <a:latin typeface="Calibri"/>
                <a:cs typeface="Calibri"/>
              </a:rPr>
              <a:t>rely </a:t>
            </a:r>
            <a:r>
              <a:rPr sz="2100" spc="-4" dirty="0">
                <a:latin typeface="Calibri"/>
                <a:cs typeface="Calibri"/>
              </a:rPr>
              <a:t>on</a:t>
            </a:r>
            <a:r>
              <a:rPr sz="2100" spc="210" dirty="0">
                <a:latin typeface="Calibri"/>
                <a:cs typeface="Calibri"/>
              </a:rPr>
              <a:t> </a:t>
            </a:r>
            <a:r>
              <a:rPr sz="2100" spc="-8" dirty="0">
                <a:latin typeface="Calibri"/>
                <a:cs typeface="Calibri"/>
              </a:rPr>
              <a:t>outside</a:t>
            </a:r>
            <a:endParaRPr sz="2100">
              <a:latin typeface="Calibri"/>
              <a:cs typeface="Calibri"/>
            </a:endParaRPr>
          </a:p>
          <a:p>
            <a:pPr marL="180975">
              <a:lnSpc>
                <a:spcPts val="2396"/>
              </a:lnSpc>
            </a:pPr>
            <a:r>
              <a:rPr sz="2100" spc="-15" dirty="0">
                <a:latin typeface="Calibri"/>
                <a:cs typeface="Calibri"/>
              </a:rPr>
              <a:t>enforcement</a:t>
            </a:r>
            <a:r>
              <a:rPr sz="2100" dirty="0">
                <a:latin typeface="Calibri"/>
                <a:cs typeface="Calibri"/>
              </a:rPr>
              <a:t> </a:t>
            </a:r>
            <a:r>
              <a:rPr sz="2100" spc="-4" dirty="0">
                <a:latin typeface="Calibri"/>
                <a:cs typeface="Calibri"/>
              </a:rPr>
              <a:t>mechanisms</a:t>
            </a:r>
            <a:endParaRPr sz="2100">
              <a:latin typeface="Calibri"/>
              <a:cs typeface="Calibri"/>
            </a:endParaRPr>
          </a:p>
          <a:p>
            <a:pPr marL="523875" lvl="1" indent="-171450">
              <a:spcBef>
                <a:spcPts val="184"/>
              </a:spcBef>
              <a:buFont typeface="Arial"/>
              <a:buChar char="•"/>
              <a:tabLst>
                <a:tab pos="524351" algn="l"/>
              </a:tabLst>
            </a:pPr>
            <a:r>
              <a:rPr sz="1800" spc="-4" dirty="0">
                <a:latin typeface="Calibri"/>
                <a:cs typeface="Calibri"/>
              </a:rPr>
              <a:t>Sending misbehaving </a:t>
            </a:r>
            <a:r>
              <a:rPr sz="1800" spc="-8" dirty="0">
                <a:latin typeface="Calibri"/>
                <a:cs typeface="Calibri"/>
              </a:rPr>
              <a:t>users </a:t>
            </a:r>
            <a:r>
              <a:rPr sz="1800" spc="-11" dirty="0">
                <a:latin typeface="Calibri"/>
                <a:cs typeface="Calibri"/>
              </a:rPr>
              <a:t>to</a:t>
            </a:r>
            <a:r>
              <a:rPr sz="1800" spc="-34" dirty="0">
                <a:latin typeface="Calibri"/>
                <a:cs typeface="Calibri"/>
              </a:rPr>
              <a:t> </a:t>
            </a:r>
            <a:r>
              <a:rPr sz="1800" spc="-4" dirty="0">
                <a:latin typeface="Calibri"/>
                <a:cs typeface="Calibri"/>
              </a:rPr>
              <a:t>jail</a:t>
            </a:r>
            <a:endParaRPr sz="1800">
              <a:latin typeface="Calibri"/>
              <a:cs typeface="Calibri"/>
            </a:endParaRPr>
          </a:p>
          <a:p>
            <a:pPr marL="523875" lvl="1" indent="-171450">
              <a:spcBef>
                <a:spcPts val="161"/>
              </a:spcBef>
              <a:buFont typeface="Arial"/>
              <a:buChar char="•"/>
              <a:tabLst>
                <a:tab pos="524351" algn="l"/>
              </a:tabLst>
            </a:pPr>
            <a:r>
              <a:rPr sz="1800" spc="-4" dirty="0">
                <a:latin typeface="Calibri"/>
                <a:cs typeface="Calibri"/>
              </a:rPr>
              <a:t>Suing people </a:t>
            </a:r>
            <a:r>
              <a:rPr sz="1800" dirty="0">
                <a:latin typeface="Calibri"/>
                <a:cs typeface="Calibri"/>
              </a:rPr>
              <a:t>who </a:t>
            </a:r>
            <a:r>
              <a:rPr sz="1800" spc="-4" dirty="0">
                <a:latin typeface="Calibri"/>
                <a:cs typeface="Calibri"/>
              </a:rPr>
              <a:t>don’t </a:t>
            </a:r>
            <a:r>
              <a:rPr sz="1800" spc="-15" dirty="0">
                <a:latin typeface="Calibri"/>
                <a:cs typeface="Calibri"/>
              </a:rPr>
              <a:t>follow </a:t>
            </a:r>
            <a:r>
              <a:rPr sz="1800" dirty="0">
                <a:latin typeface="Calibri"/>
                <a:cs typeface="Calibri"/>
              </a:rPr>
              <a:t>the</a:t>
            </a:r>
            <a:r>
              <a:rPr sz="1800" spc="-19" dirty="0">
                <a:latin typeface="Calibri"/>
                <a:cs typeface="Calibri"/>
              </a:rPr>
              <a:t> </a:t>
            </a:r>
            <a:r>
              <a:rPr sz="1800" spc="-15" dirty="0">
                <a:latin typeface="Calibri"/>
                <a:cs typeface="Calibri"/>
              </a:rPr>
              <a:t>protocol</a:t>
            </a:r>
            <a:endParaRPr sz="1800">
              <a:latin typeface="Calibri"/>
              <a:cs typeface="Calibri"/>
            </a:endParaRPr>
          </a:p>
          <a:p>
            <a:pPr marL="523875" marR="3810" lvl="1" indent="-171450">
              <a:lnSpc>
                <a:spcPts val="1943"/>
              </a:lnSpc>
              <a:spcBef>
                <a:spcPts val="401"/>
              </a:spcBef>
              <a:buFont typeface="Arial"/>
              <a:buChar char="•"/>
              <a:tabLst>
                <a:tab pos="524351" algn="l"/>
              </a:tabLst>
            </a:pPr>
            <a:r>
              <a:rPr sz="1800" dirty="0">
                <a:latin typeface="Calibri"/>
                <a:cs typeface="Calibri"/>
              </a:rPr>
              <a:t>Assuming </a:t>
            </a:r>
            <a:r>
              <a:rPr sz="1800" spc="-8" dirty="0">
                <a:latin typeface="Calibri"/>
                <a:cs typeface="Calibri"/>
              </a:rPr>
              <a:t>that damage </a:t>
            </a:r>
            <a:r>
              <a:rPr sz="1800" spc="-11" dirty="0">
                <a:latin typeface="Calibri"/>
                <a:cs typeface="Calibri"/>
              </a:rPr>
              <a:t>to </a:t>
            </a:r>
            <a:r>
              <a:rPr sz="1800" spc="-15" dirty="0">
                <a:latin typeface="Calibri"/>
                <a:cs typeface="Calibri"/>
              </a:rPr>
              <a:t>someone’s </a:t>
            </a:r>
            <a:r>
              <a:rPr sz="1800" spc="-8" dirty="0">
                <a:latin typeface="Calibri"/>
                <a:cs typeface="Calibri"/>
              </a:rPr>
              <a:t>reputation </a:t>
            </a:r>
            <a:r>
              <a:rPr sz="1800" dirty="0">
                <a:latin typeface="Calibri"/>
                <a:cs typeface="Calibri"/>
              </a:rPr>
              <a:t>will </a:t>
            </a:r>
            <a:r>
              <a:rPr sz="1800" spc="-8" dirty="0">
                <a:latin typeface="Calibri"/>
                <a:cs typeface="Calibri"/>
              </a:rPr>
              <a:t>convince </a:t>
            </a:r>
            <a:r>
              <a:rPr sz="1800" dirty="0">
                <a:latin typeface="Calibri"/>
                <a:cs typeface="Calibri"/>
              </a:rPr>
              <a:t>them </a:t>
            </a:r>
            <a:r>
              <a:rPr sz="1800" spc="-11" dirty="0">
                <a:latin typeface="Calibri"/>
                <a:cs typeface="Calibri"/>
              </a:rPr>
              <a:t>to behave  </a:t>
            </a:r>
            <a:r>
              <a:rPr sz="1800" spc="-19" dirty="0">
                <a:latin typeface="Calibri"/>
                <a:cs typeface="Calibri"/>
              </a:rPr>
              <a:t>properly.</a:t>
            </a:r>
            <a:endParaRPr sz="1800">
              <a:latin typeface="Calibri"/>
              <a:cs typeface="Calibri"/>
            </a:endParaRPr>
          </a:p>
          <a:p>
            <a:pPr marL="180975" indent="-171450">
              <a:spcBef>
                <a:spcPts val="458"/>
              </a:spcBef>
              <a:buFont typeface="Arial"/>
              <a:buChar char="•"/>
              <a:tabLst>
                <a:tab pos="180975" algn="l"/>
              </a:tabLst>
            </a:pPr>
            <a:r>
              <a:rPr sz="2100" spc="-4" dirty="0">
                <a:latin typeface="Calibri"/>
                <a:cs typeface="Calibri"/>
              </a:rPr>
              <a:t>Lots of </a:t>
            </a:r>
            <a:r>
              <a:rPr sz="2100" spc="-15" dirty="0">
                <a:latin typeface="Calibri"/>
                <a:cs typeface="Calibri"/>
              </a:rPr>
              <a:t>examples </a:t>
            </a:r>
            <a:r>
              <a:rPr sz="2100" spc="-4" dirty="0">
                <a:latin typeface="Calibri"/>
                <a:cs typeface="Calibri"/>
              </a:rPr>
              <a:t>of these things not</a:t>
            </a:r>
            <a:r>
              <a:rPr sz="2100" spc="49" dirty="0">
                <a:latin typeface="Calibri"/>
                <a:cs typeface="Calibri"/>
              </a:rPr>
              <a:t> </a:t>
            </a:r>
            <a:r>
              <a:rPr sz="2100" spc="-8" dirty="0">
                <a:latin typeface="Calibri"/>
                <a:cs typeface="Calibri"/>
              </a:rPr>
              <a:t>working</a:t>
            </a:r>
            <a:endParaRPr sz="2100">
              <a:latin typeface="Calibri"/>
              <a:cs typeface="Calibri"/>
            </a:endParaRPr>
          </a:p>
          <a:p>
            <a:pPr marL="523875" lvl="1" indent="-171450">
              <a:spcBef>
                <a:spcPts val="176"/>
              </a:spcBef>
              <a:buFont typeface="Arial"/>
              <a:buChar char="•"/>
              <a:tabLst>
                <a:tab pos="524351" algn="l"/>
              </a:tabLst>
            </a:pPr>
            <a:r>
              <a:rPr sz="1800" spc="-19" dirty="0">
                <a:latin typeface="Calibri"/>
                <a:cs typeface="Calibri"/>
              </a:rPr>
              <a:t>Even </a:t>
            </a:r>
            <a:r>
              <a:rPr sz="1800" dirty="0">
                <a:latin typeface="Calibri"/>
                <a:cs typeface="Calibri"/>
              </a:rPr>
              <a:t>if </a:t>
            </a:r>
            <a:r>
              <a:rPr sz="1800" spc="-4" dirty="0">
                <a:latin typeface="Calibri"/>
                <a:cs typeface="Calibri"/>
              </a:rPr>
              <a:t>they do </a:t>
            </a:r>
            <a:r>
              <a:rPr sz="1800" spc="-8" dirty="0">
                <a:latin typeface="Calibri"/>
                <a:cs typeface="Calibri"/>
              </a:rPr>
              <a:t>work, </a:t>
            </a:r>
            <a:r>
              <a:rPr sz="1800" spc="-4" dirty="0">
                <a:latin typeface="Calibri"/>
                <a:cs typeface="Calibri"/>
              </a:rPr>
              <a:t>they </a:t>
            </a:r>
            <a:r>
              <a:rPr sz="1800" spc="-8" dirty="0">
                <a:latin typeface="Calibri"/>
                <a:cs typeface="Calibri"/>
              </a:rPr>
              <a:t>tend </a:t>
            </a:r>
            <a:r>
              <a:rPr sz="1800" spc="-11" dirty="0">
                <a:latin typeface="Calibri"/>
                <a:cs typeface="Calibri"/>
              </a:rPr>
              <a:t>to </a:t>
            </a:r>
            <a:r>
              <a:rPr sz="1800" spc="-4" dirty="0">
                <a:latin typeface="Calibri"/>
                <a:cs typeface="Calibri"/>
              </a:rPr>
              <a:t>be</a:t>
            </a:r>
            <a:r>
              <a:rPr sz="1800" spc="8" dirty="0">
                <a:latin typeface="Calibri"/>
                <a:cs typeface="Calibri"/>
              </a:rPr>
              <a:t> </a:t>
            </a:r>
            <a:r>
              <a:rPr sz="1800" spc="-8" dirty="0">
                <a:latin typeface="Calibri"/>
                <a:cs typeface="Calibri"/>
              </a:rPr>
              <a:t>slow</a:t>
            </a:r>
            <a:endParaRPr sz="1800">
              <a:latin typeface="Calibri"/>
              <a:cs typeface="Calibri"/>
            </a:endParaRPr>
          </a:p>
          <a:p>
            <a:pPr marL="180975" indent="-171450">
              <a:spcBef>
                <a:spcPts val="484"/>
              </a:spcBef>
              <a:buFont typeface="Arial"/>
              <a:buChar char="•"/>
              <a:tabLst>
                <a:tab pos="180975" algn="l"/>
              </a:tabLst>
            </a:pPr>
            <a:r>
              <a:rPr sz="2100" spc="-8" dirty="0">
                <a:latin typeface="Calibri"/>
                <a:cs typeface="Calibri"/>
              </a:rPr>
              <a:t>This </a:t>
            </a:r>
            <a:r>
              <a:rPr sz="2100" spc="-4" dirty="0">
                <a:latin typeface="Calibri"/>
                <a:cs typeface="Calibri"/>
              </a:rPr>
              <a:t>is </a:t>
            </a:r>
            <a:r>
              <a:rPr sz="2100" spc="-8" dirty="0">
                <a:latin typeface="Calibri"/>
                <a:cs typeface="Calibri"/>
              </a:rPr>
              <a:t>something </a:t>
            </a:r>
            <a:r>
              <a:rPr sz="2100" spc="-15" dirty="0">
                <a:latin typeface="Calibri"/>
                <a:cs typeface="Calibri"/>
              </a:rPr>
              <a:t>any </a:t>
            </a:r>
            <a:r>
              <a:rPr sz="2100" spc="-8" dirty="0">
                <a:latin typeface="Calibri"/>
                <a:cs typeface="Calibri"/>
              </a:rPr>
              <a:t>permissioned </a:t>
            </a:r>
            <a:r>
              <a:rPr sz="2100" spc="-11" dirty="0">
                <a:latin typeface="Calibri"/>
                <a:cs typeface="Calibri"/>
              </a:rPr>
              <a:t>blockchain </a:t>
            </a:r>
            <a:r>
              <a:rPr sz="2100" spc="-8" dirty="0">
                <a:latin typeface="Calibri"/>
                <a:cs typeface="Calibri"/>
              </a:rPr>
              <a:t>has </a:t>
            </a:r>
            <a:r>
              <a:rPr sz="2100" spc="-15" dirty="0">
                <a:latin typeface="Calibri"/>
                <a:cs typeface="Calibri"/>
              </a:rPr>
              <a:t>to</a:t>
            </a:r>
            <a:r>
              <a:rPr sz="2100" spc="150" dirty="0">
                <a:latin typeface="Calibri"/>
                <a:cs typeface="Calibri"/>
              </a:rPr>
              <a:t> </a:t>
            </a:r>
            <a:r>
              <a:rPr sz="2100" spc="-11" dirty="0">
                <a:latin typeface="Calibri"/>
                <a:cs typeface="Calibri"/>
              </a:rPr>
              <a:t>solve</a:t>
            </a:r>
            <a:endParaRPr sz="2100">
              <a:latin typeface="Calibri"/>
              <a:cs typeface="Calibri"/>
            </a:endParaRPr>
          </a:p>
        </p:txBody>
      </p:sp>
    </p:spTree>
    <p:extLst>
      <p:ext uri="{BB962C8B-B14F-4D97-AF65-F5344CB8AC3E}">
        <p14:creationId xmlns:p14="http://schemas.microsoft.com/office/powerpoint/2010/main" val="20753896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52400"/>
            <a:ext cx="8534400" cy="471764"/>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000" spc="-26" dirty="0"/>
              <a:t>Wrapup </a:t>
            </a:r>
            <a:r>
              <a:rPr sz="3000" dirty="0"/>
              <a:t>1: </a:t>
            </a:r>
            <a:r>
              <a:rPr sz="3000" spc="-11" dirty="0"/>
              <a:t>Blockchains </a:t>
            </a:r>
            <a:r>
              <a:rPr sz="3000" spc="-8" dirty="0"/>
              <a:t>let </a:t>
            </a:r>
            <a:r>
              <a:rPr sz="3000" dirty="0"/>
              <a:t>us </a:t>
            </a:r>
            <a:r>
              <a:rPr sz="3000" spc="-11" dirty="0"/>
              <a:t>agree </a:t>
            </a:r>
            <a:r>
              <a:rPr sz="3000" dirty="0"/>
              <a:t>on</a:t>
            </a:r>
            <a:r>
              <a:rPr sz="3000" spc="38" dirty="0"/>
              <a:t> </a:t>
            </a:r>
            <a:r>
              <a:rPr sz="3000" spc="-11" dirty="0"/>
              <a:t>history</a:t>
            </a:r>
            <a:endParaRPr sz="3000" dirty="0"/>
          </a:p>
        </p:txBody>
      </p:sp>
      <p:sp>
        <p:nvSpPr>
          <p:cNvPr id="3" name="object 3"/>
          <p:cNvSpPr txBox="1"/>
          <p:nvPr/>
        </p:nvSpPr>
        <p:spPr>
          <a:xfrm>
            <a:off x="685800" y="1676400"/>
            <a:ext cx="5638324" cy="1559562"/>
          </a:xfrm>
          <a:prstGeom prst="rect">
            <a:avLst/>
          </a:prstGeom>
        </p:spPr>
        <p:txBody>
          <a:bodyPr vert="horz" wrap="square" lIns="0" tIns="73819" rIns="0" bIns="0" rtlCol="0">
            <a:spAutoFit/>
          </a:bodyPr>
          <a:lstStyle/>
          <a:p>
            <a:pPr marL="180975" indent="-171450">
              <a:spcBef>
                <a:spcPts val="581"/>
              </a:spcBef>
              <a:buFont typeface="Arial"/>
              <a:buChar char="•"/>
              <a:tabLst>
                <a:tab pos="180975" algn="l"/>
              </a:tabLst>
            </a:pPr>
            <a:r>
              <a:rPr sz="2100" spc="-45" dirty="0">
                <a:latin typeface="Calibri"/>
                <a:cs typeface="Calibri"/>
              </a:rPr>
              <a:t>We </a:t>
            </a:r>
            <a:r>
              <a:rPr sz="2100" spc="-4" dirty="0">
                <a:latin typeface="Calibri"/>
                <a:cs typeface="Calibri"/>
              </a:rPr>
              <a:t>don’t </a:t>
            </a:r>
            <a:r>
              <a:rPr sz="2100" spc="-19" dirty="0">
                <a:latin typeface="Calibri"/>
                <a:cs typeface="Calibri"/>
              </a:rPr>
              <a:t>have </a:t>
            </a:r>
            <a:r>
              <a:rPr sz="2100" spc="-11" dirty="0">
                <a:latin typeface="Calibri"/>
                <a:cs typeface="Calibri"/>
              </a:rPr>
              <a:t>to </a:t>
            </a:r>
            <a:r>
              <a:rPr sz="2100" spc="-8" dirty="0">
                <a:latin typeface="Calibri"/>
                <a:cs typeface="Calibri"/>
              </a:rPr>
              <a:t>trust </a:t>
            </a:r>
            <a:r>
              <a:rPr sz="2100" spc="-4" dirty="0">
                <a:latin typeface="Calibri"/>
                <a:cs typeface="Calibri"/>
              </a:rPr>
              <a:t>each</a:t>
            </a:r>
            <a:r>
              <a:rPr sz="2100" spc="113" dirty="0">
                <a:latin typeface="Calibri"/>
                <a:cs typeface="Calibri"/>
              </a:rPr>
              <a:t> </a:t>
            </a:r>
            <a:r>
              <a:rPr sz="2100" spc="-8" dirty="0">
                <a:latin typeface="Calibri"/>
                <a:cs typeface="Calibri"/>
              </a:rPr>
              <a:t>other</a:t>
            </a:r>
            <a:endParaRPr sz="2100">
              <a:latin typeface="Calibri"/>
              <a:cs typeface="Calibri"/>
            </a:endParaRPr>
          </a:p>
          <a:p>
            <a:pPr marL="180975" indent="-171450">
              <a:spcBef>
                <a:spcPts val="506"/>
              </a:spcBef>
              <a:buFont typeface="Arial"/>
              <a:buChar char="•"/>
              <a:tabLst>
                <a:tab pos="180975" algn="l"/>
              </a:tabLst>
            </a:pPr>
            <a:r>
              <a:rPr sz="2100" spc="-45" dirty="0">
                <a:latin typeface="Calibri"/>
                <a:cs typeface="Calibri"/>
              </a:rPr>
              <a:t>We </a:t>
            </a:r>
            <a:r>
              <a:rPr sz="2100" spc="-4" dirty="0">
                <a:latin typeface="Calibri"/>
                <a:cs typeface="Calibri"/>
              </a:rPr>
              <a:t>don’t </a:t>
            </a:r>
            <a:r>
              <a:rPr sz="2100" spc="-19" dirty="0">
                <a:latin typeface="Calibri"/>
                <a:cs typeface="Calibri"/>
              </a:rPr>
              <a:t>have </a:t>
            </a:r>
            <a:r>
              <a:rPr sz="2100" spc="-11" dirty="0">
                <a:latin typeface="Calibri"/>
                <a:cs typeface="Calibri"/>
              </a:rPr>
              <a:t>to </a:t>
            </a:r>
            <a:r>
              <a:rPr sz="2100" spc="-19" dirty="0">
                <a:latin typeface="Calibri"/>
                <a:cs typeface="Calibri"/>
              </a:rPr>
              <a:t>have </a:t>
            </a:r>
            <a:r>
              <a:rPr sz="2100" spc="-4" dirty="0">
                <a:latin typeface="Calibri"/>
                <a:cs typeface="Calibri"/>
              </a:rPr>
              <a:t>a </a:t>
            </a:r>
            <a:r>
              <a:rPr sz="2100" spc="-11" dirty="0">
                <a:latin typeface="Calibri"/>
                <a:cs typeface="Calibri"/>
              </a:rPr>
              <a:t>trusted third</a:t>
            </a:r>
            <a:r>
              <a:rPr sz="2100" spc="172" dirty="0">
                <a:latin typeface="Calibri"/>
                <a:cs typeface="Calibri"/>
              </a:rPr>
              <a:t> </a:t>
            </a:r>
            <a:r>
              <a:rPr sz="2100" spc="-8" dirty="0">
                <a:latin typeface="Calibri"/>
                <a:cs typeface="Calibri"/>
              </a:rPr>
              <a:t>party</a:t>
            </a:r>
            <a:endParaRPr sz="2100">
              <a:latin typeface="Calibri"/>
              <a:cs typeface="Calibri"/>
            </a:endParaRPr>
          </a:p>
          <a:p>
            <a:pPr marL="180975" indent="-171450">
              <a:spcBef>
                <a:spcPts val="495"/>
              </a:spcBef>
              <a:buFont typeface="Arial"/>
              <a:buChar char="•"/>
              <a:tabLst>
                <a:tab pos="180975" algn="l"/>
              </a:tabLst>
            </a:pPr>
            <a:r>
              <a:rPr sz="2100" spc="-23" dirty="0">
                <a:latin typeface="Calibri"/>
                <a:cs typeface="Calibri"/>
              </a:rPr>
              <a:t>System </a:t>
            </a:r>
            <a:r>
              <a:rPr sz="2100" spc="-4" dirty="0">
                <a:latin typeface="Calibri"/>
                <a:cs typeface="Calibri"/>
              </a:rPr>
              <a:t>is</a:t>
            </a:r>
            <a:r>
              <a:rPr sz="2100" spc="26" dirty="0">
                <a:latin typeface="Calibri"/>
                <a:cs typeface="Calibri"/>
              </a:rPr>
              <a:t> </a:t>
            </a:r>
            <a:r>
              <a:rPr sz="2100" spc="-11" dirty="0">
                <a:latin typeface="Calibri"/>
                <a:cs typeface="Calibri"/>
              </a:rPr>
              <a:t>distributed</a:t>
            </a:r>
            <a:endParaRPr sz="2100">
              <a:latin typeface="Calibri"/>
              <a:cs typeface="Calibri"/>
            </a:endParaRPr>
          </a:p>
          <a:p>
            <a:pPr marL="180975" indent="-171450">
              <a:spcBef>
                <a:spcPts val="518"/>
              </a:spcBef>
              <a:buFont typeface="Arial"/>
              <a:buChar char="•"/>
              <a:tabLst>
                <a:tab pos="180975" algn="l"/>
              </a:tabLst>
            </a:pPr>
            <a:r>
              <a:rPr sz="2100" spc="-8" dirty="0">
                <a:latin typeface="Calibri"/>
                <a:cs typeface="Calibri"/>
              </a:rPr>
              <a:t>Agreeing </a:t>
            </a:r>
            <a:r>
              <a:rPr sz="2100" spc="-4" dirty="0">
                <a:latin typeface="Calibri"/>
                <a:cs typeface="Calibri"/>
              </a:rPr>
              <a:t>on </a:t>
            </a:r>
            <a:r>
              <a:rPr sz="2100" spc="-11" dirty="0">
                <a:latin typeface="Calibri"/>
                <a:cs typeface="Calibri"/>
              </a:rPr>
              <a:t>history </a:t>
            </a:r>
            <a:r>
              <a:rPr sz="2100" spc="-4" dirty="0">
                <a:latin typeface="Wingdings"/>
                <a:cs typeface="Wingdings"/>
              </a:rPr>
              <a:t></a:t>
            </a:r>
            <a:r>
              <a:rPr sz="2100" spc="-4" dirty="0">
                <a:latin typeface="Times New Roman"/>
                <a:cs typeface="Times New Roman"/>
              </a:rPr>
              <a:t> </a:t>
            </a:r>
            <a:r>
              <a:rPr sz="2100" spc="-8" dirty="0">
                <a:latin typeface="Calibri"/>
                <a:cs typeface="Calibri"/>
              </a:rPr>
              <a:t>agreeing </a:t>
            </a:r>
            <a:r>
              <a:rPr sz="2100" spc="-4" dirty="0">
                <a:latin typeface="Calibri"/>
                <a:cs typeface="Calibri"/>
              </a:rPr>
              <a:t>on </a:t>
            </a:r>
            <a:r>
              <a:rPr sz="2100" spc="-23" dirty="0">
                <a:latin typeface="Calibri"/>
                <a:cs typeface="Calibri"/>
              </a:rPr>
              <a:t>state </a:t>
            </a:r>
            <a:r>
              <a:rPr sz="2100" spc="-4" dirty="0">
                <a:latin typeface="Calibri"/>
                <a:cs typeface="Calibri"/>
              </a:rPr>
              <a:t>of</a:t>
            </a:r>
            <a:r>
              <a:rPr sz="2100" spc="8" dirty="0">
                <a:latin typeface="Calibri"/>
                <a:cs typeface="Calibri"/>
              </a:rPr>
              <a:t> </a:t>
            </a:r>
            <a:r>
              <a:rPr sz="2100" spc="-23" dirty="0">
                <a:latin typeface="Calibri"/>
                <a:cs typeface="Calibri"/>
              </a:rPr>
              <a:t>system</a:t>
            </a:r>
            <a:endParaRPr sz="2100">
              <a:latin typeface="Calibri"/>
              <a:cs typeface="Calibri"/>
            </a:endParaRPr>
          </a:p>
        </p:txBody>
      </p:sp>
    </p:spTree>
    <p:extLst>
      <p:ext uri="{BB962C8B-B14F-4D97-AF65-F5344CB8AC3E}">
        <p14:creationId xmlns:p14="http://schemas.microsoft.com/office/powerpoint/2010/main" val="29208952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152400"/>
            <a:ext cx="8381999"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26" dirty="0"/>
              <a:t>Wrapup </a:t>
            </a:r>
            <a:r>
              <a:rPr sz="3300" dirty="0"/>
              <a:t>2: </a:t>
            </a:r>
            <a:r>
              <a:rPr sz="3300" spc="-11" dirty="0"/>
              <a:t>Blockchains </a:t>
            </a:r>
            <a:r>
              <a:rPr sz="3300" dirty="0"/>
              <a:t>and hash</a:t>
            </a:r>
            <a:r>
              <a:rPr sz="3300" spc="11" dirty="0"/>
              <a:t> </a:t>
            </a:r>
            <a:r>
              <a:rPr sz="3300" spc="-4" dirty="0"/>
              <a:t>chains</a:t>
            </a:r>
            <a:endParaRPr sz="3300" dirty="0"/>
          </a:p>
        </p:txBody>
      </p:sp>
      <p:sp>
        <p:nvSpPr>
          <p:cNvPr id="3" name="object 3"/>
          <p:cNvSpPr txBox="1"/>
          <p:nvPr/>
        </p:nvSpPr>
        <p:spPr>
          <a:xfrm>
            <a:off x="685800" y="1828800"/>
            <a:ext cx="7599521" cy="1777570"/>
          </a:xfrm>
          <a:prstGeom prst="rect">
            <a:avLst/>
          </a:prstGeom>
        </p:spPr>
        <p:txBody>
          <a:bodyPr vert="horz" wrap="square" lIns="0" tIns="73819" rIns="0" bIns="0" rtlCol="0">
            <a:spAutoFit/>
          </a:bodyPr>
          <a:lstStyle/>
          <a:p>
            <a:pPr marL="180975" indent="-171450">
              <a:spcBef>
                <a:spcPts val="581"/>
              </a:spcBef>
              <a:buFont typeface="Arial"/>
              <a:buChar char="•"/>
              <a:tabLst>
                <a:tab pos="180975" algn="l"/>
              </a:tabLst>
            </a:pPr>
            <a:r>
              <a:rPr sz="2100" spc="-4" dirty="0">
                <a:latin typeface="Calibri"/>
                <a:cs typeface="Calibri"/>
              </a:rPr>
              <a:t>The Nth </a:t>
            </a:r>
            <a:r>
              <a:rPr sz="2100" spc="-15" dirty="0">
                <a:latin typeface="Calibri"/>
                <a:cs typeface="Calibri"/>
              </a:rPr>
              <a:t>record </a:t>
            </a:r>
            <a:r>
              <a:rPr sz="2100" spc="-4" dirty="0">
                <a:latin typeface="Calibri"/>
                <a:cs typeface="Calibri"/>
              </a:rPr>
              <a:t>in the hash chain </a:t>
            </a:r>
            <a:r>
              <a:rPr sz="2100" spc="-8" dirty="0">
                <a:latin typeface="Calibri"/>
                <a:cs typeface="Calibri"/>
              </a:rPr>
              <a:t>commits </a:t>
            </a:r>
            <a:r>
              <a:rPr sz="2100" spc="-15" dirty="0">
                <a:latin typeface="Calibri"/>
                <a:cs typeface="Calibri"/>
              </a:rPr>
              <a:t>to </a:t>
            </a:r>
            <a:r>
              <a:rPr sz="2100" dirty="0">
                <a:latin typeface="Calibri"/>
                <a:cs typeface="Calibri"/>
              </a:rPr>
              <a:t>all </a:t>
            </a:r>
            <a:r>
              <a:rPr sz="2100" spc="-11" dirty="0">
                <a:latin typeface="Calibri"/>
                <a:cs typeface="Calibri"/>
              </a:rPr>
              <a:t>previous</a:t>
            </a:r>
            <a:r>
              <a:rPr sz="2100" spc="139" dirty="0">
                <a:latin typeface="Calibri"/>
                <a:cs typeface="Calibri"/>
              </a:rPr>
              <a:t> </a:t>
            </a:r>
            <a:r>
              <a:rPr sz="2100" spc="-15" dirty="0">
                <a:latin typeface="Calibri"/>
                <a:cs typeface="Calibri"/>
              </a:rPr>
              <a:t>records.</a:t>
            </a:r>
            <a:endParaRPr sz="2100" dirty="0">
              <a:latin typeface="Calibri"/>
              <a:cs typeface="Calibri"/>
            </a:endParaRPr>
          </a:p>
          <a:p>
            <a:pPr marL="180975" indent="-171450">
              <a:spcBef>
                <a:spcPts val="506"/>
              </a:spcBef>
              <a:buFont typeface="Arial"/>
              <a:buChar char="•"/>
              <a:tabLst>
                <a:tab pos="180975" algn="l"/>
              </a:tabLst>
            </a:pPr>
            <a:r>
              <a:rPr sz="2100" spc="-8" dirty="0">
                <a:latin typeface="Calibri"/>
                <a:cs typeface="Calibri"/>
              </a:rPr>
              <a:t>Can’t change </a:t>
            </a:r>
            <a:r>
              <a:rPr sz="2100" spc="-15" dirty="0">
                <a:latin typeface="Calibri"/>
                <a:cs typeface="Calibri"/>
              </a:rPr>
              <a:t>any </a:t>
            </a:r>
            <a:r>
              <a:rPr sz="2100" spc="-11" dirty="0">
                <a:latin typeface="Calibri"/>
                <a:cs typeface="Calibri"/>
              </a:rPr>
              <a:t>previous </a:t>
            </a:r>
            <a:r>
              <a:rPr sz="2100" spc="-15" dirty="0">
                <a:latin typeface="Calibri"/>
                <a:cs typeface="Calibri"/>
              </a:rPr>
              <a:t>record </a:t>
            </a:r>
            <a:r>
              <a:rPr sz="2100" spc="-4" dirty="0">
                <a:latin typeface="Calibri"/>
                <a:cs typeface="Calibri"/>
              </a:rPr>
              <a:t>without making </a:t>
            </a:r>
            <a:r>
              <a:rPr sz="2100" spc="-8" dirty="0">
                <a:latin typeface="Calibri"/>
                <a:cs typeface="Calibri"/>
              </a:rPr>
              <a:t>hash </a:t>
            </a:r>
            <a:r>
              <a:rPr sz="2100" spc="-4" dirty="0">
                <a:latin typeface="Calibri"/>
                <a:cs typeface="Calibri"/>
              </a:rPr>
              <a:t>chain</a:t>
            </a:r>
            <a:r>
              <a:rPr sz="2100" spc="206" dirty="0">
                <a:latin typeface="Calibri"/>
                <a:cs typeface="Calibri"/>
              </a:rPr>
              <a:t> </a:t>
            </a:r>
            <a:r>
              <a:rPr sz="2100" spc="-15" dirty="0">
                <a:latin typeface="Calibri"/>
                <a:cs typeface="Calibri"/>
              </a:rPr>
              <a:t>invalid.</a:t>
            </a:r>
            <a:endParaRPr sz="2100" dirty="0">
              <a:latin typeface="Calibri"/>
              <a:cs typeface="Calibri"/>
            </a:endParaRPr>
          </a:p>
          <a:p>
            <a:pPr marL="180975" indent="-171450">
              <a:spcBef>
                <a:spcPts val="495"/>
              </a:spcBef>
              <a:buFont typeface="Arial"/>
              <a:buChar char="•"/>
              <a:tabLst>
                <a:tab pos="180975" algn="l"/>
              </a:tabLst>
            </a:pPr>
            <a:r>
              <a:rPr sz="2100" spc="-4" dirty="0">
                <a:latin typeface="Calibri"/>
                <a:cs typeface="Calibri"/>
              </a:rPr>
              <a:t>A </a:t>
            </a:r>
            <a:r>
              <a:rPr sz="2100" spc="-11" dirty="0">
                <a:latin typeface="Calibri"/>
                <a:cs typeface="Calibri"/>
              </a:rPr>
              <a:t>blockchain </a:t>
            </a:r>
            <a:r>
              <a:rPr sz="2100" spc="-4" dirty="0">
                <a:latin typeface="Calibri"/>
                <a:cs typeface="Calibri"/>
              </a:rPr>
              <a:t>is a </a:t>
            </a:r>
            <a:r>
              <a:rPr sz="2100" spc="-8" dirty="0">
                <a:latin typeface="Calibri"/>
                <a:cs typeface="Calibri"/>
              </a:rPr>
              <a:t>hash </a:t>
            </a:r>
            <a:r>
              <a:rPr sz="2100" spc="-4" dirty="0">
                <a:latin typeface="Calibri"/>
                <a:cs typeface="Calibri"/>
              </a:rPr>
              <a:t>chain with </a:t>
            </a:r>
            <a:r>
              <a:rPr sz="2100" spc="-8" dirty="0">
                <a:latin typeface="Calibri"/>
                <a:cs typeface="Calibri"/>
              </a:rPr>
              <a:t>some other </a:t>
            </a:r>
            <a:r>
              <a:rPr sz="2100" spc="-15" dirty="0">
                <a:latin typeface="Calibri"/>
                <a:cs typeface="Calibri"/>
              </a:rPr>
              <a:t>stuff</a:t>
            </a:r>
            <a:r>
              <a:rPr sz="2100" spc="139" dirty="0">
                <a:latin typeface="Calibri"/>
                <a:cs typeface="Calibri"/>
              </a:rPr>
              <a:t> </a:t>
            </a:r>
            <a:r>
              <a:rPr sz="2100" spc="-8" dirty="0">
                <a:latin typeface="Calibri"/>
                <a:cs typeface="Calibri"/>
              </a:rPr>
              <a:t>added</a:t>
            </a:r>
            <a:endParaRPr sz="2100" dirty="0">
              <a:latin typeface="Calibri"/>
              <a:cs typeface="Calibri"/>
            </a:endParaRPr>
          </a:p>
          <a:p>
            <a:pPr marL="523875" lvl="1" indent="-171450">
              <a:spcBef>
                <a:spcPts val="188"/>
              </a:spcBef>
              <a:buFont typeface="Arial"/>
              <a:buChar char="•"/>
              <a:tabLst>
                <a:tab pos="524351" algn="l"/>
              </a:tabLst>
            </a:pPr>
            <a:r>
              <a:rPr sz="1800" spc="-19" dirty="0">
                <a:latin typeface="Calibri"/>
                <a:cs typeface="Calibri"/>
              </a:rPr>
              <a:t>Validity</a:t>
            </a:r>
            <a:r>
              <a:rPr sz="1800" spc="-11" dirty="0">
                <a:latin typeface="Calibri"/>
                <a:cs typeface="Calibri"/>
              </a:rPr>
              <a:t> </a:t>
            </a:r>
            <a:r>
              <a:rPr sz="1800" spc="-8" dirty="0">
                <a:latin typeface="Calibri"/>
                <a:cs typeface="Calibri"/>
              </a:rPr>
              <a:t>conditions</a:t>
            </a:r>
            <a:endParaRPr sz="1800" dirty="0">
              <a:latin typeface="Calibri"/>
              <a:cs typeface="Calibri"/>
            </a:endParaRPr>
          </a:p>
          <a:p>
            <a:pPr marL="523875" lvl="1" indent="-171450">
              <a:spcBef>
                <a:spcPts val="150"/>
              </a:spcBef>
              <a:buFont typeface="Arial"/>
              <a:buChar char="•"/>
              <a:tabLst>
                <a:tab pos="524351" algn="l"/>
              </a:tabLst>
            </a:pPr>
            <a:r>
              <a:rPr sz="1800" spc="-34" dirty="0">
                <a:latin typeface="Calibri"/>
                <a:cs typeface="Calibri"/>
              </a:rPr>
              <a:t>Way </a:t>
            </a:r>
            <a:r>
              <a:rPr sz="1800" spc="-11" dirty="0">
                <a:latin typeface="Calibri"/>
                <a:cs typeface="Calibri"/>
              </a:rPr>
              <a:t>to </a:t>
            </a:r>
            <a:r>
              <a:rPr sz="1800" spc="-8" dirty="0">
                <a:latin typeface="Calibri"/>
                <a:cs typeface="Calibri"/>
              </a:rPr>
              <a:t>resolve</a:t>
            </a:r>
            <a:r>
              <a:rPr sz="1800" spc="26" dirty="0">
                <a:latin typeface="Calibri"/>
                <a:cs typeface="Calibri"/>
              </a:rPr>
              <a:t> </a:t>
            </a:r>
            <a:r>
              <a:rPr sz="1800" spc="-8" dirty="0">
                <a:latin typeface="Calibri"/>
                <a:cs typeface="Calibri"/>
              </a:rPr>
              <a:t>disagreements</a:t>
            </a:r>
            <a:endParaRPr sz="1800" dirty="0">
              <a:latin typeface="Calibri"/>
              <a:cs typeface="Calibri"/>
            </a:endParaRPr>
          </a:p>
        </p:txBody>
      </p:sp>
    </p:spTree>
    <p:extLst>
      <p:ext uri="{BB962C8B-B14F-4D97-AF65-F5344CB8AC3E}">
        <p14:creationId xmlns:p14="http://schemas.microsoft.com/office/powerpoint/2010/main" val="3662156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sldNum" sz="quarter" idx="11"/>
          </p:nvPr>
        </p:nvSpPr>
        <p:spPr>
          <a:noFill/>
        </p:spPr>
        <p:txBody>
          <a:bodyPr/>
          <a:lstStyle/>
          <a:p>
            <a:fld id="{0A236771-4F4C-491D-9B5B-C430D66D5E57}" type="slidenum">
              <a:rPr lang="en-US" smtClean="0"/>
              <a:pPr/>
              <a:t>6</a:t>
            </a:fld>
            <a:endParaRPr lang="en-US"/>
          </a:p>
        </p:txBody>
      </p:sp>
      <p:sp>
        <p:nvSpPr>
          <p:cNvPr id="12291" name="Rectangle 2"/>
          <p:cNvSpPr>
            <a:spLocks noGrp="1" noChangeArrowheads="1"/>
          </p:cNvSpPr>
          <p:nvPr>
            <p:ph type="title"/>
          </p:nvPr>
        </p:nvSpPr>
        <p:spPr/>
        <p:txBody>
          <a:bodyPr/>
          <a:lstStyle/>
          <a:p>
            <a:pPr eaLnBrk="1" hangingPunct="1"/>
            <a:r>
              <a:rPr lang="en-US">
                <a:ea typeface="ＭＳ Ｐゴシック" pitchFamily="34" charset="-128"/>
              </a:rPr>
              <a:t>Cryptography As a Tool</a:t>
            </a:r>
          </a:p>
        </p:txBody>
      </p:sp>
      <p:sp>
        <p:nvSpPr>
          <p:cNvPr id="12292" name="Rectangle 3"/>
          <p:cNvSpPr>
            <a:spLocks noGrp="1" noChangeArrowheads="1"/>
          </p:cNvSpPr>
          <p:nvPr>
            <p:ph type="body" idx="1"/>
          </p:nvPr>
        </p:nvSpPr>
        <p:spPr/>
        <p:txBody>
          <a:bodyPr/>
          <a:lstStyle/>
          <a:p>
            <a:pPr eaLnBrk="1" hangingPunct="1"/>
            <a:r>
              <a:rPr lang="en-US">
                <a:ea typeface="ＭＳ Ｐゴシック" pitchFamily="34" charset="-128"/>
              </a:rPr>
              <a:t>Using cryptography securely is not simple</a:t>
            </a:r>
          </a:p>
          <a:p>
            <a:pPr eaLnBrk="1" hangingPunct="1"/>
            <a:r>
              <a:rPr lang="en-US">
                <a:ea typeface="ＭＳ Ｐゴシック" pitchFamily="34" charset="-128"/>
              </a:rPr>
              <a:t>Designing cryptographic schemes correctly is near impossible.  </a:t>
            </a:r>
          </a:p>
          <a:p>
            <a:pPr eaLnBrk="1" hangingPunct="1"/>
            <a:endParaRPr lang="en-US">
              <a:ea typeface="ＭＳ Ｐゴシック" pitchFamily="34" charset="-128"/>
            </a:endParaRPr>
          </a:p>
          <a:p>
            <a:pPr eaLnBrk="1" hangingPunct="1">
              <a:buFont typeface="Wingdings" pitchFamily="2" charset="2"/>
              <a:buNone/>
            </a:pPr>
            <a:r>
              <a:rPr lang="en-US">
                <a:ea typeface="ＭＳ Ｐゴシック" pitchFamily="34" charset="-128"/>
              </a:rPr>
              <a:t>	Today we want to give you an idea of what can be done with cryptography.</a:t>
            </a:r>
          </a:p>
          <a:p>
            <a:pPr eaLnBrk="1" hangingPunct="1">
              <a:buFont typeface="Wingdings" pitchFamily="2" charset="2"/>
              <a:buNone/>
            </a:pPr>
            <a:r>
              <a:rPr lang="en-US">
                <a:ea typeface="ＭＳ Ｐゴシック" pitchFamily="34" charset="-128"/>
              </a:rPr>
              <a:t>	Take a security course if you think you may use it in the future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152400"/>
            <a:ext cx="8458200"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26" dirty="0"/>
              <a:t>Wrapup </a:t>
            </a:r>
            <a:r>
              <a:rPr sz="3300" dirty="0"/>
              <a:t>3: </a:t>
            </a:r>
            <a:r>
              <a:rPr sz="3300" spc="-11" dirty="0"/>
              <a:t>Permissioned vs</a:t>
            </a:r>
            <a:r>
              <a:rPr sz="3300" spc="26" dirty="0"/>
              <a:t> </a:t>
            </a:r>
            <a:r>
              <a:rPr sz="3300" spc="-15" dirty="0"/>
              <a:t>Proof-of-work</a:t>
            </a:r>
            <a:endParaRPr sz="3300" dirty="0"/>
          </a:p>
        </p:txBody>
      </p:sp>
      <p:sp>
        <p:nvSpPr>
          <p:cNvPr id="3" name="object 3"/>
          <p:cNvSpPr txBox="1"/>
          <p:nvPr/>
        </p:nvSpPr>
        <p:spPr>
          <a:xfrm>
            <a:off x="687704" y="2137381"/>
            <a:ext cx="5711190" cy="2382864"/>
          </a:xfrm>
          <a:prstGeom prst="rect">
            <a:avLst/>
          </a:prstGeom>
        </p:spPr>
        <p:txBody>
          <a:bodyPr vert="horz" wrap="square" lIns="0" tIns="73819" rIns="0" bIns="0" rtlCol="0">
            <a:spAutoFit/>
          </a:bodyPr>
          <a:lstStyle/>
          <a:p>
            <a:pPr marL="180975" indent="-171450">
              <a:spcBef>
                <a:spcPts val="581"/>
              </a:spcBef>
              <a:buFont typeface="Arial"/>
              <a:buChar char="•"/>
              <a:tabLst>
                <a:tab pos="180975" algn="l"/>
              </a:tabLst>
            </a:pPr>
            <a:r>
              <a:rPr sz="2100" spc="-11" dirty="0">
                <a:latin typeface="Calibri"/>
                <a:cs typeface="Calibri"/>
              </a:rPr>
              <a:t>Most blockchains </a:t>
            </a:r>
            <a:r>
              <a:rPr sz="2100" spc="-4" dirty="0">
                <a:latin typeface="Calibri"/>
                <a:cs typeface="Calibri"/>
              </a:rPr>
              <a:t>in use </a:t>
            </a:r>
            <a:r>
              <a:rPr sz="2100" spc="-8" dirty="0">
                <a:latin typeface="Calibri"/>
                <a:cs typeface="Calibri"/>
              </a:rPr>
              <a:t>now </a:t>
            </a:r>
            <a:r>
              <a:rPr sz="2100" spc="-4" dirty="0">
                <a:latin typeface="Calibri"/>
                <a:cs typeface="Calibri"/>
              </a:rPr>
              <a:t>use</a:t>
            </a:r>
            <a:r>
              <a:rPr sz="2100" spc="101" dirty="0">
                <a:latin typeface="Calibri"/>
                <a:cs typeface="Calibri"/>
              </a:rPr>
              <a:t> </a:t>
            </a:r>
            <a:r>
              <a:rPr sz="2100" spc="-8" dirty="0">
                <a:latin typeface="Calibri"/>
                <a:cs typeface="Calibri"/>
              </a:rPr>
              <a:t>proof-of-work</a:t>
            </a:r>
            <a:endParaRPr sz="2100">
              <a:latin typeface="Calibri"/>
              <a:cs typeface="Calibri"/>
            </a:endParaRPr>
          </a:p>
          <a:p>
            <a:pPr marL="180975" indent="-171450">
              <a:spcBef>
                <a:spcPts val="506"/>
              </a:spcBef>
              <a:buFont typeface="Arial"/>
              <a:buChar char="•"/>
              <a:tabLst>
                <a:tab pos="180975" algn="l"/>
              </a:tabLst>
            </a:pPr>
            <a:r>
              <a:rPr sz="2100" spc="-11" dirty="0">
                <a:latin typeface="Calibri"/>
                <a:cs typeface="Calibri"/>
              </a:rPr>
              <a:t>Many </a:t>
            </a:r>
            <a:r>
              <a:rPr sz="2100" spc="-8" dirty="0">
                <a:latin typeface="Calibri"/>
                <a:cs typeface="Calibri"/>
              </a:rPr>
              <a:t>new </a:t>
            </a:r>
            <a:r>
              <a:rPr sz="2100" spc="-11" dirty="0">
                <a:latin typeface="Calibri"/>
                <a:cs typeface="Calibri"/>
              </a:rPr>
              <a:t>proposals </a:t>
            </a:r>
            <a:r>
              <a:rPr sz="2100" spc="-8" dirty="0">
                <a:latin typeface="Calibri"/>
                <a:cs typeface="Calibri"/>
              </a:rPr>
              <a:t>use permissioned</a:t>
            </a:r>
            <a:r>
              <a:rPr sz="2100" spc="113" dirty="0">
                <a:latin typeface="Calibri"/>
                <a:cs typeface="Calibri"/>
              </a:rPr>
              <a:t> </a:t>
            </a:r>
            <a:r>
              <a:rPr sz="2100" spc="-8" dirty="0">
                <a:latin typeface="Calibri"/>
                <a:cs typeface="Calibri"/>
              </a:rPr>
              <a:t>blockchains</a:t>
            </a:r>
            <a:endParaRPr sz="2100">
              <a:latin typeface="Calibri"/>
              <a:cs typeface="Calibri"/>
            </a:endParaRPr>
          </a:p>
          <a:p>
            <a:pPr marL="523875" lvl="1" indent="-171450">
              <a:spcBef>
                <a:spcPts val="176"/>
              </a:spcBef>
              <a:buFont typeface="Arial"/>
              <a:buChar char="•"/>
              <a:tabLst>
                <a:tab pos="524351" algn="l"/>
              </a:tabLst>
            </a:pPr>
            <a:r>
              <a:rPr sz="1800" spc="-4" dirty="0">
                <a:latin typeface="Calibri"/>
                <a:cs typeface="Calibri"/>
              </a:rPr>
              <a:t>Some set of </a:t>
            </a:r>
            <a:r>
              <a:rPr sz="1800" spc="-8" dirty="0">
                <a:latin typeface="Calibri"/>
                <a:cs typeface="Calibri"/>
              </a:rPr>
              <a:t>somewhat-trusted</a:t>
            </a:r>
            <a:r>
              <a:rPr sz="1800" spc="-15" dirty="0">
                <a:latin typeface="Calibri"/>
                <a:cs typeface="Calibri"/>
              </a:rPr>
              <a:t> </a:t>
            </a:r>
            <a:r>
              <a:rPr sz="1800" spc="-4" dirty="0">
                <a:latin typeface="Calibri"/>
                <a:cs typeface="Calibri"/>
              </a:rPr>
              <a:t>entities</a:t>
            </a:r>
            <a:endParaRPr sz="1800">
              <a:latin typeface="Calibri"/>
              <a:cs typeface="Calibri"/>
            </a:endParaRPr>
          </a:p>
          <a:p>
            <a:pPr marL="180975" indent="-171450">
              <a:spcBef>
                <a:spcPts val="484"/>
              </a:spcBef>
              <a:buFont typeface="Arial"/>
              <a:buChar char="•"/>
              <a:tabLst>
                <a:tab pos="180975" algn="l"/>
              </a:tabLst>
            </a:pPr>
            <a:r>
              <a:rPr sz="2100" spc="-11" dirty="0">
                <a:latin typeface="Calibri"/>
                <a:cs typeface="Calibri"/>
              </a:rPr>
              <a:t>There are </a:t>
            </a:r>
            <a:r>
              <a:rPr sz="2100" spc="-8" dirty="0">
                <a:latin typeface="Calibri"/>
                <a:cs typeface="Calibri"/>
              </a:rPr>
              <a:t>other </a:t>
            </a:r>
            <a:r>
              <a:rPr sz="2100" spc="-23" dirty="0">
                <a:latin typeface="Calibri"/>
                <a:cs typeface="Calibri"/>
              </a:rPr>
              <a:t>ways </a:t>
            </a:r>
            <a:r>
              <a:rPr sz="2100" spc="-11" dirty="0">
                <a:latin typeface="Calibri"/>
                <a:cs typeface="Calibri"/>
              </a:rPr>
              <a:t>to </a:t>
            </a:r>
            <a:r>
              <a:rPr sz="2100" spc="-4" dirty="0">
                <a:latin typeface="Calibri"/>
                <a:cs typeface="Calibri"/>
              </a:rPr>
              <a:t>do</a:t>
            </a:r>
            <a:r>
              <a:rPr sz="2100" spc="60" dirty="0">
                <a:latin typeface="Calibri"/>
                <a:cs typeface="Calibri"/>
              </a:rPr>
              <a:t> </a:t>
            </a:r>
            <a:r>
              <a:rPr sz="2100" spc="-4" dirty="0">
                <a:latin typeface="Calibri"/>
                <a:cs typeface="Calibri"/>
              </a:rPr>
              <a:t>it</a:t>
            </a:r>
            <a:endParaRPr sz="2100">
              <a:latin typeface="Calibri"/>
              <a:cs typeface="Calibri"/>
            </a:endParaRPr>
          </a:p>
          <a:p>
            <a:pPr marL="523875" lvl="1" indent="-171450">
              <a:spcBef>
                <a:spcPts val="172"/>
              </a:spcBef>
              <a:buFont typeface="Arial"/>
              <a:buChar char="•"/>
              <a:tabLst>
                <a:tab pos="524351" algn="l"/>
              </a:tabLst>
            </a:pPr>
            <a:r>
              <a:rPr sz="1800" spc="-11" dirty="0">
                <a:latin typeface="Calibri"/>
                <a:cs typeface="Calibri"/>
              </a:rPr>
              <a:t>Proof </a:t>
            </a:r>
            <a:r>
              <a:rPr sz="1800" spc="-4" dirty="0">
                <a:latin typeface="Calibri"/>
                <a:cs typeface="Calibri"/>
              </a:rPr>
              <a:t>of</a:t>
            </a:r>
            <a:r>
              <a:rPr sz="1800" spc="4" dirty="0">
                <a:latin typeface="Calibri"/>
                <a:cs typeface="Calibri"/>
              </a:rPr>
              <a:t> </a:t>
            </a:r>
            <a:r>
              <a:rPr sz="1800" spc="-15" dirty="0">
                <a:latin typeface="Calibri"/>
                <a:cs typeface="Calibri"/>
              </a:rPr>
              <a:t>storage</a:t>
            </a:r>
            <a:endParaRPr sz="1800">
              <a:latin typeface="Calibri"/>
              <a:cs typeface="Calibri"/>
            </a:endParaRPr>
          </a:p>
          <a:p>
            <a:pPr marL="523875" lvl="1" indent="-171450">
              <a:spcBef>
                <a:spcPts val="164"/>
              </a:spcBef>
              <a:buFont typeface="Arial"/>
              <a:buChar char="•"/>
              <a:tabLst>
                <a:tab pos="524351" algn="l"/>
              </a:tabLst>
            </a:pPr>
            <a:r>
              <a:rPr sz="1800" spc="-11" dirty="0">
                <a:latin typeface="Calibri"/>
                <a:cs typeface="Calibri"/>
              </a:rPr>
              <a:t>Proof </a:t>
            </a:r>
            <a:r>
              <a:rPr sz="1800" spc="-4" dirty="0">
                <a:latin typeface="Calibri"/>
                <a:cs typeface="Calibri"/>
              </a:rPr>
              <a:t>of</a:t>
            </a:r>
            <a:r>
              <a:rPr sz="1800" spc="4" dirty="0">
                <a:latin typeface="Calibri"/>
                <a:cs typeface="Calibri"/>
              </a:rPr>
              <a:t> </a:t>
            </a:r>
            <a:r>
              <a:rPr sz="1800" spc="-19" dirty="0">
                <a:latin typeface="Calibri"/>
                <a:cs typeface="Calibri"/>
              </a:rPr>
              <a:t>stake</a:t>
            </a:r>
            <a:endParaRPr sz="1800">
              <a:latin typeface="Calibri"/>
              <a:cs typeface="Calibri"/>
            </a:endParaRPr>
          </a:p>
          <a:p>
            <a:pPr marL="523875" lvl="1" indent="-171450">
              <a:spcBef>
                <a:spcPts val="161"/>
              </a:spcBef>
              <a:buFont typeface="Arial"/>
              <a:buChar char="•"/>
              <a:tabLst>
                <a:tab pos="524351" algn="l"/>
              </a:tabLst>
            </a:pPr>
            <a:r>
              <a:rPr sz="1800" spc="-8" dirty="0">
                <a:latin typeface="Calibri"/>
                <a:cs typeface="Calibri"/>
              </a:rPr>
              <a:t>Probably more </a:t>
            </a:r>
            <a:r>
              <a:rPr sz="1800" dirty="0">
                <a:latin typeface="Calibri"/>
                <a:cs typeface="Calibri"/>
              </a:rPr>
              <a:t>I </a:t>
            </a:r>
            <a:r>
              <a:rPr sz="1800" spc="-4" dirty="0">
                <a:latin typeface="Calibri"/>
                <a:cs typeface="Calibri"/>
              </a:rPr>
              <a:t>don’t </a:t>
            </a:r>
            <a:r>
              <a:rPr sz="1800" spc="-8" dirty="0">
                <a:latin typeface="Calibri"/>
                <a:cs typeface="Calibri"/>
              </a:rPr>
              <a:t>know</a:t>
            </a:r>
            <a:r>
              <a:rPr sz="1800" spc="-11" dirty="0">
                <a:latin typeface="Calibri"/>
                <a:cs typeface="Calibri"/>
              </a:rPr>
              <a:t> </a:t>
            </a:r>
            <a:r>
              <a:rPr sz="1800" spc="-4" dirty="0">
                <a:latin typeface="Calibri"/>
                <a:cs typeface="Calibri"/>
              </a:rPr>
              <a:t>about</a:t>
            </a:r>
            <a:endParaRPr sz="1800">
              <a:latin typeface="Calibri"/>
              <a:cs typeface="Calibri"/>
            </a:endParaRPr>
          </a:p>
        </p:txBody>
      </p:sp>
    </p:spTree>
    <p:extLst>
      <p:ext uri="{BB962C8B-B14F-4D97-AF65-F5344CB8AC3E}">
        <p14:creationId xmlns:p14="http://schemas.microsoft.com/office/powerpoint/2010/main" val="7241088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2400"/>
            <a:ext cx="7770495" cy="517930"/>
          </a:xfrm>
          <a:prstGeom prst="rect">
            <a:avLst/>
          </a:prstGeom>
        </p:spPr>
        <p:txBody>
          <a:bodyPr vert="horz" wrap="square" lIns="0" tIns="10001" rIns="0" bIns="0" numCol="1" rtlCol="0" anchor="ctr" anchorCtr="0" compatLnSpc="1">
            <a:prstTxWarp prst="textNoShape">
              <a:avLst/>
            </a:prstTxWarp>
            <a:spAutoFit/>
          </a:bodyPr>
          <a:lstStyle/>
          <a:p>
            <a:pPr marL="9525">
              <a:spcBef>
                <a:spcPts val="79"/>
              </a:spcBef>
            </a:pPr>
            <a:r>
              <a:rPr sz="3300" spc="-4" dirty="0"/>
              <a:t>Que</a:t>
            </a:r>
            <a:r>
              <a:rPr sz="3300" spc="-45" dirty="0"/>
              <a:t>s</a:t>
            </a:r>
            <a:r>
              <a:rPr sz="3300" dirty="0"/>
              <a:t>tions?</a:t>
            </a:r>
          </a:p>
        </p:txBody>
      </p:sp>
    </p:spTree>
    <p:extLst>
      <p:ext uri="{BB962C8B-B14F-4D97-AF65-F5344CB8AC3E}">
        <p14:creationId xmlns:p14="http://schemas.microsoft.com/office/powerpoint/2010/main" val="778676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sldNum" sz="quarter" idx="11"/>
          </p:nvPr>
        </p:nvSpPr>
        <p:spPr>
          <a:noFill/>
        </p:spPr>
        <p:txBody>
          <a:bodyPr/>
          <a:lstStyle/>
          <a:p>
            <a:fld id="{415356D8-339E-4190-92AB-6DDD578FCB40}" type="slidenum">
              <a:rPr lang="en-US" smtClean="0"/>
              <a:pPr/>
              <a:t>7</a:t>
            </a:fld>
            <a:endParaRPr lang="en-US"/>
          </a:p>
        </p:txBody>
      </p:sp>
      <p:sp>
        <p:nvSpPr>
          <p:cNvPr id="13315" name="Rectangle 2"/>
          <p:cNvSpPr>
            <a:spLocks noGrp="1" noChangeArrowheads="1"/>
          </p:cNvSpPr>
          <p:nvPr>
            <p:ph type="title"/>
          </p:nvPr>
        </p:nvSpPr>
        <p:spPr/>
        <p:txBody>
          <a:bodyPr/>
          <a:lstStyle/>
          <a:p>
            <a:pPr eaLnBrk="1" hangingPunct="1"/>
            <a:r>
              <a:rPr lang="en-US">
                <a:ea typeface="ＭＳ Ｐゴシック" pitchFamily="34" charset="-128"/>
              </a:rPr>
              <a:t>The Great Divide</a:t>
            </a:r>
          </a:p>
        </p:txBody>
      </p:sp>
      <p:sp>
        <p:nvSpPr>
          <p:cNvPr id="16387" name="Rectangle 3"/>
          <p:cNvSpPr>
            <a:spLocks noGrp="1" noChangeArrowheads="1"/>
          </p:cNvSpPr>
          <p:nvPr>
            <p:ph type="body" idx="1"/>
          </p:nvPr>
        </p:nvSpPr>
        <p:spPr>
          <a:xfrm>
            <a:off x="2819400" y="1066800"/>
            <a:ext cx="2971800" cy="1447800"/>
          </a:xfrm>
        </p:spPr>
        <p:txBody>
          <a:bodyPr>
            <a:noAutofit/>
          </a:bodyPr>
          <a:lstStyle/>
          <a:p>
            <a:pPr algn="ctr" eaLnBrk="1" hangingPunct="1">
              <a:lnSpc>
                <a:spcPct val="90000"/>
              </a:lnSpc>
              <a:buFont typeface="Wingdings" pitchFamily="2" charset="2"/>
              <a:buNone/>
              <a:defRPr/>
            </a:pPr>
            <a:r>
              <a:rPr lang="en-US" sz="2400" kern="1200" dirty="0">
                <a:solidFill>
                  <a:srgbClr val="FF0000"/>
                </a:solidFill>
                <a:ea typeface="+mn-ea"/>
              </a:rPr>
              <a:t>Symmetric</a:t>
            </a:r>
            <a:r>
              <a:rPr lang="en-US" sz="2400" kern="1200" dirty="0">
                <a:ea typeface="+mn-ea"/>
              </a:rPr>
              <a:t> Crypto</a:t>
            </a:r>
          </a:p>
          <a:p>
            <a:pPr algn="ctr" eaLnBrk="1" hangingPunct="1">
              <a:lnSpc>
                <a:spcPct val="90000"/>
              </a:lnSpc>
              <a:buFont typeface="Wingdings" pitchFamily="2" charset="2"/>
              <a:buNone/>
              <a:defRPr/>
            </a:pPr>
            <a:r>
              <a:rPr lang="en-US" sz="2400" kern="1200" dirty="0">
                <a:ea typeface="+mn-ea"/>
              </a:rPr>
              <a:t>(Private key)</a:t>
            </a:r>
          </a:p>
          <a:p>
            <a:pPr algn="ctr" eaLnBrk="1" hangingPunct="1">
              <a:lnSpc>
                <a:spcPct val="90000"/>
              </a:lnSpc>
              <a:buFont typeface="Wingdings" pitchFamily="2" charset="2"/>
              <a:buNone/>
              <a:defRPr/>
            </a:pPr>
            <a:r>
              <a:rPr lang="en-US" sz="2400" kern="1200" dirty="0">
                <a:ea typeface="+mn-ea"/>
              </a:rPr>
              <a:t>(E.g., AES)</a:t>
            </a:r>
          </a:p>
          <a:p>
            <a:pPr algn="ctr" eaLnBrk="1" hangingPunct="1">
              <a:lnSpc>
                <a:spcPct val="90000"/>
              </a:lnSpc>
              <a:buFont typeface="Wingdings" pitchFamily="2" charset="2"/>
              <a:buNone/>
              <a:defRPr/>
            </a:pPr>
            <a:endParaRPr lang="en-US" sz="2400" dirty="0">
              <a:ea typeface="+mn-ea"/>
            </a:endParaRPr>
          </a:p>
        </p:txBody>
      </p:sp>
      <p:sp>
        <p:nvSpPr>
          <p:cNvPr id="13317" name="Rectangle 4"/>
          <p:cNvSpPr>
            <a:spLocks noChangeArrowheads="1"/>
          </p:cNvSpPr>
          <p:nvPr/>
        </p:nvSpPr>
        <p:spPr bwMode="auto">
          <a:xfrm>
            <a:off x="5638800" y="1066800"/>
            <a:ext cx="2971800" cy="1447800"/>
          </a:xfrm>
          <a:prstGeom prst="rect">
            <a:avLst/>
          </a:prstGeom>
          <a:noFill/>
          <a:ln w="9525">
            <a:noFill/>
            <a:miter lim="800000"/>
            <a:headEnd/>
            <a:tailEnd/>
          </a:ln>
        </p:spPr>
        <p:txBody>
          <a:bodyPr/>
          <a:lstStyle/>
          <a:p>
            <a:pPr marL="342900" indent="-342900" algn="ctr">
              <a:spcBef>
                <a:spcPct val="20000"/>
              </a:spcBef>
              <a:buClr>
                <a:schemeClr val="accent1"/>
              </a:buClr>
              <a:buSzPct val="65000"/>
              <a:buFont typeface="Wingdings" pitchFamily="2" charset="2"/>
              <a:buNone/>
            </a:pPr>
            <a:r>
              <a:rPr lang="en-US">
                <a:solidFill>
                  <a:srgbClr val="FF0000"/>
                </a:solidFill>
              </a:rPr>
              <a:t>Asymmetric</a:t>
            </a:r>
            <a:r>
              <a:rPr lang="en-US"/>
              <a:t> Crypto</a:t>
            </a:r>
          </a:p>
          <a:p>
            <a:pPr marL="342900" indent="-342900" algn="ctr">
              <a:spcBef>
                <a:spcPct val="20000"/>
              </a:spcBef>
              <a:buClr>
                <a:schemeClr val="accent1"/>
              </a:buClr>
              <a:buSzPct val="65000"/>
              <a:buFont typeface="Wingdings" pitchFamily="2" charset="2"/>
              <a:buNone/>
            </a:pPr>
            <a:r>
              <a:rPr lang="en-US"/>
              <a:t>(Public key)</a:t>
            </a:r>
          </a:p>
          <a:p>
            <a:pPr marL="342900" indent="-342900" algn="ctr">
              <a:spcBef>
                <a:spcPct val="20000"/>
              </a:spcBef>
              <a:buClr>
                <a:schemeClr val="accent1"/>
              </a:buClr>
              <a:buSzPct val="65000"/>
              <a:buFont typeface="Wingdings" pitchFamily="2" charset="2"/>
              <a:buNone/>
            </a:pPr>
            <a:r>
              <a:rPr lang="en-US"/>
              <a:t>(E.g., RSA)</a:t>
            </a:r>
          </a:p>
        </p:txBody>
      </p:sp>
      <p:sp>
        <p:nvSpPr>
          <p:cNvPr id="34821" name="Text Box 5"/>
          <p:cNvSpPr txBox="1">
            <a:spLocks noChangeArrowheads="1"/>
          </p:cNvSpPr>
          <p:nvPr/>
        </p:nvSpPr>
        <p:spPr bwMode="auto">
          <a:xfrm>
            <a:off x="533400" y="2743200"/>
            <a:ext cx="2667000" cy="822325"/>
          </a:xfrm>
          <a:prstGeom prst="rect">
            <a:avLst/>
          </a:prstGeom>
          <a:noFill/>
          <a:ln w="9525">
            <a:noFill/>
            <a:miter lim="800000"/>
            <a:headEnd/>
            <a:tailEnd/>
          </a:ln>
        </p:spPr>
        <p:txBody>
          <a:bodyPr>
            <a:spAutoFit/>
          </a:bodyPr>
          <a:lstStyle/>
          <a:p>
            <a:pPr>
              <a:spcBef>
                <a:spcPct val="50000"/>
              </a:spcBef>
            </a:pPr>
            <a:r>
              <a:rPr lang="en-US">
                <a:solidFill>
                  <a:srgbClr val="FF0000"/>
                </a:solidFill>
              </a:rPr>
              <a:t>Shared secret</a:t>
            </a:r>
            <a:r>
              <a:rPr lang="en-US"/>
              <a:t> between parties?</a:t>
            </a:r>
          </a:p>
        </p:txBody>
      </p:sp>
      <p:sp>
        <p:nvSpPr>
          <p:cNvPr id="34822" name="Text Box 6"/>
          <p:cNvSpPr txBox="1">
            <a:spLocks noChangeArrowheads="1"/>
          </p:cNvSpPr>
          <p:nvPr/>
        </p:nvSpPr>
        <p:spPr bwMode="auto">
          <a:xfrm>
            <a:off x="3810000" y="2868613"/>
            <a:ext cx="990600" cy="579437"/>
          </a:xfrm>
          <a:prstGeom prst="rect">
            <a:avLst/>
          </a:prstGeom>
          <a:solidFill>
            <a:schemeClr val="accent1"/>
          </a:solidFill>
          <a:ln w="9525">
            <a:noFill/>
            <a:miter lim="800000"/>
            <a:headEnd/>
            <a:tailEnd/>
          </a:ln>
        </p:spPr>
        <p:txBody>
          <a:bodyPr>
            <a:spAutoFit/>
          </a:bodyPr>
          <a:lstStyle/>
          <a:p>
            <a:pPr>
              <a:spcBef>
                <a:spcPct val="50000"/>
              </a:spcBef>
            </a:pPr>
            <a:r>
              <a:rPr lang="en-US" sz="3200">
                <a:solidFill>
                  <a:schemeClr val="bg1"/>
                </a:solidFill>
              </a:rPr>
              <a:t>Yes</a:t>
            </a:r>
          </a:p>
        </p:txBody>
      </p:sp>
      <p:sp>
        <p:nvSpPr>
          <p:cNvPr id="34824" name="Text Box 8"/>
          <p:cNvSpPr txBox="1">
            <a:spLocks noChangeArrowheads="1"/>
          </p:cNvSpPr>
          <p:nvPr/>
        </p:nvSpPr>
        <p:spPr bwMode="auto">
          <a:xfrm>
            <a:off x="533400" y="4675188"/>
            <a:ext cx="2743200" cy="822325"/>
          </a:xfrm>
          <a:prstGeom prst="rect">
            <a:avLst/>
          </a:prstGeom>
          <a:noFill/>
          <a:ln w="9525">
            <a:noFill/>
            <a:miter lim="800000"/>
            <a:headEnd/>
            <a:tailEnd/>
          </a:ln>
        </p:spPr>
        <p:txBody>
          <a:bodyPr>
            <a:spAutoFit/>
          </a:bodyPr>
          <a:lstStyle/>
          <a:p>
            <a:pPr>
              <a:spcBef>
                <a:spcPct val="50000"/>
              </a:spcBef>
            </a:pPr>
            <a:r>
              <a:rPr lang="en-US">
                <a:solidFill>
                  <a:srgbClr val="FF0000"/>
                </a:solidFill>
              </a:rPr>
              <a:t>Speed</a:t>
            </a:r>
            <a:r>
              <a:rPr lang="en-US"/>
              <a:t> of crypto operations</a:t>
            </a:r>
          </a:p>
        </p:txBody>
      </p:sp>
      <p:sp>
        <p:nvSpPr>
          <p:cNvPr id="34825" name="Text Box 9"/>
          <p:cNvSpPr txBox="1">
            <a:spLocks noChangeArrowheads="1"/>
          </p:cNvSpPr>
          <p:nvPr/>
        </p:nvSpPr>
        <p:spPr bwMode="auto">
          <a:xfrm>
            <a:off x="6553200" y="4800600"/>
            <a:ext cx="1143000" cy="579438"/>
          </a:xfrm>
          <a:prstGeom prst="rect">
            <a:avLst/>
          </a:prstGeom>
          <a:solidFill>
            <a:schemeClr val="accent1"/>
          </a:solidFill>
          <a:ln w="9525">
            <a:noFill/>
            <a:miter lim="800000"/>
            <a:headEnd/>
            <a:tailEnd/>
          </a:ln>
        </p:spPr>
        <p:txBody>
          <a:bodyPr>
            <a:spAutoFit/>
          </a:bodyPr>
          <a:lstStyle/>
          <a:p>
            <a:pPr>
              <a:spcBef>
                <a:spcPct val="50000"/>
              </a:spcBef>
            </a:pPr>
            <a:r>
              <a:rPr lang="en-US" sz="3200">
                <a:solidFill>
                  <a:schemeClr val="bg1"/>
                </a:solidFill>
              </a:rPr>
              <a:t>Slow</a:t>
            </a:r>
          </a:p>
        </p:txBody>
      </p:sp>
      <p:sp>
        <p:nvSpPr>
          <p:cNvPr id="34827" name="Text Box 11"/>
          <p:cNvSpPr txBox="1">
            <a:spLocks noChangeArrowheads="1"/>
          </p:cNvSpPr>
          <p:nvPr/>
        </p:nvSpPr>
        <p:spPr bwMode="auto">
          <a:xfrm>
            <a:off x="6629400" y="2868613"/>
            <a:ext cx="990600" cy="579437"/>
          </a:xfrm>
          <a:prstGeom prst="rect">
            <a:avLst/>
          </a:prstGeom>
          <a:solidFill>
            <a:schemeClr val="accent1"/>
          </a:solidFill>
          <a:ln w="9525">
            <a:noFill/>
            <a:miter lim="800000"/>
            <a:headEnd/>
            <a:tailEnd/>
          </a:ln>
        </p:spPr>
        <p:txBody>
          <a:bodyPr>
            <a:spAutoFit/>
          </a:bodyPr>
          <a:lstStyle/>
          <a:p>
            <a:pPr>
              <a:spcBef>
                <a:spcPct val="50000"/>
              </a:spcBef>
            </a:pPr>
            <a:r>
              <a:rPr lang="en-US" sz="3200">
                <a:solidFill>
                  <a:schemeClr val="bg1"/>
                </a:solidFill>
              </a:rPr>
              <a:t>No</a:t>
            </a:r>
          </a:p>
        </p:txBody>
      </p:sp>
      <p:sp>
        <p:nvSpPr>
          <p:cNvPr id="34828" name="Text Box 12"/>
          <p:cNvSpPr txBox="1">
            <a:spLocks noChangeArrowheads="1"/>
          </p:cNvSpPr>
          <p:nvPr/>
        </p:nvSpPr>
        <p:spPr bwMode="auto">
          <a:xfrm>
            <a:off x="3733800" y="4800600"/>
            <a:ext cx="1143000" cy="579438"/>
          </a:xfrm>
          <a:prstGeom prst="rect">
            <a:avLst/>
          </a:prstGeom>
          <a:solidFill>
            <a:schemeClr val="accent1"/>
          </a:solidFill>
          <a:ln w="9525">
            <a:noFill/>
            <a:miter lim="800000"/>
            <a:headEnd/>
            <a:tailEnd/>
          </a:ln>
        </p:spPr>
        <p:txBody>
          <a:bodyPr>
            <a:spAutoFit/>
          </a:bodyPr>
          <a:lstStyle/>
          <a:p>
            <a:pPr>
              <a:spcBef>
                <a:spcPct val="50000"/>
              </a:spcBef>
            </a:pPr>
            <a:r>
              <a:rPr lang="en-US" sz="3200">
                <a:solidFill>
                  <a:schemeClr val="bg1"/>
                </a:solidFill>
              </a:rPr>
              <a:t>Fast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82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8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p:bldP spid="34822" grpId="0" animBg="1"/>
      <p:bldP spid="34824" grpId="0"/>
      <p:bldP spid="34825" grpId="0" animBg="1"/>
      <p:bldP spid="34827" grpId="0" animBg="1"/>
      <p:bldP spid="348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type="sldNum" sz="quarter" idx="11"/>
          </p:nvPr>
        </p:nvSpPr>
        <p:spPr>
          <a:noFill/>
        </p:spPr>
        <p:txBody>
          <a:bodyPr/>
          <a:lstStyle/>
          <a:p>
            <a:fld id="{C34D2E27-A271-4427-975F-36D74A3490D7}" type="slidenum">
              <a:rPr lang="en-US" smtClean="0"/>
              <a:pPr/>
              <a:t>8</a:t>
            </a:fld>
            <a:endParaRPr lang="en-US"/>
          </a:p>
        </p:txBody>
      </p:sp>
      <p:sp>
        <p:nvSpPr>
          <p:cNvPr id="14339" name="Rectangle 2"/>
          <p:cNvSpPr>
            <a:spLocks noGrp="1" noChangeArrowheads="1"/>
          </p:cNvSpPr>
          <p:nvPr>
            <p:ph type="title"/>
          </p:nvPr>
        </p:nvSpPr>
        <p:spPr/>
        <p:txBody>
          <a:bodyPr/>
          <a:lstStyle/>
          <a:p>
            <a:pPr eaLnBrk="1" hangingPunct="1"/>
            <a:r>
              <a:rPr lang="en-US">
                <a:ea typeface="ＭＳ Ｐゴシック" pitchFamily="34" charset="-128"/>
              </a:rPr>
              <a:t>Symmetric Key: Confidentiality</a:t>
            </a:r>
          </a:p>
        </p:txBody>
      </p:sp>
      <p:sp>
        <p:nvSpPr>
          <p:cNvPr id="14340" name="Rectangle 3"/>
          <p:cNvSpPr>
            <a:spLocks noGrp="1" noChangeArrowheads="1"/>
          </p:cNvSpPr>
          <p:nvPr>
            <p:ph type="body" idx="1"/>
          </p:nvPr>
        </p:nvSpPr>
        <p:spPr>
          <a:xfrm>
            <a:off x="457200" y="1600200"/>
            <a:ext cx="8458200" cy="2743200"/>
          </a:xfrm>
        </p:spPr>
        <p:txBody>
          <a:bodyPr/>
          <a:lstStyle/>
          <a:p>
            <a:pPr eaLnBrk="1" hangingPunct="1">
              <a:lnSpc>
                <a:spcPct val="80000"/>
              </a:lnSpc>
              <a:buFont typeface="Wingdings" pitchFamily="2" charset="2"/>
              <a:buNone/>
            </a:pPr>
            <a:r>
              <a:rPr lang="en-US" sz="2600" u="sng">
                <a:ea typeface="ＭＳ Ｐゴシック" pitchFamily="34" charset="-128"/>
              </a:rPr>
              <a:t>Motivating Example:</a:t>
            </a:r>
            <a:r>
              <a:rPr lang="en-US" sz="2600">
                <a:ea typeface="ＭＳ Ｐゴシック" pitchFamily="34" charset="-128"/>
              </a:rPr>
              <a:t> </a:t>
            </a:r>
          </a:p>
          <a:p>
            <a:pPr eaLnBrk="1" hangingPunct="1">
              <a:lnSpc>
                <a:spcPct val="80000"/>
              </a:lnSpc>
              <a:buFont typeface="Wingdings" pitchFamily="2" charset="2"/>
              <a:buNone/>
            </a:pPr>
            <a:r>
              <a:rPr lang="en-US" sz="2600">
                <a:ea typeface="ＭＳ Ｐゴシック" pitchFamily="34" charset="-128"/>
              </a:rPr>
              <a:t>	You and a friend share a key K of L random bits, and want to secretly share message M also L bits long.</a:t>
            </a:r>
          </a:p>
          <a:p>
            <a:pPr eaLnBrk="1" hangingPunct="1">
              <a:lnSpc>
                <a:spcPct val="80000"/>
              </a:lnSpc>
              <a:buFont typeface="Wingdings" pitchFamily="2" charset="2"/>
              <a:buNone/>
            </a:pPr>
            <a:endParaRPr lang="en-US" sz="2600">
              <a:ea typeface="ＭＳ Ｐゴシック" pitchFamily="34" charset="-128"/>
            </a:endParaRPr>
          </a:p>
          <a:p>
            <a:pPr eaLnBrk="1" hangingPunct="1">
              <a:lnSpc>
                <a:spcPct val="80000"/>
              </a:lnSpc>
              <a:buFont typeface="Wingdings" pitchFamily="2" charset="2"/>
              <a:buNone/>
            </a:pPr>
            <a:r>
              <a:rPr lang="en-US" sz="2600" u="sng">
                <a:ea typeface="ＭＳ Ｐゴシック" pitchFamily="34" charset="-128"/>
              </a:rPr>
              <a:t>Scheme:</a:t>
            </a:r>
            <a:r>
              <a:rPr lang="en-US" sz="2600">
                <a:ea typeface="ＭＳ Ｐゴシック" pitchFamily="34" charset="-128"/>
              </a:rPr>
              <a:t> </a:t>
            </a:r>
          </a:p>
          <a:p>
            <a:pPr eaLnBrk="1" hangingPunct="1">
              <a:lnSpc>
                <a:spcPct val="80000"/>
              </a:lnSpc>
              <a:buFont typeface="Wingdings" pitchFamily="2" charset="2"/>
              <a:buNone/>
            </a:pPr>
            <a:r>
              <a:rPr lang="en-US" sz="2600">
                <a:ea typeface="ＭＳ Ｐゴシック" pitchFamily="34" charset="-128"/>
              </a:rPr>
              <a:t>	You send her the </a:t>
            </a:r>
            <a:r>
              <a:rPr lang="en-US" sz="2600" i="1">
                <a:ea typeface="ＭＳ Ｐゴシック" pitchFamily="34" charset="-128"/>
              </a:rPr>
              <a:t>xor(M,K)</a:t>
            </a:r>
            <a:r>
              <a:rPr lang="en-US" sz="2600">
                <a:ea typeface="ＭＳ Ｐゴシック" pitchFamily="34" charset="-128"/>
              </a:rPr>
              <a:t> and then she </a:t>
            </a:r>
            <a:r>
              <a:rPr lang="ja-JP" altLang="en-US" sz="2600">
                <a:ea typeface="ＭＳ Ｐゴシック" pitchFamily="34" charset="-128"/>
              </a:rPr>
              <a:t>“</a:t>
            </a:r>
            <a:r>
              <a:rPr lang="en-US" altLang="ja-JP" sz="2600">
                <a:ea typeface="ＭＳ Ｐゴシック" pitchFamily="34" charset="-128"/>
              </a:rPr>
              <a:t>decrypts</a:t>
            </a:r>
            <a:r>
              <a:rPr lang="ja-JP" altLang="en-US" sz="2600">
                <a:ea typeface="ＭＳ Ｐゴシック" pitchFamily="34" charset="-128"/>
              </a:rPr>
              <a:t>”</a:t>
            </a:r>
            <a:r>
              <a:rPr lang="en-US" altLang="ja-JP" sz="2600">
                <a:ea typeface="ＭＳ Ｐゴシック" pitchFamily="34" charset="-128"/>
              </a:rPr>
              <a:t> using </a:t>
            </a:r>
            <a:r>
              <a:rPr lang="en-US" altLang="ja-JP" sz="2600" i="1">
                <a:ea typeface="ＭＳ Ｐゴシック" pitchFamily="34" charset="-128"/>
              </a:rPr>
              <a:t>xor(M,K)</a:t>
            </a:r>
            <a:r>
              <a:rPr lang="en-US" altLang="ja-JP" sz="2600">
                <a:ea typeface="ＭＳ Ｐゴシック" pitchFamily="34" charset="-128"/>
              </a:rPr>
              <a:t> again.  </a:t>
            </a:r>
            <a:endParaRPr lang="en-US" sz="2600">
              <a:ea typeface="ＭＳ Ｐゴシック" pitchFamily="34" charset="-128"/>
            </a:endParaRPr>
          </a:p>
        </p:txBody>
      </p:sp>
      <p:sp>
        <p:nvSpPr>
          <p:cNvPr id="40966" name="Text Box 6"/>
          <p:cNvSpPr txBox="1">
            <a:spLocks noChangeArrowheads="1"/>
          </p:cNvSpPr>
          <p:nvPr/>
        </p:nvSpPr>
        <p:spPr bwMode="auto">
          <a:xfrm>
            <a:off x="533400" y="4800600"/>
            <a:ext cx="7467600" cy="1552575"/>
          </a:xfrm>
          <a:prstGeom prst="rect">
            <a:avLst/>
          </a:prstGeom>
          <a:noFill/>
          <a:ln w="9525">
            <a:noFill/>
            <a:miter lim="800000"/>
            <a:headEnd/>
            <a:tailEnd/>
          </a:ln>
        </p:spPr>
        <p:txBody>
          <a:bodyPr>
            <a:spAutoFit/>
          </a:bodyPr>
          <a:lstStyle/>
          <a:p>
            <a:pPr marL="342900" indent="-342900">
              <a:spcBef>
                <a:spcPct val="50000"/>
              </a:spcBef>
              <a:buFontTx/>
              <a:buAutoNum type="arabicParenR"/>
            </a:pPr>
            <a:r>
              <a:rPr lang="en-US"/>
              <a:t>Do you get the right message to your friend?  </a:t>
            </a:r>
          </a:p>
          <a:p>
            <a:pPr marL="342900" indent="-342900">
              <a:spcBef>
                <a:spcPct val="50000"/>
              </a:spcBef>
              <a:buFontTx/>
              <a:buAutoNum type="arabicParenR"/>
            </a:pPr>
            <a:r>
              <a:rPr lang="en-US"/>
              <a:t>Can an adversary recover the message M?  </a:t>
            </a:r>
          </a:p>
          <a:p>
            <a:pPr marL="342900" indent="-342900">
              <a:spcBef>
                <a:spcPct val="50000"/>
              </a:spcBef>
              <a:buFontTx/>
              <a:buAutoNum type="arabicParenR"/>
            </a:pPr>
            <a:r>
              <a:rPr lang="en-US"/>
              <a:t>Can adversary recover the key 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Grp="1" noChangeArrowheads="1"/>
          </p:cNvSpPr>
          <p:nvPr>
            <p:ph type="sldNum" sz="quarter" idx="11"/>
          </p:nvPr>
        </p:nvSpPr>
        <p:spPr>
          <a:noFill/>
        </p:spPr>
        <p:txBody>
          <a:bodyPr/>
          <a:lstStyle/>
          <a:p>
            <a:fld id="{44C561A2-A2B1-4D18-9E9B-EC6E92417560}" type="slidenum">
              <a:rPr lang="en-US" smtClean="0"/>
              <a:pPr/>
              <a:t>9</a:t>
            </a:fld>
            <a:endParaRPr lang="en-US"/>
          </a:p>
        </p:txBody>
      </p:sp>
      <p:sp>
        <p:nvSpPr>
          <p:cNvPr id="15363" name="Rectangle 2"/>
          <p:cNvSpPr>
            <a:spLocks noGrp="1" noChangeArrowheads="1"/>
          </p:cNvSpPr>
          <p:nvPr>
            <p:ph type="title"/>
          </p:nvPr>
        </p:nvSpPr>
        <p:spPr/>
        <p:txBody>
          <a:bodyPr/>
          <a:lstStyle/>
          <a:p>
            <a:pPr eaLnBrk="1" hangingPunct="1"/>
            <a:r>
              <a:rPr lang="en-US">
                <a:ea typeface="ＭＳ Ｐゴシック" pitchFamily="34" charset="-128"/>
              </a:rPr>
              <a:t>Symmetric Key: Confidentiality</a:t>
            </a:r>
          </a:p>
        </p:txBody>
      </p:sp>
      <p:sp>
        <p:nvSpPr>
          <p:cNvPr id="15364" name="Rectangle 3"/>
          <p:cNvSpPr>
            <a:spLocks noGrp="1" noChangeArrowheads="1"/>
          </p:cNvSpPr>
          <p:nvPr>
            <p:ph type="body" idx="1"/>
          </p:nvPr>
        </p:nvSpPr>
        <p:spPr>
          <a:xfrm>
            <a:off x="457200" y="1600200"/>
            <a:ext cx="8229600" cy="1600200"/>
          </a:xfrm>
        </p:spPr>
        <p:txBody>
          <a:bodyPr/>
          <a:lstStyle/>
          <a:p>
            <a:pPr eaLnBrk="1" hangingPunct="1"/>
            <a:r>
              <a:rPr lang="en-US" sz="2600">
                <a:ea typeface="ＭＳ Ｐゴシック" pitchFamily="34" charset="-128"/>
              </a:rPr>
              <a:t>One-time Pad (OTP) is secure but usually impactical</a:t>
            </a:r>
          </a:p>
          <a:p>
            <a:pPr lvl="1" eaLnBrk="1" hangingPunct="1"/>
            <a:r>
              <a:rPr lang="en-US" sz="2200">
                <a:ea typeface="ＭＳ Ｐゴシック" pitchFamily="34" charset="-128"/>
              </a:rPr>
              <a:t>Key is as long at the message</a:t>
            </a:r>
          </a:p>
          <a:p>
            <a:pPr lvl="1" eaLnBrk="1" hangingPunct="1"/>
            <a:r>
              <a:rPr lang="en-US" sz="2200">
                <a:ea typeface="ＭＳ Ｐゴシック" pitchFamily="34" charset="-128"/>
              </a:rPr>
              <a:t>Keys cannot be reused (why?)</a:t>
            </a:r>
          </a:p>
        </p:txBody>
      </p:sp>
      <p:sp>
        <p:nvSpPr>
          <p:cNvPr id="41989" name="Text Box 5"/>
          <p:cNvSpPr txBox="1">
            <a:spLocks noChangeArrowheads="1"/>
          </p:cNvSpPr>
          <p:nvPr/>
        </p:nvSpPr>
        <p:spPr bwMode="auto">
          <a:xfrm>
            <a:off x="1066800" y="5029200"/>
            <a:ext cx="2667000" cy="1552575"/>
          </a:xfrm>
          <a:prstGeom prst="rect">
            <a:avLst/>
          </a:prstGeom>
          <a:noFill/>
          <a:ln w="9525">
            <a:noFill/>
            <a:miter lim="800000"/>
            <a:headEnd/>
            <a:tailEnd/>
          </a:ln>
        </p:spPr>
        <p:txBody>
          <a:bodyPr>
            <a:spAutoFit/>
          </a:bodyPr>
          <a:lstStyle/>
          <a:p>
            <a:pPr>
              <a:spcBef>
                <a:spcPct val="50000"/>
              </a:spcBef>
            </a:pPr>
            <a:r>
              <a:rPr lang="en-US" b="1"/>
              <a:t>Stream Ciphers:</a:t>
            </a:r>
          </a:p>
          <a:p>
            <a:pPr>
              <a:spcBef>
                <a:spcPct val="50000"/>
              </a:spcBef>
            </a:pPr>
            <a:r>
              <a:rPr lang="en-US"/>
              <a:t>Ex: RC4, A5</a:t>
            </a:r>
          </a:p>
          <a:p>
            <a:pPr>
              <a:spcBef>
                <a:spcPct val="50000"/>
              </a:spcBef>
            </a:pPr>
            <a:endParaRPr lang="en-US"/>
          </a:p>
        </p:txBody>
      </p:sp>
      <p:sp>
        <p:nvSpPr>
          <p:cNvPr id="41990" name="Text Box 6"/>
          <p:cNvSpPr txBox="1">
            <a:spLocks noChangeArrowheads="1"/>
          </p:cNvSpPr>
          <p:nvPr/>
        </p:nvSpPr>
        <p:spPr bwMode="auto">
          <a:xfrm>
            <a:off x="5105400" y="4953000"/>
            <a:ext cx="2667000" cy="1917700"/>
          </a:xfrm>
          <a:prstGeom prst="rect">
            <a:avLst/>
          </a:prstGeom>
          <a:noFill/>
          <a:ln w="9525">
            <a:noFill/>
            <a:miter lim="800000"/>
            <a:headEnd/>
            <a:tailEnd/>
          </a:ln>
        </p:spPr>
        <p:txBody>
          <a:bodyPr>
            <a:spAutoFit/>
          </a:bodyPr>
          <a:lstStyle/>
          <a:p>
            <a:pPr>
              <a:spcBef>
                <a:spcPct val="50000"/>
              </a:spcBef>
            </a:pPr>
            <a:r>
              <a:rPr lang="en-US" b="1"/>
              <a:t>Block Ciphers:</a:t>
            </a:r>
          </a:p>
          <a:p>
            <a:pPr>
              <a:spcBef>
                <a:spcPct val="50000"/>
              </a:spcBef>
            </a:pPr>
            <a:r>
              <a:rPr lang="en-US"/>
              <a:t>Ex: DES, AES, Blowfish</a:t>
            </a:r>
          </a:p>
          <a:p>
            <a:pPr>
              <a:spcBef>
                <a:spcPct val="50000"/>
              </a:spcBef>
            </a:pPr>
            <a:endParaRPr lang="en-US"/>
          </a:p>
        </p:txBody>
      </p:sp>
      <p:sp>
        <p:nvSpPr>
          <p:cNvPr id="41991" name="Text Box 7"/>
          <p:cNvSpPr txBox="1">
            <a:spLocks noChangeArrowheads="1"/>
          </p:cNvSpPr>
          <p:nvPr/>
        </p:nvSpPr>
        <p:spPr bwMode="auto">
          <a:xfrm>
            <a:off x="2133600" y="3429000"/>
            <a:ext cx="4572000" cy="1187450"/>
          </a:xfrm>
          <a:prstGeom prst="rect">
            <a:avLst/>
          </a:prstGeom>
          <a:noFill/>
          <a:ln w="9525">
            <a:noFill/>
            <a:miter lim="800000"/>
            <a:headEnd/>
            <a:tailEnd/>
          </a:ln>
        </p:spPr>
        <p:txBody>
          <a:bodyPr>
            <a:spAutoFit/>
          </a:bodyPr>
          <a:lstStyle/>
          <a:p>
            <a:pPr>
              <a:spcBef>
                <a:spcPct val="50000"/>
              </a:spcBef>
            </a:pPr>
            <a:r>
              <a:rPr lang="en-US"/>
              <a:t>In practice, two types of ciphers are used that require constant length keys: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9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9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p:bldP spid="41990" grpId="0"/>
      <p:bldP spid="41991" grpId="0"/>
    </p:bldLst>
  </p:timing>
</p:sld>
</file>

<file path=ppt/theme/theme1.xml><?xml version="1.0" encoding="utf-8"?>
<a:theme xmlns:a="http://schemas.openxmlformats.org/drawingml/2006/main" name="lectures">
  <a:themeElements>
    <a:clrScheme name="lectures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fontScheme name="lectur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lectures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lectures 2">
        <a:dk1>
          <a:srgbClr val="000000"/>
        </a:dk1>
        <a:lt1>
          <a:srgbClr val="DCD1EB"/>
        </a:lt1>
        <a:dk2>
          <a:srgbClr val="6C18B0"/>
        </a:dk2>
        <a:lt2>
          <a:srgbClr val="000000"/>
        </a:lt2>
        <a:accent1>
          <a:srgbClr val="9968CC"/>
        </a:accent1>
        <a:accent2>
          <a:srgbClr val="FFAF18"/>
        </a:accent2>
        <a:accent3>
          <a:srgbClr val="EBE5F3"/>
        </a:accent3>
        <a:accent4>
          <a:srgbClr val="000000"/>
        </a:accent4>
        <a:accent5>
          <a:srgbClr val="CAB9E2"/>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lectures 3">
        <a:dk1>
          <a:srgbClr val="000000"/>
        </a:dk1>
        <a:lt1>
          <a:srgbClr val="EECAE1"/>
        </a:lt1>
        <a:dk2>
          <a:srgbClr val="DC54AD"/>
        </a:dk2>
        <a:lt2>
          <a:srgbClr val="000000"/>
        </a:lt2>
        <a:accent1>
          <a:srgbClr val="DC359C"/>
        </a:accent1>
        <a:accent2>
          <a:srgbClr val="FFAF18"/>
        </a:accent2>
        <a:accent3>
          <a:srgbClr val="F5E1EE"/>
        </a:accent3>
        <a:accent4>
          <a:srgbClr val="000000"/>
        </a:accent4>
        <a:accent5>
          <a:srgbClr val="EBAECB"/>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lectures 4">
        <a:dk1>
          <a:srgbClr val="000000"/>
        </a:dk1>
        <a:lt1>
          <a:srgbClr val="D7E6C5"/>
        </a:lt1>
        <a:dk2>
          <a:srgbClr val="2F8B20"/>
        </a:dk2>
        <a:lt2>
          <a:srgbClr val="000000"/>
        </a:lt2>
        <a:accent1>
          <a:srgbClr val="7ABA05"/>
        </a:accent1>
        <a:accent2>
          <a:srgbClr val="FFAF18"/>
        </a:accent2>
        <a:accent3>
          <a:srgbClr val="E8F0DF"/>
        </a:accent3>
        <a:accent4>
          <a:srgbClr val="000000"/>
        </a:accent4>
        <a:accent5>
          <a:srgbClr val="BED9AA"/>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lectures 5">
        <a:dk1>
          <a:srgbClr val="000000"/>
        </a:dk1>
        <a:lt1>
          <a:srgbClr val="F8D1A8"/>
        </a:lt1>
        <a:dk2>
          <a:srgbClr val="FF9218"/>
        </a:dk2>
        <a:lt2>
          <a:srgbClr val="000000"/>
        </a:lt2>
        <a:accent1>
          <a:srgbClr val="FFAF18"/>
        </a:accent1>
        <a:accent2>
          <a:srgbClr val="F06157"/>
        </a:accent2>
        <a:accent3>
          <a:srgbClr val="FBE5D1"/>
        </a:accent3>
        <a:accent4>
          <a:srgbClr val="000000"/>
        </a:accent4>
        <a:accent5>
          <a:srgbClr val="FFD4AB"/>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lectures 6">
        <a:dk1>
          <a:srgbClr val="000000"/>
        </a:dk1>
        <a:lt1>
          <a:srgbClr val="CCCCCC"/>
        </a:lt1>
        <a:dk2>
          <a:srgbClr val="555555"/>
        </a:dk2>
        <a:lt2>
          <a:srgbClr val="000000"/>
        </a:lt2>
        <a:accent1>
          <a:srgbClr val="AAAAAA"/>
        </a:accent1>
        <a:accent2>
          <a:srgbClr val="888888"/>
        </a:accent2>
        <a:accent3>
          <a:srgbClr val="E2E2E2"/>
        </a:accent3>
        <a:accent4>
          <a:srgbClr val="000000"/>
        </a:accent4>
        <a:accent5>
          <a:srgbClr val="D2D2D2"/>
        </a:accent5>
        <a:accent6>
          <a:srgbClr val="7B7B7B"/>
        </a:accent6>
        <a:hlink>
          <a:srgbClr val="333333"/>
        </a:hlink>
        <a:folHlink>
          <a:srgbClr val="88888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5-security">
  <a:themeElements>
    <a:clrScheme name="25-security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fontScheme name="25-security">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25-security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25-security 2">
        <a:dk1>
          <a:srgbClr val="000000"/>
        </a:dk1>
        <a:lt1>
          <a:srgbClr val="DCD1EB"/>
        </a:lt1>
        <a:dk2>
          <a:srgbClr val="6C18B0"/>
        </a:dk2>
        <a:lt2>
          <a:srgbClr val="000000"/>
        </a:lt2>
        <a:accent1>
          <a:srgbClr val="9968CC"/>
        </a:accent1>
        <a:accent2>
          <a:srgbClr val="FFAF18"/>
        </a:accent2>
        <a:accent3>
          <a:srgbClr val="EBE5F3"/>
        </a:accent3>
        <a:accent4>
          <a:srgbClr val="000000"/>
        </a:accent4>
        <a:accent5>
          <a:srgbClr val="CAB9E2"/>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25-security 3">
        <a:dk1>
          <a:srgbClr val="000000"/>
        </a:dk1>
        <a:lt1>
          <a:srgbClr val="EECAE1"/>
        </a:lt1>
        <a:dk2>
          <a:srgbClr val="DC54AD"/>
        </a:dk2>
        <a:lt2>
          <a:srgbClr val="000000"/>
        </a:lt2>
        <a:accent1>
          <a:srgbClr val="DC359C"/>
        </a:accent1>
        <a:accent2>
          <a:srgbClr val="FFAF18"/>
        </a:accent2>
        <a:accent3>
          <a:srgbClr val="F5E1EE"/>
        </a:accent3>
        <a:accent4>
          <a:srgbClr val="000000"/>
        </a:accent4>
        <a:accent5>
          <a:srgbClr val="EBAECB"/>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25-security 4">
        <a:dk1>
          <a:srgbClr val="000000"/>
        </a:dk1>
        <a:lt1>
          <a:srgbClr val="D7E6C5"/>
        </a:lt1>
        <a:dk2>
          <a:srgbClr val="2F8B20"/>
        </a:dk2>
        <a:lt2>
          <a:srgbClr val="000000"/>
        </a:lt2>
        <a:accent1>
          <a:srgbClr val="7ABA05"/>
        </a:accent1>
        <a:accent2>
          <a:srgbClr val="FFAF18"/>
        </a:accent2>
        <a:accent3>
          <a:srgbClr val="E8F0DF"/>
        </a:accent3>
        <a:accent4>
          <a:srgbClr val="000000"/>
        </a:accent4>
        <a:accent5>
          <a:srgbClr val="BED9AA"/>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25-security 5">
        <a:dk1>
          <a:srgbClr val="000000"/>
        </a:dk1>
        <a:lt1>
          <a:srgbClr val="F8D1A8"/>
        </a:lt1>
        <a:dk2>
          <a:srgbClr val="FF9218"/>
        </a:dk2>
        <a:lt2>
          <a:srgbClr val="000000"/>
        </a:lt2>
        <a:accent1>
          <a:srgbClr val="FFAF18"/>
        </a:accent1>
        <a:accent2>
          <a:srgbClr val="F06157"/>
        </a:accent2>
        <a:accent3>
          <a:srgbClr val="FBE5D1"/>
        </a:accent3>
        <a:accent4>
          <a:srgbClr val="000000"/>
        </a:accent4>
        <a:accent5>
          <a:srgbClr val="FFD4AB"/>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25-security 6">
        <a:dk1>
          <a:srgbClr val="000000"/>
        </a:dk1>
        <a:lt1>
          <a:srgbClr val="CCCCCC"/>
        </a:lt1>
        <a:dk2>
          <a:srgbClr val="555555"/>
        </a:dk2>
        <a:lt2>
          <a:srgbClr val="000000"/>
        </a:lt2>
        <a:accent1>
          <a:srgbClr val="AAAAAA"/>
        </a:accent1>
        <a:accent2>
          <a:srgbClr val="888888"/>
        </a:accent2>
        <a:accent3>
          <a:srgbClr val="E2E2E2"/>
        </a:accent3>
        <a:accent4>
          <a:srgbClr val="000000"/>
        </a:accent4>
        <a:accent5>
          <a:srgbClr val="D2D2D2"/>
        </a:accent5>
        <a:accent6>
          <a:srgbClr val="7B7B7B"/>
        </a:accent6>
        <a:hlink>
          <a:srgbClr val="333333"/>
        </a:hlink>
        <a:folHlink>
          <a:srgbClr val="88888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Untitled:Users:rbd:doc:class:441:25-security.ppt</Template>
  <TotalTime>3469</TotalTime>
  <Words>3795</Words>
  <Application>Microsoft Office PowerPoint</Application>
  <PresentationFormat>On-screen Show (4:3)</PresentationFormat>
  <Paragraphs>630</Paragraphs>
  <Slides>61</Slides>
  <Notes>29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61</vt:i4>
      </vt:variant>
    </vt:vector>
  </HeadingPairs>
  <TitlesOfParts>
    <vt:vector size="71" baseType="lpstr">
      <vt:lpstr>ＭＳ Ｐゴシック</vt:lpstr>
      <vt:lpstr>Arial</vt:lpstr>
      <vt:lpstr>Calibri</vt:lpstr>
      <vt:lpstr>Calibri Light</vt:lpstr>
      <vt:lpstr>Symbol</vt:lpstr>
      <vt:lpstr>Times</vt:lpstr>
      <vt:lpstr>Times New Roman</vt:lpstr>
      <vt:lpstr>Wingdings</vt:lpstr>
      <vt:lpstr>lectures</vt:lpstr>
      <vt:lpstr>25-security</vt:lpstr>
      <vt:lpstr>Security: An Overview of Cryptographic Techniques</vt:lpstr>
      <vt:lpstr>Cryptography, Cryptographic Protocols and Key Distribution</vt:lpstr>
      <vt:lpstr>What do we need for a secure communication channel?  </vt:lpstr>
      <vt:lpstr>What is cryptography?</vt:lpstr>
      <vt:lpstr>What is cryptography?  </vt:lpstr>
      <vt:lpstr>Cryptography As a Tool</vt:lpstr>
      <vt:lpstr>The Great Divide</vt:lpstr>
      <vt:lpstr>Symmetric Key: Confidentiality</vt:lpstr>
      <vt:lpstr>Symmetric Key: Confidentiality</vt:lpstr>
      <vt:lpstr>Symmetric Key: Confidentiality</vt:lpstr>
      <vt:lpstr>Symmetric Key: Confidentiality</vt:lpstr>
      <vt:lpstr>Cryptographic Hash Functions</vt:lpstr>
      <vt:lpstr>Symmetric Key: Integrity</vt:lpstr>
      <vt:lpstr>Symmetric Key: Authentication</vt:lpstr>
      <vt:lpstr>Symmetric Key: Authentication</vt:lpstr>
      <vt:lpstr>Symmetric Key: Authentication</vt:lpstr>
      <vt:lpstr>Symmetric Key: Authentication</vt:lpstr>
      <vt:lpstr>Symmetric Key Crypto Review</vt:lpstr>
      <vt:lpstr>Asymmetric Key Crypto:</vt:lpstr>
      <vt:lpstr>Asymmetric Key Crypto:</vt:lpstr>
      <vt:lpstr>Asymmetric Key: Confidentiality</vt:lpstr>
      <vt:lpstr>Asymmetric Key: Sign &amp; Verify</vt:lpstr>
      <vt:lpstr>Asymmetric Key Review:</vt:lpstr>
      <vt:lpstr>Biometrics</vt:lpstr>
      <vt:lpstr>Multi-Factor, Human Factors</vt:lpstr>
      <vt:lpstr>Summary</vt:lpstr>
      <vt:lpstr>Introduction to Blockchains John Kelsey, NIST  https://csrc.nist.gov/csrc/media/projects/supply-chain-risk-management/documents/ssca/2016-fall/wed_am2-block_chain_john_kelsey.pdf</vt:lpstr>
      <vt:lpstr>Overview</vt:lpstr>
      <vt:lpstr>Warm-up: Alice and Bob want to play chess by mail</vt:lpstr>
      <vt:lpstr>They have to agree on the state of the board</vt:lpstr>
      <vt:lpstr>What’s that got to do with blockchain?</vt:lpstr>
      <vt:lpstr>Why is this important?</vt:lpstr>
      <vt:lpstr>What problem does a blockchain solve?</vt:lpstr>
      <vt:lpstr>Trusted Arbiter</vt:lpstr>
      <vt:lpstr>Why not just have a trusted arbiter, then?</vt:lpstr>
      <vt:lpstr>So what does a blockchain buy us, again?</vt:lpstr>
      <vt:lpstr>How does it work?</vt:lpstr>
      <vt:lpstr>Building Block: Cryptographic hash functions</vt:lpstr>
      <vt:lpstr>What’s a collision?</vt:lpstr>
      <vt:lpstr>Why is collision resistance useful?</vt:lpstr>
      <vt:lpstr>PowerPoint Presentation</vt:lpstr>
      <vt:lpstr>What’s a hash chain?</vt:lpstr>
      <vt:lpstr>What does that buy us?</vt:lpstr>
      <vt:lpstr>Hash chains and block chains</vt:lpstr>
      <vt:lpstr>The block chain</vt:lpstr>
      <vt:lpstr>Building Block: Validity conditions</vt:lpstr>
      <vt:lpstr>Forked chains</vt:lpstr>
      <vt:lpstr>Adding new blocks to the chain</vt:lpstr>
      <vt:lpstr>Building Block: Proof of Work</vt:lpstr>
      <vt:lpstr>Hash-based proof of work</vt:lpstr>
      <vt:lpstr>Proofs of work in every block</vt:lpstr>
      <vt:lpstr>Proofs of work solve some problems...</vt:lpstr>
      <vt:lpstr>...but introduce others</vt:lpstr>
      <vt:lpstr>Permissioned blockchains</vt:lpstr>
      <vt:lpstr>Incentive design</vt:lpstr>
      <vt:lpstr>Why do we trust trustees?</vt:lpstr>
      <vt:lpstr>“And then you go to jail”</vt:lpstr>
      <vt:lpstr>Wrapup 1: Blockchains let us agree on history</vt:lpstr>
      <vt:lpstr>Wrapup 2: Blockchains and hash chains</vt:lpstr>
      <vt:lpstr>Wrapup 3: Permissioned vs Proof-of-work</vt:lpstr>
      <vt:lpstr>Questions?</vt:lpstr>
    </vt:vector>
  </TitlesOfParts>
  <Company>Carnegie Mellon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Part Two: Attacks, Firewalls, DoS</dc:title>
  <dc:creator>Vyas Sekar</dc:creator>
  <cp:lastModifiedBy>Gregory Kesden</cp:lastModifiedBy>
  <cp:revision>192</cp:revision>
  <cp:lastPrinted>2011-12-03T16:09:30Z</cp:lastPrinted>
  <dcterms:created xsi:type="dcterms:W3CDTF">2006-11-24T17:22:40Z</dcterms:created>
  <dcterms:modified xsi:type="dcterms:W3CDTF">2018-04-16T14:12:08Z</dcterms:modified>
</cp:coreProperties>
</file>