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4" r:id="rId6"/>
    <p:sldId id="260" r:id="rId7"/>
    <p:sldId id="261" r:id="rId8"/>
    <p:sldId id="265" r:id="rId9"/>
    <p:sldId id="266" r:id="rId10"/>
    <p:sldId id="262" r:id="rId11"/>
    <p:sldId id="263" r:id="rId12"/>
    <p:sldId id="267" r:id="rId13"/>
    <p:sldId id="268" r:id="rId14"/>
    <p:sldId id="269" r:id="rId15"/>
    <p:sldId id="270" r:id="rId16"/>
    <p:sldId id="271" r:id="rId17"/>
    <p:sldId id="272" r:id="rId18"/>
    <p:sldId id="287" r:id="rId19"/>
    <p:sldId id="273" r:id="rId20"/>
    <p:sldId id="286" r:id="rId21"/>
    <p:sldId id="288" r:id="rId22"/>
    <p:sldId id="274" r:id="rId23"/>
    <p:sldId id="277" r:id="rId24"/>
    <p:sldId id="275" r:id="rId25"/>
    <p:sldId id="276" r:id="rId26"/>
    <p:sldId id="278" r:id="rId27"/>
    <p:sldId id="279" r:id="rId28"/>
    <p:sldId id="280" r:id="rId29"/>
    <p:sldId id="281" r:id="rId30"/>
    <p:sldId id="282" r:id="rId31"/>
    <p:sldId id="283" r:id="rId32"/>
    <p:sldId id="284" r:id="rId33"/>
    <p:sldId id="285" r:id="rId34"/>
    <p:sldId id="28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snapToGrid="0">
      <p:cViewPr varScale="1">
        <p:scale>
          <a:sx n="85" d="100"/>
          <a:sy n="85" d="100"/>
        </p:scale>
        <p:origin x="48"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4/7/2019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4/7/2019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A4820-1374-461A-8114-53C8C0412F38}"/>
              </a:ext>
            </a:extLst>
          </p:cNvPr>
          <p:cNvSpPr>
            <a:spLocks noGrp="1"/>
          </p:cNvSpPr>
          <p:nvPr>
            <p:ph type="ctrTitle"/>
          </p:nvPr>
        </p:nvSpPr>
        <p:spPr/>
        <p:txBody>
          <a:bodyPr/>
          <a:lstStyle/>
          <a:p>
            <a:r>
              <a:rPr lang="en-US" dirty="0"/>
              <a:t>14-736:</a:t>
            </a:r>
            <a:br>
              <a:rPr lang="en-US" dirty="0"/>
            </a:br>
            <a:r>
              <a:rPr lang="en-US" dirty="0"/>
              <a:t>Distributed Systems</a:t>
            </a:r>
          </a:p>
        </p:txBody>
      </p:sp>
      <p:sp>
        <p:nvSpPr>
          <p:cNvPr id="3" name="Subtitle 2">
            <a:extLst>
              <a:ext uri="{FF2B5EF4-FFF2-40B4-BE49-F238E27FC236}">
                <a16:creationId xmlns:a16="http://schemas.microsoft.com/office/drawing/2014/main" id="{C34D7589-00E6-474B-A2BC-74651F24BCFF}"/>
              </a:ext>
            </a:extLst>
          </p:cNvPr>
          <p:cNvSpPr>
            <a:spLocks noGrp="1"/>
          </p:cNvSpPr>
          <p:nvPr>
            <p:ph type="subTitle" idx="1"/>
          </p:nvPr>
        </p:nvSpPr>
        <p:spPr/>
        <p:txBody>
          <a:bodyPr>
            <a:normAutofit fontScale="55000" lnSpcReduction="20000"/>
          </a:bodyPr>
          <a:lstStyle/>
          <a:p>
            <a:r>
              <a:rPr lang="en-US" dirty="0"/>
              <a:t>Lecture 20 * Spring 2019 * Kesden</a:t>
            </a:r>
          </a:p>
          <a:p>
            <a:endParaRPr lang="en-US" dirty="0"/>
          </a:p>
          <a:p>
            <a:r>
              <a:rPr lang="en-US" dirty="0"/>
              <a:t>Today’s lecture is based upon:</a:t>
            </a:r>
          </a:p>
          <a:p>
            <a:r>
              <a:rPr lang="en-US" dirty="0"/>
              <a:t>Kawa, Adam, “Introduction to Yarn”, IBM, August 12, 2014. </a:t>
            </a:r>
          </a:p>
          <a:p>
            <a:r>
              <a:rPr lang="en-US" dirty="0"/>
              <a:t>https://www.ibm.com/developerworks/library/bd-yarn-intro/</a:t>
            </a:r>
          </a:p>
        </p:txBody>
      </p:sp>
    </p:spTree>
    <p:extLst>
      <p:ext uri="{BB962C8B-B14F-4D97-AF65-F5344CB8AC3E}">
        <p14:creationId xmlns:p14="http://schemas.microsoft.com/office/powerpoint/2010/main" val="822289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1835-D962-4875-B4F3-0010CD896EEF}"/>
              </a:ext>
            </a:extLst>
          </p:cNvPr>
          <p:cNvSpPr>
            <a:spLocks noGrp="1"/>
          </p:cNvSpPr>
          <p:nvPr>
            <p:ph type="title"/>
          </p:nvPr>
        </p:nvSpPr>
        <p:spPr/>
        <p:txBody>
          <a:bodyPr/>
          <a:lstStyle/>
          <a:p>
            <a:r>
              <a:rPr lang="en-US" dirty="0"/>
              <a:t>Partitioning Problem</a:t>
            </a:r>
          </a:p>
        </p:txBody>
      </p:sp>
      <p:sp>
        <p:nvSpPr>
          <p:cNvPr id="3" name="Content Placeholder 2">
            <a:extLst>
              <a:ext uri="{FF2B5EF4-FFF2-40B4-BE49-F238E27FC236}">
                <a16:creationId xmlns:a16="http://schemas.microsoft.com/office/drawing/2014/main" id="{1B5DE4A5-C1F3-489C-906A-58048EBBDDF0}"/>
              </a:ext>
            </a:extLst>
          </p:cNvPr>
          <p:cNvSpPr>
            <a:spLocks noGrp="1"/>
          </p:cNvSpPr>
          <p:nvPr>
            <p:ph idx="1"/>
          </p:nvPr>
        </p:nvSpPr>
        <p:spPr/>
        <p:txBody>
          <a:bodyPr>
            <a:normAutofit fontScale="92500" lnSpcReduction="10000"/>
          </a:bodyPr>
          <a:lstStyle/>
          <a:p>
            <a:r>
              <a:rPr lang="en-US" dirty="0"/>
              <a:t>Neither smaller nor larger Classic Hadoop clusters used their computational resources with optimum efficiency. </a:t>
            </a:r>
          </a:p>
          <a:p>
            <a:r>
              <a:rPr lang="en-US" dirty="0"/>
              <a:t>In Hadoop MapReduce, the computational resources on each slave node are divided by a cluster administrator into a fixed number of map and reduce slots, which are not fungible. </a:t>
            </a:r>
          </a:p>
          <a:p>
            <a:r>
              <a:rPr lang="en-US" dirty="0"/>
              <a:t>With the number of map and reduce slots set, a node cannot run more map tasks than map slots at any given moment, even if no reduce tasks are running. </a:t>
            </a:r>
          </a:p>
          <a:p>
            <a:r>
              <a:rPr lang="en-US" dirty="0"/>
              <a:t>It harms the cluster utilization because when all map slots are taken (and we still want more), we cannot use any reduce slots, even if they are available, or vice versa.</a:t>
            </a:r>
          </a:p>
        </p:txBody>
      </p:sp>
    </p:spTree>
    <p:extLst>
      <p:ext uri="{BB962C8B-B14F-4D97-AF65-F5344CB8AC3E}">
        <p14:creationId xmlns:p14="http://schemas.microsoft.com/office/powerpoint/2010/main" val="2513902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47A23-22B8-4549-91CD-C09CECFE2BDE}"/>
              </a:ext>
            </a:extLst>
          </p:cNvPr>
          <p:cNvSpPr>
            <a:spLocks noGrp="1"/>
          </p:cNvSpPr>
          <p:nvPr>
            <p:ph type="title"/>
          </p:nvPr>
        </p:nvSpPr>
        <p:spPr/>
        <p:txBody>
          <a:bodyPr/>
          <a:lstStyle/>
          <a:p>
            <a:r>
              <a:rPr lang="en-US" dirty="0"/>
              <a:t>Why Only One Trick?</a:t>
            </a:r>
          </a:p>
        </p:txBody>
      </p:sp>
      <p:sp>
        <p:nvSpPr>
          <p:cNvPr id="3" name="Content Placeholder 2">
            <a:extLst>
              <a:ext uri="{FF2B5EF4-FFF2-40B4-BE49-F238E27FC236}">
                <a16:creationId xmlns:a16="http://schemas.microsoft.com/office/drawing/2014/main" id="{540705EF-5D79-4A2B-84B5-B7A482207ABE}"/>
              </a:ext>
            </a:extLst>
          </p:cNvPr>
          <p:cNvSpPr>
            <a:spLocks noGrp="1"/>
          </p:cNvSpPr>
          <p:nvPr>
            <p:ph idx="1"/>
          </p:nvPr>
        </p:nvSpPr>
        <p:spPr/>
        <p:txBody>
          <a:bodyPr/>
          <a:lstStyle/>
          <a:p>
            <a:r>
              <a:rPr lang="en-US" dirty="0"/>
              <a:t>Classic Hadoop was designed to run MapReduce jobs only. </a:t>
            </a:r>
          </a:p>
          <a:p>
            <a:r>
              <a:rPr lang="en-US" dirty="0"/>
              <a:t>With the advent of alternative programming models (such as graph processing provided by Apache </a:t>
            </a:r>
            <a:r>
              <a:rPr lang="en-US" dirty="0" err="1"/>
              <a:t>Giraph</a:t>
            </a:r>
            <a:r>
              <a:rPr lang="en-US" dirty="0"/>
              <a:t>), there was an increasing need to support programming paradigms besides </a:t>
            </a:r>
          </a:p>
          <a:p>
            <a:r>
              <a:rPr lang="en-US" dirty="0"/>
              <a:t>MapReduce that could run on the same cluster and share resources in an efficient and fair manner.</a:t>
            </a:r>
          </a:p>
        </p:txBody>
      </p:sp>
    </p:spTree>
    <p:extLst>
      <p:ext uri="{BB962C8B-B14F-4D97-AF65-F5344CB8AC3E}">
        <p14:creationId xmlns:p14="http://schemas.microsoft.com/office/powerpoint/2010/main" val="3099967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5E1AE-6D27-47EF-8084-E289C1706811}"/>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058271EB-3543-4210-8942-DF215AA56D19}"/>
              </a:ext>
            </a:extLst>
          </p:cNvPr>
          <p:cNvSpPr>
            <a:spLocks noGrp="1"/>
          </p:cNvSpPr>
          <p:nvPr>
            <p:ph idx="1"/>
          </p:nvPr>
        </p:nvSpPr>
        <p:spPr/>
        <p:txBody>
          <a:bodyPr/>
          <a:lstStyle/>
          <a:p>
            <a:r>
              <a:rPr lang="en-US" dirty="0"/>
              <a:t>Make Hadoop scalable</a:t>
            </a:r>
          </a:p>
          <a:p>
            <a:r>
              <a:rPr lang="en-US" dirty="0"/>
              <a:t>Make it more efficient</a:t>
            </a:r>
          </a:p>
          <a:p>
            <a:r>
              <a:rPr lang="en-US" dirty="0"/>
              <a:t>Let the infrastructure do other things</a:t>
            </a:r>
          </a:p>
        </p:txBody>
      </p:sp>
    </p:spTree>
    <p:extLst>
      <p:ext uri="{BB962C8B-B14F-4D97-AF65-F5344CB8AC3E}">
        <p14:creationId xmlns:p14="http://schemas.microsoft.com/office/powerpoint/2010/main" val="1261068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53047-99A3-4478-99AF-BE0E4F06D0FC}"/>
              </a:ext>
            </a:extLst>
          </p:cNvPr>
          <p:cNvSpPr>
            <a:spLocks noGrp="1"/>
          </p:cNvSpPr>
          <p:nvPr>
            <p:ph type="title"/>
          </p:nvPr>
        </p:nvSpPr>
        <p:spPr/>
        <p:txBody>
          <a:bodyPr/>
          <a:lstStyle/>
          <a:p>
            <a:r>
              <a:rPr lang="en-US" dirty="0"/>
              <a:t>A Simple, Powerful Idea</a:t>
            </a:r>
          </a:p>
        </p:txBody>
      </p:sp>
      <p:sp>
        <p:nvSpPr>
          <p:cNvPr id="3" name="Content Placeholder 2">
            <a:extLst>
              <a:ext uri="{FF2B5EF4-FFF2-40B4-BE49-F238E27FC236}">
                <a16:creationId xmlns:a16="http://schemas.microsoft.com/office/drawing/2014/main" id="{510D206B-B456-4375-A8F4-22A980D7C181}"/>
              </a:ext>
            </a:extLst>
          </p:cNvPr>
          <p:cNvSpPr>
            <a:spLocks noGrp="1"/>
          </p:cNvSpPr>
          <p:nvPr>
            <p:ph idx="1"/>
          </p:nvPr>
        </p:nvSpPr>
        <p:spPr/>
        <p:txBody>
          <a:bodyPr/>
          <a:lstStyle/>
          <a:p>
            <a:r>
              <a:rPr lang="en-US" dirty="0"/>
              <a:t>To address the scalability issue, a simple but brilliant idea was proposed: </a:t>
            </a:r>
          </a:p>
          <a:p>
            <a:pPr lvl="1"/>
            <a:r>
              <a:rPr lang="en-US" dirty="0"/>
              <a:t>Let's somehow reduce the responsibilities of the single </a:t>
            </a:r>
            <a:r>
              <a:rPr lang="en-US" dirty="0" err="1"/>
              <a:t>JobTracker</a:t>
            </a:r>
            <a:r>
              <a:rPr lang="en-US" dirty="0"/>
              <a:t> and delegate some of them to the </a:t>
            </a:r>
            <a:r>
              <a:rPr lang="en-US" dirty="0" err="1"/>
              <a:t>TaskTrackers</a:t>
            </a:r>
            <a:r>
              <a:rPr lang="en-US" dirty="0"/>
              <a:t> since there are many of them in a cluster. </a:t>
            </a:r>
          </a:p>
          <a:p>
            <a:r>
              <a:rPr lang="en-US" dirty="0"/>
              <a:t>This concept was reflected in a new design by separating dual responsibilities of the </a:t>
            </a:r>
            <a:r>
              <a:rPr lang="en-US" dirty="0" err="1"/>
              <a:t>JobTracker</a:t>
            </a:r>
            <a:r>
              <a:rPr lang="en-US" dirty="0"/>
              <a:t> (cluster resource management and task coordination) into two distinct types of processes.</a:t>
            </a:r>
          </a:p>
        </p:txBody>
      </p:sp>
    </p:spTree>
    <p:extLst>
      <p:ext uri="{BB962C8B-B14F-4D97-AF65-F5344CB8AC3E}">
        <p14:creationId xmlns:p14="http://schemas.microsoft.com/office/powerpoint/2010/main" val="2715045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45B2E-C66D-4C0C-B1FF-64BE1FD9D85E}"/>
              </a:ext>
            </a:extLst>
          </p:cNvPr>
          <p:cNvSpPr>
            <a:spLocks noGrp="1"/>
          </p:cNvSpPr>
          <p:nvPr>
            <p:ph type="title"/>
          </p:nvPr>
        </p:nvSpPr>
        <p:spPr/>
        <p:txBody>
          <a:bodyPr/>
          <a:lstStyle/>
          <a:p>
            <a:r>
              <a:rPr lang="en-US" dirty="0"/>
              <a:t>Distributing the </a:t>
            </a:r>
            <a:r>
              <a:rPr lang="en-US" dirty="0" err="1"/>
              <a:t>JobTracker</a:t>
            </a:r>
            <a:endParaRPr lang="en-US" dirty="0"/>
          </a:p>
        </p:txBody>
      </p:sp>
      <p:sp>
        <p:nvSpPr>
          <p:cNvPr id="3" name="Content Placeholder 2">
            <a:extLst>
              <a:ext uri="{FF2B5EF4-FFF2-40B4-BE49-F238E27FC236}">
                <a16:creationId xmlns:a16="http://schemas.microsoft.com/office/drawing/2014/main" id="{9E8A23AD-ECCC-474F-AC27-1F62F17BF1FB}"/>
              </a:ext>
            </a:extLst>
          </p:cNvPr>
          <p:cNvSpPr>
            <a:spLocks noGrp="1"/>
          </p:cNvSpPr>
          <p:nvPr>
            <p:ph idx="1"/>
          </p:nvPr>
        </p:nvSpPr>
        <p:spPr/>
        <p:txBody>
          <a:bodyPr>
            <a:normAutofit fontScale="85000" lnSpcReduction="10000"/>
          </a:bodyPr>
          <a:lstStyle/>
          <a:p>
            <a:r>
              <a:rPr lang="en-US" dirty="0"/>
              <a:t>Instead of having a single </a:t>
            </a:r>
            <a:r>
              <a:rPr lang="en-US" dirty="0" err="1"/>
              <a:t>JobTracker</a:t>
            </a:r>
            <a:r>
              <a:rPr lang="en-US" dirty="0"/>
              <a:t>, a new approach introduces a cluster manager with the sole responsibility of tracking live nodes and available resources in the cluster and assigning them to the tasks. </a:t>
            </a:r>
          </a:p>
          <a:p>
            <a:r>
              <a:rPr lang="en-US" dirty="0"/>
              <a:t>For each job submitted to a cluster, a dedicated and short-living </a:t>
            </a:r>
            <a:r>
              <a:rPr lang="en-US" dirty="0" err="1"/>
              <a:t>JobTracker</a:t>
            </a:r>
            <a:r>
              <a:rPr lang="en-US" dirty="0"/>
              <a:t> is started to control the execution of tasks within that job only. </a:t>
            </a:r>
          </a:p>
          <a:p>
            <a:pPr lvl="1"/>
            <a:r>
              <a:rPr lang="en-US" dirty="0"/>
              <a:t>Interestingly, the short-living </a:t>
            </a:r>
            <a:r>
              <a:rPr lang="en-US" dirty="0" err="1"/>
              <a:t>JobTrackers</a:t>
            </a:r>
            <a:r>
              <a:rPr lang="en-US" dirty="0"/>
              <a:t> are started by the </a:t>
            </a:r>
            <a:r>
              <a:rPr lang="en-US" dirty="0" err="1"/>
              <a:t>TaskTrackers</a:t>
            </a:r>
            <a:r>
              <a:rPr lang="en-US" dirty="0"/>
              <a:t> running on slave nodes. </a:t>
            </a:r>
          </a:p>
          <a:p>
            <a:pPr lvl="1"/>
            <a:r>
              <a:rPr lang="en-US" dirty="0"/>
              <a:t>Thus, the coordination of a job's life cycle is spread across all of the available machines in the cluster. </a:t>
            </a:r>
          </a:p>
          <a:p>
            <a:pPr lvl="1"/>
            <a:r>
              <a:rPr lang="en-US" dirty="0"/>
              <a:t>Thanks to this behavior, more jobs can run in parallel and scalability is dramatically increased.</a:t>
            </a:r>
          </a:p>
        </p:txBody>
      </p:sp>
    </p:spTree>
    <p:extLst>
      <p:ext uri="{BB962C8B-B14F-4D97-AF65-F5344CB8AC3E}">
        <p14:creationId xmlns:p14="http://schemas.microsoft.com/office/powerpoint/2010/main" val="1243233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34DE-54A6-4328-BC13-25C1B1A93633}"/>
              </a:ext>
            </a:extLst>
          </p:cNvPr>
          <p:cNvSpPr>
            <a:spLocks noGrp="1"/>
          </p:cNvSpPr>
          <p:nvPr>
            <p:ph type="title"/>
          </p:nvPr>
        </p:nvSpPr>
        <p:spPr/>
        <p:txBody>
          <a:bodyPr/>
          <a:lstStyle/>
          <a:p>
            <a:r>
              <a:rPr lang="en-US" dirty="0"/>
              <a:t>New, YARN Terminology</a:t>
            </a:r>
          </a:p>
        </p:txBody>
      </p:sp>
      <p:sp>
        <p:nvSpPr>
          <p:cNvPr id="3" name="Content Placeholder 2">
            <a:extLst>
              <a:ext uri="{FF2B5EF4-FFF2-40B4-BE49-F238E27FC236}">
                <a16:creationId xmlns:a16="http://schemas.microsoft.com/office/drawing/2014/main" id="{9F3B07DC-FC7A-4484-ABE0-47EC42F4CB13}"/>
              </a:ext>
            </a:extLst>
          </p:cNvPr>
          <p:cNvSpPr>
            <a:spLocks noGrp="1"/>
          </p:cNvSpPr>
          <p:nvPr>
            <p:ph idx="1"/>
          </p:nvPr>
        </p:nvSpPr>
        <p:spPr>
          <a:xfrm>
            <a:off x="1295401" y="2578364"/>
            <a:ext cx="9601196" cy="3318936"/>
          </a:xfrm>
        </p:spPr>
        <p:txBody>
          <a:bodyPr/>
          <a:lstStyle/>
          <a:p>
            <a:pPr fontAlgn="base"/>
            <a:r>
              <a:rPr lang="en-US" dirty="0"/>
              <a:t>The following name changes give a bit of insight into the design of YARN:</a:t>
            </a:r>
          </a:p>
          <a:p>
            <a:pPr lvl="1" fontAlgn="base"/>
            <a:r>
              <a:rPr lang="en-US" dirty="0" err="1"/>
              <a:t>ResourceManager</a:t>
            </a:r>
            <a:r>
              <a:rPr lang="en-US" dirty="0"/>
              <a:t> instead of a cluster manager</a:t>
            </a:r>
          </a:p>
          <a:p>
            <a:pPr lvl="1" fontAlgn="base"/>
            <a:r>
              <a:rPr lang="en-US" dirty="0" err="1"/>
              <a:t>ApplicationMaster</a:t>
            </a:r>
            <a:r>
              <a:rPr lang="en-US" dirty="0"/>
              <a:t> instead of a dedicated and short-lived </a:t>
            </a:r>
            <a:r>
              <a:rPr lang="en-US" dirty="0" err="1"/>
              <a:t>JobTracker</a:t>
            </a:r>
            <a:endParaRPr lang="en-US" dirty="0"/>
          </a:p>
          <a:p>
            <a:pPr lvl="1" fontAlgn="base"/>
            <a:r>
              <a:rPr lang="en-US" dirty="0" err="1"/>
              <a:t>NodeManager</a:t>
            </a:r>
            <a:r>
              <a:rPr lang="en-US" dirty="0"/>
              <a:t> instead of </a:t>
            </a:r>
            <a:r>
              <a:rPr lang="en-US" dirty="0" err="1"/>
              <a:t>TaskTracker</a:t>
            </a:r>
            <a:endParaRPr lang="en-US" dirty="0"/>
          </a:p>
          <a:p>
            <a:pPr lvl="1" fontAlgn="base"/>
            <a:r>
              <a:rPr lang="en-US" dirty="0"/>
              <a:t>A distributed application instead of a MapReduce job</a:t>
            </a:r>
          </a:p>
          <a:p>
            <a:pPr fontAlgn="base"/>
            <a:r>
              <a:rPr lang="en-US" dirty="0"/>
              <a:t>What do these new names suggest about how we view the system?</a:t>
            </a:r>
          </a:p>
          <a:p>
            <a:endParaRPr lang="en-US" dirty="0"/>
          </a:p>
        </p:txBody>
      </p:sp>
    </p:spTree>
    <p:extLst>
      <p:ext uri="{BB962C8B-B14F-4D97-AF65-F5344CB8AC3E}">
        <p14:creationId xmlns:p14="http://schemas.microsoft.com/office/powerpoint/2010/main" val="72920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5B9A3-B6BC-4821-9E4C-D4B011BB8578}"/>
              </a:ext>
            </a:extLst>
          </p:cNvPr>
          <p:cNvSpPr>
            <a:spLocks noGrp="1"/>
          </p:cNvSpPr>
          <p:nvPr>
            <p:ph type="title"/>
          </p:nvPr>
        </p:nvSpPr>
        <p:spPr/>
        <p:txBody>
          <a:bodyPr/>
          <a:lstStyle/>
          <a:p>
            <a:r>
              <a:rPr lang="en-US" dirty="0"/>
              <a:t>YARN Architecture</a:t>
            </a:r>
          </a:p>
        </p:txBody>
      </p:sp>
      <p:pic>
        <p:nvPicPr>
          <p:cNvPr id="3074" name="Picture 2" descr="Image shows architecture of YARN">
            <a:extLst>
              <a:ext uri="{FF2B5EF4-FFF2-40B4-BE49-F238E27FC236}">
                <a16:creationId xmlns:a16="http://schemas.microsoft.com/office/drawing/2014/main" id="{63D088AC-B5B0-4BED-88E0-DBCEED600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340" y="2483225"/>
            <a:ext cx="7764952" cy="3687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452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DA41B-64EE-44BF-9983-69415A5F6673}"/>
              </a:ext>
            </a:extLst>
          </p:cNvPr>
          <p:cNvSpPr>
            <a:spLocks noGrp="1"/>
          </p:cNvSpPr>
          <p:nvPr>
            <p:ph type="title"/>
          </p:nvPr>
        </p:nvSpPr>
        <p:spPr/>
        <p:txBody>
          <a:bodyPr/>
          <a:lstStyle/>
          <a:p>
            <a:r>
              <a:rPr lang="en-US" dirty="0"/>
              <a:t>The </a:t>
            </a:r>
            <a:r>
              <a:rPr lang="en-US" i="1" dirty="0" err="1"/>
              <a:t>ResourceManager</a:t>
            </a:r>
            <a:endParaRPr lang="en-US" i="1" dirty="0"/>
          </a:p>
        </p:txBody>
      </p:sp>
      <p:sp>
        <p:nvSpPr>
          <p:cNvPr id="3" name="Content Placeholder 2">
            <a:extLst>
              <a:ext uri="{FF2B5EF4-FFF2-40B4-BE49-F238E27FC236}">
                <a16:creationId xmlns:a16="http://schemas.microsoft.com/office/drawing/2014/main" id="{E9DAE753-64AB-42CF-80C0-375D7E05BA6F}"/>
              </a:ext>
            </a:extLst>
          </p:cNvPr>
          <p:cNvSpPr>
            <a:spLocks noGrp="1"/>
          </p:cNvSpPr>
          <p:nvPr>
            <p:ph idx="1"/>
          </p:nvPr>
        </p:nvSpPr>
        <p:spPr/>
        <p:txBody>
          <a:bodyPr>
            <a:normAutofit fontScale="92500" lnSpcReduction="10000"/>
          </a:bodyPr>
          <a:lstStyle/>
          <a:p>
            <a:r>
              <a:rPr lang="en-US" dirty="0"/>
              <a:t>A global </a:t>
            </a:r>
            <a:r>
              <a:rPr lang="en-US" i="1" dirty="0" err="1"/>
              <a:t>ResourceManager</a:t>
            </a:r>
            <a:r>
              <a:rPr lang="en-US" dirty="0"/>
              <a:t> runs as a master daemon, usually on a dedicated machine, that arbitrates the available cluster resources among various competing applications. </a:t>
            </a:r>
          </a:p>
          <a:p>
            <a:r>
              <a:rPr lang="en-US" dirty="0"/>
              <a:t>The </a:t>
            </a:r>
            <a:r>
              <a:rPr lang="en-US" i="1" dirty="0" err="1"/>
              <a:t>ResourceManager</a:t>
            </a:r>
            <a:r>
              <a:rPr lang="en-US" dirty="0"/>
              <a:t> tracks how many live nodes and resources are available on the cluster and coordinates what applications submitted by users should get these resources and when. </a:t>
            </a:r>
          </a:p>
          <a:p>
            <a:r>
              <a:rPr lang="en-US" dirty="0"/>
              <a:t>The </a:t>
            </a:r>
            <a:r>
              <a:rPr lang="en-US" i="1" dirty="0" err="1"/>
              <a:t>ResourceManager</a:t>
            </a:r>
            <a:r>
              <a:rPr lang="en-US" dirty="0"/>
              <a:t> is the single process that has this information so it can make its allocation (or rather, scheduling) decisions in a shared, secure, and multi-tenant manner (for instance, according to an application priority, a queue capacity, ACLs, data locality, etc.).</a:t>
            </a:r>
          </a:p>
        </p:txBody>
      </p:sp>
    </p:spTree>
    <p:extLst>
      <p:ext uri="{BB962C8B-B14F-4D97-AF65-F5344CB8AC3E}">
        <p14:creationId xmlns:p14="http://schemas.microsoft.com/office/powerpoint/2010/main" val="1050223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DA41B-64EE-44BF-9983-69415A5F6673}"/>
              </a:ext>
            </a:extLst>
          </p:cNvPr>
          <p:cNvSpPr>
            <a:spLocks noGrp="1"/>
          </p:cNvSpPr>
          <p:nvPr>
            <p:ph type="title"/>
          </p:nvPr>
        </p:nvSpPr>
        <p:spPr/>
        <p:txBody>
          <a:bodyPr/>
          <a:lstStyle/>
          <a:p>
            <a:r>
              <a:rPr lang="en-US" dirty="0"/>
              <a:t>The </a:t>
            </a:r>
            <a:r>
              <a:rPr lang="en-US" i="1" dirty="0" err="1"/>
              <a:t>ResourceManager</a:t>
            </a:r>
            <a:endParaRPr lang="en-US" i="1" dirty="0"/>
          </a:p>
        </p:txBody>
      </p:sp>
      <p:sp>
        <p:nvSpPr>
          <p:cNvPr id="3" name="Content Placeholder 2">
            <a:extLst>
              <a:ext uri="{FF2B5EF4-FFF2-40B4-BE49-F238E27FC236}">
                <a16:creationId xmlns:a16="http://schemas.microsoft.com/office/drawing/2014/main" id="{E9DAE753-64AB-42CF-80C0-375D7E05BA6F}"/>
              </a:ext>
            </a:extLst>
          </p:cNvPr>
          <p:cNvSpPr>
            <a:spLocks noGrp="1"/>
          </p:cNvSpPr>
          <p:nvPr>
            <p:ph idx="1"/>
          </p:nvPr>
        </p:nvSpPr>
        <p:spPr/>
        <p:txBody>
          <a:bodyPr>
            <a:normAutofit/>
          </a:bodyPr>
          <a:lstStyle/>
          <a:p>
            <a:pPr fontAlgn="base"/>
            <a:r>
              <a:rPr lang="en-US" dirty="0"/>
              <a:t>Although the </a:t>
            </a:r>
            <a:r>
              <a:rPr lang="en-US" i="1" dirty="0" err="1"/>
              <a:t>ResourceManager</a:t>
            </a:r>
            <a:r>
              <a:rPr lang="en-US" dirty="0"/>
              <a:t> does not perform any monitoring of the tasks within an application, it checks the health of the </a:t>
            </a:r>
            <a:r>
              <a:rPr lang="en-US" i="1" dirty="0" err="1"/>
              <a:t>ApplicationMasters</a:t>
            </a:r>
            <a:r>
              <a:rPr lang="en-US" dirty="0"/>
              <a:t>. </a:t>
            </a:r>
          </a:p>
          <a:p>
            <a:pPr lvl="1" fontAlgn="base"/>
            <a:r>
              <a:rPr lang="en-US" dirty="0"/>
              <a:t>If the </a:t>
            </a:r>
            <a:r>
              <a:rPr lang="en-US" dirty="0" err="1"/>
              <a:t>ApplicationMaster</a:t>
            </a:r>
            <a:r>
              <a:rPr lang="en-US" dirty="0"/>
              <a:t> fails, it can be restarted by the </a:t>
            </a:r>
            <a:r>
              <a:rPr lang="en-US" i="1" dirty="0" err="1"/>
              <a:t>ResourceManager</a:t>
            </a:r>
            <a:r>
              <a:rPr lang="en-US" dirty="0"/>
              <a:t> in a new container. </a:t>
            </a:r>
          </a:p>
          <a:p>
            <a:pPr marL="0" indent="0">
              <a:buNone/>
            </a:pPr>
            <a:br>
              <a:rPr lang="en-US" dirty="0"/>
            </a:br>
            <a:endParaRPr lang="en-US" dirty="0"/>
          </a:p>
        </p:txBody>
      </p:sp>
    </p:spTree>
    <p:extLst>
      <p:ext uri="{BB962C8B-B14F-4D97-AF65-F5344CB8AC3E}">
        <p14:creationId xmlns:p14="http://schemas.microsoft.com/office/powerpoint/2010/main" val="4259328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E9BF5-B01B-4632-9FD2-0F52AB9D7E85}"/>
              </a:ext>
            </a:extLst>
          </p:cNvPr>
          <p:cNvSpPr>
            <a:spLocks noGrp="1"/>
          </p:cNvSpPr>
          <p:nvPr>
            <p:ph type="title"/>
          </p:nvPr>
        </p:nvSpPr>
        <p:spPr/>
        <p:txBody>
          <a:bodyPr/>
          <a:lstStyle/>
          <a:p>
            <a:r>
              <a:rPr lang="en-US" dirty="0"/>
              <a:t>The </a:t>
            </a:r>
            <a:r>
              <a:rPr lang="en-US" i="1" dirty="0" err="1"/>
              <a:t>ApplicationMaster</a:t>
            </a:r>
            <a:endParaRPr lang="en-US" i="1" dirty="0"/>
          </a:p>
        </p:txBody>
      </p:sp>
      <p:sp>
        <p:nvSpPr>
          <p:cNvPr id="3" name="Content Placeholder 2">
            <a:extLst>
              <a:ext uri="{FF2B5EF4-FFF2-40B4-BE49-F238E27FC236}">
                <a16:creationId xmlns:a16="http://schemas.microsoft.com/office/drawing/2014/main" id="{B6585C9E-00D0-4BE9-8525-19EAF3E4CD75}"/>
              </a:ext>
            </a:extLst>
          </p:cNvPr>
          <p:cNvSpPr>
            <a:spLocks noGrp="1"/>
          </p:cNvSpPr>
          <p:nvPr>
            <p:ph idx="1"/>
          </p:nvPr>
        </p:nvSpPr>
        <p:spPr/>
        <p:txBody>
          <a:bodyPr>
            <a:normAutofit/>
          </a:bodyPr>
          <a:lstStyle/>
          <a:p>
            <a:r>
              <a:rPr lang="en-US" dirty="0"/>
              <a:t>When a user submits an application, an instance of a lightweight process called the </a:t>
            </a:r>
            <a:r>
              <a:rPr lang="en-US" i="1" dirty="0" err="1"/>
              <a:t>ApplicationMaster</a:t>
            </a:r>
            <a:r>
              <a:rPr lang="en-US" dirty="0"/>
              <a:t> is started to coordinate the execution of all tasks within the application. </a:t>
            </a:r>
          </a:p>
          <a:p>
            <a:pPr lvl="1"/>
            <a:r>
              <a:rPr lang="en-US" dirty="0"/>
              <a:t>This includes monitoring tasks, restarting failed tasks, speculatively running slow tasks, and calculating total values of application counters. </a:t>
            </a:r>
          </a:p>
          <a:p>
            <a:pPr lvl="1"/>
            <a:r>
              <a:rPr lang="en-US" dirty="0"/>
              <a:t>These responsibilities were previously assigned to the single </a:t>
            </a:r>
            <a:r>
              <a:rPr lang="en-US" i="1" dirty="0" err="1"/>
              <a:t>JobTracker</a:t>
            </a:r>
            <a:r>
              <a:rPr lang="en-US" dirty="0"/>
              <a:t> for all jobs. </a:t>
            </a:r>
          </a:p>
          <a:p>
            <a:r>
              <a:rPr lang="en-US" dirty="0"/>
              <a:t>The </a:t>
            </a:r>
            <a:r>
              <a:rPr lang="en-US" i="1" dirty="0" err="1"/>
              <a:t>ApplicationMaster</a:t>
            </a:r>
            <a:r>
              <a:rPr lang="en-US" dirty="0"/>
              <a:t> and tasks that belong to its application run in resource containers controlled by the </a:t>
            </a:r>
            <a:r>
              <a:rPr lang="en-US" i="1" dirty="0" err="1"/>
              <a:t>NodeManagers</a:t>
            </a:r>
            <a:r>
              <a:rPr lang="en-US" dirty="0"/>
              <a:t>.</a:t>
            </a:r>
          </a:p>
        </p:txBody>
      </p:sp>
    </p:spTree>
    <p:extLst>
      <p:ext uri="{BB962C8B-B14F-4D97-AF65-F5344CB8AC3E}">
        <p14:creationId xmlns:p14="http://schemas.microsoft.com/office/powerpoint/2010/main" val="498691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EBBC-589C-4B8C-BA8F-DB1AD7AE7338}"/>
              </a:ext>
            </a:extLst>
          </p:cNvPr>
          <p:cNvSpPr>
            <a:spLocks noGrp="1"/>
          </p:cNvSpPr>
          <p:nvPr>
            <p:ph type="title"/>
          </p:nvPr>
        </p:nvSpPr>
        <p:spPr/>
        <p:txBody>
          <a:bodyPr/>
          <a:lstStyle/>
          <a:p>
            <a:r>
              <a:rPr lang="en-US" dirty="0"/>
              <a:t>Apache Hadoop</a:t>
            </a:r>
          </a:p>
        </p:txBody>
      </p:sp>
      <p:sp>
        <p:nvSpPr>
          <p:cNvPr id="3" name="Content Placeholder 2">
            <a:extLst>
              <a:ext uri="{FF2B5EF4-FFF2-40B4-BE49-F238E27FC236}">
                <a16:creationId xmlns:a16="http://schemas.microsoft.com/office/drawing/2014/main" id="{4E41CAFC-4AE8-4969-87E4-54ECEC42C228}"/>
              </a:ext>
            </a:extLst>
          </p:cNvPr>
          <p:cNvSpPr>
            <a:spLocks noGrp="1"/>
          </p:cNvSpPr>
          <p:nvPr>
            <p:ph idx="1"/>
          </p:nvPr>
        </p:nvSpPr>
        <p:spPr/>
        <p:txBody>
          <a:bodyPr/>
          <a:lstStyle/>
          <a:p>
            <a:r>
              <a:rPr lang="en-US" dirty="0"/>
              <a:t>The Hadoop infrastructure takes care of all complex aspects of distributed processing: parallelization, scheduling, resource management, inter-machine communication, handling software and hardware failures, and more. </a:t>
            </a:r>
          </a:p>
          <a:p>
            <a:r>
              <a:rPr lang="en-US" dirty="0"/>
              <a:t>Thanks to this clean abstraction, implementing distributed applications that process terabytes of data on hundreds (or even thousands) of machines has never been so easy — even for developers with no previous experience with distributed systems.</a:t>
            </a:r>
          </a:p>
        </p:txBody>
      </p:sp>
    </p:spTree>
    <p:extLst>
      <p:ext uri="{BB962C8B-B14F-4D97-AF65-F5344CB8AC3E}">
        <p14:creationId xmlns:p14="http://schemas.microsoft.com/office/powerpoint/2010/main" val="2398989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EFCB0-9C52-4B80-98B7-77D203591F15}"/>
              </a:ext>
            </a:extLst>
          </p:cNvPr>
          <p:cNvSpPr>
            <a:spLocks noGrp="1"/>
          </p:cNvSpPr>
          <p:nvPr>
            <p:ph type="title"/>
          </p:nvPr>
        </p:nvSpPr>
        <p:spPr/>
        <p:txBody>
          <a:bodyPr/>
          <a:lstStyle/>
          <a:p>
            <a:r>
              <a:rPr lang="en-US" dirty="0"/>
              <a:t>The </a:t>
            </a:r>
            <a:r>
              <a:rPr lang="en-US" i="1" dirty="0" err="1"/>
              <a:t>ApplicationMaster</a:t>
            </a:r>
            <a:endParaRPr lang="en-US" dirty="0"/>
          </a:p>
        </p:txBody>
      </p:sp>
      <p:sp>
        <p:nvSpPr>
          <p:cNvPr id="3" name="Content Placeholder 2">
            <a:extLst>
              <a:ext uri="{FF2B5EF4-FFF2-40B4-BE49-F238E27FC236}">
                <a16:creationId xmlns:a16="http://schemas.microsoft.com/office/drawing/2014/main" id="{072689F2-DE36-43ED-8D68-EE192B2BBBE6}"/>
              </a:ext>
            </a:extLst>
          </p:cNvPr>
          <p:cNvSpPr>
            <a:spLocks noGrp="1"/>
          </p:cNvSpPr>
          <p:nvPr>
            <p:ph idx="1"/>
          </p:nvPr>
        </p:nvSpPr>
        <p:spPr/>
        <p:txBody>
          <a:bodyPr/>
          <a:lstStyle/>
          <a:p>
            <a:r>
              <a:rPr lang="en-US" dirty="0"/>
              <a:t>The </a:t>
            </a:r>
            <a:r>
              <a:rPr lang="en-US" i="1" dirty="0" err="1"/>
              <a:t>ApplicationMaster</a:t>
            </a:r>
            <a:r>
              <a:rPr lang="en-US" dirty="0"/>
              <a:t> spends its whole life negotiating containers to launch all of the tasks needed to complete its application. </a:t>
            </a:r>
          </a:p>
          <a:p>
            <a:r>
              <a:rPr lang="en-US" dirty="0"/>
              <a:t>It also monitors the progress of an application and its tasks, restarts failed tasks in newly requested containers, and reports progress back to the client that submitted the application. </a:t>
            </a:r>
          </a:p>
          <a:p>
            <a:r>
              <a:rPr lang="en-US" dirty="0"/>
              <a:t>After the application is complete, the </a:t>
            </a:r>
            <a:r>
              <a:rPr lang="en-US" i="1" dirty="0" err="1"/>
              <a:t>ApplicationMaster</a:t>
            </a:r>
            <a:r>
              <a:rPr lang="en-US" dirty="0"/>
              <a:t> shuts itself down and releases its own container.</a:t>
            </a:r>
          </a:p>
        </p:txBody>
      </p:sp>
    </p:spTree>
    <p:extLst>
      <p:ext uri="{BB962C8B-B14F-4D97-AF65-F5344CB8AC3E}">
        <p14:creationId xmlns:p14="http://schemas.microsoft.com/office/powerpoint/2010/main" val="2538386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68478-6E31-4451-80AA-597B1D6A850E}"/>
              </a:ext>
            </a:extLst>
          </p:cNvPr>
          <p:cNvSpPr>
            <a:spLocks noGrp="1"/>
          </p:cNvSpPr>
          <p:nvPr>
            <p:ph type="title"/>
          </p:nvPr>
        </p:nvSpPr>
        <p:spPr/>
        <p:txBody>
          <a:bodyPr/>
          <a:lstStyle/>
          <a:p>
            <a:r>
              <a:rPr lang="en-US" dirty="0"/>
              <a:t>Responsibilities In One Sentence</a:t>
            </a:r>
          </a:p>
        </p:txBody>
      </p:sp>
      <p:sp>
        <p:nvSpPr>
          <p:cNvPr id="3" name="Content Placeholder 2">
            <a:extLst>
              <a:ext uri="{FF2B5EF4-FFF2-40B4-BE49-F238E27FC236}">
                <a16:creationId xmlns:a16="http://schemas.microsoft.com/office/drawing/2014/main" id="{BFD710C1-B3EA-4BBE-9514-E66107260E2F}"/>
              </a:ext>
            </a:extLst>
          </p:cNvPr>
          <p:cNvSpPr>
            <a:spLocks noGrp="1"/>
          </p:cNvSpPr>
          <p:nvPr>
            <p:ph idx="1"/>
          </p:nvPr>
        </p:nvSpPr>
        <p:spPr/>
        <p:txBody>
          <a:bodyPr/>
          <a:lstStyle/>
          <a:p>
            <a:r>
              <a:rPr lang="en-US" dirty="0"/>
              <a:t>One can say that the </a:t>
            </a:r>
            <a:r>
              <a:rPr lang="en-US" i="1" dirty="0" err="1"/>
              <a:t>ResourceManager</a:t>
            </a:r>
            <a:r>
              <a:rPr lang="en-US" dirty="0"/>
              <a:t> takes care of the </a:t>
            </a:r>
            <a:r>
              <a:rPr lang="en-US" i="1" dirty="0" err="1"/>
              <a:t>ApplicationMasters</a:t>
            </a:r>
            <a:r>
              <a:rPr lang="en-US" dirty="0"/>
              <a:t>, while the </a:t>
            </a:r>
            <a:r>
              <a:rPr lang="en-US" i="1" dirty="0" err="1"/>
              <a:t>ApplicationMasters</a:t>
            </a:r>
            <a:r>
              <a:rPr lang="en-US" dirty="0"/>
              <a:t> takes care of tasks.</a:t>
            </a:r>
          </a:p>
          <a:p>
            <a:endParaRPr lang="en-US" dirty="0"/>
          </a:p>
        </p:txBody>
      </p:sp>
    </p:spTree>
    <p:extLst>
      <p:ext uri="{BB962C8B-B14F-4D97-AF65-F5344CB8AC3E}">
        <p14:creationId xmlns:p14="http://schemas.microsoft.com/office/powerpoint/2010/main" val="1474135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9219-4127-4114-A8F3-F6CB8405B234}"/>
              </a:ext>
            </a:extLst>
          </p:cNvPr>
          <p:cNvSpPr>
            <a:spLocks noGrp="1"/>
          </p:cNvSpPr>
          <p:nvPr>
            <p:ph type="title"/>
          </p:nvPr>
        </p:nvSpPr>
        <p:spPr/>
        <p:txBody>
          <a:bodyPr/>
          <a:lstStyle/>
          <a:p>
            <a:r>
              <a:rPr lang="en-US" dirty="0"/>
              <a:t>The </a:t>
            </a:r>
            <a:r>
              <a:rPr lang="en-US" i="1" dirty="0" err="1"/>
              <a:t>NodeManager</a:t>
            </a:r>
            <a:endParaRPr lang="en-US" i="1" dirty="0"/>
          </a:p>
        </p:txBody>
      </p:sp>
      <p:sp>
        <p:nvSpPr>
          <p:cNvPr id="3" name="Content Placeholder 2">
            <a:extLst>
              <a:ext uri="{FF2B5EF4-FFF2-40B4-BE49-F238E27FC236}">
                <a16:creationId xmlns:a16="http://schemas.microsoft.com/office/drawing/2014/main" id="{5243709C-CB6D-4CC9-9C85-6368BA62BC19}"/>
              </a:ext>
            </a:extLst>
          </p:cNvPr>
          <p:cNvSpPr>
            <a:spLocks noGrp="1"/>
          </p:cNvSpPr>
          <p:nvPr>
            <p:ph idx="1"/>
          </p:nvPr>
        </p:nvSpPr>
        <p:spPr/>
        <p:txBody>
          <a:bodyPr>
            <a:normAutofit/>
          </a:bodyPr>
          <a:lstStyle/>
          <a:p>
            <a:r>
              <a:rPr lang="en-US" dirty="0"/>
              <a:t>The </a:t>
            </a:r>
            <a:r>
              <a:rPr lang="en-US" i="1" dirty="0" err="1"/>
              <a:t>NodeManager</a:t>
            </a:r>
            <a:r>
              <a:rPr lang="en-US" dirty="0"/>
              <a:t> is a more generic and efficient version of the </a:t>
            </a:r>
            <a:r>
              <a:rPr lang="en-US" i="1" dirty="0" err="1"/>
              <a:t>TaskTracker</a:t>
            </a:r>
            <a:r>
              <a:rPr lang="en-US" dirty="0"/>
              <a:t>.</a:t>
            </a:r>
          </a:p>
          <a:p>
            <a:r>
              <a:rPr lang="en-US" dirty="0"/>
              <a:t>Instead of having a fixed number of map and reduce slots, the </a:t>
            </a:r>
            <a:r>
              <a:rPr lang="en-US" i="1" dirty="0" err="1"/>
              <a:t>NodeManager</a:t>
            </a:r>
            <a:r>
              <a:rPr lang="en-US" i="1" dirty="0"/>
              <a:t> </a:t>
            </a:r>
            <a:r>
              <a:rPr lang="en-US" dirty="0"/>
              <a:t>has a number of dynamically created resource containers. </a:t>
            </a:r>
          </a:p>
          <a:p>
            <a:pPr lvl="1"/>
            <a:r>
              <a:rPr lang="en-US" dirty="0"/>
              <a:t>The size of a container depends upon the amount of resources it contains, such as memory, CPU, disk, and network IO.</a:t>
            </a:r>
          </a:p>
          <a:p>
            <a:pPr lvl="1"/>
            <a:r>
              <a:rPr lang="en-US" dirty="0"/>
              <a:t>The number of containers on a node is a product of configuration parameters and the total amount of node resources (such as total CPUs and total memory) outside the resources dedicated to the slave daemons and the OS.</a:t>
            </a:r>
          </a:p>
        </p:txBody>
      </p:sp>
    </p:spTree>
    <p:extLst>
      <p:ext uri="{BB962C8B-B14F-4D97-AF65-F5344CB8AC3E}">
        <p14:creationId xmlns:p14="http://schemas.microsoft.com/office/powerpoint/2010/main" val="2539806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5227-84DA-46E1-86CC-096606D76A86}"/>
              </a:ext>
            </a:extLst>
          </p:cNvPr>
          <p:cNvSpPr>
            <a:spLocks noGrp="1"/>
          </p:cNvSpPr>
          <p:nvPr>
            <p:ph type="title"/>
          </p:nvPr>
        </p:nvSpPr>
        <p:spPr/>
        <p:txBody>
          <a:bodyPr/>
          <a:lstStyle/>
          <a:p>
            <a:r>
              <a:rPr lang="en-US" dirty="0"/>
              <a:t>Newfound Flexibility</a:t>
            </a:r>
          </a:p>
        </p:txBody>
      </p:sp>
      <p:sp>
        <p:nvSpPr>
          <p:cNvPr id="3" name="Content Placeholder 2">
            <a:extLst>
              <a:ext uri="{FF2B5EF4-FFF2-40B4-BE49-F238E27FC236}">
                <a16:creationId xmlns:a16="http://schemas.microsoft.com/office/drawing/2014/main" id="{E323E7B7-1662-4F11-98A1-C3D5B12BACFD}"/>
              </a:ext>
            </a:extLst>
          </p:cNvPr>
          <p:cNvSpPr>
            <a:spLocks noGrp="1"/>
          </p:cNvSpPr>
          <p:nvPr>
            <p:ph idx="1"/>
          </p:nvPr>
        </p:nvSpPr>
        <p:spPr/>
        <p:txBody>
          <a:bodyPr>
            <a:normAutofit lnSpcReduction="10000"/>
          </a:bodyPr>
          <a:lstStyle/>
          <a:p>
            <a:pPr fontAlgn="base"/>
            <a:r>
              <a:rPr lang="en-US" dirty="0"/>
              <a:t>The </a:t>
            </a:r>
            <a:r>
              <a:rPr lang="en-US" i="1" dirty="0" err="1"/>
              <a:t>ResourceManager</a:t>
            </a:r>
            <a:r>
              <a:rPr lang="en-US" dirty="0"/>
              <a:t>, the </a:t>
            </a:r>
            <a:r>
              <a:rPr lang="en-US" i="1" dirty="0" err="1"/>
              <a:t>NodeManager</a:t>
            </a:r>
            <a:r>
              <a:rPr lang="en-US" dirty="0"/>
              <a:t>, and a container are not concerned about the type of application or task. All application framework-specific code is simply moved to its </a:t>
            </a:r>
            <a:r>
              <a:rPr lang="en-US" i="1" dirty="0" err="1"/>
              <a:t>ApplicationMaster</a:t>
            </a:r>
            <a:r>
              <a:rPr lang="en-US" dirty="0"/>
              <a:t> so that any distributed framework can be supported by YARN — as long as someone implements an appropriate </a:t>
            </a:r>
            <a:r>
              <a:rPr lang="en-US" i="1" dirty="0" err="1"/>
              <a:t>ApplicationMaster</a:t>
            </a:r>
            <a:r>
              <a:rPr lang="en-US" dirty="0"/>
              <a:t> for it.</a:t>
            </a:r>
          </a:p>
          <a:p>
            <a:pPr fontAlgn="base"/>
            <a:r>
              <a:rPr lang="en-US" dirty="0"/>
              <a:t>Thanks to this generic approach, the dream of a Hadoop YARN cluster running many various workloads comes true. Imagine: a single Hadoop cluster in your data center that can run </a:t>
            </a:r>
            <a:r>
              <a:rPr lang="en-US" i="1" dirty="0"/>
              <a:t>MapReduce, </a:t>
            </a:r>
            <a:r>
              <a:rPr lang="en-US" i="1" dirty="0" err="1"/>
              <a:t>Giraph</a:t>
            </a:r>
            <a:r>
              <a:rPr lang="en-US" i="1" dirty="0"/>
              <a:t>, Storm, Spark, </a:t>
            </a:r>
            <a:r>
              <a:rPr lang="en-US" i="1" dirty="0" err="1"/>
              <a:t>Tez</a:t>
            </a:r>
            <a:r>
              <a:rPr lang="en-US" i="1" dirty="0"/>
              <a:t>/Impala, MPI</a:t>
            </a:r>
            <a:r>
              <a:rPr lang="en-US" dirty="0"/>
              <a:t>, and more.</a:t>
            </a:r>
          </a:p>
          <a:p>
            <a:endParaRPr lang="en-US" dirty="0"/>
          </a:p>
        </p:txBody>
      </p:sp>
    </p:spTree>
    <p:extLst>
      <p:ext uri="{BB962C8B-B14F-4D97-AF65-F5344CB8AC3E}">
        <p14:creationId xmlns:p14="http://schemas.microsoft.com/office/powerpoint/2010/main" val="2868245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0BCF9-8F57-4CC0-83E4-99ECFD69B6CF}"/>
              </a:ext>
            </a:extLst>
          </p:cNvPr>
          <p:cNvSpPr>
            <a:spLocks noGrp="1"/>
          </p:cNvSpPr>
          <p:nvPr>
            <p:ph type="title"/>
          </p:nvPr>
        </p:nvSpPr>
        <p:spPr/>
        <p:txBody>
          <a:bodyPr/>
          <a:lstStyle/>
          <a:p>
            <a:r>
              <a:rPr lang="en-US" dirty="0"/>
              <a:t>Newfound Flexibility</a:t>
            </a:r>
          </a:p>
        </p:txBody>
      </p:sp>
      <p:sp>
        <p:nvSpPr>
          <p:cNvPr id="3" name="Content Placeholder 2">
            <a:extLst>
              <a:ext uri="{FF2B5EF4-FFF2-40B4-BE49-F238E27FC236}">
                <a16:creationId xmlns:a16="http://schemas.microsoft.com/office/drawing/2014/main" id="{E29BCB25-2F81-4757-ACF4-22E3C702E811}"/>
              </a:ext>
            </a:extLst>
          </p:cNvPr>
          <p:cNvSpPr>
            <a:spLocks noGrp="1"/>
          </p:cNvSpPr>
          <p:nvPr>
            <p:ph idx="1"/>
          </p:nvPr>
        </p:nvSpPr>
        <p:spPr/>
        <p:txBody>
          <a:bodyPr/>
          <a:lstStyle/>
          <a:p>
            <a:r>
              <a:rPr lang="en-US" dirty="0"/>
              <a:t>The </a:t>
            </a:r>
            <a:r>
              <a:rPr lang="en-US" i="1" dirty="0" err="1"/>
              <a:t>ApplicationMaster</a:t>
            </a:r>
            <a:r>
              <a:rPr lang="en-US" dirty="0"/>
              <a:t> can run any type of task inside a container. </a:t>
            </a:r>
          </a:p>
          <a:p>
            <a:pPr lvl="1"/>
            <a:r>
              <a:rPr lang="en-US" dirty="0"/>
              <a:t>For example, the MapReduce </a:t>
            </a:r>
            <a:r>
              <a:rPr lang="en-US" i="1" dirty="0" err="1"/>
              <a:t>ApplicationMaster</a:t>
            </a:r>
            <a:r>
              <a:rPr lang="en-US" dirty="0"/>
              <a:t> requests a container to launch a map or a reduce task, </a:t>
            </a:r>
          </a:p>
          <a:p>
            <a:pPr lvl="1"/>
            <a:r>
              <a:rPr lang="en-US" dirty="0"/>
              <a:t>The </a:t>
            </a:r>
            <a:r>
              <a:rPr lang="en-US" dirty="0" err="1"/>
              <a:t>Giraph</a:t>
            </a:r>
            <a:r>
              <a:rPr lang="en-US" dirty="0"/>
              <a:t> </a:t>
            </a:r>
            <a:r>
              <a:rPr lang="en-US" i="1" dirty="0" err="1"/>
              <a:t>ApplicationMaster</a:t>
            </a:r>
            <a:r>
              <a:rPr lang="en-US" dirty="0"/>
              <a:t> requests a container to run a </a:t>
            </a:r>
            <a:r>
              <a:rPr lang="en-US" dirty="0" err="1"/>
              <a:t>Giraph</a:t>
            </a:r>
            <a:r>
              <a:rPr lang="en-US" dirty="0"/>
              <a:t> task. </a:t>
            </a:r>
          </a:p>
          <a:p>
            <a:pPr lvl="1"/>
            <a:r>
              <a:rPr lang="en-US" dirty="0"/>
              <a:t>You can also implement a custom </a:t>
            </a:r>
            <a:r>
              <a:rPr lang="en-US" i="1" dirty="0" err="1"/>
              <a:t>ApplicationMaster</a:t>
            </a:r>
            <a:r>
              <a:rPr lang="en-US" dirty="0"/>
              <a:t> that runs specific tasks and, in this way, invent a shiny new distributed application framework that changes the big data world. </a:t>
            </a:r>
          </a:p>
        </p:txBody>
      </p:sp>
    </p:spTree>
    <p:extLst>
      <p:ext uri="{BB962C8B-B14F-4D97-AF65-F5344CB8AC3E}">
        <p14:creationId xmlns:p14="http://schemas.microsoft.com/office/powerpoint/2010/main" val="2085509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EB193-8AA5-4E38-8D56-1507DC07818B}"/>
              </a:ext>
            </a:extLst>
          </p:cNvPr>
          <p:cNvSpPr>
            <a:spLocks noGrp="1"/>
          </p:cNvSpPr>
          <p:nvPr>
            <p:ph type="title"/>
          </p:nvPr>
        </p:nvSpPr>
        <p:spPr/>
        <p:txBody>
          <a:bodyPr/>
          <a:lstStyle/>
          <a:p>
            <a:r>
              <a:rPr lang="en-US" dirty="0"/>
              <a:t>What About MapReduce? </a:t>
            </a:r>
          </a:p>
        </p:txBody>
      </p:sp>
      <p:sp>
        <p:nvSpPr>
          <p:cNvPr id="3" name="Content Placeholder 2">
            <a:extLst>
              <a:ext uri="{FF2B5EF4-FFF2-40B4-BE49-F238E27FC236}">
                <a16:creationId xmlns:a16="http://schemas.microsoft.com/office/drawing/2014/main" id="{A423A79B-8DDD-4B6A-9EC6-04BC8655CA01}"/>
              </a:ext>
            </a:extLst>
          </p:cNvPr>
          <p:cNvSpPr>
            <a:spLocks noGrp="1"/>
          </p:cNvSpPr>
          <p:nvPr>
            <p:ph idx="1"/>
          </p:nvPr>
        </p:nvSpPr>
        <p:spPr/>
        <p:txBody>
          <a:bodyPr/>
          <a:lstStyle/>
          <a:p>
            <a:r>
              <a:rPr lang="en-US" dirty="0"/>
              <a:t>In YARN, MapReduce is simply a distributed application (but still a very popular and useful one)</a:t>
            </a:r>
          </a:p>
          <a:p>
            <a:r>
              <a:rPr lang="en-US" dirty="0"/>
              <a:t>…introducing….MRv2. </a:t>
            </a:r>
          </a:p>
          <a:p>
            <a:r>
              <a:rPr lang="en-US" dirty="0"/>
              <a:t>MRv2 is simply the re-implementation of the classical MapReduce engine, now called MRv1, that runs on top of YARN.</a:t>
            </a:r>
          </a:p>
        </p:txBody>
      </p:sp>
    </p:spTree>
    <p:extLst>
      <p:ext uri="{BB962C8B-B14F-4D97-AF65-F5344CB8AC3E}">
        <p14:creationId xmlns:p14="http://schemas.microsoft.com/office/powerpoint/2010/main" val="3010360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96405-1882-49A0-BDF9-7042B2C53A6A}"/>
              </a:ext>
            </a:extLst>
          </p:cNvPr>
          <p:cNvSpPr>
            <a:spLocks noGrp="1"/>
          </p:cNvSpPr>
          <p:nvPr>
            <p:ph type="title"/>
          </p:nvPr>
        </p:nvSpPr>
        <p:spPr/>
        <p:txBody>
          <a:bodyPr/>
          <a:lstStyle/>
          <a:p>
            <a:r>
              <a:rPr lang="en-US" dirty="0"/>
              <a:t>Additional Benefits?</a:t>
            </a:r>
          </a:p>
        </p:txBody>
      </p:sp>
      <p:sp>
        <p:nvSpPr>
          <p:cNvPr id="3" name="Content Placeholder 2">
            <a:extLst>
              <a:ext uri="{FF2B5EF4-FFF2-40B4-BE49-F238E27FC236}">
                <a16:creationId xmlns:a16="http://schemas.microsoft.com/office/drawing/2014/main" id="{3F2ACA19-CAEC-458D-95E5-620DF244FD50}"/>
              </a:ext>
            </a:extLst>
          </p:cNvPr>
          <p:cNvSpPr>
            <a:spLocks noGrp="1"/>
          </p:cNvSpPr>
          <p:nvPr>
            <p:ph idx="1"/>
          </p:nvPr>
        </p:nvSpPr>
        <p:spPr/>
        <p:txBody>
          <a:bodyPr>
            <a:normAutofit fontScale="92500" lnSpcReduction="10000"/>
          </a:bodyPr>
          <a:lstStyle/>
          <a:p>
            <a:pPr fontAlgn="base"/>
            <a:r>
              <a:rPr lang="en-US" dirty="0"/>
              <a:t>The single-cluster approach obviously provides a number of advantages, including:</a:t>
            </a:r>
          </a:p>
          <a:p>
            <a:pPr lvl="1" fontAlgn="base"/>
            <a:r>
              <a:rPr lang="en-US" dirty="0"/>
              <a:t>Higher cluster utilization, whereby resources not used by one framework could be consumed by another</a:t>
            </a:r>
          </a:p>
          <a:p>
            <a:pPr lvl="1" fontAlgn="base"/>
            <a:r>
              <a:rPr lang="en-US" dirty="0"/>
              <a:t>Lower operational costs, because only one "do-it-all" cluster needs to be managed and tuned</a:t>
            </a:r>
          </a:p>
          <a:p>
            <a:pPr lvl="1" fontAlgn="base"/>
            <a:r>
              <a:rPr lang="en-US" dirty="0"/>
              <a:t>Reduced data motion, as there's no need to move data between Hadoop YARN and systems running on different clusters of machines</a:t>
            </a:r>
          </a:p>
          <a:p>
            <a:pPr lvl="1" fontAlgn="base"/>
            <a:r>
              <a:rPr lang="en-US" dirty="0"/>
              <a:t>Managing a single cluster also results in a greener solution to data processing. Less data center space is used, less silicon wasted, less power used, and less carbon emitted simply because we run the same calculation on a smaller but more efficient Hadoop cluster</a:t>
            </a:r>
          </a:p>
          <a:p>
            <a:endParaRPr lang="en-US" dirty="0"/>
          </a:p>
        </p:txBody>
      </p:sp>
    </p:spTree>
    <p:extLst>
      <p:ext uri="{BB962C8B-B14F-4D97-AF65-F5344CB8AC3E}">
        <p14:creationId xmlns:p14="http://schemas.microsoft.com/office/powerpoint/2010/main" val="1562656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2A203-9766-453A-BDD4-0D99E7529BFB}"/>
              </a:ext>
            </a:extLst>
          </p:cNvPr>
          <p:cNvSpPr>
            <a:spLocks noGrp="1"/>
          </p:cNvSpPr>
          <p:nvPr>
            <p:ph type="title"/>
          </p:nvPr>
        </p:nvSpPr>
        <p:spPr/>
        <p:txBody>
          <a:bodyPr/>
          <a:lstStyle/>
          <a:p>
            <a:r>
              <a:rPr lang="en-US" dirty="0"/>
              <a:t>Additional Improvement: Uberization</a:t>
            </a:r>
          </a:p>
        </p:txBody>
      </p:sp>
      <p:sp>
        <p:nvSpPr>
          <p:cNvPr id="3" name="Content Placeholder 2">
            <a:extLst>
              <a:ext uri="{FF2B5EF4-FFF2-40B4-BE49-F238E27FC236}">
                <a16:creationId xmlns:a16="http://schemas.microsoft.com/office/drawing/2014/main" id="{F0AF9925-68CC-4E18-AC83-672859C3185A}"/>
              </a:ext>
            </a:extLst>
          </p:cNvPr>
          <p:cNvSpPr>
            <a:spLocks noGrp="1"/>
          </p:cNvSpPr>
          <p:nvPr>
            <p:ph idx="1"/>
          </p:nvPr>
        </p:nvSpPr>
        <p:spPr/>
        <p:txBody>
          <a:bodyPr/>
          <a:lstStyle/>
          <a:p>
            <a:r>
              <a:rPr lang="en-US" i="1" dirty="0"/>
              <a:t>Uberization</a:t>
            </a:r>
            <a:r>
              <a:rPr lang="en-US" dirty="0"/>
              <a:t> is the possibility to run all tasks of a MapReduce job in the </a:t>
            </a:r>
            <a:r>
              <a:rPr lang="en-US" dirty="0" err="1"/>
              <a:t>ApplicationMaster's</a:t>
            </a:r>
            <a:r>
              <a:rPr lang="en-US" dirty="0"/>
              <a:t> JVM if the job is small enough. This way, you avoid the overhead of requesting containers from the </a:t>
            </a:r>
            <a:r>
              <a:rPr lang="en-US" dirty="0" err="1"/>
              <a:t>ResourceManager</a:t>
            </a:r>
            <a:r>
              <a:rPr lang="en-US" dirty="0"/>
              <a:t> and asking the </a:t>
            </a:r>
            <a:r>
              <a:rPr lang="en-US" dirty="0" err="1"/>
              <a:t>NodeManagers</a:t>
            </a:r>
            <a:r>
              <a:rPr lang="en-US" dirty="0"/>
              <a:t> to start (supposedly small) tasks.</a:t>
            </a:r>
          </a:p>
          <a:p>
            <a:endParaRPr lang="en-US" dirty="0"/>
          </a:p>
        </p:txBody>
      </p:sp>
    </p:spTree>
    <p:extLst>
      <p:ext uri="{BB962C8B-B14F-4D97-AF65-F5344CB8AC3E}">
        <p14:creationId xmlns:p14="http://schemas.microsoft.com/office/powerpoint/2010/main" val="4183909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0A8D1-1F2C-47F6-B37D-1ABAD02F669A}"/>
              </a:ext>
            </a:extLst>
          </p:cNvPr>
          <p:cNvSpPr>
            <a:spLocks noGrp="1"/>
          </p:cNvSpPr>
          <p:nvPr>
            <p:ph type="title"/>
          </p:nvPr>
        </p:nvSpPr>
        <p:spPr/>
        <p:txBody>
          <a:bodyPr>
            <a:normAutofit/>
          </a:bodyPr>
          <a:lstStyle/>
          <a:p>
            <a:r>
              <a:rPr lang="en-US" dirty="0"/>
              <a:t>Additional Improvement: Better Recovery </a:t>
            </a:r>
          </a:p>
        </p:txBody>
      </p:sp>
      <p:sp>
        <p:nvSpPr>
          <p:cNvPr id="3" name="Content Placeholder 2">
            <a:extLst>
              <a:ext uri="{FF2B5EF4-FFF2-40B4-BE49-F238E27FC236}">
                <a16:creationId xmlns:a16="http://schemas.microsoft.com/office/drawing/2014/main" id="{E556A247-57C3-44F4-BFCE-B9E4534161B2}"/>
              </a:ext>
            </a:extLst>
          </p:cNvPr>
          <p:cNvSpPr>
            <a:spLocks noGrp="1"/>
          </p:cNvSpPr>
          <p:nvPr>
            <p:ph idx="1"/>
          </p:nvPr>
        </p:nvSpPr>
        <p:spPr/>
        <p:txBody>
          <a:bodyPr/>
          <a:lstStyle/>
          <a:p>
            <a:r>
              <a:rPr lang="en-US" dirty="0"/>
              <a:t>An application recovery after the restart of </a:t>
            </a:r>
            <a:r>
              <a:rPr lang="en-US" i="1" dirty="0" err="1"/>
              <a:t>ResourceManager</a:t>
            </a:r>
            <a:r>
              <a:rPr lang="en-US" dirty="0"/>
              <a:t> (YARN-128). </a:t>
            </a:r>
          </a:p>
          <a:p>
            <a:r>
              <a:rPr lang="en-US" dirty="0"/>
              <a:t>The </a:t>
            </a:r>
            <a:r>
              <a:rPr lang="en-US" i="1" dirty="0" err="1"/>
              <a:t>ResourceManager</a:t>
            </a:r>
            <a:r>
              <a:rPr lang="en-US" dirty="0"/>
              <a:t> stores information about running applications and completed tasks in HDFS. </a:t>
            </a:r>
          </a:p>
          <a:p>
            <a:r>
              <a:rPr lang="en-US" dirty="0"/>
              <a:t>If the </a:t>
            </a:r>
            <a:r>
              <a:rPr lang="en-US" i="1" dirty="0" err="1"/>
              <a:t>ResourceManager</a:t>
            </a:r>
            <a:r>
              <a:rPr lang="en-US" dirty="0"/>
              <a:t> is restarted, it recreates the state of applications and re-runs only incomplete tasks. </a:t>
            </a:r>
          </a:p>
        </p:txBody>
      </p:sp>
    </p:spTree>
    <p:extLst>
      <p:ext uri="{BB962C8B-B14F-4D97-AF65-F5344CB8AC3E}">
        <p14:creationId xmlns:p14="http://schemas.microsoft.com/office/powerpoint/2010/main" val="3204845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CA480-068B-4642-91AE-4551809B0131}"/>
              </a:ext>
            </a:extLst>
          </p:cNvPr>
          <p:cNvSpPr>
            <a:spLocks noGrp="1"/>
          </p:cNvSpPr>
          <p:nvPr>
            <p:ph type="title"/>
          </p:nvPr>
        </p:nvSpPr>
        <p:spPr/>
        <p:txBody>
          <a:bodyPr/>
          <a:lstStyle/>
          <a:p>
            <a:r>
              <a:rPr lang="en-US" dirty="0"/>
              <a:t>Application Submission</a:t>
            </a:r>
          </a:p>
        </p:txBody>
      </p:sp>
      <p:pic>
        <p:nvPicPr>
          <p:cNvPr id="4098" name="Picture 2" descr="Application submission in YARN">
            <a:extLst>
              <a:ext uri="{FF2B5EF4-FFF2-40B4-BE49-F238E27FC236}">
                <a16:creationId xmlns:a16="http://schemas.microsoft.com/office/drawing/2014/main" id="{FE301AA2-BA7E-495F-B4C6-FF02490E4D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6235" y="2407442"/>
            <a:ext cx="5298141" cy="3839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316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5338A-3AAC-4A98-AF37-AC9EF4389640}"/>
              </a:ext>
            </a:extLst>
          </p:cNvPr>
          <p:cNvSpPr>
            <a:spLocks noGrp="1"/>
          </p:cNvSpPr>
          <p:nvPr>
            <p:ph type="title"/>
          </p:nvPr>
        </p:nvSpPr>
        <p:spPr/>
        <p:txBody>
          <a:bodyPr/>
          <a:lstStyle/>
          <a:p>
            <a:r>
              <a:rPr lang="en-US" dirty="0"/>
              <a:t>“Classic” Hadoop</a:t>
            </a:r>
          </a:p>
        </p:txBody>
      </p:sp>
      <p:pic>
        <p:nvPicPr>
          <p:cNvPr id="1026" name="Picture 2" descr="Image shows classical version of Apache Hadoop (MRv1)">
            <a:extLst>
              <a:ext uri="{FF2B5EF4-FFF2-40B4-BE49-F238E27FC236}">
                <a16:creationId xmlns:a16="http://schemas.microsoft.com/office/drawing/2014/main" id="{7CEB2883-9240-479C-9DFB-A4F4393048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039" y="2532110"/>
            <a:ext cx="7529231" cy="369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699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F2452-663F-475C-932E-FAAD2882489E}"/>
              </a:ext>
            </a:extLst>
          </p:cNvPr>
          <p:cNvSpPr>
            <a:spLocks noGrp="1"/>
          </p:cNvSpPr>
          <p:nvPr>
            <p:ph type="title"/>
          </p:nvPr>
        </p:nvSpPr>
        <p:spPr/>
        <p:txBody>
          <a:bodyPr/>
          <a:lstStyle/>
          <a:p>
            <a:r>
              <a:rPr lang="en-US" dirty="0"/>
              <a:t>Submitting an Application</a:t>
            </a:r>
          </a:p>
        </p:txBody>
      </p:sp>
      <p:sp>
        <p:nvSpPr>
          <p:cNvPr id="3" name="Content Placeholder 2">
            <a:extLst>
              <a:ext uri="{FF2B5EF4-FFF2-40B4-BE49-F238E27FC236}">
                <a16:creationId xmlns:a16="http://schemas.microsoft.com/office/drawing/2014/main" id="{30732568-FBD4-4003-BE8F-582AEFD1ADF4}"/>
              </a:ext>
            </a:extLst>
          </p:cNvPr>
          <p:cNvSpPr>
            <a:spLocks noGrp="1"/>
          </p:cNvSpPr>
          <p:nvPr>
            <p:ph idx="1"/>
          </p:nvPr>
        </p:nvSpPr>
        <p:spPr>
          <a:xfrm>
            <a:off x="785814" y="2556932"/>
            <a:ext cx="10544174" cy="3722424"/>
          </a:xfrm>
        </p:spPr>
        <p:txBody>
          <a:bodyPr>
            <a:normAutofit fontScale="92500" lnSpcReduction="10000"/>
          </a:bodyPr>
          <a:lstStyle/>
          <a:p>
            <a:r>
              <a:rPr lang="en-US" dirty="0"/>
              <a:t>Suppose that users submit applications to the </a:t>
            </a:r>
            <a:r>
              <a:rPr lang="en-US" i="1" dirty="0" err="1"/>
              <a:t>ResourceManager</a:t>
            </a:r>
            <a:r>
              <a:rPr lang="en-US" dirty="0"/>
              <a:t> by typing the </a:t>
            </a:r>
            <a:r>
              <a:rPr lang="en-US" dirty="0" err="1"/>
              <a:t>hadoop</a:t>
            </a:r>
            <a:r>
              <a:rPr lang="en-US" dirty="0"/>
              <a:t> jar command in the same manner as in MRv1. </a:t>
            </a:r>
          </a:p>
          <a:p>
            <a:pPr lvl="1"/>
            <a:r>
              <a:rPr lang="en-US" dirty="0"/>
              <a:t>The </a:t>
            </a:r>
            <a:r>
              <a:rPr lang="en-US" i="1" dirty="0" err="1"/>
              <a:t>ResourceManager</a:t>
            </a:r>
            <a:r>
              <a:rPr lang="en-US" dirty="0"/>
              <a:t> maintains the list of applications running on the cluster and the list of available resources on each live </a:t>
            </a:r>
            <a:r>
              <a:rPr lang="en-US" i="1" dirty="0" err="1"/>
              <a:t>NodeManager</a:t>
            </a:r>
            <a:r>
              <a:rPr lang="en-US" dirty="0"/>
              <a:t>. </a:t>
            </a:r>
          </a:p>
          <a:p>
            <a:pPr lvl="1"/>
            <a:r>
              <a:rPr lang="en-US" dirty="0"/>
              <a:t>The </a:t>
            </a:r>
            <a:r>
              <a:rPr lang="en-US" i="1" dirty="0" err="1"/>
              <a:t>ResourceManager</a:t>
            </a:r>
            <a:r>
              <a:rPr lang="en-US" dirty="0"/>
              <a:t> needs to determine which application should get a portion of cluster resources next. </a:t>
            </a:r>
          </a:p>
          <a:p>
            <a:pPr lvl="2"/>
            <a:r>
              <a:rPr lang="en-US" dirty="0"/>
              <a:t>The decision is subjected to many constraints, such as queue capacity, ACLs, and fairness. The </a:t>
            </a:r>
            <a:r>
              <a:rPr lang="en-US" i="1" dirty="0" err="1"/>
              <a:t>ResourceManager</a:t>
            </a:r>
            <a:r>
              <a:rPr lang="en-US" dirty="0"/>
              <a:t> uses a pluggable Scheduler. </a:t>
            </a:r>
          </a:p>
          <a:p>
            <a:pPr lvl="1"/>
            <a:r>
              <a:rPr lang="en-US" dirty="0"/>
              <a:t>The Scheduler focuses only on scheduling; it manages who gets cluster resources (in the form of containers) and when, but it does not perform any monitoring of the tasks within an application so it does not attempt to restart failed tasks</a:t>
            </a:r>
          </a:p>
        </p:txBody>
      </p:sp>
    </p:spTree>
    <p:extLst>
      <p:ext uri="{BB962C8B-B14F-4D97-AF65-F5344CB8AC3E}">
        <p14:creationId xmlns:p14="http://schemas.microsoft.com/office/powerpoint/2010/main" val="859149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40116-9489-4405-AD20-BBB253DEBA02}"/>
              </a:ext>
            </a:extLst>
          </p:cNvPr>
          <p:cNvSpPr>
            <a:spLocks noGrp="1"/>
          </p:cNvSpPr>
          <p:nvPr>
            <p:ph type="title"/>
          </p:nvPr>
        </p:nvSpPr>
        <p:spPr/>
        <p:txBody>
          <a:bodyPr/>
          <a:lstStyle/>
          <a:p>
            <a:r>
              <a:rPr lang="en-US" dirty="0"/>
              <a:t>Accepting a New Application Submission</a:t>
            </a:r>
          </a:p>
        </p:txBody>
      </p:sp>
      <p:sp>
        <p:nvSpPr>
          <p:cNvPr id="3" name="Content Placeholder 2">
            <a:extLst>
              <a:ext uri="{FF2B5EF4-FFF2-40B4-BE49-F238E27FC236}">
                <a16:creationId xmlns:a16="http://schemas.microsoft.com/office/drawing/2014/main" id="{63642C16-A7CC-4BFA-B7C6-07F693433CE8}"/>
              </a:ext>
            </a:extLst>
          </p:cNvPr>
          <p:cNvSpPr>
            <a:spLocks noGrp="1"/>
          </p:cNvSpPr>
          <p:nvPr>
            <p:ph idx="1"/>
          </p:nvPr>
        </p:nvSpPr>
        <p:spPr/>
        <p:txBody>
          <a:bodyPr/>
          <a:lstStyle/>
          <a:p>
            <a:r>
              <a:rPr lang="en-US" dirty="0"/>
              <a:t>When the </a:t>
            </a:r>
            <a:r>
              <a:rPr lang="en-US" i="1" dirty="0" err="1"/>
              <a:t>ResourceManager</a:t>
            </a:r>
            <a:r>
              <a:rPr lang="en-US" dirty="0"/>
              <a:t> accepts a new application submission, one of the first decisions the </a:t>
            </a:r>
            <a:r>
              <a:rPr lang="en-US" i="1" dirty="0"/>
              <a:t>Scheduler</a:t>
            </a:r>
            <a:r>
              <a:rPr lang="en-US" dirty="0"/>
              <a:t> makes is selecting a container in which </a:t>
            </a:r>
            <a:r>
              <a:rPr lang="en-US" i="1" dirty="0" err="1"/>
              <a:t>ApplicationMaster</a:t>
            </a:r>
            <a:r>
              <a:rPr lang="en-US" dirty="0"/>
              <a:t> will run. </a:t>
            </a:r>
          </a:p>
          <a:p>
            <a:r>
              <a:rPr lang="en-US" dirty="0"/>
              <a:t>After the </a:t>
            </a:r>
            <a:r>
              <a:rPr lang="en-US" i="1" dirty="0" err="1"/>
              <a:t>ApplicationMaster</a:t>
            </a:r>
            <a:r>
              <a:rPr lang="en-US" dirty="0"/>
              <a:t> is started, it will be responsible for a whole life cycle of this application. </a:t>
            </a:r>
          </a:p>
          <a:p>
            <a:r>
              <a:rPr lang="en-US" dirty="0"/>
              <a:t>First and foremost, it will be sending resource requests to the </a:t>
            </a:r>
            <a:r>
              <a:rPr lang="en-US" i="1" dirty="0" err="1"/>
              <a:t>ResourceManager</a:t>
            </a:r>
            <a:r>
              <a:rPr lang="en-US" dirty="0"/>
              <a:t> to ask for containers needed to run an application's tasks.</a:t>
            </a:r>
          </a:p>
        </p:txBody>
      </p:sp>
    </p:spTree>
    <p:extLst>
      <p:ext uri="{BB962C8B-B14F-4D97-AF65-F5344CB8AC3E}">
        <p14:creationId xmlns:p14="http://schemas.microsoft.com/office/powerpoint/2010/main" val="3134076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8E5F9-BB1F-4D1E-BD7F-9B67D3528AEF}"/>
              </a:ext>
            </a:extLst>
          </p:cNvPr>
          <p:cNvSpPr>
            <a:spLocks noGrp="1"/>
          </p:cNvSpPr>
          <p:nvPr>
            <p:ph type="title"/>
          </p:nvPr>
        </p:nvSpPr>
        <p:spPr/>
        <p:txBody>
          <a:bodyPr/>
          <a:lstStyle/>
          <a:p>
            <a:r>
              <a:rPr lang="en-US" dirty="0"/>
              <a:t>Resource Request</a:t>
            </a:r>
          </a:p>
        </p:txBody>
      </p:sp>
      <p:sp>
        <p:nvSpPr>
          <p:cNvPr id="3" name="Content Placeholder 2">
            <a:extLst>
              <a:ext uri="{FF2B5EF4-FFF2-40B4-BE49-F238E27FC236}">
                <a16:creationId xmlns:a16="http://schemas.microsoft.com/office/drawing/2014/main" id="{5962F6DB-4AD7-4A13-B5F5-BB4F28A46530}"/>
              </a:ext>
            </a:extLst>
          </p:cNvPr>
          <p:cNvSpPr>
            <a:spLocks noGrp="1"/>
          </p:cNvSpPr>
          <p:nvPr>
            <p:ph idx="1"/>
          </p:nvPr>
        </p:nvSpPr>
        <p:spPr/>
        <p:txBody>
          <a:bodyPr/>
          <a:lstStyle/>
          <a:p>
            <a:pPr fontAlgn="base"/>
            <a:r>
              <a:rPr lang="en-US" dirty="0"/>
              <a:t>A resource request is simply a request for a number of containers that satisfies some resource requirements, such as:</a:t>
            </a:r>
          </a:p>
          <a:p>
            <a:pPr lvl="1" fontAlgn="base"/>
            <a:r>
              <a:rPr lang="en-US" dirty="0"/>
              <a:t>An amount of resources, today expressed as megabytes of memory and CPU shares</a:t>
            </a:r>
          </a:p>
          <a:p>
            <a:pPr lvl="1" fontAlgn="base"/>
            <a:r>
              <a:rPr lang="en-US" dirty="0"/>
              <a:t>A preferred location, specified by hostname, </a:t>
            </a:r>
            <a:r>
              <a:rPr lang="en-US" dirty="0" err="1"/>
              <a:t>rackname</a:t>
            </a:r>
            <a:r>
              <a:rPr lang="en-US" dirty="0"/>
              <a:t>, or * to indicate no preference</a:t>
            </a:r>
          </a:p>
          <a:p>
            <a:pPr lvl="1" fontAlgn="base"/>
            <a:r>
              <a:rPr lang="en-US" dirty="0"/>
              <a:t>A priority within this application, and not across multiple applications</a:t>
            </a:r>
          </a:p>
          <a:p>
            <a:endParaRPr lang="en-US" dirty="0"/>
          </a:p>
        </p:txBody>
      </p:sp>
    </p:spTree>
    <p:extLst>
      <p:ext uri="{BB962C8B-B14F-4D97-AF65-F5344CB8AC3E}">
        <p14:creationId xmlns:p14="http://schemas.microsoft.com/office/powerpoint/2010/main" val="30118974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C2831-E655-4340-B669-A3B09CBE403B}"/>
              </a:ext>
            </a:extLst>
          </p:cNvPr>
          <p:cNvSpPr>
            <a:spLocks noGrp="1"/>
          </p:cNvSpPr>
          <p:nvPr>
            <p:ph type="title"/>
          </p:nvPr>
        </p:nvSpPr>
        <p:spPr/>
        <p:txBody>
          <a:bodyPr/>
          <a:lstStyle/>
          <a:p>
            <a:r>
              <a:rPr lang="en-US" dirty="0"/>
              <a:t>Granting a Container</a:t>
            </a:r>
          </a:p>
        </p:txBody>
      </p:sp>
      <p:sp>
        <p:nvSpPr>
          <p:cNvPr id="3" name="Content Placeholder 2">
            <a:extLst>
              <a:ext uri="{FF2B5EF4-FFF2-40B4-BE49-F238E27FC236}">
                <a16:creationId xmlns:a16="http://schemas.microsoft.com/office/drawing/2014/main" id="{12A830B8-F38B-448C-AC32-15D9F5DDED2F}"/>
              </a:ext>
            </a:extLst>
          </p:cNvPr>
          <p:cNvSpPr>
            <a:spLocks noGrp="1"/>
          </p:cNvSpPr>
          <p:nvPr>
            <p:ph idx="1"/>
          </p:nvPr>
        </p:nvSpPr>
        <p:spPr>
          <a:xfrm>
            <a:off x="842964" y="2436019"/>
            <a:ext cx="10472736" cy="3821906"/>
          </a:xfrm>
        </p:spPr>
        <p:txBody>
          <a:bodyPr>
            <a:normAutofit fontScale="92500"/>
          </a:bodyPr>
          <a:lstStyle/>
          <a:p>
            <a:r>
              <a:rPr lang="en-US" dirty="0"/>
              <a:t>If and when it is possible, the </a:t>
            </a:r>
            <a:r>
              <a:rPr lang="en-US" i="1" dirty="0" err="1"/>
              <a:t>ResourceManager</a:t>
            </a:r>
            <a:r>
              <a:rPr lang="en-US" dirty="0"/>
              <a:t> grants a container (expressed as container ID and hostname) that satisfies the requirements requested by the </a:t>
            </a:r>
            <a:r>
              <a:rPr lang="en-US" i="1" dirty="0" err="1"/>
              <a:t>ApplicationMaster</a:t>
            </a:r>
            <a:r>
              <a:rPr lang="en-US" dirty="0"/>
              <a:t> in the resource request. </a:t>
            </a:r>
          </a:p>
          <a:p>
            <a:pPr lvl="1"/>
            <a:r>
              <a:rPr lang="en-US" dirty="0"/>
              <a:t>A container allows an application to use a given amount of resources on a specific host. </a:t>
            </a:r>
          </a:p>
          <a:p>
            <a:r>
              <a:rPr lang="en-US" dirty="0"/>
              <a:t>After a container is granted, the </a:t>
            </a:r>
            <a:r>
              <a:rPr lang="en-US" i="1" dirty="0" err="1"/>
              <a:t>ApplicationMaster</a:t>
            </a:r>
            <a:r>
              <a:rPr lang="en-US" dirty="0"/>
              <a:t> will ask the </a:t>
            </a:r>
            <a:r>
              <a:rPr lang="en-US" dirty="0" err="1"/>
              <a:t>NodeManager</a:t>
            </a:r>
            <a:r>
              <a:rPr lang="en-US" dirty="0"/>
              <a:t> (that manages the host on which the container was allocated) to use these resources to launch an application-specific task. </a:t>
            </a:r>
          </a:p>
          <a:p>
            <a:pPr lvl="1"/>
            <a:r>
              <a:rPr lang="en-US" dirty="0"/>
              <a:t>This task can be any process written in any framework (such as a MapReduce task or a </a:t>
            </a:r>
            <a:r>
              <a:rPr lang="en-US" dirty="0" err="1"/>
              <a:t>Giraph</a:t>
            </a:r>
            <a:r>
              <a:rPr lang="en-US" dirty="0"/>
              <a:t> task). </a:t>
            </a:r>
          </a:p>
          <a:p>
            <a:pPr lvl="1"/>
            <a:r>
              <a:rPr lang="en-US" dirty="0"/>
              <a:t>The </a:t>
            </a:r>
            <a:r>
              <a:rPr lang="en-US" dirty="0" err="1"/>
              <a:t>NodeManager</a:t>
            </a:r>
            <a:r>
              <a:rPr lang="en-US" dirty="0"/>
              <a:t> does not monitor tasks; it only monitors the resource usage in the containers and, for example, it kills a container if it consumes more memory than initially allocated.</a:t>
            </a:r>
          </a:p>
        </p:txBody>
      </p:sp>
    </p:spTree>
    <p:extLst>
      <p:ext uri="{BB962C8B-B14F-4D97-AF65-F5344CB8AC3E}">
        <p14:creationId xmlns:p14="http://schemas.microsoft.com/office/powerpoint/2010/main" val="867388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1BF7A-42FF-403B-B140-7A15F19FF9D3}"/>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BB1873D7-9B89-4945-877C-460DDC9E6D1B}"/>
              </a:ext>
            </a:extLst>
          </p:cNvPr>
          <p:cNvSpPr>
            <a:spLocks noGrp="1"/>
          </p:cNvSpPr>
          <p:nvPr>
            <p:ph idx="1"/>
          </p:nvPr>
        </p:nvSpPr>
        <p:spPr/>
        <p:txBody>
          <a:bodyPr/>
          <a:lstStyle/>
          <a:p>
            <a:r>
              <a:rPr lang="en-US" dirty="0"/>
              <a:t>YARN offers clear advantages in scalability, efficiency, and flexibility compared to the classical MapReduce engine in the first version of Hadoop. </a:t>
            </a:r>
          </a:p>
          <a:p>
            <a:r>
              <a:rPr lang="en-US" dirty="0"/>
              <a:t>Both small and large Hadoop clusters greatly benefit from YARN. </a:t>
            </a:r>
          </a:p>
          <a:p>
            <a:r>
              <a:rPr lang="en-US" dirty="0"/>
              <a:t>To the end user (a developer, not an administrator), the changes between MRv1 and MRv2 are almost invisible because it's possible to run unmodified MapReduce jobs using the same MapReduce API and CLI.</a:t>
            </a:r>
          </a:p>
        </p:txBody>
      </p:sp>
    </p:spTree>
    <p:extLst>
      <p:ext uri="{BB962C8B-B14F-4D97-AF65-F5344CB8AC3E}">
        <p14:creationId xmlns:p14="http://schemas.microsoft.com/office/powerpoint/2010/main" val="2795944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86948-6C8F-4C28-8386-ABB399099737}"/>
              </a:ext>
            </a:extLst>
          </p:cNvPr>
          <p:cNvSpPr>
            <a:spLocks noGrp="1"/>
          </p:cNvSpPr>
          <p:nvPr>
            <p:ph type="title"/>
          </p:nvPr>
        </p:nvSpPr>
        <p:spPr/>
        <p:txBody>
          <a:bodyPr/>
          <a:lstStyle/>
          <a:p>
            <a:r>
              <a:rPr lang="en-US" dirty="0"/>
              <a:t>Job Execution In “Classic” Hadoop</a:t>
            </a:r>
          </a:p>
        </p:txBody>
      </p:sp>
      <p:sp>
        <p:nvSpPr>
          <p:cNvPr id="3" name="Content Placeholder 2">
            <a:extLst>
              <a:ext uri="{FF2B5EF4-FFF2-40B4-BE49-F238E27FC236}">
                <a16:creationId xmlns:a16="http://schemas.microsoft.com/office/drawing/2014/main" id="{FE21F6DA-4EA0-4F3F-8E84-D00CBAA4767A}"/>
              </a:ext>
            </a:extLst>
          </p:cNvPr>
          <p:cNvSpPr>
            <a:spLocks noGrp="1"/>
          </p:cNvSpPr>
          <p:nvPr>
            <p:ph idx="1"/>
          </p:nvPr>
        </p:nvSpPr>
        <p:spPr/>
        <p:txBody>
          <a:bodyPr>
            <a:normAutofit/>
          </a:bodyPr>
          <a:lstStyle/>
          <a:p>
            <a:pPr fontAlgn="base"/>
            <a:r>
              <a:rPr lang="en-US" dirty="0"/>
              <a:t>In the MapReduce framework, the job execution is controlled by two types of processes:</a:t>
            </a:r>
          </a:p>
          <a:p>
            <a:pPr lvl="1" fontAlgn="base"/>
            <a:r>
              <a:rPr lang="en-US" dirty="0"/>
              <a:t>A single master process called </a:t>
            </a:r>
            <a:r>
              <a:rPr lang="en-US" i="1" dirty="0" err="1"/>
              <a:t>JobTracker</a:t>
            </a:r>
            <a:r>
              <a:rPr lang="en-US" i="1" dirty="0"/>
              <a:t>,</a:t>
            </a:r>
            <a:r>
              <a:rPr lang="en-US" dirty="0"/>
              <a:t> which coordinates all jobs running on the cluster and assigns map and reduce tasks to run on the </a:t>
            </a:r>
            <a:r>
              <a:rPr lang="en-US" dirty="0" err="1"/>
              <a:t>TaskTrackers</a:t>
            </a:r>
            <a:endParaRPr lang="en-US" dirty="0"/>
          </a:p>
          <a:p>
            <a:pPr lvl="1" fontAlgn="base"/>
            <a:r>
              <a:rPr lang="en-US" dirty="0"/>
              <a:t>A number of subordinate processes called </a:t>
            </a:r>
            <a:r>
              <a:rPr lang="en-US" i="1" dirty="0" err="1"/>
              <a:t>TaskTrackers</a:t>
            </a:r>
            <a:r>
              <a:rPr lang="en-US" i="1" dirty="0"/>
              <a:t>,</a:t>
            </a:r>
            <a:r>
              <a:rPr lang="en-US" dirty="0"/>
              <a:t> which run assigned tasks and periodically report the progress to the </a:t>
            </a:r>
            <a:r>
              <a:rPr lang="en-US" dirty="0" err="1"/>
              <a:t>JobTracker</a:t>
            </a:r>
            <a:endParaRPr lang="en-US" dirty="0"/>
          </a:p>
          <a:p>
            <a:endParaRPr lang="en-US" dirty="0"/>
          </a:p>
        </p:txBody>
      </p:sp>
    </p:spTree>
    <p:extLst>
      <p:ext uri="{BB962C8B-B14F-4D97-AF65-F5344CB8AC3E}">
        <p14:creationId xmlns:p14="http://schemas.microsoft.com/office/powerpoint/2010/main" val="3310205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046E-9574-4CC1-BE10-51EA4E982B09}"/>
              </a:ext>
            </a:extLst>
          </p:cNvPr>
          <p:cNvSpPr>
            <a:spLocks noGrp="1"/>
          </p:cNvSpPr>
          <p:nvPr>
            <p:ph type="title"/>
          </p:nvPr>
        </p:nvSpPr>
        <p:spPr/>
        <p:txBody>
          <a:bodyPr>
            <a:normAutofit fontScale="90000"/>
          </a:bodyPr>
          <a:lstStyle/>
          <a:p>
            <a:r>
              <a:rPr lang="en-US" dirty="0"/>
              <a:t>The </a:t>
            </a:r>
            <a:r>
              <a:rPr lang="en-US" dirty="0" err="1"/>
              <a:t>JobTracker’s</a:t>
            </a:r>
            <a:r>
              <a:rPr lang="en-US" dirty="0"/>
              <a:t> Roles In “Classic Hadoop”</a:t>
            </a:r>
          </a:p>
        </p:txBody>
      </p:sp>
      <p:sp>
        <p:nvSpPr>
          <p:cNvPr id="3" name="Content Placeholder 2">
            <a:extLst>
              <a:ext uri="{FF2B5EF4-FFF2-40B4-BE49-F238E27FC236}">
                <a16:creationId xmlns:a16="http://schemas.microsoft.com/office/drawing/2014/main" id="{C7B10FDC-52A5-41E5-ABA6-579EA224C1E0}"/>
              </a:ext>
            </a:extLst>
          </p:cNvPr>
          <p:cNvSpPr>
            <a:spLocks noGrp="1"/>
          </p:cNvSpPr>
          <p:nvPr>
            <p:ph idx="1"/>
          </p:nvPr>
        </p:nvSpPr>
        <p:spPr/>
        <p:txBody>
          <a:bodyPr/>
          <a:lstStyle/>
          <a:p>
            <a:pPr fontAlgn="base"/>
            <a:r>
              <a:rPr lang="en-US" dirty="0"/>
              <a:t>Management of computational resources in the cluster, which involves maintaining the list of live nodes, the list of available and occupied map and reduce slots, and allocating the available slots to appropriate jobs and tasks according to selected scheduling policy</a:t>
            </a:r>
          </a:p>
          <a:p>
            <a:pPr fontAlgn="base"/>
            <a:r>
              <a:rPr lang="en-US" dirty="0"/>
              <a:t>Coordination of all tasks running on a cluster, which involves instructing </a:t>
            </a:r>
            <a:r>
              <a:rPr lang="en-US" dirty="0" err="1"/>
              <a:t>TaskTrackers</a:t>
            </a:r>
            <a:r>
              <a:rPr lang="en-US" dirty="0"/>
              <a:t> to start map and reduce tasks, monitoring the execution of the tasks, restarting failed tasks, speculatively running slow tasks, calculating total values of job counters, and more</a:t>
            </a:r>
          </a:p>
          <a:p>
            <a:endParaRPr lang="en-US" dirty="0"/>
          </a:p>
        </p:txBody>
      </p:sp>
    </p:spTree>
    <p:extLst>
      <p:ext uri="{BB962C8B-B14F-4D97-AF65-F5344CB8AC3E}">
        <p14:creationId xmlns:p14="http://schemas.microsoft.com/office/powerpoint/2010/main" val="34503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F11BC-AC61-4112-897F-96EE539E4FFF}"/>
              </a:ext>
            </a:extLst>
          </p:cNvPr>
          <p:cNvSpPr>
            <a:spLocks noGrp="1"/>
          </p:cNvSpPr>
          <p:nvPr>
            <p:ph type="title"/>
          </p:nvPr>
        </p:nvSpPr>
        <p:spPr/>
        <p:txBody>
          <a:bodyPr/>
          <a:lstStyle/>
          <a:p>
            <a:r>
              <a:rPr lang="en-US" dirty="0"/>
              <a:t>Limitations of Classic Hadoop</a:t>
            </a:r>
          </a:p>
        </p:txBody>
      </p:sp>
      <p:sp>
        <p:nvSpPr>
          <p:cNvPr id="3" name="Content Placeholder 2">
            <a:extLst>
              <a:ext uri="{FF2B5EF4-FFF2-40B4-BE49-F238E27FC236}">
                <a16:creationId xmlns:a16="http://schemas.microsoft.com/office/drawing/2014/main" id="{C90DE0D3-A906-4402-9D5B-9CA518B7465B}"/>
              </a:ext>
            </a:extLst>
          </p:cNvPr>
          <p:cNvSpPr>
            <a:spLocks noGrp="1"/>
          </p:cNvSpPr>
          <p:nvPr>
            <p:ph idx="1"/>
          </p:nvPr>
        </p:nvSpPr>
        <p:spPr/>
        <p:txBody>
          <a:bodyPr/>
          <a:lstStyle/>
          <a:p>
            <a:pPr fontAlgn="base"/>
            <a:r>
              <a:rPr lang="en-US" dirty="0"/>
              <a:t>The most serious limitations of this model are primarily related to scalability, resource utilization, and the support of workloads different from MapReduce. </a:t>
            </a:r>
          </a:p>
        </p:txBody>
      </p:sp>
    </p:spTree>
    <p:extLst>
      <p:ext uri="{BB962C8B-B14F-4D97-AF65-F5344CB8AC3E}">
        <p14:creationId xmlns:p14="http://schemas.microsoft.com/office/powerpoint/2010/main" val="1919235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CF88-0E17-4141-B120-D1EE544D9BCE}"/>
              </a:ext>
            </a:extLst>
          </p:cNvPr>
          <p:cNvSpPr>
            <a:spLocks noGrp="1"/>
          </p:cNvSpPr>
          <p:nvPr>
            <p:ph type="title"/>
          </p:nvPr>
        </p:nvSpPr>
        <p:spPr/>
        <p:txBody>
          <a:bodyPr/>
          <a:lstStyle/>
          <a:p>
            <a:r>
              <a:rPr lang="en-US" dirty="0"/>
              <a:t>Scalability Limits of Classic Hadoop</a:t>
            </a:r>
          </a:p>
        </p:txBody>
      </p:sp>
      <p:sp>
        <p:nvSpPr>
          <p:cNvPr id="3" name="Content Placeholder 2">
            <a:extLst>
              <a:ext uri="{FF2B5EF4-FFF2-40B4-BE49-F238E27FC236}">
                <a16:creationId xmlns:a16="http://schemas.microsoft.com/office/drawing/2014/main" id="{3B36C3F2-C19A-4AA2-96DE-CA7CD1D93639}"/>
              </a:ext>
            </a:extLst>
          </p:cNvPr>
          <p:cNvSpPr>
            <a:spLocks noGrp="1"/>
          </p:cNvSpPr>
          <p:nvPr>
            <p:ph idx="1"/>
          </p:nvPr>
        </p:nvSpPr>
        <p:spPr/>
        <p:txBody>
          <a:bodyPr/>
          <a:lstStyle/>
          <a:p>
            <a:pPr fontAlgn="base"/>
            <a:r>
              <a:rPr lang="en-US" dirty="0"/>
              <a:t>The large Hadoop clusters revealed a limitation involving a scalability bottleneck caused by having a single </a:t>
            </a:r>
            <a:r>
              <a:rPr lang="en-US" dirty="0" err="1"/>
              <a:t>JobTracker</a:t>
            </a:r>
            <a:r>
              <a:rPr lang="en-US" dirty="0"/>
              <a:t>. According to Yahoo!, the practical limits of such a design are reached with a cluster of 5,000 nodes and 40,000 tasks running concurrently. Due to this limitation, smaller and less-powerful clusters had to be created and maintained.</a:t>
            </a:r>
          </a:p>
          <a:p>
            <a:pPr marL="0" indent="0">
              <a:buNone/>
            </a:pPr>
            <a:endParaRPr lang="en-US" dirty="0"/>
          </a:p>
        </p:txBody>
      </p:sp>
    </p:spTree>
    <p:extLst>
      <p:ext uri="{BB962C8B-B14F-4D97-AF65-F5344CB8AC3E}">
        <p14:creationId xmlns:p14="http://schemas.microsoft.com/office/powerpoint/2010/main" val="1142685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F3958-AD3C-4305-A16D-8A2CE59B4F28}"/>
              </a:ext>
            </a:extLst>
          </p:cNvPr>
          <p:cNvSpPr>
            <a:spLocks noGrp="1"/>
          </p:cNvSpPr>
          <p:nvPr>
            <p:ph type="title"/>
          </p:nvPr>
        </p:nvSpPr>
        <p:spPr/>
        <p:txBody>
          <a:bodyPr/>
          <a:lstStyle/>
          <a:p>
            <a:r>
              <a:rPr lang="en-US" dirty="0"/>
              <a:t>Why The Scalability Issue</a:t>
            </a:r>
          </a:p>
        </p:txBody>
      </p:sp>
      <p:sp>
        <p:nvSpPr>
          <p:cNvPr id="3" name="Content Placeholder 2">
            <a:extLst>
              <a:ext uri="{FF2B5EF4-FFF2-40B4-BE49-F238E27FC236}">
                <a16:creationId xmlns:a16="http://schemas.microsoft.com/office/drawing/2014/main" id="{4EF8DCF5-A285-44AC-902A-21BAECB73CC6}"/>
              </a:ext>
            </a:extLst>
          </p:cNvPr>
          <p:cNvSpPr>
            <a:spLocks noGrp="1"/>
          </p:cNvSpPr>
          <p:nvPr>
            <p:ph idx="1"/>
          </p:nvPr>
        </p:nvSpPr>
        <p:spPr/>
        <p:txBody>
          <a:bodyPr/>
          <a:lstStyle/>
          <a:p>
            <a:r>
              <a:rPr lang="en-US" dirty="0"/>
              <a:t>The large number of responsibilities given to a single process caused significant scalability issues, especially on a larger cluster where the </a:t>
            </a:r>
            <a:r>
              <a:rPr lang="en-US" dirty="0" err="1"/>
              <a:t>JobTracker</a:t>
            </a:r>
            <a:r>
              <a:rPr lang="en-US" dirty="0"/>
              <a:t> had to constantly keep track of thousands of </a:t>
            </a:r>
            <a:r>
              <a:rPr lang="en-US" dirty="0" err="1"/>
              <a:t>TaskTrackers</a:t>
            </a:r>
            <a:r>
              <a:rPr lang="en-US" dirty="0"/>
              <a:t>, hundreds of jobs, and tens of thousands of map and reduce tasks. The image below illustrates the issue. </a:t>
            </a:r>
          </a:p>
          <a:p>
            <a:pPr lvl="1"/>
            <a:r>
              <a:rPr lang="en-US" dirty="0"/>
              <a:t>On the contrary, the </a:t>
            </a:r>
            <a:r>
              <a:rPr lang="en-US" dirty="0" err="1"/>
              <a:t>TaskTrackers</a:t>
            </a:r>
            <a:r>
              <a:rPr lang="en-US" dirty="0"/>
              <a:t> usually run only a dozen or so tasks, which were assigned to them by the hard-working </a:t>
            </a:r>
            <a:r>
              <a:rPr lang="en-US" dirty="0" err="1"/>
              <a:t>JobTracker</a:t>
            </a:r>
            <a:r>
              <a:rPr lang="en-US" dirty="0"/>
              <a:t>.</a:t>
            </a:r>
          </a:p>
        </p:txBody>
      </p:sp>
    </p:spTree>
    <p:extLst>
      <p:ext uri="{BB962C8B-B14F-4D97-AF65-F5344CB8AC3E}">
        <p14:creationId xmlns:p14="http://schemas.microsoft.com/office/powerpoint/2010/main" val="4060613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D7AFB-AB76-4CE2-957A-88E3D87EE459}"/>
              </a:ext>
            </a:extLst>
          </p:cNvPr>
          <p:cNvSpPr>
            <a:spLocks noGrp="1"/>
          </p:cNvSpPr>
          <p:nvPr>
            <p:ph type="title"/>
          </p:nvPr>
        </p:nvSpPr>
        <p:spPr/>
        <p:txBody>
          <a:bodyPr/>
          <a:lstStyle/>
          <a:p>
            <a:r>
              <a:rPr lang="en-US" dirty="0"/>
              <a:t>A Picture Worth For </a:t>
            </a:r>
            <a:r>
              <a:rPr lang="en-US"/>
              <a:t>Visual Reinforcement</a:t>
            </a:r>
            <a:endParaRPr lang="en-US" dirty="0"/>
          </a:p>
        </p:txBody>
      </p:sp>
      <p:pic>
        <p:nvPicPr>
          <p:cNvPr id="2050" name="Picture 2" descr="Image shows busy JobTracker on a large Apache Hadoop cluster (MRv1)">
            <a:extLst>
              <a:ext uri="{FF2B5EF4-FFF2-40B4-BE49-F238E27FC236}">
                <a16:creationId xmlns:a16="http://schemas.microsoft.com/office/drawing/2014/main" id="{0AC0A508-EC91-48CC-AD40-4C4C090C6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135" y="2447364"/>
            <a:ext cx="8555690" cy="3720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89937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79</TotalTime>
  <Words>2197</Words>
  <Application>Microsoft Office PowerPoint</Application>
  <PresentationFormat>Widescreen</PresentationFormat>
  <Paragraphs>130</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Garamond</vt:lpstr>
      <vt:lpstr>Organic</vt:lpstr>
      <vt:lpstr>14-736: Distributed Systems</vt:lpstr>
      <vt:lpstr>Apache Hadoop</vt:lpstr>
      <vt:lpstr>“Classic” Hadoop</vt:lpstr>
      <vt:lpstr>Job Execution In “Classic” Hadoop</vt:lpstr>
      <vt:lpstr>The JobTracker’s Roles In “Classic Hadoop”</vt:lpstr>
      <vt:lpstr>Limitations of Classic Hadoop</vt:lpstr>
      <vt:lpstr>Scalability Limits of Classic Hadoop</vt:lpstr>
      <vt:lpstr>Why The Scalability Issue</vt:lpstr>
      <vt:lpstr>A Picture Worth For Visual Reinforcement</vt:lpstr>
      <vt:lpstr>Partitioning Problem</vt:lpstr>
      <vt:lpstr>Why Only One Trick?</vt:lpstr>
      <vt:lpstr>Goals</vt:lpstr>
      <vt:lpstr>A Simple, Powerful Idea</vt:lpstr>
      <vt:lpstr>Distributing the JobTracker</vt:lpstr>
      <vt:lpstr>New, YARN Terminology</vt:lpstr>
      <vt:lpstr>YARN Architecture</vt:lpstr>
      <vt:lpstr>The ResourceManager</vt:lpstr>
      <vt:lpstr>The ResourceManager</vt:lpstr>
      <vt:lpstr>The ApplicationMaster</vt:lpstr>
      <vt:lpstr>The ApplicationMaster</vt:lpstr>
      <vt:lpstr>Responsibilities In One Sentence</vt:lpstr>
      <vt:lpstr>The NodeManager</vt:lpstr>
      <vt:lpstr>Newfound Flexibility</vt:lpstr>
      <vt:lpstr>Newfound Flexibility</vt:lpstr>
      <vt:lpstr>What About MapReduce? </vt:lpstr>
      <vt:lpstr>Additional Benefits?</vt:lpstr>
      <vt:lpstr>Additional Improvement: Uberization</vt:lpstr>
      <vt:lpstr>Additional Improvement: Better Recovery </vt:lpstr>
      <vt:lpstr>Application Submission</vt:lpstr>
      <vt:lpstr>Submitting an Application</vt:lpstr>
      <vt:lpstr>Accepting a New Application Submission</vt:lpstr>
      <vt:lpstr>Resource Request</vt:lpstr>
      <vt:lpstr>Granting a Container</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14-736: Distributed Systems</dc:title>
  <dc:creator>Gregory Kesden</dc:creator>
  <cp:lastModifiedBy>Gregory Kesden</cp:lastModifiedBy>
  <cp:revision>19</cp:revision>
  <dcterms:created xsi:type="dcterms:W3CDTF">2018-04-02T00:20:16Z</dcterms:created>
  <dcterms:modified xsi:type="dcterms:W3CDTF">2019-04-08T00:22:41Z</dcterms:modified>
</cp:coreProperties>
</file>