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82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80" r:id="rId22"/>
    <p:sldId id="276" r:id="rId23"/>
    <p:sldId id="277" r:id="rId24"/>
    <p:sldId id="278" r:id="rId25"/>
    <p:sldId id="279" r:id="rId26"/>
    <p:sldId id="275" r:id="rId27"/>
    <p:sldId id="281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45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6BF9A-F836-46E0-84CC-707C00BEDB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14-736: </a:t>
            </a:r>
            <a:br>
              <a:rPr lang="en-US" dirty="0"/>
            </a:br>
            <a:r>
              <a:rPr lang="en-US" dirty="0"/>
              <a:t>Distributed Systems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5F915B-FE46-411C-AE98-ECDC8A7FC9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Spring 2019 (Kesden)</a:t>
            </a:r>
          </a:p>
        </p:txBody>
      </p:sp>
    </p:spTree>
    <p:extLst>
      <p:ext uri="{BB962C8B-B14F-4D97-AF65-F5344CB8AC3E}">
        <p14:creationId xmlns:p14="http://schemas.microsoft.com/office/powerpoint/2010/main" val="33094701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24039-36E5-4084-BA9B-1D78E80E7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evolution of </a:t>
            </a:r>
            <a:r>
              <a:rPr lang="en-US" dirty="0" err="1"/>
              <a:t>lans</a:t>
            </a:r>
            <a:r>
              <a:rPr lang="en-US" dirty="0"/>
              <a:t>: Simple 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74E840-A56D-44DF-8BA0-2FAE4DBDDE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or more hosts share a common physical medium, e.g. ethernet</a:t>
            </a:r>
          </a:p>
          <a:p>
            <a:r>
              <a:rPr lang="en-US" dirty="0"/>
              <a:t>Physical protocols define hardware</a:t>
            </a:r>
          </a:p>
          <a:p>
            <a:r>
              <a:rPr lang="en-US" dirty="0"/>
              <a:t>Link-layer protocols manage it</a:t>
            </a:r>
          </a:p>
          <a:p>
            <a:r>
              <a:rPr lang="en-US" dirty="0"/>
              <a:t>Point-to-point, e.g. fiberoptic</a:t>
            </a:r>
          </a:p>
          <a:p>
            <a:r>
              <a:rPr lang="en-US" dirty="0"/>
              <a:t>Broadcast, e.g. ethernet</a:t>
            </a:r>
          </a:p>
        </p:txBody>
      </p:sp>
    </p:spTree>
    <p:extLst>
      <p:ext uri="{BB962C8B-B14F-4D97-AF65-F5344CB8AC3E}">
        <p14:creationId xmlns:p14="http://schemas.microsoft.com/office/powerpoint/2010/main" val="21252482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63492-876F-4E4C-AF3A-38A50C88E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evolution of </a:t>
            </a:r>
            <a:r>
              <a:rPr lang="en-US" dirty="0" err="1"/>
              <a:t>lans</a:t>
            </a:r>
            <a:r>
              <a:rPr lang="en-US" dirty="0"/>
              <a:t>: wired Limits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C6362-3B72-49F5-8410-EEF379184E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Consider ethernet: Multiple stations share a common wire</a:t>
            </a:r>
          </a:p>
          <a:p>
            <a:r>
              <a:rPr lang="en-US" dirty="0"/>
              <a:t>What happens if more than one transmits at the same time?</a:t>
            </a:r>
          </a:p>
          <a:p>
            <a:pPr lvl="1"/>
            <a:r>
              <a:rPr lang="en-US" dirty="0"/>
              <a:t>Collision, e.g. corruption</a:t>
            </a:r>
          </a:p>
          <a:p>
            <a:pPr lvl="1"/>
            <a:r>
              <a:rPr lang="en-US" dirty="0"/>
              <a:t>Link layer manages collision, e.g. exponential back-off, jamming signals, etc. </a:t>
            </a:r>
          </a:p>
          <a:p>
            <a:r>
              <a:rPr lang="en-US" dirty="0"/>
              <a:t>Wire can only get so long</a:t>
            </a:r>
          </a:p>
          <a:p>
            <a:pPr lvl="1"/>
            <a:r>
              <a:rPr lang="en-US" dirty="0"/>
              <a:t>Attenuation, power to drive it, noise, etc. </a:t>
            </a:r>
          </a:p>
          <a:p>
            <a:pPr lvl="1"/>
            <a:r>
              <a:rPr lang="en-US" dirty="0"/>
              <a:t>Mess of actually getting the wire through the building, etc. </a:t>
            </a:r>
          </a:p>
          <a:p>
            <a:r>
              <a:rPr lang="en-US" dirty="0"/>
              <a:t>Can only have a certain number of stations</a:t>
            </a:r>
          </a:p>
          <a:p>
            <a:pPr lvl="1"/>
            <a:r>
              <a:rPr lang="en-US" dirty="0"/>
              <a:t>Too little network time per each, otherwise</a:t>
            </a:r>
          </a:p>
          <a:p>
            <a:r>
              <a:rPr lang="en-US" dirty="0"/>
              <a:t>Aside: Wireless has similar limits, too.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7549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960A1-4D67-4307-964C-D8FA359C9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evolution of </a:t>
            </a:r>
            <a:r>
              <a:rPr lang="en-US" dirty="0" err="1"/>
              <a:t>lans</a:t>
            </a:r>
            <a:r>
              <a:rPr lang="en-US" dirty="0"/>
              <a:t>: BUS Topology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091E7-CBFC-4679-A72C-1077DF26C7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45061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https://upload.wikimedia.org/wikipedia/commons/9/9e/Bustopologie.png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https://upload.wikimedia.org/wikipedia/commons/9/9e/Bustopologie.png">
            <a:extLst>
              <a:ext uri="{FF2B5EF4-FFF2-40B4-BE49-F238E27FC236}">
                <a16:creationId xmlns:a16="http://schemas.microsoft.com/office/drawing/2014/main" id="{1C14A0BF-91AA-4D0C-92D1-4C13CCF4BE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221" y="2161637"/>
            <a:ext cx="5538338" cy="2658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302FE14-FCA1-4379-A76C-5D50CF84A4BC}"/>
              </a:ext>
            </a:extLst>
          </p:cNvPr>
          <p:cNvSpPr txBox="1"/>
          <p:nvPr/>
        </p:nvSpPr>
        <p:spPr>
          <a:xfrm>
            <a:off x="8304362" y="2828746"/>
            <a:ext cx="24360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Imagine having to snake one wire around the building!</a:t>
            </a:r>
          </a:p>
        </p:txBody>
      </p:sp>
    </p:spTree>
    <p:extLst>
      <p:ext uri="{BB962C8B-B14F-4D97-AF65-F5344CB8AC3E}">
        <p14:creationId xmlns:p14="http://schemas.microsoft.com/office/powerpoint/2010/main" val="4581570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D8C1E-66D8-4ECF-B8F6-D37F5EE22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Evolution of </a:t>
            </a:r>
            <a:r>
              <a:rPr lang="en-US" dirty="0" err="1"/>
              <a:t>lans</a:t>
            </a:r>
            <a:r>
              <a:rPr lang="en-US" dirty="0"/>
              <a:t>: hub Topology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149033C-4541-437E-BC70-16822F7138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1579" y="2160639"/>
            <a:ext cx="5419725" cy="324603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0E272F9-E43E-4916-87DF-8BD4144B9292}"/>
              </a:ext>
            </a:extLst>
          </p:cNvPr>
          <p:cNvSpPr/>
          <p:nvPr/>
        </p:nvSpPr>
        <p:spPr>
          <a:xfrm>
            <a:off x="1451578" y="5472951"/>
            <a:ext cx="86879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Adapted from: https://upload.wikimedia.org/wikipedia/commons/9/9e/Bustopologie.png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359C4B4-DA1B-45C8-AA97-39FB14E3174C}"/>
              </a:ext>
            </a:extLst>
          </p:cNvPr>
          <p:cNvSpPr txBox="1"/>
          <p:nvPr/>
        </p:nvSpPr>
        <p:spPr>
          <a:xfrm>
            <a:off x="7138220" y="2407574"/>
            <a:ext cx="40558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bus remains an equivalent collision/contention domain, but the wiring gets easier, physically.</a:t>
            </a: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A7A2D9F-0089-4F00-9E34-455008197CB6}"/>
              </a:ext>
            </a:extLst>
          </p:cNvPr>
          <p:cNvSpPr txBox="1"/>
          <p:nvPr/>
        </p:nvSpPr>
        <p:spPr>
          <a:xfrm>
            <a:off x="4468761" y="3561736"/>
            <a:ext cx="23551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“home runs” to wiring </a:t>
            </a:r>
          </a:p>
          <a:p>
            <a:r>
              <a:rPr lang="en-US" dirty="0"/>
              <a:t>closet, etc. </a:t>
            </a:r>
          </a:p>
        </p:txBody>
      </p:sp>
    </p:spTree>
    <p:extLst>
      <p:ext uri="{BB962C8B-B14F-4D97-AF65-F5344CB8AC3E}">
        <p14:creationId xmlns:p14="http://schemas.microsoft.com/office/powerpoint/2010/main" val="25388841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AC1CF-A0D7-441E-8941-F7CB98502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Evolution of LANS: HUB HIERARCHY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60F6122-144C-4E09-8137-1C95DE27EA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0069" y="1853754"/>
            <a:ext cx="1740002" cy="148782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C094B68-1A05-4D9A-82EE-74460B481C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6324" y="3110838"/>
            <a:ext cx="1740002" cy="148782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E23015D-821F-4DB2-A385-891BB8AB02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7078" y="3110838"/>
            <a:ext cx="1740002" cy="148782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68B43F4-3568-4CC5-A7F8-AE752C434A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2455" y="4367922"/>
            <a:ext cx="1740002" cy="148782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304B1A6-E398-4C23-A9D5-C37FEDC6F6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8194" y="4367922"/>
            <a:ext cx="1740002" cy="148782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D55E853-CEA8-424D-8A83-B50E4348E8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0878" y="4390817"/>
            <a:ext cx="1740002" cy="148782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D8B6F46-0CBF-4BD5-A324-AD0F328FC7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1702" y="4367922"/>
            <a:ext cx="1740002" cy="1487828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E786ACEC-B5CA-4840-B35A-991F4A1C5642}"/>
              </a:ext>
            </a:extLst>
          </p:cNvPr>
          <p:cNvSpPr/>
          <p:nvPr/>
        </p:nvSpPr>
        <p:spPr>
          <a:xfrm>
            <a:off x="7256206" y="2061603"/>
            <a:ext cx="48595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Hierarchies can be built, e.g. one hub per</a:t>
            </a:r>
          </a:p>
          <a:p>
            <a:r>
              <a:rPr lang="en-US" dirty="0"/>
              <a:t>Hallway connected to one hub for the floor. But, all buses form a single collision/contention domain. </a:t>
            </a:r>
          </a:p>
        </p:txBody>
      </p:sp>
    </p:spTree>
    <p:extLst>
      <p:ext uri="{BB962C8B-B14F-4D97-AF65-F5344CB8AC3E}">
        <p14:creationId xmlns:p14="http://schemas.microsoft.com/office/powerpoint/2010/main" val="2139404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B6311-8905-4A34-A511-BF2713E97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Evolution of LANS: Network Switches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1EA993-60FF-4E74-B8B6-1706D75B95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Enable connection of input and output port pairs without sharing a single common channel</a:t>
            </a:r>
          </a:p>
          <a:p>
            <a:pPr lvl="1"/>
            <a:r>
              <a:rPr lang="en-US" dirty="0"/>
              <a:t>Crossbar switch: Mess of switched connections</a:t>
            </a:r>
          </a:p>
          <a:p>
            <a:pPr lvl="1"/>
            <a:r>
              <a:rPr lang="en-US" dirty="0"/>
              <a:t>Input and output buffering with shared memory and control</a:t>
            </a:r>
          </a:p>
          <a:p>
            <a:pPr lvl="1"/>
            <a:r>
              <a:rPr lang="en-US" dirty="0" err="1"/>
              <a:t>Etc</a:t>
            </a:r>
            <a:endParaRPr lang="en-US" dirty="0"/>
          </a:p>
          <a:p>
            <a:r>
              <a:rPr lang="en-US" dirty="0"/>
              <a:t>Learning</a:t>
            </a:r>
          </a:p>
          <a:p>
            <a:pPr lvl="1"/>
            <a:r>
              <a:rPr lang="en-US" dirty="0"/>
              <a:t>Pay attention when host sends to learn which port it is on, then direct messages to that host only to that port</a:t>
            </a:r>
          </a:p>
          <a:p>
            <a:pPr lvl="1"/>
            <a:r>
              <a:rPr lang="en-US" dirty="0"/>
              <a:t>Flood all ports only when destination unknown. </a:t>
            </a:r>
          </a:p>
          <a:p>
            <a:pPr lvl="1"/>
            <a:r>
              <a:rPr lang="en-US" dirty="0"/>
              <a:t>Enables larger networks</a:t>
            </a:r>
          </a:p>
          <a:p>
            <a:r>
              <a:rPr lang="en-US" dirty="0"/>
              <a:t>Terminology note:  A </a:t>
            </a:r>
            <a:r>
              <a:rPr lang="en-US" i="1" dirty="0"/>
              <a:t>bridge</a:t>
            </a:r>
            <a:r>
              <a:rPr lang="en-US" dirty="0"/>
              <a:t> is a simple </a:t>
            </a:r>
            <a:r>
              <a:rPr lang="en-US" i="1" dirty="0"/>
              <a:t>switch</a:t>
            </a:r>
            <a:r>
              <a:rPr lang="en-US" dirty="0"/>
              <a:t> with only two ports. </a:t>
            </a:r>
          </a:p>
        </p:txBody>
      </p:sp>
    </p:spTree>
    <p:extLst>
      <p:ext uri="{BB962C8B-B14F-4D97-AF65-F5344CB8AC3E}">
        <p14:creationId xmlns:p14="http://schemas.microsoft.com/office/powerpoint/2010/main" val="37807733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B30E1-BB6A-4F8C-AD19-85F131FCF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Evolution of LANS: Limits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AA820-29DF-4547-BFFC-E13B6FF9E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Even with switching, there is a limit to the size of a LAN</a:t>
            </a:r>
          </a:p>
          <a:p>
            <a:r>
              <a:rPr lang="en-US" dirty="0"/>
              <a:t>In the worst case, a host which is not known, the entire LAN is still a single contention/collision domain</a:t>
            </a:r>
          </a:p>
          <a:p>
            <a:pPr lvl="1"/>
            <a:r>
              <a:rPr lang="en-US" dirty="0"/>
              <a:t>If a host hasn’t yet sent, or hasn’t sent recently enough to be cached, flooding will be needed</a:t>
            </a:r>
          </a:p>
          <a:p>
            <a:pPr lvl="1"/>
            <a:r>
              <a:rPr lang="en-US" dirty="0"/>
              <a:t>The flooding can, in the worst case, flood every port on every switch</a:t>
            </a:r>
          </a:p>
          <a:p>
            <a:r>
              <a:rPr lang="en-US" dirty="0"/>
              <a:t>There obviously is no way to know the location of every host on the Internet</a:t>
            </a:r>
          </a:p>
          <a:p>
            <a:r>
              <a:rPr lang="en-US" dirty="0"/>
              <a:t>And, of course, networks use different technologies, are managed by different domains, etc.  </a:t>
            </a:r>
          </a:p>
        </p:txBody>
      </p:sp>
    </p:spTree>
    <p:extLst>
      <p:ext uri="{BB962C8B-B14F-4D97-AF65-F5344CB8AC3E}">
        <p14:creationId xmlns:p14="http://schemas.microsoft.com/office/powerpoint/2010/main" val="3911595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D65D7-0378-4F9C-99D9-8F5277275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NetWork</a:t>
            </a:r>
            <a:r>
              <a:rPr lang="en-US" dirty="0"/>
              <a:t> Layer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84CE5E-89A0-451C-9949-B7CF1DA674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Hierarchical addressing</a:t>
            </a:r>
          </a:p>
          <a:p>
            <a:pPr lvl="1"/>
            <a:r>
              <a:rPr lang="en-US" dirty="0"/>
              <a:t>Traditional IPv4 addresses: 32-bits: Network# + Host Number</a:t>
            </a:r>
          </a:p>
          <a:p>
            <a:pPr lvl="2"/>
            <a:r>
              <a:rPr lang="en-US" dirty="0"/>
              <a:t>IPv6 addresses: 128-bits and more structured</a:t>
            </a:r>
          </a:p>
          <a:p>
            <a:pPr lvl="1"/>
            <a:r>
              <a:rPr lang="en-US" dirty="0"/>
              <a:t>Host number translated to LAN station ID, </a:t>
            </a:r>
            <a:r>
              <a:rPr lang="en-US" dirty="0" err="1"/>
              <a:t>e.g</a:t>
            </a:r>
            <a:r>
              <a:rPr lang="en-US" dirty="0"/>
              <a:t> by ARP between IPv4 and 802.11</a:t>
            </a:r>
          </a:p>
          <a:p>
            <a:r>
              <a:rPr lang="en-US" dirty="0"/>
              <a:t>Routing selects path to take from one network to another, often on a hop-by-hop basis</a:t>
            </a:r>
          </a:p>
          <a:p>
            <a:pPr lvl="1"/>
            <a:r>
              <a:rPr lang="en-US" dirty="0"/>
              <a:t>Does this packet belong on one of my LANs? If so ARP and deliver</a:t>
            </a:r>
          </a:p>
          <a:p>
            <a:pPr lvl="2"/>
            <a:r>
              <a:rPr lang="en-US" dirty="0"/>
              <a:t>If not, send upstream (or to a peer, or…)</a:t>
            </a:r>
          </a:p>
          <a:p>
            <a:r>
              <a:rPr lang="en-US" dirty="0"/>
              <a:t>This provides for an order of magnitude more hosts</a:t>
            </a:r>
          </a:p>
        </p:txBody>
      </p:sp>
    </p:spTree>
    <p:extLst>
      <p:ext uri="{BB962C8B-B14F-4D97-AF65-F5344CB8AC3E}">
        <p14:creationId xmlns:p14="http://schemas.microsoft.com/office/powerpoint/2010/main" val="4286350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E6C61-40EB-4B13-A364-7B7A314FB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Network Layer:  IP Address Assignment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62BBD1-65EE-4946-BD81-342BF34915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Old school: Go to system administrator and trade MAC address for IP address</a:t>
            </a:r>
          </a:p>
          <a:p>
            <a:r>
              <a:rPr lang="en-US" dirty="0"/>
              <a:t>Today: DHCP server automates this. Broadcast of request with MAC is answered with assigned IP</a:t>
            </a:r>
          </a:p>
          <a:p>
            <a:pPr lvl="1"/>
            <a:r>
              <a:rPr lang="en-US" dirty="0"/>
              <a:t>Assigned IP is leased and needs to be renewed</a:t>
            </a:r>
          </a:p>
          <a:p>
            <a:pPr lvl="1"/>
            <a:r>
              <a:rPr lang="en-US" dirty="0"/>
              <a:t>Assigned IP can be from dynamic pool </a:t>
            </a:r>
          </a:p>
          <a:p>
            <a:pPr lvl="1"/>
            <a:r>
              <a:rPr lang="en-US" dirty="0"/>
              <a:t>Assigned IP can also be according to a pre-configured rule, such as to give a server a well-known address</a:t>
            </a:r>
          </a:p>
          <a:p>
            <a:pPr lvl="1"/>
            <a:r>
              <a:rPr lang="en-US" dirty="0"/>
              <a:t>DHCP can also communicate other configuration information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0450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23A11-E5D7-49DC-9690-9667C7A23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Domain </a:t>
            </a:r>
            <a:r>
              <a:rPr lang="en-US" dirty="0" err="1"/>
              <a:t>NamE</a:t>
            </a:r>
            <a:r>
              <a:rPr lang="en-US" dirty="0"/>
              <a:t>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AAFDF-795E-4666-9E01-081C3841EA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Old school</a:t>
            </a:r>
          </a:p>
          <a:p>
            <a:pPr lvl="1"/>
            <a:r>
              <a:rPr lang="en-US" dirty="0"/>
              <a:t>Let “The Keeper of All Things” know about a </a:t>
            </a:r>
            <a:r>
              <a:rPr lang="en-US" dirty="0" err="1"/>
              <a:t>hostname:IP</a:t>
            </a:r>
            <a:r>
              <a:rPr lang="en-US" dirty="0"/>
              <a:t> assignment in your organization</a:t>
            </a:r>
          </a:p>
          <a:p>
            <a:pPr lvl="1"/>
            <a:r>
              <a:rPr lang="en-US" dirty="0"/>
              <a:t>The Keeper updates a “hosts” text file with the information</a:t>
            </a:r>
          </a:p>
          <a:p>
            <a:pPr lvl="1"/>
            <a:r>
              <a:rPr lang="en-US" dirty="0"/>
              <a:t>Periodically download this file to keep your system up to date</a:t>
            </a:r>
          </a:p>
          <a:p>
            <a:pPr lvl="1"/>
            <a:r>
              <a:rPr lang="en-US" dirty="0"/>
              <a:t>Obvious scalability problems, but /</a:t>
            </a:r>
            <a:r>
              <a:rPr lang="en-US" dirty="0" err="1"/>
              <a:t>etc</a:t>
            </a:r>
            <a:r>
              <a:rPr lang="en-US" dirty="0"/>
              <a:t>/hosts still exists </a:t>
            </a:r>
            <a:r>
              <a:rPr lang="en-US" dirty="0" err="1"/>
              <a:t>vestigially</a:t>
            </a:r>
            <a:r>
              <a:rPr lang="en-US" dirty="0"/>
              <a:t> and for special cases</a:t>
            </a:r>
          </a:p>
          <a:p>
            <a:r>
              <a:rPr lang="en-US" dirty="0"/>
              <a:t>Today</a:t>
            </a:r>
          </a:p>
          <a:p>
            <a:pPr lvl="1"/>
            <a:r>
              <a:rPr lang="en-US" dirty="0"/>
              <a:t>Domain Name System (DNS) is a distributed data base that delegates assignments for information to the responsible domains and can direct queries to the servers associated with those domains. </a:t>
            </a:r>
          </a:p>
          <a:p>
            <a:pPr lvl="1"/>
            <a:r>
              <a:rPr lang="en-US" dirty="0"/>
              <a:t>Uses caching for efficiency. </a:t>
            </a:r>
          </a:p>
          <a:p>
            <a:pPr lvl="1"/>
            <a:r>
              <a:rPr lang="en-US" dirty="0"/>
              <a:t>We’ll talk about it later in detail</a:t>
            </a:r>
          </a:p>
        </p:txBody>
      </p:sp>
    </p:spTree>
    <p:extLst>
      <p:ext uri="{BB962C8B-B14F-4D97-AF65-F5344CB8AC3E}">
        <p14:creationId xmlns:p14="http://schemas.microsoft.com/office/powerpoint/2010/main" val="791767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C51009-A09A-4689-8E6C-F8FC99E6A84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EC65442-F244-409C-BF44-C5D6472E810A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600199"/>
            <a:ext cx="0" cy="429768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4F7BBD79-9EFF-4720-A1B1-709137EAF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9961" y="1600199"/>
            <a:ext cx="3173482" cy="4297680"/>
          </a:xfrm>
        </p:spPr>
        <p:txBody>
          <a:bodyPr anchor="ctr">
            <a:normAutofit/>
          </a:bodyPr>
          <a:lstStyle/>
          <a:p>
            <a:r>
              <a:rPr lang="en-US" dirty="0"/>
              <a:t>Network Reference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75C2A-840A-4F37-B6F4-412B3C2D9F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5151" y="1600199"/>
            <a:ext cx="6169703" cy="4297680"/>
          </a:xfrm>
        </p:spPr>
        <p:txBody>
          <a:bodyPr anchor="ctr">
            <a:normAutofit/>
          </a:bodyPr>
          <a:lstStyle/>
          <a:p>
            <a:r>
              <a:rPr lang="en-US" dirty="0"/>
              <a:t>Application – Establish an idiom for communicating with a particular application</a:t>
            </a:r>
          </a:p>
          <a:p>
            <a:r>
              <a:rPr lang="en-US" dirty="0"/>
              <a:t>Transport – Establish endpoints useful to a programmer</a:t>
            </a:r>
          </a:p>
          <a:p>
            <a:r>
              <a:rPr lang="en-US" dirty="0"/>
              <a:t>Network – Given multiple inter-connected  LANs, achieve cross-connectivity, </a:t>
            </a:r>
          </a:p>
          <a:p>
            <a:r>
              <a:rPr lang="en-US" dirty="0"/>
              <a:t>Link – Manage the channel to enable actual communication, i.e. establish a LAN</a:t>
            </a:r>
          </a:p>
          <a:p>
            <a:r>
              <a:rPr lang="en-US" dirty="0"/>
              <a:t>Physical – Establish a channel with connectivity and signaling</a:t>
            </a:r>
          </a:p>
        </p:txBody>
      </p:sp>
    </p:spTree>
    <p:extLst>
      <p:ext uri="{BB962C8B-B14F-4D97-AF65-F5344CB8AC3E}">
        <p14:creationId xmlns:p14="http://schemas.microsoft.com/office/powerpoint/2010/main" val="11084667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28C8F-FE40-449C-A8CF-5D3F556F2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 Layer: User Datagram Protocol (UDP)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BC56F-1F5B-4CE8-A0D7-B6ED1C1758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Reminder: Port numbers in addition to IP addresses</a:t>
            </a:r>
          </a:p>
          <a:p>
            <a:r>
              <a:rPr lang="en-US" dirty="0"/>
              <a:t>Best effort = Unreliable</a:t>
            </a:r>
          </a:p>
          <a:p>
            <a:pPr lvl="1"/>
            <a:r>
              <a:rPr lang="en-US" dirty="0"/>
              <a:t>Messages can be lost or reordered</a:t>
            </a:r>
          </a:p>
          <a:p>
            <a:pPr lvl="1"/>
            <a:r>
              <a:rPr lang="en-US" dirty="0"/>
              <a:t>Message corruption is assumed to be detected at the link layer</a:t>
            </a:r>
          </a:p>
          <a:p>
            <a:r>
              <a:rPr lang="en-US" dirty="0"/>
              <a:t>Message oriented. Max message size</a:t>
            </a:r>
          </a:p>
          <a:p>
            <a:r>
              <a:rPr lang="en-US" dirty="0"/>
              <a:t>Simple</a:t>
            </a:r>
          </a:p>
          <a:p>
            <a:r>
              <a:rPr lang="en-US" dirty="0"/>
              <a:t>Used for timely updates, e.g. send audio or video for teleconferencing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5626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4A157-3EAC-4870-8D04-2BF79C548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 Layer: Reliable Protocols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11B8A0-17AA-4670-BD51-D7B8575132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Keeps trying to send data until it succeeds or times out</a:t>
            </a:r>
          </a:p>
          <a:p>
            <a:r>
              <a:rPr lang="en-US" dirty="0"/>
              <a:t>Used acknowledgements to determine that it does not need to resent</a:t>
            </a:r>
          </a:p>
          <a:p>
            <a:r>
              <a:rPr lang="en-US" dirty="0"/>
              <a:t>Buffers to ensure in-order delivery, which allows head-of-line blocking</a:t>
            </a:r>
          </a:p>
          <a:p>
            <a:r>
              <a:rPr lang="en-US" dirty="0"/>
              <a:t>Messages are assumed to be correct or undelivered via checksums at link layer</a:t>
            </a:r>
          </a:p>
          <a:p>
            <a:pPr lvl="1"/>
            <a:r>
              <a:rPr lang="en-US" dirty="0"/>
              <a:t>“Byzantine Failures” are possible, occur commonly at Internet scale, but infrequent enough to be (mostly) ignored. Maybe.</a:t>
            </a:r>
          </a:p>
          <a:p>
            <a:r>
              <a:rPr lang="en-US" dirty="0"/>
              <a:t>Can’t guarantee delivery. </a:t>
            </a:r>
          </a:p>
          <a:p>
            <a:pPr lvl="1"/>
            <a:r>
              <a:rPr lang="en-US" dirty="0"/>
              <a:t>At best can trade timeliness for delivery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3198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A7478-7492-4FB5-90A4-C08CF54B3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 layer:</a:t>
            </a:r>
            <a:br>
              <a:rPr lang="en-US" dirty="0"/>
            </a:br>
            <a:r>
              <a:rPr lang="en-US" dirty="0"/>
              <a:t>Stop-And-Wait PROTOCOLS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CD915-7D25-4D93-AC71-8272B69EFF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Send a message. Wait one fully network latency for it to get to the recipient. Wait for the recipient to process it. Wait another full network latency to send back the acknowledgement</a:t>
            </a:r>
          </a:p>
          <a:p>
            <a:pPr lvl="1"/>
            <a:r>
              <a:rPr lang="en-US" dirty="0"/>
              <a:t>In one round-trip time (RTT), only one message is sent. </a:t>
            </a:r>
          </a:p>
          <a:p>
            <a:pPr lvl="1"/>
            <a:r>
              <a:rPr lang="en-US" dirty="0"/>
              <a:t>RTT sec * bits/sec = total bits we can send in that time. </a:t>
            </a:r>
          </a:p>
          <a:p>
            <a:pPr lvl="1"/>
            <a:r>
              <a:rPr lang="en-US" dirty="0"/>
              <a:t>Size of message is what we actually sent. Rest of time is wasted waiting. </a:t>
            </a:r>
          </a:p>
        </p:txBody>
      </p:sp>
    </p:spTree>
    <p:extLst>
      <p:ext uri="{BB962C8B-B14F-4D97-AF65-F5344CB8AC3E}">
        <p14:creationId xmlns:p14="http://schemas.microsoft.com/office/powerpoint/2010/main" val="2124205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0BD6A-606C-432E-8A3E-9E7BED41F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 layer:</a:t>
            </a:r>
            <a:br>
              <a:rPr lang="en-US" dirty="0"/>
            </a:br>
            <a:r>
              <a:rPr lang="en-US" dirty="0"/>
              <a:t>Sliding Window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E0DE0-A093-4AC7-AA80-20B6C6E915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Buffer enough data on sender to keep sending for the entire RTT.</a:t>
            </a:r>
          </a:p>
          <a:p>
            <a:r>
              <a:rPr lang="en-US" dirty="0"/>
              <a:t>Treat sending buffer as circular: As ACKs come back, “slide window” to buffer new data, releasing old data and keep sending. </a:t>
            </a:r>
          </a:p>
          <a:p>
            <a:r>
              <a:rPr lang="en-US" dirty="0"/>
              <a:t>If ACK doesn’t come back in time, resend data. </a:t>
            </a:r>
          </a:p>
          <a:p>
            <a:pPr lvl="1"/>
            <a:r>
              <a:rPr lang="en-US" dirty="0"/>
              <a:t>Head-of-line blocking is possible</a:t>
            </a:r>
          </a:p>
          <a:p>
            <a:r>
              <a:rPr lang="en-US" dirty="0"/>
              <a:t>Keep buffer an receiver in sync with sender to buffer, releasing segments up the stack in order. </a:t>
            </a:r>
          </a:p>
          <a:p>
            <a:r>
              <a:rPr lang="en-US" dirty="0"/>
              <a:t>Requires segments, segment numbers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0306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39DBC-EF4B-4192-8261-197EF880C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 layer:</a:t>
            </a:r>
            <a:br>
              <a:rPr lang="en-US" dirty="0"/>
            </a:br>
            <a:r>
              <a:rPr lang="en-US" dirty="0"/>
              <a:t>Sliding Window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ACF80F0-33D7-440C-8894-D617EE69B8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5174" y="2863430"/>
            <a:ext cx="2136775" cy="304800"/>
          </a:xfrm>
          <a:prstGeom prst="rect">
            <a:avLst/>
          </a:prstGeom>
          <a:solidFill>
            <a:srgbClr val="FF66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624" tIns="44517" rIns="90624" bIns="44517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0EC04FE-4BB3-488B-AF4B-6AD36B83D9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4386" y="2863430"/>
            <a:ext cx="1220788" cy="304800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624" tIns="44517" rIns="90624" bIns="44517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04E1DF8-B6BE-4290-AF3F-550A89DB2B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4386" y="2863430"/>
            <a:ext cx="488315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2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624" tIns="44517" rIns="90624" bIns="44517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Line 7">
            <a:extLst>
              <a:ext uri="{FF2B5EF4-FFF2-40B4-BE49-F238E27FC236}">
                <a16:creationId xmlns:a16="http://schemas.microsoft.com/office/drawing/2014/main" id="{43A3C130-A120-45E3-A1CE-ED38727A2CE5}"/>
              </a:ext>
            </a:extLst>
          </p:cNvPr>
          <p:cNvSpPr>
            <a:spLocks noChangeShapeType="1"/>
          </p:cNvSpPr>
          <p:nvPr/>
        </p:nvSpPr>
        <p:spPr bwMode="auto">
          <a:xfrm>
            <a:off x="2739186" y="28634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624" tIns="44517" rIns="90624" bIns="44517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Line 8">
            <a:extLst>
              <a:ext uri="{FF2B5EF4-FFF2-40B4-BE49-F238E27FC236}">
                <a16:creationId xmlns:a16="http://schemas.microsoft.com/office/drawing/2014/main" id="{D0CD0133-37B0-4464-B71D-AEB931E1FC64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5574" y="28634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624" tIns="44517" rIns="90624" bIns="44517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Line 9">
            <a:extLst>
              <a:ext uri="{FF2B5EF4-FFF2-40B4-BE49-F238E27FC236}">
                <a16:creationId xmlns:a16="http://schemas.microsoft.com/office/drawing/2014/main" id="{0A376F0F-01C4-41BD-AB0A-A440DB6A7ED5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0374" y="28634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624" tIns="44517" rIns="90624" bIns="44517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Line 10">
            <a:extLst>
              <a:ext uri="{FF2B5EF4-FFF2-40B4-BE49-F238E27FC236}">
                <a16:creationId xmlns:a16="http://schemas.microsoft.com/office/drawing/2014/main" id="{5EE310A4-FC6B-469A-8533-735378CD9E52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5174" y="28634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624" tIns="44517" rIns="90624" bIns="44517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" name="Line 11">
            <a:extLst>
              <a:ext uri="{FF2B5EF4-FFF2-40B4-BE49-F238E27FC236}">
                <a16:creationId xmlns:a16="http://schemas.microsoft.com/office/drawing/2014/main" id="{4C52CC40-78F7-4A0C-99BD-153367B2ED2E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9974" y="28634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624" tIns="44517" rIns="90624" bIns="44517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" name="Line 12">
            <a:extLst>
              <a:ext uri="{FF2B5EF4-FFF2-40B4-BE49-F238E27FC236}">
                <a16:creationId xmlns:a16="http://schemas.microsoft.com/office/drawing/2014/main" id="{D3A4B4BE-67C8-4359-A2DF-4311496BF4DC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6361" y="28634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624" tIns="44517" rIns="90624" bIns="44517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" name="Line 13">
            <a:extLst>
              <a:ext uri="{FF2B5EF4-FFF2-40B4-BE49-F238E27FC236}">
                <a16:creationId xmlns:a16="http://schemas.microsoft.com/office/drawing/2014/main" id="{E01A7A8F-92E7-45E8-9C93-A4DEBAE318D4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1161" y="28634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624" tIns="44517" rIns="90624" bIns="44517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" name="Line 14">
            <a:extLst>
              <a:ext uri="{FF2B5EF4-FFF2-40B4-BE49-F238E27FC236}">
                <a16:creationId xmlns:a16="http://schemas.microsoft.com/office/drawing/2014/main" id="{60FF4538-797B-4B18-8001-59E3F04EAC0C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5961" y="28634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624" tIns="44517" rIns="90624" bIns="44517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" name="Line 15">
            <a:extLst>
              <a:ext uri="{FF2B5EF4-FFF2-40B4-BE49-F238E27FC236}">
                <a16:creationId xmlns:a16="http://schemas.microsoft.com/office/drawing/2014/main" id="{BC58CF8F-00C0-4260-8878-009B8B5F22C0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0761" y="28634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624" tIns="44517" rIns="90624" bIns="44517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" name="Line 16">
            <a:extLst>
              <a:ext uri="{FF2B5EF4-FFF2-40B4-BE49-F238E27FC236}">
                <a16:creationId xmlns:a16="http://schemas.microsoft.com/office/drawing/2014/main" id="{05781272-6267-4EC2-9484-C21D135C0116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7149" y="28634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624" tIns="44517" rIns="90624" bIns="44517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" name="Line 17">
            <a:extLst>
              <a:ext uri="{FF2B5EF4-FFF2-40B4-BE49-F238E27FC236}">
                <a16:creationId xmlns:a16="http://schemas.microsoft.com/office/drawing/2014/main" id="{5F676266-3C36-4310-978A-66DE9E06D65C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949" y="28634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624" tIns="44517" rIns="90624" bIns="44517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" name="Line 18">
            <a:extLst>
              <a:ext uri="{FF2B5EF4-FFF2-40B4-BE49-F238E27FC236}">
                <a16:creationId xmlns:a16="http://schemas.microsoft.com/office/drawing/2014/main" id="{3FCA3D9D-32DA-40C9-AFD2-65E72AA8A46F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749" y="28634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624" tIns="44517" rIns="90624" bIns="44517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" name="Line 19">
            <a:extLst>
              <a:ext uri="{FF2B5EF4-FFF2-40B4-BE49-F238E27FC236}">
                <a16:creationId xmlns:a16="http://schemas.microsoft.com/office/drawing/2014/main" id="{53497ED1-EB40-4A30-A2C5-88DE7DBE11AA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3136" y="28634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624" tIns="44517" rIns="90624" bIns="44517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" name="Line 20">
            <a:extLst>
              <a:ext uri="{FF2B5EF4-FFF2-40B4-BE49-F238E27FC236}">
                <a16:creationId xmlns:a16="http://schemas.microsoft.com/office/drawing/2014/main" id="{9FD10CB4-1514-42D2-8639-A1EBC1AFC1A5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7936" y="28634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624" tIns="44517" rIns="90624" bIns="44517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" name="Line 21">
            <a:extLst>
              <a:ext uri="{FF2B5EF4-FFF2-40B4-BE49-F238E27FC236}">
                <a16:creationId xmlns:a16="http://schemas.microsoft.com/office/drawing/2014/main" id="{24440862-98CD-4FE3-9211-CEDE03F7F7B3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2736" y="28634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624" tIns="44517" rIns="90624" bIns="44517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" name="Line 22">
            <a:extLst>
              <a:ext uri="{FF2B5EF4-FFF2-40B4-BE49-F238E27FC236}">
                <a16:creationId xmlns:a16="http://schemas.microsoft.com/office/drawing/2014/main" id="{2EE86028-452F-4BEC-85D2-44527ECC4B58}"/>
              </a:ext>
            </a:extLst>
          </p:cNvPr>
          <p:cNvSpPr>
            <a:spLocks noChangeShapeType="1"/>
          </p:cNvSpPr>
          <p:nvPr/>
        </p:nvSpPr>
        <p:spPr bwMode="auto">
          <a:xfrm>
            <a:off x="6020549" y="3322218"/>
            <a:ext cx="12969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624" tIns="44517" rIns="90624" bIns="44517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" name="Text Box 23">
            <a:extLst>
              <a:ext uri="{FF2B5EF4-FFF2-40B4-BE49-F238E27FC236}">
                <a16:creationId xmlns:a16="http://schemas.microsoft.com/office/drawing/2014/main" id="{3832DCBB-02E7-4479-97D3-773C7370DB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0549" y="3322218"/>
            <a:ext cx="1414462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624" tIns="44517" rIns="90624" bIns="44517">
            <a:spAutoFit/>
          </a:bodyPr>
          <a:lstStyle/>
          <a:p>
            <a:pPr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seq. numbers</a:t>
            </a:r>
          </a:p>
        </p:txBody>
      </p:sp>
      <p:sp>
        <p:nvSpPr>
          <p:cNvPr id="24" name="Text Box 24">
            <a:extLst>
              <a:ext uri="{FF2B5EF4-FFF2-40B4-BE49-F238E27FC236}">
                <a16:creationId xmlns:a16="http://schemas.microsoft.com/office/drawing/2014/main" id="{FBE351FA-B8F5-4331-85D3-F18C51DB5C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9724" y="3369843"/>
            <a:ext cx="581025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624" tIns="44517" rIns="90624" bIns="44517">
            <a:spAutoFit/>
          </a:bodyPr>
          <a:lstStyle/>
          <a:p>
            <a:pPr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LAR</a:t>
            </a:r>
          </a:p>
        </p:txBody>
      </p:sp>
      <p:sp>
        <p:nvSpPr>
          <p:cNvPr id="25" name="Text Box 25">
            <a:extLst>
              <a:ext uri="{FF2B5EF4-FFF2-40B4-BE49-F238E27FC236}">
                <a16:creationId xmlns:a16="http://schemas.microsoft.com/office/drawing/2014/main" id="{E5236F06-87EE-4648-ABA0-D48D2567B4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7611" y="3322218"/>
            <a:ext cx="558800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624" tIns="44517" rIns="90624" bIns="44517">
            <a:spAutoFit/>
          </a:bodyPr>
          <a:lstStyle/>
          <a:p>
            <a:pPr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LFS</a:t>
            </a:r>
          </a:p>
        </p:txBody>
      </p:sp>
      <p:sp>
        <p:nvSpPr>
          <p:cNvPr id="26" name="Line 26">
            <a:extLst>
              <a:ext uri="{FF2B5EF4-FFF2-40B4-BE49-F238E27FC236}">
                <a16:creationId xmlns:a16="http://schemas.microsoft.com/office/drawing/2014/main" id="{4815981B-BFAD-4E49-B6D0-D688ED1E38B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2774" y="3168230"/>
            <a:ext cx="0" cy="2301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624" tIns="44517" rIns="90624" bIns="44517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7" name="Line 27">
            <a:extLst>
              <a:ext uri="{FF2B5EF4-FFF2-40B4-BE49-F238E27FC236}">
                <a16:creationId xmlns:a16="http://schemas.microsoft.com/office/drawing/2014/main" id="{83653CF7-28C0-4B90-A0B7-75B8CAAFE45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39549" y="3168230"/>
            <a:ext cx="0" cy="2301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624" tIns="44517" rIns="90624" bIns="44517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" name="AutoShape 28">
            <a:extLst>
              <a:ext uri="{FF2B5EF4-FFF2-40B4-BE49-F238E27FC236}">
                <a16:creationId xmlns:a16="http://schemas.microsoft.com/office/drawing/2014/main" id="{02E5738D-2BAA-4534-8208-9B9FD9ED1277}"/>
              </a:ext>
            </a:extLst>
          </p:cNvPr>
          <p:cNvSpPr>
            <a:spLocks/>
          </p:cNvSpPr>
          <p:nvPr/>
        </p:nvSpPr>
        <p:spPr bwMode="auto">
          <a:xfrm rot="5400000">
            <a:off x="2968580" y="2100636"/>
            <a:ext cx="152400" cy="1220788"/>
          </a:xfrm>
          <a:prstGeom prst="leftBrace">
            <a:avLst>
              <a:gd name="adj1" fmla="val 66667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2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624" tIns="44517" rIns="90624" bIns="44517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9" name="AutoShape 29">
            <a:extLst>
              <a:ext uri="{FF2B5EF4-FFF2-40B4-BE49-F238E27FC236}">
                <a16:creationId xmlns:a16="http://schemas.microsoft.com/office/drawing/2014/main" id="{E2D3289A-FD40-4A0B-80DB-3361A0D5DDA3}"/>
              </a:ext>
            </a:extLst>
          </p:cNvPr>
          <p:cNvSpPr>
            <a:spLocks/>
          </p:cNvSpPr>
          <p:nvPr/>
        </p:nvSpPr>
        <p:spPr bwMode="auto">
          <a:xfrm rot="5400000">
            <a:off x="4647362" y="1642642"/>
            <a:ext cx="152400" cy="2136775"/>
          </a:xfrm>
          <a:prstGeom prst="leftBrace">
            <a:avLst>
              <a:gd name="adj1" fmla="val 116667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2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624" tIns="44517" rIns="90624" bIns="44517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" name="Text Box 30">
            <a:extLst>
              <a:ext uri="{FF2B5EF4-FFF2-40B4-BE49-F238E27FC236}">
                <a16:creationId xmlns:a16="http://schemas.microsoft.com/office/drawing/2014/main" id="{9A8398B9-B179-4B16-87ED-8E9133774B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7286" y="2330030"/>
            <a:ext cx="2281238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624" tIns="44517" rIns="90624" bIns="44517">
            <a:spAutoFit/>
          </a:bodyPr>
          <a:lstStyle/>
          <a:p>
            <a:pPr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Acknowledged packets</a:t>
            </a:r>
          </a:p>
        </p:txBody>
      </p:sp>
      <p:sp>
        <p:nvSpPr>
          <p:cNvPr id="31" name="Text Box 31">
            <a:extLst>
              <a:ext uri="{FF2B5EF4-FFF2-40B4-BE49-F238E27FC236}">
                <a16:creationId xmlns:a16="http://schemas.microsoft.com/office/drawing/2014/main" id="{D82FDF2F-6235-4E56-AC32-33EFC7ABDA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4574" y="2330030"/>
            <a:ext cx="2928937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624" tIns="44517" rIns="90624" bIns="44517">
            <a:spAutoFit/>
          </a:bodyPr>
          <a:lstStyle/>
          <a:p>
            <a:pPr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Packets not acknowledged yet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6729169-B3CC-4065-956F-EB0E232C38DD}"/>
              </a:ext>
            </a:extLst>
          </p:cNvPr>
          <p:cNvSpPr/>
          <p:nvPr/>
        </p:nvSpPr>
        <p:spPr>
          <a:xfrm>
            <a:off x="1006415" y="417790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1"/>
            <a:r>
              <a:rPr lang="en-US" altLang="en-US" dirty="0"/>
              <a:t>LAR (last ACK received) </a:t>
            </a:r>
          </a:p>
          <a:p>
            <a:pPr lvl="1"/>
            <a:r>
              <a:rPr lang="en-US" altLang="en-US" dirty="0"/>
              <a:t>LFS (last frame sent)</a:t>
            </a:r>
          </a:p>
        </p:txBody>
      </p:sp>
    </p:spTree>
    <p:extLst>
      <p:ext uri="{BB962C8B-B14F-4D97-AF65-F5344CB8AC3E}">
        <p14:creationId xmlns:p14="http://schemas.microsoft.com/office/powerpoint/2010/main" val="10277563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E13B4-E308-4189-AEBB-9D74A9244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 layer:</a:t>
            </a:r>
            <a:br>
              <a:rPr lang="en-US" dirty="0"/>
            </a:br>
            <a:r>
              <a:rPr lang="en-US" dirty="0"/>
              <a:t>Sliding Window, </a:t>
            </a:r>
            <a:r>
              <a:rPr lang="en-US" i="1" dirty="0"/>
              <a:t>Cont. </a:t>
            </a:r>
            <a:endParaRPr lang="en-US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BDF45C72-5B5D-4405-BBF7-69C0049082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7377" y="2187095"/>
            <a:ext cx="4044950" cy="374015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1577" tIns="45789" rIns="91577" bIns="45789"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Receiver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C5BB68C-AF77-4151-B973-F2E02BDEE8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5415" y="2187095"/>
            <a:ext cx="4043362" cy="374015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1577" tIns="45789" rIns="91577" bIns="45789"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Sender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56180160-1FFA-4CF0-9DEF-0D30DBE32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7377" y="2645883"/>
            <a:ext cx="4044950" cy="37401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1577" tIns="45789" rIns="91577" bIns="45789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1F987B-C671-4C86-AA4F-F7D5321F44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5415" y="2645883"/>
            <a:ext cx="4043362" cy="37401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1577" tIns="45789" rIns="91577" bIns="45789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190A8B1-3144-469D-8F1C-DBBDD3FB36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5765" y="3684108"/>
            <a:ext cx="1524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577" tIns="45789" rIns="91577" bIns="45789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F92A6FA-E9E9-4035-BECB-147AED7AD7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4365" y="3684108"/>
            <a:ext cx="1524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577" tIns="45789" rIns="91577" bIns="45789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6D7046-8502-4B27-B979-7990A258DB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2965" y="3684108"/>
            <a:ext cx="1524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577" tIns="45789" rIns="91577" bIns="45789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26D452B-B8D8-4B92-9753-F13B3D576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1565" y="3684108"/>
            <a:ext cx="1524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577" tIns="45789" rIns="91577" bIns="45789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DBCC80B-F1B2-424C-A314-DBAE0BE2F7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1752" y="3684108"/>
            <a:ext cx="1524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577" tIns="45789" rIns="91577" bIns="45789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F81ECEA-ECCE-43AC-AAED-FB704A73E3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0352" y="3684108"/>
            <a:ext cx="1524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577" tIns="45789" rIns="91577" bIns="45789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5507480-C757-40D5-806D-0EC0FDAA45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8952" y="3684108"/>
            <a:ext cx="1524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577" tIns="45789" rIns="91577" bIns="45789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700F052-0D49-40EA-A1C9-8440C945A1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7552" y="3684108"/>
            <a:ext cx="1524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577" tIns="45789" rIns="91577" bIns="45789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E0C7BA4-0153-43A5-B5EE-D3DB395C3F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6152" y="3684108"/>
            <a:ext cx="152400" cy="457200"/>
          </a:xfrm>
          <a:prstGeom prst="rect">
            <a:avLst/>
          </a:prstGeom>
          <a:solidFill>
            <a:srgbClr val="3C9A1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577" tIns="45789" rIns="91577" bIns="45789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01CD8C2-072A-447C-BF9D-B0F91F9114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340" y="3684108"/>
            <a:ext cx="152400" cy="457200"/>
          </a:xfrm>
          <a:prstGeom prst="rect">
            <a:avLst/>
          </a:prstGeom>
          <a:solidFill>
            <a:srgbClr val="3C9A1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577" tIns="45789" rIns="91577" bIns="45789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ABF80DE-C4FF-4A0F-8AC9-627A15CA3C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4940" y="3684108"/>
            <a:ext cx="152400" cy="457200"/>
          </a:xfrm>
          <a:prstGeom prst="rect">
            <a:avLst/>
          </a:prstGeom>
          <a:solidFill>
            <a:srgbClr val="3C9A1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577" tIns="45789" rIns="91577" bIns="45789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6F6BD98-3E90-493B-BC46-22B078E89B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3540" y="3684108"/>
            <a:ext cx="152400" cy="457200"/>
          </a:xfrm>
          <a:prstGeom prst="rect">
            <a:avLst/>
          </a:prstGeom>
          <a:solidFill>
            <a:srgbClr val="3C9A1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577" tIns="45789" rIns="91577" bIns="45789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E03AF1F-1C18-49E2-A177-A349D5C42F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2140" y="3684108"/>
            <a:ext cx="152400" cy="457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577" tIns="45789" rIns="91577" bIns="45789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E701A5C-93CD-4FD9-9F4B-3B55D5400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0740" y="3684108"/>
            <a:ext cx="152400" cy="457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577" tIns="45789" rIns="91577" bIns="45789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870EC10-9802-4F9D-9C24-7A28976AF3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0927" y="3684108"/>
            <a:ext cx="152400" cy="457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577" tIns="45789" rIns="91577" bIns="45789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007B6E4-5D5B-4AFB-8DEA-24EB00011A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9527" y="3684108"/>
            <a:ext cx="152400" cy="457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577" tIns="45789" rIns="91577" bIns="45789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4" name="Text Box 23">
            <a:extLst>
              <a:ext uri="{FF2B5EF4-FFF2-40B4-BE49-F238E27FC236}">
                <a16:creationId xmlns:a16="http://schemas.microsoft.com/office/drawing/2014/main" id="{3CB012F4-14BD-432A-AF50-B78115D679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7627" y="3684108"/>
            <a:ext cx="414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1577" tIns="45789" rIns="91577" bIns="45789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 b="1"/>
              <a:t>…</a:t>
            </a:r>
          </a:p>
        </p:txBody>
      </p:sp>
      <p:sp>
        <p:nvSpPr>
          <p:cNvPr id="25" name="Text Box 24">
            <a:extLst>
              <a:ext uri="{FF2B5EF4-FFF2-40B4-BE49-F238E27FC236}">
                <a16:creationId xmlns:a16="http://schemas.microsoft.com/office/drawing/2014/main" id="{C40FEE9E-BF53-4DF4-AE30-4A9427A037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8427" y="3684108"/>
            <a:ext cx="412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1577" tIns="45789" rIns="91577" bIns="45789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 b="1"/>
              <a:t>…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4502E98-07A6-4918-8620-0194B7ECC4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4015" y="5087458"/>
            <a:ext cx="152400" cy="4587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577" tIns="45789" rIns="91577" bIns="45789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28B4290-13B6-4DA5-B96E-BCCB087407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4015" y="5698645"/>
            <a:ext cx="152400" cy="458788"/>
          </a:xfrm>
          <a:prstGeom prst="rect">
            <a:avLst/>
          </a:prstGeom>
          <a:solidFill>
            <a:srgbClr val="3C9A1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577" tIns="45789" rIns="91577" bIns="45789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9303ACD-FC07-441F-AC4B-88A1BB9912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8202" y="5087458"/>
            <a:ext cx="152400" cy="458787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577" tIns="45789" rIns="91577" bIns="45789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CF8667C-D81D-4150-8474-C7DED5222C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8202" y="5698645"/>
            <a:ext cx="152400" cy="45878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577" tIns="45789" rIns="91577" bIns="45789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" name="Text Box 29">
            <a:extLst>
              <a:ext uri="{FF2B5EF4-FFF2-40B4-BE49-F238E27FC236}">
                <a16:creationId xmlns:a16="http://schemas.microsoft.com/office/drawing/2014/main" id="{FCD0326F-D244-40D2-9424-A7DA99C3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2615" y="5087458"/>
            <a:ext cx="1373187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1577" tIns="45789" rIns="91577" bIns="45789">
            <a:spAutoFit/>
          </a:bodyPr>
          <a:lstStyle/>
          <a:p>
            <a:pPr>
              <a:defRPr/>
            </a:pPr>
            <a:r>
              <a:rPr lang="en-US" sz="1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Sent &amp; Acked</a:t>
            </a:r>
          </a:p>
        </p:txBody>
      </p:sp>
      <p:sp>
        <p:nvSpPr>
          <p:cNvPr id="31" name="Text Box 30">
            <a:extLst>
              <a:ext uri="{FF2B5EF4-FFF2-40B4-BE49-F238E27FC236}">
                <a16:creationId xmlns:a16="http://schemas.microsoft.com/office/drawing/2014/main" id="{E72C3E4F-16AC-4FB9-AFCA-CBD721B22D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90" y="5087458"/>
            <a:ext cx="1601787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1577" tIns="45789" rIns="91577" bIns="45789">
            <a:spAutoFit/>
          </a:bodyPr>
          <a:lstStyle/>
          <a:p>
            <a:pPr>
              <a:defRPr/>
            </a:pPr>
            <a:r>
              <a:rPr lang="en-US" sz="1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Sent Not Acked</a:t>
            </a:r>
          </a:p>
        </p:txBody>
      </p:sp>
      <p:sp>
        <p:nvSpPr>
          <p:cNvPr id="32" name="Text Box 31">
            <a:extLst>
              <a:ext uri="{FF2B5EF4-FFF2-40B4-BE49-F238E27FC236}">
                <a16:creationId xmlns:a16="http://schemas.microsoft.com/office/drawing/2014/main" id="{CE8094CE-61FF-4CF5-993C-81F07D313C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2615" y="5698645"/>
            <a:ext cx="13731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1577" tIns="45789" rIns="91577" bIns="45789">
            <a:spAutoFit/>
          </a:bodyPr>
          <a:lstStyle/>
          <a:p>
            <a:pPr>
              <a:defRPr/>
            </a:pPr>
            <a:r>
              <a:rPr lang="en-US" sz="1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OK to Send</a:t>
            </a:r>
          </a:p>
        </p:txBody>
      </p:sp>
      <p:sp>
        <p:nvSpPr>
          <p:cNvPr id="33" name="Text Box 32">
            <a:extLst>
              <a:ext uri="{FF2B5EF4-FFF2-40B4-BE49-F238E27FC236}">
                <a16:creationId xmlns:a16="http://schemas.microsoft.com/office/drawing/2014/main" id="{B87DF86B-32A1-4CA4-9AC5-342B75242A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90" y="5698645"/>
            <a:ext cx="16017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1577" tIns="45789" rIns="91577" bIns="45789">
            <a:spAutoFit/>
          </a:bodyPr>
          <a:lstStyle/>
          <a:p>
            <a:pPr>
              <a:defRPr/>
            </a:pPr>
            <a:r>
              <a:rPr lang="en-US" sz="1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Not Usable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4729F90-CEB0-427E-BA0C-A0D3806A04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5977" y="3684108"/>
            <a:ext cx="153988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577" tIns="45789" rIns="91577" bIns="45789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0769958-748B-4766-AB45-21149231FD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6165" y="3684108"/>
            <a:ext cx="1524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577" tIns="45789" rIns="91577" bIns="45789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99F45DA3-FB09-4026-87E7-0098AE1886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4765" y="3684108"/>
            <a:ext cx="1524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577" tIns="45789" rIns="91577" bIns="45789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3E3D555-0906-4D67-9418-4B99A8EC04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3365" y="3684108"/>
            <a:ext cx="1524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577" tIns="45789" rIns="91577" bIns="45789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D008CC3-C76A-4E37-BF4F-E07021C8E8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1965" y="3684108"/>
            <a:ext cx="1524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577" tIns="45789" rIns="91577" bIns="45789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925FDB8-BA47-4F3C-AFCD-66B775EE59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0565" y="3684108"/>
            <a:ext cx="153987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577" tIns="45789" rIns="91577" bIns="45789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70DF040-2AFD-4CBF-B2D0-23A94D404C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0752" y="3684108"/>
            <a:ext cx="152400" cy="457200"/>
          </a:xfrm>
          <a:prstGeom prst="rect">
            <a:avLst/>
          </a:prstGeom>
          <a:solidFill>
            <a:srgbClr val="C5E2F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577" tIns="45789" rIns="91577" bIns="45789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C6E1C6C8-0C89-4F99-A2C3-813DFE6CB4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9352" y="3684108"/>
            <a:ext cx="152400" cy="457200"/>
          </a:xfrm>
          <a:prstGeom prst="rect">
            <a:avLst/>
          </a:prstGeom>
          <a:solidFill>
            <a:srgbClr val="C5E2F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577" tIns="45789" rIns="91577" bIns="45789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83A30C8-0C49-48A4-A150-F601543C8D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97952" y="3684108"/>
            <a:ext cx="152400" cy="457200"/>
          </a:xfrm>
          <a:prstGeom prst="rect">
            <a:avLst/>
          </a:prstGeom>
          <a:solidFill>
            <a:srgbClr val="C5E2F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577" tIns="45789" rIns="91577" bIns="45789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321445E0-B2B5-4C29-BB8B-5148034D68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6552" y="3684108"/>
            <a:ext cx="152400" cy="457200"/>
          </a:xfrm>
          <a:prstGeom prst="rect">
            <a:avLst/>
          </a:prstGeom>
          <a:solidFill>
            <a:srgbClr val="C5E2F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577" tIns="45789" rIns="91577" bIns="45789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433031F-A728-453B-88B9-E6EC6E1188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55152" y="3684108"/>
            <a:ext cx="153988" cy="457200"/>
          </a:xfrm>
          <a:prstGeom prst="rect">
            <a:avLst/>
          </a:prstGeom>
          <a:solidFill>
            <a:srgbClr val="C5E2F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577" tIns="45789" rIns="91577" bIns="45789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5D1012E4-6255-4AA6-8AAB-106C5AE1E8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85340" y="3684108"/>
            <a:ext cx="152400" cy="457200"/>
          </a:xfrm>
          <a:prstGeom prst="rect">
            <a:avLst/>
          </a:prstGeom>
          <a:solidFill>
            <a:srgbClr val="C5E2F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577" tIns="45789" rIns="91577" bIns="45789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8741F43C-2B3C-40B0-A0E7-08B2CB4A99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13940" y="3684108"/>
            <a:ext cx="152400" cy="457200"/>
          </a:xfrm>
          <a:prstGeom prst="rect">
            <a:avLst/>
          </a:prstGeom>
          <a:solidFill>
            <a:srgbClr val="C5E2F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577" tIns="45789" rIns="91577" bIns="45789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919E0D0C-76A3-46E5-A193-3CC0FDD572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42540" y="3684108"/>
            <a:ext cx="152400" cy="457200"/>
          </a:xfrm>
          <a:prstGeom prst="rect">
            <a:avLst/>
          </a:prstGeom>
          <a:solidFill>
            <a:srgbClr val="C5E2F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577" tIns="45789" rIns="91577" bIns="45789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CB662CBD-6EBB-4827-8FE3-AE1B3603C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71140" y="3684108"/>
            <a:ext cx="152400" cy="457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577" tIns="45789" rIns="91577" bIns="45789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29CA2B4-CADE-44B5-ABA8-AC87140942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9740" y="3684108"/>
            <a:ext cx="153987" cy="457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577" tIns="45789" rIns="91577" bIns="45789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0" name="Text Box 49">
            <a:extLst>
              <a:ext uri="{FF2B5EF4-FFF2-40B4-BE49-F238E27FC236}">
                <a16:creationId xmlns:a16="http://schemas.microsoft.com/office/drawing/2014/main" id="{0D08E02E-9B0C-45B7-8547-5C8169B280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1177" y="3684108"/>
            <a:ext cx="414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1577" tIns="45789" rIns="91577" bIns="45789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 b="1"/>
              <a:t>…</a:t>
            </a:r>
          </a:p>
        </p:txBody>
      </p:sp>
      <p:sp>
        <p:nvSpPr>
          <p:cNvPr id="51" name="Text Box 50">
            <a:extLst>
              <a:ext uri="{FF2B5EF4-FFF2-40B4-BE49-F238E27FC236}">
                <a16:creationId xmlns:a16="http://schemas.microsoft.com/office/drawing/2014/main" id="{BB837553-0A3F-47D1-B589-2CBC1E52F4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77527" y="3684108"/>
            <a:ext cx="412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1577" tIns="45789" rIns="91577" bIns="45789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 b="1"/>
              <a:t>…</a:t>
            </a:r>
          </a:p>
        </p:txBody>
      </p:sp>
      <p:sp>
        <p:nvSpPr>
          <p:cNvPr id="52" name="Text Box 51">
            <a:extLst>
              <a:ext uri="{FF2B5EF4-FFF2-40B4-BE49-F238E27FC236}">
                <a16:creationId xmlns:a16="http://schemas.microsoft.com/office/drawing/2014/main" id="{34A8E6B0-6E7A-40E2-817E-A890F25646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2940" y="3103083"/>
            <a:ext cx="13731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1577" tIns="45789" rIns="91577" bIns="45789">
            <a:spAutoFit/>
          </a:bodyPr>
          <a:lstStyle/>
          <a:p>
            <a:pPr>
              <a:defRPr/>
            </a:pPr>
            <a:r>
              <a:rPr lang="en-US" sz="12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Max acceptable</a:t>
            </a:r>
          </a:p>
        </p:txBody>
      </p:sp>
      <p:sp>
        <p:nvSpPr>
          <p:cNvPr id="53" name="Text Box 52">
            <a:extLst>
              <a:ext uri="{FF2B5EF4-FFF2-40B4-BE49-F238E27FC236}">
                <a16:creationId xmlns:a16="http://schemas.microsoft.com/office/drawing/2014/main" id="{2149A987-80B7-4B45-923F-29A5727AFF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9352" y="4141308"/>
            <a:ext cx="137318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1577" tIns="45789" rIns="91577" bIns="45789">
            <a:spAutoFit/>
          </a:bodyPr>
          <a:lstStyle/>
          <a:p>
            <a:pPr>
              <a:defRPr/>
            </a:pPr>
            <a:r>
              <a:rPr lang="en-US" sz="12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Receiver window </a:t>
            </a:r>
          </a:p>
        </p:txBody>
      </p:sp>
      <p:sp>
        <p:nvSpPr>
          <p:cNvPr id="54" name="Text Box 53">
            <a:extLst>
              <a:ext uri="{FF2B5EF4-FFF2-40B4-BE49-F238E27FC236}">
                <a16:creationId xmlns:a16="http://schemas.microsoft.com/office/drawing/2014/main" id="{97371121-8934-4FAD-9362-1D865E3CBA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7815" y="3149120"/>
            <a:ext cx="15255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1577" tIns="45789" rIns="91577" bIns="45789">
            <a:spAutoFit/>
          </a:bodyPr>
          <a:lstStyle/>
          <a:p>
            <a:pPr>
              <a:defRPr/>
            </a:pPr>
            <a:r>
              <a:rPr lang="en-US" sz="12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Max ACK received</a:t>
            </a:r>
          </a:p>
        </p:txBody>
      </p:sp>
      <p:sp>
        <p:nvSpPr>
          <p:cNvPr id="55" name="Text Box 54">
            <a:extLst>
              <a:ext uri="{FF2B5EF4-FFF2-40B4-BE49-F238E27FC236}">
                <a16:creationId xmlns:a16="http://schemas.microsoft.com/office/drawing/2014/main" id="{39BA305F-BE2B-4ED4-A07B-7CA3AAB54B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7202" y="3149120"/>
            <a:ext cx="13731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1577" tIns="45789" rIns="91577" bIns="45789">
            <a:spAutoFit/>
          </a:bodyPr>
          <a:lstStyle/>
          <a:p>
            <a:pPr>
              <a:defRPr/>
            </a:pPr>
            <a:r>
              <a:rPr lang="en-US" sz="12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Next seqnum</a:t>
            </a:r>
          </a:p>
        </p:txBody>
      </p:sp>
      <p:sp>
        <p:nvSpPr>
          <p:cNvPr id="56" name="Line 55">
            <a:extLst>
              <a:ext uri="{FF2B5EF4-FFF2-40B4-BE49-F238E27FC236}">
                <a16:creationId xmlns:a16="http://schemas.microsoft.com/office/drawing/2014/main" id="{9DF3D1E4-CFD5-47AA-9F24-3FA0598937B4}"/>
              </a:ext>
            </a:extLst>
          </p:cNvPr>
          <p:cNvSpPr>
            <a:spLocks noChangeShapeType="1"/>
          </p:cNvSpPr>
          <p:nvPr/>
        </p:nvSpPr>
        <p:spPr bwMode="auto">
          <a:xfrm>
            <a:off x="2956015" y="3377720"/>
            <a:ext cx="0" cy="230188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577" tIns="45789" rIns="91577" bIns="45789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7" name="Line 56">
            <a:extLst>
              <a:ext uri="{FF2B5EF4-FFF2-40B4-BE49-F238E27FC236}">
                <a16:creationId xmlns:a16="http://schemas.microsoft.com/office/drawing/2014/main" id="{BD27E8C7-2C6C-49AA-82AC-525DC6E4573E}"/>
              </a:ext>
            </a:extLst>
          </p:cNvPr>
          <p:cNvSpPr>
            <a:spLocks noChangeShapeType="1"/>
          </p:cNvSpPr>
          <p:nvPr/>
        </p:nvSpPr>
        <p:spPr bwMode="auto">
          <a:xfrm>
            <a:off x="4100602" y="3377720"/>
            <a:ext cx="0" cy="230188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577" tIns="45789" rIns="91577" bIns="45789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8" name="Line 57">
            <a:extLst>
              <a:ext uri="{FF2B5EF4-FFF2-40B4-BE49-F238E27FC236}">
                <a16:creationId xmlns:a16="http://schemas.microsoft.com/office/drawing/2014/main" id="{FBD05E29-8283-48A1-B0D2-194AD31DD26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916952" y="4141308"/>
            <a:ext cx="0" cy="230187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577" tIns="45789" rIns="91577" bIns="45789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9" name="Line 58">
            <a:extLst>
              <a:ext uri="{FF2B5EF4-FFF2-40B4-BE49-F238E27FC236}">
                <a16:creationId xmlns:a16="http://schemas.microsoft.com/office/drawing/2014/main" id="{C14EEDE4-60B7-4971-BF07-DFF02C1A873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518740" y="4141308"/>
            <a:ext cx="0" cy="230187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577" tIns="45789" rIns="91577" bIns="45789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" name="Line 59">
            <a:extLst>
              <a:ext uri="{FF2B5EF4-FFF2-40B4-BE49-F238E27FC236}">
                <a16:creationId xmlns:a16="http://schemas.microsoft.com/office/drawing/2014/main" id="{5574EB64-0EFF-478A-96F1-ED3D46AA2B7E}"/>
              </a:ext>
            </a:extLst>
          </p:cNvPr>
          <p:cNvSpPr>
            <a:spLocks noChangeShapeType="1"/>
          </p:cNvSpPr>
          <p:nvPr/>
        </p:nvSpPr>
        <p:spPr bwMode="auto">
          <a:xfrm>
            <a:off x="7916952" y="4371495"/>
            <a:ext cx="1601788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577" tIns="45789" rIns="91577" bIns="45789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04018DE5-EBD2-4085-B356-E98A209093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5977" y="5087458"/>
            <a:ext cx="153988" cy="4587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577" tIns="45789" rIns="91577" bIns="45789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2" name="Text Box 61">
            <a:extLst>
              <a:ext uri="{FF2B5EF4-FFF2-40B4-BE49-F238E27FC236}">
                <a16:creationId xmlns:a16="http://schemas.microsoft.com/office/drawing/2014/main" id="{0B673747-FE29-465F-AD8A-09A0C7AEDE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9965" y="5087458"/>
            <a:ext cx="1906587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1577" tIns="45789" rIns="91577" bIns="45789">
            <a:spAutoFit/>
          </a:bodyPr>
          <a:lstStyle/>
          <a:p>
            <a:pPr>
              <a:defRPr/>
            </a:pPr>
            <a:r>
              <a:rPr lang="en-US" sz="1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Received &amp; Acked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A38B2010-0741-49B0-8133-0EE7458F86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4152" y="5087458"/>
            <a:ext cx="152400" cy="458787"/>
          </a:xfrm>
          <a:prstGeom prst="rect">
            <a:avLst/>
          </a:prstGeom>
          <a:solidFill>
            <a:srgbClr val="C5E2F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577" tIns="45789" rIns="91577" bIns="45789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4" name="Text Box 63">
            <a:extLst>
              <a:ext uri="{FF2B5EF4-FFF2-40B4-BE49-F238E27FC236}">
                <a16:creationId xmlns:a16="http://schemas.microsoft.com/office/drawing/2014/main" id="{0F4E20DC-5F85-402C-90D0-C5DB9E49F9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26552" y="5087458"/>
            <a:ext cx="1755775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1577" tIns="45789" rIns="91577" bIns="45789">
            <a:spAutoFit/>
          </a:bodyPr>
          <a:lstStyle/>
          <a:p>
            <a:pPr>
              <a:defRPr/>
            </a:pPr>
            <a:r>
              <a:rPr lang="en-US" sz="1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Acceptable Packet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6A8F2D82-D0D5-4A23-88C1-CEBB2A254E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4152" y="5698645"/>
            <a:ext cx="152400" cy="45878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577" tIns="45789" rIns="91577" bIns="45789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6" name="Text Box 65">
            <a:extLst>
              <a:ext uri="{FF2B5EF4-FFF2-40B4-BE49-F238E27FC236}">
                <a16:creationId xmlns:a16="http://schemas.microsoft.com/office/drawing/2014/main" id="{E6B97310-744F-4197-BF94-CE92D3EDA4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26552" y="5698645"/>
            <a:ext cx="16033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1577" tIns="45789" rIns="91577" bIns="45789">
            <a:spAutoFit/>
          </a:bodyPr>
          <a:lstStyle/>
          <a:p>
            <a:pPr>
              <a:defRPr/>
            </a:pPr>
            <a:r>
              <a:rPr lang="en-US" sz="1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Not Usable</a:t>
            </a:r>
          </a:p>
        </p:txBody>
      </p:sp>
      <p:sp>
        <p:nvSpPr>
          <p:cNvPr id="67" name="Line 66">
            <a:extLst>
              <a:ext uri="{FF2B5EF4-FFF2-40B4-BE49-F238E27FC236}">
                <a16:creationId xmlns:a16="http://schemas.microsoft.com/office/drawing/2014/main" id="{EBD0AE89-3B19-4704-983B-3D8D6727C35B}"/>
              </a:ext>
            </a:extLst>
          </p:cNvPr>
          <p:cNvSpPr>
            <a:spLocks noChangeShapeType="1"/>
          </p:cNvSpPr>
          <p:nvPr/>
        </p:nvSpPr>
        <p:spPr bwMode="auto">
          <a:xfrm>
            <a:off x="9518740" y="3377720"/>
            <a:ext cx="0" cy="230188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577" tIns="45789" rIns="91577" bIns="45789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8" name="Text Box 67">
            <a:extLst>
              <a:ext uri="{FF2B5EF4-FFF2-40B4-BE49-F238E27FC236}">
                <a16:creationId xmlns:a16="http://schemas.microsoft.com/office/drawing/2014/main" id="{C51F5A35-7C30-4525-A35B-918F798C56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8602" y="4141308"/>
            <a:ext cx="137318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1577" tIns="45789" rIns="91577" bIns="45789">
            <a:spAutoFit/>
          </a:bodyPr>
          <a:lstStyle/>
          <a:p>
            <a:pPr>
              <a:defRPr/>
            </a:pPr>
            <a:r>
              <a:rPr lang="en-US" sz="12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Sender window</a:t>
            </a:r>
          </a:p>
        </p:txBody>
      </p:sp>
      <p:sp>
        <p:nvSpPr>
          <p:cNvPr id="69" name="Line 68">
            <a:extLst>
              <a:ext uri="{FF2B5EF4-FFF2-40B4-BE49-F238E27FC236}">
                <a16:creationId xmlns:a16="http://schemas.microsoft.com/office/drawing/2014/main" id="{480844D8-03EB-4529-9BE1-EB3D896A8C7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86202" y="4141308"/>
            <a:ext cx="0" cy="230187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577" tIns="45789" rIns="91577" bIns="45789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0" name="Line 69">
            <a:extLst>
              <a:ext uri="{FF2B5EF4-FFF2-40B4-BE49-F238E27FC236}">
                <a16:creationId xmlns:a16="http://schemas.microsoft.com/office/drawing/2014/main" id="{8F783655-3880-4C6A-AD49-AAEBA843294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64190" y="4141308"/>
            <a:ext cx="0" cy="230187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577" tIns="45789" rIns="91577" bIns="45789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1" name="Line 70">
            <a:extLst>
              <a:ext uri="{FF2B5EF4-FFF2-40B4-BE49-F238E27FC236}">
                <a16:creationId xmlns:a16="http://schemas.microsoft.com/office/drawing/2014/main" id="{47DFE0C4-0A14-4550-8EC4-CCB4B8FA0ECB}"/>
              </a:ext>
            </a:extLst>
          </p:cNvPr>
          <p:cNvSpPr>
            <a:spLocks noChangeShapeType="1"/>
          </p:cNvSpPr>
          <p:nvPr/>
        </p:nvSpPr>
        <p:spPr bwMode="auto">
          <a:xfrm>
            <a:off x="3186202" y="4371495"/>
            <a:ext cx="1677988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577" tIns="45789" rIns="91577" bIns="45789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2" name="Text Box 71">
            <a:extLst>
              <a:ext uri="{FF2B5EF4-FFF2-40B4-BE49-F238E27FC236}">
                <a16:creationId xmlns:a16="http://schemas.microsoft.com/office/drawing/2014/main" id="{7959BCFC-085A-499F-AD9E-82B305D556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9565" y="3103083"/>
            <a:ext cx="13731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1577" tIns="45789" rIns="91577" bIns="45789">
            <a:spAutoFit/>
          </a:bodyPr>
          <a:lstStyle/>
          <a:p>
            <a:pPr>
              <a:defRPr/>
            </a:pPr>
            <a:r>
              <a:rPr lang="en-US" sz="12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Next expected</a:t>
            </a:r>
          </a:p>
        </p:txBody>
      </p:sp>
      <p:sp>
        <p:nvSpPr>
          <p:cNvPr id="73" name="Line 72">
            <a:extLst>
              <a:ext uri="{FF2B5EF4-FFF2-40B4-BE49-F238E27FC236}">
                <a16:creationId xmlns:a16="http://schemas.microsoft.com/office/drawing/2014/main" id="{4C95831C-285C-401D-8D3E-1B5E1CE8986D}"/>
              </a:ext>
            </a:extLst>
          </p:cNvPr>
          <p:cNvSpPr>
            <a:spLocks noChangeShapeType="1"/>
          </p:cNvSpPr>
          <p:nvPr/>
        </p:nvSpPr>
        <p:spPr bwMode="auto">
          <a:xfrm>
            <a:off x="7916952" y="3377720"/>
            <a:ext cx="0" cy="230188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577" tIns="45789" rIns="91577" bIns="45789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4" name="Line 73">
            <a:extLst>
              <a:ext uri="{FF2B5EF4-FFF2-40B4-BE49-F238E27FC236}">
                <a16:creationId xmlns:a16="http://schemas.microsoft.com/office/drawing/2014/main" id="{36C98BCA-A63F-4897-ACDD-FBE5A2255B68}"/>
              </a:ext>
            </a:extLst>
          </p:cNvPr>
          <p:cNvSpPr>
            <a:spLocks noChangeShapeType="1"/>
          </p:cNvSpPr>
          <p:nvPr/>
        </p:nvSpPr>
        <p:spPr bwMode="auto">
          <a:xfrm>
            <a:off x="2117815" y="4935058"/>
            <a:ext cx="3662362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577" tIns="45789" rIns="91577" bIns="45789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5" name="Line 74">
            <a:extLst>
              <a:ext uri="{FF2B5EF4-FFF2-40B4-BE49-F238E27FC236}">
                <a16:creationId xmlns:a16="http://schemas.microsoft.com/office/drawing/2014/main" id="{E77B4174-58D5-492A-BCBC-DBD37DB7D3E7}"/>
              </a:ext>
            </a:extLst>
          </p:cNvPr>
          <p:cNvSpPr>
            <a:spLocks noChangeShapeType="1"/>
          </p:cNvSpPr>
          <p:nvPr/>
        </p:nvSpPr>
        <p:spPr bwMode="auto">
          <a:xfrm>
            <a:off x="6389777" y="4935058"/>
            <a:ext cx="3663950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577" tIns="45789" rIns="91577" bIns="45789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A3C66D2D-3974-4D89-B8FD-7F1372C7B3DE}"/>
              </a:ext>
            </a:extLst>
          </p:cNvPr>
          <p:cNvSpPr txBox="1"/>
          <p:nvPr/>
        </p:nvSpPr>
        <p:spPr>
          <a:xfrm>
            <a:off x="247291" y="4991819"/>
            <a:ext cx="11592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Credit: </a:t>
            </a:r>
          </a:p>
          <a:p>
            <a:r>
              <a:rPr lang="en-US" dirty="0"/>
              <a:t>Hui Zhang</a:t>
            </a:r>
          </a:p>
        </p:txBody>
      </p:sp>
    </p:spTree>
    <p:extLst>
      <p:ext uri="{BB962C8B-B14F-4D97-AF65-F5344CB8AC3E}">
        <p14:creationId xmlns:p14="http://schemas.microsoft.com/office/powerpoint/2010/main" val="37588856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170A0-8462-4CFC-AD50-8160151B7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 Layer: </a:t>
            </a:r>
            <a:br>
              <a:rPr lang="en-US" dirty="0"/>
            </a:br>
            <a:r>
              <a:rPr lang="en-US" dirty="0"/>
              <a:t>Transmission Control Protocol (TCP)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87B62F-4BFA-43D2-8A78-DB0BC98D92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Reminder: Port numbers in addition to IP addresses</a:t>
            </a:r>
          </a:p>
          <a:p>
            <a:r>
              <a:rPr lang="en-US" dirty="0"/>
              <a:t>Used for transmissions that need to be correct, but not timely</a:t>
            </a:r>
          </a:p>
          <a:p>
            <a:pPr lvl="1"/>
            <a:r>
              <a:rPr lang="en-US" dirty="0"/>
              <a:t>Streaming audio or video, e.g. recorded movies</a:t>
            </a:r>
          </a:p>
          <a:p>
            <a:pPr lvl="1"/>
            <a:r>
              <a:rPr lang="en-US" dirty="0"/>
              <a:t>Bulk data transfer, e.g. uploads or downloads</a:t>
            </a:r>
          </a:p>
          <a:p>
            <a:r>
              <a:rPr lang="en-US" dirty="0"/>
              <a:t>Requires overhead of establishing a session to maintain shared state between sender and receiver to coordinate. </a:t>
            </a:r>
          </a:p>
          <a:p>
            <a:r>
              <a:rPr lang="en-US" dirty="0"/>
              <a:t>Different schemes for ACKs</a:t>
            </a:r>
          </a:p>
          <a:p>
            <a:pPr lvl="1"/>
            <a:r>
              <a:rPr lang="en-US" dirty="0"/>
              <a:t>Delayed ACKs, Cumulative ACKs, Selective ACKs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1023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69A69-4194-4C26-ACCB-0845D67B2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 Layer: </a:t>
            </a:r>
            <a:br>
              <a:rPr lang="en-US" dirty="0"/>
            </a:br>
            <a:r>
              <a:rPr lang="en-US" dirty="0"/>
              <a:t>Transmission Control Protocol (TCP)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F748D8-8921-4C39-98ED-1848746C4E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Congestion Control</a:t>
            </a:r>
          </a:p>
          <a:p>
            <a:pPr lvl="1"/>
            <a:r>
              <a:rPr lang="en-US" dirty="0"/>
              <a:t>Packet loss can be due to many types of failure, including congestion</a:t>
            </a:r>
          </a:p>
          <a:p>
            <a:pPr lvl="1"/>
            <a:r>
              <a:rPr lang="en-US" dirty="0"/>
              <a:t>If congestion, desire is to slow down.</a:t>
            </a:r>
          </a:p>
          <a:p>
            <a:pPr lvl="1"/>
            <a:r>
              <a:rPr lang="en-US" dirty="0"/>
              <a:t>Slowing down can be achieved by shrinking window, which leaves network time unused</a:t>
            </a:r>
          </a:p>
          <a:p>
            <a:pPr lvl="1"/>
            <a:r>
              <a:rPr lang="en-US" dirty="0"/>
              <a:t>TCP has different strategies it can use to determine when to slow down and how to speed back up. </a:t>
            </a:r>
          </a:p>
          <a:p>
            <a:r>
              <a:rPr lang="en-US" dirty="0"/>
              <a:t>3-Way Handshake: SYN, SYN-ACK, ACK-SYN</a:t>
            </a:r>
          </a:p>
          <a:p>
            <a:pPr lvl="1"/>
            <a:r>
              <a:rPr lang="en-US" dirty="0"/>
              <a:t>Establishes session, negotiates window sizes and other options, e.g. SACK, window sizes, etc.</a:t>
            </a:r>
          </a:p>
        </p:txBody>
      </p:sp>
    </p:spTree>
    <p:extLst>
      <p:ext uri="{BB962C8B-B14F-4D97-AF65-F5344CB8AC3E}">
        <p14:creationId xmlns:p14="http://schemas.microsoft.com/office/powerpoint/2010/main" val="1688531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0F47E-B35E-4259-91EF-7E7C52C13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 Layer: Establishes the Channel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381F7-AEAF-4CA9-9CB7-0E82F2A42C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Medium? Light? Radio frequency? Electrical signals? </a:t>
            </a:r>
          </a:p>
          <a:p>
            <a:pPr lvl="1"/>
            <a:r>
              <a:rPr lang="en-US" dirty="0"/>
              <a:t>What color(s) of light? How bright? </a:t>
            </a:r>
          </a:p>
          <a:p>
            <a:pPr lvl="1"/>
            <a:r>
              <a:rPr lang="en-US" dirty="0"/>
              <a:t>What RF frequencies? How powerful? </a:t>
            </a:r>
          </a:p>
          <a:p>
            <a:pPr lvl="1"/>
            <a:r>
              <a:rPr lang="en-US" dirty="0"/>
              <a:t>What signals represent what values? </a:t>
            </a:r>
          </a:p>
          <a:p>
            <a:pPr lvl="1"/>
            <a:r>
              <a:rPr lang="en-US" dirty="0"/>
              <a:t>What shape are the connectors?</a:t>
            </a:r>
          </a:p>
          <a:p>
            <a:pPr lvl="1"/>
            <a:r>
              <a:rPr lang="en-US" dirty="0"/>
              <a:t>How far can cables run? </a:t>
            </a:r>
          </a:p>
          <a:p>
            <a:pPr lvl="1"/>
            <a:r>
              <a:rPr lang="en-US" dirty="0"/>
              <a:t>Etc.</a:t>
            </a:r>
          </a:p>
          <a:p>
            <a:r>
              <a:rPr lang="en-US" dirty="0"/>
              <a:t>We have a functioning physical layer once we have the ability to send and receive signals</a:t>
            </a:r>
          </a:p>
        </p:txBody>
      </p:sp>
    </p:spTree>
    <p:extLst>
      <p:ext uri="{BB962C8B-B14F-4D97-AF65-F5344CB8AC3E}">
        <p14:creationId xmlns:p14="http://schemas.microsoft.com/office/powerpoint/2010/main" val="2003612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54290-4168-4EC4-8DD5-365FE1851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 Layer: Bandwidth vs Latency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56E36-3472-4EEF-A2CD-0FC7D67058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Bandwidth = bits/second. </a:t>
            </a:r>
          </a:p>
          <a:p>
            <a:pPr lvl="1"/>
            <a:r>
              <a:rPr lang="en-US" dirty="0"/>
              <a:t>Improved with parallelism or faster clock rate</a:t>
            </a:r>
          </a:p>
          <a:p>
            <a:r>
              <a:rPr lang="en-US" dirty="0"/>
              <a:t>Latency = Function of signal propagation speed</a:t>
            </a:r>
          </a:p>
          <a:p>
            <a:pPr lvl="1"/>
            <a:r>
              <a:rPr lang="en-US" dirty="0"/>
              <a:t>Limited by speed of light</a:t>
            </a:r>
          </a:p>
          <a:p>
            <a:pPr lvl="1"/>
            <a:r>
              <a:rPr lang="en-US" dirty="0"/>
              <a:t>Major paradigm shift would be needed to make traffic to India or China less latent</a:t>
            </a:r>
          </a:p>
          <a:p>
            <a:r>
              <a:rPr lang="en-US" dirty="0"/>
              <a:t>Latency tends to be limiting at a global scale</a:t>
            </a:r>
          </a:p>
          <a:p>
            <a:pPr lvl="1"/>
            <a:r>
              <a:rPr lang="en-US" dirty="0"/>
              <a:t>Speed of light over long distances</a:t>
            </a:r>
          </a:p>
          <a:p>
            <a:r>
              <a:rPr lang="en-US" dirty="0"/>
              <a:t>Bandwidth tends to be limited at local scale, </a:t>
            </a:r>
            <a:r>
              <a:rPr lang="en-US" dirty="0" err="1"/>
              <a:t>e.g</a:t>
            </a:r>
            <a:r>
              <a:rPr lang="en-US" dirty="0"/>
              <a:t> data center</a:t>
            </a:r>
          </a:p>
          <a:p>
            <a:pPr lvl="1"/>
            <a:r>
              <a:rPr lang="en-US" dirty="0"/>
              <a:t>How to divide up and recombine messages to utilize parallelism? </a:t>
            </a:r>
          </a:p>
          <a:p>
            <a:pPr lvl="1"/>
            <a:r>
              <a:rPr lang="en-US" dirty="0"/>
              <a:t>How to clock faster without losing signal to noise. </a:t>
            </a:r>
          </a:p>
        </p:txBody>
      </p:sp>
    </p:spTree>
    <p:extLst>
      <p:ext uri="{BB962C8B-B14F-4D97-AF65-F5344CB8AC3E}">
        <p14:creationId xmlns:p14="http://schemas.microsoft.com/office/powerpoint/2010/main" val="1222319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75396-CFA1-472E-8E8C-9DF269B17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 Layer: Manages the Channel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952EF9-A670-4B3A-94AC-2F2659FDB0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When do we start transmitting? When do we stop? </a:t>
            </a:r>
          </a:p>
          <a:p>
            <a:r>
              <a:rPr lang="en-US" dirty="0"/>
              <a:t>When do we start receiving? When do we stop? </a:t>
            </a:r>
          </a:p>
          <a:p>
            <a:r>
              <a:rPr lang="en-US" dirty="0"/>
              <a:t>Who is sending? Who is receiving? </a:t>
            </a:r>
          </a:p>
          <a:p>
            <a:r>
              <a:rPr lang="en-US" dirty="0"/>
              <a:t>How do we know if it is correct? </a:t>
            </a:r>
          </a:p>
          <a:p>
            <a:r>
              <a:rPr lang="en-US" dirty="0"/>
              <a:t>What happens if there is contention for, or collision in, a shared channel?</a:t>
            </a:r>
          </a:p>
          <a:p>
            <a:r>
              <a:rPr lang="en-US" dirty="0"/>
              <a:t>Key contributions: Framing, among others</a:t>
            </a:r>
          </a:p>
          <a:p>
            <a:r>
              <a:rPr lang="en-US" dirty="0"/>
              <a:t>We have a functioning link layer once we can build a functioning LAN of at least two stations.</a:t>
            </a:r>
          </a:p>
        </p:txBody>
      </p:sp>
    </p:spTree>
    <p:extLst>
      <p:ext uri="{BB962C8B-B14F-4D97-AF65-F5344CB8AC3E}">
        <p14:creationId xmlns:p14="http://schemas.microsoft.com/office/powerpoint/2010/main" val="3586289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55841-0ACF-4B34-ABEC-4A32A2160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layer: Scaling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74AE07-0262-46D8-8C0B-C47CBC9208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Passing messages among multiple networks</a:t>
            </a:r>
          </a:p>
          <a:p>
            <a:pPr lvl="1"/>
            <a:r>
              <a:rPr lang="en-US" dirty="0"/>
              <a:t>For scale</a:t>
            </a:r>
          </a:p>
          <a:p>
            <a:pPr lvl="1"/>
            <a:r>
              <a:rPr lang="en-US" dirty="0"/>
              <a:t>Of different types (wired, wireless, fiber, infrared,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Managed by different domains, etc. </a:t>
            </a:r>
          </a:p>
          <a:p>
            <a:r>
              <a:rPr lang="en-US" dirty="0"/>
              <a:t>Globally meaningful addressing</a:t>
            </a:r>
          </a:p>
          <a:p>
            <a:r>
              <a:rPr lang="en-US" dirty="0"/>
              <a:t>Ability to choose paths among multiple options</a:t>
            </a:r>
          </a:p>
          <a:p>
            <a:r>
              <a:rPr lang="en-US" dirty="0"/>
              <a:t>We have a functioning network layer once we can connect multiple networks, identify hosts among them, and messages can find their way across networks from source to destination.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222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3DDAC-056B-4554-9709-54567DD6A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 Layer: Meaningful endpoints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88BC22-7E3E-4D13-9473-BF51E5F7B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Hosts don’t communication – various aspects of software systems do</a:t>
            </a:r>
          </a:p>
          <a:p>
            <a:pPr lvl="1"/>
            <a:r>
              <a:rPr lang="en-US" dirty="0"/>
              <a:t>Consider how many different sessions your Web browser has with servers. Now add for your IM sessions, upgrades-in-progress, music streaming, etc.</a:t>
            </a:r>
          </a:p>
          <a:p>
            <a:r>
              <a:rPr lang="en-US" dirty="0"/>
              <a:t>Endpoints enable the establishment of sessions</a:t>
            </a:r>
          </a:p>
          <a:p>
            <a:pPr lvl="1"/>
            <a:r>
              <a:rPr lang="en-US" dirty="0"/>
              <a:t>Classic model is &lt;&lt;</a:t>
            </a:r>
            <a:r>
              <a:rPr lang="en-US" dirty="0" err="1"/>
              <a:t>IP:port</a:t>
            </a:r>
            <a:r>
              <a:rPr lang="en-US" dirty="0"/>
              <a:t>&gt;:&lt;</a:t>
            </a:r>
            <a:r>
              <a:rPr lang="en-US" dirty="0" err="1"/>
              <a:t>IP:port</a:t>
            </a:r>
            <a:r>
              <a:rPr lang="en-US" dirty="0"/>
              <a:t>&gt;&gt;</a:t>
            </a:r>
          </a:p>
          <a:p>
            <a:pPr lvl="1"/>
            <a:r>
              <a:rPr lang="en-US" dirty="0"/>
              <a:t>Client: Ephemeral port</a:t>
            </a:r>
          </a:p>
          <a:p>
            <a:pPr lvl="1"/>
            <a:r>
              <a:rPr lang="en-US" dirty="0"/>
              <a:t>Host: Well-known port</a:t>
            </a:r>
          </a:p>
        </p:txBody>
      </p:sp>
    </p:spTree>
    <p:extLst>
      <p:ext uri="{BB962C8B-B14F-4D97-AF65-F5344CB8AC3E}">
        <p14:creationId xmlns:p14="http://schemas.microsoft.com/office/powerpoint/2010/main" val="3409726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75BA0-4836-4B7E-AC95-28977C305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 Layer: Meaningful endpoints, </a:t>
            </a:r>
            <a:r>
              <a:rPr lang="en-US" i="1" dirty="0"/>
              <a:t>cont.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C8843D-5A37-44E1-BE82-97310BEE62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Character of communication</a:t>
            </a:r>
          </a:p>
          <a:p>
            <a:pPr lvl="1"/>
            <a:r>
              <a:rPr lang="en-US" dirty="0"/>
              <a:t>Reliable/session-oriented, e.g. TCP</a:t>
            </a:r>
          </a:p>
          <a:p>
            <a:pPr lvl="1"/>
            <a:r>
              <a:rPr lang="en-US" dirty="0"/>
              <a:t>Unreliable/datagram, e.g. UDP</a:t>
            </a:r>
          </a:p>
          <a:p>
            <a:pPr lvl="1"/>
            <a:r>
              <a:rPr lang="en-US" dirty="0"/>
              <a:t>Etc. </a:t>
            </a:r>
          </a:p>
          <a:p>
            <a:r>
              <a:rPr lang="en-US" dirty="0"/>
              <a:t>The transport layer exists once we have the ability to establish communication from end-point to end-point with well-understood properties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4632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6D53F-281A-48D8-9C56-0CBD5A0FD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Layer: Purposeful 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DF76F6-6025-4194-A123-C8DD2E5A7A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Defined by the messaging we, as programs, bake into our applications, shaped by our applications, </a:t>
            </a:r>
          </a:p>
          <a:p>
            <a:pPr lvl="1"/>
            <a:r>
              <a:rPr lang="en-US" dirty="0"/>
              <a:t>e.g. client-server interactions, peer-to-peer interactions, etc. </a:t>
            </a:r>
          </a:p>
          <a:p>
            <a:r>
              <a:rPr lang="en-US" dirty="0"/>
              <a:t>E.g. HTTP: PUT, GET, POST,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dirty="0" err="1"/>
              <a:t>E.g</a:t>
            </a:r>
            <a:r>
              <a:rPr lang="en-US" dirty="0"/>
              <a:t> DNS: queries, responses, updates, etc. </a:t>
            </a:r>
          </a:p>
          <a:p>
            <a:r>
              <a:rPr lang="en-US" dirty="0"/>
              <a:t>MIME,  VOIP protocols, etc. </a:t>
            </a:r>
          </a:p>
          <a:p>
            <a:r>
              <a:rPr lang="en-US" dirty="0"/>
              <a:t>Application protocols exist when applications can communicate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41894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602</TotalTime>
  <Words>1890</Words>
  <Application>Microsoft Office PowerPoint</Application>
  <PresentationFormat>Widescreen</PresentationFormat>
  <Paragraphs>216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Arial</vt:lpstr>
      <vt:lpstr>Gill Sans MT</vt:lpstr>
      <vt:lpstr>Gallery</vt:lpstr>
      <vt:lpstr>14-736:  Distributed Systems</vt:lpstr>
      <vt:lpstr>Network Reference Model</vt:lpstr>
      <vt:lpstr>Physical Layer: Establishes the Channel</vt:lpstr>
      <vt:lpstr>Physical Layer: Bandwidth vs Latency</vt:lpstr>
      <vt:lpstr>Link Layer: Manages the Channel</vt:lpstr>
      <vt:lpstr>Network layer: Scaling up</vt:lpstr>
      <vt:lpstr>Transport Layer: Meaningful endpoints</vt:lpstr>
      <vt:lpstr>Transport Layer: Meaningful endpoints, cont. </vt:lpstr>
      <vt:lpstr>Application Layer: Purposeful Communication</vt:lpstr>
      <vt:lpstr>Quick evolution of lans: Simple LANs</vt:lpstr>
      <vt:lpstr>Quick evolution of lans: wired Limits</vt:lpstr>
      <vt:lpstr>Quick evolution of lans: BUS Topology</vt:lpstr>
      <vt:lpstr>Quick Evolution of lans: hub Topology</vt:lpstr>
      <vt:lpstr>Quick Evolution of LANS: HUB HIERARCHY</vt:lpstr>
      <vt:lpstr>Quick Evolution of LANS: Network Switches</vt:lpstr>
      <vt:lpstr>Quick Evolution of LANS: Limits </vt:lpstr>
      <vt:lpstr>The NetWork Layer</vt:lpstr>
      <vt:lpstr>The Network Layer:  IP Address Assignment</vt:lpstr>
      <vt:lpstr>Domain NamE System</vt:lpstr>
      <vt:lpstr>Transport Layer: User Datagram Protocol (UDP)</vt:lpstr>
      <vt:lpstr>Transport Layer: Reliable Protocols</vt:lpstr>
      <vt:lpstr>Transport layer: Stop-And-Wait PROTOCOLS</vt:lpstr>
      <vt:lpstr>Transport layer: Sliding Window</vt:lpstr>
      <vt:lpstr>Transport layer: Sliding Window</vt:lpstr>
      <vt:lpstr>Transport layer: Sliding Window, Cont. </vt:lpstr>
      <vt:lpstr>Transport Layer:  Transmission Control Protocol (TCP)</vt:lpstr>
      <vt:lpstr>Transport Layer:  Transmission Control Protocol (TCP)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14-736:  Distributed Systems</dc:title>
  <dc:creator>Gregory Kesden</dc:creator>
  <cp:lastModifiedBy>Gregory Kesden</cp:lastModifiedBy>
  <cp:revision>16</cp:revision>
  <dcterms:created xsi:type="dcterms:W3CDTF">2018-01-21T22:37:15Z</dcterms:created>
  <dcterms:modified xsi:type="dcterms:W3CDTF">2019-01-16T20:31:51Z</dcterms:modified>
</cp:coreProperties>
</file>